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_rels/presentation.xml.rels" ContentType="application/vnd.openxmlformats-package.relationships+xml"/>
  <Override PartName="/ppt/media/image12.jpeg" ContentType="image/jpeg"/>
  <Override PartName="/ppt/media/image9.png" ContentType="image/png"/>
  <Override PartName="/ppt/media/image13.jpeg" ContentType="image/jpeg"/>
  <Override PartName="/ppt/media/image23.png" ContentType="image/png"/>
  <Override PartName="/ppt/media/image8.jpeg" ContentType="image/jpeg"/>
  <Override PartName="/ppt/media/image7.png" ContentType="image/png"/>
  <Override PartName="/ppt/media/image1.jpeg" ContentType="image/jpeg"/>
  <Override PartName="/ppt/media/image11.jpeg" ContentType="image/jpeg"/>
  <Override PartName="/ppt/media/image6.jpeg" ContentType="image/jpeg"/>
  <Override PartName="/ppt/media/image10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3.jpeg" ContentType="image/jpeg"/>
  <Override PartName="/ppt/media/image2.jpeg" ContentType="image/jpeg"/>
  <Override PartName="/ppt/media/image20.png" ContentType="image/png"/>
  <Override PartName="/ppt/media/image18.png" ContentType="image/png"/>
  <Override PartName="/ppt/media/image15.jpeg" ContentType="image/jpeg"/>
  <Override PartName="/ppt/media/image17.png" ContentType="image/png"/>
  <Override PartName="/ppt/media/image4.jpeg" ContentType="image/jpeg"/>
  <Override PartName="/ppt/media/image16.png" ContentType="image/png"/>
  <Override PartName="/ppt/media/image14.jpeg" ContentType="image/jpeg"/>
  <Override PartName="/ppt/media/image5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9144000" cy="6858000"/>
  <p:notesSz cx="6858000" cy="111474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BC5E311-9043-4421-975B-ADB764AFD58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Num" idx="23"/>
          </p:nvPr>
        </p:nvSpPr>
        <p:spPr>
          <a:xfrm>
            <a:off x="3884760" y="10587960"/>
            <a:ext cx="2971440" cy="556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3CF184-D5CC-4039-9A02-8E58F9A1E15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ldImg"/>
          </p:nvPr>
        </p:nvSpPr>
        <p:spPr>
          <a:xfrm>
            <a:off x="642960" y="836640"/>
            <a:ext cx="5571720" cy="417960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85800" y="5294880"/>
            <a:ext cx="5486040" cy="5015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Num" idx="24"/>
          </p:nvPr>
        </p:nvSpPr>
        <p:spPr>
          <a:xfrm>
            <a:off x="3884760" y="10587960"/>
            <a:ext cx="2971440" cy="556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FACA79-B187-45F3-9E74-A15B8632C42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ldImg"/>
          </p:nvPr>
        </p:nvSpPr>
        <p:spPr>
          <a:xfrm>
            <a:off x="627120" y="822240"/>
            <a:ext cx="5603400" cy="420336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893880" y="5298840"/>
            <a:ext cx="5070240" cy="5025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Num" idx="25"/>
          </p:nvPr>
        </p:nvSpPr>
        <p:spPr>
          <a:xfrm>
            <a:off x="3884760" y="10587960"/>
            <a:ext cx="2971440" cy="556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117EF2-BFE3-4AF3-9D7F-4F9982EE72A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ldImg"/>
          </p:nvPr>
        </p:nvSpPr>
        <p:spPr>
          <a:xfrm>
            <a:off x="627120" y="822240"/>
            <a:ext cx="5603400" cy="420336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893880" y="5298840"/>
            <a:ext cx="5070240" cy="5025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Num" idx="26"/>
          </p:nvPr>
        </p:nvSpPr>
        <p:spPr>
          <a:xfrm>
            <a:off x="3884760" y="10587960"/>
            <a:ext cx="2971440" cy="556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77D590-7590-4605-92CC-50E5D475BFC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ldImg"/>
          </p:nvPr>
        </p:nvSpPr>
        <p:spPr>
          <a:xfrm>
            <a:off x="627120" y="822240"/>
            <a:ext cx="5603400" cy="420336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893880" y="5298840"/>
            <a:ext cx="5070240" cy="5025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Num" idx="27"/>
          </p:nvPr>
        </p:nvSpPr>
        <p:spPr>
          <a:xfrm>
            <a:off x="3884760" y="10587960"/>
            <a:ext cx="2971440" cy="556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9183AB-7832-4A7B-81B6-43C810115FC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Img"/>
          </p:nvPr>
        </p:nvSpPr>
        <p:spPr>
          <a:xfrm>
            <a:off x="627120" y="822240"/>
            <a:ext cx="5603400" cy="420336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893880" y="5298840"/>
            <a:ext cx="5070240" cy="5025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8F1919-9D28-4219-9CAB-284E57162D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A38ADC-CCA5-4D36-A8BD-0B1ACF1084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C62D81-8A81-4D93-8D93-02B566E5D5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D49FF5-1558-4D39-82F4-DD49AB42FB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75AA30-697C-4C34-9202-17F383F489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2104D5-649D-47E7-9DD1-07B373FB01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32666B-B211-439F-9E99-8BF0013001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B66327-4860-4618-B155-FF5E95E8AF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EF219D-943D-4AD2-B59B-98646D2C02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A72402-E573-4236-8ED9-4EC1E9BC34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A5148C-31A3-41FF-B91D-868CEEB73D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040E92-7BF0-4521-9863-9153C7CD53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6AEE97-1708-4DE0-9964-C4DCCA2368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1D17DF-4B73-438E-A850-9F90B2A557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DC0F55-852A-4FC0-A339-CD6809B8E0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B617CB-91E1-4213-A557-611388C02D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FB0DA6-9BFD-4EB8-8FB2-2E16E07E84D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7A837C-8658-4EC4-89F9-757E6B8D80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C3F3DE-BF5A-4357-8700-547ECCEDB0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D9C78A-84C2-4824-8A62-438A364777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121242-AEE5-4CE5-9625-F96E9177F4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183693-E3B6-4D58-818F-085B562B58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8419A3-2EF4-47FA-BA70-23F800E371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12282E-7A69-4AAD-A8CA-442D4A119A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12" hidden="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Freeform 11" hidden="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Right Triangle 1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srcRect/>
            <a:tile/>
          </a:blipFill>
          <a:ln w="12700">
            <a:noFill/>
          </a:ln>
          <a:effectLst>
            <a:outerShdw blurRad="5076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Straight Connector 1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065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Right Triangle 9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700">
            <a:noFill/>
          </a:ln>
          <a:effectLst>
            <a:outerShdw blurRad="5076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464646"/>
                </a:solidFill>
                <a:latin typeface="Lucida Sans Unicode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Lucida Sans Unicode"/>
            </a:endParaRPr>
          </a:p>
        </p:txBody>
      </p:sp>
      <p:grpSp>
        <p:nvGrpSpPr>
          <p:cNvPr id="6" name="Group 1"/>
          <p:cNvGrpSpPr/>
          <p:nvPr/>
        </p:nvGrpSpPr>
        <p:grpSpPr>
          <a:xfrm>
            <a:off x="-3600" y="4952880"/>
            <a:ext cx="9147600" cy="1911960"/>
            <a:chOff x="-3600" y="4952880"/>
            <a:chExt cx="9147600" cy="1911960"/>
          </a:xfrm>
        </p:grpSpPr>
        <p:sp>
          <p:nvSpPr>
            <p:cNvPr id="7" name="Freeform 6"/>
            <p:cNvSpPr/>
            <p:nvPr/>
          </p:nvSpPr>
          <p:spPr>
            <a:xfrm>
              <a:off x="1687680" y="4952880"/>
              <a:ext cx="7455960" cy="48780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Freeform 7"/>
            <p:cNvSpPr/>
            <p:nvPr/>
          </p:nvSpPr>
          <p:spPr>
            <a:xfrm>
              <a:off x="35280" y="5237640"/>
              <a:ext cx="9108360" cy="78840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10"/>
            <p:cNvSpPr/>
            <p:nvPr/>
          </p:nvSpPr>
          <p:spPr>
            <a:xfrm>
              <a:off x="0" y="5001120"/>
              <a:ext cx="9143640" cy="186372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srcRect/>
              <a:tile/>
            </a:blipFill>
            <a:ln w="12700">
              <a:noFill/>
            </a:ln>
            <a:effectLst>
              <a:outerShdw blurRad="50760" dir="5400000" dist="3816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" name="Straight Connector 11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065">
              <a:solidFill>
                <a:srgbClr val="196f85"/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" name="PlaceHolder 2"/>
          <p:cNvSpPr>
            <a:spLocks noGrp="1"/>
          </p:cNvSpPr>
          <p:nvPr>
            <p:ph type="dt" idx="1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2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AF134E-2CB9-4D8D-B244-55D4CE3D630C}" type="slidenum">
              <a:rPr b="0" lang="en-US" sz="1000" spc="-1" strike="noStrike">
                <a:solidFill>
                  <a:srgbClr val="ffffff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Lucida Sans Unicode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2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Freeform 1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Right Triangle 1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srcRect/>
            <a:tile/>
          </a:blipFill>
          <a:ln w="12700">
            <a:noFill/>
          </a:ln>
          <a:effectLst>
            <a:outerShdw blurRad="5076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Straight Connector 1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065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Click to edit Master text styles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60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Second level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859680" indent="-22860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</a:rPr>
              <a:t>Third level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143000" indent="-22860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1900" spc="-1" strike="noStrike">
                <a:solidFill>
                  <a:srgbClr val="000000"/>
                </a:solidFill>
                <a:latin typeface="Lucida Sans Unicode"/>
              </a:rPr>
              <a:t>Fourth level</a:t>
            </a:r>
            <a:endParaRPr b="0" lang="en-US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1371600" indent="-22860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4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5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sldNum" idx="6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74AB6B-6578-4A5A-8EA1-20181899F9FD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Click to edit Master title style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file:///Karya%20Mahasiswa/Desain%20Grafis" TargetMode="Externa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file:///Karya%20Mahasiswa/Multimedia%20Animasi" TargetMode="External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hyperlink" Target="http://images.google.co.id/imgres?imgurl=http://www.cs.wisc.edu/~dyer/images/AI.jpg&amp;imgrefurl=http://pages.cs.wisc.edu/~dyer/cs540.html&amp;h=297&amp;w=300&amp;sz=25&amp;hl=id&amp;start=1&amp;tbnid=bTYQPhBlyBKmfM:&amp;tbnh=115&amp;tbnw=116&amp;prev=/images?q=artificial+intelligence&amp;gbv=2&amp;svnum=10&amp;hl=id&amp;sa=G" TargetMode="External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28600" y="838080"/>
            <a:ext cx="7086240" cy="105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Tahoma"/>
              </a:rPr>
              <a:t>Pemrograman Terstruktur</a:t>
            </a:r>
            <a:endParaRPr b="0" lang="en-US" sz="54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3" name="Straight Connector 6"/>
          <p:cNvSpPr/>
          <p:nvPr/>
        </p:nvSpPr>
        <p:spPr>
          <a:xfrm>
            <a:off x="380880" y="2209680"/>
            <a:ext cx="838188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4" name="Picture 3" descr="D:\Kerja Dosen\2015\Ganjil\Materi\1 Pemrograman Terstruktur\python2.jpg"/>
          <p:cNvPicPr/>
          <p:nvPr/>
        </p:nvPicPr>
        <p:blipFill>
          <a:blip r:embed="rId1"/>
          <a:stretch/>
        </p:blipFill>
        <p:spPr>
          <a:xfrm>
            <a:off x="6324480" y="152280"/>
            <a:ext cx="2599920" cy="175212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685800" y="3611520"/>
            <a:ext cx="7772040" cy="11995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6" name="Subtitle 2"/>
          <p:cNvSpPr/>
          <p:nvPr/>
        </p:nvSpPr>
        <p:spPr>
          <a:xfrm>
            <a:off x="560520" y="3232080"/>
            <a:ext cx="830556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69000"/>
          </a:bodyPr>
          <a:p>
            <a:pPr algn="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2b4a76"/>
                </a:solidFill>
                <a:latin typeface="Tempus Sans ITC"/>
              </a:rPr>
              <a:t>Kusumodestoni ( P. Toni)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2b4a76"/>
                </a:solidFill>
                <a:latin typeface="Tempus Sans ITC"/>
              </a:rPr>
              <a:t>Hp.</a:t>
            </a:r>
            <a:r>
              <a:rPr b="1" lang="id-ID" sz="3200" spc="-1" strike="noStrike">
                <a:solidFill>
                  <a:srgbClr val="2b4a76"/>
                </a:solidFill>
                <a:latin typeface="Tempus Sans ITC"/>
              </a:rPr>
              <a:t> </a:t>
            </a:r>
            <a:r>
              <a:rPr b="1" lang="en-US" sz="3200" spc="-1" strike="noStrike">
                <a:solidFill>
                  <a:srgbClr val="2b4a76"/>
                </a:solidFill>
                <a:latin typeface="Tempus Sans ITC"/>
              </a:rPr>
              <a:t>085 640 11 58 65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2b4a76"/>
                </a:solidFill>
                <a:latin typeface="Tempus Sans ITC"/>
              </a:rPr>
              <a:t>kusumodestoni@gmail.com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2b4a76"/>
                </a:solidFill>
                <a:latin typeface="Tempus Sans ITC"/>
              </a:rPr>
              <a:t>kusumodestoni@unisnu.ac.id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2b4a76"/>
                </a:solidFill>
                <a:latin typeface="Tempus Sans ITC"/>
              </a:rPr>
              <a:t>Alamat : Perumaham Kampung Pelangi Blok C. No.9 Kalinyamatan</a:t>
            </a:r>
            <a:endParaRPr b="0" lang="en-US" sz="3200" spc="-1" strike="noStrike">
              <a:latin typeface="Arial"/>
            </a:endParaRPr>
          </a:p>
        </p:txBody>
      </p:sp>
    </p:spTree>
  </p:cSld>
  <p:transition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3"/>
          <p:cNvSpPr/>
          <p:nvPr/>
        </p:nvSpPr>
        <p:spPr>
          <a:xfrm>
            <a:off x="428760" y="1295280"/>
            <a:ext cx="871488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 fontScale="94000"/>
          </a:bodyPr>
          <a:p>
            <a:pPr marL="514440" indent="-51444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StarSymbol"/>
              <a:buAutoNum type="arabicPeriod"/>
              <a:tabLst>
                <a:tab algn="l" pos="5881680"/>
                <a:tab algn="l" pos="645480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Ujian Akhir Semester (UAS)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: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30%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StarSymbol"/>
              <a:buAutoNum type="arabicPeriod"/>
              <a:tabLst>
                <a:tab algn="l" pos="5881680"/>
                <a:tab algn="l" pos="645480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Ujian Tengah Semester (UTS)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: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40%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StarSymbol"/>
              <a:buAutoNum type="arabicPeriod"/>
              <a:tabLst>
                <a:tab algn="l" pos="5881680"/>
                <a:tab algn="l" pos="645480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Tugas Mandiri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: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15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%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StarSymbol"/>
              <a:buAutoNum type="arabicPeriod"/>
              <a:tabLst>
                <a:tab algn="l" pos="5918040"/>
                <a:tab algn="l" pos="646416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Keaktifan 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di kelas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: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10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%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StarSymbol"/>
              <a:buAutoNum type="arabicPeriod"/>
              <a:tabLst>
                <a:tab algn="l" pos="5918040"/>
                <a:tab algn="l" pos="646416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Kehadiran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: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5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%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Penilaian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Straight Connector 7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  <p:timing>
    <p:tnLst>
      <p:par>
        <p:cTn id="194" dur="indefinite" restart="never" nodeType="tmRoot">
          <p:childTnLst>
            <p:seq>
              <p:cTn id="195" dur="indefinite" nodeType="mainSeq">
                <p:childTnLst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1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10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8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10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5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10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2" dur="10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3" dur="10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" dur="10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9" dur="100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" dur="100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3"/>
          <p:cNvSpPr/>
          <p:nvPr/>
        </p:nvSpPr>
        <p:spPr>
          <a:xfrm>
            <a:off x="428760" y="1295280"/>
            <a:ext cx="871488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 fontScale="94000"/>
          </a:bodyPr>
          <a:p>
            <a:pPr marL="514440" indent="-51444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StarSymbol"/>
              <a:buAutoNum type="arabicPeriod"/>
              <a:tabLst>
                <a:tab algn="l" pos="5881680"/>
                <a:tab algn="l" pos="645480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Ujian Akhir Semester (UAS)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: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25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%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StarSymbol"/>
              <a:buAutoNum type="arabicPeriod"/>
              <a:tabLst>
                <a:tab algn="l" pos="5881680"/>
                <a:tab algn="l" pos="645480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Ujian Tengah Semester (UTS)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: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25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%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StarSymbol"/>
              <a:buAutoNum type="arabicPeriod"/>
              <a:tabLst>
                <a:tab algn="l" pos="5881680"/>
                <a:tab algn="l" pos="645480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Tugas Mandiri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: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15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%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StarSymbol"/>
              <a:buAutoNum type="arabicPeriod"/>
              <a:tabLst>
                <a:tab algn="l" pos="5918040"/>
                <a:tab algn="l" pos="646416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Keaktifan 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di kelas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: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15%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StarSymbol"/>
              <a:buAutoNum type="arabicPeriod"/>
              <a:tabLst>
                <a:tab algn="l" pos="5918040"/>
                <a:tab algn="l" pos="646416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Kehadiran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: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id-ID" sz="3200" spc="-1" strike="noStrike">
                <a:solidFill>
                  <a:srgbClr val="000000"/>
                </a:solidFill>
                <a:latin typeface="Tempus Sans ITC"/>
              </a:rPr>
              <a:t>20%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Penilaian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8" name="Straight Connector 7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  <p:timing>
    <p:tnLst>
      <p:par>
        <p:cTn id="231" dur="indefinite" restart="never" nodeType="tmRoot">
          <p:childTnLst>
            <p:seq>
              <p:cTn id="232" dur="indefinite" nodeType="mainSeq">
                <p:childTnLst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8" dur="10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10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" dur="10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5" dur="10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6" dur="10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1" dur="10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2" dur="1000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3" dur="1000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" dur="10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9" dur="100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0" dur="100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5" dur="10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6" dur="1000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7" dur="1000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3"/>
          <p:cNvSpPr/>
          <p:nvPr/>
        </p:nvSpPr>
        <p:spPr>
          <a:xfrm>
            <a:off x="428760" y="1117800"/>
            <a:ext cx="871488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 marL="514440" indent="-51444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StarSymbol"/>
              <a:buAutoNum type="arabicPeriod"/>
              <a:tabLst>
                <a:tab algn="l" pos="4967280"/>
                <a:tab algn="l" pos="543240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Pakaian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StarSymbol"/>
              <a:buAutoNum type="arabicPeriod"/>
              <a:tabLst>
                <a:tab algn="l" pos="4967280"/>
                <a:tab algn="l" pos="543240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Kehadiran 75%  (11 x Pertemuan)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StarSymbol"/>
              <a:buAutoNum type="arabicPeriod"/>
              <a:tabLst>
                <a:tab algn="l" pos="4967280"/>
                <a:tab algn="l" pos="543240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Ijin Lewat SMS : 1x sebelum UTS &amp; 1x stlh UTS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Tata Tertib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1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  <p:timing>
    <p:tnLst>
      <p:par>
        <p:cTn id="268" dur="indefinite" restart="never" nodeType="tmRoot">
          <p:childTnLst>
            <p:seq>
              <p:cTn id="269" dur="indefinite" nodeType="mainSeq">
                <p:childTnLst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5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6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1" dur="1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2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3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8" dur="1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9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/>
          </p:nvPr>
        </p:nvSpPr>
        <p:spPr>
          <a:xfrm>
            <a:off x="457200" y="10666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5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id-ID" sz="2000" spc="-1" strike="noStrike">
                <a:solidFill>
                  <a:srgbClr val="000000"/>
                </a:solidFill>
                <a:latin typeface="Tempus Sans ITC"/>
              </a:rPr>
              <a:t>Mempunyai kartu peserta ujian (UTS / UAS)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>
              <a:lnSpc>
                <a:spcPct val="15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id-ID" sz="2000" spc="-1" strike="noStrike">
                <a:solidFill>
                  <a:srgbClr val="000000"/>
                </a:solidFill>
                <a:latin typeface="Tempus Sans ITC"/>
              </a:rPr>
              <a:t>Membawa surat keterangan tidak bisa ikut ujian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>
              <a:lnSpc>
                <a:spcPct val="15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id-ID" sz="2000" spc="-1" strike="noStrike">
                <a:solidFill>
                  <a:srgbClr val="000000"/>
                </a:solidFill>
                <a:latin typeface="Tempus Sans ITC"/>
              </a:rPr>
              <a:t>Mahasiswa yang dapat mengikuti ujian susulan: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600">
              <a:lnSpc>
                <a:spcPct val="150000"/>
              </a:lnSpc>
              <a:spcBef>
                <a:spcPts val="323"/>
              </a:spcBef>
              <a:buClr>
                <a:srgbClr val="2da2bf"/>
              </a:buClr>
              <a:buFont typeface="Wingdings" charset="2"/>
              <a:buChar char=""/>
            </a:pPr>
            <a:r>
              <a:rPr b="1" lang="id-ID" sz="2400" spc="-1" strike="noStrike">
                <a:solidFill>
                  <a:srgbClr val="000000"/>
                </a:solidFill>
                <a:latin typeface="Tempus Sans ITC"/>
              </a:rPr>
              <a:t>Mendapatkan tugas dari fakultas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600">
              <a:lnSpc>
                <a:spcPct val="150000"/>
              </a:lnSpc>
              <a:spcBef>
                <a:spcPts val="323"/>
              </a:spcBef>
              <a:buClr>
                <a:srgbClr val="2da2bf"/>
              </a:buClr>
              <a:buFont typeface="Wingdings" charset="2"/>
              <a:buChar char=""/>
            </a:pPr>
            <a:r>
              <a:rPr b="1" lang="id-ID" sz="2400" spc="-1" strike="noStrike">
                <a:solidFill>
                  <a:srgbClr val="000000"/>
                </a:solidFill>
                <a:latin typeface="Tempus Sans ITC"/>
              </a:rPr>
              <a:t>Sakit dan sedang rawat inap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600">
              <a:lnSpc>
                <a:spcPct val="150000"/>
              </a:lnSpc>
              <a:spcBef>
                <a:spcPts val="323"/>
              </a:spcBef>
              <a:buClr>
                <a:srgbClr val="2da2bf"/>
              </a:buClr>
              <a:buFont typeface="Wingdings" charset="2"/>
              <a:buChar char=""/>
            </a:pPr>
            <a:r>
              <a:rPr b="1" lang="id-ID" sz="2400" spc="-1" strike="noStrike">
                <a:solidFill>
                  <a:srgbClr val="000000"/>
                </a:solidFill>
                <a:latin typeface="Tempus Sans ITC"/>
              </a:rPr>
              <a:t>Ada keluarga yang meninggal (surat kematian)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>
              <a:lnSpc>
                <a:spcPct val="15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id-ID" sz="2000" spc="-1" strike="noStrike">
                <a:solidFill>
                  <a:srgbClr val="000000"/>
                </a:solidFill>
                <a:latin typeface="Tempus Sans ITC"/>
              </a:rPr>
              <a:t>Tidak ada alasan lain untuk bisa ikut ujian susulan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3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</a:pPr>
            <a:r>
              <a:rPr b="1" lang="id-ID" sz="4000" spc="-1" strike="noStrike">
                <a:solidFill>
                  <a:srgbClr val="000000"/>
                </a:solidFill>
                <a:latin typeface="Arial"/>
              </a:rPr>
              <a:t>Syarat Ujian Susulan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4" name="Straight Connector 4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65760" indent="-255960">
              <a:lnSpc>
                <a:spcPct val="15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id-ID" sz="2700" spc="-1" strike="noStrike">
                <a:solidFill>
                  <a:srgbClr val="000000"/>
                </a:solidFill>
                <a:latin typeface="Tempus Sans ITC"/>
              </a:rPr>
              <a:t>Ajukan permohonan ke panitia pelaksana ujian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>
              <a:lnSpc>
                <a:spcPct val="15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id-ID" sz="2800" spc="-1" strike="noStrike">
                <a:solidFill>
                  <a:srgbClr val="ff0000"/>
                </a:solidFill>
                <a:latin typeface="Tempus Sans ITC"/>
              </a:rPr>
              <a:t>Keputusan </a:t>
            </a:r>
            <a:r>
              <a:rPr b="1" lang="id-ID" sz="2800" spc="-1" strike="noStrike">
                <a:solidFill>
                  <a:srgbClr val="000000"/>
                </a:solidFill>
                <a:latin typeface="Tempus Sans ITC"/>
              </a:rPr>
              <a:t>mengikuti Ujian Susulan adalah </a:t>
            </a:r>
            <a:r>
              <a:rPr b="1" lang="id-ID" sz="2800" spc="-1" strike="noStrike">
                <a:solidFill>
                  <a:srgbClr val="0070c0"/>
                </a:solidFill>
                <a:latin typeface="Tempus Sans ITC"/>
              </a:rPr>
              <a:t>PANITIA PELAKSANA UJIAN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None/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id-ID" sz="4100" spc="-1" strike="noStrike">
                <a:solidFill>
                  <a:srgbClr val="464646"/>
                </a:solidFill>
                <a:latin typeface="Lucida Sans Unicode"/>
              </a:rPr>
              <a:t>Prosedur Ujian Susulan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7" name="Straight Connector 3"/>
          <p:cNvSpPr/>
          <p:nvPr/>
        </p:nvSpPr>
        <p:spPr>
          <a:xfrm>
            <a:off x="304560" y="12189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286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1000"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0000"/>
                </a:solidFill>
                <a:latin typeface="Tahoma"/>
                <a:ea typeface="Tahoma"/>
              </a:rPr>
              <a:t>VISI Prodi. Teknik Informatika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  <a:ea typeface="Tahoma"/>
              </a:rPr>
              <a:t>Visi</a:t>
            </a:r>
            <a:br>
              <a:rPr sz="2800"/>
            </a:br>
            <a:r>
              <a:rPr b="0" lang="id-ID" sz="2800" spc="-1" strike="noStrike">
                <a:solidFill>
                  <a:srgbClr val="000000"/>
                </a:solidFill>
                <a:latin typeface="Tahoma"/>
                <a:ea typeface="Tahoma"/>
              </a:rPr>
              <a:t>Pada tahun 202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Tahoma"/>
              </a:rPr>
              <a:t>3</a:t>
            </a:r>
            <a:r>
              <a:rPr b="0" lang="id-ID" sz="2800" spc="-1" strike="noStrike">
                <a:solidFill>
                  <a:srgbClr val="000000"/>
                </a:solidFill>
                <a:latin typeface="Tahoma"/>
                <a:ea typeface="Tahoma"/>
              </a:rPr>
              <a:t> menjadi Program Studi Teknik Informatika yang unggul dalam mengembangkan Iptek,  serta sumber daya manusia yang cendikia, berakhlakul karimah dan berkepribadian Ahlusunnah Wal Jama’ah 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Tahoma"/>
              </a:rPr>
              <a:t>di</a:t>
            </a:r>
            <a:r>
              <a:rPr b="0" lang="id-ID" sz="2800" spc="-1" strike="noStrike">
                <a:solidFill>
                  <a:srgbClr val="000000"/>
                </a:solidFill>
                <a:latin typeface="Tahoma"/>
                <a:ea typeface="Tahoma"/>
              </a:rPr>
              <a:t> tingkat Nasional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0" name="Straight Connector 3"/>
          <p:cNvSpPr/>
          <p:nvPr/>
        </p:nvSpPr>
        <p:spPr>
          <a:xfrm>
            <a:off x="304560" y="106668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286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7000"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0000"/>
                </a:solidFill>
                <a:latin typeface="Tahoma"/>
                <a:ea typeface="Tahoma"/>
              </a:rPr>
              <a:t>MISI Prodi. Teknik Informatika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80880" y="871560"/>
            <a:ext cx="8305560" cy="491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ahoma"/>
                <a:ea typeface="Tahoma"/>
              </a:rPr>
              <a:t>MISI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Tahoma"/>
              </a:rPr>
              <a:t>Memperkokoh program studi dengan meningkatkan kualitas dan kuantitas sumber daya manusia dibidang keilmuan informatika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Tahoma"/>
              </a:rPr>
              <a:t>Meningkatkan kerja sama dengan pemerintah daerah dan lembaga-lembaga yang terkait dalam bidang yang relevan dengan keilmuan informatika.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Tahoma"/>
              </a:rPr>
              <a:t>Menyelenggarakan pendidikan, penelitian dan pengabdian pada masyarakat yang inovatif, bermutu dan bermanfaat di bidang keilmuan informatika.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Tahoma"/>
              </a:rPr>
              <a:t>Membina sikap dan perilaku yang berakhlak mulia, berbudaya, serta berwawasan wirausaha.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marL="8244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3" name="Straight Connector 3"/>
          <p:cNvSpPr/>
          <p:nvPr/>
        </p:nvSpPr>
        <p:spPr>
          <a:xfrm>
            <a:off x="304560" y="106668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id-ID" sz="4100" spc="-1" strike="noStrike">
                <a:solidFill>
                  <a:srgbClr val="000000"/>
                </a:solidFill>
                <a:latin typeface="Lucida Sans Unicode"/>
              </a:rPr>
              <a:t>Teknik Informatika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6" name="Straight Connector 3"/>
          <p:cNvSpPr/>
          <p:nvPr/>
        </p:nvSpPr>
        <p:spPr>
          <a:xfrm>
            <a:off x="304560" y="323028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Num" idx="10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B1BEEA-65F0-44D5-8AB6-CC4347AB721C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10120" cy="94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2060"/>
                </a:solidFill>
                <a:latin typeface="Arial Black"/>
              </a:rPr>
              <a:t>Apa itu Informatika ?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228600" y="144792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 marL="365760" indent="-2559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</a:rPr>
              <a:t>Informatika 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adalah kumpulan disiplin sains dan rekayasa yang secara khusus menangani masalah </a:t>
            </a:r>
            <a:r>
              <a:rPr b="0" lang="en-AU" sz="2800" spc="-1" strike="noStrike">
                <a:solidFill>
                  <a:srgbClr val="d72a0d"/>
                </a:solidFill>
                <a:latin typeface="Arial"/>
              </a:rPr>
              <a:t>transformasi atau pengolahan fakta berlambang (data atau informasi)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, dengan menggunakan fasilitas mesin otomatika (komputer). </a:t>
            </a:r>
            <a:br>
              <a:rPr sz="2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(sumber:  Buku Kurikulum IF-ITB)</a:t>
            </a:r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Ciri yang paling dominan dari informatika adalah </a:t>
            </a:r>
            <a:r>
              <a:rPr b="0" i="1" lang="en-AU" sz="2400" spc="-1" strike="noStrike">
                <a:solidFill>
                  <a:srgbClr val="000000"/>
                </a:solidFill>
                <a:latin typeface="Arial"/>
              </a:rPr>
              <a:t>logika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 dan </a:t>
            </a:r>
            <a:r>
              <a:rPr b="0" i="1" lang="en-AU" sz="2400" spc="-1" strike="noStrike">
                <a:solidFill>
                  <a:srgbClr val="000000"/>
                </a:solidFill>
                <a:latin typeface="Arial"/>
              </a:rPr>
              <a:t>sistematika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Output tingkat tertinggi: mesin yang mampu melakukan semua yang dapat dilakukan oleh manusia. 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0" name="Straight Connector 4"/>
          <p:cNvSpPr/>
          <p:nvPr/>
        </p:nvSpPr>
        <p:spPr>
          <a:xfrm>
            <a:off x="304560" y="12189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Num" idx="11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1167E8-F2FB-4391-A110-A5F9811957EC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0000"/>
                </a:solidFill>
                <a:latin typeface="Arial"/>
              </a:rPr>
              <a:t>Apa </a:t>
            </a:r>
            <a:r>
              <a:rPr b="1" lang="id-ID" sz="4100" spc="-1" strike="noStrike">
                <a:solidFill>
                  <a:srgbClr val="000000"/>
                </a:solidFill>
                <a:latin typeface="Arial"/>
              </a:rPr>
              <a:t>Itu Teknik </a:t>
            </a:r>
            <a:r>
              <a:rPr b="1" lang="en-US" sz="4100" spc="-1" strike="noStrike">
                <a:solidFill>
                  <a:srgbClr val="000000"/>
                </a:solidFill>
                <a:latin typeface="Arial"/>
              </a:rPr>
              <a:t>Informatika?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152280" y="1447920"/>
            <a:ext cx="8229240" cy="429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id-ID" sz="3200" spc="-1" strike="noStrike">
                <a:solidFill>
                  <a:srgbClr val="000000"/>
                </a:solidFill>
                <a:latin typeface="Arial"/>
              </a:rPr>
              <a:t>Disiplin ilmu yang menginduk pada ilmu komputer, yang pada dasarnya merupakan </a:t>
            </a:r>
            <a:r>
              <a:rPr b="0" lang="id-ID" sz="3200" spc="-1" strike="noStrike">
                <a:solidFill>
                  <a:srgbClr val="002060"/>
                </a:solidFill>
                <a:latin typeface="Arial"/>
              </a:rPr>
              <a:t>kumpulan disiplin ilmu dan teknik yang secara khusus menangani masalah transformasi atau pengolahan fakta-fakta simbolik (data) dengan memanfaatkan seoptimal mungkin teknologi komputer</a:t>
            </a:r>
            <a:r>
              <a:rPr b="0" lang="id-ID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4" name="Straight Connector 4"/>
          <p:cNvSpPr/>
          <p:nvPr/>
        </p:nvSpPr>
        <p:spPr>
          <a:xfrm>
            <a:off x="304560" y="12189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/>
          <p:cNvSpPr/>
          <p:nvPr/>
        </p:nvSpPr>
        <p:spPr>
          <a:xfrm>
            <a:off x="304920" y="1143000"/>
            <a:ext cx="8838720" cy="48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 marL="463680" indent="-46368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Wingdings 2" charset="2"/>
              <a:buChar char=""/>
            </a:pPr>
            <a:r>
              <a:rPr b="0" lang="id-ID" sz="2800" spc="-1" strike="noStrike">
                <a:solidFill>
                  <a:srgbClr val="000000"/>
                </a:solidFill>
                <a:latin typeface="Lucida Sans Unicode"/>
              </a:rPr>
              <a:t>Lahir di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Purbalingga</a:t>
            </a:r>
            <a:r>
              <a:rPr b="0" lang="id-ID" sz="2800" spc="-1" strike="noStrike">
                <a:solidFill>
                  <a:srgbClr val="000000"/>
                </a:solidFill>
                <a:latin typeface="Lucida Sans Unicode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22 Desember</a:t>
            </a:r>
            <a:r>
              <a:rPr b="0" lang="id-ID" sz="2800" spc="-1" strike="noStrike">
                <a:solidFill>
                  <a:srgbClr val="000000"/>
                </a:solidFill>
                <a:latin typeface="Lucida Sans Unicode"/>
              </a:rPr>
              <a:t> 19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86</a:t>
            </a:r>
            <a:endParaRPr b="0" lang="en-US" sz="2800" spc="-1" strike="noStrike">
              <a:latin typeface="Arial"/>
            </a:endParaRPr>
          </a:p>
          <a:p>
            <a:pPr marL="463680" indent="-46368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Wingdings 2" charset="2"/>
              <a:buChar char=""/>
            </a:pPr>
            <a:r>
              <a:rPr b="0" lang="id-ID" sz="2800" spc="-1" strike="noStrike">
                <a:solidFill>
                  <a:srgbClr val="c00000"/>
                </a:solidFill>
                <a:latin typeface="Lucida Sans Unicode"/>
              </a:rPr>
              <a:t>SD</a:t>
            </a:r>
            <a:r>
              <a:rPr b="0" lang="en-US" sz="2800" spc="-1" strike="noStrike">
                <a:solidFill>
                  <a:srgbClr val="c00000"/>
                </a:solidFill>
                <a:latin typeface="Lucida Sans Unicode"/>
              </a:rPr>
              <a:t>N 2,</a:t>
            </a:r>
            <a:r>
              <a:rPr b="0" lang="id-ID" sz="2800" spc="-1" strike="noStrike">
                <a:solidFill>
                  <a:srgbClr val="c00000"/>
                </a:solidFill>
                <a:latin typeface="Lucida Sans Unicode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Ambon</a:t>
            </a:r>
            <a:endParaRPr b="0" lang="en-US" sz="2800" spc="-1" strike="noStrike">
              <a:latin typeface="Arial"/>
            </a:endParaRPr>
          </a:p>
          <a:p>
            <a:pPr marL="463680" indent="-46368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Wingdings 2" charset="2"/>
              <a:buChar char=""/>
            </a:pPr>
            <a:r>
              <a:rPr b="0" lang="id-ID" sz="2800" spc="-1" strike="noStrike">
                <a:solidFill>
                  <a:srgbClr val="c00000"/>
                </a:solidFill>
                <a:latin typeface="Lucida Sans Unicode"/>
              </a:rPr>
              <a:t>SMPN </a:t>
            </a:r>
            <a:r>
              <a:rPr b="0" lang="en-US" sz="2800" spc="-1" strike="noStrike">
                <a:solidFill>
                  <a:srgbClr val="c00000"/>
                </a:solidFill>
                <a:latin typeface="Lucida Sans Unicode"/>
              </a:rPr>
              <a:t>6,</a:t>
            </a:r>
            <a:r>
              <a:rPr b="0" lang="id-ID" sz="28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Purwokerto</a:t>
            </a:r>
            <a:r>
              <a:rPr b="0" lang="id-ID" sz="2800" spc="-1" strike="noStrike">
                <a:solidFill>
                  <a:srgbClr val="000000"/>
                </a:solidFill>
                <a:latin typeface="Lucida Sans Unicode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463680" indent="-46368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Wingdings 2" charset="2"/>
              <a:buChar char=""/>
            </a:pPr>
            <a:r>
              <a:rPr b="0" lang="id-ID" sz="2800" spc="-1" strike="noStrike">
                <a:solidFill>
                  <a:srgbClr val="c00000"/>
                </a:solidFill>
                <a:latin typeface="Lucida Sans Unicode"/>
              </a:rPr>
              <a:t>SMA Jurusan IPA</a:t>
            </a:r>
            <a:r>
              <a:rPr b="0" lang="id-ID" sz="2800" spc="-1" strike="noStrike">
                <a:solidFill>
                  <a:srgbClr val="000000"/>
                </a:solidFill>
                <a:latin typeface="Lucida Sans Unicode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Ungaran</a:t>
            </a:r>
            <a:r>
              <a:rPr b="0" lang="id-ID" sz="2800" spc="-1" strike="noStrike">
                <a:solidFill>
                  <a:srgbClr val="000000"/>
                </a:solidFill>
                <a:latin typeface="Lucida Sans Unicode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463680" indent="-46368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cc0000"/>
                </a:solidFill>
                <a:latin typeface="Lucida Sans Unicode"/>
              </a:rPr>
              <a:t>S1,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 T. Informatika UDINUS, Semarang</a:t>
            </a:r>
            <a:r>
              <a:rPr b="0" lang="id-ID" sz="2800" spc="-1" strike="noStrike">
                <a:solidFill>
                  <a:srgbClr val="000000"/>
                </a:solidFill>
                <a:latin typeface="Lucida Sans Unicode"/>
              </a:rPr>
              <a:t> (2009)</a:t>
            </a:r>
            <a:endParaRPr b="0" lang="en-US" sz="2800" spc="-1" strike="noStrike">
              <a:latin typeface="Arial"/>
            </a:endParaRPr>
          </a:p>
          <a:p>
            <a:pPr marL="463680" indent="-46368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cc0000"/>
                </a:solidFill>
                <a:latin typeface="Lucida Sans Unicode"/>
              </a:rPr>
              <a:t>S2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, T. Informatika UDINUS, Semarang</a:t>
            </a:r>
            <a:r>
              <a:rPr b="0" lang="id-ID" sz="2800" spc="-1" strike="noStrike">
                <a:solidFill>
                  <a:srgbClr val="000000"/>
                </a:solidFill>
                <a:latin typeface="Lucida Sans Unicode"/>
              </a:rPr>
              <a:t> (2012)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28600" y="152280"/>
            <a:ext cx="8381520" cy="76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Kusumodestoni</a:t>
            </a:r>
            <a:r>
              <a:rPr b="1" lang="id-ID" sz="4000" spc="-1" strike="noStrike">
                <a:solidFill>
                  <a:srgbClr val="000000"/>
                </a:solidFill>
                <a:latin typeface="Arial"/>
              </a:rPr>
              <a:t> (P. Toni)</a:t>
            </a:r>
            <a:endParaRPr b="0" lang="en-US" sz="40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9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Picture 1" descr="F:\My Pictures\Foto\P31.2010.00756_R HADAPININGRADJA KUSUMODESTONI.jpg"/>
          <p:cNvPicPr/>
          <p:nvPr/>
        </p:nvPicPr>
        <p:blipFill>
          <a:blip r:embed="rId1"/>
          <a:stretch/>
        </p:blipFill>
        <p:spPr>
          <a:xfrm>
            <a:off x="8001000" y="228600"/>
            <a:ext cx="990360" cy="1320480"/>
          </a:xfrm>
          <a:prstGeom prst="rect">
            <a:avLst/>
          </a:prstGeom>
          <a:ln w="0">
            <a:noFill/>
          </a:ln>
        </p:spPr>
      </p:pic>
    </p:spTree>
  </p:cSld>
  <p:transition>
    <p:wipe dir="d"/>
  </p:transition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10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10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10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Num" idx="12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7D9A74-80ED-4EF8-8591-E049F90BAD7E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7000"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N</a:t>
            </a:r>
            <a:r>
              <a:rPr b="1" lang="id-ID" sz="4100" spc="-1" strike="noStrike">
                <a:solidFill>
                  <a:srgbClr val="000000"/>
                </a:solidFill>
                <a:latin typeface="Lucida Sans Unicode"/>
              </a:rPr>
              <a:t>ilai Lebih Teknik 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Informatika?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152280" y="1447920"/>
            <a:ext cx="8229240" cy="429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id-ID" sz="2400" spc="-1" strike="noStrike">
                <a:solidFill>
                  <a:srgbClr val="000000"/>
                </a:solidFill>
                <a:latin typeface="Arial"/>
              </a:rPr>
              <a:t>Diharapkan mahasiswa menjadi terlatih berpikir secara logis dan sistematis untuk dapat dengan mudah menyesuaikan diri dengan pekerjaan apapun.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id-ID" sz="2400" spc="-1" strike="noStrike">
                <a:solidFill>
                  <a:srgbClr val="000000"/>
                </a:solidFill>
                <a:latin typeface="Arial"/>
              </a:rPr>
              <a:t>Diharapkan mahasiswa memiliki kemampuan untuk memahami, menganalisis, menilai, menerapkan, serta menciptakan piranti lunak (</a:t>
            </a:r>
            <a:r>
              <a:rPr b="0" i="1" lang="id-ID" sz="2400" spc="-1" strike="noStrike">
                <a:solidFill>
                  <a:srgbClr val="000000"/>
                </a:solidFill>
                <a:latin typeface="Arial"/>
              </a:rPr>
              <a:t>software</a:t>
            </a:r>
            <a:r>
              <a:rPr b="0" lang="id-ID" sz="2400" spc="-1" strike="noStrike">
                <a:solidFill>
                  <a:srgbClr val="000000"/>
                </a:solidFill>
                <a:latin typeface="Arial"/>
              </a:rPr>
              <a:t>) dalam pengolahan dengan komputer.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id-ID" sz="2400" spc="-1" strike="noStrike">
                <a:solidFill>
                  <a:srgbClr val="000000"/>
                </a:solidFill>
                <a:latin typeface="Arial"/>
              </a:rPr>
              <a:t>Diharapkan memiliki kemampuan untuk merencanakan suatu jaringan dan sistem komputer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8" name="Straight Connector 4"/>
          <p:cNvSpPr/>
          <p:nvPr/>
        </p:nvSpPr>
        <p:spPr>
          <a:xfrm>
            <a:off x="304560" y="12189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Num" idx="13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220FBD-0838-42E7-8DEA-4740F18C80FA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152280" y="76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Bidang-bidang Informatika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1173240" y="1295280"/>
            <a:ext cx="7772040" cy="441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33520" indent="-5335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Times New Roman"/>
              </a:rPr>
              <a:t>1. Basis Data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(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Databases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62" name="Picture 4" descr="database"/>
          <p:cNvPicPr/>
          <p:nvPr/>
        </p:nvPicPr>
        <p:blipFill>
          <a:blip r:embed="rId1"/>
          <a:stretch/>
        </p:blipFill>
        <p:spPr>
          <a:xfrm>
            <a:off x="1523880" y="2209680"/>
            <a:ext cx="5562360" cy="4171680"/>
          </a:xfrm>
          <a:prstGeom prst="rect">
            <a:avLst/>
          </a:prstGeom>
          <a:ln w="9525">
            <a:noFill/>
          </a:ln>
        </p:spPr>
      </p:pic>
      <p:sp>
        <p:nvSpPr>
          <p:cNvPr id="163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Num" idx="14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1A482E-424A-4C73-B9CE-6DE9B4A1B15C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Bidang-bidang Informatika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609480" indent="-6094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2. Sistem informasi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67" name="Picture 5" descr="img_cctv01_01"/>
          <p:cNvPicPr/>
          <p:nvPr/>
        </p:nvPicPr>
        <p:blipFill>
          <a:blip r:embed="rId1"/>
          <a:stretch/>
        </p:blipFill>
        <p:spPr>
          <a:xfrm>
            <a:off x="1219320" y="2362320"/>
            <a:ext cx="6079680" cy="3600000"/>
          </a:xfrm>
          <a:prstGeom prst="rect">
            <a:avLst/>
          </a:prstGeom>
          <a:ln w="9525">
            <a:noFill/>
          </a:ln>
        </p:spPr>
      </p:pic>
    </p:spTree>
  </p:cSld>
  <p:transition>
    <p:wipe dir="d"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Num" idx="15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168326-4BA9-4781-9AC8-8CCC943AA6EE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Bidang-bidang Informatika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609480" indent="-6094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3. Rekayasa Perangkat Lunak (</a:t>
            </a:r>
            <a:r>
              <a:rPr b="0" i="1" lang="en-US" sz="2700" spc="-1" strike="noStrike">
                <a:solidFill>
                  <a:srgbClr val="000000"/>
                </a:solidFill>
                <a:latin typeface="Lucida Sans Unicode"/>
              </a:rPr>
              <a:t>Software Engineering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)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71" name="Picture 5" descr="komp27g1"/>
          <p:cNvPicPr/>
          <p:nvPr/>
        </p:nvPicPr>
        <p:blipFill>
          <a:blip r:embed="rId1"/>
          <a:stretch/>
        </p:blipFill>
        <p:spPr>
          <a:xfrm>
            <a:off x="1409760" y="2819520"/>
            <a:ext cx="6324120" cy="3157200"/>
          </a:xfrm>
          <a:prstGeom prst="rect">
            <a:avLst/>
          </a:prstGeom>
          <a:ln w="9525">
            <a:noFill/>
          </a:ln>
        </p:spPr>
      </p:pic>
    </p:spTree>
  </p:cSld>
  <p:transition>
    <p:wipe dir="d"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Num" idx="16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53E7B5-12B1-4E36-BBFB-9714C0ADDE0D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Bidang-bidang Informatika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609480" indent="-6094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4. Jaringan komputer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75" name="Picture 5" descr="Image7"/>
          <p:cNvPicPr/>
          <p:nvPr/>
        </p:nvPicPr>
        <p:blipFill>
          <a:blip r:embed="rId1"/>
          <a:stretch/>
        </p:blipFill>
        <p:spPr>
          <a:xfrm>
            <a:off x="1981080" y="2362320"/>
            <a:ext cx="5181120" cy="3885840"/>
          </a:xfrm>
          <a:prstGeom prst="rect">
            <a:avLst/>
          </a:prstGeom>
          <a:ln w="9525">
            <a:noFill/>
          </a:ln>
        </p:spPr>
      </p:pic>
    </p:spTree>
  </p:cSld>
  <p:transition>
    <p:wipe dir="d"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Num" idx="17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B11C1C-5F61-40CC-85F7-3B8A2E3752E3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Bidang-bidang Informatika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609480" indent="-6094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5. </a:t>
            </a:r>
            <a:r>
              <a:rPr b="0" lang="id-ID" sz="2700" spc="-1" strike="noStrike">
                <a:solidFill>
                  <a:srgbClr val="000000"/>
                </a:solidFill>
                <a:latin typeface="Lucida Sans Unicode"/>
              </a:rPr>
              <a:t>Grafis/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Grafika komputer</a:t>
            </a:r>
            <a:r>
              <a:rPr b="0" lang="id-ID" sz="2700" spc="-1" strike="noStrike">
                <a:solidFill>
                  <a:srgbClr val="000000"/>
                </a:solidFill>
                <a:latin typeface="Lucida Sans Unicode"/>
              </a:rPr>
              <a:t> (Mengolah Gambar)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79" name="Picture 5" descr="lacoste-wreck-esperance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1143000" y="2514600"/>
            <a:ext cx="4698360" cy="3524040"/>
          </a:xfrm>
          <a:prstGeom prst="rect">
            <a:avLst/>
          </a:prstGeom>
          <a:ln w="9525">
            <a:noFill/>
          </a:ln>
        </p:spPr>
      </p:pic>
    </p:spTree>
  </p:cSld>
  <p:transition>
    <p:wipe dir="d"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Num" idx="18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21ED81-8A89-4A2A-BCD9-DE37A48E0445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Bidang-bidang Informatika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609480" indent="-6094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6. Multimedia Animasi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83" name="Picture 2" descr="D:\Kerja Dosen\2015\Ganjil\Materi\Multimedia.jpg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1295280" y="2362320"/>
            <a:ext cx="6583320" cy="3733560"/>
          </a:xfrm>
          <a:prstGeom prst="rect">
            <a:avLst/>
          </a:prstGeom>
          <a:ln w="0">
            <a:noFill/>
          </a:ln>
        </p:spPr>
      </p:pic>
    </p:spTree>
  </p:cSld>
  <p:transition>
    <p:wipe dir="d"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Num" idx="19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2341F5-C065-499C-BBE2-B29AD65B9075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Bidang-bidang Informatika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609480" indent="-6094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7. Kecerdasan buatan (</a:t>
            </a:r>
            <a:r>
              <a:rPr b="0" i="1" lang="en-US" sz="2700" spc="-1" strike="noStrike">
                <a:solidFill>
                  <a:srgbClr val="000000"/>
                </a:solidFill>
                <a:latin typeface="Lucida Sans Unicode"/>
              </a:rPr>
              <a:t>artificial intelligence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)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87" name="Picture 7" descr="ROBOT"/>
          <p:cNvPicPr/>
          <p:nvPr/>
        </p:nvPicPr>
        <p:blipFill>
          <a:blip r:embed="rId1"/>
          <a:stretch/>
        </p:blipFill>
        <p:spPr>
          <a:xfrm>
            <a:off x="5181480" y="2362320"/>
            <a:ext cx="3119040" cy="4038120"/>
          </a:xfrm>
          <a:prstGeom prst="rect">
            <a:avLst/>
          </a:prstGeom>
          <a:ln w="9525">
            <a:noFill/>
          </a:ln>
        </p:spPr>
      </p:pic>
      <p:pic>
        <p:nvPicPr>
          <p:cNvPr id="188" name="Picture 9" descr="AI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95280" y="2771640"/>
            <a:ext cx="2895120" cy="2871360"/>
          </a:xfrm>
          <a:prstGeom prst="rect">
            <a:avLst/>
          </a:prstGeom>
          <a:ln w="9525">
            <a:noFill/>
          </a:ln>
        </p:spPr>
      </p:pic>
    </p:spTree>
  </p:cSld>
  <p:transition>
    <p:wipe dir="d"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Num" idx="20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CE585A-0F10-42B7-A266-FBBCEC5873B9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Bidang-bidang Informatika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609480" indent="-6094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8. Pengolahan citra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92" name="Picture 5" descr="Localb3"/>
          <p:cNvPicPr/>
          <p:nvPr/>
        </p:nvPicPr>
        <p:blipFill>
          <a:blip r:embed="rId1"/>
          <a:stretch/>
        </p:blipFill>
        <p:spPr>
          <a:xfrm>
            <a:off x="2616120" y="2286000"/>
            <a:ext cx="3911400" cy="4266720"/>
          </a:xfrm>
          <a:prstGeom prst="rect">
            <a:avLst/>
          </a:prstGeom>
          <a:ln w="9525">
            <a:noFill/>
          </a:ln>
        </p:spPr>
      </p:pic>
    </p:spTree>
  </p:cSld>
  <p:transition>
    <p:wipe dir="d"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Num" idx="21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F7ADE4-ED8D-40E2-ABA9-D694C3D751F2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Bidang-bidang Informatika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609480" indent="-6094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9. Komputasi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96" name="Picture 5" descr="2Dinfconv"/>
          <p:cNvPicPr/>
          <p:nvPr/>
        </p:nvPicPr>
        <p:blipFill>
          <a:blip r:embed="rId1"/>
          <a:stretch/>
        </p:blipFill>
        <p:spPr>
          <a:xfrm>
            <a:off x="1600200" y="2362320"/>
            <a:ext cx="5409720" cy="3901680"/>
          </a:xfrm>
          <a:prstGeom prst="rect">
            <a:avLst/>
          </a:prstGeom>
          <a:ln w="9525">
            <a:noFill/>
          </a:ln>
        </p:spPr>
      </p:pic>
    </p:spTree>
  </p:cSld>
  <p:transition>
    <p:wipe dir="d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3"/>
          <p:cNvSpPr/>
          <p:nvPr/>
        </p:nvSpPr>
        <p:spPr>
          <a:xfrm>
            <a:off x="304920" y="1066680"/>
            <a:ext cx="9067320" cy="510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 fontScale="38000"/>
          </a:bodyPr>
          <a:p>
            <a:pPr marL="463680" indent="-46368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Wingdings 2" charset="2"/>
              <a:buChar char=""/>
            </a:pPr>
            <a:r>
              <a:rPr b="1" lang="id-ID" sz="4400" spc="-1" strike="noStrike">
                <a:solidFill>
                  <a:srgbClr val="000000"/>
                </a:solidFill>
                <a:latin typeface="Lucida Sans Unicode"/>
              </a:rPr>
              <a:t>Kharisma Komputer, Banyumanik (</a:t>
            </a:r>
            <a:r>
              <a:rPr b="1" lang="id-ID" sz="4400" spc="-1" strike="noStrike">
                <a:solidFill>
                  <a:srgbClr val="0070c0"/>
                </a:solidFill>
                <a:latin typeface="Lucida Sans Unicode"/>
              </a:rPr>
              <a:t>Technical Support</a:t>
            </a:r>
            <a:r>
              <a:rPr b="1" lang="id-ID" sz="4400" spc="-1" strike="noStrike">
                <a:solidFill>
                  <a:srgbClr val="000000"/>
                </a:solidFill>
                <a:latin typeface="Lucida Sans Unicode"/>
              </a:rPr>
              <a:t>)</a:t>
            </a:r>
            <a:endParaRPr b="0" lang="en-US" sz="4400" spc="-1" strike="noStrike">
              <a:latin typeface="Arial"/>
            </a:endParaRPr>
          </a:p>
          <a:p>
            <a:pPr marL="463680" indent="-46368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0" lang="id-ID" sz="2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id-ID" sz="3500" spc="-1" strike="noStrike">
                <a:solidFill>
                  <a:srgbClr val="ff0000"/>
                </a:solidFill>
                <a:latin typeface="Lucida Sans Unicode"/>
              </a:rPr>
              <a:t>(2005 – 2006)</a:t>
            </a:r>
            <a:endParaRPr b="0" lang="en-US" sz="3500" spc="-1" strike="noStrike">
              <a:latin typeface="Arial"/>
            </a:endParaRPr>
          </a:p>
          <a:p>
            <a:pPr marL="463680" indent="-46368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Wingdings 2" charset="2"/>
              <a:buChar char=""/>
              <a:tabLst>
                <a:tab algn="l" pos="0"/>
              </a:tabLst>
            </a:pPr>
            <a:r>
              <a:rPr b="1" lang="id-ID" sz="4400" spc="-1" strike="noStrike">
                <a:solidFill>
                  <a:srgbClr val="000000"/>
                </a:solidFill>
                <a:latin typeface="Lucida Sans Unicode"/>
              </a:rPr>
              <a:t>Canirasta Jaya Komputer, Ungaran (</a:t>
            </a:r>
            <a:r>
              <a:rPr b="1" lang="id-ID" sz="4400" spc="-1" strike="noStrike">
                <a:solidFill>
                  <a:srgbClr val="0070c0"/>
                </a:solidFill>
                <a:latin typeface="Lucida Sans Unicode"/>
              </a:rPr>
              <a:t>Technical Support</a:t>
            </a:r>
            <a:r>
              <a:rPr b="1" lang="id-ID" sz="4400" spc="-1" strike="noStrike">
                <a:solidFill>
                  <a:srgbClr val="000000"/>
                </a:solidFill>
                <a:latin typeface="Lucida Sans Unicode"/>
              </a:rPr>
              <a:t>)</a:t>
            </a:r>
            <a:endParaRPr b="0" lang="en-US" sz="4400" spc="-1" strike="noStrike">
              <a:latin typeface="Arial"/>
            </a:endParaRPr>
          </a:p>
          <a:p>
            <a:pPr marL="463680" indent="-46368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0" lang="id-ID" sz="2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id-ID" sz="3500" spc="-1" strike="noStrike">
                <a:solidFill>
                  <a:srgbClr val="ff0000"/>
                </a:solidFill>
                <a:latin typeface="Lucida Sans Unicode"/>
              </a:rPr>
              <a:t>(2006 – 2007)</a:t>
            </a:r>
            <a:endParaRPr b="0" lang="en-US" sz="3500" spc="-1" strike="noStrike">
              <a:latin typeface="Arial"/>
            </a:endParaRPr>
          </a:p>
          <a:p>
            <a:pPr marL="463680" indent="-46368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Wingdings 2" charset="2"/>
              <a:buChar char=""/>
              <a:tabLst>
                <a:tab algn="l" pos="0"/>
              </a:tabLst>
            </a:pPr>
            <a:r>
              <a:rPr b="1" lang="id-ID" sz="4400" spc="-1" strike="noStrike">
                <a:solidFill>
                  <a:srgbClr val="000000"/>
                </a:solidFill>
                <a:latin typeface="Lucida Sans Unicode"/>
              </a:rPr>
              <a:t>Akademi Teknik Prasetya ’28, Ungaran  (</a:t>
            </a:r>
            <a:r>
              <a:rPr b="1" lang="id-ID" sz="4400" spc="-1" strike="noStrike">
                <a:solidFill>
                  <a:srgbClr val="0070c0"/>
                </a:solidFill>
                <a:latin typeface="Lucida Sans Unicode"/>
              </a:rPr>
              <a:t>Staff Administrasi</a:t>
            </a:r>
            <a:r>
              <a:rPr b="1" lang="id-ID" sz="4400" spc="-1" strike="noStrike">
                <a:solidFill>
                  <a:srgbClr val="000000"/>
                </a:solidFill>
                <a:latin typeface="Lucida Sans Unicode"/>
              </a:rPr>
              <a:t>)</a:t>
            </a:r>
            <a:endParaRPr b="0" lang="en-US" sz="4400" spc="-1" strike="noStrike">
              <a:latin typeface="Arial"/>
            </a:endParaRPr>
          </a:p>
          <a:p>
            <a:pPr marL="463680" indent="-46368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0" lang="id-ID" sz="2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id-ID" sz="3500" spc="-1" strike="noStrike">
                <a:solidFill>
                  <a:srgbClr val="ff0000"/>
                </a:solidFill>
                <a:latin typeface="Lucida Sans Unicode"/>
              </a:rPr>
              <a:t>(2007 – 2009)</a:t>
            </a:r>
            <a:endParaRPr b="0" lang="en-US" sz="3500" spc="-1" strike="noStrike">
              <a:latin typeface="Arial"/>
            </a:endParaRPr>
          </a:p>
          <a:p>
            <a:pPr marL="463680" indent="-46368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Wingdings 2" charset="2"/>
              <a:buChar char=""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Lucida Sans Unicode"/>
              </a:rPr>
              <a:t>SMK Bina Nusantara</a:t>
            </a:r>
            <a:r>
              <a:rPr b="1" lang="id-ID" sz="4400" spc="-1" strike="noStrike">
                <a:solidFill>
                  <a:srgbClr val="000000"/>
                </a:solidFill>
                <a:latin typeface="Lucida Sans Unicode"/>
              </a:rPr>
              <a:t>, Ungaran (</a:t>
            </a:r>
            <a:r>
              <a:rPr b="1" lang="id-ID" sz="4400" spc="-1" strike="noStrike">
                <a:solidFill>
                  <a:srgbClr val="0070c0"/>
                </a:solidFill>
                <a:latin typeface="Lucida Sans Unicode"/>
              </a:rPr>
              <a:t>Guru Tetap dan Tata Usaha</a:t>
            </a:r>
            <a:r>
              <a:rPr b="1" lang="id-ID" sz="4400" spc="-1" strike="noStrike">
                <a:solidFill>
                  <a:srgbClr val="000000"/>
                </a:solidFill>
                <a:latin typeface="Lucida Sans Unicode"/>
              </a:rPr>
              <a:t>)</a:t>
            </a:r>
            <a:endParaRPr b="0" lang="en-US" sz="4400" spc="-1" strike="noStrike">
              <a:latin typeface="Arial"/>
            </a:endParaRPr>
          </a:p>
          <a:p>
            <a:pPr marL="463680" indent="-46368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0" lang="id-ID" sz="2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id-ID" sz="3500" spc="-1" strike="noStrike">
                <a:solidFill>
                  <a:srgbClr val="ff0000"/>
                </a:solidFill>
                <a:latin typeface="Lucida Sans Unicode"/>
              </a:rPr>
              <a:t>(2009 – Januari 2014)</a:t>
            </a:r>
            <a:endParaRPr b="0" lang="en-US" sz="3500" spc="-1" strike="noStrike">
              <a:latin typeface="Arial"/>
            </a:endParaRPr>
          </a:p>
          <a:p>
            <a:pPr marL="463680" indent="-46368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Wingdings 2" charset="2"/>
              <a:buChar char=""/>
              <a:tabLst>
                <a:tab algn="l" pos="0"/>
              </a:tabLst>
            </a:pPr>
            <a:r>
              <a:rPr b="1" lang="id-ID" sz="4400" spc="-1" strike="noStrike">
                <a:solidFill>
                  <a:srgbClr val="000000"/>
                </a:solidFill>
                <a:latin typeface="Lucida Sans Unicode"/>
              </a:rPr>
              <a:t>Yayasan Harapan Bangsa, Ungaran (</a:t>
            </a:r>
            <a:r>
              <a:rPr b="1" lang="id-ID" sz="4400" spc="-1" strike="noStrike">
                <a:solidFill>
                  <a:srgbClr val="0070c0"/>
                </a:solidFill>
                <a:latin typeface="Lucida Sans Unicode"/>
              </a:rPr>
              <a:t>Sekretaris Yayasan</a:t>
            </a:r>
            <a:r>
              <a:rPr b="1" lang="id-ID" sz="4400" spc="-1" strike="noStrike">
                <a:solidFill>
                  <a:srgbClr val="000000"/>
                </a:solidFill>
                <a:latin typeface="Lucida Sans Unicode"/>
              </a:rPr>
              <a:t>)</a:t>
            </a:r>
            <a:endParaRPr b="0" lang="en-US" sz="4400" spc="-1" strike="noStrike">
              <a:latin typeface="Arial"/>
            </a:endParaRPr>
          </a:p>
          <a:p>
            <a:pPr marL="463680" indent="-46368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0" lang="id-ID" sz="11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id-ID" sz="3500" spc="-1" strike="noStrike">
                <a:solidFill>
                  <a:srgbClr val="ff0000"/>
                </a:solidFill>
                <a:latin typeface="Lucida Sans Unicode"/>
              </a:rPr>
              <a:t>(2009 – Sekarang)</a:t>
            </a:r>
            <a:endParaRPr b="0" lang="en-US" sz="3500" spc="-1" strike="noStrike">
              <a:latin typeface="Arial"/>
            </a:endParaRPr>
          </a:p>
          <a:p>
            <a:pPr marL="463680" indent="-46368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Wingdings 2" charset="2"/>
              <a:buChar char=""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Lucida Sans Unicode"/>
              </a:rPr>
              <a:t>Universitas Dian Nuswantoro</a:t>
            </a:r>
            <a:r>
              <a:rPr b="1" lang="id-ID" sz="4400" spc="-1" strike="noStrike">
                <a:solidFill>
                  <a:srgbClr val="000000"/>
                </a:solidFill>
                <a:latin typeface="Lucida Sans Unicode"/>
              </a:rPr>
              <a:t>, Semarang (</a:t>
            </a:r>
            <a:r>
              <a:rPr b="1" lang="id-ID" sz="4400" spc="-1" strike="noStrike">
                <a:solidFill>
                  <a:srgbClr val="0070c0"/>
                </a:solidFill>
                <a:latin typeface="Lucida Sans Unicode"/>
              </a:rPr>
              <a:t>Dosen Tidak Tetap</a:t>
            </a:r>
            <a:r>
              <a:rPr b="1" lang="id-ID" sz="4400" spc="-1" strike="noStrike">
                <a:solidFill>
                  <a:srgbClr val="000000"/>
                </a:solidFill>
                <a:latin typeface="Lucida Sans Unicode"/>
              </a:rPr>
              <a:t>)</a:t>
            </a:r>
            <a:endParaRPr b="0" lang="en-US" sz="4400" spc="-1" strike="noStrike">
              <a:latin typeface="Arial"/>
            </a:endParaRPr>
          </a:p>
          <a:p>
            <a:pPr marL="463680" indent="-46368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0" lang="id-ID" sz="2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id-ID" sz="3500" spc="-1" strike="noStrike">
                <a:solidFill>
                  <a:srgbClr val="ff0000"/>
                </a:solidFill>
                <a:latin typeface="Lucida Sans Unicode"/>
              </a:rPr>
              <a:t>(2012 – </a:t>
            </a:r>
            <a:r>
              <a:rPr b="0" lang="en-US" sz="3500" spc="-1" strike="noStrike">
                <a:solidFill>
                  <a:srgbClr val="ff0000"/>
                </a:solidFill>
                <a:latin typeface="Lucida Sans Unicode"/>
              </a:rPr>
              <a:t>Juli 2014</a:t>
            </a:r>
            <a:r>
              <a:rPr b="0" lang="id-ID" sz="3500" spc="-1" strike="noStrike">
                <a:solidFill>
                  <a:srgbClr val="ff0000"/>
                </a:solidFill>
                <a:latin typeface="Lucida Sans Unicode"/>
              </a:rPr>
              <a:t>)</a:t>
            </a:r>
            <a:endParaRPr b="0" lang="en-US" sz="3500" spc="-1" strike="noStrike">
              <a:latin typeface="Arial"/>
            </a:endParaRPr>
          </a:p>
          <a:p>
            <a:pPr marL="463680" indent="-46368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Wingdings 2" charset="2"/>
              <a:buChar char=""/>
              <a:tabLst>
                <a:tab algn="l" pos="0"/>
              </a:tabLst>
            </a:pPr>
            <a:r>
              <a:rPr b="1" lang="id-ID" sz="4400" spc="-1" strike="noStrike">
                <a:solidFill>
                  <a:srgbClr val="000000"/>
                </a:solidFill>
                <a:latin typeface="Lucida Sans Unicode"/>
              </a:rPr>
              <a:t>Universitas Islam Nahdlatul Ulama, Jepara (</a:t>
            </a:r>
            <a:r>
              <a:rPr b="1" lang="id-ID" sz="4400" spc="-1" strike="noStrike">
                <a:solidFill>
                  <a:srgbClr val="0070c0"/>
                </a:solidFill>
                <a:latin typeface="Lucida Sans Unicode"/>
              </a:rPr>
              <a:t>Dosen Tetap</a:t>
            </a:r>
            <a:r>
              <a:rPr b="1" lang="id-ID" sz="4400" spc="-1" strike="noStrike">
                <a:solidFill>
                  <a:srgbClr val="000000"/>
                </a:solidFill>
                <a:latin typeface="Lucida Sans Unicode"/>
              </a:rPr>
              <a:t>)</a:t>
            </a:r>
            <a:endParaRPr b="0" lang="en-US" sz="4400" spc="-1" strike="noStrike">
              <a:latin typeface="Arial"/>
            </a:endParaRPr>
          </a:p>
          <a:p>
            <a:pPr marL="463680" indent="-46368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0" lang="id-ID" sz="2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id-ID" sz="3500" spc="-1" strike="noStrike">
                <a:solidFill>
                  <a:srgbClr val="ff0000"/>
                </a:solidFill>
                <a:latin typeface="Lucida Sans Unicode"/>
              </a:rPr>
              <a:t>(1 Februari 2014 – Sekarang)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28600" y="152280"/>
            <a:ext cx="8381520" cy="76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Kusumodestoni</a:t>
            </a:r>
            <a:r>
              <a:rPr b="1" lang="id-ID" sz="4000" spc="-1" strike="noStrike">
                <a:solidFill>
                  <a:srgbClr val="000000"/>
                </a:solidFill>
                <a:latin typeface="Arial"/>
              </a:rPr>
              <a:t> (P. Toni)</a:t>
            </a:r>
            <a:endParaRPr b="0" lang="en-US" sz="40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3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4" name="Picture 2" descr="D:\Toni\CV Toni\Foto.jpg"/>
          <p:cNvPicPr/>
          <p:nvPr/>
        </p:nvPicPr>
        <p:blipFill>
          <a:blip r:embed="rId1"/>
          <a:stretch/>
        </p:blipFill>
        <p:spPr>
          <a:xfrm>
            <a:off x="7848720" y="228600"/>
            <a:ext cx="914040" cy="1371240"/>
          </a:xfrm>
          <a:prstGeom prst="rect">
            <a:avLst/>
          </a:prstGeom>
          <a:ln w="0">
            <a:noFill/>
          </a:ln>
        </p:spPr>
      </p:pic>
    </p:spTree>
  </p:cSld>
  <p:transition>
    <p:wipe dir="d"/>
  </p:transition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10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10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10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10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1000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10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10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3" dur="1000" fill="hold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10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1000"/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7" dur="1000" fill="hold"/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1000" fill="hold"/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1000"/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1000" fill="hold"/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1000"/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1000"/>
                                        <p:tgtEl>
                                          <p:spTgt spid="1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8" dur="1000" fill="hold"/>
                                        <p:tgtEl>
                                          <p:spTgt spid="1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" dur="1000" fill="hold"/>
                                        <p:tgtEl>
                                          <p:spTgt spid="1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" dur="1000"/>
                                        <p:tgtEl>
                                          <p:spTgt spid="1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5" dur="1000" fill="hold"/>
                                        <p:tgtEl>
                                          <p:spTgt spid="1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1000" fill="hold"/>
                                        <p:tgtEl>
                                          <p:spTgt spid="1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Num" idx="22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119DEF-E84E-4085-8F50-F9773C36288F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4000"/>
          </a:bodyPr>
          <a:p>
            <a:pPr algn="ctr"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0000"/>
                </a:solidFill>
                <a:latin typeface="Tahoma"/>
                <a:ea typeface="Tahoma"/>
              </a:rPr>
              <a:t>Lulusan Teknik Informatika UNISNU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57200" y="21798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pPr marL="365760" indent="-255960">
              <a:lnSpc>
                <a:spcPct val="15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ahoma"/>
                <a:ea typeface="Tahoma"/>
              </a:rPr>
              <a:t>1. Web/Desktop Programming</a:t>
            </a:r>
            <a:endParaRPr b="0" lang="en-US" sz="36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>
              <a:lnSpc>
                <a:spcPct val="15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ahoma"/>
                <a:ea typeface="Tahoma"/>
              </a:rPr>
              <a:t>2. Jaringan Komputer Terapan</a:t>
            </a:r>
            <a:endParaRPr b="0" lang="en-US" sz="36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>
              <a:lnSpc>
                <a:spcPct val="15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ahoma"/>
                <a:ea typeface="Tahoma"/>
              </a:rPr>
              <a:t>3. Game dan Mobile Programming</a:t>
            </a:r>
            <a:endParaRPr b="0" lang="en-US" sz="36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>
              <a:lnSpc>
                <a:spcPct val="15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ahoma"/>
                <a:ea typeface="Tahoma"/>
              </a:rPr>
              <a:t>4. Game dan Animasi Komputer</a:t>
            </a:r>
            <a:endParaRPr b="0" lang="en-US" sz="36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ransition>
    <p:wipe dir="d"/>
  </p:transition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2" descr=""/>
          <p:cNvPicPr/>
          <p:nvPr/>
        </p:nvPicPr>
        <p:blipFill>
          <a:blip r:embed="rId1"/>
          <a:stretch/>
        </p:blipFill>
        <p:spPr>
          <a:xfrm>
            <a:off x="990720" y="297360"/>
            <a:ext cx="7162560" cy="6263280"/>
          </a:xfrm>
          <a:prstGeom prst="rect">
            <a:avLst/>
          </a:prstGeom>
          <a:ln w="9525">
            <a:noFill/>
          </a:ln>
        </p:spPr>
      </p:pic>
    </p:spTree>
  </p:cSld>
  <p:transition>
    <p:wipe dir="d"/>
  </p:transition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" descr=""/>
          <p:cNvPicPr/>
          <p:nvPr/>
        </p:nvPicPr>
        <p:blipFill>
          <a:blip r:embed="rId1"/>
          <a:stretch/>
        </p:blipFill>
        <p:spPr>
          <a:xfrm>
            <a:off x="686160" y="685800"/>
            <a:ext cx="7770960" cy="5486040"/>
          </a:xfrm>
          <a:prstGeom prst="rect">
            <a:avLst/>
          </a:prstGeom>
          <a:ln w="9525">
            <a:noFill/>
          </a:ln>
        </p:spPr>
      </p:pic>
    </p:spTree>
  </p:cSld>
  <p:transition>
    <p:wipe dir="d"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" descr=""/>
          <p:cNvPicPr/>
          <p:nvPr/>
        </p:nvPicPr>
        <p:blipFill>
          <a:blip r:embed="rId1"/>
          <a:stretch/>
        </p:blipFill>
        <p:spPr>
          <a:xfrm>
            <a:off x="777600" y="762120"/>
            <a:ext cx="7588080" cy="5333760"/>
          </a:xfrm>
          <a:prstGeom prst="rect">
            <a:avLst/>
          </a:prstGeom>
          <a:ln w="9525">
            <a:noFill/>
          </a:ln>
        </p:spPr>
      </p:pic>
    </p:spTree>
  </p:cSld>
  <p:transition>
    <p:wipe dir="d"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" descr=""/>
          <p:cNvPicPr/>
          <p:nvPr/>
        </p:nvPicPr>
        <p:blipFill>
          <a:blip r:embed="rId1"/>
          <a:stretch/>
        </p:blipFill>
        <p:spPr>
          <a:xfrm>
            <a:off x="730440" y="838080"/>
            <a:ext cx="7682760" cy="5181120"/>
          </a:xfrm>
          <a:prstGeom prst="rect">
            <a:avLst/>
          </a:prstGeom>
          <a:ln w="9525">
            <a:noFill/>
          </a:ln>
        </p:spPr>
      </p:pic>
    </p:spTree>
  </p:cSld>
  <p:transition>
    <p:wipe dir="d"/>
  </p:transition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3"/>
          <p:cNvSpPr/>
          <p:nvPr/>
        </p:nvSpPr>
        <p:spPr>
          <a:xfrm>
            <a:off x="428760" y="1117800"/>
            <a:ext cx="8714880" cy="57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 fontScale="81000"/>
          </a:bodyPr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1.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Pertemuan ke : 1 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Pengenalan, Kontrak Perkuliahan, Penilaian,  Penjelasan Materi Awal - Akhir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2.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Pertemuan ke : 2 s/d 3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Pengenalan Pemrograman Terstruktur, Memahami Tipe data dan Operator dalam bahasa pemrograman python.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5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Materi Kuliah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6" name="Straight Connector 7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  <p:timing>
    <p:tnLst>
      <p:par>
        <p:cTn id="291" dur="indefinite" restart="never" nodeType="tmRoot">
          <p:childTnLst>
            <p:seq>
              <p:cTn id="292" dur="indefinite" nodeType="mainSeq">
                <p:childTnLst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7" dur="10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8" dur="100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9" dur="100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4" dur="10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5" dur="1000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6" dur="1000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1" dur="1000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2" dur="100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3" dur="100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8" dur="1000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9" dur="1000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1000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" dur="1000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6" dur="1000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7" dur="1000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3"/>
          <p:cNvSpPr/>
          <p:nvPr/>
        </p:nvSpPr>
        <p:spPr>
          <a:xfrm>
            <a:off x="428760" y="1117800"/>
            <a:ext cx="8714880" cy="61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3.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Pertemuan ke : 4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Memahami struktur kendali : Statemen IF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4.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Pertemuan ke : 5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Memahami struktur kendali : Statemen Case.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Materi Kuliah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9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  <p:timing>
    <p:tnLst>
      <p:par>
        <p:cTn id="328" dur="indefinite" restart="never" nodeType="tmRoot">
          <p:childTnLst>
            <p:seq>
              <p:cTn id="329" dur="indefinite" nodeType="mainSeq">
                <p:childTnLst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4" dur="10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5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" dur="10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2" dur="100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3" dur="100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8" dur="10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9" dur="100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0" dur="100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5" dur="1000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6" dur="1000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7" dur="1000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2" dur="1000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3" dur="1000" fill="hold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4" dur="1000" fill="hold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3"/>
          <p:cNvSpPr/>
          <p:nvPr/>
        </p:nvSpPr>
        <p:spPr>
          <a:xfrm>
            <a:off x="428760" y="1117800"/>
            <a:ext cx="8714880" cy="61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5.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Pertemuan ke : 5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Memahami Statemen For … Do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6.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Pertemuan ke : 6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Memahami tentang Statemen Repeat … until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1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Materi Kuliah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2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  <p:timing>
    <p:tnLst>
      <p:par>
        <p:cTn id="365" dur="indefinite" restart="never" nodeType="tmRoot">
          <p:childTnLst>
            <p:seq>
              <p:cTn id="366" dur="indefinite" nodeType="mainSeq">
                <p:childTnLst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1" dur="10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2" dur="10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3" dur="10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8" dur="10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9" dur="10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0" dur="10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5" dur="1000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6" dur="1000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7" dur="1000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2" dur="1000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3" dur="100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4" dur="100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9" dur="1000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0" dur="1000" fill="hold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1" dur="1000" fill="hold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3"/>
          <p:cNvSpPr/>
          <p:nvPr/>
        </p:nvSpPr>
        <p:spPr>
          <a:xfrm>
            <a:off x="428760" y="1117800"/>
            <a:ext cx="8714880" cy="57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7.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Pertemuan ke : 7 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Memahami Statemen While … Do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8.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Pertemuan ke : 9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Memahami tentang Array dalam pemrograman Python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4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Materi Kuliah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5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  <p:timing>
    <p:tnLst>
      <p:par>
        <p:cTn id="402" dur="indefinite" restart="never" nodeType="tmRoot">
          <p:childTnLst>
            <p:seq>
              <p:cTn id="403" dur="indefinite" nodeType="mainSeq">
                <p:childTnLst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8" dur="10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9" dur="10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0" dur="10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5" dur="10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6" dur="1000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7" dur="1000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2" dur="10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3" dur="100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4" dur="100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9" dur="1000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0" dur="1000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1" dur="1000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3"/>
          <p:cNvSpPr/>
          <p:nvPr/>
        </p:nvSpPr>
        <p:spPr>
          <a:xfrm>
            <a:off x="428760" y="1117800"/>
            <a:ext cx="8714880" cy="57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9.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Pertemuan ke : 10 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Memahami tentang record dalam pemrograman Python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marL="749160" indent="-74916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10.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Pertemuan ke : 11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Memahami tentang sorting dalam pemrograman Python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7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Materi Kuliah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8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  <p:timing>
    <p:tnLst>
      <p:par>
        <p:cTn id="432" dur="indefinite" restart="never" nodeType="tmRoot">
          <p:childTnLst>
            <p:seq>
              <p:cTn id="433" dur="indefinite" nodeType="mainSeq">
                <p:childTnLst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8" dur="10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9" dur="1000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0" dur="1000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5" dur="10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6" dur="1000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7" dur="1000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2" dur="10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3" dur="1000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4" dur="1000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9" dur="10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0" dur="1000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1" dur="1000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9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Ketua Kelompok A :</a:t>
            </a:r>
            <a:br>
              <a:rPr sz="4100"/>
            </a:br>
            <a:br>
              <a:rPr sz="4100"/>
            </a:b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Nama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:  Mas Ilham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	</a:t>
            </a:r>
            <a:br>
              <a:rPr sz="4100"/>
            </a:br>
            <a:br>
              <a:rPr sz="4100"/>
            </a:b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No. HP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:  0882 3810 2729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ransition>
    <p:wipe dir="d"/>
  </p:transition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3"/>
          <p:cNvSpPr/>
          <p:nvPr/>
        </p:nvSpPr>
        <p:spPr>
          <a:xfrm>
            <a:off x="428760" y="1117800"/>
            <a:ext cx="8714880" cy="57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11.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Pertemuan ke : 12 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Memahami tentang sorting dalam pemrograman Python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marL="749160" indent="-74916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12.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Pertemuan ke : 13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Memahami tentang sub program dalam pemrograman Python.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0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Materi Kuliah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1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  <p:timing>
    <p:tnLst>
      <p:par>
        <p:cTn id="462" dur="indefinite" restart="never" nodeType="tmRoot">
          <p:childTnLst>
            <p:seq>
              <p:cTn id="463" dur="indefinite" nodeType="mainSeq">
                <p:childTnLst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8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9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0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5" dur="10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6" dur="1000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7" dur="1000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2" dur="10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3" dur="100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4" dur="100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9" dur="10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0" dur="1000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1" dur="1000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3"/>
          <p:cNvSpPr/>
          <p:nvPr/>
        </p:nvSpPr>
        <p:spPr>
          <a:xfrm>
            <a:off x="428760" y="1117800"/>
            <a:ext cx="8714880" cy="49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13.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Pertemuan ke : 14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Memahami tentang sub program dalam pemrograman Python.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3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Materi Kuliah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4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  <p:timing>
    <p:tnLst>
      <p:par>
        <p:cTn id="492" dur="indefinite" restart="never" nodeType="tmRoot">
          <p:childTnLst>
            <p:seq>
              <p:cTn id="493" dur="indefinite" nodeType="mainSeq">
                <p:childTnLst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8" dur="10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9" dur="1000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0" dur="1000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5" dur="10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6" dur="1000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7" dur="1000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3"/>
          <p:cNvSpPr/>
          <p:nvPr/>
        </p:nvSpPr>
        <p:spPr>
          <a:xfrm>
            <a:off x="428760" y="1143000"/>
            <a:ext cx="8410320" cy="53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 fontScale="66000"/>
          </a:bodyPr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Lucida Sans Unicode"/>
              <a:buAutoNum type="arabicPeriod"/>
            </a:pPr>
            <a:r>
              <a:rPr b="1" lang="fi-FI" sz="3200" spc="-1" strike="noStrike">
                <a:solidFill>
                  <a:srgbClr val="000000"/>
                </a:solidFill>
                <a:latin typeface="Tempus Sans ITC"/>
              </a:rPr>
              <a:t>Ridwan Fadjar Septiawan, 2013, “Belajar Pemrograman Python Dasar”, Prentice Hall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Lucida Sans Unicode"/>
              <a:buAutoNum type="arabicPeriod"/>
            </a:pPr>
            <a:r>
              <a:rPr b="1" lang="fi-FI" sz="3200" spc="-1" strike="noStrike">
                <a:solidFill>
                  <a:srgbClr val="000000"/>
                </a:solidFill>
                <a:latin typeface="Tempus Sans ITC"/>
              </a:rPr>
              <a:t>Owo Sugiana, 2011, “Membuat Aplikasi Bisnis Menggunakan Bahasa Python”, Prentice Hall.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Lucida Sans Unicode"/>
              <a:buAutoNum type="arabicPeriod"/>
            </a:pPr>
            <a:r>
              <a:rPr b="1" lang="fi-FI" sz="3200" spc="-1" strike="noStrike">
                <a:solidFill>
                  <a:srgbClr val="000000"/>
                </a:solidFill>
                <a:latin typeface="Tempus Sans ITC"/>
              </a:rPr>
              <a:t>Hendri, 2013, “Cepat Mahir Python”, Ilmu Komputer, Prentice Hall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Lucida Sans Unicode"/>
              <a:buAutoNum type="arabicPeriod"/>
            </a:pPr>
            <a:r>
              <a:rPr b="1" lang="fi-FI" sz="3200" spc="-1" strike="noStrike">
                <a:solidFill>
                  <a:srgbClr val="000000"/>
                </a:solidFill>
                <a:latin typeface="Tempus Sans ITC"/>
              </a:rPr>
              <a:t>Jeri R. Hanly, Elliot B. Koffman, Problem Solving and Program Design in C, 3th edition, Addison Wesley, 2002.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Lucida Sans Unicode"/>
              <a:buAutoNum type="arabicPeriod"/>
            </a:pPr>
            <a:r>
              <a:rPr b="1" lang="fi-FI" sz="3200" spc="-1" strike="noStrike">
                <a:solidFill>
                  <a:srgbClr val="000000"/>
                </a:solidFill>
                <a:latin typeface="Tempus Sans ITC"/>
              </a:rPr>
              <a:t>Thomas H. Cormen, Charles E.Leiserson, Ronald L. Rivest,</a:t>
            </a: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 Introduction to Algorithms, McGraw-Hill, 2003.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49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49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6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Rujukan / Referensi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7" name="Straight Connector 7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  <p:timing>
    <p:tnLst>
      <p:par>
        <p:cTn id="508" dur="indefinite" restart="never" nodeType="tmRoot">
          <p:childTnLst>
            <p:seq>
              <p:cTn id="509" dur="indefinite" nodeType="mainSeq">
                <p:childTnLst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4" dur="1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5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6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1" dur="10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2" dur="1000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3" dur="1000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8" dur="10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9" dur="1000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0" dur="1000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5" dur="10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6" dur="1000" fill="hold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7" dur="1000" fill="hold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2" dur="1000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3" dur="1000" fill="hold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4" dur="1000" fill="hold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Buku Referensi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9" name="Straight Connector 4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0" name="Picture 2" descr=""/>
          <p:cNvPicPr/>
          <p:nvPr/>
        </p:nvPicPr>
        <p:blipFill>
          <a:blip r:embed="rId1"/>
          <a:stretch/>
        </p:blipFill>
        <p:spPr>
          <a:xfrm>
            <a:off x="3200400" y="1776600"/>
            <a:ext cx="2742840" cy="3862080"/>
          </a:xfrm>
          <a:prstGeom prst="rect">
            <a:avLst/>
          </a:prstGeom>
          <a:ln w="9525">
            <a:noFill/>
          </a:ln>
        </p:spPr>
      </p:pic>
      <p:pic>
        <p:nvPicPr>
          <p:cNvPr id="231" name="Picture 3" descr=""/>
          <p:cNvPicPr/>
          <p:nvPr/>
        </p:nvPicPr>
        <p:blipFill>
          <a:blip r:embed="rId2"/>
          <a:stretch/>
        </p:blipFill>
        <p:spPr>
          <a:xfrm>
            <a:off x="108720" y="1219320"/>
            <a:ext cx="3091320" cy="4031280"/>
          </a:xfrm>
          <a:prstGeom prst="rect">
            <a:avLst/>
          </a:prstGeom>
          <a:ln w="9525">
            <a:noFill/>
          </a:ln>
        </p:spPr>
      </p:pic>
      <p:pic>
        <p:nvPicPr>
          <p:cNvPr id="232" name="Picture 4" descr=""/>
          <p:cNvPicPr/>
          <p:nvPr/>
        </p:nvPicPr>
        <p:blipFill>
          <a:blip r:embed="rId3"/>
          <a:stretch/>
        </p:blipFill>
        <p:spPr>
          <a:xfrm>
            <a:off x="5943600" y="2209680"/>
            <a:ext cx="2971440" cy="3886920"/>
          </a:xfrm>
          <a:prstGeom prst="rect">
            <a:avLst/>
          </a:prstGeom>
          <a:ln w="9525">
            <a:noFill/>
          </a:ln>
        </p:spPr>
      </p:pic>
    </p:spTree>
  </p:cSld>
  <p:transition>
    <p:wipe dir="d"/>
  </p:transition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/>
          </p:nvPr>
        </p:nvSpPr>
        <p:spPr>
          <a:xfrm>
            <a:off x="457200" y="99072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7000"/>
          </a:bodyPr>
          <a:p>
            <a:pPr marL="365760" indent="-255960"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68000"/>
              <a:buFont typeface="Wingdings 3" charset="2"/>
              <a:buChar char=""/>
            </a:pPr>
            <a:r>
              <a:rPr b="0" lang="id-ID" sz="2700" spc="-1" strike="noStrike">
                <a:solidFill>
                  <a:srgbClr val="000000"/>
                </a:solidFill>
                <a:latin typeface="Lucida Sans Unicode"/>
              </a:rPr>
              <a:t>Algoritma yang ditulis dalam bahasa komputer dinamakan </a:t>
            </a:r>
            <a:r>
              <a:rPr b="1" lang="id-ID" sz="2700" spc="-1" strike="noStrike">
                <a:solidFill>
                  <a:srgbClr val="000000"/>
                </a:solidFill>
                <a:latin typeface="Lucida Sans Unicode"/>
              </a:rPr>
              <a:t>program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68000"/>
              <a:buFont typeface="Wingdings 3" charset="2"/>
              <a:buChar char=""/>
            </a:pPr>
            <a:r>
              <a:rPr b="0" lang="id-ID" sz="2700" spc="-1" strike="noStrike">
                <a:solidFill>
                  <a:srgbClr val="000000"/>
                </a:solidFill>
                <a:latin typeface="Lucida Sans Unicode"/>
              </a:rPr>
              <a:t>Bahasa komputer yang digunakan dalam menulis program disebut </a:t>
            </a:r>
            <a:r>
              <a:rPr b="1" lang="id-ID" sz="2700" spc="-1" strike="noStrike">
                <a:solidFill>
                  <a:srgbClr val="000000"/>
                </a:solidFill>
                <a:latin typeface="Lucida Sans Unicode"/>
              </a:rPr>
              <a:t>bahasa pemrograman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68000"/>
              <a:buFont typeface="Wingdings 3" charset="2"/>
              <a:buChar char=""/>
            </a:pPr>
            <a:r>
              <a:rPr b="0" lang="id-ID" sz="2700" spc="-1" strike="noStrike">
                <a:solidFill>
                  <a:srgbClr val="000000"/>
                </a:solidFill>
                <a:latin typeface="Lucida Sans Unicode"/>
              </a:rPr>
              <a:t>Orang yang membuat program komputer dinamakan </a:t>
            </a:r>
            <a:r>
              <a:rPr b="1" lang="id-ID" sz="2700" spc="-1" strike="noStrike">
                <a:solidFill>
                  <a:srgbClr val="000000"/>
                </a:solidFill>
                <a:latin typeface="Lucida Sans Unicode"/>
              </a:rPr>
              <a:t>pemrogram</a:t>
            </a:r>
            <a:r>
              <a:rPr b="0" lang="id-ID" sz="2700" spc="-1" strike="noStrike">
                <a:solidFill>
                  <a:srgbClr val="000000"/>
                </a:solidFill>
                <a:latin typeface="Lucida Sans Unicode"/>
              </a:rPr>
              <a:t> (programmer)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68000"/>
              <a:buFont typeface="Wingdings 3" charset="2"/>
              <a:buChar char=""/>
            </a:pPr>
            <a:r>
              <a:rPr b="0" lang="id-ID" sz="2700" spc="-1" strike="noStrike">
                <a:solidFill>
                  <a:srgbClr val="000000"/>
                </a:solidFill>
                <a:latin typeface="Lucida Sans Unicode"/>
              </a:rPr>
              <a:t>Kegiatan merancang dan menulis program disebut </a:t>
            </a:r>
            <a:r>
              <a:rPr b="1" lang="id-ID" sz="2700" spc="-1" strike="noStrike">
                <a:solidFill>
                  <a:srgbClr val="000000"/>
                </a:solidFill>
                <a:latin typeface="Lucida Sans Unicode"/>
              </a:rPr>
              <a:t>pemrograman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ransition>
    <p:wipe dir="d"/>
  </p:transition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3"/>
          <p:cNvSpPr/>
          <p:nvPr/>
        </p:nvSpPr>
        <p:spPr>
          <a:xfrm>
            <a:off x="428760" y="1143000"/>
            <a:ext cx="841032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Autofit/>
          </a:bodyPr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empus Sans ITC"/>
              </a:rPr>
              <a:t>Mahasiswa dapat: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Tempus Sans ITC"/>
              </a:rPr>
              <a:t>Menerapkan dasar-dasar algoritma dalam bahasa pemrograman (Python).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5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Tujuan Mata Kuliah Ini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6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  <p:timing>
    <p:tnLst>
      <p:par>
        <p:cTn id="545" dur="indefinite" restart="never" nodeType="tmRoot">
          <p:childTnLst>
            <p:seq>
              <p:cTn id="546" dur="indefinite" nodeType="mainSeq">
                <p:childTnLst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1" dur="10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2" dur="10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3" dur="10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8" dur="10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9" dur="1000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0" dur="1000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9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Ketua Kelompok B :</a:t>
            </a:r>
            <a:br>
              <a:rPr sz="4100"/>
            </a:br>
            <a:br>
              <a:rPr sz="4100"/>
            </a:b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Nama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:  Mas Hikam</a:t>
            </a:r>
            <a:br>
              <a:rPr sz="4100"/>
            </a:br>
            <a:br>
              <a:rPr sz="4100"/>
            </a:b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No. HP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:  089619057744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	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ransition>
    <p:wipe dir="d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9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Ketua Kelompok C :</a:t>
            </a:r>
            <a:br>
              <a:rPr sz="4100"/>
            </a:br>
            <a:br>
              <a:rPr sz="4100"/>
            </a:b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Nama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: Mas Hanif</a:t>
            </a:r>
            <a:br>
              <a:rPr sz="4100"/>
            </a:br>
            <a:br>
              <a:rPr sz="4100"/>
            </a:b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No. HP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: 0877 6137 9806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	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ransition>
    <p:wipe dir="d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9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Ketua Kelompok R2 (EA) :</a:t>
            </a:r>
            <a:br>
              <a:rPr sz="4100"/>
            </a:br>
            <a:br>
              <a:rPr sz="4100"/>
            </a:b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Nama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:  Mas Ferdian</a:t>
            </a:r>
            <a:br>
              <a:rPr sz="4100"/>
            </a:br>
            <a:br>
              <a:rPr sz="4100"/>
            </a:b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No. HP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:  0858 6303 0474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ransition>
    <p:wipe dir="d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9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Ketua Kelompok R2 (EB) :</a:t>
            </a:r>
            <a:br>
              <a:rPr sz="4100"/>
            </a:br>
            <a:br>
              <a:rPr sz="4100"/>
            </a:b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Nama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:  Mas Itous</a:t>
            </a:r>
            <a:br>
              <a:rPr sz="4100"/>
            </a:br>
            <a:br>
              <a:rPr sz="4100"/>
            </a:b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No. HP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1" lang="en-US" sz="4100" spc="-1" strike="noStrike">
                <a:solidFill>
                  <a:srgbClr val="000000"/>
                </a:solidFill>
                <a:latin typeface="Lucida Sans Unicode"/>
              </a:rPr>
              <a:t>:  0821 3892 8336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ransition>
    <p:wipe dir="d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3"/>
          <p:cNvSpPr/>
          <p:nvPr/>
        </p:nvSpPr>
        <p:spPr>
          <a:xfrm>
            <a:off x="428760" y="1143000"/>
            <a:ext cx="871488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 marL="514440" indent="-51444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StarSymbol"/>
              <a:buAutoNum type="arabicPeriod"/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Kuliah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StarSymbol"/>
              <a:buAutoNum type="arabicPeriod"/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Diskusi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StarSymbol"/>
              <a:buAutoNum type="arabicPeriod"/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Tanya Jawab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StarSymbol"/>
              <a:buAutoNum type="arabicPeriod"/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Praktek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Clr>
                <a:srgbClr val="2da2bf"/>
              </a:buClr>
              <a:buSzPct val="80000"/>
              <a:buFont typeface="StarSymbol"/>
              <a:buAutoNum type="arabicPeriod"/>
            </a:pPr>
            <a:r>
              <a:rPr b="1" lang="en-US" sz="3200" spc="-1" strike="noStrike">
                <a:solidFill>
                  <a:srgbClr val="000000"/>
                </a:solidFill>
                <a:latin typeface="Tempus Sans ITC"/>
              </a:rPr>
              <a:t>Tugas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1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Metode Pembelajaran</a:t>
            </a:r>
            <a:endParaRPr b="0" lang="en-US" sz="4000" spc="-1" strike="noStrike">
              <a:latin typeface="Arial"/>
            </a:endParaRPr>
          </a:p>
        </p:txBody>
      </p:sp>
    </p:spTree>
  </p:cSld>
  <p:transition>
    <p:wipe dir="d"/>
  </p:transition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4" dur="10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10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10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1" dur="1000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1000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10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8" dur="1000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" dur="1000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10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5" dur="1000" fill="hold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1000" fill="hold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" dur="10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2" dur="1000" fill="hold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1000" fill="hold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11771</TotalTime>
  <Application>LibreOffice/7.3.7.2$Linux_X86_64 LibreOffice_project/30$Build-2</Application>
  <AppVersion>15.0000</AppVersion>
  <Words>733</Words>
  <Paragraphs>201</Paragraphs>
  <Company>SMK Bina Nusantara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2012-03-03T13:10:17Z</dcterms:created>
  <dc:creator>Kusumodestoni</dc:creator>
  <dc:description/>
  <dc:language>en-US</dc:language>
  <cp:lastModifiedBy/>
  <dcterms:modified xsi:type="dcterms:W3CDTF">2023-10-04T21:25:05Z</dcterms:modified>
  <cp:revision>581</cp:revision>
  <dc:subject/>
  <dc:title>Analisa dan  Perancangan Sistem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(4:3)</vt:lpwstr>
  </property>
  <property fmtid="{D5CDD505-2E9C-101B-9397-08002B2CF9AE}" pid="4" name="Slides">
    <vt:i4>45</vt:i4>
  </property>
</Properties>
</file>