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8"/>
  </p:notesMasterIdLst>
  <p:handoutMasterIdLst>
    <p:handoutMasterId r:id="rId59"/>
  </p:handoutMasterIdLst>
  <p:sldIdLst>
    <p:sldId id="777" r:id="rId2"/>
    <p:sldId id="795" r:id="rId3"/>
    <p:sldId id="678" r:id="rId4"/>
    <p:sldId id="679" r:id="rId5"/>
    <p:sldId id="680" r:id="rId6"/>
    <p:sldId id="644" r:id="rId7"/>
    <p:sldId id="793" r:id="rId8"/>
    <p:sldId id="645" r:id="rId9"/>
    <p:sldId id="659" r:id="rId10"/>
    <p:sldId id="794" r:id="rId11"/>
    <p:sldId id="682" r:id="rId12"/>
    <p:sldId id="683" r:id="rId13"/>
    <p:sldId id="684" r:id="rId14"/>
    <p:sldId id="685" r:id="rId15"/>
    <p:sldId id="686" r:id="rId16"/>
    <p:sldId id="687" r:id="rId17"/>
    <p:sldId id="688" r:id="rId18"/>
    <p:sldId id="689" r:id="rId19"/>
    <p:sldId id="690" r:id="rId20"/>
    <p:sldId id="692" r:id="rId21"/>
    <p:sldId id="693" r:id="rId22"/>
    <p:sldId id="649" r:id="rId23"/>
    <p:sldId id="650" r:id="rId24"/>
    <p:sldId id="651" r:id="rId25"/>
    <p:sldId id="661" r:id="rId26"/>
    <p:sldId id="728" r:id="rId27"/>
    <p:sldId id="796" r:id="rId28"/>
    <p:sldId id="737" r:id="rId29"/>
    <p:sldId id="738" r:id="rId30"/>
    <p:sldId id="740" r:id="rId31"/>
    <p:sldId id="741" r:id="rId32"/>
    <p:sldId id="742" r:id="rId33"/>
    <p:sldId id="743" r:id="rId34"/>
    <p:sldId id="744" r:id="rId35"/>
    <p:sldId id="797" r:id="rId36"/>
    <p:sldId id="625" r:id="rId37"/>
    <p:sldId id="765" r:id="rId38"/>
    <p:sldId id="662" r:id="rId39"/>
    <p:sldId id="758" r:id="rId40"/>
    <p:sldId id="759" r:id="rId41"/>
    <p:sldId id="746" r:id="rId42"/>
    <p:sldId id="747" r:id="rId43"/>
    <p:sldId id="748" r:id="rId44"/>
    <p:sldId id="749" r:id="rId45"/>
    <p:sldId id="750" r:id="rId46"/>
    <p:sldId id="751" r:id="rId47"/>
    <p:sldId id="752" r:id="rId48"/>
    <p:sldId id="762" r:id="rId49"/>
    <p:sldId id="761" r:id="rId50"/>
    <p:sldId id="763" r:id="rId51"/>
    <p:sldId id="753" r:id="rId52"/>
    <p:sldId id="798" r:id="rId53"/>
    <p:sldId id="764" r:id="rId54"/>
    <p:sldId id="754" r:id="rId55"/>
    <p:sldId id="766" r:id="rId56"/>
    <p:sldId id="768" r:id="rId57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76" autoAdjust="0"/>
    <p:restoredTop sz="92821" autoAdjust="0"/>
  </p:normalViewPr>
  <p:slideViewPr>
    <p:cSldViewPr>
      <p:cViewPr>
        <p:scale>
          <a:sx n="51" d="100"/>
          <a:sy n="51" d="100"/>
        </p:scale>
        <p:origin x="-1818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403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9812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739775" lvl="0" indent="-739775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  <a:p>
            <a:pPr marL="739775" lvl="0" indent="-739775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  <a:p>
            <a:pPr marL="742950" lvl="0" indent="-7429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?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6670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739775" lvl="0" indent="-739775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219" t="36658" r="18750" b="25362"/>
          <a:stretch>
            <a:fillRect/>
          </a:stretch>
        </p:blipFill>
        <p:spPr>
          <a:xfrm>
            <a:off x="163513" y="1819275"/>
            <a:ext cx="8512175" cy="4108450"/>
          </a:xfrm>
          <a:noFill/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Algoritma berurutan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609600" y="-533400"/>
            <a:ext cx="11040315" cy="8001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Contoh struktur algoritma berurutan</a:t>
            </a:r>
            <a:endParaRPr lang="id-ID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806"/>
            <a:ext cx="8229600" cy="4525962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dirty="0" smtClean="0"/>
              <a:t>Dari contoh algoritma menghitung luas lingkaran, maka dapat digambarkan sebagai berikut: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9371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Penulisan Flowchart (1)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025" y="2208213"/>
            <a:ext cx="1371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0113" y="2846388"/>
          <a:ext cx="475252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871"/>
                <a:gridCol w="336665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Nama Algoritma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Menghitung_luas_lingkaran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Deklarasi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 : integer;</a:t>
                      </a:r>
                    </a:p>
                    <a:p>
                      <a:r>
                        <a:rPr lang="id-ID" dirty="0" smtClean="0"/>
                        <a:t>L : float;</a:t>
                      </a:r>
                    </a:p>
                    <a:p>
                      <a:r>
                        <a:rPr lang="id-ID" dirty="0" smtClean="0"/>
                        <a:t>Pi</a:t>
                      </a:r>
                      <a:r>
                        <a:rPr lang="id-ID" baseline="0" dirty="0" smtClean="0"/>
                        <a:t> = 3.14 : konstanta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Deskripsi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Read(R);</a:t>
                      </a:r>
                    </a:p>
                    <a:p>
                      <a:r>
                        <a:rPr lang="id-ID" dirty="0" smtClean="0"/>
                        <a:t>Pi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 3.14;</a:t>
                      </a:r>
                    </a:p>
                    <a:p>
                      <a:r>
                        <a:rPr lang="id-ID" dirty="0" smtClean="0"/>
                        <a:t>L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 Pi * R * R;</a:t>
                      </a:r>
                    </a:p>
                    <a:p>
                      <a:r>
                        <a:rPr lang="id-ID" dirty="0" smtClean="0"/>
                        <a:t>Write(L);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 cstate="print"/>
          <a:srcRect l="57031" t="46361" r="21094" b="25607"/>
          <a:stretch>
            <a:fillRect/>
          </a:stretch>
        </p:blipFill>
        <p:spPr bwMode="auto">
          <a:xfrm>
            <a:off x="5292725" y="3429000"/>
            <a:ext cx="35814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Sebuah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selamanya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mengikuti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, </a:t>
            </a:r>
            <a:r>
              <a:rPr lang="en-US" sz="2800" dirty="0" err="1" smtClean="0"/>
              <a:t>kadang-kadang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sv-SE" sz="2800" dirty="0" smtClean="0"/>
              <a:t>merubah urutan pelaksanaan program dan </a:t>
            </a:r>
            <a:r>
              <a:rPr lang="en-US" sz="2800" dirty="0" err="1" smtClean="0"/>
              <a:t>menghendaki</a:t>
            </a:r>
            <a:r>
              <a:rPr lang="en-US" sz="2800" dirty="0" smtClean="0"/>
              <a:t> agar </a:t>
            </a:r>
            <a:r>
              <a:rPr lang="en-US" sz="2800" dirty="0" err="1" smtClean="0"/>
              <a:t>pelaksanaan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meloncat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 </a:t>
            </a:r>
          </a:p>
          <a:p>
            <a:pPr algn="just" eaLnBrk="1" hangingPunct="1"/>
            <a:r>
              <a:rPr lang="en-US" sz="2800" dirty="0" err="1" smtClean="0"/>
              <a:t>Peristiwa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percabangan</a:t>
            </a:r>
            <a:r>
              <a:rPr lang="en-US" sz="2800" dirty="0" smtClean="0"/>
              <a:t>/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</a:t>
            </a:r>
            <a:endParaRPr lang="id-ID" sz="2800" dirty="0" smtClean="0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Algoritma Percabangan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2546376"/>
            <a:ext cx="8229600" cy="4525962"/>
          </a:xfrm>
        </p:spPr>
        <p:txBody>
          <a:bodyPr/>
          <a:lstStyle/>
          <a:p>
            <a:pPr eaLnBrk="1" hangingPunct="1"/>
            <a:r>
              <a:rPr lang="sv-SE" dirty="0" smtClean="0"/>
              <a:t>Sebuah aturan untuk menonton sebuah film tertentu adalah sebagai berikut, jika 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fi-FI" dirty="0" smtClean="0"/>
              <a:t>kurang dari 17 tahun maka penonton tidak diperbolehkan nonton.</a:t>
            </a:r>
            <a:endParaRPr lang="id-ID" dirty="0" smtClean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339876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r>
              <a:rPr lang="id-ID" dirty="0" smtClean="0"/>
              <a:t> soal</a:t>
            </a:r>
            <a:r>
              <a:rPr lang="en-US" dirty="0" smtClean="0"/>
              <a:t> 1 </a:t>
            </a:r>
            <a:r>
              <a:rPr lang="id-ID" dirty="0" smtClean="0"/>
              <a:t>: menonton_film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01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 algoritma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Menonton_film</a:t>
                      </a:r>
                      <a:endParaRPr lang="id-ID" sz="1800" dirty="0"/>
                    </a:p>
                  </a:txBody>
                  <a:tcPr marT="45694" marB="456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Deklarasi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Usia : real;</a:t>
                      </a:r>
                    </a:p>
                    <a:p>
                      <a:r>
                        <a:rPr lang="id-ID" sz="1800" dirty="0" smtClean="0"/>
                        <a:t>Psn : String;</a:t>
                      </a:r>
                    </a:p>
                  </a:txBody>
                  <a:tcPr marT="45694" marB="456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Deskripsi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Read (Usia)</a:t>
                      </a:r>
                    </a:p>
                    <a:p>
                      <a:r>
                        <a:rPr lang="id-ID" sz="1800" dirty="0" smtClean="0"/>
                        <a:t>if Usia &gt; 17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/>
                        <a:t>     Psn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 “anda boleh menonton”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>
                          <a:sym typeface="Wingdings" pitchFamily="2" charset="2"/>
                        </a:rPr>
                        <a:t>else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>
                          <a:sym typeface="Wingdings" pitchFamily="2" charset="2"/>
                        </a:rPr>
                        <a:t>     </a:t>
                      </a:r>
                      <a:r>
                        <a:rPr lang="id-ID" sz="1800" dirty="0" smtClean="0"/>
                        <a:t>Psn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 “anda tidak</a:t>
                      </a:r>
                      <a:r>
                        <a:rPr lang="id-ID" sz="18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boleh menonton”</a:t>
                      </a:r>
                      <a:endParaRPr lang="id-ID" sz="1800" dirty="0" smtClean="0"/>
                    </a:p>
                    <a:p>
                      <a:r>
                        <a:rPr lang="id-ID" sz="1800" dirty="0" smtClean="0"/>
                        <a:t>Write(‘Pesan’, Psn)</a:t>
                      </a:r>
                      <a:r>
                        <a:rPr lang="id-ID" sz="1800" baseline="0" dirty="0" smtClean="0"/>
                        <a:t> </a:t>
                      </a:r>
                      <a:endParaRPr lang="id-ID" sz="1800" dirty="0"/>
                    </a:p>
                  </a:txBody>
                  <a:tcPr marT="45694" marB="45694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jawaban algoritma: </a:t>
            </a:r>
            <a:br>
              <a:rPr lang="id-ID" dirty="0" smtClean="0"/>
            </a:br>
            <a:r>
              <a:rPr lang="id-ID" dirty="0" smtClean="0"/>
              <a:t>menonton_film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23850" y="5876925"/>
            <a:ext cx="4103688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a01MenontonFilm.java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 cstate="print"/>
          <a:srcRect l="32031" t="20485" r="28125" b="22372"/>
          <a:stretch>
            <a:fillRect/>
          </a:stretch>
        </p:blipFill>
        <p:spPr bwMode="auto">
          <a:xfrm>
            <a:off x="2843213" y="736600"/>
            <a:ext cx="5715000" cy="5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jawaban flowchart: </a:t>
            </a:r>
            <a:br>
              <a:rPr lang="id-ID" dirty="0" smtClean="0"/>
            </a:br>
            <a:r>
              <a:rPr lang="id-ID" dirty="0" smtClean="0"/>
              <a:t>menonton_film</a:t>
            </a:r>
            <a:endParaRPr lang="id-ID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48438" t="36658" r="22656" b="41779"/>
          <a:stretch>
            <a:fillRect/>
          </a:stretch>
        </p:blipFill>
        <p:spPr bwMode="auto">
          <a:xfrm>
            <a:off x="2184400" y="4343400"/>
            <a:ext cx="4332288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8"/>
            <a:ext cx="8229600" cy="452596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seringkali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dihadapkan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diulang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Salah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gampang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jumpai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balapan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tampak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Mobil-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peserta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mengelilingi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lintasan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sirkuit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-kali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lomba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Siapa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garis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/>
            <a:r>
              <a:rPr lang="id-ID" dirty="0" smtClean="0"/>
              <a:t>Struktur Algoritma Perulangan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.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Boolean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(true)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(false)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sv-SE" dirty="0" smtClean="0"/>
              <a:t>Badan pengulangan (loop body), yaitu satu atau lebih instruksi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endParaRPr lang="en-US" dirty="0" smtClean="0"/>
          </a:p>
          <a:p>
            <a:endParaRPr lang="id-ID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smtClean="0"/>
              <a:t>Struktur Perulangan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9812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739775" lvl="0" indent="-739775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id-ID" dirty="0" smtClean="0"/>
              <a:t>Apa itu Pemrograman?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id-ID" dirty="0"/>
              <a:t>Algoritma baru efektif jika dijalankan oleh sebuah pemroses (processor) 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Menurut Les Goldschlager,  suatu pemroses harus:</a:t>
            </a:r>
          </a:p>
          <a:p>
            <a:pPr marL="868680" lvl="1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/>
              <a:t>Mengerti setiap langkah dalam algoritma</a:t>
            </a:r>
          </a:p>
          <a:p>
            <a:pPr marL="868680" lvl="1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/>
              <a:t>Mengerjakan operasi yang bersesuaian dengan langkah tersebut</a:t>
            </a:r>
          </a:p>
          <a:p>
            <a:pPr marL="82296" indent="0">
              <a:buNone/>
            </a:pP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405045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id-ID" dirty="0"/>
              <a:t>Algoritma yang ditulis dalam bahasa komputer dinamakan </a:t>
            </a:r>
            <a:r>
              <a:rPr lang="id-ID" b="1" dirty="0"/>
              <a:t>program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Bahasa komputer yang digunakan dalam menulis program disebut </a:t>
            </a:r>
            <a:r>
              <a:rPr lang="id-ID" b="1" dirty="0"/>
              <a:t>bahasa pemrograman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Orang yang membuat program komputer dinamakan </a:t>
            </a:r>
            <a:r>
              <a:rPr lang="id-ID" b="1" dirty="0"/>
              <a:t>pemrogram</a:t>
            </a:r>
            <a:r>
              <a:rPr lang="id-ID" dirty="0"/>
              <a:t> (programmer)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Kegiatan merancang dan menulis program disebut </a:t>
            </a:r>
            <a:r>
              <a:rPr lang="id-ID" b="1" dirty="0"/>
              <a:t>pemrograman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9549875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Belajar Memprogram dan Belajar Bahasa Pemrograman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628888" cy="4619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id-ID" sz="2800" b="1" dirty="0" smtClean="0"/>
              <a:t>Belajar memprogram</a:t>
            </a:r>
            <a:r>
              <a:rPr lang="id-ID" dirty="0" smtClean="0"/>
              <a:t> berarti mempelajari metode pemecahan masalah, kemudian menuliskan algoritma pemecahan masalah dalam notasi tertentu (Inggriani L, 1996).</a:t>
            </a:r>
          </a:p>
          <a:p>
            <a:pPr algn="just">
              <a:lnSpc>
                <a:spcPct val="150000"/>
              </a:lnSpc>
            </a:pPr>
            <a:r>
              <a:rPr lang="id-ID" sz="2800" b="1" dirty="0"/>
              <a:t>Belajar Bahasa </a:t>
            </a:r>
            <a:r>
              <a:rPr lang="id-ID" sz="2800" b="1" dirty="0" smtClean="0"/>
              <a:t>Pemrograman </a:t>
            </a:r>
            <a:r>
              <a:rPr lang="id-ID" dirty="0" smtClean="0"/>
              <a:t>berarti belajar memakai bahasa komputer, aturan tata bahasanya, instruksinya, tata cara pengoperasiannya </a:t>
            </a:r>
            <a:r>
              <a:rPr lang="id-ID" dirty="0"/>
              <a:t>(Inggriani L, 1996</a:t>
            </a:r>
            <a:r>
              <a:rPr lang="id-ID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1670242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2149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id-ID" b="1" dirty="0"/>
              <a:t>Komputer</a:t>
            </a:r>
            <a:r>
              <a:rPr lang="id-ID" dirty="0"/>
              <a:t> adalah mesin digital, artinya komputer hanya mengenala kondisi arus listrik (jika ada arus maka 1, jika tidak ada arus maka 0)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Bahasa pemrograman yang menggunakan sandi 0 dan 1 disebut </a:t>
            </a:r>
            <a:r>
              <a:rPr lang="id-ID" b="1" dirty="0"/>
              <a:t>bahasa mesin</a:t>
            </a:r>
            <a:r>
              <a:rPr lang="id-ID" dirty="0"/>
              <a:t>.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Bahasa mesin sangat susah, maka dilambangkan untaian sandi 0 dan 1 dengan singkatan yang disebut </a:t>
            </a:r>
            <a:r>
              <a:rPr lang="id-ID" b="1" dirty="0"/>
              <a:t>bahasa assembly</a:t>
            </a:r>
            <a:r>
              <a:rPr lang="id-ID" dirty="0"/>
              <a:t>.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Kemudian dikembangkan bahasa pemrograman generasi ketiga, biasanya menggunakan bahasa inggris, antara lain Basic, Pascal, C, C</a:t>
            </a:r>
            <a:r>
              <a:rPr lang="id-ID" dirty="0" smtClean="0"/>
              <a:t>++</a:t>
            </a:r>
            <a:r>
              <a:rPr lang="en-US" dirty="0" smtClean="0"/>
              <a:t>, Python</a:t>
            </a:r>
            <a:r>
              <a:rPr lang="id-ID" dirty="0" smtClean="0"/>
              <a:t> </a:t>
            </a:r>
            <a:r>
              <a:rPr lang="id-ID" dirty="0"/>
              <a:t>dll. Misal:</a:t>
            </a:r>
          </a:p>
          <a:p>
            <a:pPr marL="114300" indent="0" algn="ctr">
              <a:lnSpc>
                <a:spcPct val="170000"/>
              </a:lnSpc>
              <a:buClrTx/>
              <a:buNone/>
            </a:pPr>
            <a:r>
              <a:rPr lang="id-ID" dirty="0">
                <a:latin typeface="Batang" pitchFamily="18" charset="-127"/>
                <a:ea typeface="Batang" pitchFamily="18" charset="-127"/>
              </a:rPr>
              <a:t>Writeln (‘Algoritma’);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Generasi lanjutan yaitu bahasa pemrograman keempat digunakan untuk mengembangkan aplikasi basis data seperti SQL</a:t>
            </a:r>
          </a:p>
          <a:p>
            <a:pPr>
              <a:lnSpc>
                <a:spcPct val="170000"/>
              </a:lnSpc>
            </a:pPr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Sejarah pemrograman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tx1"/>
                </a:solidFill>
              </a:rPr>
              <a:t>Bahasa Pemrograman dapat digolongkan menjadi dua kelompok: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Bahasa pemrograman bertujuan khusus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/>
              <a:t>Cobol </a:t>
            </a:r>
            <a:r>
              <a:rPr lang="id-ID" dirty="0" smtClean="0">
                <a:sym typeface="Wingdings" pitchFamily="2" charset="2"/>
              </a:rPr>
              <a:t> terapan bisnis dan administrasi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Fortran  aplikasi komputer ilmiah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Assembly  aplikasi pemrograman mesin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Prolog  aplikasi kecerdasan buatan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Dll.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Bahasa pemrograman bertujuan umum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/>
              <a:t>Pascal, Basic, C, C++,</a:t>
            </a:r>
            <a:r>
              <a:rPr lang="en-US" dirty="0" smtClean="0"/>
              <a:t> Python</a:t>
            </a:r>
            <a:r>
              <a:rPr lang="id-ID" dirty="0" smtClean="0"/>
              <a:t> dll ( untuk berbagai aplikasi)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Visual Basic, </a:t>
            </a:r>
            <a:r>
              <a:rPr lang="en-US" dirty="0" err="1" smtClean="0"/>
              <a:t>Foxpro</a:t>
            </a:r>
            <a:r>
              <a:rPr lang="en-US" dirty="0" smtClean="0"/>
              <a:t>, Java, Delphi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5599974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Kerja Dosen\2015\Ganjil\Materi\1 Pemrograman Terstruktur\pytho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4409247" cy="29718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Bahasa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Pemrograman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Kita </a:t>
            </a:r>
            <a:r>
              <a:rPr lang="en-US" sz="2800" dirty="0" err="1" smtClean="0">
                <a:solidFill>
                  <a:schemeClr val="tx1"/>
                </a:solidFill>
              </a:rPr>
              <a:t>Pelajari</a:t>
            </a:r>
            <a:endParaRPr lang="id-ID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:\Kerja Dosen\2015\Ganjil\Materi\1 Pemrograman Terstruktur\Pasc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9050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39624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FontTx/>
              <a:buNone/>
            </a:pPr>
            <a:r>
              <a:rPr lang="en-US" sz="3200" dirty="0" err="1" smtClean="0"/>
              <a:t>Kerjakan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selembar</a:t>
            </a:r>
            <a:r>
              <a:rPr lang="en-US" sz="3200" dirty="0" smtClean="0"/>
              <a:t> </a:t>
            </a:r>
            <a:r>
              <a:rPr lang="en-US" sz="3200" dirty="0" err="1" smtClean="0"/>
              <a:t>kertas</a:t>
            </a:r>
            <a:r>
              <a:rPr lang="en-US" sz="3200" dirty="0" smtClean="0"/>
              <a:t> </a:t>
            </a:r>
            <a:r>
              <a:rPr lang="en-US" sz="3200" dirty="0" err="1" smtClean="0"/>
              <a:t>beri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nim</a:t>
            </a:r>
            <a:r>
              <a:rPr lang="en-US" sz="3200" dirty="0" smtClean="0"/>
              <a:t>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dikumpulkan</a:t>
            </a:r>
            <a:r>
              <a:rPr lang="en-US" sz="3200" dirty="0" smtClean="0"/>
              <a:t>!</a:t>
            </a:r>
          </a:p>
          <a:p>
            <a:pPr marL="409575" indent="-409575">
              <a:spcAft>
                <a:spcPts val="600"/>
              </a:spcAft>
              <a:buFontTx/>
              <a:buNone/>
            </a:pPr>
            <a:r>
              <a:rPr lang="en-US" sz="3200" dirty="0" smtClean="0"/>
              <a:t>1. </a:t>
            </a:r>
            <a:r>
              <a:rPr lang="en-US" sz="3200" dirty="0" err="1" smtClean="0"/>
              <a:t>Menurut</a:t>
            </a:r>
            <a:r>
              <a:rPr lang="en-US" sz="3200" dirty="0" smtClean="0"/>
              <a:t> </a:t>
            </a:r>
            <a:r>
              <a:rPr lang="en-US" sz="3200" dirty="0" err="1" smtClean="0"/>
              <a:t>pendapat</a:t>
            </a:r>
            <a:r>
              <a:rPr lang="en-US" sz="3200" dirty="0" smtClean="0"/>
              <a:t> </a:t>
            </a:r>
            <a:r>
              <a:rPr lang="en-US" sz="3200" dirty="0" err="1" smtClean="0"/>
              <a:t>anda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dimaksud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!</a:t>
            </a:r>
          </a:p>
          <a:p>
            <a:pPr marL="409575" indent="-409575">
              <a:spcAft>
                <a:spcPts val="600"/>
              </a:spcAft>
              <a:buFontTx/>
              <a:buNone/>
            </a:pPr>
            <a:r>
              <a:rPr lang="en-US" sz="3200" dirty="0" smtClean="0"/>
              <a:t>2. </a:t>
            </a:r>
            <a:r>
              <a:rPr lang="en-US" sz="3200" dirty="0" err="1" smtClean="0"/>
              <a:t>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Jelaskan</a:t>
            </a:r>
            <a:r>
              <a:rPr lang="en-US" sz="3200" dirty="0" smtClean="0"/>
              <a:t> </a:t>
            </a:r>
            <a:r>
              <a:rPr lang="en-US" sz="3200" dirty="0" err="1" smtClean="0"/>
              <a:t>Macam-macam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!</a:t>
            </a:r>
          </a:p>
          <a:p>
            <a:pPr marL="409575" indent="-409575">
              <a:spcAft>
                <a:spcPts val="600"/>
              </a:spcAft>
              <a:buFontTx/>
              <a:buNone/>
            </a:pPr>
            <a:endParaRPr lang="en-US" sz="3200" dirty="0" smtClean="0"/>
          </a:p>
          <a:p>
            <a:pPr marL="0" indent="0">
              <a:spcAft>
                <a:spcPts val="600"/>
              </a:spcAft>
              <a:buFontTx/>
              <a:buNone/>
            </a:pP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066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9812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742950" lvl="0" indent="-7429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?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21491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?</a:t>
            </a: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?</a:t>
            </a: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kelanjutan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?</a:t>
            </a:r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Pertanyaan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Kenapa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Belajar</a:t>
            </a:r>
            <a:r>
              <a:rPr lang="id-ID" sz="2800" dirty="0" smtClean="0">
                <a:solidFill>
                  <a:schemeClr val="tx1"/>
                </a:solidFill>
              </a:rPr>
              <a:t> pemrograman</a:t>
            </a:r>
            <a:r>
              <a:rPr lang="en-US" sz="2800" dirty="0" smtClean="0">
                <a:solidFill>
                  <a:schemeClr val="tx1"/>
                </a:solidFill>
              </a:rPr>
              <a:t> . . . ?</a:t>
            </a:r>
            <a:endParaRPr lang="id-ID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21491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Mendapatkan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jawaban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Memperpendek langkah penyelesaian suatu masalah </a:t>
            </a:r>
            <a:endParaRPr lang="id-ID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Alasan</a:t>
            </a:r>
            <a:r>
              <a:rPr lang="en-US" sz="2800" dirty="0" smtClean="0">
                <a:solidFill>
                  <a:schemeClr val="tx1"/>
                </a:solidFill>
              </a:rPr>
              <a:t> / </a:t>
            </a:r>
            <a:r>
              <a:rPr lang="en-US" sz="2800" dirty="0" err="1" smtClean="0">
                <a:solidFill>
                  <a:schemeClr val="tx1"/>
                </a:solidFill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</a:rPr>
              <a:t> program ?</a:t>
            </a:r>
            <a:endParaRPr lang="id-ID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/>
              <a:t>Ada 2 buah gelas. Satu berisi teh dan satunya lagi berisi kopi. Bagaimana caranya menukar isi masing-masing gelas?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3200" y="4343400"/>
            <a:ext cx="1143000" cy="1219200"/>
            <a:chOff x="720" y="3024"/>
            <a:chExt cx="720" cy="768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53000" y="4343400"/>
            <a:ext cx="1143000" cy="1219200"/>
            <a:chOff x="1824" y="3024"/>
            <a:chExt cx="720" cy="768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95600" y="50292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02920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8207" name="Arc 15"/>
          <p:cNvSpPr>
            <a:spLocks/>
          </p:cNvSpPr>
          <p:nvPr/>
        </p:nvSpPr>
        <p:spPr bwMode="auto">
          <a:xfrm rot="-2547062">
            <a:off x="3810000" y="3810000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rc 16"/>
          <p:cNvSpPr>
            <a:spLocks/>
          </p:cNvSpPr>
          <p:nvPr/>
        </p:nvSpPr>
        <p:spPr bwMode="auto">
          <a:xfrm rot="-2547062" flipH="1" flipV="1">
            <a:off x="3886200" y="5257800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21491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menyelesaikan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permasalahan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dihadapi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terlalu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mahal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terlalu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speskasi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kom</a:t>
            </a:r>
            <a:r>
              <a:rPr lang="sv-S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puter yang ada miliki tidak mampu untuk menjalankannya</a:t>
            </a: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kesenangan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mengapa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membuatnya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id-ID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9309"/>
            <a:ext cx="8229600" cy="5321491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70000"/>
              </a:lnSpc>
              <a:buAutoNum type="arabicPeriod"/>
            </a:pPr>
            <a:r>
              <a:rPr lang="sv-S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 program yang sudah ada</a:t>
            </a: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Menggabungkan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4078" indent="-514350">
              <a:lnSpc>
                <a:spcPct val="170000"/>
              </a:lnSpc>
              <a:buAutoNum type="arabicPeriod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da-DK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Apa yang kita lakukan dengan komputer untuk menyelesaikan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dihadapi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 </a:t>
            </a:r>
            <a:endParaRPr lang="id-ID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9309"/>
            <a:ext cx="8229600" cy="532149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cikal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bakal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sv-S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atau aplikasi komputer. </a:t>
            </a:r>
          </a:p>
          <a:p>
            <a:endParaRPr lang="sv-S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sv-S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Dengannya kita bisa merangkai perintah-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perintah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ditetapkan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dinginkan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begitu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kebutuhan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khusus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penyelesaian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masalah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Kita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Belajar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!</a:t>
            </a:r>
            <a:endParaRPr lang="id-ID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9309"/>
            <a:ext cx="8229600" cy="532149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SQL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tujuannya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Opel GL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tujuannya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grafik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Python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C, C++, Pascal, Java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tujuannya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berbagai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keperluan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Kita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Belajar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!</a:t>
            </a:r>
            <a:endParaRPr lang="id-ID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9309"/>
            <a:ext cx="8229600" cy="5321491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Lin </a:t>
            </a:r>
            <a:r>
              <a:rPr lang="en-US" dirty="0" err="1" smtClean="0"/>
              <a:t>ux</a:t>
            </a:r>
            <a:r>
              <a:rPr lang="en-US" dirty="0" smtClean="0"/>
              <a:t>, Unix,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Windows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/>
              <a:t>Pengurangan</a:t>
            </a:r>
            <a:r>
              <a:rPr lang="en-US" dirty="0" smtClean="0"/>
              <a:t> source program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besar-besaran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dibuatnya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Python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C, C++, Pascal, Java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tujuannya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membuat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berbagai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keperluan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Kita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Belajar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?</a:t>
            </a:r>
            <a:endParaRPr lang="id-ID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22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981200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742950" lvl="0" indent="-7429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?</a:t>
            </a:r>
            <a:r>
              <a:rPr lang="en-US" sz="3600" b="1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1. </a:t>
            </a:r>
            <a:r>
              <a:rPr lang="en-US" sz="5400" b="1" dirty="0" err="1" smtClean="0">
                <a:latin typeface="Tempus Sans ITC" pitchFamily="82" charset="0"/>
              </a:rPr>
              <a:t>Tipe</a:t>
            </a:r>
            <a:r>
              <a:rPr lang="en-US" sz="5400" b="1" dirty="0" smtClean="0">
                <a:latin typeface="Tempus Sans ITC" pitchFamily="82" charset="0"/>
              </a:rPr>
              <a:t> Data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2. </a:t>
            </a:r>
            <a:r>
              <a:rPr lang="en-US" sz="5400" b="1" dirty="0" err="1" smtClean="0">
                <a:latin typeface="Tempus Sans ITC" pitchFamily="82" charset="0"/>
              </a:rPr>
              <a:t>Variabel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3. Operator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Struktur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Pemrograman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Python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847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1. </a:t>
            </a:r>
            <a:r>
              <a:rPr lang="en-US" sz="5400" b="1" dirty="0" err="1" smtClean="0">
                <a:latin typeface="Tempus Sans ITC" pitchFamily="82" charset="0"/>
              </a:rPr>
              <a:t>Tipe</a:t>
            </a:r>
            <a:r>
              <a:rPr lang="en-US" sz="5400" b="1" dirty="0" smtClean="0">
                <a:latin typeface="Tempus Sans ITC" pitchFamily="82" charset="0"/>
              </a:rPr>
              <a:t> Data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505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2400" b="1" baseline="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baseline="0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400" b="1" baseline="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b="1" baseline="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b="1" baseline="0" dirty="0" smtClean="0">
                <a:latin typeface="Arial" pitchFamily="34" charset="0"/>
                <a:cs typeface="Arial" pitchFamily="34" charset="0"/>
              </a:rPr>
              <a:t> Python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1.	NUMBER/NUMERIC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data Number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merepresentasikan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nilai-nilai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berupa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. Python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menggolongkan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umum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Integer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bilangan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bulat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Floating-point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bilangan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desimal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data Number.	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Tipe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Data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1"/>
                </a:solidFill>
              </a:rPr>
              <a:t>Masuk Python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/>
              <a:t>menu File | </a:t>
            </a:r>
            <a:r>
              <a:rPr lang="en-US" dirty="0" smtClean="0"/>
              <a:t>All Programs |  Python 2.7 | IDLE Python GUI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714" y="2644798"/>
            <a:ext cx="6720086" cy="37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-Alpro 2009-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194-D832-4AA8-993E-3CAE9F4C4C51}" type="slidenum">
              <a:rPr lang="en-US"/>
              <a:pPr/>
              <a:t>4</a:t>
            </a:fld>
            <a:endParaRPr lang="en-US"/>
          </a:p>
        </p:txBody>
      </p:sp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3962400" y="2971800"/>
            <a:ext cx="1293813" cy="280988"/>
          </a:xfrm>
          <a:prstGeom prst="rightArrow">
            <a:avLst>
              <a:gd name="adj1" fmla="val 50000"/>
              <a:gd name="adj2" fmla="val 11511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11430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2514600" y="19939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60960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75438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2438400" y="4876800"/>
            <a:ext cx="391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Bagaimana Algoritmanya ??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2514600"/>
            <a:ext cx="1143000" cy="1219200"/>
            <a:chOff x="1824" y="3024"/>
            <a:chExt cx="720" cy="768"/>
          </a:xfrm>
        </p:grpSpPr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438400" y="3276600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kopi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8200" y="2514600"/>
            <a:ext cx="1143000" cy="1219200"/>
            <a:chOff x="720" y="3024"/>
            <a:chExt cx="720" cy="768"/>
          </a:xfrm>
        </p:grpSpPr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990600" y="3200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teh</a:t>
            </a:r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315200" y="2514600"/>
            <a:ext cx="1143000" cy="1219200"/>
            <a:chOff x="720" y="3024"/>
            <a:chExt cx="720" cy="768"/>
          </a:xfrm>
        </p:grpSpPr>
        <p:sp>
          <p:nvSpPr>
            <p:cNvPr id="44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7467600" y="3200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teh</a:t>
            </a:r>
            <a:endParaRPr lang="en-US" b="1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867400" y="2514600"/>
            <a:ext cx="1143000" cy="1219200"/>
            <a:chOff x="1824" y="3024"/>
            <a:chExt cx="720" cy="768"/>
          </a:xfrm>
        </p:grpSpPr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943600" y="3276600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Tampilan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Awal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Python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376363"/>
            <a:ext cx="76390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2400" b="1" baseline="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b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Tipe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Data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8639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999" y="533400"/>
            <a:ext cx="8723601" cy="215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429000"/>
            <a:ext cx="8686800" cy="18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6702"/>
            <a:ext cx="8305800" cy="34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86200"/>
            <a:ext cx="83598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239000" cy="298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Operato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 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Penugasan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(=)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12192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Operator </a:t>
            </a:r>
            <a:r>
              <a:rPr lang="en-US" sz="2800" dirty="0" err="1" smtClean="0"/>
              <a:t>penugasan</a:t>
            </a:r>
            <a:r>
              <a:rPr lang="en-US" sz="2800" dirty="0" smtClean="0"/>
              <a:t> ( = )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kedalam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statemen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6324600" cy="276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simultan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71730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17976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2.	STRING</a:t>
            </a:r>
          </a:p>
          <a:p>
            <a:pPr marL="465138"/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, python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string,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. </a:t>
            </a:r>
            <a:r>
              <a:rPr lang="en-US" sz="2800" dirty="0" err="1" smtClean="0"/>
              <a:t>Penulisan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pada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pt-BR" sz="2800" dirty="0" smtClean="0"/>
              <a:t>petik satu  ( ' ) atau tanda petik dua ( “ ). Contohnya :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Tipe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Data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191000"/>
            <a:ext cx="4648200" cy="260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Mencetak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Informasi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Function “print”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/>
          <p:cNvSpPr txBox="1">
            <a:spLocks/>
          </p:cNvSpPr>
          <p:nvPr/>
        </p:nvSpPr>
        <p:spPr>
          <a:xfrm>
            <a:off x="304800" y="1447800"/>
            <a:ext cx="8382000" cy="1143000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Fuction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Print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pemrograman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mencetak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 yang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layar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sz="4000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kumimoji="0" lang="id-ID" sz="4000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74442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75664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indent="914400"/>
            <a:r>
              <a:rPr lang="en-US" sz="4000" b="1" dirty="0" err="1" smtClean="0">
                <a:latin typeface="Tempus Sans ITC" pitchFamily="82" charset="0"/>
              </a:rPr>
              <a:t>Sama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satu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atau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dua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adalah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sama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fungsinya</a:t>
            </a:r>
            <a:r>
              <a:rPr lang="en-US" sz="4000" b="1" dirty="0" smtClean="0">
                <a:latin typeface="Tempus Sans ITC" pitchFamily="82" charset="0"/>
              </a:rPr>
              <a:t>.</a:t>
            </a:r>
          </a:p>
          <a:p>
            <a:pPr indent="914400"/>
            <a:endParaRPr lang="en-US" sz="4000" b="1" dirty="0" smtClean="0">
              <a:latin typeface="Tempus Sans ITC" pitchFamily="82" charset="0"/>
            </a:endParaRPr>
          </a:p>
          <a:p>
            <a:pPr indent="914400"/>
            <a:r>
              <a:rPr lang="en-US" sz="4000" b="1" dirty="0" err="1" smtClean="0">
                <a:latin typeface="Tempus Sans ITC" pitchFamily="82" charset="0"/>
              </a:rPr>
              <a:t>Namun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jika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petiknya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dua</a:t>
            </a:r>
            <a:r>
              <a:rPr lang="en-US" sz="4000" b="1" dirty="0" smtClean="0">
                <a:latin typeface="Tempus Sans ITC" pitchFamily="82" charset="0"/>
              </a:rPr>
              <a:t> kali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petik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contoh</a:t>
            </a:r>
            <a:r>
              <a:rPr lang="en-US" sz="4000" b="1" dirty="0" smtClean="0">
                <a:latin typeface="Tempus Sans ITC" pitchFamily="82" charset="0"/>
              </a:rPr>
              <a:t> “”…”” </a:t>
            </a:r>
            <a:r>
              <a:rPr lang="en-US" sz="4000" b="1" dirty="0" err="1" smtClean="0">
                <a:latin typeface="Tempus Sans ITC" pitchFamily="82" charset="0"/>
              </a:rPr>
              <a:t>atau</a:t>
            </a:r>
            <a:r>
              <a:rPr lang="en-US" sz="4000" b="1" dirty="0" smtClean="0">
                <a:latin typeface="Tempus Sans ITC" pitchFamily="82" charset="0"/>
              </a:rPr>
              <a:t> ‘‘…’’ </a:t>
            </a:r>
            <a:r>
              <a:rPr lang="en-US" sz="4000" b="1" dirty="0" err="1" smtClean="0">
                <a:latin typeface="Tempus Sans ITC" pitchFamily="82" charset="0"/>
              </a:rPr>
              <a:t>maka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dirty="0" err="1" smtClean="0">
                <a:latin typeface="Tempus Sans ITC" pitchFamily="82" charset="0"/>
              </a:rPr>
              <a:t>hasilnya</a:t>
            </a:r>
            <a:r>
              <a:rPr lang="en-US" sz="4000" b="1" dirty="0" smtClean="0">
                <a:latin typeface="Tempus Sans ITC" pitchFamily="82" charset="0"/>
              </a:rPr>
              <a:t> </a:t>
            </a:r>
            <a:r>
              <a:rPr lang="en-US" sz="4000" b="1" i="1" dirty="0" smtClean="0">
                <a:latin typeface="Tempus Sans ITC" pitchFamily="82" charset="0"/>
              </a:rPr>
              <a:t>error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Print “ “ </a:t>
            </a: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dengan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Print ‘ ‘ …… ?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3733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/>
              <a:t>Algoritma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r>
              <a:rPr lang="en-US" sz="2000" dirty="0"/>
              <a:t> X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teh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kopi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teh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kopi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447800"/>
            <a:ext cx="1143000" cy="1219200"/>
            <a:chOff x="720" y="3024"/>
            <a:chExt cx="720" cy="768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3048000"/>
            <a:ext cx="1143000" cy="1219200"/>
            <a:chOff x="1824" y="3024"/>
            <a:chExt cx="720" cy="768"/>
          </a:xfrm>
        </p:grpSpPr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43800" y="21336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648200" y="37195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9230" name="Arc 14"/>
          <p:cNvSpPr>
            <a:spLocks/>
          </p:cNvSpPr>
          <p:nvPr/>
        </p:nvSpPr>
        <p:spPr bwMode="auto">
          <a:xfrm rot="-2547062">
            <a:off x="6477000" y="1371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38600" y="533400"/>
            <a:ext cx="1143000" cy="1219200"/>
            <a:chOff x="3312" y="1008"/>
            <a:chExt cx="720" cy="768"/>
          </a:xfrm>
        </p:grpSpPr>
        <p:sp>
          <p:nvSpPr>
            <p:cNvPr id="9233" name="AutoShape 17"/>
            <p:cNvSpPr>
              <a:spLocks noChangeArrowheads="1"/>
            </p:cNvSpPr>
            <p:nvPr/>
          </p:nvSpPr>
          <p:spPr bwMode="auto">
            <a:xfrm rot="5400000">
              <a:off x="3672" y="112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3312" y="100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86400" y="1524000"/>
            <a:ext cx="1143000" cy="1219200"/>
            <a:chOff x="3312" y="1008"/>
            <a:chExt cx="720" cy="768"/>
          </a:xfrm>
        </p:grpSpPr>
        <p:sp>
          <p:nvSpPr>
            <p:cNvPr id="9238" name="AutoShape 22"/>
            <p:cNvSpPr>
              <a:spLocks noChangeArrowheads="1"/>
            </p:cNvSpPr>
            <p:nvPr/>
          </p:nvSpPr>
          <p:spPr bwMode="auto">
            <a:xfrm rot="5400000">
              <a:off x="3672" y="112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AutoShape 23"/>
            <p:cNvSpPr>
              <a:spLocks noChangeArrowheads="1"/>
            </p:cNvSpPr>
            <p:nvPr/>
          </p:nvSpPr>
          <p:spPr bwMode="auto">
            <a:xfrm>
              <a:off x="3312" y="100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77000" y="3048000"/>
            <a:ext cx="1143000" cy="1219200"/>
            <a:chOff x="4800" y="2688"/>
            <a:chExt cx="720" cy="768"/>
          </a:xfrm>
        </p:grpSpPr>
        <p:sp>
          <p:nvSpPr>
            <p:cNvPr id="9241" name="AutoShape 25"/>
            <p:cNvSpPr>
              <a:spLocks noChangeArrowheads="1"/>
            </p:cNvSpPr>
            <p:nvPr/>
          </p:nvSpPr>
          <p:spPr bwMode="auto">
            <a:xfrm rot="5400000">
              <a:off x="5160" y="280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AutoShape 26"/>
            <p:cNvSpPr>
              <a:spLocks noChangeArrowheads="1"/>
            </p:cNvSpPr>
            <p:nvPr/>
          </p:nvSpPr>
          <p:spPr bwMode="auto">
            <a:xfrm>
              <a:off x="4800" y="268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629400" y="3581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4267200" y="1066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715000" y="2057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9249" name="Arc 33"/>
          <p:cNvSpPr>
            <a:spLocks/>
          </p:cNvSpPr>
          <p:nvPr/>
        </p:nvSpPr>
        <p:spPr bwMode="auto">
          <a:xfrm rot="2547062" flipH="1">
            <a:off x="5638800" y="2895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 rot="5400000">
            <a:off x="6210300" y="4686300"/>
            <a:ext cx="457200" cy="685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>
            <a:off x="5638800" y="4495800"/>
            <a:ext cx="838200" cy="1219200"/>
          </a:xfrm>
          <a:prstGeom prst="can">
            <a:avLst>
              <a:gd name="adj" fmla="val 363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715000" y="5105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kopi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620000" y="4495800"/>
            <a:ext cx="1143000" cy="1219200"/>
            <a:chOff x="720" y="3024"/>
            <a:chExt cx="720" cy="768"/>
          </a:xfrm>
        </p:grpSpPr>
        <p:sp>
          <p:nvSpPr>
            <p:cNvPr id="9261" name="AutoShape 4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AutoShape 4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AutoShape 4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7848600" y="5181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9265" name="Arc 49"/>
          <p:cNvSpPr>
            <a:spLocks/>
          </p:cNvSpPr>
          <p:nvPr/>
        </p:nvSpPr>
        <p:spPr bwMode="auto">
          <a:xfrm rot="-2547062">
            <a:off x="6705600" y="4419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533400"/>
            <a:ext cx="9144001" cy="316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3265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smtClean="0"/>
              <a:t>String literal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. </a:t>
            </a:r>
            <a:r>
              <a:rPr lang="en-US" sz="2800" dirty="0" err="1" smtClean="0"/>
              <a:t>Dengan</a:t>
            </a:r>
            <a:endParaRPr lang="en-US" sz="2800" dirty="0" smtClean="0"/>
          </a:p>
          <a:p>
            <a:r>
              <a:rPr lang="en-US" sz="2800" dirty="0" err="1" smtClean="0"/>
              <a:t>menggunakan</a:t>
            </a:r>
            <a:r>
              <a:rPr lang="en-US" sz="2800" dirty="0" smtClean="0"/>
              <a:t> operator ( \n\ )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akhir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menyambung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 yang</a:t>
            </a:r>
          </a:p>
          <a:p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.</a:t>
            </a: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35256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3048000"/>
            <a:ext cx="72461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92111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654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715375" cy="5587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2800" dirty="0" err="1" smtClean="0"/>
              <a:t>Penulisan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untuk</a:t>
            </a:r>
            <a:r>
              <a:rPr lang="en-US" sz="2800" dirty="0" smtClean="0"/>
              <a:t> multiple line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endParaRPr lang="en-US" sz="2800" dirty="0" smtClean="0"/>
          </a:p>
          <a:p>
            <a:r>
              <a:rPr lang="en-US" sz="2800" dirty="0" err="1" smtClean="0"/>
              <a:t>petik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3 kali, </a:t>
            </a:r>
          </a:p>
          <a:p>
            <a:r>
              <a:rPr lang="en-US" sz="2800" dirty="0" smtClean="0"/>
              <a:t>( “ “ “ </a:t>
            </a:r>
            <a:r>
              <a:rPr lang="en-US" sz="2800" dirty="0" err="1" smtClean="0"/>
              <a:t>atau</a:t>
            </a:r>
            <a:r>
              <a:rPr lang="en-US" sz="2800" dirty="0" smtClean="0"/>
              <a:t> ' ' ' ).</a:t>
            </a:r>
            <a:endParaRPr lang="en-US" sz="2400" b="1" baseline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779422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783049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907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371600"/>
            <a:ext cx="83706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847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2. </a:t>
            </a:r>
            <a:r>
              <a:rPr lang="en-US" sz="5400" b="1" dirty="0" err="1" smtClean="0">
                <a:latin typeface="Tempus Sans ITC" pitchFamily="82" charset="0"/>
              </a:rPr>
              <a:t>Variabel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505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371600"/>
            <a:ext cx="8715375" cy="4978024"/>
          </a:xfrm>
          <a:prstGeom prst="rect">
            <a:avLst/>
          </a:prstGeom>
        </p:spPr>
        <p:txBody>
          <a:bodyPr vert="horz" lIns="182880" tIns="91440">
            <a:normAutofit fontScale="62500" lnSpcReduction="20000"/>
          </a:bodyPr>
          <a:lstStyle/>
          <a:p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simbol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mewakili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python sangat sederhana. Berikut adalah ketentuan mengenai variabel dalam pyton :</a:t>
            </a:r>
          </a:p>
          <a:p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perlu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dideklarasikan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Jenis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berubah-ubah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Penulisan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diawali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huruf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karakter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selanjutnya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berupa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huruf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5138" indent="-465138">
              <a:buFont typeface="+mj-lt"/>
              <a:buAutoNum type="arabicPeriod"/>
            </a:pP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Penulisan variabel tidak boleh dipisah oleh &lt;spasi&gt;</a:t>
            </a:r>
          </a:p>
          <a:p>
            <a:pPr marL="465138" indent="-465138">
              <a:buFont typeface="+mj-lt"/>
              <a:buAutoNum type="arabicPeriod"/>
            </a:pP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Untuk variabel yang terdiri dari 2 suku kata, dapat dipisah dengan simbol underscore ( _ )</a:t>
            </a:r>
            <a:endParaRPr lang="en-US" sz="4000" b="1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Variabel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id-ID" dirty="0" smtClean="0"/>
              <a:t>Apa itu Algoritma?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Manusia hidup dengan segala masalah.  Karena hidup adalah serangkaian aktivitas menyelesaikan masalah.</a:t>
            </a:r>
          </a:p>
          <a:p>
            <a:pPr algn="just">
              <a:lnSpc>
                <a:spcPct val="150000"/>
              </a:lnSpc>
            </a:pPr>
            <a:r>
              <a:rPr lang="id-ID" b="1" dirty="0"/>
              <a:t>Masalah</a:t>
            </a:r>
            <a:r>
              <a:rPr lang="id-ID" dirty="0"/>
              <a:t> adalah pertanyaan atau tugas yang kita cari </a:t>
            </a:r>
            <a:r>
              <a:rPr lang="id-ID" dirty="0" smtClean="0"/>
              <a:t>jawabannya.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Prosedur yang berisi langkah-langkah penyelesaian masalah disebut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id-ID" b="1" dirty="0" smtClean="0">
                <a:solidFill>
                  <a:srgbClr val="FF0000"/>
                </a:solidFill>
              </a:rPr>
              <a:t>lgoritma</a:t>
            </a:r>
            <a:endParaRPr lang="id-ID" b="1" dirty="0">
              <a:solidFill>
                <a:srgbClr val="FF0000"/>
              </a:solidFill>
            </a:endParaRPr>
          </a:p>
          <a:p>
            <a:pPr marL="82296" indent="0" algn="just">
              <a:buNone/>
            </a:pP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39344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id-ID" dirty="0" smtClean="0"/>
              <a:t>Pengertian 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76488" cy="4800600"/>
          </a:xfrm>
        </p:spPr>
        <p:txBody>
          <a:bodyPr>
            <a:normAutofit fontScale="70000" lnSpcReduction="20000"/>
          </a:bodyPr>
          <a:lstStyle/>
          <a:p>
            <a:pPr marL="114300" indent="0" algn="ctr">
              <a:buNone/>
            </a:pPr>
            <a:r>
              <a:rPr lang="id-ID" sz="4000" b="1" dirty="0">
                <a:solidFill>
                  <a:srgbClr val="0070C0"/>
                </a:solidFill>
              </a:rPr>
              <a:t>Algoritma</a:t>
            </a:r>
            <a:r>
              <a:rPr lang="id-ID" sz="4000" dirty="0">
                <a:solidFill>
                  <a:srgbClr val="0070C0"/>
                </a:solidFill>
              </a:rPr>
              <a:t> adalah urutan langkah-langkah 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r>
              <a:rPr lang="id-ID" sz="4000" dirty="0" smtClean="0">
                <a:solidFill>
                  <a:srgbClr val="0070C0"/>
                </a:solidFill>
              </a:rPr>
              <a:t>untuk </a:t>
            </a:r>
            <a:r>
              <a:rPr lang="id-ID" sz="4000" dirty="0">
                <a:solidFill>
                  <a:srgbClr val="0070C0"/>
                </a:solidFill>
              </a:rPr>
              <a:t>memecahkan suatu masalah</a:t>
            </a:r>
            <a:endParaRPr lang="id-ID" dirty="0">
              <a:solidFill>
                <a:srgbClr val="0070C0"/>
              </a:solidFill>
            </a:endParaRPr>
          </a:p>
          <a:p>
            <a:pPr marL="114300" indent="0" algn="just">
              <a:lnSpc>
                <a:spcPct val="160000"/>
              </a:lnSpc>
              <a:buNone/>
            </a:pPr>
            <a:r>
              <a:rPr lang="id-ID" dirty="0"/>
              <a:t>Definisi lain </a:t>
            </a:r>
            <a:r>
              <a:rPr lang="id-ID" dirty="0" smtClean="0"/>
              <a:t>algoritma:</a:t>
            </a:r>
            <a:endParaRPr lang="id-ID" dirty="0"/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 smtClean="0"/>
              <a:t>Algoritma: deretan </a:t>
            </a:r>
            <a:r>
              <a:rPr lang="id-ID" dirty="0"/>
              <a:t>instruksi yang jelas untuk memecahkan </a:t>
            </a:r>
            <a:r>
              <a:rPr lang="id-ID" dirty="0" smtClean="0"/>
              <a:t>masalah </a:t>
            </a:r>
            <a:r>
              <a:rPr lang="id-ID" dirty="0"/>
              <a:t>untuk memperoleh keluaran yang diinginkan dari suatu masukan dalam jumlah waktu yang terbatas.</a:t>
            </a:r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 smtClean="0"/>
              <a:t>Algoritma: prosedur </a:t>
            </a:r>
            <a:r>
              <a:rPr lang="id-ID" dirty="0"/>
              <a:t>komputasi yang terdefinisi dengan baik yang menggunakan beberapa nilai sebagai masukan dan menghasilkan beberapa nilai yang disebut keluaran.</a:t>
            </a:r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/>
              <a:t>Algoritma: </a:t>
            </a:r>
            <a:r>
              <a:rPr lang="id-ID" dirty="0" smtClean="0"/>
              <a:t>urutan </a:t>
            </a:r>
            <a:r>
              <a:rPr lang="id-ID" dirty="0"/>
              <a:t>langkah berhingga untuk memecahkan masalah logika atau matematika</a:t>
            </a:r>
          </a:p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604871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62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Sejarah Algoritma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48006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Kata “algoritma” tidak ada dalam kamus hingga tahun 1957. Hanya ada kata “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algorism”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yang berarti proses menghitung dengan angka arab.</a:t>
            </a:r>
          </a:p>
          <a:p>
            <a:pPr algn="just">
              <a:lnSpc>
                <a:spcPct val="160000"/>
              </a:lnSpc>
            </a:pPr>
            <a:endParaRPr lang="id-ID" sz="1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Kata algorism berasal dari nama penulis Abu Ja’far Muhammad Ibnu Musa Al-Khuwarizmi.</a:t>
            </a:r>
          </a:p>
          <a:p>
            <a:pPr algn="just">
              <a:lnSpc>
                <a:spcPct val="160000"/>
              </a:lnSpc>
            </a:pPr>
            <a:endParaRPr lang="id-ID" sz="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Perubahan kata menjadi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muncul karena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algorism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sering dikelirukan dengan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arithmetic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, maka lambat laun kata algorithm digunakan sebagai metode perhitungan (komputasi).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13675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838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038600"/>
            <a:ext cx="175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399" y="854947"/>
            <a:ext cx="2886501" cy="425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1465</Words>
  <Application>Microsoft Office PowerPoint</Application>
  <PresentationFormat>On-screen Show (4:3)</PresentationFormat>
  <Paragraphs>225</Paragraphs>
  <Slides>56</Slides>
  <Notes>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Concourse</vt:lpstr>
      <vt:lpstr>Slide 1</vt:lpstr>
      <vt:lpstr>Slide 2</vt:lpstr>
      <vt:lpstr>Gambaran Apa Itu Algoritma ?</vt:lpstr>
      <vt:lpstr>Slide 4</vt:lpstr>
      <vt:lpstr>Slide 5</vt:lpstr>
      <vt:lpstr>Apa itu Algoritma?</vt:lpstr>
      <vt:lpstr>Pengertian Algoritma</vt:lpstr>
      <vt:lpstr>Sejarah Algoritma</vt:lpstr>
      <vt:lpstr>Slide 9</vt:lpstr>
      <vt:lpstr>Slide 10</vt:lpstr>
      <vt:lpstr>Struktur Algoritma berurutan</vt:lpstr>
      <vt:lpstr>Contoh struktur algoritma berurutan</vt:lpstr>
      <vt:lpstr>Penulisan Flowchart (1)</vt:lpstr>
      <vt:lpstr>Struktur Algoritma Percabangan </vt:lpstr>
      <vt:lpstr>Latihan soal 1 : menonton_film</vt:lpstr>
      <vt:lpstr>jawaban algoritma:  menonton_film</vt:lpstr>
      <vt:lpstr>jawaban flowchart:  menonton_film</vt:lpstr>
      <vt:lpstr>Struktur Algoritma Perulangan</vt:lpstr>
      <vt:lpstr>Struktur Perulangan</vt:lpstr>
      <vt:lpstr>Apa itu Pemrograman?</vt:lpstr>
      <vt:lpstr>Slide 21</vt:lpstr>
      <vt:lpstr>Belajar Memprogram dan Belajar Bahasa Pemrograman</vt:lpstr>
      <vt:lpstr>Sejarah pemrograman</vt:lpstr>
      <vt:lpstr>Bahasa Pemrograman dapat digolongkan menjadi dua kelompok:</vt:lpstr>
      <vt:lpstr>Bahasa Pemrograman Yang Akan Kita Pelajari</vt:lpstr>
      <vt:lpstr>Latihan 1</vt:lpstr>
      <vt:lpstr>Slide 27</vt:lpstr>
      <vt:lpstr>Pertanyaan Kenapa Belajar pemrograman . . . ?</vt:lpstr>
      <vt:lpstr>Alasan / Tujuan membuat program ?</vt:lpstr>
      <vt:lpstr>Lalu mengapa kita perlu membuatnya ?</vt:lpstr>
      <vt:lpstr>Apa yang kita lakukan dengan komputer untuk menyelesaikan masalah yang dihadapi ? </vt:lpstr>
      <vt:lpstr>Maka Kita Harus Belajar Bahasa Pemrograman !</vt:lpstr>
      <vt:lpstr>Maka Kita Harus Belajar Bahasa Pemrograman !</vt:lpstr>
      <vt:lpstr>Maka Kita Belajar Python ?</vt:lpstr>
      <vt:lpstr>Slide 35</vt:lpstr>
      <vt:lpstr>Slide 36</vt:lpstr>
      <vt:lpstr>Slide 37</vt:lpstr>
      <vt:lpstr>Slide 38</vt:lpstr>
      <vt:lpstr>Masuk Python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460</cp:revision>
  <dcterms:created xsi:type="dcterms:W3CDTF">2012-03-03T13:10:17Z</dcterms:created>
  <dcterms:modified xsi:type="dcterms:W3CDTF">2022-09-16T03:42:14Z</dcterms:modified>
</cp:coreProperties>
</file>