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61" r:id="rId4"/>
    <p:sldId id="260" r:id="rId5"/>
    <p:sldId id="293" r:id="rId6"/>
    <p:sldId id="294" r:id="rId7"/>
    <p:sldId id="295" r:id="rId8"/>
    <p:sldId id="301" r:id="rId9"/>
    <p:sldId id="302" r:id="rId10"/>
    <p:sldId id="296" r:id="rId11"/>
    <p:sldId id="297" r:id="rId12"/>
    <p:sldId id="298" r:id="rId13"/>
    <p:sldId id="299" r:id="rId14"/>
    <p:sldId id="287"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3C4644-A702-4A7B-A345-F6E584DFC3F1}">
  <a:tblStyle styleId="{2E3C4644-A702-4A7B-A345-F6E584DFC3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05" autoAdjust="0"/>
  </p:normalViewPr>
  <p:slideViewPr>
    <p:cSldViewPr snapToGrid="0">
      <p:cViewPr>
        <p:scale>
          <a:sx n="100" d="100"/>
          <a:sy n="100" d="100"/>
        </p:scale>
        <p:origin x="1836" y="4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fdc6d4495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fdc6d449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fdc6d4495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fdc6d4495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d-ID" dirty="0"/>
              <a:t>Contoh disini adalah semis</a:t>
            </a:r>
            <a:r>
              <a:rPr lang="en-US" dirty="0"/>
              <a:t>al</a:t>
            </a:r>
            <a:r>
              <a:rPr lang="id-ID" dirty="0"/>
              <a:t> kita ingin membuat game RPG . Objek yang perlu disiapkan adalah hero, monster, dan obstacles (yaitu benda2 yang ada dilingkungan RPG nya)</a:t>
            </a:r>
          </a:p>
          <a:p>
            <a:endParaRPr lang="id-ID" dirty="0"/>
          </a:p>
          <a:p>
            <a:endParaRPr lang="id-ID" dirty="0"/>
          </a:p>
          <a:p>
            <a:r>
              <a:rPr lang="id-ID" sz="1100" b="0" i="0" kern="1200" dirty="0">
                <a:solidFill>
                  <a:schemeClr val="tx1"/>
                </a:solidFill>
                <a:latin typeface="+mn-lt"/>
                <a:ea typeface="+mn-ea"/>
                <a:cs typeface="+mn-cs"/>
              </a:rPr>
              <a:t>Apa Itu Game RPG – RPG merupakan singkatan dari role-playing game, yaitu adalah suatu jenis genre game yang populer. Ada banyak macam-macam game RPG populer dari berbagai jaman, mulai dari Final Fantasy, Pokemon, Dragon Quest, Diablo, Elder Scrolls, Undertale, hinggaThe Witcher. Tentu setiap game RPG mempunyai kelebihan masing-masing.</a:t>
            </a:r>
            <a:endParaRPr lang="id-ID" dirty="0"/>
          </a:p>
          <a:p>
            <a:pPr marL="158750" indent="0">
              <a:buNone/>
            </a:pPr>
            <a:endParaRPr lang="en-ID" dirty="0"/>
          </a:p>
        </p:txBody>
      </p:sp>
    </p:spTree>
    <p:extLst>
      <p:ext uri="{BB962C8B-B14F-4D97-AF65-F5344CB8AC3E}">
        <p14:creationId xmlns:p14="http://schemas.microsoft.com/office/powerpoint/2010/main" val="179013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d-ID" dirty="0"/>
              <a:t>Contoh:</a:t>
            </a:r>
          </a:p>
          <a:p>
            <a:r>
              <a:rPr lang="en-US" dirty="0" err="1"/>
              <a:t>Sepeda</a:t>
            </a:r>
            <a:r>
              <a:rPr lang="en-US" dirty="0"/>
              <a:t> Motor </a:t>
            </a:r>
            <a:r>
              <a:rPr lang="en-US" dirty="0" err="1"/>
              <a:t>Itu</a:t>
            </a:r>
            <a:r>
              <a:rPr lang="en-US" dirty="0"/>
              <a:t> Class</a:t>
            </a:r>
            <a:endParaRPr lang="id-ID" dirty="0"/>
          </a:p>
          <a:p>
            <a:r>
              <a:rPr lang="en-US" dirty="0"/>
              <a:t>Suzuki, Honda, </a:t>
            </a:r>
            <a:r>
              <a:rPr lang="en-US" dirty="0" err="1"/>
              <a:t>dsb</a:t>
            </a:r>
            <a:r>
              <a:rPr lang="en-US" dirty="0"/>
              <a:t> </a:t>
            </a:r>
            <a:r>
              <a:rPr lang="en-US" dirty="0" err="1"/>
              <a:t>itu</a:t>
            </a:r>
            <a:r>
              <a:rPr lang="en-US" dirty="0"/>
              <a:t> </a:t>
            </a:r>
            <a:r>
              <a:rPr lang="en-US" dirty="0" err="1"/>
              <a:t>Objek</a:t>
            </a:r>
            <a:endParaRPr lang="id-ID" dirty="0"/>
          </a:p>
          <a:p>
            <a:endParaRPr lang="id-ID" dirty="0"/>
          </a:p>
          <a:p>
            <a:r>
              <a:rPr lang="id-ID" dirty="0"/>
              <a:t>Contoh field</a:t>
            </a:r>
          </a:p>
          <a:p>
            <a:r>
              <a:rPr lang="id-ID" dirty="0"/>
              <a:t>Apa yg dimiliki oleh </a:t>
            </a:r>
            <a:r>
              <a:rPr lang="en-US" dirty="0"/>
              <a:t>Suzuki </a:t>
            </a:r>
            <a:r>
              <a:rPr lang="id-ID" dirty="0"/>
              <a:t>yaitu </a:t>
            </a:r>
            <a:r>
              <a:rPr lang="en-US" dirty="0" err="1"/>
              <a:t>merek</a:t>
            </a:r>
            <a:r>
              <a:rPr lang="en-US" dirty="0"/>
              <a:t>,</a:t>
            </a:r>
            <a:r>
              <a:rPr lang="id-ID" dirty="0"/>
              <a:t> </a:t>
            </a:r>
            <a:r>
              <a:rPr lang="en-US" dirty="0" err="1"/>
              <a:t>tipe,berat</a:t>
            </a:r>
            <a:endParaRPr lang="id-ID" dirty="0"/>
          </a:p>
          <a:p>
            <a:r>
              <a:rPr lang="id-ID" dirty="0"/>
              <a:t>Method/fungsi: jalan,</a:t>
            </a:r>
          </a:p>
          <a:p>
            <a:endParaRPr lang="en-ID" dirty="0"/>
          </a:p>
        </p:txBody>
      </p:sp>
    </p:spTree>
    <p:extLst>
      <p:ext uri="{BB962C8B-B14F-4D97-AF65-F5344CB8AC3E}">
        <p14:creationId xmlns:p14="http://schemas.microsoft.com/office/powerpoint/2010/main" val="123791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21135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9" name="Google Shape;99;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878AB6-288A-4B10-A174-1ABAED1BE38B}" type="datetimeFigureOut">
              <a:rPr lang="id-ID" smtClean="0"/>
              <a:pPr/>
              <a:t>21/03/2022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55ED3E-3401-4A95-8C8D-11CB66A48802}" type="slidenum">
              <a:rPr lang="id-ID" smtClean="0"/>
              <a:pPr/>
              <a:t>‹#›</a:t>
            </a:fld>
            <a:endParaRPr lang="id-ID"/>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91164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PBO Dasar </a:t>
            </a:r>
            <a:endParaRPr dirty="0"/>
          </a:p>
        </p:txBody>
      </p:sp>
      <p:sp>
        <p:nvSpPr>
          <p:cNvPr id="164" name="Google Shape;164;p2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err="1"/>
              <a:t>Teguh</a:t>
            </a:r>
            <a:r>
              <a:rPr lang="en-US" dirty="0"/>
              <a:t> </a:t>
            </a:r>
            <a:r>
              <a:rPr lang="en-US" dirty="0" err="1"/>
              <a:t>Tamrin</a:t>
            </a:r>
            <a:r>
              <a:rPr lang="en-US" dirty="0"/>
              <a:t>, </a:t>
            </a:r>
            <a:r>
              <a:rPr lang="en-US" dirty="0" err="1"/>
              <a:t>M.Kom</a:t>
            </a:r>
            <a:r>
              <a:rPr lang="en-US"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8FF5-52D5-4979-B090-FC99819333E3}"/>
              </a:ext>
            </a:extLst>
          </p:cNvPr>
          <p:cNvSpPr>
            <a:spLocks noGrp="1"/>
          </p:cNvSpPr>
          <p:nvPr>
            <p:ph type="title"/>
          </p:nvPr>
        </p:nvSpPr>
        <p:spPr>
          <a:xfrm>
            <a:off x="729450" y="535925"/>
            <a:ext cx="7688700" cy="535200"/>
          </a:xfrm>
        </p:spPr>
        <p:txBody>
          <a:bodyPr/>
          <a:lstStyle/>
          <a:p>
            <a:r>
              <a:rPr lang="id-ID" dirty="0">
                <a:solidFill>
                  <a:schemeClr val="tx1"/>
                </a:solidFill>
              </a:rPr>
              <a:t>Contoh pemrograman prosedural </a:t>
            </a:r>
            <a:endParaRPr lang="en-ID" dirty="0">
              <a:solidFill>
                <a:schemeClr val="tx1"/>
              </a:solidFill>
            </a:endParaRPr>
          </a:p>
        </p:txBody>
      </p:sp>
      <p:sp>
        <p:nvSpPr>
          <p:cNvPr id="3" name="Text Placeholder 2">
            <a:extLst>
              <a:ext uri="{FF2B5EF4-FFF2-40B4-BE49-F238E27FC236}">
                <a16:creationId xmlns:a16="http://schemas.microsoft.com/office/drawing/2014/main" id="{A4D82D13-29DD-4BAC-BDCE-A300398B1FDE}"/>
              </a:ext>
            </a:extLst>
          </p:cNvPr>
          <p:cNvSpPr>
            <a:spLocks noGrp="1"/>
          </p:cNvSpPr>
          <p:nvPr>
            <p:ph type="body" idx="1"/>
          </p:nvPr>
        </p:nvSpPr>
        <p:spPr/>
        <p:txBody>
          <a:bodyPr/>
          <a:lstStyle/>
          <a:p>
            <a:pPr marL="146050" indent="0">
              <a:buNone/>
            </a:pPr>
            <a:endParaRPr lang="en-ID" dirty="0"/>
          </a:p>
        </p:txBody>
      </p:sp>
      <p:pic>
        <p:nvPicPr>
          <p:cNvPr id="5" name="Picture 4">
            <a:extLst>
              <a:ext uri="{FF2B5EF4-FFF2-40B4-BE49-F238E27FC236}">
                <a16:creationId xmlns:a16="http://schemas.microsoft.com/office/drawing/2014/main" id="{FF1C5C1F-181F-430D-A2B7-B9565D48D4BA}"/>
              </a:ext>
            </a:extLst>
          </p:cNvPr>
          <p:cNvPicPr>
            <a:picLocks noChangeAspect="1"/>
          </p:cNvPicPr>
          <p:nvPr/>
        </p:nvPicPr>
        <p:blipFill>
          <a:blip r:embed="rId2"/>
          <a:stretch>
            <a:fillRect/>
          </a:stretch>
        </p:blipFill>
        <p:spPr>
          <a:xfrm>
            <a:off x="725850" y="1407308"/>
            <a:ext cx="6023292" cy="3604234"/>
          </a:xfrm>
          <a:prstGeom prst="rect">
            <a:avLst/>
          </a:prstGeom>
        </p:spPr>
      </p:pic>
    </p:spTree>
    <p:extLst>
      <p:ext uri="{BB962C8B-B14F-4D97-AF65-F5344CB8AC3E}">
        <p14:creationId xmlns:p14="http://schemas.microsoft.com/office/powerpoint/2010/main" val="244587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12EC-AA7D-458C-8343-A655D095646D}"/>
              </a:ext>
            </a:extLst>
          </p:cNvPr>
          <p:cNvSpPr>
            <a:spLocks noGrp="1"/>
          </p:cNvSpPr>
          <p:nvPr>
            <p:ph type="title"/>
          </p:nvPr>
        </p:nvSpPr>
        <p:spPr>
          <a:xfrm>
            <a:off x="725850" y="1926214"/>
            <a:ext cx="3613950" cy="535200"/>
          </a:xfrm>
        </p:spPr>
        <p:txBody>
          <a:bodyPr/>
          <a:lstStyle/>
          <a:p>
            <a:r>
              <a:rPr lang="en-ID" dirty="0" err="1">
                <a:solidFill>
                  <a:schemeClr val="tx1"/>
                </a:solidFill>
              </a:rPr>
              <a:t>Pemrograman</a:t>
            </a:r>
            <a:r>
              <a:rPr lang="en-ID" dirty="0">
                <a:solidFill>
                  <a:schemeClr val="tx1"/>
                </a:solidFill>
              </a:rPr>
              <a:t> </a:t>
            </a:r>
            <a:r>
              <a:rPr lang="en-ID" dirty="0" err="1">
                <a:solidFill>
                  <a:schemeClr val="tx1"/>
                </a:solidFill>
              </a:rPr>
              <a:t>dengan</a:t>
            </a:r>
            <a:r>
              <a:rPr lang="en-ID" dirty="0">
                <a:solidFill>
                  <a:schemeClr val="tx1"/>
                </a:solidFill>
              </a:rPr>
              <a:t> </a:t>
            </a:r>
            <a:r>
              <a:rPr lang="en-ID" dirty="0" err="1">
                <a:solidFill>
                  <a:schemeClr val="tx1"/>
                </a:solidFill>
              </a:rPr>
              <a:t>objek</a:t>
            </a:r>
            <a:endParaRPr lang="en-ID" dirty="0">
              <a:solidFill>
                <a:schemeClr val="tx1"/>
              </a:solidFill>
            </a:endParaRPr>
          </a:p>
        </p:txBody>
      </p:sp>
      <p:sp>
        <p:nvSpPr>
          <p:cNvPr id="3" name="Text Placeholder 2">
            <a:extLst>
              <a:ext uri="{FF2B5EF4-FFF2-40B4-BE49-F238E27FC236}">
                <a16:creationId xmlns:a16="http://schemas.microsoft.com/office/drawing/2014/main" id="{3D3D0781-7648-4BC2-B58A-92688D2C3F19}"/>
              </a:ext>
            </a:extLst>
          </p:cNvPr>
          <p:cNvSpPr>
            <a:spLocks noGrp="1"/>
          </p:cNvSpPr>
          <p:nvPr>
            <p:ph type="body" idx="1"/>
          </p:nvPr>
        </p:nvSpPr>
        <p:spPr>
          <a:xfrm>
            <a:off x="729450" y="1382486"/>
            <a:ext cx="7688700" cy="2957489"/>
          </a:xfrm>
        </p:spPr>
        <p:txBody>
          <a:bodyPr/>
          <a:lstStyle/>
          <a:p>
            <a:pPr marL="146050" indent="0">
              <a:buNone/>
            </a:pPr>
            <a:endParaRPr lang="en-ID" dirty="0"/>
          </a:p>
        </p:txBody>
      </p:sp>
      <p:pic>
        <p:nvPicPr>
          <p:cNvPr id="5" name="Picture 4">
            <a:extLst>
              <a:ext uri="{FF2B5EF4-FFF2-40B4-BE49-F238E27FC236}">
                <a16:creationId xmlns:a16="http://schemas.microsoft.com/office/drawing/2014/main" id="{7953D405-DEBB-4FC3-8D6F-CC103FE462A1}"/>
              </a:ext>
            </a:extLst>
          </p:cNvPr>
          <p:cNvPicPr>
            <a:picLocks noChangeAspect="1"/>
          </p:cNvPicPr>
          <p:nvPr/>
        </p:nvPicPr>
        <p:blipFill rotWithShape="1">
          <a:blip r:embed="rId3"/>
          <a:srcRect t="6551"/>
          <a:stretch/>
        </p:blipFill>
        <p:spPr>
          <a:xfrm>
            <a:off x="3778430" y="326571"/>
            <a:ext cx="5006341" cy="4591592"/>
          </a:xfrm>
          <a:prstGeom prst="rect">
            <a:avLst/>
          </a:prstGeom>
        </p:spPr>
      </p:pic>
    </p:spTree>
    <p:extLst>
      <p:ext uri="{BB962C8B-B14F-4D97-AF65-F5344CB8AC3E}">
        <p14:creationId xmlns:p14="http://schemas.microsoft.com/office/powerpoint/2010/main" val="160108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4014-66A2-41A0-A8C8-4369365C4BB6}"/>
              </a:ext>
            </a:extLst>
          </p:cNvPr>
          <p:cNvSpPr>
            <a:spLocks noGrp="1"/>
          </p:cNvSpPr>
          <p:nvPr>
            <p:ph type="title"/>
          </p:nvPr>
        </p:nvSpPr>
        <p:spPr/>
        <p:txBody>
          <a:bodyPr/>
          <a:lstStyle/>
          <a:p>
            <a:r>
              <a:rPr lang="en-US" dirty="0"/>
              <a:t>Latihan </a:t>
            </a:r>
            <a:endParaRPr lang="en-ID" dirty="0"/>
          </a:p>
        </p:txBody>
      </p:sp>
      <p:sp>
        <p:nvSpPr>
          <p:cNvPr id="3" name="Text Placeholder 2">
            <a:extLst>
              <a:ext uri="{FF2B5EF4-FFF2-40B4-BE49-F238E27FC236}">
                <a16:creationId xmlns:a16="http://schemas.microsoft.com/office/drawing/2014/main" id="{A9100E34-2D95-4ADE-B9A3-2AA2EFE0D6CE}"/>
              </a:ext>
            </a:extLst>
          </p:cNvPr>
          <p:cNvSpPr>
            <a:spLocks noGrp="1"/>
          </p:cNvSpPr>
          <p:nvPr>
            <p:ph type="body" idx="1"/>
          </p:nvPr>
        </p:nvSpPr>
        <p:spPr/>
        <p:txBody>
          <a:bodyPr/>
          <a:lstStyle/>
          <a:p>
            <a:pPr marL="146050" indent="0">
              <a:buNone/>
            </a:pPr>
            <a:r>
              <a:rPr lang="en-US" sz="2400" dirty="0" err="1"/>
              <a:t>Buatlah</a:t>
            </a:r>
            <a:r>
              <a:rPr lang="en-US" sz="2400" dirty="0"/>
              <a:t> program </a:t>
            </a:r>
            <a:r>
              <a:rPr lang="en-US" sz="2400" dirty="0" err="1"/>
              <a:t>perhitungan</a:t>
            </a:r>
            <a:r>
              <a:rPr lang="en-US" sz="2400" dirty="0"/>
              <a:t> </a:t>
            </a:r>
            <a:r>
              <a:rPr lang="en-US" sz="2400" dirty="0" err="1"/>
              <a:t>luas</a:t>
            </a:r>
            <a:r>
              <a:rPr lang="en-US" sz="2400" dirty="0"/>
              <a:t> </a:t>
            </a:r>
            <a:r>
              <a:rPr lang="en-US" sz="2400" dirty="0" err="1"/>
              <a:t>segitiga</a:t>
            </a:r>
            <a:r>
              <a:rPr lang="en-US" sz="2400" dirty="0"/>
              <a:t> </a:t>
            </a:r>
            <a:r>
              <a:rPr lang="en-US" sz="2400" dirty="0" err="1"/>
              <a:t>menggunakan</a:t>
            </a:r>
            <a:r>
              <a:rPr lang="en-US" sz="2400" dirty="0"/>
              <a:t> </a:t>
            </a:r>
          </a:p>
          <a:p>
            <a:pPr marL="488950" indent="-342900">
              <a:buFont typeface="+mj-lt"/>
              <a:buAutoNum type="arabicPeriod"/>
            </a:pPr>
            <a:r>
              <a:rPr lang="en-US" sz="2400" dirty="0" err="1"/>
              <a:t>Pemrograman</a:t>
            </a:r>
            <a:r>
              <a:rPr lang="en-US" sz="2400" dirty="0"/>
              <a:t> </a:t>
            </a:r>
            <a:r>
              <a:rPr lang="en-US" sz="2400" dirty="0" err="1"/>
              <a:t>Prosedural</a:t>
            </a:r>
            <a:r>
              <a:rPr lang="en-US" sz="2400" dirty="0"/>
              <a:t> </a:t>
            </a:r>
          </a:p>
          <a:p>
            <a:pPr marL="488950" indent="-342900">
              <a:buFont typeface="+mj-lt"/>
              <a:buAutoNum type="arabicPeriod"/>
            </a:pPr>
            <a:r>
              <a:rPr lang="en-US" sz="2400" dirty="0" err="1"/>
              <a:t>Pemrograman</a:t>
            </a:r>
            <a:r>
              <a:rPr lang="en-US" sz="2400" dirty="0"/>
              <a:t> </a:t>
            </a:r>
            <a:r>
              <a:rPr lang="en-US" sz="2400" dirty="0" err="1"/>
              <a:t>dengan</a:t>
            </a:r>
            <a:r>
              <a:rPr lang="en-US" sz="2400" dirty="0"/>
              <a:t> </a:t>
            </a:r>
            <a:r>
              <a:rPr lang="en-US" sz="2400" dirty="0" err="1"/>
              <a:t>Objek</a:t>
            </a:r>
            <a:endParaRPr lang="en-ID" sz="2400" dirty="0"/>
          </a:p>
        </p:txBody>
      </p:sp>
    </p:spTree>
    <p:extLst>
      <p:ext uri="{BB962C8B-B14F-4D97-AF65-F5344CB8AC3E}">
        <p14:creationId xmlns:p14="http://schemas.microsoft.com/office/powerpoint/2010/main" val="3795228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358" y="1820799"/>
            <a:ext cx="5657850" cy="1207008"/>
          </a:xfrm>
        </p:spPr>
        <p:txBody>
          <a:bodyPr/>
          <a:lstStyle/>
          <a:p>
            <a:pPr algn="ctr"/>
            <a:r>
              <a:rPr lang="en-ID" dirty="0"/>
              <a:t>SEKIAN &amp; TERIMAKASIH</a:t>
            </a:r>
            <a:endParaRPr lang="en-US" dirty="0"/>
          </a:p>
        </p:txBody>
      </p:sp>
    </p:spTree>
    <p:extLst>
      <p:ext uri="{BB962C8B-B14F-4D97-AF65-F5344CB8AC3E}">
        <p14:creationId xmlns:p14="http://schemas.microsoft.com/office/powerpoint/2010/main" val="60175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Class &amp; Object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solidFill>
              </a:rPr>
              <a:t>Tujuan Instruksional</a:t>
            </a:r>
            <a:endParaRPr dirty="0"/>
          </a:p>
        </p:txBody>
      </p:sp>
      <p:sp>
        <p:nvSpPr>
          <p:cNvPr id="189" name="Google Shape;189;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46050" indent="0">
              <a:buNone/>
            </a:pPr>
            <a:r>
              <a:rPr lang="id-ID" sz="1400" dirty="0"/>
              <a:t>Diharapkan Mahasiswa dapat:</a:t>
            </a:r>
          </a:p>
          <a:p>
            <a:pPr>
              <a:buNone/>
            </a:pPr>
            <a:r>
              <a:rPr lang="id-ID" sz="1400" dirty="0"/>
              <a:t>	1) Memahami tentang konsep PBO</a:t>
            </a:r>
          </a:p>
          <a:p>
            <a:pPr>
              <a:buNone/>
            </a:pPr>
            <a:r>
              <a:rPr lang="id-ID" sz="1400" dirty="0"/>
              <a:t>	2) Dapat membedakan antara objek,</a:t>
            </a:r>
            <a:r>
              <a:rPr lang="en-US" sz="1400" dirty="0"/>
              <a:t> </a:t>
            </a:r>
            <a:r>
              <a:rPr lang="id-ID" sz="1400" dirty="0"/>
              <a:t>class</a:t>
            </a:r>
          </a:p>
          <a:p>
            <a:pPr>
              <a:buNone/>
            </a:pPr>
            <a:r>
              <a:rPr lang="id-ID" sz="1400" dirty="0"/>
              <a:t>	3) Dapat menggunakan objek,</a:t>
            </a:r>
            <a:r>
              <a:rPr lang="en-US" sz="1400" dirty="0"/>
              <a:t> </a:t>
            </a:r>
            <a:r>
              <a:rPr lang="id-ID" sz="1400" dirty="0"/>
              <a:t>class dengan benar</a:t>
            </a:r>
          </a:p>
          <a:p>
            <a:pPr marL="146050" lvl="0" indent="0" algn="l" rtl="0">
              <a:spcBef>
                <a:spcPts val="0"/>
              </a:spcBef>
              <a:spcAft>
                <a:spcPts val="0"/>
              </a:spcAft>
              <a:buSzPts val="13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ACC8-4536-47C6-9604-26C82958F0A8}"/>
              </a:ext>
            </a:extLst>
          </p:cNvPr>
          <p:cNvSpPr>
            <a:spLocks noGrp="1"/>
          </p:cNvSpPr>
          <p:nvPr>
            <p:ph type="title"/>
          </p:nvPr>
        </p:nvSpPr>
        <p:spPr/>
        <p:txBody>
          <a:bodyPr/>
          <a:lstStyle/>
          <a:p>
            <a:r>
              <a:rPr lang="id-ID" sz="2400" dirty="0">
                <a:solidFill>
                  <a:schemeClr val="tx1"/>
                </a:solidFill>
              </a:rPr>
              <a:t>APA ITU PEMROGRAMAN BERORIENTASI OBJEK ?</a:t>
            </a:r>
            <a:endParaRPr lang="en-ID" sz="2400" dirty="0"/>
          </a:p>
        </p:txBody>
      </p:sp>
      <p:sp>
        <p:nvSpPr>
          <p:cNvPr id="3" name="Text Placeholder 2">
            <a:extLst>
              <a:ext uri="{FF2B5EF4-FFF2-40B4-BE49-F238E27FC236}">
                <a16:creationId xmlns:a16="http://schemas.microsoft.com/office/drawing/2014/main" id="{274DB1C7-2D2F-4474-9A52-F53A1D3DFBDA}"/>
              </a:ext>
            </a:extLst>
          </p:cNvPr>
          <p:cNvSpPr>
            <a:spLocks noGrp="1"/>
          </p:cNvSpPr>
          <p:nvPr>
            <p:ph type="body" idx="1"/>
          </p:nvPr>
        </p:nvSpPr>
        <p:spPr/>
        <p:txBody>
          <a:bodyPr/>
          <a:lstStyle/>
          <a:p>
            <a:r>
              <a:rPr lang="id-ID" sz="1400" dirty="0">
                <a:latin typeface="Calibri" pitchFamily="34" charset="0"/>
              </a:rPr>
              <a:t>Sebuah cara/konsep/sudut pandang mengenai bagaimana membuat sebuah sistem yang terdiri dari satu atau beberapa objek yang saling bekaitan.</a:t>
            </a:r>
          </a:p>
          <a:p>
            <a:r>
              <a:rPr lang="id-ID" sz="1400" dirty="0">
                <a:latin typeface="Calibri" pitchFamily="34" charset="0"/>
              </a:rPr>
              <a:t>Contoh : </a:t>
            </a:r>
            <a:r>
              <a:rPr lang="id-ID" sz="1400" b="1" dirty="0">
                <a:latin typeface="Calibri" pitchFamily="34" charset="0"/>
              </a:rPr>
              <a:t>Game RPG </a:t>
            </a:r>
          </a:p>
          <a:p>
            <a:pPr marL="146050" indent="0">
              <a:buNone/>
            </a:pPr>
            <a:endParaRPr lang="en-ID" dirty="0"/>
          </a:p>
        </p:txBody>
      </p:sp>
      <p:pic>
        <p:nvPicPr>
          <p:cNvPr id="5" name="Picture 3">
            <a:extLst>
              <a:ext uri="{FF2B5EF4-FFF2-40B4-BE49-F238E27FC236}">
                <a16:creationId xmlns:a16="http://schemas.microsoft.com/office/drawing/2014/main" id="{4ABC3063-702E-4D62-99CC-062358CF5734}"/>
              </a:ext>
            </a:extLst>
          </p:cNvPr>
          <p:cNvPicPr>
            <a:picLocks noChangeAspect="1" noChangeArrowheads="1"/>
          </p:cNvPicPr>
          <p:nvPr/>
        </p:nvPicPr>
        <p:blipFill>
          <a:blip r:embed="rId3"/>
          <a:srcRect l="9334" t="54688" r="51683" b="25781"/>
          <a:stretch>
            <a:fillRect/>
          </a:stretch>
        </p:blipFill>
        <p:spPr bwMode="auto">
          <a:xfrm>
            <a:off x="2985427" y="2993883"/>
            <a:ext cx="3804074" cy="1071570"/>
          </a:xfrm>
          <a:prstGeom prst="rect">
            <a:avLst/>
          </a:prstGeom>
          <a:noFill/>
          <a:ln w="9525">
            <a:noFill/>
            <a:miter lim="800000"/>
            <a:headEnd/>
            <a:tailEnd/>
          </a:ln>
          <a:effectLst/>
        </p:spPr>
      </p:pic>
    </p:spTree>
    <p:extLst>
      <p:ext uri="{BB962C8B-B14F-4D97-AF65-F5344CB8AC3E}">
        <p14:creationId xmlns:p14="http://schemas.microsoft.com/office/powerpoint/2010/main" val="202205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9EF9-D1D2-45C9-BBB4-146B2E58E468}"/>
              </a:ext>
            </a:extLst>
          </p:cNvPr>
          <p:cNvSpPr>
            <a:spLocks noGrp="1"/>
          </p:cNvSpPr>
          <p:nvPr>
            <p:ph type="title"/>
          </p:nvPr>
        </p:nvSpPr>
        <p:spPr/>
        <p:txBody>
          <a:bodyPr/>
          <a:lstStyle/>
          <a:p>
            <a:r>
              <a:rPr lang="en-US" dirty="0">
                <a:solidFill>
                  <a:schemeClr val="tx1"/>
                </a:solidFill>
              </a:rPr>
              <a:t>APA ITU </a:t>
            </a:r>
            <a:r>
              <a:rPr lang="id-ID" dirty="0">
                <a:solidFill>
                  <a:schemeClr val="tx1"/>
                </a:solidFill>
              </a:rPr>
              <a:t>C</a:t>
            </a:r>
            <a:r>
              <a:rPr lang="en-US" dirty="0">
                <a:solidFill>
                  <a:schemeClr val="tx1"/>
                </a:solidFill>
              </a:rPr>
              <a:t>LASS</a:t>
            </a:r>
            <a:endParaRPr lang="en-ID" dirty="0"/>
          </a:p>
        </p:txBody>
      </p:sp>
      <p:sp>
        <p:nvSpPr>
          <p:cNvPr id="3" name="Text Placeholder 2">
            <a:extLst>
              <a:ext uri="{FF2B5EF4-FFF2-40B4-BE49-F238E27FC236}">
                <a16:creationId xmlns:a16="http://schemas.microsoft.com/office/drawing/2014/main" id="{24E618D6-BBA5-4693-AD2F-5AB8EFA04290}"/>
              </a:ext>
            </a:extLst>
          </p:cNvPr>
          <p:cNvSpPr>
            <a:spLocks noGrp="1"/>
          </p:cNvSpPr>
          <p:nvPr>
            <p:ph type="body" idx="1"/>
          </p:nvPr>
        </p:nvSpPr>
        <p:spPr/>
        <p:txBody>
          <a:bodyPr/>
          <a:lstStyle/>
          <a:p>
            <a:pPr marL="146050" indent="0">
              <a:buNone/>
            </a:pPr>
            <a:r>
              <a:rPr lang="en-US" sz="1400" dirty="0">
                <a:latin typeface="Calibri" pitchFamily="34" charset="0"/>
              </a:rPr>
              <a:t>	</a:t>
            </a:r>
            <a:r>
              <a:rPr lang="id-ID" sz="1400" dirty="0">
                <a:latin typeface="Calibri" pitchFamily="34" charset="0"/>
              </a:rPr>
              <a:t>Class merupakan cetak biru (blue print) dari objek atau dengan kata lain sebuah Class menggambarkan ciri-ciri objek secara umum. Sebagai contoh Suzuki Smash, Yamaha VegaR, Honda SupraFit, dan Kawasaki KazeR merupakan objek dari Class sepeda motor. Suzuki Smash dan objek lainnya juga memiliki kesamaan atribut (merk, tipe, berat, kapasitas bensin, tipe mesin, warna, harga) dan method untuk mengakses data pada atributnya (misal fungsi untuk menginputkan data merk, tipe, berat, dsb serta fungsi untuk mencetak data merk, tipe, berat, dsb).</a:t>
            </a:r>
          </a:p>
          <a:p>
            <a:pPr marL="146050" indent="0">
              <a:buNone/>
            </a:pPr>
            <a:r>
              <a:rPr lang="id-ID" sz="1400" dirty="0">
                <a:latin typeface="Calibri" pitchFamily="34" charset="0"/>
              </a:rPr>
              <a:t>Anggota dari sebuah class</a:t>
            </a:r>
            <a:r>
              <a:rPr lang="en-US" sz="1400" dirty="0">
                <a:latin typeface="Calibri" pitchFamily="34" charset="0"/>
              </a:rPr>
              <a:t>:</a:t>
            </a:r>
          </a:p>
          <a:p>
            <a:pPr marL="533400" indent="-261938">
              <a:buFont typeface="Wingdings" panose="05000000000000000000" pitchFamily="2" charset="2"/>
              <a:buChar char="q"/>
            </a:pPr>
            <a:r>
              <a:rPr lang="id-ID" sz="1400" dirty="0">
                <a:latin typeface="Calibri" pitchFamily="34" charset="0"/>
              </a:rPr>
              <a:t>Field : Apa yang dimiliki oleh class</a:t>
            </a:r>
          </a:p>
          <a:p>
            <a:pPr marL="559593" indent="-285750">
              <a:buClrTx/>
              <a:buFont typeface="Wingdings" panose="05000000000000000000" pitchFamily="2" charset="2"/>
              <a:buChar char="q"/>
            </a:pPr>
            <a:r>
              <a:rPr lang="id-ID" sz="1400" dirty="0">
                <a:latin typeface="Calibri" pitchFamily="34" charset="0"/>
              </a:rPr>
              <a:t>Metdhod/Fungsi: Apa yang dapat dilakukan oleh class</a:t>
            </a:r>
          </a:p>
          <a:p>
            <a:pPr marL="146050" indent="0">
              <a:buNone/>
            </a:pPr>
            <a:endParaRPr lang="en-ID" dirty="0"/>
          </a:p>
        </p:txBody>
      </p:sp>
      <p:pic>
        <p:nvPicPr>
          <p:cNvPr id="4" name="Picture 2">
            <a:extLst>
              <a:ext uri="{FF2B5EF4-FFF2-40B4-BE49-F238E27FC236}">
                <a16:creationId xmlns:a16="http://schemas.microsoft.com/office/drawing/2014/main" id="{93449D0F-F909-4BD4-927E-0FFC5645D844}"/>
              </a:ext>
            </a:extLst>
          </p:cNvPr>
          <p:cNvPicPr>
            <a:picLocks noChangeAspect="1" noChangeArrowheads="1"/>
          </p:cNvPicPr>
          <p:nvPr/>
        </p:nvPicPr>
        <p:blipFill>
          <a:blip r:embed="rId3"/>
          <a:srcRect l="34041" t="40039" r="52233" b="30664"/>
          <a:stretch>
            <a:fillRect/>
          </a:stretch>
        </p:blipFill>
        <p:spPr bwMode="auto">
          <a:xfrm>
            <a:off x="7055338" y="3727529"/>
            <a:ext cx="1020744" cy="1224892"/>
          </a:xfrm>
          <a:prstGeom prst="rect">
            <a:avLst/>
          </a:prstGeom>
          <a:noFill/>
          <a:ln w="9525">
            <a:noFill/>
            <a:miter lim="800000"/>
            <a:headEnd/>
            <a:tailEnd/>
          </a:ln>
          <a:effectLst/>
        </p:spPr>
      </p:pic>
    </p:spTree>
    <p:extLst>
      <p:ext uri="{BB962C8B-B14F-4D97-AF65-F5344CB8AC3E}">
        <p14:creationId xmlns:p14="http://schemas.microsoft.com/office/powerpoint/2010/main" val="33163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9514-3138-447D-AF5C-CFB31779A212}"/>
              </a:ext>
            </a:extLst>
          </p:cNvPr>
          <p:cNvSpPr>
            <a:spLocks noGrp="1"/>
          </p:cNvSpPr>
          <p:nvPr>
            <p:ph type="title"/>
          </p:nvPr>
        </p:nvSpPr>
        <p:spPr/>
        <p:txBody>
          <a:bodyPr/>
          <a:lstStyle/>
          <a:p>
            <a:r>
              <a:rPr lang="en-ID" dirty="0">
                <a:solidFill>
                  <a:schemeClr val="tx1"/>
                </a:solidFill>
              </a:rPr>
              <a:t>APA ITU OBJEK </a:t>
            </a:r>
          </a:p>
        </p:txBody>
      </p:sp>
      <p:sp>
        <p:nvSpPr>
          <p:cNvPr id="3" name="Text Placeholder 2">
            <a:extLst>
              <a:ext uri="{FF2B5EF4-FFF2-40B4-BE49-F238E27FC236}">
                <a16:creationId xmlns:a16="http://schemas.microsoft.com/office/drawing/2014/main" id="{05179726-BDDF-4ED6-8221-D0009BB1D193}"/>
              </a:ext>
            </a:extLst>
          </p:cNvPr>
          <p:cNvSpPr>
            <a:spLocks noGrp="1"/>
          </p:cNvSpPr>
          <p:nvPr>
            <p:ph type="body" idx="1"/>
          </p:nvPr>
        </p:nvSpPr>
        <p:spPr/>
        <p:txBody>
          <a:bodyPr/>
          <a:lstStyle/>
          <a:p>
            <a:pPr marL="146050" indent="0" algn="just">
              <a:buNone/>
            </a:pPr>
            <a:r>
              <a:rPr lang="en-ID" dirty="0"/>
              <a:t>	</a:t>
            </a:r>
            <a:r>
              <a:rPr lang="en-ID" dirty="0" err="1"/>
              <a:t>Objek</a:t>
            </a:r>
            <a:r>
              <a:rPr lang="en-ID" dirty="0"/>
              <a:t> (Object) </a:t>
            </a:r>
            <a:r>
              <a:rPr lang="en-ID" dirty="0" err="1"/>
              <a:t>merupakan</a:t>
            </a:r>
            <a:r>
              <a:rPr lang="en-ID" dirty="0"/>
              <a:t> </a:t>
            </a:r>
            <a:r>
              <a:rPr lang="en-ID" dirty="0" err="1"/>
              <a:t>segala</a:t>
            </a:r>
            <a:r>
              <a:rPr lang="en-ID" dirty="0"/>
              <a:t> </a:t>
            </a:r>
            <a:r>
              <a:rPr lang="en-ID" dirty="0" err="1"/>
              <a:t>sesuatu</a:t>
            </a:r>
            <a:r>
              <a:rPr lang="en-ID" dirty="0"/>
              <a:t> yang </a:t>
            </a:r>
            <a:r>
              <a:rPr lang="en-ID" dirty="0" err="1"/>
              <a:t>ada</a:t>
            </a:r>
            <a:r>
              <a:rPr lang="en-ID" dirty="0"/>
              <a:t> di dunia </a:t>
            </a:r>
            <a:r>
              <a:rPr lang="en-ID" dirty="0" err="1"/>
              <a:t>ini</a:t>
            </a:r>
            <a:r>
              <a:rPr lang="en-ID" dirty="0"/>
              <a:t>, </a:t>
            </a:r>
            <a:r>
              <a:rPr lang="en-ID" dirty="0" err="1"/>
              <a:t>yaitu</a:t>
            </a:r>
            <a:r>
              <a:rPr lang="en-ID" dirty="0"/>
              <a:t> </a:t>
            </a:r>
            <a:r>
              <a:rPr lang="en-ID" dirty="0" err="1"/>
              <a:t>manusia</a:t>
            </a:r>
            <a:r>
              <a:rPr lang="en-ID" dirty="0"/>
              <a:t>, </a:t>
            </a:r>
            <a:r>
              <a:rPr lang="en-ID" dirty="0" err="1"/>
              <a:t>hewan</a:t>
            </a:r>
            <a:r>
              <a:rPr lang="en-ID" dirty="0"/>
              <a:t>,</a:t>
            </a:r>
          </a:p>
          <a:p>
            <a:pPr marL="146050" indent="0" algn="just">
              <a:buNone/>
            </a:pPr>
            <a:r>
              <a:rPr lang="en-ID" dirty="0" err="1"/>
              <a:t>tumbuhan</a:t>
            </a:r>
            <a:r>
              <a:rPr lang="en-ID" dirty="0"/>
              <a:t>, </a:t>
            </a:r>
            <a:r>
              <a:rPr lang="en-ID" dirty="0" err="1"/>
              <a:t>rumah</a:t>
            </a:r>
            <a:r>
              <a:rPr lang="en-ID" dirty="0"/>
              <a:t>, </a:t>
            </a:r>
            <a:r>
              <a:rPr lang="en-ID" dirty="0" err="1"/>
              <a:t>kendaraan</a:t>
            </a:r>
            <a:r>
              <a:rPr lang="en-ID" dirty="0"/>
              <a:t>, dan lain </a:t>
            </a:r>
            <a:r>
              <a:rPr lang="en-ID" dirty="0" err="1"/>
              <a:t>sebagainya</a:t>
            </a:r>
            <a:r>
              <a:rPr lang="en-ID" dirty="0"/>
              <a:t>. </a:t>
            </a:r>
            <a:r>
              <a:rPr lang="en-ID" dirty="0" err="1"/>
              <a:t>Contoh-contoh</a:t>
            </a:r>
            <a:r>
              <a:rPr lang="en-ID" dirty="0"/>
              <a:t> </a:t>
            </a:r>
            <a:r>
              <a:rPr lang="en-ID" dirty="0" err="1"/>
              <a:t>objek</a:t>
            </a:r>
            <a:r>
              <a:rPr lang="en-ID" dirty="0"/>
              <a:t> yang </a:t>
            </a:r>
            <a:r>
              <a:rPr lang="en-ID" dirty="0" err="1"/>
              <a:t>telah</a:t>
            </a:r>
            <a:r>
              <a:rPr lang="en-ID" dirty="0"/>
              <a:t> </a:t>
            </a:r>
            <a:r>
              <a:rPr lang="en-ID" dirty="0" err="1"/>
              <a:t>disebutkan</a:t>
            </a:r>
            <a:r>
              <a:rPr lang="en-ID" dirty="0"/>
              <a:t> </a:t>
            </a:r>
            <a:r>
              <a:rPr lang="en-ID" dirty="0" err="1"/>
              <a:t>diatas</a:t>
            </a:r>
            <a:r>
              <a:rPr lang="en-ID" dirty="0"/>
              <a:t> </a:t>
            </a:r>
            <a:r>
              <a:rPr lang="en-ID" dirty="0" err="1"/>
              <a:t>merupakan</a:t>
            </a:r>
            <a:r>
              <a:rPr lang="en-ID" dirty="0"/>
              <a:t> </a:t>
            </a:r>
            <a:r>
              <a:rPr lang="en-ID" dirty="0" err="1"/>
              <a:t>contoh</a:t>
            </a:r>
            <a:r>
              <a:rPr lang="en-ID" dirty="0"/>
              <a:t> </a:t>
            </a:r>
            <a:r>
              <a:rPr lang="en-ID" dirty="0" err="1"/>
              <a:t>objek</a:t>
            </a:r>
            <a:r>
              <a:rPr lang="en-ID" dirty="0"/>
              <a:t> </a:t>
            </a:r>
            <a:r>
              <a:rPr lang="en-ID" dirty="0" err="1"/>
              <a:t>nyata</a:t>
            </a:r>
            <a:r>
              <a:rPr lang="en-ID" dirty="0"/>
              <a:t> pada </a:t>
            </a:r>
            <a:r>
              <a:rPr lang="en-ID" dirty="0" err="1"/>
              <a:t>kehidupan</a:t>
            </a:r>
            <a:r>
              <a:rPr lang="en-ID" dirty="0"/>
              <a:t> </a:t>
            </a:r>
            <a:r>
              <a:rPr lang="en-ID" dirty="0" err="1"/>
              <a:t>kita</a:t>
            </a:r>
            <a:r>
              <a:rPr lang="en-ID" dirty="0"/>
              <a:t>.</a:t>
            </a:r>
          </a:p>
          <a:p>
            <a:pPr marL="146050" indent="0" algn="just">
              <a:buNone/>
            </a:pPr>
            <a:endParaRPr lang="en-ID" dirty="0"/>
          </a:p>
          <a:p>
            <a:pPr marL="146050" indent="0" algn="just">
              <a:buNone/>
            </a:pPr>
            <a:r>
              <a:rPr lang="en-ID" dirty="0"/>
              <a:t>	Pada </a:t>
            </a:r>
            <a:r>
              <a:rPr lang="en-ID" dirty="0" err="1"/>
              <a:t>pemrograman</a:t>
            </a:r>
            <a:r>
              <a:rPr lang="en-ID" dirty="0"/>
              <a:t> </a:t>
            </a:r>
            <a:r>
              <a:rPr lang="en-ID" dirty="0" err="1"/>
              <a:t>berorientasi</a:t>
            </a:r>
            <a:r>
              <a:rPr lang="en-ID" dirty="0"/>
              <a:t> </a:t>
            </a:r>
            <a:r>
              <a:rPr lang="en-ID" dirty="0" err="1"/>
              <a:t>objek</a:t>
            </a:r>
            <a:r>
              <a:rPr lang="en-ID" dirty="0"/>
              <a:t>, </a:t>
            </a:r>
            <a:r>
              <a:rPr lang="en-ID" dirty="0" err="1"/>
              <a:t>kita</a:t>
            </a:r>
            <a:r>
              <a:rPr lang="en-ID" dirty="0"/>
              <a:t> </a:t>
            </a:r>
            <a:r>
              <a:rPr lang="en-ID" dirty="0" err="1"/>
              <a:t>akan</a:t>
            </a:r>
            <a:r>
              <a:rPr lang="en-ID" dirty="0"/>
              <a:t> </a:t>
            </a:r>
            <a:r>
              <a:rPr lang="en-ID" dirty="0" err="1"/>
              <a:t>belajar</a:t>
            </a:r>
            <a:r>
              <a:rPr lang="en-ID" dirty="0"/>
              <a:t> </a:t>
            </a:r>
            <a:r>
              <a:rPr lang="en-ID" dirty="0" err="1"/>
              <a:t>bagaimana</a:t>
            </a:r>
            <a:r>
              <a:rPr lang="en-ID" dirty="0"/>
              <a:t> </a:t>
            </a:r>
            <a:r>
              <a:rPr lang="en-ID" dirty="0" err="1"/>
              <a:t>membawa</a:t>
            </a:r>
            <a:r>
              <a:rPr lang="en-ID" dirty="0"/>
              <a:t> </a:t>
            </a:r>
            <a:r>
              <a:rPr lang="en-ID" dirty="0" err="1"/>
              <a:t>konsep</a:t>
            </a:r>
            <a:r>
              <a:rPr lang="en-ID" dirty="0"/>
              <a:t> </a:t>
            </a:r>
            <a:r>
              <a:rPr lang="en-ID" dirty="0" err="1"/>
              <a:t>objek</a:t>
            </a:r>
            <a:r>
              <a:rPr lang="en-ID" dirty="0"/>
              <a:t> </a:t>
            </a:r>
            <a:r>
              <a:rPr lang="en-ID" dirty="0" err="1"/>
              <a:t>dalam</a:t>
            </a:r>
            <a:r>
              <a:rPr lang="en-ID" dirty="0"/>
              <a:t> </a:t>
            </a:r>
            <a:r>
              <a:rPr lang="en-ID" dirty="0" err="1"/>
              <a:t>kehidupan</a:t>
            </a:r>
            <a:r>
              <a:rPr lang="en-ID" dirty="0"/>
              <a:t> </a:t>
            </a:r>
            <a:r>
              <a:rPr lang="en-ID" dirty="0" err="1"/>
              <a:t>nyata</a:t>
            </a:r>
            <a:r>
              <a:rPr lang="en-ID" dirty="0"/>
              <a:t> </a:t>
            </a:r>
            <a:r>
              <a:rPr lang="en-ID" dirty="0" err="1"/>
              <a:t>menjadi</a:t>
            </a:r>
            <a:r>
              <a:rPr lang="en-ID" dirty="0"/>
              <a:t> </a:t>
            </a:r>
            <a:r>
              <a:rPr lang="en-ID" dirty="0" err="1"/>
              <a:t>objek</a:t>
            </a:r>
            <a:r>
              <a:rPr lang="en-ID" dirty="0"/>
              <a:t> </a:t>
            </a:r>
            <a:r>
              <a:rPr lang="en-ID" dirty="0" err="1"/>
              <a:t>dalam</a:t>
            </a:r>
            <a:r>
              <a:rPr lang="en-ID" dirty="0"/>
              <a:t> dunia </a:t>
            </a:r>
            <a:r>
              <a:rPr lang="en-ID" dirty="0" err="1"/>
              <a:t>pemrograman</a:t>
            </a:r>
            <a:r>
              <a:rPr lang="en-ID" dirty="0"/>
              <a:t>. </a:t>
            </a:r>
            <a:r>
              <a:rPr lang="en-ID" dirty="0" err="1"/>
              <a:t>Setiap</a:t>
            </a:r>
            <a:r>
              <a:rPr lang="en-ID" dirty="0"/>
              <a:t> </a:t>
            </a:r>
            <a:r>
              <a:rPr lang="en-ID" dirty="0" err="1"/>
              <a:t>objek</a:t>
            </a:r>
            <a:r>
              <a:rPr lang="en-ID" dirty="0"/>
              <a:t> </a:t>
            </a:r>
            <a:r>
              <a:rPr lang="en-ID" dirty="0" err="1"/>
              <a:t>dalam</a:t>
            </a:r>
            <a:r>
              <a:rPr lang="en-ID" dirty="0"/>
              <a:t> dunia </a:t>
            </a:r>
            <a:r>
              <a:rPr lang="en-ID" dirty="0" err="1"/>
              <a:t>nyata</a:t>
            </a:r>
            <a:r>
              <a:rPr lang="en-ID" dirty="0"/>
              <a:t> </a:t>
            </a:r>
            <a:r>
              <a:rPr lang="en-ID" dirty="0" err="1"/>
              <a:t>pasti</a:t>
            </a:r>
            <a:r>
              <a:rPr lang="en-ID" dirty="0"/>
              <a:t> </a:t>
            </a:r>
            <a:r>
              <a:rPr lang="en-ID" dirty="0" err="1"/>
              <a:t>memiliki</a:t>
            </a:r>
            <a:r>
              <a:rPr lang="en-ID" dirty="0"/>
              <a:t> 2 </a:t>
            </a:r>
            <a:r>
              <a:rPr lang="en-ID" dirty="0" err="1"/>
              <a:t>elemen</a:t>
            </a:r>
            <a:r>
              <a:rPr lang="en-ID" dirty="0"/>
              <a:t> </a:t>
            </a:r>
            <a:r>
              <a:rPr lang="en-ID" dirty="0" err="1"/>
              <a:t>penyusunnya</a:t>
            </a:r>
            <a:r>
              <a:rPr lang="en-ID" dirty="0"/>
              <a:t>, </a:t>
            </a:r>
            <a:r>
              <a:rPr lang="en-ID" dirty="0" err="1"/>
              <a:t>yaitu</a:t>
            </a:r>
            <a:r>
              <a:rPr lang="en-ID" dirty="0"/>
              <a:t> </a:t>
            </a:r>
            <a:r>
              <a:rPr lang="en-ID" dirty="0" err="1"/>
              <a:t>keadaan</a:t>
            </a:r>
            <a:r>
              <a:rPr lang="en-ID" dirty="0"/>
              <a:t> (state) dan </a:t>
            </a:r>
            <a:r>
              <a:rPr lang="en-ID" dirty="0" err="1"/>
              <a:t>perilaku</a:t>
            </a:r>
            <a:r>
              <a:rPr lang="en-ID" dirty="0"/>
              <a:t>/</a:t>
            </a:r>
            <a:r>
              <a:rPr lang="en-ID" dirty="0" err="1"/>
              <a:t>sifat</a:t>
            </a:r>
            <a:r>
              <a:rPr lang="en-ID" dirty="0"/>
              <a:t> (behaviour). </a:t>
            </a:r>
            <a:r>
              <a:rPr lang="en-ID" dirty="0" err="1"/>
              <a:t>Sebagai</a:t>
            </a:r>
            <a:r>
              <a:rPr lang="en-ID" dirty="0"/>
              <a:t> </a:t>
            </a:r>
            <a:r>
              <a:rPr lang="en-ID" dirty="0" err="1"/>
              <a:t>contoh</a:t>
            </a:r>
            <a:r>
              <a:rPr lang="en-ID" dirty="0"/>
              <a:t>, </a:t>
            </a:r>
            <a:r>
              <a:rPr lang="en-ID" dirty="0" err="1"/>
              <a:t>sepeda</a:t>
            </a:r>
            <a:r>
              <a:rPr lang="en-ID" dirty="0"/>
              <a:t> </a:t>
            </a:r>
            <a:r>
              <a:rPr lang="en-ID" dirty="0" err="1"/>
              <a:t>memiliki</a:t>
            </a:r>
            <a:r>
              <a:rPr lang="en-ID" dirty="0"/>
              <a:t> </a:t>
            </a:r>
            <a:r>
              <a:rPr lang="en-ID" dirty="0" err="1"/>
              <a:t>keadaan</a:t>
            </a:r>
            <a:r>
              <a:rPr lang="en-ID" dirty="0"/>
              <a:t> </a:t>
            </a:r>
            <a:r>
              <a:rPr lang="en-ID" dirty="0" err="1"/>
              <a:t>yaitu</a:t>
            </a:r>
            <a:r>
              <a:rPr lang="en-ID" dirty="0"/>
              <a:t> </a:t>
            </a:r>
            <a:r>
              <a:rPr lang="en-ID" dirty="0" err="1"/>
              <a:t>warna</a:t>
            </a:r>
            <a:r>
              <a:rPr lang="en-ID" dirty="0"/>
              <a:t>, merk, </a:t>
            </a:r>
            <a:r>
              <a:rPr lang="en-ID" dirty="0" err="1"/>
              <a:t>jumlah</a:t>
            </a:r>
            <a:r>
              <a:rPr lang="en-ID" dirty="0"/>
              <a:t> </a:t>
            </a:r>
            <a:r>
              <a:rPr lang="en-ID" dirty="0" err="1"/>
              <a:t>roda</a:t>
            </a:r>
            <a:r>
              <a:rPr lang="en-ID" dirty="0"/>
              <a:t>, </a:t>
            </a:r>
            <a:r>
              <a:rPr lang="en-ID" dirty="0" err="1"/>
              <a:t>ukuran</a:t>
            </a:r>
            <a:r>
              <a:rPr lang="en-ID" dirty="0"/>
              <a:t> </a:t>
            </a:r>
            <a:r>
              <a:rPr lang="en-ID" dirty="0" err="1"/>
              <a:t>roda</a:t>
            </a:r>
            <a:r>
              <a:rPr lang="en-ID" dirty="0"/>
              <a:t>. Dan </a:t>
            </a:r>
            <a:r>
              <a:rPr lang="en-ID" dirty="0" err="1"/>
              <a:t>perilaku</a:t>
            </a:r>
            <a:r>
              <a:rPr lang="en-ID" dirty="0"/>
              <a:t>/</a:t>
            </a:r>
            <a:r>
              <a:rPr lang="en-ID" dirty="0" err="1"/>
              <a:t>sifat</a:t>
            </a:r>
            <a:r>
              <a:rPr lang="en-ID" dirty="0"/>
              <a:t> </a:t>
            </a:r>
            <a:r>
              <a:rPr lang="en-ID" dirty="0" err="1"/>
              <a:t>sepeda</a:t>
            </a:r>
            <a:r>
              <a:rPr lang="en-ID" dirty="0"/>
              <a:t> </a:t>
            </a:r>
            <a:r>
              <a:rPr lang="en-ID" dirty="0" err="1"/>
              <a:t>adalah</a:t>
            </a:r>
            <a:r>
              <a:rPr lang="en-ID" dirty="0"/>
              <a:t> </a:t>
            </a:r>
            <a:r>
              <a:rPr lang="en-ID" dirty="0" err="1"/>
              <a:t>berjalan</a:t>
            </a:r>
            <a:r>
              <a:rPr lang="en-ID" dirty="0"/>
              <a:t>, </a:t>
            </a:r>
            <a:r>
              <a:rPr lang="en-ID" dirty="0" err="1"/>
              <a:t>berhenti</a:t>
            </a:r>
            <a:r>
              <a:rPr lang="en-ID" dirty="0"/>
              <a:t>, </a:t>
            </a:r>
            <a:r>
              <a:rPr lang="en-ID" dirty="0" err="1"/>
              <a:t>belok</a:t>
            </a:r>
            <a:r>
              <a:rPr lang="en-ID" dirty="0"/>
              <a:t>, </a:t>
            </a:r>
            <a:r>
              <a:rPr lang="en-ID" dirty="0" err="1"/>
              <a:t>menambah</a:t>
            </a:r>
            <a:r>
              <a:rPr lang="en-ID" dirty="0"/>
              <a:t> </a:t>
            </a:r>
            <a:r>
              <a:rPr lang="en-ID" dirty="0" err="1"/>
              <a:t>kecepatan</a:t>
            </a:r>
            <a:r>
              <a:rPr lang="en-ID" dirty="0"/>
              <a:t>, </a:t>
            </a:r>
            <a:r>
              <a:rPr lang="en-ID" dirty="0" err="1"/>
              <a:t>mengerem</a:t>
            </a:r>
            <a:r>
              <a:rPr lang="en-ID" dirty="0"/>
              <a:t>.</a:t>
            </a:r>
          </a:p>
        </p:txBody>
      </p:sp>
    </p:spTree>
    <p:extLst>
      <p:ext uri="{BB962C8B-B14F-4D97-AF65-F5344CB8AC3E}">
        <p14:creationId xmlns:p14="http://schemas.microsoft.com/office/powerpoint/2010/main" val="118688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3D2497-1325-4433-A915-60212490D0B4}"/>
              </a:ext>
            </a:extLst>
          </p:cNvPr>
          <p:cNvSpPr>
            <a:spLocks noGrp="1"/>
          </p:cNvSpPr>
          <p:nvPr>
            <p:ph type="body" idx="1"/>
          </p:nvPr>
        </p:nvSpPr>
        <p:spPr>
          <a:xfrm>
            <a:off x="729450" y="0"/>
            <a:ext cx="7688700" cy="4339975"/>
          </a:xfrm>
        </p:spPr>
        <p:txBody>
          <a:bodyPr/>
          <a:lstStyle/>
          <a:p>
            <a:pPr marL="146050" indent="0">
              <a:buNone/>
            </a:pPr>
            <a:r>
              <a:rPr lang="en-ID" dirty="0"/>
              <a:t>	Pada </a:t>
            </a:r>
            <a:r>
              <a:rPr lang="en-ID" dirty="0" err="1"/>
              <a:t>saat</a:t>
            </a:r>
            <a:r>
              <a:rPr lang="en-ID" dirty="0"/>
              <a:t> </a:t>
            </a:r>
            <a:r>
              <a:rPr lang="en-ID" dirty="0" err="1"/>
              <a:t>objek</a:t>
            </a:r>
            <a:r>
              <a:rPr lang="en-ID" dirty="0"/>
              <a:t> </a:t>
            </a:r>
            <a:r>
              <a:rPr lang="en-ID" dirty="0" err="1"/>
              <a:t>diterjemahkan</a:t>
            </a:r>
            <a:r>
              <a:rPr lang="en-ID" dirty="0"/>
              <a:t> </a:t>
            </a:r>
            <a:r>
              <a:rPr lang="en-ID" dirty="0" err="1"/>
              <a:t>ke</a:t>
            </a:r>
            <a:r>
              <a:rPr lang="en-ID" dirty="0"/>
              <a:t> </a:t>
            </a:r>
            <a:r>
              <a:rPr lang="en-ID" dirty="0" err="1"/>
              <a:t>dalam</a:t>
            </a:r>
            <a:r>
              <a:rPr lang="en-ID" dirty="0"/>
              <a:t> </a:t>
            </a:r>
            <a:r>
              <a:rPr lang="en-ID" dirty="0" err="1"/>
              <a:t>konsep</a:t>
            </a:r>
            <a:r>
              <a:rPr lang="en-ID" dirty="0"/>
              <a:t> PBO, </a:t>
            </a:r>
            <a:r>
              <a:rPr lang="en-ID" dirty="0" err="1"/>
              <a:t>maka</a:t>
            </a:r>
            <a:r>
              <a:rPr lang="en-ID" dirty="0"/>
              <a:t> </a:t>
            </a:r>
            <a:r>
              <a:rPr lang="en-ID" dirty="0" err="1"/>
              <a:t>elemen</a:t>
            </a:r>
            <a:r>
              <a:rPr lang="en-ID" dirty="0"/>
              <a:t> </a:t>
            </a:r>
            <a:r>
              <a:rPr lang="en-ID" dirty="0" err="1"/>
              <a:t>penyusunnya</a:t>
            </a:r>
            <a:r>
              <a:rPr lang="en-ID" dirty="0"/>
              <a:t> juga </a:t>
            </a:r>
            <a:r>
              <a:rPr lang="en-ID" dirty="0" err="1"/>
              <a:t>terdiri</a:t>
            </a:r>
            <a:r>
              <a:rPr lang="en-ID" dirty="0"/>
              <a:t> </a:t>
            </a:r>
            <a:r>
              <a:rPr lang="en-ID" dirty="0" err="1"/>
              <a:t>atas</a:t>
            </a:r>
            <a:r>
              <a:rPr lang="en-ID" dirty="0"/>
              <a:t> 2 </a:t>
            </a:r>
            <a:r>
              <a:rPr lang="en-ID" dirty="0" err="1"/>
              <a:t>bagian</a:t>
            </a:r>
            <a:r>
              <a:rPr lang="en-ID" dirty="0"/>
              <a:t>, </a:t>
            </a:r>
            <a:r>
              <a:rPr lang="en-ID" dirty="0" err="1"/>
              <a:t>yaitu</a:t>
            </a:r>
            <a:r>
              <a:rPr lang="en-ID" dirty="0"/>
              <a:t> :</a:t>
            </a:r>
          </a:p>
          <a:p>
            <a:pPr marL="488950" indent="-342900">
              <a:buFont typeface="+mj-lt"/>
              <a:buAutoNum type="arabicPeriod"/>
            </a:pPr>
            <a:r>
              <a:rPr lang="en-ID" b="1" dirty="0" err="1"/>
              <a:t>Atribut</a:t>
            </a:r>
            <a:r>
              <a:rPr lang="en-ID" dirty="0"/>
              <a:t>, </a:t>
            </a:r>
            <a:r>
              <a:rPr lang="en-ID" dirty="0" err="1"/>
              <a:t>merupakan</a:t>
            </a:r>
            <a:r>
              <a:rPr lang="en-ID" dirty="0"/>
              <a:t> </a:t>
            </a:r>
            <a:r>
              <a:rPr lang="en-ID" dirty="0" err="1"/>
              <a:t>ciri-ciri</a:t>
            </a:r>
            <a:r>
              <a:rPr lang="en-ID" dirty="0"/>
              <a:t> yang </a:t>
            </a:r>
            <a:r>
              <a:rPr lang="en-ID" dirty="0" err="1"/>
              <a:t>melekat</a:t>
            </a:r>
            <a:r>
              <a:rPr lang="en-ID" dirty="0"/>
              <a:t> pada </a:t>
            </a:r>
            <a:r>
              <a:rPr lang="en-ID" dirty="0" err="1"/>
              <a:t>suatu</a:t>
            </a:r>
            <a:r>
              <a:rPr lang="en-ID" dirty="0"/>
              <a:t> </a:t>
            </a:r>
            <a:r>
              <a:rPr lang="en-ID" dirty="0" err="1"/>
              <a:t>objek</a:t>
            </a:r>
            <a:r>
              <a:rPr lang="en-ID" dirty="0"/>
              <a:t> (state).</a:t>
            </a:r>
          </a:p>
          <a:p>
            <a:pPr marL="488950" indent="-342900">
              <a:buFont typeface="+mj-lt"/>
              <a:buAutoNum type="arabicPeriod"/>
            </a:pPr>
            <a:r>
              <a:rPr lang="en-ID" b="1" dirty="0"/>
              <a:t>Method</a:t>
            </a:r>
            <a:r>
              <a:rPr lang="en-ID" dirty="0"/>
              <a:t>, </a:t>
            </a:r>
            <a:r>
              <a:rPr lang="en-ID" dirty="0" err="1"/>
              <a:t>merupakan</a:t>
            </a:r>
            <a:r>
              <a:rPr lang="en-ID" dirty="0"/>
              <a:t> </a:t>
            </a:r>
            <a:r>
              <a:rPr lang="en-ID" dirty="0" err="1"/>
              <a:t>fungsi-fungsi</a:t>
            </a:r>
            <a:r>
              <a:rPr lang="en-ID" dirty="0"/>
              <a:t> yang </a:t>
            </a:r>
            <a:r>
              <a:rPr lang="en-ID" dirty="0" err="1"/>
              <a:t>digunakan</a:t>
            </a:r>
            <a:r>
              <a:rPr lang="en-ID" dirty="0"/>
              <a:t> </a:t>
            </a:r>
            <a:r>
              <a:rPr lang="en-ID" dirty="0" err="1"/>
              <a:t>untuk</a:t>
            </a:r>
            <a:r>
              <a:rPr lang="en-ID" dirty="0"/>
              <a:t> </a:t>
            </a:r>
            <a:r>
              <a:rPr lang="en-ID" dirty="0" err="1"/>
              <a:t>memanipulasi</a:t>
            </a:r>
            <a:r>
              <a:rPr lang="en-ID" dirty="0"/>
              <a:t> </a:t>
            </a:r>
            <a:r>
              <a:rPr lang="en-ID" dirty="0" err="1"/>
              <a:t>nilai-nilai</a:t>
            </a:r>
            <a:r>
              <a:rPr lang="en-ID" dirty="0"/>
              <a:t> pada </a:t>
            </a:r>
            <a:r>
              <a:rPr lang="en-ID" dirty="0" err="1"/>
              <a:t>atribut</a:t>
            </a:r>
            <a:r>
              <a:rPr lang="en-ID" dirty="0"/>
              <a:t> </a:t>
            </a:r>
            <a:r>
              <a:rPr lang="en-ID" dirty="0" err="1"/>
              <a:t>atau</a:t>
            </a:r>
            <a:r>
              <a:rPr lang="en-ID" dirty="0"/>
              <a:t> </a:t>
            </a:r>
            <a:r>
              <a:rPr lang="en-ID" dirty="0" err="1"/>
              <a:t>untuk</a:t>
            </a:r>
            <a:r>
              <a:rPr lang="en-ID" dirty="0"/>
              <a:t> </a:t>
            </a:r>
            <a:r>
              <a:rPr lang="en-ID" dirty="0" err="1"/>
              <a:t>melakukan</a:t>
            </a:r>
            <a:r>
              <a:rPr lang="en-ID" dirty="0"/>
              <a:t> </a:t>
            </a:r>
            <a:r>
              <a:rPr lang="en-ID" dirty="0" err="1"/>
              <a:t>hal-hal</a:t>
            </a:r>
            <a:r>
              <a:rPr lang="en-ID" dirty="0"/>
              <a:t> yang </a:t>
            </a:r>
            <a:r>
              <a:rPr lang="en-ID" dirty="0" err="1"/>
              <a:t>dapat</a:t>
            </a:r>
            <a:r>
              <a:rPr lang="en-ID" dirty="0"/>
              <a:t> </a:t>
            </a:r>
            <a:r>
              <a:rPr lang="en-ID" dirty="0" err="1"/>
              <a:t>dilakukan</a:t>
            </a:r>
            <a:r>
              <a:rPr lang="en-ID" dirty="0"/>
              <a:t> </a:t>
            </a:r>
            <a:r>
              <a:rPr lang="en-ID" dirty="0" err="1"/>
              <a:t>suatu</a:t>
            </a:r>
            <a:r>
              <a:rPr lang="en-ID" dirty="0"/>
              <a:t> </a:t>
            </a:r>
            <a:r>
              <a:rPr lang="en-ID" dirty="0" err="1"/>
              <a:t>objek</a:t>
            </a:r>
            <a:r>
              <a:rPr lang="en-ID" dirty="0"/>
              <a:t> (behaviour).</a:t>
            </a:r>
            <a:br>
              <a:rPr lang="en-ID" dirty="0"/>
            </a:br>
            <a:endParaRPr lang="en-ID" dirty="0"/>
          </a:p>
          <a:p>
            <a:pPr marL="146050" indent="0" algn="just">
              <a:buNone/>
            </a:pPr>
            <a:r>
              <a:rPr lang="en-ID" dirty="0"/>
              <a:t>	</a:t>
            </a:r>
            <a:r>
              <a:rPr lang="en-ID" dirty="0" err="1"/>
              <a:t>Objek</a:t>
            </a:r>
            <a:r>
              <a:rPr lang="en-ID" dirty="0"/>
              <a:t> </a:t>
            </a:r>
            <a:r>
              <a:rPr lang="en-ID" dirty="0" err="1"/>
              <a:t>dalam</a:t>
            </a:r>
            <a:r>
              <a:rPr lang="en-ID" dirty="0"/>
              <a:t> </a:t>
            </a:r>
            <a:r>
              <a:rPr lang="en-ID" dirty="0" err="1"/>
              <a:t>konsep</a:t>
            </a:r>
            <a:r>
              <a:rPr lang="en-ID" dirty="0"/>
              <a:t> PBO </a:t>
            </a:r>
            <a:r>
              <a:rPr lang="en-ID" dirty="0" err="1"/>
              <a:t>memiliki</a:t>
            </a:r>
            <a:r>
              <a:rPr lang="en-ID" dirty="0"/>
              <a:t> </a:t>
            </a:r>
            <a:r>
              <a:rPr lang="en-ID" dirty="0" err="1"/>
              <a:t>keadaan</a:t>
            </a:r>
            <a:r>
              <a:rPr lang="en-ID" dirty="0"/>
              <a:t> dan </a:t>
            </a:r>
            <a:r>
              <a:rPr lang="en-ID" dirty="0" err="1"/>
              <a:t>perilaku</a:t>
            </a:r>
            <a:r>
              <a:rPr lang="en-ID" dirty="0"/>
              <a:t> yang </a:t>
            </a:r>
            <a:r>
              <a:rPr lang="en-ID" dirty="0" err="1"/>
              <a:t>sama</a:t>
            </a:r>
            <a:r>
              <a:rPr lang="en-ID" dirty="0"/>
              <a:t> </a:t>
            </a:r>
            <a:r>
              <a:rPr lang="en-ID" dirty="0" err="1"/>
              <a:t>seperti</a:t>
            </a:r>
            <a:r>
              <a:rPr lang="en-ID" dirty="0"/>
              <a:t> </a:t>
            </a:r>
            <a:r>
              <a:rPr lang="en-ID" dirty="0" err="1"/>
              <a:t>halnya</a:t>
            </a:r>
            <a:r>
              <a:rPr lang="en-ID" dirty="0"/>
              <a:t> </a:t>
            </a:r>
            <a:r>
              <a:rPr lang="en-ID" dirty="0" err="1"/>
              <a:t>objek</a:t>
            </a:r>
            <a:r>
              <a:rPr lang="en-ID" dirty="0"/>
              <a:t> di dunia </a:t>
            </a:r>
            <a:r>
              <a:rPr lang="en-ID" dirty="0" err="1"/>
              <a:t>nyata</a:t>
            </a:r>
            <a:r>
              <a:rPr lang="en-ID" dirty="0"/>
              <a:t>, </a:t>
            </a:r>
            <a:r>
              <a:rPr lang="en-ID" dirty="0" err="1"/>
              <a:t>karena</a:t>
            </a:r>
            <a:r>
              <a:rPr lang="en-ID" dirty="0"/>
              <a:t> </a:t>
            </a:r>
            <a:r>
              <a:rPr lang="en-ID" dirty="0" err="1"/>
              <a:t>objek</a:t>
            </a:r>
            <a:r>
              <a:rPr lang="en-ID" dirty="0"/>
              <a:t> </a:t>
            </a:r>
            <a:r>
              <a:rPr lang="en-ID" dirty="0" err="1"/>
              <a:t>dalam</a:t>
            </a:r>
            <a:r>
              <a:rPr lang="en-ID" dirty="0"/>
              <a:t> </a:t>
            </a:r>
            <a:r>
              <a:rPr lang="en-ID" dirty="0" err="1"/>
              <a:t>konsep</a:t>
            </a:r>
            <a:r>
              <a:rPr lang="en-ID" dirty="0"/>
              <a:t> PBO </a:t>
            </a:r>
            <a:r>
              <a:rPr lang="en-ID" dirty="0" err="1"/>
              <a:t>merupakan</a:t>
            </a:r>
            <a:r>
              <a:rPr lang="en-ID" dirty="0"/>
              <a:t> </a:t>
            </a:r>
            <a:r>
              <a:rPr lang="en-ID" dirty="0" err="1"/>
              <a:t>representasi</a:t>
            </a:r>
            <a:r>
              <a:rPr lang="en-ID" dirty="0"/>
              <a:t> </a:t>
            </a:r>
            <a:r>
              <a:rPr lang="en-ID" dirty="0" err="1"/>
              <a:t>objek</a:t>
            </a:r>
            <a:r>
              <a:rPr lang="en-ID" dirty="0"/>
              <a:t> </a:t>
            </a:r>
            <a:r>
              <a:rPr lang="en-ID" dirty="0" err="1"/>
              <a:t>dari</a:t>
            </a:r>
            <a:r>
              <a:rPr lang="en-ID" dirty="0"/>
              <a:t> dunia </a:t>
            </a:r>
            <a:r>
              <a:rPr lang="en-ID" dirty="0" err="1"/>
              <a:t>nyata</a:t>
            </a:r>
            <a:r>
              <a:rPr lang="en-ID" dirty="0"/>
              <a:t>.</a:t>
            </a:r>
          </a:p>
          <a:p>
            <a:pPr marL="146050" indent="0" algn="just">
              <a:buNone/>
            </a:pPr>
            <a:r>
              <a:rPr lang="en-ID" dirty="0"/>
              <a:t>	</a:t>
            </a:r>
            <a:r>
              <a:rPr lang="en-ID" dirty="0" err="1"/>
              <a:t>Objek</a:t>
            </a:r>
            <a:r>
              <a:rPr lang="en-ID" dirty="0"/>
              <a:t> </a:t>
            </a:r>
            <a:r>
              <a:rPr lang="en-ID" dirty="0" err="1"/>
              <a:t>dalam</a:t>
            </a:r>
            <a:r>
              <a:rPr lang="en-ID" dirty="0"/>
              <a:t> PBO </a:t>
            </a:r>
            <a:r>
              <a:rPr lang="en-ID" dirty="0" err="1"/>
              <a:t>merepresentasikan</a:t>
            </a:r>
            <a:r>
              <a:rPr lang="en-ID" dirty="0"/>
              <a:t> </a:t>
            </a:r>
            <a:r>
              <a:rPr lang="en-ID" dirty="0" err="1"/>
              <a:t>keadaan</a:t>
            </a:r>
            <a:r>
              <a:rPr lang="en-ID" dirty="0"/>
              <a:t> </a:t>
            </a:r>
            <a:r>
              <a:rPr lang="en-ID" dirty="0" err="1"/>
              <a:t>melalui</a:t>
            </a:r>
            <a:r>
              <a:rPr lang="en-ID" dirty="0"/>
              <a:t> </a:t>
            </a:r>
            <a:r>
              <a:rPr lang="en-ID" dirty="0" err="1"/>
              <a:t>variabel-variabel</a:t>
            </a:r>
            <a:r>
              <a:rPr lang="en-ID" dirty="0"/>
              <a:t> (</a:t>
            </a:r>
            <a:r>
              <a:rPr lang="en-ID" dirty="0" err="1"/>
              <a:t>Atribut</a:t>
            </a:r>
            <a:r>
              <a:rPr lang="en-ID" dirty="0"/>
              <a:t>), </a:t>
            </a:r>
            <a:r>
              <a:rPr lang="en-ID" dirty="0" err="1"/>
              <a:t>sedangkan</a:t>
            </a:r>
            <a:r>
              <a:rPr lang="en-ID" dirty="0"/>
              <a:t> </a:t>
            </a:r>
            <a:r>
              <a:rPr lang="en-ID" dirty="0" err="1"/>
              <a:t>perilakunya</a:t>
            </a:r>
            <a:r>
              <a:rPr lang="en-ID" dirty="0"/>
              <a:t> </a:t>
            </a:r>
            <a:r>
              <a:rPr lang="en-ID" dirty="0" err="1"/>
              <a:t>direpresentasikan</a:t>
            </a:r>
            <a:r>
              <a:rPr lang="en-ID" dirty="0"/>
              <a:t> </a:t>
            </a:r>
            <a:r>
              <a:rPr lang="en-ID" dirty="0" err="1"/>
              <a:t>dengan</a:t>
            </a:r>
            <a:r>
              <a:rPr lang="en-ID" dirty="0"/>
              <a:t> method (yang </a:t>
            </a:r>
            <a:r>
              <a:rPr lang="en-ID" dirty="0" err="1"/>
              <a:t>merupakan</a:t>
            </a:r>
            <a:r>
              <a:rPr lang="en-ID" dirty="0"/>
              <a:t> </a:t>
            </a:r>
            <a:r>
              <a:rPr lang="en-ID" dirty="0" err="1"/>
              <a:t>suatu</a:t>
            </a:r>
            <a:r>
              <a:rPr lang="en-ID" dirty="0"/>
              <a:t> </a:t>
            </a:r>
            <a:r>
              <a:rPr lang="en-ID" dirty="0" err="1"/>
              <a:t>fungsi</a:t>
            </a:r>
            <a:r>
              <a:rPr lang="en-ID" dirty="0"/>
              <a:t> yang </a:t>
            </a:r>
            <a:r>
              <a:rPr lang="en-ID" dirty="0" err="1"/>
              <a:t>berhubungan</a:t>
            </a:r>
            <a:r>
              <a:rPr lang="en-ID" dirty="0"/>
              <a:t> </a:t>
            </a:r>
            <a:r>
              <a:rPr lang="en-ID" dirty="0" err="1"/>
              <a:t>dengan</a:t>
            </a:r>
            <a:r>
              <a:rPr lang="en-ID" dirty="0"/>
              <a:t> </a:t>
            </a:r>
            <a:r>
              <a:rPr lang="en-ID" dirty="0" err="1"/>
              <a:t>perilaku</a:t>
            </a:r>
            <a:r>
              <a:rPr lang="en-ID" dirty="0"/>
              <a:t> </a:t>
            </a:r>
            <a:r>
              <a:rPr lang="en-ID" dirty="0" err="1"/>
              <a:t>objek</a:t>
            </a:r>
            <a:r>
              <a:rPr lang="en-ID" dirty="0"/>
              <a:t> </a:t>
            </a:r>
            <a:r>
              <a:rPr lang="en-ID" dirty="0" err="1"/>
              <a:t>tersebut</a:t>
            </a:r>
            <a:r>
              <a:rPr lang="en-ID" dirty="0"/>
              <a:t> </a:t>
            </a:r>
            <a:r>
              <a:rPr lang="en-ID" dirty="0" err="1"/>
              <a:t>maupun</a:t>
            </a:r>
            <a:r>
              <a:rPr lang="en-ID" dirty="0"/>
              <a:t> </a:t>
            </a:r>
            <a:r>
              <a:rPr lang="en-ID" dirty="0" err="1"/>
              <a:t>berhubungan</a:t>
            </a:r>
            <a:r>
              <a:rPr lang="en-ID" dirty="0"/>
              <a:t> </a:t>
            </a:r>
            <a:r>
              <a:rPr lang="en-ID" dirty="0" err="1"/>
              <a:t>dengan</a:t>
            </a:r>
            <a:r>
              <a:rPr lang="en-ID" dirty="0"/>
              <a:t> </a:t>
            </a:r>
            <a:r>
              <a:rPr lang="en-ID" dirty="0" err="1"/>
              <a:t>atribut</a:t>
            </a:r>
            <a:r>
              <a:rPr lang="en-ID" dirty="0"/>
              <a:t> </a:t>
            </a:r>
            <a:r>
              <a:rPr lang="en-ID" dirty="0" err="1"/>
              <a:t>dari</a:t>
            </a:r>
            <a:r>
              <a:rPr lang="en-ID" dirty="0"/>
              <a:t> </a:t>
            </a:r>
            <a:r>
              <a:rPr lang="en-ID" dirty="0" err="1"/>
              <a:t>objek</a:t>
            </a:r>
            <a:r>
              <a:rPr lang="en-ID" dirty="0"/>
              <a:t> </a:t>
            </a:r>
            <a:r>
              <a:rPr lang="en-ID" dirty="0" err="1"/>
              <a:t>tersebut</a:t>
            </a:r>
            <a:r>
              <a:rPr lang="en-ID" dirty="0"/>
              <a:t>). </a:t>
            </a:r>
            <a:r>
              <a:rPr lang="en-ID" dirty="0" err="1"/>
              <a:t>Objek</a:t>
            </a:r>
            <a:r>
              <a:rPr lang="en-ID" dirty="0"/>
              <a:t> yang </a:t>
            </a:r>
            <a:r>
              <a:rPr lang="en-ID" dirty="0" err="1"/>
              <a:t>memiliki</a:t>
            </a:r>
            <a:r>
              <a:rPr lang="en-ID" dirty="0"/>
              <a:t> </a:t>
            </a:r>
            <a:r>
              <a:rPr lang="en-ID" dirty="0" err="1"/>
              <a:t>kesamaan</a:t>
            </a:r>
            <a:r>
              <a:rPr lang="en-ID" dirty="0"/>
              <a:t> </a:t>
            </a:r>
            <a:r>
              <a:rPr lang="en-ID" dirty="0" err="1"/>
              <a:t>atribut</a:t>
            </a:r>
            <a:r>
              <a:rPr lang="en-ID" dirty="0"/>
              <a:t> dan method </a:t>
            </a:r>
            <a:r>
              <a:rPr lang="en-ID" dirty="0" err="1"/>
              <a:t>dapat</a:t>
            </a:r>
            <a:r>
              <a:rPr lang="en-ID" dirty="0"/>
              <a:t> </a:t>
            </a:r>
            <a:r>
              <a:rPr lang="en-ID" dirty="0" err="1"/>
              <a:t>dikelompokkan</a:t>
            </a:r>
            <a:r>
              <a:rPr lang="en-ID" dirty="0"/>
              <a:t> </a:t>
            </a:r>
            <a:r>
              <a:rPr lang="en-ID" dirty="0" err="1"/>
              <a:t>menjadi</a:t>
            </a:r>
            <a:r>
              <a:rPr lang="en-ID" dirty="0"/>
              <a:t> </a:t>
            </a:r>
            <a:r>
              <a:rPr lang="en-ID" dirty="0" err="1"/>
              <a:t>sebuah</a:t>
            </a:r>
            <a:r>
              <a:rPr lang="en-ID" dirty="0"/>
              <a:t> Class. Dan </a:t>
            </a:r>
            <a:r>
              <a:rPr lang="en-ID" dirty="0" err="1"/>
              <a:t>objek-objek</a:t>
            </a:r>
            <a:r>
              <a:rPr lang="en-ID" dirty="0"/>
              <a:t> yang </a:t>
            </a:r>
            <a:r>
              <a:rPr lang="en-ID" dirty="0" err="1"/>
              <a:t>dibuat</a:t>
            </a:r>
            <a:r>
              <a:rPr lang="en-ID" dirty="0"/>
              <a:t> </a:t>
            </a:r>
            <a:r>
              <a:rPr lang="en-ID" dirty="0" err="1"/>
              <a:t>dari</a:t>
            </a:r>
            <a:r>
              <a:rPr lang="en-ID" dirty="0"/>
              <a:t> </a:t>
            </a:r>
            <a:r>
              <a:rPr lang="en-ID" dirty="0" err="1"/>
              <a:t>suatu</a:t>
            </a:r>
            <a:r>
              <a:rPr lang="en-ID" dirty="0"/>
              <a:t> class </a:t>
            </a:r>
            <a:r>
              <a:rPr lang="en-ID" dirty="0" err="1"/>
              <a:t>itulah</a:t>
            </a:r>
            <a:r>
              <a:rPr lang="en-ID" dirty="0"/>
              <a:t> yang </a:t>
            </a:r>
            <a:r>
              <a:rPr lang="en-ID" dirty="0" err="1"/>
              <a:t>disebut</a:t>
            </a:r>
            <a:r>
              <a:rPr lang="en-ID" dirty="0"/>
              <a:t> </a:t>
            </a:r>
            <a:r>
              <a:rPr lang="en-ID" dirty="0" err="1"/>
              <a:t>dengan</a:t>
            </a:r>
            <a:r>
              <a:rPr lang="en-ID" dirty="0"/>
              <a:t> Instant of class.</a:t>
            </a:r>
          </a:p>
          <a:p>
            <a:pPr marL="146050" indent="0" algn="just">
              <a:buNone/>
            </a:pPr>
            <a:r>
              <a:rPr lang="en-ID" dirty="0"/>
              <a:t>	</a:t>
            </a:r>
            <a:r>
              <a:rPr lang="en-ID" dirty="0" err="1"/>
              <a:t>Untuk</a:t>
            </a:r>
            <a:r>
              <a:rPr lang="en-ID" dirty="0"/>
              <a:t> </a:t>
            </a:r>
            <a:r>
              <a:rPr lang="en-ID" dirty="0" err="1"/>
              <a:t>menginstansi</a:t>
            </a:r>
            <a:r>
              <a:rPr lang="en-ID" dirty="0"/>
              <a:t> (</a:t>
            </a:r>
            <a:r>
              <a:rPr lang="en-ID" dirty="0" err="1"/>
              <a:t>membuat</a:t>
            </a:r>
            <a:r>
              <a:rPr lang="en-ID" dirty="0"/>
              <a:t>) </a:t>
            </a:r>
            <a:r>
              <a:rPr lang="en-ID" dirty="0" err="1"/>
              <a:t>objek</a:t>
            </a:r>
            <a:r>
              <a:rPr lang="en-ID" dirty="0"/>
              <a:t> </a:t>
            </a:r>
            <a:r>
              <a:rPr lang="en-ID" dirty="0" err="1"/>
              <a:t>dari</a:t>
            </a:r>
            <a:r>
              <a:rPr lang="en-ID" dirty="0"/>
              <a:t> class, </a:t>
            </a:r>
            <a:r>
              <a:rPr lang="en-ID" dirty="0" err="1"/>
              <a:t>gunakan</a:t>
            </a:r>
            <a:r>
              <a:rPr lang="en-ID" dirty="0"/>
              <a:t> operator </a:t>
            </a:r>
            <a:r>
              <a:rPr lang="en-ID" b="1" i="1" dirty="0"/>
              <a:t>new</a:t>
            </a:r>
            <a:r>
              <a:rPr lang="en-ID" dirty="0"/>
              <a:t>. </a:t>
            </a:r>
          </a:p>
          <a:p>
            <a:pPr marL="146050" indent="0" algn="just">
              <a:buNone/>
            </a:pPr>
            <a:r>
              <a:rPr lang="en-ID" dirty="0" err="1"/>
              <a:t>Sintaks</a:t>
            </a:r>
            <a:r>
              <a:rPr lang="en-ID" dirty="0"/>
              <a:t> </a:t>
            </a:r>
            <a:r>
              <a:rPr lang="en-ID" dirty="0" err="1"/>
              <a:t>membuat</a:t>
            </a:r>
            <a:r>
              <a:rPr lang="en-ID" dirty="0"/>
              <a:t> </a:t>
            </a:r>
            <a:r>
              <a:rPr lang="en-ID" dirty="0" err="1"/>
              <a:t>objek</a:t>
            </a:r>
            <a:r>
              <a:rPr lang="en-ID" dirty="0"/>
              <a:t> </a:t>
            </a:r>
            <a:r>
              <a:rPr lang="en-ID" dirty="0" err="1"/>
              <a:t>dari</a:t>
            </a:r>
            <a:r>
              <a:rPr lang="en-ID" dirty="0"/>
              <a:t> </a:t>
            </a:r>
            <a:r>
              <a:rPr lang="en-ID" dirty="0" err="1"/>
              <a:t>suatu</a:t>
            </a:r>
            <a:r>
              <a:rPr lang="en-ID" dirty="0"/>
              <a:t> class :</a:t>
            </a:r>
          </a:p>
        </p:txBody>
      </p:sp>
      <p:pic>
        <p:nvPicPr>
          <p:cNvPr id="5" name="Picture 4">
            <a:extLst>
              <a:ext uri="{FF2B5EF4-FFF2-40B4-BE49-F238E27FC236}">
                <a16:creationId xmlns:a16="http://schemas.microsoft.com/office/drawing/2014/main" id="{53C78BF4-4E75-409C-8B26-DFE3B1F2F08F}"/>
              </a:ext>
            </a:extLst>
          </p:cNvPr>
          <p:cNvPicPr>
            <a:picLocks noChangeAspect="1"/>
          </p:cNvPicPr>
          <p:nvPr/>
        </p:nvPicPr>
        <p:blipFill>
          <a:blip r:embed="rId2"/>
          <a:stretch>
            <a:fillRect/>
          </a:stretch>
        </p:blipFill>
        <p:spPr>
          <a:xfrm>
            <a:off x="866775" y="3848100"/>
            <a:ext cx="4457700" cy="381000"/>
          </a:xfrm>
          <a:prstGeom prst="rect">
            <a:avLst/>
          </a:prstGeom>
        </p:spPr>
      </p:pic>
    </p:spTree>
    <p:extLst>
      <p:ext uri="{BB962C8B-B14F-4D97-AF65-F5344CB8AC3E}">
        <p14:creationId xmlns:p14="http://schemas.microsoft.com/office/powerpoint/2010/main" val="354835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1EFFA4-8FE9-445A-871F-1AF30EFD8E83}"/>
              </a:ext>
            </a:extLst>
          </p:cNvPr>
          <p:cNvSpPr txBox="1"/>
          <p:nvPr/>
        </p:nvSpPr>
        <p:spPr>
          <a:xfrm>
            <a:off x="724950" y="436662"/>
            <a:ext cx="4572000" cy="307777"/>
          </a:xfrm>
          <a:prstGeom prst="rect">
            <a:avLst/>
          </a:prstGeom>
          <a:noFill/>
        </p:spPr>
        <p:txBody>
          <a:bodyPr wrap="square">
            <a:spAutoFit/>
          </a:bodyPr>
          <a:lstStyle/>
          <a:p>
            <a:pPr algn="l"/>
            <a:r>
              <a:rPr lang="en-ID" sz="1400" b="0" i="0" u="none" strike="noStrike" baseline="0" dirty="0">
                <a:solidFill>
                  <a:srgbClr val="000008"/>
                </a:solidFill>
                <a:latin typeface="Times New Roman" panose="02020603050405020304" pitchFamily="18" charset="0"/>
              </a:rPr>
              <a:t>Class </a:t>
            </a:r>
            <a:r>
              <a:rPr lang="en-ID" sz="1400" b="0" i="0" u="none" strike="noStrike" baseline="0" dirty="0" err="1">
                <a:solidFill>
                  <a:srgbClr val="000008"/>
                </a:solidFill>
                <a:latin typeface="Times New Roman" panose="02020603050405020304" pitchFamily="18" charset="0"/>
              </a:rPr>
              <a:t>utama</a:t>
            </a:r>
            <a:r>
              <a:rPr lang="en-ID" sz="1400" b="0" i="0" u="none" strike="noStrike" baseline="0" dirty="0">
                <a:solidFill>
                  <a:srgbClr val="000008"/>
                </a:solidFill>
                <a:latin typeface="Times New Roman" panose="02020603050405020304" pitchFamily="18" charset="0"/>
              </a:rPr>
              <a:t> </a:t>
            </a:r>
            <a:r>
              <a:rPr lang="en-ID" sz="1400" b="0" i="0" u="none" strike="noStrike" baseline="0" dirty="0" err="1">
                <a:solidFill>
                  <a:srgbClr val="000008"/>
                </a:solidFill>
                <a:latin typeface="Times New Roman" panose="02020603050405020304" pitchFamily="18" charset="0"/>
              </a:rPr>
              <a:t>dari</a:t>
            </a:r>
            <a:r>
              <a:rPr lang="en-ID" sz="1400" b="0" i="0" u="none" strike="noStrike" baseline="0" dirty="0">
                <a:solidFill>
                  <a:srgbClr val="000008"/>
                </a:solidFill>
                <a:latin typeface="Times New Roman" panose="02020603050405020304" pitchFamily="18" charset="0"/>
              </a:rPr>
              <a:t> program :</a:t>
            </a:r>
          </a:p>
        </p:txBody>
      </p:sp>
      <p:pic>
        <p:nvPicPr>
          <p:cNvPr id="6" name="Picture 5">
            <a:extLst>
              <a:ext uri="{FF2B5EF4-FFF2-40B4-BE49-F238E27FC236}">
                <a16:creationId xmlns:a16="http://schemas.microsoft.com/office/drawing/2014/main" id="{BDA64001-EDEB-4BB6-B5B0-2ED694917383}"/>
              </a:ext>
            </a:extLst>
          </p:cNvPr>
          <p:cNvPicPr>
            <a:picLocks noChangeAspect="1"/>
          </p:cNvPicPr>
          <p:nvPr/>
        </p:nvPicPr>
        <p:blipFill>
          <a:blip r:embed="rId2"/>
          <a:stretch>
            <a:fillRect/>
          </a:stretch>
        </p:blipFill>
        <p:spPr>
          <a:xfrm>
            <a:off x="419098" y="802036"/>
            <a:ext cx="4572001" cy="3570515"/>
          </a:xfrm>
          <a:prstGeom prst="rect">
            <a:avLst/>
          </a:prstGeom>
        </p:spPr>
      </p:pic>
      <p:sp>
        <p:nvSpPr>
          <p:cNvPr id="7" name="Text Placeholder 2">
            <a:extLst>
              <a:ext uri="{FF2B5EF4-FFF2-40B4-BE49-F238E27FC236}">
                <a16:creationId xmlns:a16="http://schemas.microsoft.com/office/drawing/2014/main" id="{DD3D0AC4-DFC9-4BCF-B5FB-F91C7E5A7B6F}"/>
              </a:ext>
            </a:extLst>
          </p:cNvPr>
          <p:cNvSpPr txBox="1">
            <a:spLocks/>
          </p:cNvSpPr>
          <p:nvPr/>
        </p:nvSpPr>
        <p:spPr>
          <a:xfrm>
            <a:off x="5067299" y="744438"/>
            <a:ext cx="3657603" cy="4094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accent1"/>
              </a:buClr>
              <a:buSzPts val="1300"/>
              <a:buFont typeface="Lato"/>
              <a:buNone/>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lgn="ctr"/>
            <a:r>
              <a:rPr lang="en-ID" sz="1800" b="0" i="0" u="none" strike="noStrike" baseline="0" dirty="0" err="1">
                <a:solidFill>
                  <a:srgbClr val="000008"/>
                </a:solidFill>
                <a:latin typeface="Times New Roman" panose="02020603050405020304" pitchFamily="18" charset="0"/>
              </a:rPr>
              <a:t>Perhatikan</a:t>
            </a:r>
            <a:r>
              <a:rPr lang="en-ID" sz="1800" b="0" i="0" u="none" strike="noStrike" baseline="0" dirty="0">
                <a:solidFill>
                  <a:srgbClr val="000008"/>
                </a:solidFill>
                <a:latin typeface="Times New Roman" panose="02020603050405020304" pitchFamily="18" charset="0"/>
              </a:rPr>
              <a:t> class Main </a:t>
            </a:r>
            <a:r>
              <a:rPr lang="en-ID" sz="1800" b="0" i="0" u="none" strike="noStrike" baseline="0" dirty="0" err="1">
                <a:solidFill>
                  <a:srgbClr val="000008"/>
                </a:solidFill>
                <a:latin typeface="Times New Roman" panose="02020603050405020304" pitchFamily="18" charset="0"/>
              </a:rPr>
              <a:t>disamping</a:t>
            </a:r>
            <a:r>
              <a:rPr lang="en-ID" sz="1800" b="0" i="0" u="none" strike="noStrike" baseline="0" dirty="0">
                <a:solidFill>
                  <a:srgbClr val="000008"/>
                </a:solidFill>
                <a:latin typeface="Times New Roman" panose="02020603050405020304" pitchFamily="18" charset="0"/>
              </a:rPr>
              <a:t> !</a:t>
            </a:r>
          </a:p>
          <a:p>
            <a:pPr algn="ctr"/>
            <a:r>
              <a:rPr lang="en-ID" sz="1800" b="0" i="0" u="none" strike="noStrike" baseline="0" dirty="0">
                <a:solidFill>
                  <a:srgbClr val="000008"/>
                </a:solidFill>
                <a:latin typeface="Times New Roman" panose="02020603050405020304" pitchFamily="18" charset="0"/>
              </a:rPr>
              <a:t>Nama </a:t>
            </a:r>
            <a:r>
              <a:rPr lang="en-ID" sz="1800" b="0" i="0" u="none" strike="noStrike" baseline="0" dirty="0" err="1">
                <a:solidFill>
                  <a:srgbClr val="000008"/>
                </a:solidFill>
                <a:latin typeface="Times New Roman" panose="02020603050405020304" pitchFamily="18" charset="0"/>
              </a:rPr>
              <a:t>objek</a:t>
            </a:r>
            <a:r>
              <a:rPr lang="en-ID" sz="1800" b="0" i="0" u="none" strike="noStrike" baseline="0" dirty="0">
                <a:solidFill>
                  <a:srgbClr val="000008"/>
                </a:solidFill>
                <a:latin typeface="Times New Roman" panose="02020603050405020304" pitchFamily="18" charset="0"/>
              </a:rPr>
              <a:t> </a:t>
            </a:r>
            <a:r>
              <a:rPr lang="en-ID" sz="1800" b="0" i="0" u="none" strike="noStrike" baseline="0" dirty="0" err="1">
                <a:solidFill>
                  <a:srgbClr val="000008"/>
                </a:solidFill>
                <a:latin typeface="Times New Roman" panose="02020603050405020304" pitchFamily="18" charset="0"/>
              </a:rPr>
              <a:t>dari</a:t>
            </a:r>
            <a:r>
              <a:rPr lang="en-ID" sz="1800" b="0" i="0" u="none" strike="noStrike" baseline="0" dirty="0">
                <a:solidFill>
                  <a:srgbClr val="000008"/>
                </a:solidFill>
                <a:latin typeface="Times New Roman" panose="02020603050405020304" pitchFamily="18" charset="0"/>
              </a:rPr>
              <a:t> class </a:t>
            </a:r>
            <a:r>
              <a:rPr lang="en-ID" sz="1800" b="1" i="0" u="none" strike="noStrike" baseline="0" dirty="0" err="1">
                <a:solidFill>
                  <a:srgbClr val="000008"/>
                </a:solidFill>
                <a:latin typeface="Times New Roman" panose="02020603050405020304" pitchFamily="18" charset="0"/>
              </a:rPr>
              <a:t>SepedaMotor</a:t>
            </a:r>
            <a:r>
              <a:rPr lang="en-ID" sz="1800" b="0" i="0" u="none" strike="noStrike" baseline="0" dirty="0">
                <a:solidFill>
                  <a:srgbClr val="000008"/>
                </a:solidFill>
                <a:latin typeface="Times New Roman" panose="02020603050405020304" pitchFamily="18" charset="0"/>
              </a:rPr>
              <a:t> </a:t>
            </a:r>
            <a:r>
              <a:rPr lang="en-ID" sz="1800" b="0" i="0" u="none" strike="noStrike" baseline="0" dirty="0" err="1">
                <a:solidFill>
                  <a:srgbClr val="000008"/>
                </a:solidFill>
                <a:latin typeface="Times New Roman" panose="02020603050405020304" pitchFamily="18" charset="0"/>
              </a:rPr>
              <a:t>adalah</a:t>
            </a:r>
            <a:r>
              <a:rPr lang="en-ID" sz="1800" b="0" i="0" u="none" strike="noStrike" baseline="0" dirty="0">
                <a:solidFill>
                  <a:srgbClr val="000008"/>
                </a:solidFill>
                <a:latin typeface="Times New Roman" panose="02020603050405020304" pitchFamily="18" charset="0"/>
              </a:rPr>
              <a:t> motor. </a:t>
            </a:r>
            <a:r>
              <a:rPr lang="en-ID" sz="1800" b="0" i="0" u="none" strike="noStrike" baseline="0" dirty="0" err="1">
                <a:solidFill>
                  <a:srgbClr val="000008"/>
                </a:solidFill>
                <a:latin typeface="Times New Roman" panose="02020603050405020304" pitchFamily="18" charset="0"/>
              </a:rPr>
              <a:t>Silahkan</a:t>
            </a:r>
            <a:r>
              <a:rPr lang="en-ID" sz="1800" b="0" i="0" u="none" strike="noStrike" baseline="0" dirty="0">
                <a:solidFill>
                  <a:srgbClr val="000008"/>
                </a:solidFill>
                <a:latin typeface="Times New Roman" panose="02020603050405020304" pitchFamily="18" charset="0"/>
              </a:rPr>
              <a:t> </a:t>
            </a:r>
            <a:r>
              <a:rPr lang="en-ID" sz="1800" b="0" i="0" u="none" strike="noStrike" baseline="0" dirty="0" err="1">
                <a:solidFill>
                  <a:srgbClr val="000008"/>
                </a:solidFill>
                <a:latin typeface="Times New Roman" panose="02020603050405020304" pitchFamily="18" charset="0"/>
              </a:rPr>
              <a:t>dicoba</a:t>
            </a:r>
            <a:r>
              <a:rPr lang="en-ID" sz="1800" b="0" i="0" u="none" strike="noStrike" baseline="0" dirty="0">
                <a:solidFill>
                  <a:srgbClr val="000008"/>
                </a:solidFill>
                <a:latin typeface="Times New Roman" panose="02020603050405020304" pitchFamily="18" charset="0"/>
              </a:rPr>
              <a:t> </a:t>
            </a:r>
            <a:r>
              <a:rPr lang="en-ID" sz="1800" b="0" i="0" u="none" strike="noStrike" baseline="0" dirty="0" err="1">
                <a:solidFill>
                  <a:srgbClr val="000008"/>
                </a:solidFill>
                <a:latin typeface="Times New Roman" panose="02020603050405020304" pitchFamily="18" charset="0"/>
              </a:rPr>
              <a:t>untuk</a:t>
            </a:r>
            <a:r>
              <a:rPr lang="en-ID" sz="1800" b="0" i="0" u="none" strike="noStrike" baseline="0" dirty="0">
                <a:solidFill>
                  <a:srgbClr val="000008"/>
                </a:solidFill>
                <a:latin typeface="Times New Roman" panose="02020603050405020304" pitchFamily="18" charset="0"/>
              </a:rPr>
              <a:t> </a:t>
            </a:r>
            <a:r>
              <a:rPr lang="en-ID" sz="1800" b="0" i="0" u="none" strike="noStrike" baseline="0" dirty="0" err="1">
                <a:solidFill>
                  <a:srgbClr val="000008"/>
                </a:solidFill>
                <a:latin typeface="Times New Roman" panose="02020603050405020304" pitchFamily="18" charset="0"/>
              </a:rPr>
              <a:t>melihat</a:t>
            </a:r>
            <a:r>
              <a:rPr lang="en-ID" sz="1800" b="0" i="0" u="none" strike="noStrike" baseline="0" dirty="0">
                <a:solidFill>
                  <a:srgbClr val="000008"/>
                </a:solidFill>
                <a:latin typeface="Times New Roman" panose="02020603050405020304" pitchFamily="18" charset="0"/>
              </a:rPr>
              <a:t> </a:t>
            </a:r>
            <a:r>
              <a:rPr lang="en-ID" sz="1800" b="0" i="0" u="none" strike="noStrike" baseline="0" dirty="0" err="1">
                <a:solidFill>
                  <a:srgbClr val="000008"/>
                </a:solidFill>
                <a:latin typeface="Times New Roman" panose="02020603050405020304" pitchFamily="18" charset="0"/>
              </a:rPr>
              <a:t>hasilnya</a:t>
            </a:r>
            <a:r>
              <a:rPr lang="en-ID" sz="1800" b="0" i="0" u="none" strike="noStrike" baseline="0" dirty="0">
                <a:solidFill>
                  <a:srgbClr val="000008"/>
                </a:solidFill>
                <a:latin typeface="Times New Roman" panose="02020603050405020304" pitchFamily="18" charset="0"/>
              </a:rPr>
              <a:t> !</a:t>
            </a:r>
          </a:p>
        </p:txBody>
      </p:sp>
    </p:spTree>
    <p:extLst>
      <p:ext uri="{BB962C8B-B14F-4D97-AF65-F5344CB8AC3E}">
        <p14:creationId xmlns:p14="http://schemas.microsoft.com/office/powerpoint/2010/main" val="309436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31F0-964C-41D9-839E-E36B1E04BD76}"/>
              </a:ext>
            </a:extLst>
          </p:cNvPr>
          <p:cNvSpPr>
            <a:spLocks noGrp="1"/>
          </p:cNvSpPr>
          <p:nvPr>
            <p:ph type="title"/>
          </p:nvPr>
        </p:nvSpPr>
        <p:spPr/>
        <p:txBody>
          <a:bodyPr/>
          <a:lstStyle/>
          <a:p>
            <a:r>
              <a:rPr lang="id-ID" dirty="0">
                <a:solidFill>
                  <a:schemeClr val="tx1"/>
                </a:solidFill>
              </a:rPr>
              <a:t>CLASS &amp; OBJEK</a:t>
            </a:r>
            <a:endParaRPr lang="en-ID" dirty="0"/>
          </a:p>
        </p:txBody>
      </p:sp>
      <p:sp>
        <p:nvSpPr>
          <p:cNvPr id="3" name="Text Placeholder 2">
            <a:extLst>
              <a:ext uri="{FF2B5EF4-FFF2-40B4-BE49-F238E27FC236}">
                <a16:creationId xmlns:a16="http://schemas.microsoft.com/office/drawing/2014/main" id="{D3C1E9BA-4DEE-45C8-B3D7-67572A681F01}"/>
              </a:ext>
            </a:extLst>
          </p:cNvPr>
          <p:cNvSpPr>
            <a:spLocks noGrp="1"/>
          </p:cNvSpPr>
          <p:nvPr>
            <p:ph type="body" idx="1"/>
          </p:nvPr>
        </p:nvSpPr>
        <p:spPr/>
        <p:txBody>
          <a:bodyPr/>
          <a:lstStyle/>
          <a:p>
            <a:pPr marL="64294" indent="-13097">
              <a:buNone/>
            </a:pPr>
            <a:r>
              <a:rPr lang="id-ID" dirty="0">
                <a:latin typeface="Calibri" pitchFamily="34" charset="0"/>
              </a:rPr>
              <a:t>Dalam sebuah sistem, sebuah class hanya ada satu. Sedangkan objek dari class tersebut dapat berjumlah lebih dari 1.</a:t>
            </a:r>
          </a:p>
          <a:p>
            <a:pPr marL="64294" indent="-13097">
              <a:buNone/>
            </a:pPr>
            <a:r>
              <a:rPr lang="id-ID" dirty="0">
                <a:latin typeface="Calibri" pitchFamily="34" charset="0"/>
              </a:rPr>
              <a:t>Contoh.</a:t>
            </a:r>
          </a:p>
          <a:p>
            <a:pPr marL="146050" indent="0">
              <a:buNone/>
            </a:pPr>
            <a:endParaRPr lang="en-ID" dirty="0"/>
          </a:p>
        </p:txBody>
      </p:sp>
      <p:pic>
        <p:nvPicPr>
          <p:cNvPr id="4" name="Picture 2">
            <a:extLst>
              <a:ext uri="{FF2B5EF4-FFF2-40B4-BE49-F238E27FC236}">
                <a16:creationId xmlns:a16="http://schemas.microsoft.com/office/drawing/2014/main" id="{59C9B900-1E97-4AE5-8BC0-19A95D2C4C13}"/>
              </a:ext>
            </a:extLst>
          </p:cNvPr>
          <p:cNvPicPr>
            <a:picLocks noChangeAspect="1" noChangeArrowheads="1"/>
          </p:cNvPicPr>
          <p:nvPr/>
        </p:nvPicPr>
        <p:blipFill>
          <a:blip r:embed="rId2"/>
          <a:srcRect l="11529" t="48829" r="45096" b="30664"/>
          <a:stretch>
            <a:fillRect/>
          </a:stretch>
        </p:blipFill>
        <p:spPr bwMode="auto">
          <a:xfrm>
            <a:off x="2268124" y="2946800"/>
            <a:ext cx="5240488" cy="1393041"/>
          </a:xfrm>
          <a:prstGeom prst="rect">
            <a:avLst/>
          </a:prstGeom>
          <a:noFill/>
          <a:ln w="9525">
            <a:noFill/>
            <a:miter lim="800000"/>
            <a:headEnd/>
            <a:tailEnd/>
          </a:ln>
          <a:effectLst/>
        </p:spPr>
      </p:pic>
    </p:spTree>
    <p:extLst>
      <p:ext uri="{BB962C8B-B14F-4D97-AF65-F5344CB8AC3E}">
        <p14:creationId xmlns:p14="http://schemas.microsoft.com/office/powerpoint/2010/main" val="274246534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695</Words>
  <Application>Microsoft Office PowerPoint</Application>
  <PresentationFormat>On-screen Show (16:9)</PresentationFormat>
  <Paragraphs>52</Paragraphs>
  <Slides>13</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Times New Roman</vt:lpstr>
      <vt:lpstr>Raleway</vt:lpstr>
      <vt:lpstr>Arial</vt:lpstr>
      <vt:lpstr>Wingdings</vt:lpstr>
      <vt:lpstr>Lato</vt:lpstr>
      <vt:lpstr>Calibri</vt:lpstr>
      <vt:lpstr>Streamline</vt:lpstr>
      <vt:lpstr>Streamline</vt:lpstr>
      <vt:lpstr>PBO Dasar </vt:lpstr>
      <vt:lpstr>Class &amp; Object</vt:lpstr>
      <vt:lpstr>Tujuan Instruksional</vt:lpstr>
      <vt:lpstr>APA ITU PEMROGRAMAN BERORIENTASI OBJEK ?</vt:lpstr>
      <vt:lpstr>APA ITU CLASS</vt:lpstr>
      <vt:lpstr>APA ITU OBJEK </vt:lpstr>
      <vt:lpstr>PowerPoint Presentation</vt:lpstr>
      <vt:lpstr>PowerPoint Presentation</vt:lpstr>
      <vt:lpstr>CLASS &amp; OBJEK</vt:lpstr>
      <vt:lpstr>Contoh pemrograman prosedural </vt:lpstr>
      <vt:lpstr>Pemrograman dengan objek</vt:lpstr>
      <vt:lpstr>Latihan </vt:lpstr>
      <vt:lpstr>SEKIAN &amp; 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Dasar</dc:title>
  <dc:creator>Den Amirul</dc:creator>
  <cp:lastModifiedBy>Den Amirul</cp:lastModifiedBy>
  <cp:revision>7</cp:revision>
  <dcterms:modified xsi:type="dcterms:W3CDTF">2022-03-21T13:15:33Z</dcterms:modified>
</cp:coreProperties>
</file>