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8" r:id="rId2"/>
    <p:sldId id="261" r:id="rId3"/>
    <p:sldId id="260"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1" autoAdjust="0"/>
    <p:restoredTop sz="94660"/>
  </p:normalViewPr>
  <p:slideViewPr>
    <p:cSldViewPr snapToGrid="0">
      <p:cViewPr varScale="1">
        <p:scale>
          <a:sx n="111" d="100"/>
          <a:sy n="111" d="100"/>
        </p:scale>
        <p:origin x="22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4DD60-57DB-4F07-9EE7-B8C964F756E1}" type="datetimeFigureOut">
              <a:rPr lang="en-ID" smtClean="0"/>
              <a:t>29/03/2022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C4F28-6894-47C6-B3AF-9DBD1F93EFB6}" type="slidenum">
              <a:rPr lang="en-ID" smtClean="0"/>
              <a:t>‹#›</a:t>
            </a:fld>
            <a:endParaRPr lang="en-ID"/>
          </a:p>
        </p:txBody>
      </p:sp>
    </p:spTree>
    <p:extLst>
      <p:ext uri="{BB962C8B-B14F-4D97-AF65-F5344CB8AC3E}">
        <p14:creationId xmlns:p14="http://schemas.microsoft.com/office/powerpoint/2010/main" val="1786155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cfdc6d4495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cfdc6d4495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cfdc6d4495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cfdc6d4495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1107190" y="1588342"/>
            <a:ext cx="994351" cy="61101"/>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 name="Google Shape;14;p2"/>
          <p:cNvSpPr txBox="1">
            <a:spLocks noGrp="1"/>
          </p:cNvSpPr>
          <p:nvPr>
            <p:ph type="ctrTitle"/>
          </p:nvPr>
        </p:nvSpPr>
        <p:spPr>
          <a:xfrm>
            <a:off x="972600" y="1763267"/>
            <a:ext cx="10250800" cy="22196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
        <p:nvSpPr>
          <p:cNvPr id="15" name="Google Shape;15;p2"/>
          <p:cNvSpPr txBox="1">
            <a:spLocks noGrp="1"/>
          </p:cNvSpPr>
          <p:nvPr>
            <p:ph type="subTitle" idx="1"/>
          </p:nvPr>
        </p:nvSpPr>
        <p:spPr>
          <a:xfrm>
            <a:off x="972836" y="4230533"/>
            <a:ext cx="10250800" cy="721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
        <p:nvSpPr>
          <p:cNvPr id="16" name="Google Shape;16;p2"/>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d" smtClean="0"/>
              <a:pPr/>
              <a:t>‹#›</a:t>
            </a:fld>
            <a:endParaRPr lang="id"/>
          </a:p>
        </p:txBody>
      </p:sp>
    </p:spTree>
    <p:extLst>
      <p:ext uri="{BB962C8B-B14F-4D97-AF65-F5344CB8AC3E}">
        <p14:creationId xmlns:p14="http://schemas.microsoft.com/office/powerpoint/2010/main" val="930179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1107190" y="5558840"/>
            <a:ext cx="994351" cy="61101"/>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7" name="Google Shape;77;p11"/>
          <p:cNvSpPr txBox="1">
            <a:spLocks noGrp="1"/>
          </p:cNvSpPr>
          <p:nvPr>
            <p:ph type="title" hasCustomPrompt="1"/>
          </p:nvPr>
        </p:nvSpPr>
        <p:spPr>
          <a:xfrm>
            <a:off x="972600" y="978600"/>
            <a:ext cx="10251200" cy="165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10666">
                <a:solidFill>
                  <a:schemeClr val="lt1"/>
                </a:solidFill>
              </a:defRPr>
            </a:lvl1pPr>
            <a:lvl2pPr lvl="1">
              <a:spcBef>
                <a:spcPts val="0"/>
              </a:spcBef>
              <a:spcAft>
                <a:spcPts val="0"/>
              </a:spcAft>
              <a:buClr>
                <a:schemeClr val="lt1"/>
              </a:buClr>
              <a:buSzPts val="8000"/>
              <a:buNone/>
              <a:defRPr sz="10666">
                <a:solidFill>
                  <a:schemeClr val="lt1"/>
                </a:solidFill>
              </a:defRPr>
            </a:lvl2pPr>
            <a:lvl3pPr lvl="2">
              <a:spcBef>
                <a:spcPts val="0"/>
              </a:spcBef>
              <a:spcAft>
                <a:spcPts val="0"/>
              </a:spcAft>
              <a:buClr>
                <a:schemeClr val="lt1"/>
              </a:buClr>
              <a:buSzPts val="8000"/>
              <a:buNone/>
              <a:defRPr sz="10666">
                <a:solidFill>
                  <a:schemeClr val="lt1"/>
                </a:solidFill>
              </a:defRPr>
            </a:lvl3pPr>
            <a:lvl4pPr lvl="3">
              <a:spcBef>
                <a:spcPts val="0"/>
              </a:spcBef>
              <a:spcAft>
                <a:spcPts val="0"/>
              </a:spcAft>
              <a:buClr>
                <a:schemeClr val="lt1"/>
              </a:buClr>
              <a:buSzPts val="8000"/>
              <a:buNone/>
              <a:defRPr sz="10666">
                <a:solidFill>
                  <a:schemeClr val="lt1"/>
                </a:solidFill>
              </a:defRPr>
            </a:lvl4pPr>
            <a:lvl5pPr lvl="4">
              <a:spcBef>
                <a:spcPts val="0"/>
              </a:spcBef>
              <a:spcAft>
                <a:spcPts val="0"/>
              </a:spcAft>
              <a:buClr>
                <a:schemeClr val="lt1"/>
              </a:buClr>
              <a:buSzPts val="8000"/>
              <a:buNone/>
              <a:defRPr sz="10666">
                <a:solidFill>
                  <a:schemeClr val="lt1"/>
                </a:solidFill>
              </a:defRPr>
            </a:lvl5pPr>
            <a:lvl6pPr lvl="5">
              <a:spcBef>
                <a:spcPts val="0"/>
              </a:spcBef>
              <a:spcAft>
                <a:spcPts val="0"/>
              </a:spcAft>
              <a:buClr>
                <a:schemeClr val="lt1"/>
              </a:buClr>
              <a:buSzPts val="8000"/>
              <a:buNone/>
              <a:defRPr sz="10666">
                <a:solidFill>
                  <a:schemeClr val="lt1"/>
                </a:solidFill>
              </a:defRPr>
            </a:lvl6pPr>
            <a:lvl7pPr lvl="6">
              <a:spcBef>
                <a:spcPts val="0"/>
              </a:spcBef>
              <a:spcAft>
                <a:spcPts val="0"/>
              </a:spcAft>
              <a:buClr>
                <a:schemeClr val="lt1"/>
              </a:buClr>
              <a:buSzPts val="8000"/>
              <a:buNone/>
              <a:defRPr sz="10666">
                <a:solidFill>
                  <a:schemeClr val="lt1"/>
                </a:solidFill>
              </a:defRPr>
            </a:lvl7pPr>
            <a:lvl8pPr lvl="7">
              <a:spcBef>
                <a:spcPts val="0"/>
              </a:spcBef>
              <a:spcAft>
                <a:spcPts val="0"/>
              </a:spcAft>
              <a:buClr>
                <a:schemeClr val="lt1"/>
              </a:buClr>
              <a:buSzPts val="8000"/>
              <a:buNone/>
              <a:defRPr sz="10666">
                <a:solidFill>
                  <a:schemeClr val="lt1"/>
                </a:solidFill>
              </a:defRPr>
            </a:lvl8pPr>
            <a:lvl9pPr lvl="8">
              <a:spcBef>
                <a:spcPts val="0"/>
              </a:spcBef>
              <a:spcAft>
                <a:spcPts val="0"/>
              </a:spcAft>
              <a:buClr>
                <a:schemeClr val="lt1"/>
              </a:buClr>
              <a:buSzPts val="8000"/>
              <a:buNone/>
              <a:defRPr sz="10666">
                <a:solidFill>
                  <a:schemeClr val="lt1"/>
                </a:solidFill>
              </a:defRPr>
            </a:lvl9pPr>
          </a:lstStyle>
          <a:p>
            <a:r>
              <a:t>xx%</a:t>
            </a:r>
          </a:p>
        </p:txBody>
      </p:sp>
      <p:sp>
        <p:nvSpPr>
          <p:cNvPr id="78" name="Google Shape;78;p11"/>
          <p:cNvSpPr txBox="1">
            <a:spLocks noGrp="1"/>
          </p:cNvSpPr>
          <p:nvPr>
            <p:ph type="body" idx="1"/>
          </p:nvPr>
        </p:nvSpPr>
        <p:spPr>
          <a:xfrm>
            <a:off x="972600" y="3030517"/>
            <a:ext cx="10251200" cy="21072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Clr>
                <a:schemeClr val="lt1"/>
              </a:buClr>
              <a:buSzPts val="1300"/>
              <a:buChar char="●"/>
              <a:defRPr>
                <a:solidFill>
                  <a:schemeClr val="lt1"/>
                </a:solidFill>
              </a:defRPr>
            </a:lvl1pPr>
            <a:lvl2pPr marL="1219170" lvl="1" indent="-397923">
              <a:spcBef>
                <a:spcPts val="0"/>
              </a:spcBef>
              <a:spcAft>
                <a:spcPts val="0"/>
              </a:spcAft>
              <a:buClr>
                <a:schemeClr val="lt1"/>
              </a:buClr>
              <a:buSzPts val="1100"/>
              <a:buChar char="○"/>
              <a:defRPr>
                <a:solidFill>
                  <a:schemeClr val="lt1"/>
                </a:solidFill>
              </a:defRPr>
            </a:lvl2pPr>
            <a:lvl3pPr marL="1828754" lvl="2" indent="-397923">
              <a:spcBef>
                <a:spcPts val="0"/>
              </a:spcBef>
              <a:spcAft>
                <a:spcPts val="0"/>
              </a:spcAft>
              <a:buClr>
                <a:schemeClr val="lt1"/>
              </a:buClr>
              <a:buSzPts val="1100"/>
              <a:buChar char="■"/>
              <a:defRPr>
                <a:solidFill>
                  <a:schemeClr val="lt1"/>
                </a:solidFill>
              </a:defRPr>
            </a:lvl3pPr>
            <a:lvl4pPr marL="2438339" lvl="3" indent="-397923">
              <a:spcBef>
                <a:spcPts val="0"/>
              </a:spcBef>
              <a:spcAft>
                <a:spcPts val="0"/>
              </a:spcAft>
              <a:buClr>
                <a:schemeClr val="lt1"/>
              </a:buClr>
              <a:buSzPts val="1100"/>
              <a:buChar char="●"/>
              <a:defRPr>
                <a:solidFill>
                  <a:schemeClr val="lt1"/>
                </a:solidFill>
              </a:defRPr>
            </a:lvl4pPr>
            <a:lvl5pPr marL="3047924" lvl="4" indent="-397923">
              <a:spcBef>
                <a:spcPts val="0"/>
              </a:spcBef>
              <a:spcAft>
                <a:spcPts val="0"/>
              </a:spcAft>
              <a:buClr>
                <a:schemeClr val="lt1"/>
              </a:buClr>
              <a:buSzPts val="1100"/>
              <a:buChar char="○"/>
              <a:defRPr>
                <a:solidFill>
                  <a:schemeClr val="lt1"/>
                </a:solidFill>
              </a:defRPr>
            </a:lvl5pPr>
            <a:lvl6pPr marL="3657509" lvl="5" indent="-397923">
              <a:spcBef>
                <a:spcPts val="0"/>
              </a:spcBef>
              <a:spcAft>
                <a:spcPts val="0"/>
              </a:spcAft>
              <a:buClr>
                <a:schemeClr val="lt1"/>
              </a:buClr>
              <a:buSzPts val="1100"/>
              <a:buChar char="■"/>
              <a:defRPr>
                <a:solidFill>
                  <a:schemeClr val="lt1"/>
                </a:solidFill>
              </a:defRPr>
            </a:lvl6pPr>
            <a:lvl7pPr marL="4267093" lvl="6" indent="-397923">
              <a:spcBef>
                <a:spcPts val="0"/>
              </a:spcBef>
              <a:spcAft>
                <a:spcPts val="0"/>
              </a:spcAft>
              <a:buClr>
                <a:schemeClr val="lt1"/>
              </a:buClr>
              <a:buSzPts val="1100"/>
              <a:buChar char="●"/>
              <a:defRPr>
                <a:solidFill>
                  <a:schemeClr val="lt1"/>
                </a:solidFill>
              </a:defRPr>
            </a:lvl7pPr>
            <a:lvl8pPr marL="4876678" lvl="7" indent="-397923">
              <a:spcBef>
                <a:spcPts val="0"/>
              </a:spcBef>
              <a:spcAft>
                <a:spcPts val="0"/>
              </a:spcAft>
              <a:buClr>
                <a:schemeClr val="lt1"/>
              </a:buClr>
              <a:buSzPts val="1100"/>
              <a:buChar char="○"/>
              <a:defRPr>
                <a:solidFill>
                  <a:schemeClr val="lt1"/>
                </a:solidFill>
              </a:defRPr>
            </a:lvl8pPr>
            <a:lvl9pPr marL="5486263" lvl="8" indent="-397923">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id" smtClean="0"/>
              <a:pPr/>
              <a:t>‹#›</a:t>
            </a:fld>
            <a:endParaRPr lang="id"/>
          </a:p>
        </p:txBody>
      </p:sp>
    </p:spTree>
    <p:extLst>
      <p:ext uri="{BB962C8B-B14F-4D97-AF65-F5344CB8AC3E}">
        <p14:creationId xmlns:p14="http://schemas.microsoft.com/office/powerpoint/2010/main" val="361783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d" smtClean="0"/>
              <a:pPr/>
              <a:t>‹#›</a:t>
            </a:fld>
            <a:endParaRPr lang="id"/>
          </a:p>
        </p:txBody>
      </p:sp>
    </p:spTree>
    <p:extLst>
      <p:ext uri="{BB962C8B-B14F-4D97-AF65-F5344CB8AC3E}">
        <p14:creationId xmlns:p14="http://schemas.microsoft.com/office/powerpoint/2010/main" val="263194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1107190" y="1588342"/>
            <a:ext cx="994351" cy="61101"/>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 name="Google Shape;21;p3"/>
          <p:cNvSpPr txBox="1">
            <a:spLocks noGrp="1"/>
          </p:cNvSpPr>
          <p:nvPr>
            <p:ph type="title"/>
          </p:nvPr>
        </p:nvSpPr>
        <p:spPr>
          <a:xfrm>
            <a:off x="972600" y="1763267"/>
            <a:ext cx="10251200" cy="20248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22" name="Google Shape;22;p3"/>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id" smtClean="0"/>
              <a:pPr/>
              <a:t>‹#›</a:t>
            </a:fld>
            <a:endParaRPr lang="id"/>
          </a:p>
        </p:txBody>
      </p:sp>
    </p:spTree>
    <p:extLst>
      <p:ext uri="{BB962C8B-B14F-4D97-AF65-F5344CB8AC3E}">
        <p14:creationId xmlns:p14="http://schemas.microsoft.com/office/powerpoint/2010/main" val="2599639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 name="Google Shape;25;p4"/>
          <p:cNvGrpSpPr/>
          <p:nvPr/>
        </p:nvGrpSpPr>
        <p:grpSpPr>
          <a:xfrm>
            <a:off x="1107190" y="1588342"/>
            <a:ext cx="994351" cy="61101"/>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4"/>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d" smtClean="0"/>
              <a:pPr/>
              <a:t>‹#›</a:t>
            </a:fld>
            <a:endParaRPr lang="id"/>
          </a:p>
        </p:txBody>
      </p:sp>
    </p:spTree>
    <p:extLst>
      <p:ext uri="{BB962C8B-B14F-4D97-AF65-F5344CB8AC3E}">
        <p14:creationId xmlns:p14="http://schemas.microsoft.com/office/powerpoint/2010/main" val="26023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3" name="Google Shape;33;p5"/>
          <p:cNvGrpSpPr/>
          <p:nvPr/>
        </p:nvGrpSpPr>
        <p:grpSpPr>
          <a:xfrm>
            <a:off x="1107190" y="1588342"/>
            <a:ext cx="994351" cy="61101"/>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 name="Google Shape;36;p5"/>
          <p:cNvSpPr txBox="1">
            <a:spLocks noGrp="1"/>
          </p:cNvSpPr>
          <p:nvPr>
            <p:ph type="title"/>
          </p:nvPr>
        </p:nvSpPr>
        <p:spPr>
          <a:xfrm>
            <a:off x="972600" y="1758200"/>
            <a:ext cx="102512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37" name="Google Shape;37;p5"/>
          <p:cNvSpPr txBox="1">
            <a:spLocks noGrp="1"/>
          </p:cNvSpPr>
          <p:nvPr>
            <p:ph type="body" idx="1"/>
          </p:nvPr>
        </p:nvSpPr>
        <p:spPr>
          <a:xfrm>
            <a:off x="972433" y="2771833"/>
            <a:ext cx="50324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6191472" y="2771833"/>
            <a:ext cx="50324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d" smtClean="0"/>
              <a:pPr/>
              <a:t>‹#›</a:t>
            </a:fld>
            <a:endParaRPr lang="id"/>
          </a:p>
        </p:txBody>
      </p:sp>
    </p:spTree>
    <p:extLst>
      <p:ext uri="{BB962C8B-B14F-4D97-AF65-F5344CB8AC3E}">
        <p14:creationId xmlns:p14="http://schemas.microsoft.com/office/powerpoint/2010/main" val="409095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 name="Google Shape;42;p6"/>
          <p:cNvGrpSpPr/>
          <p:nvPr/>
        </p:nvGrpSpPr>
        <p:grpSpPr>
          <a:xfrm>
            <a:off x="1107190" y="1588342"/>
            <a:ext cx="994351" cy="61101"/>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6"/>
          <p:cNvSpPr txBox="1">
            <a:spLocks noGrp="1"/>
          </p:cNvSpPr>
          <p:nvPr>
            <p:ph type="title"/>
          </p:nvPr>
        </p:nvSpPr>
        <p:spPr>
          <a:xfrm>
            <a:off x="972600" y="1758200"/>
            <a:ext cx="102512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46" name="Google Shape;46;p6"/>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d" smtClean="0"/>
              <a:pPr/>
              <a:t>‹#›</a:t>
            </a:fld>
            <a:endParaRPr lang="id"/>
          </a:p>
        </p:txBody>
      </p:sp>
    </p:spTree>
    <p:extLst>
      <p:ext uri="{BB962C8B-B14F-4D97-AF65-F5344CB8AC3E}">
        <p14:creationId xmlns:p14="http://schemas.microsoft.com/office/powerpoint/2010/main" val="216670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9" name="Google Shape;49;p7"/>
          <p:cNvGrpSpPr/>
          <p:nvPr/>
        </p:nvGrpSpPr>
        <p:grpSpPr>
          <a:xfrm>
            <a:off x="1107190" y="1588342"/>
            <a:ext cx="994351" cy="61101"/>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7"/>
          <p:cNvSpPr txBox="1">
            <a:spLocks noGrp="1"/>
          </p:cNvSpPr>
          <p:nvPr>
            <p:ph type="title"/>
          </p:nvPr>
        </p:nvSpPr>
        <p:spPr>
          <a:xfrm>
            <a:off x="973333" y="1758200"/>
            <a:ext cx="4401200" cy="18420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53" name="Google Shape;53;p7"/>
          <p:cNvSpPr txBox="1">
            <a:spLocks noGrp="1"/>
          </p:cNvSpPr>
          <p:nvPr>
            <p:ph type="body" idx="1"/>
          </p:nvPr>
        </p:nvSpPr>
        <p:spPr>
          <a:xfrm>
            <a:off x="961633" y="3708967"/>
            <a:ext cx="4401200" cy="2130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d" smtClean="0"/>
              <a:pPr/>
              <a:t>‹#›</a:t>
            </a:fld>
            <a:endParaRPr lang="id"/>
          </a:p>
        </p:txBody>
      </p:sp>
    </p:spTree>
    <p:extLst>
      <p:ext uri="{BB962C8B-B14F-4D97-AF65-F5344CB8AC3E}">
        <p14:creationId xmlns:p14="http://schemas.microsoft.com/office/powerpoint/2010/main" val="2114334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1107190" y="5558840"/>
            <a:ext cx="994351" cy="61101"/>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 name="Google Shape;59;p8"/>
          <p:cNvSpPr txBox="1">
            <a:spLocks noGrp="1"/>
          </p:cNvSpPr>
          <p:nvPr>
            <p:ph type="title"/>
          </p:nvPr>
        </p:nvSpPr>
        <p:spPr>
          <a:xfrm>
            <a:off x="972600" y="1152400"/>
            <a:ext cx="9361600" cy="3980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60" name="Google Shape;60;p8"/>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id" smtClean="0"/>
              <a:pPr/>
              <a:t>‹#›</a:t>
            </a:fld>
            <a:endParaRPr lang="id"/>
          </a:p>
        </p:txBody>
      </p:sp>
    </p:spTree>
    <p:extLst>
      <p:ext uri="{BB962C8B-B14F-4D97-AF65-F5344CB8AC3E}">
        <p14:creationId xmlns:p14="http://schemas.microsoft.com/office/powerpoint/2010/main" val="365835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3" name="Google Shape;63;p9"/>
          <p:cNvGrpSpPr/>
          <p:nvPr/>
        </p:nvGrpSpPr>
        <p:grpSpPr>
          <a:xfrm>
            <a:off x="1107190" y="1588342"/>
            <a:ext cx="994351" cy="61101"/>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6" name="Google Shape;66;p9"/>
          <p:cNvSpPr txBox="1">
            <a:spLocks noGrp="1"/>
          </p:cNvSpPr>
          <p:nvPr>
            <p:ph type="title"/>
          </p:nvPr>
        </p:nvSpPr>
        <p:spPr>
          <a:xfrm>
            <a:off x="973333" y="1758200"/>
            <a:ext cx="4401200" cy="2249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67" name="Google Shape;67;p9"/>
          <p:cNvSpPr txBox="1">
            <a:spLocks noGrp="1"/>
          </p:cNvSpPr>
          <p:nvPr>
            <p:ph type="subTitle" idx="1"/>
          </p:nvPr>
        </p:nvSpPr>
        <p:spPr>
          <a:xfrm>
            <a:off x="966600" y="4215367"/>
            <a:ext cx="4401200" cy="1012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2133"/>
            </a:lvl1pPr>
            <a:lvl2pPr lvl="1">
              <a:lnSpc>
                <a:spcPct val="100000"/>
              </a:lnSpc>
              <a:spcBef>
                <a:spcPts val="0"/>
              </a:spcBef>
              <a:spcAft>
                <a:spcPts val="0"/>
              </a:spcAft>
              <a:buSzPts val="1600"/>
              <a:buNone/>
              <a:defRPr sz="2133"/>
            </a:lvl2pPr>
            <a:lvl3pPr lvl="2">
              <a:lnSpc>
                <a:spcPct val="100000"/>
              </a:lnSpc>
              <a:spcBef>
                <a:spcPts val="0"/>
              </a:spcBef>
              <a:spcAft>
                <a:spcPts val="0"/>
              </a:spcAft>
              <a:buSzPts val="1600"/>
              <a:buNone/>
              <a:defRPr sz="2133"/>
            </a:lvl3pPr>
            <a:lvl4pPr lvl="3">
              <a:lnSpc>
                <a:spcPct val="100000"/>
              </a:lnSpc>
              <a:spcBef>
                <a:spcPts val="0"/>
              </a:spcBef>
              <a:spcAft>
                <a:spcPts val="0"/>
              </a:spcAft>
              <a:buSzPts val="1600"/>
              <a:buNone/>
              <a:defRPr sz="2133"/>
            </a:lvl4pPr>
            <a:lvl5pPr lvl="4">
              <a:lnSpc>
                <a:spcPct val="100000"/>
              </a:lnSpc>
              <a:spcBef>
                <a:spcPts val="0"/>
              </a:spcBef>
              <a:spcAft>
                <a:spcPts val="0"/>
              </a:spcAft>
              <a:buSzPts val="1600"/>
              <a:buNone/>
              <a:defRPr sz="2133"/>
            </a:lvl5pPr>
            <a:lvl6pPr lvl="5">
              <a:lnSpc>
                <a:spcPct val="100000"/>
              </a:lnSpc>
              <a:spcBef>
                <a:spcPts val="0"/>
              </a:spcBef>
              <a:spcAft>
                <a:spcPts val="0"/>
              </a:spcAft>
              <a:buSzPts val="1600"/>
              <a:buNone/>
              <a:defRPr sz="2133"/>
            </a:lvl6pPr>
            <a:lvl7pPr lvl="6">
              <a:lnSpc>
                <a:spcPct val="100000"/>
              </a:lnSpc>
              <a:spcBef>
                <a:spcPts val="0"/>
              </a:spcBef>
              <a:spcAft>
                <a:spcPts val="0"/>
              </a:spcAft>
              <a:buSzPts val="1600"/>
              <a:buNone/>
              <a:defRPr sz="2133"/>
            </a:lvl7pPr>
            <a:lvl8pPr lvl="7">
              <a:lnSpc>
                <a:spcPct val="100000"/>
              </a:lnSpc>
              <a:spcBef>
                <a:spcPts val="0"/>
              </a:spcBef>
              <a:spcAft>
                <a:spcPts val="0"/>
              </a:spcAft>
              <a:buSzPts val="1600"/>
              <a:buNone/>
              <a:defRPr sz="2133"/>
            </a:lvl8pPr>
            <a:lvl9pPr lvl="8">
              <a:lnSpc>
                <a:spcPct val="100000"/>
              </a:lnSpc>
              <a:spcBef>
                <a:spcPts val="0"/>
              </a:spcBef>
              <a:spcAft>
                <a:spcPts val="0"/>
              </a:spcAft>
              <a:buSzPts val="1600"/>
              <a:buNone/>
              <a:defRPr sz="2133"/>
            </a:lvl9pPr>
          </a:lstStyle>
          <a:p>
            <a:endParaRPr/>
          </a:p>
        </p:txBody>
      </p:sp>
      <p:sp>
        <p:nvSpPr>
          <p:cNvPr id="68" name="Google Shape;68;p9"/>
          <p:cNvSpPr txBox="1">
            <a:spLocks noGrp="1"/>
          </p:cNvSpPr>
          <p:nvPr>
            <p:ph type="body" idx="2"/>
          </p:nvPr>
        </p:nvSpPr>
        <p:spPr>
          <a:xfrm>
            <a:off x="6898967" y="1803500"/>
            <a:ext cx="4499200" cy="40340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d" smtClean="0"/>
              <a:pPr/>
              <a:t>‹#›</a:t>
            </a:fld>
            <a:endParaRPr lang="id"/>
          </a:p>
        </p:txBody>
      </p:sp>
    </p:spTree>
    <p:extLst>
      <p:ext uri="{BB962C8B-B14F-4D97-AF65-F5344CB8AC3E}">
        <p14:creationId xmlns:p14="http://schemas.microsoft.com/office/powerpoint/2010/main" val="3009255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966600" y="5830068"/>
            <a:ext cx="10263200" cy="6140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id" smtClean="0"/>
              <a:pPr/>
              <a:t>‹#›</a:t>
            </a:fld>
            <a:endParaRPr lang="id"/>
          </a:p>
        </p:txBody>
      </p:sp>
    </p:spTree>
    <p:extLst>
      <p:ext uri="{BB962C8B-B14F-4D97-AF65-F5344CB8AC3E}">
        <p14:creationId xmlns:p14="http://schemas.microsoft.com/office/powerpoint/2010/main" val="4192341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81736" y="6333135"/>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accent1"/>
                </a:solidFill>
                <a:latin typeface="Lato"/>
                <a:ea typeface="Lato"/>
                <a:cs typeface="Lato"/>
                <a:sym typeface="Lato"/>
              </a:defRPr>
            </a:lvl1pPr>
            <a:lvl2pPr lvl="1" algn="r">
              <a:buNone/>
              <a:defRPr sz="1333">
                <a:solidFill>
                  <a:schemeClr val="accent1"/>
                </a:solidFill>
                <a:latin typeface="Lato"/>
                <a:ea typeface="Lato"/>
                <a:cs typeface="Lato"/>
                <a:sym typeface="Lato"/>
              </a:defRPr>
            </a:lvl2pPr>
            <a:lvl3pPr lvl="2" algn="r">
              <a:buNone/>
              <a:defRPr sz="1333">
                <a:solidFill>
                  <a:schemeClr val="accent1"/>
                </a:solidFill>
                <a:latin typeface="Lato"/>
                <a:ea typeface="Lato"/>
                <a:cs typeface="Lato"/>
                <a:sym typeface="Lato"/>
              </a:defRPr>
            </a:lvl3pPr>
            <a:lvl4pPr lvl="3" algn="r">
              <a:buNone/>
              <a:defRPr sz="1333">
                <a:solidFill>
                  <a:schemeClr val="accent1"/>
                </a:solidFill>
                <a:latin typeface="Lato"/>
                <a:ea typeface="Lato"/>
                <a:cs typeface="Lato"/>
                <a:sym typeface="Lato"/>
              </a:defRPr>
            </a:lvl4pPr>
            <a:lvl5pPr lvl="4" algn="r">
              <a:buNone/>
              <a:defRPr sz="1333">
                <a:solidFill>
                  <a:schemeClr val="accent1"/>
                </a:solidFill>
                <a:latin typeface="Lato"/>
                <a:ea typeface="Lato"/>
                <a:cs typeface="Lato"/>
                <a:sym typeface="Lato"/>
              </a:defRPr>
            </a:lvl5pPr>
            <a:lvl6pPr lvl="5" algn="r">
              <a:buNone/>
              <a:defRPr sz="1333">
                <a:solidFill>
                  <a:schemeClr val="accent1"/>
                </a:solidFill>
                <a:latin typeface="Lato"/>
                <a:ea typeface="Lato"/>
                <a:cs typeface="Lato"/>
                <a:sym typeface="Lato"/>
              </a:defRPr>
            </a:lvl6pPr>
            <a:lvl7pPr lvl="6" algn="r">
              <a:buNone/>
              <a:defRPr sz="1333">
                <a:solidFill>
                  <a:schemeClr val="accent1"/>
                </a:solidFill>
                <a:latin typeface="Lato"/>
                <a:ea typeface="Lato"/>
                <a:cs typeface="Lato"/>
                <a:sym typeface="Lato"/>
              </a:defRPr>
            </a:lvl7pPr>
            <a:lvl8pPr lvl="7" algn="r">
              <a:buNone/>
              <a:defRPr sz="1333">
                <a:solidFill>
                  <a:schemeClr val="accent1"/>
                </a:solidFill>
                <a:latin typeface="Lato"/>
                <a:ea typeface="Lato"/>
                <a:cs typeface="Lato"/>
                <a:sym typeface="Lato"/>
              </a:defRPr>
            </a:lvl8pPr>
            <a:lvl9pPr lvl="8" algn="r">
              <a:buNone/>
              <a:defRPr sz="1333">
                <a:solidFill>
                  <a:schemeClr val="accent1"/>
                </a:solidFill>
                <a:latin typeface="Lato"/>
                <a:ea typeface="Lato"/>
                <a:cs typeface="Lato"/>
                <a:sym typeface="Lato"/>
              </a:defRPr>
            </a:lvl9pPr>
          </a:lstStyle>
          <a:p>
            <a:fld id="{00000000-1234-1234-1234-123412341234}" type="slidenum">
              <a:rPr lang="id" smtClean="0"/>
              <a:pPr/>
              <a:t>‹#›</a:t>
            </a:fld>
            <a:endParaRPr lang="id"/>
          </a:p>
        </p:txBody>
      </p:sp>
    </p:spTree>
    <p:extLst>
      <p:ext uri="{BB962C8B-B14F-4D97-AF65-F5344CB8AC3E}">
        <p14:creationId xmlns:p14="http://schemas.microsoft.com/office/powerpoint/2010/main" val="391476847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ctrTitle"/>
          </p:nvPr>
        </p:nvSpPr>
        <p:spPr>
          <a:xfrm>
            <a:off x="972600" y="1763267"/>
            <a:ext cx="10250800" cy="2219600"/>
          </a:xfrm>
          <a:prstGeom prst="rect">
            <a:avLst/>
          </a:prstGeom>
        </p:spPr>
        <p:txBody>
          <a:bodyPr spcFirstLastPara="1" wrap="square" lIns="121900" tIns="121900" rIns="121900" bIns="121900" anchor="t" anchorCtr="0">
            <a:normAutofit/>
          </a:bodyPr>
          <a:lstStyle/>
          <a:p>
            <a:r>
              <a:rPr lang="en-US" dirty="0"/>
              <a:t>PBO Dasar </a:t>
            </a:r>
            <a:endParaRPr dirty="0"/>
          </a:p>
        </p:txBody>
      </p:sp>
      <p:sp>
        <p:nvSpPr>
          <p:cNvPr id="164" name="Google Shape;164;p25"/>
          <p:cNvSpPr txBox="1">
            <a:spLocks noGrp="1"/>
          </p:cNvSpPr>
          <p:nvPr>
            <p:ph type="subTitle" idx="1"/>
          </p:nvPr>
        </p:nvSpPr>
        <p:spPr>
          <a:xfrm>
            <a:off x="972836" y="4230533"/>
            <a:ext cx="10250800" cy="721600"/>
          </a:xfrm>
          <a:prstGeom prst="rect">
            <a:avLst/>
          </a:prstGeom>
        </p:spPr>
        <p:txBody>
          <a:bodyPr spcFirstLastPara="1" wrap="square" lIns="121900" tIns="121900" rIns="121900" bIns="121900" anchor="t" anchorCtr="0">
            <a:normAutofit/>
          </a:bodyPr>
          <a:lstStyle/>
          <a:p>
            <a:pPr marL="0" indent="0"/>
            <a:r>
              <a:rPr lang="en-US" dirty="0" err="1"/>
              <a:t>Teguh</a:t>
            </a:r>
            <a:r>
              <a:rPr lang="en-US" dirty="0"/>
              <a:t> </a:t>
            </a:r>
            <a:r>
              <a:rPr lang="en-US" dirty="0" err="1"/>
              <a:t>Tamrin</a:t>
            </a:r>
            <a:r>
              <a:rPr lang="en-US" dirty="0"/>
              <a:t>, </a:t>
            </a:r>
            <a:r>
              <a:rPr lang="en-US" dirty="0" err="1"/>
              <a:t>M.Kom</a:t>
            </a:r>
            <a:r>
              <a:rPr lang="en-US" dirty="0"/>
              <a: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F228-DB58-4FA3-AB13-E7106EC76E27}"/>
              </a:ext>
            </a:extLst>
          </p:cNvPr>
          <p:cNvSpPr>
            <a:spLocks noGrp="1"/>
          </p:cNvSpPr>
          <p:nvPr>
            <p:ph type="title"/>
          </p:nvPr>
        </p:nvSpPr>
        <p:spPr>
          <a:xfrm>
            <a:off x="972600" y="714567"/>
            <a:ext cx="10251600" cy="713600"/>
          </a:xfrm>
        </p:spPr>
        <p:txBody>
          <a:bodyPr/>
          <a:lstStyle/>
          <a:p>
            <a:r>
              <a:rPr lang="en-US" dirty="0"/>
              <a:t>Increment dan Decrement</a:t>
            </a:r>
            <a:endParaRPr lang="en-ID" dirty="0"/>
          </a:p>
        </p:txBody>
      </p:sp>
      <p:sp>
        <p:nvSpPr>
          <p:cNvPr id="3" name="Text Placeholder 2">
            <a:extLst>
              <a:ext uri="{FF2B5EF4-FFF2-40B4-BE49-F238E27FC236}">
                <a16:creationId xmlns:a16="http://schemas.microsoft.com/office/drawing/2014/main" id="{35C604B8-7422-4EBA-90FD-047876B5668E}"/>
              </a:ext>
            </a:extLst>
          </p:cNvPr>
          <p:cNvSpPr>
            <a:spLocks noGrp="1"/>
          </p:cNvSpPr>
          <p:nvPr>
            <p:ph type="body" idx="1"/>
          </p:nvPr>
        </p:nvSpPr>
        <p:spPr>
          <a:xfrm>
            <a:off x="886336" y="1659026"/>
            <a:ext cx="10251600" cy="713600"/>
          </a:xfrm>
        </p:spPr>
        <p:txBody>
          <a:bodyPr/>
          <a:lstStyle/>
          <a:p>
            <a:r>
              <a:rPr lang="en-US" sz="1400" dirty="0">
                <a:solidFill>
                  <a:srgbClr val="C00000"/>
                </a:solidFill>
              </a:rPr>
              <a:t>Increment</a:t>
            </a:r>
            <a:r>
              <a:rPr lang="en-US" sz="1400" dirty="0"/>
              <a:t>: </a:t>
            </a:r>
            <a:r>
              <a:rPr lang="en-US" sz="1400" dirty="0" err="1"/>
              <a:t>menambahkan</a:t>
            </a:r>
            <a:r>
              <a:rPr lang="en-US" sz="1400" dirty="0"/>
              <a:t> 1 </a:t>
            </a:r>
            <a:r>
              <a:rPr lang="en-US" sz="1400" dirty="0" err="1"/>
              <a:t>ke</a:t>
            </a:r>
            <a:r>
              <a:rPr lang="en-US" sz="1400" dirty="0"/>
              <a:t> </a:t>
            </a:r>
            <a:r>
              <a:rPr lang="en-US" sz="1400" dirty="0" err="1"/>
              <a:t>nilai</a:t>
            </a:r>
            <a:r>
              <a:rPr lang="en-US" sz="1400" dirty="0"/>
              <a:t> </a:t>
            </a:r>
            <a:r>
              <a:rPr lang="en-US" sz="1400" dirty="0" err="1"/>
              <a:t>variabel</a:t>
            </a:r>
            <a:br>
              <a:rPr lang="id-ID" sz="1400" dirty="0"/>
            </a:br>
            <a:r>
              <a:rPr lang="en-US" sz="1200" dirty="0"/>
              <a:t>(operator = </a:t>
            </a:r>
            <a:r>
              <a:rPr lang="id-ID" sz="1200" dirty="0">
                <a:solidFill>
                  <a:srgbClr val="C00000"/>
                </a:solidFill>
              </a:rPr>
              <a:t>++</a:t>
            </a:r>
            <a:r>
              <a:rPr lang="en-US" sz="1200" dirty="0"/>
              <a:t>)</a:t>
            </a:r>
            <a:endParaRPr lang="en-ID" dirty="0"/>
          </a:p>
        </p:txBody>
      </p:sp>
      <p:sp>
        <p:nvSpPr>
          <p:cNvPr id="4" name="Text Placeholder 2">
            <a:extLst>
              <a:ext uri="{FF2B5EF4-FFF2-40B4-BE49-F238E27FC236}">
                <a16:creationId xmlns:a16="http://schemas.microsoft.com/office/drawing/2014/main" id="{EE4B03F9-F956-4665-B683-CB2108ED8651}"/>
              </a:ext>
            </a:extLst>
          </p:cNvPr>
          <p:cNvSpPr txBox="1">
            <a:spLocks/>
          </p:cNvSpPr>
          <p:nvPr/>
        </p:nvSpPr>
        <p:spPr>
          <a:xfrm>
            <a:off x="5766011" y="1659026"/>
            <a:ext cx="10251600" cy="30148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609585" marR="0" lvl="0" indent="-414856"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1219170" marR="0" lvl="1" indent="-397923"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828754" marR="0" lvl="2" indent="-397923"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2438339" marR="0" lvl="3" indent="-397923"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3047924" marR="0" lvl="4" indent="-397923"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3657509" marR="0" lvl="5" indent="-397923"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4267093" marR="0" lvl="6" indent="-397923"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4876678" marR="0" lvl="7" indent="-397923"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5486263" marR="0" lvl="8" indent="-397923"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r>
              <a:rPr lang="en-US" sz="1400" kern="0" dirty="0">
                <a:solidFill>
                  <a:srgbClr val="C00000"/>
                </a:solidFill>
              </a:rPr>
              <a:t>Decrement</a:t>
            </a:r>
            <a:r>
              <a:rPr lang="en-US" sz="1400" kern="0" dirty="0"/>
              <a:t>: </a:t>
            </a:r>
            <a:r>
              <a:rPr lang="en-US" sz="1400" kern="0" dirty="0" err="1"/>
              <a:t>mengurangkan</a:t>
            </a:r>
            <a:r>
              <a:rPr lang="en-US" sz="1400" kern="0" dirty="0"/>
              <a:t> 1 </a:t>
            </a:r>
            <a:r>
              <a:rPr lang="en-US" sz="1400" kern="0" dirty="0" err="1"/>
              <a:t>ke</a:t>
            </a:r>
            <a:r>
              <a:rPr lang="en-US" sz="1400" kern="0" dirty="0"/>
              <a:t> </a:t>
            </a:r>
            <a:r>
              <a:rPr lang="en-US" sz="1400" kern="0" dirty="0" err="1"/>
              <a:t>nilai</a:t>
            </a:r>
            <a:r>
              <a:rPr lang="en-US" sz="1400" kern="0" dirty="0"/>
              <a:t> </a:t>
            </a:r>
            <a:r>
              <a:rPr lang="en-US" sz="1400" kern="0" dirty="0" err="1"/>
              <a:t>variabel</a:t>
            </a:r>
            <a:br>
              <a:rPr lang="id-ID" sz="1400" kern="0" dirty="0"/>
            </a:br>
            <a:r>
              <a:rPr lang="en-US" sz="1400" kern="0" dirty="0"/>
              <a:t>(operator = </a:t>
            </a:r>
            <a:r>
              <a:rPr lang="en-US" sz="1400" kern="0" dirty="0">
                <a:solidFill>
                  <a:srgbClr val="C00000"/>
                </a:solidFill>
              </a:rPr>
              <a:t>--</a:t>
            </a:r>
            <a:r>
              <a:rPr lang="en-US" sz="1400" kern="0" dirty="0"/>
              <a:t>)</a:t>
            </a:r>
          </a:p>
          <a:p>
            <a:pPr marL="194729" indent="0">
              <a:buFont typeface="Lato"/>
              <a:buNone/>
            </a:pPr>
            <a:endParaRPr lang="en-ID" kern="0" dirty="0"/>
          </a:p>
        </p:txBody>
      </p:sp>
      <p:pic>
        <p:nvPicPr>
          <p:cNvPr id="6" name="Picture 5">
            <a:extLst>
              <a:ext uri="{FF2B5EF4-FFF2-40B4-BE49-F238E27FC236}">
                <a16:creationId xmlns:a16="http://schemas.microsoft.com/office/drawing/2014/main" id="{BEAD56AC-1F96-4B3B-BACF-A1C818A2523B}"/>
              </a:ext>
            </a:extLst>
          </p:cNvPr>
          <p:cNvPicPr>
            <a:picLocks noChangeAspect="1"/>
          </p:cNvPicPr>
          <p:nvPr/>
        </p:nvPicPr>
        <p:blipFill>
          <a:blip r:embed="rId2"/>
          <a:stretch>
            <a:fillRect/>
          </a:stretch>
        </p:blipFill>
        <p:spPr>
          <a:xfrm>
            <a:off x="886336" y="2352614"/>
            <a:ext cx="4389031" cy="4105083"/>
          </a:xfrm>
          <a:prstGeom prst="rect">
            <a:avLst/>
          </a:prstGeom>
        </p:spPr>
      </p:pic>
      <p:pic>
        <p:nvPicPr>
          <p:cNvPr id="8" name="Picture 7">
            <a:extLst>
              <a:ext uri="{FF2B5EF4-FFF2-40B4-BE49-F238E27FC236}">
                <a16:creationId xmlns:a16="http://schemas.microsoft.com/office/drawing/2014/main" id="{739941B7-C8BB-4439-A78C-DE44CE6F92D3}"/>
              </a:ext>
            </a:extLst>
          </p:cNvPr>
          <p:cNvPicPr>
            <a:picLocks noChangeAspect="1"/>
          </p:cNvPicPr>
          <p:nvPr/>
        </p:nvPicPr>
        <p:blipFill>
          <a:blip r:embed="rId3"/>
          <a:stretch>
            <a:fillRect/>
          </a:stretch>
        </p:blipFill>
        <p:spPr>
          <a:xfrm>
            <a:off x="6406269" y="2352614"/>
            <a:ext cx="4118123" cy="4094273"/>
          </a:xfrm>
          <a:prstGeom prst="rect">
            <a:avLst/>
          </a:prstGeom>
        </p:spPr>
      </p:pic>
    </p:spTree>
    <p:extLst>
      <p:ext uri="{BB962C8B-B14F-4D97-AF65-F5344CB8AC3E}">
        <p14:creationId xmlns:p14="http://schemas.microsoft.com/office/powerpoint/2010/main" val="3743739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8417-D8EC-4B01-A92A-F70B3170B570}"/>
              </a:ext>
            </a:extLst>
          </p:cNvPr>
          <p:cNvSpPr>
            <a:spLocks noGrp="1"/>
          </p:cNvSpPr>
          <p:nvPr>
            <p:ph type="title"/>
          </p:nvPr>
        </p:nvSpPr>
        <p:spPr>
          <a:xfrm>
            <a:off x="970200" y="783415"/>
            <a:ext cx="10251600" cy="713600"/>
          </a:xfrm>
        </p:spPr>
        <p:txBody>
          <a:bodyPr/>
          <a:lstStyle/>
          <a:p>
            <a:r>
              <a:rPr lang="id-ID" sz="3200" dirty="0"/>
              <a:t>Tabel Operator Increment dan Decrement</a:t>
            </a:r>
            <a:endParaRPr lang="en-ID" dirty="0"/>
          </a:p>
        </p:txBody>
      </p:sp>
      <p:sp>
        <p:nvSpPr>
          <p:cNvPr id="3" name="Text Placeholder 2">
            <a:extLst>
              <a:ext uri="{FF2B5EF4-FFF2-40B4-BE49-F238E27FC236}">
                <a16:creationId xmlns:a16="http://schemas.microsoft.com/office/drawing/2014/main" id="{01E52D70-33A4-4E12-9BC4-70AF8A1277EE}"/>
              </a:ext>
            </a:extLst>
          </p:cNvPr>
          <p:cNvSpPr>
            <a:spLocks noGrp="1"/>
          </p:cNvSpPr>
          <p:nvPr>
            <p:ph type="body" idx="1"/>
          </p:nvPr>
        </p:nvSpPr>
        <p:spPr>
          <a:xfrm>
            <a:off x="970200" y="5662286"/>
            <a:ext cx="10251600" cy="935229"/>
          </a:xfrm>
        </p:spPr>
        <p:txBody>
          <a:bodyPr/>
          <a:lstStyle/>
          <a:p>
            <a:pPr marL="194729" indent="0">
              <a:buNone/>
            </a:pPr>
            <a:r>
              <a:rPr lang="id-ID" sz="2000" b="1" dirty="0">
                <a:effectLst/>
                <a:latin typeface="Calibri" pitchFamily="34" charset="0"/>
                <a:cs typeface="Calibri" pitchFamily="34" charset="0"/>
              </a:rPr>
              <a:t>Ketika operator increment dan decrement ditempatkan setelah operand, nilai variabel yang lama akan dioperasikan lebih dulu terhadap pernyataan dimana dia ditambahkan.</a:t>
            </a:r>
          </a:p>
          <a:p>
            <a:pPr marL="194729" indent="0">
              <a:buNone/>
            </a:pPr>
            <a:endParaRPr lang="en-ID" dirty="0"/>
          </a:p>
        </p:txBody>
      </p:sp>
      <p:pic>
        <p:nvPicPr>
          <p:cNvPr id="4" name="Picture 2">
            <a:extLst>
              <a:ext uri="{FF2B5EF4-FFF2-40B4-BE49-F238E27FC236}">
                <a16:creationId xmlns:a16="http://schemas.microsoft.com/office/drawing/2014/main" id="{38BAD14A-83BC-46F0-B65C-CB52CC675533}"/>
              </a:ext>
            </a:extLst>
          </p:cNvPr>
          <p:cNvPicPr>
            <a:picLocks noChangeAspect="1" noChangeArrowheads="1"/>
          </p:cNvPicPr>
          <p:nvPr/>
        </p:nvPicPr>
        <p:blipFill>
          <a:blip r:embed="rId2"/>
          <a:srcRect l="30198" t="41992" r="26427" b="17969"/>
          <a:stretch>
            <a:fillRect/>
          </a:stretch>
        </p:blipFill>
        <p:spPr bwMode="auto">
          <a:xfrm>
            <a:off x="967800" y="1658142"/>
            <a:ext cx="7715304" cy="4004145"/>
          </a:xfrm>
          <a:prstGeom prst="rect">
            <a:avLst/>
          </a:prstGeom>
          <a:noFill/>
          <a:ln w="9525">
            <a:solidFill>
              <a:schemeClr val="tx1"/>
            </a:solidFill>
            <a:miter lim="800000"/>
            <a:headEnd/>
            <a:tailEnd/>
          </a:ln>
          <a:effectLst/>
        </p:spPr>
      </p:pic>
      <p:sp>
        <p:nvSpPr>
          <p:cNvPr id="5" name="TextBox 4">
            <a:extLst>
              <a:ext uri="{FF2B5EF4-FFF2-40B4-BE49-F238E27FC236}">
                <a16:creationId xmlns:a16="http://schemas.microsoft.com/office/drawing/2014/main" id="{4341D117-AB0A-4C9B-8AC4-1815FA0A7219}"/>
              </a:ext>
            </a:extLst>
          </p:cNvPr>
          <p:cNvSpPr txBox="1"/>
          <p:nvPr/>
        </p:nvSpPr>
        <p:spPr>
          <a:xfrm flipH="1">
            <a:off x="8947014" y="3660214"/>
            <a:ext cx="2274786" cy="369332"/>
          </a:xfrm>
          <a:prstGeom prst="rect">
            <a:avLst/>
          </a:prstGeom>
          <a:noFill/>
        </p:spPr>
        <p:txBody>
          <a:bodyPr wrap="square" rtlCol="0">
            <a:spAutoFit/>
          </a:bodyPr>
          <a:lstStyle/>
          <a:p>
            <a:r>
              <a:rPr lang="en-US" dirty="0"/>
              <a:t>op = Operand</a:t>
            </a:r>
            <a:endParaRPr lang="en-ID" dirty="0"/>
          </a:p>
        </p:txBody>
      </p:sp>
    </p:spTree>
    <p:extLst>
      <p:ext uri="{BB962C8B-B14F-4D97-AF65-F5344CB8AC3E}">
        <p14:creationId xmlns:p14="http://schemas.microsoft.com/office/powerpoint/2010/main" val="2532080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2FD2-A6C7-491B-B62B-68ABC2E90368}"/>
              </a:ext>
            </a:extLst>
          </p:cNvPr>
          <p:cNvSpPr>
            <a:spLocks noGrp="1"/>
          </p:cNvSpPr>
          <p:nvPr>
            <p:ph type="title"/>
          </p:nvPr>
        </p:nvSpPr>
        <p:spPr>
          <a:xfrm>
            <a:off x="972600" y="714567"/>
            <a:ext cx="10251600" cy="713600"/>
          </a:xfrm>
        </p:spPr>
        <p:txBody>
          <a:bodyPr/>
          <a:lstStyle/>
          <a:p>
            <a:r>
              <a:rPr lang="id-ID" dirty="0"/>
              <a:t>Operator Pembanding (Relasional)</a:t>
            </a:r>
            <a:endParaRPr lang="en-ID" dirty="0"/>
          </a:p>
        </p:txBody>
      </p:sp>
      <p:sp>
        <p:nvSpPr>
          <p:cNvPr id="3" name="Text Placeholder 2">
            <a:extLst>
              <a:ext uri="{FF2B5EF4-FFF2-40B4-BE49-F238E27FC236}">
                <a16:creationId xmlns:a16="http://schemas.microsoft.com/office/drawing/2014/main" id="{D5CFFF2F-83AB-4D44-BD36-874F1FFB7494}"/>
              </a:ext>
            </a:extLst>
          </p:cNvPr>
          <p:cNvSpPr>
            <a:spLocks noGrp="1"/>
          </p:cNvSpPr>
          <p:nvPr>
            <p:ph type="body" idx="1"/>
          </p:nvPr>
        </p:nvSpPr>
        <p:spPr>
          <a:xfrm>
            <a:off x="964924" y="5063450"/>
            <a:ext cx="10251600" cy="1565016"/>
          </a:xfrm>
        </p:spPr>
        <p:txBody>
          <a:bodyPr/>
          <a:lstStyle/>
          <a:p>
            <a:pPr marL="194729" indent="0">
              <a:buNone/>
            </a:pPr>
            <a:r>
              <a:rPr kumimoji="0" lang="en-US" sz="2800" b="1" i="0" u="none" strike="noStrike" kern="0" cap="none" spc="0" normalizeH="0" baseline="0" noProof="0" dirty="0">
                <a:ln>
                  <a:noFill/>
                </a:ln>
                <a:solidFill>
                  <a:schemeClr val="bg2"/>
                </a:solidFill>
                <a:effectLst/>
                <a:uLnTx/>
                <a:uFillTx/>
                <a:latin typeface="Calibri" pitchFamily="34" charset="0"/>
                <a:ea typeface="+mn-ea"/>
                <a:cs typeface="Calibri" pitchFamily="34" charset="0"/>
              </a:rPr>
              <a:t>Operator </a:t>
            </a:r>
            <a:r>
              <a:rPr kumimoji="0" lang="en-US" sz="2800" b="1" i="0" u="none" strike="noStrike" kern="0" cap="none" spc="0" normalizeH="0" baseline="0" noProof="0" dirty="0" err="1">
                <a:ln>
                  <a:noFill/>
                </a:ln>
                <a:solidFill>
                  <a:schemeClr val="bg2"/>
                </a:solidFill>
                <a:effectLst/>
                <a:uLnTx/>
                <a:uFillTx/>
                <a:latin typeface="Calibri" pitchFamily="34" charset="0"/>
                <a:ea typeface="+mn-ea"/>
                <a:cs typeface="Calibri" pitchFamily="34" charset="0"/>
              </a:rPr>
              <a:t>pembanding</a:t>
            </a:r>
            <a:r>
              <a:rPr kumimoji="0" lang="en-US" sz="2800" b="1" i="0" u="none" strike="noStrike" kern="0" cap="none" spc="0" normalizeH="0" baseline="0" noProof="0" dirty="0">
                <a:ln>
                  <a:noFill/>
                </a:ln>
                <a:solidFill>
                  <a:schemeClr val="bg2"/>
                </a:solidFill>
                <a:effectLst/>
                <a:uLnTx/>
                <a:uFillTx/>
                <a:latin typeface="Calibri" pitchFamily="34" charset="0"/>
                <a:ea typeface="+mn-ea"/>
                <a:cs typeface="Calibri" pitchFamily="34" charset="0"/>
              </a:rPr>
              <a:t> </a:t>
            </a:r>
            <a:r>
              <a:rPr kumimoji="0" lang="en-US" sz="2800" b="1" i="0" u="none" strike="noStrike" kern="0" cap="none" spc="0" normalizeH="0" baseline="0" noProof="0" dirty="0" err="1">
                <a:ln>
                  <a:noFill/>
                </a:ln>
                <a:solidFill>
                  <a:schemeClr val="bg2"/>
                </a:solidFill>
                <a:effectLst/>
                <a:uLnTx/>
                <a:uFillTx/>
                <a:latin typeface="Calibri" pitchFamily="34" charset="0"/>
                <a:ea typeface="+mn-ea"/>
                <a:cs typeface="Calibri" pitchFamily="34" charset="0"/>
              </a:rPr>
              <a:t>menggunakan</a:t>
            </a:r>
            <a:r>
              <a:rPr kumimoji="0" lang="en-US" sz="2800" b="1" i="0" u="none" strike="noStrike" kern="0" cap="none" spc="0" normalizeH="0" baseline="0" noProof="0" dirty="0">
                <a:ln>
                  <a:noFill/>
                </a:ln>
                <a:solidFill>
                  <a:schemeClr val="bg2"/>
                </a:solidFill>
                <a:effectLst/>
                <a:uLnTx/>
                <a:uFillTx/>
                <a:latin typeface="Calibri" pitchFamily="34" charset="0"/>
                <a:ea typeface="+mn-ea"/>
                <a:cs typeface="Calibri" pitchFamily="34" charset="0"/>
              </a:rPr>
              <a:t> </a:t>
            </a:r>
            <a:r>
              <a:rPr kumimoji="0" lang="en-US" sz="2800" b="1" i="0" u="none" strike="noStrike" kern="0" cap="none" spc="0" normalizeH="0" baseline="0" noProof="0" dirty="0" err="1">
                <a:ln>
                  <a:noFill/>
                </a:ln>
                <a:solidFill>
                  <a:schemeClr val="bg2"/>
                </a:solidFill>
                <a:effectLst/>
                <a:uLnTx/>
                <a:uFillTx/>
                <a:latin typeface="Calibri" pitchFamily="34" charset="0"/>
                <a:ea typeface="+mn-ea"/>
                <a:cs typeface="Calibri" pitchFamily="34" charset="0"/>
              </a:rPr>
              <a:t>ekspresi</a:t>
            </a:r>
            <a:r>
              <a:rPr kumimoji="0" lang="en-US" sz="2800" b="1" i="0" u="none" strike="noStrike" kern="0" cap="none" spc="0" normalizeH="0" baseline="0" noProof="0" dirty="0">
                <a:ln>
                  <a:noFill/>
                </a:ln>
                <a:solidFill>
                  <a:schemeClr val="bg2"/>
                </a:solidFill>
                <a:effectLst/>
                <a:uLnTx/>
                <a:uFillTx/>
                <a:latin typeface="Calibri" pitchFamily="34" charset="0"/>
                <a:ea typeface="+mn-ea"/>
                <a:cs typeface="Calibri" pitchFamily="34" charset="0"/>
              </a:rPr>
              <a:t> </a:t>
            </a:r>
            <a:r>
              <a:rPr kumimoji="0" lang="en-US" sz="2800" b="1" i="0" u="none" strike="noStrike" kern="0" cap="none" spc="0" normalizeH="0" baseline="0" noProof="0" dirty="0" err="1">
                <a:ln>
                  <a:noFill/>
                </a:ln>
                <a:solidFill>
                  <a:schemeClr val="bg2"/>
                </a:solidFill>
                <a:effectLst/>
                <a:uLnTx/>
                <a:uFillTx/>
                <a:latin typeface="Calibri" pitchFamily="34" charset="0"/>
                <a:ea typeface="+mn-ea"/>
                <a:cs typeface="Calibri" pitchFamily="34" charset="0"/>
              </a:rPr>
              <a:t>dengan</a:t>
            </a:r>
            <a:r>
              <a:rPr kumimoji="0" lang="en-US" sz="2800" b="1" i="0" u="none" strike="noStrike" kern="0" cap="none" spc="0" normalizeH="0" baseline="0" noProof="0" dirty="0">
                <a:ln>
                  <a:noFill/>
                </a:ln>
                <a:solidFill>
                  <a:schemeClr val="bg2"/>
                </a:solidFill>
                <a:effectLst/>
                <a:uLnTx/>
                <a:uFillTx/>
                <a:latin typeface="Calibri" pitchFamily="34" charset="0"/>
                <a:ea typeface="+mn-ea"/>
                <a:cs typeface="Calibri" pitchFamily="34" charset="0"/>
              </a:rPr>
              <a:t> </a:t>
            </a:r>
            <a:r>
              <a:rPr kumimoji="0" lang="en-US" sz="2800" b="1" i="0" u="none" strike="noStrike" kern="0" cap="none" spc="0" normalizeH="0" baseline="0" noProof="0" dirty="0" err="1">
                <a:ln>
                  <a:noFill/>
                </a:ln>
                <a:solidFill>
                  <a:schemeClr val="bg2"/>
                </a:solidFill>
                <a:effectLst/>
                <a:uLnTx/>
                <a:uFillTx/>
                <a:latin typeface="Calibri" pitchFamily="34" charset="0"/>
                <a:ea typeface="+mn-ea"/>
                <a:cs typeface="Calibri" pitchFamily="34" charset="0"/>
              </a:rPr>
              <a:t>nilai</a:t>
            </a:r>
            <a:r>
              <a:rPr kumimoji="0" lang="en-US" sz="2800" b="1" i="0" u="none" strike="noStrike" kern="0" cap="none" spc="0" normalizeH="0" baseline="0" noProof="0" dirty="0">
                <a:ln>
                  <a:noFill/>
                </a:ln>
                <a:solidFill>
                  <a:schemeClr val="bg2"/>
                </a:solidFill>
                <a:effectLst/>
                <a:uLnTx/>
                <a:uFillTx/>
                <a:latin typeface="Calibri" pitchFamily="34" charset="0"/>
                <a:ea typeface="+mn-ea"/>
                <a:cs typeface="Calibri" pitchFamily="34" charset="0"/>
              </a:rPr>
              <a:t> </a:t>
            </a:r>
            <a:r>
              <a:rPr kumimoji="0" lang="en-US" sz="2800" b="1" i="0" u="none" strike="noStrike" kern="0" cap="none" spc="0" normalizeH="0" baseline="0" noProof="0" dirty="0" err="1">
                <a:ln>
                  <a:noFill/>
                </a:ln>
                <a:solidFill>
                  <a:schemeClr val="bg2"/>
                </a:solidFill>
                <a:effectLst/>
                <a:uLnTx/>
                <a:uFillTx/>
                <a:latin typeface="Calibri" pitchFamily="34" charset="0"/>
                <a:ea typeface="+mn-ea"/>
                <a:cs typeface="Calibri" pitchFamily="34" charset="0"/>
              </a:rPr>
              <a:t>balik</a:t>
            </a:r>
            <a:r>
              <a:rPr kumimoji="0" lang="en-US" sz="2800" b="1" i="0" u="none" strike="noStrike" kern="0" cap="none" spc="0" normalizeH="0" baseline="0" noProof="0" dirty="0">
                <a:ln>
                  <a:noFill/>
                </a:ln>
                <a:solidFill>
                  <a:schemeClr val="bg2"/>
                </a:solidFill>
                <a:effectLst/>
                <a:uLnTx/>
                <a:uFillTx/>
                <a:latin typeface="Calibri" pitchFamily="34" charset="0"/>
                <a:ea typeface="+mn-ea"/>
                <a:cs typeface="Calibri" pitchFamily="34" charset="0"/>
              </a:rPr>
              <a:t> </a:t>
            </a:r>
            <a:r>
              <a:rPr kumimoji="0" lang="en-US" sz="2800" b="1" i="0" u="none" strike="noStrike" kern="0" cap="none" spc="0" normalizeH="0" baseline="0" noProof="0" dirty="0">
                <a:ln>
                  <a:noFill/>
                </a:ln>
                <a:solidFill>
                  <a:srgbClr val="C00000"/>
                </a:solidFill>
                <a:effectLst/>
                <a:uLnTx/>
                <a:uFillTx/>
                <a:latin typeface="Calibri" pitchFamily="34" charset="0"/>
                <a:ea typeface="+mn-ea"/>
                <a:cs typeface="Calibri" pitchFamily="34" charset="0"/>
              </a:rPr>
              <a:t>bool</a:t>
            </a:r>
            <a:r>
              <a:rPr kumimoji="0" lang="en-US" sz="2800" b="1" i="0" u="none" strike="noStrike" kern="0" cap="none" spc="0" normalizeH="0" baseline="0" noProof="0" dirty="0">
                <a:ln>
                  <a:noFill/>
                </a:ln>
                <a:solidFill>
                  <a:schemeClr val="tx1"/>
                </a:solidFill>
                <a:effectLst/>
                <a:uLnTx/>
                <a:uFillTx/>
                <a:latin typeface="Calibri" pitchFamily="34" charset="0"/>
                <a:ea typeface="+mn-ea"/>
                <a:cs typeface="Calibri" pitchFamily="34" charset="0"/>
              </a:rPr>
              <a:t> </a:t>
            </a:r>
            <a:r>
              <a:rPr kumimoji="0" lang="en-US" sz="2800" b="1" i="0" u="none" strike="noStrike" kern="0" cap="none" spc="0" normalizeH="0" baseline="0" noProof="0" dirty="0">
                <a:ln>
                  <a:noFill/>
                </a:ln>
                <a:solidFill>
                  <a:schemeClr val="bg2"/>
                </a:solidFill>
                <a:effectLst/>
                <a:uLnTx/>
                <a:uFillTx/>
                <a:latin typeface="Calibri" pitchFamily="34" charset="0"/>
                <a:ea typeface="+mn-ea"/>
                <a:cs typeface="Calibri" pitchFamily="34" charset="0"/>
              </a:rPr>
              <a:t>(true or false)</a:t>
            </a:r>
            <a:endParaRPr lang="en-ID" b="1" dirty="0">
              <a:solidFill>
                <a:schemeClr val="bg2"/>
              </a:solidFill>
            </a:endParaRPr>
          </a:p>
        </p:txBody>
      </p:sp>
      <p:sp>
        <p:nvSpPr>
          <p:cNvPr id="5" name="TextBox 4">
            <a:extLst>
              <a:ext uri="{FF2B5EF4-FFF2-40B4-BE49-F238E27FC236}">
                <a16:creationId xmlns:a16="http://schemas.microsoft.com/office/drawing/2014/main" id="{EF83EBC2-74FB-41F4-BC81-FF16FBAE23E4}"/>
              </a:ext>
            </a:extLst>
          </p:cNvPr>
          <p:cNvSpPr txBox="1"/>
          <p:nvPr/>
        </p:nvSpPr>
        <p:spPr>
          <a:xfrm>
            <a:off x="3047281" y="3244334"/>
            <a:ext cx="6094562" cy="369332"/>
          </a:xfrm>
          <a:prstGeom prst="rect">
            <a:avLst/>
          </a:prstGeom>
          <a:noFill/>
        </p:spPr>
        <p:txBody>
          <a:bodyPr wrap="square">
            <a:spAutoFit/>
          </a:bodyPr>
          <a:lstStyle/>
          <a:p>
            <a:r>
              <a:rPr lang="id-ID" sz="1800" dirty="0">
                <a:latin typeface="Calibri" pitchFamily="34" charset="0"/>
              </a:rPr>
              <a:t>Sama dengan</a:t>
            </a:r>
          </a:p>
        </p:txBody>
      </p:sp>
      <p:pic>
        <p:nvPicPr>
          <p:cNvPr id="7" name="Picture 6">
            <a:extLst>
              <a:ext uri="{FF2B5EF4-FFF2-40B4-BE49-F238E27FC236}">
                <a16:creationId xmlns:a16="http://schemas.microsoft.com/office/drawing/2014/main" id="{A1F5666C-D6D6-449D-9DBC-B35A55D19C8E}"/>
              </a:ext>
            </a:extLst>
          </p:cNvPr>
          <p:cNvPicPr>
            <a:picLocks noChangeAspect="1"/>
          </p:cNvPicPr>
          <p:nvPr/>
        </p:nvPicPr>
        <p:blipFill>
          <a:blip r:embed="rId2"/>
          <a:stretch>
            <a:fillRect/>
          </a:stretch>
        </p:blipFill>
        <p:spPr>
          <a:xfrm>
            <a:off x="964924" y="1673780"/>
            <a:ext cx="5608806" cy="3389670"/>
          </a:xfrm>
          <a:prstGeom prst="rect">
            <a:avLst/>
          </a:prstGeom>
        </p:spPr>
      </p:pic>
    </p:spTree>
    <p:extLst>
      <p:ext uri="{BB962C8B-B14F-4D97-AF65-F5344CB8AC3E}">
        <p14:creationId xmlns:p14="http://schemas.microsoft.com/office/powerpoint/2010/main" val="4096480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D672-B4E2-403D-8D8B-9A69C1120CA4}"/>
              </a:ext>
            </a:extLst>
          </p:cNvPr>
          <p:cNvSpPr>
            <a:spLocks noGrp="1"/>
          </p:cNvSpPr>
          <p:nvPr>
            <p:ph type="title"/>
          </p:nvPr>
        </p:nvSpPr>
        <p:spPr>
          <a:xfrm>
            <a:off x="970200" y="714567"/>
            <a:ext cx="10251600" cy="713600"/>
          </a:xfrm>
        </p:spPr>
        <p:txBody>
          <a:bodyPr/>
          <a:lstStyle/>
          <a:p>
            <a:r>
              <a:rPr lang="en-US" dirty="0"/>
              <a:t>Latihan</a:t>
            </a:r>
            <a:endParaRPr lang="en-ID" dirty="0"/>
          </a:p>
        </p:txBody>
      </p:sp>
      <p:pic>
        <p:nvPicPr>
          <p:cNvPr id="5" name="Picture 4">
            <a:extLst>
              <a:ext uri="{FF2B5EF4-FFF2-40B4-BE49-F238E27FC236}">
                <a16:creationId xmlns:a16="http://schemas.microsoft.com/office/drawing/2014/main" id="{9E5C6D61-46CC-498B-88C2-C12DFA5097F2}"/>
              </a:ext>
            </a:extLst>
          </p:cNvPr>
          <p:cNvPicPr>
            <a:picLocks noChangeAspect="1"/>
          </p:cNvPicPr>
          <p:nvPr/>
        </p:nvPicPr>
        <p:blipFill>
          <a:blip r:embed="rId2"/>
          <a:stretch>
            <a:fillRect/>
          </a:stretch>
        </p:blipFill>
        <p:spPr>
          <a:xfrm>
            <a:off x="4549355" y="638175"/>
            <a:ext cx="6819900" cy="6219825"/>
          </a:xfrm>
          <a:prstGeom prst="rect">
            <a:avLst/>
          </a:prstGeom>
        </p:spPr>
      </p:pic>
    </p:spTree>
    <p:extLst>
      <p:ext uri="{BB962C8B-B14F-4D97-AF65-F5344CB8AC3E}">
        <p14:creationId xmlns:p14="http://schemas.microsoft.com/office/powerpoint/2010/main" val="782797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87A3D-86E0-40C8-A49A-D914C24F6569}"/>
              </a:ext>
            </a:extLst>
          </p:cNvPr>
          <p:cNvSpPr>
            <a:spLocks noGrp="1"/>
          </p:cNvSpPr>
          <p:nvPr>
            <p:ph type="title"/>
          </p:nvPr>
        </p:nvSpPr>
        <p:spPr>
          <a:xfrm>
            <a:off x="972600" y="714567"/>
            <a:ext cx="10251600" cy="713600"/>
          </a:xfrm>
        </p:spPr>
        <p:txBody>
          <a:bodyPr/>
          <a:lstStyle/>
          <a:p>
            <a:r>
              <a:rPr lang="en-US" dirty="0"/>
              <a:t>Operator Bit</a:t>
            </a:r>
            <a:r>
              <a:rPr lang="id-ID" dirty="0"/>
              <a:t>wise</a:t>
            </a:r>
            <a:endParaRPr lang="en-ID" dirty="0"/>
          </a:p>
        </p:txBody>
      </p:sp>
      <p:pic>
        <p:nvPicPr>
          <p:cNvPr id="5" name="Picture 4">
            <a:extLst>
              <a:ext uri="{FF2B5EF4-FFF2-40B4-BE49-F238E27FC236}">
                <a16:creationId xmlns:a16="http://schemas.microsoft.com/office/drawing/2014/main" id="{D24F852C-31AB-4D6B-9EFE-9784A3213A9D}"/>
              </a:ext>
            </a:extLst>
          </p:cNvPr>
          <p:cNvPicPr>
            <a:picLocks noChangeAspect="1"/>
          </p:cNvPicPr>
          <p:nvPr/>
        </p:nvPicPr>
        <p:blipFill>
          <a:blip r:embed="rId2"/>
          <a:stretch>
            <a:fillRect/>
          </a:stretch>
        </p:blipFill>
        <p:spPr>
          <a:xfrm>
            <a:off x="4711890" y="1412174"/>
            <a:ext cx="7020035" cy="5509911"/>
          </a:xfrm>
          <a:prstGeom prst="rect">
            <a:avLst/>
          </a:prstGeom>
        </p:spPr>
      </p:pic>
    </p:spTree>
    <p:extLst>
      <p:ext uri="{BB962C8B-B14F-4D97-AF65-F5344CB8AC3E}">
        <p14:creationId xmlns:p14="http://schemas.microsoft.com/office/powerpoint/2010/main" val="3626643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3E92F-8CFF-4E62-9D4E-DDA31AFAEC34}"/>
              </a:ext>
            </a:extLst>
          </p:cNvPr>
          <p:cNvSpPr>
            <a:spLocks noGrp="1"/>
          </p:cNvSpPr>
          <p:nvPr>
            <p:ph type="title"/>
          </p:nvPr>
        </p:nvSpPr>
        <p:spPr>
          <a:xfrm>
            <a:off x="972600" y="809295"/>
            <a:ext cx="10251600" cy="713600"/>
          </a:xfrm>
        </p:spPr>
        <p:txBody>
          <a:bodyPr/>
          <a:lstStyle/>
          <a:p>
            <a:r>
              <a:rPr lang="en-US" dirty="0"/>
              <a:t>Operator </a:t>
            </a:r>
            <a:r>
              <a:rPr lang="id-ID" dirty="0"/>
              <a:t>String</a:t>
            </a:r>
            <a:endParaRPr lang="en-ID" dirty="0"/>
          </a:p>
        </p:txBody>
      </p:sp>
      <p:sp>
        <p:nvSpPr>
          <p:cNvPr id="3" name="Text Placeholder 2">
            <a:extLst>
              <a:ext uri="{FF2B5EF4-FFF2-40B4-BE49-F238E27FC236}">
                <a16:creationId xmlns:a16="http://schemas.microsoft.com/office/drawing/2014/main" id="{85B7C645-F790-413C-B579-6EBA0330453A}"/>
              </a:ext>
            </a:extLst>
          </p:cNvPr>
          <p:cNvSpPr>
            <a:spLocks noGrp="1"/>
          </p:cNvSpPr>
          <p:nvPr>
            <p:ph type="body" idx="1"/>
          </p:nvPr>
        </p:nvSpPr>
        <p:spPr>
          <a:xfrm>
            <a:off x="972600" y="1863306"/>
            <a:ext cx="3064562" cy="3923327"/>
          </a:xfrm>
        </p:spPr>
        <p:txBody>
          <a:bodyPr/>
          <a:lstStyle/>
          <a:p>
            <a:pPr marL="194729" indent="0">
              <a:buNone/>
            </a:pPr>
            <a:r>
              <a:rPr lang="en-US" sz="1400" b="1" dirty="0"/>
              <a:t>Operator </a:t>
            </a:r>
            <a:r>
              <a:rPr lang="en-US" sz="1400" b="1" dirty="0">
                <a:solidFill>
                  <a:srgbClr val="C00000"/>
                </a:solidFill>
              </a:rPr>
              <a:t>+</a:t>
            </a:r>
            <a:r>
              <a:rPr lang="en-US" sz="1400" b="1" dirty="0"/>
              <a:t> </a:t>
            </a:r>
            <a:r>
              <a:rPr lang="en-US" sz="1400" b="1" dirty="0" err="1"/>
              <a:t>dapat</a:t>
            </a:r>
            <a:r>
              <a:rPr lang="en-US" sz="1400" b="1" dirty="0"/>
              <a:t> </a:t>
            </a:r>
            <a:r>
              <a:rPr lang="en-US" sz="1400" b="1" dirty="0" err="1"/>
              <a:t>digunakan</a:t>
            </a:r>
            <a:r>
              <a:rPr lang="en-US" sz="1400" b="1" dirty="0"/>
              <a:t> </a:t>
            </a:r>
            <a:r>
              <a:rPr lang="en-US" sz="1400" b="1" dirty="0" err="1"/>
              <a:t>untuk</a:t>
            </a:r>
            <a:r>
              <a:rPr lang="en-US" sz="1400" b="1" dirty="0"/>
              <a:t> </a:t>
            </a:r>
            <a:r>
              <a:rPr lang="en-US" sz="1400" b="1" dirty="0" err="1">
                <a:solidFill>
                  <a:srgbClr val="C00000"/>
                </a:solidFill>
              </a:rPr>
              <a:t>penggabungan</a:t>
            </a:r>
            <a:r>
              <a:rPr lang="en-US" sz="1400" b="1" dirty="0"/>
              <a:t> String dan String</a:t>
            </a:r>
            <a:r>
              <a:rPr lang="id-ID" sz="1400" b="1" dirty="0"/>
              <a:t>.</a:t>
            </a:r>
          </a:p>
          <a:p>
            <a:pPr marL="194729" indent="0">
              <a:buNone/>
            </a:pPr>
            <a:endParaRPr lang="en-ID" dirty="0"/>
          </a:p>
        </p:txBody>
      </p:sp>
      <p:pic>
        <p:nvPicPr>
          <p:cNvPr id="5" name="Picture 4">
            <a:extLst>
              <a:ext uri="{FF2B5EF4-FFF2-40B4-BE49-F238E27FC236}">
                <a16:creationId xmlns:a16="http://schemas.microsoft.com/office/drawing/2014/main" id="{57D7800B-C359-4145-A56E-DE3641538B97}"/>
              </a:ext>
            </a:extLst>
          </p:cNvPr>
          <p:cNvPicPr>
            <a:picLocks noChangeAspect="1"/>
          </p:cNvPicPr>
          <p:nvPr/>
        </p:nvPicPr>
        <p:blipFill>
          <a:blip r:embed="rId2"/>
          <a:stretch>
            <a:fillRect/>
          </a:stretch>
        </p:blipFill>
        <p:spPr>
          <a:xfrm>
            <a:off x="4710021" y="1522895"/>
            <a:ext cx="6371355" cy="5202381"/>
          </a:xfrm>
          <a:prstGeom prst="rect">
            <a:avLst/>
          </a:prstGeom>
        </p:spPr>
      </p:pic>
    </p:spTree>
    <p:extLst>
      <p:ext uri="{BB962C8B-B14F-4D97-AF65-F5344CB8AC3E}">
        <p14:creationId xmlns:p14="http://schemas.microsoft.com/office/powerpoint/2010/main" val="2655056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D02F6-5827-4F14-8D59-A11FD45CBAFE}"/>
              </a:ext>
            </a:extLst>
          </p:cNvPr>
          <p:cNvSpPr>
            <a:spLocks noGrp="1"/>
          </p:cNvSpPr>
          <p:nvPr>
            <p:ph type="title"/>
          </p:nvPr>
        </p:nvSpPr>
        <p:spPr>
          <a:xfrm>
            <a:off x="970200" y="792041"/>
            <a:ext cx="10251600" cy="713600"/>
          </a:xfrm>
        </p:spPr>
        <p:txBody>
          <a:bodyPr/>
          <a:lstStyle/>
          <a:p>
            <a:r>
              <a:rPr lang="en-US" dirty="0"/>
              <a:t>Operator </a:t>
            </a:r>
            <a:r>
              <a:rPr lang="id-ID" dirty="0"/>
              <a:t>is dan is !</a:t>
            </a:r>
            <a:endParaRPr lang="en-ID" dirty="0"/>
          </a:p>
        </p:txBody>
      </p:sp>
      <p:sp>
        <p:nvSpPr>
          <p:cNvPr id="3" name="Text Placeholder 2">
            <a:extLst>
              <a:ext uri="{FF2B5EF4-FFF2-40B4-BE49-F238E27FC236}">
                <a16:creationId xmlns:a16="http://schemas.microsoft.com/office/drawing/2014/main" id="{4ACD628F-9B68-4C32-B2A2-9CC9DA55BBC1}"/>
              </a:ext>
            </a:extLst>
          </p:cNvPr>
          <p:cNvSpPr>
            <a:spLocks noGrp="1"/>
          </p:cNvSpPr>
          <p:nvPr>
            <p:ph type="body" idx="1"/>
          </p:nvPr>
        </p:nvSpPr>
        <p:spPr>
          <a:xfrm>
            <a:off x="970200" y="5454649"/>
            <a:ext cx="10251600" cy="3014800"/>
          </a:xfrm>
        </p:spPr>
        <p:txBody>
          <a:bodyPr>
            <a:normAutofit/>
          </a:bodyPr>
          <a:lstStyle/>
          <a:p>
            <a:pPr marL="194729" indent="0">
              <a:buNone/>
            </a:pPr>
            <a:r>
              <a:rPr lang="en-US" sz="2800" b="1" i="1" dirty="0"/>
              <a:t>Operator </a:t>
            </a:r>
            <a:r>
              <a:rPr lang="id-ID" sz="2800" b="1" i="1" dirty="0"/>
              <a:t>is dan is</a:t>
            </a:r>
            <a:r>
              <a:rPr lang="en-US" sz="2800" b="1" i="1" dirty="0"/>
              <a:t> ! </a:t>
            </a:r>
            <a:r>
              <a:rPr lang="en-US" sz="2800" b="1" i="1" dirty="0" err="1"/>
              <a:t>menggunakan</a:t>
            </a:r>
            <a:r>
              <a:rPr lang="en-US" sz="2800" b="1" i="1" dirty="0"/>
              <a:t> </a:t>
            </a:r>
            <a:r>
              <a:rPr lang="en-US" sz="2800" b="1" i="1" dirty="0" err="1"/>
              <a:t>ekspresi</a:t>
            </a:r>
            <a:r>
              <a:rPr lang="en-US" sz="2800" b="1" i="1" dirty="0"/>
              <a:t> </a:t>
            </a:r>
            <a:r>
              <a:rPr lang="en-US" sz="2800" b="1" i="1" dirty="0" err="1"/>
              <a:t>dengan</a:t>
            </a:r>
            <a:r>
              <a:rPr lang="en-US" sz="2800" b="1" i="1" dirty="0"/>
              <a:t> </a:t>
            </a:r>
            <a:r>
              <a:rPr lang="en-US" sz="2800" b="1" i="1" dirty="0" err="1"/>
              <a:t>nilai</a:t>
            </a:r>
            <a:r>
              <a:rPr lang="en-US" sz="2800" b="1" i="1" dirty="0"/>
              <a:t> </a:t>
            </a:r>
            <a:r>
              <a:rPr lang="en-US" sz="2800" b="1" i="1" dirty="0" err="1"/>
              <a:t>balik</a:t>
            </a:r>
            <a:r>
              <a:rPr lang="en-US" sz="2800" b="1" i="1" dirty="0"/>
              <a:t> Bool (true or false)</a:t>
            </a:r>
            <a:endParaRPr lang="en-ID" sz="2400" b="1" dirty="0"/>
          </a:p>
        </p:txBody>
      </p:sp>
      <p:pic>
        <p:nvPicPr>
          <p:cNvPr id="5" name="Picture 4">
            <a:extLst>
              <a:ext uri="{FF2B5EF4-FFF2-40B4-BE49-F238E27FC236}">
                <a16:creationId xmlns:a16="http://schemas.microsoft.com/office/drawing/2014/main" id="{60FBA62B-0D45-4008-9BE0-5EA6F569F2E4}"/>
              </a:ext>
            </a:extLst>
          </p:cNvPr>
          <p:cNvPicPr>
            <a:picLocks noChangeAspect="1"/>
          </p:cNvPicPr>
          <p:nvPr/>
        </p:nvPicPr>
        <p:blipFill>
          <a:blip r:embed="rId2"/>
          <a:stretch>
            <a:fillRect/>
          </a:stretch>
        </p:blipFill>
        <p:spPr>
          <a:xfrm>
            <a:off x="1275361" y="1886759"/>
            <a:ext cx="4448175" cy="3343275"/>
          </a:xfrm>
          <a:prstGeom prst="rect">
            <a:avLst/>
          </a:prstGeom>
        </p:spPr>
      </p:pic>
    </p:spTree>
    <p:extLst>
      <p:ext uri="{BB962C8B-B14F-4D97-AF65-F5344CB8AC3E}">
        <p14:creationId xmlns:p14="http://schemas.microsoft.com/office/powerpoint/2010/main" val="3075413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4908-F262-4102-9168-3F7EE6049F90}"/>
              </a:ext>
            </a:extLst>
          </p:cNvPr>
          <p:cNvSpPr>
            <a:spLocks noGrp="1"/>
          </p:cNvSpPr>
          <p:nvPr>
            <p:ph type="title"/>
          </p:nvPr>
        </p:nvSpPr>
        <p:spPr>
          <a:xfrm>
            <a:off x="972600" y="714567"/>
            <a:ext cx="10251600" cy="713600"/>
          </a:xfrm>
        </p:spPr>
        <p:txBody>
          <a:bodyPr>
            <a:normAutofit fontScale="90000"/>
          </a:bodyPr>
          <a:lstStyle/>
          <a:p>
            <a:r>
              <a:rPr lang="id-ID" sz="3600" i="1" dirty="0"/>
              <a:t>Operator Kondisi</a:t>
            </a:r>
            <a:r>
              <a:rPr lang="en-US" sz="3600" i="1" dirty="0"/>
              <a:t>/Ternary </a:t>
            </a:r>
            <a:r>
              <a:rPr lang="id-ID" sz="3600" i="1" dirty="0"/>
              <a:t>(?:)</a:t>
            </a:r>
            <a:endParaRPr lang="en-ID" dirty="0"/>
          </a:p>
        </p:txBody>
      </p:sp>
      <p:sp>
        <p:nvSpPr>
          <p:cNvPr id="5" name="TextBox 4">
            <a:extLst>
              <a:ext uri="{FF2B5EF4-FFF2-40B4-BE49-F238E27FC236}">
                <a16:creationId xmlns:a16="http://schemas.microsoft.com/office/drawing/2014/main" id="{7E0B7349-076E-4368-88AC-82A5DED4A640}"/>
              </a:ext>
            </a:extLst>
          </p:cNvPr>
          <p:cNvSpPr txBox="1"/>
          <p:nvPr/>
        </p:nvSpPr>
        <p:spPr>
          <a:xfrm>
            <a:off x="970200" y="1652754"/>
            <a:ext cx="10623702" cy="3539430"/>
          </a:xfrm>
          <a:prstGeom prst="rect">
            <a:avLst/>
          </a:prstGeom>
          <a:noFill/>
        </p:spPr>
        <p:txBody>
          <a:bodyPr wrap="square" rtlCol="0">
            <a:spAutoFit/>
          </a:bodyPr>
          <a:lstStyle/>
          <a:p>
            <a:pPr algn="l"/>
            <a:r>
              <a:rPr lang="id-ID" sz="2400" dirty="0">
                <a:solidFill>
                  <a:schemeClr val="bg2"/>
                </a:solidFill>
                <a:effectLst/>
                <a:latin typeface="Calibri" pitchFamily="34" charset="0"/>
                <a:cs typeface="Calibri" pitchFamily="34" charset="0"/>
              </a:rPr>
              <a:t>Operator kondisi </a:t>
            </a:r>
            <a:r>
              <a:rPr lang="id-ID" sz="2400" b="1" dirty="0">
                <a:solidFill>
                  <a:schemeClr val="bg2"/>
                </a:solidFill>
                <a:effectLst/>
                <a:latin typeface="Calibri" pitchFamily="34" charset="0"/>
                <a:cs typeface="Calibri" pitchFamily="34" charset="0"/>
              </a:rPr>
              <a:t>?: adalah operator ternary. Berarti bahwa operator ini membawa tiga </a:t>
            </a:r>
            <a:r>
              <a:rPr lang="id-ID" sz="2400" dirty="0">
                <a:solidFill>
                  <a:schemeClr val="bg2"/>
                </a:solidFill>
                <a:effectLst/>
                <a:latin typeface="Calibri" pitchFamily="34" charset="0"/>
                <a:cs typeface="Calibri" pitchFamily="34" charset="0"/>
              </a:rPr>
              <a:t>argumen yang membentuk suatu ekspresi bersyarat. Struktur pernyataan yang menggunakan operator kondisi adalah,</a:t>
            </a:r>
          </a:p>
          <a:p>
            <a:r>
              <a:rPr lang="id-ID" sz="2800" b="1" dirty="0">
                <a:solidFill>
                  <a:schemeClr val="bg2"/>
                </a:solidFill>
                <a:effectLst/>
                <a:latin typeface="Calibri" pitchFamily="34" charset="0"/>
                <a:cs typeface="Calibri" pitchFamily="34" charset="0"/>
              </a:rPr>
              <a:t>namaVariabel=kondisi?nilai1:nilai2;</a:t>
            </a:r>
          </a:p>
          <a:p>
            <a:endParaRPr lang="id-ID" sz="2800" b="1" dirty="0">
              <a:solidFill>
                <a:schemeClr val="bg2"/>
              </a:solidFill>
              <a:effectLst/>
              <a:latin typeface="Calibri" pitchFamily="34" charset="0"/>
              <a:cs typeface="Calibri" pitchFamily="34" charset="0"/>
            </a:endParaRPr>
          </a:p>
          <a:p>
            <a:pPr algn="l"/>
            <a:r>
              <a:rPr lang="id-ID" sz="2400" dirty="0">
                <a:solidFill>
                  <a:schemeClr val="bg2"/>
                </a:solidFill>
                <a:effectLst/>
                <a:latin typeface="Calibri" pitchFamily="34" charset="0"/>
                <a:cs typeface="Calibri" pitchFamily="34" charset="0"/>
              </a:rPr>
              <a:t>Dimana nilai kondisi adalah suatu pernyataan boolean yang memiliki hasil yang salah satunya harus berupa nilai true atau false. Jika kondisi bernilai true, nilai1 merupakan hasil operasi. Jika bernilai false, kemudian nilai2 merupakan hasil operasinya.</a:t>
            </a:r>
          </a:p>
        </p:txBody>
      </p:sp>
      <p:sp>
        <p:nvSpPr>
          <p:cNvPr id="6" name="TextBox 5">
            <a:extLst>
              <a:ext uri="{FF2B5EF4-FFF2-40B4-BE49-F238E27FC236}">
                <a16:creationId xmlns:a16="http://schemas.microsoft.com/office/drawing/2014/main" id="{BA44644D-5FC6-4D66-9716-0DB33EA9DFA8}"/>
              </a:ext>
            </a:extLst>
          </p:cNvPr>
          <p:cNvSpPr txBox="1"/>
          <p:nvPr/>
        </p:nvSpPr>
        <p:spPr>
          <a:xfrm>
            <a:off x="1714480" y="5715016"/>
            <a:ext cx="2210862" cy="369332"/>
          </a:xfrm>
          <a:prstGeom prst="rect">
            <a:avLst/>
          </a:prstGeom>
          <a:solidFill>
            <a:srgbClr val="FFFF00"/>
          </a:solidFill>
        </p:spPr>
        <p:txBody>
          <a:bodyPr wrap="none" rtlCol="0">
            <a:spAutoFit/>
          </a:bodyPr>
          <a:lstStyle/>
          <a:p>
            <a:pPr algn="l"/>
            <a:r>
              <a:rPr lang="id-ID" sz="1800" dirty="0">
                <a:solidFill>
                  <a:schemeClr val="bg2"/>
                </a:solidFill>
                <a:effectLst/>
              </a:rPr>
              <a:t>int maks = a&gt;b?a:b;</a:t>
            </a:r>
          </a:p>
        </p:txBody>
      </p:sp>
      <p:sp>
        <p:nvSpPr>
          <p:cNvPr id="7" name="TextBox 6">
            <a:extLst>
              <a:ext uri="{FF2B5EF4-FFF2-40B4-BE49-F238E27FC236}">
                <a16:creationId xmlns:a16="http://schemas.microsoft.com/office/drawing/2014/main" id="{D9324668-2A6C-4A91-8FDB-6B6B59D573A1}"/>
              </a:ext>
            </a:extLst>
          </p:cNvPr>
          <p:cNvSpPr txBox="1"/>
          <p:nvPr/>
        </p:nvSpPr>
        <p:spPr>
          <a:xfrm>
            <a:off x="5715008" y="5286388"/>
            <a:ext cx="1877437" cy="1477328"/>
          </a:xfrm>
          <a:prstGeom prst="rect">
            <a:avLst/>
          </a:prstGeom>
          <a:solidFill>
            <a:srgbClr val="92D050"/>
          </a:solidFill>
        </p:spPr>
        <p:txBody>
          <a:bodyPr wrap="none" rtlCol="0">
            <a:spAutoFit/>
          </a:bodyPr>
          <a:lstStyle/>
          <a:p>
            <a:pPr algn="l"/>
            <a:r>
              <a:rPr lang="id-ID" sz="1800" dirty="0">
                <a:solidFill>
                  <a:schemeClr val="bg2"/>
                </a:solidFill>
                <a:effectLst/>
              </a:rPr>
              <a:t>int maks;</a:t>
            </a:r>
          </a:p>
          <a:p>
            <a:pPr algn="l"/>
            <a:endParaRPr lang="id-ID" sz="1800" dirty="0">
              <a:solidFill>
                <a:schemeClr val="bg2"/>
              </a:solidFill>
              <a:effectLst/>
            </a:endParaRPr>
          </a:p>
          <a:p>
            <a:pPr algn="l"/>
            <a:r>
              <a:rPr lang="id-ID" sz="1800" dirty="0">
                <a:solidFill>
                  <a:schemeClr val="bg2"/>
                </a:solidFill>
                <a:effectLst/>
              </a:rPr>
              <a:t>If (a&gt;b){maks=a;</a:t>
            </a:r>
          </a:p>
          <a:p>
            <a:pPr algn="l"/>
            <a:r>
              <a:rPr lang="id-ID" sz="1800" dirty="0">
                <a:solidFill>
                  <a:schemeClr val="bg2"/>
                </a:solidFill>
                <a:effectLst/>
              </a:rPr>
              <a:t>}else{</a:t>
            </a:r>
          </a:p>
          <a:p>
            <a:pPr algn="l"/>
            <a:r>
              <a:rPr lang="id-ID" sz="1800" dirty="0">
                <a:solidFill>
                  <a:schemeClr val="bg2"/>
                </a:solidFill>
                <a:effectLst/>
              </a:rPr>
              <a:t>maks=b;}</a:t>
            </a:r>
          </a:p>
        </p:txBody>
      </p:sp>
    </p:spTree>
    <p:extLst>
      <p:ext uri="{BB962C8B-B14F-4D97-AF65-F5344CB8AC3E}">
        <p14:creationId xmlns:p14="http://schemas.microsoft.com/office/powerpoint/2010/main" val="2320176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A11BF-E7F8-46F5-9C77-AB36C42D1501}"/>
              </a:ext>
            </a:extLst>
          </p:cNvPr>
          <p:cNvSpPr>
            <a:spLocks noGrp="1"/>
          </p:cNvSpPr>
          <p:nvPr>
            <p:ph type="title"/>
          </p:nvPr>
        </p:nvSpPr>
        <p:spPr>
          <a:xfrm>
            <a:off x="972600" y="714567"/>
            <a:ext cx="10251600" cy="713600"/>
          </a:xfrm>
        </p:spPr>
        <p:txBody>
          <a:bodyPr/>
          <a:lstStyle/>
          <a:p>
            <a:r>
              <a:rPr lang="id-ID" dirty="0"/>
              <a:t>Operator ??</a:t>
            </a:r>
            <a:endParaRPr lang="en-ID" dirty="0"/>
          </a:p>
        </p:txBody>
      </p:sp>
      <p:sp>
        <p:nvSpPr>
          <p:cNvPr id="3" name="Text Placeholder 2">
            <a:extLst>
              <a:ext uri="{FF2B5EF4-FFF2-40B4-BE49-F238E27FC236}">
                <a16:creationId xmlns:a16="http://schemas.microsoft.com/office/drawing/2014/main" id="{108075AB-2D58-414C-A1E0-8550C2C3D1C1}"/>
              </a:ext>
            </a:extLst>
          </p:cNvPr>
          <p:cNvSpPr>
            <a:spLocks noGrp="1"/>
          </p:cNvSpPr>
          <p:nvPr>
            <p:ph type="body" idx="1"/>
          </p:nvPr>
        </p:nvSpPr>
        <p:spPr>
          <a:xfrm>
            <a:off x="972600" y="1641773"/>
            <a:ext cx="10251600" cy="1575880"/>
          </a:xfrm>
        </p:spPr>
        <p:txBody>
          <a:bodyPr/>
          <a:lstStyle/>
          <a:p>
            <a:pPr marL="194729" indent="0">
              <a:buNone/>
            </a:pPr>
            <a:r>
              <a:rPr lang="id-ID" sz="2400" dirty="0"/>
              <a:t>Digunakan untuk memilih salah satu dari dua nilai, hampir sama dengan </a:t>
            </a:r>
            <a:r>
              <a:rPr lang="id-ID" sz="2400" b="1" dirty="0"/>
              <a:t>operator ?: </a:t>
            </a:r>
            <a:r>
              <a:rPr lang="id-ID" sz="2400" dirty="0"/>
              <a:t>perbedaannya kondisi dalam </a:t>
            </a:r>
            <a:r>
              <a:rPr lang="id-ID" sz="2400" b="1" dirty="0"/>
              <a:t>operator ?? </a:t>
            </a:r>
            <a:r>
              <a:rPr lang="id-ID" sz="2400" dirty="0"/>
              <a:t>Selalu berupa pemeriksaan terhadap nilai </a:t>
            </a:r>
            <a:r>
              <a:rPr lang="id-ID" sz="2400" b="1" dirty="0"/>
              <a:t>null .</a:t>
            </a:r>
          </a:p>
          <a:p>
            <a:pPr marL="194729" indent="0">
              <a:buNone/>
            </a:pPr>
            <a:endParaRPr lang="en-ID" dirty="0"/>
          </a:p>
        </p:txBody>
      </p:sp>
      <p:pic>
        <p:nvPicPr>
          <p:cNvPr id="8" name="Picture 7">
            <a:extLst>
              <a:ext uri="{FF2B5EF4-FFF2-40B4-BE49-F238E27FC236}">
                <a16:creationId xmlns:a16="http://schemas.microsoft.com/office/drawing/2014/main" id="{18523051-4689-4E21-ADFB-10FCE357DDD6}"/>
              </a:ext>
            </a:extLst>
          </p:cNvPr>
          <p:cNvPicPr>
            <a:picLocks noChangeAspect="1"/>
          </p:cNvPicPr>
          <p:nvPr/>
        </p:nvPicPr>
        <p:blipFill>
          <a:blip r:embed="rId2"/>
          <a:stretch>
            <a:fillRect/>
          </a:stretch>
        </p:blipFill>
        <p:spPr>
          <a:xfrm>
            <a:off x="1110471" y="3000375"/>
            <a:ext cx="5657850" cy="3857625"/>
          </a:xfrm>
          <a:prstGeom prst="rect">
            <a:avLst/>
          </a:prstGeom>
        </p:spPr>
      </p:pic>
    </p:spTree>
    <p:extLst>
      <p:ext uri="{BB962C8B-B14F-4D97-AF65-F5344CB8AC3E}">
        <p14:creationId xmlns:p14="http://schemas.microsoft.com/office/powerpoint/2010/main" val="62106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972600" y="1763267"/>
            <a:ext cx="10251200" cy="2024800"/>
          </a:xfrm>
          <a:prstGeom prst="rect">
            <a:avLst/>
          </a:prstGeom>
        </p:spPr>
        <p:txBody>
          <a:bodyPr spcFirstLastPara="1" wrap="square" lIns="121900" tIns="121900" rIns="121900" bIns="121900" anchor="t" anchorCtr="0">
            <a:noAutofit/>
          </a:bodyPr>
          <a:lstStyle/>
          <a:p>
            <a:r>
              <a:rPr lang="en-US" dirty="0"/>
              <a:t>Operator</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972600" y="1758200"/>
            <a:ext cx="10251600" cy="713600"/>
          </a:xfrm>
          <a:prstGeom prst="rect">
            <a:avLst/>
          </a:prstGeom>
        </p:spPr>
        <p:txBody>
          <a:bodyPr spcFirstLastPara="1" wrap="square" lIns="121900" tIns="121900" rIns="121900" bIns="121900" anchor="t" anchorCtr="0">
            <a:noAutofit/>
          </a:bodyPr>
          <a:lstStyle/>
          <a:p>
            <a:r>
              <a:rPr lang="id-ID" dirty="0">
                <a:solidFill>
                  <a:schemeClr val="tx1"/>
                </a:solidFill>
              </a:rPr>
              <a:t>Tujuan Instruksional</a:t>
            </a:r>
            <a:endParaRPr dirty="0"/>
          </a:p>
        </p:txBody>
      </p:sp>
      <p:sp>
        <p:nvSpPr>
          <p:cNvPr id="189" name="Google Shape;189;p29"/>
          <p:cNvSpPr txBox="1">
            <a:spLocks noGrp="1"/>
          </p:cNvSpPr>
          <p:nvPr>
            <p:ph type="body" idx="1"/>
          </p:nvPr>
        </p:nvSpPr>
        <p:spPr>
          <a:xfrm>
            <a:off x="972600" y="2771833"/>
            <a:ext cx="10251600" cy="3014800"/>
          </a:xfrm>
          <a:prstGeom prst="rect">
            <a:avLst/>
          </a:prstGeom>
        </p:spPr>
        <p:txBody>
          <a:bodyPr spcFirstLastPara="1" wrap="square" lIns="121900" tIns="121900" rIns="121900" bIns="121900" anchor="t" anchorCtr="0">
            <a:noAutofit/>
          </a:bodyPr>
          <a:lstStyle/>
          <a:p>
            <a:pPr marL="194728" indent="0">
              <a:buNone/>
            </a:pPr>
            <a:r>
              <a:rPr lang="id-ID" sz="1867" dirty="0"/>
              <a:t>Diharapkan Mahasiswa dapat:</a:t>
            </a:r>
          </a:p>
          <a:p>
            <a:pPr>
              <a:buNone/>
            </a:pPr>
            <a:r>
              <a:rPr lang="id-ID" sz="1867" dirty="0"/>
              <a:t>	Dapat menerapkan fungsi operator pada pemorgraman DART</a:t>
            </a:r>
          </a:p>
          <a:p>
            <a:pPr marL="194728" indent="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FA30-2011-4B7A-A563-43E358133B1C}"/>
              </a:ext>
            </a:extLst>
          </p:cNvPr>
          <p:cNvSpPr>
            <a:spLocks noGrp="1"/>
          </p:cNvSpPr>
          <p:nvPr>
            <p:ph type="title"/>
          </p:nvPr>
        </p:nvSpPr>
        <p:spPr/>
        <p:txBody>
          <a:bodyPr/>
          <a:lstStyle/>
          <a:p>
            <a:r>
              <a:rPr lang="en-US" dirty="0"/>
              <a:t>Operator</a:t>
            </a:r>
            <a:endParaRPr lang="en-ID" dirty="0"/>
          </a:p>
        </p:txBody>
      </p:sp>
      <p:sp>
        <p:nvSpPr>
          <p:cNvPr id="3" name="Text Placeholder 2">
            <a:extLst>
              <a:ext uri="{FF2B5EF4-FFF2-40B4-BE49-F238E27FC236}">
                <a16:creationId xmlns:a16="http://schemas.microsoft.com/office/drawing/2014/main" id="{9FD0A897-A5AE-4C46-AB3E-C0F892756AAD}"/>
              </a:ext>
            </a:extLst>
          </p:cNvPr>
          <p:cNvSpPr>
            <a:spLocks noGrp="1"/>
          </p:cNvSpPr>
          <p:nvPr>
            <p:ph type="body" idx="1"/>
          </p:nvPr>
        </p:nvSpPr>
        <p:spPr/>
        <p:txBody>
          <a:bodyPr>
            <a:normAutofit lnSpcReduction="10000"/>
          </a:bodyPr>
          <a:lstStyle/>
          <a:p>
            <a:pPr marL="194729" indent="0">
              <a:buNone/>
            </a:pPr>
            <a:r>
              <a:rPr lang="en-ID" sz="2400" dirty="0"/>
              <a:t>Operator </a:t>
            </a:r>
            <a:r>
              <a:rPr lang="en-ID" sz="2400" dirty="0" err="1"/>
              <a:t>adalah</a:t>
            </a:r>
            <a:r>
              <a:rPr lang="en-ID" sz="2400" dirty="0"/>
              <a:t> </a:t>
            </a:r>
            <a:r>
              <a:rPr lang="en-ID" sz="2400" dirty="0" err="1"/>
              <a:t>simbol</a:t>
            </a:r>
            <a:r>
              <a:rPr lang="en-ID" sz="2400" dirty="0"/>
              <a:t> dan </a:t>
            </a:r>
            <a:r>
              <a:rPr lang="en-ID" sz="2400" dirty="0" err="1"/>
              <a:t>karakter</a:t>
            </a:r>
            <a:r>
              <a:rPr lang="en-ID" sz="2400" dirty="0"/>
              <a:t> </a:t>
            </a:r>
            <a:r>
              <a:rPr lang="en-ID" sz="2400" dirty="0" err="1"/>
              <a:t>khusus</a:t>
            </a:r>
            <a:r>
              <a:rPr lang="en-ID" sz="2400" dirty="0"/>
              <a:t> (</a:t>
            </a:r>
            <a:r>
              <a:rPr lang="en-ID" sz="2400" dirty="0" err="1"/>
              <a:t>matematika</a:t>
            </a:r>
            <a:r>
              <a:rPr lang="en-ID" sz="2400" dirty="0"/>
              <a:t>) yang </a:t>
            </a:r>
            <a:r>
              <a:rPr lang="en-ID" sz="2400" dirty="0" err="1"/>
              <a:t>digunakan</a:t>
            </a:r>
            <a:r>
              <a:rPr lang="en-ID" sz="2400" dirty="0"/>
              <a:t> </a:t>
            </a:r>
            <a:r>
              <a:rPr lang="en-ID" sz="2400" dirty="0" err="1"/>
              <a:t>dalam</a:t>
            </a:r>
            <a:r>
              <a:rPr lang="en-ID" sz="2400" dirty="0"/>
              <a:t> </a:t>
            </a:r>
            <a:r>
              <a:rPr lang="en-ID" sz="2400" dirty="0" err="1"/>
              <a:t>suatu</a:t>
            </a:r>
            <a:r>
              <a:rPr lang="en-ID" sz="2400" dirty="0"/>
              <a:t> </a:t>
            </a:r>
            <a:r>
              <a:rPr lang="en-ID" sz="2400" dirty="0" err="1"/>
              <a:t>ekspresi</a:t>
            </a:r>
            <a:endParaRPr lang="en-ID" sz="2400" dirty="0"/>
          </a:p>
          <a:p>
            <a:pPr marL="194729" indent="0">
              <a:buNone/>
            </a:pPr>
            <a:r>
              <a:rPr lang="en-ID" sz="2400" dirty="0" err="1"/>
              <a:t>Contoh</a:t>
            </a:r>
            <a:r>
              <a:rPr lang="en-ID" sz="2400" dirty="0"/>
              <a:t>:</a:t>
            </a:r>
          </a:p>
          <a:p>
            <a:pPr marL="194729" indent="0">
              <a:buNone/>
            </a:pPr>
            <a:r>
              <a:rPr lang="en-ID" sz="2400" dirty="0"/>
              <a:t>int x = 3;</a:t>
            </a:r>
          </a:p>
          <a:p>
            <a:pPr marL="194729" indent="0">
              <a:buNone/>
            </a:pPr>
            <a:r>
              <a:rPr lang="en-ID" sz="2400" dirty="0"/>
              <a:t>int y = x;</a:t>
            </a:r>
          </a:p>
          <a:p>
            <a:pPr marL="194729" indent="0">
              <a:buNone/>
            </a:pPr>
            <a:r>
              <a:rPr lang="en-ID" sz="2400" dirty="0"/>
              <a:t>int z = x * y;</a:t>
            </a:r>
          </a:p>
          <a:p>
            <a:pPr marL="194729" indent="0">
              <a:buNone/>
            </a:pPr>
            <a:r>
              <a:rPr lang="en-ID" sz="2400" dirty="0" err="1"/>
              <a:t>boolean</a:t>
            </a:r>
            <a:r>
              <a:rPr lang="en-ID" sz="2400" dirty="0"/>
              <a:t> status = true;</a:t>
            </a:r>
          </a:p>
          <a:p>
            <a:pPr marL="194729" indent="0">
              <a:buNone/>
            </a:pPr>
            <a:endParaRPr lang="en-ID" dirty="0"/>
          </a:p>
        </p:txBody>
      </p:sp>
    </p:spTree>
    <p:extLst>
      <p:ext uri="{BB962C8B-B14F-4D97-AF65-F5344CB8AC3E}">
        <p14:creationId xmlns:p14="http://schemas.microsoft.com/office/powerpoint/2010/main" val="275455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DEB2-4E28-48A2-AA6A-54B8CE46A8EA}"/>
              </a:ext>
            </a:extLst>
          </p:cNvPr>
          <p:cNvSpPr>
            <a:spLocks noGrp="1"/>
          </p:cNvSpPr>
          <p:nvPr>
            <p:ph type="title"/>
          </p:nvPr>
        </p:nvSpPr>
        <p:spPr/>
        <p:txBody>
          <a:bodyPr/>
          <a:lstStyle/>
          <a:p>
            <a:endParaRPr lang="en-ID"/>
          </a:p>
        </p:txBody>
      </p:sp>
      <p:sp>
        <p:nvSpPr>
          <p:cNvPr id="3" name="Text Placeholder 2">
            <a:extLst>
              <a:ext uri="{FF2B5EF4-FFF2-40B4-BE49-F238E27FC236}">
                <a16:creationId xmlns:a16="http://schemas.microsoft.com/office/drawing/2014/main" id="{7A224A44-5790-4840-9C9B-1AF19CF0D7E3}"/>
              </a:ext>
            </a:extLst>
          </p:cNvPr>
          <p:cNvSpPr>
            <a:spLocks noGrp="1"/>
          </p:cNvSpPr>
          <p:nvPr>
            <p:ph type="body" idx="1"/>
          </p:nvPr>
        </p:nvSpPr>
        <p:spPr/>
        <p:txBody>
          <a:bodyPr/>
          <a:lstStyle/>
          <a:p>
            <a:endParaRPr lang="en-ID"/>
          </a:p>
        </p:txBody>
      </p:sp>
      <p:pic>
        <p:nvPicPr>
          <p:cNvPr id="4" name="Picture 2">
            <a:extLst>
              <a:ext uri="{FF2B5EF4-FFF2-40B4-BE49-F238E27FC236}">
                <a16:creationId xmlns:a16="http://schemas.microsoft.com/office/drawing/2014/main" id="{911EE570-6A68-476B-A946-D0E7A007D380}"/>
              </a:ext>
            </a:extLst>
          </p:cNvPr>
          <p:cNvPicPr>
            <a:picLocks noChangeAspect="1" noChangeArrowheads="1"/>
          </p:cNvPicPr>
          <p:nvPr/>
        </p:nvPicPr>
        <p:blipFill>
          <a:blip r:embed="rId2" cstate="print"/>
          <a:srcRect l="13125" t="43000" r="48750" b="20000"/>
          <a:stretch>
            <a:fillRect/>
          </a:stretch>
        </p:blipFill>
        <p:spPr bwMode="auto">
          <a:xfrm>
            <a:off x="429480" y="607472"/>
            <a:ext cx="7524075" cy="5643056"/>
          </a:xfrm>
          <a:prstGeom prst="rect">
            <a:avLst/>
          </a:prstGeom>
          <a:noFill/>
          <a:ln w="9525">
            <a:noFill/>
            <a:miter lim="800000"/>
            <a:headEnd/>
            <a:tailEnd/>
          </a:ln>
          <a:effectLst/>
        </p:spPr>
      </p:pic>
    </p:spTree>
    <p:extLst>
      <p:ext uri="{BB962C8B-B14F-4D97-AF65-F5344CB8AC3E}">
        <p14:creationId xmlns:p14="http://schemas.microsoft.com/office/powerpoint/2010/main" val="413179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794F-9A9B-4C5D-B790-B002938AC3EE}"/>
              </a:ext>
            </a:extLst>
          </p:cNvPr>
          <p:cNvSpPr>
            <a:spLocks noGrp="1"/>
          </p:cNvSpPr>
          <p:nvPr>
            <p:ph type="title"/>
          </p:nvPr>
        </p:nvSpPr>
        <p:spPr/>
        <p:txBody>
          <a:bodyPr/>
          <a:lstStyle/>
          <a:p>
            <a:r>
              <a:rPr lang="en-US" dirty="0" err="1"/>
              <a:t>Jenis</a:t>
            </a:r>
            <a:r>
              <a:rPr lang="en-US" dirty="0"/>
              <a:t> Operator</a:t>
            </a:r>
            <a:endParaRPr lang="en-ID" dirty="0"/>
          </a:p>
        </p:txBody>
      </p:sp>
      <p:sp>
        <p:nvSpPr>
          <p:cNvPr id="3" name="Text Placeholder 2">
            <a:extLst>
              <a:ext uri="{FF2B5EF4-FFF2-40B4-BE49-F238E27FC236}">
                <a16:creationId xmlns:a16="http://schemas.microsoft.com/office/drawing/2014/main" id="{D08F7D48-7342-4EE5-B476-4119AE36A808}"/>
              </a:ext>
            </a:extLst>
          </p:cNvPr>
          <p:cNvSpPr>
            <a:spLocks noGrp="1"/>
          </p:cNvSpPr>
          <p:nvPr>
            <p:ph type="body" idx="1"/>
          </p:nvPr>
        </p:nvSpPr>
        <p:spPr/>
        <p:txBody>
          <a:bodyPr>
            <a:normAutofit lnSpcReduction="10000"/>
          </a:bodyPr>
          <a:lstStyle/>
          <a:p>
            <a:r>
              <a:rPr lang="en-ID" sz="2400" b="1" dirty="0"/>
              <a:t>Operator </a:t>
            </a:r>
            <a:r>
              <a:rPr lang="en-ID" sz="2400" b="1" dirty="0" err="1">
                <a:solidFill>
                  <a:srgbClr val="FF0000"/>
                </a:solidFill>
              </a:rPr>
              <a:t>Aritmetika</a:t>
            </a:r>
            <a:endParaRPr lang="en-ID" sz="2400" b="1" dirty="0">
              <a:solidFill>
                <a:srgbClr val="FF0000"/>
              </a:solidFill>
            </a:endParaRPr>
          </a:p>
          <a:p>
            <a:r>
              <a:rPr lang="en-ID" sz="2400" b="1" dirty="0"/>
              <a:t>Operator </a:t>
            </a:r>
            <a:r>
              <a:rPr lang="en-ID" sz="2400" b="1" dirty="0" err="1">
                <a:solidFill>
                  <a:srgbClr val="FF0000"/>
                </a:solidFill>
              </a:rPr>
              <a:t>Penugasan</a:t>
            </a:r>
            <a:endParaRPr lang="en-ID" sz="2400" b="1" dirty="0">
              <a:solidFill>
                <a:srgbClr val="FF0000"/>
              </a:solidFill>
            </a:endParaRPr>
          </a:p>
          <a:p>
            <a:r>
              <a:rPr lang="en-ID" sz="2400" b="1" dirty="0"/>
              <a:t>Operator </a:t>
            </a:r>
            <a:r>
              <a:rPr lang="en-ID" sz="2400" b="1" dirty="0">
                <a:solidFill>
                  <a:srgbClr val="FF0000"/>
                </a:solidFill>
              </a:rPr>
              <a:t>Increment dan Decrement</a:t>
            </a:r>
          </a:p>
          <a:p>
            <a:r>
              <a:rPr lang="en-ID" sz="2400" b="1" dirty="0"/>
              <a:t>Operator </a:t>
            </a:r>
            <a:r>
              <a:rPr lang="en-ID" sz="2400" b="1" dirty="0" err="1">
                <a:solidFill>
                  <a:srgbClr val="FF0000"/>
                </a:solidFill>
              </a:rPr>
              <a:t>Relasional</a:t>
            </a:r>
            <a:endParaRPr lang="en-ID" sz="2400" b="1" dirty="0">
              <a:solidFill>
                <a:srgbClr val="FF0000"/>
              </a:solidFill>
            </a:endParaRPr>
          </a:p>
          <a:p>
            <a:r>
              <a:rPr lang="en-ID" sz="2400" b="1" dirty="0"/>
              <a:t>Operator </a:t>
            </a:r>
            <a:r>
              <a:rPr lang="en-ID" sz="2400" b="1" dirty="0" err="1">
                <a:solidFill>
                  <a:srgbClr val="FF0000"/>
                </a:solidFill>
              </a:rPr>
              <a:t>Logika</a:t>
            </a:r>
            <a:endParaRPr lang="en-ID" sz="2400" b="1" dirty="0">
              <a:solidFill>
                <a:srgbClr val="FF0000"/>
              </a:solidFill>
            </a:endParaRPr>
          </a:p>
          <a:p>
            <a:r>
              <a:rPr lang="en-ID" sz="2400" b="1" dirty="0"/>
              <a:t>Operator </a:t>
            </a:r>
            <a:r>
              <a:rPr lang="en-ID" sz="2400" b="1" dirty="0">
                <a:solidFill>
                  <a:srgbClr val="FF0000"/>
                </a:solidFill>
              </a:rPr>
              <a:t>Bitwise</a:t>
            </a:r>
          </a:p>
          <a:p>
            <a:r>
              <a:rPr lang="en-ID" sz="2400" b="1" dirty="0"/>
              <a:t>Operator </a:t>
            </a:r>
            <a:r>
              <a:rPr lang="en-ID" sz="2400" b="1" dirty="0">
                <a:solidFill>
                  <a:srgbClr val="FF0000"/>
                </a:solidFill>
              </a:rPr>
              <a:t>Lain-lain (</a:t>
            </a:r>
            <a:r>
              <a:rPr lang="en-ID" sz="2400" b="1" dirty="0" err="1">
                <a:solidFill>
                  <a:srgbClr val="FF0000"/>
                </a:solidFill>
              </a:rPr>
              <a:t>String,is</a:t>
            </a:r>
            <a:r>
              <a:rPr lang="en-ID" sz="2400" b="1" dirty="0">
                <a:solidFill>
                  <a:srgbClr val="FF0000"/>
                </a:solidFill>
              </a:rPr>
              <a:t> dan is, as, operator?,</a:t>
            </a:r>
            <a:r>
              <a:rPr lang="en-ID" sz="2400" b="1" dirty="0" err="1">
                <a:solidFill>
                  <a:srgbClr val="FF0000"/>
                </a:solidFill>
              </a:rPr>
              <a:t>operatir</a:t>
            </a:r>
            <a:r>
              <a:rPr lang="en-ID" sz="2400" b="1" dirty="0">
                <a:solidFill>
                  <a:srgbClr val="FF0000"/>
                </a:solidFill>
              </a:rPr>
              <a:t>??)</a:t>
            </a:r>
          </a:p>
          <a:p>
            <a:pPr marL="194729" indent="0">
              <a:buNone/>
            </a:pPr>
            <a:endParaRPr lang="en-ID" dirty="0"/>
          </a:p>
        </p:txBody>
      </p:sp>
    </p:spTree>
    <p:extLst>
      <p:ext uri="{BB962C8B-B14F-4D97-AF65-F5344CB8AC3E}">
        <p14:creationId xmlns:p14="http://schemas.microsoft.com/office/powerpoint/2010/main" val="159512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4A3E-8D1A-4DD4-BDB9-355AC0C72D62}"/>
              </a:ext>
            </a:extLst>
          </p:cNvPr>
          <p:cNvSpPr>
            <a:spLocks noGrp="1"/>
          </p:cNvSpPr>
          <p:nvPr>
            <p:ph type="title"/>
          </p:nvPr>
        </p:nvSpPr>
        <p:spPr>
          <a:xfrm>
            <a:off x="970200" y="852427"/>
            <a:ext cx="10251600" cy="713600"/>
          </a:xfrm>
        </p:spPr>
        <p:txBody>
          <a:bodyPr/>
          <a:lstStyle/>
          <a:p>
            <a:r>
              <a:rPr lang="en-US" dirty="0"/>
              <a:t>Operator </a:t>
            </a:r>
            <a:r>
              <a:rPr lang="en-US" dirty="0" err="1"/>
              <a:t>Aritmatika</a:t>
            </a:r>
            <a:endParaRPr lang="en-ID" dirty="0"/>
          </a:p>
        </p:txBody>
      </p:sp>
      <p:sp>
        <p:nvSpPr>
          <p:cNvPr id="3" name="Text Placeholder 2">
            <a:extLst>
              <a:ext uri="{FF2B5EF4-FFF2-40B4-BE49-F238E27FC236}">
                <a16:creationId xmlns:a16="http://schemas.microsoft.com/office/drawing/2014/main" id="{B4DF7B24-1658-409F-AAAC-8EC09E5B8B06}"/>
              </a:ext>
            </a:extLst>
          </p:cNvPr>
          <p:cNvSpPr>
            <a:spLocks noGrp="1"/>
          </p:cNvSpPr>
          <p:nvPr>
            <p:ph type="body" idx="1"/>
          </p:nvPr>
        </p:nvSpPr>
        <p:spPr>
          <a:xfrm>
            <a:off x="970200" y="5523113"/>
            <a:ext cx="10251600" cy="791939"/>
          </a:xfrm>
        </p:spPr>
        <p:txBody>
          <a:bodyPr/>
          <a:lstStyle/>
          <a:p>
            <a:r>
              <a:rPr lang="en-ID" sz="1400" b="1" dirty="0"/>
              <a:t>Hasil </a:t>
            </a:r>
            <a:r>
              <a:rPr lang="en-ID" sz="1400" b="1" dirty="0" err="1"/>
              <a:t>operasi</a:t>
            </a:r>
            <a:r>
              <a:rPr lang="en-ID" sz="1400" b="1" dirty="0"/>
              <a:t> </a:t>
            </a:r>
            <a:r>
              <a:rPr lang="en-ID" sz="1400" b="1" dirty="0" err="1"/>
              <a:t>matematika</a:t>
            </a:r>
            <a:r>
              <a:rPr lang="en-ID" sz="1400" b="1" dirty="0"/>
              <a:t> </a:t>
            </a:r>
            <a:r>
              <a:rPr lang="en-ID" sz="1400" b="1" dirty="0" err="1"/>
              <a:t>akan</a:t>
            </a:r>
            <a:r>
              <a:rPr lang="en-ID" sz="1400" b="1" dirty="0"/>
              <a:t> </a:t>
            </a:r>
            <a:r>
              <a:rPr lang="en-ID" sz="1400" b="1" dirty="0" err="1"/>
              <a:t>mengikuti</a:t>
            </a:r>
            <a:r>
              <a:rPr lang="en-ID" sz="1400" b="1" dirty="0"/>
              <a:t> </a:t>
            </a:r>
            <a:r>
              <a:rPr lang="en-ID" sz="1400" b="1" dirty="0" err="1"/>
              <a:t>tipe</a:t>
            </a:r>
            <a:r>
              <a:rPr lang="en-ID" sz="1400" b="1" dirty="0"/>
              <a:t> data  operand</a:t>
            </a:r>
          </a:p>
          <a:p>
            <a:r>
              <a:rPr lang="en-ID" sz="1400" b="1" dirty="0"/>
              <a:t>Operand </a:t>
            </a:r>
            <a:r>
              <a:rPr lang="en-ID" sz="1400" b="1" dirty="0" err="1"/>
              <a:t>bertipe</a:t>
            </a:r>
            <a:r>
              <a:rPr lang="en-ID" sz="1400" b="1" dirty="0"/>
              <a:t> Float </a:t>
            </a:r>
            <a:r>
              <a:rPr lang="en-ID" sz="1400" b="1" dirty="0" err="1"/>
              <a:t>akan</a:t>
            </a:r>
            <a:r>
              <a:rPr lang="en-ID" sz="1400" b="1" dirty="0"/>
              <a:t> </a:t>
            </a:r>
            <a:r>
              <a:rPr lang="en-ID" sz="1400" b="1" dirty="0" err="1"/>
              <a:t>menghasilkan</a:t>
            </a:r>
            <a:r>
              <a:rPr lang="en-ID" sz="1400" b="1" dirty="0"/>
              <a:t> Float</a:t>
            </a:r>
          </a:p>
          <a:p>
            <a:pPr marL="194729" indent="0">
              <a:buNone/>
            </a:pPr>
            <a:endParaRPr lang="en-ID" dirty="0"/>
          </a:p>
        </p:txBody>
      </p:sp>
      <p:pic>
        <p:nvPicPr>
          <p:cNvPr id="6" name="Picture 5">
            <a:extLst>
              <a:ext uri="{FF2B5EF4-FFF2-40B4-BE49-F238E27FC236}">
                <a16:creationId xmlns:a16="http://schemas.microsoft.com/office/drawing/2014/main" id="{42D41722-1B1F-4960-A3FF-C242177F58FC}"/>
              </a:ext>
            </a:extLst>
          </p:cNvPr>
          <p:cNvPicPr>
            <a:picLocks noChangeAspect="1"/>
          </p:cNvPicPr>
          <p:nvPr/>
        </p:nvPicPr>
        <p:blipFill>
          <a:blip r:embed="rId2"/>
          <a:stretch>
            <a:fillRect/>
          </a:stretch>
        </p:blipFill>
        <p:spPr>
          <a:xfrm>
            <a:off x="967800" y="1654646"/>
            <a:ext cx="7431668" cy="3779848"/>
          </a:xfrm>
          <a:prstGeom prst="rect">
            <a:avLst/>
          </a:prstGeom>
        </p:spPr>
      </p:pic>
    </p:spTree>
    <p:extLst>
      <p:ext uri="{BB962C8B-B14F-4D97-AF65-F5344CB8AC3E}">
        <p14:creationId xmlns:p14="http://schemas.microsoft.com/office/powerpoint/2010/main" val="270656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59841E4-87A2-47CF-9AF1-2BB928422060}"/>
              </a:ext>
            </a:extLst>
          </p:cNvPr>
          <p:cNvSpPr>
            <a:spLocks noGrp="1"/>
          </p:cNvSpPr>
          <p:nvPr>
            <p:ph type="body" idx="1"/>
          </p:nvPr>
        </p:nvSpPr>
        <p:spPr>
          <a:xfrm>
            <a:off x="970756" y="1848584"/>
            <a:ext cx="10251600" cy="4173493"/>
          </a:xfrm>
        </p:spPr>
        <p:txBody>
          <a:bodyPr/>
          <a:lstStyle/>
          <a:p>
            <a:pPr marL="194729" indent="0">
              <a:buNone/>
            </a:pPr>
            <a:r>
              <a:rPr lang="en-ID" dirty="0"/>
              <a:t>Nama project : </a:t>
            </a:r>
            <a:r>
              <a:rPr lang="en-ID" dirty="0" err="1"/>
              <a:t>dart_dasar</a:t>
            </a:r>
            <a:endParaRPr lang="en-ID" dirty="0"/>
          </a:p>
          <a:p>
            <a:pPr marL="194729" indent="0">
              <a:buNone/>
            </a:pPr>
            <a:r>
              <a:rPr lang="en-ID" dirty="0"/>
              <a:t>Nama file : </a:t>
            </a:r>
            <a:r>
              <a:rPr lang="en-ID" dirty="0" err="1"/>
              <a:t>aritmetika.dart</a:t>
            </a:r>
            <a:endParaRPr lang="en-ID" dirty="0"/>
          </a:p>
          <a:p>
            <a:pPr marL="194729" indent="0">
              <a:buNone/>
            </a:pPr>
            <a:endParaRPr lang="en-ID" dirty="0"/>
          </a:p>
        </p:txBody>
      </p:sp>
      <p:sp>
        <p:nvSpPr>
          <p:cNvPr id="4" name="Title 1">
            <a:extLst>
              <a:ext uri="{FF2B5EF4-FFF2-40B4-BE49-F238E27FC236}">
                <a16:creationId xmlns:a16="http://schemas.microsoft.com/office/drawing/2014/main" id="{5EF52D36-8B73-4526-921E-32A25BE507C3}"/>
              </a:ext>
            </a:extLst>
          </p:cNvPr>
          <p:cNvSpPr>
            <a:spLocks noGrp="1"/>
          </p:cNvSpPr>
          <p:nvPr>
            <p:ph type="title"/>
          </p:nvPr>
        </p:nvSpPr>
        <p:spPr>
          <a:xfrm>
            <a:off x="970756" y="835923"/>
            <a:ext cx="10250487" cy="712788"/>
          </a:xfrm>
        </p:spPr>
        <p:txBody>
          <a:bodyPr/>
          <a:lstStyle/>
          <a:p>
            <a:r>
              <a:rPr lang="id-ID" dirty="0"/>
              <a:t>Ekspresi </a:t>
            </a:r>
            <a:r>
              <a:rPr lang="id-ID" dirty="0" err="1"/>
              <a:t>Aritmatika</a:t>
            </a:r>
            <a:endParaRPr lang="id-ID" dirty="0"/>
          </a:p>
        </p:txBody>
      </p:sp>
      <p:pic>
        <p:nvPicPr>
          <p:cNvPr id="6" name="Picture 5">
            <a:extLst>
              <a:ext uri="{FF2B5EF4-FFF2-40B4-BE49-F238E27FC236}">
                <a16:creationId xmlns:a16="http://schemas.microsoft.com/office/drawing/2014/main" id="{665DE52B-9094-4E68-8FBF-6E3B197AC9B6}"/>
              </a:ext>
            </a:extLst>
          </p:cNvPr>
          <p:cNvPicPr>
            <a:picLocks noChangeAspect="1"/>
          </p:cNvPicPr>
          <p:nvPr/>
        </p:nvPicPr>
        <p:blipFill>
          <a:blip r:embed="rId2"/>
          <a:stretch>
            <a:fillRect/>
          </a:stretch>
        </p:blipFill>
        <p:spPr>
          <a:xfrm>
            <a:off x="3702374" y="1548711"/>
            <a:ext cx="7762132" cy="5070685"/>
          </a:xfrm>
          <a:prstGeom prst="rect">
            <a:avLst/>
          </a:prstGeom>
        </p:spPr>
      </p:pic>
    </p:spTree>
    <p:extLst>
      <p:ext uri="{BB962C8B-B14F-4D97-AF65-F5344CB8AC3E}">
        <p14:creationId xmlns:p14="http://schemas.microsoft.com/office/powerpoint/2010/main" val="3645492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3DE8-8CDB-4E0F-86CF-BE3AB1C8A886}"/>
              </a:ext>
            </a:extLst>
          </p:cNvPr>
          <p:cNvSpPr>
            <a:spLocks noGrp="1"/>
          </p:cNvSpPr>
          <p:nvPr>
            <p:ph type="title"/>
          </p:nvPr>
        </p:nvSpPr>
        <p:spPr>
          <a:xfrm>
            <a:off x="970200" y="628140"/>
            <a:ext cx="10251600" cy="713600"/>
          </a:xfrm>
        </p:spPr>
        <p:txBody>
          <a:bodyPr/>
          <a:lstStyle/>
          <a:p>
            <a:r>
              <a:rPr lang="en-US" dirty="0"/>
              <a:t>Operator </a:t>
            </a:r>
            <a:r>
              <a:rPr lang="en-US" dirty="0" err="1"/>
              <a:t>Penugasan</a:t>
            </a:r>
            <a:endParaRPr lang="en-ID" dirty="0"/>
          </a:p>
        </p:txBody>
      </p:sp>
      <p:sp>
        <p:nvSpPr>
          <p:cNvPr id="3" name="Text Placeholder 2">
            <a:extLst>
              <a:ext uri="{FF2B5EF4-FFF2-40B4-BE49-F238E27FC236}">
                <a16:creationId xmlns:a16="http://schemas.microsoft.com/office/drawing/2014/main" id="{141C786F-E911-4BDC-8858-0D5D6271C705}"/>
              </a:ext>
            </a:extLst>
          </p:cNvPr>
          <p:cNvSpPr>
            <a:spLocks noGrp="1"/>
          </p:cNvSpPr>
          <p:nvPr>
            <p:ph type="body" idx="1"/>
          </p:nvPr>
        </p:nvSpPr>
        <p:spPr>
          <a:xfrm>
            <a:off x="972600" y="1820174"/>
            <a:ext cx="10251600" cy="3966459"/>
          </a:xfrm>
        </p:spPr>
        <p:txBody>
          <a:bodyPr>
            <a:normAutofit lnSpcReduction="10000"/>
          </a:bodyPr>
          <a:lstStyle/>
          <a:p>
            <a:r>
              <a:rPr lang="en-US" sz="3200" dirty="0"/>
              <a:t>Operator </a:t>
            </a:r>
            <a:r>
              <a:rPr lang="en-US" sz="3200" dirty="0" err="1"/>
              <a:t>penugasan</a:t>
            </a:r>
            <a:r>
              <a:rPr lang="en-US" sz="3200" dirty="0"/>
              <a:t> </a:t>
            </a:r>
            <a:r>
              <a:rPr lang="en-US" sz="3200" dirty="0" err="1"/>
              <a:t>berguna</a:t>
            </a:r>
            <a:r>
              <a:rPr lang="en-US" sz="3200" dirty="0"/>
              <a:t> </a:t>
            </a:r>
            <a:r>
              <a:rPr lang="en-US" sz="3200" dirty="0" err="1"/>
              <a:t>untuk</a:t>
            </a:r>
            <a:r>
              <a:rPr lang="en-US" sz="3200" dirty="0"/>
              <a:t> </a:t>
            </a:r>
            <a:r>
              <a:rPr lang="en-US" sz="3200" dirty="0" err="1"/>
              <a:t>memberi</a:t>
            </a:r>
            <a:r>
              <a:rPr lang="en-US" sz="3200" dirty="0"/>
              <a:t> </a:t>
            </a:r>
            <a:r>
              <a:rPr lang="en-US" sz="3200" dirty="0" err="1">
                <a:solidFill>
                  <a:srgbClr val="C00000"/>
                </a:solidFill>
              </a:rPr>
              <a:t>nilai</a:t>
            </a:r>
            <a:r>
              <a:rPr lang="en-US" sz="3200" dirty="0">
                <a:solidFill>
                  <a:srgbClr val="C00000"/>
                </a:solidFill>
              </a:rPr>
              <a:t> </a:t>
            </a:r>
            <a:r>
              <a:rPr lang="en-US" sz="3200" dirty="0" err="1">
                <a:solidFill>
                  <a:srgbClr val="C00000"/>
                </a:solidFill>
              </a:rPr>
              <a:t>ke</a:t>
            </a:r>
            <a:r>
              <a:rPr lang="en-US" sz="3200" dirty="0">
                <a:solidFill>
                  <a:srgbClr val="C00000"/>
                </a:solidFill>
              </a:rPr>
              <a:t> </a:t>
            </a:r>
            <a:r>
              <a:rPr lang="en-US" sz="3200" dirty="0" err="1">
                <a:solidFill>
                  <a:srgbClr val="C00000"/>
                </a:solidFill>
              </a:rPr>
              <a:t>suatu</a:t>
            </a:r>
            <a:r>
              <a:rPr lang="en-US" sz="3200" dirty="0">
                <a:solidFill>
                  <a:srgbClr val="C00000"/>
                </a:solidFill>
              </a:rPr>
              <a:t> </a:t>
            </a:r>
            <a:r>
              <a:rPr lang="en-US" sz="3200" dirty="0" err="1">
                <a:solidFill>
                  <a:srgbClr val="C00000"/>
                </a:solidFill>
              </a:rPr>
              <a:t>variabel</a:t>
            </a:r>
            <a:endParaRPr lang="en-US" sz="3200" dirty="0">
              <a:solidFill>
                <a:srgbClr val="C00000"/>
              </a:solidFill>
            </a:endParaRPr>
          </a:p>
          <a:p>
            <a:r>
              <a:rPr lang="en-US" sz="3200" dirty="0"/>
              <a:t>Operator </a:t>
            </a:r>
            <a:r>
              <a:rPr lang="en-US" sz="3200" dirty="0" err="1"/>
              <a:t>penugasan</a:t>
            </a:r>
            <a:r>
              <a:rPr lang="en-US" sz="3200" dirty="0"/>
              <a:t> </a:t>
            </a:r>
            <a:r>
              <a:rPr lang="en-US" sz="3200" dirty="0" err="1"/>
              <a:t>menggunakan</a:t>
            </a:r>
            <a:r>
              <a:rPr lang="en-US" sz="3200" dirty="0"/>
              <a:t> </a:t>
            </a:r>
            <a:r>
              <a:rPr lang="en-US" sz="3200" dirty="0" err="1"/>
              <a:t>tanda</a:t>
            </a:r>
            <a:r>
              <a:rPr lang="en-US" sz="3200" dirty="0"/>
              <a:t> </a:t>
            </a:r>
            <a:r>
              <a:rPr lang="en-US" sz="3200" dirty="0" err="1">
                <a:solidFill>
                  <a:srgbClr val="C00000"/>
                </a:solidFill>
              </a:rPr>
              <a:t>sama</a:t>
            </a:r>
            <a:r>
              <a:rPr lang="en-US" sz="3200" dirty="0">
                <a:solidFill>
                  <a:srgbClr val="C00000"/>
                </a:solidFill>
              </a:rPr>
              <a:t> </a:t>
            </a:r>
            <a:r>
              <a:rPr lang="en-US" sz="3200" dirty="0" err="1">
                <a:solidFill>
                  <a:srgbClr val="C00000"/>
                </a:solidFill>
              </a:rPr>
              <a:t>dengan</a:t>
            </a:r>
            <a:r>
              <a:rPr lang="en-US" sz="3200" dirty="0">
                <a:solidFill>
                  <a:srgbClr val="C00000"/>
                </a:solidFill>
              </a:rPr>
              <a:t> </a:t>
            </a:r>
            <a:r>
              <a:rPr lang="en-US" sz="3200" dirty="0"/>
              <a:t>( </a:t>
            </a:r>
            <a:r>
              <a:rPr lang="en-US" sz="3200" dirty="0">
                <a:solidFill>
                  <a:srgbClr val="C00000"/>
                </a:solidFill>
              </a:rPr>
              <a:t>=</a:t>
            </a:r>
            <a:r>
              <a:rPr lang="en-US" sz="3200" dirty="0"/>
              <a:t> )</a:t>
            </a:r>
          </a:p>
          <a:p>
            <a:r>
              <a:rPr lang="en-US" sz="3200" dirty="0"/>
              <a:t>Operator </a:t>
            </a:r>
            <a:r>
              <a:rPr lang="en-US" sz="3200" dirty="0" err="1"/>
              <a:t>penugasan</a:t>
            </a:r>
            <a:r>
              <a:rPr lang="en-US" sz="3200" dirty="0"/>
              <a:t> </a:t>
            </a:r>
            <a:r>
              <a:rPr lang="en-US" sz="3200" dirty="0" err="1"/>
              <a:t>digabungkan</a:t>
            </a:r>
            <a:r>
              <a:rPr lang="en-US" sz="3200" dirty="0"/>
              <a:t> </a:t>
            </a:r>
            <a:r>
              <a:rPr lang="en-US" sz="3200" dirty="0" err="1"/>
              <a:t>dengan</a:t>
            </a:r>
            <a:r>
              <a:rPr lang="en-US" sz="3200" dirty="0"/>
              <a:t> operator </a:t>
            </a:r>
            <a:r>
              <a:rPr lang="en-US" sz="3200" dirty="0" err="1"/>
              <a:t>aritmatika</a:t>
            </a:r>
            <a:r>
              <a:rPr lang="en-US" sz="3200" dirty="0"/>
              <a:t> </a:t>
            </a:r>
            <a:r>
              <a:rPr lang="en-US" sz="3200" dirty="0" err="1"/>
              <a:t>membentuk</a:t>
            </a:r>
            <a:r>
              <a:rPr lang="en-US" sz="3200" dirty="0"/>
              <a:t> </a:t>
            </a:r>
            <a:r>
              <a:rPr lang="en-US" sz="3200" dirty="0">
                <a:solidFill>
                  <a:srgbClr val="C00000"/>
                </a:solidFill>
              </a:rPr>
              <a:t>operator </a:t>
            </a:r>
            <a:r>
              <a:rPr lang="en-US" sz="3200" dirty="0" err="1">
                <a:solidFill>
                  <a:srgbClr val="C00000"/>
                </a:solidFill>
              </a:rPr>
              <a:t>penugasan</a:t>
            </a:r>
            <a:r>
              <a:rPr lang="en-US" sz="3200" dirty="0">
                <a:solidFill>
                  <a:srgbClr val="C00000"/>
                </a:solidFill>
              </a:rPr>
              <a:t> </a:t>
            </a:r>
            <a:r>
              <a:rPr lang="en-US" sz="3200" dirty="0" err="1">
                <a:solidFill>
                  <a:srgbClr val="C00000"/>
                </a:solidFill>
              </a:rPr>
              <a:t>gabungan</a:t>
            </a:r>
            <a:r>
              <a:rPr lang="en-US" sz="3200" dirty="0">
                <a:solidFill>
                  <a:srgbClr val="C00000"/>
                </a:solidFill>
              </a:rPr>
              <a:t> </a:t>
            </a:r>
            <a:r>
              <a:rPr lang="en-US" sz="3200" dirty="0"/>
              <a:t>(compound assignment)</a:t>
            </a:r>
          </a:p>
          <a:p>
            <a:pPr marL="194729" indent="0">
              <a:buNone/>
            </a:pPr>
            <a:endParaRPr lang="en-ID" dirty="0"/>
          </a:p>
        </p:txBody>
      </p:sp>
    </p:spTree>
    <p:extLst>
      <p:ext uri="{BB962C8B-B14F-4D97-AF65-F5344CB8AC3E}">
        <p14:creationId xmlns:p14="http://schemas.microsoft.com/office/powerpoint/2010/main" val="1690715047"/>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414</Words>
  <Application>Microsoft Office PowerPoint</Application>
  <PresentationFormat>Widescreen</PresentationFormat>
  <Paragraphs>59</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Lato</vt:lpstr>
      <vt:lpstr>Raleway</vt:lpstr>
      <vt:lpstr>Streamline</vt:lpstr>
      <vt:lpstr>PBO Dasar </vt:lpstr>
      <vt:lpstr>Operator</vt:lpstr>
      <vt:lpstr>Tujuan Instruksional</vt:lpstr>
      <vt:lpstr>Operator</vt:lpstr>
      <vt:lpstr>PowerPoint Presentation</vt:lpstr>
      <vt:lpstr>Jenis Operator</vt:lpstr>
      <vt:lpstr>Operator Aritmatika</vt:lpstr>
      <vt:lpstr>Ekspresi Aritmatika</vt:lpstr>
      <vt:lpstr>Operator Penugasan</vt:lpstr>
      <vt:lpstr>Increment dan Decrement</vt:lpstr>
      <vt:lpstr>Tabel Operator Increment dan Decrement</vt:lpstr>
      <vt:lpstr>Operator Pembanding (Relasional)</vt:lpstr>
      <vt:lpstr>Latihan</vt:lpstr>
      <vt:lpstr>Operator Bitwise</vt:lpstr>
      <vt:lpstr>Operator String</vt:lpstr>
      <vt:lpstr>Operator is dan is !</vt:lpstr>
      <vt:lpstr>Operator Kondisi/Ternary (?:)</vt:lpstr>
      <vt:lpstr>Operator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PBO Dasar</dc:title>
  <dc:creator>Den Amirul</dc:creator>
  <cp:lastModifiedBy>Den Amirul</cp:lastModifiedBy>
  <cp:revision>9</cp:revision>
  <dcterms:created xsi:type="dcterms:W3CDTF">2022-03-28T23:06:40Z</dcterms:created>
  <dcterms:modified xsi:type="dcterms:W3CDTF">2022-03-28T23:50:49Z</dcterms:modified>
</cp:coreProperties>
</file>