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9"/>
  </p:notesMasterIdLst>
  <p:sldIdLst>
    <p:sldId id="256" r:id="rId3"/>
    <p:sldId id="261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287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Raleway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3C4644-A702-4A7B-A345-F6E584DFC3F1}">
  <a:tblStyle styleId="{2E3C4644-A702-4A7B-A345-F6E584DFC3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105" autoAdjust="0"/>
  </p:normalViewPr>
  <p:slideViewPr>
    <p:cSldViewPr snapToGrid="0">
      <p:cViewPr varScale="1">
        <p:scale>
          <a:sx n="115" d="100"/>
          <a:sy n="115" d="100"/>
        </p:scale>
        <p:origin x="141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fdc6d449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fdc6d449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11358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2686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23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8AB6-288A-4B10-A174-1ABAED1BE38B}" type="datetimeFigureOut">
              <a:rPr lang="id-ID" smtClean="0"/>
              <a:pPr/>
              <a:t>12/04/2022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55ED3E-3401-4A95-8C8D-11CB66A4880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1164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8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PBO Dasar </a:t>
            </a:r>
            <a:endParaRPr dirty="0"/>
          </a:p>
        </p:txBody>
      </p:sp>
      <p:sp>
        <p:nvSpPr>
          <p:cNvPr id="164" name="Google Shape;164;p2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Teguh</a:t>
            </a:r>
            <a:r>
              <a:rPr lang="en-US" dirty="0"/>
              <a:t> </a:t>
            </a:r>
            <a:r>
              <a:rPr lang="en-US" dirty="0" err="1"/>
              <a:t>Tamrin</a:t>
            </a:r>
            <a:r>
              <a:rPr lang="en-US" dirty="0"/>
              <a:t>, </a:t>
            </a:r>
            <a:r>
              <a:rPr lang="en-US" dirty="0" err="1"/>
              <a:t>M.Kom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08B62-8A52-488B-BEEC-2686DBF4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535925"/>
            <a:ext cx="7688700" cy="535200"/>
          </a:xfrm>
        </p:spPr>
        <p:txBody>
          <a:bodyPr/>
          <a:lstStyle/>
          <a:p>
            <a:r>
              <a:rPr lang="en-US" dirty="0" err="1"/>
              <a:t>Memberi</a:t>
            </a:r>
            <a:r>
              <a:rPr lang="en-US" dirty="0"/>
              <a:t> Nama </a:t>
            </a:r>
            <a:r>
              <a:rPr lang="en-US" dirty="0" err="1"/>
              <a:t>Variabel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E5A08-655C-4448-B209-E150A4EF4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404851"/>
            <a:ext cx="7688700" cy="2935124"/>
          </a:xfrm>
        </p:spPr>
        <p:txBody>
          <a:bodyPr/>
          <a:lstStyle/>
          <a:p>
            <a:r>
              <a:rPr lang="en-US" sz="2000" dirty="0" err="1"/>
              <a:t>Gunakan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lowercase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yang  </a:t>
            </a:r>
            <a:r>
              <a:rPr lang="fi-FI" sz="2000" dirty="0"/>
              <a:t>terdiri dari satu kata atau kata pertama</a:t>
            </a:r>
          </a:p>
          <a:p>
            <a:r>
              <a:rPr lang="en-US" sz="2000" dirty="0" err="1"/>
              <a:t>Gunakan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C00000"/>
                </a:solidFill>
              </a:rPr>
              <a:t>kapital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</a:t>
            </a:r>
            <a:r>
              <a:rPr lang="en-US" sz="2000" dirty="0" err="1"/>
              <a:t>pertama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kata </a:t>
            </a:r>
            <a:r>
              <a:rPr lang="en-US" sz="2000" dirty="0" err="1"/>
              <a:t>kedua</a:t>
            </a:r>
            <a:r>
              <a:rPr lang="en-US" sz="2000" dirty="0"/>
              <a:t>, </a:t>
            </a:r>
            <a:r>
              <a:rPr lang="en-US" sz="2000" dirty="0" err="1"/>
              <a:t>ketiga</a:t>
            </a:r>
            <a:r>
              <a:rPr lang="en-US" sz="2000" dirty="0"/>
              <a:t>, </a:t>
            </a:r>
            <a:r>
              <a:rPr lang="en-US" sz="2000" dirty="0" err="1"/>
              <a:t>dst</a:t>
            </a:r>
            <a:r>
              <a:rPr lang="en-US" sz="2000" dirty="0"/>
              <a:t> (</a:t>
            </a:r>
            <a:r>
              <a:rPr lang="en-US" sz="2000" dirty="0" err="1"/>
              <a:t>disebut</a:t>
            </a:r>
            <a:r>
              <a:rPr lang="en-US" sz="2000" dirty="0"/>
              <a:t> CamelCase)</a:t>
            </a:r>
          </a:p>
          <a:p>
            <a:r>
              <a:rPr lang="en-US" sz="2000" dirty="0" err="1"/>
              <a:t>Contoh</a:t>
            </a:r>
            <a:r>
              <a:rPr lang="en-US" sz="2000" dirty="0"/>
              <a:t>:</a:t>
            </a:r>
          </a:p>
          <a:p>
            <a:pPr>
              <a:buNone/>
            </a:pPr>
            <a:r>
              <a:rPr lang="en-US" sz="2000" dirty="0"/>
              <a:t>	int </a:t>
            </a:r>
            <a:r>
              <a:rPr lang="en-US" sz="2000" dirty="0" err="1">
                <a:solidFill>
                  <a:srgbClr val="C00000"/>
                </a:solidFill>
              </a:rPr>
              <a:t>hasil</a:t>
            </a:r>
            <a:r>
              <a:rPr lang="en-US" sz="2000" dirty="0"/>
              <a:t>;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C00000"/>
                </a:solidFill>
              </a:rPr>
              <a:t>s</a:t>
            </a:r>
            <a:r>
              <a:rPr lang="en-US" sz="2000" dirty="0" err="1"/>
              <a:t>tatus</a:t>
            </a:r>
            <a:r>
              <a:rPr lang="en-US" sz="2000" dirty="0" err="1">
                <a:solidFill>
                  <a:srgbClr val="C00000"/>
                </a:solidFill>
              </a:rPr>
              <a:t>M</a:t>
            </a:r>
            <a:r>
              <a:rPr lang="en-US" sz="2000" dirty="0" err="1"/>
              <a:t>esin</a:t>
            </a:r>
            <a:r>
              <a:rPr lang="en-US" sz="2000" dirty="0" err="1">
                <a:solidFill>
                  <a:srgbClr val="C00000"/>
                </a:solidFill>
              </a:rPr>
              <a:t>M</a:t>
            </a:r>
            <a:r>
              <a:rPr lang="en-US" sz="2000" dirty="0" err="1"/>
              <a:t>obil</a:t>
            </a:r>
            <a:r>
              <a:rPr lang="en-US" sz="2000" dirty="0"/>
              <a:t>;</a:t>
            </a:r>
          </a:p>
          <a:p>
            <a:pPr>
              <a:buNone/>
            </a:pPr>
            <a:r>
              <a:rPr lang="en-US" sz="2000" dirty="0"/>
              <a:t>	Button </a:t>
            </a:r>
            <a:r>
              <a:rPr lang="en-US" sz="2000" dirty="0" err="1">
                <a:solidFill>
                  <a:srgbClr val="C00000"/>
                </a:solidFill>
              </a:rPr>
              <a:t>o</a:t>
            </a:r>
            <a:r>
              <a:rPr lang="en-US" sz="2000" dirty="0" err="1"/>
              <a:t>pen</a:t>
            </a:r>
            <a:r>
              <a:rPr lang="en-US" sz="2000" dirty="0" err="1">
                <a:solidFill>
                  <a:srgbClr val="C00000"/>
                </a:solidFill>
              </a:rPr>
              <a:t>F</a:t>
            </a:r>
            <a:r>
              <a:rPr lang="en-US" sz="2000" dirty="0" err="1"/>
              <a:t>ile</a:t>
            </a:r>
            <a:r>
              <a:rPr lang="en-US" sz="2000" dirty="0"/>
              <a:t>;</a:t>
            </a:r>
          </a:p>
          <a:p>
            <a:pPr marL="1460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55803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2636A-D101-4195-B881-4FD24D224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337748"/>
            <a:ext cx="7688700" cy="535200"/>
          </a:xfrm>
        </p:spPr>
        <p:txBody>
          <a:bodyPr/>
          <a:lstStyle/>
          <a:p>
            <a:r>
              <a:rPr lang="id-ID" dirty="0"/>
              <a:t>Cara Mendeklarasikan Variabel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8FB10-50D2-494D-ABC5-CBE852EAE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346662"/>
            <a:ext cx="7688700" cy="2993313"/>
          </a:xfrm>
        </p:spPr>
        <p:txBody>
          <a:bodyPr/>
          <a:lstStyle/>
          <a:p>
            <a:pPr>
              <a:buNone/>
            </a:pPr>
            <a:r>
              <a:rPr lang="id-ID" sz="2000" dirty="0">
                <a:solidFill>
                  <a:schemeClr val="bg2"/>
                </a:solidFill>
              </a:rPr>
              <a:t>[tipedata] [nama_variabel];</a:t>
            </a:r>
          </a:p>
          <a:p>
            <a:pPr>
              <a:buNone/>
            </a:pPr>
            <a:r>
              <a:rPr lang="id-ID" sz="1800" dirty="0">
                <a:solidFill>
                  <a:schemeClr val="bg2"/>
                </a:solidFill>
              </a:rPr>
              <a:t>[tipedata][nama_variabel1],[nama_variabel2],[nama_variabel3];</a:t>
            </a:r>
          </a:p>
          <a:p>
            <a:pPr>
              <a:buNone/>
            </a:pPr>
            <a:endParaRPr lang="id-ID" sz="2000" dirty="0">
              <a:solidFill>
                <a:schemeClr val="bg2"/>
              </a:solidFill>
            </a:endParaRPr>
          </a:p>
          <a:p>
            <a:pPr>
              <a:buNone/>
            </a:pPr>
            <a:r>
              <a:rPr lang="id-ID" sz="2000" dirty="0">
                <a:solidFill>
                  <a:schemeClr val="bg2"/>
                </a:solidFill>
              </a:rPr>
              <a:t>Contoh:</a:t>
            </a:r>
          </a:p>
          <a:p>
            <a:pPr>
              <a:buNone/>
            </a:pPr>
            <a:r>
              <a:rPr lang="id-ID" sz="2000" dirty="0">
                <a:solidFill>
                  <a:schemeClr val="bg2"/>
                </a:solidFill>
              </a:rPr>
              <a:t>int a;</a:t>
            </a:r>
          </a:p>
          <a:p>
            <a:pPr>
              <a:buNone/>
            </a:pPr>
            <a:r>
              <a:rPr lang="id-ID" sz="2000" dirty="0">
                <a:solidFill>
                  <a:schemeClr val="bg2"/>
                </a:solidFill>
              </a:rPr>
              <a:t>double b;</a:t>
            </a:r>
          </a:p>
          <a:p>
            <a:pPr>
              <a:buNone/>
            </a:pPr>
            <a:r>
              <a:rPr lang="id-ID" sz="2000" dirty="0">
                <a:solidFill>
                  <a:schemeClr val="bg2"/>
                </a:solidFill>
              </a:rPr>
              <a:t>String c;</a:t>
            </a:r>
          </a:p>
          <a:p>
            <a:pPr>
              <a:buNone/>
            </a:pPr>
            <a:r>
              <a:rPr lang="id-ID" sz="2000" dirty="0">
                <a:solidFill>
                  <a:schemeClr val="bg2"/>
                </a:solidFill>
              </a:rPr>
              <a:t>double panjang,lebar,luas,keliling;</a:t>
            </a:r>
          </a:p>
          <a:p>
            <a:pPr marL="1460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8240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5949-E1EB-415E-9A5B-1BF0A02FB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535925"/>
            <a:ext cx="7688700" cy="535200"/>
          </a:xfrm>
        </p:spPr>
        <p:txBody>
          <a:bodyPr/>
          <a:lstStyle/>
          <a:p>
            <a:r>
              <a:rPr lang="id-ID" dirty="0"/>
              <a:t>Pendeklarasian Variabel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1D8E9-2AA8-40BE-B671-C6367718B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330036"/>
            <a:ext cx="7688700" cy="3009939"/>
          </a:xfrm>
        </p:spPr>
        <p:txBody>
          <a:bodyPr/>
          <a:lstStyle/>
          <a:p>
            <a:r>
              <a:rPr lang="id-ID" sz="2000" b="1" dirty="0">
                <a:solidFill>
                  <a:schemeClr val="bg2"/>
                </a:solidFill>
              </a:rPr>
              <a:t>Tipe dynamic</a:t>
            </a:r>
          </a:p>
          <a:p>
            <a:pPr>
              <a:buNone/>
            </a:pPr>
            <a:r>
              <a:rPr lang="id-ID" sz="2000" dirty="0">
                <a:solidFill>
                  <a:schemeClr val="bg2"/>
                </a:solidFill>
              </a:rPr>
              <a:t>	</a:t>
            </a:r>
            <a:r>
              <a:rPr lang="id-ID" sz="2400" dirty="0">
                <a:solidFill>
                  <a:schemeClr val="bg2"/>
                </a:solidFill>
              </a:rPr>
              <a:t>variabel yang dideklarasikan tanpa ada proses inisialisasi nilai</a:t>
            </a:r>
          </a:p>
          <a:p>
            <a:r>
              <a:rPr lang="id-ID" sz="2000" b="1" dirty="0">
                <a:solidFill>
                  <a:schemeClr val="bg2"/>
                </a:solidFill>
              </a:rPr>
              <a:t>Variabel Global </a:t>
            </a:r>
          </a:p>
          <a:p>
            <a:pPr>
              <a:buNone/>
            </a:pPr>
            <a:r>
              <a:rPr lang="id-ID" sz="2000" dirty="0">
                <a:solidFill>
                  <a:schemeClr val="bg2"/>
                </a:solidFill>
              </a:rPr>
              <a:t>	</a:t>
            </a:r>
            <a:r>
              <a:rPr lang="id-ID" sz="2400" dirty="0">
                <a:solidFill>
                  <a:schemeClr val="bg2"/>
                </a:solidFill>
              </a:rPr>
              <a:t>variabel yg dideklarasikan diluar fungsi</a:t>
            </a:r>
          </a:p>
          <a:p>
            <a:r>
              <a:rPr lang="id-ID" sz="2000" b="1" dirty="0">
                <a:solidFill>
                  <a:schemeClr val="bg2"/>
                </a:solidFill>
              </a:rPr>
              <a:t>Variabel Lokal</a:t>
            </a:r>
          </a:p>
          <a:p>
            <a:pPr>
              <a:buNone/>
            </a:pPr>
            <a:r>
              <a:rPr lang="id-ID" sz="2000" dirty="0">
                <a:solidFill>
                  <a:schemeClr val="bg2"/>
                </a:solidFill>
              </a:rPr>
              <a:t>	</a:t>
            </a:r>
            <a:r>
              <a:rPr lang="id-ID" sz="2400" dirty="0">
                <a:solidFill>
                  <a:schemeClr val="bg2"/>
                </a:solidFill>
              </a:rPr>
              <a:t>variabel yang dideklarasikan didalam fungsi .</a:t>
            </a:r>
          </a:p>
          <a:p>
            <a:pPr marL="1460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88495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C33E4-A6F8-4E36-9AD4-50E7F3C48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415636"/>
            <a:ext cx="7688700" cy="4247804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Pada </a:t>
            </a:r>
            <a:r>
              <a:rPr lang="en-US" dirty="0" err="1"/>
              <a:t>pemrograman</a:t>
            </a:r>
            <a:r>
              <a:rPr lang="en-US" dirty="0"/>
              <a:t> dart,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mendeklarasikan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keyword </a:t>
            </a:r>
            <a:r>
              <a:rPr lang="en-US" b="1" dirty="0"/>
              <a:t>var, 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menggunaan</a:t>
            </a:r>
            <a:r>
              <a:rPr lang="en-US" dirty="0"/>
              <a:t> keyword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 </a:t>
            </a:r>
            <a:r>
              <a:rPr lang="en-US" b="1" dirty="0" err="1"/>
              <a:t>tipe</a:t>
            </a:r>
            <a:r>
              <a:rPr lang="en-US" dirty="0"/>
              <a:t> </a:t>
            </a:r>
            <a:r>
              <a:rPr lang="en-US" dirty="0" err="1"/>
              <a:t>datanya</a:t>
            </a:r>
            <a:r>
              <a:rPr lang="en-US" dirty="0"/>
              <a:t>. </a:t>
            </a:r>
            <a:r>
              <a:rPr lang="en-US" dirty="0" err="1"/>
              <a:t>contohnya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var name = '</a:t>
            </a:r>
            <a:r>
              <a:rPr lang="en-US" dirty="0" err="1">
                <a:solidFill>
                  <a:srgbClr val="FF0000"/>
                </a:solidFill>
              </a:rPr>
              <a:t>Seredata</a:t>
            </a:r>
            <a:r>
              <a:rPr lang="en-US" dirty="0">
                <a:solidFill>
                  <a:srgbClr val="FF0000"/>
                </a:solidFill>
              </a:rPr>
              <a:t>';</a:t>
            </a:r>
          </a:p>
          <a:p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String animal = 'A</a:t>
            </a:r>
            <a:r>
              <a:rPr lang="id-ID" dirty="0">
                <a:solidFill>
                  <a:srgbClr val="FF0000"/>
                </a:solidFill>
              </a:rPr>
              <a:t>yam</a:t>
            </a:r>
            <a:r>
              <a:rPr lang="en-US" dirty="0">
                <a:solidFill>
                  <a:srgbClr val="FF0000"/>
                </a:solidFill>
              </a:rPr>
              <a:t>';</a:t>
            </a:r>
            <a:endParaRPr lang="en-US" dirty="0"/>
          </a:p>
          <a:p>
            <a:r>
              <a:rPr lang="en-US" dirty="0"/>
              <a:t>Arti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animal </a:t>
            </a:r>
            <a:r>
              <a:rPr lang="en-US" dirty="0" err="1"/>
              <a:t>bertipe</a:t>
            </a:r>
            <a:r>
              <a:rPr lang="en-US" dirty="0"/>
              <a:t> string,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string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ditampung</a:t>
            </a:r>
            <a:r>
              <a:rPr lang="en-US" dirty="0"/>
              <a:t> oleh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(error). </a:t>
            </a:r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deklarasikan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keyword var,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ganti</a:t>
            </a:r>
            <a:r>
              <a:rPr lang="en-US" dirty="0"/>
              <a:t> </a:t>
            </a:r>
            <a:r>
              <a:rPr lang="en-US" dirty="0" err="1"/>
              <a:t>isinya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var </a:t>
            </a:r>
            <a:r>
              <a:rPr lang="en-US" dirty="0" err="1">
                <a:solidFill>
                  <a:srgbClr val="FF0000"/>
                </a:solidFill>
              </a:rPr>
              <a:t>namaBulan</a:t>
            </a:r>
            <a:r>
              <a:rPr lang="en-US" dirty="0">
                <a:solidFill>
                  <a:srgbClr val="FF0000"/>
                </a:solidFill>
              </a:rPr>
              <a:t>; // valid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namaBulan</a:t>
            </a:r>
            <a:r>
              <a:rPr lang="en-US" dirty="0">
                <a:solidFill>
                  <a:srgbClr val="FF0000"/>
                </a:solidFill>
              </a:rPr>
              <a:t> = "</a:t>
            </a:r>
            <a:r>
              <a:rPr lang="en-US" dirty="0" err="1">
                <a:solidFill>
                  <a:srgbClr val="FF0000"/>
                </a:solidFill>
              </a:rPr>
              <a:t>desember</a:t>
            </a:r>
            <a:r>
              <a:rPr lang="en-US" dirty="0">
                <a:solidFill>
                  <a:srgbClr val="FF0000"/>
                </a:solidFill>
              </a:rPr>
              <a:t>"; //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valid </a:t>
            </a:r>
            <a:r>
              <a:rPr lang="en-US" dirty="0" err="1">
                <a:solidFill>
                  <a:srgbClr val="FF0000"/>
                </a:solidFill>
              </a:rPr>
              <a:t>namaBulan</a:t>
            </a:r>
            <a:r>
              <a:rPr lang="en-US" dirty="0">
                <a:solidFill>
                  <a:srgbClr val="FF0000"/>
                </a:solidFill>
              </a:rPr>
              <a:t> = 10; // valid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Kita </a:t>
            </a:r>
            <a:r>
              <a:rPr lang="en-US" dirty="0" err="1"/>
              <a:t>deklarasikan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ganti</a:t>
            </a:r>
            <a:r>
              <a:rPr lang="en-US" dirty="0"/>
              <a:t> </a:t>
            </a:r>
            <a:r>
              <a:rPr lang="en-US" dirty="0" err="1"/>
              <a:t>isinya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String </a:t>
            </a:r>
            <a:r>
              <a:rPr lang="en-US" dirty="0" err="1">
                <a:solidFill>
                  <a:srgbClr val="FF0000"/>
                </a:solidFill>
              </a:rPr>
              <a:t>namaBulan</a:t>
            </a:r>
            <a:r>
              <a:rPr lang="en-US" dirty="0">
                <a:solidFill>
                  <a:srgbClr val="FF0000"/>
                </a:solidFill>
              </a:rPr>
              <a:t>; //valid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namaBulan</a:t>
            </a:r>
            <a:r>
              <a:rPr lang="en-US" dirty="0">
                <a:solidFill>
                  <a:srgbClr val="FF0000"/>
                </a:solidFill>
              </a:rPr>
              <a:t> = "</a:t>
            </a:r>
            <a:r>
              <a:rPr lang="en-US" dirty="0" err="1">
                <a:solidFill>
                  <a:srgbClr val="FF0000"/>
                </a:solidFill>
              </a:rPr>
              <a:t>desember</a:t>
            </a:r>
            <a:r>
              <a:rPr lang="en-US" dirty="0">
                <a:solidFill>
                  <a:srgbClr val="FF0000"/>
                </a:solidFill>
              </a:rPr>
              <a:t>"; // valid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namaBulan</a:t>
            </a:r>
            <a:r>
              <a:rPr lang="en-US" dirty="0">
                <a:solidFill>
                  <a:srgbClr val="FF0000"/>
                </a:solidFill>
              </a:rPr>
              <a:t> = 10; // Error</a:t>
            </a:r>
          </a:p>
          <a:p>
            <a:pPr marL="1460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08459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1AFF-BF42-40FB-A2B1-F7C8205AC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535925"/>
            <a:ext cx="7688700" cy="535200"/>
          </a:xfrm>
        </p:spPr>
        <p:txBody>
          <a:bodyPr/>
          <a:lstStyle/>
          <a:p>
            <a:r>
              <a:rPr lang="id-ID" dirty="0"/>
              <a:t>TIPE DATA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7DD60-A55D-4A9D-A5C0-273443D50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404851"/>
            <a:ext cx="3568230" cy="2935124"/>
          </a:xfrm>
        </p:spPr>
        <p:txBody>
          <a:bodyPr/>
          <a:lstStyle/>
          <a:p>
            <a:pPr marL="514350" indent="-514350">
              <a:buNone/>
            </a:pPr>
            <a:r>
              <a:rPr lang="id-ID" dirty="0"/>
              <a:t>1) Tipe Data Bilangan</a:t>
            </a:r>
          </a:p>
          <a:p>
            <a:pPr marL="514350" indent="-514350">
              <a:buNone/>
            </a:pPr>
            <a:r>
              <a:rPr lang="id-ID" dirty="0"/>
              <a:t>	- int (bilangan bulat)</a:t>
            </a:r>
          </a:p>
          <a:p>
            <a:pPr marL="514350" indent="-514350">
              <a:buNone/>
            </a:pPr>
            <a:r>
              <a:rPr lang="id-ID" dirty="0"/>
              <a:t>	- double(bilangan riil)</a:t>
            </a:r>
          </a:p>
          <a:p>
            <a:pPr marL="514350" indent="-514350">
              <a:buNone/>
            </a:pPr>
            <a:r>
              <a:rPr lang="id-ID" dirty="0"/>
              <a:t>	-num(bil.bulat dan bil.riil)</a:t>
            </a:r>
          </a:p>
          <a:p>
            <a:pPr marL="514350" indent="-514350">
              <a:buNone/>
            </a:pPr>
            <a:r>
              <a:rPr lang="id-ID" dirty="0"/>
              <a:t>2) Tipe Data Teks</a:t>
            </a:r>
          </a:p>
          <a:p>
            <a:pPr marL="514350" indent="-514350">
              <a:buNone/>
            </a:pPr>
            <a:r>
              <a:rPr lang="id-ID" dirty="0"/>
              <a:t>	- String</a:t>
            </a:r>
          </a:p>
          <a:p>
            <a:pPr marL="514350" indent="-514350">
              <a:buNone/>
            </a:pPr>
            <a:r>
              <a:rPr lang="id-ID" dirty="0"/>
              <a:t>3) Tipe Data Logika</a:t>
            </a:r>
          </a:p>
          <a:p>
            <a:pPr marL="514350" indent="-514350">
              <a:buNone/>
            </a:pPr>
            <a:r>
              <a:rPr lang="id-ID" dirty="0"/>
              <a:t>	- Bool (true atau false)</a:t>
            </a:r>
            <a:endParaRPr lang="en-US" dirty="0"/>
          </a:p>
          <a:p>
            <a:pPr marL="514350" indent="-514350">
              <a:buFont typeface="Lato"/>
              <a:buNone/>
            </a:pPr>
            <a:r>
              <a:rPr lang="id-ID" dirty="0"/>
              <a:t>4) Tipe Data list</a:t>
            </a:r>
          </a:p>
          <a:p>
            <a:pPr marL="514350" indent="-514350">
              <a:buFont typeface="Lato"/>
              <a:buNone/>
            </a:pPr>
            <a:r>
              <a:rPr lang="id-ID" dirty="0"/>
              <a:t>Contoh : </a:t>
            </a:r>
          </a:p>
          <a:p>
            <a:pPr marL="514350" indent="-514350">
              <a:buFont typeface="Lato"/>
              <a:buNone/>
            </a:pPr>
            <a:r>
              <a:rPr lang="id-ID" dirty="0"/>
              <a:t>List&lt;tipeElemen&gt; namaList=[nilai1,nilai2,...]</a:t>
            </a:r>
          </a:p>
          <a:p>
            <a:pPr marL="514350" indent="-514350">
              <a:buFont typeface="Lato"/>
              <a:buNone/>
            </a:pPr>
            <a:r>
              <a:rPr lang="id-ID" dirty="0"/>
              <a:t>List&lt;int&gt; list = [10,20,30];</a:t>
            </a:r>
          </a:p>
          <a:p>
            <a:pPr marL="514350" indent="-514350">
              <a:buNone/>
            </a:pPr>
            <a:endParaRPr lang="id-ID" dirty="0"/>
          </a:p>
          <a:p>
            <a:pPr marL="146050" indent="0">
              <a:buNone/>
            </a:pPr>
            <a:endParaRPr lang="en-ID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11F0EAB-01CA-4471-96ED-544ADC48F089}"/>
              </a:ext>
            </a:extLst>
          </p:cNvPr>
          <p:cNvSpPr txBox="1">
            <a:spLocks/>
          </p:cNvSpPr>
          <p:nvPr/>
        </p:nvSpPr>
        <p:spPr>
          <a:xfrm>
            <a:off x="4846320" y="1172095"/>
            <a:ext cx="3568230" cy="293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514350" indent="-514350">
              <a:buFont typeface="Lato"/>
              <a:buNone/>
            </a:pPr>
            <a:endParaRPr lang="id-ID" dirty="0"/>
          </a:p>
          <a:p>
            <a:pPr marL="514350" indent="-514350">
              <a:buFont typeface="Lato"/>
              <a:buNone/>
            </a:pPr>
            <a:r>
              <a:rPr lang="id-ID" dirty="0"/>
              <a:t>5) Tipe Data map</a:t>
            </a:r>
          </a:p>
          <a:p>
            <a:pPr marL="514350" indent="-514350">
              <a:buFont typeface="Lato"/>
              <a:buNone/>
            </a:pPr>
            <a:r>
              <a:rPr lang="id-ID" dirty="0"/>
              <a:t>Contoh:</a:t>
            </a:r>
          </a:p>
          <a:p>
            <a:pPr marL="514350" indent="-514350">
              <a:buFont typeface="Lato"/>
              <a:buNone/>
            </a:pPr>
            <a:r>
              <a:rPr lang="id-ID" dirty="0"/>
              <a:t>Map&lt;tipeKunci,tipeNilai&gt; namaMap = {kunci1:nilai1,kunci2:nilai2,...};</a:t>
            </a:r>
          </a:p>
          <a:p>
            <a:pPr marL="514350" indent="-514350">
              <a:buFont typeface="Lato"/>
              <a:buNone/>
            </a:pPr>
            <a:r>
              <a:rPr lang="id-ID" dirty="0"/>
              <a:t>Map&lt;String, String&gt; kota = {‘jkt’:‘Jakarta’,’bdg’:’Bandung’,’sby’:’Surabaya’};</a:t>
            </a:r>
          </a:p>
          <a:p>
            <a:pPr marL="514350" indent="-514350">
              <a:buFont typeface="Lato"/>
              <a:buNone/>
            </a:pPr>
            <a:r>
              <a:rPr lang="id-ID" dirty="0"/>
              <a:t>Print (kota[‘jkt’]);</a:t>
            </a:r>
          </a:p>
          <a:p>
            <a:pPr marL="514350" indent="-514350">
              <a:buFont typeface="Lato"/>
              <a:buNone/>
            </a:pPr>
            <a:r>
              <a:rPr lang="id-ID" dirty="0"/>
              <a:t>Print (kota[‘bdg’]);</a:t>
            </a:r>
          </a:p>
          <a:p>
            <a:pPr marL="514350" indent="-514350">
              <a:buFont typeface="Lato"/>
              <a:buNone/>
            </a:pPr>
            <a:endParaRPr lang="id-ID" dirty="0"/>
          </a:p>
          <a:p>
            <a:pPr marL="514350" indent="-514350">
              <a:buFont typeface="Lato"/>
              <a:buNone/>
            </a:pPr>
            <a:r>
              <a:rPr lang="id-ID" dirty="0"/>
              <a:t>6) Tipe Data simbol</a:t>
            </a:r>
          </a:p>
          <a:p>
            <a:pPr marL="514350" indent="-514350">
              <a:buFont typeface="Lato"/>
              <a:buNone/>
            </a:pPr>
            <a:r>
              <a:rPr lang="id-ID" dirty="0"/>
              <a:t>	</a:t>
            </a:r>
            <a:r>
              <a:rPr lang="id-ID" dirty="0">
                <a:solidFill>
                  <a:srgbClr val="FF0000"/>
                </a:solidFill>
              </a:rPr>
              <a:t>tipe data ini jarang dipakai</a:t>
            </a:r>
          </a:p>
        </p:txBody>
      </p:sp>
    </p:spTree>
    <p:extLst>
      <p:ext uri="{BB962C8B-B14F-4D97-AF65-F5344CB8AC3E}">
        <p14:creationId xmlns:p14="http://schemas.microsoft.com/office/powerpoint/2010/main" val="3616182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D43EA-FA39-462E-948E-5C91DF5B5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535925"/>
            <a:ext cx="7688700" cy="535200"/>
          </a:xfrm>
        </p:spPr>
        <p:txBody>
          <a:bodyPr/>
          <a:lstStyle/>
          <a:p>
            <a:r>
              <a:rPr lang="en-ID" dirty="0"/>
              <a:t>Latihan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82B6D-98DE-40DA-AE3A-8D4825A77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73688"/>
            <a:ext cx="7688700" cy="3018251"/>
          </a:xfrm>
        </p:spPr>
        <p:txBody>
          <a:bodyPr/>
          <a:lstStyle/>
          <a:p>
            <a:pPr marL="146050" indent="0">
              <a:buNone/>
            </a:pPr>
            <a:r>
              <a:rPr lang="en-US" dirty="0" err="1"/>
              <a:t>Buat</a:t>
            </a:r>
            <a:r>
              <a:rPr lang="en-US" dirty="0"/>
              <a:t> file variabel1.dart, </a:t>
            </a:r>
            <a:r>
              <a:rPr lang="en-US" dirty="0" err="1"/>
              <a:t>lalu</a:t>
            </a:r>
            <a:r>
              <a:rPr lang="en-US" dirty="0"/>
              <a:t> run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DD5FE-17BF-4546-BAE4-9FF84D087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03" y="1567988"/>
            <a:ext cx="4246298" cy="2748641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5D9BE8E-4455-4C78-A681-6B49DE020B6C}"/>
              </a:ext>
            </a:extLst>
          </p:cNvPr>
          <p:cNvSpPr txBox="1">
            <a:spLocks/>
          </p:cNvSpPr>
          <p:nvPr/>
        </p:nvSpPr>
        <p:spPr>
          <a:xfrm>
            <a:off x="4526504" y="1173687"/>
            <a:ext cx="7688700" cy="3018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US" dirty="0" err="1"/>
              <a:t>Buat</a:t>
            </a:r>
            <a:r>
              <a:rPr lang="en-US" dirty="0"/>
              <a:t> file variabel2.dart, </a:t>
            </a:r>
            <a:r>
              <a:rPr lang="en-US" dirty="0" err="1"/>
              <a:t>lalu</a:t>
            </a:r>
            <a:r>
              <a:rPr lang="en-US" dirty="0"/>
              <a:t> run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522C9C-C46E-4E94-A173-99E9C469D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928" y="1567988"/>
            <a:ext cx="4342557" cy="272651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66483B2-D302-44AE-AB26-4471F1010390}"/>
              </a:ext>
            </a:extLst>
          </p:cNvPr>
          <p:cNvSpPr txBox="1">
            <a:spLocks/>
          </p:cNvSpPr>
          <p:nvPr/>
        </p:nvSpPr>
        <p:spPr>
          <a:xfrm>
            <a:off x="2104505" y="4443329"/>
            <a:ext cx="4934989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US" sz="1800" b="1" dirty="0">
                <a:solidFill>
                  <a:schemeClr val="bg2"/>
                </a:solidFill>
              </a:rPr>
              <a:t>Dari </a:t>
            </a:r>
            <a:r>
              <a:rPr lang="en-US" sz="1800" b="1" dirty="0" err="1">
                <a:solidFill>
                  <a:schemeClr val="bg2"/>
                </a:solidFill>
              </a:rPr>
              <a:t>dua</a:t>
            </a:r>
            <a:r>
              <a:rPr lang="en-US" sz="1800" b="1" dirty="0">
                <a:solidFill>
                  <a:schemeClr val="bg2"/>
                </a:solidFill>
              </a:rPr>
              <a:t> Latihan </a:t>
            </a:r>
            <a:r>
              <a:rPr lang="en-US" sz="1800" b="1" dirty="0" err="1">
                <a:solidFill>
                  <a:schemeClr val="bg2"/>
                </a:solidFill>
              </a:rPr>
              <a:t>diatas</a:t>
            </a:r>
            <a:r>
              <a:rPr lang="en-US" sz="1800" b="1" dirty="0">
                <a:solidFill>
                  <a:schemeClr val="bg2"/>
                </a:solidFill>
              </a:rPr>
              <a:t> </a:t>
            </a:r>
            <a:r>
              <a:rPr lang="en-US" sz="1800" b="1" dirty="0" err="1">
                <a:solidFill>
                  <a:schemeClr val="bg2"/>
                </a:solidFill>
              </a:rPr>
              <a:t>apa</a:t>
            </a:r>
            <a:r>
              <a:rPr lang="en-US" sz="1800" b="1" dirty="0">
                <a:solidFill>
                  <a:schemeClr val="bg2"/>
                </a:solidFill>
              </a:rPr>
              <a:t> </a:t>
            </a:r>
            <a:r>
              <a:rPr lang="en-US" sz="1800" b="1" dirty="0" err="1">
                <a:solidFill>
                  <a:schemeClr val="bg2"/>
                </a:solidFill>
              </a:rPr>
              <a:t>kesimpulannya</a:t>
            </a:r>
            <a:r>
              <a:rPr lang="en-US" sz="1800" b="1" dirty="0">
                <a:solidFill>
                  <a:schemeClr val="bg2"/>
                </a:solidFill>
              </a:rPr>
              <a:t> ?</a:t>
            </a:r>
            <a:endParaRPr lang="en-ID" sz="1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51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3358" y="1820799"/>
            <a:ext cx="5657850" cy="1207008"/>
          </a:xfrm>
        </p:spPr>
        <p:txBody>
          <a:bodyPr/>
          <a:lstStyle/>
          <a:p>
            <a:pPr algn="ctr"/>
            <a:r>
              <a:rPr lang="en-ID" dirty="0"/>
              <a:t>SEKIAN &amp; TERIMAKASIH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5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Variabel</a:t>
            </a:r>
            <a:r>
              <a:rPr lang="en-US" dirty="0"/>
              <a:t>  &amp; </a:t>
            </a:r>
            <a:r>
              <a:rPr lang="en-US" dirty="0" err="1"/>
              <a:t>Tipe</a:t>
            </a:r>
            <a:r>
              <a:rPr lang="en-US" dirty="0"/>
              <a:t> Data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D0781-7648-4BC2-B58A-92688D2C3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2072443"/>
            <a:ext cx="7688700" cy="2957489"/>
          </a:xfrm>
        </p:spPr>
        <p:txBody>
          <a:bodyPr/>
          <a:lstStyle/>
          <a:p>
            <a:pPr marL="146050" indent="0">
              <a:buNone/>
            </a:pPr>
            <a:r>
              <a:rPr lang="en-ID" dirty="0" err="1"/>
              <a:t>Diharapkan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:</a:t>
            </a:r>
          </a:p>
          <a:p>
            <a:pPr marL="146050" indent="0">
              <a:buNone/>
            </a:pPr>
            <a:r>
              <a:rPr lang="en-ID" dirty="0"/>
              <a:t>	1) </a:t>
            </a:r>
            <a:r>
              <a:rPr lang="en-ID" dirty="0" err="1"/>
              <a:t>Mengetahui</a:t>
            </a:r>
            <a:r>
              <a:rPr lang="en-ID" dirty="0"/>
              <a:t> kata </a:t>
            </a:r>
            <a:r>
              <a:rPr lang="en-ID" dirty="0" err="1"/>
              <a:t>kunci</a:t>
            </a:r>
            <a:r>
              <a:rPr lang="en-ID" dirty="0"/>
              <a:t> di DART</a:t>
            </a:r>
          </a:p>
          <a:p>
            <a:pPr marL="146050" indent="0">
              <a:buNone/>
            </a:pPr>
            <a:r>
              <a:rPr lang="en-ID" dirty="0"/>
              <a:t>	2)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identifier di DART</a:t>
            </a:r>
          </a:p>
          <a:p>
            <a:pPr marL="146050" indent="0">
              <a:buNone/>
            </a:pPr>
            <a:r>
              <a:rPr lang="en-ID" dirty="0"/>
              <a:t>	3) </a:t>
            </a:r>
            <a:r>
              <a:rPr lang="en-ID" dirty="0" err="1"/>
              <a:t>Mendeklarasikan</a:t>
            </a:r>
            <a:r>
              <a:rPr lang="en-ID" dirty="0"/>
              <a:t> </a:t>
            </a:r>
            <a:r>
              <a:rPr lang="en-ID" dirty="0" err="1"/>
              <a:t>Variabel</a:t>
            </a:r>
            <a:endParaRPr lang="en-ID" dirty="0"/>
          </a:p>
          <a:p>
            <a:pPr marL="146050" indent="0">
              <a:buNone/>
            </a:pPr>
            <a:r>
              <a:rPr lang="en-ID" dirty="0"/>
              <a:t>	4) </a:t>
            </a:r>
            <a:r>
              <a:rPr lang="en-ID" dirty="0" err="1"/>
              <a:t>Menjelaskan</a:t>
            </a:r>
            <a:r>
              <a:rPr lang="en-ID" dirty="0"/>
              <a:t> </a:t>
            </a:r>
            <a:r>
              <a:rPr lang="en-ID" dirty="0" err="1"/>
              <a:t>tipedata</a:t>
            </a:r>
            <a:r>
              <a:rPr lang="en-ID" dirty="0"/>
              <a:t> dan </a:t>
            </a:r>
            <a:r>
              <a:rPr lang="en-ID" dirty="0" err="1"/>
              <a:t>penggunaannya</a:t>
            </a:r>
            <a:endParaRPr lang="en-ID" dirty="0"/>
          </a:p>
          <a:p>
            <a:pPr marL="146050" indent="0">
              <a:buNone/>
            </a:pPr>
            <a:r>
              <a:rPr lang="en-ID" dirty="0"/>
              <a:t>	5) </a:t>
            </a:r>
            <a:r>
              <a:rPr lang="en-ID" dirty="0" err="1"/>
              <a:t>Menerapkan</a:t>
            </a:r>
            <a:r>
              <a:rPr lang="en-ID" dirty="0"/>
              <a:t> input keyboard</a:t>
            </a:r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1B4F508-F2EE-4009-A9BD-D464052A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Tujuan Instruksional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0108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B889-1123-4C65-9226-925112191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535925"/>
            <a:ext cx="7688700" cy="535200"/>
          </a:xfrm>
        </p:spPr>
        <p:txBody>
          <a:bodyPr/>
          <a:lstStyle/>
          <a:p>
            <a:r>
              <a:rPr lang="id-ID" dirty="0"/>
              <a:t>Konsep V</a:t>
            </a:r>
            <a:r>
              <a:rPr lang="en-ID" dirty="0" err="1"/>
              <a:t>ariable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CD3EE-4B0C-4EDA-97AE-1D48670BF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346662"/>
            <a:ext cx="7688700" cy="3408218"/>
          </a:xfrm>
        </p:spPr>
        <p:txBody>
          <a:bodyPr/>
          <a:lstStyle/>
          <a:p>
            <a:pPr marL="146050" indent="0">
              <a:buNone/>
            </a:pPr>
            <a:r>
              <a:rPr lang="en-ID" dirty="0" err="1">
                <a:solidFill>
                  <a:schemeClr val="bg2"/>
                </a:solidFill>
              </a:rPr>
              <a:t>Variabel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adalah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tempat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untuk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menampung</a:t>
            </a:r>
            <a:r>
              <a:rPr lang="en-ID" dirty="0">
                <a:solidFill>
                  <a:schemeClr val="bg2"/>
                </a:solidFill>
              </a:rPr>
              <a:t> data </a:t>
            </a:r>
            <a:r>
              <a:rPr lang="en-ID" dirty="0" err="1">
                <a:solidFill>
                  <a:schemeClr val="bg2"/>
                </a:solidFill>
              </a:rPr>
              <a:t>sementara</a:t>
            </a:r>
            <a:r>
              <a:rPr lang="en-ID" dirty="0">
                <a:solidFill>
                  <a:schemeClr val="bg2"/>
                </a:solidFill>
              </a:rPr>
              <a:t>, </a:t>
            </a:r>
            <a:r>
              <a:rPr lang="en-ID" dirty="0" err="1">
                <a:solidFill>
                  <a:schemeClr val="bg2"/>
                </a:solidFill>
              </a:rPr>
              <a:t>sehingga</a:t>
            </a:r>
            <a:r>
              <a:rPr lang="en-ID" dirty="0">
                <a:solidFill>
                  <a:schemeClr val="bg2"/>
                </a:solidFill>
              </a:rPr>
              <a:t> data </a:t>
            </a:r>
            <a:r>
              <a:rPr lang="en-ID" dirty="0" err="1">
                <a:solidFill>
                  <a:schemeClr val="bg2"/>
                </a:solidFill>
              </a:rPr>
              <a:t>tersebut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dapat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diolah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lebih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lanjut</a:t>
            </a:r>
            <a:r>
              <a:rPr lang="en-ID" dirty="0">
                <a:solidFill>
                  <a:schemeClr val="bg2"/>
                </a:solidFill>
              </a:rPr>
              <a:t>, </a:t>
            </a:r>
          </a:p>
          <a:p>
            <a:pPr marL="146050" indent="0">
              <a:buNone/>
            </a:pPr>
            <a:r>
              <a:rPr lang="en-ID" dirty="0" err="1">
                <a:solidFill>
                  <a:schemeClr val="bg2"/>
                </a:solidFill>
              </a:rPr>
              <a:t>Contoh</a:t>
            </a:r>
            <a:r>
              <a:rPr lang="en-ID" dirty="0">
                <a:solidFill>
                  <a:schemeClr val="bg2"/>
                </a:solidFill>
              </a:rPr>
              <a:t>:</a:t>
            </a:r>
          </a:p>
          <a:p>
            <a:pPr marL="146050" indent="0">
              <a:buNone/>
            </a:pPr>
            <a:r>
              <a:rPr lang="en-ID" dirty="0" err="1">
                <a:solidFill>
                  <a:schemeClr val="bg2"/>
                </a:solidFill>
              </a:rPr>
              <a:t>kita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semua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tahu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bahwa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rumus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untuk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mencari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luas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segitiga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adalah</a:t>
            </a:r>
            <a:r>
              <a:rPr lang="en-ID" dirty="0">
                <a:solidFill>
                  <a:schemeClr val="bg2"/>
                </a:solidFill>
              </a:rPr>
              <a:t> </a:t>
            </a:r>
          </a:p>
          <a:p>
            <a:pPr marL="146050" indent="0">
              <a:buNone/>
            </a:pPr>
            <a:r>
              <a:rPr lang="en-ID" dirty="0">
                <a:solidFill>
                  <a:schemeClr val="bg2"/>
                </a:solidFill>
              </a:rPr>
              <a:t>	</a:t>
            </a:r>
            <a:r>
              <a:rPr lang="en-ID" dirty="0" err="1">
                <a:solidFill>
                  <a:srgbClr val="FF0000"/>
                </a:solidFill>
              </a:rPr>
              <a:t>luas</a:t>
            </a:r>
            <a:r>
              <a:rPr lang="en-ID" dirty="0">
                <a:solidFill>
                  <a:srgbClr val="FF0000"/>
                </a:solidFill>
              </a:rPr>
              <a:t> = 1/2 x alas x </a:t>
            </a:r>
            <a:r>
              <a:rPr lang="en-ID" dirty="0" err="1">
                <a:solidFill>
                  <a:srgbClr val="FF0000"/>
                </a:solidFill>
              </a:rPr>
              <a:t>tinggi</a:t>
            </a:r>
            <a:r>
              <a:rPr lang="en-ID" dirty="0">
                <a:solidFill>
                  <a:srgbClr val="FF0000"/>
                </a:solidFill>
              </a:rPr>
              <a:t>. </a:t>
            </a:r>
          </a:p>
          <a:p>
            <a:pPr marL="146050" indent="0">
              <a:buNone/>
            </a:pPr>
            <a:r>
              <a:rPr lang="en-ID" dirty="0" err="1">
                <a:solidFill>
                  <a:schemeClr val="bg2"/>
                </a:solidFill>
              </a:rPr>
              <a:t>dari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rumus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tersebut</a:t>
            </a:r>
            <a:r>
              <a:rPr lang="en-ID" dirty="0">
                <a:solidFill>
                  <a:schemeClr val="bg2"/>
                </a:solidFill>
              </a:rPr>
              <a:t> yang </a:t>
            </a:r>
            <a:r>
              <a:rPr lang="en-ID" dirty="0" err="1">
                <a:solidFill>
                  <a:schemeClr val="bg2"/>
                </a:solidFill>
              </a:rPr>
              <a:t>bertidak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sebagai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variabel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adalah</a:t>
            </a:r>
            <a:r>
              <a:rPr lang="en-ID" dirty="0">
                <a:solidFill>
                  <a:schemeClr val="bg2"/>
                </a:solidFill>
              </a:rPr>
              <a:t> alas, </a:t>
            </a:r>
            <a:r>
              <a:rPr lang="en-ID" dirty="0" err="1">
                <a:solidFill>
                  <a:schemeClr val="bg2"/>
                </a:solidFill>
              </a:rPr>
              <a:t>tinggi</a:t>
            </a:r>
            <a:r>
              <a:rPr lang="en-ID" dirty="0">
                <a:solidFill>
                  <a:schemeClr val="bg2"/>
                </a:solidFill>
              </a:rPr>
              <a:t> dan </a:t>
            </a:r>
            <a:r>
              <a:rPr lang="en-ID" dirty="0" err="1">
                <a:solidFill>
                  <a:schemeClr val="bg2"/>
                </a:solidFill>
              </a:rPr>
              <a:t>luas</a:t>
            </a:r>
            <a:r>
              <a:rPr lang="en-ID" dirty="0">
                <a:solidFill>
                  <a:schemeClr val="bg2"/>
                </a:solidFill>
              </a:rPr>
              <a:t>, </a:t>
            </a:r>
            <a:r>
              <a:rPr lang="en-ID" dirty="0" err="1">
                <a:solidFill>
                  <a:schemeClr val="bg2"/>
                </a:solidFill>
              </a:rPr>
              <a:t>shingga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jika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kita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beri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nilai</a:t>
            </a:r>
            <a:r>
              <a:rPr lang="en-ID" dirty="0">
                <a:solidFill>
                  <a:schemeClr val="bg2"/>
                </a:solidFill>
              </a:rPr>
              <a:t> alas = 3, </a:t>
            </a:r>
            <a:r>
              <a:rPr lang="en-ID" dirty="0" err="1">
                <a:solidFill>
                  <a:schemeClr val="bg2"/>
                </a:solidFill>
              </a:rPr>
              <a:t>tinggi</a:t>
            </a:r>
            <a:r>
              <a:rPr lang="en-ID" dirty="0">
                <a:solidFill>
                  <a:schemeClr val="bg2"/>
                </a:solidFill>
              </a:rPr>
              <a:t> = 6, </a:t>
            </a:r>
            <a:r>
              <a:rPr lang="en-ID" dirty="0" err="1">
                <a:solidFill>
                  <a:schemeClr val="bg2"/>
                </a:solidFill>
              </a:rPr>
              <a:t>maka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luasnya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adalah</a:t>
            </a:r>
            <a:r>
              <a:rPr lang="en-ID" dirty="0">
                <a:solidFill>
                  <a:schemeClr val="bg2"/>
                </a:solidFill>
              </a:rPr>
              <a:t> 9.</a:t>
            </a:r>
            <a:br>
              <a:rPr lang="en-ID" dirty="0">
                <a:solidFill>
                  <a:schemeClr val="bg2"/>
                </a:solidFill>
              </a:rPr>
            </a:br>
            <a:endParaRPr lang="en-ID" dirty="0">
              <a:solidFill>
                <a:schemeClr val="bg2"/>
              </a:solidFill>
            </a:endParaRPr>
          </a:p>
          <a:p>
            <a:pPr marL="146050" indent="0">
              <a:buNone/>
            </a:pPr>
            <a:r>
              <a:rPr lang="en-ID" dirty="0" err="1">
                <a:solidFill>
                  <a:schemeClr val="bg2"/>
                </a:solidFill>
              </a:rPr>
              <a:t>Contoh</a:t>
            </a:r>
            <a:r>
              <a:rPr lang="en-ID" dirty="0">
                <a:solidFill>
                  <a:schemeClr val="bg2"/>
                </a:solidFill>
              </a:rPr>
              <a:t>:</a:t>
            </a:r>
          </a:p>
          <a:p>
            <a:pPr marL="146050" indent="0">
              <a:buNone/>
            </a:pPr>
            <a:r>
              <a:rPr lang="en-ID" dirty="0">
                <a:solidFill>
                  <a:schemeClr val="bg2"/>
                </a:solidFill>
              </a:rPr>
              <a:t>int alas = 3;</a:t>
            </a:r>
          </a:p>
          <a:p>
            <a:pPr marL="146050" indent="0">
              <a:buNone/>
            </a:pPr>
            <a:r>
              <a:rPr lang="en-ID" dirty="0">
                <a:solidFill>
                  <a:schemeClr val="bg2"/>
                </a:solidFill>
              </a:rPr>
              <a:t>int </a:t>
            </a:r>
            <a:r>
              <a:rPr lang="en-ID" dirty="0" err="1">
                <a:solidFill>
                  <a:schemeClr val="bg2"/>
                </a:solidFill>
              </a:rPr>
              <a:t>tinggi</a:t>
            </a:r>
            <a:r>
              <a:rPr lang="en-ID" dirty="0">
                <a:solidFill>
                  <a:schemeClr val="bg2"/>
                </a:solidFill>
              </a:rPr>
              <a:t>=6;</a:t>
            </a:r>
          </a:p>
          <a:p>
            <a:pPr marL="146050" indent="0">
              <a:buNone/>
            </a:pPr>
            <a:r>
              <a:rPr lang="en-ID" dirty="0">
                <a:solidFill>
                  <a:schemeClr val="bg2"/>
                </a:solidFill>
              </a:rPr>
              <a:t>int </a:t>
            </a:r>
            <a:r>
              <a:rPr lang="en-ID" dirty="0" err="1">
                <a:solidFill>
                  <a:schemeClr val="bg2"/>
                </a:solidFill>
              </a:rPr>
              <a:t>luas</a:t>
            </a:r>
            <a:r>
              <a:rPr lang="en-ID" dirty="0">
                <a:solidFill>
                  <a:schemeClr val="bg2"/>
                </a:solidFill>
              </a:rPr>
              <a:t>=1/2*alas*</a:t>
            </a:r>
            <a:r>
              <a:rPr lang="en-ID" dirty="0" err="1">
                <a:solidFill>
                  <a:schemeClr val="bg2"/>
                </a:solidFill>
              </a:rPr>
              <a:t>tinggi</a:t>
            </a:r>
            <a:r>
              <a:rPr lang="en-ID" dirty="0">
                <a:solidFill>
                  <a:schemeClr val="bg2"/>
                </a:solidFill>
              </a:rPr>
              <a:t>; </a:t>
            </a:r>
          </a:p>
          <a:p>
            <a:pPr marL="1460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4839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D47C-D3CC-4F5E-A4B0-0349D0A5A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535925"/>
            <a:ext cx="7688700" cy="535200"/>
          </a:xfrm>
        </p:spPr>
        <p:txBody>
          <a:bodyPr/>
          <a:lstStyle/>
          <a:p>
            <a:r>
              <a:rPr lang="id-ID" dirty="0"/>
              <a:t>Kata Kunci dalam DART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C7B96-7CDB-4041-9E90-E67DF93233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C0932-2EA5-4BDE-91E6-FAD81D110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23" y="1366364"/>
            <a:ext cx="6216612" cy="375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63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7E37-79EC-4A29-96A8-F559D2C97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535925"/>
            <a:ext cx="7688700" cy="535200"/>
          </a:xfrm>
        </p:spPr>
        <p:txBody>
          <a:bodyPr/>
          <a:lstStyle/>
          <a:p>
            <a:r>
              <a:rPr lang="id-ID" dirty="0"/>
              <a:t>Identifier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624E3-51FE-4D9E-976B-93F1D86FC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371600"/>
            <a:ext cx="7688700" cy="2968375"/>
          </a:xfrm>
        </p:spPr>
        <p:txBody>
          <a:bodyPr/>
          <a:lstStyle/>
          <a:p>
            <a:pPr marL="146050" indent="0">
              <a:buNone/>
            </a:pPr>
            <a:r>
              <a:rPr lang="en-ID" dirty="0" err="1">
                <a:solidFill>
                  <a:schemeClr val="bg2"/>
                </a:solidFill>
              </a:rPr>
              <a:t>Beberapa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aturan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penamaannya</a:t>
            </a:r>
            <a:r>
              <a:rPr lang="en-ID" dirty="0">
                <a:solidFill>
                  <a:schemeClr val="bg2"/>
                </a:solidFill>
              </a:rPr>
              <a:t>:</a:t>
            </a:r>
          </a:p>
          <a:p>
            <a:pPr marL="488950" indent="-342900">
              <a:buFont typeface="+mj-lt"/>
              <a:buAutoNum type="arabicPeriod"/>
            </a:pPr>
            <a:r>
              <a:rPr lang="en-ID" dirty="0">
                <a:solidFill>
                  <a:schemeClr val="bg2"/>
                </a:solidFill>
              </a:rPr>
              <a:t>Nama </a:t>
            </a:r>
            <a:r>
              <a:rPr lang="en-ID" dirty="0" err="1">
                <a:solidFill>
                  <a:schemeClr val="bg2"/>
                </a:solidFill>
              </a:rPr>
              <a:t>pengenal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tidak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boleh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menggunakan</a:t>
            </a:r>
            <a:r>
              <a:rPr lang="en-ID" dirty="0">
                <a:solidFill>
                  <a:schemeClr val="bg2"/>
                </a:solidFill>
              </a:rPr>
              <a:t> SPASI</a:t>
            </a:r>
          </a:p>
          <a:p>
            <a:pPr marL="488950" indent="-342900">
              <a:buFont typeface="+mj-lt"/>
              <a:buAutoNum type="arabicPeriod"/>
            </a:pPr>
            <a:r>
              <a:rPr lang="en-ID" dirty="0">
                <a:solidFill>
                  <a:schemeClr val="bg2"/>
                </a:solidFill>
              </a:rPr>
              <a:t>Nama </a:t>
            </a:r>
            <a:r>
              <a:rPr lang="en-ID" dirty="0" err="1">
                <a:solidFill>
                  <a:schemeClr val="bg2"/>
                </a:solidFill>
              </a:rPr>
              <a:t>Pengenal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tidak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boleh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diawali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dengan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karakter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angka</a:t>
            </a:r>
            <a:endParaRPr lang="en-ID" dirty="0">
              <a:solidFill>
                <a:schemeClr val="bg2"/>
              </a:solidFill>
            </a:endParaRPr>
          </a:p>
          <a:p>
            <a:pPr marL="488950" indent="-342900">
              <a:buFont typeface="+mj-lt"/>
              <a:buAutoNum type="arabicPeriod"/>
            </a:pPr>
            <a:r>
              <a:rPr lang="en-ID" dirty="0">
                <a:solidFill>
                  <a:schemeClr val="bg2"/>
                </a:solidFill>
              </a:rPr>
              <a:t>Nama </a:t>
            </a:r>
            <a:r>
              <a:rPr lang="en-ID" dirty="0" err="1">
                <a:solidFill>
                  <a:schemeClr val="bg2"/>
                </a:solidFill>
              </a:rPr>
              <a:t>Pengenal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tidak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boleh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menggunakan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simbol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kecuali</a:t>
            </a:r>
            <a:r>
              <a:rPr lang="en-ID" dirty="0">
                <a:solidFill>
                  <a:schemeClr val="bg2"/>
                </a:solidFill>
              </a:rPr>
              <a:t> underscore, dan dollar</a:t>
            </a:r>
          </a:p>
          <a:p>
            <a:pPr marL="488950" indent="-342900">
              <a:buFont typeface="+mj-lt"/>
              <a:buAutoNum type="arabicPeriod"/>
            </a:pPr>
            <a:r>
              <a:rPr lang="en-ID" dirty="0">
                <a:solidFill>
                  <a:schemeClr val="bg2"/>
                </a:solidFill>
              </a:rPr>
              <a:t>Nama </a:t>
            </a:r>
            <a:r>
              <a:rPr lang="en-ID" dirty="0" err="1">
                <a:solidFill>
                  <a:schemeClr val="bg2"/>
                </a:solidFill>
              </a:rPr>
              <a:t>pengenal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harus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unik</a:t>
            </a:r>
            <a:r>
              <a:rPr lang="en-ID" dirty="0">
                <a:solidFill>
                  <a:schemeClr val="bg2"/>
                </a:solidFill>
              </a:rPr>
              <a:t>, </a:t>
            </a:r>
            <a:r>
              <a:rPr lang="en-ID" dirty="0" err="1">
                <a:solidFill>
                  <a:schemeClr val="bg2"/>
                </a:solidFill>
              </a:rPr>
              <a:t>kecuali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untuk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variabel</a:t>
            </a:r>
            <a:r>
              <a:rPr lang="en-ID" dirty="0">
                <a:solidFill>
                  <a:schemeClr val="bg2"/>
                </a:solidFill>
              </a:rPr>
              <a:t> yang </a:t>
            </a:r>
            <a:r>
              <a:rPr lang="en-ID" dirty="0" err="1">
                <a:solidFill>
                  <a:schemeClr val="bg2"/>
                </a:solidFill>
              </a:rPr>
              <a:t>dideklarasikan</a:t>
            </a:r>
            <a:r>
              <a:rPr lang="en-ID" dirty="0">
                <a:solidFill>
                  <a:schemeClr val="bg2"/>
                </a:solidFill>
              </a:rPr>
              <a:t> di </a:t>
            </a:r>
            <a:r>
              <a:rPr lang="en-ID" dirty="0" err="1">
                <a:solidFill>
                  <a:schemeClr val="bg2"/>
                </a:solidFill>
              </a:rPr>
              <a:t>dalam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blok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berbeda</a:t>
            </a:r>
            <a:endParaRPr lang="en-ID" dirty="0">
              <a:solidFill>
                <a:schemeClr val="bg2"/>
              </a:solidFill>
            </a:endParaRPr>
          </a:p>
          <a:p>
            <a:pPr marL="488950" indent="-342900">
              <a:buFont typeface="+mj-lt"/>
              <a:buAutoNum type="arabicPeriod"/>
            </a:pPr>
            <a:r>
              <a:rPr lang="en-ID" dirty="0">
                <a:solidFill>
                  <a:schemeClr val="bg2"/>
                </a:solidFill>
              </a:rPr>
              <a:t>Nama </a:t>
            </a:r>
            <a:r>
              <a:rPr lang="en-ID" dirty="0" err="1">
                <a:solidFill>
                  <a:schemeClr val="bg2"/>
                </a:solidFill>
              </a:rPr>
              <a:t>pengenal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bersifat</a:t>
            </a:r>
            <a:r>
              <a:rPr lang="en-ID" dirty="0">
                <a:solidFill>
                  <a:schemeClr val="bg2"/>
                </a:solidFill>
              </a:rPr>
              <a:t> case-sensitive (</a:t>
            </a:r>
            <a:r>
              <a:rPr lang="en-ID" dirty="0" err="1">
                <a:solidFill>
                  <a:schemeClr val="bg2"/>
                </a:solidFill>
              </a:rPr>
              <a:t>membedakan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huruf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kecil</a:t>
            </a:r>
            <a:r>
              <a:rPr lang="en-ID" dirty="0">
                <a:solidFill>
                  <a:schemeClr val="bg2"/>
                </a:solidFill>
              </a:rPr>
              <a:t> dan </a:t>
            </a:r>
            <a:r>
              <a:rPr lang="en-ID" dirty="0" err="1">
                <a:solidFill>
                  <a:schemeClr val="bg2"/>
                </a:solidFill>
              </a:rPr>
              <a:t>besar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dalam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kode</a:t>
            </a:r>
            <a:r>
              <a:rPr lang="en-ID" dirty="0">
                <a:solidFill>
                  <a:schemeClr val="bg2"/>
                </a:solidFill>
              </a:rPr>
              <a:t> program)</a:t>
            </a:r>
          </a:p>
          <a:p>
            <a:pPr marL="146050" indent="0">
              <a:buNone/>
            </a:pPr>
            <a:r>
              <a:rPr lang="en-ID" dirty="0" err="1">
                <a:solidFill>
                  <a:schemeClr val="bg2"/>
                </a:solidFill>
              </a:rPr>
              <a:t>Contoh</a:t>
            </a:r>
            <a:r>
              <a:rPr lang="en-ID" dirty="0">
                <a:solidFill>
                  <a:schemeClr val="bg2"/>
                </a:solidFill>
              </a:rPr>
              <a:t>:</a:t>
            </a:r>
          </a:p>
          <a:p>
            <a:pPr marL="14605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82C34B-9D1B-4C06-A0EE-C82917F78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570" y="3476117"/>
            <a:ext cx="2359356" cy="1316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292FC0-A695-4648-A686-F4988CA43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283" y="3335897"/>
            <a:ext cx="3261643" cy="15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5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6020-5F05-4041-881A-23605B84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535925"/>
            <a:ext cx="7688700" cy="535200"/>
          </a:xfrm>
        </p:spPr>
        <p:txBody>
          <a:bodyPr/>
          <a:lstStyle/>
          <a:p>
            <a:r>
              <a:rPr lang="id-ID" altLang="ja-JP" dirty="0">
                <a:ea typeface="ＭＳ Ｐゴシック" pitchFamily="50" charset="-128"/>
              </a:rPr>
              <a:t>Attribute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97EF2-718C-4121-AEBE-F3514AFC9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438102"/>
            <a:ext cx="7688700" cy="2901873"/>
          </a:xfrm>
        </p:spPr>
        <p:txBody>
          <a:bodyPr/>
          <a:lstStyle/>
          <a:p>
            <a:r>
              <a:rPr lang="en-US" altLang="ja-JP" sz="1400" dirty="0" err="1">
                <a:solidFill>
                  <a:srgbClr val="C00000"/>
                </a:solidFill>
                <a:ea typeface="ＭＳ Ｐゴシック" pitchFamily="50" charset="-128"/>
              </a:rPr>
              <a:t>Va</a:t>
            </a:r>
            <a:r>
              <a:rPr lang="id-ID" altLang="ja-JP" sz="1400" dirty="0">
                <a:solidFill>
                  <a:srgbClr val="C00000"/>
                </a:solidFill>
                <a:ea typeface="ＭＳ Ｐゴシック" pitchFamily="50" charset="-128"/>
              </a:rPr>
              <a:t>riable </a:t>
            </a:r>
            <a:r>
              <a:rPr lang="id-ID" altLang="ja-JP" sz="1400" dirty="0">
                <a:ea typeface="ＭＳ Ｐゴシック" pitchFamily="50" charset="-128"/>
              </a:rPr>
              <a:t>yang mengitari class, dengan </a:t>
            </a:r>
            <a:r>
              <a:rPr lang="id-ID" altLang="ja-JP" sz="1400" dirty="0">
                <a:solidFill>
                  <a:srgbClr val="C00000"/>
                </a:solidFill>
                <a:ea typeface="ＭＳ Ｐゴシック" pitchFamily="50" charset="-128"/>
              </a:rPr>
              <a:t>nilai datanya bisa ditentukan di object</a:t>
            </a:r>
            <a:endParaRPr lang="en-US" altLang="ja-JP" sz="1400" dirty="0">
              <a:solidFill>
                <a:srgbClr val="C00000"/>
              </a:solidFill>
              <a:ea typeface="ＭＳ Ｐゴシック" pitchFamily="50" charset="-128"/>
            </a:endParaRPr>
          </a:p>
          <a:p>
            <a:r>
              <a:rPr lang="id-ID" altLang="ja-JP" sz="1400" dirty="0">
                <a:ea typeface="ＭＳ Ｐゴシック" pitchFamily="50" charset="-128"/>
              </a:rPr>
              <a:t>Variable digunakan untuk </a:t>
            </a:r>
            <a:r>
              <a:rPr lang="id-ID" altLang="ja-JP" sz="1400" dirty="0">
                <a:solidFill>
                  <a:srgbClr val="C00000"/>
                </a:solidFill>
                <a:ea typeface="ＭＳ Ｐゴシック" pitchFamily="50" charset="-128"/>
              </a:rPr>
              <a:t>menyimpan nilai </a:t>
            </a:r>
            <a:r>
              <a:rPr lang="id-ID" altLang="ja-JP" sz="1400" dirty="0">
                <a:ea typeface="ＭＳ Ｐゴシック" pitchFamily="50" charset="-128"/>
              </a:rPr>
              <a:t>yang nantinya akan digunakan pada program</a:t>
            </a:r>
          </a:p>
          <a:p>
            <a:r>
              <a:rPr lang="id-ID" altLang="ja-JP" sz="1400" dirty="0">
                <a:ea typeface="ＭＳ Ｐゴシック" pitchFamily="50" charset="-128"/>
              </a:rPr>
              <a:t>Variable memiliki </a:t>
            </a:r>
            <a:r>
              <a:rPr lang="id-ID" altLang="ja-JP" sz="1400" dirty="0">
                <a:solidFill>
                  <a:srgbClr val="C00000"/>
                </a:solidFill>
                <a:ea typeface="ＭＳ Ｐゴシック" pitchFamily="50" charset="-128"/>
              </a:rPr>
              <a:t>jenis (tipe)</a:t>
            </a:r>
            <a:r>
              <a:rPr lang="id-ID" altLang="ja-JP" sz="1400" dirty="0">
                <a:ea typeface="ＭＳ Ｐゴシック" pitchFamily="50" charset="-128"/>
              </a:rPr>
              <a:t>, </a:t>
            </a:r>
            <a:r>
              <a:rPr lang="id-ID" altLang="ja-JP" sz="1400" dirty="0">
                <a:solidFill>
                  <a:srgbClr val="C00000"/>
                </a:solidFill>
                <a:ea typeface="ＭＳ Ｐゴシック" pitchFamily="50" charset="-128"/>
              </a:rPr>
              <a:t>nama</a:t>
            </a:r>
            <a:r>
              <a:rPr lang="id-ID" altLang="ja-JP" sz="1400" dirty="0">
                <a:ea typeface="ＭＳ Ｐゴシック" pitchFamily="50" charset="-128"/>
              </a:rPr>
              <a:t> dan </a:t>
            </a:r>
            <a:r>
              <a:rPr lang="id-ID" altLang="ja-JP" sz="1400" dirty="0">
                <a:solidFill>
                  <a:srgbClr val="C00000"/>
                </a:solidFill>
                <a:ea typeface="ＭＳ Ｐゴシック" pitchFamily="50" charset="-128"/>
              </a:rPr>
              <a:t>nilai</a:t>
            </a:r>
            <a:endParaRPr lang="en-US" altLang="ja-JP" sz="1400" dirty="0">
              <a:solidFill>
                <a:srgbClr val="C00000"/>
              </a:solidFill>
              <a:ea typeface="ＭＳ Ｐゴシック" pitchFamily="50" charset="-128"/>
            </a:endParaRPr>
          </a:p>
          <a:p>
            <a:r>
              <a:rPr lang="en-US" altLang="ja-JP" sz="1400" dirty="0">
                <a:ea typeface="ＭＳ Ｐゴシック" pitchFamily="50" charset="-128"/>
              </a:rPr>
              <a:t>Name, age, </a:t>
            </a:r>
            <a:r>
              <a:rPr lang="id-ID" altLang="ja-JP" sz="1400" dirty="0">
                <a:ea typeface="ＭＳ Ｐゴシック" pitchFamily="50" charset="-128"/>
              </a:rPr>
              <a:t>dan </a:t>
            </a:r>
            <a:r>
              <a:rPr lang="en-US" altLang="ja-JP" sz="1400" dirty="0">
                <a:ea typeface="ＭＳ Ｐゴシック" pitchFamily="50" charset="-128"/>
              </a:rPr>
              <a:t>weight </a:t>
            </a:r>
            <a:r>
              <a:rPr lang="id-ID" altLang="ja-JP" sz="1400" dirty="0">
                <a:ea typeface="ＭＳ Ｐゴシック" pitchFamily="50" charset="-128"/>
              </a:rPr>
              <a:t>adalah atribute  (variabel) dari class Person</a:t>
            </a:r>
            <a:endParaRPr lang="en-US" altLang="ja-JP" sz="1400" dirty="0">
              <a:ea typeface="ＭＳ Ｐゴシック" pitchFamily="50" charset="-128"/>
            </a:endParaRPr>
          </a:p>
          <a:p>
            <a:pPr marL="146050" indent="0">
              <a:buNone/>
            </a:pPr>
            <a:endParaRPr lang="en-ID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119F403-B81A-4406-9832-C73E3D3F2FBA}"/>
              </a:ext>
            </a:extLst>
          </p:cNvPr>
          <p:cNvPicPr>
            <a:picLocks noChangeArrowheads="1"/>
          </p:cNvPicPr>
          <p:nvPr/>
        </p:nvPicPr>
        <p:blipFill>
          <a:blip r:embed="rId2" cstate="print"/>
          <a:srcRect l="5469" t="21667" r="2344" b="16667"/>
          <a:stretch>
            <a:fillRect/>
          </a:stretch>
        </p:blipFill>
        <p:spPr bwMode="auto">
          <a:xfrm>
            <a:off x="252398" y="2583330"/>
            <a:ext cx="8639204" cy="251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9255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F48EF-D265-469C-B899-588DBB41E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535925"/>
            <a:ext cx="7688700" cy="535200"/>
          </a:xfrm>
        </p:spPr>
        <p:txBody>
          <a:bodyPr/>
          <a:lstStyle/>
          <a:p>
            <a:r>
              <a:rPr lang="id-ID" dirty="0"/>
              <a:t>Variabel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71A01-9549-484C-9DF1-3DA579BD8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837112"/>
            <a:ext cx="7688700" cy="3009939"/>
          </a:xfrm>
        </p:spPr>
        <p:txBody>
          <a:bodyPr/>
          <a:lstStyle/>
          <a:p>
            <a:pPr>
              <a:buNone/>
            </a:pPr>
            <a:r>
              <a:rPr lang="id-ID" sz="1600" dirty="0"/>
              <a:t> int a = 2;</a:t>
            </a:r>
          </a:p>
          <a:p>
            <a:pPr>
              <a:buNone/>
            </a:pPr>
            <a:endParaRPr lang="id-ID" sz="1600" dirty="0"/>
          </a:p>
          <a:p>
            <a:pPr>
              <a:buNone/>
            </a:pPr>
            <a:r>
              <a:rPr lang="id-ID" sz="1600" dirty="0"/>
              <a:t>Dari tulisan diatas dapat dijelaskan sebagai berikut:</a:t>
            </a:r>
          </a:p>
          <a:p>
            <a:pPr>
              <a:buNone/>
            </a:pPr>
            <a:r>
              <a:rPr lang="id-ID" sz="1600" dirty="0">
                <a:solidFill>
                  <a:srgbClr val="C00000"/>
                </a:solidFill>
              </a:rPr>
              <a:t>Int</a:t>
            </a:r>
            <a:r>
              <a:rPr lang="id-ID" sz="1600" dirty="0"/>
              <a:t> merupakan </a:t>
            </a:r>
            <a:r>
              <a:rPr lang="id-ID" sz="1600" dirty="0">
                <a:solidFill>
                  <a:srgbClr val="C00000"/>
                </a:solidFill>
              </a:rPr>
              <a:t>tipe data</a:t>
            </a:r>
          </a:p>
          <a:p>
            <a:pPr>
              <a:buNone/>
            </a:pPr>
            <a:r>
              <a:rPr lang="id-ID" sz="1600" dirty="0">
                <a:solidFill>
                  <a:srgbClr val="002060"/>
                </a:solidFill>
              </a:rPr>
              <a:t>a</a:t>
            </a:r>
            <a:r>
              <a:rPr lang="id-ID" sz="1600" dirty="0"/>
              <a:t> merupakan </a:t>
            </a:r>
            <a:r>
              <a:rPr lang="id-ID" sz="1600" dirty="0">
                <a:solidFill>
                  <a:srgbClr val="002060"/>
                </a:solidFill>
              </a:rPr>
              <a:t>nama variabel</a:t>
            </a:r>
          </a:p>
          <a:p>
            <a:pPr>
              <a:buNone/>
            </a:pPr>
            <a:r>
              <a:rPr lang="id-ID" sz="1600" dirty="0">
                <a:solidFill>
                  <a:srgbClr val="FFC000"/>
                </a:solidFill>
              </a:rPr>
              <a:t>=</a:t>
            </a:r>
            <a:r>
              <a:rPr lang="id-ID" sz="1600" dirty="0"/>
              <a:t> merupakan </a:t>
            </a:r>
            <a:r>
              <a:rPr lang="id-ID" sz="1600" dirty="0">
                <a:solidFill>
                  <a:srgbClr val="FFC000"/>
                </a:solidFill>
              </a:rPr>
              <a:t>operator hasil</a:t>
            </a:r>
          </a:p>
          <a:p>
            <a:pPr>
              <a:buNone/>
            </a:pPr>
            <a:r>
              <a:rPr lang="id-ID" sz="1600" dirty="0">
                <a:solidFill>
                  <a:srgbClr val="00B050"/>
                </a:solidFill>
              </a:rPr>
              <a:t>2</a:t>
            </a:r>
            <a:r>
              <a:rPr lang="id-ID" sz="1600" dirty="0"/>
              <a:t> merupakan </a:t>
            </a:r>
            <a:r>
              <a:rPr lang="id-ID" sz="1600" dirty="0">
                <a:solidFill>
                  <a:srgbClr val="00B050"/>
                </a:solidFill>
              </a:rPr>
              <a:t>nilai</a:t>
            </a:r>
          </a:p>
          <a:p>
            <a:pPr marL="146050" indent="0">
              <a:buNone/>
            </a:pP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6102F-5294-458B-BF2B-0D24ABCADD2E}"/>
              </a:ext>
            </a:extLst>
          </p:cNvPr>
          <p:cNvSpPr txBox="1"/>
          <p:nvPr/>
        </p:nvSpPr>
        <p:spPr>
          <a:xfrm>
            <a:off x="1201165" y="1394752"/>
            <a:ext cx="6907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i="1" dirty="0"/>
              <a:t>“ Variabel adalah nama yang digunakan untuk menyimpan nilai tertentu”</a:t>
            </a:r>
          </a:p>
        </p:txBody>
      </p:sp>
    </p:spTree>
    <p:extLst>
      <p:ext uri="{BB962C8B-B14F-4D97-AF65-F5344CB8AC3E}">
        <p14:creationId xmlns:p14="http://schemas.microsoft.com/office/powerpoint/2010/main" val="1478106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3375-2CC2-42F8-9258-7B085C32E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535925"/>
            <a:ext cx="7688700" cy="535200"/>
          </a:xfrm>
        </p:spPr>
        <p:txBody>
          <a:bodyPr/>
          <a:lstStyle/>
          <a:p>
            <a:r>
              <a:rPr lang="id-ID" dirty="0"/>
              <a:t>Contoh soal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0FC05-B43F-4A45-BF5E-99D8D8D15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446415"/>
            <a:ext cx="7688700" cy="2893560"/>
          </a:xfrm>
        </p:spPr>
        <p:txBody>
          <a:bodyPr/>
          <a:lstStyle/>
          <a:p>
            <a:pPr>
              <a:buNone/>
            </a:pPr>
            <a:r>
              <a:rPr lang="en-US" sz="1800" dirty="0">
                <a:solidFill>
                  <a:schemeClr val="bg2"/>
                </a:solidFill>
                <a:latin typeface="Calibri" pitchFamily="34" charset="0"/>
              </a:rPr>
              <a:t>Int p</a:t>
            </a:r>
            <a:r>
              <a:rPr lang="id-ID" sz="1800" dirty="0">
                <a:solidFill>
                  <a:schemeClr val="bg2"/>
                </a:solidFill>
                <a:latin typeface="Calibri" pitchFamily="34" charset="0"/>
              </a:rPr>
              <a:t> = </a:t>
            </a:r>
            <a:r>
              <a:rPr lang="en-US" sz="1800" dirty="0">
                <a:solidFill>
                  <a:schemeClr val="bg2"/>
                </a:solidFill>
                <a:latin typeface="Calibri" pitchFamily="34" charset="0"/>
              </a:rPr>
              <a:t>s</a:t>
            </a:r>
            <a:r>
              <a:rPr lang="id-ID" sz="1800" dirty="0">
                <a:solidFill>
                  <a:schemeClr val="bg2"/>
                </a:solidFill>
                <a:latin typeface="Calibri" pitchFamily="34" charset="0"/>
              </a:rPr>
              <a:t>;</a:t>
            </a:r>
          </a:p>
          <a:p>
            <a:pPr>
              <a:buNone/>
            </a:pPr>
            <a:endParaRPr lang="id-ID" sz="1800" dirty="0">
              <a:solidFill>
                <a:schemeClr val="bg2"/>
              </a:solidFill>
              <a:latin typeface="Calibri" pitchFamily="34" charset="0"/>
            </a:endParaRPr>
          </a:p>
          <a:p>
            <a:pPr>
              <a:buNone/>
            </a:pPr>
            <a:r>
              <a:rPr lang="id-ID" sz="1800" dirty="0">
                <a:solidFill>
                  <a:schemeClr val="bg2"/>
                </a:solidFill>
                <a:latin typeface="Calibri" pitchFamily="34" charset="0"/>
              </a:rPr>
              <a:t>Jelaskan,</a:t>
            </a:r>
          </a:p>
          <a:p>
            <a:pPr>
              <a:buNone/>
            </a:pPr>
            <a:endParaRPr lang="id-ID" sz="1800" dirty="0">
              <a:solidFill>
                <a:schemeClr val="bg2"/>
              </a:solidFill>
              <a:latin typeface="Calibri" pitchFamily="34" charset="0"/>
            </a:endParaRPr>
          </a:p>
          <a:p>
            <a:pPr>
              <a:buNone/>
            </a:pPr>
            <a:r>
              <a:rPr lang="en-US" sz="1800" dirty="0">
                <a:solidFill>
                  <a:schemeClr val="bg2"/>
                </a:solidFill>
                <a:latin typeface="Calibri" pitchFamily="34" charset="0"/>
              </a:rPr>
              <a:t>Int</a:t>
            </a:r>
            <a:r>
              <a:rPr lang="id-ID" sz="1800" dirty="0">
                <a:solidFill>
                  <a:schemeClr val="bg2"/>
                </a:solidFill>
                <a:latin typeface="Calibri" pitchFamily="34" charset="0"/>
              </a:rPr>
              <a:t> ?</a:t>
            </a:r>
          </a:p>
          <a:p>
            <a:pPr>
              <a:buNone/>
            </a:pPr>
            <a:r>
              <a:rPr lang="en-US" sz="1800" dirty="0">
                <a:solidFill>
                  <a:schemeClr val="bg2"/>
                </a:solidFill>
                <a:latin typeface="Calibri" pitchFamily="34" charset="0"/>
              </a:rPr>
              <a:t>p</a:t>
            </a:r>
            <a:r>
              <a:rPr lang="id-ID" sz="1800" dirty="0">
                <a:solidFill>
                  <a:schemeClr val="bg2"/>
                </a:solidFill>
                <a:latin typeface="Calibri" pitchFamily="34" charset="0"/>
              </a:rPr>
              <a:t>       ?</a:t>
            </a:r>
          </a:p>
          <a:p>
            <a:pPr>
              <a:buNone/>
            </a:pPr>
            <a:r>
              <a:rPr lang="en-US" sz="1800" dirty="0">
                <a:solidFill>
                  <a:schemeClr val="bg2"/>
                </a:solidFill>
                <a:latin typeface="Calibri" pitchFamily="34" charset="0"/>
              </a:rPr>
              <a:t>s</a:t>
            </a:r>
            <a:r>
              <a:rPr lang="id-ID" sz="1800" dirty="0">
                <a:solidFill>
                  <a:schemeClr val="bg2"/>
                </a:solidFill>
                <a:latin typeface="Calibri" pitchFamily="34" charset="0"/>
              </a:rPr>
              <a:t>        ?</a:t>
            </a:r>
          </a:p>
          <a:p>
            <a:pPr>
              <a:buNone/>
            </a:pPr>
            <a:endParaRPr lang="id-ID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13149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770</Words>
  <Application>Microsoft Office PowerPoint</Application>
  <PresentationFormat>On-screen Show (16:9)</PresentationFormat>
  <Paragraphs>115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Lato</vt:lpstr>
      <vt:lpstr>Raleway</vt:lpstr>
      <vt:lpstr>Arial</vt:lpstr>
      <vt:lpstr>Streamline</vt:lpstr>
      <vt:lpstr>Streamline</vt:lpstr>
      <vt:lpstr>PBO Dasar </vt:lpstr>
      <vt:lpstr>Variabel  &amp; Tipe Data</vt:lpstr>
      <vt:lpstr>Tujuan Instruksional</vt:lpstr>
      <vt:lpstr>Konsep Variable</vt:lpstr>
      <vt:lpstr>Kata Kunci dalam DART</vt:lpstr>
      <vt:lpstr>Identifier</vt:lpstr>
      <vt:lpstr>Attribute</vt:lpstr>
      <vt:lpstr>Variabel</vt:lpstr>
      <vt:lpstr>Contoh soal</vt:lpstr>
      <vt:lpstr>Memberi Nama Variabel</vt:lpstr>
      <vt:lpstr>Cara Mendeklarasikan Variabel</vt:lpstr>
      <vt:lpstr>Pendeklarasian Variabel</vt:lpstr>
      <vt:lpstr>PowerPoint Presentation</vt:lpstr>
      <vt:lpstr>TIPE DATA</vt:lpstr>
      <vt:lpstr>Latihan</vt:lpstr>
      <vt:lpstr>SEKIAN &amp; 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Dasar</dc:title>
  <dc:creator>Den Amirul</dc:creator>
  <cp:lastModifiedBy>Den Amirul</cp:lastModifiedBy>
  <cp:revision>15</cp:revision>
  <dcterms:modified xsi:type="dcterms:W3CDTF">2022-04-12T00:52:14Z</dcterms:modified>
</cp:coreProperties>
</file>