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2"/>
  </p:notesMasterIdLst>
  <p:sldIdLst>
    <p:sldId id="256" r:id="rId3"/>
    <p:sldId id="261" r:id="rId4"/>
    <p:sldId id="298" r:id="rId5"/>
    <p:sldId id="299" r:id="rId6"/>
    <p:sldId id="300" r:id="rId7"/>
    <p:sldId id="301" r:id="rId8"/>
    <p:sldId id="302" r:id="rId9"/>
    <p:sldId id="303" r:id="rId10"/>
    <p:sldId id="305" r:id="rId11"/>
    <p:sldId id="306" r:id="rId12"/>
    <p:sldId id="304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287" r:id="rId21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23"/>
      <p:bold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3C4644-A702-4A7B-A345-F6E584DFC3F1}">
  <a:tblStyle styleId="{2E3C4644-A702-4A7B-A345-F6E584DFC3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105" autoAdjust="0"/>
  </p:normalViewPr>
  <p:slideViewPr>
    <p:cSldViewPr snapToGrid="0">
      <p:cViewPr varScale="1">
        <p:scale>
          <a:sx n="119" d="100"/>
          <a:sy n="119" d="100"/>
        </p:scale>
        <p:origin x="129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fdc6d449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fdc6d449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11358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23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71450"/>
            <a:ext cx="8153400" cy="74295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8AB6-288A-4B10-A174-1ABAED1BE38B}" type="datetimeFigureOut">
              <a:rPr lang="id-ID" smtClean="0"/>
              <a:pPr/>
              <a:t>18/04/2022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255ED3E-3401-4A95-8C8D-11CB66A48802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200150"/>
            <a:ext cx="8153400" cy="33718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1647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PBO Dasar 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Tamrin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F973B-BED9-4603-8285-DF69F024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39516"/>
            <a:ext cx="7688700" cy="3000459"/>
          </a:xfrm>
        </p:spPr>
        <p:txBody>
          <a:bodyPr/>
          <a:lstStyle/>
          <a:p>
            <a:pPr marL="146050" indent="0">
              <a:buNone/>
            </a:pP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Berikutnya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menambahkan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 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kosong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lalu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tambahkan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fungsi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add()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yang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menambahkan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 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agar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terlihat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dinamis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31DA3-D8C3-47EC-95BD-EFD6FADC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1975294"/>
            <a:ext cx="4626643" cy="2550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65BDF-D58A-4D42-9BF8-C2958D388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82" y="3982954"/>
            <a:ext cx="39433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01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9C02-C50E-4A29-8511-8C5C8BFA2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52903"/>
            <a:ext cx="7688700" cy="535200"/>
          </a:xfrm>
        </p:spPr>
        <p:txBody>
          <a:bodyPr/>
          <a:lstStyle/>
          <a:p>
            <a:r>
              <a:rPr lang="en-ID" b="1" i="0" dirty="0">
                <a:effectLst/>
                <a:latin typeface="-apple-system"/>
              </a:rPr>
              <a:t>Specifying the Type (</a:t>
            </a:r>
            <a:r>
              <a:rPr lang="en-ID" b="1" i="0" dirty="0" err="1">
                <a:effectLst/>
                <a:latin typeface="-apple-system"/>
              </a:rPr>
              <a:t>menentukan</a:t>
            </a:r>
            <a:r>
              <a:rPr lang="en-ID" b="1" i="0" dirty="0">
                <a:effectLst/>
                <a:latin typeface="-apple-system"/>
              </a:rPr>
              <a:t> </a:t>
            </a:r>
            <a:r>
              <a:rPr lang="en-ID" b="1" i="0" dirty="0" err="1">
                <a:effectLst/>
                <a:latin typeface="-apple-system"/>
              </a:rPr>
              <a:t>tipe</a:t>
            </a:r>
            <a:r>
              <a:rPr lang="en-ID" b="1" i="0" dirty="0">
                <a:effectLst/>
                <a:latin typeface="-apple-system"/>
              </a:rPr>
              <a:t> data </a:t>
            </a:r>
            <a:r>
              <a:rPr lang="en-ID" b="1" i="0" dirty="0" err="1">
                <a:effectLst/>
                <a:latin typeface="-apple-system"/>
              </a:rPr>
              <a:t>elemen</a:t>
            </a:r>
            <a:r>
              <a:rPr lang="en-ID" b="1" i="0" dirty="0">
                <a:effectLst/>
                <a:latin typeface="-apple-system"/>
              </a:rPr>
              <a:t>)</a:t>
            </a:r>
            <a:br>
              <a:rPr lang="en-ID" b="1" i="0" dirty="0">
                <a:effectLst/>
                <a:latin typeface="-apple-system"/>
              </a:rPr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1EFA7-7CAE-4973-850C-A52271981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07432"/>
            <a:ext cx="7688700" cy="3032543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/>
              <a:t>gambaran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sintax</a:t>
            </a:r>
            <a:r>
              <a:rPr lang="en-ID" dirty="0"/>
              <a:t>: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studi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contoh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i="1" dirty="0"/>
              <a:t>var </a:t>
            </a:r>
            <a:r>
              <a:rPr lang="en-ID" b="1" i="1" dirty="0" err="1"/>
              <a:t>daftarKelas</a:t>
            </a:r>
            <a:r>
              <a:rPr lang="en-ID" dirty="0"/>
              <a:t>, </a:t>
            </a:r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b="1" i="1" dirty="0"/>
              <a:t> </a:t>
            </a:r>
            <a:r>
              <a:rPr lang="en-ID" b="1" i="1" dirty="0" err="1"/>
              <a:t>daftarKelas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b="1" dirty="0"/>
              <a:t>String</a:t>
            </a:r>
            <a:r>
              <a:rPr lang="en-ID" dirty="0"/>
              <a:t>.</a:t>
            </a:r>
          </a:p>
        </p:txBody>
      </p:sp>
      <p:pic>
        <p:nvPicPr>
          <p:cNvPr id="2050" name="Picture 2" descr="BackgroundBF 2">
            <a:extLst>
              <a:ext uri="{FF2B5EF4-FFF2-40B4-BE49-F238E27FC236}">
                <a16:creationId xmlns:a16="http://schemas.microsoft.com/office/drawing/2014/main" id="{851D97F7-75FC-4549-BB18-9D1CD41A0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616243"/>
            <a:ext cx="858202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18DD7-F0C1-4FB7-AC09-4D1A69536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838" y="2571750"/>
            <a:ext cx="3937835" cy="24993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15C29-3640-4769-A64C-C6E675B25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1187" y="4087829"/>
            <a:ext cx="31718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60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9BAC-9142-4C04-AFB8-80D1FCF7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12798"/>
            <a:ext cx="7688700" cy="535200"/>
          </a:xfrm>
        </p:spPr>
        <p:txBody>
          <a:bodyPr/>
          <a:lstStyle/>
          <a:p>
            <a:r>
              <a:rPr lang="en-ID" b="1" i="0" dirty="0">
                <a:effectLst/>
                <a:latin typeface="-apple-system"/>
              </a:rPr>
              <a:t>Map</a:t>
            </a:r>
            <a:br>
              <a:rPr lang="en-ID" b="1" i="0" dirty="0">
                <a:effectLst/>
                <a:latin typeface="-apple-system"/>
              </a:rPr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309FA-FAF5-48E2-9321-C2963B9D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41200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ID" b="1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kumpulan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pasangan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– Value 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yang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tidak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berurutan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tetapi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key – values yang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saling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berkaitan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Setiap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 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memiliki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 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yang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artinya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setiap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 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haruslah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unik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namun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 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yang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1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1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ID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1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berkali</a:t>
            </a:r>
            <a:r>
              <a:rPr lang="en-ID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-kali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item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value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yang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sama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tetap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unik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melalui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 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terpisah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46050" indent="0">
              <a:buNone/>
            </a:pP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Kelebihan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dari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map,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menambahkan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bermacam2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tipe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data pada value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satu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DEDCF-1605-4B1D-846C-0D01C4866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82" y="2571750"/>
            <a:ext cx="20955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96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0DD35-4E73-4D83-BDED-6861CE95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76966"/>
            <a:ext cx="7688700" cy="535200"/>
          </a:xfrm>
        </p:spPr>
        <p:txBody>
          <a:bodyPr/>
          <a:lstStyle/>
          <a:p>
            <a:r>
              <a:rPr lang="en-ID" b="1" i="0" dirty="0" err="1">
                <a:effectLst/>
                <a:latin typeface="-apple-system"/>
              </a:rPr>
              <a:t>Membuat</a:t>
            </a:r>
            <a:r>
              <a:rPr lang="en-ID" b="1" i="0" dirty="0">
                <a:effectLst/>
                <a:latin typeface="-apple-system"/>
              </a:rPr>
              <a:t> Map</a:t>
            </a:r>
            <a:br>
              <a:rPr lang="en-ID" b="1" i="0" dirty="0">
                <a:effectLst/>
                <a:latin typeface="-apple-system"/>
              </a:rPr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F42F4-2FA3-43DB-97B0-6602A1943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517402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beberapa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implementasikan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b="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map, 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berikut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beberapa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secara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umumnya</a:t>
            </a:r>
            <a:r>
              <a:rPr lang="en-ID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pPr marL="488950" indent="-342900">
              <a:buFont typeface="+mj-lt"/>
              <a:buAutoNum type="arabicPeriod"/>
            </a:pP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Literals</a:t>
            </a:r>
          </a:p>
          <a:p>
            <a:pPr marL="488950" indent="-342900">
              <a:buFont typeface="+mj-lt"/>
              <a:buAutoNum type="arabicPeriod"/>
            </a:pP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Constructor</a:t>
            </a:r>
          </a:p>
          <a:p>
            <a:pPr marL="488950" indent="-342900">
              <a:buFont typeface="+mj-lt"/>
              <a:buAutoNum type="arabicPeriod"/>
            </a:pP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Menentukan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Jenis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Map</a:t>
            </a:r>
          </a:p>
        </p:txBody>
      </p:sp>
    </p:spTree>
    <p:extLst>
      <p:ext uri="{BB962C8B-B14F-4D97-AF65-F5344CB8AC3E}">
        <p14:creationId xmlns:p14="http://schemas.microsoft.com/office/powerpoint/2010/main" val="376514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1299-EE56-46E9-B730-0F447A33F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</a:t>
            </a:r>
            <a:r>
              <a:rPr lang="en-US" dirty="0" err="1"/>
              <a:t>menggunakan</a:t>
            </a:r>
            <a:r>
              <a:rPr lang="en-US" dirty="0"/>
              <a:t> Literals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88730-1C3B-4EF4-B62D-5E229BF8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853850"/>
            <a:ext cx="7688700" cy="2486125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/>
              <a:t>Sepertinya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list dan set, map juga </a:t>
            </a:r>
            <a:r>
              <a:rPr lang="en-ID" dirty="0" err="1"/>
              <a:t>dapat</a:t>
            </a:r>
            <a:r>
              <a:rPr lang="en-ID" dirty="0"/>
              <a:t> di </a:t>
            </a:r>
            <a:r>
              <a:rPr lang="en-ID" dirty="0" err="1"/>
              <a:t>implementasikan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literals. Literal yang </a:t>
            </a:r>
            <a:r>
              <a:rPr lang="en-ID" dirty="0" err="1"/>
              <a:t>terdapat</a:t>
            </a:r>
            <a:r>
              <a:rPr lang="en-ID" dirty="0"/>
              <a:t> pada map </a:t>
            </a:r>
            <a:r>
              <a:rPr lang="en-ID" dirty="0" err="1"/>
              <a:t>agak</a:t>
            </a:r>
            <a:r>
              <a:rPr lang="en-ID" dirty="0"/>
              <a:t>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komplek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(List dan Set). </a:t>
            </a:r>
            <a:r>
              <a:rPr lang="en-ID" dirty="0" err="1"/>
              <a:t>Sintaks</a:t>
            </a:r>
            <a:r>
              <a:rPr lang="en-ID" dirty="0"/>
              <a:t>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:</a:t>
            </a:r>
          </a:p>
          <a:p>
            <a:pPr marL="146050" indent="0">
              <a:buNone/>
            </a:pPr>
            <a:endParaRPr lang="en-ID" dirty="0"/>
          </a:p>
        </p:txBody>
      </p:sp>
      <p:pic>
        <p:nvPicPr>
          <p:cNvPr id="3074" name="Picture 2" descr="mapLiterals">
            <a:extLst>
              <a:ext uri="{FF2B5EF4-FFF2-40B4-BE49-F238E27FC236}">
                <a16:creationId xmlns:a16="http://schemas.microsoft.com/office/drawing/2014/main" id="{8FE606D1-92F0-4D3C-84A5-97189328F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858" y="2654467"/>
            <a:ext cx="3632283" cy="2335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991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FD530-8A7A-4E3D-BDEA-46399CC4C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55558"/>
            <a:ext cx="7688700" cy="2984417"/>
          </a:xfrm>
        </p:spPr>
        <p:txBody>
          <a:bodyPr/>
          <a:lstStyle/>
          <a:p>
            <a:pPr marL="488950" indent="-342900">
              <a:buAutoNum type="arabicPeriod"/>
            </a:pP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map_literal.dart</a:t>
            </a:r>
            <a:endParaRPr lang="en-US" dirty="0"/>
          </a:p>
          <a:p>
            <a:pPr marL="488950" indent="-342900">
              <a:buAutoNum type="arabicPeriod"/>
            </a:pPr>
            <a:r>
              <a:rPr lang="en-US" dirty="0" err="1"/>
              <a:t>Koding</a:t>
            </a:r>
            <a:r>
              <a:rPr lang="en-US" dirty="0"/>
              <a:t>, </a:t>
            </a:r>
            <a:r>
              <a:rPr lang="en-US" dirty="0" err="1"/>
              <a:t>lalu</a:t>
            </a:r>
            <a:r>
              <a:rPr lang="en-US" dirty="0"/>
              <a:t> run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52EA2-04ED-4B16-87DA-50382AA09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494" y="1283869"/>
            <a:ext cx="35718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84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C9007-2728-4FD2-AB65-E2267D94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20818"/>
            <a:ext cx="7688700" cy="535200"/>
          </a:xfrm>
        </p:spPr>
        <p:txBody>
          <a:bodyPr/>
          <a:lstStyle/>
          <a:p>
            <a:r>
              <a:rPr lang="en-ID" b="1" i="0" dirty="0">
                <a:effectLst/>
                <a:latin typeface="-apple-system"/>
              </a:rPr>
              <a:t>Map </a:t>
            </a:r>
            <a:r>
              <a:rPr lang="en-ID" b="1" i="0" dirty="0" err="1">
                <a:effectLst/>
                <a:latin typeface="-apple-system"/>
              </a:rPr>
              <a:t>Menggunakan</a:t>
            </a:r>
            <a:r>
              <a:rPr lang="en-ID" b="1" i="0" dirty="0">
                <a:effectLst/>
                <a:latin typeface="-apple-system"/>
              </a:rPr>
              <a:t> Constructor</a:t>
            </a:r>
            <a:br>
              <a:rPr lang="en-ID" b="1" i="0" dirty="0">
                <a:effectLst/>
                <a:latin typeface="-apple-system"/>
              </a:rPr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90BD7-738B-4E31-B12F-33FC83A1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87642"/>
            <a:ext cx="7688700" cy="2952333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Map juga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constructor,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hampir</a:t>
            </a:r>
            <a:r>
              <a:rPr lang="en-US" dirty="0"/>
              <a:t>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constructor pada list. </a:t>
            </a:r>
            <a:r>
              <a:rPr lang="en-US" dirty="0" err="1"/>
              <a:t>Sintaks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</p:txBody>
      </p:sp>
      <p:pic>
        <p:nvPicPr>
          <p:cNvPr id="4098" name="Picture 2" descr="constructorMap">
            <a:extLst>
              <a:ext uri="{FF2B5EF4-FFF2-40B4-BE49-F238E27FC236}">
                <a16:creationId xmlns:a16="http://schemas.microsoft.com/office/drawing/2014/main" id="{3AF2A3A8-82FA-4AC1-8D44-85EC514FA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2433679"/>
            <a:ext cx="4514850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4A6E6-71B6-4354-A25A-0B26777A0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3188688"/>
            <a:ext cx="2601272" cy="1772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29FAAE-C087-4473-B59A-F2F7D259C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725" y="4095349"/>
            <a:ext cx="34766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13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8DA2B-9EED-44CC-B3F3-3F74DB8D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28839"/>
            <a:ext cx="7688700" cy="535200"/>
          </a:xfrm>
        </p:spPr>
        <p:txBody>
          <a:bodyPr/>
          <a:lstStyle/>
          <a:p>
            <a:r>
              <a:rPr lang="fi-FI" b="1" i="0" dirty="0">
                <a:effectLst/>
                <a:latin typeface="-apple-system"/>
              </a:rPr>
              <a:t>Menentukan Jenis Pada Sebuah Map</a:t>
            </a:r>
            <a:br>
              <a:rPr lang="fi-FI" b="1" i="0" dirty="0">
                <a:effectLst/>
                <a:latin typeface="-apple-system"/>
              </a:rPr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D852C-D243-4257-B705-5043297EF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19726"/>
            <a:ext cx="7688700" cy="3424990"/>
          </a:xfrm>
        </p:spPr>
        <p:txBody>
          <a:bodyPr/>
          <a:lstStyle/>
          <a:p>
            <a:pPr marL="146050" indent="0">
              <a:buNone/>
            </a:pPr>
            <a:r>
              <a:rPr lang="en-ID" b="0" i="0" dirty="0" err="1">
                <a:effectLst/>
                <a:latin typeface="-apple-system"/>
              </a:rPr>
              <a:t>kita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akan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menentukan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jenis</a:t>
            </a:r>
            <a:r>
              <a:rPr lang="en-ID" b="0" i="0" dirty="0">
                <a:effectLst/>
                <a:latin typeface="-apple-system"/>
              </a:rPr>
              <a:t> </a:t>
            </a:r>
            <a:r>
              <a:rPr lang="en-ID" b="0" i="1" dirty="0">
                <a:effectLst/>
                <a:latin typeface="-apple-system"/>
              </a:rPr>
              <a:t>key </a:t>
            </a:r>
            <a:r>
              <a:rPr lang="en-ID" b="0" i="0" dirty="0">
                <a:effectLst/>
                <a:latin typeface="-apple-system"/>
              </a:rPr>
              <a:t>dan value yang </a:t>
            </a:r>
            <a:r>
              <a:rPr lang="en-ID" b="0" i="0" dirty="0" err="1">
                <a:effectLst/>
                <a:latin typeface="-apple-system"/>
              </a:rPr>
              <a:t>kita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terapkan</a:t>
            </a:r>
            <a:r>
              <a:rPr lang="en-ID" b="0" i="0" dirty="0">
                <a:effectLst/>
                <a:latin typeface="-apple-system"/>
              </a:rPr>
              <a:t> di </a:t>
            </a:r>
            <a:r>
              <a:rPr lang="en-ID" b="0" i="1" dirty="0">
                <a:effectLst/>
                <a:latin typeface="-apple-system"/>
              </a:rPr>
              <a:t>Map. </a:t>
            </a:r>
            <a:r>
              <a:rPr lang="en-ID" b="0" i="0" dirty="0" err="1">
                <a:effectLst/>
                <a:latin typeface="-apple-system"/>
              </a:rPr>
              <a:t>Untuk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sintaks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umumnya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adalah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sebagai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berikut</a:t>
            </a:r>
            <a:r>
              <a:rPr lang="en-ID" b="0" i="0" dirty="0">
                <a:effectLst/>
                <a:latin typeface="-apple-system"/>
              </a:rPr>
              <a:t> :</a:t>
            </a:r>
          </a:p>
          <a:p>
            <a:pPr marL="146050" indent="0">
              <a:buNone/>
            </a:pPr>
            <a:endParaRPr lang="en-ID" dirty="0">
              <a:latin typeface="-apple-system"/>
            </a:endParaRPr>
          </a:p>
          <a:p>
            <a:pPr marL="146050" indent="0">
              <a:buNone/>
            </a:pPr>
            <a:endParaRPr lang="en-ID" dirty="0">
              <a:latin typeface="-apple-system"/>
            </a:endParaRPr>
          </a:p>
          <a:p>
            <a:pPr marL="146050" indent="0">
              <a:buNone/>
            </a:pPr>
            <a:r>
              <a:rPr lang="en-ID" b="0" i="0" dirty="0" err="1">
                <a:effectLst/>
                <a:latin typeface="-apple-system"/>
              </a:rPr>
              <a:t>Tipe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dari</a:t>
            </a:r>
            <a:r>
              <a:rPr lang="en-ID" b="0" i="0" dirty="0">
                <a:effectLst/>
                <a:latin typeface="-apple-system"/>
              </a:rPr>
              <a:t> key </a:t>
            </a:r>
            <a:r>
              <a:rPr lang="en-ID" b="0" i="0" dirty="0" err="1">
                <a:effectLst/>
                <a:latin typeface="-apple-system"/>
              </a:rPr>
              <a:t>dapat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berbeda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dari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nilai</a:t>
            </a:r>
            <a:r>
              <a:rPr lang="en-ID" b="0" i="0" dirty="0">
                <a:effectLst/>
                <a:latin typeface="-apple-system"/>
              </a:rPr>
              <a:t> – </a:t>
            </a:r>
            <a:r>
              <a:rPr lang="en-ID" b="0" i="0" dirty="0" err="1">
                <a:effectLst/>
                <a:latin typeface="-apple-system"/>
              </a:rPr>
              <a:t>nilainya</a:t>
            </a:r>
            <a:r>
              <a:rPr lang="en-ID" b="0" i="0" dirty="0">
                <a:effectLst/>
                <a:latin typeface="-apple-system"/>
              </a:rPr>
              <a:t>, pada </a:t>
            </a:r>
            <a:r>
              <a:rPr lang="en-ID" b="0" i="0" dirty="0" err="1">
                <a:effectLst/>
                <a:latin typeface="-apple-system"/>
              </a:rPr>
              <a:t>contoh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dibawah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ini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kita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akan</a:t>
            </a:r>
            <a:r>
              <a:rPr lang="en-ID" b="0" i="0" dirty="0">
                <a:effectLst/>
                <a:latin typeface="-apple-system"/>
              </a:rPr>
              <a:t> </a:t>
            </a:r>
            <a:r>
              <a:rPr lang="en-ID" b="0" i="0" dirty="0" err="1">
                <a:effectLst/>
                <a:latin typeface="-apple-system"/>
              </a:rPr>
              <a:t>memberikan</a:t>
            </a:r>
            <a:r>
              <a:rPr lang="en-ID" b="0" i="0" dirty="0">
                <a:effectLst/>
                <a:latin typeface="-apple-system"/>
              </a:rPr>
              <a:t> </a:t>
            </a:r>
            <a:r>
              <a:rPr lang="en-ID" b="0" i="1" dirty="0">
                <a:effectLst/>
                <a:latin typeface="-apple-system"/>
              </a:rPr>
              <a:t>key </a:t>
            </a:r>
            <a:r>
              <a:rPr lang="en-ID" b="0" i="0" dirty="0" err="1">
                <a:effectLst/>
                <a:latin typeface="-apple-system"/>
              </a:rPr>
              <a:t>bertipe</a:t>
            </a:r>
            <a:r>
              <a:rPr lang="en-ID" b="0" i="0" dirty="0">
                <a:effectLst/>
                <a:latin typeface="-apple-system"/>
              </a:rPr>
              <a:t> int, dan </a:t>
            </a:r>
            <a:r>
              <a:rPr lang="en-ID" b="0" i="1" dirty="0">
                <a:effectLst/>
                <a:latin typeface="-apple-system"/>
              </a:rPr>
              <a:t>value </a:t>
            </a:r>
            <a:r>
              <a:rPr lang="en-ID" b="0" i="0" dirty="0" err="1">
                <a:effectLst/>
                <a:latin typeface="-apple-system"/>
              </a:rPr>
              <a:t>bertipe</a:t>
            </a:r>
            <a:r>
              <a:rPr lang="en-ID" b="0" i="0" dirty="0">
                <a:effectLst/>
                <a:latin typeface="-apple-system"/>
              </a:rPr>
              <a:t> string.</a:t>
            </a:r>
            <a:endParaRPr lang="en-ID" dirty="0"/>
          </a:p>
        </p:txBody>
      </p:sp>
      <p:pic>
        <p:nvPicPr>
          <p:cNvPr id="5122" name="Picture 2" descr="spesifikmap">
            <a:extLst>
              <a:ext uri="{FF2B5EF4-FFF2-40B4-BE49-F238E27FC236}">
                <a16:creationId xmlns:a16="http://schemas.microsoft.com/office/drawing/2014/main" id="{5B46B901-0D4B-40CC-9333-501D6E8B9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2036550"/>
            <a:ext cx="84105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E1AA53-D4E8-4978-934D-37E953C2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34" y="2908635"/>
            <a:ext cx="3774432" cy="20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6DF2-7E06-4F54-8A5D-9C7C03D3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DA508-1D36-43EA-9D47-4F3DC0755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/>
              <a:t>Pada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jelaskan</a:t>
            </a:r>
            <a:r>
              <a:rPr lang="en-US" dirty="0"/>
              <a:t> </a:t>
            </a:r>
          </a:p>
          <a:p>
            <a:pPr marL="146050" indent="0">
              <a:buNone/>
            </a:pPr>
            <a:r>
              <a:rPr lang="en-US" dirty="0"/>
              <a:t>	var ?</a:t>
            </a:r>
          </a:p>
          <a:p>
            <a:pPr marL="146050" indent="0">
              <a:buNone/>
            </a:pPr>
            <a:r>
              <a:rPr lang="en-US" dirty="0"/>
              <a:t>	</a:t>
            </a:r>
            <a:r>
              <a:rPr lang="en-US" dirty="0" err="1"/>
              <a:t>angka</a:t>
            </a:r>
            <a:r>
              <a:rPr lang="en-US" dirty="0"/>
              <a:t> ?</a:t>
            </a:r>
          </a:p>
          <a:p>
            <a:pPr marL="146050" indent="0">
              <a:buNone/>
            </a:pPr>
            <a:r>
              <a:rPr lang="en-US" dirty="0"/>
              <a:t>	Map ?	</a:t>
            </a:r>
          </a:p>
          <a:p>
            <a:pPr marL="146050" indent="0">
              <a:buNone/>
            </a:pPr>
            <a:r>
              <a:rPr lang="en-US" dirty="0"/>
              <a:t>	Float, int ?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baris 6 ? </a:t>
            </a:r>
            <a:r>
              <a:rPr lang="en-US" dirty="0" err="1"/>
              <a:t>Alasannya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?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039EB-0349-46EE-BC42-4466F237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004" y="609037"/>
            <a:ext cx="45624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4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3358" y="1820799"/>
            <a:ext cx="5657850" cy="1207008"/>
          </a:xfrm>
        </p:spPr>
        <p:txBody>
          <a:bodyPr/>
          <a:lstStyle/>
          <a:p>
            <a:pPr algn="ctr"/>
            <a:r>
              <a:rPr lang="en-ID" dirty="0"/>
              <a:t>SEKIAN &amp; 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75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List &amp; Map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D0781-7648-4BC2-B58A-92688D2C3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2072443"/>
            <a:ext cx="7688700" cy="2957489"/>
          </a:xfrm>
        </p:spPr>
        <p:txBody>
          <a:bodyPr/>
          <a:lstStyle/>
          <a:p>
            <a:pPr marL="146050" indent="0">
              <a:buNone/>
            </a:pPr>
            <a:r>
              <a:rPr lang="en-ID" dirty="0" err="1"/>
              <a:t>Diharapkan</a:t>
            </a:r>
            <a:r>
              <a:rPr lang="en-ID" dirty="0"/>
              <a:t> </a:t>
            </a: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:</a:t>
            </a:r>
          </a:p>
          <a:p>
            <a:pPr marL="146050" indent="0">
              <a:buNone/>
            </a:pPr>
            <a:r>
              <a:rPr lang="en-ID" dirty="0"/>
              <a:t>	1)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List di DART</a:t>
            </a:r>
          </a:p>
          <a:p>
            <a:pPr marL="146050" indent="0">
              <a:buNone/>
            </a:pPr>
            <a:r>
              <a:rPr lang="en-ID" dirty="0"/>
              <a:t>	2)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pengertian</a:t>
            </a:r>
            <a:r>
              <a:rPr lang="en-ID" dirty="0"/>
              <a:t> Map di DART</a:t>
            </a:r>
          </a:p>
          <a:p>
            <a:pPr marL="146050" indent="0">
              <a:buNone/>
            </a:pPr>
            <a:r>
              <a:rPr lang="en-ID" dirty="0"/>
              <a:t>	3)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penggunaannya</a:t>
            </a:r>
            <a:r>
              <a:rPr lang="en-ID" dirty="0"/>
              <a:t> List dan Map</a:t>
            </a:r>
          </a:p>
          <a:p>
            <a:pPr marL="146050" indent="0">
              <a:buNone/>
            </a:pPr>
            <a:endParaRPr lang="en-ID" dirty="0"/>
          </a:p>
          <a:p>
            <a:pPr marL="146050" indent="0">
              <a:buNone/>
            </a:pPr>
            <a:endParaRPr lang="en-ID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1B4F508-F2EE-4009-A9BD-D464052A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Tujuan Instruksional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0108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0B012-A5E5-475A-B5E9-6B107BB5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List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883D5-6025-4B4D-B96E-AC7CE202A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447800"/>
            <a:ext cx="7688700" cy="2892175"/>
          </a:xfrm>
        </p:spPr>
        <p:txBody>
          <a:bodyPr/>
          <a:lstStyle/>
          <a:p>
            <a:pPr marL="146050" indent="0">
              <a:buNone/>
            </a:pPr>
            <a:r>
              <a:rPr lang="en-US" dirty="0"/>
              <a:t>array </a:t>
            </a:r>
            <a:r>
              <a:rPr lang="en-US" dirty="0" err="1"/>
              <a:t>adalah</a:t>
            </a:r>
            <a:r>
              <a:rPr lang="en-US" dirty="0"/>
              <a:t>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data yang paling </a:t>
            </a:r>
            <a:r>
              <a:rPr lang="en-US" dirty="0" err="1"/>
              <a:t>umum</a:t>
            </a:r>
            <a:r>
              <a:rPr lang="en-US" dirty="0"/>
              <a:t> dan paling </a:t>
            </a:r>
            <a:r>
              <a:rPr lang="en-US" dirty="0" err="1"/>
              <a:t>populer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oleh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dart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menyediakan</a:t>
            </a:r>
            <a:r>
              <a:rPr lang="en-US" dirty="0"/>
              <a:t> array,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 dart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b="1" dirty="0"/>
              <a:t>list</a:t>
            </a:r>
            <a:r>
              <a:rPr lang="en-US" dirty="0"/>
              <a:t> yang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disediakan</a:t>
            </a:r>
            <a:r>
              <a:rPr lang="en-US" dirty="0"/>
              <a:t> oleh array.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b="1" dirty="0"/>
              <a:t>List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pada </a:t>
            </a:r>
            <a:r>
              <a:rPr lang="en-US" dirty="0" err="1"/>
              <a:t>bahasa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lain </a:t>
            </a:r>
            <a:r>
              <a:rPr lang="en-US" dirty="0" err="1"/>
              <a:t>disebut</a:t>
            </a:r>
            <a:r>
              <a:rPr lang="en-US" dirty="0"/>
              <a:t> array,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pemrograman</a:t>
            </a:r>
            <a:r>
              <a:rPr lang="en-US" dirty="0"/>
              <a:t> dart list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variable.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di </a:t>
            </a:r>
            <a:r>
              <a:rPr lang="en-US" dirty="0" err="1"/>
              <a:t>dalam</a:t>
            </a:r>
            <a:r>
              <a:rPr lang="en-US" dirty="0"/>
              <a:t> list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, yang </a:t>
            </a:r>
            <a:r>
              <a:rPr lang="en-US" dirty="0" err="1"/>
              <a:t>dimana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list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menurut</a:t>
            </a:r>
            <a:r>
              <a:rPr lang="en-US" dirty="0"/>
              <a:t> </a:t>
            </a:r>
            <a:r>
              <a:rPr lang="en-US" dirty="0" err="1"/>
              <a:t>indeks-nya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12672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6C189-2DB1-405D-9A91-089AEC0E0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/>
          <a:lstStyle/>
          <a:p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List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5081-8974-4C2E-B303-C56951110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58900"/>
            <a:ext cx="7688700" cy="2981075"/>
          </a:xfrm>
        </p:spPr>
        <p:txBody>
          <a:bodyPr/>
          <a:lstStyle/>
          <a:p>
            <a:r>
              <a:rPr lang="en-US" dirty="0"/>
              <a:t>Literal ([])</a:t>
            </a:r>
          </a:p>
          <a:p>
            <a:r>
              <a:rPr lang="en-US" dirty="0"/>
              <a:t>Constructor (())</a:t>
            </a:r>
          </a:p>
          <a:p>
            <a:r>
              <a:rPr lang="en-US" dirty="0"/>
              <a:t>Specifying the Type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1964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6337-3B08-4507-B0E1-0BE050486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/>
          <a:lstStyle/>
          <a:p>
            <a:r>
              <a:rPr lang="en-US" dirty="0"/>
              <a:t>Literal ([])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49E46-CEE2-42DA-A40A-2B0E9D358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358900"/>
            <a:ext cx="7688700" cy="2981075"/>
          </a:xfrm>
        </p:spPr>
        <p:txBody>
          <a:bodyPr/>
          <a:lstStyle/>
          <a:p>
            <a:pPr marL="146050" indent="0">
              <a:buNone/>
            </a:pP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literal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ini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memberikan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tanda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kurung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siku. </a:t>
            </a:r>
          </a:p>
          <a:p>
            <a:pPr marL="146050" indent="0">
              <a:buNone/>
            </a:pP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format </a:t>
            </a:r>
            <a:r>
              <a:rPr lang="en-ID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ID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literal : </a:t>
            </a:r>
          </a:p>
          <a:p>
            <a:pPr marL="146050" indent="0">
              <a:buNone/>
            </a:pP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r>
              <a:rPr lang="nn-NO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 setiap elemen kita pisahkan dengan koma ( </a:t>
            </a:r>
            <a:r>
              <a:rPr lang="nn-NO" b="1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</a:t>
            </a:r>
            <a:r>
              <a:rPr lang="nn-NO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)</a:t>
            </a:r>
            <a:endParaRPr lang="en-ID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BackgroundBF">
            <a:extLst>
              <a:ext uri="{FF2B5EF4-FFF2-40B4-BE49-F238E27FC236}">
                <a16:creationId xmlns:a16="http://schemas.microsoft.com/office/drawing/2014/main" id="{C3337955-7AF6-426A-9D19-7401B24CC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993" y="2009274"/>
            <a:ext cx="7466013" cy="36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427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68BE7-4870-4F48-B426-96E13238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CF196-AF16-48B1-A226-6D39BA90B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88950" indent="-342900">
              <a:buAutoNum type="arabicPeriod"/>
            </a:pP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list_literal.dart</a:t>
            </a:r>
            <a:endParaRPr lang="en-US" dirty="0"/>
          </a:p>
          <a:p>
            <a:pPr marL="488950" indent="-342900">
              <a:buAutoNum type="arabicPeriod"/>
            </a:pPr>
            <a:r>
              <a:rPr lang="en-US" dirty="0"/>
              <a:t>Coding, Lalu Run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3460B-99BF-42E2-8885-CDE957EC0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575" y="2815975"/>
            <a:ext cx="30670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2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D5AF-E247-42CC-8E80-8189E1425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12797"/>
            <a:ext cx="7688700" cy="535200"/>
          </a:xfrm>
        </p:spPr>
        <p:txBody>
          <a:bodyPr/>
          <a:lstStyle/>
          <a:p>
            <a:r>
              <a:rPr lang="en-ID" b="1" i="0" dirty="0">
                <a:effectLst/>
                <a:latin typeface="-apple-system"/>
              </a:rPr>
              <a:t>Constructor ( () )</a:t>
            </a:r>
            <a:br>
              <a:rPr lang="en-ID" b="1" i="0" dirty="0">
                <a:effectLst/>
                <a:latin typeface="-apple-system"/>
              </a:rPr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B0FAE-7289-4849-8BAA-A9D26EF34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219201"/>
            <a:ext cx="7688700" cy="2880143"/>
          </a:xfrm>
        </p:spPr>
        <p:txBody>
          <a:bodyPr/>
          <a:lstStyle/>
          <a:p>
            <a:pPr marL="146050" indent="0">
              <a:buNone/>
            </a:pP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Selain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cara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Literal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juga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dapat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contructor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 () ), list constructor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object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keyword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diikuti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tanda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kurung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().</a:t>
            </a:r>
          </a:p>
          <a:p>
            <a:pPr marL="146050" indent="0">
              <a:buNone/>
            </a:pPr>
            <a:endParaRPr lang="en-ID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gambaran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umum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untuk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list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constructor :</a:t>
            </a:r>
          </a:p>
          <a:p>
            <a:pPr marL="146050" indent="0">
              <a:buNone/>
            </a:pPr>
            <a:endParaRPr lang="en-ID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ketika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ID" sz="1200" b="0" i="1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list 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aturan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diatas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berakhir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daftar 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kosong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maka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output yang 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dihasilkan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sebagai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b="0" i="0" dirty="0" err="1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berikut</a:t>
            </a:r>
            <a:r>
              <a:rPr lang="en-ID" sz="1200" b="0" i="0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pPr marL="146050" indent="0">
              <a:buNone/>
            </a:pPr>
            <a:endParaRPr lang="en-ID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jadi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ketika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statement print dan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terdapat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list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kosong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tanpa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),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maka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outputnya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adalah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[] (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Hanya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tanda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siku yang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tampil</a:t>
            </a:r>
            <a:r>
              <a:rPr lang="en-ID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 </a:t>
            </a:r>
            <a:r>
              <a:rPr lang="en-ID" sz="12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Constructor List </a:t>
            </a:r>
            <a:r>
              <a:rPr lang="en-ID" sz="12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hanya</a:t>
            </a:r>
            <a:r>
              <a:rPr lang="en-ID" sz="12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bisa</a:t>
            </a:r>
            <a:r>
              <a:rPr lang="en-ID" sz="12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digunakan</a:t>
            </a:r>
            <a:r>
              <a:rPr lang="en-ID" sz="12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ID" sz="12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sdk</a:t>
            </a:r>
            <a:r>
              <a:rPr lang="en-ID" sz="12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12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belum</a:t>
            </a:r>
            <a:r>
              <a:rPr lang="en-ID" sz="12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menerapkan</a:t>
            </a:r>
            <a:r>
              <a:rPr lang="en-ID" sz="12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null-safe code. Null safe code </a:t>
            </a:r>
            <a:r>
              <a:rPr lang="en-ID" sz="12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ID" sz="12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dijelaskan</a:t>
            </a:r>
            <a:r>
              <a:rPr lang="en-ID" sz="12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pada </a:t>
            </a:r>
            <a:r>
              <a:rPr lang="en-ID" sz="12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pertemuan</a:t>
            </a:r>
            <a:r>
              <a:rPr lang="en-ID" sz="12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12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ID" sz="12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2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datang</a:t>
            </a:r>
            <a:endParaRPr lang="en-ID" sz="1200" dirty="0">
              <a:solidFill>
                <a:srgbClr val="FF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026" name="Picture 2" descr="BackgroundBF 1">
            <a:extLst>
              <a:ext uri="{FF2B5EF4-FFF2-40B4-BE49-F238E27FC236}">
                <a16:creationId xmlns:a16="http://schemas.microsoft.com/office/drawing/2014/main" id="{BBB97B86-D7E7-4426-99F2-60984858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2174550"/>
            <a:ext cx="8133563" cy="3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43C1B7-6139-486C-88F3-00C54AB48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80" y="3034372"/>
            <a:ext cx="2198520" cy="11119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D8DCC3E-E321-4C14-8E7B-7A3977E2E09A}"/>
              </a:ext>
            </a:extLst>
          </p:cNvPr>
          <p:cNvSpPr/>
          <p:nvPr/>
        </p:nvSpPr>
        <p:spPr>
          <a:xfrm>
            <a:off x="3320430" y="2796686"/>
            <a:ext cx="5478665" cy="3105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5C4-4262-4B90-BB72-BACFED6FF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430" y="3544843"/>
            <a:ext cx="3200400" cy="5238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44F6A13-CF90-41D2-8D4A-BC0979059915}"/>
              </a:ext>
            </a:extLst>
          </p:cNvPr>
          <p:cNvGrpSpPr/>
          <p:nvPr/>
        </p:nvGrpSpPr>
        <p:grpSpPr>
          <a:xfrm>
            <a:off x="3271006" y="2796686"/>
            <a:ext cx="5680489" cy="1357661"/>
            <a:chOff x="3271006" y="2796686"/>
            <a:chExt cx="5680489" cy="135766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FB02777-B656-4F64-A6A6-A255EA676817}"/>
                </a:ext>
              </a:extLst>
            </p:cNvPr>
            <p:cNvGrpSpPr/>
            <p:nvPr/>
          </p:nvGrpSpPr>
          <p:grpSpPr>
            <a:xfrm>
              <a:off x="3271006" y="2796686"/>
              <a:ext cx="5680489" cy="1357661"/>
              <a:chOff x="3271006" y="2796686"/>
              <a:chExt cx="5680489" cy="135766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67AD284-FEBC-428C-B7C4-26F93084BC4D}"/>
                  </a:ext>
                </a:extLst>
              </p:cNvPr>
              <p:cNvSpPr/>
              <p:nvPr/>
            </p:nvSpPr>
            <p:spPr>
              <a:xfrm>
                <a:off x="6585284" y="2797381"/>
                <a:ext cx="2366211" cy="13569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D7370B-A98F-416A-ACE0-AE8C00F649B9}"/>
                  </a:ext>
                </a:extLst>
              </p:cNvPr>
              <p:cNvSpPr txBox="1"/>
              <p:nvPr/>
            </p:nvSpPr>
            <p:spPr>
              <a:xfrm>
                <a:off x="3271006" y="2796686"/>
                <a:ext cx="53238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4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Pada file </a:t>
                </a:r>
                <a:r>
                  <a:rPr lang="en-ID" sz="14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pubspec.yaml</a:t>
                </a:r>
                <a:r>
                  <a:rPr lang="en-ID" sz="14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ID" sz="14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ubah</a:t>
                </a:r>
                <a:r>
                  <a:rPr lang="en-ID" sz="14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ID" sz="14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sdk</a:t>
                </a:r>
                <a:r>
                  <a:rPr lang="en-ID" sz="14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ID" sz="14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menjadi</a:t>
                </a:r>
                <a:r>
                  <a:rPr lang="en-ID" sz="14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ID" b="0" dirty="0">
                    <a:solidFill>
                      <a:srgbClr val="CE9178"/>
                    </a:solidFill>
                    <a:effectLst/>
                    <a:latin typeface="Fira Code" panose="020B0809050000020004" pitchFamily="49" charset="0"/>
                  </a:rPr>
                  <a:t>'&gt;=2.11.0 &lt;3.0.0'</a:t>
                </a:r>
                <a:endParaRPr lang="en-ID" b="0" dirty="0">
                  <a:solidFill>
                    <a:srgbClr val="D4D4D4"/>
                  </a:solidFill>
                  <a:effectLst/>
                  <a:latin typeface="Fira Code" panose="020B0809050000020004" pitchFamily="49" charset="0"/>
                </a:endParaRPr>
              </a:p>
              <a:p>
                <a:endParaRPr lang="en-ID" dirty="0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0254138-501D-440A-89A0-AB9BB54DB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97579" y="3137828"/>
              <a:ext cx="2101516" cy="911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153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CF5-7C9C-40A7-9159-43240579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535925"/>
            <a:ext cx="7688700" cy="5352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65358-C647-41E6-AE61-D907C1370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1195137"/>
            <a:ext cx="7688700" cy="3000459"/>
          </a:xfrm>
        </p:spPr>
        <p:txBody>
          <a:bodyPr/>
          <a:lstStyle/>
          <a:p>
            <a:pPr marL="146050" indent="0">
              <a:buNone/>
            </a:pP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Contoh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berikutnya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akan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membuat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sebuah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list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dengan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menggunakan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di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dalamnya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46050" indent="0">
              <a:buNone/>
            </a:pPr>
            <a:endParaRPr lang="en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endParaRPr lang="en-ID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46050" indent="0">
              <a:buNone/>
            </a:pP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Bagaimana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bila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kita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memasukkan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melebih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jumlah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yang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sudah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ID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ditentukan</a:t>
            </a:r>
            <a:r>
              <a:rPr lang="en-ID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? 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17EF0-10D5-49F8-9878-B83D45DE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67" y="1573278"/>
            <a:ext cx="3576568" cy="1451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7082E-F56A-49C6-B09D-554185F63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90618"/>
            <a:ext cx="3333750" cy="590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8512A-3A80-4F98-87AF-674164593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92" y="3338449"/>
            <a:ext cx="3885055" cy="1714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944F20-FE1D-4AD1-A48D-E20103E77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0789" y="3605464"/>
            <a:ext cx="3773822" cy="71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65458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657</Words>
  <Application>Microsoft Office PowerPoint</Application>
  <PresentationFormat>On-screen Show (16:9)</PresentationFormat>
  <Paragraphs>90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Fira Code</vt:lpstr>
      <vt:lpstr>Raleway</vt:lpstr>
      <vt:lpstr>-apple-system</vt:lpstr>
      <vt:lpstr>Lato</vt:lpstr>
      <vt:lpstr>Arial</vt:lpstr>
      <vt:lpstr>Streamline</vt:lpstr>
      <vt:lpstr>Streamline</vt:lpstr>
      <vt:lpstr>PBO Dasar </vt:lpstr>
      <vt:lpstr>List &amp; Map</vt:lpstr>
      <vt:lpstr>Tujuan Instruksional</vt:lpstr>
      <vt:lpstr>Pengenalan List</vt:lpstr>
      <vt:lpstr>Beberapa cara membuat List</vt:lpstr>
      <vt:lpstr>Literal ([])</vt:lpstr>
      <vt:lpstr>Latihan </vt:lpstr>
      <vt:lpstr>Constructor ( () ) </vt:lpstr>
      <vt:lpstr>PowerPoint Presentation</vt:lpstr>
      <vt:lpstr>PowerPoint Presentation</vt:lpstr>
      <vt:lpstr>Specifying the Type (menentukan tipe data elemen) </vt:lpstr>
      <vt:lpstr>Map </vt:lpstr>
      <vt:lpstr>Membuat Map </vt:lpstr>
      <vt:lpstr>Map menggunakan Literals</vt:lpstr>
      <vt:lpstr>PowerPoint Presentation</vt:lpstr>
      <vt:lpstr>Map Menggunakan Constructor </vt:lpstr>
      <vt:lpstr>Menentukan Jenis Pada Sebuah Map </vt:lpstr>
      <vt:lpstr>PowerPoint Presentation</vt:lpstr>
      <vt:lpstr>SEKIAN &amp; 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Dasar</dc:title>
  <dc:creator>Den Amirul</dc:creator>
  <cp:lastModifiedBy>Den Amirul</cp:lastModifiedBy>
  <cp:revision>21</cp:revision>
  <dcterms:modified xsi:type="dcterms:W3CDTF">2022-04-18T15:10:21Z</dcterms:modified>
</cp:coreProperties>
</file>