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1" r:id="rId4"/>
    <p:sldId id="299" r:id="rId5"/>
    <p:sldId id="311" r:id="rId6"/>
    <p:sldId id="312" r:id="rId7"/>
    <p:sldId id="313" r:id="rId8"/>
    <p:sldId id="314" r:id="rId9"/>
    <p:sldId id="315" r:id="rId10"/>
    <p:sldId id="316" r:id="rId11"/>
    <p:sldId id="287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</p:embeddedFont>
    <p:embeddedFont>
      <p:font typeface="Raleway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3C4644-A702-4A7B-A345-F6E584DFC3F1}">
  <a:tblStyle styleId="{2E3C4644-A702-4A7B-A345-F6E584DFC3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05" autoAdjust="0"/>
  </p:normalViewPr>
  <p:slideViewPr>
    <p:cSldViewPr snapToGrid="0">
      <p:cViewPr varScale="1">
        <p:scale>
          <a:sx n="119" d="100"/>
          <a:sy n="119" d="100"/>
        </p:scale>
        <p:origin x="129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73C7BB8-A80C-4811-81AF-A6A204FCC7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6A360E-0134-43A6-B72A-965ABA12FA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41DF4-1FE9-4E14-A483-AE6F1ED573BE}" type="datetimeFigureOut">
              <a:rPr lang="en-ID" smtClean="0"/>
              <a:t>14/06/2022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FBE1F-64A0-46E1-8D7A-59882244DA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3255FB-AA0E-4B0E-9F2F-62F5011AFA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F66CD-CB6D-49A5-9C30-3C9DB54E09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1442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fdc6d449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fdc6d449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46050" lvl="0" indent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7906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23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8AB6-288A-4B10-A174-1ABAED1BE38B}" type="datetimeFigureOut">
              <a:rPr lang="id-ID" smtClean="0"/>
              <a:pPr/>
              <a:t>14/06/2022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55ED3E-3401-4A95-8C8D-11CB66A4880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1164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8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PBO Dasar </a:t>
            </a:r>
            <a:endParaRPr dirty="0"/>
          </a:p>
        </p:txBody>
      </p:sp>
      <p:sp>
        <p:nvSpPr>
          <p:cNvPr id="164" name="Google Shape;164;p2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Teguh</a:t>
            </a:r>
            <a:r>
              <a:rPr lang="en-US" dirty="0"/>
              <a:t> </a:t>
            </a:r>
            <a:r>
              <a:rPr lang="en-US" dirty="0" err="1"/>
              <a:t>Tamrin</a:t>
            </a:r>
            <a:r>
              <a:rPr lang="en-US" dirty="0"/>
              <a:t>, </a:t>
            </a:r>
            <a:r>
              <a:rPr lang="en-US" dirty="0" err="1"/>
              <a:t>M.Kom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3358" y="1820799"/>
            <a:ext cx="5657850" cy="1207008"/>
          </a:xfrm>
        </p:spPr>
        <p:txBody>
          <a:bodyPr/>
          <a:lstStyle/>
          <a:p>
            <a:pPr algn="ctr"/>
            <a:r>
              <a:rPr lang="en-ID" dirty="0"/>
              <a:t>SEKIAN &amp; TERIMAKASIH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5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Constructor, </a:t>
            </a:r>
            <a:r>
              <a:rPr lang="en-US"/>
              <a:t>Cascade Notation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B889-1123-4C65-9226-925112191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535925"/>
            <a:ext cx="7688700" cy="535200"/>
          </a:xfrm>
        </p:spPr>
        <p:txBody>
          <a:bodyPr/>
          <a:lstStyle/>
          <a:p>
            <a:r>
              <a:rPr lang="en-ID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Constructor</a:t>
            </a:r>
            <a:br>
              <a:rPr lang="en-ID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</a:b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CD3EE-4B0C-4EDA-97AE-1D48670BF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346662"/>
            <a:ext cx="7688700" cy="3408218"/>
          </a:xfrm>
        </p:spPr>
        <p:txBody>
          <a:bodyPr/>
          <a:lstStyle/>
          <a:p>
            <a:pPr marL="146050" indent="0">
              <a:buNone/>
            </a:pPr>
            <a:r>
              <a:rPr lang="en-ID" dirty="0"/>
              <a:t>Ketika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,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properti</a:t>
            </a:r>
            <a:r>
              <a:rPr lang="en-ID" dirty="0"/>
              <a:t> pada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. Kita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menginisialisasi</a:t>
            </a:r>
            <a:r>
              <a:rPr lang="en-ID" dirty="0"/>
              <a:t> pada </a:t>
            </a:r>
            <a:r>
              <a:rPr lang="en-ID" dirty="0" err="1"/>
              <a:t>properti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menginisialisasinya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constructor. Constructor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spesial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. </a:t>
            </a:r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namanya</a:t>
            </a:r>
            <a:r>
              <a:rPr lang="en-ID" dirty="0"/>
              <a:t>, constructor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mengonstruksi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.</a:t>
            </a:r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r>
              <a:rPr lang="en-ID" dirty="0"/>
              <a:t>Jadi </a:t>
            </a:r>
            <a:r>
              <a:rPr lang="en-ID" dirty="0" err="1"/>
              <a:t>kenapa</a:t>
            </a:r>
            <a:r>
              <a:rPr lang="en-ID" dirty="0"/>
              <a:t> constructor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yang </a:t>
            </a:r>
            <a:r>
              <a:rPr lang="en-ID" dirty="0" err="1"/>
              <a:t>spesial</a:t>
            </a:r>
            <a:r>
              <a:rPr lang="en-ID" dirty="0"/>
              <a:t>? </a:t>
            </a: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bedanya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lain pada class?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constructor dan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biasa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:</a:t>
            </a:r>
          </a:p>
          <a:p>
            <a:pPr marL="146050" indent="0">
              <a:buNone/>
            </a:pPr>
            <a:endParaRPr lang="en-ID" dirty="0"/>
          </a:p>
          <a:p>
            <a:pPr marL="488950" indent="-342900">
              <a:buFont typeface="+mj-lt"/>
              <a:buAutoNum type="arabicPeriod"/>
            </a:pPr>
            <a:r>
              <a:rPr lang="en-ID" dirty="0"/>
              <a:t>Constructor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.</a:t>
            </a:r>
          </a:p>
          <a:p>
            <a:pPr marL="488950" indent="-342900">
              <a:buFont typeface="+mj-lt"/>
              <a:buAutoNum type="arabicPeriod"/>
            </a:pPr>
            <a:r>
              <a:rPr lang="en-ID" dirty="0"/>
              <a:t>Constructor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kembalian</a:t>
            </a:r>
            <a:r>
              <a:rPr lang="en-ID" dirty="0"/>
              <a:t> (return type).</a:t>
            </a:r>
          </a:p>
          <a:p>
            <a:pPr marL="488950" indent="-342900">
              <a:buFont typeface="+mj-lt"/>
              <a:buAutoNum type="arabicPeriod"/>
            </a:pPr>
            <a:r>
              <a:rPr lang="en-ID" dirty="0"/>
              <a:t>Constructor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dipanggil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.</a:t>
            </a:r>
          </a:p>
          <a:p>
            <a:pPr marL="488950" indent="-342900">
              <a:buFont typeface="+mj-lt"/>
              <a:buAutoNum type="arabicPeriod"/>
            </a:pPr>
            <a:r>
              <a:rPr lang="en-ID" dirty="0"/>
              <a:t>Jika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mendefinisikan</a:t>
            </a:r>
            <a:r>
              <a:rPr lang="en-ID" dirty="0"/>
              <a:t> constructor, default constructor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argumen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839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35629-0115-4299-AF77-46D12F50F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585537"/>
            <a:ext cx="7688700" cy="3754438"/>
          </a:xfrm>
        </p:spPr>
        <p:txBody>
          <a:bodyPr/>
          <a:lstStyle/>
          <a:p>
            <a:pPr algn="just"/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Pada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pertemuan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sebelumnya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secara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tidak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langsung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telah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belajar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membuat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ID" b="0" i="1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constructor 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yang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menerima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beberapa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argumen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Namun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secara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default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sebuah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ID" b="0" i="1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constructor 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pada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kelas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tidak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menerima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argumen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apapun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Sebagai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contoh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pada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kelas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Animal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akan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menjadi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seperti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berikut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algn="just"/>
            <a:endParaRPr lang="en-ID" dirty="0">
              <a:solidFill>
                <a:srgbClr val="52525B"/>
              </a:solidFill>
              <a:latin typeface="Open Sans" panose="020B0606030504020204" pitchFamily="34" charset="0"/>
            </a:endParaRPr>
          </a:p>
          <a:p>
            <a:pPr algn="just"/>
            <a:endParaRPr lang="en-ID" b="0" i="0" dirty="0">
              <a:solidFill>
                <a:srgbClr val="52525B"/>
              </a:solidFill>
              <a:effectLst/>
              <a:latin typeface="Open Sans" panose="020B0606030504020204" pitchFamily="34" charset="0"/>
            </a:endParaRPr>
          </a:p>
          <a:p>
            <a:pPr algn="just"/>
            <a:endParaRPr lang="en-ID" dirty="0">
              <a:solidFill>
                <a:srgbClr val="52525B"/>
              </a:solidFill>
              <a:latin typeface="Open Sans" panose="020B0606030504020204" pitchFamily="34" charset="0"/>
            </a:endParaRPr>
          </a:p>
          <a:p>
            <a:pPr algn="just"/>
            <a:endParaRPr lang="en-ID" b="0" i="0" dirty="0">
              <a:solidFill>
                <a:srgbClr val="52525B"/>
              </a:solidFill>
              <a:effectLst/>
              <a:latin typeface="Open Sans" panose="020B0606030504020204" pitchFamily="34" charset="0"/>
            </a:endParaRPr>
          </a:p>
          <a:p>
            <a:pPr algn="just"/>
            <a:endParaRPr lang="en-ID" dirty="0">
              <a:solidFill>
                <a:srgbClr val="52525B"/>
              </a:solidFill>
              <a:latin typeface="Open Sans" panose="020B0606030504020204" pitchFamily="34" charset="0"/>
            </a:endParaRPr>
          </a:p>
          <a:p>
            <a:pPr algn="just"/>
            <a:endParaRPr lang="en-ID" b="0" i="0" dirty="0">
              <a:solidFill>
                <a:srgbClr val="52525B"/>
              </a:solidFill>
              <a:effectLst/>
              <a:latin typeface="Open Sans" panose="020B0606030504020204" pitchFamily="34" charset="0"/>
            </a:endParaRPr>
          </a:p>
          <a:p>
            <a:pPr algn="just"/>
            <a:endParaRPr lang="en-ID" dirty="0">
              <a:solidFill>
                <a:srgbClr val="52525B"/>
              </a:solidFill>
              <a:latin typeface="Open Sans" panose="020B0606030504020204" pitchFamily="34" charset="0"/>
            </a:endParaRPr>
          </a:p>
          <a:p>
            <a:pPr algn="just"/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membuat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objek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baru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dari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kelas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tersebut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tidak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perlu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memberikan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argumen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apapun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just"/>
            <a:endParaRPr lang="en-ID" b="0" i="0" dirty="0">
              <a:solidFill>
                <a:srgbClr val="52525B"/>
              </a:solidFill>
              <a:effectLst/>
              <a:latin typeface="Open Sans" panose="020B0606030504020204" pitchFamily="34" charset="0"/>
            </a:endParaRPr>
          </a:p>
          <a:p>
            <a:pPr algn="just"/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DEDEC-0891-4CFA-B2A1-ADD5C8401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45" y="1778168"/>
            <a:ext cx="2513849" cy="1395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E74B5D-8029-4988-AB69-045106DC7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45" y="3713998"/>
            <a:ext cx="19621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2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877AB-4E58-4BC7-B101-396E7192E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938463"/>
            <a:ext cx="7688700" cy="3401512"/>
          </a:xfrm>
        </p:spPr>
        <p:txBody>
          <a:bodyPr/>
          <a:lstStyle/>
          <a:p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Karena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tidak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memasukkan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nilai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ketika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membuat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objek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maka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nilai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ID" b="0" i="1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default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dari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properti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atau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variabel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akan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digunakan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perlu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berhati-hati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jika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tidak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memberikan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nilai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pada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properti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karena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akan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membuat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properti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bernilai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ID" b="0" i="1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null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sehingga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bisa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menyebabkan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eror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endParaRPr lang="en-ID" b="0" i="0" dirty="0">
              <a:solidFill>
                <a:srgbClr val="52525B"/>
              </a:solidFill>
              <a:effectLst/>
              <a:latin typeface="Open Sans" panose="020B0606030504020204" pitchFamily="34" charset="0"/>
            </a:endParaRPr>
          </a:p>
          <a:p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memberikan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nilai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pada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properti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silakan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akses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properti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ada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di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dalam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sebuah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kelas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C9B658-6FFD-45B9-94C0-DEA018ABB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01" y="2290261"/>
            <a:ext cx="2509621" cy="217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81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28C79-B224-4F7E-942E-E0DAC4B75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70021"/>
            <a:ext cx="7688700" cy="3569954"/>
          </a:xfrm>
        </p:spPr>
        <p:txBody>
          <a:bodyPr/>
          <a:lstStyle/>
          <a:p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Dengan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membuat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ID" b="0" i="1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constructor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tidak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hanya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bisa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menginisialisasikan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nilai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namun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juga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menjalankan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instruksi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tertentu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ketika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objek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dibuat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endParaRPr lang="en-ID" dirty="0">
              <a:solidFill>
                <a:srgbClr val="52525B"/>
              </a:solidFill>
              <a:latin typeface="Open Sans" panose="020B0606030504020204" pitchFamily="34" charset="0"/>
            </a:endParaRPr>
          </a:p>
          <a:p>
            <a:endParaRPr lang="en-ID" dirty="0">
              <a:solidFill>
                <a:srgbClr val="52525B"/>
              </a:solidFill>
              <a:latin typeface="Open Sans" panose="020B0606030504020204" pitchFamily="34" charset="0"/>
            </a:endParaRPr>
          </a:p>
          <a:p>
            <a:endParaRPr lang="en-ID" dirty="0">
              <a:solidFill>
                <a:srgbClr val="52525B"/>
              </a:solidFill>
              <a:latin typeface="Open Sans" panose="020B0606030504020204" pitchFamily="34" charset="0"/>
            </a:endParaRPr>
          </a:p>
          <a:p>
            <a:endParaRPr lang="en-ID" dirty="0">
              <a:solidFill>
                <a:srgbClr val="52525B"/>
              </a:solidFill>
              <a:latin typeface="Open Sans" panose="020B0606030504020204" pitchFamily="34" charset="0"/>
            </a:endParaRPr>
          </a:p>
          <a:p>
            <a:endParaRPr lang="en-ID" dirty="0">
              <a:solidFill>
                <a:srgbClr val="52525B"/>
              </a:solidFill>
              <a:latin typeface="Open Sans" panose="020B0606030504020204" pitchFamily="34" charset="0"/>
            </a:endParaRPr>
          </a:p>
          <a:p>
            <a:endParaRPr lang="en-ID" dirty="0">
              <a:solidFill>
                <a:srgbClr val="52525B"/>
              </a:solidFill>
              <a:latin typeface="Open Sans" panose="020B0606030504020204" pitchFamily="34" charset="0"/>
            </a:endParaRPr>
          </a:p>
          <a:p>
            <a:endParaRPr lang="en-ID" dirty="0">
              <a:solidFill>
                <a:srgbClr val="52525B"/>
              </a:solidFill>
              <a:latin typeface="Open Sans" panose="020B0606030504020204" pitchFamily="34" charset="0"/>
            </a:endParaRPr>
          </a:p>
          <a:p>
            <a:endParaRPr lang="en-ID" dirty="0">
              <a:solidFill>
                <a:srgbClr val="52525B"/>
              </a:solidFill>
              <a:latin typeface="Open Sans" panose="020B0606030504020204" pitchFamily="34" charset="0"/>
            </a:endParaRPr>
          </a:p>
          <a:p>
            <a:endParaRPr lang="en-ID" dirty="0">
              <a:solidFill>
                <a:srgbClr val="52525B"/>
              </a:solidFill>
              <a:latin typeface="Open Sans" panose="020B0606030504020204" pitchFamily="34" charset="0"/>
            </a:endParaRPr>
          </a:p>
          <a:p>
            <a:pPr algn="l"/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Keyword </a:t>
            </a:r>
            <a:r>
              <a:rPr lang="en-ID" b="0" i="0" dirty="0">
                <a:solidFill>
                  <a:srgbClr val="C7254E"/>
                </a:solidFill>
                <a:effectLst/>
                <a:latin typeface="Open Sans" panose="020B0606030504020204" pitchFamily="34" charset="0"/>
              </a:rPr>
              <a:t>this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 di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atas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menunjuk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pada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objek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ada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di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kelas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tersebut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. </a:t>
            </a:r>
            <a:r>
              <a:rPr lang="en-ID" b="0" i="1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Keyword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ID" b="0" i="1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this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ini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umumnya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digunakan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menghindari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ambiguitas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antara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atribut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dari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ID" b="0" i="1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class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 dan parameter yang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memiliki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nama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sama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Jika </a:t>
            </a:r>
            <a:r>
              <a:rPr lang="en-ID" b="0" i="1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constructor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hanya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digunakan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menginisialisasi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nilai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properti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maka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kode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konstruktor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dapat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diringkas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menjadi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seperti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berikut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C0C162-E73B-4181-BEA6-2C4181D5C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419" y="1392656"/>
            <a:ext cx="4076700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034BC3-64CE-48FF-A51D-204A65814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19" y="4554454"/>
            <a:ext cx="34956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7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A05A1-C64C-4C0E-9B2B-CEA22A03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Notation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EC21-A33C-46F0-BE8E-A07CB1C5A0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46050" indent="0" algn="l">
              <a:buNone/>
            </a:pP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Dart juga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dilengkapi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dengan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cascade notation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atau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cascade operator. Operator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ini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memungkinkan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melakukan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beberapa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urutan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operasi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pada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objek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sama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. Kita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bisa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mengakses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property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dari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object dan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menjalankan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method di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dalamnya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bersamaan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ketika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menginstansiasi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object. Cascade operator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dituliskan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dengan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dua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tanda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titik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(</a:t>
            </a:r>
            <a:r>
              <a:rPr lang="en-ID" b="0" i="0" dirty="0">
                <a:solidFill>
                  <a:srgbClr val="C7254E"/>
                </a:solidFill>
                <a:effectLst/>
                <a:latin typeface="Open Sans" panose="020B0606030504020204" pitchFamily="34" charset="0"/>
              </a:rPr>
              <a:t>..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atau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ID" b="0" i="0" dirty="0">
                <a:solidFill>
                  <a:srgbClr val="C7254E"/>
                </a:solidFill>
                <a:effectLst/>
                <a:latin typeface="Open Sans" panose="020B0606030504020204" pitchFamily="34" charset="0"/>
              </a:rPr>
              <a:t>?..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).</a:t>
            </a:r>
          </a:p>
          <a:p>
            <a:pPr marL="146050" indent="0" algn="l">
              <a:buNone/>
            </a:pP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Perhatikan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contoh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kode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menggunakan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cascade operator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berikut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berikut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marL="146050" indent="0" algn="l">
              <a:buNone/>
            </a:pPr>
            <a:endParaRPr lang="en-ID" dirty="0">
              <a:solidFill>
                <a:srgbClr val="52525B"/>
              </a:solidFill>
              <a:latin typeface="Open Sans" panose="020B0606030504020204" pitchFamily="34" charset="0"/>
            </a:endParaRPr>
          </a:p>
          <a:p>
            <a:pPr marL="146050" indent="0" algn="l">
              <a:buNone/>
            </a:pPr>
            <a:endParaRPr lang="en-ID" b="0" i="0" dirty="0">
              <a:solidFill>
                <a:srgbClr val="52525B"/>
              </a:solidFill>
              <a:effectLst/>
              <a:latin typeface="Open Sans" panose="020B0606030504020204" pitchFamily="34" charset="0"/>
            </a:endParaRPr>
          </a:p>
          <a:p>
            <a:pPr marL="146050" indent="0" algn="l">
              <a:buNone/>
            </a:pPr>
            <a:endParaRPr lang="en-ID" dirty="0">
              <a:solidFill>
                <a:srgbClr val="52525B"/>
              </a:solidFill>
              <a:latin typeface="Open Sans" panose="020B0606030504020204" pitchFamily="34" charset="0"/>
            </a:endParaRPr>
          </a:p>
          <a:p>
            <a:pPr marL="146050" indent="0" algn="l">
              <a:buNone/>
            </a:pPr>
            <a:endParaRPr lang="en-ID" b="0" i="0" dirty="0">
              <a:solidFill>
                <a:srgbClr val="52525B"/>
              </a:solidFill>
              <a:effectLst/>
              <a:latin typeface="Open Sans" panose="020B0606030504020204" pitchFamily="34" charset="0"/>
            </a:endParaRPr>
          </a:p>
          <a:p>
            <a:pPr marL="146050" indent="0" algn="l">
              <a:buNone/>
            </a:pP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Apakah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Kamu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mengerti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maksud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kode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di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atas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? Kita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menginstansiasi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object Animal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dengan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constructor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seperti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biasa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Kemudian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cascade operator yang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mengikutinya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akan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melakukan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operasi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berdasarkan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object yang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dikembalikan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oleh constructor.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Contoh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kode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tersebut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melakukan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hal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sama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apabila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menuliskan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kode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seperti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ini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marL="14605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07E60-4AD0-48C5-9720-E0E809A6D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05" y="2538412"/>
            <a:ext cx="2819400" cy="695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662758-5809-4539-9D7D-3D44343CB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05" y="4345655"/>
            <a:ext cx="26670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43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EB76-A0B7-40F9-BF3F-50466FE6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A5B76-BE31-4ECA-899B-53729F23A1E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Cascade operator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ini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sering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kali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menghemat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langkah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dalam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membuat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variabel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sementara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sehingga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kode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tulis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menjadi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lebih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ringkas</a:t>
            </a:r>
            <a:r>
              <a:rPr lang="en-ID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262BB-997A-4F4C-B9F4-5989072BA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28" y="1968416"/>
            <a:ext cx="1695450" cy="1495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12147E-7502-4340-9510-2FF61C555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871" y="1962150"/>
            <a:ext cx="40767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01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8021-3BD9-4D87-8C1F-28AB1CDF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A802F-1273-4B38-B559-31A343F4D97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dirty="0"/>
              <a:t>Latihan ,</a:t>
            </a:r>
          </a:p>
          <a:p>
            <a:pPr marL="146050" indent="0">
              <a:buNone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projek</a:t>
            </a:r>
            <a:r>
              <a:rPr lang="en-US" dirty="0"/>
              <a:t> dart yang </a:t>
            </a:r>
            <a:r>
              <a:rPr lang="en-US" dirty="0" err="1"/>
              <a:t>menerapkan</a:t>
            </a:r>
            <a:r>
              <a:rPr lang="en-US" dirty="0"/>
              <a:t> constructor dan cascade notation, </a:t>
            </a:r>
            <a:r>
              <a:rPr lang="en-US" dirty="0" err="1"/>
              <a:t>beri</a:t>
            </a:r>
            <a:r>
              <a:rPr lang="en-US" dirty="0"/>
              <a:t> </a:t>
            </a:r>
            <a:r>
              <a:rPr lang="en-US" dirty="0" err="1"/>
              <a:t>keterangan</a:t>
            </a:r>
            <a:r>
              <a:rPr lang="en-US" dirty="0"/>
              <a:t> pada </a:t>
            </a:r>
            <a:r>
              <a:rPr lang="en-US"/>
              <a:t>baris kode.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986514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464</Words>
  <Application>Microsoft Office PowerPoint</Application>
  <PresentationFormat>On-screen Show (16:9)</PresentationFormat>
  <Paragraphs>50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Lato</vt:lpstr>
      <vt:lpstr>Open Sans</vt:lpstr>
      <vt:lpstr>Raleway</vt:lpstr>
      <vt:lpstr>Arial</vt:lpstr>
      <vt:lpstr>Streamline</vt:lpstr>
      <vt:lpstr>Streamline</vt:lpstr>
      <vt:lpstr>PBO Dasar </vt:lpstr>
      <vt:lpstr>Constructor, Cascade Notation</vt:lpstr>
      <vt:lpstr>Constructor </vt:lpstr>
      <vt:lpstr>PowerPoint Presentation</vt:lpstr>
      <vt:lpstr>PowerPoint Presentation</vt:lpstr>
      <vt:lpstr>PowerPoint Presentation</vt:lpstr>
      <vt:lpstr>Cascade Notation</vt:lpstr>
      <vt:lpstr>PowerPoint Presentation</vt:lpstr>
      <vt:lpstr>PowerPoint Presentation</vt:lpstr>
      <vt:lpstr>SEKIAN &amp; 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Dasar</dc:title>
  <dc:creator>Den Amirul</dc:creator>
  <cp:lastModifiedBy>Den Amirul</cp:lastModifiedBy>
  <cp:revision>21</cp:revision>
  <dcterms:modified xsi:type="dcterms:W3CDTF">2022-06-14T00:50:12Z</dcterms:modified>
</cp:coreProperties>
</file>