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61" r:id="rId4"/>
    <p:sldId id="311" r:id="rId5"/>
    <p:sldId id="312" r:id="rId6"/>
    <p:sldId id="313" r:id="rId7"/>
    <p:sldId id="315" r:id="rId8"/>
    <p:sldId id="316" r:id="rId9"/>
    <p:sldId id="317" r:id="rId10"/>
    <p:sldId id="318" r:id="rId11"/>
    <p:sldId id="320" r:id="rId12"/>
    <p:sldId id="321" r:id="rId13"/>
    <p:sldId id="287" r:id="rId14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6"/>
      <p:bold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3C4644-A702-4A7B-A345-F6E584DFC3F1}">
  <a:tblStyle styleId="{2E3C4644-A702-4A7B-A345-F6E584DFC3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77" autoAdjust="0"/>
  </p:normalViewPr>
  <p:slideViewPr>
    <p:cSldViewPr snapToGrid="0">
      <p:cViewPr varScale="1">
        <p:scale>
          <a:sx n="132" d="100"/>
          <a:sy n="132" d="100"/>
        </p:scale>
        <p:origin x="93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fdc6d449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fdc6d449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005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Class Cat</a:t>
            </a:r>
          </a:p>
          <a:p>
            <a:pPr marL="158750" indent="0">
              <a:buNone/>
            </a:pPr>
            <a:r>
              <a:rPr lang="en-US" dirty="0"/>
              <a:t>===================================================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animal.dart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Cat </a:t>
            </a: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extends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Animal {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String 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furColor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Cat(String name, int age, double weight, String 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furColor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 : </a:t>
            </a: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super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(name, age, weight) {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ID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.furColor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furColor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walk() {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print(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$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name is walking'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===================================================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Class Animal</a:t>
            </a:r>
          </a:p>
          <a:p>
            <a:pPr marL="158750" indent="0">
              <a:buNone/>
            </a:pPr>
            <a:r>
              <a:rPr lang="en-US" dirty="0"/>
              <a:t>===================================================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Animal {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String _name = </a:t>
            </a:r>
            <a:r>
              <a:rPr lang="en-US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''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int _age;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double _weight = </a:t>
            </a:r>
            <a:r>
              <a:rPr lang="en-US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15875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Animal(</a:t>
            </a:r>
            <a:r>
              <a:rPr lang="en-US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._name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._age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._weight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15875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String </a:t>
            </a:r>
            <a:r>
              <a:rPr lang="en-US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name =&gt; _name;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double </a:t>
            </a:r>
            <a:r>
              <a:rPr lang="en-US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weight =&gt; _weight;</a:t>
            </a:r>
          </a:p>
          <a:p>
            <a:pPr marL="15875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eat() {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print(</a:t>
            </a:r>
            <a:r>
              <a:rPr lang="en-US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$</a:t>
            </a:r>
            <a:r>
              <a:rPr lang="en-US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_name is eating.'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_weight = _weight + </a:t>
            </a:r>
            <a:r>
              <a:rPr lang="en-US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0.2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pPr marL="15875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sleep() {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print(</a:t>
            </a:r>
            <a:r>
              <a:rPr lang="en-US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$</a:t>
            </a:r>
            <a:r>
              <a:rPr lang="en-US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_name is sleeping.'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pPr marL="15875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poop() {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print(</a:t>
            </a:r>
            <a:r>
              <a:rPr lang="en-US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$</a:t>
            </a:r>
            <a:r>
              <a:rPr lang="en-US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_name is poop'</a:t>
            </a: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pPr marL="15875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===================================================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947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ID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Cat.dart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158750" indent="0">
              <a:buNone/>
            </a:pPr>
            <a:b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main() {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ID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kucing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Cat(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'Joni'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ID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2.2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'Gray'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kucing.walk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kucing.eat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print(</a:t>
            </a:r>
            <a:r>
              <a:rPr lang="en-ID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kucing.weight</a:t>
            </a: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158750" indent="0">
              <a:buNone/>
            </a:pPr>
            <a: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pPr marL="158750" indent="0">
              <a:buNone/>
            </a:pPr>
            <a:br>
              <a:rPr lang="en-ID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en-ID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433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AB6-288A-4B10-A174-1ABAED1BE38B}" type="datetimeFigureOut">
              <a:rPr lang="id-ID" smtClean="0"/>
              <a:pPr/>
              <a:t>20/06/2022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5ED3E-3401-4A95-8C8D-11CB66A4880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164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6050" lvl="0" indent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062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PBO Dasar 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/>
              <a:t>Tamrin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C2843-3E99-49F8-A244-537C6D4B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653143"/>
            <a:ext cx="7688700" cy="3686832"/>
          </a:xfrm>
        </p:spPr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menjadikan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i="1" dirty="0"/>
              <a:t>abstract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i="1" dirty="0"/>
              <a:t>keyword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abstract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: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Animal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diinisialisasikan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C0B4A-D763-481D-92F3-1FE446E8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7" y="1277359"/>
            <a:ext cx="253365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DD4B8-1509-4BB2-AB28-83BB1692F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47" y="2875341"/>
            <a:ext cx="70389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8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4E8F-2C1E-469D-A340-A8AF3011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50" y="360707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Latihan .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D4FE5-F711-4236-B6E8-4A4CA6F7B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943" y="1219200"/>
            <a:ext cx="4666206" cy="3120775"/>
          </a:xfrm>
        </p:spPr>
        <p:txBody>
          <a:bodyPr/>
          <a:lstStyle/>
          <a:p>
            <a:pPr marL="488950" indent="-342900">
              <a:buAutoNum type="arabicPeriod"/>
            </a:pP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,</a:t>
            </a:r>
          </a:p>
          <a:p>
            <a:pPr marL="488950" indent="-342900">
              <a:buAutoNum type="arabicPeriod"/>
            </a:pPr>
            <a:r>
              <a:rPr lang="en-US" dirty="0"/>
              <a:t>Setelah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,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pada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)</a:t>
            </a:r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B7F66-BF79-4DBB-9CDF-4469DD05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" y="1079132"/>
            <a:ext cx="3468010" cy="39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0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358" y="1820799"/>
            <a:ext cx="5657850" cy="1207008"/>
          </a:xfrm>
        </p:spPr>
        <p:txBody>
          <a:bodyPr/>
          <a:lstStyle/>
          <a:p>
            <a:pPr algn="ctr"/>
            <a:r>
              <a:rPr lang="en-ID" dirty="0"/>
              <a:t>SEKIAN &amp; 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5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Inheritance, </a:t>
            </a:r>
            <a:r>
              <a:rPr lang="en-US" dirty="0" err="1"/>
              <a:t>Abstrack</a:t>
            </a:r>
            <a:r>
              <a:rPr lang="en-US"/>
              <a:t> Class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CE86-7872-444A-ACFB-08948B76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Inheritance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077BB-CBEC-4BC9-A628-32774D24A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just">
              <a:lnSpc>
                <a:spcPct val="150000"/>
              </a:lnSpc>
              <a:buNone/>
            </a:pP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bukanlah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 Di </a:t>
            </a:r>
            <a:r>
              <a:rPr lang="en-ID" dirty="0" err="1"/>
              <a:t>sini</a:t>
            </a:r>
            <a:r>
              <a:rPr lang="en-ID" dirty="0"/>
              <a:t> </a:t>
            </a:r>
            <a:r>
              <a:rPr lang="en-ID" dirty="0" err="1"/>
              <a:t>hadirlah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i="1" dirty="0"/>
              <a:t>inheritance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pewarisan</a:t>
            </a:r>
            <a:r>
              <a:rPr lang="en-ID" dirty="0"/>
              <a:t>.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? </a:t>
            </a:r>
            <a:r>
              <a:rPr lang="en-ID" b="1" i="1" dirty="0"/>
              <a:t>Inheritance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.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i="1" dirty="0"/>
              <a:t>inheritance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dibayangkan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orang </a:t>
            </a:r>
            <a:r>
              <a:rPr lang="en-ID" dirty="0" err="1"/>
              <a:t>tuanya</a:t>
            </a:r>
            <a:r>
              <a:rPr lang="en-ID" dirty="0"/>
              <a:t>. Di </a:t>
            </a:r>
            <a:r>
              <a:rPr lang="en-ID" dirty="0" err="1"/>
              <a:t>dalam</a:t>
            </a:r>
            <a:r>
              <a:rPr lang="en-ID" dirty="0"/>
              <a:t> OOP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menurunkan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induk</a:t>
            </a:r>
            <a:r>
              <a:rPr lang="en-ID" dirty="0"/>
              <a:t> (</a:t>
            </a:r>
            <a:r>
              <a:rPr lang="en-ID" i="1" dirty="0"/>
              <a:t>parent class/superclass</a:t>
            </a:r>
            <a:r>
              <a:rPr lang="en-ID" dirty="0"/>
              <a:t>) </a:t>
            </a:r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induknya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(</a:t>
            </a:r>
            <a:r>
              <a:rPr lang="en-ID" i="1" dirty="0"/>
              <a:t>child class/subclass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8672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62B77-7786-44F0-8900-594888309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681789"/>
            <a:ext cx="7688700" cy="44129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kucing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kucing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lain yang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 </a:t>
            </a:r>
            <a:r>
              <a:rPr lang="en-ID" dirty="0" err="1"/>
              <a:t>Misalnya</a:t>
            </a:r>
            <a:r>
              <a:rPr lang="en-ID" dirty="0"/>
              <a:t> ikan dan </a:t>
            </a:r>
            <a:r>
              <a:rPr lang="en-ID" dirty="0" err="1"/>
              <a:t>burung</a:t>
            </a:r>
            <a:r>
              <a:rPr lang="en-ID" dirty="0"/>
              <a:t> juga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berat</a:t>
            </a:r>
            <a:r>
              <a:rPr lang="en-ID" dirty="0"/>
              <a:t>, dan </a:t>
            </a:r>
            <a:r>
              <a:rPr lang="en-ID" dirty="0" err="1"/>
              <a:t>umur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juga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makan</a:t>
            </a:r>
            <a:r>
              <a:rPr lang="en-ID" dirty="0"/>
              <a:t> dan </a:t>
            </a:r>
            <a:r>
              <a:rPr lang="en-ID" dirty="0" err="1"/>
              <a:t>tidur</a:t>
            </a:r>
            <a:r>
              <a:rPr lang="en-ID" dirty="0"/>
              <a:t>. Yang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bernafas</a:t>
            </a:r>
            <a:r>
              <a:rPr lang="en-ID" dirty="0"/>
              <a:t> dan </a:t>
            </a:r>
            <a:r>
              <a:rPr lang="en-ID" dirty="0" err="1"/>
              <a:t>bergerak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, </a:t>
            </a:r>
            <a:r>
              <a:rPr lang="en-ID" dirty="0" err="1"/>
              <a:t>perhatikanlah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r>
              <a:rPr lang="en-ID" dirty="0"/>
              <a:t>Bisa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lihat</a:t>
            </a:r>
            <a:r>
              <a:rPr lang="en-ID" dirty="0"/>
              <a:t> pada </a:t>
            </a:r>
            <a:r>
              <a:rPr lang="en-ID" dirty="0" err="1"/>
              <a:t>tabel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Cat</a:t>
            </a:r>
            <a:r>
              <a:rPr lang="en-ID" dirty="0"/>
              <a:t>, </a:t>
            </a:r>
            <a:r>
              <a:rPr lang="en-ID" dirty="0">
                <a:solidFill>
                  <a:srgbClr val="C7254E"/>
                </a:solidFill>
                <a:effectLst/>
              </a:rPr>
              <a:t>Fish</a:t>
            </a:r>
            <a:r>
              <a:rPr lang="en-ID" dirty="0"/>
              <a:t>, dan </a:t>
            </a:r>
            <a:r>
              <a:rPr lang="en-ID" dirty="0">
                <a:solidFill>
                  <a:srgbClr val="C7254E"/>
                </a:solidFill>
                <a:effectLst/>
              </a:rPr>
              <a:t>Bird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i="1" dirty="0"/>
              <a:t>property</a:t>
            </a:r>
            <a:r>
              <a:rPr lang="en-ID" dirty="0"/>
              <a:t> dan </a:t>
            </a:r>
            <a:r>
              <a:rPr lang="en-ID" i="1" dirty="0"/>
              <a:t>method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name</a:t>
            </a:r>
            <a:r>
              <a:rPr lang="en-ID" dirty="0"/>
              <a:t>, </a:t>
            </a:r>
            <a:r>
              <a:rPr lang="en-ID" dirty="0">
                <a:solidFill>
                  <a:srgbClr val="C7254E"/>
                </a:solidFill>
                <a:effectLst/>
              </a:rPr>
              <a:t>weight</a:t>
            </a:r>
            <a:r>
              <a:rPr lang="en-ID" dirty="0"/>
              <a:t>, </a:t>
            </a:r>
            <a:r>
              <a:rPr lang="en-ID" dirty="0">
                <a:solidFill>
                  <a:srgbClr val="C7254E"/>
                </a:solidFill>
                <a:effectLst/>
              </a:rPr>
              <a:t>age</a:t>
            </a:r>
            <a:r>
              <a:rPr lang="en-ID" dirty="0"/>
              <a:t>, </a:t>
            </a:r>
            <a:r>
              <a:rPr lang="en-ID" dirty="0">
                <a:solidFill>
                  <a:srgbClr val="C7254E"/>
                </a:solidFill>
                <a:effectLst/>
              </a:rPr>
              <a:t>eat()</a:t>
            </a:r>
            <a:r>
              <a:rPr lang="en-ID" dirty="0"/>
              <a:t>, dan </a:t>
            </a:r>
            <a:r>
              <a:rPr lang="en-ID" dirty="0">
                <a:solidFill>
                  <a:srgbClr val="C7254E"/>
                </a:solidFill>
                <a:effectLst/>
              </a:rPr>
              <a:t>sleep()</a:t>
            </a:r>
            <a:r>
              <a:rPr lang="en-ID" dirty="0"/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CE4F85-2F7C-4C5C-9DA5-5ABA4F757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7992"/>
              </p:ext>
            </p:extLst>
          </p:nvPr>
        </p:nvGraphicFramePr>
        <p:xfrm>
          <a:off x="922422" y="2041141"/>
          <a:ext cx="7492128" cy="2194560"/>
        </p:xfrm>
        <a:graphic>
          <a:graphicData uri="http://schemas.openxmlformats.org/drawingml/2006/table">
            <a:tbl>
              <a:tblPr/>
              <a:tblGrid>
                <a:gridCol w="2497376">
                  <a:extLst>
                    <a:ext uri="{9D8B030D-6E8A-4147-A177-3AD203B41FA5}">
                      <a16:colId xmlns:a16="http://schemas.microsoft.com/office/drawing/2014/main" val="1639588699"/>
                    </a:ext>
                  </a:extLst>
                </a:gridCol>
                <a:gridCol w="2497376">
                  <a:extLst>
                    <a:ext uri="{9D8B030D-6E8A-4147-A177-3AD203B41FA5}">
                      <a16:colId xmlns:a16="http://schemas.microsoft.com/office/drawing/2014/main" val="1194880874"/>
                    </a:ext>
                  </a:extLst>
                </a:gridCol>
                <a:gridCol w="2497376">
                  <a:extLst>
                    <a:ext uri="{9D8B030D-6E8A-4147-A177-3AD203B41FA5}">
                      <a16:colId xmlns:a16="http://schemas.microsoft.com/office/drawing/2014/main" val="4813098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  <a:t>Cat</a:t>
                      </a:r>
                      <a:endParaRPr lang="en-ID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  <a:t>Fish</a:t>
                      </a:r>
                      <a:endParaRPr lang="en-ID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  <a:t>Bird</a:t>
                      </a:r>
                      <a:endParaRPr lang="en-ID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215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  <a:t>+ name</a:t>
                      </a:r>
                      <a:b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  <a:t>+ weight</a:t>
                      </a:r>
                      <a:b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  <a:t>+ age</a:t>
                      </a:r>
                      <a:br>
                        <a:rPr lang="en-ID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>
                          <a:solidFill>
                            <a:sysClr val="windowText" lastClr="000000"/>
                          </a:solidFill>
                          <a:effectLst/>
                        </a:rPr>
                        <a:t>+ furColor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  <a:t>+ name</a:t>
                      </a:r>
                      <a:b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  <a:t>+ weight</a:t>
                      </a:r>
                      <a:b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  <a:t>+ age</a:t>
                      </a:r>
                      <a:br>
                        <a:rPr lang="en-ID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dirty="0">
                          <a:solidFill>
                            <a:sysClr val="windowText" lastClr="000000"/>
                          </a:solidFill>
                          <a:effectLst/>
                        </a:rPr>
                        <a:t>+ </a:t>
                      </a:r>
                      <a:r>
                        <a:rPr lang="en-ID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skinColor</a:t>
                      </a:r>
                      <a:endParaRPr lang="en-ID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  <a:t>+ name</a:t>
                      </a:r>
                      <a:b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  <a:t>+ weight</a:t>
                      </a:r>
                      <a:b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  <a:t>+ age</a:t>
                      </a:r>
                      <a:br>
                        <a:rPr lang="en-ID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>
                          <a:solidFill>
                            <a:sysClr val="windowText" lastClr="000000"/>
                          </a:solidFill>
                          <a:effectLst/>
                        </a:rPr>
                        <a:t>+ featherColor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762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  <a:t>- eat()</a:t>
                      </a:r>
                      <a:b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  <a:t>- sleep()</a:t>
                      </a:r>
                      <a:b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  <a:t>- poop()</a:t>
                      </a:r>
                      <a:br>
                        <a:rPr lang="en-ID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dirty="0">
                          <a:solidFill>
                            <a:sysClr val="windowText" lastClr="000000"/>
                          </a:solidFill>
                          <a:effectLst/>
                        </a:rPr>
                        <a:t>- walk()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  <a:t>- eat()</a:t>
                      </a:r>
                      <a:b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  <a:t>- sleep()</a:t>
                      </a:r>
                      <a:b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b="1">
                          <a:solidFill>
                            <a:sysClr val="windowText" lastClr="000000"/>
                          </a:solidFill>
                          <a:effectLst/>
                        </a:rPr>
                        <a:t>- poop()</a:t>
                      </a:r>
                      <a:br>
                        <a:rPr lang="en-ID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>
                          <a:solidFill>
                            <a:sysClr val="windowText" lastClr="000000"/>
                          </a:solidFill>
                          <a:effectLst/>
                        </a:rPr>
                        <a:t>- swim()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  <a:t>- eat()</a:t>
                      </a:r>
                      <a:b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  <a:t>- sleep()</a:t>
                      </a:r>
                      <a:b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b="1" dirty="0">
                          <a:solidFill>
                            <a:sysClr val="windowText" lastClr="000000"/>
                          </a:solidFill>
                          <a:effectLst/>
                        </a:rPr>
                        <a:t>- poop()</a:t>
                      </a:r>
                      <a:br>
                        <a:rPr lang="en-ID" dirty="0"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lang="en-ID" dirty="0">
                          <a:solidFill>
                            <a:sysClr val="windowText" lastClr="000000"/>
                          </a:solidFill>
                          <a:effectLst/>
                        </a:rPr>
                        <a:t>- fly()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2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0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2F3F6-8DAF-48AF-A3CC-0BE904AFB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569495"/>
            <a:ext cx="7688700" cy="3770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3 </a:t>
            </a:r>
            <a:r>
              <a:rPr lang="en-ID" dirty="0" err="1"/>
              <a:t>kelas</a:t>
            </a:r>
            <a:r>
              <a:rPr lang="en-ID" dirty="0"/>
              <a:t> dan </a:t>
            </a:r>
            <a:r>
              <a:rPr lang="en-ID" dirty="0" err="1"/>
              <a:t>menuliskan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i="1" dirty="0"/>
              <a:t>inheritance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mengelompokkan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dan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 </a:t>
            </a:r>
            <a:r>
              <a:rPr lang="en-ID" dirty="0" err="1"/>
              <a:t>Caranya</a:t>
            </a:r>
            <a:r>
              <a:rPr lang="en-ID" dirty="0"/>
              <a:t> buat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diturunkan</a:t>
            </a:r>
            <a:r>
              <a:rPr lang="en-ID" dirty="0"/>
              <a:t> </a:t>
            </a:r>
            <a:r>
              <a:rPr lang="en-ID" dirty="0" err="1"/>
              <a:t>sifatnya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r>
              <a:rPr lang="en-ID" dirty="0"/>
              <a:t>Setelah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Animal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b="1" i="1" dirty="0"/>
              <a:t>extends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induknya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i="1" dirty="0"/>
              <a:t>inheritance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i="1" dirty="0"/>
              <a:t>keyword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extends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algn="just">
              <a:lnSpc>
                <a:spcPct val="150000"/>
              </a:lnSpc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A44F9C-2512-4928-90C7-F7C684A86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92625"/>
              </p:ext>
            </p:extLst>
          </p:nvPr>
        </p:nvGraphicFramePr>
        <p:xfrm>
          <a:off x="311150" y="1687830"/>
          <a:ext cx="1341187" cy="1767840"/>
        </p:xfrm>
        <a:graphic>
          <a:graphicData uri="http://schemas.openxmlformats.org/drawingml/2006/table">
            <a:tbl>
              <a:tblPr/>
              <a:tblGrid>
                <a:gridCol w="1341187">
                  <a:extLst>
                    <a:ext uri="{9D8B030D-6E8A-4147-A177-3AD203B41FA5}">
                      <a16:colId xmlns:a16="http://schemas.microsoft.com/office/drawing/2014/main" val="732598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D" b="1" dirty="0">
                          <a:solidFill>
                            <a:schemeClr val="bg2"/>
                          </a:solidFill>
                          <a:effectLst/>
                        </a:rPr>
                        <a:t>Class Animal</a:t>
                      </a:r>
                      <a:endParaRPr lang="en-ID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99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chemeClr val="bg2"/>
                          </a:solidFill>
                          <a:effectLst/>
                        </a:rPr>
                        <a:t>+ name</a:t>
                      </a:r>
                      <a:br>
                        <a:rPr lang="en-ID" dirty="0">
                          <a:solidFill>
                            <a:schemeClr val="bg2"/>
                          </a:solidFill>
                          <a:effectLst/>
                        </a:rPr>
                      </a:br>
                      <a:r>
                        <a:rPr lang="en-ID" dirty="0">
                          <a:solidFill>
                            <a:schemeClr val="bg2"/>
                          </a:solidFill>
                          <a:effectLst/>
                        </a:rPr>
                        <a:t>+ weight</a:t>
                      </a:r>
                      <a:br>
                        <a:rPr lang="en-ID" dirty="0">
                          <a:solidFill>
                            <a:schemeClr val="bg2"/>
                          </a:solidFill>
                          <a:effectLst/>
                        </a:rPr>
                      </a:br>
                      <a:r>
                        <a:rPr lang="en-ID" dirty="0">
                          <a:solidFill>
                            <a:schemeClr val="bg2"/>
                          </a:solidFill>
                          <a:effectLst/>
                        </a:rPr>
                        <a:t>+age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57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chemeClr val="bg2"/>
                          </a:solidFill>
                          <a:effectLst/>
                        </a:rPr>
                        <a:t>- eat()</a:t>
                      </a:r>
                      <a:br>
                        <a:rPr lang="en-ID" dirty="0">
                          <a:solidFill>
                            <a:schemeClr val="bg2"/>
                          </a:solidFill>
                          <a:effectLst/>
                        </a:rPr>
                      </a:br>
                      <a:r>
                        <a:rPr lang="en-ID" dirty="0">
                          <a:solidFill>
                            <a:schemeClr val="bg2"/>
                          </a:solidFill>
                          <a:effectLst/>
                        </a:rPr>
                        <a:t>- sleep()</a:t>
                      </a:r>
                      <a:br>
                        <a:rPr lang="en-ID" dirty="0">
                          <a:solidFill>
                            <a:schemeClr val="bg2"/>
                          </a:solidFill>
                          <a:effectLst/>
                        </a:rPr>
                      </a:br>
                      <a:r>
                        <a:rPr lang="en-ID" dirty="0">
                          <a:solidFill>
                            <a:schemeClr val="bg2"/>
                          </a:solidFill>
                          <a:effectLst/>
                        </a:rPr>
                        <a:t>- poop()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9028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689C1D-5975-410F-8E8C-2B81DDE39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34949"/>
              </p:ext>
            </p:extLst>
          </p:nvPr>
        </p:nvGraphicFramePr>
        <p:xfrm>
          <a:off x="1764631" y="1997535"/>
          <a:ext cx="6851649" cy="914400"/>
        </p:xfrm>
        <a:graphic>
          <a:graphicData uri="http://schemas.openxmlformats.org/drawingml/2006/table">
            <a:tbl>
              <a:tblPr/>
              <a:tblGrid>
                <a:gridCol w="2283883">
                  <a:extLst>
                    <a:ext uri="{9D8B030D-6E8A-4147-A177-3AD203B41FA5}">
                      <a16:colId xmlns:a16="http://schemas.microsoft.com/office/drawing/2014/main" val="1451684629"/>
                    </a:ext>
                  </a:extLst>
                </a:gridCol>
                <a:gridCol w="2283883">
                  <a:extLst>
                    <a:ext uri="{9D8B030D-6E8A-4147-A177-3AD203B41FA5}">
                      <a16:colId xmlns:a16="http://schemas.microsoft.com/office/drawing/2014/main" val="2080716373"/>
                    </a:ext>
                  </a:extLst>
                </a:gridCol>
                <a:gridCol w="2283883">
                  <a:extLst>
                    <a:ext uri="{9D8B030D-6E8A-4147-A177-3AD203B41FA5}">
                      <a16:colId xmlns:a16="http://schemas.microsoft.com/office/drawing/2014/main" val="319556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D" b="1" dirty="0">
                          <a:solidFill>
                            <a:schemeClr val="bg2"/>
                          </a:solidFill>
                          <a:effectLst/>
                        </a:rPr>
                        <a:t>Class Cat</a:t>
                      </a:r>
                      <a:endParaRPr lang="en-ID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b="1" dirty="0">
                          <a:solidFill>
                            <a:schemeClr val="bg2"/>
                          </a:solidFill>
                          <a:effectLst/>
                        </a:rPr>
                        <a:t>Class Fish</a:t>
                      </a:r>
                      <a:endParaRPr lang="en-ID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b="1" dirty="0">
                          <a:solidFill>
                            <a:schemeClr val="bg2"/>
                          </a:solidFill>
                          <a:effectLst/>
                        </a:rPr>
                        <a:t>Class Bird</a:t>
                      </a:r>
                      <a:endParaRPr lang="en-ID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46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chemeClr val="bg2"/>
                          </a:solidFill>
                          <a:effectLst/>
                        </a:rPr>
                        <a:t>+ </a:t>
                      </a:r>
                      <a:r>
                        <a:rPr lang="en-ID" dirty="0" err="1">
                          <a:solidFill>
                            <a:schemeClr val="bg2"/>
                          </a:solidFill>
                          <a:effectLst/>
                        </a:rPr>
                        <a:t>furColor</a:t>
                      </a:r>
                      <a:endParaRPr lang="en-ID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solidFill>
                            <a:schemeClr val="bg2"/>
                          </a:solidFill>
                          <a:effectLst/>
                        </a:rPr>
                        <a:t>+ skinColor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solidFill>
                            <a:schemeClr val="bg2"/>
                          </a:solidFill>
                          <a:effectLst/>
                        </a:rPr>
                        <a:t>+ featherColor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87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solidFill>
                            <a:schemeClr val="bg2"/>
                          </a:solidFill>
                          <a:effectLst/>
                        </a:rPr>
                        <a:t>- walk()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solidFill>
                            <a:schemeClr val="bg2"/>
                          </a:solidFill>
                          <a:effectLst/>
                        </a:rPr>
                        <a:t>- swim()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solidFill>
                            <a:schemeClr val="bg2"/>
                          </a:solidFill>
                          <a:effectLst/>
                        </a:rPr>
                        <a:t>- fly()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8187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0035BCC-85F4-4008-A199-16F538681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4339975"/>
            <a:ext cx="31908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8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C3F57-B697-4AE5-8DE3-5501E483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657726"/>
            <a:ext cx="7688700" cy="4138863"/>
          </a:xfrm>
        </p:spPr>
        <p:txBody>
          <a:bodyPr/>
          <a:lstStyle/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Cat</a:t>
            </a:r>
            <a:r>
              <a:rPr lang="en-ID" dirty="0"/>
              <a:t>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Animal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4EA51-DE75-4AD9-AAE2-93367A3C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672" y="1114927"/>
            <a:ext cx="3185499" cy="38922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6B3915-380B-4507-AB6B-99BDBAF42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114927"/>
            <a:ext cx="4805321" cy="22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6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A7035-972A-4499-A3CF-40846F1A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54743"/>
            <a:ext cx="7688700" cy="3585232"/>
          </a:xfrm>
        </p:spPr>
        <p:txBody>
          <a:bodyPr/>
          <a:lstStyle/>
          <a:p>
            <a:r>
              <a:rPr lang="en-ID" dirty="0"/>
              <a:t>Karena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Cat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Animal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Animal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Cat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BAF9F-82C7-458D-948D-70FB7755C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6" y="1414236"/>
            <a:ext cx="533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9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2E1C-33E5-4931-BA42-D53F22FB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-940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D" b="1" dirty="0"/>
              <a:t>Inheritance constructor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DF17-C389-4A1A-8B75-3471F9FD3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525795"/>
            <a:ext cx="7688700" cy="4365520"/>
          </a:xfrm>
        </p:spPr>
        <p:txBody>
          <a:bodyPr>
            <a:normAutofit/>
          </a:bodyPr>
          <a:lstStyle/>
          <a:p>
            <a:r>
              <a:rPr lang="en-ID" dirty="0"/>
              <a:t>Karena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Animal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i="1" dirty="0"/>
              <a:t>constructor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menginisialisasi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di </a:t>
            </a:r>
            <a:r>
              <a:rPr lang="en-ID" dirty="0" err="1"/>
              <a:t>dalamnya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turunannya</a:t>
            </a:r>
            <a:r>
              <a:rPr lang="en-ID" dirty="0"/>
              <a:t> juga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i="1" dirty="0"/>
              <a:t>constructor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Oleh </a:t>
            </a:r>
            <a:r>
              <a:rPr lang="en-ID" dirty="0" err="1"/>
              <a:t>sebab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Cat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i="1" dirty="0"/>
              <a:t>constructor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eror</a:t>
            </a:r>
            <a:r>
              <a:rPr lang="en-ID" dirty="0"/>
              <a:t>. VSCODE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saran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i="1" dirty="0"/>
              <a:t>constructor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i="1" dirty="0"/>
              <a:t>Keyword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super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diarahkan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i="1" dirty="0"/>
              <a:t>constructor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Animal</a:t>
            </a:r>
            <a:r>
              <a:rPr lang="en-ID" dirty="0"/>
              <a:t>.</a:t>
            </a:r>
          </a:p>
          <a:p>
            <a:r>
              <a:rPr lang="en-ID" dirty="0"/>
              <a:t>Jika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menginisialisasikan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  <a:effectLst/>
              </a:rPr>
              <a:t>furColor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i="1" dirty="0"/>
              <a:t>constructor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parameter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i="1" dirty="0"/>
              <a:t>constructor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 err="1"/>
              <a:t>Atau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meringkasnya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pelajari</a:t>
            </a:r>
            <a:r>
              <a:rPr lang="en-ID" dirty="0"/>
              <a:t> pada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i="1" dirty="0"/>
              <a:t>constructor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FA7E3-D6D8-4EA1-A268-CE634D11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0" y="1653648"/>
            <a:ext cx="7998279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BDE507-78C5-44F0-A97F-01F904DF9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70" y="2918029"/>
            <a:ext cx="7998279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7FBD0-3FD9-47DC-8CD5-E441CEEDA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70" y="4189080"/>
            <a:ext cx="7998279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9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9A5D-62E9-4DCA-8ED3-010DCFA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 dirty="0"/>
              <a:t>Abstract Class</a:t>
            </a:r>
            <a:br>
              <a:rPr lang="en-ID" b="1" dirty="0"/>
            </a:b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6133B-0A6B-43ED-BE35-6A650EA12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just">
              <a:buNone/>
            </a:pP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namanya</a:t>
            </a:r>
            <a:r>
              <a:rPr lang="en-ID" dirty="0"/>
              <a:t>, </a:t>
            </a:r>
            <a:r>
              <a:rPr lang="en-ID" i="1" dirty="0"/>
              <a:t>abstract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direalisasikan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 Kita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Animal</a:t>
            </a:r>
            <a:r>
              <a:rPr lang="en-ID" dirty="0"/>
              <a:t>.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harfiah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. Kita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Kita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kucing</a:t>
            </a:r>
            <a:r>
              <a:rPr lang="en-ID" dirty="0"/>
              <a:t>, ikan, dan </a:t>
            </a:r>
            <a:r>
              <a:rPr lang="en-ID" dirty="0" err="1"/>
              <a:t>burung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i="1" dirty="0"/>
              <a:t>abstract class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agar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  <a:effectLst/>
              </a:rPr>
              <a:t>Animal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direalisasikan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menurunkan</a:t>
            </a:r>
            <a:r>
              <a:rPr lang="en-ID" dirty="0"/>
              <a:t> </a:t>
            </a:r>
            <a:r>
              <a:rPr lang="en-ID" dirty="0" err="1"/>
              <a:t>sifatnya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57508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917</Words>
  <Application>Microsoft Office PowerPoint</Application>
  <PresentationFormat>On-screen Show (16:9)</PresentationFormat>
  <Paragraphs>121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Lato</vt:lpstr>
      <vt:lpstr>Fira Code</vt:lpstr>
      <vt:lpstr>Raleway</vt:lpstr>
      <vt:lpstr>Arial</vt:lpstr>
      <vt:lpstr>Streamline</vt:lpstr>
      <vt:lpstr>Streamline</vt:lpstr>
      <vt:lpstr>PBO Dasar </vt:lpstr>
      <vt:lpstr>Inheritance, Abstrack Class</vt:lpstr>
      <vt:lpstr>Inheritance </vt:lpstr>
      <vt:lpstr>PowerPoint Presentation</vt:lpstr>
      <vt:lpstr>PowerPoint Presentation</vt:lpstr>
      <vt:lpstr>PowerPoint Presentation</vt:lpstr>
      <vt:lpstr>PowerPoint Presentation</vt:lpstr>
      <vt:lpstr>Inheritance constructor </vt:lpstr>
      <vt:lpstr>Abstract Class </vt:lpstr>
      <vt:lpstr>PowerPoint Presentation</vt:lpstr>
      <vt:lpstr>Latihan .</vt:lpstr>
      <vt:lpstr>SEKIAN &amp;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Dasar</dc:title>
  <dc:creator>Den Amirul</dc:creator>
  <cp:lastModifiedBy>Den Amirul</cp:lastModifiedBy>
  <cp:revision>23</cp:revision>
  <dcterms:modified xsi:type="dcterms:W3CDTF">2022-06-20T16:14:59Z</dcterms:modified>
</cp:coreProperties>
</file>