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61" r:id="rId4"/>
    <p:sldId id="299" r:id="rId5"/>
    <p:sldId id="311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28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9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Animal </a:t>
            </a:r>
          </a:p>
          <a:p>
            <a:pPr marL="158750" indent="0">
              <a:buNone/>
            </a:pPr>
            <a:r>
              <a:rPr lang="en-US" dirty="0"/>
              <a:t>class Animal {</a:t>
            </a:r>
          </a:p>
          <a:p>
            <a:pPr marL="158750" indent="0">
              <a:buNone/>
            </a:pPr>
            <a:r>
              <a:rPr lang="en-US" dirty="0"/>
              <a:t>  String _name = '';</a:t>
            </a:r>
          </a:p>
          <a:p>
            <a:pPr marL="158750" indent="0">
              <a:buNone/>
            </a:pPr>
            <a:r>
              <a:rPr lang="en-US" dirty="0"/>
              <a:t>  int _age;</a:t>
            </a:r>
          </a:p>
          <a:p>
            <a:pPr marL="158750" indent="0">
              <a:buNone/>
            </a:pPr>
            <a:r>
              <a:rPr lang="en-US" dirty="0"/>
              <a:t>  double _weight = 0;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 Animal(</a:t>
            </a:r>
            <a:r>
              <a:rPr lang="en-US" dirty="0" err="1"/>
              <a:t>this._name</a:t>
            </a:r>
            <a:r>
              <a:rPr lang="en-US" dirty="0"/>
              <a:t>, </a:t>
            </a:r>
            <a:r>
              <a:rPr lang="en-US" dirty="0" err="1"/>
              <a:t>this._age</a:t>
            </a:r>
            <a:r>
              <a:rPr lang="en-US" dirty="0"/>
              <a:t>, </a:t>
            </a:r>
            <a:r>
              <a:rPr lang="en-US" dirty="0" err="1"/>
              <a:t>this._weight</a:t>
            </a:r>
            <a:r>
              <a:rPr lang="en-US" dirty="0"/>
              <a:t>);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 String get name =&gt; _name;</a:t>
            </a:r>
          </a:p>
          <a:p>
            <a:pPr marL="158750" indent="0">
              <a:buNone/>
            </a:pPr>
            <a:r>
              <a:rPr lang="en-US" dirty="0"/>
              <a:t>  double get weight =&gt; _weight;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 void eat() {</a:t>
            </a:r>
          </a:p>
          <a:p>
            <a:pPr marL="158750" indent="0">
              <a:buNone/>
            </a:pPr>
            <a:r>
              <a:rPr lang="en-US" dirty="0"/>
              <a:t>    print('$_name is eating.');</a:t>
            </a:r>
          </a:p>
          <a:p>
            <a:pPr marL="158750" indent="0">
              <a:buNone/>
            </a:pPr>
            <a:r>
              <a:rPr lang="en-US" dirty="0"/>
              <a:t>    _weight = _weight + 0.2;</a:t>
            </a:r>
          </a:p>
          <a:p>
            <a:pPr marL="158750" indent="0">
              <a:buNone/>
            </a:pPr>
            <a:r>
              <a:rPr lang="en-US" dirty="0"/>
              <a:t>  }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 void sleep() {</a:t>
            </a:r>
          </a:p>
          <a:p>
            <a:pPr marL="158750" indent="0">
              <a:buNone/>
            </a:pPr>
            <a:r>
              <a:rPr lang="en-US" dirty="0"/>
              <a:t>    print('$_name is sleeping.');</a:t>
            </a:r>
          </a:p>
          <a:p>
            <a:pPr marL="158750" indent="0">
              <a:buNone/>
            </a:pPr>
            <a:r>
              <a:rPr lang="en-US" dirty="0"/>
              <a:t>  }</a:t>
            </a:r>
          </a:p>
          <a:p>
            <a:pPr marL="158750" indent="0">
              <a:buNone/>
            </a:pPr>
            <a:r>
              <a:rPr lang="en-US" dirty="0"/>
              <a:t>} </a:t>
            </a:r>
          </a:p>
          <a:p>
            <a:pPr marL="158750" indent="0">
              <a:buNone/>
            </a:pPr>
            <a:endParaRPr lang="en-US" dirty="0"/>
          </a:p>
          <a:p>
            <a:pPr marL="457200" indent="-298450"/>
            <a:r>
              <a:rPr lang="en-US" dirty="0"/>
              <a:t>Class flyable </a:t>
            </a:r>
          </a:p>
          <a:p>
            <a:pPr marL="158750" indent="0">
              <a:buNone/>
            </a:pPr>
            <a:r>
              <a:rPr lang="en-ID" dirty="0"/>
              <a:t>class Flyable {</a:t>
            </a:r>
          </a:p>
          <a:p>
            <a:pPr marL="158750" indent="0">
              <a:buNone/>
            </a:pPr>
            <a:r>
              <a:rPr lang="en-ID" dirty="0"/>
              <a:t>    void fly() { }</a:t>
            </a:r>
          </a:p>
          <a:p>
            <a:pPr marL="158750" indent="0">
              <a:buNone/>
            </a:pPr>
            <a:r>
              <a:rPr lang="en-ID" dirty="0"/>
              <a:t>}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22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+mj-lt"/>
              <a:buNone/>
            </a:pPr>
            <a:r>
              <a:rPr lang="en-US" dirty="0"/>
              <a:t>class Bird extends Animal implements Flyable {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String </a:t>
            </a:r>
            <a:r>
              <a:rPr lang="en-US" dirty="0" err="1"/>
              <a:t>featherColor</a:t>
            </a:r>
            <a:r>
              <a:rPr lang="en-US" dirty="0"/>
              <a:t>;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Bird(String name, int age, double weight, </a:t>
            </a:r>
            <a:r>
              <a:rPr lang="en-US" dirty="0" err="1"/>
              <a:t>this.featherColor</a:t>
            </a:r>
            <a:r>
              <a:rPr lang="en-US" dirty="0"/>
              <a:t>) : super(name, age, weight);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@override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void fly() {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  print('$name is flying');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 }</a:t>
            </a:r>
          </a:p>
          <a:p>
            <a:pPr marL="158750" indent="0">
              <a:buFont typeface="+mj-lt"/>
              <a:buNone/>
            </a:pPr>
            <a:r>
              <a:rPr lang="en-US" dirty="0"/>
              <a:t> </a:t>
            </a:r>
          </a:p>
          <a:p>
            <a:pPr marL="158750" indent="0">
              <a:buFont typeface="+mj-lt"/>
              <a:buNone/>
            </a:pPr>
            <a:r>
              <a:rPr lang="en-US" dirty="0"/>
              <a:t>}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736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void main(){</a:t>
            </a:r>
          </a:p>
          <a:p>
            <a:pPr marL="158750" indent="0">
              <a:buNone/>
            </a:pPr>
            <a:r>
              <a:rPr lang="en-ID" dirty="0"/>
              <a:t>  </a:t>
            </a:r>
          </a:p>
          <a:p>
            <a:pPr marL="158750" indent="0">
              <a:buNone/>
            </a:pPr>
            <a:r>
              <a:rPr lang="en-ID" dirty="0"/>
              <a:t>    print(</a:t>
            </a:r>
            <a:r>
              <a:rPr lang="en-ID" dirty="0" err="1"/>
              <a:t>Rainbow.values</a:t>
            </a:r>
            <a:r>
              <a:rPr lang="en-ID" dirty="0"/>
              <a:t>);</a:t>
            </a:r>
          </a:p>
          <a:p>
            <a:pPr marL="158750" indent="0">
              <a:buNone/>
            </a:pPr>
            <a:r>
              <a:rPr lang="en-ID" dirty="0"/>
              <a:t>    print(</a:t>
            </a:r>
            <a:r>
              <a:rPr lang="en-ID" dirty="0" err="1"/>
              <a:t>Rainbow.blue</a:t>
            </a:r>
            <a:r>
              <a:rPr lang="en-ID" dirty="0"/>
              <a:t>);</a:t>
            </a:r>
          </a:p>
          <a:p>
            <a:pPr marL="158750" indent="0">
              <a:buNone/>
            </a:pPr>
            <a:r>
              <a:rPr lang="en-ID" dirty="0"/>
              <a:t>    print(</a:t>
            </a:r>
            <a:r>
              <a:rPr lang="en-ID" dirty="0" err="1"/>
              <a:t>Rainbow.orange.index</a:t>
            </a:r>
            <a:r>
              <a:rPr lang="en-ID" dirty="0"/>
              <a:t>);</a:t>
            </a:r>
          </a:p>
          <a:p>
            <a:pPr marL="158750" indent="0">
              <a:buNone/>
            </a:pPr>
            <a:r>
              <a:rPr lang="en-ID" dirty="0"/>
              <a:t>  </a:t>
            </a:r>
          </a:p>
          <a:p>
            <a:pPr marL="15875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45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+mj-lt"/>
              <a:buNone/>
            </a:pPr>
            <a:r>
              <a:rPr lang="en-ID" dirty="0"/>
              <a:t>var </a:t>
            </a:r>
            <a:r>
              <a:rPr lang="en-ID" dirty="0" err="1"/>
              <a:t>taskStatus</a:t>
            </a:r>
            <a:r>
              <a:rPr lang="en-ID" dirty="0"/>
              <a:t> = </a:t>
            </a:r>
            <a:r>
              <a:rPr lang="en-ID" dirty="0" err="1"/>
              <a:t>Status.In_Progress</a:t>
            </a:r>
            <a:r>
              <a:rPr lang="en-ID" dirty="0"/>
              <a:t>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switch(</a:t>
            </a:r>
            <a:r>
              <a:rPr lang="en-ID" dirty="0" err="1"/>
              <a:t>taskStatus</a:t>
            </a:r>
            <a:r>
              <a:rPr lang="en-ID" dirty="0"/>
              <a:t>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case </a:t>
            </a:r>
            <a:r>
              <a:rPr lang="en-ID" dirty="0" err="1"/>
              <a:t>Status.Todo</a:t>
            </a:r>
            <a:r>
              <a:rPr lang="en-ID" dirty="0"/>
              <a:t>: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print('Task is still in To do');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break;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case </a:t>
            </a:r>
            <a:r>
              <a:rPr lang="en-ID" dirty="0" err="1"/>
              <a:t>Status.In_Progress</a:t>
            </a:r>
            <a:r>
              <a:rPr lang="en-ID" dirty="0"/>
              <a:t>: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print('Task is in progress');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break;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case </a:t>
            </a:r>
            <a:r>
              <a:rPr lang="en-ID" dirty="0" err="1"/>
              <a:t>Status.In_Review</a:t>
            </a:r>
            <a:r>
              <a:rPr lang="en-ID" dirty="0"/>
              <a:t>: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print('Task is currently under review');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break;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case </a:t>
            </a:r>
            <a:r>
              <a:rPr lang="en-ID" dirty="0" err="1"/>
              <a:t>Status.Done</a:t>
            </a:r>
            <a:r>
              <a:rPr lang="en-ID" dirty="0"/>
              <a:t>: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print('Task is done');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break;</a:t>
            </a:r>
          </a:p>
          <a:p>
            <a:pPr marL="158750" indent="0">
              <a:buFont typeface="+mj-lt"/>
              <a:buNone/>
            </a:pPr>
            <a:r>
              <a:rPr lang="en-ID" dirty="0"/>
              <a:t>}</a:t>
            </a:r>
          </a:p>
          <a:p>
            <a:pPr marL="158750" indent="0">
              <a:buFont typeface="+mj-lt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332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var </a:t>
            </a:r>
            <a:r>
              <a:rPr lang="en-ID" dirty="0" err="1"/>
              <a:t>unsortedNumbers</a:t>
            </a:r>
            <a:r>
              <a:rPr lang="en-ID" dirty="0"/>
              <a:t> = [2, 5, 3, 1, 4];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963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 /* extension &lt;extension name&gt; on &lt;type&gt; {</a:t>
            </a:r>
          </a:p>
          <a:p>
            <a:pPr marL="158750" indent="0">
              <a:buNone/>
            </a:pPr>
            <a:r>
              <a:rPr lang="en-ID" dirty="0"/>
              <a:t>    (&lt;member definition&gt;)*</a:t>
            </a:r>
          </a:p>
          <a:p>
            <a:pPr marL="158750" indent="0">
              <a:buNone/>
            </a:pPr>
            <a:r>
              <a:rPr lang="en-ID" dirty="0"/>
              <a:t>  } */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  extension Sorting on List&lt;int&gt; {</a:t>
            </a:r>
          </a:p>
          <a:p>
            <a:pPr marL="158750" indent="0">
              <a:buNone/>
            </a:pPr>
            <a:r>
              <a:rPr lang="en-ID" dirty="0"/>
              <a:t>    List&lt;int&gt; </a:t>
            </a:r>
            <a:r>
              <a:rPr lang="en-ID" dirty="0" err="1"/>
              <a:t>sortAsc</a:t>
            </a:r>
            <a:r>
              <a:rPr lang="en-ID" dirty="0"/>
              <a:t>() {</a:t>
            </a:r>
          </a:p>
          <a:p>
            <a:pPr marL="158750" indent="0">
              <a:buNone/>
            </a:pPr>
            <a:r>
              <a:rPr lang="en-ID" dirty="0"/>
              <a:t>      var list = this;</a:t>
            </a:r>
          </a:p>
          <a:p>
            <a:pPr marL="158750" indent="0">
              <a:buNone/>
            </a:pPr>
            <a:r>
              <a:rPr lang="en-ID" dirty="0"/>
              <a:t>      var length = </a:t>
            </a:r>
            <a:r>
              <a:rPr lang="en-ID" dirty="0" err="1"/>
              <a:t>this.length</a:t>
            </a:r>
            <a:r>
              <a:rPr lang="en-ID" dirty="0"/>
              <a:t>;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      for (int </a:t>
            </a:r>
            <a:r>
              <a:rPr lang="en-ID" dirty="0" err="1"/>
              <a:t>i</a:t>
            </a:r>
            <a:r>
              <a:rPr lang="en-ID" dirty="0"/>
              <a:t> = 0; </a:t>
            </a:r>
            <a:r>
              <a:rPr lang="en-ID" dirty="0" err="1"/>
              <a:t>i</a:t>
            </a:r>
            <a:r>
              <a:rPr lang="en-ID" dirty="0"/>
              <a:t> &lt; length - 1; </a:t>
            </a:r>
            <a:r>
              <a:rPr lang="en-ID" dirty="0" err="1"/>
              <a:t>i</a:t>
            </a:r>
            <a:r>
              <a:rPr lang="en-ID" dirty="0"/>
              <a:t>++) {</a:t>
            </a:r>
          </a:p>
          <a:p>
            <a:pPr marL="158750" indent="0">
              <a:buNone/>
            </a:pPr>
            <a:r>
              <a:rPr lang="en-ID" dirty="0"/>
              <a:t>        int min = </a:t>
            </a:r>
            <a:r>
              <a:rPr lang="en-ID" dirty="0" err="1"/>
              <a:t>i</a:t>
            </a:r>
            <a:r>
              <a:rPr lang="en-ID" dirty="0"/>
              <a:t>;</a:t>
            </a:r>
          </a:p>
          <a:p>
            <a:pPr marL="158750" indent="0">
              <a:buNone/>
            </a:pPr>
            <a:r>
              <a:rPr lang="en-ID" dirty="0"/>
              <a:t>        for (int j = </a:t>
            </a:r>
            <a:r>
              <a:rPr lang="en-ID" dirty="0" err="1"/>
              <a:t>i</a:t>
            </a:r>
            <a:r>
              <a:rPr lang="en-ID" dirty="0"/>
              <a:t> + 1; j &lt; length; </a:t>
            </a:r>
            <a:r>
              <a:rPr lang="en-ID" dirty="0" err="1"/>
              <a:t>j++</a:t>
            </a:r>
            <a:r>
              <a:rPr lang="en-ID" dirty="0"/>
              <a:t>) {</a:t>
            </a:r>
          </a:p>
          <a:p>
            <a:pPr marL="158750" indent="0">
              <a:buNone/>
            </a:pPr>
            <a:r>
              <a:rPr lang="en-ID" dirty="0"/>
              <a:t>          if (list[j] &lt; list[min]) {</a:t>
            </a:r>
          </a:p>
          <a:p>
            <a:pPr marL="158750" indent="0">
              <a:buNone/>
            </a:pPr>
            <a:r>
              <a:rPr lang="en-ID" dirty="0"/>
              <a:t>            min = j;</a:t>
            </a:r>
          </a:p>
          <a:p>
            <a:pPr marL="158750" indent="0">
              <a:buNone/>
            </a:pPr>
            <a:r>
              <a:rPr lang="en-ID" dirty="0"/>
              <a:t>          }</a:t>
            </a:r>
          </a:p>
          <a:p>
            <a:pPr marL="158750" indent="0">
              <a:buNone/>
            </a:pPr>
            <a:r>
              <a:rPr lang="en-ID" dirty="0"/>
              <a:t>        }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        int </a:t>
            </a:r>
            <a:r>
              <a:rPr lang="en-ID" dirty="0" err="1"/>
              <a:t>tmp</a:t>
            </a:r>
            <a:r>
              <a:rPr lang="en-ID" dirty="0"/>
              <a:t> = list[min];</a:t>
            </a:r>
          </a:p>
          <a:p>
            <a:pPr marL="158750" indent="0">
              <a:buNone/>
            </a:pPr>
            <a:r>
              <a:rPr lang="en-ID" dirty="0"/>
              <a:t>        list[min] = list[</a:t>
            </a:r>
            <a:r>
              <a:rPr lang="en-ID" dirty="0" err="1"/>
              <a:t>i</a:t>
            </a:r>
            <a:r>
              <a:rPr lang="en-ID" dirty="0"/>
              <a:t>];</a:t>
            </a:r>
          </a:p>
          <a:p>
            <a:pPr marL="158750" indent="0">
              <a:buNone/>
            </a:pPr>
            <a:r>
              <a:rPr lang="en-ID" dirty="0"/>
              <a:t>        list[</a:t>
            </a:r>
            <a:r>
              <a:rPr lang="en-ID" dirty="0" err="1"/>
              <a:t>i</a:t>
            </a:r>
            <a:r>
              <a:rPr lang="en-ID" dirty="0"/>
              <a:t>] = </a:t>
            </a:r>
            <a:r>
              <a:rPr lang="en-ID" dirty="0" err="1"/>
              <a:t>tmp</a:t>
            </a:r>
            <a:r>
              <a:rPr lang="en-ID" dirty="0"/>
              <a:t>;</a:t>
            </a:r>
          </a:p>
          <a:p>
            <a:pPr marL="158750" indent="0">
              <a:buNone/>
            </a:pPr>
            <a:r>
              <a:rPr lang="en-ID" dirty="0"/>
              <a:t>      }</a:t>
            </a:r>
          </a:p>
          <a:p>
            <a:pPr marL="158750" indent="0">
              <a:buNone/>
            </a:pPr>
            <a:r>
              <a:rPr lang="en-ID" dirty="0"/>
              <a:t>      </a:t>
            </a:r>
          </a:p>
          <a:p>
            <a:pPr marL="158750" indent="0">
              <a:buNone/>
            </a:pPr>
            <a:r>
              <a:rPr lang="en-ID" dirty="0"/>
              <a:t>      return list;</a:t>
            </a:r>
          </a:p>
          <a:p>
            <a:pPr marL="158750" indent="0">
              <a:buNone/>
            </a:pPr>
            <a:r>
              <a:rPr lang="en-ID" dirty="0"/>
              <a:t>    }</a:t>
            </a:r>
          </a:p>
          <a:p>
            <a:pPr marL="158750" indent="0">
              <a:buNone/>
            </a:pPr>
            <a:r>
              <a:rPr lang="en-ID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2030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main.dart</a:t>
            </a:r>
            <a:endParaRPr lang="en-US" dirty="0"/>
          </a:p>
          <a:p>
            <a:pPr marL="158750" indent="0">
              <a:buFont typeface="+mj-lt"/>
              <a:buNone/>
            </a:pPr>
            <a:r>
              <a:rPr lang="en-ID" dirty="0"/>
              <a:t>import '</a:t>
            </a:r>
            <a:r>
              <a:rPr lang="en-ID" dirty="0" err="1"/>
              <a:t>extension.dart</a:t>
            </a:r>
            <a:r>
              <a:rPr lang="en-ID" dirty="0"/>
              <a:t>';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void main()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var </a:t>
            </a:r>
            <a:r>
              <a:rPr lang="en-ID" dirty="0" err="1"/>
              <a:t>unsortedNumbers</a:t>
            </a:r>
            <a:r>
              <a:rPr lang="en-ID" dirty="0"/>
              <a:t> = [2, 5, 3, 1, 4];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print(</a:t>
            </a:r>
            <a:r>
              <a:rPr lang="en-ID" dirty="0" err="1"/>
              <a:t>unsortedNumbers</a:t>
            </a:r>
            <a:r>
              <a:rPr lang="en-ID" dirty="0"/>
              <a:t>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var </a:t>
            </a:r>
            <a:r>
              <a:rPr lang="en-ID" dirty="0" err="1"/>
              <a:t>sortedNumbers</a:t>
            </a:r>
            <a:r>
              <a:rPr lang="en-ID" dirty="0"/>
              <a:t> = </a:t>
            </a:r>
            <a:r>
              <a:rPr lang="en-ID" dirty="0" err="1"/>
              <a:t>unsortedNumbers.sortAsc</a:t>
            </a:r>
            <a:r>
              <a:rPr lang="en-ID" dirty="0"/>
              <a:t>();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print(</a:t>
            </a:r>
            <a:r>
              <a:rPr lang="en-ID" dirty="0" err="1"/>
              <a:t>sortedNumbers</a:t>
            </a:r>
            <a:r>
              <a:rPr lang="en-ID" dirty="0"/>
              <a:t>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}</a:t>
            </a:r>
          </a:p>
          <a:p>
            <a:pPr marL="457200" indent="-298450"/>
            <a:r>
              <a:rPr lang="en-ID" dirty="0"/>
              <a:t>Class </a:t>
            </a:r>
            <a:r>
              <a:rPr lang="en-ID" dirty="0" err="1"/>
              <a:t>extension.dart</a:t>
            </a:r>
            <a:endParaRPr lang="en-ID" dirty="0"/>
          </a:p>
          <a:p>
            <a:pPr marL="158750" indent="0">
              <a:buFont typeface="+mj-lt"/>
              <a:buNone/>
            </a:pPr>
            <a:r>
              <a:rPr lang="en-ID" dirty="0"/>
              <a:t>extension Sorting on List&lt;int&gt;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List&lt;int&gt; </a:t>
            </a:r>
            <a:r>
              <a:rPr lang="en-ID" dirty="0" err="1"/>
              <a:t>sortAsc</a:t>
            </a:r>
            <a:r>
              <a:rPr lang="en-ID" dirty="0"/>
              <a:t>()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var list = this;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var length = </a:t>
            </a:r>
            <a:r>
              <a:rPr lang="en-ID" dirty="0" err="1"/>
              <a:t>this.length</a:t>
            </a:r>
            <a:r>
              <a:rPr lang="en-ID" dirty="0"/>
              <a:t>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for (int </a:t>
            </a:r>
            <a:r>
              <a:rPr lang="en-ID" dirty="0" err="1"/>
              <a:t>i</a:t>
            </a:r>
            <a:r>
              <a:rPr lang="en-ID" dirty="0"/>
              <a:t> = 0; </a:t>
            </a:r>
            <a:r>
              <a:rPr lang="en-ID" dirty="0" err="1"/>
              <a:t>i</a:t>
            </a:r>
            <a:r>
              <a:rPr lang="en-ID" dirty="0"/>
              <a:t> &lt; length - 1; </a:t>
            </a:r>
            <a:r>
              <a:rPr lang="en-ID" dirty="0" err="1"/>
              <a:t>i</a:t>
            </a:r>
            <a:r>
              <a:rPr lang="en-ID" dirty="0"/>
              <a:t>++)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int min = </a:t>
            </a:r>
            <a:r>
              <a:rPr lang="en-ID" dirty="0" err="1"/>
              <a:t>i</a:t>
            </a:r>
            <a:r>
              <a:rPr lang="en-ID" dirty="0"/>
              <a:t>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for (int j = </a:t>
            </a:r>
            <a:r>
              <a:rPr lang="en-ID" dirty="0" err="1"/>
              <a:t>i</a:t>
            </a:r>
            <a:r>
              <a:rPr lang="en-ID" dirty="0"/>
              <a:t> + 1; j &lt; length; </a:t>
            </a:r>
            <a:r>
              <a:rPr lang="en-ID" dirty="0" err="1"/>
              <a:t>j++</a:t>
            </a:r>
            <a:r>
              <a:rPr lang="en-ID" dirty="0"/>
              <a:t>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  if (list[j] &lt; list[min])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    min = j;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  }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}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int </a:t>
            </a:r>
            <a:r>
              <a:rPr lang="en-ID" dirty="0" err="1"/>
              <a:t>tmp</a:t>
            </a:r>
            <a:r>
              <a:rPr lang="en-ID" dirty="0"/>
              <a:t> = list[min];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list[min] = list[</a:t>
            </a:r>
            <a:r>
              <a:rPr lang="en-ID" dirty="0" err="1"/>
              <a:t>i</a:t>
            </a:r>
            <a:r>
              <a:rPr lang="en-ID" dirty="0"/>
              <a:t>];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  list[</a:t>
            </a:r>
            <a:r>
              <a:rPr lang="en-ID" dirty="0" err="1"/>
              <a:t>i</a:t>
            </a:r>
            <a:r>
              <a:rPr lang="en-ID" dirty="0"/>
              <a:t>] = </a:t>
            </a:r>
            <a:r>
              <a:rPr lang="en-ID" dirty="0" err="1"/>
              <a:t>tmp</a:t>
            </a:r>
            <a:r>
              <a:rPr lang="en-ID" dirty="0"/>
              <a:t>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}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return list;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}</a:t>
            </a:r>
          </a:p>
          <a:p>
            <a:pPr marL="158750" indent="0">
              <a:buFont typeface="+mj-lt"/>
              <a:buNone/>
            </a:pPr>
            <a:r>
              <a:rPr lang="en-ID" dirty="0"/>
              <a:t>}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</a:t>
            </a:r>
          </a:p>
          <a:p>
            <a:pPr marL="158750" indent="0">
              <a:buFont typeface="+mj-lt"/>
              <a:buNone/>
            </a:pPr>
            <a:r>
              <a:rPr lang="en-ID" dirty="0"/>
              <a:t>extension </a:t>
            </a:r>
            <a:r>
              <a:rPr lang="en-ID" dirty="0" err="1"/>
              <a:t>NumberParsing</a:t>
            </a:r>
            <a:r>
              <a:rPr lang="en-ID" dirty="0"/>
              <a:t> on String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int </a:t>
            </a:r>
            <a:r>
              <a:rPr lang="en-ID" dirty="0" err="1"/>
              <a:t>parseInt</a:t>
            </a:r>
            <a:r>
              <a:rPr lang="en-ID" dirty="0"/>
              <a:t>() {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  return </a:t>
            </a:r>
            <a:r>
              <a:rPr lang="en-ID" dirty="0" err="1"/>
              <a:t>int.parse</a:t>
            </a:r>
            <a:r>
              <a:rPr lang="en-ID" dirty="0"/>
              <a:t>(this);</a:t>
            </a:r>
          </a:p>
          <a:p>
            <a:pPr marL="158750" indent="0">
              <a:buFont typeface="+mj-lt"/>
              <a:buNone/>
            </a:pPr>
            <a:r>
              <a:rPr lang="en-ID" dirty="0"/>
              <a:t>  }</a:t>
            </a:r>
          </a:p>
          <a:p>
            <a:pPr marL="158750" indent="0">
              <a:buFont typeface="+mj-lt"/>
              <a:buNone/>
            </a:pPr>
            <a:r>
              <a:rPr lang="en-ID" dirty="0"/>
              <a:t>}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81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7481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420238"/>
            <a:ext cx="7688700" cy="291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7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7481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420238"/>
            <a:ext cx="7688700" cy="291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68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28/06/2022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hyperlink" Target="https://www.tutorialspoint.com/data_structures_algorithms/selection_sort_algorithm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5E263-8E39-4CF0-B370-08E86935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8" y="423949"/>
            <a:ext cx="8138163" cy="1061219"/>
          </a:xfrm>
        </p:spPr>
        <p:txBody>
          <a:bodyPr/>
          <a:lstStyle/>
          <a:p>
            <a:pPr algn="just"/>
            <a:r>
              <a:rPr lang="en-ID" dirty="0"/>
              <a:t>Kita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list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List</a:t>
            </a:r>
            <a:r>
              <a:rPr lang="en-ID" dirty="0"/>
              <a:t> pada Dart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mengurutkannya</a:t>
            </a:r>
            <a:r>
              <a:rPr lang="en-ID" dirty="0"/>
              <a:t> (Dart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sort()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mentransformasi</a:t>
            </a:r>
            <a:r>
              <a:rPr lang="en-ID" dirty="0"/>
              <a:t> </a:t>
            </a:r>
            <a:r>
              <a:rPr lang="en-ID" i="1" dirty="0"/>
              <a:t>list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).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extension method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List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algn="just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CFA4C-ADDA-4B38-B5E6-A52C63401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8" y="1485168"/>
            <a:ext cx="2999365" cy="330638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28405B-2A90-4FB8-A009-EBD8C7031927}"/>
              </a:ext>
            </a:extLst>
          </p:cNvPr>
          <p:cNvSpPr txBox="1">
            <a:spLocks/>
          </p:cNvSpPr>
          <p:nvPr/>
        </p:nvSpPr>
        <p:spPr>
          <a:xfrm>
            <a:off x="3502283" y="1532678"/>
            <a:ext cx="5350772" cy="278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/>
            <a:r>
              <a:rPr lang="en-ID" dirty="0"/>
              <a:t>Pada </a:t>
            </a:r>
            <a:r>
              <a:rPr lang="en-ID" i="1" dirty="0"/>
              <a:t>extension method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list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>
                <a:hlinkClick r:id="rId4"/>
              </a:rPr>
              <a:t>selection sort algorithm</a:t>
            </a:r>
            <a:r>
              <a:rPr lang="en-ID" dirty="0"/>
              <a:t>.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i="1" dirty="0"/>
              <a:t>list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81CEF-0333-4376-9AE3-D9ADD332B8ED}"/>
              </a:ext>
            </a:extLst>
          </p:cNvPr>
          <p:cNvCxnSpPr/>
          <p:nvPr/>
        </p:nvCxnSpPr>
        <p:spPr>
          <a:xfrm>
            <a:off x="3582785" y="1485168"/>
            <a:ext cx="5286895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600B53A-03ED-45FA-9F09-61CC4B9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331" y="2540767"/>
            <a:ext cx="3914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FC98-361A-4929-B1DA-9881E8A3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9954"/>
            <a:ext cx="7688700" cy="2919737"/>
          </a:xfrm>
        </p:spPr>
        <p:txBody>
          <a:bodyPr/>
          <a:lstStyle/>
          <a:p>
            <a:r>
              <a:rPr lang="sv-SE" dirty="0"/>
              <a:t>Kita juga bisa menggunakan kembali </a:t>
            </a:r>
            <a:r>
              <a:rPr lang="sv-SE" i="1" dirty="0"/>
              <a:t>extension method</a:t>
            </a:r>
            <a:r>
              <a:rPr lang="sv-SE" dirty="0"/>
              <a:t> ini di beberapa berkas yang berbeda sebagai </a:t>
            </a:r>
            <a:r>
              <a:rPr lang="sv-SE" i="1" dirty="0"/>
              <a:t>library</a:t>
            </a:r>
            <a:r>
              <a:rPr lang="sv-SE" dirty="0"/>
              <a:t>. Kita buatkan file dart masing-masing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5C6EA-753C-47C7-AFCB-61FA1ABB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06" y="847898"/>
            <a:ext cx="2858710" cy="4295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FE0BC-A27D-46FF-A095-FAE9DECC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0" y="847898"/>
            <a:ext cx="4532332" cy="23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4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Implicit Interface, </a:t>
            </a:r>
            <a:br>
              <a:rPr lang="en-US" dirty="0"/>
            </a:br>
            <a:r>
              <a:rPr lang="en-US" dirty="0"/>
              <a:t>Enumerated Types,</a:t>
            </a:r>
            <a:br>
              <a:rPr lang="en-US" dirty="0"/>
            </a:br>
            <a:r>
              <a:rPr lang="en-ID" b="1" dirty="0"/>
              <a:t>Extension Methods</a:t>
            </a:r>
            <a:br>
              <a:rPr lang="en-ID" b="1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889-1123-4C65-9226-9251121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b="1" dirty="0"/>
              <a:t>Implicit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D3EE-4B0C-4EDA-97AE-1D48670B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146136"/>
            <a:ext cx="7688700" cy="3113043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i="1" dirty="0"/>
              <a:t>abstract class</a:t>
            </a:r>
            <a:r>
              <a:rPr lang="en-ID" dirty="0"/>
              <a:t>, </a:t>
            </a:r>
            <a:r>
              <a:rPr lang="en-ID" dirty="0" err="1"/>
              <a:t>cara</a:t>
            </a:r>
            <a:r>
              <a:rPr lang="en-ID" dirty="0"/>
              <a:t> lain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b="1" i="1" dirty="0">
                <a:solidFill>
                  <a:srgbClr val="FF0000"/>
                </a:solidFill>
              </a:rPr>
              <a:t>interface</a:t>
            </a:r>
            <a:r>
              <a:rPr lang="en-ID" dirty="0"/>
              <a:t>.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set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diimplementasi</a:t>
            </a:r>
            <a:r>
              <a:rPr lang="en-ID" dirty="0"/>
              <a:t> oleh </a:t>
            </a:r>
            <a:r>
              <a:rPr lang="en-ID" dirty="0" err="1"/>
              <a:t>objek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nyata</a:t>
            </a:r>
            <a:r>
              <a:rPr lang="en-ID" dirty="0"/>
              <a:t>. 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Bayangkan</a:t>
            </a:r>
            <a:r>
              <a:rPr lang="en-ID" dirty="0"/>
              <a:t> </a:t>
            </a:r>
            <a:r>
              <a:rPr lang="en-ID" i="1" dirty="0"/>
              <a:t>remote TV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HP Kalian. </a:t>
            </a:r>
            <a:r>
              <a:rPr lang="en-ID" dirty="0" err="1"/>
              <a:t>Tombol-tombol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. Kita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dan </a:t>
            </a:r>
            <a:r>
              <a:rPr lang="en-ID" dirty="0" err="1"/>
              <a:t>peduli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D" dirty="0"/>
              <a:t>Dart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syntax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OOP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i="1" dirty="0"/>
              <a:t>class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Dart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 pada Dart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i="1" dirty="0">
                <a:solidFill>
                  <a:srgbClr val="FF0000"/>
                </a:solidFill>
              </a:rPr>
              <a:t>implicit interface</a:t>
            </a:r>
            <a:r>
              <a:rPr lang="en-ID" dirty="0">
                <a:solidFill>
                  <a:srgbClr val="FF0000"/>
                </a:solidFill>
              </a:rPr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,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implements</a:t>
            </a:r>
            <a:r>
              <a:rPr lang="en-ID" dirty="0"/>
              <a:t>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Pattern :</a:t>
            </a:r>
          </a:p>
          <a:p>
            <a:pPr marL="146050" indent="0" algn="just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F62C-AD9E-4344-8969-F152BDE0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2" y="4483582"/>
            <a:ext cx="7514208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DE2B-E072-4A2A-A7DA-66C4DAE0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497817"/>
            <a:ext cx="7688700" cy="29197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Setelah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Flyable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membiarkan</a:t>
            </a:r>
            <a:r>
              <a:rPr lang="en-ID" dirty="0"/>
              <a:t> </a:t>
            </a:r>
            <a:r>
              <a:rPr lang="en-ID" i="1" dirty="0"/>
              <a:t>body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fly()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>
                <a:solidFill>
                  <a:srgbClr val="FF0000"/>
                </a:solidFill>
                <a:effectLst/>
              </a:rPr>
              <a:t>class</a:t>
            </a:r>
            <a:r>
              <a:rPr lang="en-ID" dirty="0"/>
              <a:t>. </a:t>
            </a:r>
            <a:r>
              <a:rPr lang="en-ID" dirty="0" err="1"/>
              <a:t>Selanjutnya</a:t>
            </a:r>
            <a:r>
              <a:rPr lang="en-ID" dirty="0"/>
              <a:t> buat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mengimplementasi</a:t>
            </a:r>
            <a:r>
              <a:rPr lang="en-ID" dirty="0"/>
              <a:t>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Flyable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Kalian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mendapati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“</a:t>
            </a:r>
            <a:r>
              <a:rPr lang="en-ID" i="1" dirty="0">
                <a:solidFill>
                  <a:srgbClr val="FF0000"/>
                </a:solidFill>
                <a:effectLst/>
              </a:rPr>
              <a:t>Missing concrete implementation of </a:t>
            </a:r>
            <a:r>
              <a:rPr lang="en-ID" i="1" dirty="0" err="1">
                <a:solidFill>
                  <a:srgbClr val="FF0000"/>
                </a:solidFill>
                <a:effectLst/>
              </a:rPr>
              <a:t>Flyable.fly</a:t>
            </a:r>
            <a:r>
              <a:rPr lang="en-ID" dirty="0">
                <a:solidFill>
                  <a:srgbClr val="FF0000"/>
                </a:solidFill>
              </a:rPr>
              <a:t>”.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mengimplementasi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fly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Flyable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5BBA5-2190-4228-B3CE-44086540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2" y="1663295"/>
            <a:ext cx="1397168" cy="577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008E3-5974-41FB-B3CE-9F345215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2" y="3029701"/>
            <a:ext cx="7305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FF97-503B-4EB7-926A-524D09C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77516"/>
            <a:ext cx="7688700" cy="37624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anotasi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@override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mengesampingkan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i="1" dirty="0"/>
              <a:t>interface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gantinya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4591C-0466-4A03-AE3B-A81E4A60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587333"/>
            <a:ext cx="73056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2F5BF-DE58-48C4-A35F-517E686E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ID" b="1" dirty="0"/>
              <a:t>Enumerated Types</a:t>
            </a:r>
            <a:br>
              <a:rPr lang="en-ID" b="1" dirty="0"/>
            </a:b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1A1C-BA60-4D12-BAAE-E9AD110B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19726"/>
            <a:ext cx="7688700" cy="2920249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konstan</a:t>
            </a:r>
            <a:r>
              <a:rPr lang="en-ID" dirty="0"/>
              <a:t> di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dan </a:t>
            </a:r>
            <a:r>
              <a:rPr lang="en-ID" dirty="0" err="1"/>
              <a:t>menanganinya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? </a:t>
            </a:r>
            <a:r>
              <a:rPr lang="en-ID" dirty="0" err="1"/>
              <a:t>Solusinya</a:t>
            </a:r>
            <a:r>
              <a:rPr lang="en-ID" dirty="0"/>
              <a:t>, Dart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b="1" i="1" dirty="0">
                <a:solidFill>
                  <a:srgbClr val="FF0000"/>
                </a:solidFill>
              </a:rPr>
              <a:t>Enums</a:t>
            </a:r>
            <a:r>
              <a:rPr lang="en-ID" dirty="0"/>
              <a:t>. </a:t>
            </a:r>
            <a:r>
              <a:rPr lang="en-ID" i="1" dirty="0"/>
              <a:t>Enum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konstan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522C4-2808-4785-BE4C-83176F6A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9" y="2571750"/>
            <a:ext cx="4133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B97D22-58B5-4469-9AD4-6E949AE6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37412"/>
            <a:ext cx="7688700" cy="3802564"/>
          </a:xfrm>
        </p:spPr>
        <p:txBody>
          <a:bodyPr/>
          <a:lstStyle/>
          <a:p>
            <a:pPr algn="just"/>
            <a:r>
              <a:rPr lang="en-ID" dirty="0"/>
              <a:t>Enum pada Dart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list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item dan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item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r>
              <a:rPr lang="fi-FI" dirty="0"/>
              <a:t>Ketika kode di atas dijalankan, maka akan tampil seperti berikut:</a:t>
            </a:r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C78ED6-1623-478F-9B58-4485F338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8" y="1247775"/>
            <a:ext cx="273367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42A54-2D0C-4848-BD47-3B5E3E1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8" y="2948738"/>
            <a:ext cx="7278354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97B0-5FBE-4925-8436-9A53FAAD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65748"/>
            <a:ext cx="7688700" cy="3674228"/>
          </a:xfrm>
        </p:spPr>
        <p:txBody>
          <a:bodyPr/>
          <a:lstStyle/>
          <a:p>
            <a:pPr algn="just"/>
            <a:r>
              <a:rPr lang="en-ID" dirty="0"/>
              <a:t>Kita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  <a:effectLst/>
              </a:rPr>
              <a:t>enum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  <a:effectLst/>
              </a:rPr>
              <a:t>switch</a:t>
            </a:r>
            <a:r>
              <a:rPr lang="en-ID" dirty="0"/>
              <a:t> statements.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 err="1"/>
              <a:t>enum</a:t>
            </a:r>
            <a:r>
              <a:rPr lang="en-ID" dirty="0"/>
              <a:t> yang Ada.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r>
              <a:rPr lang="fi-FI" dirty="0"/>
              <a:t>Ketika kode di atas dijalankan, maka akan tampil seperti berikut:</a:t>
            </a:r>
            <a:endParaRPr lang="en-ID" dirty="0"/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202A0-398E-4688-8945-9A73B107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04" y="1246523"/>
            <a:ext cx="3006391" cy="2766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DF21D-54B7-44E9-BF49-4D069C8C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04" y="4408311"/>
            <a:ext cx="1752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3249-5515-47DB-9EE3-10F3FF8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ID" b="1" dirty="0"/>
              <a:t>Extension Methods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98A3-29EF-4C58-80A7-79CF3112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71600"/>
            <a:ext cx="7688700" cy="2968375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versi</a:t>
            </a:r>
            <a:r>
              <a:rPr lang="en-ID" dirty="0"/>
              <a:t> 2.7 Dart </a:t>
            </a:r>
            <a:r>
              <a:rPr lang="en-ID" dirty="0" err="1"/>
              <a:t>mengenalkan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b="1" i="1" dirty="0"/>
              <a:t>extension methods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D" dirty="0"/>
              <a:t>Ketika Anda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Dart </a:t>
            </a:r>
            <a:r>
              <a:rPr lang="en-ID" dirty="0" err="1"/>
              <a:t>atau</a:t>
            </a:r>
            <a:r>
              <a:rPr lang="en-ID" dirty="0"/>
              <a:t> pun </a:t>
            </a:r>
            <a:r>
              <a:rPr lang="en-ID" i="1" dirty="0"/>
              <a:t>library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orang lain,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library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PR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extension method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menggunakannya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sederhananya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i="1" dirty="0"/>
              <a:t>list integer</a:t>
            </a:r>
            <a:r>
              <a:rPr lang="en-ID" dirty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7D7ED-776C-429B-A4BB-02C69B2C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74" y="3965729"/>
            <a:ext cx="3390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03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1356</Words>
  <Application>Microsoft Office PowerPoint</Application>
  <PresentationFormat>On-screen Show (16:9)</PresentationFormat>
  <Paragraphs>191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Raleway</vt:lpstr>
      <vt:lpstr>Arial</vt:lpstr>
      <vt:lpstr>Streamline</vt:lpstr>
      <vt:lpstr>Streamline</vt:lpstr>
      <vt:lpstr>PBO Dasar </vt:lpstr>
      <vt:lpstr>Implicit Interface,  Enumerated Types, Extension Methods </vt:lpstr>
      <vt:lpstr>Implicit Interface</vt:lpstr>
      <vt:lpstr>PowerPoint Presentation</vt:lpstr>
      <vt:lpstr>PowerPoint Presentation</vt:lpstr>
      <vt:lpstr>Enumerated Types </vt:lpstr>
      <vt:lpstr>PowerPoint Presentation</vt:lpstr>
      <vt:lpstr>PowerPoint Presentation</vt:lpstr>
      <vt:lpstr>Extension Methods </vt:lpstr>
      <vt:lpstr>PowerPoint Presentation</vt:lpstr>
      <vt:lpstr>PowerPoint Presentation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29</cp:revision>
  <dcterms:modified xsi:type="dcterms:W3CDTF">2022-06-27T23:52:43Z</dcterms:modified>
</cp:coreProperties>
</file>