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78" r:id="rId5"/>
    <p:sldId id="260" r:id="rId6"/>
    <p:sldId id="279" r:id="rId7"/>
    <p:sldId id="261" r:id="rId8"/>
    <p:sldId id="262" r:id="rId9"/>
    <p:sldId id="263" r:id="rId10"/>
    <p:sldId id="264" r:id="rId11"/>
    <p:sldId id="265" r:id="rId12"/>
    <p:sldId id="281" r:id="rId13"/>
    <p:sldId id="282" r:id="rId14"/>
    <p:sldId id="267" r:id="rId15"/>
    <p:sldId id="269" r:id="rId16"/>
    <p:sldId id="272" r:id="rId17"/>
    <p:sldId id="273" r:id="rId18"/>
    <p:sldId id="274" r:id="rId19"/>
    <p:sldId id="275" r:id="rId20"/>
    <p:sldId id="276" r:id="rId21"/>
    <p:sldId id="277" r:id="rId22"/>
  </p:sldIdLst>
  <p:sldSz cx="9144000" cy="5143500" type="screen16x9"/>
  <p:notesSz cx="6858000" cy="9144000"/>
  <p:embeddedFontLst>
    <p:embeddedFont>
      <p:font typeface="Corbel" panose="020B0503020204020204" pitchFamily="34" charset="0"/>
      <p:regular r:id="rId24"/>
      <p:bold r:id="rId25"/>
      <p:italic r:id="rId26"/>
      <p:boldItalic r:id="rId27"/>
    </p:embeddedFont>
    <p:embeddedFont>
      <p:font typeface="Proxima Nova" panose="02000506030000020004"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3747FA-32CC-A630-5183-09486AB3C883}" v="399" dt="2025-04-07T20:28:23.772"/>
    <p1510:client id="{5B7DE533-161B-CC4C-A05C-B09E90C063FD}" v="49" dt="2025-04-08T17:56:54.187"/>
    <p1510:client id="{71FDE748-B7CD-59E3-890C-44D9BA80E397}" v="627" dt="2025-04-08T07:38:35.867"/>
    <p1510:client id="{F9991D70-A2E8-A2C0-C738-40014392BEB3}" v="291" dt="2025-04-07T22:15:18.4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68"/>
    <p:restoredTop sz="94638"/>
  </p:normalViewPr>
  <p:slideViewPr>
    <p:cSldViewPr snapToGrid="0">
      <p:cViewPr varScale="1">
        <p:scale>
          <a:sx n="177" d="100"/>
          <a:sy n="177" d="100"/>
        </p:scale>
        <p:origin x="42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 my name is Tianjian. I am very happy to present our work “Upsample or Upweight, Balanced Training on Heavily Imbalanced Datasets”, which is published at NAACL 2025. I am thankful to my wonderful colleagues Haoran and Weiting, and my wonderful advisors Kenton and Daniel. Let’s get started!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4965fdc78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4965fdc78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First, it is well established that under full GD, the two are equivalent. As you can simply set the weights to be the ratio between by the sampling probabilities w/ and w/o the temperature, making the two loss equivalent.</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493a311356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493a311356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 dirty="0"/>
              <a:t>However, under stochastic gradient descent, the two are not equivalent. Specifically, we prove the following theorems: Temperature Sampling induces a larger variance between gradients compared to scalarization in SGD. We empirically </a:t>
            </a:r>
            <a:r>
              <a:rPr lang="en" dirty="0" err="1"/>
              <a:t>verifiy</a:t>
            </a:r>
            <a:r>
              <a:rPr lang="en" dirty="0"/>
              <a:t> our hypothesis </a:t>
            </a:r>
            <a:r>
              <a:rPr lang="en" dirty="0" err="1"/>
              <a:t>ansd</a:t>
            </a:r>
            <a:r>
              <a:rPr lang="en" dirty="0"/>
              <a:t> </a:t>
            </a:r>
            <a:r>
              <a:rPr lang="en" dirty="0" err="1"/>
              <a:t>shouw</a:t>
            </a:r>
            <a:r>
              <a:rPr lang="en" dirty="0"/>
              <a:t> that Sampling, on the left </a:t>
            </a:r>
            <a:r>
              <a:rPr lang="en" dirty="0" err="1"/>
              <a:t>violinplot</a:t>
            </a:r>
            <a:r>
              <a:rPr lang="en" dirty="0"/>
              <a:t>, does have lower variance then scalarization.</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a:extLst>
            <a:ext uri="{FF2B5EF4-FFF2-40B4-BE49-F238E27FC236}">
              <a16:creationId xmlns:a16="http://schemas.microsoft.com/office/drawing/2014/main" id="{DA2BEC1F-0A9E-E89F-9E6B-88EA355AAAF7}"/>
            </a:ext>
          </a:extLst>
        </p:cNvPr>
        <p:cNvGrpSpPr/>
        <p:nvPr/>
      </p:nvGrpSpPr>
      <p:grpSpPr>
        <a:xfrm>
          <a:off x="0" y="0"/>
          <a:ext cx="0" cy="0"/>
          <a:chOff x="0" y="0"/>
          <a:chExt cx="0" cy="0"/>
        </a:xfrm>
      </p:grpSpPr>
      <p:sp>
        <p:nvSpPr>
          <p:cNvPr id="158" name="Google Shape;158;g3493a311356_0_114:notes">
            <a:extLst>
              <a:ext uri="{FF2B5EF4-FFF2-40B4-BE49-F238E27FC236}">
                <a16:creationId xmlns:a16="http://schemas.microsoft.com/office/drawing/2014/main" id="{C9B8BCEA-BE47-27DF-4601-A640644A49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493a311356_0_114:notes">
            <a:extLst>
              <a:ext uri="{FF2B5EF4-FFF2-40B4-BE49-F238E27FC236}">
                <a16:creationId xmlns:a16="http://schemas.microsoft.com/office/drawing/2014/main" id="{568F1801-C6E7-CFE4-BA08-041E0FB554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 dirty="0"/>
              <a:t>Here is the mathematical notation. Then we further prove that as we increase the temperature, the </a:t>
            </a:r>
            <a:r>
              <a:rPr lang="en-US" altLang="zh-CN" dirty="0"/>
              <a:t>variance</a:t>
            </a:r>
            <a:r>
              <a:rPr lang="zh-CN" altLang="en-US" dirty="0"/>
              <a:t> </a:t>
            </a:r>
            <a:r>
              <a:rPr lang="en-US" altLang="zh-CN" dirty="0"/>
              <a:t>also</a:t>
            </a:r>
            <a:r>
              <a:rPr lang="zh-CN" altLang="en-US" dirty="0"/>
              <a:t> </a:t>
            </a:r>
            <a:r>
              <a:rPr lang="en-US" altLang="zh-CN" dirty="0"/>
              <a:t>gets</a:t>
            </a:r>
            <a:r>
              <a:rPr lang="zh-CN" altLang="en-US" dirty="0"/>
              <a:t> </a:t>
            </a:r>
            <a:r>
              <a:rPr lang="en-US" altLang="zh-CN" dirty="0"/>
              <a:t>higher.</a:t>
            </a:r>
            <a:endParaRPr lang="en" dirty="0"/>
          </a:p>
        </p:txBody>
      </p:sp>
    </p:spTree>
    <p:extLst>
      <p:ext uri="{BB962C8B-B14F-4D97-AF65-F5344CB8AC3E}">
        <p14:creationId xmlns:p14="http://schemas.microsoft.com/office/powerpoint/2010/main" val="179231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latin typeface="Calibri"/>
                <a:ea typeface="Calibri"/>
                <a:cs typeface="Calibri"/>
              </a:rPr>
              <a:t>So far, we have shown that TS induces larger var, and as we increase temperature, the variance also gets higher. </a:t>
            </a:r>
          </a:p>
        </p:txBody>
      </p:sp>
    </p:spTree>
    <p:extLst>
      <p:ext uri="{BB962C8B-B14F-4D97-AF65-F5344CB8AC3E}">
        <p14:creationId xmlns:p14="http://schemas.microsoft.com/office/powerpoint/2010/main" val="1946074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493a311356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493a311356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connect our findings to the literature on variance reduction techniques that accelerates convergence of SGD, and thus we make the hypothesis that due to temperature sampling induces less variance, it should converge faster than scalarization. Specifically</a:t>
            </a:r>
            <a:r>
              <a:rPr lang="en-US" altLang="zh-CN" dirty="0"/>
              <a:t>,</a:t>
            </a:r>
            <a:r>
              <a:rPr lang="zh-CN" altLang="en-US" dirty="0"/>
              <a:t> </a:t>
            </a:r>
            <a:r>
              <a:rPr lang="en-US" altLang="zh-CN" dirty="0"/>
              <a:t>we</a:t>
            </a:r>
            <a:r>
              <a:rPr lang="zh-CN" altLang="en-US" dirty="0"/>
              <a:t> </a:t>
            </a:r>
            <a:r>
              <a:rPr lang="en-US" altLang="zh-CN" dirty="0"/>
              <a:t>train</a:t>
            </a:r>
            <a:r>
              <a:rPr lang="zh-CN" altLang="en-US" dirty="0"/>
              <a:t> </a:t>
            </a:r>
            <a:r>
              <a:rPr lang="en-US" altLang="zh-CN" dirty="0"/>
              <a:t>a</a:t>
            </a:r>
            <a:r>
              <a:rPr lang="zh-CN" altLang="en-US" dirty="0"/>
              <a:t> </a:t>
            </a:r>
            <a:r>
              <a:rPr lang="en-US" altLang="zh-CN" dirty="0"/>
              <a:t>machine</a:t>
            </a:r>
            <a:r>
              <a:rPr lang="zh-CN" altLang="en-US" dirty="0"/>
              <a:t> </a:t>
            </a:r>
            <a:r>
              <a:rPr lang="en-US" altLang="zh-CN" dirty="0"/>
              <a:t>translation</a:t>
            </a:r>
            <a:r>
              <a:rPr lang="zh-CN" altLang="en-US" dirty="0"/>
              <a:t> </a:t>
            </a:r>
            <a:r>
              <a:rPr lang="en-US" altLang="zh-CN" dirty="0"/>
              <a:t>model</a:t>
            </a:r>
            <a:r>
              <a:rPr lang="zh-CN" altLang="en-US" dirty="0"/>
              <a:t> </a:t>
            </a:r>
            <a:r>
              <a:rPr lang="en-US" altLang="zh-CN" dirty="0"/>
              <a:t>on</a:t>
            </a:r>
            <a:r>
              <a:rPr lang="zh-CN" altLang="en-US" dirty="0"/>
              <a:t> </a:t>
            </a:r>
            <a:r>
              <a:rPr lang="en-US" altLang="zh-CN" dirty="0"/>
              <a:t>English</a:t>
            </a:r>
            <a:r>
              <a:rPr lang="zh-CN" altLang="en-US" dirty="0"/>
              <a:t> </a:t>
            </a:r>
            <a:r>
              <a:rPr lang="en-US" altLang="zh-CN" dirty="0"/>
              <a:t>to</a:t>
            </a:r>
            <a:r>
              <a:rPr lang="zh-CN" altLang="en-US" dirty="0"/>
              <a:t> </a:t>
            </a:r>
            <a:r>
              <a:rPr lang="en-US" altLang="zh-CN" dirty="0"/>
              <a:t>both</a:t>
            </a:r>
            <a:r>
              <a:rPr lang="zh-CN" altLang="en-US" dirty="0"/>
              <a:t> </a:t>
            </a:r>
            <a:r>
              <a:rPr lang="en-US" altLang="zh-CN" dirty="0" err="1"/>
              <a:t>czech</a:t>
            </a:r>
            <a:r>
              <a:rPr lang="zh-CN" altLang="en-US" dirty="0"/>
              <a:t> </a:t>
            </a:r>
            <a:r>
              <a:rPr lang="en-US" altLang="zh-CN" dirty="0"/>
              <a:t>and</a:t>
            </a:r>
            <a:r>
              <a:rPr lang="zh-CN" altLang="en-US" dirty="0"/>
              <a:t> </a:t>
            </a:r>
            <a:r>
              <a:rPr lang="en-US" altLang="zh-CN" dirty="0" err="1"/>
              <a:t>romainian</a:t>
            </a:r>
            <a:r>
              <a:rPr lang="en-US" altLang="zh-CN" dirty="0"/>
              <a:t>,</a:t>
            </a:r>
            <a:r>
              <a:rPr lang="zh-CN" altLang="en-US" dirty="0"/>
              <a:t> </a:t>
            </a:r>
            <a:r>
              <a:rPr lang="en-US" altLang="zh-CN" dirty="0"/>
              <a:t>where</a:t>
            </a:r>
            <a:r>
              <a:rPr lang="zh-CN" altLang="en-US" dirty="0"/>
              <a:t> </a:t>
            </a:r>
            <a:r>
              <a:rPr lang="en-US" altLang="zh-CN" dirty="0"/>
              <a:t>Czech</a:t>
            </a:r>
            <a:r>
              <a:rPr lang="zh-CN" altLang="en-US" dirty="0"/>
              <a:t> </a:t>
            </a:r>
            <a:r>
              <a:rPr lang="en-US" altLang="zh-CN" dirty="0"/>
              <a:t>is</a:t>
            </a:r>
            <a:r>
              <a:rPr lang="zh-CN" altLang="en-US" dirty="0"/>
              <a:t> </a:t>
            </a:r>
            <a:r>
              <a:rPr lang="en-US" altLang="zh-CN" dirty="0"/>
              <a:t>the</a:t>
            </a:r>
            <a:r>
              <a:rPr lang="zh-CN" altLang="en-US" dirty="0"/>
              <a:t> </a:t>
            </a:r>
            <a:r>
              <a:rPr lang="en-US" altLang="zh-CN" dirty="0"/>
              <a:t>high</a:t>
            </a:r>
            <a:r>
              <a:rPr lang="zh-CN" altLang="en-US" dirty="0"/>
              <a:t> </a:t>
            </a:r>
            <a:r>
              <a:rPr lang="en-US" altLang="zh-CN" dirty="0"/>
              <a:t>resource</a:t>
            </a:r>
            <a:r>
              <a:rPr lang="zh-CN" altLang="en-US" dirty="0"/>
              <a:t> </a:t>
            </a:r>
            <a:r>
              <a:rPr lang="en-US" altLang="zh-CN" dirty="0"/>
              <a:t>direction</a:t>
            </a:r>
            <a:r>
              <a:rPr lang="zh-CN" altLang="en-US" dirty="0"/>
              <a:t> </a:t>
            </a:r>
            <a:r>
              <a:rPr lang="en-US" altLang="zh-CN" dirty="0"/>
              <a:t>and</a:t>
            </a:r>
            <a:r>
              <a:rPr lang="zh-CN" altLang="en-US" dirty="0"/>
              <a:t> </a:t>
            </a:r>
            <a:r>
              <a:rPr lang="en-US" altLang="zh-CN" dirty="0" err="1"/>
              <a:t>romainian</a:t>
            </a:r>
            <a:r>
              <a:rPr lang="zh-CN" altLang="en-US" dirty="0"/>
              <a:t> </a:t>
            </a:r>
            <a:r>
              <a:rPr lang="en-US" altLang="zh-CN" dirty="0"/>
              <a:t>is</a:t>
            </a:r>
            <a:r>
              <a:rPr lang="zh-CN" altLang="en-US" dirty="0"/>
              <a:t> </a:t>
            </a:r>
            <a:r>
              <a:rPr lang="en-US" altLang="zh-CN" dirty="0"/>
              <a:t>the</a:t>
            </a:r>
            <a:r>
              <a:rPr lang="zh-CN" altLang="en-US" dirty="0"/>
              <a:t> </a:t>
            </a:r>
            <a:r>
              <a:rPr lang="en-US" altLang="zh-CN" dirty="0"/>
              <a:t>low-resource</a:t>
            </a:r>
            <a:r>
              <a:rPr lang="zh-CN" altLang="en-US" dirty="0"/>
              <a:t> </a:t>
            </a:r>
            <a:r>
              <a:rPr lang="en-US" altLang="zh-CN" dirty="0"/>
              <a:t>one.</a:t>
            </a:r>
            <a:r>
              <a:rPr lang="zh-CN" altLang="en-US" dirty="0"/>
              <a:t> </a:t>
            </a:r>
            <a:r>
              <a:rPr lang="en-US" altLang="zh-CN" dirty="0"/>
              <a:t>(Click)</a:t>
            </a:r>
            <a:r>
              <a:rPr lang="zh-CN" altLang="en-US" dirty="0"/>
              <a:t> </a:t>
            </a:r>
            <a:r>
              <a:rPr lang="en-US" altLang="zh-CN" dirty="0"/>
              <a:t>we</a:t>
            </a:r>
            <a:r>
              <a:rPr lang="zh-CN" altLang="en-US" dirty="0"/>
              <a:t> </a:t>
            </a:r>
            <a:r>
              <a:rPr lang="en-US" altLang="zh-CN" dirty="0"/>
              <a:t>observe</a:t>
            </a:r>
            <a:r>
              <a:rPr lang="zh-CN" altLang="en-US" dirty="0"/>
              <a:t> </a:t>
            </a:r>
            <a:r>
              <a:rPr lang="en-US" altLang="zh-CN" dirty="0"/>
              <a:t>that</a:t>
            </a:r>
            <a:r>
              <a:rPr lang="zh-CN" altLang="en-US" dirty="0"/>
              <a:t> </a:t>
            </a:r>
            <a:r>
              <a:rPr lang="en-US" altLang="zh-CN" dirty="0"/>
              <a:t>the</a:t>
            </a:r>
            <a:r>
              <a:rPr lang="zh-CN" altLang="en-US" dirty="0"/>
              <a:t> </a:t>
            </a:r>
            <a:r>
              <a:rPr lang="en-US" altLang="zh-CN" dirty="0"/>
              <a:t>dash</a:t>
            </a:r>
            <a:r>
              <a:rPr lang="zh-CN" altLang="en-US" dirty="0"/>
              <a:t> </a:t>
            </a:r>
            <a:r>
              <a:rPr lang="en-US" altLang="zh-CN" dirty="0"/>
              <a:t>line,</a:t>
            </a:r>
            <a:r>
              <a:rPr lang="zh-CN" altLang="en-US" dirty="0"/>
              <a:t> </a:t>
            </a:r>
            <a:r>
              <a:rPr lang="en-US" altLang="zh-CN" dirty="0"/>
              <a:t>which</a:t>
            </a:r>
            <a:r>
              <a:rPr lang="zh-CN" altLang="en-US" dirty="0"/>
              <a:t> </a:t>
            </a:r>
            <a:r>
              <a:rPr lang="en-US" altLang="zh-CN" dirty="0"/>
              <a:t>is</a:t>
            </a:r>
            <a:r>
              <a:rPr lang="zh-CN" altLang="en-US" dirty="0"/>
              <a:t> </a:t>
            </a:r>
            <a:r>
              <a:rPr lang="en-US" altLang="zh-CN" dirty="0"/>
              <a:t>temperature</a:t>
            </a:r>
            <a:r>
              <a:rPr lang="zh-CN" altLang="en-US" dirty="0"/>
              <a:t> </a:t>
            </a:r>
            <a:r>
              <a:rPr lang="en-US" altLang="zh-CN" dirty="0"/>
              <a:t>sampling,</a:t>
            </a:r>
            <a:r>
              <a:rPr lang="zh-CN" altLang="en-US" dirty="0"/>
              <a:t> </a:t>
            </a:r>
            <a:r>
              <a:rPr lang="en-US" altLang="zh-CN" dirty="0"/>
              <a:t>always</a:t>
            </a:r>
            <a:r>
              <a:rPr lang="zh-CN" altLang="en-US" dirty="0"/>
              <a:t> </a:t>
            </a:r>
            <a:r>
              <a:rPr lang="en-US" altLang="zh-CN" dirty="0"/>
              <a:t>outperform</a:t>
            </a:r>
            <a:r>
              <a:rPr lang="zh-CN" altLang="en-US" dirty="0"/>
              <a:t> </a:t>
            </a:r>
            <a:r>
              <a:rPr lang="en-US" altLang="zh-CN" dirty="0"/>
              <a:t>the</a:t>
            </a:r>
            <a:r>
              <a:rPr lang="zh-CN" altLang="en-US" dirty="0"/>
              <a:t> </a:t>
            </a:r>
            <a:r>
              <a:rPr lang="en-US" altLang="zh-CN" dirty="0"/>
              <a:t>solid</a:t>
            </a:r>
            <a:r>
              <a:rPr lang="zh-CN" altLang="en-US" dirty="0"/>
              <a:t> </a:t>
            </a:r>
            <a:r>
              <a:rPr lang="en-US" altLang="zh-CN" dirty="0"/>
              <a:t>line</a:t>
            </a:r>
            <a:r>
              <a:rPr lang="zh-CN" altLang="en-US" dirty="0"/>
              <a:t> </a:t>
            </a:r>
            <a:r>
              <a:rPr lang="en-US" altLang="zh-CN" dirty="0"/>
              <a:t>(scalarization).</a:t>
            </a:r>
            <a:r>
              <a:rPr lang="zh-CN" altLang="en-US" dirty="0"/>
              <a:t> </a:t>
            </a:r>
            <a:r>
              <a:rPr lang="en-US" altLang="zh-CN" dirty="0"/>
              <a:t>Confirming</a:t>
            </a:r>
            <a:r>
              <a:rPr lang="zh-CN" altLang="en-US" dirty="0"/>
              <a:t> </a:t>
            </a:r>
            <a:r>
              <a:rPr lang="en-US" altLang="zh-CN" dirty="0"/>
              <a:t>our</a:t>
            </a:r>
            <a:r>
              <a:rPr lang="zh-CN" altLang="en-US" dirty="0"/>
              <a:t> </a:t>
            </a:r>
            <a:r>
              <a:rPr lang="en-US" altLang="zh-CN" dirty="0"/>
              <a:t>theorem</a:t>
            </a:r>
            <a:r>
              <a:rPr lang="zh-CN" altLang="en-US" dirty="0"/>
              <a:t> </a:t>
            </a:r>
            <a:r>
              <a:rPr lang="en-US" altLang="zh-CN" dirty="0"/>
              <a:t>2.</a:t>
            </a:r>
            <a:br>
              <a:rPr lang="en" dirty="0"/>
            </a:br>
            <a:br>
              <a:rPr lang="en" dirty="0"/>
            </a:br>
            <a:r>
              <a:rPr lang="en" dirty="0"/>
              <a:t>So we train a machine translation model to validate our hypothesis — we train with two directions </a:t>
            </a:r>
            <a:r>
              <a:rPr lang="en" dirty="0" err="1"/>
              <a:t>english</a:t>
            </a:r>
            <a:r>
              <a:rPr lang="en" dirty="0"/>
              <a:t> - </a:t>
            </a:r>
            <a:r>
              <a:rPr lang="en" dirty="0" err="1"/>
              <a:t>czech</a:t>
            </a:r>
            <a:r>
              <a:rPr lang="en" dirty="0"/>
              <a:t> (high resource in the head) and </a:t>
            </a:r>
            <a:r>
              <a:rPr lang="en" dirty="0" err="1"/>
              <a:t>english</a:t>
            </a:r>
            <a:r>
              <a:rPr lang="en" dirty="0"/>
              <a:t> - </a:t>
            </a:r>
            <a:r>
              <a:rPr lang="en" dirty="0" err="1"/>
              <a:t>romanian</a:t>
            </a:r>
            <a:r>
              <a:rPr lang="en" dirty="0"/>
              <a:t> (low resource in the tail). We found that temperature sampling (dashed) do converge faster than scalarization (solid).</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493a311356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493a311356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Moving further</a:t>
            </a:r>
            <a:r>
              <a:rPr lang="zh-CN" altLang="en-US" dirty="0"/>
              <a:t> </a:t>
            </a:r>
            <a:r>
              <a:rPr lang="en-US" altLang="zh-CN" dirty="0"/>
              <a:t>(click)</a:t>
            </a:r>
            <a:r>
              <a:rPr lang="en" dirty="0"/>
              <a:t>, we found that increasing the temperature from 2 to 5 does accelerates the convergence even more, which confirms our theory.</a:t>
            </a:r>
            <a:r>
              <a:rPr lang="zh-CN" altLang="en-US" dirty="0"/>
              <a:t> </a:t>
            </a:r>
            <a:r>
              <a:rPr lang="en-US" altLang="zh-CN" dirty="0"/>
              <a:t>(Click)</a:t>
            </a:r>
            <a:r>
              <a:rPr lang="en" dirty="0"/>
              <a:t> However there is a drawback: due to the heavy oversampling of low-resource languages, in this case </a:t>
            </a:r>
            <a:r>
              <a:rPr lang="en" dirty="0" err="1"/>
              <a:t>romanian</a:t>
            </a:r>
            <a:r>
              <a:rPr lang="en" dirty="0"/>
              <a:t>, it makes the model easily overfit this domain at higher temperatures.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493a311356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493a311356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compare our method with just using a static temp=1 </a:t>
            </a:r>
            <a:r>
              <a:rPr lang="en-US" altLang="zh-CN" dirty="0"/>
              <a:t>(green</a:t>
            </a:r>
            <a:r>
              <a:rPr lang="zh-CN" altLang="en-US" dirty="0"/>
              <a:t> </a:t>
            </a:r>
            <a:r>
              <a:rPr lang="en-US" altLang="zh-CN" dirty="0"/>
              <a:t>line)</a:t>
            </a:r>
            <a:r>
              <a:rPr lang="zh-CN" altLang="en-US" dirty="0"/>
              <a:t> </a:t>
            </a:r>
            <a:r>
              <a:rPr lang="en" dirty="0"/>
              <a:t>and temp=5 </a:t>
            </a:r>
            <a:r>
              <a:rPr lang="en-US" altLang="zh-CN" dirty="0"/>
              <a:t>(blue</a:t>
            </a:r>
            <a:r>
              <a:rPr lang="zh-CN" altLang="en-US" dirty="0"/>
              <a:t> </a:t>
            </a:r>
            <a:r>
              <a:rPr lang="en-US" altLang="zh-CN" dirty="0"/>
              <a:t>line)</a:t>
            </a:r>
            <a:r>
              <a:rPr lang="zh-CN" altLang="en-US" dirty="0"/>
              <a:t> </a:t>
            </a:r>
            <a:r>
              <a:rPr lang="en" dirty="0"/>
              <a:t>on the same setting. </a:t>
            </a:r>
            <a:r>
              <a:rPr lang="en-US" altLang="zh-CN" dirty="0"/>
              <a:t>We</a:t>
            </a:r>
            <a:r>
              <a:rPr lang="zh-CN" altLang="en-US" dirty="0"/>
              <a:t> </a:t>
            </a:r>
            <a:r>
              <a:rPr lang="en-US" altLang="zh-CN" dirty="0"/>
              <a:t>found</a:t>
            </a:r>
            <a:r>
              <a:rPr lang="zh-CN" altLang="en-US" dirty="0"/>
              <a:t> </a:t>
            </a:r>
            <a:r>
              <a:rPr lang="en-US" altLang="zh-CN" dirty="0"/>
              <a:t>that</a:t>
            </a:r>
            <a:r>
              <a:rPr lang="zh-CN" altLang="en-US" dirty="0"/>
              <a:t> </a:t>
            </a:r>
            <a:r>
              <a:rPr lang="en-US" altLang="zh-CN" dirty="0"/>
              <a:t>the</a:t>
            </a:r>
            <a:r>
              <a:rPr lang="zh-CN" altLang="en-US" dirty="0"/>
              <a:t> </a:t>
            </a:r>
            <a:r>
              <a:rPr lang="en-US" altLang="zh-CN" dirty="0"/>
              <a:t>green</a:t>
            </a:r>
            <a:r>
              <a:rPr lang="zh-CN" altLang="en-US" dirty="0"/>
              <a:t> </a:t>
            </a:r>
            <a:r>
              <a:rPr lang="en-US" altLang="zh-CN" dirty="0"/>
              <a:t>line,</a:t>
            </a:r>
            <a:r>
              <a:rPr lang="zh-CN" altLang="en-US" dirty="0"/>
              <a:t> </a:t>
            </a:r>
            <a:r>
              <a:rPr lang="en-US" altLang="zh-CN" dirty="0"/>
              <a:t>which</a:t>
            </a:r>
            <a:r>
              <a:rPr lang="zh-CN" altLang="en-US" dirty="0"/>
              <a:t> </a:t>
            </a:r>
            <a:r>
              <a:rPr lang="en-US" altLang="zh-CN" dirty="0"/>
              <a:t>is</a:t>
            </a:r>
            <a:r>
              <a:rPr lang="zh-CN" altLang="en-US" dirty="0"/>
              <a:t> </a:t>
            </a:r>
            <a:r>
              <a:rPr lang="en-US" altLang="zh-CN" dirty="0"/>
              <a:t>temp=1</a:t>
            </a:r>
            <a:r>
              <a:rPr lang="zh-CN" altLang="en-US" dirty="0"/>
              <a:t> </a:t>
            </a:r>
            <a:r>
              <a:rPr lang="en-US" altLang="zh-CN" dirty="0" err="1"/>
              <a:t>conveges</a:t>
            </a:r>
            <a:r>
              <a:rPr lang="zh-CN" altLang="en-US" dirty="0"/>
              <a:t> </a:t>
            </a:r>
            <a:r>
              <a:rPr lang="en-US" altLang="zh-CN" dirty="0"/>
              <a:t>slower,</a:t>
            </a:r>
            <a:r>
              <a:rPr lang="zh-CN" altLang="en-US" dirty="0"/>
              <a:t> </a:t>
            </a:r>
            <a:r>
              <a:rPr lang="en-US" altLang="zh-CN" dirty="0"/>
              <a:t>while</a:t>
            </a:r>
            <a:r>
              <a:rPr lang="zh-CN" altLang="en-US" dirty="0"/>
              <a:t> </a:t>
            </a:r>
            <a:r>
              <a:rPr lang="en-US" altLang="zh-CN" dirty="0"/>
              <a:t>the</a:t>
            </a:r>
            <a:r>
              <a:rPr lang="zh-CN" altLang="en-US" dirty="0"/>
              <a:t> </a:t>
            </a:r>
            <a:r>
              <a:rPr lang="en-US" altLang="zh-CN" dirty="0"/>
              <a:t>blue</a:t>
            </a:r>
            <a:r>
              <a:rPr lang="zh-CN" altLang="en-US" dirty="0"/>
              <a:t> </a:t>
            </a:r>
            <a:r>
              <a:rPr lang="en-US" altLang="zh-CN" dirty="0"/>
              <a:t>line</a:t>
            </a:r>
            <a:r>
              <a:rPr lang="zh-CN" altLang="en-US" dirty="0"/>
              <a:t> </a:t>
            </a:r>
            <a:r>
              <a:rPr lang="en-US" altLang="zh-CN" dirty="0"/>
              <a:t>temp=4</a:t>
            </a:r>
            <a:r>
              <a:rPr lang="zh-CN" altLang="en-US" dirty="0"/>
              <a:t> </a:t>
            </a:r>
            <a:r>
              <a:rPr lang="en-US" altLang="zh-CN" dirty="0"/>
              <a:t>converges</a:t>
            </a:r>
            <a:r>
              <a:rPr lang="zh-CN" altLang="en-US" dirty="0"/>
              <a:t> </a:t>
            </a:r>
            <a:r>
              <a:rPr lang="en-US" altLang="zh-CN" dirty="0"/>
              <a:t>faster,</a:t>
            </a:r>
            <a:r>
              <a:rPr lang="zh-CN" altLang="en-US" dirty="0"/>
              <a:t> </a:t>
            </a:r>
            <a:r>
              <a:rPr lang="en-US" altLang="zh-CN" dirty="0"/>
              <a:t>it</a:t>
            </a:r>
            <a:r>
              <a:rPr lang="zh-CN" altLang="en-US" dirty="0"/>
              <a:t> </a:t>
            </a:r>
            <a:r>
              <a:rPr lang="en-US" altLang="zh-CN" dirty="0"/>
              <a:t>is</a:t>
            </a:r>
            <a:r>
              <a:rPr lang="zh-CN" altLang="en-US" dirty="0"/>
              <a:t> </a:t>
            </a:r>
            <a:r>
              <a:rPr lang="en-US" altLang="zh-CN" dirty="0"/>
              <a:t>easy</a:t>
            </a:r>
            <a:r>
              <a:rPr lang="zh-CN" altLang="en-US" dirty="0"/>
              <a:t> </a:t>
            </a:r>
            <a:r>
              <a:rPr lang="en-US" altLang="zh-CN" dirty="0"/>
              <a:t>to</a:t>
            </a:r>
            <a:r>
              <a:rPr lang="zh-CN" altLang="en-US" dirty="0"/>
              <a:t> </a:t>
            </a:r>
            <a:r>
              <a:rPr lang="en-US" altLang="zh-CN" dirty="0"/>
              <a:t>overfit.</a:t>
            </a:r>
            <a:r>
              <a:rPr lang="zh-CN" altLang="en-US" dirty="0"/>
              <a:t> </a:t>
            </a:r>
            <a:r>
              <a:rPr lang="en-US" altLang="zh-CN" dirty="0"/>
              <a:t>We</a:t>
            </a:r>
            <a:r>
              <a:rPr lang="zh-CN" altLang="en-US" dirty="0"/>
              <a:t> </a:t>
            </a:r>
            <a:r>
              <a:rPr lang="en-US" altLang="zh-CN" dirty="0"/>
              <a:t>thus</a:t>
            </a:r>
            <a:r>
              <a:rPr lang="zh-CN" altLang="en-US" dirty="0"/>
              <a:t> </a:t>
            </a:r>
            <a:r>
              <a:rPr lang="en-US" altLang="zh-CN" dirty="0"/>
              <a:t>propose</a:t>
            </a:r>
            <a:r>
              <a:rPr lang="zh-CN" altLang="en-US" dirty="0"/>
              <a:t> </a:t>
            </a:r>
            <a:r>
              <a:rPr lang="en-US" altLang="zh-CN" dirty="0"/>
              <a:t>cooldown</a:t>
            </a:r>
            <a:r>
              <a:rPr lang="zh-CN" altLang="en-US" dirty="0"/>
              <a:t> </a:t>
            </a:r>
            <a:r>
              <a:rPr lang="en-US" altLang="zh-CN" dirty="0"/>
              <a:t>——</a:t>
            </a:r>
            <a:r>
              <a:rPr lang="zh-CN" altLang="en-US" dirty="0"/>
              <a:t> </a:t>
            </a:r>
            <a:r>
              <a:rPr lang="en-US" altLang="zh-CN" dirty="0"/>
              <a:t>to</a:t>
            </a:r>
            <a:r>
              <a:rPr lang="zh-CN" altLang="en-US" dirty="0"/>
              <a:t> </a:t>
            </a:r>
            <a:r>
              <a:rPr lang="en-US" altLang="zh-CN" dirty="0"/>
              <a:t>first</a:t>
            </a:r>
            <a:r>
              <a:rPr lang="zh-CN" altLang="en-US" dirty="0"/>
              <a:t> </a:t>
            </a:r>
            <a:r>
              <a:rPr lang="en-US" altLang="zh-CN" dirty="0"/>
              <a:t>use</a:t>
            </a:r>
            <a:r>
              <a:rPr lang="zh-CN" altLang="en-US" dirty="0"/>
              <a:t> </a:t>
            </a:r>
            <a:r>
              <a:rPr lang="en-US" altLang="zh-CN" dirty="0"/>
              <a:t>a</a:t>
            </a:r>
            <a:r>
              <a:rPr lang="zh-CN" altLang="en-US" dirty="0"/>
              <a:t> </a:t>
            </a:r>
            <a:r>
              <a:rPr lang="en-US" altLang="zh-CN" dirty="0"/>
              <a:t>large</a:t>
            </a:r>
            <a:r>
              <a:rPr lang="zh-CN" altLang="en-US" dirty="0"/>
              <a:t> </a:t>
            </a:r>
            <a:r>
              <a:rPr lang="en-US" altLang="zh-CN" dirty="0"/>
              <a:t>temperature</a:t>
            </a:r>
            <a:r>
              <a:rPr lang="zh-CN" altLang="en-US" dirty="0"/>
              <a:t> </a:t>
            </a:r>
            <a:r>
              <a:rPr lang="en-US" altLang="zh-CN" dirty="0"/>
              <a:t>at</a:t>
            </a:r>
            <a:r>
              <a:rPr lang="zh-CN" altLang="en-US" dirty="0"/>
              <a:t> </a:t>
            </a:r>
            <a:r>
              <a:rPr lang="en-US" altLang="zh-CN" dirty="0"/>
              <a:t>the</a:t>
            </a:r>
            <a:r>
              <a:rPr lang="zh-CN" altLang="en-US" dirty="0"/>
              <a:t> </a:t>
            </a:r>
            <a:r>
              <a:rPr lang="en-US" altLang="zh-CN" dirty="0"/>
              <a:t>beginning</a:t>
            </a:r>
            <a:r>
              <a:rPr lang="zh-CN" altLang="en-US" dirty="0"/>
              <a:t> </a:t>
            </a:r>
            <a:r>
              <a:rPr lang="en-US" altLang="zh-CN" dirty="0"/>
              <a:t>and</a:t>
            </a:r>
            <a:r>
              <a:rPr lang="zh-CN" altLang="en-US" dirty="0"/>
              <a:t> </a:t>
            </a:r>
            <a:r>
              <a:rPr lang="en-US" altLang="zh-CN" dirty="0"/>
              <a:t>then</a:t>
            </a:r>
            <a:r>
              <a:rPr lang="zh-CN" altLang="en-US" dirty="0"/>
              <a:t> </a:t>
            </a:r>
            <a:r>
              <a:rPr lang="en-US" altLang="zh-CN" dirty="0"/>
              <a:t>reduce</a:t>
            </a:r>
            <a:r>
              <a:rPr lang="zh-CN" altLang="en-US" dirty="0"/>
              <a:t> </a:t>
            </a:r>
            <a:r>
              <a:rPr lang="en-US" altLang="zh-CN" dirty="0"/>
              <a:t>the</a:t>
            </a:r>
            <a:r>
              <a:rPr lang="zh-CN" altLang="en-US" dirty="0"/>
              <a:t> </a:t>
            </a:r>
            <a:r>
              <a:rPr lang="en-US" altLang="zh-CN" dirty="0"/>
              <a:t>temperature.</a:t>
            </a:r>
            <a:r>
              <a:rPr lang="zh-CN" altLang="en-US" dirty="0"/>
              <a:t> </a:t>
            </a:r>
            <a:r>
              <a:rPr lang="en" dirty="0"/>
              <a:t>Our method achieve the best-of-both-worlds, accelerating the convergence while also not overfitting the low-resource domain</a:t>
            </a:r>
            <a:br>
              <a:rPr lang="en" dirty="0"/>
            </a:br>
            <a:br>
              <a:rPr lang="en" dirty="0"/>
            </a:br>
            <a:r>
              <a:rPr lang="en" dirty="0"/>
              <a:t>Show one by one - green, then blue, then cooldown, then stage </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4965fdc78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4965fdc78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use language as a case study as data skew. We use a natural division of domains — different languages in the world, which has a super heavy domain mismatch. Here is an illustration of how much data is in the mC4 Corpus, where the size of the circle is proportional to dataset size.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493a31135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3493a31135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then validate our findings on more realistic tasks — in this case we pre-train a 280M language model on 4 languages selected from mC4. Recall that English is significantly more than other languages. We found that our method outperformed using a static temperature.</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493a311356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493a311356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also compare our work with other existing work that dynamically adjusts the sampling temperature with two different trends: Order Matters that upsampling LRLs at the end of training (which is the opposite of cooldown) and Unimax that upsamples LRLs at the beginning of of training and removes them entirely. Our work differs in that instead of completely removing them, we remove the upsample and just sample proportionally. Again, we found that our method outperformed the two baselines.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486504e1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486504e1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first take a look at our LMs pre-training data: in our pre-training corpus, there exists very common knowledge such as where to get calcium. There also exist very rare knowledge such as a species of small sea snail. All the text here, by the way, are from a very commonly used pre-training corpus (red pajama).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4965fdc7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4965fdc7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493a311356_1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493a311356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more theoretical and empirical results, please check out our paper! Thank you.</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493a31135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493a31135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search in the entire C4 dataset and we found that while calcium appears over 4 million times, trivia </a:t>
            </a:r>
            <a:r>
              <a:rPr lang="en" dirty="0" err="1"/>
              <a:t>mediterranea</a:t>
            </a:r>
            <a:r>
              <a:rPr lang="en" dirty="0"/>
              <a:t> only appears 4 times. This reveals that knowledge in pre-training data exhibits a long-tail phenomenon, where common terms / knowledge such as calcium can appear million of times more than rare knowledge such as this little sea snail.</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a:extLst>
            <a:ext uri="{FF2B5EF4-FFF2-40B4-BE49-F238E27FC236}">
              <a16:creationId xmlns:a16="http://schemas.microsoft.com/office/drawing/2014/main" id="{AB84F1C6-5273-5A87-81B8-DDA24D9ABA47}"/>
            </a:ext>
          </a:extLst>
        </p:cNvPr>
        <p:cNvGrpSpPr/>
        <p:nvPr/>
      </p:nvGrpSpPr>
      <p:grpSpPr>
        <a:xfrm>
          <a:off x="0" y="0"/>
          <a:ext cx="0" cy="0"/>
          <a:chOff x="0" y="0"/>
          <a:chExt cx="0" cy="0"/>
        </a:xfrm>
      </p:grpSpPr>
      <p:sp>
        <p:nvSpPr>
          <p:cNvPr id="79" name="Google Shape;79;g3493a311356_0_1:notes">
            <a:extLst>
              <a:ext uri="{FF2B5EF4-FFF2-40B4-BE49-F238E27FC236}">
                <a16:creationId xmlns:a16="http://schemas.microsoft.com/office/drawing/2014/main" id="{47B9F692-AF02-3763-5074-DD03CA24E5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493a311356_0_1:notes">
            <a:extLst>
              <a:ext uri="{FF2B5EF4-FFF2-40B4-BE49-F238E27FC236}">
                <a16:creationId xmlns:a16="http://schemas.microsoft.com/office/drawing/2014/main" id="{333E366A-3A97-8D9A-10FF-8366D1ED1F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search in the entire C4 dataset and we found that while calcium appears over 4 million times, trivia </a:t>
            </a:r>
            <a:r>
              <a:rPr lang="en" dirty="0" err="1"/>
              <a:t>mediterranea</a:t>
            </a:r>
            <a:r>
              <a:rPr lang="en" dirty="0"/>
              <a:t> only appears 4 times. This reveals that knowledge in pre-training data exhibits a long-tail phenomenon, where common terms / knowledge such as calcium can appear million of times more than rare knowledge such as this little sea snail.</a:t>
            </a:r>
          </a:p>
          <a:p>
            <a:pPr marL="0" indent="0">
              <a:buNone/>
            </a:pPr>
            <a:br>
              <a:rPr lang="en" dirty="0"/>
            </a:br>
            <a:r>
              <a:rPr lang="en" dirty="0"/>
              <a:t>Our question: how to train a model on this skewed dataset, so that the model doesn't overlook the long tail</a:t>
            </a:r>
          </a:p>
        </p:txBody>
      </p:sp>
    </p:spTree>
    <p:extLst>
      <p:ext uri="{BB962C8B-B14F-4D97-AF65-F5344CB8AC3E}">
        <p14:creationId xmlns:p14="http://schemas.microsoft.com/office/powerpoint/2010/main" val="2130244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493a31135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493a31135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 dirty="0"/>
              <a:t>In order to solve this long-tailed problem, we can use temperature sampling, which oversamples the infrequent domains. Here is an illustration of what temperature sampling accomplishes, it effectively “smooths” the distribution to a more uniform one. The higher the temperature, the more uniform the distribution is. Here we plot the transition of temperature sampling from temp=1 to temp=3, effectively making the distribution smoother.</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a:extLst>
            <a:ext uri="{FF2B5EF4-FFF2-40B4-BE49-F238E27FC236}">
              <a16:creationId xmlns:a16="http://schemas.microsoft.com/office/drawing/2014/main" id="{79F3540C-BC53-60EB-9189-2335CC773C06}"/>
            </a:ext>
          </a:extLst>
        </p:cNvPr>
        <p:cNvGrpSpPr/>
        <p:nvPr/>
      </p:nvGrpSpPr>
      <p:grpSpPr>
        <a:xfrm>
          <a:off x="0" y="0"/>
          <a:ext cx="0" cy="0"/>
          <a:chOff x="0" y="0"/>
          <a:chExt cx="0" cy="0"/>
        </a:xfrm>
      </p:grpSpPr>
      <p:sp>
        <p:nvSpPr>
          <p:cNvPr id="110" name="Google Shape;110;g3493a311356_0_63:notes">
            <a:extLst>
              <a:ext uri="{FF2B5EF4-FFF2-40B4-BE49-F238E27FC236}">
                <a16:creationId xmlns:a16="http://schemas.microsoft.com/office/drawing/2014/main" id="{D730E7D4-FF37-6410-A91A-43B5360677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493a311356_0_63:notes">
            <a:extLst>
              <a:ext uri="{FF2B5EF4-FFF2-40B4-BE49-F238E27FC236}">
                <a16:creationId xmlns:a16="http://schemas.microsoft.com/office/drawing/2014/main" id="{C8EACA7D-BAAA-E4DF-FB09-CD3977DB88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 dirty="0"/>
              <a:t>Here is the mathematical notation of temperature sampling —— it simply powers up the domain sizes by one over the sampling temperature to form domain weights.</a:t>
            </a:r>
          </a:p>
        </p:txBody>
      </p:sp>
    </p:spTree>
    <p:extLst>
      <p:ext uri="{BB962C8B-B14F-4D97-AF65-F5344CB8AC3E}">
        <p14:creationId xmlns:p14="http://schemas.microsoft.com/office/powerpoint/2010/main" val="335677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493a311356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493a311356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Another solution is scalarization —— this is to assign a weight to every domain, and we can assign much higher weight to the loss of infrequent domains to overcome the long-tailed problems. </a:t>
            </a:r>
            <a:r>
              <a:rPr lang="en-US" altLang="zh-CN" dirty="0"/>
              <a:t>(click)</a:t>
            </a:r>
            <a:r>
              <a:rPr lang="zh-CN" altLang="en-US" dirty="0"/>
              <a:t> </a:t>
            </a:r>
            <a:r>
              <a:rPr lang="en-US" altLang="zh-CN" dirty="0"/>
              <a:t>Here</a:t>
            </a:r>
            <a:r>
              <a:rPr lang="zh-CN" altLang="en-US" dirty="0"/>
              <a:t> </a:t>
            </a:r>
            <a:r>
              <a:rPr lang="en-US" altLang="zh-CN" dirty="0"/>
              <a:t>is</a:t>
            </a:r>
            <a:r>
              <a:rPr lang="zh-CN" altLang="en-US" dirty="0"/>
              <a:t> </a:t>
            </a:r>
            <a:r>
              <a:rPr lang="en-US" altLang="zh-CN" dirty="0"/>
              <a:t>the</a:t>
            </a:r>
            <a:r>
              <a:rPr lang="zh-CN" altLang="en-US" dirty="0"/>
              <a:t> </a:t>
            </a:r>
            <a:r>
              <a:rPr lang="en-US" altLang="zh-CN" dirty="0"/>
              <a:t>weight</a:t>
            </a:r>
            <a:r>
              <a:rPr lang="zh-CN" altLang="en-US" dirty="0"/>
              <a:t> </a:t>
            </a:r>
            <a:r>
              <a:rPr lang="en-US" altLang="zh-CN" dirty="0" err="1"/>
              <a:t>w_k</a:t>
            </a:r>
            <a:r>
              <a:rPr lang="zh-CN" altLang="en-US" dirty="0"/>
              <a:t> </a:t>
            </a:r>
            <a:r>
              <a:rPr lang="en-US" altLang="zh-CN" dirty="0"/>
              <a:t>that</a:t>
            </a:r>
            <a:r>
              <a:rPr lang="zh-CN" altLang="en-US" dirty="0"/>
              <a:t> </a:t>
            </a:r>
            <a:r>
              <a:rPr lang="en-US" altLang="zh-CN" dirty="0"/>
              <a:t>is</a:t>
            </a:r>
            <a:r>
              <a:rPr lang="zh-CN" altLang="en-US" dirty="0"/>
              <a:t> </a:t>
            </a:r>
            <a:r>
              <a:rPr lang="en-US" altLang="zh-CN" dirty="0"/>
              <a:t>assigned</a:t>
            </a:r>
            <a:r>
              <a:rPr lang="zh-CN" altLang="en-US" dirty="0"/>
              <a:t> </a:t>
            </a:r>
            <a:r>
              <a:rPr lang="en-US" altLang="zh-CN" dirty="0"/>
              <a:t>to</a:t>
            </a:r>
            <a:r>
              <a:rPr lang="zh-CN" altLang="en-US" dirty="0"/>
              <a:t> </a:t>
            </a:r>
            <a:r>
              <a:rPr lang="en-US" altLang="zh-CN" dirty="0"/>
              <a:t>each</a:t>
            </a:r>
            <a:r>
              <a:rPr lang="zh-CN" altLang="en-US" dirty="0"/>
              <a:t> </a:t>
            </a:r>
            <a:r>
              <a:rPr lang="en-US" altLang="zh-CN" dirty="0"/>
              <a:t>domain</a:t>
            </a:r>
            <a:r>
              <a:rPr lang="zh-CN" altLang="en-US" dirty="0"/>
              <a:t> </a:t>
            </a:r>
            <a:r>
              <a:rPr lang="en-US" altLang="zh-CN" dirty="0" err="1"/>
              <a:t>d_k</a:t>
            </a:r>
            <a:r>
              <a:rPr lang="en-US" altLang="zh-CN" dirty="0"/>
              <a:t>.</a:t>
            </a:r>
            <a:r>
              <a:rPr lang="zh-CN" altLang="en-US" dirty="0"/>
              <a:t> </a:t>
            </a:r>
            <a:r>
              <a:rPr lang="en-US" altLang="zh-CN" dirty="0"/>
              <a:t>We</a:t>
            </a:r>
            <a:r>
              <a:rPr lang="zh-CN" altLang="en-US" dirty="0"/>
              <a:t> </a:t>
            </a:r>
            <a:r>
              <a:rPr lang="en-US" altLang="zh-CN" dirty="0"/>
              <a:t>compare</a:t>
            </a:r>
            <a:r>
              <a:rPr lang="zh-CN" altLang="en-US" dirty="0"/>
              <a:t> </a:t>
            </a:r>
            <a:r>
              <a:rPr lang="en-US" altLang="zh-CN" dirty="0"/>
              <a:t>this</a:t>
            </a:r>
            <a:r>
              <a:rPr lang="zh-CN" altLang="en-US" dirty="0"/>
              <a:t> </a:t>
            </a:r>
            <a:r>
              <a:rPr lang="en-US" altLang="zh-CN" dirty="0"/>
              <a:t>with</a:t>
            </a:r>
            <a:r>
              <a:rPr lang="zh-CN" altLang="en-US" dirty="0"/>
              <a:t> </a:t>
            </a:r>
            <a:r>
              <a:rPr lang="en-US" altLang="zh-CN" dirty="0"/>
              <a:t>Temperature</a:t>
            </a:r>
            <a:r>
              <a:rPr lang="zh-CN" altLang="en-US" dirty="0"/>
              <a:t> </a:t>
            </a:r>
            <a:r>
              <a:rPr lang="en-US" altLang="zh-CN" dirty="0"/>
              <a:t>scaling,</a:t>
            </a:r>
            <a:r>
              <a:rPr lang="zh-CN" altLang="en-US" dirty="0"/>
              <a:t> </a:t>
            </a:r>
            <a:r>
              <a:rPr lang="en-US" altLang="zh-CN" dirty="0"/>
              <a:t>show</a:t>
            </a:r>
            <a:r>
              <a:rPr lang="zh-CN" altLang="en-US" dirty="0"/>
              <a:t> </a:t>
            </a:r>
            <a:r>
              <a:rPr lang="en-US" altLang="zh-CN" dirty="0"/>
              <a:t>that</a:t>
            </a:r>
            <a:r>
              <a:rPr lang="zh-CN" altLang="en-US" dirty="0"/>
              <a:t> </a:t>
            </a:r>
            <a:r>
              <a:rPr lang="en-US" altLang="zh-CN" dirty="0"/>
              <a:t>the</a:t>
            </a:r>
            <a:r>
              <a:rPr lang="zh-CN" altLang="en-US" dirty="0"/>
              <a:t> </a:t>
            </a:r>
            <a:r>
              <a:rPr lang="en-US" altLang="zh-CN" dirty="0"/>
              <a:t>difference</a:t>
            </a:r>
            <a:r>
              <a:rPr lang="zh-CN" altLang="en-US" dirty="0"/>
              <a:t> </a:t>
            </a:r>
            <a:r>
              <a:rPr lang="en-US" altLang="zh-CN" dirty="0"/>
              <a:t>is</a:t>
            </a:r>
            <a:r>
              <a:rPr lang="zh-CN" altLang="en-US" dirty="0"/>
              <a:t> </a:t>
            </a:r>
            <a:r>
              <a:rPr lang="en-US" altLang="zh-CN" dirty="0"/>
              <a:t>that</a:t>
            </a:r>
            <a:r>
              <a:rPr lang="zh-CN" altLang="en-US" dirty="0"/>
              <a:t> </a:t>
            </a:r>
            <a:r>
              <a:rPr lang="en-US" altLang="zh-CN" dirty="0"/>
              <a:t>Scalarization</a:t>
            </a:r>
            <a:r>
              <a:rPr lang="zh-CN" altLang="en-US" dirty="0"/>
              <a:t> </a:t>
            </a:r>
            <a:r>
              <a:rPr lang="en-US" altLang="zh-CN" dirty="0"/>
              <a:t>applies</a:t>
            </a:r>
            <a:r>
              <a:rPr lang="zh-CN" altLang="en-US" dirty="0"/>
              <a:t> </a:t>
            </a:r>
            <a:r>
              <a:rPr lang="en-US" altLang="zh-CN" dirty="0"/>
              <a:t>a</a:t>
            </a:r>
            <a:r>
              <a:rPr lang="zh-CN" altLang="en-US" dirty="0"/>
              <a:t> </a:t>
            </a:r>
            <a:r>
              <a:rPr lang="en-US" altLang="zh-CN" dirty="0"/>
              <a:t>multiplier</a:t>
            </a:r>
            <a:r>
              <a:rPr lang="zh-CN" altLang="en-US" dirty="0"/>
              <a:t> </a:t>
            </a:r>
            <a:r>
              <a:rPr lang="en-US" altLang="zh-CN" dirty="0"/>
              <a:t>to</a:t>
            </a:r>
            <a:r>
              <a:rPr lang="zh-CN" altLang="en-US" dirty="0"/>
              <a:t> </a:t>
            </a:r>
            <a:r>
              <a:rPr lang="en-US" altLang="zh-CN" dirty="0"/>
              <a:t>the</a:t>
            </a:r>
            <a:r>
              <a:rPr lang="zh-CN" altLang="en-US" dirty="0"/>
              <a:t> </a:t>
            </a:r>
            <a:r>
              <a:rPr lang="en-US" altLang="zh-CN" dirty="0"/>
              <a:t>loss</a:t>
            </a:r>
            <a:r>
              <a:rPr lang="zh-CN" altLang="en-US" dirty="0"/>
              <a:t> </a:t>
            </a:r>
            <a:r>
              <a:rPr lang="en-US" altLang="zh-CN" dirty="0"/>
              <a:t>while</a:t>
            </a:r>
            <a:r>
              <a:rPr lang="zh-CN" altLang="en-US" dirty="0"/>
              <a:t> </a:t>
            </a:r>
            <a:r>
              <a:rPr lang="en-US" altLang="zh-CN" dirty="0"/>
              <a:t>TS</a:t>
            </a:r>
            <a:r>
              <a:rPr lang="zh-CN" altLang="en-US" dirty="0"/>
              <a:t> </a:t>
            </a:r>
            <a:r>
              <a:rPr lang="en-US" altLang="zh-CN" dirty="0"/>
              <a:t>applies</a:t>
            </a:r>
            <a:r>
              <a:rPr lang="zh-CN" altLang="en-US" dirty="0"/>
              <a:t> </a:t>
            </a:r>
            <a:r>
              <a:rPr lang="en-US" altLang="zh-CN" dirty="0"/>
              <a:t>a</a:t>
            </a:r>
            <a:r>
              <a:rPr lang="zh-CN" altLang="en-US" dirty="0"/>
              <a:t> </a:t>
            </a:r>
            <a:r>
              <a:rPr lang="en-US" altLang="zh-CN" dirty="0" err="1"/>
              <a:t>mutiplier</a:t>
            </a:r>
            <a:r>
              <a:rPr lang="zh-CN" altLang="en-US" dirty="0"/>
              <a:t> </a:t>
            </a:r>
            <a:r>
              <a:rPr lang="en-US" altLang="zh-CN" dirty="0"/>
              <a:t>to</a:t>
            </a:r>
            <a:r>
              <a:rPr lang="zh-CN" altLang="en-US" dirty="0"/>
              <a:t> </a:t>
            </a:r>
            <a:r>
              <a:rPr lang="en-US" altLang="zh-CN" dirty="0"/>
              <a:t>the</a:t>
            </a:r>
            <a:r>
              <a:rPr lang="zh-CN" altLang="en-US" dirty="0"/>
              <a:t> </a:t>
            </a:r>
            <a:r>
              <a:rPr lang="en-US" altLang="zh-CN" dirty="0"/>
              <a:t>sampling</a:t>
            </a:r>
            <a:r>
              <a:rPr lang="zh-CN" altLang="en-US" dirty="0"/>
              <a:t> </a:t>
            </a:r>
            <a:r>
              <a:rPr lang="en-US" altLang="zh-CN" dirty="0" err="1"/>
              <a:t>probabiltiies</a:t>
            </a:r>
            <a:r>
              <a:rPr lang="en-US" altLang="zh-CN" dirty="0"/>
              <a:t>.</a:t>
            </a:r>
            <a:endParaRPr lang="en" dirty="0"/>
          </a:p>
          <a:p>
            <a:pPr marL="0" lvl="0" indent="0" algn="l" rtl="0">
              <a:spcBef>
                <a:spcPts val="0"/>
              </a:spcBef>
              <a:spcAft>
                <a:spcPts val="0"/>
              </a:spcAft>
              <a:buNone/>
            </a:pPr>
            <a:r>
              <a:rPr lang="en" dirty="0"/>
              <a:t>The two solutions — scalarization and temperature sampling, are two of the most commonly used methods to overcome long-</a:t>
            </a:r>
            <a:r>
              <a:rPr lang="en" dirty="0" err="1"/>
              <a:t>tailedness</a:t>
            </a:r>
            <a:r>
              <a:rPr lang="en" dirty="0"/>
              <a:t>.</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493a311356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493a311356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look into the literature —— which often assumes that the two are equivalent and we can use them interchangeably. We highlight certain quotes in previous work “we implement scalarization via proportional sampling”.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4965fdc78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4965fdc78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Although they are works that acknowledge the differences </a:t>
            </a:r>
            <a:r>
              <a:rPr lang="en-US" dirty="0" err="1"/>
              <a:t>empirialy</a:t>
            </a:r>
            <a:r>
              <a:rPr lang="en-US" dirty="0"/>
              <a:t>, they fail to provide an detailed explanation on why they differ. </a:t>
            </a:r>
            <a:r>
              <a:rPr lang="en-US" altLang="zh-CN" dirty="0"/>
              <a:t>In</a:t>
            </a:r>
            <a:r>
              <a:rPr lang="zh-CN" altLang="en-US" dirty="0"/>
              <a:t> </a:t>
            </a:r>
            <a:r>
              <a:rPr lang="en-US" altLang="zh-CN" dirty="0"/>
              <a:t>this</a:t>
            </a:r>
            <a:r>
              <a:rPr lang="zh-CN" altLang="en-US" dirty="0"/>
              <a:t> </a:t>
            </a:r>
            <a:r>
              <a:rPr lang="en-US" altLang="zh-CN" dirty="0"/>
              <a:t>case,</a:t>
            </a:r>
            <a:r>
              <a:rPr lang="zh-CN" altLang="en-US" dirty="0"/>
              <a:t> </a:t>
            </a:r>
            <a:r>
              <a:rPr lang="en-US" altLang="zh-CN" dirty="0"/>
              <a:t>the</a:t>
            </a:r>
            <a:r>
              <a:rPr lang="zh-CN" altLang="en-US" dirty="0"/>
              <a:t> </a:t>
            </a:r>
            <a:r>
              <a:rPr lang="en-US" altLang="zh-CN" dirty="0"/>
              <a:t>author</a:t>
            </a:r>
            <a:r>
              <a:rPr lang="zh-CN" altLang="en-US" dirty="0"/>
              <a:t> </a:t>
            </a:r>
            <a:r>
              <a:rPr lang="en-US" altLang="zh-CN" dirty="0" err="1"/>
              <a:t>ackowledges</a:t>
            </a:r>
            <a:r>
              <a:rPr lang="zh-CN" altLang="en-US" dirty="0"/>
              <a:t> </a:t>
            </a:r>
            <a:r>
              <a:rPr lang="en-US" altLang="zh-CN" dirty="0"/>
              <a:t>the</a:t>
            </a:r>
            <a:r>
              <a:rPr lang="zh-CN" altLang="en-US" dirty="0"/>
              <a:t> </a:t>
            </a:r>
            <a:r>
              <a:rPr lang="en-US" altLang="zh-CN" dirty="0"/>
              <a:t>differences</a:t>
            </a:r>
            <a:r>
              <a:rPr lang="zh-CN" altLang="en-US" dirty="0"/>
              <a:t> </a:t>
            </a:r>
            <a:r>
              <a:rPr lang="en-US" altLang="zh-CN" dirty="0"/>
              <a:t>but</a:t>
            </a:r>
            <a:r>
              <a:rPr lang="zh-CN" altLang="en-US" dirty="0"/>
              <a:t> </a:t>
            </a:r>
            <a:r>
              <a:rPr lang="en-US" altLang="zh-CN" dirty="0"/>
              <a:t>fails</a:t>
            </a:r>
            <a:r>
              <a:rPr lang="zh-CN" altLang="en-US" dirty="0"/>
              <a:t> </a:t>
            </a:r>
            <a:r>
              <a:rPr lang="en-US" altLang="zh-CN" dirty="0"/>
              <a:t>to</a:t>
            </a:r>
            <a:r>
              <a:rPr lang="zh-CN" altLang="en-US" dirty="0"/>
              <a:t> </a:t>
            </a:r>
            <a:r>
              <a:rPr lang="en-US" altLang="zh-CN" dirty="0"/>
              <a:t>provide</a:t>
            </a:r>
            <a:r>
              <a:rPr lang="zh-CN" altLang="en-US" dirty="0"/>
              <a:t> </a:t>
            </a:r>
            <a:r>
              <a:rPr lang="en-US" altLang="zh-CN" dirty="0"/>
              <a:t>an</a:t>
            </a:r>
            <a:r>
              <a:rPr lang="zh-CN" altLang="en-US" dirty="0"/>
              <a:t> </a:t>
            </a:r>
            <a:r>
              <a:rPr lang="en-US" altLang="zh-CN" dirty="0"/>
              <a:t>explanation.</a:t>
            </a:r>
            <a:endParaRPr lang="en-US" dirty="0"/>
          </a:p>
          <a:p>
            <a:pPr marL="0" indent="0">
              <a:buNone/>
            </a:pPr>
            <a:r>
              <a:rPr lang="en-US" dirty="0"/>
              <a:t>In this author re</a:t>
            </a:r>
            <a:r>
              <a:rPr lang="en-US" altLang="zh-CN" dirty="0"/>
              <a:t>buttal</a:t>
            </a:r>
            <a:r>
              <a:rPr lang="en-US" dirty="0"/>
              <a:t>, the author mentions that the advantage of temperature sampling is just “simple and intuitive”</a:t>
            </a:r>
            <a:r>
              <a:rPr lang="en-US" altLang="zh-CN" dirty="0"/>
              <a:t>,</a:t>
            </a:r>
            <a:r>
              <a:rPr lang="zh-CN" altLang="en-US" dirty="0"/>
              <a:t> </a:t>
            </a:r>
            <a:r>
              <a:rPr lang="en-US" altLang="zh-CN" dirty="0"/>
              <a:t>again</a:t>
            </a:r>
            <a:r>
              <a:rPr lang="zh-CN" altLang="en-US" dirty="0"/>
              <a:t> </a:t>
            </a:r>
            <a:r>
              <a:rPr lang="en-US" altLang="zh-CN" dirty="0"/>
              <a:t>failing</a:t>
            </a:r>
            <a:r>
              <a:rPr lang="zh-CN" altLang="en-US" dirty="0"/>
              <a:t> </a:t>
            </a:r>
            <a:r>
              <a:rPr lang="en-US" altLang="zh-CN" dirty="0"/>
              <a:t>to</a:t>
            </a:r>
            <a:r>
              <a:rPr lang="zh-CN" altLang="en-US" dirty="0"/>
              <a:t> </a:t>
            </a:r>
            <a:r>
              <a:rPr lang="en-US" altLang="zh-CN" dirty="0"/>
              <a:t>provide</a:t>
            </a:r>
            <a:r>
              <a:rPr lang="zh-CN" altLang="en-US" dirty="0"/>
              <a:t> </a:t>
            </a:r>
            <a:r>
              <a:rPr lang="en-US" altLang="zh-CN" dirty="0"/>
              <a:t>a</a:t>
            </a:r>
            <a:r>
              <a:rPr lang="zh-CN" altLang="en-US" dirty="0"/>
              <a:t> </a:t>
            </a:r>
            <a:r>
              <a:rPr lang="en-US" altLang="zh-CN" dirty="0"/>
              <a:t>theoretical</a:t>
            </a:r>
            <a:r>
              <a:rPr lang="zh-CN" altLang="en-US" dirty="0"/>
              <a:t> </a:t>
            </a:r>
            <a:r>
              <a:rPr lang="en-US" altLang="zh-CN" dirty="0" err="1"/>
              <a:t>comparision</a:t>
            </a:r>
            <a:r>
              <a:rPr lang="en-US" altLang="zh-CN" dirty="0"/>
              <a:t>.</a:t>
            </a:r>
            <a:r>
              <a:rPr lang="en-US" dirty="0"/>
              <a:t> The lack of understanding prompts our investigation on the differences between both methods.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notesSlide" Target="../notesSlides/notesSlide10.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tags" Target="../tags/tag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9.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notesSlide" Target="../notesSlides/notesSlide12.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tags" Target="../tags/tag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1.xml"/><Relationship Id="rId5" Type="http://schemas.openxmlformats.org/officeDocument/2006/relationships/image" Target="../media/image5.sv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5.sv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4.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5.sv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notesSlide" Target="../notesSlides/notesSlide2.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3.xml"/><Relationship Id="rId7"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tags" Target="../tags/tag2.xml"/><Relationship Id="rId6" Type="http://schemas.openxmlformats.org/officeDocument/2006/relationships/image" Target="../media/image8.png"/><Relationship Id="rId5" Type="http://schemas.openxmlformats.org/officeDocument/2006/relationships/image" Target="../media/image10.png"/><Relationship Id="rId10" Type="http://schemas.openxmlformats.org/officeDocument/2006/relationships/image" Target="../media/image5.svg"/><Relationship Id="rId4" Type="http://schemas.openxmlformats.org/officeDocument/2006/relationships/image" Target="../media/image9.pn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4.xml"/><Relationship Id="rId7"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image" Target="../media/image8.png"/><Relationship Id="rId5" Type="http://schemas.openxmlformats.org/officeDocument/2006/relationships/image" Target="../media/image10.png"/><Relationship Id="rId10" Type="http://schemas.openxmlformats.org/officeDocument/2006/relationships/image" Target="../media/image5.svg"/><Relationship Id="rId4" Type="http://schemas.openxmlformats.org/officeDocument/2006/relationships/image" Target="../media/image9.png"/><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5.svg"/><Relationship Id="rId2" Type="http://schemas.openxmlformats.org/officeDocument/2006/relationships/slideLayout" Target="../slideLayouts/slideLayout3.xml"/><Relationship Id="rId1" Type="http://schemas.openxmlformats.org/officeDocument/2006/relationships/tags" Target="../tags/tag4.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notesSlide" Target="../notesSlides/notesSlide6.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tags" Target="../tags/tag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7.xml"/><Relationship Id="rId7"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5.svg"/></Relationships>
</file>

<file path=ppt/slides/_rels/slide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6.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arxiv.org/abs/2209.11379" TargetMode="External"/><Relationship Id="rId5" Type="http://schemas.openxmlformats.org/officeDocument/2006/relationships/image" Target="../media/image17.png"/><Relationship Id="rId4" Type="http://schemas.openxmlformats.org/officeDocument/2006/relationships/hyperlink" Target="https://arxiv.org/abs/2312.06134"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9.xml"/><Relationship Id="rId7" Type="http://schemas.openxmlformats.org/officeDocument/2006/relationships/hyperlink" Target="https://arxiv.org/abs/2312.06134" TargetMode="External"/><Relationship Id="rId2" Type="http://schemas.openxmlformats.org/officeDocument/2006/relationships/slideLayout" Target="../slideLayouts/slideLayout3.xml"/><Relationship Id="rId1" Type="http://schemas.openxmlformats.org/officeDocument/2006/relationships/tags" Target="../tags/tag7.xml"/><Relationship Id="rId6" Type="http://schemas.openxmlformats.org/officeDocument/2006/relationships/image" Target="../media/image19.png"/><Relationship Id="rId5" Type="http://schemas.openxmlformats.org/officeDocument/2006/relationships/hyperlink" Target="https://arxiv.org/pdf/2305.10429" TargetMode="External"/><Relationship Id="rId4" Type="http://schemas.openxmlformats.org/officeDocument/2006/relationships/image" Target="../media/image18.png"/><Relationship Id="rId9"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028700"/>
            <a:ext cx="8123100" cy="15885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990"/>
              <a:buNone/>
            </a:pPr>
            <a:r>
              <a:rPr lang="en" sz="2920">
                <a:solidFill>
                  <a:srgbClr val="4A86E8"/>
                </a:solidFill>
                <a:latin typeface="Corbel"/>
                <a:ea typeface="Corbel"/>
                <a:cs typeface="Corbel"/>
                <a:sym typeface="Corbel"/>
              </a:rPr>
              <a:t>Upsample or Upweight?</a:t>
            </a:r>
            <a:endParaRPr sz="2920">
              <a:solidFill>
                <a:srgbClr val="4A86E8"/>
              </a:solidFill>
              <a:latin typeface="Corbel"/>
              <a:ea typeface="Corbel"/>
              <a:cs typeface="Corbel"/>
              <a:sym typeface="Corbel"/>
            </a:endParaRPr>
          </a:p>
          <a:p>
            <a:pPr marL="0" lvl="0" indent="0" algn="ctr" rtl="0">
              <a:lnSpc>
                <a:spcPct val="115000"/>
              </a:lnSpc>
              <a:spcBef>
                <a:spcPts val="0"/>
              </a:spcBef>
              <a:spcAft>
                <a:spcPts val="0"/>
              </a:spcAft>
              <a:buSzPts val="990"/>
              <a:buNone/>
            </a:pPr>
            <a:r>
              <a:rPr lang="en" sz="2920">
                <a:solidFill>
                  <a:schemeClr val="dk1"/>
                </a:solidFill>
                <a:latin typeface="Corbel"/>
                <a:ea typeface="Corbel"/>
                <a:cs typeface="Corbel"/>
                <a:sym typeface="Corbel"/>
              </a:rPr>
              <a:t>Balanced Training on Heavily Imbalanced Datasets</a:t>
            </a:r>
            <a:endParaRPr sz="2920">
              <a:solidFill>
                <a:schemeClr val="dk1"/>
              </a:solidFill>
              <a:latin typeface="Corbel"/>
              <a:ea typeface="Corbel"/>
              <a:cs typeface="Corbel"/>
              <a:sym typeface="Corbel"/>
            </a:endParaRPr>
          </a:p>
        </p:txBody>
      </p:sp>
      <p:sp>
        <p:nvSpPr>
          <p:cNvPr id="60" name="Google Shape;60;p13"/>
          <p:cNvSpPr txBox="1">
            <a:spLocks noGrp="1"/>
          </p:cNvSpPr>
          <p:nvPr>
            <p:ph type="subTitle" idx="1"/>
          </p:nvPr>
        </p:nvSpPr>
        <p:spPr>
          <a:xfrm>
            <a:off x="510450" y="3106142"/>
            <a:ext cx="8123100" cy="1475400"/>
          </a:xfrm>
          <a:prstGeom prst="rect">
            <a:avLst/>
          </a:prstGeom>
        </p:spPr>
        <p:txBody>
          <a:bodyPr spcFirstLastPara="1" wrap="square" lIns="91425" tIns="91425" rIns="91425" bIns="91425" anchor="ctr" anchorCtr="0">
            <a:normAutofit fontScale="92500" lnSpcReduction="10000"/>
          </a:bodyPr>
          <a:lstStyle/>
          <a:p>
            <a:pPr marL="0" lvl="0" indent="0" algn="l" rtl="0">
              <a:spcBef>
                <a:spcPts val="0"/>
              </a:spcBef>
              <a:spcAft>
                <a:spcPts val="0"/>
              </a:spcAft>
              <a:buNone/>
            </a:pPr>
            <a:endParaRPr dirty="0">
              <a:solidFill>
                <a:schemeClr val="dk1"/>
              </a:solidFill>
              <a:latin typeface="Corbel"/>
              <a:ea typeface="Corbel"/>
              <a:cs typeface="Corbel"/>
              <a:sym typeface="Corbel"/>
            </a:endParaRPr>
          </a:p>
          <a:p>
            <a:pPr marL="0" lvl="0" indent="0" algn="ctr" rtl="0">
              <a:spcBef>
                <a:spcPts val="0"/>
              </a:spcBef>
              <a:spcAft>
                <a:spcPts val="0"/>
              </a:spcAft>
              <a:buNone/>
            </a:pPr>
            <a:r>
              <a:rPr lang="en" dirty="0" err="1">
                <a:solidFill>
                  <a:schemeClr val="dk1"/>
                </a:solidFill>
                <a:latin typeface="Corbel"/>
                <a:ea typeface="Corbel"/>
                <a:cs typeface="Corbel"/>
                <a:sym typeface="Corbel"/>
              </a:rPr>
              <a:t>Tianjian</a:t>
            </a:r>
            <a:r>
              <a:rPr lang="en" dirty="0">
                <a:solidFill>
                  <a:schemeClr val="dk1"/>
                </a:solidFill>
                <a:latin typeface="Corbel"/>
                <a:ea typeface="Corbel"/>
                <a:cs typeface="Corbel"/>
                <a:sym typeface="Corbel"/>
              </a:rPr>
              <a:t> Li, Haoran Xu, </a:t>
            </a:r>
            <a:r>
              <a:rPr lang="en" dirty="0" err="1">
                <a:solidFill>
                  <a:schemeClr val="dk1"/>
                </a:solidFill>
                <a:latin typeface="Corbel"/>
                <a:ea typeface="Corbel"/>
                <a:cs typeface="Corbel"/>
                <a:sym typeface="Corbel"/>
              </a:rPr>
              <a:t>Weiting</a:t>
            </a:r>
            <a:r>
              <a:rPr lang="en" dirty="0">
                <a:solidFill>
                  <a:schemeClr val="dk1"/>
                </a:solidFill>
                <a:latin typeface="Corbel"/>
                <a:ea typeface="Corbel"/>
                <a:cs typeface="Corbel"/>
                <a:sym typeface="Corbel"/>
              </a:rPr>
              <a:t> Tan, Kenton Murray, Daniel </a:t>
            </a:r>
            <a:r>
              <a:rPr lang="en" dirty="0" err="1">
                <a:solidFill>
                  <a:schemeClr val="dk1"/>
                </a:solidFill>
                <a:latin typeface="Corbel"/>
                <a:ea typeface="Corbel"/>
                <a:cs typeface="Corbel"/>
                <a:sym typeface="Corbel"/>
              </a:rPr>
              <a:t>Khashabi</a:t>
            </a:r>
            <a:endParaRPr dirty="0">
              <a:solidFill>
                <a:schemeClr val="dk1"/>
              </a:solidFill>
              <a:latin typeface="Corbel"/>
              <a:ea typeface="Corbel"/>
              <a:cs typeface="Corbel"/>
              <a:sym typeface="Corbel"/>
            </a:endParaRPr>
          </a:p>
          <a:p>
            <a:pPr marL="0" lvl="0" indent="0" algn="ctr" rtl="0">
              <a:spcBef>
                <a:spcPts val="0"/>
              </a:spcBef>
              <a:spcAft>
                <a:spcPts val="0"/>
              </a:spcAft>
              <a:buNone/>
            </a:pPr>
            <a:endParaRPr dirty="0">
              <a:solidFill>
                <a:schemeClr val="dk1"/>
              </a:solidFill>
              <a:latin typeface="Corbel"/>
              <a:ea typeface="Corbel"/>
              <a:cs typeface="Corbel"/>
              <a:sym typeface="Corbel"/>
            </a:endParaRPr>
          </a:p>
          <a:p>
            <a:pPr marL="0" lvl="0" indent="0" algn="ctr" rtl="0">
              <a:spcBef>
                <a:spcPts val="0"/>
              </a:spcBef>
              <a:spcAft>
                <a:spcPts val="0"/>
              </a:spcAft>
              <a:buNone/>
            </a:pPr>
            <a:r>
              <a:rPr lang="en" dirty="0">
                <a:solidFill>
                  <a:schemeClr val="dk1"/>
                </a:solidFill>
                <a:latin typeface="Corbel"/>
                <a:ea typeface="Corbel"/>
                <a:cs typeface="Corbel"/>
                <a:sym typeface="Corbel"/>
              </a:rPr>
              <a:t>NAACL 2025</a:t>
            </a:r>
            <a:endParaRPr dirty="0">
              <a:solidFill>
                <a:schemeClr val="dk1"/>
              </a:solidFill>
              <a:latin typeface="Corbel"/>
              <a:ea typeface="Corbel"/>
              <a:cs typeface="Corbel"/>
              <a:sym typeface="Corbel"/>
            </a:endParaRPr>
          </a:p>
          <a:p>
            <a:pPr marL="0" lvl="0" indent="0" algn="ctr" rtl="0">
              <a:spcBef>
                <a:spcPts val="0"/>
              </a:spcBef>
              <a:spcAft>
                <a:spcPts val="0"/>
              </a:spcAft>
              <a:buNone/>
            </a:pPr>
            <a:endParaRPr dirty="0"/>
          </a:p>
        </p:txBody>
      </p:sp>
      <p:pic>
        <p:nvPicPr>
          <p:cNvPr id="61" name="Google Shape;61;p13"/>
          <p:cNvPicPr preferRelativeResize="0"/>
          <p:nvPr/>
        </p:nvPicPr>
        <p:blipFill>
          <a:blip r:embed="rId3">
            <a:alphaModFix/>
          </a:blip>
          <a:stretch>
            <a:fillRect/>
          </a:stretch>
        </p:blipFill>
        <p:spPr>
          <a:xfrm>
            <a:off x="1174854" y="14783"/>
            <a:ext cx="982075" cy="1108176"/>
          </a:xfrm>
          <a:prstGeom prst="rect">
            <a:avLst/>
          </a:prstGeom>
          <a:noFill/>
          <a:ln>
            <a:noFill/>
          </a:ln>
        </p:spPr>
      </p:pic>
      <p:pic>
        <p:nvPicPr>
          <p:cNvPr id="62" name="Google Shape;62;p13"/>
          <p:cNvPicPr preferRelativeResize="0"/>
          <p:nvPr/>
        </p:nvPicPr>
        <p:blipFill>
          <a:blip r:embed="rId4">
            <a:alphaModFix/>
          </a:blip>
          <a:stretch>
            <a:fillRect/>
          </a:stretch>
        </p:blipFill>
        <p:spPr>
          <a:xfrm>
            <a:off x="6521975" y="0"/>
            <a:ext cx="2622025" cy="1311000"/>
          </a:xfrm>
          <a:prstGeom prst="rect">
            <a:avLst/>
          </a:prstGeom>
          <a:noFill/>
          <a:ln>
            <a:noFill/>
          </a:ln>
        </p:spPr>
      </p:pic>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pic>
        <p:nvPicPr>
          <p:cNvPr id="64" name="Google Shape;64;p13"/>
          <p:cNvPicPr preferRelativeResize="0"/>
          <p:nvPr/>
        </p:nvPicPr>
        <p:blipFill>
          <a:blip r:embed="rId5">
            <a:alphaModFix/>
          </a:blip>
          <a:stretch>
            <a:fillRect/>
          </a:stretch>
        </p:blipFill>
        <p:spPr>
          <a:xfrm>
            <a:off x="0" y="13554"/>
            <a:ext cx="1106049" cy="1082401"/>
          </a:xfrm>
          <a:prstGeom prst="rect">
            <a:avLst/>
          </a:prstGeom>
          <a:noFill/>
          <a:ln>
            <a:noFill/>
          </a:ln>
        </p:spPr>
      </p:pic>
      <p:pic>
        <p:nvPicPr>
          <p:cNvPr id="5" name="Camera 4">
            <a:extLst>
              <a:ext uri="{FF2B5EF4-FFF2-40B4-BE49-F238E27FC236}">
                <a16:creationId xmlns:a16="http://schemas.microsoft.com/office/drawing/2014/main" id="{4AB6B299-A3D7-ED35-7256-DB5BC05F323B}"/>
              </a:ext>
            </a:extLst>
          </p:cNvPr>
          <p:cNvPicPr>
            <a:picLocks noChangeAspect="1"/>
            <a:extLst>
              <a:ext uri="{51228E76-BA90-4043-B771-695A4F85340A}">
                <alf:liveFeedProps xmlns:alf="http://schemas.microsoft.com/office/drawing/2021/livefeed"/>
              </a:ext>
            </a:extLst>
          </p:cNvPicPr>
          <p:nvPr/>
        </p:nvPicPr>
        <p:blipFill>
          <a:blip r:embed="rId6">
            <a:extLst>
              <a:ext uri="{96DAC541-7B7A-43D3-8B79-37D633B846F1}">
                <asvg:svgBlip xmlns:asvg="http://schemas.microsoft.com/office/drawing/2016/SVG/main" r:embed="rId7"/>
              </a:ext>
            </a:extLst>
          </a:blip>
          <a:stretch>
            <a:fillRect/>
          </a:stretch>
        </p:blipFill>
        <p:spPr>
          <a:xfrm>
            <a:off x="7600950" y="3527434"/>
            <a:ext cx="1543050" cy="1543050"/>
          </a:xfrm>
          <a:prstGeom prst="ellipse">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6" name="Google Shape;15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5" name="Google Shape;162;p22">
            <a:extLst>
              <a:ext uri="{FF2B5EF4-FFF2-40B4-BE49-F238E27FC236}">
                <a16:creationId xmlns:a16="http://schemas.microsoft.com/office/drawing/2014/main" id="{C1553D33-C4C5-F9FD-64DE-0007B7A85F92}"/>
              </a:ext>
            </a:extLst>
          </p:cNvPr>
          <p:cNvSpPr txBox="1"/>
          <p:nvPr/>
        </p:nvSpPr>
        <p:spPr>
          <a:xfrm>
            <a:off x="1040907" y="460791"/>
            <a:ext cx="7054303" cy="711000"/>
          </a:xfrm>
          <a:prstGeom prst="rect">
            <a:avLst/>
          </a:prstGeom>
          <a:solidFill>
            <a:srgbClr val="CFE2F3"/>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algn="ctr"/>
            <a:r>
              <a:rPr lang="en" sz="1800">
                <a:solidFill>
                  <a:schemeClr val="dk1"/>
                </a:solidFill>
                <a:latin typeface="Corbel"/>
                <a:ea typeface="Corbel"/>
                <a:cs typeface="Corbel"/>
                <a:sym typeface="Corbel"/>
              </a:rPr>
              <a:t>Scalarization (S) = Temperature Sampling (TS)</a:t>
            </a:r>
            <a:endParaRPr lang="en-US" sz="1800">
              <a:solidFill>
                <a:schemeClr val="dk1"/>
              </a:solidFill>
              <a:latin typeface="Corbel"/>
              <a:ea typeface="Corbel"/>
              <a:cs typeface="Corbel"/>
            </a:endParaRPr>
          </a:p>
          <a:p>
            <a:pPr algn="ctr"/>
            <a:r>
              <a:rPr lang="en" sz="1800">
                <a:solidFill>
                  <a:schemeClr val="tx2">
                    <a:lumMod val="76000"/>
                  </a:schemeClr>
                </a:solidFill>
                <a:latin typeface="Corbel"/>
                <a:ea typeface="Corbel"/>
                <a:cs typeface="Corbel"/>
                <a:sym typeface="Corbel"/>
              </a:rPr>
              <a:t>This is True! under *full* Gradient Descent (GD)</a:t>
            </a:r>
            <a:endParaRPr sz="1800">
              <a:solidFill>
                <a:schemeClr val="tx2">
                  <a:lumMod val="76000"/>
                </a:schemeClr>
              </a:solidFill>
              <a:latin typeface="Corbel"/>
              <a:ea typeface="Corbel"/>
              <a:cs typeface="Corbel"/>
              <a:sym typeface="Corbel"/>
            </a:endParaRPr>
          </a:p>
          <a:p>
            <a:pPr marL="0" lvl="0" indent="0" algn="ctr" rtl="0">
              <a:spcBef>
                <a:spcPts val="0"/>
              </a:spcBef>
              <a:spcAft>
                <a:spcPts val="0"/>
              </a:spcAft>
              <a:buNone/>
            </a:pPr>
            <a:endParaRPr sz="1800">
              <a:solidFill>
                <a:schemeClr val="dk1"/>
              </a:solidFill>
              <a:latin typeface="Corbel"/>
              <a:ea typeface="Corbel"/>
              <a:cs typeface="Corbel"/>
              <a:sym typeface="Corbel"/>
            </a:endParaRPr>
          </a:p>
          <a:p>
            <a:pPr marL="0" lvl="0" indent="0" algn="ctr" rtl="0">
              <a:spcBef>
                <a:spcPts val="0"/>
              </a:spcBef>
              <a:spcAft>
                <a:spcPts val="0"/>
              </a:spcAft>
              <a:buNone/>
            </a:pPr>
            <a:endParaRPr sz="1800">
              <a:solidFill>
                <a:schemeClr val="dk1"/>
              </a:solidFill>
              <a:latin typeface="Corbel"/>
              <a:ea typeface="Corbel"/>
              <a:cs typeface="Corbel"/>
              <a:sym typeface="Corbel"/>
            </a:endParaRPr>
          </a:p>
        </p:txBody>
      </p:sp>
      <p:sp>
        <p:nvSpPr>
          <p:cNvPr id="3" name="Google Shape;163;p22">
            <a:extLst>
              <a:ext uri="{FF2B5EF4-FFF2-40B4-BE49-F238E27FC236}">
                <a16:creationId xmlns:a16="http://schemas.microsoft.com/office/drawing/2014/main" id="{7AA5C52B-0AFD-D310-FCF5-14DB60E19858}"/>
              </a:ext>
            </a:extLst>
          </p:cNvPr>
          <p:cNvSpPr txBox="1"/>
          <p:nvPr/>
        </p:nvSpPr>
        <p:spPr>
          <a:xfrm>
            <a:off x="1130964" y="1860059"/>
            <a:ext cx="6873000" cy="711000"/>
          </a:xfrm>
          <a:prstGeom prst="rect">
            <a:avLst/>
          </a:prstGeom>
          <a:solidFill>
            <a:srgbClr val="D9EAD3"/>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algn="ctr"/>
            <a:r>
              <a:rPr lang="en" sz="1800" b="1">
                <a:solidFill>
                  <a:schemeClr val="dk1"/>
                </a:solidFill>
                <a:latin typeface="Corbel"/>
                <a:ea typeface="Corbel"/>
                <a:cs typeface="Corbel"/>
                <a:sym typeface="Corbel"/>
              </a:rPr>
              <a:t>Theorem 1</a:t>
            </a:r>
            <a:r>
              <a:rPr lang="en" sz="1800">
                <a:solidFill>
                  <a:schemeClr val="dk1"/>
                </a:solidFill>
                <a:latin typeface="Corbel"/>
                <a:ea typeface="Corbel"/>
                <a:cs typeface="Corbel"/>
                <a:sym typeface="Corbel"/>
              </a:rPr>
              <a:t>: For any sampling temperature, there exists a set of weights that makes S loss = TS loss (on the whole data)</a:t>
            </a:r>
            <a:endParaRPr lang="en" sz="1800" baseline="-25000">
              <a:solidFill>
                <a:schemeClr val="dk1"/>
              </a:solidFill>
              <a:latin typeface="Corbel"/>
              <a:ea typeface="Corbel"/>
              <a:cs typeface="Corbel"/>
            </a:endParaRPr>
          </a:p>
        </p:txBody>
      </p:sp>
      <p:pic>
        <p:nvPicPr>
          <p:cNvPr id="7" name="Google Shape;129;p18" descr="A close-up of symbols&#10;&#10;AI-generated content may be incorrect." title="Screenshot 2025-04-07 at 3.18.53 AM.png">
            <a:extLst>
              <a:ext uri="{FF2B5EF4-FFF2-40B4-BE49-F238E27FC236}">
                <a16:creationId xmlns:a16="http://schemas.microsoft.com/office/drawing/2014/main" id="{EE36E2E7-78C4-8BEE-0846-FE4AEDE3B1E9}"/>
              </a:ext>
            </a:extLst>
          </p:cNvPr>
          <p:cNvPicPr preferRelativeResize="0"/>
          <p:nvPr/>
        </p:nvPicPr>
        <p:blipFill>
          <a:blip r:embed="rId4">
            <a:alphaModFix/>
          </a:blip>
          <a:stretch>
            <a:fillRect/>
          </a:stretch>
        </p:blipFill>
        <p:spPr>
          <a:xfrm>
            <a:off x="1313706" y="3135605"/>
            <a:ext cx="2804913" cy="1194575"/>
          </a:xfrm>
          <a:prstGeom prst="rect">
            <a:avLst/>
          </a:prstGeom>
          <a:noFill/>
          <a:ln>
            <a:noFill/>
          </a:ln>
        </p:spPr>
      </p:pic>
      <p:pic>
        <p:nvPicPr>
          <p:cNvPr id="9" name="Google Shape;131;p18" title="Screenshot 2025-04-07 at 3.29.08 AM.png">
            <a:extLst>
              <a:ext uri="{FF2B5EF4-FFF2-40B4-BE49-F238E27FC236}">
                <a16:creationId xmlns:a16="http://schemas.microsoft.com/office/drawing/2014/main" id="{A35F34A5-86CA-109E-63E9-64BF3FCBC76F}"/>
              </a:ext>
            </a:extLst>
          </p:cNvPr>
          <p:cNvPicPr preferRelativeResize="0"/>
          <p:nvPr/>
        </p:nvPicPr>
        <p:blipFill>
          <a:blip r:embed="rId5">
            <a:alphaModFix/>
          </a:blip>
          <a:stretch>
            <a:fillRect/>
          </a:stretch>
        </p:blipFill>
        <p:spPr>
          <a:xfrm>
            <a:off x="5283177" y="3184580"/>
            <a:ext cx="2310222" cy="1101275"/>
          </a:xfrm>
          <a:prstGeom prst="rect">
            <a:avLst/>
          </a:prstGeom>
          <a:noFill/>
          <a:ln>
            <a:noFill/>
          </a:ln>
        </p:spPr>
      </p:pic>
      <p:pic>
        <p:nvPicPr>
          <p:cNvPr id="11" name="Google Shape;132;p18" descr="A black text on a white background&#10;&#10;AI-generated content may be incorrect." title="Screenshot 2025-04-07 at 3.29.47 AM.png">
            <a:extLst>
              <a:ext uri="{FF2B5EF4-FFF2-40B4-BE49-F238E27FC236}">
                <a16:creationId xmlns:a16="http://schemas.microsoft.com/office/drawing/2014/main" id="{C11FEF11-15AC-A652-C636-52EBC550BDEA}"/>
              </a:ext>
            </a:extLst>
          </p:cNvPr>
          <p:cNvPicPr preferRelativeResize="0"/>
          <p:nvPr/>
        </p:nvPicPr>
        <p:blipFill>
          <a:blip r:embed="rId6">
            <a:alphaModFix/>
          </a:blip>
          <a:stretch>
            <a:fillRect/>
          </a:stretch>
        </p:blipFill>
        <p:spPr>
          <a:xfrm>
            <a:off x="6909800" y="3404526"/>
            <a:ext cx="545173" cy="448930"/>
          </a:xfrm>
          <a:prstGeom prst="rect">
            <a:avLst/>
          </a:prstGeom>
          <a:noFill/>
          <a:ln>
            <a:noFill/>
          </a:ln>
        </p:spPr>
      </p:pic>
      <p:pic>
        <p:nvPicPr>
          <p:cNvPr id="2" name="Camera 1">
            <a:extLst>
              <a:ext uri="{FF2B5EF4-FFF2-40B4-BE49-F238E27FC236}">
                <a16:creationId xmlns:a16="http://schemas.microsoft.com/office/drawing/2014/main" id="{11436D02-1088-9637-8D32-64893B6D4904}"/>
              </a:ext>
            </a:extLst>
          </p:cNvPr>
          <p:cNvPicPr>
            <a:picLocks noChangeAspect="1"/>
            <a:extLst>
              <a:ext uri="{51228E76-BA90-4043-B771-695A4F85340A}">
                <alf:liveFeedProps xmlns:alf="http://schemas.microsoft.com/office/drawing/2021/livefeed"/>
              </a:ext>
            </a:extLst>
          </p:cNvPicPr>
          <p:nvPr/>
        </p:nvPicPr>
        <p:blipFill>
          <a:blip r:embed="rId7">
            <a:extLst>
              <a:ext uri="{96DAC541-7B7A-43D3-8B79-37D633B846F1}">
                <asvg:svgBlip xmlns:asvg="http://schemas.microsoft.com/office/drawing/2016/SVG/main" r:embed="rId8"/>
              </a:ext>
            </a:extLst>
          </a:blip>
          <a:stretch>
            <a:fillRect/>
          </a:stretch>
        </p:blipFill>
        <p:spPr>
          <a:xfrm>
            <a:off x="7539228" y="3538728"/>
            <a:ext cx="1543050" cy="1543050"/>
          </a:xfrm>
          <a:prstGeom prst="ellipse">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162" name="Google Shape;162;p22"/>
          <p:cNvSpPr txBox="1"/>
          <p:nvPr/>
        </p:nvSpPr>
        <p:spPr>
          <a:xfrm>
            <a:off x="1040907" y="460791"/>
            <a:ext cx="7054303" cy="711000"/>
          </a:xfrm>
          <a:prstGeom prst="rect">
            <a:avLst/>
          </a:prstGeom>
          <a:solidFill>
            <a:srgbClr val="CFE2F3"/>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algn="ctr"/>
            <a:r>
              <a:rPr lang="en" sz="1800">
                <a:solidFill>
                  <a:schemeClr val="dk1"/>
                </a:solidFill>
                <a:latin typeface="Corbel"/>
                <a:ea typeface="Corbel"/>
                <a:cs typeface="Corbel"/>
                <a:sym typeface="Corbel"/>
              </a:rPr>
              <a:t>Scalarization (S) = Temperature Sampling (TS)</a:t>
            </a:r>
          </a:p>
          <a:p>
            <a:pPr algn="ctr"/>
            <a:r>
              <a:rPr lang="en" sz="1800">
                <a:solidFill>
                  <a:schemeClr val="accent5"/>
                </a:solidFill>
                <a:latin typeface="Corbel"/>
                <a:ea typeface="Corbel"/>
                <a:cs typeface="Corbel"/>
                <a:sym typeface="Corbel"/>
              </a:rPr>
              <a:t>They are not! Under *Stochastic* Gradient Descent (SGD)</a:t>
            </a:r>
            <a:endParaRPr sz="1800">
              <a:solidFill>
                <a:schemeClr val="accent5"/>
              </a:solidFill>
              <a:latin typeface="Corbel"/>
              <a:ea typeface="Corbel"/>
              <a:cs typeface="Corbel"/>
              <a:sym typeface="Corbel"/>
            </a:endParaRPr>
          </a:p>
          <a:p>
            <a:pPr marL="0" lvl="0" indent="0" algn="ctr" rtl="0">
              <a:spcBef>
                <a:spcPts val="0"/>
              </a:spcBef>
              <a:spcAft>
                <a:spcPts val="0"/>
              </a:spcAft>
              <a:buNone/>
            </a:pPr>
            <a:endParaRPr sz="1800">
              <a:solidFill>
                <a:schemeClr val="dk1"/>
              </a:solidFill>
              <a:latin typeface="Corbel"/>
              <a:ea typeface="Corbel"/>
              <a:cs typeface="Corbel"/>
              <a:sym typeface="Corbel"/>
            </a:endParaRPr>
          </a:p>
          <a:p>
            <a:pPr marL="0" lvl="0" indent="0" algn="ctr" rtl="0">
              <a:spcBef>
                <a:spcPts val="0"/>
              </a:spcBef>
              <a:spcAft>
                <a:spcPts val="0"/>
              </a:spcAft>
              <a:buNone/>
            </a:pPr>
            <a:endParaRPr sz="1800">
              <a:solidFill>
                <a:schemeClr val="dk1"/>
              </a:solidFill>
              <a:latin typeface="Corbel"/>
              <a:ea typeface="Corbel"/>
              <a:cs typeface="Corbel"/>
              <a:sym typeface="Corbel"/>
            </a:endParaRPr>
          </a:p>
        </p:txBody>
      </p:sp>
      <p:sp>
        <p:nvSpPr>
          <p:cNvPr id="163" name="Google Shape;163;p22"/>
          <p:cNvSpPr txBox="1"/>
          <p:nvPr/>
        </p:nvSpPr>
        <p:spPr>
          <a:xfrm>
            <a:off x="1135500" y="1467600"/>
            <a:ext cx="6873000" cy="711000"/>
          </a:xfrm>
          <a:prstGeom prst="rect">
            <a:avLst/>
          </a:prstGeom>
          <a:solidFill>
            <a:srgbClr val="D9EAD3"/>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algn="ctr"/>
            <a:r>
              <a:rPr lang="en" sz="1800" b="1">
                <a:solidFill>
                  <a:schemeClr val="dk1"/>
                </a:solidFill>
                <a:latin typeface="Corbel"/>
                <a:ea typeface="Corbel"/>
                <a:cs typeface="Corbel"/>
                <a:sym typeface="Corbel"/>
              </a:rPr>
              <a:t>Theorem 2</a:t>
            </a:r>
            <a:r>
              <a:rPr lang="en" sz="1800">
                <a:solidFill>
                  <a:schemeClr val="dk1"/>
                </a:solidFill>
                <a:latin typeface="Corbel"/>
                <a:ea typeface="Corbel"/>
                <a:cs typeface="Corbel"/>
                <a:sym typeface="Corbel"/>
              </a:rPr>
              <a:t>: Temperature Sampling induces a larger variance between gradients compared to Scalarization in SGD.</a:t>
            </a:r>
            <a:endParaRPr sz="1800">
              <a:solidFill>
                <a:schemeClr val="dk1"/>
              </a:solidFill>
              <a:latin typeface="Corbel"/>
              <a:ea typeface="Corbel"/>
              <a:cs typeface="Corbel"/>
              <a:sym typeface="Corbel"/>
            </a:endParaRPr>
          </a:p>
          <a:p>
            <a:pPr marL="0" lvl="0" indent="0" algn="ctr" rtl="0">
              <a:spcBef>
                <a:spcPts val="0"/>
              </a:spcBef>
              <a:spcAft>
                <a:spcPts val="0"/>
              </a:spcAft>
              <a:buNone/>
            </a:pPr>
            <a:endParaRPr sz="1800">
              <a:solidFill>
                <a:schemeClr val="dk1"/>
              </a:solidFill>
              <a:latin typeface="Corbel"/>
              <a:ea typeface="Corbel"/>
              <a:cs typeface="Corbel"/>
              <a:sym typeface="Corbel"/>
            </a:endParaRPr>
          </a:p>
        </p:txBody>
      </p:sp>
      <p:pic>
        <p:nvPicPr>
          <p:cNvPr id="2" name="Picture 1">
            <a:extLst>
              <a:ext uri="{FF2B5EF4-FFF2-40B4-BE49-F238E27FC236}">
                <a16:creationId xmlns:a16="http://schemas.microsoft.com/office/drawing/2014/main" id="{18CA8F63-FE34-60B4-A659-58E9A445B83D}"/>
              </a:ext>
            </a:extLst>
          </p:cNvPr>
          <p:cNvPicPr>
            <a:picLocks noChangeAspect="1"/>
          </p:cNvPicPr>
          <p:nvPr/>
        </p:nvPicPr>
        <p:blipFill>
          <a:blip r:embed="rId4"/>
          <a:stretch>
            <a:fillRect/>
          </a:stretch>
        </p:blipFill>
        <p:spPr>
          <a:xfrm>
            <a:off x="2638327" y="2201332"/>
            <a:ext cx="3860291" cy="2737557"/>
          </a:xfrm>
          <a:prstGeom prst="rect">
            <a:avLst/>
          </a:prstGeom>
        </p:spPr>
      </p:pic>
      <p:pic>
        <p:nvPicPr>
          <p:cNvPr id="3" name="Camera 2">
            <a:extLst>
              <a:ext uri="{FF2B5EF4-FFF2-40B4-BE49-F238E27FC236}">
                <a16:creationId xmlns:a16="http://schemas.microsoft.com/office/drawing/2014/main" id="{20A9A8CE-E7D6-FAAB-DBFC-B3E255BB488C}"/>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7539228" y="3538728"/>
            <a:ext cx="1543050" cy="1543050"/>
          </a:xfrm>
          <a:prstGeom prst="ellipse">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a:extLst>
            <a:ext uri="{FF2B5EF4-FFF2-40B4-BE49-F238E27FC236}">
              <a16:creationId xmlns:a16="http://schemas.microsoft.com/office/drawing/2014/main" id="{CDEC9869-9ABB-7547-DA80-7D9BA90F3E1B}"/>
            </a:ext>
          </a:extLst>
        </p:cNvPr>
        <p:cNvGrpSpPr/>
        <p:nvPr/>
      </p:nvGrpSpPr>
      <p:grpSpPr>
        <a:xfrm>
          <a:off x="0" y="0"/>
          <a:ext cx="0" cy="0"/>
          <a:chOff x="0" y="0"/>
          <a:chExt cx="0" cy="0"/>
        </a:xfrm>
      </p:grpSpPr>
      <p:sp>
        <p:nvSpPr>
          <p:cNvPr id="161" name="Google Shape;161;p22">
            <a:extLst>
              <a:ext uri="{FF2B5EF4-FFF2-40B4-BE49-F238E27FC236}">
                <a16:creationId xmlns:a16="http://schemas.microsoft.com/office/drawing/2014/main" id="{329EDD79-C051-31A8-E027-D5C48CB9B1E6}"/>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162" name="Google Shape;162;p22">
            <a:extLst>
              <a:ext uri="{FF2B5EF4-FFF2-40B4-BE49-F238E27FC236}">
                <a16:creationId xmlns:a16="http://schemas.microsoft.com/office/drawing/2014/main" id="{6A42FA69-64AD-7220-A678-F3F53150FBA8}"/>
              </a:ext>
            </a:extLst>
          </p:cNvPr>
          <p:cNvSpPr txBox="1"/>
          <p:nvPr/>
        </p:nvSpPr>
        <p:spPr>
          <a:xfrm>
            <a:off x="1040907" y="460791"/>
            <a:ext cx="7054303" cy="711000"/>
          </a:xfrm>
          <a:prstGeom prst="rect">
            <a:avLst/>
          </a:prstGeom>
          <a:solidFill>
            <a:srgbClr val="CFE2F3"/>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algn="ctr"/>
            <a:r>
              <a:rPr lang="en" sz="1800">
                <a:solidFill>
                  <a:schemeClr val="dk1"/>
                </a:solidFill>
                <a:latin typeface="Corbel"/>
                <a:ea typeface="Corbel"/>
                <a:cs typeface="Corbel"/>
                <a:sym typeface="Corbel"/>
              </a:rPr>
              <a:t>Scalarization (S) = Temperature Sampling (TS)</a:t>
            </a:r>
          </a:p>
          <a:p>
            <a:pPr algn="ctr"/>
            <a:r>
              <a:rPr lang="en" sz="1800">
                <a:solidFill>
                  <a:schemeClr val="accent5"/>
                </a:solidFill>
                <a:latin typeface="Corbel"/>
                <a:ea typeface="Corbel"/>
                <a:cs typeface="Corbel"/>
                <a:sym typeface="Corbel"/>
              </a:rPr>
              <a:t>They are not! Under *Stochastic* Gradient Descent (SGD)</a:t>
            </a:r>
            <a:endParaRPr sz="1800">
              <a:solidFill>
                <a:schemeClr val="accent5"/>
              </a:solidFill>
              <a:latin typeface="Corbel"/>
              <a:ea typeface="Corbel"/>
              <a:cs typeface="Corbel"/>
              <a:sym typeface="Corbel"/>
            </a:endParaRPr>
          </a:p>
          <a:p>
            <a:pPr marL="0" lvl="0" indent="0" algn="ctr" rtl="0">
              <a:spcBef>
                <a:spcPts val="0"/>
              </a:spcBef>
              <a:spcAft>
                <a:spcPts val="0"/>
              </a:spcAft>
              <a:buNone/>
            </a:pPr>
            <a:endParaRPr sz="1800">
              <a:solidFill>
                <a:schemeClr val="dk1"/>
              </a:solidFill>
              <a:latin typeface="Corbel"/>
              <a:ea typeface="Corbel"/>
              <a:cs typeface="Corbel"/>
              <a:sym typeface="Corbel"/>
            </a:endParaRPr>
          </a:p>
          <a:p>
            <a:pPr marL="0" lvl="0" indent="0" algn="ctr" rtl="0">
              <a:spcBef>
                <a:spcPts val="0"/>
              </a:spcBef>
              <a:spcAft>
                <a:spcPts val="0"/>
              </a:spcAft>
              <a:buNone/>
            </a:pPr>
            <a:endParaRPr sz="1800">
              <a:solidFill>
                <a:schemeClr val="dk1"/>
              </a:solidFill>
              <a:latin typeface="Corbel"/>
              <a:ea typeface="Corbel"/>
              <a:cs typeface="Corbel"/>
              <a:sym typeface="Corbel"/>
            </a:endParaRPr>
          </a:p>
        </p:txBody>
      </p:sp>
      <p:sp>
        <p:nvSpPr>
          <p:cNvPr id="163" name="Google Shape;163;p22">
            <a:extLst>
              <a:ext uri="{FF2B5EF4-FFF2-40B4-BE49-F238E27FC236}">
                <a16:creationId xmlns:a16="http://schemas.microsoft.com/office/drawing/2014/main" id="{FAC11B92-5BA1-D3D2-3DD5-40B6413B7E2A}"/>
              </a:ext>
            </a:extLst>
          </p:cNvPr>
          <p:cNvSpPr txBox="1"/>
          <p:nvPr/>
        </p:nvSpPr>
        <p:spPr>
          <a:xfrm>
            <a:off x="1135500" y="1467600"/>
            <a:ext cx="6873000" cy="711000"/>
          </a:xfrm>
          <a:prstGeom prst="rect">
            <a:avLst/>
          </a:prstGeom>
          <a:solidFill>
            <a:srgbClr val="D9EAD3"/>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algn="ctr"/>
            <a:r>
              <a:rPr lang="en" sz="1800" b="1">
                <a:solidFill>
                  <a:schemeClr val="dk1"/>
                </a:solidFill>
                <a:latin typeface="Corbel"/>
                <a:ea typeface="Corbel"/>
                <a:cs typeface="Corbel"/>
                <a:sym typeface="Corbel"/>
              </a:rPr>
              <a:t>Theorem 2</a:t>
            </a:r>
            <a:r>
              <a:rPr lang="en" sz="1800">
                <a:solidFill>
                  <a:schemeClr val="dk1"/>
                </a:solidFill>
                <a:latin typeface="Corbel"/>
                <a:ea typeface="Corbel"/>
                <a:cs typeface="Corbel"/>
                <a:sym typeface="Corbel"/>
              </a:rPr>
              <a:t>: Temperature Sampling induces a larger variance between gradients compared to Scalarization in SGD.</a:t>
            </a:r>
            <a:endParaRPr sz="1800">
              <a:solidFill>
                <a:schemeClr val="dk1"/>
              </a:solidFill>
              <a:latin typeface="Corbel"/>
              <a:ea typeface="Corbel"/>
              <a:cs typeface="Corbel"/>
              <a:sym typeface="Corbel"/>
            </a:endParaRPr>
          </a:p>
          <a:p>
            <a:pPr marL="0" lvl="0" indent="0" algn="ctr" rtl="0">
              <a:spcBef>
                <a:spcPts val="0"/>
              </a:spcBef>
              <a:spcAft>
                <a:spcPts val="0"/>
              </a:spcAft>
              <a:buNone/>
            </a:pPr>
            <a:endParaRPr sz="1800">
              <a:solidFill>
                <a:schemeClr val="dk1"/>
              </a:solidFill>
              <a:latin typeface="Corbel"/>
              <a:ea typeface="Corbel"/>
              <a:cs typeface="Corbel"/>
              <a:sym typeface="Corbel"/>
            </a:endParaRPr>
          </a:p>
        </p:txBody>
      </p:sp>
      <p:pic>
        <p:nvPicPr>
          <p:cNvPr id="2" name="Picture 1">
            <a:extLst>
              <a:ext uri="{FF2B5EF4-FFF2-40B4-BE49-F238E27FC236}">
                <a16:creationId xmlns:a16="http://schemas.microsoft.com/office/drawing/2014/main" id="{14385122-1765-E09E-CF9D-F0335C19D766}"/>
              </a:ext>
            </a:extLst>
          </p:cNvPr>
          <p:cNvPicPr>
            <a:picLocks noChangeAspect="1"/>
          </p:cNvPicPr>
          <p:nvPr/>
        </p:nvPicPr>
        <p:blipFill>
          <a:blip r:embed="rId4"/>
          <a:stretch>
            <a:fillRect/>
          </a:stretch>
        </p:blipFill>
        <p:spPr>
          <a:xfrm>
            <a:off x="2638327" y="2201332"/>
            <a:ext cx="3860291" cy="2737557"/>
          </a:xfrm>
          <a:prstGeom prst="rect">
            <a:avLst/>
          </a:prstGeom>
        </p:spPr>
      </p:pic>
      <p:pic>
        <p:nvPicPr>
          <p:cNvPr id="4" name="Google Shape;164;p22" descr="A black symbol with a white background&#10;&#10;AI-generated content may be incorrect." title="Screenshot 2025-04-07 at 3.32.00 AM.png">
            <a:extLst>
              <a:ext uri="{FF2B5EF4-FFF2-40B4-BE49-F238E27FC236}">
                <a16:creationId xmlns:a16="http://schemas.microsoft.com/office/drawing/2014/main" id="{DD642D0A-53C9-E682-A2A3-64EBBD2A73BD}"/>
              </a:ext>
            </a:extLst>
          </p:cNvPr>
          <p:cNvPicPr preferRelativeResize="0"/>
          <p:nvPr/>
        </p:nvPicPr>
        <p:blipFill>
          <a:blip r:embed="rId5">
            <a:alphaModFix/>
          </a:blip>
          <a:stretch>
            <a:fillRect/>
          </a:stretch>
        </p:blipFill>
        <p:spPr>
          <a:xfrm>
            <a:off x="1489925" y="2369587"/>
            <a:ext cx="6164142" cy="559387"/>
          </a:xfrm>
          <a:prstGeom prst="rect">
            <a:avLst/>
          </a:prstGeom>
          <a:noFill/>
          <a:ln>
            <a:noFill/>
          </a:ln>
        </p:spPr>
      </p:pic>
      <p:sp>
        <p:nvSpPr>
          <p:cNvPr id="6" name="Google Shape;165;p22">
            <a:extLst>
              <a:ext uri="{FF2B5EF4-FFF2-40B4-BE49-F238E27FC236}">
                <a16:creationId xmlns:a16="http://schemas.microsoft.com/office/drawing/2014/main" id="{8D8F5735-0D4D-3536-3199-54B85C7256FA}"/>
              </a:ext>
            </a:extLst>
          </p:cNvPr>
          <p:cNvSpPr txBox="1"/>
          <p:nvPr/>
        </p:nvSpPr>
        <p:spPr>
          <a:xfrm>
            <a:off x="1239900" y="3119950"/>
            <a:ext cx="6664200" cy="465900"/>
          </a:xfrm>
          <a:prstGeom prst="rect">
            <a:avLst/>
          </a:prstGeom>
          <a:solidFill>
            <a:srgbClr val="D9EAD3"/>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algn="ctr"/>
            <a:r>
              <a:rPr lang="en" sz="1800" b="1">
                <a:solidFill>
                  <a:schemeClr val="dk1"/>
                </a:solidFill>
                <a:latin typeface="Corbel"/>
                <a:ea typeface="Corbel"/>
                <a:cs typeface="Corbel"/>
                <a:sym typeface="Corbel"/>
              </a:rPr>
              <a:t>Theorem 3</a:t>
            </a:r>
            <a:r>
              <a:rPr lang="en" sz="1800">
                <a:solidFill>
                  <a:schemeClr val="dk1"/>
                </a:solidFill>
                <a:latin typeface="Corbel"/>
                <a:ea typeface="Corbel"/>
                <a:cs typeface="Corbel"/>
                <a:sym typeface="Corbel"/>
              </a:rPr>
              <a:t>: larger temperature induces a larger variance gap!</a:t>
            </a:r>
            <a:endParaRPr sz="1800">
              <a:solidFill>
                <a:schemeClr val="dk1"/>
              </a:solidFill>
              <a:latin typeface="Corbel"/>
              <a:ea typeface="Corbel"/>
              <a:cs typeface="Corbel"/>
              <a:sym typeface="Corbel"/>
            </a:endParaRPr>
          </a:p>
          <a:p>
            <a:pPr marL="0" lvl="0" indent="0" algn="ctr" rtl="0">
              <a:spcBef>
                <a:spcPts val="0"/>
              </a:spcBef>
              <a:spcAft>
                <a:spcPts val="0"/>
              </a:spcAft>
              <a:buNone/>
            </a:pPr>
            <a:endParaRPr sz="1800">
              <a:solidFill>
                <a:schemeClr val="dk1"/>
              </a:solidFill>
              <a:latin typeface="Corbel"/>
              <a:ea typeface="Corbel"/>
              <a:cs typeface="Corbel"/>
              <a:sym typeface="Corbel"/>
            </a:endParaRPr>
          </a:p>
        </p:txBody>
      </p:sp>
      <p:pic>
        <p:nvPicPr>
          <p:cNvPr id="8" name="Google Shape;166;p22" descr="A math equation with black text&#10;&#10;AI-generated content may be incorrect." title="Screenshot 2025-04-07 at 3.34.37 AM.png">
            <a:extLst>
              <a:ext uri="{FF2B5EF4-FFF2-40B4-BE49-F238E27FC236}">
                <a16:creationId xmlns:a16="http://schemas.microsoft.com/office/drawing/2014/main" id="{566A7AF7-CA56-E27C-2C51-6DE2CBAFADD8}"/>
              </a:ext>
            </a:extLst>
          </p:cNvPr>
          <p:cNvPicPr preferRelativeResize="0"/>
          <p:nvPr/>
        </p:nvPicPr>
        <p:blipFill>
          <a:blip r:embed="rId6">
            <a:alphaModFix/>
          </a:blip>
          <a:stretch>
            <a:fillRect/>
          </a:stretch>
        </p:blipFill>
        <p:spPr>
          <a:xfrm>
            <a:off x="1317588" y="3673725"/>
            <a:ext cx="6508824" cy="1310450"/>
          </a:xfrm>
          <a:prstGeom prst="rect">
            <a:avLst/>
          </a:prstGeom>
          <a:noFill/>
          <a:ln>
            <a:noFill/>
          </a:ln>
        </p:spPr>
      </p:pic>
      <p:pic>
        <p:nvPicPr>
          <p:cNvPr id="3" name="Camera 2">
            <a:extLst>
              <a:ext uri="{FF2B5EF4-FFF2-40B4-BE49-F238E27FC236}">
                <a16:creationId xmlns:a16="http://schemas.microsoft.com/office/drawing/2014/main" id="{A2F35B6A-DB82-4075-FBA5-41E87E024ABB}"/>
              </a:ext>
            </a:extLst>
          </p:cNvPr>
          <p:cNvPicPr>
            <a:picLocks noChangeAspect="1"/>
            <a:extLst>
              <a:ext uri="{51228E76-BA90-4043-B771-695A4F85340A}">
                <alf:liveFeedProps xmlns:alf="http://schemas.microsoft.com/office/drawing/2021/livefeed"/>
              </a:ext>
            </a:extLst>
          </p:cNvPicPr>
          <p:nvPr/>
        </p:nvPicPr>
        <p:blipFill>
          <a:blip r:embed="rId7">
            <a:extLst>
              <a:ext uri="{96DAC541-7B7A-43D3-8B79-37D633B846F1}">
                <asvg:svgBlip xmlns:asvg="http://schemas.microsoft.com/office/drawing/2016/SVG/main" r:embed="rId8"/>
              </a:ext>
            </a:extLst>
          </a:blip>
          <a:stretch>
            <a:fillRect/>
          </a:stretch>
        </p:blipFill>
        <p:spPr>
          <a:xfrm>
            <a:off x="7539228" y="3538728"/>
            <a:ext cx="1543050" cy="1543050"/>
          </a:xfrm>
          <a:prstGeom prst="ellipse">
            <a:avLst/>
          </a:prstGeom>
        </p:spPr>
      </p:pic>
    </p:spTree>
    <p:custDataLst>
      <p:tags r:id="rId1"/>
    </p:custDataLst>
    <p:extLst>
      <p:ext uri="{BB962C8B-B14F-4D97-AF65-F5344CB8AC3E}">
        <p14:creationId xmlns:p14="http://schemas.microsoft.com/office/powerpoint/2010/main" val="40588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DC707-7D01-591E-60DF-6F336D6BBF0D}"/>
              </a:ext>
            </a:extLst>
          </p:cNvPr>
          <p:cNvSpPr>
            <a:spLocks noGrp="1"/>
          </p:cNvSpPr>
          <p:nvPr>
            <p:ph type="title"/>
          </p:nvPr>
        </p:nvSpPr>
        <p:spPr/>
        <p:txBody>
          <a:bodyPr>
            <a:normAutofit fontScale="90000"/>
          </a:bodyPr>
          <a:lstStyle/>
          <a:p>
            <a:r>
              <a:rPr lang="en-US" dirty="0">
                <a:latin typeface="Corbel"/>
              </a:rPr>
              <a:t>So far</a:t>
            </a:r>
          </a:p>
        </p:txBody>
      </p:sp>
      <p:sp>
        <p:nvSpPr>
          <p:cNvPr id="4" name="Slide Number Placeholder 3">
            <a:extLst>
              <a:ext uri="{FF2B5EF4-FFF2-40B4-BE49-F238E27FC236}">
                <a16:creationId xmlns:a16="http://schemas.microsoft.com/office/drawing/2014/main" id="{C820AB2A-59C0-B1AA-0AB6-8708D1DC2D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13</a:t>
            </a:fld>
            <a:endParaRPr lang="en"/>
          </a:p>
        </p:txBody>
      </p:sp>
      <p:sp>
        <p:nvSpPr>
          <p:cNvPr id="6" name="Google Shape;163;p22">
            <a:extLst>
              <a:ext uri="{FF2B5EF4-FFF2-40B4-BE49-F238E27FC236}">
                <a16:creationId xmlns:a16="http://schemas.microsoft.com/office/drawing/2014/main" id="{D438AE0D-0198-CB76-A909-18A7727C6180}"/>
              </a:ext>
            </a:extLst>
          </p:cNvPr>
          <p:cNvSpPr txBox="1"/>
          <p:nvPr/>
        </p:nvSpPr>
        <p:spPr>
          <a:xfrm>
            <a:off x="1139028" y="1153627"/>
            <a:ext cx="6873000" cy="711000"/>
          </a:xfrm>
          <a:prstGeom prst="rect">
            <a:avLst/>
          </a:prstGeom>
          <a:solidFill>
            <a:srgbClr val="D9EAD3"/>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algn="ctr"/>
            <a:r>
              <a:rPr lang="en" sz="1800" b="1">
                <a:solidFill>
                  <a:schemeClr val="dk1"/>
                </a:solidFill>
                <a:latin typeface="Corbel"/>
                <a:ea typeface="Corbel"/>
                <a:cs typeface="Corbel"/>
                <a:sym typeface="Corbel"/>
              </a:rPr>
              <a:t>Theorem 2</a:t>
            </a:r>
            <a:r>
              <a:rPr lang="en" sz="1800">
                <a:solidFill>
                  <a:schemeClr val="dk1"/>
                </a:solidFill>
                <a:latin typeface="Corbel"/>
                <a:ea typeface="Corbel"/>
                <a:cs typeface="Corbel"/>
                <a:sym typeface="Corbel"/>
              </a:rPr>
              <a:t>: Temperature Sampling induces a larger variance between gradients compared to Scalarization in SGD.</a:t>
            </a:r>
            <a:endParaRPr sz="1800">
              <a:solidFill>
                <a:schemeClr val="dk1"/>
              </a:solidFill>
              <a:latin typeface="Corbel"/>
              <a:ea typeface="Corbel"/>
              <a:cs typeface="Corbel"/>
              <a:sym typeface="Corbel"/>
            </a:endParaRPr>
          </a:p>
          <a:p>
            <a:pPr marL="0" lvl="0" indent="0" algn="ctr" rtl="0">
              <a:spcBef>
                <a:spcPts val="0"/>
              </a:spcBef>
              <a:spcAft>
                <a:spcPts val="0"/>
              </a:spcAft>
              <a:buNone/>
            </a:pPr>
            <a:endParaRPr sz="1800">
              <a:solidFill>
                <a:schemeClr val="dk1"/>
              </a:solidFill>
              <a:latin typeface="Corbel"/>
              <a:ea typeface="Corbel"/>
              <a:cs typeface="Corbel"/>
              <a:sym typeface="Corbel"/>
            </a:endParaRPr>
          </a:p>
        </p:txBody>
      </p:sp>
      <p:sp>
        <p:nvSpPr>
          <p:cNvPr id="8" name="Google Shape;165;p22">
            <a:extLst>
              <a:ext uri="{FF2B5EF4-FFF2-40B4-BE49-F238E27FC236}">
                <a16:creationId xmlns:a16="http://schemas.microsoft.com/office/drawing/2014/main" id="{545921F5-AF3F-AE18-B8D7-36373C5C20E4}"/>
              </a:ext>
            </a:extLst>
          </p:cNvPr>
          <p:cNvSpPr txBox="1"/>
          <p:nvPr/>
        </p:nvSpPr>
        <p:spPr>
          <a:xfrm>
            <a:off x="1239900" y="2100422"/>
            <a:ext cx="6664200" cy="465900"/>
          </a:xfrm>
          <a:prstGeom prst="rect">
            <a:avLst/>
          </a:prstGeom>
          <a:solidFill>
            <a:srgbClr val="D9EAD3"/>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algn="ctr"/>
            <a:r>
              <a:rPr lang="en" sz="1800" b="1">
                <a:solidFill>
                  <a:schemeClr val="dk1"/>
                </a:solidFill>
                <a:latin typeface="Corbel"/>
                <a:ea typeface="Corbel"/>
                <a:cs typeface="Corbel"/>
                <a:sym typeface="Corbel"/>
              </a:rPr>
              <a:t>Theorem 3</a:t>
            </a:r>
            <a:r>
              <a:rPr lang="en" sz="1800">
                <a:solidFill>
                  <a:schemeClr val="dk1"/>
                </a:solidFill>
                <a:latin typeface="Corbel"/>
                <a:ea typeface="Corbel"/>
                <a:cs typeface="Corbel"/>
                <a:sym typeface="Corbel"/>
              </a:rPr>
              <a:t>: larger temperature induces a larger variance gap!</a:t>
            </a:r>
            <a:endParaRPr sz="1800">
              <a:solidFill>
                <a:schemeClr val="dk1"/>
              </a:solidFill>
              <a:latin typeface="Corbel"/>
              <a:ea typeface="Corbel"/>
              <a:cs typeface="Corbel"/>
              <a:sym typeface="Corbel"/>
            </a:endParaRPr>
          </a:p>
          <a:p>
            <a:pPr marL="0" lvl="0" indent="0" algn="ctr" rtl="0">
              <a:spcBef>
                <a:spcPts val="0"/>
              </a:spcBef>
              <a:spcAft>
                <a:spcPts val="0"/>
              </a:spcAft>
              <a:buNone/>
            </a:pPr>
            <a:endParaRPr sz="1800">
              <a:solidFill>
                <a:schemeClr val="dk1"/>
              </a:solidFill>
              <a:latin typeface="Corbel"/>
              <a:ea typeface="Corbel"/>
              <a:cs typeface="Corbel"/>
              <a:sym typeface="Corbel"/>
            </a:endParaRPr>
          </a:p>
        </p:txBody>
      </p:sp>
      <p:sp>
        <p:nvSpPr>
          <p:cNvPr id="10" name="Google Shape;186;p24">
            <a:extLst>
              <a:ext uri="{FF2B5EF4-FFF2-40B4-BE49-F238E27FC236}">
                <a16:creationId xmlns:a16="http://schemas.microsoft.com/office/drawing/2014/main" id="{68E45CC5-FA29-3922-FB37-32E90A14C730}"/>
              </a:ext>
            </a:extLst>
          </p:cNvPr>
          <p:cNvSpPr txBox="1"/>
          <p:nvPr/>
        </p:nvSpPr>
        <p:spPr>
          <a:xfrm>
            <a:off x="2552303" y="3090066"/>
            <a:ext cx="4040427" cy="748056"/>
          </a:xfrm>
          <a:prstGeom prst="rect">
            <a:avLst/>
          </a:prstGeom>
          <a:solidFill>
            <a:srgbClr val="CFE2F3"/>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algn="ctr"/>
            <a:r>
              <a:rPr lang="en" sz="1800" dirty="0">
                <a:solidFill>
                  <a:schemeClr val="dk1"/>
                </a:solidFill>
                <a:latin typeface="Corbel"/>
                <a:ea typeface="Corbel"/>
                <a:cs typeface="Corbel"/>
                <a:sym typeface="Corbel"/>
              </a:rPr>
              <a:t>What does the theory tell us about model training?</a:t>
            </a:r>
            <a:endParaRPr lang="en" sz="1800" dirty="0">
              <a:solidFill>
                <a:schemeClr val="dk1"/>
              </a:solidFill>
              <a:latin typeface="Corbel"/>
              <a:ea typeface="Corbel"/>
              <a:cs typeface="Corbel"/>
            </a:endParaRPr>
          </a:p>
          <a:p>
            <a:pPr marL="0" lvl="0" indent="0" algn="ctr" rtl="0">
              <a:spcBef>
                <a:spcPts val="0"/>
              </a:spcBef>
              <a:spcAft>
                <a:spcPts val="0"/>
              </a:spcAft>
              <a:buNone/>
            </a:pPr>
            <a:endParaRPr sz="1800">
              <a:solidFill>
                <a:schemeClr val="dk1"/>
              </a:solidFill>
              <a:latin typeface="Corbel"/>
              <a:ea typeface="Corbel"/>
              <a:cs typeface="Corbel"/>
              <a:sym typeface="Corbel"/>
            </a:endParaRPr>
          </a:p>
          <a:p>
            <a:pPr marL="0" lvl="0" indent="0" algn="ctr" rtl="0">
              <a:spcBef>
                <a:spcPts val="0"/>
              </a:spcBef>
              <a:spcAft>
                <a:spcPts val="0"/>
              </a:spcAft>
              <a:buNone/>
            </a:pPr>
            <a:endParaRPr sz="1800">
              <a:solidFill>
                <a:schemeClr val="dk1"/>
              </a:solidFill>
              <a:latin typeface="Corbel"/>
              <a:ea typeface="Corbel"/>
              <a:cs typeface="Corbel"/>
              <a:sym typeface="Corbel"/>
            </a:endParaRPr>
          </a:p>
        </p:txBody>
      </p:sp>
      <p:pic>
        <p:nvPicPr>
          <p:cNvPr id="3" name="Camera 2">
            <a:extLst>
              <a:ext uri="{FF2B5EF4-FFF2-40B4-BE49-F238E27FC236}">
                <a16:creationId xmlns:a16="http://schemas.microsoft.com/office/drawing/2014/main" id="{6C70ACA0-B007-1D71-EFCF-8501CF5BF42C}"/>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7539228" y="3538728"/>
            <a:ext cx="1543050" cy="1543050"/>
          </a:xfrm>
          <a:prstGeom prst="ellipse">
            <a:avLst/>
          </a:prstGeom>
        </p:spPr>
      </p:pic>
    </p:spTree>
    <p:custDataLst>
      <p:tags r:id="rId1"/>
    </p:custDataLst>
    <p:extLst>
      <p:ext uri="{BB962C8B-B14F-4D97-AF65-F5344CB8AC3E}">
        <p14:creationId xmlns:p14="http://schemas.microsoft.com/office/powerpoint/2010/main" val="227559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4"/>
          <p:cNvSpPr txBox="1">
            <a:spLocks noGrp="1"/>
          </p:cNvSpPr>
          <p:nvPr>
            <p:ph type="body" idx="1"/>
          </p:nvPr>
        </p:nvSpPr>
        <p:spPr>
          <a:xfrm>
            <a:off x="311700" y="934794"/>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Corbel"/>
              <a:buChar char="-"/>
            </a:pPr>
            <a:r>
              <a:rPr lang="en" dirty="0">
                <a:solidFill>
                  <a:schemeClr val="dk1"/>
                </a:solidFill>
                <a:latin typeface="Corbel"/>
                <a:ea typeface="Corbel"/>
                <a:cs typeface="Corbel"/>
                <a:sym typeface="Corbel"/>
              </a:rPr>
              <a:t>It is well-known that variance-reduction accelerates the convergences of SGD. (</a:t>
            </a:r>
            <a:r>
              <a:rPr lang="en" dirty="0" err="1">
                <a:solidFill>
                  <a:schemeClr val="dk1"/>
                </a:solidFill>
                <a:latin typeface="Corbel"/>
                <a:ea typeface="Corbel"/>
                <a:cs typeface="Corbel"/>
                <a:sym typeface="Corbel"/>
              </a:rPr>
              <a:t>Sutskever</a:t>
            </a:r>
            <a:r>
              <a:rPr lang="en" dirty="0">
                <a:solidFill>
                  <a:schemeClr val="dk1"/>
                </a:solidFill>
                <a:latin typeface="Corbel"/>
                <a:ea typeface="Corbel"/>
                <a:cs typeface="Corbel"/>
                <a:sym typeface="Corbel"/>
              </a:rPr>
              <a:t> et al., 2013; Kingma and Ba, 2015)</a:t>
            </a:r>
            <a:endParaRPr dirty="0">
              <a:solidFill>
                <a:schemeClr val="dk1"/>
              </a:solidFill>
              <a:latin typeface="Corbel"/>
              <a:ea typeface="Corbel"/>
              <a:cs typeface="Corbel"/>
              <a:sym typeface="Corbel"/>
            </a:endParaRPr>
          </a:p>
          <a:p>
            <a:pPr marL="457200" lvl="0" indent="-342900" algn="l" rtl="0">
              <a:spcBef>
                <a:spcPts val="0"/>
              </a:spcBef>
              <a:spcAft>
                <a:spcPts val="0"/>
              </a:spcAft>
              <a:buClr>
                <a:schemeClr val="dk1"/>
              </a:buClr>
              <a:buSzPts val="1800"/>
              <a:buFont typeface="Corbel"/>
              <a:buChar char="-"/>
            </a:pPr>
            <a:r>
              <a:rPr lang="en" dirty="0">
                <a:solidFill>
                  <a:schemeClr val="dk1"/>
                </a:solidFill>
                <a:latin typeface="Corbel"/>
                <a:ea typeface="Corbel"/>
                <a:cs typeface="Corbel"/>
                <a:sym typeface="Corbel"/>
              </a:rPr>
              <a:t>Temperature Sampling induces less variance, therefore it should converge faster!</a:t>
            </a:r>
            <a:endParaRPr dirty="0">
              <a:solidFill>
                <a:schemeClr val="dk1"/>
              </a:solidFill>
              <a:latin typeface="Corbel"/>
              <a:ea typeface="Corbel"/>
              <a:cs typeface="Corbel"/>
              <a:sym typeface="Corbel"/>
            </a:endParaRPr>
          </a:p>
        </p:txBody>
      </p:sp>
      <p:sp>
        <p:nvSpPr>
          <p:cNvPr id="182" name="Google Shape;18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pic>
        <p:nvPicPr>
          <p:cNvPr id="183" name="Google Shape;183;p24" title="Screenshot 2025-04-07 at 3.39.55 AM.png"/>
          <p:cNvPicPr preferRelativeResize="0"/>
          <p:nvPr/>
        </p:nvPicPr>
        <p:blipFill>
          <a:blip r:embed="rId4">
            <a:alphaModFix/>
          </a:blip>
          <a:stretch>
            <a:fillRect/>
          </a:stretch>
        </p:blipFill>
        <p:spPr>
          <a:xfrm>
            <a:off x="775493" y="2124061"/>
            <a:ext cx="3021501" cy="2734650"/>
          </a:xfrm>
          <a:prstGeom prst="rect">
            <a:avLst/>
          </a:prstGeom>
          <a:noFill/>
          <a:ln>
            <a:noFill/>
          </a:ln>
        </p:spPr>
      </p:pic>
      <p:cxnSp>
        <p:nvCxnSpPr>
          <p:cNvPr id="184" name="Google Shape;184;p24"/>
          <p:cNvCxnSpPr/>
          <p:nvPr/>
        </p:nvCxnSpPr>
        <p:spPr>
          <a:xfrm flipV="1">
            <a:off x="3634364" y="3315261"/>
            <a:ext cx="1438366" cy="987940"/>
          </a:xfrm>
          <a:prstGeom prst="straightConnector1">
            <a:avLst/>
          </a:prstGeom>
          <a:noFill/>
          <a:ln w="9525" cap="flat" cmpd="sng">
            <a:solidFill>
              <a:schemeClr val="dk1"/>
            </a:solidFill>
            <a:prstDash val="solid"/>
            <a:round/>
            <a:headEnd type="none" w="med" len="med"/>
            <a:tailEnd type="triangle" w="med" len="med"/>
          </a:ln>
        </p:spPr>
      </p:cxnSp>
      <p:cxnSp>
        <p:nvCxnSpPr>
          <p:cNvPr id="185" name="Google Shape;185;p24"/>
          <p:cNvCxnSpPr/>
          <p:nvPr/>
        </p:nvCxnSpPr>
        <p:spPr>
          <a:xfrm flipV="1">
            <a:off x="3634364" y="3452125"/>
            <a:ext cx="1450884" cy="1129851"/>
          </a:xfrm>
          <a:prstGeom prst="straightConnector1">
            <a:avLst/>
          </a:prstGeom>
          <a:noFill/>
          <a:ln w="9525" cap="flat" cmpd="sng">
            <a:solidFill>
              <a:schemeClr val="dk1"/>
            </a:solidFill>
            <a:prstDash val="solid"/>
            <a:round/>
            <a:headEnd type="none" w="med" len="med"/>
            <a:tailEnd type="triangle" w="med" len="med"/>
          </a:ln>
        </p:spPr>
      </p:cxnSp>
      <p:sp>
        <p:nvSpPr>
          <p:cNvPr id="186" name="Google Shape;186;p24"/>
          <p:cNvSpPr txBox="1"/>
          <p:nvPr/>
        </p:nvSpPr>
        <p:spPr>
          <a:xfrm>
            <a:off x="5088775" y="2687900"/>
            <a:ext cx="2576400" cy="1312500"/>
          </a:xfrm>
          <a:prstGeom prst="rect">
            <a:avLst/>
          </a:prstGeom>
          <a:solidFill>
            <a:srgbClr val="CFE2F3"/>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dk1"/>
                </a:solidFill>
                <a:latin typeface="Corbel"/>
                <a:ea typeface="Corbel"/>
                <a:cs typeface="Corbel"/>
                <a:sym typeface="Corbel"/>
              </a:rPr>
              <a:t>Temperature Sampling (Dashed) converges faster than Scalarization (Solid)!</a:t>
            </a:r>
            <a:endParaRPr sz="1800" dirty="0">
              <a:solidFill>
                <a:schemeClr val="dk1"/>
              </a:solidFill>
              <a:latin typeface="Corbel"/>
              <a:ea typeface="Corbel"/>
              <a:cs typeface="Corbel"/>
              <a:sym typeface="Corbel"/>
            </a:endParaRPr>
          </a:p>
          <a:p>
            <a:pPr marL="0" lvl="0" indent="0" algn="ctr" rtl="0">
              <a:spcBef>
                <a:spcPts val="0"/>
              </a:spcBef>
              <a:spcAft>
                <a:spcPts val="0"/>
              </a:spcAft>
              <a:buNone/>
            </a:pPr>
            <a:endParaRPr sz="1800" dirty="0">
              <a:solidFill>
                <a:schemeClr val="dk1"/>
              </a:solidFill>
              <a:latin typeface="Corbel"/>
              <a:ea typeface="Corbel"/>
              <a:cs typeface="Corbel"/>
              <a:sym typeface="Corbel"/>
            </a:endParaRPr>
          </a:p>
          <a:p>
            <a:pPr marL="0" lvl="0" indent="0" algn="ctr" rtl="0">
              <a:spcBef>
                <a:spcPts val="0"/>
              </a:spcBef>
              <a:spcAft>
                <a:spcPts val="0"/>
              </a:spcAft>
              <a:buNone/>
            </a:pPr>
            <a:endParaRPr sz="1800" dirty="0">
              <a:solidFill>
                <a:schemeClr val="dk1"/>
              </a:solidFill>
              <a:latin typeface="Corbel"/>
              <a:ea typeface="Corbel"/>
              <a:cs typeface="Corbel"/>
              <a:sym typeface="Corbel"/>
            </a:endParaRPr>
          </a:p>
        </p:txBody>
      </p:sp>
      <p:sp>
        <p:nvSpPr>
          <p:cNvPr id="7" name="Google Shape;163;p22">
            <a:extLst>
              <a:ext uri="{FF2B5EF4-FFF2-40B4-BE49-F238E27FC236}">
                <a16:creationId xmlns:a16="http://schemas.microsoft.com/office/drawing/2014/main" id="{E576D319-AC7C-7731-468D-C8A3FB102152}"/>
              </a:ext>
            </a:extLst>
          </p:cNvPr>
          <p:cNvSpPr txBox="1"/>
          <p:nvPr/>
        </p:nvSpPr>
        <p:spPr>
          <a:xfrm>
            <a:off x="1135500" y="224201"/>
            <a:ext cx="6873000" cy="711000"/>
          </a:xfrm>
          <a:prstGeom prst="rect">
            <a:avLst/>
          </a:prstGeom>
          <a:solidFill>
            <a:srgbClr val="D9EAD3"/>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algn="ctr"/>
            <a:r>
              <a:rPr lang="en" sz="1800" b="1" dirty="0">
                <a:solidFill>
                  <a:schemeClr val="dk1"/>
                </a:solidFill>
                <a:latin typeface="Corbel"/>
                <a:ea typeface="Corbel"/>
                <a:cs typeface="Corbel"/>
                <a:sym typeface="Corbel"/>
              </a:rPr>
              <a:t>Theorem 2</a:t>
            </a:r>
            <a:r>
              <a:rPr lang="en" sz="1800" dirty="0">
                <a:solidFill>
                  <a:schemeClr val="dk1"/>
                </a:solidFill>
                <a:latin typeface="Corbel"/>
                <a:ea typeface="Corbel"/>
                <a:cs typeface="Corbel"/>
                <a:sym typeface="Corbel"/>
              </a:rPr>
              <a:t>: Temperature Sampling induces a larger variance between gradients compared to Scalarization in SGD.</a:t>
            </a:r>
            <a:endParaRPr sz="1800" dirty="0">
              <a:solidFill>
                <a:schemeClr val="dk1"/>
              </a:solidFill>
              <a:latin typeface="Corbel"/>
              <a:ea typeface="Corbel"/>
              <a:cs typeface="Corbel"/>
              <a:sym typeface="Corbel"/>
            </a:endParaRPr>
          </a:p>
          <a:p>
            <a:pPr marL="0" lvl="0" indent="0" algn="ctr" rtl="0">
              <a:spcBef>
                <a:spcPts val="0"/>
              </a:spcBef>
              <a:spcAft>
                <a:spcPts val="0"/>
              </a:spcAft>
              <a:buNone/>
            </a:pPr>
            <a:endParaRPr sz="1800" dirty="0">
              <a:solidFill>
                <a:schemeClr val="dk1"/>
              </a:solidFill>
              <a:latin typeface="Corbel"/>
              <a:ea typeface="Corbel"/>
              <a:cs typeface="Corbel"/>
              <a:sym typeface="Corbel"/>
            </a:endParaRPr>
          </a:p>
        </p:txBody>
      </p:sp>
      <p:pic>
        <p:nvPicPr>
          <p:cNvPr id="2" name="Camera 1">
            <a:extLst>
              <a:ext uri="{FF2B5EF4-FFF2-40B4-BE49-F238E27FC236}">
                <a16:creationId xmlns:a16="http://schemas.microsoft.com/office/drawing/2014/main" id="{71D5B78D-C86E-C35B-05E3-716D813122F2}"/>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7539228" y="3538728"/>
            <a:ext cx="1543050" cy="1543050"/>
          </a:xfrm>
          <a:prstGeom prst="ellipse">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Google Shape;202;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pic>
        <p:nvPicPr>
          <p:cNvPr id="203" name="Google Shape;203;p26" title="Screenshot 2025-04-07 at 3.42.49 AM.png"/>
          <p:cNvPicPr preferRelativeResize="0"/>
          <p:nvPr/>
        </p:nvPicPr>
        <p:blipFill>
          <a:blip r:embed="rId4">
            <a:alphaModFix/>
          </a:blip>
          <a:stretch>
            <a:fillRect/>
          </a:stretch>
        </p:blipFill>
        <p:spPr>
          <a:xfrm>
            <a:off x="431475" y="1531501"/>
            <a:ext cx="8281052" cy="2539301"/>
          </a:xfrm>
          <a:prstGeom prst="rect">
            <a:avLst/>
          </a:prstGeom>
          <a:noFill/>
          <a:ln>
            <a:noFill/>
          </a:ln>
        </p:spPr>
      </p:pic>
      <p:sp>
        <p:nvSpPr>
          <p:cNvPr id="204" name="Google Shape;204;p26"/>
          <p:cNvSpPr txBox="1"/>
          <p:nvPr/>
        </p:nvSpPr>
        <p:spPr>
          <a:xfrm>
            <a:off x="2526972" y="4162921"/>
            <a:ext cx="4726200" cy="745800"/>
          </a:xfrm>
          <a:prstGeom prst="rect">
            <a:avLst/>
          </a:prstGeom>
          <a:solidFill>
            <a:srgbClr val="CFE2F3"/>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dk1"/>
                </a:solidFill>
                <a:latin typeface="Corbel"/>
                <a:ea typeface="Corbel"/>
                <a:cs typeface="Corbel"/>
                <a:sym typeface="Corbel"/>
              </a:rPr>
              <a:t>Increasing temperature (2 to 5) makes the convergence even faster, but easy to overfit</a:t>
            </a:r>
            <a:endParaRPr sz="1800" dirty="0">
              <a:solidFill>
                <a:schemeClr val="dk1"/>
              </a:solidFill>
              <a:latin typeface="Corbel"/>
              <a:ea typeface="Corbel"/>
              <a:cs typeface="Corbel"/>
              <a:sym typeface="Corbel"/>
            </a:endParaRPr>
          </a:p>
          <a:p>
            <a:pPr marL="0" lvl="0" indent="0" algn="ctr" rtl="0">
              <a:spcBef>
                <a:spcPts val="0"/>
              </a:spcBef>
              <a:spcAft>
                <a:spcPts val="0"/>
              </a:spcAft>
              <a:buNone/>
            </a:pPr>
            <a:endParaRPr sz="1800" dirty="0">
              <a:solidFill>
                <a:schemeClr val="dk1"/>
              </a:solidFill>
              <a:latin typeface="Corbel"/>
              <a:ea typeface="Corbel"/>
              <a:cs typeface="Corbel"/>
              <a:sym typeface="Corbel"/>
            </a:endParaRPr>
          </a:p>
          <a:p>
            <a:pPr marL="0" lvl="0" indent="0" algn="ctr" rtl="0">
              <a:spcBef>
                <a:spcPts val="0"/>
              </a:spcBef>
              <a:spcAft>
                <a:spcPts val="0"/>
              </a:spcAft>
              <a:buNone/>
            </a:pPr>
            <a:endParaRPr sz="1800" dirty="0">
              <a:solidFill>
                <a:schemeClr val="dk1"/>
              </a:solidFill>
              <a:latin typeface="Corbel"/>
              <a:ea typeface="Corbel"/>
              <a:cs typeface="Corbel"/>
              <a:sym typeface="Corbel"/>
            </a:endParaRPr>
          </a:p>
        </p:txBody>
      </p:sp>
      <p:cxnSp>
        <p:nvCxnSpPr>
          <p:cNvPr id="205" name="Google Shape;205;p26"/>
          <p:cNvCxnSpPr>
            <a:stCxn id="204" idx="3"/>
          </p:cNvCxnSpPr>
          <p:nvPr/>
        </p:nvCxnSpPr>
        <p:spPr>
          <a:xfrm rot="10800000" flipH="1">
            <a:off x="7253172" y="3677221"/>
            <a:ext cx="383400" cy="858600"/>
          </a:xfrm>
          <a:prstGeom prst="straightConnector1">
            <a:avLst/>
          </a:prstGeom>
          <a:noFill/>
          <a:ln w="19050" cap="flat" cmpd="sng">
            <a:solidFill>
              <a:schemeClr val="dk1"/>
            </a:solidFill>
            <a:prstDash val="solid"/>
            <a:round/>
            <a:headEnd type="none" w="med" len="med"/>
            <a:tailEnd type="triangle" w="med" len="med"/>
          </a:ln>
        </p:spPr>
      </p:cxnSp>
      <p:sp>
        <p:nvSpPr>
          <p:cNvPr id="5" name="Google Shape;165;p22">
            <a:extLst>
              <a:ext uri="{FF2B5EF4-FFF2-40B4-BE49-F238E27FC236}">
                <a16:creationId xmlns:a16="http://schemas.microsoft.com/office/drawing/2014/main" id="{29E01458-F455-CA1E-4EE6-1BB072FAE99B}"/>
              </a:ext>
            </a:extLst>
          </p:cNvPr>
          <p:cNvSpPr txBox="1"/>
          <p:nvPr/>
        </p:nvSpPr>
        <p:spPr>
          <a:xfrm>
            <a:off x="1239900" y="355126"/>
            <a:ext cx="6664200" cy="465900"/>
          </a:xfrm>
          <a:prstGeom prst="rect">
            <a:avLst/>
          </a:prstGeom>
          <a:solidFill>
            <a:srgbClr val="D9EAD3"/>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algn="ctr"/>
            <a:r>
              <a:rPr lang="en" sz="1800" b="1">
                <a:solidFill>
                  <a:schemeClr val="dk1"/>
                </a:solidFill>
                <a:latin typeface="Corbel"/>
                <a:ea typeface="Corbel"/>
                <a:cs typeface="Corbel"/>
                <a:sym typeface="Corbel"/>
              </a:rPr>
              <a:t>Theorem 3</a:t>
            </a:r>
            <a:r>
              <a:rPr lang="en" sz="1800">
                <a:solidFill>
                  <a:schemeClr val="dk1"/>
                </a:solidFill>
                <a:latin typeface="Corbel"/>
                <a:ea typeface="Corbel"/>
                <a:cs typeface="Corbel"/>
                <a:sym typeface="Corbel"/>
              </a:rPr>
              <a:t>: larger temperature induces a larger variance gap!</a:t>
            </a:r>
            <a:endParaRPr sz="1800">
              <a:solidFill>
                <a:schemeClr val="dk1"/>
              </a:solidFill>
              <a:latin typeface="Corbel"/>
              <a:ea typeface="Corbel"/>
              <a:cs typeface="Corbel"/>
              <a:sym typeface="Corbel"/>
            </a:endParaRPr>
          </a:p>
          <a:p>
            <a:pPr marL="0" lvl="0" indent="0" algn="ctr" rtl="0">
              <a:spcBef>
                <a:spcPts val="0"/>
              </a:spcBef>
              <a:spcAft>
                <a:spcPts val="0"/>
              </a:spcAft>
              <a:buNone/>
            </a:pPr>
            <a:endParaRPr sz="1800">
              <a:solidFill>
                <a:schemeClr val="dk1"/>
              </a:solidFill>
              <a:latin typeface="Corbel"/>
              <a:ea typeface="Corbel"/>
              <a:cs typeface="Corbel"/>
              <a:sym typeface="Corbel"/>
            </a:endParaRPr>
          </a:p>
        </p:txBody>
      </p:sp>
      <p:sp>
        <p:nvSpPr>
          <p:cNvPr id="7" name="Google Shape;84;p15">
            <a:extLst>
              <a:ext uri="{FF2B5EF4-FFF2-40B4-BE49-F238E27FC236}">
                <a16:creationId xmlns:a16="http://schemas.microsoft.com/office/drawing/2014/main" id="{1232522F-C46C-91D9-F3B7-00C08DA8CCE0}"/>
              </a:ext>
            </a:extLst>
          </p:cNvPr>
          <p:cNvSpPr txBox="1"/>
          <p:nvPr/>
        </p:nvSpPr>
        <p:spPr>
          <a:xfrm>
            <a:off x="666957" y="980579"/>
            <a:ext cx="7029600" cy="393600"/>
          </a:xfrm>
          <a:prstGeom prst="rect">
            <a:avLst/>
          </a:prstGeom>
          <a:noFill/>
          <a:ln>
            <a:noFill/>
          </a:ln>
        </p:spPr>
        <p:txBody>
          <a:bodyPr spcFirstLastPara="1" wrap="square" lIns="91425" tIns="91425" rIns="91425" bIns="91425" anchor="t" anchorCtr="0">
            <a:noAutofit/>
          </a:bodyPr>
          <a:lstStyle/>
          <a:p>
            <a:r>
              <a:rPr lang="en" sz="1800">
                <a:solidFill>
                  <a:schemeClr val="dk1"/>
                </a:solidFill>
                <a:latin typeface="Corbel"/>
                <a:ea typeface="Corbel"/>
                <a:cs typeface="Corbel"/>
              </a:rPr>
              <a:t>Theorem 3 implies:</a:t>
            </a:r>
          </a:p>
          <a:p>
            <a:pPr marL="0" lvl="0" indent="0" algn="l" rtl="0">
              <a:spcBef>
                <a:spcPts val="0"/>
              </a:spcBef>
              <a:spcAft>
                <a:spcPts val="0"/>
              </a:spcAft>
              <a:buNone/>
            </a:pPr>
            <a:endParaRPr sz="1800">
              <a:solidFill>
                <a:schemeClr val="dk1"/>
              </a:solidFill>
              <a:latin typeface="Corbel"/>
              <a:ea typeface="Corbel"/>
              <a:cs typeface="Corbel"/>
              <a:sym typeface="Corbel"/>
            </a:endParaRPr>
          </a:p>
        </p:txBody>
      </p:sp>
      <p:pic>
        <p:nvPicPr>
          <p:cNvPr id="2" name="Camera 1">
            <a:extLst>
              <a:ext uri="{FF2B5EF4-FFF2-40B4-BE49-F238E27FC236}">
                <a16:creationId xmlns:a16="http://schemas.microsoft.com/office/drawing/2014/main" id="{D2E807AD-836B-9CC0-99EC-3FD89E2CCF56}"/>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7539228" y="3538728"/>
            <a:ext cx="1543050" cy="1543050"/>
          </a:xfrm>
          <a:prstGeom prst="ellipse">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
        <p:nvSpPr>
          <p:cNvPr id="228" name="Google Shape;22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orbel"/>
                <a:ea typeface="Corbel"/>
                <a:cs typeface="Corbel"/>
                <a:sym typeface="Corbel"/>
              </a:rPr>
              <a:t>Cooldown: Initially use large temp, then use small temperature</a:t>
            </a:r>
            <a:endParaRPr>
              <a:latin typeface="Corbel"/>
              <a:ea typeface="Corbel"/>
              <a:cs typeface="Corbel"/>
              <a:sym typeface="Corbel"/>
            </a:endParaRPr>
          </a:p>
        </p:txBody>
      </p:sp>
      <p:pic>
        <p:nvPicPr>
          <p:cNvPr id="229" name="Google Shape;229;p29" title="Screenshot 2025-04-07 at 3.52.25 AM.png"/>
          <p:cNvPicPr preferRelativeResize="0"/>
          <p:nvPr/>
        </p:nvPicPr>
        <p:blipFill>
          <a:blip r:embed="rId3">
            <a:alphaModFix/>
          </a:blip>
          <a:stretch>
            <a:fillRect/>
          </a:stretch>
        </p:blipFill>
        <p:spPr>
          <a:xfrm>
            <a:off x="1772200" y="1093797"/>
            <a:ext cx="5599591" cy="3820973"/>
          </a:xfrm>
          <a:prstGeom prst="rect">
            <a:avLst/>
          </a:prstGeom>
          <a:noFill/>
          <a:ln>
            <a:noFill/>
          </a:ln>
        </p:spPr>
      </p:pic>
      <p:pic>
        <p:nvPicPr>
          <p:cNvPr id="2" name="Camera 1">
            <a:extLst>
              <a:ext uri="{FF2B5EF4-FFF2-40B4-BE49-F238E27FC236}">
                <a16:creationId xmlns:a16="http://schemas.microsoft.com/office/drawing/2014/main" id="{99628A28-2057-29FB-A95C-7379A4E4E2F8}"/>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7539228" y="3538728"/>
            <a:ext cx="1543050" cy="1543050"/>
          </a:xfrm>
          <a:prstGeom prst="ellipse">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dirty="0">
                <a:latin typeface="Corbel"/>
                <a:ea typeface="Corbel"/>
                <a:cs typeface="Corbel"/>
                <a:sym typeface="Corbel"/>
              </a:rPr>
              <a:t>We used different languages as a case study: </a:t>
            </a:r>
            <a:endParaRPr dirty="0">
              <a:latin typeface="Corbel"/>
              <a:ea typeface="Corbel"/>
              <a:cs typeface="Corbel"/>
              <a:sym typeface="Corbel"/>
            </a:endParaRPr>
          </a:p>
        </p:txBody>
      </p:sp>
      <p:sp>
        <p:nvSpPr>
          <p:cNvPr id="235" name="Google Shape;235;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 </a:t>
            </a:r>
            <a:endParaRPr>
              <a:solidFill>
                <a:schemeClr val="dk1"/>
              </a:solidFill>
            </a:endParaRPr>
          </a:p>
        </p:txBody>
      </p:sp>
      <p:sp>
        <p:nvSpPr>
          <p:cNvPr id="236" name="Google Shape;236;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pic>
        <p:nvPicPr>
          <p:cNvPr id="237" name="Google Shape;237;p30" title="Screenshot 2025-04-07 at 2.35.12 AM.png"/>
          <p:cNvPicPr preferRelativeResize="0"/>
          <p:nvPr/>
        </p:nvPicPr>
        <p:blipFill>
          <a:blip r:embed="rId4">
            <a:alphaModFix/>
          </a:blip>
          <a:stretch>
            <a:fillRect/>
          </a:stretch>
        </p:blipFill>
        <p:spPr>
          <a:xfrm>
            <a:off x="845946" y="1152475"/>
            <a:ext cx="7452114" cy="3351250"/>
          </a:xfrm>
          <a:prstGeom prst="rect">
            <a:avLst/>
          </a:prstGeom>
          <a:noFill/>
          <a:ln>
            <a:noFill/>
          </a:ln>
        </p:spPr>
      </p:pic>
      <p:pic>
        <p:nvPicPr>
          <p:cNvPr id="2" name="Camera 1">
            <a:extLst>
              <a:ext uri="{FF2B5EF4-FFF2-40B4-BE49-F238E27FC236}">
                <a16:creationId xmlns:a16="http://schemas.microsoft.com/office/drawing/2014/main" id="{55EC4B33-8381-0E62-9F49-5EDE1A6FD2AB}"/>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7539228" y="3538728"/>
            <a:ext cx="1543050" cy="1543050"/>
          </a:xfrm>
          <a:prstGeom prst="ellipse">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243" name="Google Shape;24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orbel"/>
                <a:ea typeface="Corbel"/>
                <a:cs typeface="Corbel"/>
                <a:sym typeface="Corbel"/>
              </a:rPr>
              <a:t>Cooldown: Dev Loss on mC4 (lower is better)</a:t>
            </a:r>
            <a:endParaRPr>
              <a:latin typeface="Corbel"/>
              <a:ea typeface="Corbel"/>
              <a:cs typeface="Corbel"/>
              <a:sym typeface="Corbel"/>
            </a:endParaRPr>
          </a:p>
        </p:txBody>
      </p:sp>
      <p:pic>
        <p:nvPicPr>
          <p:cNvPr id="244" name="Google Shape;244;p31" title="Screenshot 2025-04-07 at 3.53.56 AM.png"/>
          <p:cNvPicPr preferRelativeResize="0"/>
          <p:nvPr/>
        </p:nvPicPr>
        <p:blipFill>
          <a:blip r:embed="rId3">
            <a:alphaModFix/>
          </a:blip>
          <a:stretch>
            <a:fillRect/>
          </a:stretch>
        </p:blipFill>
        <p:spPr>
          <a:xfrm>
            <a:off x="110975" y="1351938"/>
            <a:ext cx="8922051" cy="2439625"/>
          </a:xfrm>
          <a:prstGeom prst="rect">
            <a:avLst/>
          </a:prstGeom>
          <a:noFill/>
          <a:ln>
            <a:noFill/>
          </a:ln>
        </p:spPr>
      </p:pic>
      <p:sp>
        <p:nvSpPr>
          <p:cNvPr id="245" name="Google Shape;245;p31"/>
          <p:cNvSpPr txBox="1"/>
          <p:nvPr/>
        </p:nvSpPr>
        <p:spPr>
          <a:xfrm>
            <a:off x="1656900" y="4125775"/>
            <a:ext cx="5830200" cy="508200"/>
          </a:xfrm>
          <a:prstGeom prst="rect">
            <a:avLst/>
          </a:prstGeom>
          <a:solidFill>
            <a:srgbClr val="CFE2F3"/>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latin typeface="Corbel"/>
                <a:ea typeface="Corbel"/>
                <a:cs typeface="Corbel"/>
                <a:sym typeface="Corbel"/>
              </a:rPr>
              <a:t>Cooldown outperforms fixed temperature sampling!</a:t>
            </a:r>
            <a:endParaRPr sz="1800">
              <a:solidFill>
                <a:schemeClr val="dk1"/>
              </a:solidFill>
              <a:latin typeface="Corbel"/>
              <a:ea typeface="Corbel"/>
              <a:cs typeface="Corbel"/>
              <a:sym typeface="Corbel"/>
            </a:endParaRPr>
          </a:p>
          <a:p>
            <a:pPr marL="0" lvl="0" indent="0" algn="ctr" rtl="0">
              <a:spcBef>
                <a:spcPts val="0"/>
              </a:spcBef>
              <a:spcAft>
                <a:spcPts val="0"/>
              </a:spcAft>
              <a:buNone/>
            </a:pPr>
            <a:endParaRPr sz="1800">
              <a:solidFill>
                <a:schemeClr val="dk1"/>
              </a:solidFill>
              <a:latin typeface="Corbel"/>
              <a:ea typeface="Corbel"/>
              <a:cs typeface="Corbel"/>
              <a:sym typeface="Corbel"/>
            </a:endParaRPr>
          </a:p>
          <a:p>
            <a:pPr marL="0" lvl="0" indent="0" algn="ctr" rtl="0">
              <a:spcBef>
                <a:spcPts val="0"/>
              </a:spcBef>
              <a:spcAft>
                <a:spcPts val="0"/>
              </a:spcAft>
              <a:buNone/>
            </a:pPr>
            <a:endParaRPr sz="1800">
              <a:solidFill>
                <a:schemeClr val="dk1"/>
              </a:solidFill>
              <a:latin typeface="Corbel"/>
              <a:ea typeface="Corbel"/>
              <a:cs typeface="Corbel"/>
              <a:sym typeface="Corbel"/>
            </a:endParaRPr>
          </a:p>
        </p:txBody>
      </p:sp>
      <p:pic>
        <p:nvPicPr>
          <p:cNvPr id="2" name="Camera 1">
            <a:extLst>
              <a:ext uri="{FF2B5EF4-FFF2-40B4-BE49-F238E27FC236}">
                <a16:creationId xmlns:a16="http://schemas.microsoft.com/office/drawing/2014/main" id="{F68CC5C6-1366-A3A1-517E-EA79928AABF4}"/>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7539228" y="3538728"/>
            <a:ext cx="1543050" cy="1543050"/>
          </a:xfrm>
          <a:prstGeom prst="ellipse">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
        <p:nvSpPr>
          <p:cNvPr id="251" name="Google Shape;251;p32"/>
          <p:cNvSpPr txBox="1">
            <a:spLocks noGrp="1"/>
          </p:cNvSpPr>
          <p:nvPr>
            <p:ph type="title"/>
          </p:nvPr>
        </p:nvSpPr>
        <p:spPr>
          <a:xfrm>
            <a:off x="311700" y="485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orbel"/>
                <a:ea typeface="Corbel"/>
                <a:cs typeface="Corbel"/>
                <a:sym typeface="Corbel"/>
              </a:rPr>
              <a:t>Cooldown: Dev Loss on mC4 (lower is better)</a:t>
            </a:r>
            <a:endParaRPr>
              <a:latin typeface="Corbel"/>
              <a:ea typeface="Corbel"/>
              <a:cs typeface="Corbel"/>
              <a:sym typeface="Corbel"/>
            </a:endParaRPr>
          </a:p>
        </p:txBody>
      </p:sp>
      <p:pic>
        <p:nvPicPr>
          <p:cNvPr id="252" name="Google Shape;252;p32" title="Screenshot 2025-04-07 at 3.56.14 AM.png"/>
          <p:cNvPicPr preferRelativeResize="0"/>
          <p:nvPr/>
        </p:nvPicPr>
        <p:blipFill>
          <a:blip r:embed="rId3">
            <a:alphaModFix/>
          </a:blip>
          <a:stretch>
            <a:fillRect/>
          </a:stretch>
        </p:blipFill>
        <p:spPr>
          <a:xfrm>
            <a:off x="152400" y="1289888"/>
            <a:ext cx="8839204" cy="2563714"/>
          </a:xfrm>
          <a:prstGeom prst="rect">
            <a:avLst/>
          </a:prstGeom>
          <a:noFill/>
          <a:ln>
            <a:noFill/>
          </a:ln>
        </p:spPr>
      </p:pic>
      <p:sp>
        <p:nvSpPr>
          <p:cNvPr id="253" name="Google Shape;253;p32"/>
          <p:cNvSpPr txBox="1"/>
          <p:nvPr/>
        </p:nvSpPr>
        <p:spPr>
          <a:xfrm>
            <a:off x="1656900" y="4125775"/>
            <a:ext cx="5830200" cy="729600"/>
          </a:xfrm>
          <a:prstGeom prst="rect">
            <a:avLst/>
          </a:prstGeom>
          <a:solidFill>
            <a:srgbClr val="CFE2F3"/>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latin typeface="Corbel"/>
                <a:ea typeface="Corbel"/>
                <a:cs typeface="Corbel"/>
                <a:sym typeface="Corbel"/>
              </a:rPr>
              <a:t>Cooldown outperforms existing work that dynamically adjusts the sampling temperature!</a:t>
            </a:r>
            <a:endParaRPr sz="1800">
              <a:solidFill>
                <a:schemeClr val="dk1"/>
              </a:solidFill>
              <a:latin typeface="Corbel"/>
              <a:ea typeface="Corbel"/>
              <a:cs typeface="Corbel"/>
              <a:sym typeface="Corbel"/>
            </a:endParaRPr>
          </a:p>
          <a:p>
            <a:pPr marL="0" lvl="0" indent="0" algn="ctr" rtl="0">
              <a:spcBef>
                <a:spcPts val="0"/>
              </a:spcBef>
              <a:spcAft>
                <a:spcPts val="0"/>
              </a:spcAft>
              <a:buNone/>
            </a:pPr>
            <a:endParaRPr sz="1800">
              <a:solidFill>
                <a:schemeClr val="dk1"/>
              </a:solidFill>
              <a:latin typeface="Corbel"/>
              <a:ea typeface="Corbel"/>
              <a:cs typeface="Corbel"/>
              <a:sym typeface="Corbel"/>
            </a:endParaRPr>
          </a:p>
          <a:p>
            <a:pPr marL="0" lvl="0" indent="0" algn="ctr" rtl="0">
              <a:spcBef>
                <a:spcPts val="0"/>
              </a:spcBef>
              <a:spcAft>
                <a:spcPts val="0"/>
              </a:spcAft>
              <a:buNone/>
            </a:pPr>
            <a:endParaRPr sz="1800">
              <a:solidFill>
                <a:schemeClr val="dk1"/>
              </a:solidFill>
              <a:latin typeface="Corbel"/>
              <a:ea typeface="Corbel"/>
              <a:cs typeface="Corbel"/>
              <a:sym typeface="Corbel"/>
            </a:endParaRPr>
          </a:p>
        </p:txBody>
      </p:sp>
      <p:pic>
        <p:nvPicPr>
          <p:cNvPr id="2" name="Camera 1">
            <a:extLst>
              <a:ext uri="{FF2B5EF4-FFF2-40B4-BE49-F238E27FC236}">
                <a16:creationId xmlns:a16="http://schemas.microsoft.com/office/drawing/2014/main" id="{B56C52B2-FAE9-F7ED-BA9E-EB2E17C57FCD}"/>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7539228" y="3538728"/>
            <a:ext cx="1543050" cy="1543050"/>
          </a:xfrm>
          <a:prstGeom prst="ellipse">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orbel"/>
                <a:ea typeface="Corbel"/>
                <a:cs typeface="Corbel"/>
                <a:sym typeface="Corbel"/>
              </a:rPr>
              <a:t>In our language model’s pre-training data…</a:t>
            </a:r>
            <a:endParaRPr>
              <a:latin typeface="Corbel"/>
              <a:ea typeface="Corbel"/>
              <a:cs typeface="Corbel"/>
              <a:sym typeface="Corbel"/>
            </a:endParaRPr>
          </a:p>
        </p:txBody>
      </p:sp>
      <p:sp>
        <p:nvSpPr>
          <p:cNvPr id="70" name="Google Shape;7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
        <p:nvSpPr>
          <p:cNvPr id="71" name="Google Shape;71;p14"/>
          <p:cNvSpPr txBox="1"/>
          <p:nvPr/>
        </p:nvSpPr>
        <p:spPr>
          <a:xfrm>
            <a:off x="311700" y="1138900"/>
            <a:ext cx="5944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Corbel"/>
                <a:ea typeface="Corbel"/>
                <a:cs typeface="Corbel"/>
                <a:sym typeface="Corbel"/>
              </a:rPr>
              <a:t>There exists very common knowledge:</a:t>
            </a:r>
            <a:endParaRPr sz="1800">
              <a:solidFill>
                <a:schemeClr val="dk1"/>
              </a:solidFill>
              <a:latin typeface="Corbel"/>
              <a:ea typeface="Corbel"/>
              <a:cs typeface="Corbel"/>
              <a:sym typeface="Corbel"/>
            </a:endParaRPr>
          </a:p>
          <a:p>
            <a:pPr marL="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72" name="Google Shape;72;p14"/>
          <p:cNvSpPr txBox="1"/>
          <p:nvPr/>
        </p:nvSpPr>
        <p:spPr>
          <a:xfrm>
            <a:off x="992250" y="1653675"/>
            <a:ext cx="6882300" cy="14985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Courier New"/>
                <a:ea typeface="Courier New"/>
                <a:cs typeface="Courier New"/>
                <a:sym typeface="Courier New"/>
              </a:rPr>
              <a:t>You can get calcium from dairy products like milk, yogurt and cheese, canned fish with soft bones (sardines, anchovies and salmon; bones must be consumed to get the benefit of calcium), dark-green leafy vegetables (such as kale, mustard greens and turnip greens) and even tofu (if it's processed with calcium sulfate).</a:t>
            </a:r>
            <a:endParaRPr b="1">
              <a:solidFill>
                <a:schemeClr val="dk1"/>
              </a:solidFill>
              <a:latin typeface="Proxima Nova"/>
              <a:ea typeface="Proxima Nova"/>
              <a:cs typeface="Proxima Nova"/>
              <a:sym typeface="Proxima Nova"/>
            </a:endParaRPr>
          </a:p>
        </p:txBody>
      </p:sp>
      <p:sp>
        <p:nvSpPr>
          <p:cNvPr id="73" name="Google Shape;73;p14"/>
          <p:cNvSpPr txBox="1"/>
          <p:nvPr/>
        </p:nvSpPr>
        <p:spPr>
          <a:xfrm>
            <a:off x="311700" y="3152250"/>
            <a:ext cx="5944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Corbel"/>
                <a:ea typeface="Corbel"/>
                <a:cs typeface="Corbel"/>
                <a:sym typeface="Corbel"/>
              </a:rPr>
              <a:t>But there also exists very niche topics:</a:t>
            </a:r>
            <a:endParaRPr sz="1800">
              <a:solidFill>
                <a:schemeClr val="dk1"/>
              </a:solidFill>
              <a:latin typeface="Corbel"/>
              <a:ea typeface="Corbel"/>
              <a:cs typeface="Corbel"/>
              <a:sym typeface="Corbel"/>
            </a:endParaRPr>
          </a:p>
          <a:p>
            <a:pPr marL="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74" name="Google Shape;74;p14"/>
          <p:cNvSpPr txBox="1"/>
          <p:nvPr/>
        </p:nvSpPr>
        <p:spPr>
          <a:xfrm>
            <a:off x="992250" y="3641650"/>
            <a:ext cx="6882300" cy="9015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Courier New"/>
                <a:ea typeface="Courier New"/>
                <a:cs typeface="Courier New"/>
                <a:sym typeface="Courier New"/>
              </a:rPr>
              <a:t>Trivia mediterranea is a species of small sea snail, a marine gastropod mollusc in the family Triviidae, the false cowries or trivias.</a:t>
            </a:r>
            <a:endParaRPr b="1">
              <a:solidFill>
                <a:schemeClr val="dk1"/>
              </a:solidFill>
              <a:latin typeface="Proxima Nova"/>
              <a:ea typeface="Proxima Nova"/>
              <a:cs typeface="Proxima Nova"/>
              <a:sym typeface="Proxima Nova"/>
            </a:endParaRPr>
          </a:p>
        </p:txBody>
      </p:sp>
      <p:pic>
        <p:nvPicPr>
          <p:cNvPr id="75" name="Google Shape;75;p14"/>
          <p:cNvPicPr preferRelativeResize="0"/>
          <p:nvPr/>
        </p:nvPicPr>
        <p:blipFill>
          <a:blip r:embed="rId4">
            <a:alphaModFix/>
          </a:blip>
          <a:stretch>
            <a:fillRect/>
          </a:stretch>
        </p:blipFill>
        <p:spPr>
          <a:xfrm>
            <a:off x="6722675" y="732975"/>
            <a:ext cx="833975" cy="834000"/>
          </a:xfrm>
          <a:prstGeom prst="rect">
            <a:avLst/>
          </a:prstGeom>
          <a:noFill/>
          <a:ln>
            <a:noFill/>
          </a:ln>
        </p:spPr>
      </p:pic>
      <p:pic>
        <p:nvPicPr>
          <p:cNvPr id="76" name="Google Shape;76;p14"/>
          <p:cNvPicPr preferRelativeResize="0"/>
          <p:nvPr/>
        </p:nvPicPr>
        <p:blipFill>
          <a:blip r:embed="rId5">
            <a:alphaModFix/>
          </a:blip>
          <a:stretch>
            <a:fillRect/>
          </a:stretch>
        </p:blipFill>
        <p:spPr>
          <a:xfrm>
            <a:off x="7556650" y="732975"/>
            <a:ext cx="833975" cy="816750"/>
          </a:xfrm>
          <a:prstGeom prst="rect">
            <a:avLst/>
          </a:prstGeom>
          <a:noFill/>
          <a:ln>
            <a:noFill/>
          </a:ln>
        </p:spPr>
      </p:pic>
      <p:pic>
        <p:nvPicPr>
          <p:cNvPr id="77" name="Google Shape;77;p14"/>
          <p:cNvPicPr preferRelativeResize="0"/>
          <p:nvPr/>
        </p:nvPicPr>
        <p:blipFill>
          <a:blip r:embed="rId6">
            <a:alphaModFix/>
          </a:blip>
          <a:stretch>
            <a:fillRect/>
          </a:stretch>
        </p:blipFill>
        <p:spPr>
          <a:xfrm>
            <a:off x="2536608" y="4202914"/>
            <a:ext cx="1152754" cy="834000"/>
          </a:xfrm>
          <a:prstGeom prst="rect">
            <a:avLst/>
          </a:prstGeom>
          <a:noFill/>
          <a:ln>
            <a:noFill/>
          </a:ln>
        </p:spPr>
      </p:pic>
      <p:pic>
        <p:nvPicPr>
          <p:cNvPr id="2" name="Camera 1">
            <a:extLst>
              <a:ext uri="{FF2B5EF4-FFF2-40B4-BE49-F238E27FC236}">
                <a16:creationId xmlns:a16="http://schemas.microsoft.com/office/drawing/2014/main" id="{DF8674F1-CA14-C582-31A0-0D5AE5BFFF42}"/>
              </a:ext>
            </a:extLst>
          </p:cNvPr>
          <p:cNvPicPr>
            <a:picLocks noChangeAspect="1"/>
            <a:extLst>
              <a:ext uri="{51228E76-BA90-4043-B771-695A4F85340A}">
                <alf:liveFeedProps xmlns:alf="http://schemas.microsoft.com/office/drawing/2021/livefeed"/>
              </a:ext>
            </a:extLst>
          </p:cNvPicPr>
          <p:nvPr/>
        </p:nvPicPr>
        <p:blipFill>
          <a:blip r:embed="rId7">
            <a:extLst>
              <a:ext uri="{96DAC541-7B7A-43D3-8B79-37D633B846F1}">
                <asvg:svgBlip xmlns:asvg="http://schemas.microsoft.com/office/drawing/2016/SVG/main" r:embed="rId8"/>
              </a:ext>
            </a:extLst>
          </a:blip>
          <a:stretch>
            <a:fillRect/>
          </a:stretch>
        </p:blipFill>
        <p:spPr>
          <a:xfrm>
            <a:off x="7539228" y="3538728"/>
            <a:ext cx="1543050" cy="1543050"/>
          </a:xfrm>
          <a:prstGeom prst="ellipse">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orbel"/>
                <a:ea typeface="Corbel"/>
                <a:cs typeface="Corbel"/>
                <a:sym typeface="Corbel"/>
              </a:rPr>
              <a:t>Summary</a:t>
            </a:r>
            <a:endParaRPr/>
          </a:p>
        </p:txBody>
      </p:sp>
      <p:sp>
        <p:nvSpPr>
          <p:cNvPr id="259" name="Google Shape;259;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
                <a:solidFill>
                  <a:schemeClr val="tx1"/>
                </a:solidFill>
                <a:latin typeface="Corbel"/>
              </a:rPr>
              <a:t>Two common approaches for dealing with imbalanced data:</a:t>
            </a:r>
            <a:endParaRPr lang="en-US">
              <a:solidFill>
                <a:schemeClr val="tx1"/>
              </a:solidFill>
            </a:endParaRPr>
          </a:p>
          <a:p>
            <a:pPr marL="742950" lvl="1" indent="-285750">
              <a:lnSpc>
                <a:spcPct val="114999"/>
              </a:lnSpc>
              <a:spcAft>
                <a:spcPts val="1200"/>
              </a:spcAft>
              <a:buFont typeface="Courier New"/>
              <a:buChar char="o"/>
            </a:pPr>
            <a:r>
              <a:rPr lang="en" sz="1700">
                <a:solidFill>
                  <a:schemeClr val="tx1"/>
                </a:solidFill>
                <a:latin typeface="Corbel"/>
              </a:rPr>
              <a:t>Temperature Sampling: Resampling of domains</a:t>
            </a:r>
          </a:p>
          <a:p>
            <a:pPr marL="742950" lvl="1" indent="-285750">
              <a:lnSpc>
                <a:spcPct val="114999"/>
              </a:lnSpc>
              <a:spcAft>
                <a:spcPts val="1200"/>
              </a:spcAft>
              <a:buFont typeface="Courier New"/>
              <a:buChar char="o"/>
            </a:pPr>
            <a:r>
              <a:rPr lang="en" sz="1700">
                <a:solidFill>
                  <a:schemeClr val="tx1"/>
                </a:solidFill>
                <a:latin typeface="Corbel"/>
              </a:rPr>
              <a:t>Scalarization: Reweighting of per-domain losses</a:t>
            </a:r>
          </a:p>
          <a:p>
            <a:pPr marL="285750" indent="-285750">
              <a:lnSpc>
                <a:spcPct val="114999"/>
              </a:lnSpc>
              <a:spcAft>
                <a:spcPts val="1200"/>
              </a:spcAft>
            </a:pPr>
            <a:r>
              <a:rPr lang="en">
                <a:solidFill>
                  <a:schemeClr val="tx1"/>
                </a:solidFill>
                <a:latin typeface="Corbel"/>
              </a:rPr>
              <a:t>Despite common perception, these two are not equivalent</a:t>
            </a:r>
          </a:p>
          <a:p>
            <a:pPr marL="742950" lvl="1" indent="-285750">
              <a:lnSpc>
                <a:spcPct val="114999"/>
              </a:lnSpc>
              <a:spcAft>
                <a:spcPts val="1200"/>
              </a:spcAft>
              <a:buSzPts val="1800"/>
              <a:buFont typeface="Courier New"/>
              <a:buChar char="o"/>
            </a:pPr>
            <a:r>
              <a:rPr lang="en" sz="1700">
                <a:solidFill>
                  <a:schemeClr val="tx1"/>
                </a:solidFill>
                <a:latin typeface="Corbel"/>
              </a:rPr>
              <a:t>Temperature Sampling leads to lower variance in gradient estimates</a:t>
            </a:r>
          </a:p>
          <a:p>
            <a:pPr marL="742950" lvl="1" indent="-285750">
              <a:lnSpc>
                <a:spcPct val="114999"/>
              </a:lnSpc>
              <a:spcAft>
                <a:spcPts val="1200"/>
              </a:spcAft>
              <a:buFont typeface="Courier New"/>
              <a:buChar char="o"/>
            </a:pPr>
            <a:r>
              <a:rPr lang="en" sz="1700">
                <a:solidFill>
                  <a:schemeClr val="tx1"/>
                </a:solidFill>
                <a:latin typeface="Corbel"/>
              </a:rPr>
              <a:t>...and faster convergence</a:t>
            </a:r>
          </a:p>
          <a:p>
            <a:pPr marL="285750" indent="-285750">
              <a:lnSpc>
                <a:spcPct val="114999"/>
              </a:lnSpc>
              <a:spcAft>
                <a:spcPts val="1200"/>
              </a:spcAft>
            </a:pPr>
            <a:r>
              <a:rPr lang="en">
                <a:solidFill>
                  <a:schemeClr val="tx1"/>
                </a:solidFill>
                <a:latin typeface="Corbel"/>
              </a:rPr>
              <a:t>We propose ❄️ </a:t>
            </a:r>
            <a:r>
              <a:rPr lang="en">
                <a:solidFill>
                  <a:schemeClr val="tx1"/>
                </a:solidFill>
                <a:latin typeface="Times New Roman"/>
                <a:cs typeface="Times New Roman"/>
              </a:rPr>
              <a:t>COOLDOWN</a:t>
            </a:r>
            <a:r>
              <a:rPr lang="en">
                <a:solidFill>
                  <a:schemeClr val="tx1"/>
                </a:solidFill>
                <a:latin typeface="Corbel"/>
                <a:cs typeface="Times New Roman"/>
              </a:rPr>
              <a:t> ❄</a:t>
            </a:r>
            <a:r>
              <a:rPr lang="en" sz="2800">
                <a:solidFill>
                  <a:schemeClr val="tx1"/>
                </a:solidFill>
                <a:latin typeface="Corbel"/>
                <a:cs typeface="Times New Roman"/>
              </a:rPr>
              <a:t>️</a:t>
            </a:r>
          </a:p>
          <a:p>
            <a:pPr marL="742950" lvl="1" indent="-285750">
              <a:lnSpc>
                <a:spcPct val="114999"/>
              </a:lnSpc>
              <a:spcAft>
                <a:spcPts val="1200"/>
              </a:spcAft>
              <a:buFont typeface="Courier New"/>
              <a:buChar char="o"/>
            </a:pPr>
            <a:r>
              <a:rPr lang="en" sz="1800">
                <a:solidFill>
                  <a:schemeClr val="tx1"/>
                </a:solidFill>
                <a:latin typeface="Corbel"/>
                <a:cs typeface="Times New Roman"/>
              </a:rPr>
              <a:t>A suggested recipe for imbalanced (pre-) training</a:t>
            </a:r>
            <a:endParaRPr lang="en" sz="2400">
              <a:solidFill>
                <a:schemeClr val="tx1"/>
              </a:solidFill>
              <a:latin typeface="Corbel"/>
              <a:cs typeface="Times New Roman"/>
            </a:endParaRPr>
          </a:p>
          <a:p>
            <a:pPr marL="742950" lvl="1" indent="-285750">
              <a:lnSpc>
                <a:spcPct val="114999"/>
              </a:lnSpc>
              <a:spcAft>
                <a:spcPts val="1200"/>
              </a:spcAft>
              <a:buFont typeface="Courier New"/>
              <a:buChar char="o"/>
            </a:pPr>
            <a:endParaRPr lang="en">
              <a:cs typeface="Times New Roman"/>
            </a:endParaRPr>
          </a:p>
        </p:txBody>
      </p:sp>
      <p:sp>
        <p:nvSpPr>
          <p:cNvPr id="260" name="Google Shape;260;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pic>
        <p:nvPicPr>
          <p:cNvPr id="2" name="Camera 1">
            <a:extLst>
              <a:ext uri="{FF2B5EF4-FFF2-40B4-BE49-F238E27FC236}">
                <a16:creationId xmlns:a16="http://schemas.microsoft.com/office/drawing/2014/main" id="{6A15AF49-3FD8-209B-A66F-678617C02C04}"/>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539228" y="3538728"/>
            <a:ext cx="1543050" cy="1543050"/>
          </a:xfrm>
          <a:prstGeom prst="ellipse">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a:spLocks noGrp="1"/>
          </p:cNvSpPr>
          <p:nvPr>
            <p:ph type="title"/>
          </p:nvPr>
        </p:nvSpPr>
        <p:spPr>
          <a:xfrm>
            <a:off x="311700" y="20324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022">
                <a:latin typeface="Corbel"/>
                <a:ea typeface="Corbel"/>
                <a:cs typeface="Corbel"/>
                <a:sym typeface="Corbel"/>
              </a:rPr>
              <a:t>For more results:</a:t>
            </a:r>
            <a:endParaRPr>
              <a:latin typeface="Corbel"/>
              <a:ea typeface="Corbel"/>
              <a:cs typeface="Corbel"/>
              <a:sym typeface="Corbel"/>
            </a:endParaRPr>
          </a:p>
          <a:p>
            <a:pPr marL="0" lvl="0" indent="0" algn="ctr" rtl="0">
              <a:spcBef>
                <a:spcPts val="0"/>
              </a:spcBef>
              <a:spcAft>
                <a:spcPts val="0"/>
              </a:spcAft>
              <a:buNone/>
            </a:pPr>
            <a:r>
              <a:rPr lang="en" u="sng">
                <a:solidFill>
                  <a:srgbClr val="0B5394"/>
                </a:solidFill>
                <a:latin typeface="Corbel"/>
                <a:ea typeface="Corbel"/>
                <a:cs typeface="Corbel"/>
                <a:sym typeface="Corbel"/>
              </a:rPr>
              <a:t>https://arxiv.org/pdf/2410.04579</a:t>
            </a:r>
            <a:endParaRPr u="sng">
              <a:solidFill>
                <a:srgbClr val="0B5394"/>
              </a:solidFill>
              <a:latin typeface="Corbel"/>
              <a:ea typeface="Corbel"/>
              <a:cs typeface="Corbel"/>
              <a:sym typeface="Corbel"/>
            </a:endParaRPr>
          </a:p>
        </p:txBody>
      </p:sp>
      <p:sp>
        <p:nvSpPr>
          <p:cNvPr id="266" name="Google Shape;266;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pic>
        <p:nvPicPr>
          <p:cNvPr id="2" name="Camera 1">
            <a:extLst>
              <a:ext uri="{FF2B5EF4-FFF2-40B4-BE49-F238E27FC236}">
                <a16:creationId xmlns:a16="http://schemas.microsoft.com/office/drawing/2014/main" id="{D7EDBB24-82FB-823E-08CC-48EABBBE76FC}"/>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539228" y="3538728"/>
            <a:ext cx="1543050" cy="1543050"/>
          </a:xfrm>
          <a:prstGeom prst="ellipse">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orbel"/>
                <a:ea typeface="Corbel"/>
                <a:cs typeface="Corbel"/>
                <a:sym typeface="Corbel"/>
              </a:rPr>
              <a:t>The “long-tailedness” of knowledge</a:t>
            </a:r>
            <a:endParaRPr>
              <a:latin typeface="Corbel"/>
              <a:ea typeface="Corbel"/>
              <a:cs typeface="Corbel"/>
              <a:sym typeface="Corbel"/>
            </a:endParaRPr>
          </a:p>
        </p:txBody>
      </p:sp>
      <p:sp>
        <p:nvSpPr>
          <p:cNvPr id="83" name="Google Shape;8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
        <p:nvSpPr>
          <p:cNvPr id="84" name="Google Shape;84;p15"/>
          <p:cNvSpPr txBox="1"/>
          <p:nvPr/>
        </p:nvSpPr>
        <p:spPr>
          <a:xfrm>
            <a:off x="311700" y="1138900"/>
            <a:ext cx="70296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Corbel"/>
                <a:ea typeface="Corbel"/>
                <a:cs typeface="Corbel"/>
                <a:sym typeface="Corbel"/>
              </a:rPr>
              <a:t>In the entire C4 dataset, trivia mediterranea only appears 4 times.</a:t>
            </a:r>
            <a:endParaRPr sz="1800">
              <a:solidFill>
                <a:schemeClr val="dk1"/>
              </a:solidFill>
              <a:latin typeface="Corbel"/>
              <a:ea typeface="Corbel"/>
              <a:cs typeface="Corbel"/>
              <a:sym typeface="Corbel"/>
            </a:endParaRPr>
          </a:p>
          <a:p>
            <a:pPr marL="0" lvl="0" indent="0" algn="l" rtl="0">
              <a:spcBef>
                <a:spcPts val="0"/>
              </a:spcBef>
              <a:spcAft>
                <a:spcPts val="0"/>
              </a:spcAft>
              <a:buNone/>
            </a:pPr>
            <a:endParaRPr sz="1800">
              <a:solidFill>
                <a:schemeClr val="dk1"/>
              </a:solidFill>
              <a:latin typeface="Corbel"/>
              <a:ea typeface="Corbel"/>
              <a:cs typeface="Corbel"/>
              <a:sym typeface="Corbel"/>
            </a:endParaRPr>
          </a:p>
        </p:txBody>
      </p:sp>
      <p:pic>
        <p:nvPicPr>
          <p:cNvPr id="85" name="Google Shape;85;p15" title="output (8).png"/>
          <p:cNvPicPr preferRelativeResize="0"/>
          <p:nvPr/>
        </p:nvPicPr>
        <p:blipFill>
          <a:blip r:embed="rId4">
            <a:alphaModFix/>
          </a:blip>
          <a:stretch>
            <a:fillRect/>
          </a:stretch>
        </p:blipFill>
        <p:spPr>
          <a:xfrm>
            <a:off x="135175" y="1653675"/>
            <a:ext cx="3982876" cy="2974550"/>
          </a:xfrm>
          <a:prstGeom prst="rect">
            <a:avLst/>
          </a:prstGeom>
          <a:noFill/>
          <a:ln>
            <a:noFill/>
          </a:ln>
        </p:spPr>
      </p:pic>
      <p:pic>
        <p:nvPicPr>
          <p:cNvPr id="86" name="Google Shape;86;p15" title="Screenshot 2025-04-07 at 2.27.50 AM.png"/>
          <p:cNvPicPr preferRelativeResize="0"/>
          <p:nvPr/>
        </p:nvPicPr>
        <p:blipFill>
          <a:blip r:embed="rId5">
            <a:alphaModFix/>
          </a:blip>
          <a:stretch>
            <a:fillRect/>
          </a:stretch>
        </p:blipFill>
        <p:spPr>
          <a:xfrm>
            <a:off x="4118050" y="1653675"/>
            <a:ext cx="4864502" cy="2888376"/>
          </a:xfrm>
          <a:prstGeom prst="rect">
            <a:avLst/>
          </a:prstGeom>
          <a:noFill/>
          <a:ln>
            <a:noFill/>
          </a:ln>
        </p:spPr>
      </p:pic>
      <p:cxnSp>
        <p:nvCxnSpPr>
          <p:cNvPr id="87" name="Google Shape;87;p15"/>
          <p:cNvCxnSpPr/>
          <p:nvPr/>
        </p:nvCxnSpPr>
        <p:spPr>
          <a:xfrm rot="10800000" flipH="1">
            <a:off x="4670450" y="2207375"/>
            <a:ext cx="732300" cy="17100"/>
          </a:xfrm>
          <a:prstGeom prst="straightConnector1">
            <a:avLst/>
          </a:prstGeom>
          <a:noFill/>
          <a:ln w="9525" cap="flat" cmpd="sng">
            <a:solidFill>
              <a:schemeClr val="dk1"/>
            </a:solidFill>
            <a:prstDash val="solid"/>
            <a:round/>
            <a:headEnd type="none" w="med" len="med"/>
            <a:tailEnd type="triangle" w="med" len="med"/>
          </a:ln>
        </p:spPr>
      </p:cxnSp>
      <p:sp>
        <p:nvSpPr>
          <p:cNvPr id="88" name="Google Shape;88;p15"/>
          <p:cNvSpPr txBox="1"/>
          <p:nvPr/>
        </p:nvSpPr>
        <p:spPr>
          <a:xfrm>
            <a:off x="5402750" y="2060775"/>
            <a:ext cx="1120200" cy="23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dk1"/>
                </a:solidFill>
                <a:latin typeface="Courier New"/>
                <a:ea typeface="Courier New"/>
                <a:cs typeface="Courier New"/>
                <a:sym typeface="Courier New"/>
              </a:rPr>
              <a:t>calcium</a:t>
            </a:r>
            <a:endParaRPr sz="1800">
              <a:solidFill>
                <a:schemeClr val="accent3"/>
              </a:solidFill>
              <a:latin typeface="Proxima Nova"/>
              <a:ea typeface="Proxima Nova"/>
              <a:cs typeface="Proxima Nova"/>
              <a:sym typeface="Proxima Nova"/>
            </a:endParaRPr>
          </a:p>
        </p:txBody>
      </p:sp>
      <p:cxnSp>
        <p:nvCxnSpPr>
          <p:cNvPr id="89" name="Google Shape;89;p15"/>
          <p:cNvCxnSpPr/>
          <p:nvPr/>
        </p:nvCxnSpPr>
        <p:spPr>
          <a:xfrm rot="10800000">
            <a:off x="8461250" y="3844100"/>
            <a:ext cx="249900" cy="439500"/>
          </a:xfrm>
          <a:prstGeom prst="straightConnector1">
            <a:avLst/>
          </a:prstGeom>
          <a:noFill/>
          <a:ln w="9525" cap="flat" cmpd="sng">
            <a:solidFill>
              <a:schemeClr val="dk1"/>
            </a:solidFill>
            <a:prstDash val="solid"/>
            <a:round/>
            <a:headEnd type="none" w="med" len="med"/>
            <a:tailEnd type="triangle" w="med" len="med"/>
          </a:ln>
        </p:spPr>
      </p:cxnSp>
      <p:pic>
        <p:nvPicPr>
          <p:cNvPr id="90" name="Google Shape;90;p15"/>
          <p:cNvPicPr preferRelativeResize="0"/>
          <p:nvPr/>
        </p:nvPicPr>
        <p:blipFill>
          <a:blip r:embed="rId6">
            <a:alphaModFix/>
          </a:blip>
          <a:stretch>
            <a:fillRect/>
          </a:stretch>
        </p:blipFill>
        <p:spPr>
          <a:xfrm>
            <a:off x="7964400" y="3216173"/>
            <a:ext cx="867900" cy="627925"/>
          </a:xfrm>
          <a:prstGeom prst="rect">
            <a:avLst/>
          </a:prstGeom>
          <a:noFill/>
          <a:ln>
            <a:noFill/>
          </a:ln>
        </p:spPr>
      </p:pic>
      <p:pic>
        <p:nvPicPr>
          <p:cNvPr id="91" name="Google Shape;91;p15"/>
          <p:cNvPicPr preferRelativeResize="0"/>
          <p:nvPr/>
        </p:nvPicPr>
        <p:blipFill>
          <a:blip r:embed="rId7">
            <a:alphaModFix/>
          </a:blip>
          <a:stretch>
            <a:fillRect/>
          </a:stretch>
        </p:blipFill>
        <p:spPr>
          <a:xfrm>
            <a:off x="5499275" y="2335475"/>
            <a:ext cx="833975" cy="834000"/>
          </a:xfrm>
          <a:prstGeom prst="rect">
            <a:avLst/>
          </a:prstGeom>
          <a:noFill/>
          <a:ln>
            <a:noFill/>
          </a:ln>
        </p:spPr>
      </p:pic>
      <p:pic>
        <p:nvPicPr>
          <p:cNvPr id="92" name="Google Shape;92;p15"/>
          <p:cNvPicPr preferRelativeResize="0"/>
          <p:nvPr/>
        </p:nvPicPr>
        <p:blipFill>
          <a:blip r:embed="rId8">
            <a:alphaModFix/>
          </a:blip>
          <a:stretch>
            <a:fillRect/>
          </a:stretch>
        </p:blipFill>
        <p:spPr>
          <a:xfrm>
            <a:off x="6333250" y="2335475"/>
            <a:ext cx="833975" cy="816750"/>
          </a:xfrm>
          <a:prstGeom prst="rect">
            <a:avLst/>
          </a:prstGeom>
          <a:noFill/>
          <a:ln>
            <a:noFill/>
          </a:ln>
        </p:spPr>
      </p:pic>
      <p:sp>
        <p:nvSpPr>
          <p:cNvPr id="93" name="Google Shape;93;p15"/>
          <p:cNvSpPr txBox="1"/>
          <p:nvPr/>
        </p:nvSpPr>
        <p:spPr>
          <a:xfrm>
            <a:off x="7569175" y="2872350"/>
            <a:ext cx="1510200" cy="23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ourier New"/>
                <a:ea typeface="Courier New"/>
                <a:cs typeface="Courier New"/>
                <a:sym typeface="Courier New"/>
              </a:rPr>
              <a:t>Trivia mediterranea</a:t>
            </a:r>
            <a:endParaRPr sz="1800">
              <a:solidFill>
                <a:schemeClr val="accent3"/>
              </a:solidFill>
              <a:latin typeface="Proxima Nova"/>
              <a:ea typeface="Proxima Nova"/>
              <a:cs typeface="Proxima Nova"/>
              <a:sym typeface="Proxima Nova"/>
            </a:endParaRPr>
          </a:p>
        </p:txBody>
      </p:sp>
      <p:pic>
        <p:nvPicPr>
          <p:cNvPr id="2" name="Camera 1">
            <a:extLst>
              <a:ext uri="{FF2B5EF4-FFF2-40B4-BE49-F238E27FC236}">
                <a16:creationId xmlns:a16="http://schemas.microsoft.com/office/drawing/2014/main" id="{7BB91686-21AF-0255-8E85-339DC228CD3D}"/>
              </a:ext>
            </a:extLst>
          </p:cNvPr>
          <p:cNvPicPr>
            <a:picLocks noChangeAspect="1"/>
            <a:extLst>
              <a:ext uri="{51228E76-BA90-4043-B771-695A4F85340A}">
                <alf:liveFeedProps xmlns:alf="http://schemas.microsoft.com/office/drawing/2021/livefeed"/>
              </a:ext>
            </a:extLst>
          </p:cNvPicPr>
          <p:nvPr/>
        </p:nvPicPr>
        <p:blipFill>
          <a:blip r:embed="rId9">
            <a:extLst>
              <a:ext uri="{96DAC541-7B7A-43D3-8B79-37D633B846F1}">
                <asvg:svgBlip xmlns:asvg="http://schemas.microsoft.com/office/drawing/2016/SVG/main" r:embed="rId10"/>
              </a:ext>
            </a:extLst>
          </a:blip>
          <a:stretch>
            <a:fillRect/>
          </a:stretch>
        </p:blipFill>
        <p:spPr>
          <a:xfrm>
            <a:off x="7539228" y="3538728"/>
            <a:ext cx="1543050" cy="1543050"/>
          </a:xfrm>
          <a:prstGeom prst="ellipse">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a:extLst>
            <a:ext uri="{FF2B5EF4-FFF2-40B4-BE49-F238E27FC236}">
              <a16:creationId xmlns:a16="http://schemas.microsoft.com/office/drawing/2014/main" id="{034CC55A-52CB-017B-B0C7-1BCEA38F9C8C}"/>
            </a:ext>
          </a:extLst>
        </p:cNvPr>
        <p:cNvGrpSpPr/>
        <p:nvPr/>
      </p:nvGrpSpPr>
      <p:grpSpPr>
        <a:xfrm>
          <a:off x="0" y="0"/>
          <a:ext cx="0" cy="0"/>
          <a:chOff x="0" y="0"/>
          <a:chExt cx="0" cy="0"/>
        </a:xfrm>
      </p:grpSpPr>
      <p:sp>
        <p:nvSpPr>
          <p:cNvPr id="82" name="Google Shape;82;p15">
            <a:extLst>
              <a:ext uri="{FF2B5EF4-FFF2-40B4-BE49-F238E27FC236}">
                <a16:creationId xmlns:a16="http://schemas.microsoft.com/office/drawing/2014/main" id="{C508F2B4-D515-0DCF-73C8-0035B99DA08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orbel"/>
                <a:ea typeface="Corbel"/>
                <a:cs typeface="Corbel"/>
                <a:sym typeface="Corbel"/>
              </a:rPr>
              <a:t>The “long-</a:t>
            </a:r>
            <a:r>
              <a:rPr lang="en" err="1">
                <a:latin typeface="Corbel"/>
                <a:ea typeface="Corbel"/>
                <a:cs typeface="Corbel"/>
                <a:sym typeface="Corbel"/>
              </a:rPr>
              <a:t>tailedness</a:t>
            </a:r>
            <a:r>
              <a:rPr lang="en">
                <a:latin typeface="Corbel"/>
                <a:ea typeface="Corbel"/>
                <a:cs typeface="Corbel"/>
                <a:sym typeface="Corbel"/>
              </a:rPr>
              <a:t>” of knowledge</a:t>
            </a:r>
            <a:endParaRPr>
              <a:latin typeface="Corbel"/>
              <a:ea typeface="Corbel"/>
              <a:cs typeface="Corbel"/>
              <a:sym typeface="Corbel"/>
            </a:endParaRPr>
          </a:p>
        </p:txBody>
      </p:sp>
      <p:sp>
        <p:nvSpPr>
          <p:cNvPr id="83" name="Google Shape;83;p15">
            <a:extLst>
              <a:ext uri="{FF2B5EF4-FFF2-40B4-BE49-F238E27FC236}">
                <a16:creationId xmlns:a16="http://schemas.microsoft.com/office/drawing/2014/main" id="{721E836E-AD5D-8F87-DAB7-73BECD20BADC}"/>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
        <p:nvSpPr>
          <p:cNvPr id="84" name="Google Shape;84;p15">
            <a:extLst>
              <a:ext uri="{FF2B5EF4-FFF2-40B4-BE49-F238E27FC236}">
                <a16:creationId xmlns:a16="http://schemas.microsoft.com/office/drawing/2014/main" id="{E7EE323B-588D-F9E7-1FC1-CEEBB0021E3D}"/>
              </a:ext>
            </a:extLst>
          </p:cNvPr>
          <p:cNvSpPr txBox="1"/>
          <p:nvPr/>
        </p:nvSpPr>
        <p:spPr>
          <a:xfrm>
            <a:off x="311700" y="1138900"/>
            <a:ext cx="70296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Corbel"/>
                <a:ea typeface="Corbel"/>
                <a:cs typeface="Corbel"/>
                <a:sym typeface="Corbel"/>
              </a:rPr>
              <a:t>In the entire C4 dataset, trivia mediterranea only appears 4 times.</a:t>
            </a:r>
            <a:endParaRPr sz="1800">
              <a:solidFill>
                <a:schemeClr val="dk1"/>
              </a:solidFill>
              <a:latin typeface="Corbel"/>
              <a:ea typeface="Corbel"/>
              <a:cs typeface="Corbel"/>
              <a:sym typeface="Corbel"/>
            </a:endParaRPr>
          </a:p>
          <a:p>
            <a:pPr marL="0" lvl="0" indent="0" algn="l" rtl="0">
              <a:spcBef>
                <a:spcPts val="0"/>
              </a:spcBef>
              <a:spcAft>
                <a:spcPts val="0"/>
              </a:spcAft>
              <a:buNone/>
            </a:pPr>
            <a:endParaRPr sz="1800">
              <a:solidFill>
                <a:schemeClr val="dk1"/>
              </a:solidFill>
              <a:latin typeface="Corbel"/>
              <a:ea typeface="Corbel"/>
              <a:cs typeface="Corbel"/>
              <a:sym typeface="Corbel"/>
            </a:endParaRPr>
          </a:p>
        </p:txBody>
      </p:sp>
      <p:pic>
        <p:nvPicPr>
          <p:cNvPr id="85" name="Google Shape;85;p15" title="output (8).png">
            <a:extLst>
              <a:ext uri="{FF2B5EF4-FFF2-40B4-BE49-F238E27FC236}">
                <a16:creationId xmlns:a16="http://schemas.microsoft.com/office/drawing/2014/main" id="{C8CD05D9-E24D-FA72-904A-E1ECF5C04BF8}"/>
              </a:ext>
            </a:extLst>
          </p:cNvPr>
          <p:cNvPicPr preferRelativeResize="0"/>
          <p:nvPr/>
        </p:nvPicPr>
        <p:blipFill>
          <a:blip r:embed="rId4">
            <a:alphaModFix/>
          </a:blip>
          <a:stretch>
            <a:fillRect/>
          </a:stretch>
        </p:blipFill>
        <p:spPr>
          <a:xfrm>
            <a:off x="135175" y="1653675"/>
            <a:ext cx="3982876" cy="2974550"/>
          </a:xfrm>
          <a:prstGeom prst="rect">
            <a:avLst/>
          </a:prstGeom>
          <a:noFill/>
          <a:ln>
            <a:noFill/>
          </a:ln>
        </p:spPr>
      </p:pic>
      <p:pic>
        <p:nvPicPr>
          <p:cNvPr id="86" name="Google Shape;86;p15" title="Screenshot 2025-04-07 at 2.27.50 AM.png">
            <a:extLst>
              <a:ext uri="{FF2B5EF4-FFF2-40B4-BE49-F238E27FC236}">
                <a16:creationId xmlns:a16="http://schemas.microsoft.com/office/drawing/2014/main" id="{DAF74884-64EC-1525-3FF4-3613D4494D1C}"/>
              </a:ext>
            </a:extLst>
          </p:cNvPr>
          <p:cNvPicPr preferRelativeResize="0"/>
          <p:nvPr/>
        </p:nvPicPr>
        <p:blipFill>
          <a:blip r:embed="rId5">
            <a:alphaModFix/>
          </a:blip>
          <a:stretch>
            <a:fillRect/>
          </a:stretch>
        </p:blipFill>
        <p:spPr>
          <a:xfrm>
            <a:off x="4118050" y="1653675"/>
            <a:ext cx="4864502" cy="2888376"/>
          </a:xfrm>
          <a:prstGeom prst="rect">
            <a:avLst/>
          </a:prstGeom>
          <a:noFill/>
          <a:ln>
            <a:noFill/>
          </a:ln>
        </p:spPr>
      </p:pic>
      <p:cxnSp>
        <p:nvCxnSpPr>
          <p:cNvPr id="87" name="Google Shape;87;p15">
            <a:extLst>
              <a:ext uri="{FF2B5EF4-FFF2-40B4-BE49-F238E27FC236}">
                <a16:creationId xmlns:a16="http://schemas.microsoft.com/office/drawing/2014/main" id="{0537C019-D41D-0200-5FD0-AD1EA1051274}"/>
              </a:ext>
            </a:extLst>
          </p:cNvPr>
          <p:cNvCxnSpPr/>
          <p:nvPr/>
        </p:nvCxnSpPr>
        <p:spPr>
          <a:xfrm rot="10800000" flipH="1">
            <a:off x="4670450" y="2207375"/>
            <a:ext cx="732300" cy="17100"/>
          </a:xfrm>
          <a:prstGeom prst="straightConnector1">
            <a:avLst/>
          </a:prstGeom>
          <a:noFill/>
          <a:ln w="9525" cap="flat" cmpd="sng">
            <a:solidFill>
              <a:schemeClr val="dk1"/>
            </a:solidFill>
            <a:prstDash val="solid"/>
            <a:round/>
            <a:headEnd type="none" w="med" len="med"/>
            <a:tailEnd type="triangle" w="med" len="med"/>
          </a:ln>
        </p:spPr>
      </p:cxnSp>
      <p:sp>
        <p:nvSpPr>
          <p:cNvPr id="88" name="Google Shape;88;p15">
            <a:extLst>
              <a:ext uri="{FF2B5EF4-FFF2-40B4-BE49-F238E27FC236}">
                <a16:creationId xmlns:a16="http://schemas.microsoft.com/office/drawing/2014/main" id="{06972A71-2D70-2524-A502-C952A8226232}"/>
              </a:ext>
            </a:extLst>
          </p:cNvPr>
          <p:cNvSpPr txBox="1"/>
          <p:nvPr/>
        </p:nvSpPr>
        <p:spPr>
          <a:xfrm>
            <a:off x="5402750" y="2060775"/>
            <a:ext cx="1120200" cy="23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dk1"/>
                </a:solidFill>
                <a:latin typeface="Courier New"/>
                <a:ea typeface="Courier New"/>
                <a:cs typeface="Courier New"/>
                <a:sym typeface="Courier New"/>
              </a:rPr>
              <a:t>calcium</a:t>
            </a:r>
            <a:endParaRPr sz="1800">
              <a:solidFill>
                <a:schemeClr val="accent3"/>
              </a:solidFill>
              <a:latin typeface="Proxima Nova"/>
              <a:ea typeface="Proxima Nova"/>
              <a:cs typeface="Proxima Nova"/>
              <a:sym typeface="Proxima Nova"/>
            </a:endParaRPr>
          </a:p>
        </p:txBody>
      </p:sp>
      <p:cxnSp>
        <p:nvCxnSpPr>
          <p:cNvPr id="89" name="Google Shape;89;p15">
            <a:extLst>
              <a:ext uri="{FF2B5EF4-FFF2-40B4-BE49-F238E27FC236}">
                <a16:creationId xmlns:a16="http://schemas.microsoft.com/office/drawing/2014/main" id="{7A1268D7-8B6D-153D-1093-30AAE8DB92E6}"/>
              </a:ext>
            </a:extLst>
          </p:cNvPr>
          <p:cNvCxnSpPr/>
          <p:nvPr/>
        </p:nvCxnSpPr>
        <p:spPr>
          <a:xfrm rot="10800000">
            <a:off x="8461250" y="3844100"/>
            <a:ext cx="249900" cy="439500"/>
          </a:xfrm>
          <a:prstGeom prst="straightConnector1">
            <a:avLst/>
          </a:prstGeom>
          <a:noFill/>
          <a:ln w="9525" cap="flat" cmpd="sng">
            <a:solidFill>
              <a:schemeClr val="dk1"/>
            </a:solidFill>
            <a:prstDash val="solid"/>
            <a:round/>
            <a:headEnd type="none" w="med" len="med"/>
            <a:tailEnd type="triangle" w="med" len="med"/>
          </a:ln>
        </p:spPr>
      </p:cxnSp>
      <p:pic>
        <p:nvPicPr>
          <p:cNvPr id="90" name="Google Shape;90;p15">
            <a:extLst>
              <a:ext uri="{FF2B5EF4-FFF2-40B4-BE49-F238E27FC236}">
                <a16:creationId xmlns:a16="http://schemas.microsoft.com/office/drawing/2014/main" id="{5B94C5A8-0082-2A57-15EA-36D4A5D94B1C}"/>
              </a:ext>
            </a:extLst>
          </p:cNvPr>
          <p:cNvPicPr preferRelativeResize="0"/>
          <p:nvPr/>
        </p:nvPicPr>
        <p:blipFill>
          <a:blip r:embed="rId6">
            <a:alphaModFix/>
          </a:blip>
          <a:stretch>
            <a:fillRect/>
          </a:stretch>
        </p:blipFill>
        <p:spPr>
          <a:xfrm>
            <a:off x="7964400" y="3216173"/>
            <a:ext cx="867900" cy="627925"/>
          </a:xfrm>
          <a:prstGeom prst="rect">
            <a:avLst/>
          </a:prstGeom>
          <a:noFill/>
          <a:ln>
            <a:noFill/>
          </a:ln>
        </p:spPr>
      </p:pic>
      <p:pic>
        <p:nvPicPr>
          <p:cNvPr id="91" name="Google Shape;91;p15">
            <a:extLst>
              <a:ext uri="{FF2B5EF4-FFF2-40B4-BE49-F238E27FC236}">
                <a16:creationId xmlns:a16="http://schemas.microsoft.com/office/drawing/2014/main" id="{D2D7A96C-E86A-B903-365D-AFF373408C4D}"/>
              </a:ext>
            </a:extLst>
          </p:cNvPr>
          <p:cNvPicPr preferRelativeResize="0"/>
          <p:nvPr/>
        </p:nvPicPr>
        <p:blipFill>
          <a:blip r:embed="rId7">
            <a:alphaModFix/>
          </a:blip>
          <a:stretch>
            <a:fillRect/>
          </a:stretch>
        </p:blipFill>
        <p:spPr>
          <a:xfrm>
            <a:off x="5499275" y="2335475"/>
            <a:ext cx="833975" cy="834000"/>
          </a:xfrm>
          <a:prstGeom prst="rect">
            <a:avLst/>
          </a:prstGeom>
          <a:noFill/>
          <a:ln>
            <a:noFill/>
          </a:ln>
        </p:spPr>
      </p:pic>
      <p:pic>
        <p:nvPicPr>
          <p:cNvPr id="92" name="Google Shape;92;p15">
            <a:extLst>
              <a:ext uri="{FF2B5EF4-FFF2-40B4-BE49-F238E27FC236}">
                <a16:creationId xmlns:a16="http://schemas.microsoft.com/office/drawing/2014/main" id="{482C39F5-86BF-A0A9-2FD3-3C960F506B88}"/>
              </a:ext>
            </a:extLst>
          </p:cNvPr>
          <p:cNvPicPr preferRelativeResize="0"/>
          <p:nvPr/>
        </p:nvPicPr>
        <p:blipFill>
          <a:blip r:embed="rId8">
            <a:alphaModFix/>
          </a:blip>
          <a:stretch>
            <a:fillRect/>
          </a:stretch>
        </p:blipFill>
        <p:spPr>
          <a:xfrm>
            <a:off x="6333250" y="2335475"/>
            <a:ext cx="833975" cy="816750"/>
          </a:xfrm>
          <a:prstGeom prst="rect">
            <a:avLst/>
          </a:prstGeom>
          <a:noFill/>
          <a:ln>
            <a:noFill/>
          </a:ln>
        </p:spPr>
      </p:pic>
      <p:sp>
        <p:nvSpPr>
          <p:cNvPr id="93" name="Google Shape;93;p15">
            <a:extLst>
              <a:ext uri="{FF2B5EF4-FFF2-40B4-BE49-F238E27FC236}">
                <a16:creationId xmlns:a16="http://schemas.microsoft.com/office/drawing/2014/main" id="{92BAD694-F594-A0A3-F985-73FD5A4571BA}"/>
              </a:ext>
            </a:extLst>
          </p:cNvPr>
          <p:cNvSpPr txBox="1"/>
          <p:nvPr/>
        </p:nvSpPr>
        <p:spPr>
          <a:xfrm>
            <a:off x="7569175" y="2872350"/>
            <a:ext cx="1510200" cy="23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ourier New"/>
                <a:ea typeface="Courier New"/>
                <a:cs typeface="Courier New"/>
                <a:sym typeface="Courier New"/>
              </a:rPr>
              <a:t>Trivia mediterranea</a:t>
            </a:r>
            <a:endParaRPr sz="1800">
              <a:solidFill>
                <a:schemeClr val="accent3"/>
              </a:solidFill>
              <a:latin typeface="Proxima Nova"/>
              <a:ea typeface="Proxima Nova"/>
              <a:cs typeface="Proxima Nova"/>
              <a:sym typeface="Proxima Nova"/>
            </a:endParaRPr>
          </a:p>
        </p:txBody>
      </p:sp>
      <p:sp>
        <p:nvSpPr>
          <p:cNvPr id="3" name="Google Shape;108;p16">
            <a:extLst>
              <a:ext uri="{FF2B5EF4-FFF2-40B4-BE49-F238E27FC236}">
                <a16:creationId xmlns:a16="http://schemas.microsoft.com/office/drawing/2014/main" id="{5CAD001C-D607-1DAF-95DA-2760F25FF627}"/>
              </a:ext>
            </a:extLst>
          </p:cNvPr>
          <p:cNvSpPr txBox="1"/>
          <p:nvPr/>
        </p:nvSpPr>
        <p:spPr>
          <a:xfrm>
            <a:off x="682577" y="2362092"/>
            <a:ext cx="3201724" cy="1246247"/>
          </a:xfrm>
          <a:prstGeom prst="rect">
            <a:avLst/>
          </a:prstGeom>
          <a:solidFill>
            <a:srgbClr val="CFE2F3"/>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algn="ctr"/>
            <a:r>
              <a:rPr lang="en" sz="1800">
                <a:solidFill>
                  <a:schemeClr val="dk1"/>
                </a:solidFill>
                <a:latin typeface="Corbel"/>
                <a:ea typeface="Corbel"/>
                <a:cs typeface="Corbel"/>
                <a:sym typeface="Corbel"/>
              </a:rPr>
              <a:t>How to train a model on this skewed dataset, </a:t>
            </a:r>
            <a:endParaRPr lang="en-US" sz="1800">
              <a:solidFill>
                <a:schemeClr val="dk1"/>
              </a:solidFill>
              <a:latin typeface="Corbel"/>
              <a:ea typeface="Corbel"/>
              <a:cs typeface="Corbel"/>
              <a:sym typeface="Corbel"/>
            </a:endParaRPr>
          </a:p>
          <a:p>
            <a:pPr marL="0" lvl="0" indent="0" algn="ctr">
              <a:spcBef>
                <a:spcPts val="0"/>
              </a:spcBef>
              <a:spcAft>
                <a:spcPts val="0"/>
              </a:spcAft>
              <a:buNone/>
            </a:pPr>
            <a:r>
              <a:rPr lang="en" sz="1800">
                <a:solidFill>
                  <a:schemeClr val="dk1"/>
                </a:solidFill>
                <a:latin typeface="Corbel"/>
                <a:ea typeface="Corbel"/>
                <a:cs typeface="Corbel"/>
                <a:sym typeface="Corbel"/>
              </a:rPr>
              <a:t>so that the model does not overlook the long-tail?</a:t>
            </a:r>
            <a:endParaRPr sz="1800">
              <a:solidFill>
                <a:schemeClr val="dk1"/>
              </a:solidFill>
              <a:latin typeface="Corbel"/>
              <a:ea typeface="Corbel"/>
              <a:cs typeface="Corbel"/>
            </a:endParaRPr>
          </a:p>
        </p:txBody>
      </p:sp>
      <p:pic>
        <p:nvPicPr>
          <p:cNvPr id="2" name="Camera 1">
            <a:extLst>
              <a:ext uri="{FF2B5EF4-FFF2-40B4-BE49-F238E27FC236}">
                <a16:creationId xmlns:a16="http://schemas.microsoft.com/office/drawing/2014/main" id="{54CCE78B-2B90-4C35-0FA5-E5D41386BC0A}"/>
              </a:ext>
            </a:extLst>
          </p:cNvPr>
          <p:cNvPicPr>
            <a:picLocks noChangeAspect="1"/>
            <a:extLst>
              <a:ext uri="{51228E76-BA90-4043-B771-695A4F85340A}">
                <alf:liveFeedProps xmlns:alf="http://schemas.microsoft.com/office/drawing/2021/livefeed"/>
              </a:ext>
            </a:extLst>
          </p:cNvPicPr>
          <p:nvPr/>
        </p:nvPicPr>
        <p:blipFill>
          <a:blip r:embed="rId9">
            <a:extLst>
              <a:ext uri="{96DAC541-7B7A-43D3-8B79-37D633B846F1}">
                <asvg:svgBlip xmlns:asvg="http://schemas.microsoft.com/office/drawing/2016/SVG/main" r:embed="rId10"/>
              </a:ext>
            </a:extLst>
          </a:blip>
          <a:stretch>
            <a:fillRect/>
          </a:stretch>
        </p:blipFill>
        <p:spPr>
          <a:xfrm>
            <a:off x="7539228" y="3538728"/>
            <a:ext cx="1543050" cy="1543050"/>
          </a:xfrm>
          <a:prstGeom prst="ellipse">
            <a:avLst/>
          </a:prstGeom>
        </p:spPr>
      </p:pic>
    </p:spTree>
    <p:custDataLst>
      <p:tags r:id="rId1"/>
    </p:custDataLst>
    <p:extLst>
      <p:ext uri="{BB962C8B-B14F-4D97-AF65-F5344CB8AC3E}">
        <p14:creationId xmlns:p14="http://schemas.microsoft.com/office/powerpoint/2010/main" val="210705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5"/>
                                        </p:tgtEl>
                                      </p:cBhvr>
                                    </p:animEffect>
                                    <p:set>
                                      <p:cBhvr>
                                        <p:cTn id="7" dur="1" fill="hold">
                                          <p:stCondLst>
                                            <p:cond delay="499"/>
                                          </p:stCondLst>
                                        </p:cTn>
                                        <p:tgtEl>
                                          <p:spTgt spid="8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84"/>
                                        </p:tgtEl>
                                      </p:cBhvr>
                                    </p:animEffect>
                                    <p:set>
                                      <p:cBhvr>
                                        <p:cTn id="10" dur="1" fill="hold">
                                          <p:stCondLst>
                                            <p:cond delay="499"/>
                                          </p:stCondLst>
                                        </p:cTn>
                                        <p:tgtEl>
                                          <p:spTgt spid="8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orbel"/>
                <a:ea typeface="Corbel"/>
                <a:cs typeface="Corbel"/>
                <a:sym typeface="Corbel"/>
              </a:rPr>
              <a:t>To solve the long-tailed problem, we can…</a:t>
            </a:r>
            <a:endParaRPr>
              <a:latin typeface="Corbel"/>
              <a:ea typeface="Corbel"/>
              <a:cs typeface="Corbel"/>
              <a:sym typeface="Corbel"/>
            </a:endParaRPr>
          </a:p>
        </p:txBody>
      </p:sp>
      <p:sp>
        <p:nvSpPr>
          <p:cNvPr id="114" name="Google Shape;11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115" name="Google Shape;115;p17"/>
          <p:cNvSpPr txBox="1"/>
          <p:nvPr/>
        </p:nvSpPr>
        <p:spPr>
          <a:xfrm>
            <a:off x="455250" y="1161275"/>
            <a:ext cx="8017200" cy="79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5"/>
                </a:solidFill>
                <a:latin typeface="Corbel"/>
                <a:ea typeface="Corbel"/>
                <a:cs typeface="Corbel"/>
                <a:sym typeface="Corbel"/>
              </a:rPr>
              <a:t>Solution 1: (Temperature Sampling) </a:t>
            </a:r>
            <a:r>
              <a:rPr lang="en" sz="1800">
                <a:solidFill>
                  <a:schemeClr val="dk1"/>
                </a:solidFill>
                <a:latin typeface="Corbel"/>
                <a:ea typeface="Corbel"/>
                <a:cs typeface="Corbel"/>
                <a:sym typeface="Corbel"/>
              </a:rPr>
              <a:t>We heavily oversample infrequent domains —— Effectively duplicating the data multiple times.</a:t>
            </a:r>
            <a:endParaRPr sz="1800">
              <a:solidFill>
                <a:schemeClr val="dk1"/>
              </a:solidFill>
              <a:latin typeface="Corbel"/>
              <a:ea typeface="Corbel"/>
              <a:cs typeface="Corbel"/>
              <a:sym typeface="Corbel"/>
            </a:endParaRPr>
          </a:p>
          <a:p>
            <a:pPr marL="0" lvl="0" indent="0" algn="l" rtl="0">
              <a:spcBef>
                <a:spcPts val="0"/>
              </a:spcBef>
              <a:spcAft>
                <a:spcPts val="0"/>
              </a:spcAft>
              <a:buNone/>
            </a:pPr>
            <a:endParaRPr sz="1800">
              <a:solidFill>
                <a:schemeClr val="dk1"/>
              </a:solidFill>
              <a:latin typeface="Corbel"/>
              <a:ea typeface="Corbel"/>
              <a:cs typeface="Corbel"/>
              <a:sym typeface="Corbel"/>
            </a:endParaRPr>
          </a:p>
        </p:txBody>
      </p:sp>
      <p:pic>
        <p:nvPicPr>
          <p:cNvPr id="116" name="Google Shape;116;p17" title="Screenshot 2025-04-07 at 2.27.50 AM.png"/>
          <p:cNvPicPr preferRelativeResize="0"/>
          <p:nvPr/>
        </p:nvPicPr>
        <p:blipFill>
          <a:blip r:embed="rId4">
            <a:alphaModFix/>
          </a:blip>
          <a:stretch>
            <a:fillRect/>
          </a:stretch>
        </p:blipFill>
        <p:spPr>
          <a:xfrm>
            <a:off x="152225" y="1990063"/>
            <a:ext cx="3926589" cy="2331499"/>
          </a:xfrm>
          <a:prstGeom prst="rect">
            <a:avLst/>
          </a:prstGeom>
          <a:noFill/>
          <a:ln>
            <a:noFill/>
          </a:ln>
        </p:spPr>
      </p:pic>
      <p:pic>
        <p:nvPicPr>
          <p:cNvPr id="117" name="Google Shape;117;p17" title="longtail_temp_5.png"/>
          <p:cNvPicPr preferRelativeResize="0"/>
          <p:nvPr/>
        </p:nvPicPr>
        <p:blipFill>
          <a:blip r:embed="rId5">
            <a:alphaModFix/>
          </a:blip>
          <a:stretch>
            <a:fillRect/>
          </a:stretch>
        </p:blipFill>
        <p:spPr>
          <a:xfrm>
            <a:off x="4408934" y="1911975"/>
            <a:ext cx="4146117" cy="2487675"/>
          </a:xfrm>
          <a:prstGeom prst="rect">
            <a:avLst/>
          </a:prstGeom>
          <a:noFill/>
          <a:ln>
            <a:noFill/>
          </a:ln>
        </p:spPr>
      </p:pic>
      <p:cxnSp>
        <p:nvCxnSpPr>
          <p:cNvPr id="118" name="Google Shape;118;p17"/>
          <p:cNvCxnSpPr>
            <a:cxnSpLocks/>
            <a:stCxn id="116" idx="2"/>
            <a:endCxn id="117" idx="2"/>
          </p:cNvCxnSpPr>
          <p:nvPr/>
        </p:nvCxnSpPr>
        <p:spPr>
          <a:xfrm rot="16200000" flipH="1">
            <a:off x="4259770" y="2177311"/>
            <a:ext cx="78000" cy="4366500"/>
          </a:xfrm>
          <a:prstGeom prst="curvedConnector3">
            <a:avLst>
              <a:gd name="adj1" fmla="val 370755"/>
            </a:avLst>
          </a:prstGeom>
          <a:noFill/>
          <a:ln w="19050" cap="flat" cmpd="sng">
            <a:solidFill>
              <a:schemeClr val="dk1"/>
            </a:solidFill>
            <a:prstDash val="solid"/>
            <a:round/>
            <a:headEnd type="none" w="med" len="med"/>
            <a:tailEnd type="triangle" w="med" len="med"/>
          </a:ln>
        </p:spPr>
      </p:cxnSp>
      <p:sp>
        <p:nvSpPr>
          <p:cNvPr id="119" name="Google Shape;119;p17"/>
          <p:cNvSpPr txBox="1"/>
          <p:nvPr/>
        </p:nvSpPr>
        <p:spPr>
          <a:xfrm>
            <a:off x="1753125" y="2332500"/>
            <a:ext cx="1167900" cy="478500"/>
          </a:xfrm>
          <a:prstGeom prst="rect">
            <a:avLst/>
          </a:prstGeom>
          <a:solidFill>
            <a:srgbClr val="CFE2F3"/>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Corbel"/>
                <a:ea typeface="Corbel"/>
                <a:cs typeface="Corbel"/>
                <a:sym typeface="Corbel"/>
              </a:rPr>
              <a:t>Temp = 1</a:t>
            </a:r>
            <a:endParaRPr sz="1800">
              <a:solidFill>
                <a:schemeClr val="dk1"/>
              </a:solidFill>
              <a:latin typeface="Corbel"/>
              <a:ea typeface="Corbel"/>
              <a:cs typeface="Corbel"/>
              <a:sym typeface="Corbel"/>
            </a:endParaRPr>
          </a:p>
        </p:txBody>
      </p:sp>
      <p:sp>
        <p:nvSpPr>
          <p:cNvPr id="120" name="Google Shape;120;p17"/>
          <p:cNvSpPr txBox="1"/>
          <p:nvPr/>
        </p:nvSpPr>
        <p:spPr>
          <a:xfrm>
            <a:off x="6275525" y="2285525"/>
            <a:ext cx="1167900" cy="478500"/>
          </a:xfrm>
          <a:prstGeom prst="rect">
            <a:avLst/>
          </a:prstGeom>
          <a:solidFill>
            <a:srgbClr val="CFE2F3"/>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Corbel"/>
                <a:ea typeface="Corbel"/>
                <a:cs typeface="Corbel"/>
                <a:sym typeface="Corbel"/>
              </a:rPr>
              <a:t>Temp = 3</a:t>
            </a:r>
            <a:endParaRPr sz="1800">
              <a:solidFill>
                <a:schemeClr val="dk1"/>
              </a:solidFill>
              <a:latin typeface="Corbel"/>
              <a:ea typeface="Corbel"/>
              <a:cs typeface="Corbel"/>
              <a:sym typeface="Corbel"/>
            </a:endParaRPr>
          </a:p>
        </p:txBody>
      </p:sp>
      <p:pic>
        <p:nvPicPr>
          <p:cNvPr id="2" name="Camera 1">
            <a:extLst>
              <a:ext uri="{FF2B5EF4-FFF2-40B4-BE49-F238E27FC236}">
                <a16:creationId xmlns:a16="http://schemas.microsoft.com/office/drawing/2014/main" id="{5A1EF97A-1A72-F316-219E-8A13257E0111}"/>
              </a:ext>
            </a:extLst>
          </p:cNvPr>
          <p:cNvPicPr>
            <a:picLocks noChangeAspect="1"/>
            <a:extLst>
              <a:ext uri="{51228E76-BA90-4043-B771-695A4F85340A}">
                <alf:liveFeedProps xmlns:alf="http://schemas.microsoft.com/office/drawing/2021/livefeed"/>
              </a:ext>
            </a:extLst>
          </p:cNvPicPr>
          <p:nvPr/>
        </p:nvPicPr>
        <p:blipFill>
          <a:blip r:embed="rId6">
            <a:extLst>
              <a:ext uri="{96DAC541-7B7A-43D3-8B79-37D633B846F1}">
                <asvg:svgBlip xmlns:asvg="http://schemas.microsoft.com/office/drawing/2016/SVG/main" r:embed="rId7"/>
              </a:ext>
            </a:extLst>
          </a:blip>
          <a:stretch>
            <a:fillRect/>
          </a:stretch>
        </p:blipFill>
        <p:spPr>
          <a:xfrm>
            <a:off x="7539228" y="3538728"/>
            <a:ext cx="1543050" cy="1543050"/>
          </a:xfrm>
          <a:prstGeom prst="ellipse">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500"/>
                                        <p:tgtEl>
                                          <p:spTgt spid="119"/>
                                        </p:tgtEl>
                                      </p:cBhvr>
                                    </p:animEffect>
                                  </p:childTnLst>
                                </p:cTn>
                              </p:par>
                              <p:par>
                                <p:cTn id="8" presetID="10" presetClass="entr" presetSubtype="0" fill="hold" nodeType="withEffect">
                                  <p:stCondLst>
                                    <p:cond delay="0"/>
                                  </p:stCondLst>
                                  <p:childTnLst>
                                    <p:set>
                                      <p:cBhvr>
                                        <p:cTn id="9" dur="1" fill="hold">
                                          <p:stCondLst>
                                            <p:cond delay="0"/>
                                          </p:stCondLst>
                                        </p:cTn>
                                        <p:tgtEl>
                                          <p:spTgt spid="116"/>
                                        </p:tgtEl>
                                        <p:attrNameLst>
                                          <p:attrName>style.visibility</p:attrName>
                                        </p:attrNameLst>
                                      </p:cBhvr>
                                      <p:to>
                                        <p:strVal val="visible"/>
                                      </p:to>
                                    </p:set>
                                    <p:animEffect transition="in" filter="fade">
                                      <p:cBhvr>
                                        <p:cTn id="10" dur="500"/>
                                        <p:tgtEl>
                                          <p:spTgt spid="1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7"/>
                                        </p:tgtEl>
                                        <p:attrNameLst>
                                          <p:attrName>style.visibility</p:attrName>
                                        </p:attrNameLst>
                                      </p:cBhvr>
                                      <p:to>
                                        <p:strVal val="visible"/>
                                      </p:to>
                                    </p:set>
                                    <p:animEffect transition="in" filter="fade">
                                      <p:cBhvr>
                                        <p:cTn id="15" dur="500"/>
                                        <p:tgtEl>
                                          <p:spTgt spid="117"/>
                                        </p:tgtEl>
                                      </p:cBhvr>
                                    </p:animEffect>
                                  </p:childTnLst>
                                </p:cTn>
                              </p:par>
                              <p:par>
                                <p:cTn id="16" presetID="10" presetClass="entr" presetSubtype="0" fill="hold" nodeType="withEffect">
                                  <p:stCondLst>
                                    <p:cond delay="0"/>
                                  </p:stCondLst>
                                  <p:childTnLst>
                                    <p:set>
                                      <p:cBhvr>
                                        <p:cTn id="17" dur="1" fill="hold">
                                          <p:stCondLst>
                                            <p:cond delay="0"/>
                                          </p:stCondLst>
                                        </p:cTn>
                                        <p:tgtEl>
                                          <p:spTgt spid="118"/>
                                        </p:tgtEl>
                                        <p:attrNameLst>
                                          <p:attrName>style.visibility</p:attrName>
                                        </p:attrNameLst>
                                      </p:cBhvr>
                                      <p:to>
                                        <p:strVal val="visible"/>
                                      </p:to>
                                    </p:set>
                                    <p:animEffect transition="in" filter="fade">
                                      <p:cBhvr>
                                        <p:cTn id="18" dur="500"/>
                                        <p:tgtEl>
                                          <p:spTgt spid="1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0"/>
                                        </p:tgtEl>
                                        <p:attrNameLst>
                                          <p:attrName>style.visibility</p:attrName>
                                        </p:attrNameLst>
                                      </p:cBhvr>
                                      <p:to>
                                        <p:strVal val="visible"/>
                                      </p:to>
                                    </p:set>
                                    <p:animEffect transition="in" filter="fade">
                                      <p:cBhvr>
                                        <p:cTn id="21"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8CC8303A-6073-0021-3A0B-A1C1DC4F14FE}"/>
            </a:ext>
          </a:extLst>
        </p:cNvPr>
        <p:cNvGrpSpPr/>
        <p:nvPr/>
      </p:nvGrpSpPr>
      <p:grpSpPr>
        <a:xfrm>
          <a:off x="0" y="0"/>
          <a:ext cx="0" cy="0"/>
          <a:chOff x="0" y="0"/>
          <a:chExt cx="0" cy="0"/>
        </a:xfrm>
      </p:grpSpPr>
      <p:sp>
        <p:nvSpPr>
          <p:cNvPr id="113" name="Google Shape;113;p17">
            <a:extLst>
              <a:ext uri="{FF2B5EF4-FFF2-40B4-BE49-F238E27FC236}">
                <a16:creationId xmlns:a16="http://schemas.microsoft.com/office/drawing/2014/main" id="{0050059D-59A6-20C1-2FE6-2D9FF225AC91}"/>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orbel"/>
                <a:ea typeface="Corbel"/>
                <a:cs typeface="Corbel"/>
                <a:sym typeface="Corbel"/>
              </a:rPr>
              <a:t>To solve the long-tailed problem, we can…</a:t>
            </a:r>
            <a:endParaRPr>
              <a:latin typeface="Corbel"/>
              <a:ea typeface="Corbel"/>
              <a:cs typeface="Corbel"/>
              <a:sym typeface="Corbel"/>
            </a:endParaRPr>
          </a:p>
        </p:txBody>
      </p:sp>
      <p:sp>
        <p:nvSpPr>
          <p:cNvPr id="114" name="Google Shape;114;p17">
            <a:extLst>
              <a:ext uri="{FF2B5EF4-FFF2-40B4-BE49-F238E27FC236}">
                <a16:creationId xmlns:a16="http://schemas.microsoft.com/office/drawing/2014/main" id="{911C03AC-0AA7-88A9-6B92-FC315DF801BB}"/>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115" name="Google Shape;115;p17">
            <a:extLst>
              <a:ext uri="{FF2B5EF4-FFF2-40B4-BE49-F238E27FC236}">
                <a16:creationId xmlns:a16="http://schemas.microsoft.com/office/drawing/2014/main" id="{155CAB41-8EBB-E5A6-CB9A-C4246AA4790A}"/>
              </a:ext>
            </a:extLst>
          </p:cNvPr>
          <p:cNvSpPr txBox="1"/>
          <p:nvPr/>
        </p:nvSpPr>
        <p:spPr>
          <a:xfrm>
            <a:off x="455250" y="1161275"/>
            <a:ext cx="8017200" cy="79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5"/>
                </a:solidFill>
                <a:latin typeface="Corbel"/>
                <a:ea typeface="Corbel"/>
                <a:cs typeface="Corbel"/>
                <a:sym typeface="Corbel"/>
              </a:rPr>
              <a:t>Solution 1: (Temperature Sampling) </a:t>
            </a:r>
            <a:r>
              <a:rPr lang="en" sz="1800">
                <a:solidFill>
                  <a:schemeClr val="dk1"/>
                </a:solidFill>
                <a:latin typeface="Corbel"/>
                <a:ea typeface="Corbel"/>
                <a:cs typeface="Corbel"/>
                <a:sym typeface="Corbel"/>
              </a:rPr>
              <a:t>We heavily oversample infrequent domains —— Effectively duplicating the data multiple times.</a:t>
            </a:r>
            <a:endParaRPr sz="1800">
              <a:solidFill>
                <a:schemeClr val="dk1"/>
              </a:solidFill>
              <a:latin typeface="Corbel"/>
              <a:ea typeface="Corbel"/>
              <a:cs typeface="Corbel"/>
              <a:sym typeface="Corbel"/>
            </a:endParaRPr>
          </a:p>
          <a:p>
            <a:pPr marL="0" lvl="0" indent="0" algn="l" rtl="0">
              <a:spcBef>
                <a:spcPts val="0"/>
              </a:spcBef>
              <a:spcAft>
                <a:spcPts val="0"/>
              </a:spcAft>
              <a:buNone/>
            </a:pPr>
            <a:endParaRPr sz="1800">
              <a:solidFill>
                <a:schemeClr val="dk1"/>
              </a:solidFill>
              <a:latin typeface="Corbel"/>
              <a:ea typeface="Corbel"/>
              <a:cs typeface="Corbel"/>
              <a:sym typeface="Corbel"/>
            </a:endParaRPr>
          </a:p>
        </p:txBody>
      </p:sp>
      <p:pic>
        <p:nvPicPr>
          <p:cNvPr id="3" name="Google Shape;131;p18" title="Screenshot 2025-04-07 at 3.29.08 AM.png">
            <a:extLst>
              <a:ext uri="{FF2B5EF4-FFF2-40B4-BE49-F238E27FC236}">
                <a16:creationId xmlns:a16="http://schemas.microsoft.com/office/drawing/2014/main" id="{C7FA681D-E956-F2C4-59C7-BB1E9C696AAD}"/>
              </a:ext>
            </a:extLst>
          </p:cNvPr>
          <p:cNvPicPr preferRelativeResize="0"/>
          <p:nvPr/>
        </p:nvPicPr>
        <p:blipFill>
          <a:blip r:embed="rId4">
            <a:alphaModFix/>
          </a:blip>
          <a:stretch>
            <a:fillRect/>
          </a:stretch>
        </p:blipFill>
        <p:spPr>
          <a:xfrm>
            <a:off x="1099175" y="2224207"/>
            <a:ext cx="2310222" cy="1101275"/>
          </a:xfrm>
          <a:prstGeom prst="rect">
            <a:avLst/>
          </a:prstGeom>
          <a:noFill/>
          <a:ln>
            <a:noFill/>
          </a:ln>
        </p:spPr>
      </p:pic>
      <p:pic>
        <p:nvPicPr>
          <p:cNvPr id="5" name="Google Shape;132;p18" descr="A black text on a white background&#10;&#10;AI-generated content may be incorrect." title="Screenshot 2025-04-07 at 3.29.47 AM.png">
            <a:extLst>
              <a:ext uri="{FF2B5EF4-FFF2-40B4-BE49-F238E27FC236}">
                <a16:creationId xmlns:a16="http://schemas.microsoft.com/office/drawing/2014/main" id="{97DD2071-7758-58B9-9347-4529C2099AA3}"/>
              </a:ext>
            </a:extLst>
          </p:cNvPr>
          <p:cNvPicPr preferRelativeResize="0"/>
          <p:nvPr/>
        </p:nvPicPr>
        <p:blipFill>
          <a:blip r:embed="rId5">
            <a:alphaModFix/>
          </a:blip>
          <a:stretch>
            <a:fillRect/>
          </a:stretch>
        </p:blipFill>
        <p:spPr>
          <a:xfrm>
            <a:off x="2730425" y="2449552"/>
            <a:ext cx="545173" cy="448930"/>
          </a:xfrm>
          <a:prstGeom prst="rect">
            <a:avLst/>
          </a:prstGeom>
          <a:noFill/>
          <a:ln>
            <a:noFill/>
          </a:ln>
        </p:spPr>
      </p:pic>
      <p:pic>
        <p:nvPicPr>
          <p:cNvPr id="6" name="Picture 5" descr="A black text on a white background&#10;&#10;AI-generated content may be incorrect.">
            <a:extLst>
              <a:ext uri="{FF2B5EF4-FFF2-40B4-BE49-F238E27FC236}">
                <a16:creationId xmlns:a16="http://schemas.microsoft.com/office/drawing/2014/main" id="{100FFB21-8CF1-2DFC-555E-E412385A7569}"/>
              </a:ext>
            </a:extLst>
          </p:cNvPr>
          <p:cNvPicPr>
            <a:picLocks noChangeAspect="1"/>
          </p:cNvPicPr>
          <p:nvPr/>
        </p:nvPicPr>
        <p:blipFill>
          <a:blip r:embed="rId6"/>
          <a:stretch>
            <a:fillRect/>
          </a:stretch>
        </p:blipFill>
        <p:spPr>
          <a:xfrm>
            <a:off x="3738371" y="2224919"/>
            <a:ext cx="4187229" cy="939140"/>
          </a:xfrm>
          <a:prstGeom prst="rect">
            <a:avLst/>
          </a:prstGeom>
        </p:spPr>
      </p:pic>
      <p:cxnSp>
        <p:nvCxnSpPr>
          <p:cNvPr id="7" name="Straight Arrow Connector 6">
            <a:extLst>
              <a:ext uri="{FF2B5EF4-FFF2-40B4-BE49-F238E27FC236}">
                <a16:creationId xmlns:a16="http://schemas.microsoft.com/office/drawing/2014/main" id="{109D620A-3AC7-8049-E2E4-B0F662407FCF}"/>
              </a:ext>
            </a:extLst>
          </p:cNvPr>
          <p:cNvCxnSpPr/>
          <p:nvPr/>
        </p:nvCxnSpPr>
        <p:spPr>
          <a:xfrm flipV="1">
            <a:off x="5354456" y="2765447"/>
            <a:ext cx="882182" cy="1031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Google Shape;119;p17">
            <a:extLst>
              <a:ext uri="{FF2B5EF4-FFF2-40B4-BE49-F238E27FC236}">
                <a16:creationId xmlns:a16="http://schemas.microsoft.com/office/drawing/2014/main" id="{B7C67024-28CC-979A-D6F7-BF72BCB00F97}"/>
              </a:ext>
            </a:extLst>
          </p:cNvPr>
          <p:cNvSpPr txBox="1"/>
          <p:nvPr/>
        </p:nvSpPr>
        <p:spPr>
          <a:xfrm>
            <a:off x="4572269" y="3770838"/>
            <a:ext cx="1566799" cy="451652"/>
          </a:xfrm>
          <a:prstGeom prst="rect">
            <a:avLst/>
          </a:prstGeom>
          <a:solidFill>
            <a:srgbClr val="CFE2F3"/>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algn="ctr"/>
            <a:r>
              <a:rPr lang="en" sz="1800">
                <a:solidFill>
                  <a:schemeClr val="dk1"/>
                </a:solidFill>
                <a:latin typeface="Corbel"/>
                <a:ea typeface="Corbel"/>
                <a:cs typeface="Corbel"/>
                <a:sym typeface="Corbel"/>
              </a:rPr>
              <a:t>Temperature </a:t>
            </a:r>
            <a:endParaRPr lang="en-US" sz="1800">
              <a:solidFill>
                <a:schemeClr val="dk1"/>
              </a:solidFill>
              <a:latin typeface="Corbel"/>
              <a:ea typeface="Corbel"/>
              <a:cs typeface="Corbel"/>
            </a:endParaRPr>
          </a:p>
        </p:txBody>
      </p:sp>
      <p:pic>
        <p:nvPicPr>
          <p:cNvPr id="2" name="Camera 1">
            <a:extLst>
              <a:ext uri="{FF2B5EF4-FFF2-40B4-BE49-F238E27FC236}">
                <a16:creationId xmlns:a16="http://schemas.microsoft.com/office/drawing/2014/main" id="{30EA38C0-405E-0B92-00A4-F4A4FBF03CB4}"/>
              </a:ext>
            </a:extLst>
          </p:cNvPr>
          <p:cNvPicPr>
            <a:picLocks noChangeAspect="1"/>
            <a:extLst>
              <a:ext uri="{51228E76-BA90-4043-B771-695A4F85340A}">
                <alf:liveFeedProps xmlns:alf="http://schemas.microsoft.com/office/drawing/2021/livefeed"/>
              </a:ext>
            </a:extLst>
          </p:cNvPicPr>
          <p:nvPr/>
        </p:nvPicPr>
        <p:blipFill>
          <a:blip r:embed="rId7">
            <a:extLst>
              <a:ext uri="{96DAC541-7B7A-43D3-8B79-37D633B846F1}">
                <asvg:svgBlip xmlns:asvg="http://schemas.microsoft.com/office/drawing/2016/SVG/main" r:embed="rId8"/>
              </a:ext>
            </a:extLst>
          </a:blip>
          <a:stretch>
            <a:fillRect/>
          </a:stretch>
        </p:blipFill>
        <p:spPr>
          <a:xfrm>
            <a:off x="7539228" y="3538728"/>
            <a:ext cx="1543050" cy="1543050"/>
          </a:xfrm>
          <a:prstGeom prst="ellipse">
            <a:avLst/>
          </a:prstGeom>
        </p:spPr>
      </p:pic>
    </p:spTree>
    <p:custDataLst>
      <p:tags r:id="rId1"/>
    </p:custDataLst>
    <p:extLst>
      <p:ext uri="{BB962C8B-B14F-4D97-AF65-F5344CB8AC3E}">
        <p14:creationId xmlns:p14="http://schemas.microsoft.com/office/powerpoint/2010/main" val="114991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orbel"/>
                <a:ea typeface="Corbel"/>
                <a:cs typeface="Corbel"/>
                <a:sym typeface="Corbel"/>
              </a:rPr>
              <a:t>To solve the long-tailed problem, we can also…</a:t>
            </a:r>
            <a:endParaRPr>
              <a:latin typeface="Corbel"/>
              <a:ea typeface="Corbel"/>
              <a:cs typeface="Corbel"/>
              <a:sym typeface="Corbel"/>
            </a:endParaRPr>
          </a:p>
        </p:txBody>
      </p:sp>
      <p:sp>
        <p:nvSpPr>
          <p:cNvPr id="126" name="Google Shape;12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127" name="Google Shape;127;p18"/>
          <p:cNvSpPr txBox="1"/>
          <p:nvPr/>
        </p:nvSpPr>
        <p:spPr>
          <a:xfrm>
            <a:off x="455250" y="1161275"/>
            <a:ext cx="8017200" cy="79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5"/>
                </a:solidFill>
                <a:latin typeface="Corbel"/>
                <a:ea typeface="Corbel"/>
                <a:cs typeface="Corbel"/>
                <a:sym typeface="Corbel"/>
              </a:rPr>
              <a:t>Solution 2: (Scalarization) </a:t>
            </a:r>
            <a:endParaRPr sz="1800">
              <a:solidFill>
                <a:schemeClr val="accent5"/>
              </a:solidFill>
              <a:latin typeface="Corbel"/>
              <a:ea typeface="Corbel"/>
              <a:cs typeface="Corbel"/>
              <a:sym typeface="Corbel"/>
            </a:endParaRPr>
          </a:p>
          <a:p>
            <a:pPr marL="0" lvl="0" indent="0" algn="l" rtl="0">
              <a:spcBef>
                <a:spcPts val="0"/>
              </a:spcBef>
              <a:spcAft>
                <a:spcPts val="0"/>
              </a:spcAft>
              <a:buNone/>
            </a:pPr>
            <a:r>
              <a:rPr lang="en" sz="1800">
                <a:solidFill>
                  <a:schemeClr val="dk1"/>
                </a:solidFill>
                <a:latin typeface="Corbel"/>
                <a:ea typeface="Corbel"/>
                <a:cs typeface="Corbel"/>
                <a:sym typeface="Corbel"/>
              </a:rPr>
              <a:t>We </a:t>
            </a:r>
            <a:r>
              <a:rPr lang="en" sz="1800" u="sng">
                <a:solidFill>
                  <a:schemeClr val="dk1"/>
                </a:solidFill>
                <a:latin typeface="Corbel"/>
                <a:ea typeface="Corbel"/>
                <a:cs typeface="Corbel"/>
                <a:sym typeface="Corbel"/>
              </a:rPr>
              <a:t>assign a much higher weight to the loss</a:t>
            </a:r>
            <a:r>
              <a:rPr lang="en" sz="1800">
                <a:solidFill>
                  <a:schemeClr val="dk1"/>
                </a:solidFill>
                <a:latin typeface="Corbel"/>
                <a:ea typeface="Corbel"/>
                <a:cs typeface="Corbel"/>
                <a:sym typeface="Corbel"/>
              </a:rPr>
              <a:t> of infrequent domains.</a:t>
            </a:r>
            <a:endParaRPr sz="1800">
              <a:solidFill>
                <a:schemeClr val="dk1"/>
              </a:solidFill>
              <a:latin typeface="Corbel"/>
              <a:ea typeface="Corbel"/>
              <a:cs typeface="Corbel"/>
              <a:sym typeface="Corbel"/>
            </a:endParaRPr>
          </a:p>
          <a:p>
            <a:pPr marL="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128" name="Google Shape;128;p18"/>
          <p:cNvSpPr txBox="1"/>
          <p:nvPr/>
        </p:nvSpPr>
        <p:spPr>
          <a:xfrm>
            <a:off x="455250" y="3083410"/>
            <a:ext cx="8017200" cy="79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5"/>
                </a:solidFill>
                <a:latin typeface="Corbel"/>
                <a:ea typeface="Corbel"/>
                <a:cs typeface="Corbel"/>
                <a:sym typeface="Corbel"/>
              </a:rPr>
              <a:t>Solution 1: (Temperature Sampling) </a:t>
            </a:r>
            <a:r>
              <a:rPr lang="en" sz="1800" dirty="0">
                <a:solidFill>
                  <a:schemeClr val="dk1"/>
                </a:solidFill>
                <a:latin typeface="Corbel"/>
                <a:ea typeface="Corbel"/>
                <a:cs typeface="Corbel"/>
                <a:sym typeface="Corbel"/>
              </a:rPr>
              <a:t>We </a:t>
            </a:r>
            <a:r>
              <a:rPr lang="en" sz="1800" u="sng" dirty="0">
                <a:solidFill>
                  <a:schemeClr val="dk1"/>
                </a:solidFill>
                <a:latin typeface="Corbel"/>
                <a:ea typeface="Corbel"/>
                <a:cs typeface="Corbel"/>
                <a:sym typeface="Corbel"/>
              </a:rPr>
              <a:t>heavily oversample infrequent domains</a:t>
            </a:r>
            <a:r>
              <a:rPr lang="en" sz="1800" dirty="0">
                <a:solidFill>
                  <a:schemeClr val="dk1"/>
                </a:solidFill>
                <a:latin typeface="Corbel"/>
                <a:ea typeface="Corbel"/>
                <a:cs typeface="Corbel"/>
                <a:sym typeface="Corbel"/>
              </a:rPr>
              <a:t> —— Effectively duplicating the data multiple times.</a:t>
            </a:r>
            <a:endParaRPr sz="1800" dirty="0">
              <a:solidFill>
                <a:schemeClr val="dk1"/>
              </a:solidFill>
              <a:latin typeface="Corbel"/>
              <a:ea typeface="Corbel"/>
              <a:cs typeface="Corbel"/>
              <a:sym typeface="Corbel"/>
            </a:endParaRPr>
          </a:p>
          <a:p>
            <a:pPr marL="0" lvl="0" indent="0" algn="l" rtl="0">
              <a:spcBef>
                <a:spcPts val="0"/>
              </a:spcBef>
              <a:spcAft>
                <a:spcPts val="0"/>
              </a:spcAft>
              <a:buNone/>
            </a:pPr>
            <a:endParaRPr sz="1800" dirty="0">
              <a:solidFill>
                <a:schemeClr val="dk1"/>
              </a:solidFill>
              <a:latin typeface="Corbel"/>
              <a:ea typeface="Corbel"/>
              <a:cs typeface="Corbel"/>
              <a:sym typeface="Corbel"/>
            </a:endParaRPr>
          </a:p>
          <a:p>
            <a:pPr marL="0" lvl="0" indent="0" algn="l" rtl="0">
              <a:spcBef>
                <a:spcPts val="0"/>
              </a:spcBef>
              <a:spcAft>
                <a:spcPts val="0"/>
              </a:spcAft>
              <a:buNone/>
            </a:pPr>
            <a:endParaRPr sz="1800" dirty="0">
              <a:solidFill>
                <a:schemeClr val="dk1"/>
              </a:solidFill>
              <a:latin typeface="Corbel"/>
              <a:ea typeface="Corbel"/>
              <a:cs typeface="Corbel"/>
              <a:sym typeface="Corbel"/>
            </a:endParaRPr>
          </a:p>
          <a:p>
            <a:pPr marL="0" lvl="0" indent="0" algn="l" rtl="0">
              <a:spcBef>
                <a:spcPts val="0"/>
              </a:spcBef>
              <a:spcAft>
                <a:spcPts val="0"/>
              </a:spcAft>
              <a:buNone/>
            </a:pPr>
            <a:endParaRPr sz="1800" dirty="0">
              <a:solidFill>
                <a:schemeClr val="dk1"/>
              </a:solidFill>
              <a:latin typeface="Corbel"/>
              <a:ea typeface="Corbel"/>
              <a:cs typeface="Corbel"/>
              <a:sym typeface="Corbel"/>
            </a:endParaRPr>
          </a:p>
        </p:txBody>
      </p:sp>
      <p:pic>
        <p:nvPicPr>
          <p:cNvPr id="129" name="Google Shape;129;p18" title="Screenshot 2025-04-07 at 3.18.53 AM.png"/>
          <p:cNvPicPr preferRelativeResize="0"/>
          <p:nvPr/>
        </p:nvPicPr>
        <p:blipFill>
          <a:blip r:embed="rId4">
            <a:alphaModFix/>
          </a:blip>
          <a:stretch>
            <a:fillRect/>
          </a:stretch>
        </p:blipFill>
        <p:spPr>
          <a:xfrm>
            <a:off x="3061388" y="1974462"/>
            <a:ext cx="2804913" cy="1194575"/>
          </a:xfrm>
          <a:prstGeom prst="rect">
            <a:avLst/>
          </a:prstGeom>
          <a:noFill/>
          <a:ln>
            <a:noFill/>
          </a:ln>
        </p:spPr>
      </p:pic>
      <p:cxnSp>
        <p:nvCxnSpPr>
          <p:cNvPr id="130" name="Google Shape;130;p18"/>
          <p:cNvCxnSpPr/>
          <p:nvPr/>
        </p:nvCxnSpPr>
        <p:spPr>
          <a:xfrm>
            <a:off x="3361375" y="1843750"/>
            <a:ext cx="990900" cy="516900"/>
          </a:xfrm>
          <a:prstGeom prst="straightConnector1">
            <a:avLst/>
          </a:prstGeom>
          <a:noFill/>
          <a:ln w="19050" cap="flat" cmpd="sng">
            <a:solidFill>
              <a:schemeClr val="dk2"/>
            </a:solidFill>
            <a:prstDash val="solid"/>
            <a:round/>
            <a:headEnd type="none" w="med" len="med"/>
            <a:tailEnd type="triangle" w="med" len="med"/>
          </a:ln>
        </p:spPr>
      </p:cxnSp>
      <p:pic>
        <p:nvPicPr>
          <p:cNvPr id="131" name="Google Shape;131;p18" title="Screenshot 2025-04-07 at 3.29.08 AM.png"/>
          <p:cNvPicPr preferRelativeResize="0"/>
          <p:nvPr/>
        </p:nvPicPr>
        <p:blipFill>
          <a:blip r:embed="rId5">
            <a:alphaModFix/>
          </a:blip>
          <a:stretch>
            <a:fillRect/>
          </a:stretch>
        </p:blipFill>
        <p:spPr>
          <a:xfrm>
            <a:off x="1252598" y="3766106"/>
            <a:ext cx="2310222" cy="1101275"/>
          </a:xfrm>
          <a:prstGeom prst="rect">
            <a:avLst/>
          </a:prstGeom>
          <a:noFill/>
          <a:ln>
            <a:noFill/>
          </a:ln>
        </p:spPr>
      </p:pic>
      <p:pic>
        <p:nvPicPr>
          <p:cNvPr id="132" name="Google Shape;132;p18" title="Screenshot 2025-04-07 at 3.29.47 AM.png"/>
          <p:cNvPicPr preferRelativeResize="0"/>
          <p:nvPr/>
        </p:nvPicPr>
        <p:blipFill>
          <a:blip r:embed="rId6">
            <a:alphaModFix/>
          </a:blip>
          <a:stretch>
            <a:fillRect/>
          </a:stretch>
        </p:blipFill>
        <p:spPr>
          <a:xfrm>
            <a:off x="2883848" y="3991451"/>
            <a:ext cx="545173" cy="448930"/>
          </a:xfrm>
          <a:prstGeom prst="rect">
            <a:avLst/>
          </a:prstGeom>
          <a:noFill/>
          <a:ln>
            <a:noFill/>
          </a:ln>
        </p:spPr>
      </p:pic>
      <p:pic>
        <p:nvPicPr>
          <p:cNvPr id="3" name="Picture 2" descr="A black text on a white background&#10;&#10;AI-generated content may be incorrect.">
            <a:extLst>
              <a:ext uri="{FF2B5EF4-FFF2-40B4-BE49-F238E27FC236}">
                <a16:creationId xmlns:a16="http://schemas.microsoft.com/office/drawing/2014/main" id="{C74600F7-BDAD-2DF4-AC43-B75E1CEA2BD0}"/>
              </a:ext>
            </a:extLst>
          </p:cNvPr>
          <p:cNvPicPr>
            <a:picLocks noChangeAspect="1"/>
          </p:cNvPicPr>
          <p:nvPr/>
        </p:nvPicPr>
        <p:blipFill>
          <a:blip r:embed="rId7"/>
          <a:stretch>
            <a:fillRect/>
          </a:stretch>
        </p:blipFill>
        <p:spPr>
          <a:xfrm>
            <a:off x="3856300" y="3767062"/>
            <a:ext cx="4187229" cy="939140"/>
          </a:xfrm>
          <a:prstGeom prst="rect">
            <a:avLst/>
          </a:prstGeom>
        </p:spPr>
      </p:pic>
      <p:pic>
        <p:nvPicPr>
          <p:cNvPr id="2" name="Camera 1">
            <a:extLst>
              <a:ext uri="{FF2B5EF4-FFF2-40B4-BE49-F238E27FC236}">
                <a16:creationId xmlns:a16="http://schemas.microsoft.com/office/drawing/2014/main" id="{AC221324-BB0A-FA9E-1705-675E19B62E27}"/>
              </a:ext>
            </a:extLst>
          </p:cNvPr>
          <p:cNvPicPr>
            <a:picLocks noChangeAspect="1"/>
            <a:extLst>
              <a:ext uri="{51228E76-BA90-4043-B771-695A4F85340A}">
                <alf:liveFeedProps xmlns:alf="http://schemas.microsoft.com/office/drawing/2021/livefeed"/>
              </a:ext>
            </a:extLst>
          </p:cNvPicPr>
          <p:nvPr/>
        </p:nvPicPr>
        <p:blipFill>
          <a:blip r:embed="rId8">
            <a:extLst>
              <a:ext uri="{96DAC541-7B7A-43D3-8B79-37D633B846F1}">
                <asvg:svgBlip xmlns:asvg="http://schemas.microsoft.com/office/drawing/2016/SVG/main" r:embed="rId9"/>
              </a:ext>
            </a:extLst>
          </a:blip>
          <a:stretch>
            <a:fillRect/>
          </a:stretch>
        </p:blipFill>
        <p:spPr>
          <a:xfrm>
            <a:off x="7539228" y="3538728"/>
            <a:ext cx="1543050" cy="1543050"/>
          </a:xfrm>
          <a:prstGeom prst="ellipse">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pic>
        <p:nvPicPr>
          <p:cNvPr id="138" name="Google Shape;138;p19" title="Screenshot 2025-04-07 at 3.09.38 AM.png"/>
          <p:cNvPicPr preferRelativeResize="0"/>
          <p:nvPr/>
        </p:nvPicPr>
        <p:blipFill>
          <a:blip r:embed="rId3">
            <a:alphaModFix/>
          </a:blip>
          <a:stretch>
            <a:fillRect/>
          </a:stretch>
        </p:blipFill>
        <p:spPr>
          <a:xfrm>
            <a:off x="523425" y="885825"/>
            <a:ext cx="8097157" cy="1501267"/>
          </a:xfrm>
          <a:prstGeom prst="rect">
            <a:avLst/>
          </a:prstGeom>
          <a:noFill/>
          <a:ln>
            <a:noFill/>
          </a:ln>
          <a:effectLst>
            <a:outerShdw blurRad="57150" dist="19050" dir="5400000" algn="bl" rotWithShape="0">
              <a:srgbClr val="000000">
                <a:alpha val="50000"/>
              </a:srgbClr>
            </a:outerShdw>
          </a:effectLst>
        </p:spPr>
      </p:pic>
      <p:sp>
        <p:nvSpPr>
          <p:cNvPr id="139" name="Google Shape;139;p19"/>
          <p:cNvSpPr txBox="1"/>
          <p:nvPr/>
        </p:nvSpPr>
        <p:spPr>
          <a:xfrm>
            <a:off x="518550" y="2400600"/>
            <a:ext cx="8106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u="sng">
                <a:solidFill>
                  <a:schemeClr val="hlink"/>
                </a:solidFill>
                <a:highlight>
                  <a:srgbClr val="FFFFFF"/>
                </a:highlight>
                <a:latin typeface="Roboto"/>
                <a:ea typeface="Roboto"/>
                <a:cs typeface="Roboto"/>
                <a:sym typeface="Roboto"/>
                <a:hlinkClick r:id="rId4"/>
              </a:rPr>
              <a:t>Order Matters in the Presence of Dataset Imbalance for Multilingual Learning</a:t>
            </a:r>
            <a:r>
              <a:rPr lang="en" sz="1200">
                <a:solidFill>
                  <a:srgbClr val="212529"/>
                </a:solidFill>
                <a:highlight>
                  <a:srgbClr val="FFFFFF"/>
                </a:highlight>
                <a:latin typeface="Roboto"/>
                <a:ea typeface="Roboto"/>
                <a:cs typeface="Roboto"/>
                <a:sym typeface="Roboto"/>
              </a:rPr>
              <a:t> (Choi et al., NeurIPS 2024)</a:t>
            </a:r>
            <a:endParaRPr/>
          </a:p>
        </p:txBody>
      </p:sp>
      <p:sp>
        <p:nvSpPr>
          <p:cNvPr id="140" name="Google Shape;140;p19"/>
          <p:cNvSpPr txBox="1"/>
          <p:nvPr/>
        </p:nvSpPr>
        <p:spPr>
          <a:xfrm>
            <a:off x="1002300" y="287925"/>
            <a:ext cx="7139400" cy="432000"/>
          </a:xfrm>
          <a:prstGeom prst="rect">
            <a:avLst/>
          </a:prstGeom>
          <a:solidFill>
            <a:srgbClr val="CFE2F3"/>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latin typeface="Corbel"/>
                <a:ea typeface="Corbel"/>
                <a:cs typeface="Corbel"/>
                <a:sym typeface="Corbel"/>
              </a:rPr>
              <a:t>Temperature Sampling often assumed to be equivalent to Scalarization</a:t>
            </a:r>
            <a:endParaRPr sz="1800">
              <a:solidFill>
                <a:schemeClr val="dk1"/>
              </a:solidFill>
              <a:latin typeface="Corbel"/>
              <a:ea typeface="Corbel"/>
              <a:cs typeface="Corbel"/>
              <a:sym typeface="Corbel"/>
            </a:endParaRPr>
          </a:p>
          <a:p>
            <a:pPr marL="0" lvl="0" indent="0" algn="ctr" rtl="0">
              <a:spcBef>
                <a:spcPts val="0"/>
              </a:spcBef>
              <a:spcAft>
                <a:spcPts val="0"/>
              </a:spcAft>
              <a:buNone/>
            </a:pPr>
            <a:endParaRPr sz="1800">
              <a:solidFill>
                <a:schemeClr val="dk1"/>
              </a:solidFill>
              <a:latin typeface="Corbel"/>
              <a:ea typeface="Corbel"/>
              <a:cs typeface="Corbel"/>
              <a:sym typeface="Corbel"/>
            </a:endParaRPr>
          </a:p>
          <a:p>
            <a:pPr marL="0" lvl="0" indent="0" algn="ctr" rtl="0">
              <a:spcBef>
                <a:spcPts val="0"/>
              </a:spcBef>
              <a:spcAft>
                <a:spcPts val="0"/>
              </a:spcAft>
              <a:buNone/>
            </a:pPr>
            <a:endParaRPr sz="1800">
              <a:solidFill>
                <a:schemeClr val="dk1"/>
              </a:solidFill>
              <a:latin typeface="Corbel"/>
              <a:ea typeface="Corbel"/>
              <a:cs typeface="Corbel"/>
              <a:sym typeface="Corbel"/>
            </a:endParaRPr>
          </a:p>
        </p:txBody>
      </p:sp>
      <p:pic>
        <p:nvPicPr>
          <p:cNvPr id="141" name="Google Shape;141;p19" title="Screenshot 2025-04-07 at 3.25.55 AM.png"/>
          <p:cNvPicPr preferRelativeResize="0"/>
          <p:nvPr/>
        </p:nvPicPr>
        <p:blipFill>
          <a:blip r:embed="rId5">
            <a:alphaModFix/>
          </a:blip>
          <a:stretch>
            <a:fillRect/>
          </a:stretch>
        </p:blipFill>
        <p:spPr>
          <a:xfrm>
            <a:off x="502838" y="2846100"/>
            <a:ext cx="8138321" cy="1542766"/>
          </a:xfrm>
          <a:prstGeom prst="rect">
            <a:avLst/>
          </a:prstGeom>
          <a:noFill/>
          <a:ln>
            <a:noFill/>
          </a:ln>
          <a:effectLst>
            <a:outerShdw blurRad="57150" dist="19050" dir="5400000" algn="bl" rotWithShape="0">
              <a:srgbClr val="000000">
                <a:alpha val="50000"/>
              </a:srgbClr>
            </a:outerShdw>
          </a:effectLst>
        </p:spPr>
      </p:pic>
      <p:sp>
        <p:nvSpPr>
          <p:cNvPr id="142" name="Google Shape;142;p19"/>
          <p:cNvSpPr txBox="1"/>
          <p:nvPr/>
        </p:nvSpPr>
        <p:spPr>
          <a:xfrm>
            <a:off x="518550" y="4446325"/>
            <a:ext cx="8106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u="sng">
                <a:solidFill>
                  <a:schemeClr val="hlink"/>
                </a:solidFill>
                <a:highlight>
                  <a:srgbClr val="FFFFFF"/>
                </a:highlight>
                <a:latin typeface="Roboto"/>
                <a:ea typeface="Roboto"/>
                <a:cs typeface="Roboto"/>
                <a:sym typeface="Roboto"/>
                <a:hlinkClick r:id="rId6"/>
              </a:rPr>
              <a:t>Do Current Multi-Task Optimization Methods Even Help?</a:t>
            </a:r>
            <a:r>
              <a:rPr lang="en" sz="1200">
                <a:solidFill>
                  <a:srgbClr val="212529"/>
                </a:solidFill>
                <a:highlight>
                  <a:srgbClr val="FFFFFF"/>
                </a:highlight>
                <a:latin typeface="Roboto"/>
                <a:ea typeface="Roboto"/>
                <a:cs typeface="Roboto"/>
                <a:sym typeface="Roboto"/>
              </a:rPr>
              <a:t> (Xin et al., NeurIPS 2022)</a:t>
            </a:r>
            <a:endParaRPr/>
          </a:p>
        </p:txBody>
      </p:sp>
      <p:pic>
        <p:nvPicPr>
          <p:cNvPr id="2" name="Camera 1">
            <a:extLst>
              <a:ext uri="{FF2B5EF4-FFF2-40B4-BE49-F238E27FC236}">
                <a16:creationId xmlns:a16="http://schemas.microsoft.com/office/drawing/2014/main" id="{5F578800-F705-FD54-A921-6FB10F6BA732}"/>
              </a:ext>
            </a:extLst>
          </p:cNvPr>
          <p:cNvPicPr>
            <a:picLocks noChangeAspect="1"/>
            <a:extLst>
              <a:ext uri="{51228E76-BA90-4043-B771-695A4F85340A}">
                <alf:liveFeedProps xmlns:alf="http://schemas.microsoft.com/office/drawing/2021/livefeed"/>
              </a:ext>
            </a:extLst>
          </p:cNvPicPr>
          <p:nvPr/>
        </p:nvPicPr>
        <p:blipFill>
          <a:blip r:embed="rId7">
            <a:extLst>
              <a:ext uri="{96DAC541-7B7A-43D3-8B79-37D633B846F1}">
                <asvg:svgBlip xmlns:asvg="http://schemas.microsoft.com/office/drawing/2016/SVG/main" r:embed="rId8"/>
              </a:ext>
            </a:extLst>
          </a:blip>
          <a:stretch>
            <a:fillRect/>
          </a:stretch>
        </p:blipFill>
        <p:spPr>
          <a:xfrm>
            <a:off x="7539228" y="3538728"/>
            <a:ext cx="1543050" cy="1543050"/>
          </a:xfrm>
          <a:prstGeom prst="ellipse">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9" name="Google Shape;14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3" name="Google Shape;140;p19">
            <a:extLst>
              <a:ext uri="{FF2B5EF4-FFF2-40B4-BE49-F238E27FC236}">
                <a16:creationId xmlns:a16="http://schemas.microsoft.com/office/drawing/2014/main" id="{BC5EA92F-96F6-3076-5011-A766C218EEB0}"/>
              </a:ext>
            </a:extLst>
          </p:cNvPr>
          <p:cNvSpPr txBox="1"/>
          <p:nvPr/>
        </p:nvSpPr>
        <p:spPr>
          <a:xfrm>
            <a:off x="1002300" y="287925"/>
            <a:ext cx="7139400" cy="432000"/>
          </a:xfrm>
          <a:prstGeom prst="rect">
            <a:avLst/>
          </a:prstGeom>
          <a:solidFill>
            <a:srgbClr val="CFE2F3"/>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latin typeface="Corbel"/>
                <a:ea typeface="Corbel"/>
                <a:cs typeface="Corbel"/>
                <a:sym typeface="Corbel"/>
              </a:rPr>
              <a:t>Temperature Sampling often assumed to be equivalent to Scalarization</a:t>
            </a:r>
            <a:endParaRPr sz="1800">
              <a:solidFill>
                <a:schemeClr val="dk1"/>
              </a:solidFill>
              <a:latin typeface="Corbel"/>
              <a:ea typeface="Corbel"/>
              <a:cs typeface="Corbel"/>
              <a:sym typeface="Corbel"/>
            </a:endParaRPr>
          </a:p>
          <a:p>
            <a:pPr marL="0" lvl="0" indent="0" algn="ctr" rtl="0">
              <a:spcBef>
                <a:spcPts val="0"/>
              </a:spcBef>
              <a:spcAft>
                <a:spcPts val="0"/>
              </a:spcAft>
              <a:buNone/>
            </a:pPr>
            <a:endParaRPr sz="1800">
              <a:solidFill>
                <a:schemeClr val="dk1"/>
              </a:solidFill>
              <a:latin typeface="Corbel"/>
              <a:ea typeface="Corbel"/>
              <a:cs typeface="Corbel"/>
              <a:sym typeface="Corbel"/>
            </a:endParaRPr>
          </a:p>
          <a:p>
            <a:pPr marL="0" lvl="0" indent="0" algn="ctr" rtl="0">
              <a:spcBef>
                <a:spcPts val="0"/>
              </a:spcBef>
              <a:spcAft>
                <a:spcPts val="0"/>
              </a:spcAft>
              <a:buNone/>
            </a:pPr>
            <a:endParaRPr sz="1800">
              <a:solidFill>
                <a:schemeClr val="dk1"/>
              </a:solidFill>
              <a:latin typeface="Corbel"/>
              <a:ea typeface="Corbel"/>
              <a:cs typeface="Corbel"/>
              <a:sym typeface="Corbel"/>
            </a:endParaRPr>
          </a:p>
        </p:txBody>
      </p:sp>
      <p:sp>
        <p:nvSpPr>
          <p:cNvPr id="7" name="Google Shape;140;p19">
            <a:extLst>
              <a:ext uri="{FF2B5EF4-FFF2-40B4-BE49-F238E27FC236}">
                <a16:creationId xmlns:a16="http://schemas.microsoft.com/office/drawing/2014/main" id="{41F1C331-7F7C-1989-121F-A55A70C96175}"/>
              </a:ext>
            </a:extLst>
          </p:cNvPr>
          <p:cNvSpPr txBox="1"/>
          <p:nvPr/>
        </p:nvSpPr>
        <p:spPr>
          <a:xfrm>
            <a:off x="2124279" y="936939"/>
            <a:ext cx="4896755" cy="432000"/>
          </a:xfrm>
          <a:prstGeom prst="rect">
            <a:avLst/>
          </a:prstGeom>
          <a:solidFill>
            <a:srgbClr val="CFE2F3"/>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algn="ctr"/>
            <a:r>
              <a:rPr lang="en" sz="1800">
                <a:solidFill>
                  <a:schemeClr val="dk1"/>
                </a:solidFill>
                <a:latin typeface="Corbel"/>
                <a:ea typeface="Corbel"/>
                <a:cs typeface="Corbel"/>
              </a:rPr>
              <a:t>The reason why they differ is often overlooked</a:t>
            </a:r>
          </a:p>
          <a:p>
            <a:pPr marL="0" lvl="0" indent="0" algn="ctr" rtl="0">
              <a:spcBef>
                <a:spcPts val="0"/>
              </a:spcBef>
              <a:spcAft>
                <a:spcPts val="0"/>
              </a:spcAft>
              <a:buNone/>
            </a:pPr>
            <a:endParaRPr sz="1800">
              <a:solidFill>
                <a:schemeClr val="dk1"/>
              </a:solidFill>
              <a:latin typeface="Corbel"/>
              <a:ea typeface="Corbel"/>
              <a:cs typeface="Corbel"/>
              <a:sym typeface="Corbel"/>
            </a:endParaRPr>
          </a:p>
        </p:txBody>
      </p:sp>
      <p:pic>
        <p:nvPicPr>
          <p:cNvPr id="8" name="Picture 7" descr="A green and black text&#10;&#10;AI-generated content may be incorrect.">
            <a:extLst>
              <a:ext uri="{FF2B5EF4-FFF2-40B4-BE49-F238E27FC236}">
                <a16:creationId xmlns:a16="http://schemas.microsoft.com/office/drawing/2014/main" id="{71ACCED0-6A72-4A0B-087F-DEF852FCF21A}"/>
              </a:ext>
            </a:extLst>
          </p:cNvPr>
          <p:cNvPicPr>
            <a:picLocks noChangeAspect="1"/>
          </p:cNvPicPr>
          <p:nvPr/>
        </p:nvPicPr>
        <p:blipFill>
          <a:blip r:embed="rId4"/>
          <a:stretch>
            <a:fillRect/>
          </a:stretch>
        </p:blipFill>
        <p:spPr>
          <a:xfrm>
            <a:off x="208893" y="1627590"/>
            <a:ext cx="8812925" cy="946329"/>
          </a:xfrm>
          <a:prstGeom prst="rect">
            <a:avLst/>
          </a:prstGeom>
          <a:effectLst>
            <a:outerShdw blurRad="50800" dist="38100" dir="2700000">
              <a:srgbClr val="000000">
                <a:alpha val="40000"/>
              </a:srgbClr>
            </a:outerShdw>
          </a:effectLst>
        </p:spPr>
      </p:pic>
      <p:sp>
        <p:nvSpPr>
          <p:cNvPr id="12" name="Google Shape;139;p19">
            <a:extLst>
              <a:ext uri="{FF2B5EF4-FFF2-40B4-BE49-F238E27FC236}">
                <a16:creationId xmlns:a16="http://schemas.microsoft.com/office/drawing/2014/main" id="{030367AF-A13D-9B64-2B17-E5687A7A9F29}"/>
              </a:ext>
            </a:extLst>
          </p:cNvPr>
          <p:cNvSpPr txBox="1"/>
          <p:nvPr/>
        </p:nvSpPr>
        <p:spPr>
          <a:xfrm>
            <a:off x="518550" y="2597669"/>
            <a:ext cx="8106900" cy="369300"/>
          </a:xfrm>
          <a:prstGeom prst="rect">
            <a:avLst/>
          </a:prstGeom>
          <a:noFill/>
          <a:ln>
            <a:noFill/>
          </a:ln>
        </p:spPr>
        <p:txBody>
          <a:bodyPr spcFirstLastPara="1" wrap="square" lIns="91425" tIns="91425" rIns="91425" bIns="91425" anchor="t" anchorCtr="0">
            <a:spAutoFit/>
          </a:bodyPr>
          <a:lstStyle/>
          <a:p>
            <a:pPr algn="ctr"/>
            <a:r>
              <a:rPr lang="en" sz="1200">
                <a:solidFill>
                  <a:srgbClr val="212529"/>
                </a:solidFill>
                <a:highlight>
                  <a:srgbClr val="FFFFFF"/>
                </a:highlight>
                <a:latin typeface="Roboto"/>
                <a:ea typeface="Roboto"/>
                <a:sym typeface="Roboto"/>
                <a:hlinkClick r:id="rId5"/>
              </a:rPr>
              <a:t>DoReMi: Optimizing Data Mixtures Speeds Up Language Model Pretraining</a:t>
            </a:r>
            <a:r>
              <a:rPr lang="en" sz="1200">
                <a:solidFill>
                  <a:srgbClr val="212529"/>
                </a:solidFill>
                <a:highlight>
                  <a:srgbClr val="FFFFFF"/>
                </a:highlight>
                <a:latin typeface="Roboto"/>
                <a:ea typeface="Roboto"/>
                <a:cs typeface="Roboto"/>
                <a:sym typeface="Roboto"/>
              </a:rPr>
              <a:t> (Xie et al., </a:t>
            </a:r>
            <a:r>
              <a:rPr lang="en" sz="1200" err="1">
                <a:solidFill>
                  <a:srgbClr val="212529"/>
                </a:solidFill>
                <a:highlight>
                  <a:srgbClr val="FFFFFF"/>
                </a:highlight>
                <a:latin typeface="Roboto"/>
                <a:ea typeface="Roboto"/>
                <a:cs typeface="Roboto"/>
                <a:sym typeface="Roboto"/>
              </a:rPr>
              <a:t>NeurIPS</a:t>
            </a:r>
            <a:r>
              <a:rPr lang="en" sz="1200">
                <a:solidFill>
                  <a:srgbClr val="212529"/>
                </a:solidFill>
                <a:highlight>
                  <a:srgbClr val="FFFFFF"/>
                </a:highlight>
                <a:latin typeface="Roboto"/>
                <a:ea typeface="Roboto"/>
                <a:cs typeface="Roboto"/>
                <a:sym typeface="Roboto"/>
              </a:rPr>
              <a:t> 2023)</a:t>
            </a:r>
            <a:endParaRPr lang="en-US">
              <a:latin typeface="Roboto"/>
            </a:endParaRPr>
          </a:p>
        </p:txBody>
      </p:sp>
      <p:pic>
        <p:nvPicPr>
          <p:cNvPr id="13" name="Picture 12" descr="A close-up of black text&#10;&#10;AI-generated content may be incorrect.">
            <a:extLst>
              <a:ext uri="{FF2B5EF4-FFF2-40B4-BE49-F238E27FC236}">
                <a16:creationId xmlns:a16="http://schemas.microsoft.com/office/drawing/2014/main" id="{00C58345-417B-3BA9-63A2-32AF8DF82E58}"/>
              </a:ext>
            </a:extLst>
          </p:cNvPr>
          <p:cNvPicPr>
            <a:picLocks noChangeAspect="1"/>
          </p:cNvPicPr>
          <p:nvPr/>
        </p:nvPicPr>
        <p:blipFill>
          <a:blip r:embed="rId6"/>
          <a:stretch>
            <a:fillRect/>
          </a:stretch>
        </p:blipFill>
        <p:spPr>
          <a:xfrm>
            <a:off x="358665" y="3333475"/>
            <a:ext cx="8426669" cy="620659"/>
          </a:xfrm>
          <a:prstGeom prst="rect">
            <a:avLst/>
          </a:prstGeom>
          <a:effectLst>
            <a:outerShdw blurRad="50800" dist="38100" dir="2700000">
              <a:srgbClr val="000000">
                <a:alpha val="40000"/>
              </a:srgbClr>
            </a:outerShdw>
          </a:effectLst>
        </p:spPr>
      </p:pic>
      <p:sp>
        <p:nvSpPr>
          <p:cNvPr id="17" name="Google Shape;139;p19">
            <a:extLst>
              <a:ext uri="{FF2B5EF4-FFF2-40B4-BE49-F238E27FC236}">
                <a16:creationId xmlns:a16="http://schemas.microsoft.com/office/drawing/2014/main" id="{F62A5BA8-FD17-BC29-CF0A-C612C0C98E38}"/>
              </a:ext>
            </a:extLst>
          </p:cNvPr>
          <p:cNvSpPr txBox="1"/>
          <p:nvPr/>
        </p:nvSpPr>
        <p:spPr>
          <a:xfrm>
            <a:off x="518550" y="3953504"/>
            <a:ext cx="8106900" cy="369302"/>
          </a:xfrm>
          <a:prstGeom prst="rect">
            <a:avLst/>
          </a:prstGeom>
          <a:noFill/>
          <a:ln>
            <a:noFill/>
          </a:ln>
        </p:spPr>
        <p:txBody>
          <a:bodyPr spcFirstLastPara="1" wrap="square" lIns="91425" tIns="91425" rIns="91425" bIns="91425" anchor="t" anchorCtr="0">
            <a:spAutoFit/>
          </a:bodyPr>
          <a:lstStyle/>
          <a:p>
            <a:pPr algn="ctr"/>
            <a:r>
              <a:rPr lang="en" sz="1200" u="sng">
                <a:solidFill>
                  <a:schemeClr val="hlink"/>
                </a:solidFill>
                <a:highlight>
                  <a:srgbClr val="FFFFFF"/>
                </a:highlight>
                <a:latin typeface="Roboto"/>
                <a:ea typeface="Roboto"/>
                <a:cs typeface="Roboto"/>
                <a:sym typeface="Roboto"/>
                <a:hlinkClick r:id="rId7">
                  <a:extLst>
                    <a:ext uri="{A12FA001-AC4F-418D-AE19-62706E023703}">
                      <ahyp:hlinkClr xmlns:ahyp="http://schemas.microsoft.com/office/drawing/2018/hyperlinkcolor" val="tx"/>
                    </a:ext>
                  </a:extLst>
                </a:hlinkClick>
              </a:rPr>
              <a:t>Author Rebuttal of Order Matters in the Presence of Dataset Imbalance for Multilingual Learning</a:t>
            </a:r>
            <a:r>
              <a:rPr lang="en" sz="1200">
                <a:solidFill>
                  <a:srgbClr val="212529"/>
                </a:solidFill>
                <a:highlight>
                  <a:srgbClr val="FFFFFF"/>
                </a:highlight>
                <a:latin typeface="Roboto"/>
                <a:ea typeface="Roboto"/>
                <a:cs typeface="Roboto"/>
                <a:sym typeface="Roboto"/>
              </a:rPr>
              <a:t> </a:t>
            </a:r>
            <a:endParaRPr lang="en" sz="1200">
              <a:solidFill>
                <a:srgbClr val="212529"/>
              </a:solidFill>
              <a:highlight>
                <a:srgbClr val="FFFFFF"/>
              </a:highlight>
              <a:latin typeface="Roboto"/>
              <a:ea typeface="Roboto"/>
              <a:cs typeface="Roboto"/>
            </a:endParaRPr>
          </a:p>
        </p:txBody>
      </p:sp>
      <p:pic>
        <p:nvPicPr>
          <p:cNvPr id="2" name="Camera 1">
            <a:extLst>
              <a:ext uri="{FF2B5EF4-FFF2-40B4-BE49-F238E27FC236}">
                <a16:creationId xmlns:a16="http://schemas.microsoft.com/office/drawing/2014/main" id="{E20D8A14-1A7D-E7B4-5146-F061C77F4E69}"/>
              </a:ext>
            </a:extLst>
          </p:cNvPr>
          <p:cNvPicPr>
            <a:picLocks noChangeAspect="1"/>
            <a:extLst>
              <a:ext uri="{51228E76-BA90-4043-B771-695A4F85340A}">
                <alf:liveFeedProps xmlns:alf="http://schemas.microsoft.com/office/drawing/2021/livefeed"/>
              </a:ext>
            </a:extLst>
          </p:cNvPicPr>
          <p:nvPr/>
        </p:nvPicPr>
        <p:blipFill>
          <a:blip r:embed="rId8">
            <a:extLst>
              <a:ext uri="{96DAC541-7B7A-43D3-8B79-37D633B846F1}">
                <asvg:svgBlip xmlns:asvg="http://schemas.microsoft.com/office/drawing/2016/SVG/main" r:embed="rId9"/>
              </a:ext>
            </a:extLst>
          </a:blip>
          <a:stretch>
            <a:fillRect/>
          </a:stretch>
        </p:blipFill>
        <p:spPr>
          <a:xfrm>
            <a:off x="7539228" y="3538728"/>
            <a:ext cx="1543050" cy="1543050"/>
          </a:xfrm>
          <a:prstGeom prst="ellipse">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8.8|8.3"/>
</p:tagLst>
</file>

<file path=ppt/tags/tag10.xml><?xml version="1.0" encoding="utf-8"?>
<p:tagLst xmlns:a="http://schemas.openxmlformats.org/drawingml/2006/main" xmlns:r="http://schemas.openxmlformats.org/officeDocument/2006/relationships" xmlns:p="http://schemas.openxmlformats.org/presentationml/2006/main">
  <p:tag name="TIMING" val="|3.9|0.7|1.9"/>
</p:tagLst>
</file>

<file path=ppt/tags/tag11.xml><?xml version="1.0" encoding="utf-8"?>
<p:tagLst xmlns:a="http://schemas.openxmlformats.org/drawingml/2006/main" xmlns:r="http://schemas.openxmlformats.org/officeDocument/2006/relationships" xmlns:p="http://schemas.openxmlformats.org/presentationml/2006/main">
  <p:tag name="TIMING" val="|4.7|2.7"/>
</p:tagLst>
</file>

<file path=ppt/tags/tag12.xml><?xml version="1.0" encoding="utf-8"?>
<p:tagLst xmlns:a="http://schemas.openxmlformats.org/drawingml/2006/main" xmlns:r="http://schemas.openxmlformats.org/officeDocument/2006/relationships" xmlns:p="http://schemas.openxmlformats.org/presentationml/2006/main">
  <p:tag name="TIMING" val="|27.7"/>
</p:tagLst>
</file>

<file path=ppt/tags/tag13.xml><?xml version="1.0" encoding="utf-8"?>
<p:tagLst xmlns:a="http://schemas.openxmlformats.org/drawingml/2006/main" xmlns:r="http://schemas.openxmlformats.org/officeDocument/2006/relationships" xmlns:p="http://schemas.openxmlformats.org/presentationml/2006/main">
  <p:tag name="TIMING" val="|1.1"/>
</p:tagLst>
</file>

<file path=ppt/tags/tag14.xml><?xml version="1.0" encoding="utf-8"?>
<p:tagLst xmlns:a="http://schemas.openxmlformats.org/drawingml/2006/main" xmlns:r="http://schemas.openxmlformats.org/officeDocument/2006/relationships" xmlns:p="http://schemas.openxmlformats.org/presentationml/2006/main">
  <p:tag name="TIMING" val="|3.2"/>
</p:tagLst>
</file>

<file path=ppt/tags/tag2.xml><?xml version="1.0" encoding="utf-8"?>
<p:tagLst xmlns:a="http://schemas.openxmlformats.org/drawingml/2006/main" xmlns:r="http://schemas.openxmlformats.org/officeDocument/2006/relationships" xmlns:p="http://schemas.openxmlformats.org/presentationml/2006/main">
  <p:tag name="TIMING" val="|24.5|0.6|0.4"/>
</p:tagLst>
</file>

<file path=ppt/tags/tag3.xml><?xml version="1.0" encoding="utf-8"?>
<p:tagLst xmlns:a="http://schemas.openxmlformats.org/drawingml/2006/main" xmlns:r="http://schemas.openxmlformats.org/officeDocument/2006/relationships" xmlns:p="http://schemas.openxmlformats.org/presentationml/2006/main">
  <p:tag name="TIMING" val="|1.2"/>
</p:tagLst>
</file>

<file path=ppt/tags/tag4.xml><?xml version="1.0" encoding="utf-8"?>
<p:tagLst xmlns:a="http://schemas.openxmlformats.org/drawingml/2006/main" xmlns:r="http://schemas.openxmlformats.org/officeDocument/2006/relationships" xmlns:p="http://schemas.openxmlformats.org/presentationml/2006/main">
  <p:tag name="TIMING" val="|11.1|2.9"/>
</p:tagLst>
</file>

<file path=ppt/tags/tag5.xml><?xml version="1.0" encoding="utf-8"?>
<p:tagLst xmlns:a="http://schemas.openxmlformats.org/drawingml/2006/main" xmlns:r="http://schemas.openxmlformats.org/officeDocument/2006/relationships" xmlns:p="http://schemas.openxmlformats.org/presentationml/2006/main">
  <p:tag name="TIMING" val="|12.2"/>
</p:tagLst>
</file>

<file path=ppt/tags/tag6.xml><?xml version="1.0" encoding="utf-8"?>
<p:tagLst xmlns:a="http://schemas.openxmlformats.org/drawingml/2006/main" xmlns:r="http://schemas.openxmlformats.org/officeDocument/2006/relationships" xmlns:p="http://schemas.openxmlformats.org/presentationml/2006/main">
  <p:tag name="TIMING" val="|12.8|17.9"/>
</p:tagLst>
</file>

<file path=ppt/tags/tag7.xml><?xml version="1.0" encoding="utf-8"?>
<p:tagLst xmlns:a="http://schemas.openxmlformats.org/drawingml/2006/main" xmlns:r="http://schemas.openxmlformats.org/officeDocument/2006/relationships" xmlns:p="http://schemas.openxmlformats.org/presentationml/2006/main">
  <p:tag name="TIMING" val="|29.5"/>
</p:tagLst>
</file>

<file path=ppt/tags/tag8.xml><?xml version="1.0" encoding="utf-8"?>
<p:tagLst xmlns:a="http://schemas.openxmlformats.org/drawingml/2006/main" xmlns:r="http://schemas.openxmlformats.org/officeDocument/2006/relationships" xmlns:p="http://schemas.openxmlformats.org/presentationml/2006/main">
  <p:tag name="TIMING" val="|9"/>
</p:tagLst>
</file>

<file path=ppt/tags/tag9.xml><?xml version="1.0" encoding="utf-8"?>
<p:tagLst xmlns:a="http://schemas.openxmlformats.org/drawingml/2006/main" xmlns:r="http://schemas.openxmlformats.org/officeDocument/2006/relationships" xmlns:p="http://schemas.openxmlformats.org/presentationml/2006/main">
  <p:tag name="TIMING" val="|17.2"/>
</p:tagLst>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2118</Words>
  <Application>Microsoft Macintosh PowerPoint</Application>
  <PresentationFormat>On-screen Show (16:9)</PresentationFormat>
  <Paragraphs>123</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Proxima Nova</vt:lpstr>
      <vt:lpstr>Calibri</vt:lpstr>
      <vt:lpstr>Corbel</vt:lpstr>
      <vt:lpstr>Courier New</vt:lpstr>
      <vt:lpstr>Roboto</vt:lpstr>
      <vt:lpstr>Arial</vt:lpstr>
      <vt:lpstr>Times New Roman</vt:lpstr>
      <vt:lpstr>Spearmint</vt:lpstr>
      <vt:lpstr>Upsample or Upweight? Balanced Training on Heavily Imbalanced Datasets</vt:lpstr>
      <vt:lpstr>In our language model’s pre-training data…</vt:lpstr>
      <vt:lpstr>The “long-tailedness” of knowledge</vt:lpstr>
      <vt:lpstr>The “long-tailedness” of knowledge</vt:lpstr>
      <vt:lpstr>To solve the long-tailed problem, we can…</vt:lpstr>
      <vt:lpstr>To solve the long-tailed problem, we can…</vt:lpstr>
      <vt:lpstr>To solve the long-tailed problem, we can also…</vt:lpstr>
      <vt:lpstr>PowerPoint Presentation</vt:lpstr>
      <vt:lpstr>PowerPoint Presentation</vt:lpstr>
      <vt:lpstr>PowerPoint Presentation</vt:lpstr>
      <vt:lpstr>PowerPoint Presentation</vt:lpstr>
      <vt:lpstr>PowerPoint Presentation</vt:lpstr>
      <vt:lpstr>So far</vt:lpstr>
      <vt:lpstr>PowerPoint Presentation</vt:lpstr>
      <vt:lpstr>PowerPoint Presentation</vt:lpstr>
      <vt:lpstr>Cooldown: Initially use large temp, then use small temperature</vt:lpstr>
      <vt:lpstr>We used different languages as a case study: </vt:lpstr>
      <vt:lpstr>Cooldown: Dev Loss on mC4 (lower is better)</vt:lpstr>
      <vt:lpstr>Cooldown: Dev Loss on mC4 (lower is better)</vt:lpstr>
      <vt:lpstr>Summary</vt:lpstr>
      <vt:lpstr>For more results: https://arxiv.org/pdf/2410.04579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Tianjian Li</cp:lastModifiedBy>
  <cp:revision>91</cp:revision>
  <dcterms:modified xsi:type="dcterms:W3CDTF">2025-04-08T20:33:31Z</dcterms:modified>
</cp:coreProperties>
</file>