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60" r:id="rId2"/>
    <p:sldId id="262" r:id="rId3"/>
    <p:sldId id="263" r:id="rId4"/>
    <p:sldId id="275" r:id="rId5"/>
    <p:sldId id="264" r:id="rId6"/>
    <p:sldId id="287" r:id="rId7"/>
    <p:sldId id="267" r:id="rId8"/>
    <p:sldId id="274" r:id="rId9"/>
    <p:sldId id="290" r:id="rId10"/>
    <p:sldId id="279" r:id="rId11"/>
    <p:sldId id="268" r:id="rId12"/>
    <p:sldId id="269" r:id="rId13"/>
    <p:sldId id="270" r:id="rId14"/>
    <p:sldId id="283" r:id="rId15"/>
    <p:sldId id="281" r:id="rId16"/>
    <p:sldId id="271" r:id="rId17"/>
    <p:sldId id="289" r:id="rId18"/>
    <p:sldId id="273" r:id="rId19"/>
    <p:sldId id="28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00"/>
    <p:restoredTop sz="68116"/>
  </p:normalViewPr>
  <p:slideViewPr>
    <p:cSldViewPr snapToGrid="0" snapToObjects="1">
      <p:cViewPr varScale="1">
        <p:scale>
          <a:sx n="83" d="100"/>
          <a:sy n="83" d="100"/>
        </p:scale>
        <p:origin x="1320" y="200"/>
      </p:cViewPr>
      <p:guideLst/>
    </p:cSldViewPr>
  </p:slideViewPr>
  <p:notesTextViewPr>
    <p:cViewPr>
      <p:scale>
        <a:sx n="1" d="1"/>
        <a:sy n="1" d="1"/>
      </p:scale>
      <p:origin x="0" y="0"/>
    </p:cViewPr>
  </p:notesTextViewPr>
  <p:notesViewPr>
    <p:cSldViewPr snapToGrid="0" snapToObjects="1">
      <p:cViewPr varScale="1">
        <p:scale>
          <a:sx n="100" d="100"/>
          <a:sy n="100" d="100"/>
        </p:scale>
        <p:origin x="40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06CA6-9D34-B744-8CD0-615F46759FE6}"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9F1BD-5F55-9140-AABE-609F4D870F85}" type="slidenum">
              <a:rPr lang="en-US" smtClean="0"/>
              <a:t>‹#›</a:t>
            </a:fld>
            <a:endParaRPr lang="en-US"/>
          </a:p>
        </p:txBody>
      </p:sp>
    </p:spTree>
    <p:extLst>
      <p:ext uri="{BB962C8B-B14F-4D97-AF65-F5344CB8AC3E}">
        <p14:creationId xmlns:p14="http://schemas.microsoft.com/office/powerpoint/2010/main" val="95158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 will talk about …</a:t>
            </a:r>
          </a:p>
          <a:p>
            <a:r>
              <a:rPr lang="en-US" dirty="0"/>
              <a:t>My name is .. And this is joint work with …</a:t>
            </a:r>
          </a:p>
          <a:p>
            <a:endParaRPr lang="en-US" dirty="0"/>
          </a:p>
        </p:txBody>
      </p:sp>
      <p:sp>
        <p:nvSpPr>
          <p:cNvPr id="4" name="Slide Number Placeholder 3"/>
          <p:cNvSpPr>
            <a:spLocks noGrp="1"/>
          </p:cNvSpPr>
          <p:nvPr>
            <p:ph type="sldNum" sz="quarter" idx="5"/>
          </p:nvPr>
        </p:nvSpPr>
        <p:spPr/>
        <p:txBody>
          <a:bodyPr/>
          <a:lstStyle/>
          <a:p>
            <a:fld id="{34D9F1BD-5F55-9140-AABE-609F4D870F85}" type="slidenum">
              <a:rPr lang="en-US" smtClean="0"/>
              <a:t>1</a:t>
            </a:fld>
            <a:endParaRPr lang="en-US"/>
          </a:p>
        </p:txBody>
      </p:sp>
    </p:spTree>
    <p:extLst>
      <p:ext uri="{BB962C8B-B14F-4D97-AF65-F5344CB8AC3E}">
        <p14:creationId xmlns:p14="http://schemas.microsoft.com/office/powerpoint/2010/main" val="2832734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the key technical issue that we try to solve in this work. Our solution can be broken down into 3 steps:</a:t>
            </a:r>
          </a:p>
          <a:p>
            <a:r>
              <a:rPr lang="en-US" dirty="0"/>
              <a:t>We first learn the language of the sub-model. We then decompose complex questions into sub-questions in this language. Finally we train </a:t>
            </a:r>
            <a:r>
              <a:rPr lang="en-US" dirty="0" err="1"/>
              <a:t>nextgen</a:t>
            </a:r>
            <a:r>
              <a:rPr lang="en-US" dirty="0"/>
              <a:t> on these generated decompositions.</a:t>
            </a:r>
          </a:p>
        </p:txBody>
      </p:sp>
      <p:sp>
        <p:nvSpPr>
          <p:cNvPr id="4" name="Slide Number Placeholder 3"/>
          <p:cNvSpPr>
            <a:spLocks noGrp="1"/>
          </p:cNvSpPr>
          <p:nvPr>
            <p:ph type="sldNum" sz="quarter" idx="5"/>
          </p:nvPr>
        </p:nvSpPr>
        <p:spPr/>
        <p:txBody>
          <a:bodyPr/>
          <a:lstStyle/>
          <a:p>
            <a:fld id="{34D9F1BD-5F55-9140-AABE-609F4D870F85}" type="slidenum">
              <a:rPr lang="en-US" smtClean="0"/>
              <a:t>10</a:t>
            </a:fld>
            <a:endParaRPr lang="en-US"/>
          </a:p>
        </p:txBody>
      </p:sp>
    </p:spTree>
    <p:extLst>
      <p:ext uri="{BB962C8B-B14F-4D97-AF65-F5344CB8AC3E}">
        <p14:creationId xmlns:p14="http://schemas.microsoft.com/office/powerpoint/2010/main" val="410357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what do I even mean by language of models. Informally it is what kind of .. And expect a reasonable answer. </a:t>
            </a:r>
          </a:p>
          <a:p>
            <a:r>
              <a:rPr lang="en-US" dirty="0"/>
              <a:t>And to learn this language we basically rely on the model’s original training data. </a:t>
            </a:r>
          </a:p>
          <a:p>
            <a:endParaRPr lang="en-US" dirty="0"/>
          </a:p>
          <a:p>
            <a:r>
              <a:rPr lang="en-US" dirty="0"/>
              <a:t>Lets take our </a:t>
            </a:r>
            <a:r>
              <a:rPr lang="en-US" dirty="0" err="1"/>
              <a:t>Sbot</a:t>
            </a:r>
            <a:r>
              <a:rPr lang="en-US" dirty="0"/>
              <a:t> here. It was trained on the squad dataset where given a passage and question as input, it finds an answer span in the input passage. So to model the language of its questions, we learn an inverse </a:t>
            </a:r>
            <a:r>
              <a:rPr lang="en-US" dirty="0" err="1"/>
              <a:t>sbot</a:t>
            </a:r>
            <a:r>
              <a:rPr lang="en-US" dirty="0"/>
              <a:t> model that generates a squad-like question given the passage and answer as input. Note that the input does not have to be limited to just passage and answer, we can also provide vocabulary hints. But for the purposes of this talk, I will assume that  these inverse functions are trained to generate the questions given just  passage and answer. </a:t>
            </a:r>
          </a:p>
        </p:txBody>
      </p:sp>
      <p:sp>
        <p:nvSpPr>
          <p:cNvPr id="4" name="Slide Number Placeholder 3"/>
          <p:cNvSpPr>
            <a:spLocks noGrp="1"/>
          </p:cNvSpPr>
          <p:nvPr>
            <p:ph type="sldNum" sz="quarter" idx="5"/>
          </p:nvPr>
        </p:nvSpPr>
        <p:spPr/>
        <p:txBody>
          <a:bodyPr/>
          <a:lstStyle/>
          <a:p>
            <a:fld id="{34D9F1BD-5F55-9140-AABE-609F4D870F85}" type="slidenum">
              <a:rPr lang="en-US" smtClean="0"/>
              <a:t>11</a:t>
            </a:fld>
            <a:endParaRPr lang="en-US"/>
          </a:p>
        </p:txBody>
      </p:sp>
    </p:spTree>
    <p:extLst>
      <p:ext uri="{BB962C8B-B14F-4D97-AF65-F5344CB8AC3E}">
        <p14:creationId xmlns:p14="http://schemas.microsoft.com/office/powerpoint/2010/main" val="1796509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decompose the complex tasks, we rely on distant supervision hints often used in such complex tasks. Specifically given the final answer, we can identify potential intermediate answers that a model would have to “hop” through to arrive at the final answer. e.g.,  In this question, we can look for dates and numbers in the context which after a simple arithmetic operation results in the final answer. In this case, we can subtract 2002 from 2003 to get the final answer 1.</a:t>
            </a:r>
          </a:p>
          <a:p>
            <a:endParaRPr lang="en-US" dirty="0"/>
          </a:p>
          <a:p>
            <a:r>
              <a:rPr lang="en-US" dirty="0"/>
              <a:t> Given these intermediate answers, we can now use our inverse models to generate the questions for appropriate models at each reasoning step. E.g., In the first step, we can use the inverse </a:t>
            </a:r>
            <a:r>
              <a:rPr lang="en-US" dirty="0" err="1"/>
              <a:t>sbot</a:t>
            </a:r>
            <a:r>
              <a:rPr lang="en-US" dirty="0"/>
              <a:t> model to generate a squad-like question given the input passage and 2003 as the answer. In this case, it generates the question “In what year…”. Similarly it generates “When did the .. “ for the second step. Given these previous answers, the inverse </a:t>
            </a:r>
            <a:r>
              <a:rPr lang="en-US" dirty="0" err="1"/>
              <a:t>cbot</a:t>
            </a:r>
            <a:r>
              <a:rPr lang="en-US" dirty="0"/>
              <a:t> can now generate the question to find the difference between these two numbers; in the functional form as expected by </a:t>
            </a:r>
            <a:r>
              <a:rPr lang="en-US" dirty="0" err="1"/>
              <a:t>cbot</a:t>
            </a:r>
            <a:endParaRPr lang="en-US" dirty="0"/>
          </a:p>
          <a:p>
            <a:r>
              <a:rPr lang="en-US" dirty="0"/>
              <a:t> </a:t>
            </a:r>
          </a:p>
          <a:p>
            <a:endParaRPr lang="en-US" dirty="0"/>
          </a:p>
          <a:p>
            <a:r>
              <a:rPr lang="en-US" dirty="0"/>
              <a:t>In this way, we can generate the decompositions for complex questions in the language of these sub-models using only distant supervision hints. </a:t>
            </a:r>
          </a:p>
        </p:txBody>
      </p:sp>
      <p:sp>
        <p:nvSpPr>
          <p:cNvPr id="4" name="Slide Number Placeholder 3"/>
          <p:cNvSpPr>
            <a:spLocks noGrp="1"/>
          </p:cNvSpPr>
          <p:nvPr>
            <p:ph type="sldNum" sz="quarter" idx="5"/>
          </p:nvPr>
        </p:nvSpPr>
        <p:spPr/>
        <p:txBody>
          <a:bodyPr/>
          <a:lstStyle/>
          <a:p>
            <a:fld id="{34D9F1BD-5F55-9140-AABE-609F4D870F85}" type="slidenum">
              <a:rPr lang="en-US" smtClean="0"/>
              <a:t>12</a:t>
            </a:fld>
            <a:endParaRPr lang="en-US"/>
          </a:p>
        </p:txBody>
      </p:sp>
    </p:spTree>
    <p:extLst>
      <p:ext uri="{BB962C8B-B14F-4D97-AF65-F5344CB8AC3E}">
        <p14:creationId xmlns:p14="http://schemas.microsoft.com/office/powerpoint/2010/main" val="5983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next gen is just a matter of training a seq2seq model that generates the next question and the sub-model name given the previous conversation history. </a:t>
            </a:r>
          </a:p>
          <a:p>
            <a:endParaRPr lang="en-US" dirty="0"/>
          </a:p>
          <a:p>
            <a:r>
              <a:rPr lang="en-US" dirty="0"/>
              <a:t>During inference, as we showed earlier, we use </a:t>
            </a:r>
            <a:r>
              <a:rPr lang="en-US" dirty="0" err="1"/>
              <a:t>nextgen</a:t>
            </a:r>
            <a:r>
              <a:rPr lang="en-US" dirty="0"/>
              <a:t> to ask the questions and the sub-</a:t>
            </a:r>
            <a:r>
              <a:rPr lang="en-US" dirty="0" err="1"/>
              <a:t>modesl</a:t>
            </a:r>
            <a:r>
              <a:rPr lang="en-US" dirty="0"/>
              <a:t> to answer them. There is an underlying search procedure that I won’t go into now but the key thing I want to highlight here is that: we do not need any answer hints once the </a:t>
            </a:r>
            <a:r>
              <a:rPr lang="en-US" dirty="0" err="1"/>
              <a:t>nextgen</a:t>
            </a:r>
            <a:r>
              <a:rPr lang="en-US" dirty="0"/>
              <a:t> model is trained. </a:t>
            </a:r>
          </a:p>
          <a:p>
            <a:endParaRPr lang="en-US" dirty="0"/>
          </a:p>
        </p:txBody>
      </p:sp>
      <p:sp>
        <p:nvSpPr>
          <p:cNvPr id="4" name="Slide Number Placeholder 3"/>
          <p:cNvSpPr>
            <a:spLocks noGrp="1"/>
          </p:cNvSpPr>
          <p:nvPr>
            <p:ph type="sldNum" sz="quarter" idx="5"/>
          </p:nvPr>
        </p:nvSpPr>
        <p:spPr/>
        <p:txBody>
          <a:bodyPr/>
          <a:lstStyle/>
          <a:p>
            <a:fld id="{34D9F1BD-5F55-9140-AABE-609F4D870F85}" type="slidenum">
              <a:rPr lang="en-US" smtClean="0"/>
              <a:t>13</a:t>
            </a:fld>
            <a:endParaRPr lang="en-US"/>
          </a:p>
        </p:txBody>
      </p:sp>
    </p:spTree>
    <p:extLst>
      <p:ext uri="{BB962C8B-B14F-4D97-AF65-F5344CB8AC3E}">
        <p14:creationId xmlns:p14="http://schemas.microsoft.com/office/powerpoint/2010/main" val="194235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TMN framework as the blueprint, we implemented a QA system for </a:t>
            </a:r>
            <a:r>
              <a:rPr lang="en-US" dirty="0" err="1"/>
              <a:t>HotpotQA</a:t>
            </a:r>
            <a:r>
              <a:rPr lang="en-US" dirty="0"/>
              <a:t> and DROP called </a:t>
            </a:r>
            <a:r>
              <a:rPr lang="en-US" dirty="0" err="1"/>
              <a:t>ModularQA</a:t>
            </a:r>
            <a:r>
              <a:rPr lang="en-US" dirty="0"/>
              <a:t>. I don’t have the time to go into the details of the system right now, but we have a demo of the </a:t>
            </a:r>
            <a:r>
              <a:rPr lang="en-US" dirty="0" err="1"/>
              <a:t>modularqa</a:t>
            </a:r>
            <a:r>
              <a:rPr lang="en-US" dirty="0"/>
              <a:t> system at this </a:t>
            </a:r>
            <a:r>
              <a:rPr lang="en-US" dirty="0" err="1"/>
              <a:t>url</a:t>
            </a:r>
            <a:r>
              <a:rPr lang="en-US" dirty="0"/>
              <a:t> that you can try. </a:t>
            </a:r>
          </a:p>
        </p:txBody>
      </p:sp>
      <p:sp>
        <p:nvSpPr>
          <p:cNvPr id="4" name="Slide Number Placeholder 3"/>
          <p:cNvSpPr>
            <a:spLocks noGrp="1"/>
          </p:cNvSpPr>
          <p:nvPr>
            <p:ph type="sldNum" sz="quarter" idx="5"/>
          </p:nvPr>
        </p:nvSpPr>
        <p:spPr/>
        <p:txBody>
          <a:bodyPr/>
          <a:lstStyle/>
          <a:p>
            <a:fld id="{34D9F1BD-5F55-9140-AABE-609F4D870F85}" type="slidenum">
              <a:rPr lang="en-US" smtClean="0"/>
              <a:t>14</a:t>
            </a:fld>
            <a:endParaRPr lang="en-US"/>
          </a:p>
        </p:txBody>
      </p:sp>
    </p:spTree>
    <p:extLst>
      <p:ext uri="{BB962C8B-B14F-4D97-AF65-F5344CB8AC3E}">
        <p14:creationId xmlns:p14="http://schemas.microsoft.com/office/powerpoint/2010/main" val="959351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evaluate the </a:t>
            </a:r>
            <a:r>
              <a:rPr lang="en-US" dirty="0" err="1"/>
              <a:t>modularqa</a:t>
            </a:r>
            <a:r>
              <a:rPr lang="en-US" dirty="0"/>
              <a:t> system on hotpot and drop datasets</a:t>
            </a:r>
          </a:p>
        </p:txBody>
      </p:sp>
      <p:sp>
        <p:nvSpPr>
          <p:cNvPr id="4" name="Slide Number Placeholder 3"/>
          <p:cNvSpPr>
            <a:spLocks noGrp="1"/>
          </p:cNvSpPr>
          <p:nvPr>
            <p:ph type="sldNum" sz="quarter" idx="5"/>
          </p:nvPr>
        </p:nvSpPr>
        <p:spPr/>
        <p:txBody>
          <a:bodyPr/>
          <a:lstStyle/>
          <a:p>
            <a:fld id="{34D9F1BD-5F55-9140-AABE-609F4D870F85}" type="slidenum">
              <a:rPr lang="en-US" smtClean="0"/>
              <a:t>15</a:t>
            </a:fld>
            <a:endParaRPr lang="en-US"/>
          </a:p>
        </p:txBody>
      </p:sp>
    </p:spTree>
    <p:extLst>
      <p:ext uri="{BB962C8B-B14F-4D97-AF65-F5344CB8AC3E}">
        <p14:creationId xmlns:p14="http://schemas.microsoft.com/office/powerpoint/2010/main" val="358017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qualitatively, here are few sample decompositions generated by the </a:t>
            </a:r>
            <a:r>
              <a:rPr lang="en-US" dirty="0" err="1"/>
              <a:t>ModularQA</a:t>
            </a:r>
            <a:r>
              <a:rPr lang="en-US" dirty="0"/>
              <a:t> system. Lets look at the second multi-hop example from </a:t>
            </a:r>
            <a:r>
              <a:rPr lang="en-US" dirty="0" err="1"/>
              <a:t>hotpotqa</a:t>
            </a:r>
            <a:r>
              <a:rPr lang="en-US" dirty="0"/>
              <a:t> :…The system first finds the writer of the sitcom using </a:t>
            </a:r>
            <a:r>
              <a:rPr lang="en-US" dirty="0" err="1"/>
              <a:t>Sbot</a:t>
            </a:r>
            <a:r>
              <a:rPr lang="en-US" dirty="0"/>
              <a:t> and then uses </a:t>
            </a:r>
            <a:r>
              <a:rPr lang="en-US" dirty="0" err="1"/>
              <a:t>Sbot</a:t>
            </a:r>
            <a:r>
              <a:rPr lang="en-US" dirty="0"/>
              <a:t> to find the number of </a:t>
            </a:r>
            <a:r>
              <a:rPr lang="en-US" dirty="0" err="1"/>
              <a:t>childrens</a:t>
            </a:r>
            <a:r>
              <a:rPr lang="en-US" dirty="0"/>
              <a:t> books. </a:t>
            </a:r>
          </a:p>
          <a:p>
            <a:endParaRPr lang="en-US" dirty="0"/>
          </a:p>
          <a:p>
            <a:r>
              <a:rPr lang="en-US" dirty="0"/>
              <a:t>One key thing to highlight here is that the model generates these decompositions in this natural language without needing any decomposition supervision.</a:t>
            </a:r>
          </a:p>
        </p:txBody>
      </p:sp>
      <p:sp>
        <p:nvSpPr>
          <p:cNvPr id="4" name="Slide Number Placeholder 3"/>
          <p:cNvSpPr>
            <a:spLocks noGrp="1"/>
          </p:cNvSpPr>
          <p:nvPr>
            <p:ph type="sldNum" sz="quarter" idx="5"/>
          </p:nvPr>
        </p:nvSpPr>
        <p:spPr/>
        <p:txBody>
          <a:bodyPr/>
          <a:lstStyle/>
          <a:p>
            <a:fld id="{34D9F1BD-5F55-9140-AABE-609F4D870F85}" type="slidenum">
              <a:rPr lang="en-US" smtClean="0"/>
              <a:t>16</a:t>
            </a:fld>
            <a:endParaRPr lang="en-US"/>
          </a:p>
        </p:txBody>
      </p:sp>
    </p:spTree>
    <p:extLst>
      <p:ext uri="{BB962C8B-B14F-4D97-AF65-F5344CB8AC3E}">
        <p14:creationId xmlns:p14="http://schemas.microsoft.com/office/powerpoint/2010/main" val="2876461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Quantitiavely</a:t>
            </a:r>
            <a:r>
              <a:rPr lang="en-US" dirty="0"/>
              <a:t>, we compare </a:t>
            </a:r>
            <a:r>
              <a:rPr lang="en-US" dirty="0" err="1"/>
              <a:t>modularqa</a:t>
            </a:r>
            <a:r>
              <a:rPr lang="en-US" dirty="0"/>
              <a:t> to dataset-specific models on both the datasets. Unlike previous models, </a:t>
            </a:r>
            <a:r>
              <a:rPr lang="en-US" dirty="0" err="1"/>
              <a:t>ModularQA</a:t>
            </a:r>
            <a:r>
              <a:rPr lang="en-US" dirty="0"/>
              <a:t> is more versatile where this single system works across both these datasets. While being applicable to multiple datasets, it is even competitive with the dataset-specific modular approaches. Compared to black-box models, our system lags behind but gains on other aspects. First, we show that </a:t>
            </a:r>
            <a:r>
              <a:rPr lang="en-US" dirty="0" err="1"/>
              <a:t>modularqa</a:t>
            </a:r>
            <a:r>
              <a:rPr lang="en-US" dirty="0"/>
              <a:t> is more robust by evaluating on the contrast test set. These contrast sets are meant to evaluate the models ability to learn the task, and not the dataset . We show that our system outperforms NumNet+V2, a state-of-the-art model for DROP on this set. We also show that we can train a more effective QA system with fewer examples than this black-box model. Finally we show our models explanations are more interpretable compared to the previous decomposition –based approach developed for </a:t>
            </a:r>
            <a:r>
              <a:rPr lang="en-US" dirty="0" err="1"/>
              <a:t>HotpotQA</a:t>
            </a:r>
            <a:r>
              <a:rPr lang="en-US" dirty="0"/>
              <a:t>, </a:t>
            </a:r>
            <a:r>
              <a:rPr lang="en-US" dirty="0" err="1"/>
              <a:t>DecompRC</a:t>
            </a:r>
            <a:r>
              <a:rPr lang="en-US" dirty="0"/>
              <a:t>. In a human evaluation, </a:t>
            </a:r>
            <a:r>
              <a:rPr lang="en-US" dirty="0" err="1"/>
              <a:t>crowdworkers</a:t>
            </a:r>
            <a:r>
              <a:rPr lang="en-US" dirty="0"/>
              <a:t> trusted understood and preferred our explanations over </a:t>
            </a:r>
            <a:r>
              <a:rPr lang="en-US" dirty="0" err="1"/>
              <a:t>DecompRc</a:t>
            </a:r>
            <a:r>
              <a:rPr lang="en-US" dirty="0"/>
              <a:t>. </a:t>
            </a:r>
          </a:p>
          <a:p>
            <a:r>
              <a:rPr lang="en-US" dirty="0"/>
              <a:t> </a:t>
            </a:r>
          </a:p>
        </p:txBody>
      </p:sp>
      <p:sp>
        <p:nvSpPr>
          <p:cNvPr id="4" name="Slide Number Placeholder 3"/>
          <p:cNvSpPr>
            <a:spLocks noGrp="1"/>
          </p:cNvSpPr>
          <p:nvPr>
            <p:ph type="sldNum" sz="quarter" idx="5"/>
          </p:nvPr>
        </p:nvSpPr>
        <p:spPr/>
        <p:txBody>
          <a:bodyPr/>
          <a:lstStyle/>
          <a:p>
            <a:fld id="{34D9F1BD-5F55-9140-AABE-609F4D870F85}" type="slidenum">
              <a:rPr lang="en-US" smtClean="0"/>
              <a:t>17</a:t>
            </a:fld>
            <a:endParaRPr lang="en-US"/>
          </a:p>
        </p:txBody>
      </p:sp>
    </p:spTree>
    <p:extLst>
      <p:ext uri="{BB962C8B-B14F-4D97-AF65-F5344CB8AC3E}">
        <p14:creationId xmlns:p14="http://schemas.microsoft.com/office/powerpoint/2010/main" val="37524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presented text modular </a:t>
            </a:r>
            <a:r>
              <a:rPr lang="en-US" dirty="0" err="1"/>
              <a:t>netowkrs</a:t>
            </a:r>
            <a:r>
              <a:rPr lang="en-US" dirty="0"/>
              <a:t>, a new framework to compose existing models neural or symbolic to solve more complex tasks. We presented an implementation of this framework </a:t>
            </a:r>
            <a:r>
              <a:rPr lang="en-US" dirty="0" err="1"/>
              <a:t>modularqa</a:t>
            </a:r>
            <a:r>
              <a:rPr lang="en-US" dirty="0"/>
              <a:t> that decomposes multi-hop and discrete reasoning questions into the language of text </a:t>
            </a:r>
            <a:r>
              <a:rPr lang="en-US" dirty="0" err="1"/>
              <a:t>qa</a:t>
            </a:r>
            <a:r>
              <a:rPr lang="en-US" dirty="0"/>
              <a:t> model and calculator. Apart from the model re-use, the resulting model is shown to have multiple advantages over prior work,</a:t>
            </a:r>
          </a:p>
          <a:p>
            <a:endParaRPr lang="en-US" dirty="0"/>
          </a:p>
          <a:p>
            <a:r>
              <a:rPr lang="en-US" dirty="0"/>
              <a:t>There are various avenues for future work. Certain question classes can have many spurious distant supervision hints that lead to noise in the question decompositions. Additionally some complex tasks require sub-models for relatively unexplored sub-tasks. As a result these sub-models are not as accurate and this leads to noisy answers in each reasoning step.</a:t>
            </a:r>
          </a:p>
          <a:p>
            <a:endParaRPr lang="en-US" dirty="0"/>
          </a:p>
          <a:p>
            <a:r>
              <a:rPr lang="en-US" dirty="0"/>
              <a:t>We have released the data, code and models at the </a:t>
            </a:r>
            <a:r>
              <a:rPr lang="en-US" dirty="0" err="1"/>
              <a:t>url</a:t>
            </a:r>
            <a:r>
              <a:rPr lang="en-US" dirty="0"/>
              <a:t> below. If you have any </a:t>
            </a:r>
            <a:r>
              <a:rPr lang="en-US" dirty="0" err="1"/>
              <a:t>quesitons</a:t>
            </a:r>
            <a:r>
              <a:rPr lang="en-US" dirty="0"/>
              <a:t>, please feel free to contact  us</a:t>
            </a:r>
          </a:p>
          <a:p>
            <a:r>
              <a:rPr lang="en-US" dirty="0"/>
              <a:t>Thank you for your time!</a:t>
            </a:r>
          </a:p>
        </p:txBody>
      </p:sp>
      <p:sp>
        <p:nvSpPr>
          <p:cNvPr id="4" name="Slide Number Placeholder 3"/>
          <p:cNvSpPr>
            <a:spLocks noGrp="1"/>
          </p:cNvSpPr>
          <p:nvPr>
            <p:ph type="sldNum" sz="quarter" idx="5"/>
          </p:nvPr>
        </p:nvSpPr>
        <p:spPr/>
        <p:txBody>
          <a:bodyPr/>
          <a:lstStyle/>
          <a:p>
            <a:fld id="{34D9F1BD-5F55-9140-AABE-609F4D870F85}" type="slidenum">
              <a:rPr lang="en-US" smtClean="0"/>
              <a:t>18</a:t>
            </a:fld>
            <a:endParaRPr lang="en-US"/>
          </a:p>
        </p:txBody>
      </p:sp>
    </p:spTree>
    <p:extLst>
      <p:ext uri="{BB962C8B-B14F-4D97-AF65-F5344CB8AC3E}">
        <p14:creationId xmlns:p14="http://schemas.microsoft.com/office/powerpoint/2010/main" val="293451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the details of the paper, lets consider this scenario. Say you are researcher studying </a:t>
            </a:r>
            <a:r>
              <a:rPr lang="en-US" dirty="0" err="1"/>
              <a:t>Feliformia</a:t>
            </a:r>
            <a:r>
              <a:rPr lang="en-US" dirty="0"/>
              <a:t> and you are interested in finding images containing species of this sub-order. So you go to your favorite visual QA bot, </a:t>
            </a:r>
            <a:r>
              <a:rPr lang="en-US" dirty="0" err="1"/>
              <a:t>VizBot</a:t>
            </a:r>
            <a:r>
              <a:rPr lang="en-US" dirty="0"/>
              <a:t> and ask it to find you all images containing </a:t>
            </a:r>
            <a:r>
              <a:rPr lang="en-US" dirty="0" err="1"/>
              <a:t>Feliformia</a:t>
            </a:r>
            <a:r>
              <a:rPr lang="en-US" dirty="0"/>
              <a:t>. Unfortunately </a:t>
            </a:r>
            <a:r>
              <a:rPr lang="en-US" dirty="0" err="1"/>
              <a:t>VizBot</a:t>
            </a:r>
            <a:r>
              <a:rPr lang="en-US" dirty="0"/>
              <a:t> does not understand what </a:t>
            </a:r>
            <a:r>
              <a:rPr lang="en-US" dirty="0" err="1"/>
              <a:t>Feliformia</a:t>
            </a:r>
            <a:r>
              <a:rPr lang="en-US" dirty="0"/>
              <a:t> means and does not know how to answer your question.</a:t>
            </a:r>
          </a:p>
        </p:txBody>
      </p:sp>
      <p:sp>
        <p:nvSpPr>
          <p:cNvPr id="4" name="Slide Number Placeholder 3"/>
          <p:cNvSpPr>
            <a:spLocks noGrp="1"/>
          </p:cNvSpPr>
          <p:nvPr>
            <p:ph type="sldNum" sz="quarter" idx="5"/>
          </p:nvPr>
        </p:nvSpPr>
        <p:spPr/>
        <p:txBody>
          <a:bodyPr/>
          <a:lstStyle/>
          <a:p>
            <a:fld id="{34D9F1BD-5F55-9140-AABE-609F4D870F85}" type="slidenum">
              <a:rPr lang="en-US" smtClean="0"/>
              <a:t>2</a:t>
            </a:fld>
            <a:endParaRPr lang="en-US"/>
          </a:p>
        </p:txBody>
      </p:sp>
    </p:spTree>
    <p:extLst>
      <p:ext uri="{BB962C8B-B14F-4D97-AF65-F5344CB8AC3E}">
        <p14:creationId xmlns:p14="http://schemas.microsoft.com/office/powerpoint/2010/main" val="364505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this point, as a ML researcher, you might think: “hey this is an interesting unsolved problem. Lets build a dataset to focus on this problem.” And some researchers have done that. And you could now take this dataset and try to solve it with a novel model that combines text transformers with symbolic </a:t>
            </a:r>
            <a:r>
              <a:rPr lang="en-US" dirty="0" err="1"/>
              <a:t>kbs</a:t>
            </a:r>
            <a:r>
              <a:rPr lang="en-US" dirty="0"/>
              <a:t> and visual features.</a:t>
            </a:r>
          </a:p>
        </p:txBody>
      </p:sp>
      <p:sp>
        <p:nvSpPr>
          <p:cNvPr id="4" name="Slide Number Placeholder 3"/>
          <p:cNvSpPr>
            <a:spLocks noGrp="1"/>
          </p:cNvSpPr>
          <p:nvPr>
            <p:ph type="sldNum" sz="quarter" idx="5"/>
          </p:nvPr>
        </p:nvSpPr>
        <p:spPr/>
        <p:txBody>
          <a:bodyPr/>
          <a:lstStyle/>
          <a:p>
            <a:fld id="{34D9F1BD-5F55-9140-AABE-609F4D870F85}" type="slidenum">
              <a:rPr lang="en-US" smtClean="0"/>
              <a:t>3</a:t>
            </a:fld>
            <a:endParaRPr lang="en-US"/>
          </a:p>
        </p:txBody>
      </p:sp>
    </p:spTree>
    <p:extLst>
      <p:ext uri="{BB962C8B-B14F-4D97-AF65-F5344CB8AC3E}">
        <p14:creationId xmlns:p14="http://schemas.microsoft.com/office/powerpoint/2010/main" val="35656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generally how things progress, we identify a new unsolved problem, build a dataset for it and develop and train novel models to solve these problems.</a:t>
            </a:r>
          </a:p>
          <a:p>
            <a:r>
              <a:rPr lang="en-US" dirty="0"/>
              <a:t>Unfortunately this means we need to train these new, and often very large, models from scratch each time for each task. </a:t>
            </a:r>
          </a:p>
          <a:p>
            <a:endParaRPr lang="en-US" dirty="0"/>
          </a:p>
          <a:p>
            <a:r>
              <a:rPr lang="en-US" dirty="0"/>
              <a:t> </a:t>
            </a:r>
          </a:p>
          <a:p>
            <a:r>
              <a:rPr lang="en-US" dirty="0"/>
              <a:t>So the question we ask in this work: can we instead re-use existing models i.e. stand on the shoulder of these giants, to solve these new complex tasks?</a:t>
            </a:r>
          </a:p>
        </p:txBody>
      </p:sp>
      <p:sp>
        <p:nvSpPr>
          <p:cNvPr id="4" name="Slide Number Placeholder 3"/>
          <p:cNvSpPr>
            <a:spLocks noGrp="1"/>
          </p:cNvSpPr>
          <p:nvPr>
            <p:ph type="sldNum" sz="quarter" idx="5"/>
          </p:nvPr>
        </p:nvSpPr>
        <p:spPr/>
        <p:txBody>
          <a:bodyPr/>
          <a:lstStyle/>
          <a:p>
            <a:fld id="{34D9F1BD-5F55-9140-AABE-609F4D870F85}" type="slidenum">
              <a:rPr lang="en-US" smtClean="0"/>
              <a:t>4</a:t>
            </a:fld>
            <a:endParaRPr lang="en-US"/>
          </a:p>
        </p:txBody>
      </p:sp>
    </p:spTree>
    <p:extLst>
      <p:ext uri="{BB962C8B-B14F-4D97-AF65-F5344CB8AC3E}">
        <p14:creationId xmlns:p14="http://schemas.microsoft.com/office/powerpoint/2010/main" val="329609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that look like? Lets take at our current example of finding images containing </a:t>
            </a:r>
            <a:r>
              <a:rPr lang="en-US" dirty="0" err="1"/>
              <a:t>feliformia</a:t>
            </a:r>
            <a:r>
              <a:rPr lang="en-US" dirty="0"/>
              <a:t>. </a:t>
            </a:r>
          </a:p>
          <a:p>
            <a:endParaRPr lang="en-US" dirty="0"/>
          </a:p>
          <a:p>
            <a:r>
              <a:rPr lang="en-US" dirty="0"/>
              <a:t>Our system should recognize that </a:t>
            </a:r>
            <a:r>
              <a:rPr lang="en-US" dirty="0" err="1"/>
              <a:t>Vizbot</a:t>
            </a:r>
            <a:r>
              <a:rPr lang="en-US" dirty="0"/>
              <a:t> model does not understand the </a:t>
            </a:r>
            <a:r>
              <a:rPr lang="en-US" dirty="0" err="1"/>
              <a:t>Feliformia</a:t>
            </a:r>
            <a:r>
              <a:rPr lang="en-US" dirty="0"/>
              <a:t> category, and so instead uses </a:t>
            </a:r>
            <a:r>
              <a:rPr lang="en-US" dirty="0" err="1"/>
              <a:t>TextBot</a:t>
            </a:r>
            <a:r>
              <a:rPr lang="en-US" dirty="0"/>
              <a:t>, a text QA model, to find out “What are </a:t>
            </a:r>
            <a:r>
              <a:rPr lang="en-US" dirty="0" err="1"/>
              <a:t>Feliformia</a:t>
            </a:r>
            <a:r>
              <a:rPr lang="en-US" dirty="0"/>
              <a:t>”. It gets back the answer that </a:t>
            </a:r>
            <a:r>
              <a:rPr lang="en-US" dirty="0" err="1"/>
              <a:t>Feliformia</a:t>
            </a:r>
            <a:r>
              <a:rPr lang="en-US" dirty="0"/>
              <a:t> consists of cats.. </a:t>
            </a:r>
          </a:p>
          <a:p>
            <a:endParaRPr lang="en-US" dirty="0"/>
          </a:p>
          <a:p>
            <a:r>
              <a:rPr lang="en-US" dirty="0"/>
              <a:t>Now it knows that </a:t>
            </a:r>
            <a:r>
              <a:rPr lang="en-US" dirty="0" err="1"/>
              <a:t>Vizbot</a:t>
            </a:r>
            <a:r>
              <a:rPr lang="en-US" dirty="0"/>
              <a:t> can find images of cats and so it asks </a:t>
            </a:r>
            <a:r>
              <a:rPr lang="en-US" dirty="0" err="1"/>
              <a:t>Vizbot</a:t>
            </a:r>
            <a:r>
              <a:rPr lang="en-US" dirty="0"/>
              <a:t> to return images of cats. And this can be repeated for the other species. </a:t>
            </a:r>
          </a:p>
          <a:p>
            <a:endParaRPr lang="en-US" dirty="0"/>
          </a:p>
          <a:p>
            <a:r>
              <a:rPr lang="en-US" dirty="0"/>
              <a:t>Basically, instead of building a new model, the system decomposed the complex tasks into sub-tasks that are solvable by current models.</a:t>
            </a:r>
          </a:p>
          <a:p>
            <a:endParaRPr lang="en-US" dirty="0"/>
          </a:p>
          <a:p>
            <a:endParaRPr lang="en-US" dirty="0"/>
          </a:p>
        </p:txBody>
      </p:sp>
      <p:sp>
        <p:nvSpPr>
          <p:cNvPr id="4" name="Slide Number Placeholder 3"/>
          <p:cNvSpPr>
            <a:spLocks noGrp="1"/>
          </p:cNvSpPr>
          <p:nvPr>
            <p:ph type="sldNum" sz="quarter" idx="5"/>
          </p:nvPr>
        </p:nvSpPr>
        <p:spPr/>
        <p:txBody>
          <a:bodyPr/>
          <a:lstStyle/>
          <a:p>
            <a:fld id="{34D9F1BD-5F55-9140-AABE-609F4D870F85}" type="slidenum">
              <a:rPr lang="en-US" smtClean="0"/>
              <a:t>5</a:t>
            </a:fld>
            <a:endParaRPr lang="en-US"/>
          </a:p>
        </p:txBody>
      </p:sp>
    </p:spTree>
    <p:extLst>
      <p:ext uri="{BB962C8B-B14F-4D97-AF65-F5344CB8AC3E}">
        <p14:creationId xmlns:p14="http://schemas.microsoft.com/office/powerpoint/2010/main" val="75898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exactly the research question we ask in this work: Is it possible to decompose complex QA tasks into simpler sub-tasks solvable by existing models. We find that it is possible. We propose a general framework, Text Modular Networks that can leverage… to answer complex questions. We implement a system in this framework that we call </a:t>
            </a:r>
            <a:r>
              <a:rPr lang="en-US" dirty="0" err="1"/>
              <a:t>ModularQA</a:t>
            </a:r>
            <a:r>
              <a:rPr lang="en-US" dirty="0"/>
              <a:t> that can answer multi-hop and discrete reasoning questions. Finally the resulting model is shown to be more robust, …</a:t>
            </a:r>
          </a:p>
          <a:p>
            <a:endParaRPr lang="en-US" dirty="0"/>
          </a:p>
          <a:p>
            <a:r>
              <a:rPr lang="en-US" dirty="0"/>
              <a:t>Before going to the details of the framework, let me first set up the scope of our study</a:t>
            </a:r>
          </a:p>
        </p:txBody>
      </p:sp>
      <p:sp>
        <p:nvSpPr>
          <p:cNvPr id="4" name="Slide Number Placeholder 3"/>
          <p:cNvSpPr>
            <a:spLocks noGrp="1"/>
          </p:cNvSpPr>
          <p:nvPr>
            <p:ph type="sldNum" sz="quarter" idx="5"/>
          </p:nvPr>
        </p:nvSpPr>
        <p:spPr/>
        <p:txBody>
          <a:bodyPr/>
          <a:lstStyle/>
          <a:p>
            <a:fld id="{34D9F1BD-5F55-9140-AABE-609F4D870F85}" type="slidenum">
              <a:rPr lang="en-US" smtClean="0"/>
              <a:t>6</a:t>
            </a:fld>
            <a:endParaRPr lang="en-US"/>
          </a:p>
        </p:txBody>
      </p:sp>
    </p:spTree>
    <p:extLst>
      <p:ext uri="{BB962C8B-B14F-4D97-AF65-F5344CB8AC3E}">
        <p14:creationId xmlns:p14="http://schemas.microsoft.com/office/powerpoint/2010/main" val="225041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our research question, we considered two sub-tasks and models. We considered the reading-comprehension question-answering task and used a </a:t>
            </a:r>
            <a:r>
              <a:rPr lang="en-US" dirty="0" err="1"/>
              <a:t>RoBERTa</a:t>
            </a:r>
            <a:r>
              <a:rPr lang="en-US" dirty="0"/>
              <a:t> model trained on the Squad dataset as the sub-model. We refer to this as </a:t>
            </a:r>
            <a:r>
              <a:rPr lang="en-US" dirty="0" err="1"/>
              <a:t>Sbot</a:t>
            </a:r>
            <a:r>
              <a:rPr lang="en-US" dirty="0"/>
              <a:t>. We also consider a basic math calculator model implemented as a symbolic Python function. We refer to this as </a:t>
            </a:r>
            <a:r>
              <a:rPr lang="en-US" dirty="0" err="1"/>
              <a:t>Cbot</a:t>
            </a:r>
            <a:r>
              <a:rPr lang="en-US" dirty="0"/>
              <a:t>. You can see the input questions to these models to the right. The key thing to note here is that </a:t>
            </a:r>
            <a:r>
              <a:rPr lang="en-US" dirty="0" err="1"/>
              <a:t>Sbot</a:t>
            </a:r>
            <a:r>
              <a:rPr lang="en-US" dirty="0"/>
              <a:t> answers simple natural language questions whereas </a:t>
            </a:r>
            <a:r>
              <a:rPr lang="en-US" dirty="0" err="1"/>
              <a:t>Cbot</a:t>
            </a:r>
            <a:r>
              <a:rPr lang="en-US" dirty="0"/>
              <a:t> answers arithmetic questions in this specific functional form. </a:t>
            </a:r>
          </a:p>
          <a:p>
            <a:endParaRPr lang="en-US" dirty="0"/>
          </a:p>
          <a:p>
            <a:r>
              <a:rPr lang="en-US" dirty="0"/>
              <a:t>Given these two sub-models, we focus on multi-hop and discrete reasoning questions solvable by the composition of these two models. Specifically we look at </a:t>
            </a:r>
            <a:r>
              <a:rPr lang="en-US" dirty="0" err="1"/>
              <a:t>HotpotQA</a:t>
            </a:r>
            <a:r>
              <a:rPr lang="en-US" dirty="0"/>
              <a:t> and a subset of DROP questions in this work. We have couple of example questions from this dataset. Lets look at the question from the DROP dataset more closely and see how we could use </a:t>
            </a:r>
            <a:r>
              <a:rPr lang="en-US" dirty="0" err="1"/>
              <a:t>Sbot</a:t>
            </a:r>
            <a:r>
              <a:rPr lang="en-US" dirty="0"/>
              <a:t> and </a:t>
            </a:r>
            <a:r>
              <a:rPr lang="en-US" dirty="0" err="1"/>
              <a:t>Cbot</a:t>
            </a:r>
            <a:r>
              <a:rPr lang="en-US" dirty="0"/>
              <a:t> to answer it. </a:t>
            </a:r>
          </a:p>
        </p:txBody>
      </p:sp>
      <p:sp>
        <p:nvSpPr>
          <p:cNvPr id="4" name="Slide Number Placeholder 3"/>
          <p:cNvSpPr>
            <a:spLocks noGrp="1"/>
          </p:cNvSpPr>
          <p:nvPr>
            <p:ph type="sldNum" sz="quarter" idx="5"/>
          </p:nvPr>
        </p:nvSpPr>
        <p:spPr/>
        <p:txBody>
          <a:bodyPr/>
          <a:lstStyle/>
          <a:p>
            <a:fld id="{34D9F1BD-5F55-9140-AABE-609F4D870F85}" type="slidenum">
              <a:rPr lang="en-US" smtClean="0"/>
              <a:t>7</a:t>
            </a:fld>
            <a:endParaRPr lang="en-US"/>
          </a:p>
        </p:txBody>
      </p:sp>
    </p:spTree>
    <p:extLst>
      <p:ext uri="{BB962C8B-B14F-4D97-AF65-F5344CB8AC3E}">
        <p14:creationId xmlns:p14="http://schemas.microsoft.com/office/powerpoint/2010/main" val="337427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states: How many years... To answer this question we would need to find the difference between the years when the service sector went down and when it rebounded. And we can do that by first asking </a:t>
            </a:r>
            <a:r>
              <a:rPr lang="en-US" dirty="0" err="1"/>
              <a:t>Sbot</a:t>
            </a:r>
            <a:r>
              <a:rPr lang="en-US" dirty="0"/>
              <a:t> our reading comprehension system “In what year…” We need to then ask </a:t>
            </a:r>
            <a:r>
              <a:rPr lang="en-US" dirty="0" err="1"/>
              <a:t>Sbot</a:t>
            </a:r>
            <a:r>
              <a:rPr lang="en-US" dirty="0"/>
              <a:t> when the sector started to take a dip. Note that complex question does not explicitly mention this dip but is implied from the question. Finally we can use </a:t>
            </a:r>
            <a:r>
              <a:rPr lang="en-US" dirty="0" err="1"/>
              <a:t>Cbot</a:t>
            </a:r>
            <a:r>
              <a:rPr lang="en-US" dirty="0"/>
              <a:t> to find the difference between these years using its functional format and return that as the answer. This is basically our proposed Text Modular Network framework, where we train the NextGen model to generate sub-questions for appropriate sub-models in their language. We use NextGen to iteratively generate the next question and the appropriate sub-model to answer it till it finds the final answer.</a:t>
            </a:r>
          </a:p>
          <a:p>
            <a:endParaRPr lang="en-US" dirty="0"/>
          </a:p>
          <a:p>
            <a:endParaRPr lang="en-US" dirty="0"/>
          </a:p>
          <a:p>
            <a:r>
              <a:rPr lang="en-US" dirty="0"/>
              <a:t>While Question decomposition has been explored before, they are dataset-specific, often need additional annotations and generate sub-model independent decompositions. Neural Module Networks are modular architectures often used in QA but do not have this natural textual communication and do not re-use existing models.</a:t>
            </a:r>
          </a:p>
        </p:txBody>
      </p:sp>
      <p:sp>
        <p:nvSpPr>
          <p:cNvPr id="4" name="Slide Number Placeholder 3"/>
          <p:cNvSpPr>
            <a:spLocks noGrp="1"/>
          </p:cNvSpPr>
          <p:nvPr>
            <p:ph type="sldNum" sz="quarter" idx="5"/>
          </p:nvPr>
        </p:nvSpPr>
        <p:spPr/>
        <p:txBody>
          <a:bodyPr/>
          <a:lstStyle/>
          <a:p>
            <a:fld id="{34D9F1BD-5F55-9140-AABE-609F4D870F85}" type="slidenum">
              <a:rPr lang="en-US" smtClean="0"/>
              <a:t>8</a:t>
            </a:fld>
            <a:endParaRPr lang="en-US"/>
          </a:p>
        </p:txBody>
      </p:sp>
    </p:spTree>
    <p:extLst>
      <p:ext uri="{BB962C8B-B14F-4D97-AF65-F5344CB8AC3E}">
        <p14:creationId xmlns:p14="http://schemas.microsoft.com/office/powerpoint/2010/main" val="162257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big question in our work is: how do we train this </a:t>
            </a:r>
            <a:r>
              <a:rPr lang="en-US" dirty="0" err="1"/>
              <a:t>nextgen</a:t>
            </a:r>
            <a:r>
              <a:rPr lang="en-US" dirty="0"/>
              <a:t> model to ask the right questions to the appropriate sub-models in their language?</a:t>
            </a:r>
          </a:p>
        </p:txBody>
      </p:sp>
      <p:sp>
        <p:nvSpPr>
          <p:cNvPr id="4" name="Slide Number Placeholder 3"/>
          <p:cNvSpPr>
            <a:spLocks noGrp="1"/>
          </p:cNvSpPr>
          <p:nvPr>
            <p:ph type="sldNum" sz="quarter" idx="5"/>
          </p:nvPr>
        </p:nvSpPr>
        <p:spPr/>
        <p:txBody>
          <a:bodyPr/>
          <a:lstStyle/>
          <a:p>
            <a:fld id="{34D9F1BD-5F55-9140-AABE-609F4D870F85}" type="slidenum">
              <a:rPr lang="en-US" smtClean="0"/>
              <a:t>9</a:t>
            </a:fld>
            <a:endParaRPr lang="en-US"/>
          </a:p>
        </p:txBody>
      </p:sp>
    </p:spTree>
    <p:extLst>
      <p:ext uri="{BB962C8B-B14F-4D97-AF65-F5344CB8AC3E}">
        <p14:creationId xmlns:p14="http://schemas.microsoft.com/office/powerpoint/2010/main" val="21410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4" descr="A picture containing drawing&#10;&#10;Description automatically generated">
            <a:extLst>
              <a:ext uri="{FF2B5EF4-FFF2-40B4-BE49-F238E27FC236}">
                <a16:creationId xmlns:a16="http://schemas.microsoft.com/office/drawing/2014/main" id="{952A4547-9516-B840-B0FA-017A16448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8" y="2032000"/>
            <a:ext cx="401002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hasCustomPrompt="1"/>
          </p:nvPr>
        </p:nvSpPr>
        <p:spPr>
          <a:xfrm>
            <a:off x="1524000" y="4389120"/>
            <a:ext cx="9144000" cy="1517904"/>
          </a:xfrm>
          <a:prstGeom prst="rect">
            <a:avLst/>
          </a:prstGeom>
        </p:spPr>
        <p:txBody>
          <a:bodyPr anchor="t">
            <a:normAutofit/>
          </a:bodyPr>
          <a:lstStyle>
            <a:lvl1pPr algn="ctr">
              <a:defRPr sz="5400">
                <a:solidFill>
                  <a:schemeClr val="bg1"/>
                </a:solidFill>
              </a:defRPr>
            </a:lvl1pPr>
          </a:lstStyle>
          <a:p>
            <a:r>
              <a:rPr lang="en-US" dirty="0"/>
              <a:t>Slide Master Title Here</a:t>
            </a:r>
          </a:p>
        </p:txBody>
      </p:sp>
      <p:pic>
        <p:nvPicPr>
          <p:cNvPr id="4" name="Picture 7">
            <a:extLst>
              <a:ext uri="{FF2B5EF4-FFF2-40B4-BE49-F238E27FC236}">
                <a16:creationId xmlns:a16="http://schemas.microsoft.com/office/drawing/2014/main" id="{84AEFA95-B778-5C49-A6CC-3F75A488B0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42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5B874F-B7D2-B047-8177-49C1A9D4C66D}"/>
              </a:ext>
            </a:extLst>
          </p:cNvPr>
          <p:cNvSpPr/>
          <p:nvPr/>
        </p:nvSpPr>
        <p:spPr>
          <a:xfrm>
            <a:off x="6096000" y="0"/>
            <a:ext cx="6096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pic>
        <p:nvPicPr>
          <p:cNvPr id="6" name="Picture 7" descr="A picture containing drawing&#10;&#10;Description automatically generated">
            <a:extLst>
              <a:ext uri="{FF2B5EF4-FFF2-40B4-BE49-F238E27FC236}">
                <a16:creationId xmlns:a16="http://schemas.microsoft.com/office/drawing/2014/main" id="{734A7957-AF96-5247-A6A8-A19D59CF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838200" y="1297813"/>
            <a:ext cx="4392168" cy="2396363"/>
          </a:xfrm>
          <a:prstGeom prst="rect">
            <a:avLst/>
          </a:prstGeom>
        </p:spPr>
        <p:txBody>
          <a:bodyPr anchor="b"/>
          <a:lstStyle>
            <a:lvl1pPr>
              <a:defRPr b="1">
                <a:solidFill>
                  <a:schemeClr val="accent1"/>
                </a:solidFill>
                <a:latin typeface="+mj-lt"/>
              </a:defRPr>
            </a:lvl1pPr>
          </a:lstStyle>
          <a:p>
            <a:r>
              <a:rPr lang="en-US"/>
              <a:t>Click to edit Master title style</a:t>
            </a:r>
            <a:endParaRPr lang="en-US" dirty="0"/>
          </a:p>
        </p:txBody>
      </p:sp>
      <p:sp>
        <p:nvSpPr>
          <p:cNvPr id="13" name="Text Placeholder 2"/>
          <p:cNvSpPr>
            <a:spLocks noGrp="1"/>
          </p:cNvSpPr>
          <p:nvPr>
            <p:ph type="body" idx="13"/>
          </p:nvPr>
        </p:nvSpPr>
        <p:spPr>
          <a:xfrm>
            <a:off x="838200" y="3757359"/>
            <a:ext cx="4392168"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AC222359-E0EE-A949-B052-632455D7C92E}"/>
              </a:ext>
            </a:extLst>
          </p:cNvPr>
          <p:cNvSpPr>
            <a:spLocks noGrp="1"/>
          </p:cNvSpPr>
          <p:nvPr>
            <p:ph type="sldNum" sz="quarter" idx="14"/>
          </p:nvPr>
        </p:nvSpPr>
        <p:spPr>
          <a:xfrm>
            <a:off x="10466388" y="6296025"/>
            <a:ext cx="530225" cy="365125"/>
          </a:xfrm>
        </p:spPr>
        <p:txBody>
          <a:bodyPr/>
          <a:lstStyle>
            <a:lvl1pPr>
              <a:defRPr smtClean="0">
                <a:solidFill>
                  <a:schemeClr val="bg1"/>
                </a:solidFill>
              </a:defRPr>
            </a:lvl1pPr>
          </a:lstStyle>
          <a:p>
            <a:pPr>
              <a:defRPr/>
            </a:pPr>
            <a:fld id="{14BB7950-5AED-6946-A62A-FD8855BD583B}" type="slidenum">
              <a:rPr lang="en-US"/>
              <a:pPr>
                <a:defRPr/>
              </a:pPr>
              <a:t>‹#›</a:t>
            </a:fld>
            <a:endParaRPr lang="en-US" dirty="0"/>
          </a:p>
        </p:txBody>
      </p:sp>
      <p:sp>
        <p:nvSpPr>
          <p:cNvPr id="9" name="Content Placeholder 2">
            <a:extLst>
              <a:ext uri="{FF2B5EF4-FFF2-40B4-BE49-F238E27FC236}">
                <a16:creationId xmlns:a16="http://schemas.microsoft.com/office/drawing/2014/main" id="{169500AC-A2D0-B34F-8598-4D1D4A07D0F8}"/>
              </a:ext>
            </a:extLst>
          </p:cNvPr>
          <p:cNvSpPr>
            <a:spLocks noGrp="1"/>
          </p:cNvSpPr>
          <p:nvPr>
            <p:ph idx="1"/>
          </p:nvPr>
        </p:nvSpPr>
        <p:spPr>
          <a:xfrm>
            <a:off x="6443330" y="1297813"/>
            <a:ext cx="4910470" cy="3959733"/>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Text">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7" name="Title 1">
            <a:extLst>
              <a:ext uri="{FF2B5EF4-FFF2-40B4-BE49-F238E27FC236}">
                <a16:creationId xmlns:a16="http://schemas.microsoft.com/office/drawing/2014/main" id="{76F0FBE7-864E-BD4F-A721-BCBC29C58CCE}"/>
              </a:ext>
            </a:extLst>
          </p:cNvPr>
          <p:cNvSpPr>
            <a:spLocks noGrp="1"/>
          </p:cNvSpPr>
          <p:nvPr>
            <p:ph type="title"/>
          </p:nvPr>
        </p:nvSpPr>
        <p:spPr>
          <a:xfrm>
            <a:off x="371436" y="457200"/>
            <a:ext cx="3364223" cy="1600200"/>
          </a:xfrm>
          <a:prstGeom prst="rect">
            <a:avLst/>
          </a:prstGeom>
        </p:spPr>
        <p:txBody>
          <a:bodyPr anchor="b"/>
          <a:lstStyle>
            <a:lvl1pPr>
              <a:defRPr sz="3200" b="1">
                <a:solidFill>
                  <a:schemeClr val="bg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094E2E14-31DD-D14C-BC0D-24DDBD120D97}"/>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9" name="Text Placeholder 3">
            <a:extLst>
              <a:ext uri="{FF2B5EF4-FFF2-40B4-BE49-F238E27FC236}">
                <a16:creationId xmlns:a16="http://schemas.microsoft.com/office/drawing/2014/main" id="{E9A56C16-D42F-FF48-BF85-3FAA3F7310A7}"/>
              </a:ext>
            </a:extLst>
          </p:cNvPr>
          <p:cNvSpPr>
            <a:spLocks noGrp="1"/>
          </p:cNvSpPr>
          <p:nvPr>
            <p:ph type="body" sz="half" idx="2"/>
          </p:nvPr>
        </p:nvSpPr>
        <p:spPr>
          <a:xfrm>
            <a:off x="371436" y="2167128"/>
            <a:ext cx="3364223" cy="3811588"/>
          </a:xfrm>
          <a:prstGeom prst="rect">
            <a:avLst/>
          </a:prstGeo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806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Text - Alternate">
    <p:bg>
      <p:bgPr>
        <a:solidFill>
          <a:srgbClr val="99EEFF"/>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8F01C69-3B81-C448-A576-B360FB4D2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E2FDDDB1-8CD0-3E48-B0E1-96D6E3B6239A}"/>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1370535F-97B6-9A41-ABF5-4F1CB4079FA7}" type="slidenum">
              <a:rPr lang="en-US"/>
              <a:pPr>
                <a:defRPr/>
              </a:pPr>
              <a:t>‹#›</a:t>
            </a:fld>
            <a:endParaRPr lang="en-US" dirty="0"/>
          </a:p>
        </p:txBody>
      </p:sp>
      <p:sp>
        <p:nvSpPr>
          <p:cNvPr id="7" name="Title 1">
            <a:extLst>
              <a:ext uri="{FF2B5EF4-FFF2-40B4-BE49-F238E27FC236}">
                <a16:creationId xmlns:a16="http://schemas.microsoft.com/office/drawing/2014/main" id="{7CB5DFDE-CE60-5540-9DA7-8E1F14A3861F}"/>
              </a:ext>
            </a:extLst>
          </p:cNvPr>
          <p:cNvSpPr>
            <a:spLocks noGrp="1"/>
          </p:cNvSpPr>
          <p:nvPr>
            <p:ph type="title"/>
          </p:nvPr>
        </p:nvSpPr>
        <p:spPr>
          <a:xfrm>
            <a:off x="371438" y="468352"/>
            <a:ext cx="3364222"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7EA61211-D1FC-2A44-BDF8-3687E7CD04A1}"/>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0A4B03B8-2568-E845-A8E4-9E0223191967}"/>
              </a:ext>
            </a:extLst>
          </p:cNvPr>
          <p:cNvSpPr>
            <a:spLocks noGrp="1"/>
          </p:cNvSpPr>
          <p:nvPr>
            <p:ph type="body" sz="half" idx="2"/>
          </p:nvPr>
        </p:nvSpPr>
        <p:spPr>
          <a:xfrm>
            <a:off x="371438" y="2178280"/>
            <a:ext cx="3364222" cy="3811588"/>
          </a:xfrm>
          <a:prstGeom prst="rect">
            <a:avLst/>
          </a:prstGeom>
        </p:spPr>
        <p:txBody>
          <a:bodyPr>
            <a:normAutofit/>
          </a:bodyPr>
          <a:lstStyle>
            <a:lvl1pPr marL="0" indent="0">
              <a:buNone/>
              <a:defRPr sz="20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0793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nd Text - L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A7AE52-2AD5-C54D-B47F-043A9B4C64D7}"/>
              </a:ext>
            </a:extLst>
          </p:cNvPr>
          <p:cNvSpPr>
            <a:spLocks noGrp="1"/>
          </p:cNvSpPr>
          <p:nvPr>
            <p:ph type="title"/>
          </p:nvPr>
        </p:nvSpPr>
        <p:spPr>
          <a:xfrm>
            <a:off x="371439" y="457200"/>
            <a:ext cx="3364220"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D4BC29FD-3082-DE48-8F00-DD387F6A0E95}"/>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a:extLst>
              <a:ext uri="{FF2B5EF4-FFF2-40B4-BE49-F238E27FC236}">
                <a16:creationId xmlns:a16="http://schemas.microsoft.com/office/drawing/2014/main" id="{1579FEC1-E602-7C44-9981-34B032301DC5}"/>
              </a:ext>
            </a:extLst>
          </p:cNvPr>
          <p:cNvSpPr>
            <a:spLocks noGrp="1"/>
          </p:cNvSpPr>
          <p:nvPr>
            <p:ph type="body" sz="half" idx="2"/>
          </p:nvPr>
        </p:nvSpPr>
        <p:spPr>
          <a:xfrm>
            <a:off x="371439" y="2137410"/>
            <a:ext cx="3364220"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D64CA0DA-0BA1-9442-9EF8-23DF5F7CA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D376EDBC-7C1C-0545-AC24-35CA91AF8941}"/>
              </a:ext>
            </a:extLst>
          </p:cNvPr>
          <p:cNvSpPr>
            <a:spLocks noGrp="1"/>
          </p:cNvSpPr>
          <p:nvPr>
            <p:ph type="sldNum" sz="quarter" idx="10"/>
          </p:nvPr>
        </p:nvSpPr>
        <p:spPr>
          <a:xfrm>
            <a:off x="10466388" y="6296025"/>
            <a:ext cx="530225" cy="365125"/>
          </a:xfrm>
          <a:effectLst>
            <a:outerShdw blurRad="50800" dist="12700" dir="2700000" algn="tl" rotWithShape="0">
              <a:prstClr val="black">
                <a:alpha val="77000"/>
              </a:prstClr>
            </a:outerShdw>
          </a:effectLst>
        </p:spPr>
        <p:txBody>
          <a:bodyPr/>
          <a:lstStyle>
            <a:lvl1pPr>
              <a:defRPr smtClean="0">
                <a:solidFill>
                  <a:schemeClr val="bg1"/>
                </a:solidFill>
              </a:defRPr>
            </a:lvl1pPr>
          </a:lstStyle>
          <a:p>
            <a:pPr>
              <a:defRPr/>
            </a:pPr>
            <a:fld id="{29E005EF-8BE2-7C48-BB7A-8310637E7F81}" type="slidenum">
              <a:rPr lang="en-US"/>
              <a:pPr>
                <a:defRPr/>
              </a:pPr>
              <a:t>‹#›</a:t>
            </a:fld>
            <a:endParaRPr lang="en-US" dirty="0"/>
          </a:p>
        </p:txBody>
      </p:sp>
    </p:spTree>
    <p:extLst>
      <p:ext uri="{BB962C8B-B14F-4D97-AF65-F5344CB8AC3E}">
        <p14:creationId xmlns:p14="http://schemas.microsoft.com/office/powerpoint/2010/main" val="226144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1C46F604-7E05-0844-B0D1-E8380BBC9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0" y="0"/>
            <a:ext cx="12192000" cy="68580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5" name="Slide Number Placeholder 5">
            <a:extLst>
              <a:ext uri="{FF2B5EF4-FFF2-40B4-BE49-F238E27FC236}">
                <a16:creationId xmlns:a16="http://schemas.microsoft.com/office/drawing/2014/main" id="{F23275ED-299F-E647-976F-327AEAC4B9F0}"/>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9BCA354B-78B0-2B40-B18D-76FF0D29A3DF}" type="slidenum">
              <a:rPr lang="en-US"/>
              <a:pPr>
                <a:defRPr/>
              </a:pPr>
              <a:t>‹#›</a:t>
            </a:fld>
            <a:endParaRPr lang="en-US" dirty="0"/>
          </a:p>
        </p:txBody>
      </p:sp>
    </p:spTree>
    <p:extLst>
      <p:ext uri="{BB962C8B-B14F-4D97-AF65-F5344CB8AC3E}">
        <p14:creationId xmlns:p14="http://schemas.microsoft.com/office/powerpoint/2010/main" val="70537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10" name="Title 1">
            <a:extLst>
              <a:ext uri="{FF2B5EF4-FFF2-40B4-BE49-F238E27FC236}">
                <a16:creationId xmlns:a16="http://schemas.microsoft.com/office/drawing/2014/main" id="{56E48334-0727-5645-9F0E-315BB10E1AC0}"/>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277066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
        <p:nvSpPr>
          <p:cNvPr id="4" name="Title 1">
            <a:extLst>
              <a:ext uri="{FF2B5EF4-FFF2-40B4-BE49-F238E27FC236}">
                <a16:creationId xmlns:a16="http://schemas.microsoft.com/office/drawing/2014/main" id="{BB94F01B-B209-594F-BAFD-824E7CC200AD}"/>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8899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ltern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C74FF6-860F-4E4F-BF31-A61FB6CB61EE}"/>
              </a:ext>
            </a:extLst>
          </p:cNvPr>
          <p:cNvSpPr/>
          <p:nvPr/>
        </p:nvSpPr>
        <p:spPr>
          <a:xfrm>
            <a:off x="1490663" y="4287838"/>
            <a:ext cx="9317037" cy="1106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hasCustomPrompt="1"/>
          </p:nvPr>
        </p:nvSpPr>
        <p:spPr>
          <a:xfrm>
            <a:off x="1490472" y="4437406"/>
            <a:ext cx="9211056" cy="875258"/>
          </a:xfrm>
          <a:prstGeom prst="rect">
            <a:avLst/>
          </a:prstGeom>
        </p:spPr>
        <p:txBody>
          <a:bodyPr anchor="t">
            <a:normAutofit/>
          </a:bodyPr>
          <a:lstStyle>
            <a:lvl1pPr algn="ctr">
              <a:defRPr sz="5400">
                <a:solidFill>
                  <a:schemeClr val="accent1"/>
                </a:solidFill>
              </a:defRPr>
            </a:lvl1pPr>
          </a:lstStyle>
          <a:p>
            <a:r>
              <a:rPr lang="en-US" dirty="0"/>
              <a:t>Slide Master Title Here</a:t>
            </a:r>
          </a:p>
        </p:txBody>
      </p:sp>
      <p:sp>
        <p:nvSpPr>
          <p:cNvPr id="8" name="Rectangle 7">
            <a:extLst>
              <a:ext uri="{FF2B5EF4-FFF2-40B4-BE49-F238E27FC236}">
                <a16:creationId xmlns:a16="http://schemas.microsoft.com/office/drawing/2014/main" id="{6D113851-9316-134E-B32D-A2DA40F0007B}"/>
              </a:ext>
            </a:extLst>
          </p:cNvPr>
          <p:cNvSpPr/>
          <p:nvPr userDrawn="1"/>
        </p:nvSpPr>
        <p:spPr>
          <a:xfrm>
            <a:off x="3794759" y="1976312"/>
            <a:ext cx="4526281" cy="231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5C2AFD-8722-EE4C-A29A-3816759D49F6}"/>
              </a:ext>
            </a:extLst>
          </p:cNvPr>
          <p:cNvPicPr>
            <a:picLocks noChangeAspect="1"/>
          </p:cNvPicPr>
          <p:nvPr userDrawn="1"/>
        </p:nvPicPr>
        <p:blipFill>
          <a:blip r:embed="rId2"/>
          <a:stretch>
            <a:fillRect/>
          </a:stretch>
        </p:blipFill>
        <p:spPr>
          <a:xfrm>
            <a:off x="3949341" y="2118448"/>
            <a:ext cx="4017922" cy="1916550"/>
          </a:xfrm>
          <a:prstGeom prst="rect">
            <a:avLst/>
          </a:prstGeom>
        </p:spPr>
      </p:pic>
      <p:pic>
        <p:nvPicPr>
          <p:cNvPr id="7" name="Picture 7">
            <a:extLst>
              <a:ext uri="{FF2B5EF4-FFF2-40B4-BE49-F238E27FC236}">
                <a16:creationId xmlns:a16="http://schemas.microsoft.com/office/drawing/2014/main" id="{FBB7D9B0-9ECB-2C41-A2DD-73F0D947A0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23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B4BDA69A-5399-2547-81AD-AE501BE0C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B7607AE-83DF-F946-B923-6E5DDEF8E218}"/>
              </a:ext>
            </a:extLst>
          </p:cNvPr>
          <p:cNvSpPr/>
          <p:nvPr/>
        </p:nvSpPr>
        <p:spPr>
          <a:xfrm>
            <a:off x="0" y="0"/>
            <a:ext cx="1038225"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7">
            <a:extLst>
              <a:ext uri="{FF2B5EF4-FFF2-40B4-BE49-F238E27FC236}">
                <a16:creationId xmlns:a16="http://schemas.microsoft.com/office/drawing/2014/main" id="{74CDB412-8279-7349-AC4C-DB4CCAF61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915298" y="2196548"/>
            <a:ext cx="9152752" cy="1909762"/>
          </a:xfrm>
          <a:prstGeom prst="rect">
            <a:avLst/>
          </a:prstGeom>
        </p:spPr>
        <p:txBody>
          <a:bodyPr anchor="b"/>
          <a:lstStyle>
            <a:lvl1pPr algn="l">
              <a:defRPr sz="6000" b="1">
                <a:solidFill>
                  <a:schemeClr val="accent1"/>
                </a:solidFill>
              </a:defRPr>
            </a:lvl1pPr>
          </a:lstStyle>
          <a:p>
            <a:r>
              <a:rPr lang="en-US" dirty="0"/>
              <a:t>Section Title Goes Here</a:t>
            </a:r>
          </a:p>
        </p:txBody>
      </p:sp>
      <p:sp>
        <p:nvSpPr>
          <p:cNvPr id="3" name="Subtitle 2"/>
          <p:cNvSpPr>
            <a:spLocks noGrp="1"/>
          </p:cNvSpPr>
          <p:nvPr>
            <p:ph type="subTitle" idx="1" hasCustomPrompt="1"/>
          </p:nvPr>
        </p:nvSpPr>
        <p:spPr>
          <a:xfrm>
            <a:off x="1915298" y="4198386"/>
            <a:ext cx="9152752" cy="834038"/>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something extra to this if you like</a:t>
            </a:r>
          </a:p>
        </p:txBody>
      </p:sp>
      <p:sp>
        <p:nvSpPr>
          <p:cNvPr id="7" name="Slide Number Placeholder 5">
            <a:extLst>
              <a:ext uri="{FF2B5EF4-FFF2-40B4-BE49-F238E27FC236}">
                <a16:creationId xmlns:a16="http://schemas.microsoft.com/office/drawing/2014/main" id="{33F6E290-EB7E-CD4C-9502-A405A7AF8242}"/>
              </a:ext>
            </a:extLst>
          </p:cNvPr>
          <p:cNvSpPr>
            <a:spLocks noGrp="1"/>
          </p:cNvSpPr>
          <p:nvPr>
            <p:ph type="sldNum" sz="quarter" idx="10"/>
          </p:nvPr>
        </p:nvSpPr>
        <p:spPr>
          <a:xfrm>
            <a:off x="10466388" y="6296025"/>
            <a:ext cx="530225" cy="365125"/>
          </a:xfrm>
        </p:spPr>
        <p:txBody>
          <a:bodyPr/>
          <a:lstStyle>
            <a:lvl1pPr>
              <a:defRPr/>
            </a:lvl1pPr>
          </a:lstStyle>
          <a:p>
            <a:pPr>
              <a:defRPr/>
            </a:pPr>
            <a:fld id="{457D0C9B-67E4-EE4D-9F86-A8A2C273B7F3}" type="slidenum">
              <a:rPr lang="en-US"/>
              <a:pPr>
                <a:defRPr/>
              </a:pPr>
              <a:t>‹#›</a:t>
            </a:fld>
            <a:endParaRPr lang="en-US" dirty="0"/>
          </a:p>
        </p:txBody>
      </p:sp>
    </p:spTree>
    <p:extLst>
      <p:ext uri="{BB962C8B-B14F-4D97-AF65-F5344CB8AC3E}">
        <p14:creationId xmlns:p14="http://schemas.microsoft.com/office/powerpoint/2010/main" val="26590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 Alternate Dark">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561681-AC63-AC42-ADF8-79260A48FC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A picture containing drawing&#10;&#10;Description automatically generated">
            <a:extLst>
              <a:ext uri="{FF2B5EF4-FFF2-40B4-BE49-F238E27FC236}">
                <a16:creationId xmlns:a16="http://schemas.microsoft.com/office/drawing/2014/main" id="{83D0A600-4D8D-4849-B225-7C8538BFD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 b="17615"/>
          <a:stretch>
            <a:fillRect/>
          </a:stretch>
        </p:blipFill>
        <p:spPr bwMode="auto">
          <a:xfrm>
            <a:off x="5894388" y="2752725"/>
            <a:ext cx="62976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A picture containing drawing&#10;&#10;Description automatically generated">
            <a:extLst>
              <a:ext uri="{FF2B5EF4-FFF2-40B4-BE49-F238E27FC236}">
                <a16:creationId xmlns:a16="http://schemas.microsoft.com/office/drawing/2014/main" id="{C2EA8B4B-F88A-1E4B-AC89-AC59FACC6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147202" y="1600200"/>
            <a:ext cx="8851557" cy="1909762"/>
          </a:xfrm>
          <a:prstGeom prst="rect">
            <a:avLst/>
          </a:prstGeom>
        </p:spPr>
        <p:txBody>
          <a:bodyPr anchor="b"/>
          <a:lstStyle>
            <a:lvl1pPr algn="l">
              <a:defRPr sz="6000" b="1">
                <a:solidFill>
                  <a:schemeClr val="bg1"/>
                </a:solidFill>
              </a:defRPr>
            </a:lvl1pPr>
          </a:lstStyle>
          <a:p>
            <a:r>
              <a:rPr lang="en-US" dirty="0"/>
              <a:t>Section Title Goes Here</a:t>
            </a:r>
          </a:p>
        </p:txBody>
      </p:sp>
      <p:sp>
        <p:nvSpPr>
          <p:cNvPr id="3" name="Subtitle 2"/>
          <p:cNvSpPr>
            <a:spLocks noGrp="1"/>
          </p:cNvSpPr>
          <p:nvPr>
            <p:ph type="subTitle" idx="1"/>
          </p:nvPr>
        </p:nvSpPr>
        <p:spPr>
          <a:xfrm>
            <a:off x="1147202" y="3602038"/>
            <a:ext cx="8851557" cy="834038"/>
          </a:xfrm>
          <a:prstGeom prst="rect">
            <a:avLst/>
          </a:prstGeo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5">
            <a:extLst>
              <a:ext uri="{FF2B5EF4-FFF2-40B4-BE49-F238E27FC236}">
                <a16:creationId xmlns:a16="http://schemas.microsoft.com/office/drawing/2014/main" id="{A2BCE8ED-89E2-F540-8F9A-B399E638C639}"/>
              </a:ext>
            </a:extLst>
          </p:cNvPr>
          <p:cNvSpPr>
            <a:spLocks noGrp="1"/>
          </p:cNvSpPr>
          <p:nvPr>
            <p:ph type="sldNum" sz="quarter" idx="10"/>
          </p:nvPr>
        </p:nvSpPr>
        <p:spPr>
          <a:xfrm>
            <a:off x="10466388" y="6296025"/>
            <a:ext cx="530225" cy="365125"/>
          </a:xfrm>
        </p:spPr>
        <p:txBody>
          <a:bodyPr/>
          <a:lstStyle>
            <a:lvl1pPr>
              <a:defRPr smtClean="0">
                <a:solidFill>
                  <a:schemeClr val="accent1">
                    <a:lumMod val="20000"/>
                    <a:lumOff val="80000"/>
                  </a:schemeClr>
                </a:solidFill>
              </a:defRPr>
            </a:lvl1pPr>
          </a:lstStyle>
          <a:p>
            <a:pPr>
              <a:defRPr/>
            </a:pPr>
            <a:fld id="{05372BE0-BC18-2948-AA51-3CC7323BE54A}" type="slidenum">
              <a:rPr lang="en-US"/>
              <a:pPr>
                <a:defRPr/>
              </a:pPr>
              <a:t>‹#›</a:t>
            </a:fld>
            <a:endParaRPr lang="en-US" dirty="0"/>
          </a:p>
        </p:txBody>
      </p:sp>
    </p:spTree>
    <p:extLst>
      <p:ext uri="{BB962C8B-B14F-4D97-AF65-F5344CB8AC3E}">
        <p14:creationId xmlns:p14="http://schemas.microsoft.com/office/powerpoint/2010/main" val="359897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 Alternate Light">
    <p:bg>
      <p:bgPr>
        <a:solidFill>
          <a:srgbClr val="99EEFF"/>
        </a:solidFill>
        <a:effectLst/>
      </p:bgPr>
    </p:bg>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05B0AD27-F477-F947-B798-A3429142A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099B4229-A520-8548-AA52-F638A13CF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t="2" b="49232"/>
          <a:stretch>
            <a:fillRect/>
          </a:stretch>
        </p:blipFill>
        <p:spPr bwMode="auto">
          <a:xfrm rot="5400000">
            <a:off x="-2410619" y="2410619"/>
            <a:ext cx="605948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581912" y="1683321"/>
            <a:ext cx="9765538" cy="2293938"/>
          </a:xfrm>
          <a:prstGeom prst="rect">
            <a:avLst/>
          </a:prstGeom>
        </p:spPr>
        <p:txBody>
          <a:bodyPr anchor="b"/>
          <a:lstStyle>
            <a:lvl1pPr>
              <a:defRPr sz="6000" b="1">
                <a:solidFill>
                  <a:schemeClr val="accent1"/>
                </a:solidFill>
              </a:defRPr>
            </a:lvl1pPr>
          </a:lstStyle>
          <a:p>
            <a:r>
              <a:rPr lang="en-US" dirty="0"/>
              <a:t>Section Title Goes Here</a:t>
            </a:r>
          </a:p>
        </p:txBody>
      </p:sp>
      <p:sp>
        <p:nvSpPr>
          <p:cNvPr id="3" name="Text Placeholder 2"/>
          <p:cNvSpPr>
            <a:spLocks noGrp="1"/>
          </p:cNvSpPr>
          <p:nvPr>
            <p:ph type="body" idx="1"/>
          </p:nvPr>
        </p:nvSpPr>
        <p:spPr>
          <a:xfrm>
            <a:off x="1581912" y="4004247"/>
            <a:ext cx="9765538" cy="1500187"/>
          </a:xfrm>
          <a:prstGeom prst="rect">
            <a:avLst/>
          </a:prstGeo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8CDFC9F1-74D8-C94F-945D-44514401E48A}"/>
              </a:ext>
            </a:extLst>
          </p:cNvPr>
          <p:cNvSpPr>
            <a:spLocks noGrp="1"/>
          </p:cNvSpPr>
          <p:nvPr>
            <p:ph type="sldNum" sz="quarter" idx="10"/>
          </p:nvPr>
        </p:nvSpPr>
        <p:spPr>
          <a:xfrm>
            <a:off x="10466388" y="6296025"/>
            <a:ext cx="530225" cy="365125"/>
          </a:xfrm>
        </p:spPr>
        <p:txBody>
          <a:bodyPr/>
          <a:lstStyle>
            <a:lvl1pPr>
              <a:defRPr smtClean="0">
                <a:solidFill>
                  <a:schemeClr val="accent1"/>
                </a:solidFill>
              </a:defRPr>
            </a:lvl1pPr>
          </a:lstStyle>
          <a:p>
            <a:pPr>
              <a:defRPr/>
            </a:pPr>
            <a:fld id="{0D929C90-1AB1-0149-B55A-AC988D491CF7}" type="slidenum">
              <a:rPr lang="en-US"/>
              <a:pPr>
                <a:defRPr/>
              </a:pPr>
              <a:t>‹#›</a:t>
            </a:fld>
            <a:endParaRPr lang="en-US" dirty="0"/>
          </a:p>
        </p:txBody>
      </p:sp>
    </p:spTree>
    <p:extLst>
      <p:ext uri="{BB962C8B-B14F-4D97-AF65-F5344CB8AC3E}">
        <p14:creationId xmlns:p14="http://schemas.microsoft.com/office/powerpoint/2010/main" val="129466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0E02EF-ECEF-6546-AC8B-3D9B46C65A2E}"/>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5" name="Picture 6" descr="A close up of a logo&#10;&#10;Description automatically generated">
            <a:extLst>
              <a:ext uri="{FF2B5EF4-FFF2-40B4-BE49-F238E27FC236}">
                <a16:creationId xmlns:a16="http://schemas.microsoft.com/office/drawing/2014/main" id="{AC819F05-A83F-3643-B040-D237D3084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FECD17EB-6099-FA49-8A8C-B3C478B19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C743DF-CE2F-EA42-A107-42B46EB37B37}"/>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2"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C397578C-3AF1-214B-8745-EB0DF06394A7}"/>
              </a:ext>
            </a:extLst>
          </p:cNvPr>
          <p:cNvSpPr>
            <a:spLocks noGrp="1"/>
          </p:cNvSpPr>
          <p:nvPr>
            <p:ph type="sldNum" sz="quarter" idx="10"/>
          </p:nvPr>
        </p:nvSpPr>
        <p:spPr>
          <a:xfrm>
            <a:off x="10466388" y="6296025"/>
            <a:ext cx="530225" cy="365125"/>
          </a:xfrm>
        </p:spPr>
        <p:txBody>
          <a:bodyPr/>
          <a:lstStyle>
            <a:lvl1pPr>
              <a:defRPr/>
            </a:lvl1pPr>
          </a:lstStyle>
          <a:p>
            <a:pPr>
              <a:defRPr/>
            </a:pPr>
            <a:fld id="{0121240C-47AF-2F4D-83B3-CC3EDF50F794}" type="slidenum">
              <a:rPr lang="en-US"/>
              <a:pPr>
                <a:defRPr/>
              </a:pPr>
              <a:t>‹#›</a:t>
            </a:fld>
            <a:endParaRPr lang="en-US" dirty="0"/>
          </a:p>
        </p:txBody>
      </p:sp>
    </p:spTree>
    <p:extLst>
      <p:ext uri="{BB962C8B-B14F-4D97-AF65-F5344CB8AC3E}">
        <p14:creationId xmlns:p14="http://schemas.microsoft.com/office/powerpoint/2010/main" val="49483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descr="A close up of a logo&#10;&#10;Description automatically generated">
            <a:extLst>
              <a:ext uri="{FF2B5EF4-FFF2-40B4-BE49-F238E27FC236}">
                <a16:creationId xmlns:a16="http://schemas.microsoft.com/office/drawing/2014/main" id="{2861E2B0-E417-3449-9BD2-8EDF99E6E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8480E8D-B466-C743-B6B4-A928EAFC4BE4}"/>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9" name="Picture 7">
            <a:extLst>
              <a:ext uri="{FF2B5EF4-FFF2-40B4-BE49-F238E27FC236}">
                <a16:creationId xmlns:a16="http://schemas.microsoft.com/office/drawing/2014/main" id="{D8D996C0-D6E0-D44C-B017-797FE75F0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24184CC-91A6-624F-9A8B-C2AA443015F0}"/>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E77F978D-5363-FC43-A6C2-7EA5DF39F036}"/>
              </a:ext>
            </a:extLst>
          </p:cNvPr>
          <p:cNvSpPr>
            <a:spLocks noGrp="1"/>
          </p:cNvSpPr>
          <p:nvPr>
            <p:ph type="sldNum" sz="quarter" idx="10"/>
          </p:nvPr>
        </p:nvSpPr>
        <p:spPr>
          <a:xfrm>
            <a:off x="10466388" y="6296025"/>
            <a:ext cx="530225" cy="365125"/>
          </a:xfrm>
        </p:spPr>
        <p:txBody>
          <a:bodyPr/>
          <a:lstStyle>
            <a:lvl1pPr>
              <a:defRPr/>
            </a:lvl1pPr>
          </a:lstStyle>
          <a:p>
            <a:pPr>
              <a:defRPr/>
            </a:pPr>
            <a:fld id="{F3EA02B2-7C1B-3745-B04D-2D251A8ED9EE}" type="slidenum">
              <a:rPr lang="en-US"/>
              <a:pPr>
                <a:defRPr/>
              </a:pPr>
              <a:t>‹#›</a:t>
            </a:fld>
            <a:endParaRPr lang="en-US" dirty="0"/>
          </a:p>
        </p:txBody>
      </p:sp>
    </p:spTree>
    <p:extLst>
      <p:ext uri="{BB962C8B-B14F-4D97-AF65-F5344CB8AC3E}">
        <p14:creationId xmlns:p14="http://schemas.microsoft.com/office/powerpoint/2010/main" val="226538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descr="A close up of a logo&#10;&#10;Description automatically generated">
            <a:extLst>
              <a:ext uri="{FF2B5EF4-FFF2-40B4-BE49-F238E27FC236}">
                <a16:creationId xmlns:a16="http://schemas.microsoft.com/office/drawing/2014/main" id="{E089BD9A-FFD6-8E45-962D-88FE091FD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D86F970-AFAF-D545-8BD5-845C66F5C19C}"/>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5" name="Picture 7">
            <a:extLst>
              <a:ext uri="{FF2B5EF4-FFF2-40B4-BE49-F238E27FC236}">
                <a16:creationId xmlns:a16="http://schemas.microsoft.com/office/drawing/2014/main" id="{98E84515-8741-CD43-9D01-F8671983E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1C545D3-CCAF-0F42-BDA5-8FE3FE81E583}"/>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9"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7" name="Slide Number Placeholder 5">
            <a:extLst>
              <a:ext uri="{FF2B5EF4-FFF2-40B4-BE49-F238E27FC236}">
                <a16:creationId xmlns:a16="http://schemas.microsoft.com/office/drawing/2014/main" id="{9A7F302A-7F43-3043-9DEB-52C78F693E04}"/>
              </a:ext>
            </a:extLst>
          </p:cNvPr>
          <p:cNvSpPr>
            <a:spLocks noGrp="1"/>
          </p:cNvSpPr>
          <p:nvPr>
            <p:ph type="sldNum" sz="quarter" idx="10"/>
          </p:nvPr>
        </p:nvSpPr>
        <p:spPr>
          <a:xfrm>
            <a:off x="10466388" y="6296025"/>
            <a:ext cx="530225" cy="365125"/>
          </a:xfrm>
        </p:spPr>
        <p:txBody>
          <a:bodyPr/>
          <a:lstStyle>
            <a:lvl1pPr>
              <a:defRPr/>
            </a:lvl1pPr>
          </a:lstStyle>
          <a:p>
            <a:pPr>
              <a:defRPr/>
            </a:pPr>
            <a:fld id="{17736792-7E9C-9442-95C1-E9985CE4D3B6}" type="slidenum">
              <a:rPr lang="en-US"/>
              <a:pPr>
                <a:defRPr/>
              </a:pPr>
              <a:t>‹#›</a:t>
            </a:fld>
            <a:endParaRPr lang="en-US" dirty="0"/>
          </a:p>
        </p:txBody>
      </p:sp>
    </p:spTree>
    <p:extLst>
      <p:ext uri="{BB962C8B-B14F-4D97-AF65-F5344CB8AC3E}">
        <p14:creationId xmlns:p14="http://schemas.microsoft.com/office/powerpoint/2010/main" val="124352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Alterna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F471D0-9651-9B4A-80EA-21715A86596F}"/>
              </a:ext>
            </a:extLst>
          </p:cNvPr>
          <p:cNvSpPr>
            <a:spLocks noGrp="1"/>
          </p:cNvSpPr>
          <p:nvPr>
            <p:ph type="sldNum" sz="quarter" idx="12"/>
          </p:nvPr>
        </p:nvSpPr>
        <p:spPr>
          <a:xfrm>
            <a:off x="10465903" y="6296716"/>
            <a:ext cx="530087" cy="365125"/>
          </a:xfrm>
          <a:prstGeom prst="rect">
            <a:avLst/>
          </a:prstGeom>
        </p:spPr>
        <p:txBody>
          <a:bodyPr/>
          <a:lstStyle/>
          <a:p>
            <a:fld id="{C97FC88E-866D-894C-A5F4-69E219FEB641}" type="slidenum">
              <a:rPr lang="en-US" smtClean="0"/>
              <a:t>‹#›</a:t>
            </a:fld>
            <a:endParaRPr lang="en-US" dirty="0"/>
          </a:p>
        </p:txBody>
      </p:sp>
      <p:pic>
        <p:nvPicPr>
          <p:cNvPr id="7" name="Picture 6" descr="A close up of a logo&#10;&#10;Description automatically generated">
            <a:extLst>
              <a:ext uri="{FF2B5EF4-FFF2-40B4-BE49-F238E27FC236}">
                <a16:creationId xmlns:a16="http://schemas.microsoft.com/office/drawing/2014/main" id="{F31EA3ED-6BC0-5D48-B8B9-7BFC690DC3B0}"/>
              </a:ext>
            </a:extLst>
          </p:cNvPr>
          <p:cNvPicPr>
            <a:picLocks noChangeAspect="1"/>
          </p:cNvPicPr>
          <p:nvPr userDrawn="1"/>
        </p:nvPicPr>
        <p:blipFill>
          <a:blip r:embed="rId2"/>
          <a:stretch>
            <a:fillRect/>
          </a:stretch>
        </p:blipFill>
        <p:spPr>
          <a:xfrm>
            <a:off x="11068730" y="6296714"/>
            <a:ext cx="765461" cy="365125"/>
          </a:xfrm>
          <a:prstGeom prst="rect">
            <a:avLst/>
          </a:prstGeom>
        </p:spPr>
      </p:pic>
      <p:sp>
        <p:nvSpPr>
          <p:cNvPr id="5" name="Title 1">
            <a:extLst>
              <a:ext uri="{FF2B5EF4-FFF2-40B4-BE49-F238E27FC236}">
                <a16:creationId xmlns:a16="http://schemas.microsoft.com/office/drawing/2014/main" id="{4CCA1D8C-29BD-E64C-B7CB-25F1E109E687}"/>
              </a:ext>
            </a:extLst>
          </p:cNvPr>
          <p:cNvSpPr>
            <a:spLocks noGrp="1"/>
          </p:cNvSpPr>
          <p:nvPr>
            <p:ph type="title"/>
          </p:nvPr>
        </p:nvSpPr>
        <p:spPr>
          <a:xfrm>
            <a:off x="838200" y="365125"/>
            <a:ext cx="10515600" cy="1325563"/>
          </a:xfrm>
          <a:prstGeom prst="rect">
            <a:avLst/>
          </a:prstGeom>
        </p:spPr>
        <p:txBody>
          <a:bodyPr/>
          <a:lstStyle>
            <a:lvl1pP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57890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A3AE55B-C10E-6E47-8794-00182927010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CF84D15-F03F-D54A-9E48-12212D4D4A0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A69D563D-C0A6-CD4E-A739-F924D1FC0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0DBE22DD-494E-1849-B805-BC38FDC971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707" r:id="rId9"/>
    <p:sldLayoutId id="2147483699" r:id="rId10"/>
    <p:sldLayoutId id="2147483702" r:id="rId11"/>
    <p:sldLayoutId id="2147483703" r:id="rId12"/>
    <p:sldLayoutId id="2147483701" r:id="rId13"/>
    <p:sldLayoutId id="2147483704" r:id="rId14"/>
    <p:sldLayoutId id="2147483708" r:id="rId15"/>
    <p:sldLayoutId id="2147483706" r:id="rId16"/>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orbel" panose="020B0503020204020204" pitchFamily="34" charset="0"/>
        </a:defRPr>
      </a:lvl2pPr>
      <a:lvl3pPr algn="l" rtl="0" eaLnBrk="1" fontAlgn="base" hangingPunct="1">
        <a:lnSpc>
          <a:spcPct val="90000"/>
        </a:lnSpc>
        <a:spcBef>
          <a:spcPct val="0"/>
        </a:spcBef>
        <a:spcAft>
          <a:spcPct val="0"/>
        </a:spcAft>
        <a:defRPr sz="4400">
          <a:solidFill>
            <a:schemeClr val="tx1"/>
          </a:solidFill>
          <a:latin typeface="Corbel" panose="020B0503020204020204" pitchFamily="34" charset="0"/>
        </a:defRPr>
      </a:lvl3pPr>
      <a:lvl4pPr algn="l" rtl="0" eaLnBrk="1" fontAlgn="base" hangingPunct="1">
        <a:lnSpc>
          <a:spcPct val="90000"/>
        </a:lnSpc>
        <a:spcBef>
          <a:spcPct val="0"/>
        </a:spcBef>
        <a:spcAft>
          <a:spcPct val="0"/>
        </a:spcAft>
        <a:defRPr sz="4400">
          <a:solidFill>
            <a:schemeClr val="tx1"/>
          </a:solidFill>
          <a:latin typeface="Corbel" panose="020B0503020204020204" pitchFamily="34" charset="0"/>
        </a:defRPr>
      </a:lvl4pPr>
      <a:lvl5pPr algn="l" rtl="0" eaLnBrk="1" fontAlgn="base" hangingPunct="1">
        <a:lnSpc>
          <a:spcPct val="90000"/>
        </a:lnSpc>
        <a:spcBef>
          <a:spcPct val="0"/>
        </a:spcBef>
        <a:spcAft>
          <a:spcPct val="0"/>
        </a:spcAft>
        <a:defRPr sz="4400">
          <a:solidFill>
            <a:schemeClr val="tx1"/>
          </a:solidFill>
          <a:latin typeface="Corbel" panose="020B0503020204020204" pitchFamily="34" charset="0"/>
        </a:defRPr>
      </a:lvl5pPr>
      <a:lvl6pPr marL="457200" algn="l" rtl="0" eaLnBrk="1" fontAlgn="base" hangingPunct="1">
        <a:lnSpc>
          <a:spcPct val="90000"/>
        </a:lnSpc>
        <a:spcBef>
          <a:spcPct val="0"/>
        </a:spcBef>
        <a:spcAft>
          <a:spcPct val="0"/>
        </a:spcAft>
        <a:defRPr sz="4400">
          <a:solidFill>
            <a:schemeClr val="tx1"/>
          </a:solidFill>
          <a:latin typeface="Corbel" panose="020B0503020204020204" pitchFamily="34" charset="0"/>
        </a:defRPr>
      </a:lvl6pPr>
      <a:lvl7pPr marL="914400" algn="l" rtl="0" eaLnBrk="1" fontAlgn="base" hangingPunct="1">
        <a:lnSpc>
          <a:spcPct val="90000"/>
        </a:lnSpc>
        <a:spcBef>
          <a:spcPct val="0"/>
        </a:spcBef>
        <a:spcAft>
          <a:spcPct val="0"/>
        </a:spcAft>
        <a:defRPr sz="4400">
          <a:solidFill>
            <a:schemeClr val="tx1"/>
          </a:solidFill>
          <a:latin typeface="Corbel" panose="020B0503020204020204" pitchFamily="34" charset="0"/>
        </a:defRPr>
      </a:lvl7pPr>
      <a:lvl8pPr marL="1371600" algn="l" rtl="0" eaLnBrk="1" fontAlgn="base" hangingPunct="1">
        <a:lnSpc>
          <a:spcPct val="90000"/>
        </a:lnSpc>
        <a:spcBef>
          <a:spcPct val="0"/>
        </a:spcBef>
        <a:spcAft>
          <a:spcPct val="0"/>
        </a:spcAft>
        <a:defRPr sz="4400">
          <a:solidFill>
            <a:schemeClr val="tx1"/>
          </a:solidFill>
          <a:latin typeface="Corbel" panose="020B0503020204020204" pitchFamily="34" charset="0"/>
        </a:defRPr>
      </a:lvl8pPr>
      <a:lvl9pPr marL="1828800" algn="l" rtl="0" eaLnBrk="1" fontAlgn="base" hangingPunct="1">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0.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33.sv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8.png"/><Relationship Id="rId3" Type="http://schemas.openxmlformats.org/officeDocument/2006/relationships/image" Target="../media/image12.jpeg"/><Relationship Id="rId7" Type="http://schemas.openxmlformats.org/officeDocument/2006/relationships/image" Target="../media/image24.svg"/><Relationship Id="rId12"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image" Target="../media/image22.svg"/><Relationship Id="rId10" Type="http://schemas.openxmlformats.org/officeDocument/2006/relationships/image" Target="../media/image25.jpeg"/><Relationship Id="rId4" Type="http://schemas.openxmlformats.org/officeDocument/2006/relationships/image" Target="../media/image21.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0.png"/><Relationship Id="rId7" Type="http://schemas.openxmlformats.org/officeDocument/2006/relationships/image" Target="../media/image21.png"/><Relationship Id="rId12" Type="http://schemas.openxmlformats.org/officeDocument/2006/relationships/image" Target="../media/image37.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7C1524-9968-B740-BDFB-89A30EE4270D}"/>
              </a:ext>
            </a:extLst>
          </p:cNvPr>
          <p:cNvSpPr>
            <a:spLocks noGrp="1"/>
          </p:cNvSpPr>
          <p:nvPr>
            <p:ph type="ctrTitle"/>
          </p:nvPr>
        </p:nvSpPr>
        <p:spPr>
          <a:xfrm>
            <a:off x="1915297" y="2196548"/>
            <a:ext cx="9152752" cy="1909762"/>
          </a:xfrm>
        </p:spPr>
        <p:txBody>
          <a:bodyPr/>
          <a:lstStyle/>
          <a:p>
            <a:r>
              <a:rPr lang="en-US" sz="4400" dirty="0"/>
              <a:t>Text Modular Networks:</a:t>
            </a:r>
            <a:br>
              <a:rPr lang="en-US" sz="4400" dirty="0"/>
            </a:br>
            <a:r>
              <a:rPr lang="en-US" sz="4400" dirty="0"/>
              <a:t>Learning to Decompose Tasks in the Language of Existing Models</a:t>
            </a:r>
          </a:p>
        </p:txBody>
      </p:sp>
      <p:sp>
        <p:nvSpPr>
          <p:cNvPr id="4" name="Subtitle 3">
            <a:extLst>
              <a:ext uri="{FF2B5EF4-FFF2-40B4-BE49-F238E27FC236}">
                <a16:creationId xmlns:a16="http://schemas.microsoft.com/office/drawing/2014/main" id="{0E1509C9-760C-EC49-9CA1-8D2B2990D140}"/>
              </a:ext>
            </a:extLst>
          </p:cNvPr>
          <p:cNvSpPr>
            <a:spLocks noGrp="1"/>
          </p:cNvSpPr>
          <p:nvPr>
            <p:ph type="subTitle" idx="1"/>
          </p:nvPr>
        </p:nvSpPr>
        <p:spPr>
          <a:xfrm>
            <a:off x="2063677" y="4527159"/>
            <a:ext cx="9152752" cy="834038"/>
          </a:xfrm>
        </p:spPr>
        <p:txBody>
          <a:bodyPr/>
          <a:lstStyle/>
          <a:p>
            <a:r>
              <a:rPr lang="en-US" sz="2000" u="sng" dirty="0"/>
              <a:t>Tushar Khot</a:t>
            </a:r>
            <a:r>
              <a:rPr lang="en-US" sz="2000" dirty="0"/>
              <a:t>, Daniel </a:t>
            </a:r>
            <a:r>
              <a:rPr lang="en-US" sz="2000" dirty="0" err="1"/>
              <a:t>Khashabi</a:t>
            </a:r>
            <a:r>
              <a:rPr lang="en-US" sz="2000" dirty="0"/>
              <a:t>, Kyle Richardson, Peter Clark &amp; Ashish Sabharwal</a:t>
            </a:r>
          </a:p>
        </p:txBody>
      </p:sp>
      <p:pic>
        <p:nvPicPr>
          <p:cNvPr id="5" name="Picture 4">
            <a:extLst>
              <a:ext uri="{FF2B5EF4-FFF2-40B4-BE49-F238E27FC236}">
                <a16:creationId xmlns:a16="http://schemas.microsoft.com/office/drawing/2014/main" id="{E8AF6E8B-D493-EF40-AC12-F810AFCE9A26}"/>
              </a:ext>
            </a:extLst>
          </p:cNvPr>
          <p:cNvPicPr>
            <a:picLocks noChangeAspect="1"/>
          </p:cNvPicPr>
          <p:nvPr/>
        </p:nvPicPr>
        <p:blipFill>
          <a:blip r:embed="rId3"/>
          <a:stretch>
            <a:fillRect/>
          </a:stretch>
        </p:blipFill>
        <p:spPr>
          <a:xfrm>
            <a:off x="2666999" y="137933"/>
            <a:ext cx="6858001" cy="1017985"/>
          </a:xfrm>
          <a:prstGeom prst="rect">
            <a:avLst/>
          </a:prstGeom>
        </p:spPr>
      </p:pic>
      <p:sp>
        <p:nvSpPr>
          <p:cNvPr id="6" name="Slide Number Placeholder 5">
            <a:extLst>
              <a:ext uri="{FF2B5EF4-FFF2-40B4-BE49-F238E27FC236}">
                <a16:creationId xmlns:a16="http://schemas.microsoft.com/office/drawing/2014/main" id="{97ACCCAE-C727-EB4C-A563-956F6EECBABF}"/>
              </a:ext>
            </a:extLst>
          </p:cNvPr>
          <p:cNvSpPr>
            <a:spLocks noGrp="1"/>
          </p:cNvSpPr>
          <p:nvPr>
            <p:ph type="sldNum" sz="quarter" idx="10"/>
          </p:nvPr>
        </p:nvSpPr>
        <p:spPr/>
        <p:txBody>
          <a:bodyPr/>
          <a:lstStyle/>
          <a:p>
            <a:pPr>
              <a:defRPr/>
            </a:pPr>
            <a:fld id="{457D0C9B-67E4-EE4D-9F86-A8A2C273B7F3}" type="slidenum">
              <a:rPr lang="en-US" smtClean="0"/>
              <a:pPr>
                <a:defRPr/>
              </a:pPr>
              <a:t>1</a:t>
            </a:fld>
            <a:endParaRPr lang="en-US" dirty="0"/>
          </a:p>
        </p:txBody>
      </p:sp>
      <p:pic>
        <p:nvPicPr>
          <p:cNvPr id="16386" name="Picture 2" descr="Daniel Khashabi's Profile Photo">
            <a:extLst>
              <a:ext uri="{FF2B5EF4-FFF2-40B4-BE49-F238E27FC236}">
                <a16:creationId xmlns:a16="http://schemas.microsoft.com/office/drawing/2014/main" id="{A3082D33-DA4E-C14B-9B1E-4A0AD6DDD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887" y="5060903"/>
            <a:ext cx="1206643" cy="120664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Kyle Richardson's Profile Photo">
            <a:extLst>
              <a:ext uri="{FF2B5EF4-FFF2-40B4-BE49-F238E27FC236}">
                <a16:creationId xmlns:a16="http://schemas.microsoft.com/office/drawing/2014/main" id="{70780D88-4DC5-1B49-A85C-66862DB1A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5672" y="5060903"/>
            <a:ext cx="1206643" cy="120664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Peter Clark's Profile Photo">
            <a:extLst>
              <a:ext uri="{FF2B5EF4-FFF2-40B4-BE49-F238E27FC236}">
                <a16:creationId xmlns:a16="http://schemas.microsoft.com/office/drawing/2014/main" id="{B9F2C92B-D53D-1440-92ED-5117445AC0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1457" y="5032424"/>
            <a:ext cx="1206643" cy="1206643"/>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Ashish Sabharwal's Profile Photo">
            <a:extLst>
              <a:ext uri="{FF2B5EF4-FFF2-40B4-BE49-F238E27FC236}">
                <a16:creationId xmlns:a16="http://schemas.microsoft.com/office/drawing/2014/main" id="{2C2ED370-FB0D-0346-A9BB-F52F0800D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7242" y="5032424"/>
            <a:ext cx="1206643" cy="12066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D948E1-1068-5A49-A5CF-D2F21D589C35}"/>
              </a:ext>
            </a:extLst>
          </p:cNvPr>
          <p:cNvPicPr>
            <a:picLocks noChangeAspect="1"/>
          </p:cNvPicPr>
          <p:nvPr/>
        </p:nvPicPr>
        <p:blipFill rotWithShape="1">
          <a:blip r:embed="rId8"/>
          <a:srcRect l="6080" b="12207"/>
          <a:stretch/>
        </p:blipFill>
        <p:spPr>
          <a:xfrm>
            <a:off x="0" y="6164817"/>
            <a:ext cx="1007480" cy="647946"/>
          </a:xfrm>
          <a:prstGeom prst="rect">
            <a:avLst/>
          </a:prstGeom>
        </p:spPr>
      </p:pic>
      <p:pic>
        <p:nvPicPr>
          <p:cNvPr id="1026" name="Picture 2" descr="Tushar Khot — Allen Institute for AI">
            <a:extLst>
              <a:ext uri="{FF2B5EF4-FFF2-40B4-BE49-F238E27FC236}">
                <a16:creationId xmlns:a16="http://schemas.microsoft.com/office/drawing/2014/main" id="{97C5C162-B711-ED40-B912-BF9EE5FD4B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677" y="5060903"/>
            <a:ext cx="1206643" cy="120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0A0FAC-9C5C-C94D-9466-2561E2E93205}"/>
              </a:ext>
            </a:extLst>
          </p:cNvPr>
          <p:cNvSpPr>
            <a:spLocks noGrp="1"/>
          </p:cNvSpPr>
          <p:nvPr>
            <p:ph type="title"/>
          </p:nvPr>
        </p:nvSpPr>
        <p:spPr>
          <a:xfrm>
            <a:off x="838200" y="1297813"/>
            <a:ext cx="4537364" cy="2396363"/>
          </a:xfrm>
        </p:spPr>
        <p:txBody>
          <a:bodyPr/>
          <a:lstStyle/>
          <a:p>
            <a:r>
              <a:rPr lang="en-US" dirty="0"/>
              <a:t>Training </a:t>
            </a:r>
            <a:br>
              <a:rPr lang="en-US" dirty="0"/>
            </a:br>
            <a:r>
              <a:rPr lang="en-US" dirty="0"/>
              <a:t>Text Modular Networks (TMNs)</a:t>
            </a:r>
          </a:p>
        </p:txBody>
      </p:sp>
      <p:sp>
        <p:nvSpPr>
          <p:cNvPr id="7" name="Text Placeholder 6">
            <a:extLst>
              <a:ext uri="{FF2B5EF4-FFF2-40B4-BE49-F238E27FC236}">
                <a16:creationId xmlns:a16="http://schemas.microsoft.com/office/drawing/2014/main" id="{6A99C125-3A28-5A41-ADE6-1A9CAB5B16F0}"/>
              </a:ext>
            </a:extLst>
          </p:cNvPr>
          <p:cNvSpPr>
            <a:spLocks noGrp="1"/>
          </p:cNvSpPr>
          <p:nvPr>
            <p:ph type="body" idx="13"/>
          </p:nvPr>
        </p:nvSpPr>
        <p:spPr/>
        <p:txBody>
          <a:bodyPr/>
          <a:lstStyle/>
          <a:p>
            <a:endParaRPr lang="en-US" dirty="0"/>
          </a:p>
        </p:txBody>
      </p:sp>
      <p:sp>
        <p:nvSpPr>
          <p:cNvPr id="4" name="Slide Number Placeholder 3">
            <a:extLst>
              <a:ext uri="{FF2B5EF4-FFF2-40B4-BE49-F238E27FC236}">
                <a16:creationId xmlns:a16="http://schemas.microsoft.com/office/drawing/2014/main" id="{36F9B63F-FF74-1A45-AA86-6DFFAF943302}"/>
              </a:ext>
            </a:extLst>
          </p:cNvPr>
          <p:cNvSpPr>
            <a:spLocks noGrp="1"/>
          </p:cNvSpPr>
          <p:nvPr>
            <p:ph type="sldNum" sz="quarter" idx="14"/>
          </p:nvPr>
        </p:nvSpPr>
        <p:spPr/>
        <p:txBody>
          <a:bodyPr/>
          <a:lstStyle/>
          <a:p>
            <a:pPr>
              <a:defRPr/>
            </a:pPr>
            <a:fld id="{0121240C-47AF-2F4D-83B3-CC3EDF50F794}" type="slidenum">
              <a:rPr lang="en-US" smtClean="0"/>
              <a:pPr>
                <a:defRPr/>
              </a:pPr>
              <a:t>10</a:t>
            </a:fld>
            <a:endParaRPr lang="en-US" dirty="0"/>
          </a:p>
        </p:txBody>
      </p:sp>
      <p:sp>
        <p:nvSpPr>
          <p:cNvPr id="6" name="Content Placeholder 5">
            <a:extLst>
              <a:ext uri="{FF2B5EF4-FFF2-40B4-BE49-F238E27FC236}">
                <a16:creationId xmlns:a16="http://schemas.microsoft.com/office/drawing/2014/main" id="{E30DDA00-821F-4341-82FA-9E908B35664F}"/>
              </a:ext>
            </a:extLst>
          </p:cNvPr>
          <p:cNvSpPr>
            <a:spLocks noGrp="1"/>
          </p:cNvSpPr>
          <p:nvPr>
            <p:ph idx="1"/>
          </p:nvPr>
        </p:nvSpPr>
        <p:spPr/>
        <p:txBody>
          <a:bodyPr/>
          <a:lstStyle/>
          <a:p>
            <a:pPr marL="514350" indent="-514350">
              <a:buFont typeface="+mj-lt"/>
              <a:buAutoNum type="arabicPeriod"/>
            </a:pPr>
            <a:r>
              <a:rPr lang="en-US" dirty="0"/>
              <a:t>Learn the language of the sub-models</a:t>
            </a:r>
            <a:br>
              <a:rPr lang="en-US" dirty="0"/>
            </a:br>
            <a:endParaRPr lang="en-US" dirty="0"/>
          </a:p>
          <a:p>
            <a:pPr marL="514350" indent="-514350">
              <a:buFont typeface="+mj-lt"/>
              <a:buAutoNum type="arabicPeriod"/>
            </a:pPr>
            <a:r>
              <a:rPr lang="en-US" dirty="0"/>
              <a:t>Decompose complex tasks into questions in this language</a:t>
            </a:r>
          </a:p>
          <a:p>
            <a:pPr marL="514350" indent="-514350">
              <a:buFont typeface="+mj-lt"/>
              <a:buAutoNum type="arabicPeriod"/>
            </a:pPr>
            <a:endParaRPr lang="en-US" dirty="0"/>
          </a:p>
          <a:p>
            <a:pPr marL="514350" indent="-514350">
              <a:buFont typeface="+mj-lt"/>
              <a:buAutoNum type="arabicPeriod"/>
            </a:pPr>
            <a:r>
              <a:rPr lang="en-US" dirty="0"/>
              <a:t>Train NextGen to generate the decomposition</a:t>
            </a:r>
          </a:p>
        </p:txBody>
      </p:sp>
    </p:spTree>
    <p:extLst>
      <p:ext uri="{BB962C8B-B14F-4D97-AF65-F5344CB8AC3E}">
        <p14:creationId xmlns:p14="http://schemas.microsoft.com/office/powerpoint/2010/main" val="198349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D2E2-2298-B34F-A4BA-526B87F1E85B}"/>
              </a:ext>
            </a:extLst>
          </p:cNvPr>
          <p:cNvSpPr>
            <a:spLocks noGrp="1"/>
          </p:cNvSpPr>
          <p:nvPr>
            <p:ph type="title"/>
          </p:nvPr>
        </p:nvSpPr>
        <p:spPr/>
        <p:txBody>
          <a:bodyPr/>
          <a:lstStyle/>
          <a:p>
            <a:r>
              <a:rPr lang="en-US" dirty="0"/>
              <a:t>Learning the language of models</a:t>
            </a:r>
          </a:p>
        </p:txBody>
      </p:sp>
      <p:sp>
        <p:nvSpPr>
          <p:cNvPr id="3" name="Content Placeholder 2">
            <a:extLst>
              <a:ext uri="{FF2B5EF4-FFF2-40B4-BE49-F238E27FC236}">
                <a16:creationId xmlns:a16="http://schemas.microsoft.com/office/drawing/2014/main" id="{1A28EC7F-B7DA-8B4D-8E2B-65495A1BC404}"/>
              </a:ext>
            </a:extLst>
          </p:cNvPr>
          <p:cNvSpPr>
            <a:spLocks noGrp="1"/>
          </p:cNvSpPr>
          <p:nvPr>
            <p:ph idx="1"/>
          </p:nvPr>
        </p:nvSpPr>
        <p:spPr>
          <a:xfrm>
            <a:off x="838200" y="1825625"/>
            <a:ext cx="10515600" cy="1770191"/>
          </a:xfrm>
        </p:spPr>
        <p:txBody>
          <a:bodyPr/>
          <a:lstStyle/>
          <a:p>
            <a:r>
              <a:rPr lang="en-US" dirty="0"/>
              <a:t>Informally, </a:t>
            </a:r>
            <a:r>
              <a:rPr lang="en-US" i="1" u="sng" dirty="0"/>
              <a:t>language of a model</a:t>
            </a:r>
            <a:r>
              <a:rPr lang="en-US" dirty="0"/>
              <a:t>: </a:t>
            </a:r>
            <a:br>
              <a:rPr lang="en-US" dirty="0"/>
            </a:br>
            <a:r>
              <a:rPr lang="en-US" dirty="0"/>
              <a:t>      “What kind of questions can we ask this model?”</a:t>
            </a:r>
          </a:p>
          <a:p>
            <a:r>
              <a:rPr lang="en-US" dirty="0"/>
              <a:t> Learn this language: Use the model’s original training data</a:t>
            </a:r>
          </a:p>
        </p:txBody>
      </p:sp>
      <p:pic>
        <p:nvPicPr>
          <p:cNvPr id="4" name="Graphic 3" descr="Robot with solid fill">
            <a:extLst>
              <a:ext uri="{FF2B5EF4-FFF2-40B4-BE49-F238E27FC236}">
                <a16:creationId xmlns:a16="http://schemas.microsoft.com/office/drawing/2014/main" id="{E863ECCF-02FB-E149-9483-56A2965C5C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3470" y="3336905"/>
            <a:ext cx="795305" cy="795305"/>
          </a:xfrm>
          <a:prstGeom prst="rect">
            <a:avLst/>
          </a:prstGeom>
        </p:spPr>
      </p:pic>
      <p:sp>
        <p:nvSpPr>
          <p:cNvPr id="5" name="Rectangle 4">
            <a:extLst>
              <a:ext uri="{FF2B5EF4-FFF2-40B4-BE49-F238E27FC236}">
                <a16:creationId xmlns:a16="http://schemas.microsoft.com/office/drawing/2014/main" id="{1FE93F10-CDFC-7849-8071-F1A8725E1EE9}"/>
              </a:ext>
            </a:extLst>
          </p:cNvPr>
          <p:cNvSpPr/>
          <p:nvPr/>
        </p:nvSpPr>
        <p:spPr>
          <a:xfrm>
            <a:off x="1415662" y="3272893"/>
            <a:ext cx="4020507" cy="923330"/>
          </a:xfrm>
          <a:prstGeom prst="rect">
            <a:avLst/>
          </a:prstGeom>
        </p:spPr>
        <p:txBody>
          <a:bodyPr wrap="square">
            <a:spAutoFit/>
          </a:bodyPr>
          <a:lstStyle/>
          <a:p>
            <a:r>
              <a:rPr lang="en-US" dirty="0"/>
              <a:t>P: ...The sector decreased by 7.8 percent in 2002, before rebounding in 2003 with a 1.6 percent growth rate...</a:t>
            </a:r>
          </a:p>
        </p:txBody>
      </p:sp>
      <p:sp>
        <p:nvSpPr>
          <p:cNvPr id="8" name="Rectangle 7">
            <a:extLst>
              <a:ext uri="{FF2B5EF4-FFF2-40B4-BE49-F238E27FC236}">
                <a16:creationId xmlns:a16="http://schemas.microsoft.com/office/drawing/2014/main" id="{E22022CE-8456-0940-8664-C91483F47E27}"/>
              </a:ext>
            </a:extLst>
          </p:cNvPr>
          <p:cNvSpPr/>
          <p:nvPr/>
        </p:nvSpPr>
        <p:spPr>
          <a:xfrm>
            <a:off x="1415662" y="4457735"/>
            <a:ext cx="4868640" cy="369332"/>
          </a:xfrm>
          <a:prstGeom prst="rect">
            <a:avLst/>
          </a:prstGeom>
        </p:spPr>
        <p:txBody>
          <a:bodyPr wrap="none">
            <a:spAutoFit/>
          </a:bodyPr>
          <a:lstStyle/>
          <a:p>
            <a:r>
              <a:rPr lang="en-US" dirty="0"/>
              <a:t>Q: When did the services sector start to decrease?</a:t>
            </a:r>
          </a:p>
        </p:txBody>
      </p:sp>
      <p:sp>
        <p:nvSpPr>
          <p:cNvPr id="9" name="TextBox 8">
            <a:extLst>
              <a:ext uri="{FF2B5EF4-FFF2-40B4-BE49-F238E27FC236}">
                <a16:creationId xmlns:a16="http://schemas.microsoft.com/office/drawing/2014/main" id="{5DE5675D-7652-3740-9859-DCF2273FE9E5}"/>
              </a:ext>
            </a:extLst>
          </p:cNvPr>
          <p:cNvSpPr txBox="1"/>
          <p:nvPr/>
        </p:nvSpPr>
        <p:spPr>
          <a:xfrm>
            <a:off x="7251896" y="3542643"/>
            <a:ext cx="984601" cy="369332"/>
          </a:xfrm>
          <a:prstGeom prst="rect">
            <a:avLst/>
          </a:prstGeom>
          <a:noFill/>
          <a:ln w="19050">
            <a:noFill/>
          </a:ln>
        </p:spPr>
        <p:txBody>
          <a:bodyPr wrap="square" rtlCol="0">
            <a:spAutoFit/>
          </a:bodyPr>
          <a:lstStyle/>
          <a:p>
            <a:r>
              <a:rPr lang="en-US" dirty="0"/>
              <a:t>A: 2002</a:t>
            </a:r>
          </a:p>
        </p:txBody>
      </p:sp>
      <p:cxnSp>
        <p:nvCxnSpPr>
          <p:cNvPr id="11" name="Straight Arrow Connector 10">
            <a:extLst>
              <a:ext uri="{FF2B5EF4-FFF2-40B4-BE49-F238E27FC236}">
                <a16:creationId xmlns:a16="http://schemas.microsoft.com/office/drawing/2014/main" id="{CC15173A-990C-EE46-B5EE-FA575D2917FD}"/>
              </a:ext>
            </a:extLst>
          </p:cNvPr>
          <p:cNvCxnSpPr>
            <a:cxnSpLocks/>
            <a:stCxn id="5" idx="3"/>
            <a:endCxn id="4" idx="1"/>
          </p:cNvCxnSpPr>
          <p:nvPr/>
        </p:nvCxnSpPr>
        <p:spPr>
          <a:xfrm>
            <a:off x="5436169" y="3734558"/>
            <a:ext cx="6173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58F293-F7A5-C849-AD18-CD9F6C69B4F3}"/>
              </a:ext>
            </a:extLst>
          </p:cNvPr>
          <p:cNvCxnSpPr>
            <a:cxnSpLocks/>
            <a:stCxn id="9" idx="1"/>
            <a:endCxn id="4" idx="3"/>
          </p:cNvCxnSpPr>
          <p:nvPr/>
        </p:nvCxnSpPr>
        <p:spPr>
          <a:xfrm flipH="1">
            <a:off x="6848775" y="3727309"/>
            <a:ext cx="403121" cy="72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83586786-E49D-3448-BECA-2AED60AD0C65}"/>
              </a:ext>
            </a:extLst>
          </p:cNvPr>
          <p:cNvCxnSpPr>
            <a:cxnSpLocks/>
            <a:endCxn id="8" idx="3"/>
          </p:cNvCxnSpPr>
          <p:nvPr/>
        </p:nvCxnSpPr>
        <p:spPr>
          <a:xfrm rot="5400000">
            <a:off x="6140504" y="4331783"/>
            <a:ext cx="454416" cy="1668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B7BFB-B30B-DF4F-833A-D4C55449515F}"/>
              </a:ext>
            </a:extLst>
          </p:cNvPr>
          <p:cNvSpPr txBox="1"/>
          <p:nvPr/>
        </p:nvSpPr>
        <p:spPr>
          <a:xfrm>
            <a:off x="7251896" y="3985353"/>
            <a:ext cx="4114800" cy="369332"/>
          </a:xfrm>
          <a:prstGeom prst="rect">
            <a:avLst/>
          </a:prstGeom>
          <a:noFill/>
        </p:spPr>
        <p:txBody>
          <a:bodyPr wrap="square" rtlCol="0">
            <a:spAutoFit/>
          </a:bodyPr>
          <a:lstStyle/>
          <a:p>
            <a:r>
              <a:rPr lang="en-US" dirty="0"/>
              <a:t>V: “services”, “sector”, “start” </a:t>
            </a:r>
          </a:p>
        </p:txBody>
      </p:sp>
      <p:sp>
        <p:nvSpPr>
          <p:cNvPr id="22" name="Slide Number Placeholder 21">
            <a:extLst>
              <a:ext uri="{FF2B5EF4-FFF2-40B4-BE49-F238E27FC236}">
                <a16:creationId xmlns:a16="http://schemas.microsoft.com/office/drawing/2014/main" id="{BFBC2070-F926-5643-BA72-C584946568F5}"/>
              </a:ext>
            </a:extLst>
          </p:cNvPr>
          <p:cNvSpPr>
            <a:spLocks noGrp="1"/>
          </p:cNvSpPr>
          <p:nvPr>
            <p:ph type="sldNum" sz="quarter" idx="10"/>
          </p:nvPr>
        </p:nvSpPr>
        <p:spPr/>
        <p:txBody>
          <a:bodyPr/>
          <a:lstStyle/>
          <a:p>
            <a:pPr>
              <a:defRPr/>
            </a:pPr>
            <a:fld id="{0121240C-47AF-2F4D-83B3-CC3EDF50F794}" type="slidenum">
              <a:rPr lang="en-US" smtClean="0"/>
              <a:pPr>
                <a:defRPr/>
              </a:pPr>
              <a:t>11</a:t>
            </a:fld>
            <a:endParaRPr lang="en-US" dirty="0"/>
          </a:p>
        </p:txBody>
      </p:sp>
      <p:pic>
        <p:nvPicPr>
          <p:cNvPr id="24" name="Graphic 23" descr="Robot with solid fill">
            <a:extLst>
              <a:ext uri="{FF2B5EF4-FFF2-40B4-BE49-F238E27FC236}">
                <a16:creationId xmlns:a16="http://schemas.microsoft.com/office/drawing/2014/main" id="{6AA9A83C-AE2E-D04A-9BFE-C690402503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300695" y="5453535"/>
            <a:ext cx="795305" cy="795305"/>
          </a:xfrm>
          <a:prstGeom prst="rect">
            <a:avLst/>
          </a:prstGeom>
        </p:spPr>
      </p:pic>
      <p:sp>
        <p:nvSpPr>
          <p:cNvPr id="25" name="Rectangle 24">
            <a:extLst>
              <a:ext uri="{FF2B5EF4-FFF2-40B4-BE49-F238E27FC236}">
                <a16:creationId xmlns:a16="http://schemas.microsoft.com/office/drawing/2014/main" id="{FE894DAF-873E-BF4A-B75A-8D634AD2A4A4}"/>
              </a:ext>
            </a:extLst>
          </p:cNvPr>
          <p:cNvSpPr/>
          <p:nvPr/>
        </p:nvSpPr>
        <p:spPr>
          <a:xfrm>
            <a:off x="991669" y="5251024"/>
            <a:ext cx="3739819" cy="1200329"/>
          </a:xfrm>
          <a:prstGeom prst="rect">
            <a:avLst/>
          </a:prstGeom>
          <a:ln>
            <a:solidFill>
              <a:schemeClr val="tx1"/>
            </a:solidFill>
          </a:ln>
        </p:spPr>
        <p:txBody>
          <a:bodyPr wrap="square">
            <a:spAutoFit/>
          </a:bodyPr>
          <a:lstStyle/>
          <a:p>
            <a:r>
              <a:rPr lang="en-US" b="1" dirty="0"/>
              <a:t>P</a:t>
            </a:r>
            <a:r>
              <a:rPr lang="en-US" dirty="0"/>
              <a:t>: ...The sector decreased by 7.8 percent in 2002, before rebounding in 2003 with a 1.6 percent growth rate...</a:t>
            </a:r>
          </a:p>
          <a:p>
            <a:r>
              <a:rPr lang="en-US" b="1" dirty="0"/>
              <a:t>A</a:t>
            </a:r>
            <a:r>
              <a:rPr lang="en-US" dirty="0"/>
              <a:t>: 2002</a:t>
            </a:r>
          </a:p>
        </p:txBody>
      </p:sp>
      <p:sp>
        <p:nvSpPr>
          <p:cNvPr id="26" name="Rectangle 25">
            <a:extLst>
              <a:ext uri="{FF2B5EF4-FFF2-40B4-BE49-F238E27FC236}">
                <a16:creationId xmlns:a16="http://schemas.microsoft.com/office/drawing/2014/main" id="{DE0D027E-CB20-734D-8044-0D1BD50F2731}"/>
              </a:ext>
            </a:extLst>
          </p:cNvPr>
          <p:cNvSpPr/>
          <p:nvPr/>
        </p:nvSpPr>
        <p:spPr>
          <a:xfrm>
            <a:off x="6562523" y="5664562"/>
            <a:ext cx="4927952" cy="369332"/>
          </a:xfrm>
          <a:prstGeom prst="rect">
            <a:avLst/>
          </a:prstGeom>
          <a:ln>
            <a:solidFill>
              <a:schemeClr val="tx1"/>
            </a:solidFill>
          </a:ln>
        </p:spPr>
        <p:txBody>
          <a:bodyPr wrap="none">
            <a:spAutoFit/>
          </a:bodyPr>
          <a:lstStyle/>
          <a:p>
            <a:r>
              <a:rPr lang="en-US" b="1" dirty="0"/>
              <a:t>Q: </a:t>
            </a:r>
            <a:r>
              <a:rPr lang="en-US" dirty="0"/>
              <a:t>When did the services sector start to decrease?</a:t>
            </a:r>
          </a:p>
        </p:txBody>
      </p:sp>
      <p:cxnSp>
        <p:nvCxnSpPr>
          <p:cNvPr id="28" name="Straight Arrow Connector 27">
            <a:extLst>
              <a:ext uri="{FF2B5EF4-FFF2-40B4-BE49-F238E27FC236}">
                <a16:creationId xmlns:a16="http://schemas.microsoft.com/office/drawing/2014/main" id="{C51A6205-F3A7-C342-B1FF-814871444310}"/>
              </a:ext>
            </a:extLst>
          </p:cNvPr>
          <p:cNvCxnSpPr>
            <a:stCxn id="25" idx="3"/>
            <a:endCxn id="24" idx="3"/>
          </p:cNvCxnSpPr>
          <p:nvPr/>
        </p:nvCxnSpPr>
        <p:spPr>
          <a:xfrm flipV="1">
            <a:off x="4731488" y="5851187"/>
            <a:ext cx="5692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39427E-8CC8-1946-9A36-3F2C5462D5A2}"/>
              </a:ext>
            </a:extLst>
          </p:cNvPr>
          <p:cNvCxnSpPr>
            <a:stCxn id="24" idx="1"/>
            <a:endCxn id="26" idx="1"/>
          </p:cNvCxnSpPr>
          <p:nvPr/>
        </p:nvCxnSpPr>
        <p:spPr>
          <a:xfrm flipV="1">
            <a:off x="6096000" y="5849228"/>
            <a:ext cx="466523" cy="1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Badge 1 with solid fill">
            <a:extLst>
              <a:ext uri="{FF2B5EF4-FFF2-40B4-BE49-F238E27FC236}">
                <a16:creationId xmlns:a16="http://schemas.microsoft.com/office/drawing/2014/main" id="{FD5354E8-0BE6-2E44-8C98-8CAF2C3F10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430479"/>
            <a:ext cx="664030" cy="664030"/>
          </a:xfrm>
          <a:prstGeom prst="rect">
            <a:avLst/>
          </a:prstGeom>
        </p:spPr>
      </p:pic>
    </p:spTree>
    <p:extLst>
      <p:ext uri="{BB962C8B-B14F-4D97-AF65-F5344CB8AC3E}">
        <p14:creationId xmlns:p14="http://schemas.microsoft.com/office/powerpoint/2010/main" val="264801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2"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par>
                                <p:cTn id="23" presetID="8" presetClass="emph" presetSubtype="0" fill="hold" nodeType="withEffect">
                                  <p:stCondLst>
                                    <p:cond delay="0"/>
                                  </p:stCondLst>
                                  <p:childTnLst>
                                    <p:animRot by="10800000">
                                      <p:cBhvr>
                                        <p:cTn id="24" dur="500" fill="hold"/>
                                        <p:tgtEl>
                                          <p:spTgt spid="4"/>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21" grpId="0"/>
      <p:bldP spid="22" grpId="0"/>
      <p:bldP spid="25" grpId="0"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BD69-3B5D-2C4B-9030-CD701A3F77D7}"/>
              </a:ext>
            </a:extLst>
          </p:cNvPr>
          <p:cNvSpPr>
            <a:spLocks noGrp="1"/>
          </p:cNvSpPr>
          <p:nvPr>
            <p:ph type="title"/>
          </p:nvPr>
        </p:nvSpPr>
        <p:spPr/>
        <p:txBody>
          <a:bodyPr/>
          <a:lstStyle/>
          <a:p>
            <a:r>
              <a:rPr lang="en-US" dirty="0"/>
              <a:t>Decomposing Complex Tasks</a:t>
            </a:r>
          </a:p>
        </p:txBody>
      </p:sp>
      <p:sp>
        <p:nvSpPr>
          <p:cNvPr id="4" name="Rounded Rectangular Callout 3">
            <a:extLst>
              <a:ext uri="{FF2B5EF4-FFF2-40B4-BE49-F238E27FC236}">
                <a16:creationId xmlns:a16="http://schemas.microsoft.com/office/drawing/2014/main" id="{48E54999-ACE5-424E-B64C-C14E3EDFA00A}"/>
              </a:ext>
            </a:extLst>
          </p:cNvPr>
          <p:cNvSpPr/>
          <p:nvPr/>
        </p:nvSpPr>
        <p:spPr>
          <a:xfrm>
            <a:off x="1048217" y="1825625"/>
            <a:ext cx="7039325" cy="517808"/>
          </a:xfrm>
          <a:prstGeom prst="wedgeRoundRectCallout">
            <a:avLst>
              <a:gd name="adj1" fmla="val -52569"/>
              <a:gd name="adj2" fmla="val -6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many years did it take for the services sector to rebound? </a:t>
            </a:r>
          </a:p>
        </p:txBody>
      </p:sp>
      <p:sp>
        <p:nvSpPr>
          <p:cNvPr id="5" name="Rectangle 4">
            <a:extLst>
              <a:ext uri="{FF2B5EF4-FFF2-40B4-BE49-F238E27FC236}">
                <a16:creationId xmlns:a16="http://schemas.microsoft.com/office/drawing/2014/main" id="{B8E89036-A192-384B-BF8B-39900CF0A864}"/>
              </a:ext>
            </a:extLst>
          </p:cNvPr>
          <p:cNvSpPr/>
          <p:nvPr/>
        </p:nvSpPr>
        <p:spPr>
          <a:xfrm>
            <a:off x="8526699" y="1825625"/>
            <a:ext cx="3797643" cy="923330"/>
          </a:xfrm>
          <a:prstGeom prst="rect">
            <a:avLst/>
          </a:prstGeom>
        </p:spPr>
        <p:txBody>
          <a:bodyPr wrap="square">
            <a:spAutoFit/>
          </a:bodyPr>
          <a:lstStyle/>
          <a:p>
            <a:r>
              <a:rPr lang="en-US" dirty="0"/>
              <a:t>P: ...The sector decreased by 7.8 percent in 2002, before rebounding in 2003 with a 1.6 percent growth rate...</a:t>
            </a:r>
          </a:p>
        </p:txBody>
      </p:sp>
      <p:sp>
        <p:nvSpPr>
          <p:cNvPr id="6" name="Rounded Rectangular Callout 5">
            <a:extLst>
              <a:ext uri="{FF2B5EF4-FFF2-40B4-BE49-F238E27FC236}">
                <a16:creationId xmlns:a16="http://schemas.microsoft.com/office/drawing/2014/main" id="{105640BF-56E1-1A4E-8177-B79052F74460}"/>
              </a:ext>
            </a:extLst>
          </p:cNvPr>
          <p:cNvSpPr/>
          <p:nvPr/>
        </p:nvSpPr>
        <p:spPr>
          <a:xfrm>
            <a:off x="1048216" y="6049208"/>
            <a:ext cx="1225427" cy="517808"/>
          </a:xfrm>
          <a:prstGeom prst="wedgeRoundRectCallout">
            <a:avLst>
              <a:gd name="adj1" fmla="val -52569"/>
              <a:gd name="adj2" fmla="val -6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Answer: 1</a:t>
            </a:r>
          </a:p>
        </p:txBody>
      </p:sp>
      <p:pic>
        <p:nvPicPr>
          <p:cNvPr id="7" name="Graphic 6" descr="Robot with solid fill">
            <a:extLst>
              <a:ext uri="{FF2B5EF4-FFF2-40B4-BE49-F238E27FC236}">
                <a16:creationId xmlns:a16="http://schemas.microsoft.com/office/drawing/2014/main" id="{CA259010-5C73-C24B-BC16-B8DF2EFA82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638190" y="2883619"/>
            <a:ext cx="673308" cy="673308"/>
          </a:xfrm>
          <a:prstGeom prst="rect">
            <a:avLst/>
          </a:prstGeom>
        </p:spPr>
      </p:pic>
      <p:sp>
        <p:nvSpPr>
          <p:cNvPr id="8" name="Rounded Rectangular Callout 7">
            <a:extLst>
              <a:ext uri="{FF2B5EF4-FFF2-40B4-BE49-F238E27FC236}">
                <a16:creationId xmlns:a16="http://schemas.microsoft.com/office/drawing/2014/main" id="{7A855E0F-2629-D747-9BEE-14951580AE1C}"/>
              </a:ext>
            </a:extLst>
          </p:cNvPr>
          <p:cNvSpPr/>
          <p:nvPr/>
        </p:nvSpPr>
        <p:spPr>
          <a:xfrm>
            <a:off x="2098545" y="2564301"/>
            <a:ext cx="5555188" cy="406878"/>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ounded Rectangular Callout 8">
            <a:extLst>
              <a:ext uri="{FF2B5EF4-FFF2-40B4-BE49-F238E27FC236}">
                <a16:creationId xmlns:a16="http://schemas.microsoft.com/office/drawing/2014/main" id="{7A6D7A9D-1606-7641-9DE0-234EAF676F89}"/>
              </a:ext>
            </a:extLst>
          </p:cNvPr>
          <p:cNvSpPr/>
          <p:nvPr/>
        </p:nvSpPr>
        <p:spPr>
          <a:xfrm>
            <a:off x="8616263" y="2961369"/>
            <a:ext cx="1059078" cy="517808"/>
          </a:xfrm>
          <a:prstGeom prst="wedgeRoundRectCallout">
            <a:avLst>
              <a:gd name="adj1" fmla="val 37271"/>
              <a:gd name="adj2" fmla="val 353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A: 2003</a:t>
            </a:r>
          </a:p>
        </p:txBody>
      </p:sp>
      <p:sp>
        <p:nvSpPr>
          <p:cNvPr id="10" name="Rounded Rectangular Callout 9">
            <a:extLst>
              <a:ext uri="{FF2B5EF4-FFF2-40B4-BE49-F238E27FC236}">
                <a16:creationId xmlns:a16="http://schemas.microsoft.com/office/drawing/2014/main" id="{8305EC89-269B-6746-9812-373D96FE3646}"/>
              </a:ext>
            </a:extLst>
          </p:cNvPr>
          <p:cNvSpPr/>
          <p:nvPr/>
        </p:nvSpPr>
        <p:spPr>
          <a:xfrm>
            <a:off x="2098545" y="3865179"/>
            <a:ext cx="5691281" cy="40687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p>
        </p:txBody>
      </p:sp>
      <p:pic>
        <p:nvPicPr>
          <p:cNvPr id="11" name="Graphic 10" descr="Robot with solid fill">
            <a:extLst>
              <a:ext uri="{FF2B5EF4-FFF2-40B4-BE49-F238E27FC236}">
                <a16:creationId xmlns:a16="http://schemas.microsoft.com/office/drawing/2014/main" id="{595E8854-8BFA-0940-9E6D-D5AA6D703E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653733" y="5658168"/>
            <a:ext cx="673308" cy="673308"/>
          </a:xfrm>
          <a:prstGeom prst="rect">
            <a:avLst/>
          </a:prstGeom>
        </p:spPr>
      </p:pic>
      <p:sp>
        <p:nvSpPr>
          <p:cNvPr id="12" name="Rounded Rectangular Callout 11">
            <a:extLst>
              <a:ext uri="{FF2B5EF4-FFF2-40B4-BE49-F238E27FC236}">
                <a16:creationId xmlns:a16="http://schemas.microsoft.com/office/drawing/2014/main" id="{16AA861E-D51F-1147-861A-8CE446BBA321}"/>
              </a:ext>
            </a:extLst>
          </p:cNvPr>
          <p:cNvSpPr/>
          <p:nvPr/>
        </p:nvSpPr>
        <p:spPr>
          <a:xfrm>
            <a:off x="2008468" y="5331805"/>
            <a:ext cx="3128185" cy="45801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p>
        </p:txBody>
      </p:sp>
      <p:sp>
        <p:nvSpPr>
          <p:cNvPr id="13" name="Rectangular Callout 12">
            <a:extLst>
              <a:ext uri="{FF2B5EF4-FFF2-40B4-BE49-F238E27FC236}">
                <a16:creationId xmlns:a16="http://schemas.microsoft.com/office/drawing/2014/main" id="{CE13FEC7-9DE0-F54D-B484-CB592D7D0809}"/>
              </a:ext>
            </a:extLst>
          </p:cNvPr>
          <p:cNvSpPr/>
          <p:nvPr/>
        </p:nvSpPr>
        <p:spPr>
          <a:xfrm>
            <a:off x="8723828" y="5789823"/>
            <a:ext cx="795304" cy="388555"/>
          </a:xfrm>
          <a:prstGeom prst="wedgeRectCallout">
            <a:avLst>
              <a:gd name="adj1" fmla="val 51338"/>
              <a:gd name="adj2" fmla="val -1689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 1</a:t>
            </a:r>
          </a:p>
        </p:txBody>
      </p:sp>
      <p:sp>
        <p:nvSpPr>
          <p:cNvPr id="14" name="Rounded Rectangular Callout 13">
            <a:extLst>
              <a:ext uri="{FF2B5EF4-FFF2-40B4-BE49-F238E27FC236}">
                <a16:creationId xmlns:a16="http://schemas.microsoft.com/office/drawing/2014/main" id="{B345A287-C681-E642-B26C-C755108AA8FE}"/>
              </a:ext>
            </a:extLst>
          </p:cNvPr>
          <p:cNvSpPr/>
          <p:nvPr/>
        </p:nvSpPr>
        <p:spPr>
          <a:xfrm>
            <a:off x="8616263" y="4458902"/>
            <a:ext cx="1059078" cy="517808"/>
          </a:xfrm>
          <a:prstGeom prst="wedgeRoundRectCallout">
            <a:avLst>
              <a:gd name="adj1" fmla="val 46884"/>
              <a:gd name="adj2" fmla="val -36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A: 2002</a:t>
            </a:r>
          </a:p>
        </p:txBody>
      </p:sp>
      <p:sp>
        <p:nvSpPr>
          <p:cNvPr id="16" name="Rectangle 15">
            <a:extLst>
              <a:ext uri="{FF2B5EF4-FFF2-40B4-BE49-F238E27FC236}">
                <a16:creationId xmlns:a16="http://schemas.microsoft.com/office/drawing/2014/main" id="{CA1E766F-CDE0-944C-97C0-C93BC3F995EE}"/>
              </a:ext>
            </a:extLst>
          </p:cNvPr>
          <p:cNvSpPr/>
          <p:nvPr/>
        </p:nvSpPr>
        <p:spPr>
          <a:xfrm>
            <a:off x="2183795" y="2637474"/>
            <a:ext cx="5434116" cy="369332"/>
          </a:xfrm>
          <a:prstGeom prst="rect">
            <a:avLst/>
          </a:prstGeom>
        </p:spPr>
        <p:txBody>
          <a:bodyPr wrap="none">
            <a:spAutoFit/>
          </a:bodyPr>
          <a:lstStyle/>
          <a:p>
            <a:r>
              <a:rPr lang="en-US" dirty="0">
                <a:solidFill>
                  <a:schemeClr val="bg1"/>
                </a:solidFill>
              </a:rPr>
              <a:t>Hey </a:t>
            </a:r>
            <a:r>
              <a:rPr lang="en-US" dirty="0" err="1">
                <a:solidFill>
                  <a:schemeClr val="accent5"/>
                </a:solidFill>
              </a:rPr>
              <a:t>SBot</a:t>
            </a:r>
            <a:r>
              <a:rPr lang="en-US" dirty="0">
                <a:solidFill>
                  <a:schemeClr val="bg1"/>
                </a:solidFill>
              </a:rPr>
              <a:t>, In what year did the services sector rebound?</a:t>
            </a:r>
          </a:p>
        </p:txBody>
      </p:sp>
      <p:sp>
        <p:nvSpPr>
          <p:cNvPr id="17" name="Rectangle 16">
            <a:extLst>
              <a:ext uri="{FF2B5EF4-FFF2-40B4-BE49-F238E27FC236}">
                <a16:creationId xmlns:a16="http://schemas.microsoft.com/office/drawing/2014/main" id="{F1892EDB-FF61-934F-A2FD-CD1A622412EE}"/>
              </a:ext>
            </a:extLst>
          </p:cNvPr>
          <p:cNvSpPr/>
          <p:nvPr/>
        </p:nvSpPr>
        <p:spPr>
          <a:xfrm>
            <a:off x="2078093" y="3897359"/>
            <a:ext cx="5645520" cy="369332"/>
          </a:xfrm>
          <a:prstGeom prst="rect">
            <a:avLst/>
          </a:prstGeom>
        </p:spPr>
        <p:txBody>
          <a:bodyPr wrap="none">
            <a:spAutoFit/>
          </a:bodyPr>
          <a:lstStyle/>
          <a:p>
            <a:r>
              <a:rPr lang="en-US" dirty="0">
                <a:solidFill>
                  <a:schemeClr val="bg1"/>
                </a:solidFill>
              </a:rPr>
              <a:t>Hey </a:t>
            </a:r>
            <a:r>
              <a:rPr lang="en-US" dirty="0" err="1">
                <a:solidFill>
                  <a:schemeClr val="accent5"/>
                </a:solidFill>
              </a:rPr>
              <a:t>SBot</a:t>
            </a:r>
            <a:r>
              <a:rPr lang="en-US" dirty="0">
                <a:solidFill>
                  <a:schemeClr val="bg1"/>
                </a:solidFill>
              </a:rPr>
              <a:t>, When did the services sector </a:t>
            </a:r>
            <a:r>
              <a:rPr lang="en-US" i="1" dirty="0">
                <a:solidFill>
                  <a:schemeClr val="bg1"/>
                </a:solidFill>
              </a:rPr>
              <a:t>start to take a dip</a:t>
            </a:r>
            <a:r>
              <a:rPr lang="en-US" dirty="0">
                <a:solidFill>
                  <a:schemeClr val="bg1"/>
                </a:solidFill>
              </a:rPr>
              <a:t>?</a:t>
            </a:r>
          </a:p>
        </p:txBody>
      </p:sp>
      <p:sp>
        <p:nvSpPr>
          <p:cNvPr id="18" name="Rectangle 17">
            <a:extLst>
              <a:ext uri="{FF2B5EF4-FFF2-40B4-BE49-F238E27FC236}">
                <a16:creationId xmlns:a16="http://schemas.microsoft.com/office/drawing/2014/main" id="{D3EBFD38-57F1-CD4E-AFAC-C2765C832B33}"/>
              </a:ext>
            </a:extLst>
          </p:cNvPr>
          <p:cNvSpPr/>
          <p:nvPr/>
        </p:nvSpPr>
        <p:spPr>
          <a:xfrm>
            <a:off x="2135756" y="5376148"/>
            <a:ext cx="2886431" cy="369332"/>
          </a:xfrm>
          <a:prstGeom prst="rect">
            <a:avLst/>
          </a:prstGeom>
        </p:spPr>
        <p:txBody>
          <a:bodyPr wrap="none">
            <a:spAutoFit/>
          </a:bodyPr>
          <a:lstStyle/>
          <a:p>
            <a:r>
              <a:rPr lang="en-US" dirty="0">
                <a:solidFill>
                  <a:schemeClr val="bg1"/>
                </a:solidFill>
              </a:rPr>
              <a:t>Hey </a:t>
            </a:r>
            <a:r>
              <a:rPr lang="en-US" dirty="0" err="1">
                <a:solidFill>
                  <a:schemeClr val="accent4">
                    <a:lumMod val="40000"/>
                    <a:lumOff val="60000"/>
                  </a:schemeClr>
                </a:solidFill>
              </a:rPr>
              <a:t>CBot</a:t>
            </a:r>
            <a:r>
              <a:rPr lang="en-US" dirty="0">
                <a:solidFill>
                  <a:schemeClr val="bg1"/>
                </a:solidFill>
              </a:rPr>
              <a:t>, diff(2003, 2002)=?</a:t>
            </a:r>
          </a:p>
        </p:txBody>
      </p:sp>
      <p:pic>
        <p:nvPicPr>
          <p:cNvPr id="19" name="Graphic 18" descr="Robot with solid fill">
            <a:extLst>
              <a:ext uri="{FF2B5EF4-FFF2-40B4-BE49-F238E27FC236}">
                <a16:creationId xmlns:a16="http://schemas.microsoft.com/office/drawing/2014/main" id="{D9202CD7-CAE8-4B48-87B7-FA174CE1E8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656410" y="4388580"/>
            <a:ext cx="673308" cy="673308"/>
          </a:xfrm>
          <a:prstGeom prst="rect">
            <a:avLst/>
          </a:prstGeom>
        </p:spPr>
      </p:pic>
      <p:cxnSp>
        <p:nvCxnSpPr>
          <p:cNvPr id="21" name="Straight Arrow Connector 20">
            <a:extLst>
              <a:ext uri="{FF2B5EF4-FFF2-40B4-BE49-F238E27FC236}">
                <a16:creationId xmlns:a16="http://schemas.microsoft.com/office/drawing/2014/main" id="{5EF3ABDD-EF41-AE48-9B6A-B154601D7DC6}"/>
              </a:ext>
            </a:extLst>
          </p:cNvPr>
          <p:cNvCxnSpPr>
            <a:stCxn id="9" idx="1"/>
            <a:endCxn id="7" idx="1"/>
          </p:cNvCxnSpPr>
          <p:nvPr/>
        </p:nvCxnSpPr>
        <p:spPr>
          <a:xfrm flipH="1">
            <a:off x="8311498" y="3220273"/>
            <a:ext cx="304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70D9C782-C433-B844-BC02-CE6F3EDB6F06}"/>
              </a:ext>
            </a:extLst>
          </p:cNvPr>
          <p:cNvCxnSpPr>
            <a:cxnSpLocks/>
            <a:stCxn id="5" idx="1"/>
            <a:endCxn id="7" idx="1"/>
          </p:cNvCxnSpPr>
          <p:nvPr/>
        </p:nvCxnSpPr>
        <p:spPr>
          <a:xfrm rot="10800000" flipV="1">
            <a:off x="8311499" y="2287289"/>
            <a:ext cx="215201" cy="9329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3116663-1C64-684E-A093-C7B7C3363E41}"/>
              </a:ext>
            </a:extLst>
          </p:cNvPr>
          <p:cNvCxnSpPr>
            <a:stCxn id="7" idx="2"/>
            <a:endCxn id="8" idx="3"/>
          </p:cNvCxnSpPr>
          <p:nvPr/>
        </p:nvCxnSpPr>
        <p:spPr>
          <a:xfrm rot="16200000" flipV="1">
            <a:off x="7756350" y="2665124"/>
            <a:ext cx="115879" cy="3211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E13925D5-EA71-3B4E-9C97-DE56A5833736}"/>
              </a:ext>
            </a:extLst>
          </p:cNvPr>
          <p:cNvCxnSpPr>
            <a:cxnSpLocks/>
            <a:stCxn id="5" idx="1"/>
            <a:endCxn id="19" idx="1"/>
          </p:cNvCxnSpPr>
          <p:nvPr/>
        </p:nvCxnSpPr>
        <p:spPr>
          <a:xfrm rot="10800000" flipV="1">
            <a:off x="8329719" y="2287290"/>
            <a:ext cx="196981" cy="2437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9CAC0A35-44BA-A648-AC86-8A1E9967DEDB}"/>
              </a:ext>
            </a:extLst>
          </p:cNvPr>
          <p:cNvCxnSpPr>
            <a:stCxn id="19" idx="2"/>
            <a:endCxn id="10" idx="3"/>
          </p:cNvCxnSpPr>
          <p:nvPr/>
        </p:nvCxnSpPr>
        <p:spPr>
          <a:xfrm rot="16200000" flipV="1">
            <a:off x="7731464" y="4126980"/>
            <a:ext cx="319962" cy="203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254598-9441-5E45-9C08-FAAC9BBF63B2}"/>
              </a:ext>
            </a:extLst>
          </p:cNvPr>
          <p:cNvCxnSpPr>
            <a:stCxn id="14" idx="1"/>
            <a:endCxn id="19" idx="1"/>
          </p:cNvCxnSpPr>
          <p:nvPr/>
        </p:nvCxnSpPr>
        <p:spPr>
          <a:xfrm flipH="1">
            <a:off x="8329718" y="4717806"/>
            <a:ext cx="286545" cy="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57FF9AB-CD19-4B4A-AF71-0A148D36A706}"/>
              </a:ext>
            </a:extLst>
          </p:cNvPr>
          <p:cNvCxnSpPr>
            <a:stCxn id="13" idx="1"/>
            <a:endCxn id="11" idx="1"/>
          </p:cNvCxnSpPr>
          <p:nvPr/>
        </p:nvCxnSpPr>
        <p:spPr>
          <a:xfrm flipH="1">
            <a:off x="8327041" y="5984101"/>
            <a:ext cx="396787" cy="10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4E2C203-E974-C446-BF1C-1CFA026957E5}"/>
              </a:ext>
            </a:extLst>
          </p:cNvPr>
          <p:cNvCxnSpPr>
            <a:stCxn id="11" idx="2"/>
            <a:endCxn id="12" idx="3"/>
          </p:cNvCxnSpPr>
          <p:nvPr/>
        </p:nvCxnSpPr>
        <p:spPr>
          <a:xfrm rot="16200000" flipV="1">
            <a:off x="6514843" y="4182624"/>
            <a:ext cx="97354" cy="28537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lide Number Placeholder 45">
            <a:extLst>
              <a:ext uri="{FF2B5EF4-FFF2-40B4-BE49-F238E27FC236}">
                <a16:creationId xmlns:a16="http://schemas.microsoft.com/office/drawing/2014/main" id="{52919E32-5EAE-F648-BC34-04F16288516C}"/>
              </a:ext>
            </a:extLst>
          </p:cNvPr>
          <p:cNvSpPr>
            <a:spLocks noGrp="1"/>
          </p:cNvSpPr>
          <p:nvPr>
            <p:ph type="sldNum" sz="quarter" idx="10"/>
          </p:nvPr>
        </p:nvSpPr>
        <p:spPr/>
        <p:txBody>
          <a:bodyPr/>
          <a:lstStyle/>
          <a:p>
            <a:pPr>
              <a:defRPr/>
            </a:pPr>
            <a:fld id="{0121240C-47AF-2F4D-83B3-CC3EDF50F794}" type="slidenum">
              <a:rPr lang="en-US" smtClean="0"/>
              <a:pPr>
                <a:defRPr/>
              </a:pPr>
              <a:t>12</a:t>
            </a:fld>
            <a:endParaRPr lang="en-US" dirty="0"/>
          </a:p>
        </p:txBody>
      </p:sp>
      <p:cxnSp>
        <p:nvCxnSpPr>
          <p:cNvPr id="47" name="Elbow Connector 46">
            <a:extLst>
              <a:ext uri="{FF2B5EF4-FFF2-40B4-BE49-F238E27FC236}">
                <a16:creationId xmlns:a16="http://schemas.microsoft.com/office/drawing/2014/main" id="{CA1C48B6-A711-0248-A5EE-F78111866834}"/>
              </a:ext>
            </a:extLst>
          </p:cNvPr>
          <p:cNvCxnSpPr>
            <a:cxnSpLocks/>
            <a:stCxn id="9" idx="1"/>
            <a:endCxn id="11" idx="1"/>
          </p:cNvCxnSpPr>
          <p:nvPr/>
        </p:nvCxnSpPr>
        <p:spPr>
          <a:xfrm rot="10800000" flipV="1">
            <a:off x="8327041" y="3220272"/>
            <a:ext cx="289222" cy="2774549"/>
          </a:xfrm>
          <a:prstGeom prst="bentConnector3">
            <a:avLst>
              <a:gd name="adj1" fmla="val 61029"/>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Badge with solid fill">
            <a:extLst>
              <a:ext uri="{FF2B5EF4-FFF2-40B4-BE49-F238E27FC236}">
                <a16:creationId xmlns:a16="http://schemas.microsoft.com/office/drawing/2014/main" id="{8FA40554-952A-5244-A147-1E6F87F96E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449544"/>
            <a:ext cx="658819" cy="658819"/>
          </a:xfrm>
          <a:prstGeom prst="rect">
            <a:avLst/>
          </a:prstGeom>
        </p:spPr>
      </p:pic>
    </p:spTree>
    <p:extLst>
      <p:ext uri="{BB962C8B-B14F-4D97-AF65-F5344CB8AC3E}">
        <p14:creationId xmlns:p14="http://schemas.microsoft.com/office/powerpoint/2010/main" val="292194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3B03-DE1B-F644-A986-340CE97B07BA}"/>
              </a:ext>
            </a:extLst>
          </p:cNvPr>
          <p:cNvSpPr>
            <a:spLocks noGrp="1"/>
          </p:cNvSpPr>
          <p:nvPr>
            <p:ph type="title"/>
          </p:nvPr>
        </p:nvSpPr>
        <p:spPr/>
        <p:txBody>
          <a:bodyPr/>
          <a:lstStyle/>
          <a:p>
            <a:r>
              <a:rPr lang="en-US" dirty="0"/>
              <a:t>Training &amp; Inference</a:t>
            </a:r>
          </a:p>
        </p:txBody>
      </p:sp>
      <p:sp>
        <p:nvSpPr>
          <p:cNvPr id="3" name="Content Placeholder 2">
            <a:extLst>
              <a:ext uri="{FF2B5EF4-FFF2-40B4-BE49-F238E27FC236}">
                <a16:creationId xmlns:a16="http://schemas.microsoft.com/office/drawing/2014/main" id="{ED23F3ED-E401-804A-9917-7B4F878AB88B}"/>
              </a:ext>
            </a:extLst>
          </p:cNvPr>
          <p:cNvSpPr>
            <a:spLocks noGrp="1"/>
          </p:cNvSpPr>
          <p:nvPr>
            <p:ph idx="1"/>
          </p:nvPr>
        </p:nvSpPr>
        <p:spPr/>
        <p:txBody>
          <a:bodyPr/>
          <a:lstStyle/>
          <a:p>
            <a:r>
              <a:rPr lang="en-US" dirty="0"/>
              <a:t>Train      on these decompositions to generate the next question</a:t>
            </a:r>
          </a:p>
          <a:p>
            <a:endParaRPr lang="en-US" dirty="0"/>
          </a:p>
          <a:p>
            <a:endParaRPr lang="en-US" dirty="0"/>
          </a:p>
          <a:p>
            <a:endParaRPr lang="en-US" dirty="0"/>
          </a:p>
          <a:p>
            <a:endParaRPr lang="en-US" dirty="0"/>
          </a:p>
          <a:p>
            <a:r>
              <a:rPr lang="en-US" dirty="0"/>
              <a:t>Inference:  Use        to ask questions and the sub-models to answer them</a:t>
            </a:r>
          </a:p>
        </p:txBody>
      </p:sp>
      <p:pic>
        <p:nvPicPr>
          <p:cNvPr id="4" name="Graphic 3" descr="Robot outline">
            <a:extLst>
              <a:ext uri="{FF2B5EF4-FFF2-40B4-BE49-F238E27FC236}">
                <a16:creationId xmlns:a16="http://schemas.microsoft.com/office/drawing/2014/main" id="{B4733D45-3752-8947-B2D4-22B85FD7A7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9418" y="2723917"/>
            <a:ext cx="812719" cy="812719"/>
          </a:xfrm>
          <a:prstGeom prst="rect">
            <a:avLst/>
          </a:prstGeom>
        </p:spPr>
      </p:pic>
      <p:pic>
        <p:nvPicPr>
          <p:cNvPr id="5" name="Graphic 4" descr="Robot outline">
            <a:extLst>
              <a:ext uri="{FF2B5EF4-FFF2-40B4-BE49-F238E27FC236}">
                <a16:creationId xmlns:a16="http://schemas.microsoft.com/office/drawing/2014/main" id="{491F01BD-422E-2148-90A4-22DD436835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1648" y="1813268"/>
            <a:ext cx="409065" cy="409065"/>
          </a:xfrm>
          <a:prstGeom prst="rect">
            <a:avLst/>
          </a:prstGeom>
        </p:spPr>
      </p:pic>
      <p:pic>
        <p:nvPicPr>
          <p:cNvPr id="6" name="Graphic 5" descr="Robot outline">
            <a:extLst>
              <a:ext uri="{FF2B5EF4-FFF2-40B4-BE49-F238E27FC236}">
                <a16:creationId xmlns:a16="http://schemas.microsoft.com/office/drawing/2014/main" id="{725D07D4-E7CC-7A46-BEB3-F26718DA01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5904" y="4301689"/>
            <a:ext cx="519866" cy="519866"/>
          </a:xfrm>
          <a:prstGeom prst="rect">
            <a:avLst/>
          </a:prstGeom>
        </p:spPr>
      </p:pic>
      <p:sp>
        <p:nvSpPr>
          <p:cNvPr id="10" name="Rounded Rectangular Callout 9">
            <a:extLst>
              <a:ext uri="{FF2B5EF4-FFF2-40B4-BE49-F238E27FC236}">
                <a16:creationId xmlns:a16="http://schemas.microsoft.com/office/drawing/2014/main" id="{7F2EBAA3-47E1-BF4C-A995-D56571862E59}"/>
              </a:ext>
            </a:extLst>
          </p:cNvPr>
          <p:cNvSpPr/>
          <p:nvPr/>
        </p:nvSpPr>
        <p:spPr>
          <a:xfrm>
            <a:off x="6168798" y="2926837"/>
            <a:ext cx="4548821" cy="40687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Hey </a:t>
            </a:r>
            <a:r>
              <a:rPr lang="en-US" sz="1400" dirty="0" err="1"/>
              <a:t>SBot</a:t>
            </a:r>
            <a:r>
              <a:rPr lang="en-US" sz="1400" dirty="0"/>
              <a:t>, When did the services sector </a:t>
            </a:r>
            <a:r>
              <a:rPr lang="en-US" sz="1400" i="1" dirty="0"/>
              <a:t>start to take a dip</a:t>
            </a:r>
            <a:r>
              <a:rPr lang="en-US" sz="1400" dirty="0"/>
              <a:t>?</a:t>
            </a:r>
          </a:p>
        </p:txBody>
      </p:sp>
      <p:cxnSp>
        <p:nvCxnSpPr>
          <p:cNvPr id="12" name="Straight Arrow Connector 11">
            <a:extLst>
              <a:ext uri="{FF2B5EF4-FFF2-40B4-BE49-F238E27FC236}">
                <a16:creationId xmlns:a16="http://schemas.microsoft.com/office/drawing/2014/main" id="{B300AE2D-E519-5D4B-B0A4-1631FF5B82AA}"/>
              </a:ext>
            </a:extLst>
          </p:cNvPr>
          <p:cNvCxnSpPr>
            <a:cxnSpLocks/>
            <a:stCxn id="20" idx="3"/>
            <a:endCxn id="4" idx="1"/>
          </p:cNvCxnSpPr>
          <p:nvPr/>
        </p:nvCxnSpPr>
        <p:spPr>
          <a:xfrm flipV="1">
            <a:off x="4649960" y="3130277"/>
            <a:ext cx="619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47DFA893-CA8A-7F45-9138-118D3C93FDD5}"/>
              </a:ext>
            </a:extLst>
          </p:cNvPr>
          <p:cNvSpPr>
            <a:spLocks noGrp="1"/>
          </p:cNvSpPr>
          <p:nvPr>
            <p:ph type="sldNum" sz="quarter" idx="10"/>
          </p:nvPr>
        </p:nvSpPr>
        <p:spPr/>
        <p:txBody>
          <a:bodyPr/>
          <a:lstStyle/>
          <a:p>
            <a:pPr>
              <a:defRPr/>
            </a:pPr>
            <a:fld id="{0121240C-47AF-2F4D-83B3-CC3EDF50F794}" type="slidenum">
              <a:rPr lang="en-US" smtClean="0"/>
              <a:pPr>
                <a:defRPr/>
              </a:pPr>
              <a:t>13</a:t>
            </a:fld>
            <a:endParaRPr lang="en-US" dirty="0"/>
          </a:p>
        </p:txBody>
      </p:sp>
      <p:sp>
        <p:nvSpPr>
          <p:cNvPr id="17" name="Rounded Rectangular Callout 16">
            <a:extLst>
              <a:ext uri="{FF2B5EF4-FFF2-40B4-BE49-F238E27FC236}">
                <a16:creationId xmlns:a16="http://schemas.microsoft.com/office/drawing/2014/main" id="{B13CC7A3-D0B0-3E4B-AD1D-FFE89372E145}"/>
              </a:ext>
            </a:extLst>
          </p:cNvPr>
          <p:cNvSpPr/>
          <p:nvPr/>
        </p:nvSpPr>
        <p:spPr>
          <a:xfrm>
            <a:off x="1619239" y="2955483"/>
            <a:ext cx="2409388" cy="406878"/>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Hey </a:t>
            </a:r>
            <a:r>
              <a:rPr lang="en-US" sz="1400" dirty="0" err="1"/>
              <a:t>Sbot</a:t>
            </a:r>
            <a:r>
              <a:rPr lang="en-US" sz="1400" dirty="0"/>
              <a:t>, In what year did the services sector rebound?</a:t>
            </a:r>
          </a:p>
        </p:txBody>
      </p:sp>
      <p:sp>
        <p:nvSpPr>
          <p:cNvPr id="18" name="Rounded Rectangular Callout 17">
            <a:extLst>
              <a:ext uri="{FF2B5EF4-FFF2-40B4-BE49-F238E27FC236}">
                <a16:creationId xmlns:a16="http://schemas.microsoft.com/office/drawing/2014/main" id="{3879C979-E423-1D4D-81CC-463F54E1D829}"/>
              </a:ext>
            </a:extLst>
          </p:cNvPr>
          <p:cNvSpPr/>
          <p:nvPr/>
        </p:nvSpPr>
        <p:spPr>
          <a:xfrm>
            <a:off x="3565837" y="3437161"/>
            <a:ext cx="656304" cy="406878"/>
          </a:xfrm>
          <a:prstGeom prst="wedgeRoundRectCallout">
            <a:avLst>
              <a:gd name="adj1" fmla="val 64296"/>
              <a:gd name="adj2" fmla="val 353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t>2003</a:t>
            </a:r>
          </a:p>
        </p:txBody>
      </p:sp>
      <p:sp>
        <p:nvSpPr>
          <p:cNvPr id="19" name="Rounded Rectangular Callout 18">
            <a:extLst>
              <a:ext uri="{FF2B5EF4-FFF2-40B4-BE49-F238E27FC236}">
                <a16:creationId xmlns:a16="http://schemas.microsoft.com/office/drawing/2014/main" id="{A159BA66-F868-624A-ACD1-C71438F73F41}"/>
              </a:ext>
            </a:extLst>
          </p:cNvPr>
          <p:cNvSpPr/>
          <p:nvPr/>
        </p:nvSpPr>
        <p:spPr>
          <a:xfrm>
            <a:off x="1280166" y="2382895"/>
            <a:ext cx="3243863" cy="517808"/>
          </a:xfrm>
          <a:prstGeom prst="wedgeRoundRectCallout">
            <a:avLst>
              <a:gd name="adj1" fmla="val -48392"/>
              <a:gd name="adj2" fmla="val -101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How many years did it take for the services sector to rebound? </a:t>
            </a:r>
          </a:p>
        </p:txBody>
      </p:sp>
      <p:sp>
        <p:nvSpPr>
          <p:cNvPr id="20" name="Rounded Rectangle 19">
            <a:extLst>
              <a:ext uri="{FF2B5EF4-FFF2-40B4-BE49-F238E27FC236}">
                <a16:creationId xmlns:a16="http://schemas.microsoft.com/office/drawing/2014/main" id="{6CC4AC2B-BA8E-B340-BF07-D61EEB0555C9}"/>
              </a:ext>
            </a:extLst>
          </p:cNvPr>
          <p:cNvSpPr/>
          <p:nvPr/>
        </p:nvSpPr>
        <p:spPr>
          <a:xfrm>
            <a:off x="1184508" y="2315881"/>
            <a:ext cx="3465452" cy="16287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pic>
        <p:nvPicPr>
          <p:cNvPr id="23" name="Graphic 22" descr="Robot outline">
            <a:extLst>
              <a:ext uri="{FF2B5EF4-FFF2-40B4-BE49-F238E27FC236}">
                <a16:creationId xmlns:a16="http://schemas.microsoft.com/office/drawing/2014/main" id="{BBB1E90C-98CE-0243-B477-C9887E2BF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6053" y="2996104"/>
            <a:ext cx="299856" cy="299856"/>
          </a:xfrm>
          <a:prstGeom prst="rect">
            <a:avLst/>
          </a:prstGeom>
        </p:spPr>
      </p:pic>
      <p:pic>
        <p:nvPicPr>
          <p:cNvPr id="24" name="Graphic 23" descr="Robot with solid fill">
            <a:extLst>
              <a:ext uri="{FF2B5EF4-FFF2-40B4-BE49-F238E27FC236}">
                <a16:creationId xmlns:a16="http://schemas.microsoft.com/office/drawing/2014/main" id="{A81A9428-9140-6743-A60D-C44490A24A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86413" y="3417095"/>
            <a:ext cx="406878" cy="406878"/>
          </a:xfrm>
          <a:prstGeom prst="rect">
            <a:avLst/>
          </a:prstGeom>
        </p:spPr>
      </p:pic>
      <p:pic>
        <p:nvPicPr>
          <p:cNvPr id="8" name="Graphic 7" descr="Badge 3 with solid fill">
            <a:extLst>
              <a:ext uri="{FF2B5EF4-FFF2-40B4-BE49-F238E27FC236}">
                <a16:creationId xmlns:a16="http://schemas.microsoft.com/office/drawing/2014/main" id="{EA27E043-F5D3-A04F-BFFE-C3BB26E8AB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29" y="441043"/>
            <a:ext cx="653465" cy="653465"/>
          </a:xfrm>
          <a:prstGeom prst="rect">
            <a:avLst/>
          </a:prstGeom>
        </p:spPr>
      </p:pic>
      <p:pic>
        <p:nvPicPr>
          <p:cNvPr id="9" name="Picture 8">
            <a:extLst>
              <a:ext uri="{FF2B5EF4-FFF2-40B4-BE49-F238E27FC236}">
                <a16:creationId xmlns:a16="http://schemas.microsoft.com/office/drawing/2014/main" id="{87F40F64-CCEF-C749-A319-340DD9E4D069}"/>
              </a:ext>
            </a:extLst>
          </p:cNvPr>
          <p:cNvPicPr>
            <a:picLocks noChangeAspect="1"/>
          </p:cNvPicPr>
          <p:nvPr/>
        </p:nvPicPr>
        <p:blipFill>
          <a:blip r:embed="rId9"/>
          <a:stretch>
            <a:fillRect/>
          </a:stretch>
        </p:blipFill>
        <p:spPr>
          <a:xfrm>
            <a:off x="1071108" y="4884002"/>
            <a:ext cx="10022058" cy="1788867"/>
          </a:xfrm>
          <a:prstGeom prst="rect">
            <a:avLst/>
          </a:prstGeom>
        </p:spPr>
      </p:pic>
      <p:sp>
        <p:nvSpPr>
          <p:cNvPr id="13" name="Rectangle 12">
            <a:extLst>
              <a:ext uri="{FF2B5EF4-FFF2-40B4-BE49-F238E27FC236}">
                <a16:creationId xmlns:a16="http://schemas.microsoft.com/office/drawing/2014/main" id="{DC468AEF-FED4-5142-99C2-49C789D564A0}"/>
              </a:ext>
            </a:extLst>
          </p:cNvPr>
          <p:cNvSpPr/>
          <p:nvPr/>
        </p:nvSpPr>
        <p:spPr>
          <a:xfrm rot="2904639">
            <a:off x="9923614" y="4558146"/>
            <a:ext cx="2647366"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dirty="0"/>
              <a:t>No need for answer hints!</a:t>
            </a:r>
          </a:p>
        </p:txBody>
      </p:sp>
    </p:spTree>
    <p:extLst>
      <p:ext uri="{BB962C8B-B14F-4D97-AF65-F5344CB8AC3E}">
        <p14:creationId xmlns:p14="http://schemas.microsoft.com/office/powerpoint/2010/main" val="312009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90AD-8C0E-6F44-AE3E-31059DC4D054}"/>
              </a:ext>
            </a:extLst>
          </p:cNvPr>
          <p:cNvSpPr>
            <a:spLocks noGrp="1"/>
          </p:cNvSpPr>
          <p:nvPr>
            <p:ph type="title"/>
          </p:nvPr>
        </p:nvSpPr>
        <p:spPr/>
        <p:txBody>
          <a:bodyPr/>
          <a:lstStyle/>
          <a:p>
            <a:r>
              <a:rPr lang="en-US" dirty="0" err="1"/>
              <a:t>ModularQA</a:t>
            </a:r>
            <a:r>
              <a:rPr lang="en-US" dirty="0"/>
              <a:t>: An implementation of  TMNs</a:t>
            </a:r>
          </a:p>
        </p:txBody>
      </p:sp>
      <p:sp>
        <p:nvSpPr>
          <p:cNvPr id="4" name="Slide Number Placeholder 3">
            <a:extLst>
              <a:ext uri="{FF2B5EF4-FFF2-40B4-BE49-F238E27FC236}">
                <a16:creationId xmlns:a16="http://schemas.microsoft.com/office/drawing/2014/main" id="{871CF05A-1F7C-8448-A99A-EE76CFA61818}"/>
              </a:ext>
            </a:extLst>
          </p:cNvPr>
          <p:cNvSpPr>
            <a:spLocks noGrp="1"/>
          </p:cNvSpPr>
          <p:nvPr>
            <p:ph type="sldNum" sz="quarter" idx="10"/>
          </p:nvPr>
        </p:nvSpPr>
        <p:spPr/>
        <p:txBody>
          <a:bodyPr/>
          <a:lstStyle/>
          <a:p>
            <a:pPr>
              <a:defRPr/>
            </a:pPr>
            <a:fld id="{0121240C-47AF-2F4D-83B3-CC3EDF50F794}" type="slidenum">
              <a:rPr lang="en-US" smtClean="0"/>
              <a:pPr>
                <a:defRPr/>
              </a:pPr>
              <a:t>14</a:t>
            </a:fld>
            <a:endParaRPr lang="en-US" dirty="0"/>
          </a:p>
        </p:txBody>
      </p:sp>
      <p:pic>
        <p:nvPicPr>
          <p:cNvPr id="5" name="Picture 4">
            <a:extLst>
              <a:ext uri="{FF2B5EF4-FFF2-40B4-BE49-F238E27FC236}">
                <a16:creationId xmlns:a16="http://schemas.microsoft.com/office/drawing/2014/main" id="{57DDC5FA-6E18-0040-B644-2A85C2D46040}"/>
              </a:ext>
            </a:extLst>
          </p:cNvPr>
          <p:cNvPicPr>
            <a:picLocks noChangeAspect="1"/>
          </p:cNvPicPr>
          <p:nvPr/>
        </p:nvPicPr>
        <p:blipFill>
          <a:blip r:embed="rId3"/>
          <a:stretch>
            <a:fillRect/>
          </a:stretch>
        </p:blipFill>
        <p:spPr>
          <a:xfrm>
            <a:off x="0" y="1770917"/>
            <a:ext cx="12192000" cy="4525108"/>
          </a:xfrm>
          <a:prstGeom prst="rect">
            <a:avLst/>
          </a:prstGeom>
        </p:spPr>
      </p:pic>
      <p:sp>
        <p:nvSpPr>
          <p:cNvPr id="3" name="Rectangular Callout 2">
            <a:extLst>
              <a:ext uri="{FF2B5EF4-FFF2-40B4-BE49-F238E27FC236}">
                <a16:creationId xmlns:a16="http://schemas.microsoft.com/office/drawing/2014/main" id="{9C21D390-7465-9C4F-B822-8F8DB4399502}"/>
              </a:ext>
            </a:extLst>
          </p:cNvPr>
          <p:cNvSpPr/>
          <p:nvPr/>
        </p:nvSpPr>
        <p:spPr>
          <a:xfrm>
            <a:off x="262213" y="1419452"/>
            <a:ext cx="5741022" cy="702929"/>
          </a:xfrm>
          <a:prstGeom prst="wedgeRectCallout">
            <a:avLst>
              <a:gd name="adj1" fmla="val -13936"/>
              <a:gd name="adj2" fmla="val -103677"/>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dirty="0"/>
              <a:t>Checkout demo at:</a:t>
            </a:r>
          </a:p>
          <a:p>
            <a:pPr algn="ctr"/>
            <a:r>
              <a:rPr lang="en-US" sz="2400" dirty="0">
                <a:solidFill>
                  <a:schemeClr val="bg1"/>
                </a:solidFill>
              </a:rPr>
              <a:t>https://</a:t>
            </a:r>
            <a:r>
              <a:rPr lang="en-US" sz="2400" dirty="0" err="1">
                <a:solidFill>
                  <a:schemeClr val="bg1"/>
                </a:solidFill>
              </a:rPr>
              <a:t>modularqa-demo.apps.allenai.org</a:t>
            </a:r>
            <a:r>
              <a:rPr lang="en-US" sz="2400" dirty="0">
                <a:solidFill>
                  <a:schemeClr val="bg1"/>
                </a:solidFill>
              </a:rPr>
              <a:t>/</a:t>
            </a:r>
          </a:p>
        </p:txBody>
      </p:sp>
    </p:spTree>
    <p:extLst>
      <p:ext uri="{BB962C8B-B14F-4D97-AF65-F5344CB8AC3E}">
        <p14:creationId xmlns:p14="http://schemas.microsoft.com/office/powerpoint/2010/main" val="411186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81A5E1-3845-2D4E-B75F-9861296A6404}"/>
              </a:ext>
            </a:extLst>
          </p:cNvPr>
          <p:cNvSpPr>
            <a:spLocks noGrp="1"/>
          </p:cNvSpPr>
          <p:nvPr>
            <p:ph type="title"/>
          </p:nvPr>
        </p:nvSpPr>
        <p:spPr/>
        <p:txBody>
          <a:bodyPr/>
          <a:lstStyle/>
          <a:p>
            <a:r>
              <a:rPr lang="en-US" dirty="0"/>
              <a:t>Results</a:t>
            </a:r>
          </a:p>
        </p:txBody>
      </p:sp>
      <p:sp>
        <p:nvSpPr>
          <p:cNvPr id="7" name="Text Placeholder 6">
            <a:extLst>
              <a:ext uri="{FF2B5EF4-FFF2-40B4-BE49-F238E27FC236}">
                <a16:creationId xmlns:a16="http://schemas.microsoft.com/office/drawing/2014/main" id="{F5A1379E-3E92-254D-BCF5-28DBE3B02E4E}"/>
              </a:ext>
            </a:extLst>
          </p:cNvPr>
          <p:cNvSpPr>
            <a:spLocks noGrp="1"/>
          </p:cNvSpPr>
          <p:nvPr>
            <p:ph type="body" idx="13"/>
          </p:nvPr>
        </p:nvSpPr>
        <p:spPr/>
        <p:txBody>
          <a:bodyPr/>
          <a:lstStyle/>
          <a:p>
            <a:endParaRPr lang="en-US" dirty="0"/>
          </a:p>
        </p:txBody>
      </p:sp>
      <p:sp>
        <p:nvSpPr>
          <p:cNvPr id="4" name="Slide Number Placeholder 3">
            <a:extLst>
              <a:ext uri="{FF2B5EF4-FFF2-40B4-BE49-F238E27FC236}">
                <a16:creationId xmlns:a16="http://schemas.microsoft.com/office/drawing/2014/main" id="{8D92D2D8-7BDC-8D4A-8297-5FC4BCDB68A5}"/>
              </a:ext>
            </a:extLst>
          </p:cNvPr>
          <p:cNvSpPr>
            <a:spLocks noGrp="1"/>
          </p:cNvSpPr>
          <p:nvPr>
            <p:ph type="sldNum" sz="quarter" idx="14"/>
          </p:nvPr>
        </p:nvSpPr>
        <p:spPr/>
        <p:txBody>
          <a:bodyPr/>
          <a:lstStyle/>
          <a:p>
            <a:pPr>
              <a:defRPr/>
            </a:pPr>
            <a:fld id="{0121240C-47AF-2F4D-83B3-CC3EDF50F794}" type="slidenum">
              <a:rPr lang="en-US" smtClean="0"/>
              <a:pPr>
                <a:defRPr/>
              </a:pPr>
              <a:t>15</a:t>
            </a:fld>
            <a:endParaRPr lang="en-US" dirty="0"/>
          </a:p>
        </p:txBody>
      </p:sp>
      <p:sp>
        <p:nvSpPr>
          <p:cNvPr id="6" name="Content Placeholder 5">
            <a:extLst>
              <a:ext uri="{FF2B5EF4-FFF2-40B4-BE49-F238E27FC236}">
                <a16:creationId xmlns:a16="http://schemas.microsoft.com/office/drawing/2014/main" id="{50832921-C7A7-CF41-9F21-3AD8BE7BA1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61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1AC8-7C82-9847-9587-07EBED730B82}"/>
              </a:ext>
            </a:extLst>
          </p:cNvPr>
          <p:cNvSpPr>
            <a:spLocks noGrp="1"/>
          </p:cNvSpPr>
          <p:nvPr>
            <p:ph type="title"/>
          </p:nvPr>
        </p:nvSpPr>
        <p:spPr/>
        <p:txBody>
          <a:bodyPr/>
          <a:lstStyle/>
          <a:p>
            <a:r>
              <a:rPr lang="en-US" dirty="0"/>
              <a:t>Sample Decompositions</a:t>
            </a:r>
          </a:p>
        </p:txBody>
      </p:sp>
      <p:sp>
        <p:nvSpPr>
          <p:cNvPr id="3" name="Content Placeholder 2">
            <a:extLst>
              <a:ext uri="{FF2B5EF4-FFF2-40B4-BE49-F238E27FC236}">
                <a16:creationId xmlns:a16="http://schemas.microsoft.com/office/drawing/2014/main" id="{76822DC0-9631-9C43-B69C-2062047F05B2}"/>
              </a:ext>
            </a:extLst>
          </p:cNvPr>
          <p:cNvSpPr>
            <a:spLocks noGrp="1"/>
          </p:cNvSpPr>
          <p:nvPr>
            <p:ph idx="1"/>
          </p:nvPr>
        </p:nvSpPr>
        <p:spPr>
          <a:xfrm>
            <a:off x="244549" y="1825625"/>
            <a:ext cx="11632018" cy="4351338"/>
          </a:xfrm>
        </p:spPr>
        <p:txBody>
          <a:bodyPr/>
          <a:lstStyle/>
          <a:p>
            <a:pPr marL="0" indent="0">
              <a:buNone/>
            </a:pPr>
            <a:r>
              <a:rPr lang="en-US" sz="2000" b="1" dirty="0">
                <a:solidFill>
                  <a:schemeClr val="accent4"/>
                </a:solidFill>
                <a:latin typeface="Arial" panose="020B0604020202020204" pitchFamily="34" charset="0"/>
              </a:rPr>
              <a:t>12 Years a Slave starred what British actor born 10 July 1977)</a:t>
            </a:r>
            <a:br>
              <a:rPr lang="en-US" dirty="0">
                <a:solidFill>
                  <a:schemeClr val="accent4"/>
                </a:solidFill>
                <a:latin typeface="Arial" panose="020B0604020202020204" pitchFamily="34" charset="0"/>
              </a:rPr>
            </a:br>
            <a:r>
              <a:rPr lang="en-US" dirty="0">
                <a:latin typeface="Arial" panose="020B0604020202020204" pitchFamily="34" charset="0"/>
              </a:rPr>
              <a:t>  </a:t>
            </a:r>
            <a:r>
              <a:rPr lang="en-US" sz="1800" dirty="0">
                <a:latin typeface="Arial" panose="020B0604020202020204" pitchFamily="34" charset="0"/>
              </a:rPr>
              <a:t>Q: Who stars in 12 Years a Slave?                                      	A: Chiwetel Ejiofor </a:t>
            </a:r>
            <a:br>
              <a:rPr lang="en-US" sz="1800" dirty="0">
                <a:latin typeface="Arial" panose="020B0604020202020204" pitchFamily="34" charset="0"/>
              </a:rPr>
            </a:br>
            <a:r>
              <a:rPr lang="en-US" sz="1800" dirty="0">
                <a:latin typeface="Arial" panose="020B0604020202020204" pitchFamily="34" charset="0"/>
              </a:rPr>
              <a:t>   Q: Who is the British actor born 10 July 1977?       		A: Chiwetel </a:t>
            </a:r>
            <a:r>
              <a:rPr lang="en-US" sz="1800" dirty="0" err="1">
                <a:latin typeface="Arial" panose="020B0604020202020204" pitchFamily="34" charset="0"/>
              </a:rPr>
              <a:t>Umeadi</a:t>
            </a:r>
            <a:r>
              <a:rPr lang="en-US" sz="1800" dirty="0">
                <a:latin typeface="Arial" panose="020B0604020202020204" pitchFamily="34" charset="0"/>
              </a:rPr>
              <a:t> Ejiofor</a:t>
            </a:r>
          </a:p>
          <a:p>
            <a:pPr marL="0" indent="0">
              <a:buNone/>
            </a:pPr>
            <a:endParaRPr lang="en-US" dirty="0">
              <a:latin typeface="Arial" panose="020B0604020202020204" pitchFamily="34" charset="0"/>
            </a:endParaRPr>
          </a:p>
          <a:p>
            <a:pPr marL="0" indent="0">
              <a:buNone/>
            </a:pPr>
            <a:r>
              <a:rPr lang="en-US" sz="2000" b="1" dirty="0">
                <a:solidFill>
                  <a:schemeClr val="accent4"/>
                </a:solidFill>
                <a:latin typeface="Arial" panose="020B0604020202020204" pitchFamily="34" charset="0"/>
              </a:rPr>
              <a:t>How many children’s books has the writer of the sitcom Maid Marian and her Merry Men written ?</a:t>
            </a:r>
            <a:br>
              <a:rPr lang="en-US" dirty="0">
                <a:solidFill>
                  <a:schemeClr val="accent4"/>
                </a:solidFill>
                <a:latin typeface="Arial" panose="020B0604020202020204" pitchFamily="34" charset="0"/>
              </a:rPr>
            </a:br>
            <a:r>
              <a:rPr lang="en-US" dirty="0">
                <a:solidFill>
                  <a:schemeClr val="accent4"/>
                </a:solidFill>
                <a:latin typeface="Arial" panose="020B0604020202020204" pitchFamily="34" charset="0"/>
              </a:rPr>
              <a:t>  </a:t>
            </a:r>
            <a:r>
              <a:rPr lang="en-US" sz="1800" dirty="0">
                <a:latin typeface="Arial" panose="020B0604020202020204" pitchFamily="34" charset="0"/>
              </a:rPr>
              <a:t>Q: What writer was on Maid Marian and her Merry Men?         A: Tony Robinson </a:t>
            </a:r>
            <a:br>
              <a:rPr lang="en-US" sz="1800" dirty="0">
                <a:latin typeface="Arial" panose="020B0604020202020204" pitchFamily="34" charset="0"/>
              </a:rPr>
            </a:br>
            <a:r>
              <a:rPr lang="en-US" sz="1800" dirty="0">
                <a:latin typeface="Arial" panose="020B0604020202020204" pitchFamily="34" charset="0"/>
              </a:rPr>
              <a:t>   Q: How many children’s books has Tony Robinson written?     A: sixteen</a:t>
            </a:r>
          </a:p>
          <a:p>
            <a:pPr marL="0" indent="0">
              <a:buNone/>
            </a:pPr>
            <a:endParaRPr lang="en-US" sz="2000" dirty="0">
              <a:solidFill>
                <a:schemeClr val="accent4"/>
              </a:solidFill>
              <a:latin typeface="Arial" panose="020B0604020202020204" pitchFamily="34" charset="0"/>
            </a:endParaRPr>
          </a:p>
          <a:p>
            <a:pPr marL="0" indent="0">
              <a:buNone/>
            </a:pPr>
            <a:r>
              <a:rPr lang="en-US" sz="2000" b="1" dirty="0">
                <a:solidFill>
                  <a:schemeClr val="accent4"/>
                </a:solidFill>
                <a:latin typeface="Arial" panose="020B0604020202020204" pitchFamily="34" charset="0"/>
              </a:rPr>
              <a:t>Did Holland’s Magazine and Moondance both begin in 1996?</a:t>
            </a:r>
            <a:br>
              <a:rPr lang="en-US" dirty="0">
                <a:latin typeface="Arial" panose="020B0604020202020204" pitchFamily="34" charset="0"/>
              </a:rPr>
            </a:br>
            <a:r>
              <a:rPr lang="en-US" dirty="0">
                <a:latin typeface="Arial" panose="020B0604020202020204" pitchFamily="34" charset="0"/>
              </a:rPr>
              <a:t>  </a:t>
            </a:r>
            <a:r>
              <a:rPr lang="en-US" sz="1800" dirty="0">
                <a:latin typeface="Arial" panose="020B0604020202020204" pitchFamily="34" charset="0"/>
              </a:rPr>
              <a:t>Q: When did Holland’s Magazine begin?                                  A:1876</a:t>
            </a:r>
            <a:br>
              <a:rPr lang="en-US" sz="1800" dirty="0">
                <a:latin typeface="Arial" panose="020B0604020202020204" pitchFamily="34" charset="0"/>
              </a:rPr>
            </a:br>
            <a:r>
              <a:rPr lang="en-US" sz="1800" dirty="0">
                <a:latin typeface="Arial" panose="020B0604020202020204" pitchFamily="34" charset="0"/>
              </a:rPr>
              <a:t>   Q: When did Moondance begin? 				A:1996</a:t>
            </a:r>
            <a:br>
              <a:rPr lang="en-US" sz="1800" dirty="0">
                <a:latin typeface="Arial" panose="020B0604020202020204" pitchFamily="34" charset="0"/>
              </a:rPr>
            </a:br>
            <a:r>
              <a:rPr lang="en-US" sz="1800" dirty="0">
                <a:latin typeface="Arial" panose="020B0604020202020204" pitchFamily="34" charset="0"/>
              </a:rPr>
              <a:t>   Q: </a:t>
            </a:r>
            <a:r>
              <a:rPr lang="en-US" sz="1800" dirty="0" err="1">
                <a:latin typeface="Courier New" panose="02070309020205020404" pitchFamily="49" charset="0"/>
              </a:rPr>
              <a:t>if_then</a:t>
            </a:r>
            <a:r>
              <a:rPr lang="en-US" sz="1800" dirty="0">
                <a:latin typeface="Arial" panose="020B0604020202020204" pitchFamily="34" charset="0"/>
              </a:rPr>
              <a:t>(1876=1996, no, yes)                                            A: no</a:t>
            </a:r>
            <a:endParaRPr lang="en-US" sz="1800" dirty="0"/>
          </a:p>
          <a:p>
            <a:endParaRPr lang="en-US" dirty="0"/>
          </a:p>
        </p:txBody>
      </p:sp>
      <p:sp>
        <p:nvSpPr>
          <p:cNvPr id="4" name="Slide Number Placeholder 3">
            <a:extLst>
              <a:ext uri="{FF2B5EF4-FFF2-40B4-BE49-F238E27FC236}">
                <a16:creationId xmlns:a16="http://schemas.microsoft.com/office/drawing/2014/main" id="{E9644F7E-E056-9E4E-BCBE-4ED0D308327A}"/>
              </a:ext>
            </a:extLst>
          </p:cNvPr>
          <p:cNvSpPr>
            <a:spLocks noGrp="1"/>
          </p:cNvSpPr>
          <p:nvPr>
            <p:ph type="sldNum" sz="quarter" idx="10"/>
          </p:nvPr>
        </p:nvSpPr>
        <p:spPr/>
        <p:txBody>
          <a:bodyPr/>
          <a:lstStyle/>
          <a:p>
            <a:pPr>
              <a:defRPr/>
            </a:pPr>
            <a:fld id="{0121240C-47AF-2F4D-83B3-CC3EDF50F794}" type="slidenum">
              <a:rPr lang="en-US" smtClean="0"/>
              <a:pPr>
                <a:defRPr/>
              </a:pPr>
              <a:t>16</a:t>
            </a:fld>
            <a:endParaRPr lang="en-US" dirty="0"/>
          </a:p>
        </p:txBody>
      </p:sp>
      <p:sp>
        <p:nvSpPr>
          <p:cNvPr id="6" name="TextBox 5">
            <a:extLst>
              <a:ext uri="{FF2B5EF4-FFF2-40B4-BE49-F238E27FC236}">
                <a16:creationId xmlns:a16="http://schemas.microsoft.com/office/drawing/2014/main" id="{F1B97299-C4D3-F045-A188-F6086411A5B4}"/>
              </a:ext>
            </a:extLst>
          </p:cNvPr>
          <p:cNvSpPr txBox="1"/>
          <p:nvPr/>
        </p:nvSpPr>
        <p:spPr bwMode="auto">
          <a:xfrm rot="2823476">
            <a:off x="8845720" y="1293062"/>
            <a:ext cx="3413051" cy="960263"/>
          </a:xfrm>
          <a:prstGeom prst="roundRect">
            <a:avLst/>
          </a:prstGeom>
          <a:ln>
            <a:solidFill>
              <a:schemeClr val="accent4"/>
            </a:solidFill>
          </a:ln>
        </p:spPr>
        <p:style>
          <a:lnRef idx="0">
            <a:schemeClr val="dk1"/>
          </a:lnRef>
          <a:fillRef idx="3">
            <a:schemeClr val="dk1"/>
          </a:fillRef>
          <a:effectRef idx="3">
            <a:schemeClr val="dk1"/>
          </a:effectRef>
          <a:fontRef idx="minor">
            <a:schemeClr val="lt1"/>
          </a:fontRef>
        </p:style>
        <p:txBody>
          <a:bodyPr wrap="square" rtlCol="0" anchor="ctr">
            <a:spAutoFit/>
          </a:bodyPr>
          <a:lstStyle/>
          <a:p>
            <a:pPr algn="l" eaLnBrk="1" hangingPunct="1">
              <a:lnSpc>
                <a:spcPct val="90000"/>
              </a:lnSpc>
              <a:spcBef>
                <a:spcPts val="1000"/>
              </a:spcBef>
            </a:pPr>
            <a:r>
              <a:rPr lang="en-US" sz="2800" dirty="0"/>
              <a:t>No decomposition annotations needed! </a:t>
            </a:r>
          </a:p>
        </p:txBody>
      </p:sp>
    </p:spTree>
    <p:extLst>
      <p:ext uri="{BB962C8B-B14F-4D97-AF65-F5344CB8AC3E}">
        <p14:creationId xmlns:p14="http://schemas.microsoft.com/office/powerpoint/2010/main" val="26599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7171-6FB7-4E44-AE62-ECDCB42DE6CF}"/>
              </a:ext>
            </a:extLst>
          </p:cNvPr>
          <p:cNvSpPr>
            <a:spLocks noGrp="1"/>
          </p:cNvSpPr>
          <p:nvPr>
            <p:ph type="title"/>
          </p:nvPr>
        </p:nvSpPr>
        <p:spPr/>
        <p:txBody>
          <a:bodyPr/>
          <a:lstStyle/>
          <a:p>
            <a:r>
              <a:rPr lang="en-US" dirty="0"/>
              <a:t>Results</a:t>
            </a:r>
          </a:p>
        </p:txBody>
      </p:sp>
      <p:graphicFrame>
        <p:nvGraphicFramePr>
          <p:cNvPr id="5" name="Content Placeholder 4">
            <a:extLst>
              <a:ext uri="{FF2B5EF4-FFF2-40B4-BE49-F238E27FC236}">
                <a16:creationId xmlns:a16="http://schemas.microsoft.com/office/drawing/2014/main" id="{E822B71B-1BEB-064E-B4F4-2BEE726CA8F3}"/>
              </a:ext>
            </a:extLst>
          </p:cNvPr>
          <p:cNvGraphicFramePr>
            <a:graphicFrameLocks noGrp="1"/>
          </p:cNvGraphicFramePr>
          <p:nvPr>
            <p:ph idx="1"/>
            <p:extLst>
              <p:ext uri="{D42A27DB-BD31-4B8C-83A1-F6EECF244321}">
                <p14:modId xmlns:p14="http://schemas.microsoft.com/office/powerpoint/2010/main" val="717272316"/>
              </p:ext>
            </p:extLst>
          </p:nvPr>
        </p:nvGraphicFramePr>
        <p:xfrm>
          <a:off x="7058891" y="1846407"/>
          <a:ext cx="4582776" cy="1009455"/>
        </p:xfrm>
        <a:graphic>
          <a:graphicData uri="http://schemas.openxmlformats.org/drawingml/2006/table">
            <a:tbl>
              <a:tblPr firstRow="1" bandRow="1">
                <a:tableStyleId>{5C22544A-7EE6-4342-B048-85BDC9FD1C3A}</a:tableStyleId>
              </a:tblPr>
              <a:tblGrid>
                <a:gridCol w="1527592">
                  <a:extLst>
                    <a:ext uri="{9D8B030D-6E8A-4147-A177-3AD203B41FA5}">
                      <a16:colId xmlns:a16="http://schemas.microsoft.com/office/drawing/2014/main" val="2793429666"/>
                    </a:ext>
                  </a:extLst>
                </a:gridCol>
                <a:gridCol w="1527592">
                  <a:extLst>
                    <a:ext uri="{9D8B030D-6E8A-4147-A177-3AD203B41FA5}">
                      <a16:colId xmlns:a16="http://schemas.microsoft.com/office/drawing/2014/main" val="3103559791"/>
                    </a:ext>
                  </a:extLst>
                </a:gridCol>
                <a:gridCol w="1527592">
                  <a:extLst>
                    <a:ext uri="{9D8B030D-6E8A-4147-A177-3AD203B41FA5}">
                      <a16:colId xmlns:a16="http://schemas.microsoft.com/office/drawing/2014/main" val="3674387960"/>
                    </a:ext>
                  </a:extLst>
                </a:gridCol>
              </a:tblGrid>
              <a:tr h="336485">
                <a:tc>
                  <a:txBody>
                    <a:bodyPr/>
                    <a:lstStyle/>
                    <a:p>
                      <a:r>
                        <a:rPr lang="en-US" sz="1600" dirty="0"/>
                        <a:t>Contrast Test</a:t>
                      </a:r>
                    </a:p>
                  </a:txBody>
                  <a:tcPr>
                    <a:solidFill>
                      <a:schemeClr val="accent6"/>
                    </a:solidFill>
                  </a:tcPr>
                </a:tc>
                <a:tc>
                  <a:txBody>
                    <a:bodyPr/>
                    <a:lstStyle/>
                    <a:p>
                      <a:pPr algn="ctr"/>
                      <a:r>
                        <a:rPr lang="en-US" sz="1600" dirty="0"/>
                        <a:t>DROP EM</a:t>
                      </a:r>
                    </a:p>
                  </a:txBody>
                  <a:tcPr>
                    <a:solidFill>
                      <a:schemeClr val="accent6"/>
                    </a:solidFill>
                  </a:tcPr>
                </a:tc>
                <a:tc>
                  <a:txBody>
                    <a:bodyPr/>
                    <a:lstStyle/>
                    <a:p>
                      <a:pPr algn="ctr"/>
                      <a:r>
                        <a:rPr lang="en-US" sz="1600" dirty="0"/>
                        <a:t>DROP</a:t>
                      </a:r>
                      <a:r>
                        <a:rPr lang="en-US" sz="1600" baseline="30000" dirty="0"/>
                        <a:t>   </a:t>
                      </a:r>
                      <a:r>
                        <a:rPr lang="en-US" sz="1600" dirty="0"/>
                        <a:t>F1</a:t>
                      </a:r>
                      <a:endParaRPr lang="en-US" sz="1600" baseline="30000" dirty="0"/>
                    </a:p>
                  </a:txBody>
                  <a:tcPr>
                    <a:solidFill>
                      <a:schemeClr val="accent6"/>
                    </a:solidFill>
                  </a:tcPr>
                </a:tc>
                <a:extLst>
                  <a:ext uri="{0D108BD9-81ED-4DB2-BD59-A6C34878D82A}">
                    <a16:rowId xmlns:a16="http://schemas.microsoft.com/office/drawing/2014/main" val="3281650040"/>
                  </a:ext>
                </a:extLst>
              </a:tr>
              <a:tr h="336485">
                <a:tc>
                  <a:txBody>
                    <a:bodyPr/>
                    <a:lstStyle/>
                    <a:p>
                      <a:r>
                        <a:rPr lang="en-US" sz="1600" dirty="0" err="1">
                          <a:solidFill>
                            <a:schemeClr val="bg1"/>
                          </a:solidFill>
                        </a:rPr>
                        <a:t>ModularQA</a:t>
                      </a:r>
                      <a:endParaRPr lang="en-US" sz="1600" dirty="0">
                        <a:solidFill>
                          <a:schemeClr val="bg1"/>
                        </a:solidFill>
                      </a:endParaRP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55.7</a:t>
                      </a: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63.3</a:t>
                      </a:r>
                    </a:p>
                  </a:txBody>
                  <a:tcPr>
                    <a:solidFill>
                      <a:schemeClr val="tx2"/>
                    </a:solidFill>
                  </a:tcPr>
                </a:tc>
                <a:extLst>
                  <a:ext uri="{0D108BD9-81ED-4DB2-BD59-A6C34878D82A}">
                    <a16:rowId xmlns:a16="http://schemas.microsoft.com/office/drawing/2014/main" val="100880599"/>
                  </a:ext>
                </a:extLst>
              </a:tr>
              <a:tr h="336485">
                <a:tc>
                  <a:txBody>
                    <a:bodyPr/>
                    <a:lstStyle/>
                    <a:p>
                      <a:r>
                        <a:rPr lang="en-US" sz="1600" dirty="0">
                          <a:solidFill>
                            <a:schemeClr val="tx1"/>
                          </a:solidFill>
                        </a:rPr>
                        <a:t>NumNet+V2</a:t>
                      </a:r>
                    </a:p>
                  </a:txBody>
                  <a:tcPr>
                    <a:solidFill>
                      <a:schemeClr val="accent4">
                        <a:lumMod val="40000"/>
                        <a:lumOff val="60000"/>
                      </a:schemeClr>
                    </a:solidFill>
                  </a:tcPr>
                </a:tc>
                <a:tc>
                  <a:txBody>
                    <a:bodyPr/>
                    <a:lstStyle/>
                    <a:p>
                      <a:pPr algn="ctr"/>
                      <a:r>
                        <a:rPr lang="en-US" sz="1600" dirty="0">
                          <a:solidFill>
                            <a:schemeClr val="tx1"/>
                          </a:solidFill>
                          <a:latin typeface="INCONSOLATA FOR POWERLINE" panose="020B0609030003000000" pitchFamily="49" charset="0"/>
                        </a:rPr>
                        <a:t>45.2</a:t>
                      </a:r>
                    </a:p>
                  </a:txBody>
                  <a:tcPr>
                    <a:solidFill>
                      <a:schemeClr val="accent4">
                        <a:lumMod val="40000"/>
                        <a:lumOff val="60000"/>
                      </a:schemeClr>
                    </a:solidFill>
                  </a:tcPr>
                </a:tc>
                <a:tc>
                  <a:txBody>
                    <a:bodyPr/>
                    <a:lstStyle/>
                    <a:p>
                      <a:pPr algn="ctr"/>
                      <a:r>
                        <a:rPr lang="en-US" sz="1600" dirty="0">
                          <a:solidFill>
                            <a:schemeClr val="tx1"/>
                          </a:solidFill>
                          <a:latin typeface="INCONSOLATA FOR POWERLINE" panose="020B0609030003000000" pitchFamily="49" charset="0"/>
                        </a:rPr>
                        <a:t>56.2</a:t>
                      </a:r>
                    </a:p>
                  </a:txBody>
                  <a:tcPr>
                    <a:solidFill>
                      <a:schemeClr val="accent4">
                        <a:lumMod val="40000"/>
                        <a:lumOff val="60000"/>
                      </a:schemeClr>
                    </a:solidFill>
                  </a:tcPr>
                </a:tc>
                <a:extLst>
                  <a:ext uri="{0D108BD9-81ED-4DB2-BD59-A6C34878D82A}">
                    <a16:rowId xmlns:a16="http://schemas.microsoft.com/office/drawing/2014/main" val="2912762453"/>
                  </a:ext>
                </a:extLst>
              </a:tr>
            </a:tbl>
          </a:graphicData>
        </a:graphic>
      </p:graphicFrame>
      <p:sp>
        <p:nvSpPr>
          <p:cNvPr id="4" name="Slide Number Placeholder 3">
            <a:extLst>
              <a:ext uri="{FF2B5EF4-FFF2-40B4-BE49-F238E27FC236}">
                <a16:creationId xmlns:a16="http://schemas.microsoft.com/office/drawing/2014/main" id="{A2C5E60A-7B2E-7649-A9AE-052E953229B6}"/>
              </a:ext>
            </a:extLst>
          </p:cNvPr>
          <p:cNvSpPr>
            <a:spLocks noGrp="1"/>
          </p:cNvSpPr>
          <p:nvPr>
            <p:ph type="sldNum" sz="quarter" idx="10"/>
          </p:nvPr>
        </p:nvSpPr>
        <p:spPr/>
        <p:txBody>
          <a:bodyPr/>
          <a:lstStyle/>
          <a:p>
            <a:pPr>
              <a:defRPr/>
            </a:pPr>
            <a:fld id="{0121240C-47AF-2F4D-83B3-CC3EDF50F794}" type="slidenum">
              <a:rPr lang="en-US" smtClean="0"/>
              <a:pPr>
                <a:defRPr/>
              </a:pPr>
              <a:t>17</a:t>
            </a:fld>
            <a:endParaRPr lang="en-US" dirty="0"/>
          </a:p>
        </p:txBody>
      </p:sp>
      <p:graphicFrame>
        <p:nvGraphicFramePr>
          <p:cNvPr id="6" name="Content Placeholder 4">
            <a:extLst>
              <a:ext uri="{FF2B5EF4-FFF2-40B4-BE49-F238E27FC236}">
                <a16:creationId xmlns:a16="http://schemas.microsoft.com/office/drawing/2014/main" id="{D092DE55-3DCA-8E49-AF12-71A509134A90}"/>
              </a:ext>
            </a:extLst>
          </p:cNvPr>
          <p:cNvGraphicFramePr>
            <a:graphicFrameLocks/>
          </p:cNvGraphicFramePr>
          <p:nvPr>
            <p:extLst>
              <p:ext uri="{D42A27DB-BD31-4B8C-83A1-F6EECF244321}">
                <p14:modId xmlns:p14="http://schemas.microsoft.com/office/powerpoint/2010/main" val="934275273"/>
              </p:ext>
            </p:extLst>
          </p:nvPr>
        </p:nvGraphicFramePr>
        <p:xfrm>
          <a:off x="7058892" y="3502420"/>
          <a:ext cx="3803843" cy="1071606"/>
        </p:xfrm>
        <a:graphic>
          <a:graphicData uri="http://schemas.openxmlformats.org/drawingml/2006/table">
            <a:tbl>
              <a:tblPr firstRow="1" bandRow="1">
                <a:tableStyleId>{5C22544A-7EE6-4342-B048-85BDC9FD1C3A}</a:tableStyleId>
              </a:tblPr>
              <a:tblGrid>
                <a:gridCol w="1602685">
                  <a:extLst>
                    <a:ext uri="{9D8B030D-6E8A-4147-A177-3AD203B41FA5}">
                      <a16:colId xmlns:a16="http://schemas.microsoft.com/office/drawing/2014/main" val="2793429666"/>
                    </a:ext>
                  </a:extLst>
                </a:gridCol>
                <a:gridCol w="791199">
                  <a:extLst>
                    <a:ext uri="{9D8B030D-6E8A-4147-A177-3AD203B41FA5}">
                      <a16:colId xmlns:a16="http://schemas.microsoft.com/office/drawing/2014/main" val="3103559791"/>
                    </a:ext>
                  </a:extLst>
                </a:gridCol>
                <a:gridCol w="720195">
                  <a:extLst>
                    <a:ext uri="{9D8B030D-6E8A-4147-A177-3AD203B41FA5}">
                      <a16:colId xmlns:a16="http://schemas.microsoft.com/office/drawing/2014/main" val="3674387960"/>
                    </a:ext>
                  </a:extLst>
                </a:gridCol>
                <a:gridCol w="689764">
                  <a:extLst>
                    <a:ext uri="{9D8B030D-6E8A-4147-A177-3AD203B41FA5}">
                      <a16:colId xmlns:a16="http://schemas.microsoft.com/office/drawing/2014/main" val="251805395"/>
                    </a:ext>
                  </a:extLst>
                </a:gridCol>
              </a:tblGrid>
              <a:tr h="357202">
                <a:tc>
                  <a:txBody>
                    <a:bodyPr/>
                    <a:lstStyle/>
                    <a:p>
                      <a:r>
                        <a:rPr lang="en-US" sz="1600" dirty="0"/>
                        <a:t>Training Set %</a:t>
                      </a:r>
                    </a:p>
                  </a:txBody>
                  <a:tcPr>
                    <a:solidFill>
                      <a:schemeClr val="accent6"/>
                    </a:solidFill>
                  </a:tcPr>
                </a:tc>
                <a:tc>
                  <a:txBody>
                    <a:bodyPr/>
                    <a:lstStyle/>
                    <a:p>
                      <a:pPr algn="ctr"/>
                      <a:r>
                        <a:rPr lang="en-US" sz="1600" dirty="0"/>
                        <a:t>100%</a:t>
                      </a:r>
                    </a:p>
                  </a:txBody>
                  <a:tcPr>
                    <a:solidFill>
                      <a:schemeClr val="accent6"/>
                    </a:solidFill>
                  </a:tcPr>
                </a:tc>
                <a:tc>
                  <a:txBody>
                    <a:bodyPr/>
                    <a:lstStyle/>
                    <a:p>
                      <a:pPr algn="ctr"/>
                      <a:r>
                        <a:rPr lang="en-US" sz="1600" dirty="0"/>
                        <a:t>60%</a:t>
                      </a:r>
                      <a:endParaRPr lang="en-US" sz="1600" baseline="30000" dirty="0"/>
                    </a:p>
                  </a:txBody>
                  <a:tcPr>
                    <a:solidFill>
                      <a:schemeClr val="accent6"/>
                    </a:solidFill>
                  </a:tcPr>
                </a:tc>
                <a:tc>
                  <a:txBody>
                    <a:bodyPr/>
                    <a:lstStyle/>
                    <a:p>
                      <a:pPr algn="ctr"/>
                      <a:r>
                        <a:rPr lang="en-US" sz="1600" baseline="0" dirty="0"/>
                        <a:t>20%</a:t>
                      </a:r>
                    </a:p>
                  </a:txBody>
                  <a:tcPr>
                    <a:solidFill>
                      <a:schemeClr val="accent6"/>
                    </a:solidFill>
                  </a:tcPr>
                </a:tc>
                <a:extLst>
                  <a:ext uri="{0D108BD9-81ED-4DB2-BD59-A6C34878D82A}">
                    <a16:rowId xmlns:a16="http://schemas.microsoft.com/office/drawing/2014/main" val="3281650040"/>
                  </a:ext>
                </a:extLst>
              </a:tr>
              <a:tr h="357202">
                <a:tc>
                  <a:txBody>
                    <a:bodyPr/>
                    <a:lstStyle/>
                    <a:p>
                      <a:r>
                        <a:rPr lang="en-US" sz="1600" dirty="0" err="1">
                          <a:solidFill>
                            <a:schemeClr val="bg1"/>
                          </a:solidFill>
                        </a:rPr>
                        <a:t>ModularQA</a:t>
                      </a:r>
                      <a:endParaRPr lang="en-US" sz="1600" dirty="0">
                        <a:solidFill>
                          <a:schemeClr val="bg1"/>
                        </a:solidFill>
                      </a:endParaRPr>
                    </a:p>
                  </a:txBody>
                  <a:tcPr>
                    <a:solidFill>
                      <a:schemeClr val="tx2"/>
                    </a:solidFill>
                  </a:tcPr>
                </a:tc>
                <a:tc>
                  <a:txBody>
                    <a:bodyPr/>
                    <a:lstStyle/>
                    <a:p>
                      <a:pPr algn="ctr"/>
                      <a:r>
                        <a:rPr lang="en-US" sz="1600" dirty="0">
                          <a:solidFill>
                            <a:schemeClr val="bg1"/>
                          </a:solidFill>
                          <a:latin typeface="INCONSOLATA FOR POWERLINE" panose="020B0609030003000000" pitchFamily="49" charset="0"/>
                        </a:rPr>
                        <a:t>87.8</a:t>
                      </a: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89.3</a:t>
                      </a: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87.0</a:t>
                      </a:r>
                    </a:p>
                  </a:txBody>
                  <a:tcPr>
                    <a:solidFill>
                      <a:schemeClr val="tx2"/>
                    </a:solidFill>
                  </a:tcPr>
                </a:tc>
                <a:extLst>
                  <a:ext uri="{0D108BD9-81ED-4DB2-BD59-A6C34878D82A}">
                    <a16:rowId xmlns:a16="http://schemas.microsoft.com/office/drawing/2014/main" val="100880599"/>
                  </a:ext>
                </a:extLst>
              </a:tr>
              <a:tr h="357202">
                <a:tc>
                  <a:txBody>
                    <a:bodyPr/>
                    <a:lstStyle/>
                    <a:p>
                      <a:r>
                        <a:rPr lang="en-US" sz="1600" dirty="0">
                          <a:solidFill>
                            <a:schemeClr val="tx1"/>
                          </a:solidFill>
                        </a:rPr>
                        <a:t>NumNet+V2</a:t>
                      </a:r>
                    </a:p>
                  </a:txBody>
                  <a:tcPr>
                    <a:solidFill>
                      <a:schemeClr val="accent4">
                        <a:lumMod val="40000"/>
                        <a:lumOff val="60000"/>
                      </a:schemeClr>
                    </a:solidFill>
                  </a:tcPr>
                </a:tc>
                <a:tc>
                  <a:txBody>
                    <a:bodyPr/>
                    <a:lstStyle/>
                    <a:p>
                      <a:pPr algn="ctr"/>
                      <a:r>
                        <a:rPr lang="en-US" sz="1600" b="1" u="sng" dirty="0">
                          <a:solidFill>
                            <a:schemeClr val="tx1"/>
                          </a:solidFill>
                          <a:latin typeface="INCONSOLATA FOR POWERLINE" panose="020B0609030003000000" pitchFamily="49" charset="0"/>
                        </a:rPr>
                        <a:t>91.6</a:t>
                      </a:r>
                    </a:p>
                  </a:txBody>
                  <a:tcPr>
                    <a:solidFill>
                      <a:schemeClr val="accent4">
                        <a:lumMod val="40000"/>
                        <a:lumOff val="60000"/>
                      </a:schemeClr>
                    </a:solidFill>
                  </a:tcPr>
                </a:tc>
                <a:tc>
                  <a:txBody>
                    <a:bodyPr/>
                    <a:lstStyle/>
                    <a:p>
                      <a:pPr algn="ctr"/>
                      <a:r>
                        <a:rPr lang="en-US" sz="1600" dirty="0">
                          <a:solidFill>
                            <a:schemeClr val="tx1"/>
                          </a:solidFill>
                          <a:latin typeface="INCONSOLATA FOR POWERLINE" panose="020B0609030003000000" pitchFamily="49" charset="0"/>
                        </a:rPr>
                        <a:t>88.3</a:t>
                      </a:r>
                    </a:p>
                  </a:txBody>
                  <a:tcPr>
                    <a:solidFill>
                      <a:schemeClr val="accent4">
                        <a:lumMod val="40000"/>
                        <a:lumOff val="60000"/>
                      </a:schemeClr>
                    </a:solidFill>
                  </a:tcPr>
                </a:tc>
                <a:tc>
                  <a:txBody>
                    <a:bodyPr/>
                    <a:lstStyle/>
                    <a:p>
                      <a:pPr algn="ctr"/>
                      <a:r>
                        <a:rPr lang="en-US" sz="1600" dirty="0">
                          <a:solidFill>
                            <a:schemeClr val="tx1"/>
                          </a:solidFill>
                          <a:latin typeface="INCONSOLATA FOR POWERLINE" panose="020B0609030003000000" pitchFamily="49" charset="0"/>
                        </a:rPr>
                        <a:t>85.4</a:t>
                      </a:r>
                    </a:p>
                  </a:txBody>
                  <a:tcPr>
                    <a:solidFill>
                      <a:schemeClr val="accent4">
                        <a:lumMod val="40000"/>
                        <a:lumOff val="60000"/>
                      </a:schemeClr>
                    </a:solidFill>
                  </a:tcPr>
                </a:tc>
                <a:extLst>
                  <a:ext uri="{0D108BD9-81ED-4DB2-BD59-A6C34878D82A}">
                    <a16:rowId xmlns:a16="http://schemas.microsoft.com/office/drawing/2014/main" val="2912762453"/>
                  </a:ext>
                </a:extLst>
              </a:tr>
            </a:tbl>
          </a:graphicData>
        </a:graphic>
      </p:graphicFrame>
      <p:graphicFrame>
        <p:nvGraphicFramePr>
          <p:cNvPr id="8" name="Content Placeholder 4">
            <a:extLst>
              <a:ext uri="{FF2B5EF4-FFF2-40B4-BE49-F238E27FC236}">
                <a16:creationId xmlns:a16="http://schemas.microsoft.com/office/drawing/2014/main" id="{5A15DCAE-3900-1D4E-A2F2-20AEB44CA520}"/>
              </a:ext>
            </a:extLst>
          </p:cNvPr>
          <p:cNvGraphicFramePr>
            <a:graphicFrameLocks/>
          </p:cNvGraphicFramePr>
          <p:nvPr>
            <p:extLst>
              <p:ext uri="{D42A27DB-BD31-4B8C-83A1-F6EECF244321}">
                <p14:modId xmlns:p14="http://schemas.microsoft.com/office/powerpoint/2010/main" val="2860025790"/>
              </p:ext>
            </p:extLst>
          </p:nvPr>
        </p:nvGraphicFramePr>
        <p:xfrm>
          <a:off x="7058891" y="5259705"/>
          <a:ext cx="4724400" cy="1036320"/>
        </p:xfrm>
        <a:graphic>
          <a:graphicData uri="http://schemas.openxmlformats.org/drawingml/2006/table">
            <a:tbl>
              <a:tblPr firstRow="1" bandRow="1">
                <a:tableStyleId>{5C22544A-7EE6-4342-B048-85BDC9FD1C3A}</a:tableStyleId>
              </a:tblPr>
              <a:tblGrid>
                <a:gridCol w="1590458">
                  <a:extLst>
                    <a:ext uri="{9D8B030D-6E8A-4147-A177-3AD203B41FA5}">
                      <a16:colId xmlns:a16="http://schemas.microsoft.com/office/drawing/2014/main" val="2793429666"/>
                    </a:ext>
                  </a:extLst>
                </a:gridCol>
                <a:gridCol w="842205">
                  <a:extLst>
                    <a:ext uri="{9D8B030D-6E8A-4147-A177-3AD203B41FA5}">
                      <a16:colId xmlns:a16="http://schemas.microsoft.com/office/drawing/2014/main" val="3103559791"/>
                    </a:ext>
                  </a:extLst>
                </a:gridCol>
                <a:gridCol w="1345515">
                  <a:extLst>
                    <a:ext uri="{9D8B030D-6E8A-4147-A177-3AD203B41FA5}">
                      <a16:colId xmlns:a16="http://schemas.microsoft.com/office/drawing/2014/main" val="3674387960"/>
                    </a:ext>
                  </a:extLst>
                </a:gridCol>
                <a:gridCol w="946222">
                  <a:extLst>
                    <a:ext uri="{9D8B030D-6E8A-4147-A177-3AD203B41FA5}">
                      <a16:colId xmlns:a16="http://schemas.microsoft.com/office/drawing/2014/main" val="251805395"/>
                    </a:ext>
                  </a:extLst>
                </a:gridCol>
              </a:tblGrid>
              <a:tr h="323497">
                <a:tc>
                  <a:txBody>
                    <a:bodyPr/>
                    <a:lstStyle/>
                    <a:p>
                      <a:r>
                        <a:rPr lang="en-US" sz="1600" dirty="0"/>
                        <a:t>Human Eval</a:t>
                      </a:r>
                    </a:p>
                  </a:txBody>
                  <a:tcPr>
                    <a:solidFill>
                      <a:schemeClr val="accent6"/>
                    </a:solidFill>
                  </a:tcPr>
                </a:tc>
                <a:tc>
                  <a:txBody>
                    <a:bodyPr/>
                    <a:lstStyle/>
                    <a:p>
                      <a:pPr algn="ctr"/>
                      <a:r>
                        <a:rPr lang="en-US" sz="1600" dirty="0"/>
                        <a:t>Trust</a:t>
                      </a:r>
                    </a:p>
                  </a:txBody>
                  <a:tcPr>
                    <a:solidFill>
                      <a:schemeClr val="accent6"/>
                    </a:solidFill>
                  </a:tcPr>
                </a:tc>
                <a:tc>
                  <a:txBody>
                    <a:bodyPr/>
                    <a:lstStyle/>
                    <a:p>
                      <a:pPr algn="ctr"/>
                      <a:r>
                        <a:rPr lang="en-US" sz="1600" baseline="0" dirty="0"/>
                        <a:t>Understand</a:t>
                      </a:r>
                    </a:p>
                  </a:txBody>
                  <a:tcPr>
                    <a:solidFill>
                      <a:schemeClr val="accent6"/>
                    </a:solidFill>
                  </a:tcPr>
                </a:tc>
                <a:tc>
                  <a:txBody>
                    <a:bodyPr/>
                    <a:lstStyle/>
                    <a:p>
                      <a:pPr algn="ctr"/>
                      <a:r>
                        <a:rPr lang="en-US" sz="1600" baseline="0" dirty="0"/>
                        <a:t>Prefer</a:t>
                      </a:r>
                    </a:p>
                  </a:txBody>
                  <a:tcPr>
                    <a:solidFill>
                      <a:schemeClr val="accent6"/>
                    </a:solidFill>
                  </a:tcPr>
                </a:tc>
                <a:extLst>
                  <a:ext uri="{0D108BD9-81ED-4DB2-BD59-A6C34878D82A}">
                    <a16:rowId xmlns:a16="http://schemas.microsoft.com/office/drawing/2014/main" val="3281650040"/>
                  </a:ext>
                </a:extLst>
              </a:tr>
              <a:tr h="323497">
                <a:tc>
                  <a:txBody>
                    <a:bodyPr/>
                    <a:lstStyle/>
                    <a:p>
                      <a:r>
                        <a:rPr lang="en-US" sz="1600" dirty="0" err="1">
                          <a:solidFill>
                            <a:schemeClr val="bg1"/>
                          </a:solidFill>
                        </a:rPr>
                        <a:t>ModularQA</a:t>
                      </a:r>
                      <a:endParaRPr lang="en-US" sz="1600" dirty="0">
                        <a:solidFill>
                          <a:schemeClr val="bg1"/>
                        </a:solidFill>
                      </a:endParaRP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67%</a:t>
                      </a: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78%</a:t>
                      </a:r>
                    </a:p>
                  </a:txBody>
                  <a:tcPr>
                    <a:solidFill>
                      <a:schemeClr val="tx2"/>
                    </a:solidFill>
                  </a:tcPr>
                </a:tc>
                <a:tc>
                  <a:txBody>
                    <a:bodyPr/>
                    <a:lstStyle/>
                    <a:p>
                      <a:pPr algn="ctr"/>
                      <a:r>
                        <a:rPr lang="en-US" sz="1600" b="1" u="sng" dirty="0">
                          <a:solidFill>
                            <a:schemeClr val="bg1"/>
                          </a:solidFill>
                          <a:latin typeface="INCONSOLATA FOR POWERLINE" panose="020B0609030003000000" pitchFamily="49" charset="0"/>
                        </a:rPr>
                        <a:t>68%</a:t>
                      </a:r>
                    </a:p>
                  </a:txBody>
                  <a:tcPr>
                    <a:solidFill>
                      <a:schemeClr val="tx2"/>
                    </a:solidFill>
                  </a:tcPr>
                </a:tc>
                <a:extLst>
                  <a:ext uri="{0D108BD9-81ED-4DB2-BD59-A6C34878D82A}">
                    <a16:rowId xmlns:a16="http://schemas.microsoft.com/office/drawing/2014/main" val="100880599"/>
                  </a:ext>
                </a:extLst>
              </a:tr>
              <a:tr h="323497">
                <a:tc>
                  <a:txBody>
                    <a:bodyPr/>
                    <a:lstStyle/>
                    <a:p>
                      <a:r>
                        <a:rPr lang="en-US" dirty="0" err="1">
                          <a:solidFill>
                            <a:schemeClr val="tx1"/>
                          </a:solidFill>
                        </a:rPr>
                        <a:t>DecompRC</a:t>
                      </a:r>
                      <a:endParaRPr lang="en-US" dirty="0">
                        <a:solidFill>
                          <a:schemeClr val="tx1"/>
                        </a:solidFill>
                      </a:endParaRPr>
                    </a:p>
                  </a:txBody>
                  <a:tcPr>
                    <a:solidFill>
                      <a:schemeClr val="accent4">
                        <a:lumMod val="40000"/>
                        <a:lumOff val="60000"/>
                      </a:schemeClr>
                    </a:solidFill>
                  </a:tcPr>
                </a:tc>
                <a:tc>
                  <a:txBody>
                    <a:bodyPr/>
                    <a:lstStyle/>
                    <a:p>
                      <a:pPr algn="ctr"/>
                      <a:r>
                        <a:rPr lang="en-US" b="0" u="none" dirty="0">
                          <a:solidFill>
                            <a:schemeClr val="tx1"/>
                          </a:solidFill>
                          <a:latin typeface="INCONSOLATA FOR POWERLINE" panose="020B0609030003000000" pitchFamily="49" charset="0"/>
                        </a:rPr>
                        <a:t>33%</a:t>
                      </a:r>
                    </a:p>
                  </a:txBody>
                  <a:tcPr>
                    <a:solidFill>
                      <a:schemeClr val="accent4">
                        <a:lumMod val="40000"/>
                        <a:lumOff val="60000"/>
                      </a:schemeClr>
                    </a:solidFill>
                  </a:tcPr>
                </a:tc>
                <a:tc>
                  <a:txBody>
                    <a:bodyPr/>
                    <a:lstStyle/>
                    <a:p>
                      <a:pPr algn="ctr"/>
                      <a:r>
                        <a:rPr lang="en-US" dirty="0">
                          <a:solidFill>
                            <a:schemeClr val="tx1"/>
                          </a:solidFill>
                          <a:latin typeface="INCONSOLATA FOR POWERLINE" panose="020B0609030003000000" pitchFamily="49" charset="0"/>
                        </a:rPr>
                        <a:t>22%</a:t>
                      </a:r>
                    </a:p>
                  </a:txBody>
                  <a:tcPr>
                    <a:solidFill>
                      <a:schemeClr val="accent4">
                        <a:lumMod val="40000"/>
                        <a:lumOff val="60000"/>
                      </a:schemeClr>
                    </a:solidFill>
                  </a:tcPr>
                </a:tc>
                <a:tc>
                  <a:txBody>
                    <a:bodyPr/>
                    <a:lstStyle/>
                    <a:p>
                      <a:pPr algn="ctr"/>
                      <a:r>
                        <a:rPr lang="en-US" dirty="0">
                          <a:solidFill>
                            <a:schemeClr val="tx1"/>
                          </a:solidFill>
                          <a:latin typeface="INCONSOLATA FOR POWERLINE" panose="020B0609030003000000" pitchFamily="49" charset="0"/>
                        </a:rPr>
                        <a:t>32%</a:t>
                      </a:r>
                    </a:p>
                  </a:txBody>
                  <a:tcPr>
                    <a:solidFill>
                      <a:schemeClr val="accent4">
                        <a:lumMod val="40000"/>
                        <a:lumOff val="60000"/>
                      </a:schemeClr>
                    </a:solidFill>
                  </a:tcPr>
                </a:tc>
                <a:extLst>
                  <a:ext uri="{0D108BD9-81ED-4DB2-BD59-A6C34878D82A}">
                    <a16:rowId xmlns:a16="http://schemas.microsoft.com/office/drawing/2014/main" val="2912762453"/>
                  </a:ext>
                </a:extLst>
              </a:tr>
            </a:tbl>
          </a:graphicData>
        </a:graphic>
      </p:graphicFrame>
      <p:graphicFrame>
        <p:nvGraphicFramePr>
          <p:cNvPr id="9" name="Table 5">
            <a:extLst>
              <a:ext uri="{FF2B5EF4-FFF2-40B4-BE49-F238E27FC236}">
                <a16:creationId xmlns:a16="http://schemas.microsoft.com/office/drawing/2014/main" id="{1CF38DAB-9782-0349-BF39-E67887C528BB}"/>
              </a:ext>
            </a:extLst>
          </p:cNvPr>
          <p:cNvGraphicFramePr>
            <a:graphicFrameLocks/>
          </p:cNvGraphicFramePr>
          <p:nvPr>
            <p:extLst>
              <p:ext uri="{D42A27DB-BD31-4B8C-83A1-F6EECF244321}">
                <p14:modId xmlns:p14="http://schemas.microsoft.com/office/powerpoint/2010/main" val="1338197321"/>
              </p:ext>
            </p:extLst>
          </p:nvPr>
        </p:nvGraphicFramePr>
        <p:xfrm>
          <a:off x="648182" y="2233961"/>
          <a:ext cx="3881487" cy="1419759"/>
        </p:xfrm>
        <a:graphic>
          <a:graphicData uri="http://schemas.openxmlformats.org/drawingml/2006/table">
            <a:tbl>
              <a:tblPr firstRow="1" bandRow="1">
                <a:tableStyleId>{5C22544A-7EE6-4342-B048-85BDC9FD1C3A}</a:tableStyleId>
              </a:tblPr>
              <a:tblGrid>
                <a:gridCol w="1330953">
                  <a:extLst>
                    <a:ext uri="{9D8B030D-6E8A-4147-A177-3AD203B41FA5}">
                      <a16:colId xmlns:a16="http://schemas.microsoft.com/office/drawing/2014/main" val="4028558477"/>
                    </a:ext>
                  </a:extLst>
                </a:gridCol>
                <a:gridCol w="1256705">
                  <a:extLst>
                    <a:ext uri="{9D8B030D-6E8A-4147-A177-3AD203B41FA5}">
                      <a16:colId xmlns:a16="http://schemas.microsoft.com/office/drawing/2014/main" val="2236130939"/>
                    </a:ext>
                  </a:extLst>
                </a:gridCol>
                <a:gridCol w="1293829">
                  <a:extLst>
                    <a:ext uri="{9D8B030D-6E8A-4147-A177-3AD203B41FA5}">
                      <a16:colId xmlns:a16="http://schemas.microsoft.com/office/drawing/2014/main" val="2469826107"/>
                    </a:ext>
                  </a:extLst>
                </a:gridCol>
              </a:tblGrid>
              <a:tr h="361959">
                <a:tc>
                  <a:txBody>
                    <a:bodyPr/>
                    <a:lstStyle/>
                    <a:p>
                      <a:endParaRPr lang="en-US" sz="1600" dirty="0"/>
                    </a:p>
                  </a:txBody>
                  <a:tcPr>
                    <a:solidFill>
                      <a:schemeClr val="accent6"/>
                    </a:solidFill>
                  </a:tcPr>
                </a:tc>
                <a:tc>
                  <a:txBody>
                    <a:bodyPr/>
                    <a:lstStyle/>
                    <a:p>
                      <a:pPr algn="ctr"/>
                      <a:r>
                        <a:rPr lang="en-US" sz="1600" dirty="0"/>
                        <a:t>DROP F1</a:t>
                      </a:r>
                    </a:p>
                  </a:txBody>
                  <a:tcPr>
                    <a:solidFill>
                      <a:schemeClr val="accent6"/>
                    </a:solidFill>
                  </a:tcPr>
                </a:tc>
                <a:tc>
                  <a:txBody>
                    <a:bodyPr/>
                    <a:lstStyle/>
                    <a:p>
                      <a:pPr algn="ctr"/>
                      <a:r>
                        <a:rPr lang="en-US" sz="1600" dirty="0" err="1"/>
                        <a:t>HotpotQA</a:t>
                      </a:r>
                      <a:endParaRPr lang="en-US" sz="1600" baseline="30000" dirty="0"/>
                    </a:p>
                  </a:txBody>
                  <a:tcPr>
                    <a:solidFill>
                      <a:schemeClr val="accent6"/>
                    </a:solidFill>
                  </a:tcPr>
                </a:tc>
                <a:extLst>
                  <a:ext uri="{0D108BD9-81ED-4DB2-BD59-A6C34878D82A}">
                    <a16:rowId xmlns:a16="http://schemas.microsoft.com/office/drawing/2014/main" val="474650078"/>
                  </a:ext>
                </a:extLst>
              </a:tr>
              <a:tr h="352600">
                <a:tc>
                  <a:txBody>
                    <a:bodyPr/>
                    <a:lstStyle/>
                    <a:p>
                      <a:r>
                        <a:rPr lang="en-US" sz="1600" dirty="0" err="1">
                          <a:solidFill>
                            <a:schemeClr val="bg1"/>
                          </a:solidFill>
                        </a:rPr>
                        <a:t>ModularQA</a:t>
                      </a:r>
                      <a:endParaRPr lang="en-US" sz="1600" dirty="0">
                        <a:solidFill>
                          <a:schemeClr val="bg1"/>
                        </a:solidFill>
                      </a:endParaRPr>
                    </a:p>
                  </a:txBody>
                  <a:tcPr>
                    <a:solidFill>
                      <a:schemeClr val="tx2"/>
                    </a:solidFill>
                  </a:tcPr>
                </a:tc>
                <a:tc>
                  <a:txBody>
                    <a:bodyPr/>
                    <a:lstStyle/>
                    <a:p>
                      <a:pPr algn="ctr"/>
                      <a:r>
                        <a:rPr lang="en-US" sz="1600" dirty="0">
                          <a:solidFill>
                            <a:schemeClr val="bg1"/>
                          </a:solidFill>
                          <a:latin typeface="INCONSOLATA FOR POWERLINE" panose="020B0609030003000000" pitchFamily="49" charset="0"/>
                        </a:rPr>
                        <a:t>87.9</a:t>
                      </a:r>
                    </a:p>
                  </a:txBody>
                  <a:tcPr>
                    <a:solidFill>
                      <a:schemeClr val="tx2"/>
                    </a:solidFill>
                  </a:tcPr>
                </a:tc>
                <a:tc>
                  <a:txBody>
                    <a:bodyPr/>
                    <a:lstStyle/>
                    <a:p>
                      <a:pPr algn="ctr"/>
                      <a:r>
                        <a:rPr lang="en-US" sz="1600" dirty="0">
                          <a:solidFill>
                            <a:schemeClr val="bg1"/>
                          </a:solidFill>
                          <a:latin typeface="INCONSOLATA FOR POWERLINE" panose="020B0609030003000000" pitchFamily="49" charset="0"/>
                        </a:rPr>
                        <a:t>61.8</a:t>
                      </a:r>
                    </a:p>
                  </a:txBody>
                  <a:tcPr>
                    <a:solidFill>
                      <a:schemeClr val="tx2"/>
                    </a:solidFill>
                  </a:tcPr>
                </a:tc>
                <a:extLst>
                  <a:ext uri="{0D108BD9-81ED-4DB2-BD59-A6C34878D82A}">
                    <a16:rowId xmlns:a16="http://schemas.microsoft.com/office/drawing/2014/main" val="1567390322"/>
                  </a:ext>
                </a:extLst>
              </a:tr>
              <a:tr h="352600">
                <a:tc>
                  <a:txBody>
                    <a:bodyPr/>
                    <a:lstStyle/>
                    <a:p>
                      <a:r>
                        <a:rPr lang="en-US" sz="1600" dirty="0"/>
                        <a:t>NMN-D</a:t>
                      </a:r>
                    </a:p>
                  </a:txBody>
                  <a:tcPr/>
                </a:tc>
                <a:tc>
                  <a:txBody>
                    <a:bodyPr/>
                    <a:lstStyle/>
                    <a:p>
                      <a:pPr algn="ctr"/>
                      <a:r>
                        <a:rPr lang="en-US" sz="1600" dirty="0">
                          <a:latin typeface="INCONSOLATA FOR POWERLINE" panose="020B0609030003000000" pitchFamily="49" charset="0"/>
                        </a:rPr>
                        <a:t>79.1</a:t>
                      </a:r>
                      <a:r>
                        <a:rPr lang="en-US" sz="1600" dirty="0"/>
                        <a:t>*</a:t>
                      </a:r>
                    </a:p>
                  </a:txBody>
                  <a:tcPr/>
                </a:tc>
                <a:tc>
                  <a:txBody>
                    <a:bodyPr/>
                    <a:lstStyle/>
                    <a:p>
                      <a:pPr algn="ctr"/>
                      <a:endParaRPr lang="en-US" sz="1600" dirty="0"/>
                    </a:p>
                  </a:txBody>
                  <a:tcPr>
                    <a:solidFill>
                      <a:srgbClr val="C00000"/>
                    </a:solidFill>
                  </a:tcPr>
                </a:tc>
                <a:extLst>
                  <a:ext uri="{0D108BD9-81ED-4DB2-BD59-A6C34878D82A}">
                    <a16:rowId xmlns:a16="http://schemas.microsoft.com/office/drawing/2014/main" val="2435616809"/>
                  </a:ext>
                </a:extLst>
              </a:tr>
              <a:tr h="352600">
                <a:tc>
                  <a:txBody>
                    <a:bodyPr/>
                    <a:lstStyle/>
                    <a:p>
                      <a:r>
                        <a:rPr lang="en-US" sz="1600" dirty="0"/>
                        <a:t>SNMN</a:t>
                      </a:r>
                    </a:p>
                  </a:txBody>
                  <a:tcPr/>
                </a:tc>
                <a:tc>
                  <a:txBody>
                    <a:bodyPr/>
                    <a:lstStyle/>
                    <a:p>
                      <a:pPr algn="ctr"/>
                      <a:endParaRPr lang="en-US" sz="1600" dirty="0"/>
                    </a:p>
                  </a:txBody>
                  <a:tcPr>
                    <a:solidFill>
                      <a:srgbClr val="C00000"/>
                    </a:solidFill>
                  </a:tcPr>
                </a:tc>
                <a:tc>
                  <a:txBody>
                    <a:bodyPr/>
                    <a:lstStyle/>
                    <a:p>
                      <a:pPr algn="ctr"/>
                      <a:r>
                        <a:rPr lang="en-US" sz="1600" dirty="0">
                          <a:latin typeface="INCONSOLATA FOR POWERLINE" panose="020B0609030003000000" pitchFamily="49" charset="0"/>
                        </a:rPr>
                        <a:t>63.1</a:t>
                      </a:r>
                    </a:p>
                  </a:txBody>
                  <a:tcPr/>
                </a:tc>
                <a:extLst>
                  <a:ext uri="{0D108BD9-81ED-4DB2-BD59-A6C34878D82A}">
                    <a16:rowId xmlns:a16="http://schemas.microsoft.com/office/drawing/2014/main" val="882410254"/>
                  </a:ext>
                </a:extLst>
              </a:tr>
            </a:tbl>
          </a:graphicData>
        </a:graphic>
      </p:graphicFrame>
      <p:graphicFrame>
        <p:nvGraphicFramePr>
          <p:cNvPr id="10" name="Table 5">
            <a:extLst>
              <a:ext uri="{FF2B5EF4-FFF2-40B4-BE49-F238E27FC236}">
                <a16:creationId xmlns:a16="http://schemas.microsoft.com/office/drawing/2014/main" id="{91FAF667-8975-9C45-A77F-9AF316938422}"/>
              </a:ext>
            </a:extLst>
          </p:cNvPr>
          <p:cNvGraphicFramePr>
            <a:graphicFrameLocks/>
          </p:cNvGraphicFramePr>
          <p:nvPr>
            <p:extLst>
              <p:ext uri="{D42A27DB-BD31-4B8C-83A1-F6EECF244321}">
                <p14:modId xmlns:p14="http://schemas.microsoft.com/office/powerpoint/2010/main" val="3950250126"/>
              </p:ext>
            </p:extLst>
          </p:nvPr>
        </p:nvGraphicFramePr>
        <p:xfrm>
          <a:off x="648181" y="4574026"/>
          <a:ext cx="3949218" cy="1419760"/>
        </p:xfrm>
        <a:graphic>
          <a:graphicData uri="http://schemas.openxmlformats.org/drawingml/2006/table">
            <a:tbl>
              <a:tblPr firstRow="1" bandRow="1">
                <a:tableStyleId>{5C22544A-7EE6-4342-B048-85BDC9FD1C3A}</a:tableStyleId>
              </a:tblPr>
              <a:tblGrid>
                <a:gridCol w="1323862">
                  <a:extLst>
                    <a:ext uri="{9D8B030D-6E8A-4147-A177-3AD203B41FA5}">
                      <a16:colId xmlns:a16="http://schemas.microsoft.com/office/drawing/2014/main" val="4028558477"/>
                    </a:ext>
                  </a:extLst>
                </a:gridCol>
                <a:gridCol w="1308950">
                  <a:extLst>
                    <a:ext uri="{9D8B030D-6E8A-4147-A177-3AD203B41FA5}">
                      <a16:colId xmlns:a16="http://schemas.microsoft.com/office/drawing/2014/main" val="2236130939"/>
                    </a:ext>
                  </a:extLst>
                </a:gridCol>
                <a:gridCol w="1316406">
                  <a:extLst>
                    <a:ext uri="{9D8B030D-6E8A-4147-A177-3AD203B41FA5}">
                      <a16:colId xmlns:a16="http://schemas.microsoft.com/office/drawing/2014/main" val="2469826107"/>
                    </a:ext>
                  </a:extLst>
                </a:gridCol>
              </a:tblGrid>
              <a:tr h="408013">
                <a:tc>
                  <a:txBody>
                    <a:bodyPr/>
                    <a:lstStyle/>
                    <a:p>
                      <a:endParaRPr lang="en-US" sz="1600" dirty="0"/>
                    </a:p>
                  </a:txBody>
                  <a:tcPr>
                    <a:solidFill>
                      <a:schemeClr val="accent6"/>
                    </a:solidFill>
                  </a:tcPr>
                </a:tc>
                <a:tc>
                  <a:txBody>
                    <a:bodyPr/>
                    <a:lstStyle/>
                    <a:p>
                      <a:pPr algn="ctr"/>
                      <a:r>
                        <a:rPr lang="en-US" sz="1600" dirty="0"/>
                        <a:t>DROP F1</a:t>
                      </a:r>
                    </a:p>
                  </a:txBody>
                  <a:tcPr>
                    <a:solidFill>
                      <a:schemeClr val="accent6"/>
                    </a:solidFill>
                  </a:tcPr>
                </a:tc>
                <a:tc>
                  <a:txBody>
                    <a:bodyPr/>
                    <a:lstStyle/>
                    <a:p>
                      <a:pPr algn="ctr"/>
                      <a:r>
                        <a:rPr lang="en-US" sz="1600" dirty="0" err="1"/>
                        <a:t>HotpotQA</a:t>
                      </a:r>
                      <a:endParaRPr lang="en-US" sz="1600" baseline="30000" dirty="0"/>
                    </a:p>
                  </a:txBody>
                  <a:tcPr>
                    <a:solidFill>
                      <a:schemeClr val="accent6"/>
                    </a:solidFill>
                  </a:tcPr>
                </a:tc>
                <a:extLst>
                  <a:ext uri="{0D108BD9-81ED-4DB2-BD59-A6C34878D82A}">
                    <a16:rowId xmlns:a16="http://schemas.microsoft.com/office/drawing/2014/main" val="474650078"/>
                  </a:ext>
                </a:extLst>
              </a:tr>
              <a:tr h="337249">
                <a:tc>
                  <a:txBody>
                    <a:bodyPr/>
                    <a:lstStyle/>
                    <a:p>
                      <a:r>
                        <a:rPr lang="en-US" sz="1600" dirty="0" err="1">
                          <a:solidFill>
                            <a:schemeClr val="bg1"/>
                          </a:solidFill>
                        </a:rPr>
                        <a:t>ModularQA</a:t>
                      </a:r>
                      <a:endParaRPr lang="en-US" sz="1600" dirty="0">
                        <a:solidFill>
                          <a:schemeClr val="bg1"/>
                        </a:solidFill>
                      </a:endParaRPr>
                    </a:p>
                  </a:txBody>
                  <a:tcPr>
                    <a:solidFill>
                      <a:schemeClr val="tx2"/>
                    </a:solidFill>
                  </a:tcPr>
                </a:tc>
                <a:tc>
                  <a:txBody>
                    <a:bodyPr/>
                    <a:lstStyle/>
                    <a:p>
                      <a:pPr algn="ctr"/>
                      <a:r>
                        <a:rPr lang="en-US" sz="1600" dirty="0">
                          <a:solidFill>
                            <a:schemeClr val="bg1"/>
                          </a:solidFill>
                          <a:latin typeface="INCONSOLATA FOR POWERLINE" panose="020B0609030003000000" pitchFamily="49" charset="0"/>
                        </a:rPr>
                        <a:t>87.9</a:t>
                      </a:r>
                    </a:p>
                  </a:txBody>
                  <a:tcPr>
                    <a:solidFill>
                      <a:schemeClr val="tx2"/>
                    </a:solidFill>
                  </a:tcPr>
                </a:tc>
                <a:tc>
                  <a:txBody>
                    <a:bodyPr/>
                    <a:lstStyle/>
                    <a:p>
                      <a:pPr algn="ctr"/>
                      <a:r>
                        <a:rPr lang="en-US" sz="1600" dirty="0">
                          <a:solidFill>
                            <a:schemeClr val="bg1"/>
                          </a:solidFill>
                          <a:latin typeface="INCONSOLATA FOR POWERLINE" panose="020B0609030003000000" pitchFamily="49" charset="0"/>
                        </a:rPr>
                        <a:t>61.8</a:t>
                      </a:r>
                    </a:p>
                  </a:txBody>
                  <a:tcPr>
                    <a:solidFill>
                      <a:schemeClr val="tx2"/>
                    </a:solidFill>
                  </a:tcPr>
                </a:tc>
                <a:extLst>
                  <a:ext uri="{0D108BD9-81ED-4DB2-BD59-A6C34878D82A}">
                    <a16:rowId xmlns:a16="http://schemas.microsoft.com/office/drawing/2014/main" val="1567390322"/>
                  </a:ext>
                </a:extLst>
              </a:tr>
              <a:tr h="337249">
                <a:tc>
                  <a:txBody>
                    <a:bodyPr/>
                    <a:lstStyle/>
                    <a:p>
                      <a:r>
                        <a:rPr lang="en-US" sz="1600" dirty="0"/>
                        <a:t>NumNet+V2</a:t>
                      </a:r>
                    </a:p>
                  </a:txBody>
                  <a:tcPr/>
                </a:tc>
                <a:tc>
                  <a:txBody>
                    <a:bodyPr/>
                    <a:lstStyle/>
                    <a:p>
                      <a:pPr algn="ctr"/>
                      <a:r>
                        <a:rPr lang="en-US" sz="1600" dirty="0">
                          <a:latin typeface="INCONSOLATA FOR POWERLINE" panose="020B0609030003000000" pitchFamily="49" charset="0"/>
                        </a:rPr>
                        <a:t>91.6</a:t>
                      </a:r>
                    </a:p>
                  </a:txBody>
                  <a:tcPr/>
                </a:tc>
                <a:tc>
                  <a:txBody>
                    <a:bodyPr/>
                    <a:lstStyle/>
                    <a:p>
                      <a:pPr algn="ctr"/>
                      <a:endParaRPr lang="en-US" sz="1600" dirty="0"/>
                    </a:p>
                  </a:txBody>
                  <a:tcPr>
                    <a:solidFill>
                      <a:srgbClr val="C00000"/>
                    </a:solidFill>
                  </a:tcPr>
                </a:tc>
                <a:extLst>
                  <a:ext uri="{0D108BD9-81ED-4DB2-BD59-A6C34878D82A}">
                    <a16:rowId xmlns:a16="http://schemas.microsoft.com/office/drawing/2014/main" val="1821992550"/>
                  </a:ext>
                </a:extLst>
              </a:tr>
              <a:tr h="337249">
                <a:tc>
                  <a:txBody>
                    <a:bodyPr/>
                    <a:lstStyle/>
                    <a:p>
                      <a:r>
                        <a:rPr lang="en-US" sz="1600" dirty="0"/>
                        <a:t>Quark</a:t>
                      </a:r>
                    </a:p>
                  </a:txBody>
                  <a:tcPr/>
                </a:tc>
                <a:tc>
                  <a:txBody>
                    <a:bodyPr/>
                    <a:lstStyle/>
                    <a:p>
                      <a:pPr algn="ctr"/>
                      <a:endParaRPr lang="en-US" sz="1600" dirty="0"/>
                    </a:p>
                  </a:txBody>
                  <a:tcPr>
                    <a:solidFill>
                      <a:srgbClr val="C00000"/>
                    </a:solidFill>
                  </a:tcPr>
                </a:tc>
                <a:tc>
                  <a:txBody>
                    <a:bodyPr/>
                    <a:lstStyle/>
                    <a:p>
                      <a:pPr algn="ctr"/>
                      <a:r>
                        <a:rPr lang="en-US" sz="1600" dirty="0">
                          <a:latin typeface="INCONSOLATA FOR POWERLINE" panose="020B0609030003000000" pitchFamily="49" charset="0"/>
                        </a:rPr>
                        <a:t>75.5</a:t>
                      </a:r>
                    </a:p>
                  </a:txBody>
                  <a:tcPr/>
                </a:tc>
                <a:extLst>
                  <a:ext uri="{0D108BD9-81ED-4DB2-BD59-A6C34878D82A}">
                    <a16:rowId xmlns:a16="http://schemas.microsoft.com/office/drawing/2014/main" val="3038365942"/>
                  </a:ext>
                </a:extLst>
              </a:tr>
            </a:tbl>
          </a:graphicData>
        </a:graphic>
      </p:graphicFrame>
      <p:sp>
        <p:nvSpPr>
          <p:cNvPr id="13" name="Rectangle 12">
            <a:extLst>
              <a:ext uri="{FF2B5EF4-FFF2-40B4-BE49-F238E27FC236}">
                <a16:creationId xmlns:a16="http://schemas.microsoft.com/office/drawing/2014/main" id="{8E0F0448-5C10-C84C-8554-93BD4AE82595}"/>
              </a:ext>
            </a:extLst>
          </p:cNvPr>
          <p:cNvSpPr/>
          <p:nvPr/>
        </p:nvSpPr>
        <p:spPr>
          <a:xfrm>
            <a:off x="6096000" y="1378548"/>
            <a:ext cx="2337954" cy="461665"/>
          </a:xfrm>
          <a:prstGeom prst="rect">
            <a:avLst/>
          </a:prstGeom>
        </p:spPr>
        <p:txBody>
          <a:bodyPr wrap="square">
            <a:spAutoFit/>
          </a:bodyPr>
          <a:lstStyle/>
          <a:p>
            <a:r>
              <a:rPr lang="en-US" sz="2400" b="1" dirty="0"/>
              <a:t>More robust</a:t>
            </a:r>
          </a:p>
        </p:txBody>
      </p:sp>
      <p:sp>
        <p:nvSpPr>
          <p:cNvPr id="14" name="Rectangle 13">
            <a:extLst>
              <a:ext uri="{FF2B5EF4-FFF2-40B4-BE49-F238E27FC236}">
                <a16:creationId xmlns:a16="http://schemas.microsoft.com/office/drawing/2014/main" id="{65FF9E56-853A-C740-A128-A521DF7009E9}"/>
              </a:ext>
            </a:extLst>
          </p:cNvPr>
          <p:cNvSpPr/>
          <p:nvPr/>
        </p:nvSpPr>
        <p:spPr>
          <a:xfrm>
            <a:off x="6096000" y="2999841"/>
            <a:ext cx="3089564" cy="461665"/>
          </a:xfrm>
          <a:prstGeom prst="rect">
            <a:avLst/>
          </a:prstGeom>
        </p:spPr>
        <p:txBody>
          <a:bodyPr wrap="square">
            <a:spAutoFit/>
          </a:bodyPr>
          <a:lstStyle/>
          <a:p>
            <a:r>
              <a:rPr lang="en-US" sz="2400" b="1" dirty="0"/>
              <a:t>Sample Efficient</a:t>
            </a:r>
          </a:p>
        </p:txBody>
      </p:sp>
      <p:sp>
        <p:nvSpPr>
          <p:cNvPr id="15" name="Rectangle 14">
            <a:extLst>
              <a:ext uri="{FF2B5EF4-FFF2-40B4-BE49-F238E27FC236}">
                <a16:creationId xmlns:a16="http://schemas.microsoft.com/office/drawing/2014/main" id="{561CDC9A-6AF4-274E-B624-8031351C9B78}"/>
              </a:ext>
            </a:extLst>
          </p:cNvPr>
          <p:cNvSpPr/>
          <p:nvPr/>
        </p:nvSpPr>
        <p:spPr>
          <a:xfrm>
            <a:off x="6186055" y="4654062"/>
            <a:ext cx="2337954" cy="461665"/>
          </a:xfrm>
          <a:prstGeom prst="rect">
            <a:avLst/>
          </a:prstGeom>
        </p:spPr>
        <p:txBody>
          <a:bodyPr wrap="square">
            <a:spAutoFit/>
          </a:bodyPr>
          <a:lstStyle/>
          <a:p>
            <a:r>
              <a:rPr lang="en-US" sz="2400" b="1" dirty="0"/>
              <a:t>Interpretable</a:t>
            </a:r>
          </a:p>
        </p:txBody>
      </p:sp>
      <p:sp>
        <p:nvSpPr>
          <p:cNvPr id="16" name="Rectangle 15">
            <a:extLst>
              <a:ext uri="{FF2B5EF4-FFF2-40B4-BE49-F238E27FC236}">
                <a16:creationId xmlns:a16="http://schemas.microsoft.com/office/drawing/2014/main" id="{78F27717-43C5-394F-8FFD-1832AAE3D3B4}"/>
              </a:ext>
            </a:extLst>
          </p:cNvPr>
          <p:cNvSpPr/>
          <p:nvPr/>
        </p:nvSpPr>
        <p:spPr>
          <a:xfrm>
            <a:off x="437403" y="1480742"/>
            <a:ext cx="2337954" cy="461665"/>
          </a:xfrm>
          <a:prstGeom prst="rect">
            <a:avLst/>
          </a:prstGeom>
        </p:spPr>
        <p:txBody>
          <a:bodyPr wrap="square">
            <a:spAutoFit/>
          </a:bodyPr>
          <a:lstStyle/>
          <a:p>
            <a:r>
              <a:rPr lang="en-US" sz="2400" b="1" dirty="0"/>
              <a:t>More versatile</a:t>
            </a:r>
          </a:p>
        </p:txBody>
      </p:sp>
      <p:sp>
        <p:nvSpPr>
          <p:cNvPr id="17" name="Rectangle 16">
            <a:extLst>
              <a:ext uri="{FF2B5EF4-FFF2-40B4-BE49-F238E27FC236}">
                <a16:creationId xmlns:a16="http://schemas.microsoft.com/office/drawing/2014/main" id="{630E3053-ECB0-354E-8590-9810FEC45835}"/>
              </a:ext>
            </a:extLst>
          </p:cNvPr>
          <p:cNvSpPr/>
          <p:nvPr/>
        </p:nvSpPr>
        <p:spPr>
          <a:xfrm rot="16200000">
            <a:off x="-303593" y="2681892"/>
            <a:ext cx="1481994" cy="461665"/>
          </a:xfrm>
          <a:prstGeom prst="rect">
            <a:avLst/>
          </a:prstGeom>
        </p:spPr>
        <p:txBody>
          <a:bodyPr wrap="square">
            <a:spAutoFit/>
          </a:bodyPr>
          <a:lstStyle/>
          <a:p>
            <a:r>
              <a:rPr lang="en-US" sz="2400" dirty="0">
                <a:solidFill>
                  <a:schemeClr val="accent4"/>
                </a:solidFill>
              </a:rPr>
              <a:t>Modular</a:t>
            </a:r>
          </a:p>
        </p:txBody>
      </p:sp>
      <p:sp>
        <p:nvSpPr>
          <p:cNvPr id="18" name="Rectangle 17">
            <a:extLst>
              <a:ext uri="{FF2B5EF4-FFF2-40B4-BE49-F238E27FC236}">
                <a16:creationId xmlns:a16="http://schemas.microsoft.com/office/drawing/2014/main" id="{B4E8623B-69B3-E44C-925F-FE2E8D8607A4}"/>
              </a:ext>
            </a:extLst>
          </p:cNvPr>
          <p:cNvSpPr/>
          <p:nvPr/>
        </p:nvSpPr>
        <p:spPr>
          <a:xfrm rot="16200000">
            <a:off x="-323648" y="5146426"/>
            <a:ext cx="1481994" cy="461665"/>
          </a:xfrm>
          <a:prstGeom prst="rect">
            <a:avLst/>
          </a:prstGeom>
        </p:spPr>
        <p:txBody>
          <a:bodyPr wrap="square">
            <a:spAutoFit/>
          </a:bodyPr>
          <a:lstStyle/>
          <a:p>
            <a:r>
              <a:rPr lang="en-US" sz="2400" dirty="0">
                <a:solidFill>
                  <a:schemeClr val="accent4"/>
                </a:solidFill>
              </a:rPr>
              <a:t>Black-box</a:t>
            </a:r>
          </a:p>
        </p:txBody>
      </p:sp>
      <p:sp>
        <p:nvSpPr>
          <p:cNvPr id="19" name="TextBox 18">
            <a:extLst>
              <a:ext uri="{FF2B5EF4-FFF2-40B4-BE49-F238E27FC236}">
                <a16:creationId xmlns:a16="http://schemas.microsoft.com/office/drawing/2014/main" id="{5BD2D05D-F97F-7942-8238-89D6DC4E4AF5}"/>
              </a:ext>
            </a:extLst>
          </p:cNvPr>
          <p:cNvSpPr txBox="1"/>
          <p:nvPr/>
        </p:nvSpPr>
        <p:spPr bwMode="auto">
          <a:xfrm>
            <a:off x="528970" y="6469353"/>
            <a:ext cx="591339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lnSpc>
                <a:spcPct val="90000"/>
              </a:lnSpc>
              <a:spcBef>
                <a:spcPts val="1000"/>
              </a:spcBef>
            </a:pPr>
            <a:r>
              <a:rPr lang="en-US" sz="1400" dirty="0"/>
              <a:t>* Evaluated on an overlapping test set  </a:t>
            </a:r>
          </a:p>
        </p:txBody>
      </p:sp>
    </p:spTree>
    <p:extLst>
      <p:ext uri="{BB962C8B-B14F-4D97-AF65-F5344CB8AC3E}">
        <p14:creationId xmlns:p14="http://schemas.microsoft.com/office/powerpoint/2010/main" val="323023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FBE1-FCC5-6C4A-8391-36CABFA0E623}"/>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47E23255-B94F-AA46-B5BE-0000F8492A50}"/>
              </a:ext>
            </a:extLst>
          </p:cNvPr>
          <p:cNvSpPr>
            <a:spLocks noGrp="1"/>
          </p:cNvSpPr>
          <p:nvPr>
            <p:ph idx="1"/>
          </p:nvPr>
        </p:nvSpPr>
        <p:spPr>
          <a:xfrm>
            <a:off x="838200" y="1493116"/>
            <a:ext cx="10515600" cy="4351338"/>
          </a:xfrm>
        </p:spPr>
        <p:txBody>
          <a:bodyPr/>
          <a:lstStyle/>
          <a:p>
            <a:pPr>
              <a:spcBef>
                <a:spcPts val="0"/>
              </a:spcBef>
            </a:pPr>
            <a:r>
              <a:rPr lang="en-US" sz="2400" dirty="0"/>
              <a:t>We propose Text Modular Networks, a framework to compose existing models – symbolic or neural –   to solve more complex tasks</a:t>
            </a:r>
          </a:p>
          <a:p>
            <a:pPr>
              <a:spcBef>
                <a:spcPts val="0"/>
              </a:spcBef>
            </a:pPr>
            <a:endParaRPr lang="en-US" sz="2400" dirty="0"/>
          </a:p>
          <a:p>
            <a:pPr>
              <a:spcBef>
                <a:spcPts val="0"/>
              </a:spcBef>
            </a:pPr>
            <a:r>
              <a:rPr lang="en-US" sz="2400" dirty="0"/>
              <a:t>We develop </a:t>
            </a:r>
            <a:r>
              <a:rPr lang="en-US" sz="2400" dirty="0" err="1"/>
              <a:t>ModularQA</a:t>
            </a:r>
            <a:r>
              <a:rPr lang="en-US" sz="2400" dirty="0"/>
              <a:t>, an implementation of TMNs that can answer multi-hop and numeric reasoning questions </a:t>
            </a:r>
            <a:br>
              <a:rPr lang="en-US" sz="2400" dirty="0"/>
            </a:br>
            <a:endParaRPr lang="en-US" sz="2400" dirty="0"/>
          </a:p>
          <a:p>
            <a:pPr>
              <a:spcBef>
                <a:spcPts val="0"/>
              </a:spcBef>
            </a:pPr>
            <a:r>
              <a:rPr lang="en-US" sz="2400" dirty="0"/>
              <a:t>Resulting model is more robust, versatile, sample-efficient and interpretable</a:t>
            </a:r>
          </a:p>
          <a:p>
            <a:pPr marL="0" indent="0">
              <a:spcBef>
                <a:spcPts val="0"/>
              </a:spcBef>
              <a:buNone/>
            </a:pPr>
            <a:endParaRPr lang="en-US" sz="2400" dirty="0"/>
          </a:p>
          <a:p>
            <a:pPr marL="0" indent="0">
              <a:spcBef>
                <a:spcPts val="0"/>
              </a:spcBef>
              <a:buNone/>
            </a:pPr>
            <a:r>
              <a:rPr lang="en-US" sz="2400" b="1" dirty="0"/>
              <a:t>Future Work</a:t>
            </a:r>
          </a:p>
          <a:p>
            <a:pPr marL="457200" indent="-457200"/>
            <a:r>
              <a:rPr lang="en-US" sz="2400" dirty="0"/>
              <a:t>Dealing with many spurious decompositions (due to distant supervision)</a:t>
            </a:r>
            <a:br>
              <a:rPr lang="en-US" sz="2400" dirty="0"/>
            </a:br>
            <a:r>
              <a:rPr lang="en-US" sz="2400" dirty="0"/>
              <a:t>e.g., “Q: How many FGs were scored? A:3”</a:t>
            </a:r>
          </a:p>
          <a:p>
            <a:pPr marL="457200" indent="-457200"/>
            <a:r>
              <a:rPr lang="en-US" sz="2400" dirty="0"/>
              <a:t>Dealing with sub-optimal models due to unexplored sub-tasks</a:t>
            </a:r>
            <a:endParaRPr lang="en-US" sz="2400" dirty="0">
              <a:solidFill>
                <a:srgbClr val="303845"/>
              </a:solidFill>
            </a:endParaRPr>
          </a:p>
          <a:p>
            <a:pPr>
              <a:spcBef>
                <a:spcPts val="0"/>
              </a:spcBef>
            </a:pPr>
            <a:endParaRPr lang="en-US" sz="1600" dirty="0"/>
          </a:p>
        </p:txBody>
      </p:sp>
      <p:sp>
        <p:nvSpPr>
          <p:cNvPr id="4" name="Slide Number Placeholder 3">
            <a:extLst>
              <a:ext uri="{FF2B5EF4-FFF2-40B4-BE49-F238E27FC236}">
                <a16:creationId xmlns:a16="http://schemas.microsoft.com/office/drawing/2014/main" id="{682FF8A3-9D73-4F41-9C5F-0F06B491E6B2}"/>
              </a:ext>
            </a:extLst>
          </p:cNvPr>
          <p:cNvSpPr>
            <a:spLocks noGrp="1"/>
          </p:cNvSpPr>
          <p:nvPr>
            <p:ph type="sldNum" sz="quarter" idx="10"/>
          </p:nvPr>
        </p:nvSpPr>
        <p:spPr/>
        <p:txBody>
          <a:bodyPr/>
          <a:lstStyle/>
          <a:p>
            <a:pPr>
              <a:defRPr/>
            </a:pPr>
            <a:fld id="{0121240C-47AF-2F4D-83B3-CC3EDF50F794}" type="slidenum">
              <a:rPr lang="en-US" smtClean="0"/>
              <a:pPr>
                <a:defRPr/>
              </a:pPr>
              <a:t>18</a:t>
            </a:fld>
            <a:endParaRPr lang="en-US" dirty="0"/>
          </a:p>
        </p:txBody>
      </p:sp>
      <p:sp>
        <p:nvSpPr>
          <p:cNvPr id="6" name="Rectangle 5">
            <a:extLst>
              <a:ext uri="{FF2B5EF4-FFF2-40B4-BE49-F238E27FC236}">
                <a16:creationId xmlns:a16="http://schemas.microsoft.com/office/drawing/2014/main" id="{5B0DFD68-60BC-884C-B1BB-9B3F17E3911F}"/>
              </a:ext>
            </a:extLst>
          </p:cNvPr>
          <p:cNvSpPr/>
          <p:nvPr/>
        </p:nvSpPr>
        <p:spPr>
          <a:xfrm>
            <a:off x="3329067" y="6034415"/>
            <a:ext cx="6032421" cy="523220"/>
          </a:xfrm>
          <a:prstGeom prst="rect">
            <a:avLst/>
          </a:prstGeom>
        </p:spPr>
        <p:txBody>
          <a:bodyPr wrap="none">
            <a:spAutoFit/>
          </a:bodyPr>
          <a:lstStyle/>
          <a:p>
            <a:r>
              <a:rPr lang="en-US" sz="2800" b="1" dirty="0">
                <a:solidFill>
                  <a:schemeClr val="accent4"/>
                </a:solidFill>
              </a:rPr>
              <a:t>https://</a:t>
            </a:r>
            <a:r>
              <a:rPr lang="en-US" sz="2800" b="1" dirty="0" err="1">
                <a:solidFill>
                  <a:schemeClr val="accent4"/>
                </a:solidFill>
              </a:rPr>
              <a:t>github.com</a:t>
            </a:r>
            <a:r>
              <a:rPr lang="en-US" sz="2800" b="1" dirty="0">
                <a:solidFill>
                  <a:schemeClr val="accent4"/>
                </a:solidFill>
              </a:rPr>
              <a:t>/</a:t>
            </a:r>
            <a:r>
              <a:rPr lang="en-US" sz="2800" b="1" dirty="0" err="1">
                <a:solidFill>
                  <a:schemeClr val="accent4"/>
                </a:solidFill>
              </a:rPr>
              <a:t>allenai</a:t>
            </a:r>
            <a:r>
              <a:rPr lang="en-US" sz="2800" b="1" dirty="0">
                <a:solidFill>
                  <a:schemeClr val="accent4"/>
                </a:solidFill>
              </a:rPr>
              <a:t>/</a:t>
            </a:r>
            <a:r>
              <a:rPr lang="en-US" sz="2800" b="1" dirty="0" err="1">
                <a:solidFill>
                  <a:schemeClr val="accent4"/>
                </a:solidFill>
              </a:rPr>
              <a:t>modularqa</a:t>
            </a:r>
            <a:endParaRPr lang="en-US" sz="2800" b="1" dirty="0">
              <a:solidFill>
                <a:schemeClr val="accent4"/>
              </a:solidFill>
            </a:endParaRPr>
          </a:p>
        </p:txBody>
      </p:sp>
      <p:pic>
        <p:nvPicPr>
          <p:cNvPr id="7" name="Picture 6">
            <a:extLst>
              <a:ext uri="{FF2B5EF4-FFF2-40B4-BE49-F238E27FC236}">
                <a16:creationId xmlns:a16="http://schemas.microsoft.com/office/drawing/2014/main" id="{991A941E-246E-9442-B33D-AD58A41FA63B}"/>
              </a:ext>
            </a:extLst>
          </p:cNvPr>
          <p:cNvPicPr>
            <a:picLocks noChangeAspect="1"/>
          </p:cNvPicPr>
          <p:nvPr/>
        </p:nvPicPr>
        <p:blipFill>
          <a:blip r:embed="rId3">
            <a:clrChange>
              <a:clrFrom>
                <a:srgbClr val="000000">
                  <a:alpha val="0"/>
                </a:srgbClr>
              </a:clrFrom>
              <a:clrTo>
                <a:srgbClr val="000000">
                  <a:alpha val="0"/>
                </a:srgbClr>
              </a:clrTo>
            </a:clrChange>
          </a:blip>
          <a:stretch>
            <a:fillRect/>
          </a:stretch>
        </p:blipFill>
        <p:spPr>
          <a:xfrm>
            <a:off x="24521" y="5894250"/>
            <a:ext cx="813679" cy="813679"/>
          </a:xfrm>
          <a:prstGeom prst="rect">
            <a:avLst/>
          </a:prstGeom>
        </p:spPr>
      </p:pic>
      <p:sp>
        <p:nvSpPr>
          <p:cNvPr id="5" name="Rectangle 4">
            <a:extLst>
              <a:ext uri="{FF2B5EF4-FFF2-40B4-BE49-F238E27FC236}">
                <a16:creationId xmlns:a16="http://schemas.microsoft.com/office/drawing/2014/main" id="{ACC20FB8-907A-CE49-83AE-9891E656982C}"/>
              </a:ext>
            </a:extLst>
          </p:cNvPr>
          <p:cNvSpPr/>
          <p:nvPr/>
        </p:nvSpPr>
        <p:spPr>
          <a:xfrm>
            <a:off x="3048000" y="6523263"/>
            <a:ext cx="7948613" cy="369332"/>
          </a:xfrm>
          <a:prstGeom prst="rect">
            <a:avLst/>
          </a:prstGeom>
        </p:spPr>
        <p:txBody>
          <a:bodyPr wrap="square">
            <a:spAutoFit/>
          </a:bodyPr>
          <a:lstStyle/>
          <a:p>
            <a:r>
              <a:rPr lang="en-US" dirty="0">
                <a:latin typeface="INCONSOLATA FOR POWERLINE" panose="020B0609030003000000" pitchFamily="49" charset="0"/>
              </a:rPr>
              <a:t>{</a:t>
            </a:r>
            <a:r>
              <a:rPr lang="en-US" b="1" dirty="0" err="1">
                <a:latin typeface="INCONSOLATA FOR POWERLINE" panose="020B0609030003000000" pitchFamily="49" charset="0"/>
              </a:rPr>
              <a:t>tushark</a:t>
            </a:r>
            <a:r>
              <a:rPr lang="en-US" dirty="0">
                <a:latin typeface="INCONSOLATA FOR POWERLINE" panose="020B0609030003000000" pitchFamily="49" charset="0"/>
              </a:rPr>
              <a:t>, </a:t>
            </a:r>
            <a:r>
              <a:rPr lang="en-US" dirty="0" err="1">
                <a:latin typeface="INCONSOLATA FOR POWERLINE" panose="020B0609030003000000" pitchFamily="49" charset="0"/>
              </a:rPr>
              <a:t>danielk</a:t>
            </a:r>
            <a:r>
              <a:rPr lang="en-US" dirty="0">
                <a:latin typeface="INCONSOLATA FOR POWERLINE" panose="020B0609030003000000" pitchFamily="49" charset="0"/>
              </a:rPr>
              <a:t>, </a:t>
            </a:r>
            <a:r>
              <a:rPr lang="en-US" dirty="0" err="1">
                <a:latin typeface="INCONSOLATA FOR POWERLINE" panose="020B0609030003000000" pitchFamily="49" charset="0"/>
              </a:rPr>
              <a:t>kyler</a:t>
            </a:r>
            <a:r>
              <a:rPr lang="en-US" dirty="0">
                <a:latin typeface="INCONSOLATA FOR POWERLINE" panose="020B0609030003000000" pitchFamily="49" charset="0"/>
              </a:rPr>
              <a:t>, </a:t>
            </a:r>
            <a:r>
              <a:rPr lang="en-US" dirty="0" err="1">
                <a:latin typeface="INCONSOLATA FOR POWERLINE" panose="020B0609030003000000" pitchFamily="49" charset="0"/>
              </a:rPr>
              <a:t>peterc</a:t>
            </a:r>
            <a:r>
              <a:rPr lang="en-US" dirty="0">
                <a:latin typeface="INCONSOLATA FOR POWERLINE" panose="020B0609030003000000" pitchFamily="49" charset="0"/>
              </a:rPr>
              <a:t>, </a:t>
            </a:r>
            <a:r>
              <a:rPr lang="en-US" dirty="0" err="1">
                <a:latin typeface="INCONSOLATA FOR POWERLINE" panose="020B0609030003000000" pitchFamily="49" charset="0"/>
              </a:rPr>
              <a:t>ashishs</a:t>
            </a:r>
            <a:r>
              <a:rPr lang="en-US" dirty="0">
                <a:latin typeface="INCONSOLATA FOR POWERLINE" panose="020B0609030003000000" pitchFamily="49" charset="0"/>
              </a:rPr>
              <a:t>} @</a:t>
            </a:r>
            <a:r>
              <a:rPr lang="en-US" dirty="0" err="1">
                <a:latin typeface="INCONSOLATA FOR POWERLINE" panose="020B0609030003000000" pitchFamily="49" charset="0"/>
              </a:rPr>
              <a:t>allenai.org</a:t>
            </a:r>
            <a:endParaRPr lang="en-US" dirty="0"/>
          </a:p>
        </p:txBody>
      </p:sp>
    </p:spTree>
    <p:extLst>
      <p:ext uri="{BB962C8B-B14F-4D97-AF65-F5344CB8AC3E}">
        <p14:creationId xmlns:p14="http://schemas.microsoft.com/office/powerpoint/2010/main" val="2102870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10D9-8891-584F-87D2-5251150F752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D1D6FFF-7A2C-ED4B-8F12-CAE1E603CA3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31EF7A-D44A-2D44-995F-3B2A2E066B1C}"/>
              </a:ext>
            </a:extLst>
          </p:cNvPr>
          <p:cNvSpPr>
            <a:spLocks noGrp="1"/>
          </p:cNvSpPr>
          <p:nvPr>
            <p:ph type="sldNum" sz="quarter" idx="10"/>
          </p:nvPr>
        </p:nvSpPr>
        <p:spPr/>
        <p:txBody>
          <a:bodyPr/>
          <a:lstStyle/>
          <a:p>
            <a:pPr>
              <a:defRPr/>
            </a:pPr>
            <a:fld id="{0121240C-47AF-2F4D-83B3-CC3EDF50F794}" type="slidenum">
              <a:rPr lang="en-US" smtClean="0"/>
              <a:pPr>
                <a:defRPr/>
              </a:pPr>
              <a:t>19</a:t>
            </a:fld>
            <a:endParaRPr lang="en-US" dirty="0"/>
          </a:p>
        </p:txBody>
      </p:sp>
    </p:spTree>
    <p:extLst>
      <p:ext uri="{BB962C8B-B14F-4D97-AF65-F5344CB8AC3E}">
        <p14:creationId xmlns:p14="http://schemas.microsoft.com/office/powerpoint/2010/main" val="377302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919599-5AC2-4643-ADF4-8789BB6F8F44}"/>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9B4643FB-478C-FC47-BECF-07B0D5146FA2}"/>
              </a:ext>
            </a:extLst>
          </p:cNvPr>
          <p:cNvSpPr>
            <a:spLocks noGrp="1"/>
          </p:cNvSpPr>
          <p:nvPr>
            <p:ph idx="1"/>
          </p:nvPr>
        </p:nvSpPr>
        <p:spPr/>
        <p:txBody>
          <a:bodyPr/>
          <a:lstStyle/>
          <a:p>
            <a:r>
              <a:rPr lang="en-US" dirty="0"/>
              <a:t>Let’s say you are researcher studying </a:t>
            </a:r>
            <a:r>
              <a:rPr lang="en-US" i="1" dirty="0" err="1"/>
              <a:t>Feliformia</a:t>
            </a:r>
            <a:endParaRPr lang="en-US" i="1" dirty="0"/>
          </a:p>
        </p:txBody>
      </p:sp>
      <p:sp>
        <p:nvSpPr>
          <p:cNvPr id="6" name="Rounded Rectangular Callout 5">
            <a:extLst>
              <a:ext uri="{FF2B5EF4-FFF2-40B4-BE49-F238E27FC236}">
                <a16:creationId xmlns:a16="http://schemas.microsoft.com/office/drawing/2014/main" id="{F2477914-3411-AF4A-A963-5F336C65C6F9}"/>
              </a:ext>
            </a:extLst>
          </p:cNvPr>
          <p:cNvSpPr/>
          <p:nvPr/>
        </p:nvSpPr>
        <p:spPr>
          <a:xfrm>
            <a:off x="2401238" y="2554517"/>
            <a:ext cx="3208452" cy="1000897"/>
          </a:xfrm>
          <a:prstGeom prst="wedgeRoundRectCallout">
            <a:avLst>
              <a:gd name="adj1" fmla="val -45008"/>
              <a:gd name="adj2" fmla="val 65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Hey </a:t>
            </a:r>
            <a:r>
              <a:rPr lang="en-US" dirty="0" err="1"/>
              <a:t>VizBot</a:t>
            </a:r>
            <a:r>
              <a:rPr lang="en-US" dirty="0"/>
              <a:t>, Find me all images containing a </a:t>
            </a:r>
            <a:r>
              <a:rPr lang="en-US" dirty="0" err="1"/>
              <a:t>Feliformia</a:t>
            </a:r>
            <a:endParaRPr lang="en-US" dirty="0"/>
          </a:p>
        </p:txBody>
      </p:sp>
      <p:pic>
        <p:nvPicPr>
          <p:cNvPr id="1030" name="Picture 6" descr="ᐈ Cartoon of scientist stock animated, Royalty Free scientist cartoon  vectors | download on Depositphotos®">
            <a:extLst>
              <a:ext uri="{FF2B5EF4-FFF2-40B4-BE49-F238E27FC236}">
                <a16:creationId xmlns:a16="http://schemas.microsoft.com/office/drawing/2014/main" id="{798B6DDD-9688-DA4D-B3D2-92D59FE96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29" y="3555414"/>
            <a:ext cx="1255581" cy="2014151"/>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ular Callout 11">
            <a:extLst>
              <a:ext uri="{FF2B5EF4-FFF2-40B4-BE49-F238E27FC236}">
                <a16:creationId xmlns:a16="http://schemas.microsoft.com/office/drawing/2014/main" id="{AC9D44DC-C2B3-504C-B881-8D3988C89BD3}"/>
              </a:ext>
            </a:extLst>
          </p:cNvPr>
          <p:cNvSpPr/>
          <p:nvPr/>
        </p:nvSpPr>
        <p:spPr>
          <a:xfrm>
            <a:off x="2586422" y="4356277"/>
            <a:ext cx="551639" cy="412424"/>
          </a:xfrm>
          <a:prstGeom prst="wedgeRoundRectCallout">
            <a:avLst>
              <a:gd name="adj1" fmla="val -45393"/>
              <a:gd name="adj2" fmla="val -751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p:txBody>
      </p:sp>
      <p:sp>
        <p:nvSpPr>
          <p:cNvPr id="11" name="Rectangular Callout 10">
            <a:extLst>
              <a:ext uri="{FF2B5EF4-FFF2-40B4-BE49-F238E27FC236}">
                <a16:creationId xmlns:a16="http://schemas.microsoft.com/office/drawing/2014/main" id="{ADA6B198-ECC7-3A4D-9C19-4DEA5B52AF3F}"/>
              </a:ext>
            </a:extLst>
          </p:cNvPr>
          <p:cNvSpPr/>
          <p:nvPr/>
        </p:nvSpPr>
        <p:spPr>
          <a:xfrm>
            <a:off x="7999199" y="3654693"/>
            <a:ext cx="1606379" cy="1230694"/>
          </a:xfrm>
          <a:prstGeom prst="wedgeRectCallout">
            <a:avLst>
              <a:gd name="adj1" fmla="val 66790"/>
              <a:gd name="adj2" fmla="val -24322"/>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0" name="Picture 2" descr="This Does Not Compute | Center for Strategic and International Studies">
            <a:extLst>
              <a:ext uri="{FF2B5EF4-FFF2-40B4-BE49-F238E27FC236}">
                <a16:creationId xmlns:a16="http://schemas.microsoft.com/office/drawing/2014/main" id="{7138513E-170A-774C-A8F7-6F2DBC4F7C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419" t="15039" r="20530" b="13390"/>
          <a:stretch/>
        </p:blipFill>
        <p:spPr bwMode="auto">
          <a:xfrm>
            <a:off x="7999199" y="3654693"/>
            <a:ext cx="1606379" cy="1230694"/>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Robot with solid fill">
            <a:extLst>
              <a:ext uri="{FF2B5EF4-FFF2-40B4-BE49-F238E27FC236}">
                <a16:creationId xmlns:a16="http://schemas.microsoft.com/office/drawing/2014/main" id="{6C5D6283-74E9-FD4E-A2D6-FF5C10A72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05578" y="3429000"/>
            <a:ext cx="1799108" cy="1799108"/>
          </a:xfrm>
          <a:prstGeom prst="rect">
            <a:avLst/>
          </a:prstGeom>
        </p:spPr>
      </p:pic>
      <p:sp>
        <p:nvSpPr>
          <p:cNvPr id="7" name="Slide Number Placeholder 6">
            <a:extLst>
              <a:ext uri="{FF2B5EF4-FFF2-40B4-BE49-F238E27FC236}">
                <a16:creationId xmlns:a16="http://schemas.microsoft.com/office/drawing/2014/main" id="{9D00C4DB-D402-E34D-AD0D-93B9343D1601}"/>
              </a:ext>
            </a:extLst>
          </p:cNvPr>
          <p:cNvSpPr>
            <a:spLocks noGrp="1"/>
          </p:cNvSpPr>
          <p:nvPr>
            <p:ph type="sldNum" sz="quarter" idx="10"/>
          </p:nvPr>
        </p:nvSpPr>
        <p:spPr/>
        <p:txBody>
          <a:bodyPr/>
          <a:lstStyle/>
          <a:p>
            <a:pPr>
              <a:defRPr/>
            </a:pPr>
            <a:fld id="{0121240C-47AF-2F4D-83B3-CC3EDF50F794}" type="slidenum">
              <a:rPr lang="en-US" smtClean="0"/>
              <a:pPr>
                <a:defRPr/>
              </a:pPr>
              <a:t>2</a:t>
            </a:fld>
            <a:endParaRPr lang="en-US" dirty="0"/>
          </a:p>
        </p:txBody>
      </p:sp>
      <p:pic>
        <p:nvPicPr>
          <p:cNvPr id="13" name="Picture 2" descr="Set of hyena and other feliformia, Art Print | Barewalls Posters &amp; Prints |  bwc29380689">
            <a:extLst>
              <a:ext uri="{FF2B5EF4-FFF2-40B4-BE49-F238E27FC236}">
                <a16:creationId xmlns:a16="http://schemas.microsoft.com/office/drawing/2014/main" id="{63751DE6-B9CA-C74E-BA9E-2F7D00B5DE5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7"/>
          <a:stretch/>
        </p:blipFill>
        <p:spPr bwMode="auto">
          <a:xfrm>
            <a:off x="698533" y="5719428"/>
            <a:ext cx="2439528" cy="1108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C3AAEE-02C6-4E47-842C-69BB3B3C8405}"/>
              </a:ext>
            </a:extLst>
          </p:cNvPr>
          <p:cNvSpPr txBox="1"/>
          <p:nvPr/>
        </p:nvSpPr>
        <p:spPr bwMode="auto">
          <a:xfrm>
            <a:off x="3138061" y="6512004"/>
            <a:ext cx="119742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algn="l" eaLnBrk="1" hangingPunct="1">
              <a:lnSpc>
                <a:spcPct val="90000"/>
              </a:lnSpc>
              <a:spcBef>
                <a:spcPts val="1000"/>
              </a:spcBef>
            </a:pPr>
            <a:r>
              <a:rPr lang="en-US" sz="1400" b="1" dirty="0" err="1"/>
              <a:t>Feliformia</a:t>
            </a:r>
            <a:endParaRPr lang="en-US" sz="1400" b="1" dirty="0"/>
          </a:p>
        </p:txBody>
      </p:sp>
    </p:spTree>
    <p:extLst>
      <p:ext uri="{BB962C8B-B14F-4D97-AF65-F5344CB8AC3E}">
        <p14:creationId xmlns:p14="http://schemas.microsoft.com/office/powerpoint/2010/main" val="389720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AD7E-052C-8549-8FD4-76684715E3F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7195E72-3240-2A43-8E85-71903B7C7FCE}"/>
              </a:ext>
            </a:extLst>
          </p:cNvPr>
          <p:cNvSpPr>
            <a:spLocks noGrp="1"/>
          </p:cNvSpPr>
          <p:nvPr>
            <p:ph idx="1"/>
          </p:nvPr>
        </p:nvSpPr>
        <p:spPr/>
        <p:txBody>
          <a:bodyPr/>
          <a:lstStyle/>
          <a:p>
            <a:r>
              <a:rPr lang="en-US" dirty="0"/>
              <a:t>Let’s build a dataset </a:t>
            </a:r>
          </a:p>
        </p:txBody>
      </p:sp>
      <p:pic>
        <p:nvPicPr>
          <p:cNvPr id="4" name="Picture 3">
            <a:extLst>
              <a:ext uri="{FF2B5EF4-FFF2-40B4-BE49-F238E27FC236}">
                <a16:creationId xmlns:a16="http://schemas.microsoft.com/office/drawing/2014/main" id="{68E70D01-4AC6-8D47-AF1A-82C4178E4648}"/>
              </a:ext>
            </a:extLst>
          </p:cNvPr>
          <p:cNvPicPr>
            <a:picLocks noChangeAspect="1"/>
          </p:cNvPicPr>
          <p:nvPr/>
        </p:nvPicPr>
        <p:blipFill>
          <a:blip r:embed="rId3"/>
          <a:stretch>
            <a:fillRect/>
          </a:stretch>
        </p:blipFill>
        <p:spPr>
          <a:xfrm>
            <a:off x="9790762" y="1325054"/>
            <a:ext cx="2401238" cy="2220392"/>
          </a:xfrm>
          <a:prstGeom prst="rect">
            <a:avLst/>
          </a:prstGeom>
        </p:spPr>
      </p:pic>
      <p:sp>
        <p:nvSpPr>
          <p:cNvPr id="5" name="TextBox 4">
            <a:extLst>
              <a:ext uri="{FF2B5EF4-FFF2-40B4-BE49-F238E27FC236}">
                <a16:creationId xmlns:a16="http://schemas.microsoft.com/office/drawing/2014/main" id="{9F02B53F-FD3C-B749-833B-36DCADDB2751}"/>
              </a:ext>
            </a:extLst>
          </p:cNvPr>
          <p:cNvSpPr txBox="1"/>
          <p:nvPr/>
        </p:nvSpPr>
        <p:spPr>
          <a:xfrm>
            <a:off x="9822473" y="3537746"/>
            <a:ext cx="1674309" cy="307777"/>
          </a:xfrm>
          <a:prstGeom prst="rect">
            <a:avLst/>
          </a:prstGeom>
          <a:noFill/>
        </p:spPr>
        <p:txBody>
          <a:bodyPr wrap="square" rtlCol="0">
            <a:spAutoFit/>
          </a:bodyPr>
          <a:lstStyle/>
          <a:p>
            <a:r>
              <a:rPr lang="en-US" sz="1400" dirty="0">
                <a:solidFill>
                  <a:schemeClr val="accent4"/>
                </a:solidFill>
              </a:rPr>
              <a:t>Marino et al’ 19</a:t>
            </a:r>
          </a:p>
        </p:txBody>
      </p:sp>
      <p:sp>
        <p:nvSpPr>
          <p:cNvPr id="6" name="Rounded Rectangular Callout 5">
            <a:extLst>
              <a:ext uri="{FF2B5EF4-FFF2-40B4-BE49-F238E27FC236}">
                <a16:creationId xmlns:a16="http://schemas.microsoft.com/office/drawing/2014/main" id="{96B4AA6C-0AC2-7745-9DCA-7A5FE354AB53}"/>
              </a:ext>
            </a:extLst>
          </p:cNvPr>
          <p:cNvSpPr/>
          <p:nvPr/>
        </p:nvSpPr>
        <p:spPr>
          <a:xfrm>
            <a:off x="2401238" y="2554517"/>
            <a:ext cx="3208452" cy="1000897"/>
          </a:xfrm>
          <a:prstGeom prst="wedgeRoundRectCallout">
            <a:avLst>
              <a:gd name="adj1" fmla="val -59643"/>
              <a:gd name="adj2" fmla="val -2321"/>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Hey that’s an interesting unsolved problem. Let’s build a dataset</a:t>
            </a:r>
          </a:p>
        </p:txBody>
      </p:sp>
      <p:pic>
        <p:nvPicPr>
          <p:cNvPr id="7" name="Picture 6" descr="ᐈ Cartoon of scientist stock animated, Royalty Free scientist cartoon  vectors | download on Depositphotos®">
            <a:extLst>
              <a:ext uri="{FF2B5EF4-FFF2-40B4-BE49-F238E27FC236}">
                <a16:creationId xmlns:a16="http://schemas.microsoft.com/office/drawing/2014/main" id="{14449861-059F-1F49-844D-DCB05FE921E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485" y="2931389"/>
            <a:ext cx="1255581" cy="2014151"/>
          </a:xfrm>
          <a:prstGeom prst="rect">
            <a:avLst/>
          </a:prstGeom>
          <a:noFill/>
          <a:extLst>
            <a:ext uri="{909E8E84-426E-40DD-AFC4-6F175D3DCCD1}">
              <a14:hiddenFill xmlns:a14="http://schemas.microsoft.com/office/drawing/2010/main">
                <a:solidFill>
                  <a:srgbClr val="FFFFFF"/>
                </a:solidFill>
              </a14:hiddenFill>
            </a:ext>
          </a:extLst>
        </p:spPr>
      </p:pic>
      <p:sp>
        <p:nvSpPr>
          <p:cNvPr id="8" name="Can 7">
            <a:extLst>
              <a:ext uri="{FF2B5EF4-FFF2-40B4-BE49-F238E27FC236}">
                <a16:creationId xmlns:a16="http://schemas.microsoft.com/office/drawing/2014/main" id="{4E51B73C-20B0-2045-A459-F7DC112C6158}"/>
              </a:ext>
            </a:extLst>
          </p:cNvPr>
          <p:cNvSpPr/>
          <p:nvPr/>
        </p:nvSpPr>
        <p:spPr>
          <a:xfrm>
            <a:off x="5978617" y="2500813"/>
            <a:ext cx="988540" cy="1108304"/>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&lt;x, y&gt;</a:t>
            </a:r>
          </a:p>
        </p:txBody>
      </p:sp>
      <p:pic>
        <p:nvPicPr>
          <p:cNvPr id="9" name="Picture 8" descr="ᐈ Cartoon of scientist stock animated, Royalty Free scientist cartoon  vectors | download on Depositphotos®">
            <a:extLst>
              <a:ext uri="{FF2B5EF4-FFF2-40B4-BE49-F238E27FC236}">
                <a16:creationId xmlns:a16="http://schemas.microsoft.com/office/drawing/2014/main" id="{6ED52E21-69C9-9244-87B9-71E184B80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939993" y="4162812"/>
            <a:ext cx="1255581" cy="2014151"/>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a:extLst>
              <a:ext uri="{FF2B5EF4-FFF2-40B4-BE49-F238E27FC236}">
                <a16:creationId xmlns:a16="http://schemas.microsoft.com/office/drawing/2014/main" id="{F921D24C-E291-B149-92DE-B16F73F64072}"/>
              </a:ext>
            </a:extLst>
          </p:cNvPr>
          <p:cNvSpPr/>
          <p:nvPr/>
        </p:nvSpPr>
        <p:spPr>
          <a:xfrm>
            <a:off x="3201870" y="3792236"/>
            <a:ext cx="4040786" cy="1000897"/>
          </a:xfrm>
          <a:prstGeom prst="wedgeRoundRectCallout">
            <a:avLst>
              <a:gd name="adj1" fmla="val 65132"/>
              <a:gd name="adj2" fmla="val 23346"/>
              <a:gd name="adj3" fmla="val 1666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Hey that’s an interesting unsolved dataset. Let’s build a </a:t>
            </a:r>
            <a:r>
              <a:rPr lang="en-US" i="1" dirty="0"/>
              <a:t>novel model</a:t>
            </a:r>
            <a:r>
              <a:rPr lang="en-US" dirty="0"/>
              <a:t> for it</a:t>
            </a:r>
          </a:p>
        </p:txBody>
      </p:sp>
      <p:pic>
        <p:nvPicPr>
          <p:cNvPr id="4098" name="Picture 2">
            <a:extLst>
              <a:ext uri="{FF2B5EF4-FFF2-40B4-BE49-F238E27FC236}">
                <a16:creationId xmlns:a16="http://schemas.microsoft.com/office/drawing/2014/main" id="{474F5B62-3D85-1649-A92B-BE85185D9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5" y="4888839"/>
            <a:ext cx="4244117" cy="186232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EE70E9F-E1B9-0441-B097-BFE5045A05DD}"/>
              </a:ext>
            </a:extLst>
          </p:cNvPr>
          <p:cNvSpPr/>
          <p:nvPr/>
        </p:nvSpPr>
        <p:spPr>
          <a:xfrm>
            <a:off x="3201870" y="4934141"/>
            <a:ext cx="4126906" cy="1817025"/>
          </a:xfrm>
          <a:prstGeom prst="rect">
            <a:avLst/>
          </a:prstGeom>
          <a:solidFill>
            <a:schemeClr val="accent4">
              <a:alpha val="2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747C4D-ABD1-B445-95D2-572C245C8422}"/>
              </a:ext>
            </a:extLst>
          </p:cNvPr>
          <p:cNvSpPr txBox="1"/>
          <p:nvPr/>
        </p:nvSpPr>
        <p:spPr>
          <a:xfrm>
            <a:off x="2444738" y="5611821"/>
            <a:ext cx="344966" cy="461665"/>
          </a:xfrm>
          <a:prstGeom prst="rect">
            <a:avLst/>
          </a:prstGeom>
          <a:noFill/>
        </p:spPr>
        <p:txBody>
          <a:bodyPr wrap="none" rtlCol="0">
            <a:spAutoFit/>
          </a:bodyPr>
          <a:lstStyle/>
          <a:p>
            <a:r>
              <a:rPr lang="en-US" sz="2400" b="1" dirty="0"/>
              <a:t>x</a:t>
            </a:r>
            <a:endParaRPr lang="en-US" b="1" dirty="0"/>
          </a:p>
        </p:txBody>
      </p:sp>
      <p:cxnSp>
        <p:nvCxnSpPr>
          <p:cNvPr id="17" name="Straight Arrow Connector 16">
            <a:extLst>
              <a:ext uri="{FF2B5EF4-FFF2-40B4-BE49-F238E27FC236}">
                <a16:creationId xmlns:a16="http://schemas.microsoft.com/office/drawing/2014/main" id="{94E45D0F-1FB9-0B49-814D-9F6D609B18A7}"/>
              </a:ext>
            </a:extLst>
          </p:cNvPr>
          <p:cNvCxnSpPr>
            <a:cxnSpLocks/>
            <a:stCxn id="15" idx="3"/>
            <a:endCxn id="14" idx="1"/>
          </p:cNvCxnSpPr>
          <p:nvPr/>
        </p:nvCxnSpPr>
        <p:spPr>
          <a:xfrm>
            <a:off x="2789704" y="5842654"/>
            <a:ext cx="4121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66DDE-6916-204B-B2F7-93849918834D}"/>
              </a:ext>
            </a:extLst>
          </p:cNvPr>
          <p:cNvSpPr txBox="1"/>
          <p:nvPr/>
        </p:nvSpPr>
        <p:spPr>
          <a:xfrm>
            <a:off x="7592649" y="5611821"/>
            <a:ext cx="344966" cy="461665"/>
          </a:xfrm>
          <a:prstGeom prst="rect">
            <a:avLst/>
          </a:prstGeom>
          <a:noFill/>
        </p:spPr>
        <p:txBody>
          <a:bodyPr wrap="none" rtlCol="0">
            <a:spAutoFit/>
          </a:bodyPr>
          <a:lstStyle/>
          <a:p>
            <a:r>
              <a:rPr lang="en-US" sz="2400" b="1" dirty="0"/>
              <a:t>y</a:t>
            </a:r>
            <a:endParaRPr lang="en-US" b="1" dirty="0"/>
          </a:p>
        </p:txBody>
      </p:sp>
      <p:cxnSp>
        <p:nvCxnSpPr>
          <p:cNvPr id="22" name="Straight Arrow Connector 21">
            <a:extLst>
              <a:ext uri="{FF2B5EF4-FFF2-40B4-BE49-F238E27FC236}">
                <a16:creationId xmlns:a16="http://schemas.microsoft.com/office/drawing/2014/main" id="{704F4EC7-B030-9943-89E1-F53AC9037EBC}"/>
              </a:ext>
            </a:extLst>
          </p:cNvPr>
          <p:cNvCxnSpPr>
            <a:cxnSpLocks/>
            <a:stCxn id="14" idx="3"/>
            <a:endCxn id="21" idx="1"/>
          </p:cNvCxnSpPr>
          <p:nvPr/>
        </p:nvCxnSpPr>
        <p:spPr>
          <a:xfrm>
            <a:off x="7328776" y="5842654"/>
            <a:ext cx="263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23">
            <a:extLst>
              <a:ext uri="{FF2B5EF4-FFF2-40B4-BE49-F238E27FC236}">
                <a16:creationId xmlns:a16="http://schemas.microsoft.com/office/drawing/2014/main" id="{E7D8FE04-0C99-8A4D-8C7B-29769C1B079B}"/>
              </a:ext>
            </a:extLst>
          </p:cNvPr>
          <p:cNvSpPr>
            <a:spLocks noGrp="1"/>
          </p:cNvSpPr>
          <p:nvPr>
            <p:ph type="sldNum" sz="quarter" idx="10"/>
          </p:nvPr>
        </p:nvSpPr>
        <p:spPr/>
        <p:txBody>
          <a:bodyPr/>
          <a:lstStyle/>
          <a:p>
            <a:pPr>
              <a:defRPr/>
            </a:pPr>
            <a:fld id="{0121240C-47AF-2F4D-83B3-CC3EDF50F794}" type="slidenum">
              <a:rPr lang="en-US" smtClean="0"/>
              <a:pPr>
                <a:defRPr/>
              </a:pPr>
              <a:t>3</a:t>
            </a:fld>
            <a:endParaRPr lang="en-US" dirty="0"/>
          </a:p>
        </p:txBody>
      </p:sp>
      <p:sp>
        <p:nvSpPr>
          <p:cNvPr id="18" name="TextBox 17">
            <a:extLst>
              <a:ext uri="{FF2B5EF4-FFF2-40B4-BE49-F238E27FC236}">
                <a16:creationId xmlns:a16="http://schemas.microsoft.com/office/drawing/2014/main" id="{E6E58697-E2C8-FE45-BD5C-FB49B0C8DE49}"/>
              </a:ext>
            </a:extLst>
          </p:cNvPr>
          <p:cNvSpPr txBox="1"/>
          <p:nvPr/>
        </p:nvSpPr>
        <p:spPr>
          <a:xfrm>
            <a:off x="7275314" y="6488691"/>
            <a:ext cx="1674309" cy="307777"/>
          </a:xfrm>
          <a:prstGeom prst="rect">
            <a:avLst/>
          </a:prstGeom>
          <a:noFill/>
        </p:spPr>
        <p:txBody>
          <a:bodyPr wrap="square" rtlCol="0">
            <a:spAutoFit/>
          </a:bodyPr>
          <a:lstStyle/>
          <a:p>
            <a:r>
              <a:rPr lang="en-US" sz="1400" dirty="0">
                <a:solidFill>
                  <a:schemeClr val="accent4"/>
                </a:solidFill>
              </a:rPr>
              <a:t>Marino et al’ 20</a:t>
            </a:r>
          </a:p>
        </p:txBody>
      </p:sp>
    </p:spTree>
    <p:extLst>
      <p:ext uri="{BB962C8B-B14F-4D97-AF65-F5344CB8AC3E}">
        <p14:creationId xmlns:p14="http://schemas.microsoft.com/office/powerpoint/2010/main" val="35584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animBg="1"/>
      <p:bldP spid="14" grpId="0" animBg="1"/>
      <p:bldP spid="15" grpId="0"/>
      <p:bldP spid="21"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descr="Recycle with solid fill">
            <a:extLst>
              <a:ext uri="{FF2B5EF4-FFF2-40B4-BE49-F238E27FC236}">
                <a16:creationId xmlns:a16="http://schemas.microsoft.com/office/drawing/2014/main" id="{8390F1A2-7472-FB48-8856-BBBED8DDBF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335" y="3927580"/>
            <a:ext cx="2045320" cy="2045320"/>
          </a:xfrm>
          <a:prstGeom prst="rect">
            <a:avLst/>
          </a:prstGeom>
        </p:spPr>
      </p:pic>
      <p:sp>
        <p:nvSpPr>
          <p:cNvPr id="2" name="Title 1">
            <a:extLst>
              <a:ext uri="{FF2B5EF4-FFF2-40B4-BE49-F238E27FC236}">
                <a16:creationId xmlns:a16="http://schemas.microsoft.com/office/drawing/2014/main" id="{105856C6-4A51-7740-BBFB-FD208B11411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45692F9-05C9-8141-B9A9-CCF79E8694C8}"/>
              </a:ext>
            </a:extLst>
          </p:cNvPr>
          <p:cNvSpPr>
            <a:spLocks noGrp="1"/>
          </p:cNvSpPr>
          <p:nvPr>
            <p:ph idx="1"/>
          </p:nvPr>
        </p:nvSpPr>
        <p:spPr>
          <a:xfrm>
            <a:off x="355315" y="2031115"/>
            <a:ext cx="5990690" cy="398591"/>
          </a:xfrm>
        </p:spPr>
        <p:txBody>
          <a:bodyPr/>
          <a:lstStyle/>
          <a:p>
            <a:pPr marL="0" indent="0">
              <a:buNone/>
            </a:pPr>
            <a:r>
              <a:rPr lang="en-US" sz="2000" dirty="0"/>
              <a:t>New Problem =&gt; New Dataset =&gt; New Model</a:t>
            </a:r>
          </a:p>
        </p:txBody>
      </p:sp>
      <p:sp>
        <p:nvSpPr>
          <p:cNvPr id="4" name="Can 3">
            <a:extLst>
              <a:ext uri="{FF2B5EF4-FFF2-40B4-BE49-F238E27FC236}">
                <a16:creationId xmlns:a16="http://schemas.microsoft.com/office/drawing/2014/main" id="{CE776C25-C138-5F44-A473-F7DF1A0EB7D0}"/>
              </a:ext>
            </a:extLst>
          </p:cNvPr>
          <p:cNvSpPr/>
          <p:nvPr/>
        </p:nvSpPr>
        <p:spPr>
          <a:xfrm>
            <a:off x="795995" y="2814718"/>
            <a:ext cx="988540" cy="1108304"/>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&lt;x, y&gt;</a:t>
            </a:r>
          </a:p>
        </p:txBody>
      </p:sp>
      <p:sp>
        <p:nvSpPr>
          <p:cNvPr id="5" name="Can 4">
            <a:extLst>
              <a:ext uri="{FF2B5EF4-FFF2-40B4-BE49-F238E27FC236}">
                <a16:creationId xmlns:a16="http://schemas.microsoft.com/office/drawing/2014/main" id="{48AC0B31-918B-9647-8033-C8952C1C2862}"/>
              </a:ext>
            </a:extLst>
          </p:cNvPr>
          <p:cNvSpPr/>
          <p:nvPr/>
        </p:nvSpPr>
        <p:spPr>
          <a:xfrm>
            <a:off x="4258016" y="2814718"/>
            <a:ext cx="988540" cy="1108304"/>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&lt;x, y&gt;</a:t>
            </a:r>
          </a:p>
        </p:txBody>
      </p:sp>
      <p:sp>
        <p:nvSpPr>
          <p:cNvPr id="6" name="Can 5">
            <a:extLst>
              <a:ext uri="{FF2B5EF4-FFF2-40B4-BE49-F238E27FC236}">
                <a16:creationId xmlns:a16="http://schemas.microsoft.com/office/drawing/2014/main" id="{0B6D2A47-C326-C94A-83C3-712817B48EE9}"/>
              </a:ext>
            </a:extLst>
          </p:cNvPr>
          <p:cNvSpPr/>
          <p:nvPr/>
        </p:nvSpPr>
        <p:spPr>
          <a:xfrm>
            <a:off x="8244943" y="2613786"/>
            <a:ext cx="988540" cy="1108304"/>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&lt;x, y&gt;</a:t>
            </a:r>
          </a:p>
        </p:txBody>
      </p:sp>
      <p:sp>
        <p:nvSpPr>
          <p:cNvPr id="7" name="Can 6">
            <a:extLst>
              <a:ext uri="{FF2B5EF4-FFF2-40B4-BE49-F238E27FC236}">
                <a16:creationId xmlns:a16="http://schemas.microsoft.com/office/drawing/2014/main" id="{C953B9F6-AE2F-334A-B9F7-0CCB0A6C2A6E}"/>
              </a:ext>
            </a:extLst>
          </p:cNvPr>
          <p:cNvSpPr/>
          <p:nvPr/>
        </p:nvSpPr>
        <p:spPr>
          <a:xfrm>
            <a:off x="2498119" y="2833373"/>
            <a:ext cx="988540" cy="1108304"/>
          </a:xfrm>
          <a:prstGeom prst="ca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&lt;x, y&gt;</a:t>
            </a:r>
          </a:p>
        </p:txBody>
      </p:sp>
      <p:sp>
        <p:nvSpPr>
          <p:cNvPr id="8" name="Rectangle 7">
            <a:extLst>
              <a:ext uri="{FF2B5EF4-FFF2-40B4-BE49-F238E27FC236}">
                <a16:creationId xmlns:a16="http://schemas.microsoft.com/office/drawing/2014/main" id="{5D255F31-F338-2641-81EA-A2C1266ACCDE}"/>
              </a:ext>
            </a:extLst>
          </p:cNvPr>
          <p:cNvSpPr/>
          <p:nvPr/>
        </p:nvSpPr>
        <p:spPr>
          <a:xfrm>
            <a:off x="738221" y="4599913"/>
            <a:ext cx="1104087" cy="795593"/>
          </a:xfrm>
          <a:prstGeom prst="rect">
            <a:avLst/>
          </a:prstGeom>
          <a:solidFill>
            <a:schemeClr val="accent4">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FE378E-5022-884E-98D4-330B39DB33C9}"/>
              </a:ext>
            </a:extLst>
          </p:cNvPr>
          <p:cNvSpPr/>
          <p:nvPr/>
        </p:nvSpPr>
        <p:spPr>
          <a:xfrm>
            <a:off x="2440345" y="4624103"/>
            <a:ext cx="1104087" cy="795593"/>
          </a:xfrm>
          <a:prstGeom prst="rect">
            <a:avLst/>
          </a:prstGeom>
          <a:solidFill>
            <a:schemeClr val="accent5">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BF5F50-A519-964B-B44B-1ED238BDA81A}"/>
              </a:ext>
            </a:extLst>
          </p:cNvPr>
          <p:cNvSpPr/>
          <p:nvPr/>
        </p:nvSpPr>
        <p:spPr>
          <a:xfrm>
            <a:off x="4200243" y="4624104"/>
            <a:ext cx="1104087" cy="795593"/>
          </a:xfrm>
          <a:prstGeom prst="rect">
            <a:avLst/>
          </a:prstGeom>
          <a:solidFill>
            <a:schemeClr val="accent6">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603C153A-F444-1140-8ECB-020681DA96FA}"/>
              </a:ext>
            </a:extLst>
          </p:cNvPr>
          <p:cNvSpPr>
            <a:spLocks noGrp="1"/>
          </p:cNvSpPr>
          <p:nvPr>
            <p:ph type="sldNum" sz="quarter" idx="10"/>
          </p:nvPr>
        </p:nvSpPr>
        <p:spPr/>
        <p:txBody>
          <a:bodyPr/>
          <a:lstStyle/>
          <a:p>
            <a:pPr>
              <a:defRPr/>
            </a:pPr>
            <a:fld id="{0121240C-47AF-2F4D-83B3-CC3EDF50F794}" type="slidenum">
              <a:rPr lang="en-US" smtClean="0"/>
              <a:pPr>
                <a:defRPr/>
              </a:pPr>
              <a:t>4</a:t>
            </a:fld>
            <a:endParaRPr lang="en-US" dirty="0"/>
          </a:p>
        </p:txBody>
      </p:sp>
      <p:sp>
        <p:nvSpPr>
          <p:cNvPr id="14" name="Rectangle 13">
            <a:extLst>
              <a:ext uri="{FF2B5EF4-FFF2-40B4-BE49-F238E27FC236}">
                <a16:creationId xmlns:a16="http://schemas.microsoft.com/office/drawing/2014/main" id="{2EE4EEFD-F694-2A44-B086-5FFC9FB2D19D}"/>
              </a:ext>
            </a:extLst>
          </p:cNvPr>
          <p:cNvSpPr/>
          <p:nvPr/>
        </p:nvSpPr>
        <p:spPr>
          <a:xfrm>
            <a:off x="8424479" y="4155736"/>
            <a:ext cx="644575" cy="684948"/>
          </a:xfrm>
          <a:prstGeom prst="rect">
            <a:avLst/>
          </a:prstGeom>
          <a:solidFill>
            <a:schemeClr val="accent6">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9DFE5A-506F-484D-A76D-0BED3A4113E2}"/>
              </a:ext>
            </a:extLst>
          </p:cNvPr>
          <p:cNvSpPr/>
          <p:nvPr/>
        </p:nvSpPr>
        <p:spPr>
          <a:xfrm>
            <a:off x="9069054" y="5284620"/>
            <a:ext cx="682601" cy="568081"/>
          </a:xfrm>
          <a:prstGeom prst="rect">
            <a:avLst/>
          </a:prstGeom>
          <a:solidFill>
            <a:schemeClr val="accent5">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F0BCE5-CDCF-054C-8D08-626DD5DD5741}"/>
              </a:ext>
            </a:extLst>
          </p:cNvPr>
          <p:cNvSpPr/>
          <p:nvPr/>
        </p:nvSpPr>
        <p:spPr>
          <a:xfrm>
            <a:off x="7706335" y="5284620"/>
            <a:ext cx="718144" cy="568081"/>
          </a:xfrm>
          <a:prstGeom prst="rect">
            <a:avLst/>
          </a:prstGeom>
          <a:solidFill>
            <a:schemeClr val="accent4">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8B507B1-7658-A143-974A-97C1F2813DB9}"/>
              </a:ext>
            </a:extLst>
          </p:cNvPr>
          <p:cNvCxnSpPr>
            <a:cxnSpLocks/>
            <a:stCxn id="16" idx="0"/>
            <a:endCxn id="14" idx="1"/>
          </p:cNvCxnSpPr>
          <p:nvPr/>
        </p:nvCxnSpPr>
        <p:spPr>
          <a:xfrm flipV="1">
            <a:off x="8065407" y="4498210"/>
            <a:ext cx="359072" cy="7864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71B15FF-FD48-B046-950D-D9B5F3A8E088}"/>
              </a:ext>
            </a:extLst>
          </p:cNvPr>
          <p:cNvCxnSpPr>
            <a:cxnSpLocks/>
            <a:stCxn id="16" idx="3"/>
            <a:endCxn id="15" idx="1"/>
          </p:cNvCxnSpPr>
          <p:nvPr/>
        </p:nvCxnSpPr>
        <p:spPr>
          <a:xfrm>
            <a:off x="8424479" y="5568661"/>
            <a:ext cx="6445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7371C3A-08D6-1F45-83EB-7356B66D1E24}"/>
              </a:ext>
            </a:extLst>
          </p:cNvPr>
          <p:cNvCxnSpPr>
            <a:cxnSpLocks/>
            <a:stCxn id="15" idx="0"/>
            <a:endCxn id="14" idx="3"/>
          </p:cNvCxnSpPr>
          <p:nvPr/>
        </p:nvCxnSpPr>
        <p:spPr>
          <a:xfrm flipH="1" flipV="1">
            <a:off x="9069054" y="4498210"/>
            <a:ext cx="341301" cy="7864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B52CE3-EA22-8745-A8A8-D669400ABDFD}"/>
              </a:ext>
            </a:extLst>
          </p:cNvPr>
          <p:cNvCxnSpPr>
            <a:stCxn id="4" idx="3"/>
            <a:endCxn id="8" idx="0"/>
          </p:cNvCxnSpPr>
          <p:nvPr/>
        </p:nvCxnSpPr>
        <p:spPr>
          <a:xfrm>
            <a:off x="1290265" y="3923022"/>
            <a:ext cx="0" cy="676891"/>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25AB09-006F-8840-82CA-3E9E98C0601B}"/>
              </a:ext>
            </a:extLst>
          </p:cNvPr>
          <p:cNvCxnSpPr>
            <a:stCxn id="7" idx="3"/>
            <a:endCxn id="9" idx="0"/>
          </p:cNvCxnSpPr>
          <p:nvPr/>
        </p:nvCxnSpPr>
        <p:spPr>
          <a:xfrm>
            <a:off x="2992389" y="3941677"/>
            <a:ext cx="0" cy="68242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BD63EB-C870-D64A-8A58-B262DEEAC915}"/>
              </a:ext>
            </a:extLst>
          </p:cNvPr>
          <p:cNvCxnSpPr>
            <a:cxnSpLocks/>
            <a:stCxn id="5" idx="3"/>
            <a:endCxn id="10" idx="0"/>
          </p:cNvCxnSpPr>
          <p:nvPr/>
        </p:nvCxnSpPr>
        <p:spPr>
          <a:xfrm>
            <a:off x="4752286" y="3923022"/>
            <a:ext cx="1" cy="70108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EEC862D-DB3C-4545-89FB-2F19463E8496}"/>
              </a:ext>
            </a:extLst>
          </p:cNvPr>
          <p:cNvSpPr/>
          <p:nvPr/>
        </p:nvSpPr>
        <p:spPr>
          <a:xfrm>
            <a:off x="6096000" y="1855737"/>
            <a:ext cx="4774058" cy="707886"/>
          </a:xfrm>
          <a:prstGeom prst="rect">
            <a:avLst/>
          </a:prstGeom>
        </p:spPr>
        <p:txBody>
          <a:bodyPr wrap="square">
            <a:spAutoFit/>
          </a:bodyPr>
          <a:lstStyle/>
          <a:p>
            <a:pPr algn="ctr"/>
            <a:r>
              <a:rPr lang="en-US" sz="2000" dirty="0"/>
              <a:t>Can we reuse existing models (</a:t>
            </a:r>
            <a:r>
              <a:rPr lang="en-US" sz="2000" i="1" dirty="0">
                <a:solidFill>
                  <a:schemeClr val="accent4"/>
                </a:solidFill>
              </a:rPr>
              <a:t>stand on the shoulder of giants)</a:t>
            </a:r>
            <a:r>
              <a:rPr lang="en-US" sz="2000" dirty="0"/>
              <a:t> to solve new tasks?</a:t>
            </a:r>
          </a:p>
        </p:txBody>
      </p:sp>
      <p:sp>
        <p:nvSpPr>
          <p:cNvPr id="24" name="Rectangle 23">
            <a:extLst>
              <a:ext uri="{FF2B5EF4-FFF2-40B4-BE49-F238E27FC236}">
                <a16:creationId xmlns:a16="http://schemas.microsoft.com/office/drawing/2014/main" id="{B47B91CB-A3A5-894F-91FB-6605A589ADC2}"/>
              </a:ext>
            </a:extLst>
          </p:cNvPr>
          <p:cNvSpPr/>
          <p:nvPr/>
        </p:nvSpPr>
        <p:spPr>
          <a:xfrm>
            <a:off x="838201" y="5737820"/>
            <a:ext cx="4713264" cy="646331"/>
          </a:xfrm>
          <a:prstGeom prst="rect">
            <a:avLst/>
          </a:prstGeom>
        </p:spPr>
        <p:txBody>
          <a:bodyPr wrap="square">
            <a:spAutoFit/>
          </a:bodyPr>
          <a:lstStyle/>
          <a:p>
            <a:pPr algn="ctr"/>
            <a:r>
              <a:rPr lang="en-US" dirty="0">
                <a:solidFill>
                  <a:srgbClr val="C00000"/>
                </a:solidFill>
              </a:rPr>
              <a:t>Develop and train new (and often large)  models for each task</a:t>
            </a:r>
            <a:r>
              <a:rPr lang="en-US" b="1" dirty="0">
                <a:solidFill>
                  <a:srgbClr val="C00000"/>
                </a:solidFill>
              </a:rPr>
              <a:t> from scratch each time</a:t>
            </a:r>
          </a:p>
        </p:txBody>
      </p:sp>
    </p:spTree>
    <p:extLst>
      <p:ext uri="{BB962C8B-B14F-4D97-AF65-F5344CB8AC3E}">
        <p14:creationId xmlns:p14="http://schemas.microsoft.com/office/powerpoint/2010/main" val="39505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4" grpId="0" animBg="1"/>
      <p:bldP spid="15" grpId="0" animBg="1"/>
      <p:bldP spid="16" grpId="0" animBg="1"/>
      <p:bldP spid="2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CBBD-FE87-3743-B6F6-E95208A247DC}"/>
              </a:ext>
            </a:extLst>
          </p:cNvPr>
          <p:cNvSpPr>
            <a:spLocks noGrp="1"/>
          </p:cNvSpPr>
          <p:nvPr>
            <p:ph type="title"/>
          </p:nvPr>
        </p:nvSpPr>
        <p:spPr/>
        <p:txBody>
          <a:bodyPr/>
          <a:lstStyle/>
          <a:p>
            <a:r>
              <a:rPr lang="en-US" dirty="0"/>
              <a:t>Motivation</a:t>
            </a:r>
          </a:p>
        </p:txBody>
      </p:sp>
      <p:sp>
        <p:nvSpPr>
          <p:cNvPr id="4" name="Rounded Rectangular Callout 3">
            <a:extLst>
              <a:ext uri="{FF2B5EF4-FFF2-40B4-BE49-F238E27FC236}">
                <a16:creationId xmlns:a16="http://schemas.microsoft.com/office/drawing/2014/main" id="{B5BAED79-EDE6-D34D-AF00-CBC5B67E7DAF}"/>
              </a:ext>
            </a:extLst>
          </p:cNvPr>
          <p:cNvSpPr/>
          <p:nvPr/>
        </p:nvSpPr>
        <p:spPr>
          <a:xfrm>
            <a:off x="1819943" y="1723656"/>
            <a:ext cx="5556514" cy="517808"/>
          </a:xfrm>
          <a:prstGeom prst="wedgeRoundRectCallout">
            <a:avLst>
              <a:gd name="adj1" fmla="val -52569"/>
              <a:gd name="adj2" fmla="val -6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Hey </a:t>
            </a:r>
            <a:r>
              <a:rPr lang="en-US" dirty="0" err="1"/>
              <a:t>MBot</a:t>
            </a:r>
            <a:r>
              <a:rPr lang="en-US" dirty="0"/>
              <a:t>, Find me all images containing a </a:t>
            </a:r>
            <a:r>
              <a:rPr lang="en-US" dirty="0" err="1"/>
              <a:t>Feliformia</a:t>
            </a:r>
            <a:endParaRPr lang="en-US" dirty="0"/>
          </a:p>
        </p:txBody>
      </p:sp>
      <p:pic>
        <p:nvPicPr>
          <p:cNvPr id="5" name="Picture 6" descr="ᐈ Cartoon of scientist stock animated, Royalty Free scientist cartoon  vectors | download on Depositphotos®">
            <a:extLst>
              <a:ext uri="{FF2B5EF4-FFF2-40B4-BE49-F238E27FC236}">
                <a16:creationId xmlns:a16="http://schemas.microsoft.com/office/drawing/2014/main" id="{905D05FA-8D8A-9945-8095-A8D5139A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91" y="1492986"/>
            <a:ext cx="630715" cy="101176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Robot with solid fill">
            <a:extLst>
              <a:ext uri="{FF2B5EF4-FFF2-40B4-BE49-F238E27FC236}">
                <a16:creationId xmlns:a16="http://schemas.microsoft.com/office/drawing/2014/main" id="{1F7B2D59-2FD5-BE4C-878B-2365B6B874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2333" y="2996324"/>
            <a:ext cx="795305" cy="795305"/>
          </a:xfrm>
          <a:prstGeom prst="rect">
            <a:avLst/>
          </a:prstGeom>
        </p:spPr>
      </p:pic>
      <p:pic>
        <p:nvPicPr>
          <p:cNvPr id="9" name="Graphic 8" descr="Robot outline">
            <a:extLst>
              <a:ext uri="{FF2B5EF4-FFF2-40B4-BE49-F238E27FC236}">
                <a16:creationId xmlns:a16="http://schemas.microsoft.com/office/drawing/2014/main" id="{7B5A5F57-E624-A542-AB0C-86A6D7DDEF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5726" y="2328703"/>
            <a:ext cx="812719" cy="812719"/>
          </a:xfrm>
          <a:prstGeom prst="rect">
            <a:avLst/>
          </a:prstGeom>
        </p:spPr>
      </p:pic>
      <p:sp>
        <p:nvSpPr>
          <p:cNvPr id="10" name="Rounded Rectangular Callout 9">
            <a:extLst>
              <a:ext uri="{FF2B5EF4-FFF2-40B4-BE49-F238E27FC236}">
                <a16:creationId xmlns:a16="http://schemas.microsoft.com/office/drawing/2014/main" id="{5EA58CF6-FFD1-5141-91CB-0EC9CFCB108B}"/>
              </a:ext>
            </a:extLst>
          </p:cNvPr>
          <p:cNvSpPr/>
          <p:nvPr/>
        </p:nvSpPr>
        <p:spPr>
          <a:xfrm>
            <a:off x="3784462" y="2504753"/>
            <a:ext cx="5556514" cy="517808"/>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Hey </a:t>
            </a:r>
            <a:r>
              <a:rPr lang="en-US" dirty="0" err="1"/>
              <a:t>TextBot</a:t>
            </a:r>
            <a:r>
              <a:rPr lang="en-US" dirty="0"/>
              <a:t>, What are </a:t>
            </a:r>
            <a:r>
              <a:rPr lang="en-US" dirty="0" err="1"/>
              <a:t>Feliformia</a:t>
            </a:r>
            <a:r>
              <a:rPr lang="en-US" dirty="0"/>
              <a:t>?</a:t>
            </a:r>
          </a:p>
        </p:txBody>
      </p:sp>
      <p:sp>
        <p:nvSpPr>
          <p:cNvPr id="11" name="Rounded Rectangular Callout 10">
            <a:extLst>
              <a:ext uri="{FF2B5EF4-FFF2-40B4-BE49-F238E27FC236}">
                <a16:creationId xmlns:a16="http://schemas.microsoft.com/office/drawing/2014/main" id="{9956170D-F83D-DF40-9DB5-9F444C702E00}"/>
              </a:ext>
            </a:extLst>
          </p:cNvPr>
          <p:cNvSpPr/>
          <p:nvPr/>
        </p:nvSpPr>
        <p:spPr>
          <a:xfrm>
            <a:off x="3853202" y="3178490"/>
            <a:ext cx="5556514" cy="517808"/>
          </a:xfrm>
          <a:prstGeom prst="wedgeRoundRectCallout">
            <a:avLst>
              <a:gd name="adj1" fmla="val 55287"/>
              <a:gd name="adj2" fmla="val -839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a:t>Feliformia</a:t>
            </a:r>
            <a:r>
              <a:rPr lang="en-US" dirty="0"/>
              <a:t> is a suborder … consisting of </a:t>
            </a:r>
            <a:r>
              <a:rPr lang="en-US" b="1" dirty="0"/>
              <a:t>cats</a:t>
            </a:r>
            <a:r>
              <a:rPr lang="en-US" dirty="0"/>
              <a:t>, hyenas, mongooses, and viverrids</a:t>
            </a:r>
          </a:p>
        </p:txBody>
      </p:sp>
      <p:pic>
        <p:nvPicPr>
          <p:cNvPr id="13" name="Graphic 12" descr="Robot outline">
            <a:extLst>
              <a:ext uri="{FF2B5EF4-FFF2-40B4-BE49-F238E27FC236}">
                <a16:creationId xmlns:a16="http://schemas.microsoft.com/office/drawing/2014/main" id="{477AADEE-5555-3944-A860-5F9750A1C9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5726" y="3622749"/>
            <a:ext cx="812719" cy="812719"/>
          </a:xfrm>
          <a:prstGeom prst="rect">
            <a:avLst/>
          </a:prstGeom>
        </p:spPr>
      </p:pic>
      <p:sp>
        <p:nvSpPr>
          <p:cNvPr id="14" name="Rounded Rectangular Callout 13">
            <a:extLst>
              <a:ext uri="{FF2B5EF4-FFF2-40B4-BE49-F238E27FC236}">
                <a16:creationId xmlns:a16="http://schemas.microsoft.com/office/drawing/2014/main" id="{3E56593D-CAD0-1647-83C5-BCF0CB6559C8}"/>
              </a:ext>
            </a:extLst>
          </p:cNvPr>
          <p:cNvSpPr/>
          <p:nvPr/>
        </p:nvSpPr>
        <p:spPr>
          <a:xfrm>
            <a:off x="3853202" y="3823395"/>
            <a:ext cx="5556514" cy="51780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Hey </a:t>
            </a:r>
            <a:r>
              <a:rPr lang="en-US" dirty="0" err="1"/>
              <a:t>VizBot</a:t>
            </a:r>
            <a:r>
              <a:rPr lang="en-US" dirty="0"/>
              <a:t>, which images contain </a:t>
            </a:r>
            <a:r>
              <a:rPr lang="en-US" b="1" dirty="0"/>
              <a:t>cats</a:t>
            </a:r>
            <a:r>
              <a:rPr lang="en-US" dirty="0"/>
              <a:t>?</a:t>
            </a:r>
          </a:p>
        </p:txBody>
      </p:sp>
      <p:pic>
        <p:nvPicPr>
          <p:cNvPr id="15" name="Graphic 14" descr="Robot with solid fill">
            <a:extLst>
              <a:ext uri="{FF2B5EF4-FFF2-40B4-BE49-F238E27FC236}">
                <a16:creationId xmlns:a16="http://schemas.microsoft.com/office/drawing/2014/main" id="{DD7F6C83-EAA5-054E-BBA4-7F02B2571E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4473" y="4341203"/>
            <a:ext cx="795305" cy="795305"/>
          </a:xfrm>
          <a:prstGeom prst="rect">
            <a:avLst/>
          </a:prstGeom>
        </p:spPr>
      </p:pic>
      <p:sp>
        <p:nvSpPr>
          <p:cNvPr id="16" name="Rectangular Callout 15">
            <a:extLst>
              <a:ext uri="{FF2B5EF4-FFF2-40B4-BE49-F238E27FC236}">
                <a16:creationId xmlns:a16="http://schemas.microsoft.com/office/drawing/2014/main" id="{22489CEE-9F2A-4842-AE29-BEE3D0B86C7F}"/>
              </a:ext>
            </a:extLst>
          </p:cNvPr>
          <p:cNvSpPr/>
          <p:nvPr/>
        </p:nvSpPr>
        <p:spPr>
          <a:xfrm>
            <a:off x="4251824" y="4554442"/>
            <a:ext cx="5157892" cy="1093117"/>
          </a:xfrm>
          <a:prstGeom prst="wedgeRectCallout">
            <a:avLst>
              <a:gd name="adj1" fmla="val 53888"/>
              <a:gd name="adj2" fmla="val -20248"/>
            </a:avLst>
          </a:prstGeom>
          <a:solidFill>
            <a:schemeClr val="accent2"/>
          </a:solidFill>
        </p:spPr>
        <p:style>
          <a:lnRef idx="1">
            <a:schemeClr val="accent4"/>
          </a:lnRef>
          <a:fillRef idx="2">
            <a:schemeClr val="accent4"/>
          </a:fillRef>
          <a:effectRef idx="1">
            <a:schemeClr val="accent4"/>
          </a:effectRef>
          <a:fontRef idx="minor">
            <a:schemeClr val="dk1"/>
          </a:fontRef>
        </p:style>
        <p:txBody>
          <a:bodyPr rtlCol="0" anchor="ctr"/>
          <a:lstStyle/>
          <a:p>
            <a:endParaRPr lang="en-US" dirty="0"/>
          </a:p>
        </p:txBody>
      </p:sp>
      <p:pic>
        <p:nvPicPr>
          <p:cNvPr id="5122" name="Picture 2" descr="Real Grumpy Cat - YouTube">
            <a:extLst>
              <a:ext uri="{FF2B5EF4-FFF2-40B4-BE49-F238E27FC236}">
                <a16:creationId xmlns:a16="http://schemas.microsoft.com/office/drawing/2014/main" id="{32620E83-72CA-CA46-9FF9-DEB75E235A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1824" y="4555852"/>
            <a:ext cx="1071445" cy="10714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Our Obsession With Smudge The Table Cat Is Unmatched (18 Smudge Pics) | Cat  memes, Animal memes, Meme faces">
            <a:extLst>
              <a:ext uri="{FF2B5EF4-FFF2-40B4-BE49-F238E27FC236}">
                <a16:creationId xmlns:a16="http://schemas.microsoft.com/office/drawing/2014/main" id="{2348FEDA-E2AC-9045-8952-D33D53573A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3198" y="4576114"/>
            <a:ext cx="1071445" cy="104791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 am not a cat': Find and use the infamous lawyer cat filter everyone's  talking about - CNET">
            <a:extLst>
              <a:ext uri="{FF2B5EF4-FFF2-40B4-BE49-F238E27FC236}">
                <a16:creationId xmlns:a16="http://schemas.microsoft.com/office/drawing/2014/main" id="{A0F950D2-91F3-714D-94F4-AC8A9078C3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4643" y="4567344"/>
            <a:ext cx="1923628" cy="10825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yan Cat - Wikipedia">
            <a:extLst>
              <a:ext uri="{FF2B5EF4-FFF2-40B4-BE49-F238E27FC236}">
                <a16:creationId xmlns:a16="http://schemas.microsoft.com/office/drawing/2014/main" id="{578D6069-3B1A-FE43-A686-FE188E94876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8271" y="4576114"/>
            <a:ext cx="1071445" cy="107144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00A1958-16FD-9E4F-ABA4-8EC60B50CB64}"/>
              </a:ext>
            </a:extLst>
          </p:cNvPr>
          <p:cNvSpPr txBox="1"/>
          <p:nvPr/>
        </p:nvSpPr>
        <p:spPr>
          <a:xfrm>
            <a:off x="6264039" y="5451306"/>
            <a:ext cx="1372654" cy="584775"/>
          </a:xfrm>
          <a:prstGeom prst="rect">
            <a:avLst/>
          </a:prstGeom>
          <a:noFill/>
        </p:spPr>
        <p:txBody>
          <a:bodyPr wrap="square" rtlCol="0">
            <a:spAutoFit/>
          </a:bodyPr>
          <a:lstStyle/>
          <a:p>
            <a:r>
              <a:rPr lang="en-US" sz="3200" b="1" dirty="0"/>
              <a:t>…</a:t>
            </a:r>
          </a:p>
        </p:txBody>
      </p:sp>
      <p:sp>
        <p:nvSpPr>
          <p:cNvPr id="18" name="Slide Number Placeholder 17">
            <a:extLst>
              <a:ext uri="{FF2B5EF4-FFF2-40B4-BE49-F238E27FC236}">
                <a16:creationId xmlns:a16="http://schemas.microsoft.com/office/drawing/2014/main" id="{82FDBD71-4DFB-A744-BCC9-A6A1B1EA8AD1}"/>
              </a:ext>
            </a:extLst>
          </p:cNvPr>
          <p:cNvSpPr>
            <a:spLocks noGrp="1"/>
          </p:cNvSpPr>
          <p:nvPr>
            <p:ph type="sldNum" sz="quarter" idx="10"/>
          </p:nvPr>
        </p:nvSpPr>
        <p:spPr/>
        <p:txBody>
          <a:bodyPr/>
          <a:lstStyle/>
          <a:p>
            <a:pPr>
              <a:defRPr/>
            </a:pPr>
            <a:fld id="{0121240C-47AF-2F4D-83B3-CC3EDF50F794}" type="slidenum">
              <a:rPr lang="en-US" smtClean="0"/>
              <a:pPr>
                <a:defRPr/>
              </a:pPr>
              <a:t>5</a:t>
            </a:fld>
            <a:endParaRPr lang="en-US" dirty="0"/>
          </a:p>
        </p:txBody>
      </p:sp>
    </p:spTree>
    <p:extLst>
      <p:ext uri="{BB962C8B-B14F-4D97-AF65-F5344CB8AC3E}">
        <p14:creationId xmlns:p14="http://schemas.microsoft.com/office/powerpoint/2010/main" val="144689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7F51-7AF0-CB4E-B7D1-6059DD4EFED6}"/>
              </a:ext>
            </a:extLst>
          </p:cNvPr>
          <p:cNvSpPr>
            <a:spLocks noGrp="1"/>
          </p:cNvSpPr>
          <p:nvPr>
            <p:ph type="title"/>
          </p:nvPr>
        </p:nvSpPr>
        <p:spPr/>
        <p:txBody>
          <a:bodyPr/>
          <a:lstStyle/>
          <a:p>
            <a:r>
              <a:rPr lang="en-US" dirty="0"/>
              <a:t>Our Contribution</a:t>
            </a:r>
          </a:p>
        </p:txBody>
      </p:sp>
      <p:sp>
        <p:nvSpPr>
          <p:cNvPr id="3" name="Content Placeholder 2">
            <a:extLst>
              <a:ext uri="{FF2B5EF4-FFF2-40B4-BE49-F238E27FC236}">
                <a16:creationId xmlns:a16="http://schemas.microsoft.com/office/drawing/2014/main" id="{F9BEECF7-2A4F-9645-89A0-32BE4FF74667}"/>
              </a:ext>
            </a:extLst>
          </p:cNvPr>
          <p:cNvSpPr>
            <a:spLocks noGrp="1"/>
          </p:cNvSpPr>
          <p:nvPr>
            <p:ph idx="1"/>
          </p:nvPr>
        </p:nvSpPr>
        <p:spPr>
          <a:xfrm>
            <a:off x="838200" y="2888673"/>
            <a:ext cx="9874826" cy="3288290"/>
          </a:xfrm>
        </p:spPr>
        <p:txBody>
          <a:bodyPr/>
          <a:lstStyle/>
          <a:p>
            <a:r>
              <a:rPr lang="en-US" sz="2400" dirty="0">
                <a:solidFill>
                  <a:schemeClr val="accent4"/>
                </a:solidFill>
              </a:rPr>
              <a:t>Text Modular Networks </a:t>
            </a:r>
            <a:r>
              <a:rPr lang="en-US" sz="2400" dirty="0"/>
              <a:t>(TMNs): A general framework that can </a:t>
            </a:r>
            <a:r>
              <a:rPr lang="en-US" sz="2400" i="1" dirty="0"/>
              <a:t>leverage existing simpler models -- neural and symbolic -- </a:t>
            </a:r>
            <a:r>
              <a:rPr lang="en-US" sz="2400" dirty="0"/>
              <a:t>as </a:t>
            </a:r>
            <a:r>
              <a:rPr lang="en-US" sz="2400" dirty="0" err="1"/>
              <a:t>blackboxes</a:t>
            </a:r>
            <a:r>
              <a:rPr lang="en-US" sz="2400" dirty="0"/>
              <a:t> for answering complex questions. </a:t>
            </a:r>
            <a:br>
              <a:rPr lang="en-US" sz="2400" dirty="0"/>
            </a:br>
            <a:endParaRPr lang="en-US" sz="2400" dirty="0"/>
          </a:p>
          <a:p>
            <a:r>
              <a:rPr lang="en-US" sz="2400" dirty="0" err="1">
                <a:solidFill>
                  <a:schemeClr val="accent4"/>
                </a:solidFill>
              </a:rPr>
              <a:t>ModularQA</a:t>
            </a:r>
            <a:r>
              <a:rPr lang="en-US" sz="2400" dirty="0"/>
              <a:t>: An implementation of this framework that learns to decompose </a:t>
            </a:r>
            <a:r>
              <a:rPr lang="en-US" sz="2400" i="1" dirty="0"/>
              <a:t>multi-hop and discrete reasoning </a:t>
            </a:r>
            <a:r>
              <a:rPr lang="en-US" sz="2400" dirty="0"/>
              <a:t>questions. </a:t>
            </a:r>
            <a:br>
              <a:rPr lang="en-US" sz="2400" dirty="0"/>
            </a:br>
            <a:endParaRPr lang="en-US" sz="2400" dirty="0"/>
          </a:p>
          <a:p>
            <a:r>
              <a:rPr lang="en-US" sz="2400" dirty="0"/>
              <a:t>A model that is more</a:t>
            </a:r>
            <a:r>
              <a:rPr lang="en-US" sz="2400" dirty="0">
                <a:solidFill>
                  <a:schemeClr val="accent4"/>
                </a:solidFill>
              </a:rPr>
              <a:t> </a:t>
            </a:r>
            <a:r>
              <a:rPr lang="en-US" sz="2400" i="1" dirty="0">
                <a:solidFill>
                  <a:schemeClr val="accent4"/>
                </a:solidFill>
              </a:rPr>
              <a:t>robust, versatile, sample-efficient and interpretable</a:t>
            </a:r>
            <a:endParaRPr lang="en-US" sz="2400" dirty="0">
              <a:solidFill>
                <a:schemeClr val="accent4"/>
              </a:solidFill>
            </a:endParaRPr>
          </a:p>
        </p:txBody>
      </p:sp>
      <p:sp>
        <p:nvSpPr>
          <p:cNvPr id="4" name="Slide Number Placeholder 3">
            <a:extLst>
              <a:ext uri="{FF2B5EF4-FFF2-40B4-BE49-F238E27FC236}">
                <a16:creationId xmlns:a16="http://schemas.microsoft.com/office/drawing/2014/main" id="{66576C43-7A2C-034A-A989-5005CD689511}"/>
              </a:ext>
            </a:extLst>
          </p:cNvPr>
          <p:cNvSpPr>
            <a:spLocks noGrp="1"/>
          </p:cNvSpPr>
          <p:nvPr>
            <p:ph type="sldNum" sz="quarter" idx="10"/>
          </p:nvPr>
        </p:nvSpPr>
        <p:spPr/>
        <p:txBody>
          <a:bodyPr/>
          <a:lstStyle/>
          <a:p>
            <a:pPr>
              <a:defRPr/>
            </a:pPr>
            <a:fld id="{0121240C-47AF-2F4D-83B3-CC3EDF50F794}" type="slidenum">
              <a:rPr lang="en-US" smtClean="0"/>
              <a:pPr>
                <a:defRPr/>
              </a:pPr>
              <a:t>6</a:t>
            </a:fld>
            <a:endParaRPr lang="en-US" dirty="0"/>
          </a:p>
        </p:txBody>
      </p:sp>
      <p:sp>
        <p:nvSpPr>
          <p:cNvPr id="6" name="Rectangle 5">
            <a:extLst>
              <a:ext uri="{FF2B5EF4-FFF2-40B4-BE49-F238E27FC236}">
                <a16:creationId xmlns:a16="http://schemas.microsoft.com/office/drawing/2014/main" id="{43E333D5-AF99-894E-8609-CF41D9EF8022}"/>
              </a:ext>
            </a:extLst>
          </p:cNvPr>
          <p:cNvSpPr/>
          <p:nvPr/>
        </p:nvSpPr>
        <p:spPr>
          <a:xfrm>
            <a:off x="927531" y="1458293"/>
            <a:ext cx="8576687" cy="1200329"/>
          </a:xfrm>
          <a:prstGeom prst="rect">
            <a:avLst/>
          </a:prstGeom>
        </p:spPr>
        <p:txBody>
          <a:bodyPr wrap="square">
            <a:spAutoFit/>
          </a:bodyPr>
          <a:lstStyle/>
          <a:p>
            <a:r>
              <a:rPr lang="en-US" sz="2400" dirty="0"/>
              <a:t>Research Question:</a:t>
            </a:r>
          </a:p>
          <a:p>
            <a:r>
              <a:rPr lang="en-US" sz="2400" i="1" dirty="0">
                <a:solidFill>
                  <a:schemeClr val="accent1"/>
                </a:solidFill>
              </a:rPr>
              <a:t>Can we learn to decompose </a:t>
            </a:r>
            <a:r>
              <a:rPr lang="en-US" sz="2400" i="1" u="sng" dirty="0">
                <a:solidFill>
                  <a:schemeClr val="accent1"/>
                </a:solidFill>
              </a:rPr>
              <a:t>complex tasks </a:t>
            </a:r>
            <a:r>
              <a:rPr lang="en-US" sz="2400" i="1" dirty="0">
                <a:solidFill>
                  <a:schemeClr val="accent1"/>
                </a:solidFill>
              </a:rPr>
              <a:t>into </a:t>
            </a:r>
            <a:r>
              <a:rPr lang="en-US" sz="2400" i="1" u="sng" dirty="0">
                <a:solidFill>
                  <a:schemeClr val="accent1"/>
                </a:solidFill>
              </a:rPr>
              <a:t>sub-tasks</a:t>
            </a:r>
            <a:r>
              <a:rPr lang="en-US" sz="2400" i="1" dirty="0">
                <a:solidFill>
                  <a:schemeClr val="accent1"/>
                </a:solidFill>
              </a:rPr>
              <a:t> solvable by existing </a:t>
            </a:r>
            <a:r>
              <a:rPr lang="en-US" sz="2400" i="1" u="sng" dirty="0">
                <a:solidFill>
                  <a:schemeClr val="accent1"/>
                </a:solidFill>
              </a:rPr>
              <a:t>models</a:t>
            </a:r>
            <a:r>
              <a:rPr lang="en-US" sz="2400" i="1" dirty="0">
                <a:solidFill>
                  <a:schemeClr val="accent1"/>
                </a:solidFill>
              </a:rPr>
              <a:t>?</a:t>
            </a:r>
          </a:p>
        </p:txBody>
      </p:sp>
      <p:pic>
        <p:nvPicPr>
          <p:cNvPr id="1028" name="Picture 4" descr="Yes - We Can | HD Motivation Wallpapers for Mobile and Desktop">
            <a:extLst>
              <a:ext uri="{FF2B5EF4-FFF2-40B4-BE49-F238E27FC236}">
                <a16:creationId xmlns:a16="http://schemas.microsoft.com/office/drawing/2014/main" id="{7DE6B570-F72E-BC43-A93B-1EBACC4E3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06" r="5339"/>
          <a:stretch/>
        </p:blipFill>
        <p:spPr bwMode="auto">
          <a:xfrm>
            <a:off x="10658042" y="1303999"/>
            <a:ext cx="1533958" cy="133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84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1D41-658E-1349-8FB1-2B18AD877081}"/>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6364BE90-FD40-0B42-9A68-5F6BDD81B3C1}"/>
              </a:ext>
            </a:extLst>
          </p:cNvPr>
          <p:cNvSpPr>
            <a:spLocks noGrp="1"/>
          </p:cNvSpPr>
          <p:nvPr>
            <p:ph idx="1"/>
          </p:nvPr>
        </p:nvSpPr>
        <p:spPr>
          <a:xfrm>
            <a:off x="756006" y="2517168"/>
            <a:ext cx="6291649" cy="4049847"/>
          </a:xfrm>
        </p:spPr>
        <p:txBody>
          <a:bodyPr/>
          <a:lstStyle/>
          <a:p>
            <a:r>
              <a:rPr lang="en-US" sz="2200" dirty="0"/>
              <a:t>Sub-Tasks &amp; Models</a:t>
            </a:r>
            <a:r>
              <a:rPr lang="en-US" sz="2400" dirty="0"/>
              <a:t>:</a:t>
            </a:r>
          </a:p>
          <a:p>
            <a:pPr lvl="1"/>
            <a:r>
              <a:rPr lang="en-US" sz="2000" dirty="0"/>
              <a:t>Task: Reading Comprehension</a:t>
            </a:r>
            <a:endParaRPr lang="en-US" sz="2000" i="1" dirty="0"/>
          </a:p>
          <a:p>
            <a:pPr lvl="1"/>
            <a:r>
              <a:rPr lang="en-US" sz="2000" dirty="0"/>
              <a:t>Model</a:t>
            </a:r>
            <a:r>
              <a:rPr lang="en-US" sz="2000" i="1" dirty="0"/>
              <a:t>: </a:t>
            </a:r>
            <a:r>
              <a:rPr lang="en-US" sz="2000" i="1" dirty="0" err="1"/>
              <a:t>RoBERTa</a:t>
            </a:r>
            <a:r>
              <a:rPr lang="en-US" sz="2000" dirty="0"/>
              <a:t> model trained on </a:t>
            </a:r>
            <a:r>
              <a:rPr lang="en-US" sz="2000" b="1" dirty="0" err="1">
                <a:solidFill>
                  <a:schemeClr val="accent5">
                    <a:lumMod val="75000"/>
                  </a:schemeClr>
                </a:solidFill>
              </a:rPr>
              <a:t>S</a:t>
            </a:r>
            <a:r>
              <a:rPr lang="en-US" sz="2000" dirty="0" err="1"/>
              <a:t>QuAD</a:t>
            </a:r>
            <a:endParaRPr lang="en-US" sz="2000" dirty="0"/>
          </a:p>
          <a:p>
            <a:pPr marL="457200" lvl="1" indent="0">
              <a:buNone/>
            </a:pPr>
            <a:endParaRPr lang="en-US" sz="2000" dirty="0"/>
          </a:p>
          <a:p>
            <a:pPr lvl="1"/>
            <a:r>
              <a:rPr lang="en-US" sz="2000" dirty="0"/>
              <a:t>Task: Basic Math </a:t>
            </a:r>
            <a:r>
              <a:rPr lang="en-US" sz="2000" b="1" dirty="0">
                <a:solidFill>
                  <a:schemeClr val="accent4"/>
                </a:solidFill>
              </a:rPr>
              <a:t>C</a:t>
            </a:r>
            <a:r>
              <a:rPr lang="en-US" sz="2000" dirty="0"/>
              <a:t>alculation</a:t>
            </a:r>
            <a:endParaRPr lang="en-US" sz="2000" i="1" dirty="0"/>
          </a:p>
          <a:p>
            <a:pPr lvl="1"/>
            <a:r>
              <a:rPr lang="en-US" sz="2000" dirty="0"/>
              <a:t>Model: </a:t>
            </a:r>
            <a:r>
              <a:rPr lang="en-US" sz="2000" i="1" dirty="0"/>
              <a:t>Symbolic </a:t>
            </a:r>
            <a:r>
              <a:rPr lang="en-US" sz="2000" dirty="0"/>
              <a:t>Python function</a:t>
            </a:r>
          </a:p>
          <a:p>
            <a:pPr marL="457200" lvl="1" indent="0">
              <a:buNone/>
            </a:pPr>
            <a:endParaRPr lang="en-US" sz="2000" dirty="0"/>
          </a:p>
          <a:p>
            <a:r>
              <a:rPr lang="en-US" sz="2200" dirty="0"/>
              <a:t>Complex Tasks: </a:t>
            </a:r>
            <a:r>
              <a:rPr lang="en-US" sz="1800" dirty="0"/>
              <a:t>Multi-hop + discrete reasoning</a:t>
            </a:r>
            <a:endParaRPr lang="en-US" sz="2400" dirty="0"/>
          </a:p>
          <a:p>
            <a:pPr lvl="1"/>
            <a:r>
              <a:rPr lang="en-US" sz="2000" dirty="0" err="1"/>
              <a:t>HotpotQA</a:t>
            </a:r>
            <a:r>
              <a:rPr lang="en-US" sz="2000" dirty="0"/>
              <a:t> </a:t>
            </a:r>
            <a:r>
              <a:rPr lang="en-US" sz="1800" dirty="0">
                <a:solidFill>
                  <a:schemeClr val="accent4"/>
                </a:solidFill>
              </a:rPr>
              <a:t>(Yang et al’ 18)</a:t>
            </a:r>
            <a:endParaRPr lang="en-US" sz="2000" dirty="0"/>
          </a:p>
          <a:p>
            <a:pPr lvl="1"/>
            <a:r>
              <a:rPr lang="en-US" sz="2000" dirty="0"/>
              <a:t>DROP Subset</a:t>
            </a:r>
            <a:r>
              <a:rPr lang="en-US" sz="2000" dirty="0">
                <a:solidFill>
                  <a:schemeClr val="accent4"/>
                </a:solidFill>
              </a:rPr>
              <a:t> </a:t>
            </a:r>
            <a:r>
              <a:rPr lang="en-US" sz="1800" dirty="0">
                <a:solidFill>
                  <a:schemeClr val="accent4"/>
                </a:solidFill>
              </a:rPr>
              <a:t>(</a:t>
            </a:r>
            <a:r>
              <a:rPr lang="en-US" sz="1800" dirty="0" err="1">
                <a:solidFill>
                  <a:schemeClr val="accent4"/>
                </a:solidFill>
              </a:rPr>
              <a:t>Dua</a:t>
            </a:r>
            <a:r>
              <a:rPr lang="en-US" sz="1800" dirty="0">
                <a:solidFill>
                  <a:schemeClr val="accent4"/>
                </a:solidFill>
              </a:rPr>
              <a:t> et al’ 19)</a:t>
            </a:r>
          </a:p>
          <a:p>
            <a:pPr lvl="1"/>
            <a:endParaRPr lang="en-US" sz="2000" dirty="0"/>
          </a:p>
          <a:p>
            <a:endParaRPr lang="en-US" sz="2400" dirty="0"/>
          </a:p>
        </p:txBody>
      </p:sp>
      <p:pic>
        <p:nvPicPr>
          <p:cNvPr id="5" name="Graphic 4" descr="Robot with solid fill">
            <a:extLst>
              <a:ext uri="{FF2B5EF4-FFF2-40B4-BE49-F238E27FC236}">
                <a16:creationId xmlns:a16="http://schemas.microsoft.com/office/drawing/2014/main" id="{777D2CDC-EF53-564B-B436-5625748AD7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885" y="2874036"/>
            <a:ext cx="578307" cy="578307"/>
          </a:xfrm>
          <a:prstGeom prst="rect">
            <a:avLst/>
          </a:prstGeom>
        </p:spPr>
      </p:pic>
      <p:pic>
        <p:nvPicPr>
          <p:cNvPr id="6" name="Graphic 5" descr="Robot with solid fill">
            <a:extLst>
              <a:ext uri="{FF2B5EF4-FFF2-40B4-BE49-F238E27FC236}">
                <a16:creationId xmlns:a16="http://schemas.microsoft.com/office/drawing/2014/main" id="{1AA56CBD-E587-C140-9EFD-503B287FA4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8378" y="3943627"/>
            <a:ext cx="578307" cy="578307"/>
          </a:xfrm>
          <a:prstGeom prst="rect">
            <a:avLst/>
          </a:prstGeom>
        </p:spPr>
      </p:pic>
      <p:sp>
        <p:nvSpPr>
          <p:cNvPr id="7" name="Slide Number Placeholder 6">
            <a:extLst>
              <a:ext uri="{FF2B5EF4-FFF2-40B4-BE49-F238E27FC236}">
                <a16:creationId xmlns:a16="http://schemas.microsoft.com/office/drawing/2014/main" id="{434F3A3E-FDDA-8C41-968A-05FCAE868104}"/>
              </a:ext>
            </a:extLst>
          </p:cNvPr>
          <p:cNvSpPr>
            <a:spLocks noGrp="1"/>
          </p:cNvSpPr>
          <p:nvPr>
            <p:ph type="sldNum" sz="quarter" idx="10"/>
          </p:nvPr>
        </p:nvSpPr>
        <p:spPr/>
        <p:txBody>
          <a:bodyPr/>
          <a:lstStyle/>
          <a:p>
            <a:pPr>
              <a:defRPr/>
            </a:pPr>
            <a:fld id="{0121240C-47AF-2F4D-83B3-CC3EDF50F794}" type="slidenum">
              <a:rPr lang="en-US" smtClean="0"/>
              <a:pPr>
                <a:defRPr/>
              </a:pPr>
              <a:t>7</a:t>
            </a:fld>
            <a:endParaRPr lang="en-US" dirty="0"/>
          </a:p>
        </p:txBody>
      </p:sp>
      <p:sp>
        <p:nvSpPr>
          <p:cNvPr id="9" name="Rectangle 8">
            <a:extLst>
              <a:ext uri="{FF2B5EF4-FFF2-40B4-BE49-F238E27FC236}">
                <a16:creationId xmlns:a16="http://schemas.microsoft.com/office/drawing/2014/main" id="{8CE8A88E-388D-BA46-B8A5-21ECDE534A58}"/>
              </a:ext>
            </a:extLst>
          </p:cNvPr>
          <p:cNvSpPr/>
          <p:nvPr/>
        </p:nvSpPr>
        <p:spPr>
          <a:xfrm>
            <a:off x="927531" y="1458293"/>
            <a:ext cx="9785495" cy="707886"/>
          </a:xfrm>
          <a:prstGeom prst="rect">
            <a:avLst/>
          </a:prstGeom>
        </p:spPr>
        <p:txBody>
          <a:bodyPr wrap="square">
            <a:spAutoFit/>
          </a:bodyPr>
          <a:lstStyle/>
          <a:p>
            <a:r>
              <a:rPr lang="en-US" sz="2000" dirty="0"/>
              <a:t>Research Question:</a:t>
            </a:r>
          </a:p>
          <a:p>
            <a:r>
              <a:rPr lang="en-US" sz="2000" i="1" dirty="0">
                <a:solidFill>
                  <a:schemeClr val="accent1"/>
                </a:solidFill>
              </a:rPr>
              <a:t>Can we learn to decompose the </a:t>
            </a:r>
            <a:r>
              <a:rPr lang="en-US" sz="2000" i="1" u="sng" dirty="0">
                <a:solidFill>
                  <a:schemeClr val="accent1"/>
                </a:solidFill>
              </a:rPr>
              <a:t>complex tasks </a:t>
            </a:r>
            <a:r>
              <a:rPr lang="en-US" sz="2000" i="1" dirty="0">
                <a:solidFill>
                  <a:schemeClr val="accent1"/>
                </a:solidFill>
              </a:rPr>
              <a:t>into </a:t>
            </a:r>
            <a:r>
              <a:rPr lang="en-US" sz="2000" i="1" u="sng" dirty="0">
                <a:solidFill>
                  <a:schemeClr val="accent1"/>
                </a:solidFill>
              </a:rPr>
              <a:t>sub-tasks</a:t>
            </a:r>
            <a:r>
              <a:rPr lang="en-US" sz="2000" i="1" dirty="0">
                <a:solidFill>
                  <a:schemeClr val="accent1"/>
                </a:solidFill>
              </a:rPr>
              <a:t> solvable by the existing </a:t>
            </a:r>
            <a:r>
              <a:rPr lang="en-US" sz="2000" i="1" u="sng" dirty="0">
                <a:solidFill>
                  <a:schemeClr val="accent1"/>
                </a:solidFill>
              </a:rPr>
              <a:t>models</a:t>
            </a:r>
            <a:r>
              <a:rPr lang="en-US" sz="2000" i="1" dirty="0">
                <a:solidFill>
                  <a:schemeClr val="accent1"/>
                </a:solidFill>
              </a:rPr>
              <a:t>?</a:t>
            </a:r>
          </a:p>
        </p:txBody>
      </p:sp>
      <p:sp>
        <p:nvSpPr>
          <p:cNvPr id="10" name="TextBox 9">
            <a:extLst>
              <a:ext uri="{FF2B5EF4-FFF2-40B4-BE49-F238E27FC236}">
                <a16:creationId xmlns:a16="http://schemas.microsoft.com/office/drawing/2014/main" id="{DC373DF5-7B9A-C343-92CD-137328F888D0}"/>
              </a:ext>
            </a:extLst>
          </p:cNvPr>
          <p:cNvSpPr txBox="1"/>
          <p:nvPr/>
        </p:nvSpPr>
        <p:spPr>
          <a:xfrm>
            <a:off x="553200" y="3365320"/>
            <a:ext cx="678094" cy="369332"/>
          </a:xfrm>
          <a:prstGeom prst="rect">
            <a:avLst/>
          </a:prstGeom>
          <a:noFill/>
        </p:spPr>
        <p:txBody>
          <a:bodyPr wrap="square" rtlCol="0">
            <a:spAutoFit/>
          </a:bodyPr>
          <a:lstStyle/>
          <a:p>
            <a:r>
              <a:rPr lang="en-US" b="1" dirty="0" err="1">
                <a:solidFill>
                  <a:schemeClr val="accent5">
                    <a:lumMod val="50000"/>
                  </a:schemeClr>
                </a:solidFill>
              </a:rPr>
              <a:t>S</a:t>
            </a:r>
            <a:r>
              <a:rPr lang="en-US" dirty="0" err="1">
                <a:solidFill>
                  <a:schemeClr val="accent5">
                    <a:lumMod val="50000"/>
                  </a:schemeClr>
                </a:solidFill>
              </a:rPr>
              <a:t>Bot</a:t>
            </a:r>
            <a:endParaRPr lang="en-US" dirty="0">
              <a:solidFill>
                <a:schemeClr val="accent5">
                  <a:lumMod val="50000"/>
                </a:schemeClr>
              </a:solidFill>
            </a:endParaRPr>
          </a:p>
        </p:txBody>
      </p:sp>
      <p:sp>
        <p:nvSpPr>
          <p:cNvPr id="11" name="Rectangle 10">
            <a:extLst>
              <a:ext uri="{FF2B5EF4-FFF2-40B4-BE49-F238E27FC236}">
                <a16:creationId xmlns:a16="http://schemas.microsoft.com/office/drawing/2014/main" id="{5609A5CC-43B8-1C48-A6F2-0BC551259AB1}"/>
              </a:ext>
            </a:extLst>
          </p:cNvPr>
          <p:cNvSpPr/>
          <p:nvPr/>
        </p:nvSpPr>
        <p:spPr>
          <a:xfrm>
            <a:off x="570536" y="4398138"/>
            <a:ext cx="660758" cy="369332"/>
          </a:xfrm>
          <a:prstGeom prst="rect">
            <a:avLst/>
          </a:prstGeom>
        </p:spPr>
        <p:txBody>
          <a:bodyPr wrap="none">
            <a:spAutoFit/>
          </a:bodyPr>
          <a:lstStyle/>
          <a:p>
            <a:r>
              <a:rPr lang="en-US" b="1" dirty="0" err="1">
                <a:solidFill>
                  <a:schemeClr val="accent4"/>
                </a:solidFill>
              </a:rPr>
              <a:t>C</a:t>
            </a:r>
            <a:r>
              <a:rPr lang="en-US" dirty="0" err="1">
                <a:solidFill>
                  <a:schemeClr val="accent4"/>
                </a:solidFill>
              </a:rPr>
              <a:t>Bot</a:t>
            </a:r>
            <a:endParaRPr lang="en-US" dirty="0">
              <a:solidFill>
                <a:schemeClr val="accent4"/>
              </a:solidFill>
            </a:endParaRPr>
          </a:p>
        </p:txBody>
      </p:sp>
      <p:sp>
        <p:nvSpPr>
          <p:cNvPr id="14" name="Rectangle 13">
            <a:extLst>
              <a:ext uri="{FF2B5EF4-FFF2-40B4-BE49-F238E27FC236}">
                <a16:creationId xmlns:a16="http://schemas.microsoft.com/office/drawing/2014/main" id="{EC1801DC-D2F5-3941-BBC0-AF28FBE75B6F}"/>
              </a:ext>
            </a:extLst>
          </p:cNvPr>
          <p:cNvSpPr/>
          <p:nvPr/>
        </p:nvSpPr>
        <p:spPr>
          <a:xfrm>
            <a:off x="6333624" y="2777148"/>
            <a:ext cx="5690754" cy="1723549"/>
          </a:xfrm>
          <a:prstGeom prst="rect">
            <a:avLst/>
          </a:prstGeom>
        </p:spPr>
        <p:txBody>
          <a:bodyPr wrap="square">
            <a:spAutoFit/>
          </a:bodyPr>
          <a:lstStyle/>
          <a:p>
            <a:r>
              <a:rPr lang="en-US" sz="1600" b="1" dirty="0"/>
              <a:t>P</a:t>
            </a:r>
            <a:r>
              <a:rPr lang="en-US" sz="1600" dirty="0"/>
              <a:t>: ...The sector decreased by 7.8 percent in 2002 ...</a:t>
            </a:r>
          </a:p>
          <a:p>
            <a:r>
              <a:rPr lang="en-US" sz="1600" b="1" dirty="0"/>
              <a:t>Q: </a:t>
            </a:r>
            <a:r>
              <a:rPr lang="en-US" sz="1600" dirty="0"/>
              <a:t>When did the services sector start to decrease?</a:t>
            </a:r>
          </a:p>
          <a:p>
            <a:pPr>
              <a:spcBef>
                <a:spcPts val="600"/>
              </a:spcBef>
            </a:pPr>
            <a:r>
              <a:rPr lang="en-US" sz="1600" dirty="0"/>
              <a:t>	</a:t>
            </a:r>
            <a:r>
              <a:rPr lang="en-US" sz="1600" b="1" dirty="0"/>
              <a:t>A</a:t>
            </a:r>
            <a:r>
              <a:rPr lang="en-US" sz="1600" dirty="0"/>
              <a:t>: </a:t>
            </a:r>
            <a:r>
              <a:rPr lang="en-US" sz="1600" dirty="0">
                <a:solidFill>
                  <a:srgbClr val="00B050"/>
                </a:solidFill>
              </a:rPr>
              <a:t>2002</a:t>
            </a:r>
          </a:p>
          <a:p>
            <a:endParaRPr lang="en-US" sz="1600" dirty="0"/>
          </a:p>
          <a:p>
            <a:r>
              <a:rPr lang="en-US" sz="1600" b="1" dirty="0"/>
              <a:t>Q: </a:t>
            </a:r>
            <a:r>
              <a:rPr lang="en-US" sz="1600" dirty="0"/>
              <a:t>diff(August 1922, 30 March 1922, months)</a:t>
            </a:r>
          </a:p>
          <a:p>
            <a:pPr>
              <a:spcBef>
                <a:spcPts val="600"/>
              </a:spcBef>
            </a:pPr>
            <a:r>
              <a:rPr lang="en-US" sz="1600" dirty="0"/>
              <a:t> 	</a:t>
            </a:r>
            <a:r>
              <a:rPr lang="en-US" sz="1600" b="1" dirty="0"/>
              <a:t>A</a:t>
            </a:r>
            <a:r>
              <a:rPr lang="en-US" sz="1600" dirty="0"/>
              <a:t>: </a:t>
            </a:r>
            <a:r>
              <a:rPr lang="en-US" sz="1600" dirty="0">
                <a:solidFill>
                  <a:srgbClr val="00B050"/>
                </a:solidFill>
              </a:rPr>
              <a:t>5</a:t>
            </a:r>
          </a:p>
        </p:txBody>
      </p:sp>
      <p:pic>
        <p:nvPicPr>
          <p:cNvPr id="15" name="Graphic 14" descr="Robot with solid fill">
            <a:extLst>
              <a:ext uri="{FF2B5EF4-FFF2-40B4-BE49-F238E27FC236}">
                <a16:creationId xmlns:a16="http://schemas.microsoft.com/office/drawing/2014/main" id="{70D9FF6F-9EAE-9949-B143-30AAF74A2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64532" y="3304539"/>
            <a:ext cx="401501" cy="401501"/>
          </a:xfrm>
          <a:prstGeom prst="rect">
            <a:avLst/>
          </a:prstGeom>
        </p:spPr>
      </p:pic>
      <p:pic>
        <p:nvPicPr>
          <p:cNvPr id="16" name="Graphic 15" descr="Robot with solid fill">
            <a:extLst>
              <a:ext uri="{FF2B5EF4-FFF2-40B4-BE49-F238E27FC236}">
                <a16:creationId xmlns:a16="http://schemas.microsoft.com/office/drawing/2014/main" id="{CB9DD27B-A145-7B4B-9E5B-278607EAB8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64531" y="4120844"/>
            <a:ext cx="401501" cy="401501"/>
          </a:xfrm>
          <a:prstGeom prst="rect">
            <a:avLst/>
          </a:prstGeom>
        </p:spPr>
      </p:pic>
      <p:sp>
        <p:nvSpPr>
          <p:cNvPr id="4" name="TextBox 3">
            <a:extLst>
              <a:ext uri="{FF2B5EF4-FFF2-40B4-BE49-F238E27FC236}">
                <a16:creationId xmlns:a16="http://schemas.microsoft.com/office/drawing/2014/main" id="{648A1F5D-3322-E142-AE56-C12B78D8860F}"/>
              </a:ext>
            </a:extLst>
          </p:cNvPr>
          <p:cNvSpPr txBox="1"/>
          <p:nvPr/>
        </p:nvSpPr>
        <p:spPr bwMode="auto">
          <a:xfrm>
            <a:off x="6266424" y="5216292"/>
            <a:ext cx="533674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lnSpc>
                <a:spcPct val="90000"/>
              </a:lnSpc>
              <a:spcBef>
                <a:spcPts val="1000"/>
              </a:spcBef>
            </a:pPr>
            <a:r>
              <a:rPr lang="en-US" sz="1400" b="1" dirty="0" err="1"/>
              <a:t>HotpotQA</a:t>
            </a:r>
            <a:r>
              <a:rPr lang="en-US" sz="1400" b="1" dirty="0"/>
              <a:t> Question</a:t>
            </a:r>
            <a:r>
              <a:rPr lang="en-US" sz="1400" dirty="0"/>
              <a:t>: Little Big Girl was a Simpsons episode directed by the animator and artist of what nationality? (answer: </a:t>
            </a:r>
            <a:r>
              <a:rPr lang="en-US" sz="1400" b="1" dirty="0">
                <a:solidFill>
                  <a:srgbClr val="00B050"/>
                </a:solidFill>
              </a:rPr>
              <a:t>American</a:t>
            </a:r>
            <a:r>
              <a:rPr lang="en-US" sz="1400" dirty="0"/>
              <a:t>)</a:t>
            </a:r>
          </a:p>
        </p:txBody>
      </p:sp>
      <p:sp>
        <p:nvSpPr>
          <p:cNvPr id="17" name="TextBox 16">
            <a:extLst>
              <a:ext uri="{FF2B5EF4-FFF2-40B4-BE49-F238E27FC236}">
                <a16:creationId xmlns:a16="http://schemas.microsoft.com/office/drawing/2014/main" id="{2FD42362-7367-FE45-A70C-647B108A5C51}"/>
              </a:ext>
            </a:extLst>
          </p:cNvPr>
          <p:cNvSpPr txBox="1"/>
          <p:nvPr/>
        </p:nvSpPr>
        <p:spPr bwMode="auto">
          <a:xfrm>
            <a:off x="6266424" y="5772598"/>
            <a:ext cx="533674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lnSpc>
                <a:spcPct val="90000"/>
              </a:lnSpc>
              <a:spcBef>
                <a:spcPts val="1000"/>
              </a:spcBef>
            </a:pPr>
            <a:r>
              <a:rPr lang="en-US" sz="1400" b="1" dirty="0"/>
              <a:t>DROP Question</a:t>
            </a:r>
            <a:r>
              <a:rPr lang="en-US" sz="1400" dirty="0"/>
              <a:t>: How many years did it take for the services sector to rebound?  (answer: </a:t>
            </a:r>
            <a:r>
              <a:rPr lang="en-US" sz="1400" b="1" dirty="0">
                <a:solidFill>
                  <a:srgbClr val="00B050"/>
                </a:solidFill>
              </a:rPr>
              <a:t>1</a:t>
            </a:r>
            <a:r>
              <a:rPr lang="en-US" sz="1400" dirty="0"/>
              <a:t>)</a:t>
            </a:r>
          </a:p>
        </p:txBody>
      </p:sp>
    </p:spTree>
    <p:extLst>
      <p:ext uri="{BB962C8B-B14F-4D97-AF65-F5344CB8AC3E}">
        <p14:creationId xmlns:p14="http://schemas.microsoft.com/office/powerpoint/2010/main" val="23767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9D7B-1DAB-014A-9CD7-E5DE114D0DF5}"/>
              </a:ext>
            </a:extLst>
          </p:cNvPr>
          <p:cNvSpPr>
            <a:spLocks noGrp="1"/>
          </p:cNvSpPr>
          <p:nvPr>
            <p:ph type="title"/>
          </p:nvPr>
        </p:nvSpPr>
        <p:spPr/>
        <p:txBody>
          <a:bodyPr/>
          <a:lstStyle/>
          <a:p>
            <a:r>
              <a:rPr lang="en-US" dirty="0"/>
              <a:t>Text Modular Networks</a:t>
            </a:r>
          </a:p>
        </p:txBody>
      </p:sp>
      <p:sp>
        <p:nvSpPr>
          <p:cNvPr id="3" name="Content Placeholder 2">
            <a:extLst>
              <a:ext uri="{FF2B5EF4-FFF2-40B4-BE49-F238E27FC236}">
                <a16:creationId xmlns:a16="http://schemas.microsoft.com/office/drawing/2014/main" id="{C9D5B313-3ACF-634F-9AC2-F2E7E435A336}"/>
              </a:ext>
            </a:extLst>
          </p:cNvPr>
          <p:cNvSpPr>
            <a:spLocks noGrp="1"/>
          </p:cNvSpPr>
          <p:nvPr>
            <p:ph idx="1"/>
          </p:nvPr>
        </p:nvSpPr>
        <p:spPr>
          <a:xfrm>
            <a:off x="228600" y="2620330"/>
            <a:ext cx="4434455" cy="4014483"/>
          </a:xfrm>
        </p:spPr>
        <p:txBody>
          <a:bodyPr/>
          <a:lstStyle/>
          <a:p>
            <a:pPr marL="0" indent="0">
              <a:buNone/>
            </a:pPr>
            <a:r>
              <a:rPr lang="en-US" sz="2000" b="1" dirty="0"/>
              <a:t>Question Decomposition</a:t>
            </a:r>
            <a:r>
              <a:rPr lang="en-US" sz="2000" dirty="0">
                <a:solidFill>
                  <a:schemeClr val="accent4"/>
                </a:solidFill>
              </a:rPr>
              <a:t> </a:t>
            </a:r>
            <a:r>
              <a:rPr lang="en-US" sz="1800" dirty="0">
                <a:solidFill>
                  <a:schemeClr val="accent4"/>
                </a:solidFill>
              </a:rPr>
              <a:t>(Talmor and </a:t>
            </a:r>
            <a:r>
              <a:rPr lang="en-US" sz="1800" dirty="0" err="1">
                <a:solidFill>
                  <a:schemeClr val="accent4"/>
                </a:solidFill>
              </a:rPr>
              <a:t>Berant</a:t>
            </a:r>
            <a:r>
              <a:rPr lang="en-US" sz="1800" dirty="0">
                <a:solidFill>
                  <a:schemeClr val="accent4"/>
                </a:solidFill>
              </a:rPr>
              <a:t>, 2018; Min et al., 2019; Perez et al., 2020)</a:t>
            </a:r>
            <a:r>
              <a:rPr lang="en-US" sz="2000" b="1" dirty="0"/>
              <a:t>: </a:t>
            </a:r>
            <a:r>
              <a:rPr lang="en-US" sz="2000" dirty="0"/>
              <a:t>Often need annotations; decompositions independent of the sub-model, target one dataset +  sub-model</a:t>
            </a:r>
          </a:p>
          <a:p>
            <a:pPr marL="0" indent="0">
              <a:buNone/>
            </a:pPr>
            <a:endParaRPr lang="en-US" sz="2000" dirty="0"/>
          </a:p>
          <a:p>
            <a:pPr marL="0" indent="0">
              <a:buNone/>
            </a:pPr>
            <a:endParaRPr lang="en-US" sz="2000" dirty="0"/>
          </a:p>
          <a:p>
            <a:pPr marL="0" indent="0">
              <a:buNone/>
            </a:pPr>
            <a:r>
              <a:rPr lang="en-US" sz="2000" b="1" dirty="0"/>
              <a:t>Neural Module Networks</a:t>
            </a:r>
            <a:r>
              <a:rPr lang="en-US" sz="1800" dirty="0">
                <a:solidFill>
                  <a:schemeClr val="accent4"/>
                </a:solidFill>
              </a:rPr>
              <a:t>(Andreas et al., 2016; Jiang and Bansal, 2019; Gupta et al., 2020)</a:t>
            </a:r>
            <a:r>
              <a:rPr lang="en-US" sz="2000" dirty="0">
                <a:solidFill>
                  <a:schemeClr val="accent4"/>
                </a:solidFill>
              </a:rPr>
              <a:t>:</a:t>
            </a:r>
            <a:r>
              <a:rPr lang="en-US" sz="2000" dirty="0"/>
              <a:t> Modules need to be trained on end-task, vector-based communication</a:t>
            </a:r>
            <a:endParaRPr lang="en-US" sz="2000" dirty="0">
              <a:solidFill>
                <a:schemeClr val="accent1"/>
              </a:solidFill>
            </a:endParaRPr>
          </a:p>
        </p:txBody>
      </p:sp>
      <p:pic>
        <p:nvPicPr>
          <p:cNvPr id="4" name="Graphic 3" descr="Robot with solid fill">
            <a:extLst>
              <a:ext uri="{FF2B5EF4-FFF2-40B4-BE49-F238E27FC236}">
                <a16:creationId xmlns:a16="http://schemas.microsoft.com/office/drawing/2014/main" id="{35BFF472-DD63-E84C-9D48-B51C8C2AC3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69490" y="2826873"/>
            <a:ext cx="795305" cy="795305"/>
          </a:xfrm>
          <a:prstGeom prst="rect">
            <a:avLst/>
          </a:prstGeom>
        </p:spPr>
      </p:pic>
      <p:pic>
        <p:nvPicPr>
          <p:cNvPr id="5" name="Graphic 4" descr="Robot outline">
            <a:extLst>
              <a:ext uri="{FF2B5EF4-FFF2-40B4-BE49-F238E27FC236}">
                <a16:creationId xmlns:a16="http://schemas.microsoft.com/office/drawing/2014/main" id="{20DB3ACD-10A2-8448-B63D-B875B44030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3292" y="2115668"/>
            <a:ext cx="812719" cy="812719"/>
          </a:xfrm>
          <a:prstGeom prst="rect">
            <a:avLst/>
          </a:prstGeom>
        </p:spPr>
      </p:pic>
      <p:sp>
        <p:nvSpPr>
          <p:cNvPr id="6" name="Rounded Rectangular Callout 5">
            <a:extLst>
              <a:ext uri="{FF2B5EF4-FFF2-40B4-BE49-F238E27FC236}">
                <a16:creationId xmlns:a16="http://schemas.microsoft.com/office/drawing/2014/main" id="{81864FE4-CB0C-FC4E-B33E-6EA6949B9F40}"/>
              </a:ext>
            </a:extLst>
          </p:cNvPr>
          <p:cNvSpPr/>
          <p:nvPr/>
        </p:nvSpPr>
        <p:spPr>
          <a:xfrm>
            <a:off x="6003280" y="2309649"/>
            <a:ext cx="5555188" cy="406878"/>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40000"/>
                    <a:lumOff val="60000"/>
                  </a:schemeClr>
                </a:solidFill>
              </a:rPr>
              <a:t>Hey </a:t>
            </a:r>
            <a:r>
              <a:rPr lang="en-US" dirty="0" err="1">
                <a:solidFill>
                  <a:schemeClr val="accent5">
                    <a:lumMod val="40000"/>
                    <a:lumOff val="60000"/>
                  </a:schemeClr>
                </a:solidFill>
              </a:rPr>
              <a:t>Sbot</a:t>
            </a:r>
            <a:r>
              <a:rPr lang="en-US" dirty="0"/>
              <a:t>, In what year did the services sector rebound?</a:t>
            </a:r>
          </a:p>
        </p:txBody>
      </p:sp>
      <p:sp>
        <p:nvSpPr>
          <p:cNvPr id="7" name="Rounded Rectangular Callout 6">
            <a:extLst>
              <a:ext uri="{FF2B5EF4-FFF2-40B4-BE49-F238E27FC236}">
                <a16:creationId xmlns:a16="http://schemas.microsoft.com/office/drawing/2014/main" id="{5595FF11-3F18-0A4D-B194-4D9D88EE7E81}"/>
              </a:ext>
            </a:extLst>
          </p:cNvPr>
          <p:cNvSpPr/>
          <p:nvPr/>
        </p:nvSpPr>
        <p:spPr>
          <a:xfrm>
            <a:off x="10661669" y="2954242"/>
            <a:ext cx="685845" cy="517808"/>
          </a:xfrm>
          <a:prstGeom prst="wedgeRoundRectCallout">
            <a:avLst>
              <a:gd name="adj1" fmla="val 64296"/>
              <a:gd name="adj2" fmla="val 353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2003</a:t>
            </a:r>
          </a:p>
        </p:txBody>
      </p:sp>
      <p:pic>
        <p:nvPicPr>
          <p:cNvPr id="8" name="Graphic 7" descr="Robot outline">
            <a:extLst>
              <a:ext uri="{FF2B5EF4-FFF2-40B4-BE49-F238E27FC236}">
                <a16:creationId xmlns:a16="http://schemas.microsoft.com/office/drawing/2014/main" id="{FF81E426-87A3-984C-A21F-DE8FD7C08B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5804" y="3409881"/>
            <a:ext cx="812719" cy="812719"/>
          </a:xfrm>
          <a:prstGeom prst="rect">
            <a:avLst/>
          </a:prstGeom>
        </p:spPr>
      </p:pic>
      <p:sp>
        <p:nvSpPr>
          <p:cNvPr id="9" name="Rounded Rectangular Callout 8">
            <a:extLst>
              <a:ext uri="{FF2B5EF4-FFF2-40B4-BE49-F238E27FC236}">
                <a16:creationId xmlns:a16="http://schemas.microsoft.com/office/drawing/2014/main" id="{60036317-445C-0C42-9065-1C949AC0CFDB}"/>
              </a:ext>
            </a:extLst>
          </p:cNvPr>
          <p:cNvSpPr/>
          <p:nvPr/>
        </p:nvSpPr>
        <p:spPr>
          <a:xfrm>
            <a:off x="6003280" y="3610527"/>
            <a:ext cx="5691281" cy="40687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accent5">
                    <a:lumMod val="40000"/>
                    <a:lumOff val="60000"/>
                  </a:schemeClr>
                </a:solidFill>
              </a:rPr>
              <a:t>Hey </a:t>
            </a:r>
            <a:r>
              <a:rPr lang="en-US" dirty="0" err="1">
                <a:solidFill>
                  <a:schemeClr val="accent5">
                    <a:lumMod val="40000"/>
                    <a:lumOff val="60000"/>
                  </a:schemeClr>
                </a:solidFill>
              </a:rPr>
              <a:t>SBot</a:t>
            </a:r>
            <a:r>
              <a:rPr lang="en-US" dirty="0"/>
              <a:t>, When did the services sector </a:t>
            </a:r>
            <a:r>
              <a:rPr lang="en-US" i="1" dirty="0"/>
              <a:t>start to take a dip</a:t>
            </a:r>
            <a:r>
              <a:rPr lang="en-US" dirty="0"/>
              <a:t>?</a:t>
            </a:r>
          </a:p>
        </p:txBody>
      </p:sp>
      <p:pic>
        <p:nvPicPr>
          <p:cNvPr id="10" name="Graphic 9" descr="Robot with solid fill">
            <a:extLst>
              <a:ext uri="{FF2B5EF4-FFF2-40B4-BE49-F238E27FC236}">
                <a16:creationId xmlns:a16="http://schemas.microsoft.com/office/drawing/2014/main" id="{CF79F362-0637-E240-89DC-70582749A9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28908" y="5535171"/>
            <a:ext cx="795305" cy="795305"/>
          </a:xfrm>
          <a:prstGeom prst="rect">
            <a:avLst/>
          </a:prstGeom>
        </p:spPr>
      </p:pic>
      <p:pic>
        <p:nvPicPr>
          <p:cNvPr id="13" name="Graphic 12" descr="Robot outline">
            <a:extLst>
              <a:ext uri="{FF2B5EF4-FFF2-40B4-BE49-F238E27FC236}">
                <a16:creationId xmlns:a16="http://schemas.microsoft.com/office/drawing/2014/main" id="{83549DC5-9D9C-5841-891B-5C120DA25A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1688" y="4699476"/>
            <a:ext cx="812719" cy="812719"/>
          </a:xfrm>
          <a:prstGeom prst="rect">
            <a:avLst/>
          </a:prstGeom>
        </p:spPr>
      </p:pic>
      <p:sp>
        <p:nvSpPr>
          <p:cNvPr id="14" name="Rounded Rectangular Callout 13">
            <a:extLst>
              <a:ext uri="{FF2B5EF4-FFF2-40B4-BE49-F238E27FC236}">
                <a16:creationId xmlns:a16="http://schemas.microsoft.com/office/drawing/2014/main" id="{5A4DC925-EC46-C043-9B21-6C3D37304A3A}"/>
              </a:ext>
            </a:extLst>
          </p:cNvPr>
          <p:cNvSpPr/>
          <p:nvPr/>
        </p:nvSpPr>
        <p:spPr>
          <a:xfrm>
            <a:off x="5921600" y="5005276"/>
            <a:ext cx="3128185" cy="45801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accent4">
                    <a:lumMod val="40000"/>
                    <a:lumOff val="60000"/>
                  </a:schemeClr>
                </a:solidFill>
              </a:rPr>
              <a:t>Hey </a:t>
            </a:r>
            <a:r>
              <a:rPr lang="en-US" dirty="0" err="1">
                <a:solidFill>
                  <a:schemeClr val="accent4">
                    <a:lumMod val="40000"/>
                    <a:lumOff val="60000"/>
                  </a:schemeClr>
                </a:solidFill>
              </a:rPr>
              <a:t>Cbot</a:t>
            </a:r>
            <a:r>
              <a:rPr lang="en-US" dirty="0">
                <a:solidFill>
                  <a:schemeClr val="accent4">
                    <a:lumMod val="40000"/>
                    <a:lumOff val="60000"/>
                  </a:schemeClr>
                </a:solidFill>
              </a:rPr>
              <a:t>, </a:t>
            </a:r>
            <a:r>
              <a:rPr lang="en-US" dirty="0"/>
              <a:t>diff(2003, 2002)=?</a:t>
            </a:r>
          </a:p>
        </p:txBody>
      </p:sp>
      <p:sp>
        <p:nvSpPr>
          <p:cNvPr id="15" name="Rectangular Callout 14">
            <a:extLst>
              <a:ext uri="{FF2B5EF4-FFF2-40B4-BE49-F238E27FC236}">
                <a16:creationId xmlns:a16="http://schemas.microsoft.com/office/drawing/2014/main" id="{D616827A-A830-F449-8CD7-E66B60BBAA97}"/>
              </a:ext>
            </a:extLst>
          </p:cNvPr>
          <p:cNvSpPr/>
          <p:nvPr/>
        </p:nvSpPr>
        <p:spPr>
          <a:xfrm>
            <a:off x="10844350" y="5808200"/>
            <a:ext cx="484558" cy="368763"/>
          </a:xfrm>
          <a:prstGeom prst="wedgeRectCallout">
            <a:avLst>
              <a:gd name="adj1" fmla="val 69189"/>
              <a:gd name="adj2" fmla="val -1689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a:t>
            </a:r>
          </a:p>
        </p:txBody>
      </p:sp>
      <p:sp>
        <p:nvSpPr>
          <p:cNvPr id="16" name="Rounded Rectangular Callout 15">
            <a:extLst>
              <a:ext uri="{FF2B5EF4-FFF2-40B4-BE49-F238E27FC236}">
                <a16:creationId xmlns:a16="http://schemas.microsoft.com/office/drawing/2014/main" id="{C40A2926-F4C1-BA47-AE95-5528D5819B74}"/>
              </a:ext>
            </a:extLst>
          </p:cNvPr>
          <p:cNvSpPr/>
          <p:nvPr/>
        </p:nvSpPr>
        <p:spPr>
          <a:xfrm>
            <a:off x="5125947" y="1568840"/>
            <a:ext cx="7039325" cy="517808"/>
          </a:xfrm>
          <a:prstGeom prst="wedgeRoundRectCallout">
            <a:avLst>
              <a:gd name="adj1" fmla="val -49469"/>
              <a:gd name="adj2" fmla="val 2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many years did it take for the services sector to rebound? </a:t>
            </a:r>
          </a:p>
        </p:txBody>
      </p:sp>
      <p:sp>
        <p:nvSpPr>
          <p:cNvPr id="18" name="Rounded Rectangular Callout 17">
            <a:extLst>
              <a:ext uri="{FF2B5EF4-FFF2-40B4-BE49-F238E27FC236}">
                <a16:creationId xmlns:a16="http://schemas.microsoft.com/office/drawing/2014/main" id="{7E09E1F5-BCE4-324D-9117-C841F1318FA2}"/>
              </a:ext>
            </a:extLst>
          </p:cNvPr>
          <p:cNvSpPr/>
          <p:nvPr/>
        </p:nvSpPr>
        <p:spPr>
          <a:xfrm>
            <a:off x="10629220" y="4222600"/>
            <a:ext cx="699688" cy="517808"/>
          </a:xfrm>
          <a:prstGeom prst="wedgeRoundRectCallout">
            <a:avLst>
              <a:gd name="adj1" fmla="val 76907"/>
              <a:gd name="adj2" fmla="val -601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2002</a:t>
            </a:r>
          </a:p>
        </p:txBody>
      </p:sp>
      <p:pic>
        <p:nvPicPr>
          <p:cNvPr id="19" name="Graphic 18" descr="Robot with solid fill">
            <a:extLst>
              <a:ext uri="{FF2B5EF4-FFF2-40B4-BE49-F238E27FC236}">
                <a16:creationId xmlns:a16="http://schemas.microsoft.com/office/drawing/2014/main" id="{7871894A-C4DB-154B-9996-FCFA0F5E74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68557" y="4127751"/>
            <a:ext cx="795305" cy="795305"/>
          </a:xfrm>
          <a:prstGeom prst="rect">
            <a:avLst/>
          </a:prstGeom>
        </p:spPr>
      </p:pic>
      <p:sp>
        <p:nvSpPr>
          <p:cNvPr id="22" name="Slide Number Placeholder 21">
            <a:extLst>
              <a:ext uri="{FF2B5EF4-FFF2-40B4-BE49-F238E27FC236}">
                <a16:creationId xmlns:a16="http://schemas.microsoft.com/office/drawing/2014/main" id="{F1DDCDDD-F7A6-C842-9FF5-ACB81A703A2B}"/>
              </a:ext>
            </a:extLst>
          </p:cNvPr>
          <p:cNvSpPr>
            <a:spLocks noGrp="1"/>
          </p:cNvSpPr>
          <p:nvPr>
            <p:ph type="sldNum" sz="quarter" idx="10"/>
          </p:nvPr>
        </p:nvSpPr>
        <p:spPr/>
        <p:txBody>
          <a:bodyPr/>
          <a:lstStyle/>
          <a:p>
            <a:pPr>
              <a:defRPr/>
            </a:pPr>
            <a:fld id="{0121240C-47AF-2F4D-83B3-CC3EDF50F794}" type="slidenum">
              <a:rPr lang="en-US" smtClean="0"/>
              <a:pPr>
                <a:defRPr/>
              </a:pPr>
              <a:t>8</a:t>
            </a:fld>
            <a:endParaRPr lang="en-US" dirty="0"/>
          </a:p>
        </p:txBody>
      </p:sp>
      <p:sp>
        <p:nvSpPr>
          <p:cNvPr id="23" name="Rectangle 22">
            <a:extLst>
              <a:ext uri="{FF2B5EF4-FFF2-40B4-BE49-F238E27FC236}">
                <a16:creationId xmlns:a16="http://schemas.microsoft.com/office/drawing/2014/main" id="{FAF7380B-69E9-1745-97D8-13BC0A0D1304}"/>
              </a:ext>
            </a:extLst>
          </p:cNvPr>
          <p:cNvSpPr/>
          <p:nvPr/>
        </p:nvSpPr>
        <p:spPr>
          <a:xfrm>
            <a:off x="5064894" y="2875579"/>
            <a:ext cx="848309" cy="307777"/>
          </a:xfrm>
          <a:prstGeom prst="rect">
            <a:avLst/>
          </a:prstGeom>
        </p:spPr>
        <p:txBody>
          <a:bodyPr wrap="none">
            <a:spAutoFit/>
          </a:bodyPr>
          <a:lstStyle/>
          <a:p>
            <a:r>
              <a:rPr lang="en-US" sz="1400" dirty="0"/>
              <a:t>NextGen</a:t>
            </a:r>
          </a:p>
        </p:txBody>
      </p:sp>
      <p:sp>
        <p:nvSpPr>
          <p:cNvPr id="24" name="Rectangle 23">
            <a:extLst>
              <a:ext uri="{FF2B5EF4-FFF2-40B4-BE49-F238E27FC236}">
                <a16:creationId xmlns:a16="http://schemas.microsoft.com/office/drawing/2014/main" id="{EE81E7FE-AF17-574D-8FB4-9DDDF040F993}"/>
              </a:ext>
            </a:extLst>
          </p:cNvPr>
          <p:cNvSpPr/>
          <p:nvPr/>
        </p:nvSpPr>
        <p:spPr>
          <a:xfrm>
            <a:off x="5073291" y="4127751"/>
            <a:ext cx="848309" cy="307777"/>
          </a:xfrm>
          <a:prstGeom prst="rect">
            <a:avLst/>
          </a:prstGeom>
        </p:spPr>
        <p:txBody>
          <a:bodyPr wrap="none">
            <a:spAutoFit/>
          </a:bodyPr>
          <a:lstStyle/>
          <a:p>
            <a:r>
              <a:rPr lang="en-US" sz="1400" dirty="0"/>
              <a:t>NextGen</a:t>
            </a:r>
          </a:p>
        </p:txBody>
      </p:sp>
      <p:sp>
        <p:nvSpPr>
          <p:cNvPr id="25" name="Rectangle 24">
            <a:extLst>
              <a:ext uri="{FF2B5EF4-FFF2-40B4-BE49-F238E27FC236}">
                <a16:creationId xmlns:a16="http://schemas.microsoft.com/office/drawing/2014/main" id="{7BEFB0BD-585A-D740-873A-5738D42ACA73}"/>
              </a:ext>
            </a:extLst>
          </p:cNvPr>
          <p:cNvSpPr/>
          <p:nvPr/>
        </p:nvSpPr>
        <p:spPr>
          <a:xfrm>
            <a:off x="5126295" y="5463294"/>
            <a:ext cx="848309" cy="307777"/>
          </a:xfrm>
          <a:prstGeom prst="rect">
            <a:avLst/>
          </a:prstGeom>
        </p:spPr>
        <p:txBody>
          <a:bodyPr wrap="none">
            <a:spAutoFit/>
          </a:bodyPr>
          <a:lstStyle/>
          <a:p>
            <a:r>
              <a:rPr lang="en-US" sz="1400" dirty="0"/>
              <a:t>NextGen</a:t>
            </a:r>
          </a:p>
        </p:txBody>
      </p:sp>
      <p:pic>
        <p:nvPicPr>
          <p:cNvPr id="26" name="Graphic 25" descr="Robot outline">
            <a:extLst>
              <a:ext uri="{FF2B5EF4-FFF2-40B4-BE49-F238E27FC236}">
                <a16:creationId xmlns:a16="http://schemas.microsoft.com/office/drawing/2014/main" id="{E59DF008-282C-4343-84BD-45A4B8EC2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4894" y="5870996"/>
            <a:ext cx="812719" cy="812719"/>
          </a:xfrm>
          <a:prstGeom prst="rect">
            <a:avLst/>
          </a:prstGeom>
        </p:spPr>
      </p:pic>
      <p:sp>
        <p:nvSpPr>
          <p:cNvPr id="27" name="Rectangle 26">
            <a:extLst>
              <a:ext uri="{FF2B5EF4-FFF2-40B4-BE49-F238E27FC236}">
                <a16:creationId xmlns:a16="http://schemas.microsoft.com/office/drawing/2014/main" id="{E5B082CC-BCF4-0A45-AF05-7763E1DBD068}"/>
              </a:ext>
            </a:extLst>
          </p:cNvPr>
          <p:cNvSpPr/>
          <p:nvPr/>
        </p:nvSpPr>
        <p:spPr>
          <a:xfrm>
            <a:off x="5109501" y="6620300"/>
            <a:ext cx="848309" cy="307777"/>
          </a:xfrm>
          <a:prstGeom prst="rect">
            <a:avLst/>
          </a:prstGeom>
        </p:spPr>
        <p:txBody>
          <a:bodyPr wrap="none">
            <a:spAutoFit/>
          </a:bodyPr>
          <a:lstStyle/>
          <a:p>
            <a:r>
              <a:rPr lang="en-US" sz="1400" dirty="0"/>
              <a:t>NextGen</a:t>
            </a:r>
          </a:p>
        </p:txBody>
      </p:sp>
      <p:sp>
        <p:nvSpPr>
          <p:cNvPr id="28" name="Rounded Rectangular Callout 27">
            <a:extLst>
              <a:ext uri="{FF2B5EF4-FFF2-40B4-BE49-F238E27FC236}">
                <a16:creationId xmlns:a16="http://schemas.microsoft.com/office/drawing/2014/main" id="{51AEF36D-E710-C346-AB06-77FFBA20661B}"/>
              </a:ext>
            </a:extLst>
          </p:cNvPr>
          <p:cNvSpPr/>
          <p:nvPr/>
        </p:nvSpPr>
        <p:spPr>
          <a:xfrm>
            <a:off x="5957811" y="6176796"/>
            <a:ext cx="1347116" cy="45801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Done!</a:t>
            </a:r>
          </a:p>
        </p:txBody>
      </p:sp>
      <p:sp>
        <p:nvSpPr>
          <p:cNvPr id="29" name="Rectangle 28">
            <a:extLst>
              <a:ext uri="{FF2B5EF4-FFF2-40B4-BE49-F238E27FC236}">
                <a16:creationId xmlns:a16="http://schemas.microsoft.com/office/drawing/2014/main" id="{5DD801F4-6934-924B-AF6F-AC349F438DE1}"/>
              </a:ext>
            </a:extLst>
          </p:cNvPr>
          <p:cNvSpPr/>
          <p:nvPr/>
        </p:nvSpPr>
        <p:spPr>
          <a:xfrm>
            <a:off x="228600" y="1474211"/>
            <a:ext cx="4727423" cy="923330"/>
          </a:xfrm>
          <a:prstGeom prst="rect">
            <a:avLst/>
          </a:prstGeom>
        </p:spPr>
        <p:txBody>
          <a:bodyPr wrap="square">
            <a:spAutoFit/>
          </a:bodyPr>
          <a:lstStyle/>
          <a:p>
            <a:r>
              <a:rPr lang="en-US" b="1" dirty="0"/>
              <a:t>P: </a:t>
            </a:r>
            <a:r>
              <a:rPr lang="en-US" dirty="0"/>
              <a:t>...The sector decreased by 7.8 percent in </a:t>
            </a:r>
            <a:r>
              <a:rPr lang="en-US" u="sng" dirty="0"/>
              <a:t>2002</a:t>
            </a:r>
            <a:r>
              <a:rPr lang="en-US" dirty="0"/>
              <a:t>, before rebounding in </a:t>
            </a:r>
            <a:r>
              <a:rPr lang="en-US" u="sng" dirty="0"/>
              <a:t>2003</a:t>
            </a:r>
            <a:r>
              <a:rPr lang="en-US" dirty="0"/>
              <a:t> with a 1.6 percent growth rate...</a:t>
            </a:r>
          </a:p>
        </p:txBody>
      </p:sp>
      <p:grpSp>
        <p:nvGrpSpPr>
          <p:cNvPr id="51" name="Group 50">
            <a:extLst>
              <a:ext uri="{FF2B5EF4-FFF2-40B4-BE49-F238E27FC236}">
                <a16:creationId xmlns:a16="http://schemas.microsoft.com/office/drawing/2014/main" id="{887572B6-93FC-7C4E-90E6-5F347C46B40D}"/>
              </a:ext>
            </a:extLst>
          </p:cNvPr>
          <p:cNvGrpSpPr/>
          <p:nvPr/>
        </p:nvGrpSpPr>
        <p:grpSpPr>
          <a:xfrm>
            <a:off x="1014818" y="4240179"/>
            <a:ext cx="2704872" cy="577355"/>
            <a:chOff x="1014818" y="4240179"/>
            <a:chExt cx="2704872" cy="577355"/>
          </a:xfrm>
        </p:grpSpPr>
        <p:pic>
          <p:nvPicPr>
            <p:cNvPr id="30" name="Graphic 29" descr="Robot outline">
              <a:extLst>
                <a:ext uri="{FF2B5EF4-FFF2-40B4-BE49-F238E27FC236}">
                  <a16:creationId xmlns:a16="http://schemas.microsoft.com/office/drawing/2014/main" id="{5CF6107C-A4F4-614D-92D7-D3261908569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4818" y="4281693"/>
              <a:ext cx="535841" cy="535841"/>
            </a:xfrm>
            <a:prstGeom prst="rect">
              <a:avLst/>
            </a:prstGeom>
          </p:spPr>
        </p:pic>
        <p:sp>
          <p:nvSpPr>
            <p:cNvPr id="31" name="Rounded Rectangular Callout 30">
              <a:extLst>
                <a:ext uri="{FF2B5EF4-FFF2-40B4-BE49-F238E27FC236}">
                  <a16:creationId xmlns:a16="http://schemas.microsoft.com/office/drawing/2014/main" id="{0FC53B32-5F08-9B41-9535-5CBD67CACB40}"/>
                </a:ext>
              </a:extLst>
            </p:cNvPr>
            <p:cNvSpPr/>
            <p:nvPr/>
          </p:nvSpPr>
          <p:spPr>
            <a:xfrm>
              <a:off x="1550659" y="4380806"/>
              <a:ext cx="667822" cy="152226"/>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Rounded Rectangular Callout 31">
              <a:extLst>
                <a:ext uri="{FF2B5EF4-FFF2-40B4-BE49-F238E27FC236}">
                  <a16:creationId xmlns:a16="http://schemas.microsoft.com/office/drawing/2014/main" id="{886517BF-3B70-7C41-9712-01D4ECDB42EA}"/>
                </a:ext>
              </a:extLst>
            </p:cNvPr>
            <p:cNvSpPr/>
            <p:nvPr/>
          </p:nvSpPr>
          <p:spPr>
            <a:xfrm>
              <a:off x="1550659" y="4560335"/>
              <a:ext cx="667822" cy="152226"/>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3" name="Graphic 32" descr="Robot with solid fill">
              <a:extLst>
                <a:ext uri="{FF2B5EF4-FFF2-40B4-BE49-F238E27FC236}">
                  <a16:creationId xmlns:a16="http://schemas.microsoft.com/office/drawing/2014/main" id="{AD23FD51-6F1D-3443-86FE-F6D673A2CD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3984" y="4240179"/>
              <a:ext cx="535841" cy="535841"/>
            </a:xfrm>
            <a:prstGeom prst="rect">
              <a:avLst/>
            </a:prstGeom>
          </p:spPr>
        </p:pic>
        <p:sp>
          <p:nvSpPr>
            <p:cNvPr id="34" name="Rounded Rectangular Callout 33">
              <a:extLst>
                <a:ext uri="{FF2B5EF4-FFF2-40B4-BE49-F238E27FC236}">
                  <a16:creationId xmlns:a16="http://schemas.microsoft.com/office/drawing/2014/main" id="{04C90FB5-9518-C245-A8E7-0B5441499104}"/>
                </a:ext>
              </a:extLst>
            </p:cNvPr>
            <p:cNvSpPr/>
            <p:nvPr/>
          </p:nvSpPr>
          <p:spPr>
            <a:xfrm>
              <a:off x="2893956" y="4380806"/>
              <a:ext cx="326105" cy="127294"/>
            </a:xfrm>
            <a:prstGeom prst="wedgeRoundRectCallout">
              <a:avLst>
                <a:gd name="adj1" fmla="val -63481"/>
                <a:gd name="adj2" fmla="val 1262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a:p>
          </p:txBody>
        </p:sp>
        <p:sp>
          <p:nvSpPr>
            <p:cNvPr id="35" name="Rounded Rectangular Callout 34">
              <a:extLst>
                <a:ext uri="{FF2B5EF4-FFF2-40B4-BE49-F238E27FC236}">
                  <a16:creationId xmlns:a16="http://schemas.microsoft.com/office/drawing/2014/main" id="{6BD5A5E7-6EC3-E44F-B1D1-63386454C114}"/>
                </a:ext>
              </a:extLst>
            </p:cNvPr>
            <p:cNvSpPr/>
            <p:nvPr/>
          </p:nvSpPr>
          <p:spPr>
            <a:xfrm>
              <a:off x="2895883" y="4544781"/>
              <a:ext cx="326105" cy="127294"/>
            </a:xfrm>
            <a:prstGeom prst="wedgeRoundRectCallout">
              <a:avLst>
                <a:gd name="adj1" fmla="val -59932"/>
                <a:gd name="adj2" fmla="val -1465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dirty="0"/>
            </a:p>
          </p:txBody>
        </p:sp>
        <p:sp>
          <p:nvSpPr>
            <p:cNvPr id="17" name="Trapezoid 16">
              <a:extLst>
                <a:ext uri="{FF2B5EF4-FFF2-40B4-BE49-F238E27FC236}">
                  <a16:creationId xmlns:a16="http://schemas.microsoft.com/office/drawing/2014/main" id="{6A9994C9-15C3-AA4D-B5A5-36372A550B05}"/>
                </a:ext>
              </a:extLst>
            </p:cNvPr>
            <p:cNvSpPr/>
            <p:nvPr/>
          </p:nvSpPr>
          <p:spPr>
            <a:xfrm rot="5400000">
              <a:off x="3335950" y="4373794"/>
              <a:ext cx="394399" cy="373081"/>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268FB13C-DE8D-B34B-AE1C-CD0E9BA5878C}"/>
              </a:ext>
            </a:extLst>
          </p:cNvPr>
          <p:cNvGrpSpPr/>
          <p:nvPr/>
        </p:nvGrpSpPr>
        <p:grpSpPr>
          <a:xfrm>
            <a:off x="469593" y="6276448"/>
            <a:ext cx="3903270" cy="543549"/>
            <a:chOff x="469593" y="6276448"/>
            <a:chExt cx="3903270" cy="543549"/>
          </a:xfrm>
        </p:grpSpPr>
        <p:sp>
          <p:nvSpPr>
            <p:cNvPr id="20" name="Rectangle 19">
              <a:extLst>
                <a:ext uri="{FF2B5EF4-FFF2-40B4-BE49-F238E27FC236}">
                  <a16:creationId xmlns:a16="http://schemas.microsoft.com/office/drawing/2014/main" id="{C4453DB4-8CAC-5C43-8017-C820585CEF81}"/>
                </a:ext>
              </a:extLst>
            </p:cNvPr>
            <p:cNvSpPr/>
            <p:nvPr/>
          </p:nvSpPr>
          <p:spPr>
            <a:xfrm>
              <a:off x="1132114" y="6276448"/>
              <a:ext cx="2587576" cy="512254"/>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615C29-E2EF-B84F-B3D7-592AAF141A4D}"/>
                </a:ext>
              </a:extLst>
            </p:cNvPr>
            <p:cNvSpPr/>
            <p:nvPr/>
          </p:nvSpPr>
          <p:spPr>
            <a:xfrm>
              <a:off x="1261060" y="6339789"/>
              <a:ext cx="407673" cy="390230"/>
            </a:xfrm>
            <a:prstGeom prst="rect">
              <a:avLst/>
            </a:prstGeom>
            <a:solidFill>
              <a:schemeClr val="accent4">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9F820A5-C3A4-C746-8232-9F993472D3CF}"/>
                </a:ext>
              </a:extLst>
            </p:cNvPr>
            <p:cNvSpPr/>
            <p:nvPr/>
          </p:nvSpPr>
          <p:spPr>
            <a:xfrm>
              <a:off x="2282792" y="6339790"/>
              <a:ext cx="407673" cy="3902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2" name="Graphic 11" descr="Barcode outline">
              <a:extLst>
                <a:ext uri="{FF2B5EF4-FFF2-40B4-BE49-F238E27FC236}">
                  <a16:creationId xmlns:a16="http://schemas.microsoft.com/office/drawing/2014/main" id="{B99BBB1F-1F1F-CC47-91F3-F89383980AD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95168" y="6293662"/>
              <a:ext cx="526335" cy="526335"/>
            </a:xfrm>
            <a:prstGeom prst="rect">
              <a:avLst/>
            </a:prstGeom>
          </p:spPr>
        </p:pic>
        <p:sp>
          <p:nvSpPr>
            <p:cNvPr id="38" name="Rectangle 37">
              <a:extLst>
                <a:ext uri="{FF2B5EF4-FFF2-40B4-BE49-F238E27FC236}">
                  <a16:creationId xmlns:a16="http://schemas.microsoft.com/office/drawing/2014/main" id="{5282AF2C-AE71-7F4F-A145-0EAF6C149AFD}"/>
                </a:ext>
              </a:extLst>
            </p:cNvPr>
            <p:cNvSpPr/>
            <p:nvPr/>
          </p:nvSpPr>
          <p:spPr>
            <a:xfrm>
              <a:off x="3218385" y="6333951"/>
              <a:ext cx="407673" cy="390230"/>
            </a:xfrm>
            <a:prstGeom prst="rect">
              <a:avLst/>
            </a:prstGeom>
            <a:solidFill>
              <a:schemeClr val="accent4">
                <a:alpha val="67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9" name="Graphic 38" descr="Barcode outline">
              <a:extLst>
                <a:ext uri="{FF2B5EF4-FFF2-40B4-BE49-F238E27FC236}">
                  <a16:creationId xmlns:a16="http://schemas.microsoft.com/office/drawing/2014/main" id="{984E5B90-A84A-BD4E-A95B-4A88A06EA3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0465" y="6276448"/>
              <a:ext cx="526335" cy="526335"/>
            </a:xfrm>
            <a:prstGeom prst="rect">
              <a:avLst/>
            </a:prstGeom>
          </p:spPr>
        </p:pic>
        <p:sp>
          <p:nvSpPr>
            <p:cNvPr id="40" name="TextBox 39">
              <a:extLst>
                <a:ext uri="{FF2B5EF4-FFF2-40B4-BE49-F238E27FC236}">
                  <a16:creationId xmlns:a16="http://schemas.microsoft.com/office/drawing/2014/main" id="{4F5C3AB2-6CD4-2143-912C-03CD202A430F}"/>
                </a:ext>
              </a:extLst>
            </p:cNvPr>
            <p:cNvSpPr txBox="1"/>
            <p:nvPr/>
          </p:nvSpPr>
          <p:spPr>
            <a:xfrm>
              <a:off x="469593" y="6367285"/>
              <a:ext cx="344966" cy="338554"/>
            </a:xfrm>
            <a:prstGeom prst="rect">
              <a:avLst/>
            </a:prstGeom>
            <a:noFill/>
          </p:spPr>
          <p:txBody>
            <a:bodyPr wrap="square" rtlCol="0">
              <a:spAutoFit/>
            </a:bodyPr>
            <a:lstStyle/>
            <a:p>
              <a:r>
                <a:rPr lang="en-US" sz="1600" b="1" dirty="0"/>
                <a:t>x</a:t>
              </a:r>
              <a:endParaRPr lang="en-US" sz="1200" b="1" dirty="0"/>
            </a:p>
          </p:txBody>
        </p:sp>
        <p:cxnSp>
          <p:nvCxnSpPr>
            <p:cNvPr id="41" name="Straight Arrow Connector 40">
              <a:extLst>
                <a:ext uri="{FF2B5EF4-FFF2-40B4-BE49-F238E27FC236}">
                  <a16:creationId xmlns:a16="http://schemas.microsoft.com/office/drawing/2014/main" id="{F2F82017-F0AB-AA48-9AF4-84EEF106187C}"/>
                </a:ext>
              </a:extLst>
            </p:cNvPr>
            <p:cNvCxnSpPr>
              <a:cxnSpLocks/>
              <a:stCxn id="40" idx="3"/>
              <a:endCxn id="20" idx="1"/>
            </p:cNvCxnSpPr>
            <p:nvPr/>
          </p:nvCxnSpPr>
          <p:spPr>
            <a:xfrm flipV="1">
              <a:off x="814559" y="6532575"/>
              <a:ext cx="317555"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C37D8B3-8F53-1B48-AD1A-D82666E42A5A}"/>
                </a:ext>
              </a:extLst>
            </p:cNvPr>
            <p:cNvSpPr txBox="1"/>
            <p:nvPr/>
          </p:nvSpPr>
          <p:spPr>
            <a:xfrm>
              <a:off x="4027897" y="6370338"/>
              <a:ext cx="344966" cy="338554"/>
            </a:xfrm>
            <a:prstGeom prst="rect">
              <a:avLst/>
            </a:prstGeom>
            <a:noFill/>
          </p:spPr>
          <p:txBody>
            <a:bodyPr wrap="square" rtlCol="0">
              <a:spAutoFit/>
            </a:bodyPr>
            <a:lstStyle/>
            <a:p>
              <a:r>
                <a:rPr lang="en-US" sz="1600" b="1" dirty="0"/>
                <a:t>y</a:t>
              </a:r>
              <a:endParaRPr lang="en-US" sz="1200" b="1" dirty="0"/>
            </a:p>
          </p:txBody>
        </p:sp>
        <p:cxnSp>
          <p:nvCxnSpPr>
            <p:cNvPr id="43" name="Straight Arrow Connector 42">
              <a:extLst>
                <a:ext uri="{FF2B5EF4-FFF2-40B4-BE49-F238E27FC236}">
                  <a16:creationId xmlns:a16="http://schemas.microsoft.com/office/drawing/2014/main" id="{DA69B7F1-3288-944E-8E50-CDE1DE7ACD28}"/>
                </a:ext>
              </a:extLst>
            </p:cNvPr>
            <p:cNvCxnSpPr>
              <a:cxnSpLocks/>
              <a:stCxn id="20" idx="3"/>
              <a:endCxn id="42" idx="1"/>
            </p:cNvCxnSpPr>
            <p:nvPr/>
          </p:nvCxnSpPr>
          <p:spPr>
            <a:xfrm>
              <a:off x="3719690" y="6532575"/>
              <a:ext cx="308207" cy="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44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9D7B-1DAB-014A-9CD7-E5DE114D0DF5}"/>
              </a:ext>
            </a:extLst>
          </p:cNvPr>
          <p:cNvSpPr>
            <a:spLocks noGrp="1"/>
          </p:cNvSpPr>
          <p:nvPr>
            <p:ph type="title"/>
          </p:nvPr>
        </p:nvSpPr>
        <p:spPr/>
        <p:txBody>
          <a:bodyPr/>
          <a:lstStyle/>
          <a:p>
            <a:r>
              <a:rPr lang="en-US" dirty="0"/>
              <a:t>Text Modular Networks</a:t>
            </a:r>
          </a:p>
        </p:txBody>
      </p:sp>
      <p:sp>
        <p:nvSpPr>
          <p:cNvPr id="3" name="Content Placeholder 2">
            <a:extLst>
              <a:ext uri="{FF2B5EF4-FFF2-40B4-BE49-F238E27FC236}">
                <a16:creationId xmlns:a16="http://schemas.microsoft.com/office/drawing/2014/main" id="{C9D5B313-3ACF-634F-9AC2-F2E7E435A336}"/>
              </a:ext>
            </a:extLst>
          </p:cNvPr>
          <p:cNvSpPr>
            <a:spLocks noGrp="1"/>
          </p:cNvSpPr>
          <p:nvPr>
            <p:ph idx="1"/>
          </p:nvPr>
        </p:nvSpPr>
        <p:spPr>
          <a:xfrm>
            <a:off x="497439" y="2826873"/>
            <a:ext cx="4165616" cy="2250280"/>
          </a:xfrm>
        </p:spPr>
        <p:txBody>
          <a:bodyPr/>
          <a:lstStyle/>
          <a:p>
            <a:pPr marL="0" indent="0">
              <a:buNone/>
            </a:pPr>
            <a:r>
              <a:rPr lang="en-US" dirty="0"/>
              <a:t>Big Question:</a:t>
            </a:r>
          </a:p>
          <a:p>
            <a:pPr marL="0" indent="0">
              <a:buNone/>
            </a:pPr>
            <a:r>
              <a:rPr lang="en-US" dirty="0">
                <a:solidFill>
                  <a:schemeClr val="accent1"/>
                </a:solidFill>
              </a:rPr>
              <a:t>How do we train        to ask </a:t>
            </a:r>
            <a:br>
              <a:rPr lang="en-US" dirty="0">
                <a:solidFill>
                  <a:schemeClr val="accent1"/>
                </a:solidFill>
              </a:rPr>
            </a:br>
            <a:r>
              <a:rPr lang="en-US" dirty="0">
                <a:solidFill>
                  <a:schemeClr val="accent1"/>
                </a:solidFill>
              </a:rPr>
              <a:t>the right questions to the appropriate models in </a:t>
            </a:r>
            <a:br>
              <a:rPr lang="en-US" dirty="0">
                <a:solidFill>
                  <a:schemeClr val="accent1"/>
                </a:solidFill>
              </a:rPr>
            </a:br>
            <a:r>
              <a:rPr lang="en-US" dirty="0">
                <a:solidFill>
                  <a:schemeClr val="accent1"/>
                </a:solidFill>
              </a:rPr>
              <a:t>the model’s language?</a:t>
            </a:r>
          </a:p>
        </p:txBody>
      </p:sp>
      <p:pic>
        <p:nvPicPr>
          <p:cNvPr id="4" name="Graphic 3" descr="Robot with solid fill">
            <a:extLst>
              <a:ext uri="{FF2B5EF4-FFF2-40B4-BE49-F238E27FC236}">
                <a16:creationId xmlns:a16="http://schemas.microsoft.com/office/drawing/2014/main" id="{35BFF472-DD63-E84C-9D48-B51C8C2AC3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69490" y="2826873"/>
            <a:ext cx="795305" cy="795305"/>
          </a:xfrm>
          <a:prstGeom prst="rect">
            <a:avLst/>
          </a:prstGeom>
        </p:spPr>
      </p:pic>
      <p:pic>
        <p:nvPicPr>
          <p:cNvPr id="5" name="Graphic 4" descr="Robot outline">
            <a:extLst>
              <a:ext uri="{FF2B5EF4-FFF2-40B4-BE49-F238E27FC236}">
                <a16:creationId xmlns:a16="http://schemas.microsoft.com/office/drawing/2014/main" id="{20DB3ACD-10A2-8448-B63D-B875B44030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3292" y="2115668"/>
            <a:ext cx="812719" cy="812719"/>
          </a:xfrm>
          <a:prstGeom prst="rect">
            <a:avLst/>
          </a:prstGeom>
        </p:spPr>
      </p:pic>
      <p:sp>
        <p:nvSpPr>
          <p:cNvPr id="6" name="Rounded Rectangular Callout 5">
            <a:extLst>
              <a:ext uri="{FF2B5EF4-FFF2-40B4-BE49-F238E27FC236}">
                <a16:creationId xmlns:a16="http://schemas.microsoft.com/office/drawing/2014/main" id="{81864FE4-CB0C-FC4E-B33E-6EA6949B9F40}"/>
              </a:ext>
            </a:extLst>
          </p:cNvPr>
          <p:cNvSpPr/>
          <p:nvPr/>
        </p:nvSpPr>
        <p:spPr>
          <a:xfrm>
            <a:off x="6003280" y="2309649"/>
            <a:ext cx="5555188" cy="406878"/>
          </a:xfrm>
          <a:prstGeom prst="wedgeRoundRectCallout">
            <a:avLst>
              <a:gd name="adj1" fmla="val -52569"/>
              <a:gd name="adj2" fmla="val -601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40000"/>
                    <a:lumOff val="60000"/>
                  </a:schemeClr>
                </a:solidFill>
              </a:rPr>
              <a:t>Hey </a:t>
            </a:r>
            <a:r>
              <a:rPr lang="en-US" dirty="0" err="1">
                <a:solidFill>
                  <a:schemeClr val="accent5">
                    <a:lumMod val="40000"/>
                    <a:lumOff val="60000"/>
                  </a:schemeClr>
                </a:solidFill>
              </a:rPr>
              <a:t>Sbot</a:t>
            </a:r>
            <a:r>
              <a:rPr lang="en-US" dirty="0"/>
              <a:t>, In what year did the services sector rebound?</a:t>
            </a:r>
          </a:p>
        </p:txBody>
      </p:sp>
      <p:sp>
        <p:nvSpPr>
          <p:cNvPr id="7" name="Rounded Rectangular Callout 6">
            <a:extLst>
              <a:ext uri="{FF2B5EF4-FFF2-40B4-BE49-F238E27FC236}">
                <a16:creationId xmlns:a16="http://schemas.microsoft.com/office/drawing/2014/main" id="{5595FF11-3F18-0A4D-B194-4D9D88EE7E81}"/>
              </a:ext>
            </a:extLst>
          </p:cNvPr>
          <p:cNvSpPr/>
          <p:nvPr/>
        </p:nvSpPr>
        <p:spPr>
          <a:xfrm>
            <a:off x="10661669" y="2954242"/>
            <a:ext cx="685845" cy="517808"/>
          </a:xfrm>
          <a:prstGeom prst="wedgeRoundRectCallout">
            <a:avLst>
              <a:gd name="adj1" fmla="val 64296"/>
              <a:gd name="adj2" fmla="val 353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2003</a:t>
            </a:r>
          </a:p>
        </p:txBody>
      </p:sp>
      <p:pic>
        <p:nvPicPr>
          <p:cNvPr id="8" name="Graphic 7" descr="Robot outline">
            <a:extLst>
              <a:ext uri="{FF2B5EF4-FFF2-40B4-BE49-F238E27FC236}">
                <a16:creationId xmlns:a16="http://schemas.microsoft.com/office/drawing/2014/main" id="{FF81E426-87A3-984C-A21F-DE8FD7C08B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5804" y="3409881"/>
            <a:ext cx="812719" cy="812719"/>
          </a:xfrm>
          <a:prstGeom prst="rect">
            <a:avLst/>
          </a:prstGeom>
        </p:spPr>
      </p:pic>
      <p:sp>
        <p:nvSpPr>
          <p:cNvPr id="9" name="Rounded Rectangular Callout 8">
            <a:extLst>
              <a:ext uri="{FF2B5EF4-FFF2-40B4-BE49-F238E27FC236}">
                <a16:creationId xmlns:a16="http://schemas.microsoft.com/office/drawing/2014/main" id="{60036317-445C-0C42-9065-1C949AC0CFDB}"/>
              </a:ext>
            </a:extLst>
          </p:cNvPr>
          <p:cNvSpPr/>
          <p:nvPr/>
        </p:nvSpPr>
        <p:spPr>
          <a:xfrm>
            <a:off x="6003280" y="3610527"/>
            <a:ext cx="5691281" cy="40687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accent5">
                    <a:lumMod val="40000"/>
                    <a:lumOff val="60000"/>
                  </a:schemeClr>
                </a:solidFill>
              </a:rPr>
              <a:t>Hey </a:t>
            </a:r>
            <a:r>
              <a:rPr lang="en-US" dirty="0" err="1">
                <a:solidFill>
                  <a:schemeClr val="accent5">
                    <a:lumMod val="40000"/>
                    <a:lumOff val="60000"/>
                  </a:schemeClr>
                </a:solidFill>
              </a:rPr>
              <a:t>SBot</a:t>
            </a:r>
            <a:r>
              <a:rPr lang="en-US" dirty="0"/>
              <a:t>, When did the services sector </a:t>
            </a:r>
            <a:r>
              <a:rPr lang="en-US" i="1" dirty="0"/>
              <a:t>start to take a dip</a:t>
            </a:r>
            <a:r>
              <a:rPr lang="en-US" dirty="0"/>
              <a:t>?</a:t>
            </a:r>
          </a:p>
        </p:txBody>
      </p:sp>
      <p:pic>
        <p:nvPicPr>
          <p:cNvPr id="10" name="Graphic 9" descr="Robot with solid fill">
            <a:extLst>
              <a:ext uri="{FF2B5EF4-FFF2-40B4-BE49-F238E27FC236}">
                <a16:creationId xmlns:a16="http://schemas.microsoft.com/office/drawing/2014/main" id="{CF79F362-0637-E240-89DC-70582749A9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28908" y="5535171"/>
            <a:ext cx="795305" cy="795305"/>
          </a:xfrm>
          <a:prstGeom prst="rect">
            <a:avLst/>
          </a:prstGeom>
        </p:spPr>
      </p:pic>
      <p:pic>
        <p:nvPicPr>
          <p:cNvPr id="13" name="Graphic 12" descr="Robot outline">
            <a:extLst>
              <a:ext uri="{FF2B5EF4-FFF2-40B4-BE49-F238E27FC236}">
                <a16:creationId xmlns:a16="http://schemas.microsoft.com/office/drawing/2014/main" id="{83549DC5-9D9C-5841-891B-5C120DA25A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1688" y="4699476"/>
            <a:ext cx="812719" cy="812719"/>
          </a:xfrm>
          <a:prstGeom prst="rect">
            <a:avLst/>
          </a:prstGeom>
        </p:spPr>
      </p:pic>
      <p:sp>
        <p:nvSpPr>
          <p:cNvPr id="14" name="Rounded Rectangular Callout 13">
            <a:extLst>
              <a:ext uri="{FF2B5EF4-FFF2-40B4-BE49-F238E27FC236}">
                <a16:creationId xmlns:a16="http://schemas.microsoft.com/office/drawing/2014/main" id="{5A4DC925-EC46-C043-9B21-6C3D37304A3A}"/>
              </a:ext>
            </a:extLst>
          </p:cNvPr>
          <p:cNvSpPr/>
          <p:nvPr/>
        </p:nvSpPr>
        <p:spPr>
          <a:xfrm>
            <a:off x="5921600" y="5005276"/>
            <a:ext cx="3128185" cy="45801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accent4">
                    <a:lumMod val="40000"/>
                    <a:lumOff val="60000"/>
                  </a:schemeClr>
                </a:solidFill>
              </a:rPr>
              <a:t>Hey </a:t>
            </a:r>
            <a:r>
              <a:rPr lang="en-US" dirty="0" err="1">
                <a:solidFill>
                  <a:schemeClr val="accent4">
                    <a:lumMod val="40000"/>
                    <a:lumOff val="60000"/>
                  </a:schemeClr>
                </a:solidFill>
              </a:rPr>
              <a:t>Cbot</a:t>
            </a:r>
            <a:r>
              <a:rPr lang="en-US" dirty="0">
                <a:solidFill>
                  <a:schemeClr val="accent4">
                    <a:lumMod val="40000"/>
                    <a:lumOff val="60000"/>
                  </a:schemeClr>
                </a:solidFill>
              </a:rPr>
              <a:t>, </a:t>
            </a:r>
            <a:r>
              <a:rPr lang="en-US" dirty="0"/>
              <a:t>diff(2003, 2002)=?</a:t>
            </a:r>
          </a:p>
        </p:txBody>
      </p:sp>
      <p:sp>
        <p:nvSpPr>
          <p:cNvPr id="15" name="Rectangular Callout 14">
            <a:extLst>
              <a:ext uri="{FF2B5EF4-FFF2-40B4-BE49-F238E27FC236}">
                <a16:creationId xmlns:a16="http://schemas.microsoft.com/office/drawing/2014/main" id="{D616827A-A830-F449-8CD7-E66B60BBAA97}"/>
              </a:ext>
            </a:extLst>
          </p:cNvPr>
          <p:cNvSpPr/>
          <p:nvPr/>
        </p:nvSpPr>
        <p:spPr>
          <a:xfrm>
            <a:off x="10844350" y="5808200"/>
            <a:ext cx="484558" cy="368763"/>
          </a:xfrm>
          <a:prstGeom prst="wedgeRectCallout">
            <a:avLst>
              <a:gd name="adj1" fmla="val 69189"/>
              <a:gd name="adj2" fmla="val -1689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a:t>
            </a:r>
          </a:p>
        </p:txBody>
      </p:sp>
      <p:sp>
        <p:nvSpPr>
          <p:cNvPr id="16" name="Rounded Rectangular Callout 15">
            <a:extLst>
              <a:ext uri="{FF2B5EF4-FFF2-40B4-BE49-F238E27FC236}">
                <a16:creationId xmlns:a16="http://schemas.microsoft.com/office/drawing/2014/main" id="{C40A2926-F4C1-BA47-AE95-5528D5819B74}"/>
              </a:ext>
            </a:extLst>
          </p:cNvPr>
          <p:cNvSpPr/>
          <p:nvPr/>
        </p:nvSpPr>
        <p:spPr>
          <a:xfrm>
            <a:off x="5125947" y="1568840"/>
            <a:ext cx="7039325" cy="517808"/>
          </a:xfrm>
          <a:prstGeom prst="wedgeRoundRectCallout">
            <a:avLst>
              <a:gd name="adj1" fmla="val -49469"/>
              <a:gd name="adj2" fmla="val 2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many years did it take for the services sector to rebound? </a:t>
            </a:r>
          </a:p>
        </p:txBody>
      </p:sp>
      <p:sp>
        <p:nvSpPr>
          <p:cNvPr id="18" name="Rounded Rectangular Callout 17">
            <a:extLst>
              <a:ext uri="{FF2B5EF4-FFF2-40B4-BE49-F238E27FC236}">
                <a16:creationId xmlns:a16="http://schemas.microsoft.com/office/drawing/2014/main" id="{7E09E1F5-BCE4-324D-9117-C841F1318FA2}"/>
              </a:ext>
            </a:extLst>
          </p:cNvPr>
          <p:cNvSpPr/>
          <p:nvPr/>
        </p:nvSpPr>
        <p:spPr>
          <a:xfrm>
            <a:off x="10629220" y="4222600"/>
            <a:ext cx="699688" cy="517808"/>
          </a:xfrm>
          <a:prstGeom prst="wedgeRoundRectCallout">
            <a:avLst>
              <a:gd name="adj1" fmla="val 76907"/>
              <a:gd name="adj2" fmla="val -601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2002</a:t>
            </a:r>
          </a:p>
        </p:txBody>
      </p:sp>
      <p:pic>
        <p:nvPicPr>
          <p:cNvPr id="19" name="Graphic 18" descr="Robot with solid fill">
            <a:extLst>
              <a:ext uri="{FF2B5EF4-FFF2-40B4-BE49-F238E27FC236}">
                <a16:creationId xmlns:a16="http://schemas.microsoft.com/office/drawing/2014/main" id="{7871894A-C4DB-154B-9996-FCFA0F5E74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68557" y="4127751"/>
            <a:ext cx="795305" cy="795305"/>
          </a:xfrm>
          <a:prstGeom prst="rect">
            <a:avLst/>
          </a:prstGeom>
        </p:spPr>
      </p:pic>
      <p:pic>
        <p:nvPicPr>
          <p:cNvPr id="21" name="Graphic 20" descr="Robot outline">
            <a:extLst>
              <a:ext uri="{FF2B5EF4-FFF2-40B4-BE49-F238E27FC236}">
                <a16:creationId xmlns:a16="http://schemas.microsoft.com/office/drawing/2014/main" id="{FA9E7201-0D3A-8F4E-869F-2C7DBF7278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1563" y="3296742"/>
            <a:ext cx="517224" cy="517224"/>
          </a:xfrm>
          <a:prstGeom prst="rect">
            <a:avLst/>
          </a:prstGeom>
        </p:spPr>
      </p:pic>
      <p:sp>
        <p:nvSpPr>
          <p:cNvPr id="22" name="Slide Number Placeholder 21">
            <a:extLst>
              <a:ext uri="{FF2B5EF4-FFF2-40B4-BE49-F238E27FC236}">
                <a16:creationId xmlns:a16="http://schemas.microsoft.com/office/drawing/2014/main" id="{F1DDCDDD-F7A6-C842-9FF5-ACB81A703A2B}"/>
              </a:ext>
            </a:extLst>
          </p:cNvPr>
          <p:cNvSpPr>
            <a:spLocks noGrp="1"/>
          </p:cNvSpPr>
          <p:nvPr>
            <p:ph type="sldNum" sz="quarter" idx="10"/>
          </p:nvPr>
        </p:nvSpPr>
        <p:spPr/>
        <p:txBody>
          <a:bodyPr/>
          <a:lstStyle/>
          <a:p>
            <a:pPr>
              <a:defRPr/>
            </a:pPr>
            <a:fld id="{0121240C-47AF-2F4D-83B3-CC3EDF50F794}" type="slidenum">
              <a:rPr lang="en-US" smtClean="0"/>
              <a:pPr>
                <a:defRPr/>
              </a:pPr>
              <a:t>9</a:t>
            </a:fld>
            <a:endParaRPr lang="en-US" dirty="0"/>
          </a:p>
        </p:txBody>
      </p:sp>
      <p:sp>
        <p:nvSpPr>
          <p:cNvPr id="23" name="Rectangle 22">
            <a:extLst>
              <a:ext uri="{FF2B5EF4-FFF2-40B4-BE49-F238E27FC236}">
                <a16:creationId xmlns:a16="http://schemas.microsoft.com/office/drawing/2014/main" id="{FAF7380B-69E9-1745-97D8-13BC0A0D1304}"/>
              </a:ext>
            </a:extLst>
          </p:cNvPr>
          <p:cNvSpPr/>
          <p:nvPr/>
        </p:nvSpPr>
        <p:spPr>
          <a:xfrm>
            <a:off x="5064894" y="2875579"/>
            <a:ext cx="848309" cy="307777"/>
          </a:xfrm>
          <a:prstGeom prst="rect">
            <a:avLst/>
          </a:prstGeom>
        </p:spPr>
        <p:txBody>
          <a:bodyPr wrap="none">
            <a:spAutoFit/>
          </a:bodyPr>
          <a:lstStyle/>
          <a:p>
            <a:r>
              <a:rPr lang="en-US" sz="1400" dirty="0"/>
              <a:t>NextGen</a:t>
            </a:r>
          </a:p>
        </p:txBody>
      </p:sp>
      <p:sp>
        <p:nvSpPr>
          <p:cNvPr id="24" name="Rectangle 23">
            <a:extLst>
              <a:ext uri="{FF2B5EF4-FFF2-40B4-BE49-F238E27FC236}">
                <a16:creationId xmlns:a16="http://schemas.microsoft.com/office/drawing/2014/main" id="{EE81E7FE-AF17-574D-8FB4-9DDDF040F993}"/>
              </a:ext>
            </a:extLst>
          </p:cNvPr>
          <p:cNvSpPr/>
          <p:nvPr/>
        </p:nvSpPr>
        <p:spPr>
          <a:xfrm>
            <a:off x="5073291" y="4127751"/>
            <a:ext cx="848309" cy="307777"/>
          </a:xfrm>
          <a:prstGeom prst="rect">
            <a:avLst/>
          </a:prstGeom>
        </p:spPr>
        <p:txBody>
          <a:bodyPr wrap="none">
            <a:spAutoFit/>
          </a:bodyPr>
          <a:lstStyle/>
          <a:p>
            <a:r>
              <a:rPr lang="en-US" sz="1400" dirty="0"/>
              <a:t>NextGen</a:t>
            </a:r>
          </a:p>
        </p:txBody>
      </p:sp>
      <p:sp>
        <p:nvSpPr>
          <p:cNvPr id="25" name="Rectangle 24">
            <a:extLst>
              <a:ext uri="{FF2B5EF4-FFF2-40B4-BE49-F238E27FC236}">
                <a16:creationId xmlns:a16="http://schemas.microsoft.com/office/drawing/2014/main" id="{7BEFB0BD-585A-D740-873A-5738D42ACA73}"/>
              </a:ext>
            </a:extLst>
          </p:cNvPr>
          <p:cNvSpPr/>
          <p:nvPr/>
        </p:nvSpPr>
        <p:spPr>
          <a:xfrm>
            <a:off x="5126295" y="5463294"/>
            <a:ext cx="848309" cy="307777"/>
          </a:xfrm>
          <a:prstGeom prst="rect">
            <a:avLst/>
          </a:prstGeom>
        </p:spPr>
        <p:txBody>
          <a:bodyPr wrap="none">
            <a:spAutoFit/>
          </a:bodyPr>
          <a:lstStyle/>
          <a:p>
            <a:r>
              <a:rPr lang="en-US" sz="1400" dirty="0"/>
              <a:t>NextGen</a:t>
            </a:r>
          </a:p>
        </p:txBody>
      </p:sp>
      <p:pic>
        <p:nvPicPr>
          <p:cNvPr id="26" name="Graphic 25" descr="Robot outline">
            <a:extLst>
              <a:ext uri="{FF2B5EF4-FFF2-40B4-BE49-F238E27FC236}">
                <a16:creationId xmlns:a16="http://schemas.microsoft.com/office/drawing/2014/main" id="{E59DF008-282C-4343-84BD-45A4B8EC2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4894" y="5870996"/>
            <a:ext cx="812719" cy="812719"/>
          </a:xfrm>
          <a:prstGeom prst="rect">
            <a:avLst/>
          </a:prstGeom>
        </p:spPr>
      </p:pic>
      <p:sp>
        <p:nvSpPr>
          <p:cNvPr id="27" name="Rectangle 26">
            <a:extLst>
              <a:ext uri="{FF2B5EF4-FFF2-40B4-BE49-F238E27FC236}">
                <a16:creationId xmlns:a16="http://schemas.microsoft.com/office/drawing/2014/main" id="{E5B082CC-BCF4-0A45-AF05-7763E1DBD068}"/>
              </a:ext>
            </a:extLst>
          </p:cNvPr>
          <p:cNvSpPr/>
          <p:nvPr/>
        </p:nvSpPr>
        <p:spPr>
          <a:xfrm>
            <a:off x="5109501" y="6620300"/>
            <a:ext cx="848309" cy="307777"/>
          </a:xfrm>
          <a:prstGeom prst="rect">
            <a:avLst/>
          </a:prstGeom>
        </p:spPr>
        <p:txBody>
          <a:bodyPr wrap="none">
            <a:spAutoFit/>
          </a:bodyPr>
          <a:lstStyle/>
          <a:p>
            <a:r>
              <a:rPr lang="en-US" sz="1400" dirty="0"/>
              <a:t>NextGen</a:t>
            </a:r>
          </a:p>
        </p:txBody>
      </p:sp>
      <p:sp>
        <p:nvSpPr>
          <p:cNvPr id="28" name="Rounded Rectangular Callout 27">
            <a:extLst>
              <a:ext uri="{FF2B5EF4-FFF2-40B4-BE49-F238E27FC236}">
                <a16:creationId xmlns:a16="http://schemas.microsoft.com/office/drawing/2014/main" id="{51AEF36D-E710-C346-AB06-77FFBA20661B}"/>
              </a:ext>
            </a:extLst>
          </p:cNvPr>
          <p:cNvSpPr/>
          <p:nvPr/>
        </p:nvSpPr>
        <p:spPr>
          <a:xfrm>
            <a:off x="5957811" y="6176796"/>
            <a:ext cx="1347116" cy="458018"/>
          </a:xfrm>
          <a:prstGeom prst="wedgeRoundRectCallout">
            <a:avLst>
              <a:gd name="adj1" fmla="val -52569"/>
              <a:gd name="adj2" fmla="val -601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Done!</a:t>
            </a:r>
          </a:p>
        </p:txBody>
      </p:sp>
      <p:sp>
        <p:nvSpPr>
          <p:cNvPr id="29" name="Rectangle 28">
            <a:extLst>
              <a:ext uri="{FF2B5EF4-FFF2-40B4-BE49-F238E27FC236}">
                <a16:creationId xmlns:a16="http://schemas.microsoft.com/office/drawing/2014/main" id="{5DD801F4-6934-924B-AF6F-AC349F438DE1}"/>
              </a:ext>
            </a:extLst>
          </p:cNvPr>
          <p:cNvSpPr/>
          <p:nvPr/>
        </p:nvSpPr>
        <p:spPr>
          <a:xfrm>
            <a:off x="228600" y="1474211"/>
            <a:ext cx="4727423" cy="923330"/>
          </a:xfrm>
          <a:prstGeom prst="rect">
            <a:avLst/>
          </a:prstGeom>
        </p:spPr>
        <p:txBody>
          <a:bodyPr wrap="square">
            <a:spAutoFit/>
          </a:bodyPr>
          <a:lstStyle/>
          <a:p>
            <a:r>
              <a:rPr lang="en-US" b="1" dirty="0"/>
              <a:t>P: </a:t>
            </a:r>
            <a:r>
              <a:rPr lang="en-US" dirty="0"/>
              <a:t>...The sector decreased by 7.8 percent in </a:t>
            </a:r>
            <a:r>
              <a:rPr lang="en-US" u="sng" dirty="0"/>
              <a:t>2002</a:t>
            </a:r>
            <a:r>
              <a:rPr lang="en-US" dirty="0"/>
              <a:t>, before rebounding in </a:t>
            </a:r>
            <a:r>
              <a:rPr lang="en-US" u="sng" dirty="0"/>
              <a:t>2003</a:t>
            </a:r>
            <a:r>
              <a:rPr lang="en-US" dirty="0"/>
              <a:t> with a 1.6 percent growth rate...</a:t>
            </a:r>
          </a:p>
        </p:txBody>
      </p:sp>
    </p:spTree>
    <p:extLst>
      <p:ext uri="{BB962C8B-B14F-4D97-AF65-F5344CB8AC3E}">
        <p14:creationId xmlns:p14="http://schemas.microsoft.com/office/powerpoint/2010/main" val="258116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AI2 PPT Theme">
  <a:themeElements>
    <a:clrScheme name="AI2 PPT Colors">
      <a:dk1>
        <a:srgbClr val="303845"/>
      </a:dk1>
      <a:lt1>
        <a:srgbClr val="FFFFFF"/>
      </a:lt1>
      <a:dk2>
        <a:srgbClr val="1A4595"/>
      </a:dk2>
      <a:lt2>
        <a:srgbClr val="E8ECF2"/>
      </a:lt2>
      <a:accent1>
        <a:srgbClr val="255ED3"/>
      </a:accent1>
      <a:accent2>
        <a:srgbClr val="00D5FF"/>
      </a:accent2>
      <a:accent3>
        <a:srgbClr val="AEB7C3"/>
      </a:accent3>
      <a:accent4>
        <a:srgbClr val="8879DE"/>
      </a:accent4>
      <a:accent5>
        <a:srgbClr val="FFBB00"/>
      </a:accent5>
      <a:accent6>
        <a:srgbClr val="16C3CF"/>
      </a:accent6>
      <a:hlink>
        <a:srgbClr val="255ED3"/>
      </a:hlink>
      <a:folHlink>
        <a:srgbClr val="265ED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ctr"/>
      <a:lstStyle>
        <a:defPPr algn="l" eaLnBrk="1" hangingPunct="1">
          <a:lnSpc>
            <a:spcPct val="90000"/>
          </a:lnSpc>
          <a:spcBef>
            <a:spcPts val="1000"/>
          </a:spcBef>
          <a:buFont typeface="Arial" panose="020B0604020202020204" pitchFamily="34" charset="0"/>
          <a:buChar char="•"/>
          <a:defRPr sz="2800" dirty="0">
            <a:solidFill>
              <a:schemeClr val="bg1"/>
            </a:solidFill>
          </a:defRPr>
        </a:defPPr>
      </a:lstStyle>
    </a:txDef>
  </a:objectDefaults>
  <a:extraClrSchemeLst/>
  <a:extLst>
    <a:ext uri="{05A4C25C-085E-4340-85A3-A5531E510DB2}">
      <thm15:themeFamily xmlns:thm15="http://schemas.microsoft.com/office/thememl/2012/main" name="AI2 Presentation Template" id="{8CF36B9A-930F-6C46-B116-42DBDD5C122F}" vid="{37D74BBC-B087-5D4D-857E-2E1958334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AI2 PPT Theme</Template>
  <TotalTime>20535</TotalTime>
  <Words>3309</Words>
  <Application>Microsoft Macintosh PowerPoint</Application>
  <PresentationFormat>Widescreen</PresentationFormat>
  <Paragraphs>306</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Courier New</vt:lpstr>
      <vt:lpstr>INCONSOLATA FOR POWERLINE</vt:lpstr>
      <vt:lpstr>AI2 PPT Theme</vt:lpstr>
      <vt:lpstr>Text Modular Networks: Learning to Decompose Tasks in the Language of Existing Models</vt:lpstr>
      <vt:lpstr>Motivation</vt:lpstr>
      <vt:lpstr>Motivation</vt:lpstr>
      <vt:lpstr>Motivation</vt:lpstr>
      <vt:lpstr>Motivation</vt:lpstr>
      <vt:lpstr>Our Contribution</vt:lpstr>
      <vt:lpstr>Setup</vt:lpstr>
      <vt:lpstr>Text Modular Networks</vt:lpstr>
      <vt:lpstr>Text Modular Networks</vt:lpstr>
      <vt:lpstr>Training  Text Modular Networks (TMNs)</vt:lpstr>
      <vt:lpstr>Learning the language of models</vt:lpstr>
      <vt:lpstr>Decomposing Complex Tasks</vt:lpstr>
      <vt:lpstr>Training &amp; Inference</vt:lpstr>
      <vt:lpstr>ModularQA: An implementation of  TMNs</vt:lpstr>
      <vt:lpstr>Results</vt:lpstr>
      <vt:lpstr>Sample Decompositions</vt:lpstr>
      <vt:lpstr>Results</vt:lpstr>
      <vt:lpstr>Conclusion &amp; Future Work</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Khot</dc:creator>
  <cp:lastModifiedBy>Tushar Khot</cp:lastModifiedBy>
  <cp:revision>314</cp:revision>
  <dcterms:created xsi:type="dcterms:W3CDTF">2021-03-18T23:49:03Z</dcterms:created>
  <dcterms:modified xsi:type="dcterms:W3CDTF">2021-05-12T06:39:21Z</dcterms:modified>
</cp:coreProperties>
</file>