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
      <p:font typeface="Corbel"/>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roximaNov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Corbel-bold.fntdata"/><Relationship Id="rId14" Type="http://schemas.openxmlformats.org/officeDocument/2006/relationships/slide" Target="slides/slide9.xml"/><Relationship Id="rId36" Type="http://schemas.openxmlformats.org/officeDocument/2006/relationships/font" Target="fonts/Corbel-regular.fntdata"/><Relationship Id="rId17" Type="http://schemas.openxmlformats.org/officeDocument/2006/relationships/slide" Target="slides/slide12.xml"/><Relationship Id="rId39" Type="http://schemas.openxmlformats.org/officeDocument/2006/relationships/font" Target="fonts/Corbel-boldItalic.fntdata"/><Relationship Id="rId16" Type="http://schemas.openxmlformats.org/officeDocument/2006/relationships/slide" Target="slides/slide11.xml"/><Relationship Id="rId38" Type="http://schemas.openxmlformats.org/officeDocument/2006/relationships/font" Target="fonts/Corbel-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Tianjian. I am very happy to present our work “Upsample or Upweight, Balanced Training on Heavily Imbalanced Datasets”, which is published at NAACL 2025. I am thankful to my wonderful colleagues Haoran and Weiting, and my wonderful advisors Kenton and Daniel. Let’s get started!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93a311356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93a311356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with In our work, we reveal they are not. Specifically, we prove the following theorems: Temperature Sampling induces a larger variance between gradients compared to scalarization in SGD. </a:t>
            </a:r>
            <a:r>
              <a:rPr lang="en"/>
              <a:t>Then we prove that as we increase the temperature, the gap between both methods becomes larger. But what does this tell us about model training? What are the implications?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965fdc78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965fdc78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 batchsize, empirical verification of the variance.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93a311356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93a311356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connect our findings to the literature on variance reduction techniques that accelerates convergence of SGD, and thus we make the hypothesis that due to temperature sampling induces less variance, it should converge faster than scalarization. Show blue one then show red one.</a:t>
            </a:r>
            <a:br>
              <a:rPr lang="en"/>
            </a:br>
            <a:br>
              <a:rPr lang="en"/>
            </a:br>
            <a:r>
              <a:rPr lang="en"/>
              <a:t>So we train a machine translation model to validate our hypothesis </a:t>
            </a:r>
            <a:r>
              <a:rPr lang="en"/>
              <a:t>— we train with two directions english - czech (high resource in the head) and english - </a:t>
            </a:r>
            <a:r>
              <a:rPr lang="en"/>
              <a:t>romanian</a:t>
            </a:r>
            <a:r>
              <a:rPr lang="en"/>
              <a:t> (low resource in the tail). We found that temperature sampling (dashed) do converge faster than scalarization (solid).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965fdc78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965fdc78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Fixed batchsize, empirical verification of the variance.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93a311356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93a311356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further, we found that increasing the temperature from 2 to 5 does accelerates the convergence even more, which confirms our theory. However there is a drawback: due to the heavy oversampling of low-resource languages, in this case </a:t>
            </a:r>
            <a:r>
              <a:rPr lang="en"/>
              <a:t>romanian, it makes the model easily overfit this domain at higher temperatures.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93a311356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93a311356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w</a:t>
            </a:r>
            <a:r>
              <a:rPr lang="en">
                <a:solidFill>
                  <a:schemeClr val="dk1"/>
                </a:solidFill>
              </a:rPr>
              <a:t>hat if we can interpolate this: to first use a large temperature at the beginning, then use a smaller temperature in the end. This would make the model first converge faster, then mitigate the overfitting problem. So this is our proposed method: cooldown: to use a large temperature at the beginning, then use a smaller temperature in the end.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965fdc78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965fdc78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93a311356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93a311356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compare our method with just using a static temp=1 and temp=5 on the same setting. Our method achieve the best-of-both-worlds, </a:t>
            </a:r>
            <a:r>
              <a:rPr lang="en"/>
              <a:t>accelerating the</a:t>
            </a:r>
            <a:r>
              <a:rPr lang="en"/>
              <a:t> convergence while also not overfitting the low-resource domain</a:t>
            </a:r>
            <a:br>
              <a:rPr lang="en"/>
            </a:br>
            <a:br>
              <a:rPr lang="en"/>
            </a:br>
            <a:r>
              <a:rPr lang="en"/>
              <a:t>Show one by one - green, then blue, then cooldown, then stage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965fdc78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965fdc78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 language as a case study as data skew. We use a natural division of domains — different languages in the world, which has a super heavy domain mismatch. Here is an illustration of how much data is in the mC4 Corpus, where the size of the circle is proportional to dataset size.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493a311356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493a311356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then validate our findings on more realistic tasks </a:t>
            </a:r>
            <a:r>
              <a:rPr lang="en"/>
              <a:t>— in this case we pre-train a 280M language model on 4 languages selected from mC4. Recall that English is significantly more than other languages. We found that our method outperformed using a static temperature.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86504e1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86504e1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take a look at our LMs pre-training data: in our pre-training corpus, there exists very common knowledge such as where to get calcium. There also exist very rare knowledge such as a species of small sea snail. All the text here, by the way, are from a very commonly used pre-training corpus (red pajama).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493a311356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493a311356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also compare our work with other existing work that dynamically adjusts the </a:t>
            </a:r>
            <a:r>
              <a:rPr lang="en">
                <a:solidFill>
                  <a:schemeClr val="dk1"/>
                </a:solidFill>
              </a:rPr>
              <a:t>sampling</a:t>
            </a:r>
            <a:r>
              <a:rPr lang="en">
                <a:solidFill>
                  <a:schemeClr val="dk1"/>
                </a:solidFill>
              </a:rPr>
              <a:t> temperature with two different trends: Order Matters that upsampling LRLs at the end of training (which is the opposite of cooldown) and Unimax that upsamples LRLs at the beginning of of training and removes them entirely. Our work differs in that instead of completely removing them, we remove the upsample and just sample proportionally. Again, we found that our method outperformed the two baselines.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965fdc7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965fdc7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493a311356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493a311356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more theoretical and empirical results, please check out our paper! Thank you.</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93a31135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93a31135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search in the entire C4 dataset and we found that while calcium appears over 4 million times, trivia mediterranea only appears 4 times. This reveals that knowledge in pre-training data </a:t>
            </a:r>
            <a:r>
              <a:rPr lang="en"/>
              <a:t>exhibits</a:t>
            </a:r>
            <a:r>
              <a:rPr lang="en"/>
              <a:t> a long-tail phenomenon, where common terms / knowledge such as calcium can appear million of times more than rare knowledge such as this little sea snail.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93a31135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93a31135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question we want to ask is simple: how can we deal with this super heavy long-tailed problem? First, we want to come up with a way to split the dataset, not just by terms because there can be too many.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93a31135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93a31135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order to </a:t>
            </a:r>
            <a:r>
              <a:rPr lang="en"/>
              <a:t>solve this long-tailed problem, we can use temperature sampling, which oversamples the infrequent domains. Here is an illustration of what temperature sampling accomplishes, it effectively “smooths” the distribution to a more uniform one. The higher the temperature, the more uniform the distribution 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93a31135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93a31135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solution is scalarization </a:t>
            </a:r>
            <a:r>
              <a:rPr lang="en"/>
              <a:t>—— this is to assign a weight to every domain, and we can assign much higher </a:t>
            </a:r>
            <a:r>
              <a:rPr lang="en"/>
              <a:t>weight</a:t>
            </a:r>
            <a:r>
              <a:rPr lang="en"/>
              <a:t> to the loss of infrequent domains to overcome the long-tailed </a:t>
            </a:r>
            <a:r>
              <a:rPr lang="en"/>
              <a:t>problems</a:t>
            </a:r>
            <a:r>
              <a:rPr lang="en"/>
              <a:t>. The two solutions — scalarization and temperature sampling, are two of the most commonly used methods to overcome long-tailedness.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93a31135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93a31135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look into the literature </a:t>
            </a:r>
            <a:r>
              <a:rPr lang="en"/>
              <a:t>—— which often assumes that the two are equivalent and we can use them interchangeably. We highlight certain quotes in previous work “we implement scalarization via proportional sampling”.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965fdc78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965fdc78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965fdc78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965fdc7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hyperlink" Target="https://arxiv.org/abs/2312.06134" TargetMode="External"/><Relationship Id="rId5" Type="http://schemas.openxmlformats.org/officeDocument/2006/relationships/hyperlink" Target="https://arxiv.org/abs/2312.06134" TargetMode="External"/><Relationship Id="rId6" Type="http://schemas.openxmlformats.org/officeDocument/2006/relationships/hyperlink" Target="https://arxiv.org/abs/2312.06134" TargetMode="External"/><Relationship Id="rId7" Type="http://schemas.openxmlformats.org/officeDocument/2006/relationships/image" Target="../media/image19.png"/><Relationship Id="rId8" Type="http://schemas.openxmlformats.org/officeDocument/2006/relationships/hyperlink" Target="https://arxiv.org/abs/2209.1137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028700"/>
            <a:ext cx="8123100" cy="1588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990"/>
              <a:buNone/>
            </a:pPr>
            <a:r>
              <a:rPr lang="en" sz="2920">
                <a:solidFill>
                  <a:srgbClr val="4A86E8"/>
                </a:solidFill>
                <a:latin typeface="Corbel"/>
                <a:ea typeface="Corbel"/>
                <a:cs typeface="Corbel"/>
                <a:sym typeface="Corbel"/>
              </a:rPr>
              <a:t>Upsample or Upweight?</a:t>
            </a:r>
            <a:endParaRPr sz="2920">
              <a:solidFill>
                <a:srgbClr val="4A86E8"/>
              </a:solidFill>
              <a:latin typeface="Corbel"/>
              <a:ea typeface="Corbel"/>
              <a:cs typeface="Corbel"/>
              <a:sym typeface="Corbel"/>
            </a:endParaRPr>
          </a:p>
          <a:p>
            <a:pPr indent="0" lvl="0" marL="0" rtl="0" algn="ctr">
              <a:lnSpc>
                <a:spcPct val="115000"/>
              </a:lnSpc>
              <a:spcBef>
                <a:spcPts val="0"/>
              </a:spcBef>
              <a:spcAft>
                <a:spcPts val="0"/>
              </a:spcAft>
              <a:buSzPts val="990"/>
              <a:buNone/>
            </a:pPr>
            <a:r>
              <a:rPr lang="en" sz="2920">
                <a:solidFill>
                  <a:schemeClr val="dk1"/>
                </a:solidFill>
                <a:latin typeface="Corbel"/>
                <a:ea typeface="Corbel"/>
                <a:cs typeface="Corbel"/>
                <a:sym typeface="Corbel"/>
              </a:rPr>
              <a:t>Balanced Training on Heavily Imbalanced Datasets</a:t>
            </a:r>
            <a:endParaRPr sz="2920">
              <a:solidFill>
                <a:schemeClr val="dk1"/>
              </a:solidFill>
              <a:latin typeface="Corbel"/>
              <a:ea typeface="Corbel"/>
              <a:cs typeface="Corbel"/>
              <a:sym typeface="Corbel"/>
            </a:endParaRPr>
          </a:p>
        </p:txBody>
      </p:sp>
      <p:sp>
        <p:nvSpPr>
          <p:cNvPr id="60" name="Google Shape;60;p13"/>
          <p:cNvSpPr txBox="1"/>
          <p:nvPr>
            <p:ph idx="1" type="subTitle"/>
          </p:nvPr>
        </p:nvSpPr>
        <p:spPr>
          <a:xfrm>
            <a:off x="510450" y="3106142"/>
            <a:ext cx="8123100" cy="14754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t/>
            </a:r>
            <a:endParaRPr>
              <a:solidFill>
                <a:schemeClr val="dk1"/>
              </a:solidFill>
              <a:latin typeface="Corbel"/>
              <a:ea typeface="Corbel"/>
              <a:cs typeface="Corbel"/>
              <a:sym typeface="Corbel"/>
            </a:endParaRPr>
          </a:p>
          <a:p>
            <a:pPr indent="0" lvl="0" marL="0" rtl="0" algn="ctr">
              <a:spcBef>
                <a:spcPts val="0"/>
              </a:spcBef>
              <a:spcAft>
                <a:spcPts val="0"/>
              </a:spcAft>
              <a:buNone/>
            </a:pPr>
            <a:r>
              <a:rPr lang="en">
                <a:solidFill>
                  <a:schemeClr val="dk1"/>
                </a:solidFill>
                <a:latin typeface="Corbel"/>
                <a:ea typeface="Corbel"/>
                <a:cs typeface="Corbel"/>
                <a:sym typeface="Corbel"/>
              </a:rPr>
              <a:t>Tianjian Li, Haoran Xu, Weiting Tan, Kenton Murray, Daniel Khashabi</a:t>
            </a:r>
            <a:endParaRPr>
              <a:solidFill>
                <a:schemeClr val="dk1"/>
              </a:solidFill>
              <a:latin typeface="Corbel"/>
              <a:ea typeface="Corbel"/>
              <a:cs typeface="Corbel"/>
              <a:sym typeface="Corbel"/>
            </a:endParaRPr>
          </a:p>
          <a:p>
            <a:pPr indent="0" lvl="0" marL="0" rtl="0" algn="ctr">
              <a:spcBef>
                <a:spcPts val="0"/>
              </a:spcBef>
              <a:spcAft>
                <a:spcPts val="0"/>
              </a:spcAft>
              <a:buNone/>
            </a:pPr>
            <a:r>
              <a:t/>
            </a:r>
            <a:endParaRPr>
              <a:solidFill>
                <a:schemeClr val="dk1"/>
              </a:solidFill>
              <a:latin typeface="Corbel"/>
              <a:ea typeface="Corbel"/>
              <a:cs typeface="Corbel"/>
              <a:sym typeface="Corbel"/>
            </a:endParaRPr>
          </a:p>
          <a:p>
            <a:pPr indent="0" lvl="0" marL="0" rtl="0" algn="ctr">
              <a:spcBef>
                <a:spcPts val="0"/>
              </a:spcBef>
              <a:spcAft>
                <a:spcPts val="0"/>
              </a:spcAft>
              <a:buNone/>
            </a:pPr>
            <a:r>
              <a:rPr lang="en">
                <a:solidFill>
                  <a:schemeClr val="dk1"/>
                </a:solidFill>
                <a:latin typeface="Corbel"/>
                <a:ea typeface="Corbel"/>
                <a:cs typeface="Corbel"/>
                <a:sym typeface="Corbel"/>
              </a:rPr>
              <a:t>NAACL 2025</a:t>
            </a:r>
            <a:endParaRPr>
              <a:solidFill>
                <a:schemeClr val="dk1"/>
              </a:solidFill>
              <a:latin typeface="Corbel"/>
              <a:ea typeface="Corbel"/>
              <a:cs typeface="Corbel"/>
              <a:sym typeface="Corbel"/>
            </a:endParaRPr>
          </a:p>
          <a:p>
            <a:pPr indent="0" lvl="0" marL="0" rtl="0" algn="ctr">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8161925" y="4035325"/>
            <a:ext cx="982075" cy="1108176"/>
          </a:xfrm>
          <a:prstGeom prst="rect">
            <a:avLst/>
          </a:prstGeom>
          <a:noFill/>
          <a:ln>
            <a:noFill/>
          </a:ln>
        </p:spPr>
      </p:pic>
      <p:pic>
        <p:nvPicPr>
          <p:cNvPr id="62" name="Google Shape;62;p13"/>
          <p:cNvPicPr preferRelativeResize="0"/>
          <p:nvPr/>
        </p:nvPicPr>
        <p:blipFill>
          <a:blip r:embed="rId4">
            <a:alphaModFix/>
          </a:blip>
          <a:stretch>
            <a:fillRect/>
          </a:stretch>
        </p:blipFill>
        <p:spPr>
          <a:xfrm>
            <a:off x="0" y="3832500"/>
            <a:ext cx="2622025" cy="1311000"/>
          </a:xfrm>
          <a:prstGeom prst="rect">
            <a:avLst/>
          </a:prstGeom>
          <a:noFill/>
          <a:ln>
            <a:noFill/>
          </a:ln>
        </p:spPr>
      </p:pic>
      <p:sp>
        <p:nvSpPr>
          <p:cNvPr id="63" name="Google Shape;6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4" name="Google Shape;64;p13"/>
          <p:cNvPicPr preferRelativeResize="0"/>
          <p:nvPr/>
        </p:nvPicPr>
        <p:blipFill>
          <a:blip r:embed="rId5">
            <a:alphaModFix/>
          </a:blip>
          <a:stretch>
            <a:fillRect/>
          </a:stretch>
        </p:blipFill>
        <p:spPr>
          <a:xfrm>
            <a:off x="6742150" y="3933913"/>
            <a:ext cx="1311000" cy="1311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2"/>
          <p:cNvSpPr txBox="1"/>
          <p:nvPr/>
        </p:nvSpPr>
        <p:spPr>
          <a:xfrm>
            <a:off x="1135500" y="445025"/>
            <a:ext cx="6873000" cy="7110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rbel"/>
                <a:ea typeface="Corbel"/>
                <a:cs typeface="Corbel"/>
                <a:sym typeface="Corbel"/>
              </a:rPr>
              <a:t>Scalarization often assumed to be equivalent to Temperature Sampling</a:t>
            </a:r>
            <a:endParaRPr sz="1800">
              <a:solidFill>
                <a:schemeClr val="dk1"/>
              </a:solidFill>
              <a:latin typeface="Corbel"/>
              <a:ea typeface="Corbel"/>
              <a:cs typeface="Corbel"/>
              <a:sym typeface="Corbel"/>
            </a:endParaRPr>
          </a:p>
          <a:p>
            <a:pPr indent="0" lvl="0" marL="0" rtl="0" algn="ctr">
              <a:spcBef>
                <a:spcPts val="0"/>
              </a:spcBef>
              <a:spcAft>
                <a:spcPts val="0"/>
              </a:spcAft>
              <a:buNone/>
            </a:pPr>
            <a:r>
              <a:rPr lang="en" sz="1800">
                <a:solidFill>
                  <a:schemeClr val="accent5"/>
                </a:solidFill>
                <a:latin typeface="Corbel"/>
                <a:ea typeface="Corbel"/>
                <a:cs typeface="Corbel"/>
                <a:sym typeface="Corbel"/>
              </a:rPr>
              <a:t>But i</a:t>
            </a:r>
            <a:r>
              <a:rPr lang="en" sz="1800">
                <a:solidFill>
                  <a:schemeClr val="accent5"/>
                </a:solidFill>
                <a:latin typeface="Corbel"/>
                <a:ea typeface="Corbel"/>
                <a:cs typeface="Corbel"/>
                <a:sym typeface="Corbel"/>
              </a:rPr>
              <a:t>n fact, they are not!</a:t>
            </a:r>
            <a:endParaRPr sz="1800">
              <a:solidFill>
                <a:schemeClr val="accent5"/>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163" name="Google Shape;163;p22"/>
          <p:cNvSpPr txBox="1"/>
          <p:nvPr/>
        </p:nvSpPr>
        <p:spPr>
          <a:xfrm>
            <a:off x="1135500" y="1467600"/>
            <a:ext cx="6873000" cy="7110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rbel"/>
                <a:ea typeface="Corbel"/>
                <a:cs typeface="Corbel"/>
                <a:sym typeface="Corbel"/>
              </a:rPr>
              <a:t>Theorem</a:t>
            </a:r>
            <a:r>
              <a:rPr lang="en" sz="1800">
                <a:solidFill>
                  <a:schemeClr val="dk1"/>
                </a:solidFill>
                <a:latin typeface="Corbel"/>
                <a:ea typeface="Corbel"/>
                <a:cs typeface="Corbel"/>
                <a:sym typeface="Corbel"/>
              </a:rPr>
              <a:t>: Temperature Sampling induces a larger variance between gradients compared to Scalarization in SGD.</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pic>
        <p:nvPicPr>
          <p:cNvPr id="164" name="Google Shape;164;p22" title="Screenshot 2025-04-07 at 3.32.00 AM.png"/>
          <p:cNvPicPr preferRelativeResize="0"/>
          <p:nvPr/>
        </p:nvPicPr>
        <p:blipFill>
          <a:blip r:embed="rId3">
            <a:alphaModFix/>
          </a:blip>
          <a:stretch>
            <a:fillRect/>
          </a:stretch>
        </p:blipFill>
        <p:spPr>
          <a:xfrm>
            <a:off x="1489925" y="2369587"/>
            <a:ext cx="6164142" cy="559387"/>
          </a:xfrm>
          <a:prstGeom prst="rect">
            <a:avLst/>
          </a:prstGeom>
          <a:noFill/>
          <a:ln>
            <a:noFill/>
          </a:ln>
        </p:spPr>
      </p:pic>
      <p:sp>
        <p:nvSpPr>
          <p:cNvPr id="165" name="Google Shape;165;p22"/>
          <p:cNvSpPr txBox="1"/>
          <p:nvPr/>
        </p:nvSpPr>
        <p:spPr>
          <a:xfrm>
            <a:off x="1239900" y="3119950"/>
            <a:ext cx="6664200" cy="4659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rbel"/>
                <a:ea typeface="Corbel"/>
                <a:cs typeface="Corbel"/>
                <a:sym typeface="Corbel"/>
              </a:rPr>
              <a:t>Theorem</a:t>
            </a:r>
            <a:r>
              <a:rPr lang="en" sz="1800">
                <a:solidFill>
                  <a:schemeClr val="dk1"/>
                </a:solidFill>
                <a:latin typeface="Corbel"/>
                <a:ea typeface="Corbel"/>
                <a:cs typeface="Corbel"/>
                <a:sym typeface="Corbel"/>
              </a:rPr>
              <a:t>: larger temperature induces a larger variance gap!</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pic>
        <p:nvPicPr>
          <p:cNvPr id="166" name="Google Shape;166;p22" title="Screenshot 2025-04-07 at 3.34.37 AM.png"/>
          <p:cNvPicPr preferRelativeResize="0"/>
          <p:nvPr/>
        </p:nvPicPr>
        <p:blipFill>
          <a:blip r:embed="rId4">
            <a:alphaModFix/>
          </a:blip>
          <a:stretch>
            <a:fillRect/>
          </a:stretch>
        </p:blipFill>
        <p:spPr>
          <a:xfrm>
            <a:off x="1317588" y="3673725"/>
            <a:ext cx="6508824" cy="131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23"/>
          <p:cNvSpPr txBox="1"/>
          <p:nvPr/>
        </p:nvSpPr>
        <p:spPr>
          <a:xfrm>
            <a:off x="1135500" y="445025"/>
            <a:ext cx="6873000" cy="7110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rbel"/>
                <a:ea typeface="Corbel"/>
                <a:cs typeface="Corbel"/>
                <a:sym typeface="Corbel"/>
              </a:rPr>
              <a:t>Scalarization often assumed to be equivalent to Temperature Sampling</a:t>
            </a:r>
            <a:endParaRPr sz="1800">
              <a:solidFill>
                <a:schemeClr val="dk1"/>
              </a:solidFill>
              <a:latin typeface="Corbel"/>
              <a:ea typeface="Corbel"/>
              <a:cs typeface="Corbel"/>
              <a:sym typeface="Corbel"/>
            </a:endParaRPr>
          </a:p>
          <a:p>
            <a:pPr indent="0" lvl="0" marL="0" rtl="0" algn="ctr">
              <a:spcBef>
                <a:spcPts val="0"/>
              </a:spcBef>
              <a:spcAft>
                <a:spcPts val="0"/>
              </a:spcAft>
              <a:buNone/>
            </a:pPr>
            <a:r>
              <a:rPr lang="en" sz="1800">
                <a:solidFill>
                  <a:schemeClr val="accent5"/>
                </a:solidFill>
                <a:latin typeface="Corbel"/>
                <a:ea typeface="Corbel"/>
                <a:cs typeface="Corbel"/>
                <a:sym typeface="Corbel"/>
              </a:rPr>
              <a:t>But in fact, they are not!</a:t>
            </a:r>
            <a:endParaRPr sz="1800">
              <a:solidFill>
                <a:schemeClr val="accent5"/>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173" name="Google Shape;173;p23"/>
          <p:cNvSpPr txBox="1"/>
          <p:nvPr/>
        </p:nvSpPr>
        <p:spPr>
          <a:xfrm>
            <a:off x="1135500" y="1467600"/>
            <a:ext cx="6873000" cy="7110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rbel"/>
                <a:ea typeface="Corbel"/>
                <a:cs typeface="Corbel"/>
                <a:sym typeface="Corbel"/>
              </a:rPr>
              <a:t>Theorem</a:t>
            </a:r>
            <a:r>
              <a:rPr lang="en" sz="1800">
                <a:solidFill>
                  <a:schemeClr val="dk1"/>
                </a:solidFill>
                <a:latin typeface="Corbel"/>
                <a:ea typeface="Corbel"/>
                <a:cs typeface="Corbel"/>
                <a:sym typeface="Corbel"/>
              </a:rPr>
              <a:t>: Temperature Sampling induces a larger variance between gradients compared to Scalarization in SGD.</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pic>
        <p:nvPicPr>
          <p:cNvPr id="174" name="Google Shape;174;p23" title="Screenshot 2025-04-07 at 3.32.00 AM.png"/>
          <p:cNvPicPr preferRelativeResize="0"/>
          <p:nvPr/>
        </p:nvPicPr>
        <p:blipFill>
          <a:blip r:embed="rId3">
            <a:alphaModFix/>
          </a:blip>
          <a:stretch>
            <a:fillRect/>
          </a:stretch>
        </p:blipFill>
        <p:spPr>
          <a:xfrm>
            <a:off x="1489925" y="2369587"/>
            <a:ext cx="6164142" cy="559387"/>
          </a:xfrm>
          <a:prstGeom prst="rect">
            <a:avLst/>
          </a:prstGeom>
          <a:noFill/>
          <a:ln>
            <a:noFill/>
          </a:ln>
        </p:spPr>
      </p:pic>
      <p:sp>
        <p:nvSpPr>
          <p:cNvPr id="175" name="Google Shape;175;p23"/>
          <p:cNvSpPr txBox="1"/>
          <p:nvPr/>
        </p:nvSpPr>
        <p:spPr>
          <a:xfrm>
            <a:off x="1239900" y="3119950"/>
            <a:ext cx="6664200" cy="4659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rbel"/>
                <a:ea typeface="Corbel"/>
                <a:cs typeface="Corbel"/>
                <a:sym typeface="Corbel"/>
              </a:rPr>
              <a:t>Theorem</a:t>
            </a:r>
            <a:r>
              <a:rPr lang="en" sz="1800">
                <a:solidFill>
                  <a:schemeClr val="dk1"/>
                </a:solidFill>
                <a:latin typeface="Corbel"/>
                <a:ea typeface="Corbel"/>
                <a:cs typeface="Corbel"/>
                <a:sym typeface="Corbel"/>
              </a:rPr>
              <a:t>: larger temperature induces a larger variance gap!</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pic>
        <p:nvPicPr>
          <p:cNvPr id="176" name="Google Shape;176;p23" title="Screenshot 2025-04-07 at 3.34.37 AM.png"/>
          <p:cNvPicPr preferRelativeResize="0"/>
          <p:nvPr/>
        </p:nvPicPr>
        <p:blipFill>
          <a:blip r:embed="rId4">
            <a:alphaModFix/>
          </a:blip>
          <a:stretch>
            <a:fillRect/>
          </a:stretch>
        </p:blipFill>
        <p:spPr>
          <a:xfrm>
            <a:off x="1317588" y="3673725"/>
            <a:ext cx="6508824" cy="131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idx="1" type="body"/>
          </p:nvPr>
        </p:nvSpPr>
        <p:spPr>
          <a:xfrm>
            <a:off x="311700" y="6878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Corbel"/>
              <a:buChar char="-"/>
            </a:pPr>
            <a:r>
              <a:rPr lang="en">
                <a:solidFill>
                  <a:schemeClr val="dk1"/>
                </a:solidFill>
                <a:latin typeface="Corbel"/>
                <a:ea typeface="Corbel"/>
                <a:cs typeface="Corbel"/>
                <a:sym typeface="Corbel"/>
              </a:rPr>
              <a:t>It is well-known that variance-reduction accelerates the convergences of SGD (Sutskever et al., 2013; Kingma and Ba, 2015)</a:t>
            </a:r>
            <a:endParaRPr>
              <a:solidFill>
                <a:schemeClr val="dk1"/>
              </a:solidFill>
              <a:latin typeface="Corbel"/>
              <a:ea typeface="Corbel"/>
              <a:cs typeface="Corbel"/>
              <a:sym typeface="Corbel"/>
            </a:endParaRPr>
          </a:p>
          <a:p>
            <a:pPr indent="-342900" lvl="0" marL="457200" rtl="0" algn="l">
              <a:spcBef>
                <a:spcPts val="0"/>
              </a:spcBef>
              <a:spcAft>
                <a:spcPts val="0"/>
              </a:spcAft>
              <a:buClr>
                <a:schemeClr val="dk1"/>
              </a:buClr>
              <a:buSzPts val="1800"/>
              <a:buFont typeface="Corbel"/>
              <a:buChar char="-"/>
            </a:pPr>
            <a:r>
              <a:rPr lang="en">
                <a:solidFill>
                  <a:schemeClr val="dk1"/>
                </a:solidFill>
                <a:latin typeface="Corbel"/>
                <a:ea typeface="Corbel"/>
                <a:cs typeface="Corbel"/>
                <a:sym typeface="Corbel"/>
              </a:rPr>
              <a:t>Hypothesis: Temperature Sampling induces less variance, therefore it should converge faster!</a:t>
            </a:r>
            <a:endParaRPr>
              <a:solidFill>
                <a:schemeClr val="dk1"/>
              </a:solidFill>
              <a:latin typeface="Corbel"/>
              <a:ea typeface="Corbel"/>
              <a:cs typeface="Corbel"/>
              <a:sym typeface="Corbel"/>
            </a:endParaRPr>
          </a:p>
        </p:txBody>
      </p:sp>
      <p:sp>
        <p:nvSpPr>
          <p:cNvPr id="182" name="Google Shape;18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3" name="Google Shape;183;p24" title="Screenshot 2025-04-07 at 3.39.55 AM.png"/>
          <p:cNvPicPr preferRelativeResize="0"/>
          <p:nvPr/>
        </p:nvPicPr>
        <p:blipFill>
          <a:blip r:embed="rId3">
            <a:alphaModFix/>
          </a:blip>
          <a:stretch>
            <a:fillRect/>
          </a:stretch>
        </p:blipFill>
        <p:spPr>
          <a:xfrm>
            <a:off x="789605" y="2141700"/>
            <a:ext cx="3021501" cy="2734650"/>
          </a:xfrm>
          <a:prstGeom prst="rect">
            <a:avLst/>
          </a:prstGeom>
          <a:noFill/>
          <a:ln>
            <a:noFill/>
          </a:ln>
        </p:spPr>
      </p:pic>
      <p:cxnSp>
        <p:nvCxnSpPr>
          <p:cNvPr id="184" name="Google Shape;184;p24"/>
          <p:cNvCxnSpPr/>
          <p:nvPr/>
        </p:nvCxnSpPr>
        <p:spPr>
          <a:xfrm flipH="1" rot="10800000">
            <a:off x="3648475" y="3301150"/>
            <a:ext cx="1417200" cy="1033800"/>
          </a:xfrm>
          <a:prstGeom prst="straightConnector1">
            <a:avLst/>
          </a:prstGeom>
          <a:noFill/>
          <a:ln cap="flat" cmpd="sng" w="9525">
            <a:solidFill>
              <a:schemeClr val="dk1"/>
            </a:solidFill>
            <a:prstDash val="solid"/>
            <a:round/>
            <a:headEnd len="med" w="med" type="none"/>
            <a:tailEnd len="med" w="med" type="triangle"/>
          </a:ln>
        </p:spPr>
      </p:cxnSp>
      <p:cxnSp>
        <p:nvCxnSpPr>
          <p:cNvPr id="185" name="Google Shape;185;p24"/>
          <p:cNvCxnSpPr/>
          <p:nvPr/>
        </p:nvCxnSpPr>
        <p:spPr>
          <a:xfrm flipH="1" rot="10800000">
            <a:off x="3648475" y="3452125"/>
            <a:ext cx="1440300" cy="1161600"/>
          </a:xfrm>
          <a:prstGeom prst="straightConnector1">
            <a:avLst/>
          </a:prstGeom>
          <a:noFill/>
          <a:ln cap="flat" cmpd="sng" w="9525">
            <a:solidFill>
              <a:schemeClr val="dk1"/>
            </a:solidFill>
            <a:prstDash val="solid"/>
            <a:round/>
            <a:headEnd len="med" w="med" type="none"/>
            <a:tailEnd len="med" w="med" type="triangle"/>
          </a:ln>
        </p:spPr>
      </p:cxnSp>
      <p:sp>
        <p:nvSpPr>
          <p:cNvPr id="186" name="Google Shape;186;p24"/>
          <p:cNvSpPr txBox="1"/>
          <p:nvPr/>
        </p:nvSpPr>
        <p:spPr>
          <a:xfrm>
            <a:off x="5088775" y="2687900"/>
            <a:ext cx="2576400" cy="13125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rbel"/>
                <a:ea typeface="Corbel"/>
                <a:cs typeface="Corbel"/>
                <a:sym typeface="Corbel"/>
              </a:rPr>
              <a:t>Temperature Sampling (Dashed) Converges faster than Scalarization (Solid)!</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5"/>
          <p:cNvSpPr txBox="1"/>
          <p:nvPr/>
        </p:nvSpPr>
        <p:spPr>
          <a:xfrm>
            <a:off x="1135500" y="445025"/>
            <a:ext cx="6873000" cy="7110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rbel"/>
                <a:ea typeface="Corbel"/>
                <a:cs typeface="Corbel"/>
                <a:sym typeface="Corbel"/>
              </a:rPr>
              <a:t>Scalarization often assumed to be equivalent to Temperature Sampling</a:t>
            </a:r>
            <a:endParaRPr sz="1800">
              <a:solidFill>
                <a:schemeClr val="dk1"/>
              </a:solidFill>
              <a:latin typeface="Corbel"/>
              <a:ea typeface="Corbel"/>
              <a:cs typeface="Corbel"/>
              <a:sym typeface="Corbel"/>
            </a:endParaRPr>
          </a:p>
          <a:p>
            <a:pPr indent="0" lvl="0" marL="0" rtl="0" algn="ctr">
              <a:spcBef>
                <a:spcPts val="0"/>
              </a:spcBef>
              <a:spcAft>
                <a:spcPts val="0"/>
              </a:spcAft>
              <a:buNone/>
            </a:pPr>
            <a:r>
              <a:rPr lang="en" sz="1800">
                <a:solidFill>
                  <a:schemeClr val="accent5"/>
                </a:solidFill>
                <a:latin typeface="Corbel"/>
                <a:ea typeface="Corbel"/>
                <a:cs typeface="Corbel"/>
                <a:sym typeface="Corbel"/>
              </a:rPr>
              <a:t>But in fact, they are not!</a:t>
            </a:r>
            <a:endParaRPr sz="1800">
              <a:solidFill>
                <a:schemeClr val="accent5"/>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sp>
        <p:nvSpPr>
          <p:cNvPr id="193" name="Google Shape;193;p25"/>
          <p:cNvSpPr txBox="1"/>
          <p:nvPr/>
        </p:nvSpPr>
        <p:spPr>
          <a:xfrm>
            <a:off x="1135500" y="1467600"/>
            <a:ext cx="6873000" cy="7110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Corbel"/>
                <a:ea typeface="Corbel"/>
                <a:cs typeface="Corbel"/>
                <a:sym typeface="Corbel"/>
              </a:rPr>
              <a:t>Theorem</a:t>
            </a:r>
            <a:r>
              <a:rPr lang="en" sz="1800">
                <a:solidFill>
                  <a:schemeClr val="dk1"/>
                </a:solidFill>
                <a:latin typeface="Corbel"/>
                <a:ea typeface="Corbel"/>
                <a:cs typeface="Corbel"/>
                <a:sym typeface="Corbel"/>
              </a:rPr>
              <a:t>: Temperature Sampling induces a larger variance between gradients compared to Scalarization in SGD.</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pic>
        <p:nvPicPr>
          <p:cNvPr id="194" name="Google Shape;194;p25" title="Screenshot 2025-04-07 at 3.32.00 AM.png"/>
          <p:cNvPicPr preferRelativeResize="0"/>
          <p:nvPr/>
        </p:nvPicPr>
        <p:blipFill>
          <a:blip r:embed="rId3">
            <a:alphaModFix/>
          </a:blip>
          <a:stretch>
            <a:fillRect/>
          </a:stretch>
        </p:blipFill>
        <p:spPr>
          <a:xfrm>
            <a:off x="1489925" y="2369587"/>
            <a:ext cx="6164142" cy="559387"/>
          </a:xfrm>
          <a:prstGeom prst="rect">
            <a:avLst/>
          </a:prstGeom>
          <a:noFill/>
          <a:ln>
            <a:noFill/>
          </a:ln>
        </p:spPr>
      </p:pic>
      <p:sp>
        <p:nvSpPr>
          <p:cNvPr id="195" name="Google Shape;195;p25"/>
          <p:cNvSpPr txBox="1"/>
          <p:nvPr/>
        </p:nvSpPr>
        <p:spPr>
          <a:xfrm>
            <a:off x="1239900" y="3119950"/>
            <a:ext cx="6664200" cy="4659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Corbel"/>
                <a:ea typeface="Corbel"/>
                <a:cs typeface="Corbel"/>
                <a:sym typeface="Corbel"/>
              </a:rPr>
              <a:t>Theorem</a:t>
            </a:r>
            <a:r>
              <a:rPr lang="en" sz="1800">
                <a:solidFill>
                  <a:schemeClr val="dk1"/>
                </a:solidFill>
                <a:latin typeface="Corbel"/>
                <a:ea typeface="Corbel"/>
                <a:cs typeface="Corbel"/>
                <a:sym typeface="Corbel"/>
              </a:rPr>
              <a:t>: larger temperature induces a larger variance gap!</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pic>
        <p:nvPicPr>
          <p:cNvPr id="196" name="Google Shape;196;p25" title="Screenshot 2025-04-07 at 3.34.37 AM.png"/>
          <p:cNvPicPr preferRelativeResize="0"/>
          <p:nvPr/>
        </p:nvPicPr>
        <p:blipFill>
          <a:blip r:embed="rId4">
            <a:alphaModFix/>
          </a:blip>
          <a:stretch>
            <a:fillRect/>
          </a:stretch>
        </p:blipFill>
        <p:spPr>
          <a:xfrm>
            <a:off x="1317588" y="3673725"/>
            <a:ext cx="6508824" cy="131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311700" y="130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latin typeface="Corbel"/>
              <a:ea typeface="Corbel"/>
              <a:cs typeface="Corbel"/>
              <a:sym typeface="Corbel"/>
            </a:endParaRPr>
          </a:p>
          <a:p>
            <a:pPr indent="-342900" lvl="0" marL="457200" rtl="0" algn="l">
              <a:spcBef>
                <a:spcPts val="1200"/>
              </a:spcBef>
              <a:spcAft>
                <a:spcPts val="0"/>
              </a:spcAft>
              <a:buClr>
                <a:schemeClr val="dk1"/>
              </a:buClr>
              <a:buSzPts val="1800"/>
              <a:buFont typeface="Corbel"/>
              <a:buChar char="-"/>
            </a:pPr>
            <a:r>
              <a:rPr lang="en">
                <a:solidFill>
                  <a:schemeClr val="dk1"/>
                </a:solidFill>
                <a:latin typeface="Corbel"/>
                <a:ea typeface="Corbel"/>
                <a:cs typeface="Corbel"/>
                <a:sym typeface="Corbel"/>
              </a:rPr>
              <a:t>Hypothesis: Temperature Sampling induces less variance, therefore it should converge faster!</a:t>
            </a:r>
            <a:endParaRPr>
              <a:solidFill>
                <a:schemeClr val="dk1"/>
              </a:solidFill>
              <a:latin typeface="Corbel"/>
              <a:ea typeface="Corbel"/>
              <a:cs typeface="Corbel"/>
              <a:sym typeface="Corbel"/>
            </a:endParaRPr>
          </a:p>
        </p:txBody>
      </p:sp>
      <p:sp>
        <p:nvSpPr>
          <p:cNvPr id="202" name="Google Shape;20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03" name="Google Shape;203;p26" title="Screenshot 2025-04-07 at 3.42.49 AM.png"/>
          <p:cNvPicPr preferRelativeResize="0"/>
          <p:nvPr/>
        </p:nvPicPr>
        <p:blipFill>
          <a:blip r:embed="rId3">
            <a:alphaModFix/>
          </a:blip>
          <a:stretch>
            <a:fillRect/>
          </a:stretch>
        </p:blipFill>
        <p:spPr>
          <a:xfrm>
            <a:off x="431475" y="1531501"/>
            <a:ext cx="8281052" cy="2539301"/>
          </a:xfrm>
          <a:prstGeom prst="rect">
            <a:avLst/>
          </a:prstGeom>
          <a:noFill/>
          <a:ln>
            <a:noFill/>
          </a:ln>
        </p:spPr>
      </p:pic>
      <p:sp>
        <p:nvSpPr>
          <p:cNvPr id="204" name="Google Shape;204;p26"/>
          <p:cNvSpPr txBox="1"/>
          <p:nvPr/>
        </p:nvSpPr>
        <p:spPr>
          <a:xfrm>
            <a:off x="3336175" y="4144650"/>
            <a:ext cx="4726200" cy="7458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rbel"/>
                <a:ea typeface="Corbel"/>
                <a:cs typeface="Corbel"/>
                <a:sym typeface="Corbel"/>
              </a:rPr>
              <a:t>Increasing temperature (2 to 5) makes the convergence even faster, but easy to overfit</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cxnSp>
        <p:nvCxnSpPr>
          <p:cNvPr id="205" name="Google Shape;205;p26"/>
          <p:cNvCxnSpPr>
            <a:stCxn id="204" idx="3"/>
          </p:cNvCxnSpPr>
          <p:nvPr/>
        </p:nvCxnSpPr>
        <p:spPr>
          <a:xfrm flipH="1" rot="10800000">
            <a:off x="8062375" y="3658950"/>
            <a:ext cx="383400" cy="85860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Cooldown: Initially use large temp, then use small temperature</a:t>
            </a:r>
            <a:endParaRPr>
              <a:latin typeface="Corbel"/>
              <a:ea typeface="Corbel"/>
              <a:cs typeface="Corbel"/>
              <a:sym typeface="Corbel"/>
            </a:endParaRPr>
          </a:p>
        </p:txBody>
      </p:sp>
      <p:pic>
        <p:nvPicPr>
          <p:cNvPr id="212" name="Google Shape;212;p27" title="Screenshot 2025-04-07 at 3.47.40 AM.png"/>
          <p:cNvPicPr preferRelativeResize="0"/>
          <p:nvPr/>
        </p:nvPicPr>
        <p:blipFill>
          <a:blip r:embed="rId3">
            <a:alphaModFix/>
          </a:blip>
          <a:stretch>
            <a:fillRect/>
          </a:stretch>
        </p:blipFill>
        <p:spPr>
          <a:xfrm>
            <a:off x="942275" y="1064200"/>
            <a:ext cx="2388809" cy="3820975"/>
          </a:xfrm>
          <a:prstGeom prst="rect">
            <a:avLst/>
          </a:prstGeom>
          <a:noFill/>
          <a:ln>
            <a:noFill/>
          </a:ln>
        </p:spPr>
      </p:pic>
      <p:pic>
        <p:nvPicPr>
          <p:cNvPr id="213" name="Google Shape;213;p27" title="Screenshot 2025-04-07 at 3.48.37 AM.png"/>
          <p:cNvPicPr preferRelativeResize="0"/>
          <p:nvPr/>
        </p:nvPicPr>
        <p:blipFill>
          <a:blip r:embed="rId4">
            <a:alphaModFix/>
          </a:blip>
          <a:stretch>
            <a:fillRect/>
          </a:stretch>
        </p:blipFill>
        <p:spPr>
          <a:xfrm>
            <a:off x="5619400" y="1084975"/>
            <a:ext cx="1691698" cy="3779425"/>
          </a:xfrm>
          <a:prstGeom prst="rect">
            <a:avLst/>
          </a:prstGeom>
          <a:noFill/>
          <a:ln>
            <a:noFill/>
          </a:ln>
        </p:spPr>
      </p:pic>
      <p:sp>
        <p:nvSpPr>
          <p:cNvPr id="214" name="Google Shape;214;p27"/>
          <p:cNvSpPr txBox="1"/>
          <p:nvPr/>
        </p:nvSpPr>
        <p:spPr>
          <a:xfrm>
            <a:off x="3996950" y="2520725"/>
            <a:ext cx="696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212529"/>
                </a:solidFill>
                <a:latin typeface="Corbel"/>
                <a:ea typeface="Corbel"/>
                <a:cs typeface="Corbel"/>
                <a:sym typeface="Corbel"/>
              </a:rPr>
              <a:t>+</a:t>
            </a:r>
            <a:endParaRPr sz="3600">
              <a:solidFill>
                <a:srgbClr val="212529"/>
              </a:solidFill>
              <a:latin typeface="Corbel"/>
              <a:ea typeface="Corbel"/>
              <a:cs typeface="Corbel"/>
              <a:sym typeface="Corbel"/>
            </a:endParaRPr>
          </a:p>
        </p:txBody>
      </p:sp>
      <p:pic>
        <p:nvPicPr>
          <p:cNvPr id="215" name="Google Shape;215;p27" title="Screenshot 2025-04-07 at 3.50.21 AM.png"/>
          <p:cNvPicPr preferRelativeResize="0"/>
          <p:nvPr/>
        </p:nvPicPr>
        <p:blipFill>
          <a:blip r:embed="rId5">
            <a:alphaModFix/>
          </a:blip>
          <a:stretch>
            <a:fillRect/>
          </a:stretch>
        </p:blipFill>
        <p:spPr>
          <a:xfrm>
            <a:off x="1934099" y="1017725"/>
            <a:ext cx="1551237" cy="339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Summary thus far</a:t>
            </a:r>
            <a:endParaRPr>
              <a:latin typeface="Corbel"/>
              <a:ea typeface="Corbel"/>
              <a:cs typeface="Corbel"/>
              <a:sym typeface="Corbel"/>
            </a:endParaRPr>
          </a:p>
        </p:txBody>
      </p:sp>
      <p:sp>
        <p:nvSpPr>
          <p:cNvPr id="221" name="Google Shape;22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22" name="Google Shape;22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8" name="Google Shape;22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Cooldown: Initially use large temp, then use small temperature</a:t>
            </a:r>
            <a:endParaRPr>
              <a:latin typeface="Corbel"/>
              <a:ea typeface="Corbel"/>
              <a:cs typeface="Corbel"/>
              <a:sym typeface="Corbel"/>
            </a:endParaRPr>
          </a:p>
        </p:txBody>
      </p:sp>
      <p:pic>
        <p:nvPicPr>
          <p:cNvPr id="229" name="Google Shape;229;p29" title="Screenshot 2025-04-07 at 3.52.25 AM.png"/>
          <p:cNvPicPr preferRelativeResize="0"/>
          <p:nvPr/>
        </p:nvPicPr>
        <p:blipFill>
          <a:blip r:embed="rId3">
            <a:alphaModFix/>
          </a:blip>
          <a:stretch>
            <a:fillRect/>
          </a:stretch>
        </p:blipFill>
        <p:spPr>
          <a:xfrm>
            <a:off x="1772200" y="1065575"/>
            <a:ext cx="5599591" cy="38209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A Natural Definition of “Domains” —— language</a:t>
            </a:r>
            <a:endParaRPr>
              <a:latin typeface="Corbel"/>
              <a:ea typeface="Corbel"/>
              <a:cs typeface="Corbel"/>
              <a:sym typeface="Corbel"/>
            </a:endParaRPr>
          </a:p>
        </p:txBody>
      </p:sp>
      <p:sp>
        <p:nvSpPr>
          <p:cNvPr id="235" name="Google Shape;23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 </a:t>
            </a:r>
            <a:endParaRPr>
              <a:solidFill>
                <a:schemeClr val="dk1"/>
              </a:solidFill>
            </a:endParaRPr>
          </a:p>
        </p:txBody>
      </p:sp>
      <p:sp>
        <p:nvSpPr>
          <p:cNvPr id="236" name="Google Shape;23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7" name="Google Shape;237;p30" title="Screenshot 2025-04-07 at 2.35.12 AM.png"/>
          <p:cNvPicPr preferRelativeResize="0"/>
          <p:nvPr/>
        </p:nvPicPr>
        <p:blipFill>
          <a:blip r:embed="rId3">
            <a:alphaModFix/>
          </a:blip>
          <a:stretch>
            <a:fillRect/>
          </a:stretch>
        </p:blipFill>
        <p:spPr>
          <a:xfrm>
            <a:off x="845946" y="1152475"/>
            <a:ext cx="7452114" cy="335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Cooldown: </a:t>
            </a:r>
            <a:r>
              <a:rPr lang="en">
                <a:latin typeface="Corbel"/>
                <a:ea typeface="Corbel"/>
                <a:cs typeface="Corbel"/>
                <a:sym typeface="Corbel"/>
              </a:rPr>
              <a:t>Dev Loss on mC4 (lower is better)</a:t>
            </a:r>
            <a:endParaRPr>
              <a:latin typeface="Corbel"/>
              <a:ea typeface="Corbel"/>
              <a:cs typeface="Corbel"/>
              <a:sym typeface="Corbel"/>
            </a:endParaRPr>
          </a:p>
        </p:txBody>
      </p:sp>
      <p:pic>
        <p:nvPicPr>
          <p:cNvPr id="244" name="Google Shape;244;p31" title="Screenshot 2025-04-07 at 3.53.56 AM.png"/>
          <p:cNvPicPr preferRelativeResize="0"/>
          <p:nvPr/>
        </p:nvPicPr>
        <p:blipFill>
          <a:blip r:embed="rId3">
            <a:alphaModFix/>
          </a:blip>
          <a:stretch>
            <a:fillRect/>
          </a:stretch>
        </p:blipFill>
        <p:spPr>
          <a:xfrm>
            <a:off x="110975" y="1351938"/>
            <a:ext cx="8922051" cy="2439625"/>
          </a:xfrm>
          <a:prstGeom prst="rect">
            <a:avLst/>
          </a:prstGeom>
          <a:noFill/>
          <a:ln>
            <a:noFill/>
          </a:ln>
        </p:spPr>
      </p:pic>
      <p:sp>
        <p:nvSpPr>
          <p:cNvPr id="245" name="Google Shape;245;p31"/>
          <p:cNvSpPr txBox="1"/>
          <p:nvPr/>
        </p:nvSpPr>
        <p:spPr>
          <a:xfrm>
            <a:off x="1656900" y="4125775"/>
            <a:ext cx="5830200" cy="5082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rbel"/>
                <a:ea typeface="Corbel"/>
                <a:cs typeface="Corbel"/>
                <a:sym typeface="Corbel"/>
              </a:rPr>
              <a:t>Cooldown outperforms fixed temperature sampling!</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In our language model’s pre-training data…</a:t>
            </a:r>
            <a:endParaRPr>
              <a:latin typeface="Corbel"/>
              <a:ea typeface="Corbel"/>
              <a:cs typeface="Corbel"/>
              <a:sym typeface="Corbel"/>
            </a:endParaRPr>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1" name="Google Shape;71;p14"/>
          <p:cNvSpPr txBox="1"/>
          <p:nvPr/>
        </p:nvSpPr>
        <p:spPr>
          <a:xfrm>
            <a:off x="311700" y="1138900"/>
            <a:ext cx="594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rbel"/>
                <a:ea typeface="Corbel"/>
                <a:cs typeface="Corbel"/>
                <a:sym typeface="Corbel"/>
              </a:rPr>
              <a:t>There exists very common knowledge:</a:t>
            </a:r>
            <a:endParaRPr sz="18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2" name="Google Shape;72;p14"/>
          <p:cNvSpPr txBox="1"/>
          <p:nvPr/>
        </p:nvSpPr>
        <p:spPr>
          <a:xfrm>
            <a:off x="992250" y="1653675"/>
            <a:ext cx="6882300" cy="14985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You can get calcium from dairy products like milk, yogurt and cheese, canned fish with soft bones (sardines, anchovies and salmon; bones must be consumed to get the benefit of calcium), dark-green leafy vegetables (such as kale, mustard greens and turnip greens) and even tofu (if it's processed with calcium sulfate).</a:t>
            </a:r>
            <a:endParaRPr b="1">
              <a:solidFill>
                <a:schemeClr val="dk1"/>
              </a:solidFill>
              <a:latin typeface="Proxima Nova"/>
              <a:ea typeface="Proxima Nova"/>
              <a:cs typeface="Proxima Nova"/>
              <a:sym typeface="Proxima Nova"/>
            </a:endParaRPr>
          </a:p>
        </p:txBody>
      </p:sp>
      <p:sp>
        <p:nvSpPr>
          <p:cNvPr id="73" name="Google Shape;73;p14"/>
          <p:cNvSpPr txBox="1"/>
          <p:nvPr/>
        </p:nvSpPr>
        <p:spPr>
          <a:xfrm>
            <a:off x="311700" y="3152250"/>
            <a:ext cx="5944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rbel"/>
                <a:ea typeface="Corbel"/>
                <a:cs typeface="Corbel"/>
                <a:sym typeface="Corbel"/>
              </a:rPr>
              <a:t>But there also exists very niche topics</a:t>
            </a:r>
            <a:r>
              <a:rPr lang="en" sz="1800">
                <a:solidFill>
                  <a:schemeClr val="dk1"/>
                </a:solidFill>
                <a:latin typeface="Corbel"/>
                <a:ea typeface="Corbel"/>
                <a:cs typeface="Corbel"/>
                <a:sym typeface="Corbel"/>
              </a:rPr>
              <a:t>:</a:t>
            </a:r>
            <a:endParaRPr sz="18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4" name="Google Shape;74;p14"/>
          <p:cNvSpPr txBox="1"/>
          <p:nvPr/>
        </p:nvSpPr>
        <p:spPr>
          <a:xfrm>
            <a:off x="992250" y="3641650"/>
            <a:ext cx="6882300" cy="901500"/>
          </a:xfrm>
          <a:prstGeom prst="rect">
            <a:avLst/>
          </a:prstGeom>
          <a:noFill/>
          <a:ln cap="flat" cmpd="sng" w="9525">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Trivia mediterranea is a species of small sea snail, a marine gastropod mollusc in the family Triviidae, the false cowries or trivias.</a:t>
            </a:r>
            <a:endParaRPr b="1">
              <a:solidFill>
                <a:schemeClr val="dk1"/>
              </a:solidFill>
              <a:latin typeface="Proxima Nova"/>
              <a:ea typeface="Proxima Nova"/>
              <a:cs typeface="Proxima Nova"/>
              <a:sym typeface="Proxima Nova"/>
            </a:endParaRPr>
          </a:p>
        </p:txBody>
      </p:sp>
      <p:pic>
        <p:nvPicPr>
          <p:cNvPr id="75" name="Google Shape;75;p14"/>
          <p:cNvPicPr preferRelativeResize="0"/>
          <p:nvPr/>
        </p:nvPicPr>
        <p:blipFill>
          <a:blip r:embed="rId3">
            <a:alphaModFix/>
          </a:blip>
          <a:stretch>
            <a:fillRect/>
          </a:stretch>
        </p:blipFill>
        <p:spPr>
          <a:xfrm>
            <a:off x="6722675" y="732975"/>
            <a:ext cx="833975" cy="834000"/>
          </a:xfrm>
          <a:prstGeom prst="rect">
            <a:avLst/>
          </a:prstGeom>
          <a:noFill/>
          <a:ln>
            <a:noFill/>
          </a:ln>
        </p:spPr>
      </p:pic>
      <p:pic>
        <p:nvPicPr>
          <p:cNvPr id="76" name="Google Shape;76;p14"/>
          <p:cNvPicPr preferRelativeResize="0"/>
          <p:nvPr/>
        </p:nvPicPr>
        <p:blipFill>
          <a:blip r:embed="rId4">
            <a:alphaModFix/>
          </a:blip>
          <a:stretch>
            <a:fillRect/>
          </a:stretch>
        </p:blipFill>
        <p:spPr>
          <a:xfrm>
            <a:off x="7556650" y="732975"/>
            <a:ext cx="833975" cy="816750"/>
          </a:xfrm>
          <a:prstGeom prst="rect">
            <a:avLst/>
          </a:prstGeom>
          <a:noFill/>
          <a:ln>
            <a:noFill/>
          </a:ln>
        </p:spPr>
      </p:pic>
      <p:pic>
        <p:nvPicPr>
          <p:cNvPr id="77" name="Google Shape;77;p14"/>
          <p:cNvPicPr preferRelativeResize="0"/>
          <p:nvPr/>
        </p:nvPicPr>
        <p:blipFill>
          <a:blip r:embed="rId5">
            <a:alphaModFix/>
          </a:blip>
          <a:stretch>
            <a:fillRect/>
          </a:stretch>
        </p:blipFill>
        <p:spPr>
          <a:xfrm>
            <a:off x="7679550" y="3187493"/>
            <a:ext cx="1152754" cy="83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2"/>
          <p:cNvSpPr txBox="1"/>
          <p:nvPr>
            <p:ph type="title"/>
          </p:nvPr>
        </p:nvSpPr>
        <p:spPr>
          <a:xfrm>
            <a:off x="311700" y="485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Cooldown: Dev Loss on mC4 (lower is better)</a:t>
            </a:r>
            <a:endParaRPr>
              <a:latin typeface="Corbel"/>
              <a:ea typeface="Corbel"/>
              <a:cs typeface="Corbel"/>
              <a:sym typeface="Corbel"/>
            </a:endParaRPr>
          </a:p>
        </p:txBody>
      </p:sp>
      <p:pic>
        <p:nvPicPr>
          <p:cNvPr id="252" name="Google Shape;252;p32" title="Screenshot 2025-04-07 at 3.56.14 AM.png"/>
          <p:cNvPicPr preferRelativeResize="0"/>
          <p:nvPr/>
        </p:nvPicPr>
        <p:blipFill>
          <a:blip r:embed="rId3">
            <a:alphaModFix/>
          </a:blip>
          <a:stretch>
            <a:fillRect/>
          </a:stretch>
        </p:blipFill>
        <p:spPr>
          <a:xfrm>
            <a:off x="152400" y="1289888"/>
            <a:ext cx="8839204" cy="2563714"/>
          </a:xfrm>
          <a:prstGeom prst="rect">
            <a:avLst/>
          </a:prstGeom>
          <a:noFill/>
          <a:ln>
            <a:noFill/>
          </a:ln>
        </p:spPr>
      </p:pic>
      <p:sp>
        <p:nvSpPr>
          <p:cNvPr id="253" name="Google Shape;253;p32"/>
          <p:cNvSpPr txBox="1"/>
          <p:nvPr/>
        </p:nvSpPr>
        <p:spPr>
          <a:xfrm>
            <a:off x="1656900" y="4125775"/>
            <a:ext cx="5830200" cy="7296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rbel"/>
                <a:ea typeface="Corbel"/>
                <a:cs typeface="Corbel"/>
                <a:sym typeface="Corbel"/>
              </a:rPr>
              <a:t>Cooldown outperforms existing work that </a:t>
            </a:r>
            <a:r>
              <a:rPr lang="en" sz="1800">
                <a:solidFill>
                  <a:schemeClr val="dk1"/>
                </a:solidFill>
                <a:latin typeface="Corbel"/>
                <a:ea typeface="Corbel"/>
                <a:cs typeface="Corbel"/>
                <a:sym typeface="Corbel"/>
              </a:rPr>
              <a:t>dynamically</a:t>
            </a:r>
            <a:r>
              <a:rPr lang="en" sz="1800">
                <a:solidFill>
                  <a:schemeClr val="dk1"/>
                </a:solidFill>
                <a:latin typeface="Corbel"/>
                <a:ea typeface="Corbel"/>
                <a:cs typeface="Corbel"/>
                <a:sym typeface="Corbel"/>
              </a:rPr>
              <a:t> adjusts the sampling temperature!</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Summary</a:t>
            </a:r>
            <a:endParaRPr/>
          </a:p>
        </p:txBody>
      </p:sp>
      <p:sp>
        <p:nvSpPr>
          <p:cNvPr id="259" name="Google Shape;25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endParaRPr/>
          </a:p>
        </p:txBody>
      </p:sp>
      <p:sp>
        <p:nvSpPr>
          <p:cNvPr id="260" name="Google Shape;26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311700" y="2032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022">
                <a:latin typeface="Corbel"/>
                <a:ea typeface="Corbel"/>
                <a:cs typeface="Corbel"/>
                <a:sym typeface="Corbel"/>
              </a:rPr>
              <a:t>For more results:</a:t>
            </a:r>
            <a:endParaRPr>
              <a:latin typeface="Corbel"/>
              <a:ea typeface="Corbel"/>
              <a:cs typeface="Corbel"/>
              <a:sym typeface="Corbel"/>
            </a:endParaRPr>
          </a:p>
          <a:p>
            <a:pPr indent="0" lvl="0" marL="0" rtl="0" algn="ctr">
              <a:spcBef>
                <a:spcPts val="0"/>
              </a:spcBef>
              <a:spcAft>
                <a:spcPts val="0"/>
              </a:spcAft>
              <a:buNone/>
            </a:pPr>
            <a:r>
              <a:rPr lang="en" u="sng">
                <a:solidFill>
                  <a:srgbClr val="0B5394"/>
                </a:solidFill>
                <a:latin typeface="Corbel"/>
                <a:ea typeface="Corbel"/>
                <a:cs typeface="Corbel"/>
                <a:sym typeface="Corbel"/>
              </a:rPr>
              <a:t>https://arxiv.org/pdf/2410.04579</a:t>
            </a:r>
            <a:endParaRPr u="sng">
              <a:solidFill>
                <a:srgbClr val="0B5394"/>
              </a:solidFill>
              <a:latin typeface="Corbel"/>
              <a:ea typeface="Corbel"/>
              <a:cs typeface="Corbel"/>
              <a:sym typeface="Corbel"/>
            </a:endParaRPr>
          </a:p>
        </p:txBody>
      </p:sp>
      <p:sp>
        <p:nvSpPr>
          <p:cNvPr id="266" name="Google Shape;26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The “long-tailedness” of knowledge</a:t>
            </a:r>
            <a:endParaRPr>
              <a:latin typeface="Corbel"/>
              <a:ea typeface="Corbel"/>
              <a:cs typeface="Corbel"/>
              <a:sym typeface="Corbel"/>
            </a:endParaRPr>
          </a:p>
        </p:txBody>
      </p:sp>
      <p:sp>
        <p:nvSpPr>
          <p:cNvPr id="83" name="Google Shape;8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5"/>
          <p:cNvSpPr txBox="1"/>
          <p:nvPr/>
        </p:nvSpPr>
        <p:spPr>
          <a:xfrm>
            <a:off x="311700" y="1138900"/>
            <a:ext cx="7029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rbel"/>
                <a:ea typeface="Corbel"/>
                <a:cs typeface="Corbel"/>
                <a:sym typeface="Corbel"/>
              </a:rPr>
              <a:t>In the entire C4 dataset, trivia mediterranea only appears 4 times.</a:t>
            </a:r>
            <a:endParaRPr sz="18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p:txBody>
      </p:sp>
      <p:pic>
        <p:nvPicPr>
          <p:cNvPr id="85" name="Google Shape;85;p15" title="output (8).png"/>
          <p:cNvPicPr preferRelativeResize="0"/>
          <p:nvPr/>
        </p:nvPicPr>
        <p:blipFill>
          <a:blip r:embed="rId3">
            <a:alphaModFix/>
          </a:blip>
          <a:stretch>
            <a:fillRect/>
          </a:stretch>
        </p:blipFill>
        <p:spPr>
          <a:xfrm>
            <a:off x="135175" y="1653675"/>
            <a:ext cx="3982876" cy="2974550"/>
          </a:xfrm>
          <a:prstGeom prst="rect">
            <a:avLst/>
          </a:prstGeom>
          <a:noFill/>
          <a:ln>
            <a:noFill/>
          </a:ln>
        </p:spPr>
      </p:pic>
      <p:pic>
        <p:nvPicPr>
          <p:cNvPr id="86" name="Google Shape;86;p15" title="Screenshot 2025-04-07 at 2.27.50 AM.png"/>
          <p:cNvPicPr preferRelativeResize="0"/>
          <p:nvPr/>
        </p:nvPicPr>
        <p:blipFill>
          <a:blip r:embed="rId4">
            <a:alphaModFix/>
          </a:blip>
          <a:stretch>
            <a:fillRect/>
          </a:stretch>
        </p:blipFill>
        <p:spPr>
          <a:xfrm>
            <a:off x="4118050" y="1653675"/>
            <a:ext cx="4864502" cy="2888376"/>
          </a:xfrm>
          <a:prstGeom prst="rect">
            <a:avLst/>
          </a:prstGeom>
          <a:noFill/>
          <a:ln>
            <a:noFill/>
          </a:ln>
        </p:spPr>
      </p:pic>
      <p:cxnSp>
        <p:nvCxnSpPr>
          <p:cNvPr id="87" name="Google Shape;87;p15"/>
          <p:cNvCxnSpPr/>
          <p:nvPr/>
        </p:nvCxnSpPr>
        <p:spPr>
          <a:xfrm flipH="1" rot="10800000">
            <a:off x="4670450" y="2207375"/>
            <a:ext cx="732300" cy="17100"/>
          </a:xfrm>
          <a:prstGeom prst="straightConnector1">
            <a:avLst/>
          </a:prstGeom>
          <a:noFill/>
          <a:ln cap="flat" cmpd="sng" w="9525">
            <a:solidFill>
              <a:schemeClr val="dk1"/>
            </a:solidFill>
            <a:prstDash val="solid"/>
            <a:round/>
            <a:headEnd len="med" w="med" type="none"/>
            <a:tailEnd len="med" w="med" type="triangle"/>
          </a:ln>
        </p:spPr>
      </p:cxnSp>
      <p:sp>
        <p:nvSpPr>
          <p:cNvPr id="88" name="Google Shape;88;p15"/>
          <p:cNvSpPr txBox="1"/>
          <p:nvPr/>
        </p:nvSpPr>
        <p:spPr>
          <a:xfrm>
            <a:off x="5402750" y="2060775"/>
            <a:ext cx="11202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calcium</a:t>
            </a:r>
            <a:endParaRPr sz="1800">
              <a:solidFill>
                <a:schemeClr val="accent3"/>
              </a:solidFill>
              <a:latin typeface="Proxima Nova"/>
              <a:ea typeface="Proxima Nova"/>
              <a:cs typeface="Proxima Nova"/>
              <a:sym typeface="Proxima Nova"/>
            </a:endParaRPr>
          </a:p>
        </p:txBody>
      </p:sp>
      <p:cxnSp>
        <p:nvCxnSpPr>
          <p:cNvPr id="89" name="Google Shape;89;p15"/>
          <p:cNvCxnSpPr/>
          <p:nvPr/>
        </p:nvCxnSpPr>
        <p:spPr>
          <a:xfrm rot="10800000">
            <a:off x="8461250" y="3844100"/>
            <a:ext cx="249900" cy="439500"/>
          </a:xfrm>
          <a:prstGeom prst="straightConnector1">
            <a:avLst/>
          </a:prstGeom>
          <a:noFill/>
          <a:ln cap="flat" cmpd="sng" w="9525">
            <a:solidFill>
              <a:schemeClr val="dk1"/>
            </a:solidFill>
            <a:prstDash val="solid"/>
            <a:round/>
            <a:headEnd len="med" w="med" type="none"/>
            <a:tailEnd len="med" w="med" type="triangle"/>
          </a:ln>
        </p:spPr>
      </p:cxnSp>
      <p:pic>
        <p:nvPicPr>
          <p:cNvPr id="90" name="Google Shape;90;p15"/>
          <p:cNvPicPr preferRelativeResize="0"/>
          <p:nvPr/>
        </p:nvPicPr>
        <p:blipFill>
          <a:blip r:embed="rId5">
            <a:alphaModFix/>
          </a:blip>
          <a:stretch>
            <a:fillRect/>
          </a:stretch>
        </p:blipFill>
        <p:spPr>
          <a:xfrm>
            <a:off x="7964400" y="3216173"/>
            <a:ext cx="867900" cy="627925"/>
          </a:xfrm>
          <a:prstGeom prst="rect">
            <a:avLst/>
          </a:prstGeom>
          <a:noFill/>
          <a:ln>
            <a:noFill/>
          </a:ln>
        </p:spPr>
      </p:pic>
      <p:pic>
        <p:nvPicPr>
          <p:cNvPr id="91" name="Google Shape;91;p15"/>
          <p:cNvPicPr preferRelativeResize="0"/>
          <p:nvPr/>
        </p:nvPicPr>
        <p:blipFill>
          <a:blip r:embed="rId6">
            <a:alphaModFix/>
          </a:blip>
          <a:stretch>
            <a:fillRect/>
          </a:stretch>
        </p:blipFill>
        <p:spPr>
          <a:xfrm>
            <a:off x="5499275" y="2335475"/>
            <a:ext cx="833975" cy="834000"/>
          </a:xfrm>
          <a:prstGeom prst="rect">
            <a:avLst/>
          </a:prstGeom>
          <a:noFill/>
          <a:ln>
            <a:noFill/>
          </a:ln>
        </p:spPr>
      </p:pic>
      <p:pic>
        <p:nvPicPr>
          <p:cNvPr id="92" name="Google Shape;92;p15"/>
          <p:cNvPicPr preferRelativeResize="0"/>
          <p:nvPr/>
        </p:nvPicPr>
        <p:blipFill>
          <a:blip r:embed="rId7">
            <a:alphaModFix/>
          </a:blip>
          <a:stretch>
            <a:fillRect/>
          </a:stretch>
        </p:blipFill>
        <p:spPr>
          <a:xfrm>
            <a:off x="6333250" y="2335475"/>
            <a:ext cx="833975" cy="816750"/>
          </a:xfrm>
          <a:prstGeom prst="rect">
            <a:avLst/>
          </a:prstGeom>
          <a:noFill/>
          <a:ln>
            <a:noFill/>
          </a:ln>
        </p:spPr>
      </p:pic>
      <p:sp>
        <p:nvSpPr>
          <p:cNvPr id="93" name="Google Shape;93;p15"/>
          <p:cNvSpPr txBox="1"/>
          <p:nvPr/>
        </p:nvSpPr>
        <p:spPr>
          <a:xfrm>
            <a:off x="7569175" y="2872350"/>
            <a:ext cx="1510200" cy="23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Trivia mediterranea</a:t>
            </a:r>
            <a:endParaRPr sz="1800">
              <a:solidFill>
                <a:schemeClr val="accent3"/>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How to train on the long-tailed data</a:t>
            </a:r>
            <a:endParaRPr>
              <a:latin typeface="Corbel"/>
              <a:ea typeface="Corbel"/>
              <a:cs typeface="Corbel"/>
              <a:sym typeface="Corbel"/>
            </a:endParaRPr>
          </a:p>
        </p:txBody>
      </p:sp>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6" title="Screenshot 2025-04-07 at 2.27.50 AM.png"/>
          <p:cNvPicPr preferRelativeResize="0"/>
          <p:nvPr/>
        </p:nvPicPr>
        <p:blipFill>
          <a:blip r:embed="rId3">
            <a:alphaModFix/>
          </a:blip>
          <a:stretch>
            <a:fillRect/>
          </a:stretch>
        </p:blipFill>
        <p:spPr>
          <a:xfrm>
            <a:off x="4118050" y="1632362"/>
            <a:ext cx="4864502" cy="2888376"/>
          </a:xfrm>
          <a:prstGeom prst="rect">
            <a:avLst/>
          </a:prstGeom>
          <a:noFill/>
          <a:ln>
            <a:noFill/>
          </a:ln>
        </p:spPr>
      </p:pic>
      <p:cxnSp>
        <p:nvCxnSpPr>
          <p:cNvPr id="101" name="Google Shape;101;p16"/>
          <p:cNvCxnSpPr/>
          <p:nvPr/>
        </p:nvCxnSpPr>
        <p:spPr>
          <a:xfrm flipH="1" rot="10800000">
            <a:off x="4670450" y="2186062"/>
            <a:ext cx="732300" cy="17100"/>
          </a:xfrm>
          <a:prstGeom prst="straightConnector1">
            <a:avLst/>
          </a:prstGeom>
          <a:noFill/>
          <a:ln cap="flat" cmpd="sng" w="9525">
            <a:solidFill>
              <a:schemeClr val="dk1"/>
            </a:solidFill>
            <a:prstDash val="solid"/>
            <a:round/>
            <a:headEnd len="med" w="med" type="none"/>
            <a:tailEnd len="med" w="med" type="triangle"/>
          </a:ln>
        </p:spPr>
      </p:cxnSp>
      <p:sp>
        <p:nvSpPr>
          <p:cNvPr id="102" name="Google Shape;102;p16"/>
          <p:cNvSpPr txBox="1"/>
          <p:nvPr/>
        </p:nvSpPr>
        <p:spPr>
          <a:xfrm>
            <a:off x="5402750" y="2039462"/>
            <a:ext cx="1120200" cy="23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urier New"/>
                <a:ea typeface="Courier New"/>
                <a:cs typeface="Courier New"/>
                <a:sym typeface="Courier New"/>
              </a:rPr>
              <a:t>calcium</a:t>
            </a:r>
            <a:endParaRPr sz="1800">
              <a:solidFill>
                <a:schemeClr val="accent3"/>
              </a:solidFill>
              <a:latin typeface="Proxima Nova"/>
              <a:ea typeface="Proxima Nova"/>
              <a:cs typeface="Proxima Nova"/>
              <a:sym typeface="Proxima Nova"/>
            </a:endParaRPr>
          </a:p>
        </p:txBody>
      </p:sp>
      <p:cxnSp>
        <p:nvCxnSpPr>
          <p:cNvPr id="103" name="Google Shape;103;p16"/>
          <p:cNvCxnSpPr/>
          <p:nvPr/>
        </p:nvCxnSpPr>
        <p:spPr>
          <a:xfrm rot="10800000">
            <a:off x="8461250" y="3822787"/>
            <a:ext cx="249900" cy="439500"/>
          </a:xfrm>
          <a:prstGeom prst="straightConnector1">
            <a:avLst/>
          </a:prstGeom>
          <a:noFill/>
          <a:ln cap="flat" cmpd="sng" w="9525">
            <a:solidFill>
              <a:schemeClr val="dk1"/>
            </a:solidFill>
            <a:prstDash val="solid"/>
            <a:round/>
            <a:headEnd len="med" w="med" type="none"/>
            <a:tailEnd len="med" w="med" type="triangle"/>
          </a:ln>
        </p:spPr>
      </p:cxnSp>
      <p:pic>
        <p:nvPicPr>
          <p:cNvPr id="104" name="Google Shape;104;p16"/>
          <p:cNvPicPr preferRelativeResize="0"/>
          <p:nvPr/>
        </p:nvPicPr>
        <p:blipFill>
          <a:blip r:embed="rId4">
            <a:alphaModFix/>
          </a:blip>
          <a:stretch>
            <a:fillRect/>
          </a:stretch>
        </p:blipFill>
        <p:spPr>
          <a:xfrm>
            <a:off x="7964400" y="3194861"/>
            <a:ext cx="867900" cy="627925"/>
          </a:xfrm>
          <a:prstGeom prst="rect">
            <a:avLst/>
          </a:prstGeom>
          <a:noFill/>
          <a:ln>
            <a:noFill/>
          </a:ln>
        </p:spPr>
      </p:pic>
      <p:pic>
        <p:nvPicPr>
          <p:cNvPr id="105" name="Google Shape;105;p16"/>
          <p:cNvPicPr preferRelativeResize="0"/>
          <p:nvPr/>
        </p:nvPicPr>
        <p:blipFill>
          <a:blip r:embed="rId5">
            <a:alphaModFix/>
          </a:blip>
          <a:stretch>
            <a:fillRect/>
          </a:stretch>
        </p:blipFill>
        <p:spPr>
          <a:xfrm>
            <a:off x="5499275" y="2314162"/>
            <a:ext cx="833975" cy="834000"/>
          </a:xfrm>
          <a:prstGeom prst="rect">
            <a:avLst/>
          </a:prstGeom>
          <a:noFill/>
          <a:ln>
            <a:noFill/>
          </a:ln>
        </p:spPr>
      </p:pic>
      <p:pic>
        <p:nvPicPr>
          <p:cNvPr id="106" name="Google Shape;106;p16"/>
          <p:cNvPicPr preferRelativeResize="0"/>
          <p:nvPr/>
        </p:nvPicPr>
        <p:blipFill>
          <a:blip r:embed="rId6">
            <a:alphaModFix/>
          </a:blip>
          <a:stretch>
            <a:fillRect/>
          </a:stretch>
        </p:blipFill>
        <p:spPr>
          <a:xfrm>
            <a:off x="6333250" y="2314162"/>
            <a:ext cx="833975" cy="816750"/>
          </a:xfrm>
          <a:prstGeom prst="rect">
            <a:avLst/>
          </a:prstGeom>
          <a:noFill/>
          <a:ln>
            <a:noFill/>
          </a:ln>
        </p:spPr>
      </p:pic>
      <p:sp>
        <p:nvSpPr>
          <p:cNvPr id="107" name="Google Shape;107;p16"/>
          <p:cNvSpPr txBox="1"/>
          <p:nvPr/>
        </p:nvSpPr>
        <p:spPr>
          <a:xfrm>
            <a:off x="7569175" y="2851037"/>
            <a:ext cx="1510200" cy="23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ourier New"/>
                <a:ea typeface="Courier New"/>
                <a:cs typeface="Courier New"/>
                <a:sym typeface="Courier New"/>
              </a:rPr>
              <a:t>Trivia mediterranea</a:t>
            </a:r>
            <a:endParaRPr sz="1800">
              <a:solidFill>
                <a:schemeClr val="accent3"/>
              </a:solidFill>
              <a:latin typeface="Proxima Nova"/>
              <a:ea typeface="Proxima Nova"/>
              <a:cs typeface="Proxima Nova"/>
              <a:sym typeface="Proxima Nova"/>
            </a:endParaRPr>
          </a:p>
        </p:txBody>
      </p:sp>
      <p:sp>
        <p:nvSpPr>
          <p:cNvPr id="108" name="Google Shape;108;p16"/>
          <p:cNvSpPr txBox="1"/>
          <p:nvPr/>
        </p:nvSpPr>
        <p:spPr>
          <a:xfrm>
            <a:off x="947700" y="2501880"/>
            <a:ext cx="7248600" cy="8169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rbel"/>
                <a:ea typeface="Corbel"/>
                <a:cs typeface="Corbel"/>
                <a:sym typeface="Corbel"/>
              </a:rPr>
              <a:t>How to train a model on this skewed dataset, so that the model does not overlook the long-tail?</a:t>
            </a:r>
            <a:endParaRPr sz="1800">
              <a:solidFill>
                <a:schemeClr val="dk1"/>
              </a:solidFill>
              <a:latin typeface="Corbel"/>
              <a:ea typeface="Corbel"/>
              <a:cs typeface="Corbel"/>
              <a:sym typeface="Corbel"/>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To solve the long-tailed problem, we can…</a:t>
            </a:r>
            <a:endParaRPr>
              <a:latin typeface="Corbel"/>
              <a:ea typeface="Corbel"/>
              <a:cs typeface="Corbel"/>
              <a:sym typeface="Corbel"/>
            </a:endParaRPr>
          </a:p>
        </p:txBody>
      </p:sp>
      <p:sp>
        <p:nvSpPr>
          <p:cNvPr id="114" name="Google Shape;11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17"/>
          <p:cNvSpPr txBox="1"/>
          <p:nvPr/>
        </p:nvSpPr>
        <p:spPr>
          <a:xfrm>
            <a:off x="455250" y="1161275"/>
            <a:ext cx="8017200" cy="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Corbel"/>
                <a:ea typeface="Corbel"/>
                <a:cs typeface="Corbel"/>
                <a:sym typeface="Corbel"/>
              </a:rPr>
              <a:t>Solution 1</a:t>
            </a:r>
            <a:r>
              <a:rPr lang="en" sz="1800">
                <a:solidFill>
                  <a:schemeClr val="accent5"/>
                </a:solidFill>
                <a:latin typeface="Corbel"/>
                <a:ea typeface="Corbel"/>
                <a:cs typeface="Corbel"/>
                <a:sym typeface="Corbel"/>
              </a:rPr>
              <a:t>: (Temperature Sampling)</a:t>
            </a:r>
            <a:r>
              <a:rPr lang="en" sz="1800">
                <a:solidFill>
                  <a:schemeClr val="accent5"/>
                </a:solidFill>
                <a:latin typeface="Corbel"/>
                <a:ea typeface="Corbel"/>
                <a:cs typeface="Corbel"/>
                <a:sym typeface="Corbel"/>
              </a:rPr>
              <a:t> </a:t>
            </a:r>
            <a:r>
              <a:rPr lang="en" sz="1800">
                <a:solidFill>
                  <a:schemeClr val="dk1"/>
                </a:solidFill>
                <a:latin typeface="Corbel"/>
                <a:ea typeface="Corbel"/>
                <a:cs typeface="Corbel"/>
                <a:sym typeface="Corbel"/>
              </a:rPr>
              <a:t>We heavily oversample infrequent domains —— Effectively duplicating the data multiple times.</a:t>
            </a:r>
            <a:endParaRPr sz="18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p:txBody>
      </p:sp>
      <p:pic>
        <p:nvPicPr>
          <p:cNvPr id="116" name="Google Shape;116;p17" title="Screenshot 2025-04-07 at 2.27.50 AM.png"/>
          <p:cNvPicPr preferRelativeResize="0"/>
          <p:nvPr/>
        </p:nvPicPr>
        <p:blipFill>
          <a:blip r:embed="rId3">
            <a:alphaModFix/>
          </a:blip>
          <a:stretch>
            <a:fillRect/>
          </a:stretch>
        </p:blipFill>
        <p:spPr>
          <a:xfrm>
            <a:off x="152225" y="1990063"/>
            <a:ext cx="3926589" cy="2331499"/>
          </a:xfrm>
          <a:prstGeom prst="rect">
            <a:avLst/>
          </a:prstGeom>
          <a:noFill/>
          <a:ln>
            <a:noFill/>
          </a:ln>
        </p:spPr>
      </p:pic>
      <p:pic>
        <p:nvPicPr>
          <p:cNvPr id="117" name="Google Shape;117;p17" title="longtail_temp_5.png"/>
          <p:cNvPicPr preferRelativeResize="0"/>
          <p:nvPr/>
        </p:nvPicPr>
        <p:blipFill>
          <a:blip r:embed="rId4">
            <a:alphaModFix/>
          </a:blip>
          <a:stretch>
            <a:fillRect/>
          </a:stretch>
        </p:blipFill>
        <p:spPr>
          <a:xfrm>
            <a:off x="4408934" y="1911975"/>
            <a:ext cx="4146117" cy="2487675"/>
          </a:xfrm>
          <a:prstGeom prst="rect">
            <a:avLst/>
          </a:prstGeom>
          <a:noFill/>
          <a:ln>
            <a:noFill/>
          </a:ln>
        </p:spPr>
      </p:pic>
      <p:cxnSp>
        <p:nvCxnSpPr>
          <p:cNvPr id="118" name="Google Shape;118;p17"/>
          <p:cNvCxnSpPr>
            <a:stCxn id="116" idx="2"/>
            <a:endCxn id="117" idx="2"/>
          </p:cNvCxnSpPr>
          <p:nvPr/>
        </p:nvCxnSpPr>
        <p:spPr>
          <a:xfrm flipH="1" rot="-5400000">
            <a:off x="4259770" y="2177311"/>
            <a:ext cx="78000" cy="4366500"/>
          </a:xfrm>
          <a:prstGeom prst="curvedConnector3">
            <a:avLst>
              <a:gd fmla="val 370755" name="adj1"/>
            </a:avLst>
          </a:prstGeom>
          <a:noFill/>
          <a:ln cap="flat" cmpd="sng" w="19050">
            <a:solidFill>
              <a:schemeClr val="dk1"/>
            </a:solidFill>
            <a:prstDash val="solid"/>
            <a:round/>
            <a:headEnd len="med" w="med" type="none"/>
            <a:tailEnd len="med" w="med" type="triangle"/>
          </a:ln>
        </p:spPr>
      </p:cxnSp>
      <p:sp>
        <p:nvSpPr>
          <p:cNvPr id="119" name="Google Shape;119;p17"/>
          <p:cNvSpPr txBox="1"/>
          <p:nvPr/>
        </p:nvSpPr>
        <p:spPr>
          <a:xfrm>
            <a:off x="1753125" y="2332500"/>
            <a:ext cx="1167900" cy="4785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rbel"/>
                <a:ea typeface="Corbel"/>
                <a:cs typeface="Corbel"/>
                <a:sym typeface="Corbel"/>
              </a:rPr>
              <a:t>Temp = 1</a:t>
            </a:r>
            <a:endParaRPr sz="1800">
              <a:solidFill>
                <a:schemeClr val="dk1"/>
              </a:solidFill>
              <a:latin typeface="Corbel"/>
              <a:ea typeface="Corbel"/>
              <a:cs typeface="Corbel"/>
              <a:sym typeface="Corbel"/>
            </a:endParaRPr>
          </a:p>
        </p:txBody>
      </p:sp>
      <p:sp>
        <p:nvSpPr>
          <p:cNvPr id="120" name="Google Shape;120;p17"/>
          <p:cNvSpPr txBox="1"/>
          <p:nvPr/>
        </p:nvSpPr>
        <p:spPr>
          <a:xfrm>
            <a:off x="6275525" y="2285525"/>
            <a:ext cx="1167900" cy="4785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rbel"/>
                <a:ea typeface="Corbel"/>
                <a:cs typeface="Corbel"/>
                <a:sym typeface="Corbel"/>
              </a:rPr>
              <a:t>Temp = 3</a:t>
            </a:r>
            <a:endParaRPr sz="1800">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rbel"/>
                <a:ea typeface="Corbel"/>
                <a:cs typeface="Corbel"/>
                <a:sym typeface="Corbel"/>
              </a:rPr>
              <a:t>To solve the long-tailed problem, we can also…</a:t>
            </a:r>
            <a:endParaRPr>
              <a:latin typeface="Corbel"/>
              <a:ea typeface="Corbel"/>
              <a:cs typeface="Corbel"/>
              <a:sym typeface="Corbel"/>
            </a:endParaRPr>
          </a:p>
        </p:txBody>
      </p:sp>
      <p:sp>
        <p:nvSpPr>
          <p:cNvPr id="126" name="Google Shape;12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18"/>
          <p:cNvSpPr txBox="1"/>
          <p:nvPr/>
        </p:nvSpPr>
        <p:spPr>
          <a:xfrm>
            <a:off x="455250" y="1161275"/>
            <a:ext cx="8017200" cy="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Corbel"/>
                <a:ea typeface="Corbel"/>
                <a:cs typeface="Corbel"/>
                <a:sym typeface="Corbel"/>
              </a:rPr>
              <a:t>Solution 2: (Scalarization) </a:t>
            </a:r>
            <a:endParaRPr sz="1800">
              <a:solidFill>
                <a:schemeClr val="accent5"/>
              </a:solidFill>
              <a:latin typeface="Corbel"/>
              <a:ea typeface="Corbel"/>
              <a:cs typeface="Corbel"/>
              <a:sym typeface="Corbel"/>
            </a:endParaRPr>
          </a:p>
          <a:p>
            <a:pPr indent="0" lvl="0" marL="0" rtl="0" algn="l">
              <a:spcBef>
                <a:spcPts val="0"/>
              </a:spcBef>
              <a:spcAft>
                <a:spcPts val="0"/>
              </a:spcAft>
              <a:buNone/>
            </a:pPr>
            <a:r>
              <a:rPr lang="en" sz="1800">
                <a:solidFill>
                  <a:schemeClr val="dk1"/>
                </a:solidFill>
                <a:latin typeface="Corbel"/>
                <a:ea typeface="Corbel"/>
                <a:cs typeface="Corbel"/>
                <a:sym typeface="Corbel"/>
              </a:rPr>
              <a:t>We </a:t>
            </a:r>
            <a:r>
              <a:rPr lang="en" sz="1800" u="sng">
                <a:solidFill>
                  <a:schemeClr val="dk1"/>
                </a:solidFill>
                <a:latin typeface="Corbel"/>
                <a:ea typeface="Corbel"/>
                <a:cs typeface="Corbel"/>
                <a:sym typeface="Corbel"/>
              </a:rPr>
              <a:t>assign a much higher weight to the loss</a:t>
            </a:r>
            <a:r>
              <a:rPr lang="en" sz="1800">
                <a:solidFill>
                  <a:schemeClr val="dk1"/>
                </a:solidFill>
                <a:latin typeface="Corbel"/>
                <a:ea typeface="Corbel"/>
                <a:cs typeface="Corbel"/>
                <a:sym typeface="Corbel"/>
              </a:rPr>
              <a:t> of infrequent domains.</a:t>
            </a:r>
            <a:endParaRPr sz="18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8" name="Google Shape;128;p18"/>
          <p:cNvSpPr txBox="1"/>
          <p:nvPr/>
        </p:nvSpPr>
        <p:spPr>
          <a:xfrm>
            <a:off x="455250" y="2996700"/>
            <a:ext cx="8017200" cy="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5"/>
                </a:solidFill>
                <a:latin typeface="Corbel"/>
                <a:ea typeface="Corbel"/>
                <a:cs typeface="Corbel"/>
                <a:sym typeface="Corbel"/>
              </a:rPr>
              <a:t>Solution 1: (Temperature Sampling) </a:t>
            </a:r>
            <a:r>
              <a:rPr lang="en" sz="1800">
                <a:solidFill>
                  <a:schemeClr val="dk1"/>
                </a:solidFill>
                <a:latin typeface="Corbel"/>
                <a:ea typeface="Corbel"/>
                <a:cs typeface="Corbel"/>
                <a:sym typeface="Corbel"/>
              </a:rPr>
              <a:t>We </a:t>
            </a:r>
            <a:r>
              <a:rPr lang="en" sz="1800" u="sng">
                <a:solidFill>
                  <a:schemeClr val="dk1"/>
                </a:solidFill>
                <a:latin typeface="Corbel"/>
                <a:ea typeface="Corbel"/>
                <a:cs typeface="Corbel"/>
                <a:sym typeface="Corbel"/>
              </a:rPr>
              <a:t>heavily oversample infrequent domains</a:t>
            </a:r>
            <a:r>
              <a:rPr lang="en" sz="1800">
                <a:solidFill>
                  <a:schemeClr val="dk1"/>
                </a:solidFill>
                <a:latin typeface="Corbel"/>
                <a:ea typeface="Corbel"/>
                <a:cs typeface="Corbel"/>
                <a:sym typeface="Corbel"/>
              </a:rPr>
              <a:t> —— Effectively duplicating the data multiple times.</a:t>
            </a:r>
            <a:endParaRPr sz="18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a:p>
            <a:pPr indent="0" lvl="0" marL="0" rtl="0" algn="l">
              <a:spcBef>
                <a:spcPts val="0"/>
              </a:spcBef>
              <a:spcAft>
                <a:spcPts val="0"/>
              </a:spcAft>
              <a:buNone/>
            </a:pPr>
            <a:r>
              <a:t/>
            </a:r>
            <a:endParaRPr sz="1800">
              <a:solidFill>
                <a:schemeClr val="dk1"/>
              </a:solidFill>
              <a:latin typeface="Corbel"/>
              <a:ea typeface="Corbel"/>
              <a:cs typeface="Corbel"/>
              <a:sym typeface="Corbel"/>
            </a:endParaRPr>
          </a:p>
        </p:txBody>
      </p:sp>
      <p:pic>
        <p:nvPicPr>
          <p:cNvPr id="129" name="Google Shape;129;p18" title="Screenshot 2025-04-07 at 3.18.53 AM.png"/>
          <p:cNvPicPr preferRelativeResize="0"/>
          <p:nvPr/>
        </p:nvPicPr>
        <p:blipFill>
          <a:blip r:embed="rId3">
            <a:alphaModFix/>
          </a:blip>
          <a:stretch>
            <a:fillRect/>
          </a:stretch>
        </p:blipFill>
        <p:spPr>
          <a:xfrm>
            <a:off x="3061388" y="1974462"/>
            <a:ext cx="2804913" cy="1194575"/>
          </a:xfrm>
          <a:prstGeom prst="rect">
            <a:avLst/>
          </a:prstGeom>
          <a:noFill/>
          <a:ln>
            <a:noFill/>
          </a:ln>
        </p:spPr>
      </p:pic>
      <p:cxnSp>
        <p:nvCxnSpPr>
          <p:cNvPr id="130" name="Google Shape;130;p18"/>
          <p:cNvCxnSpPr/>
          <p:nvPr/>
        </p:nvCxnSpPr>
        <p:spPr>
          <a:xfrm>
            <a:off x="3361375" y="1843750"/>
            <a:ext cx="990900" cy="516900"/>
          </a:xfrm>
          <a:prstGeom prst="straightConnector1">
            <a:avLst/>
          </a:prstGeom>
          <a:noFill/>
          <a:ln cap="flat" cmpd="sng" w="19050">
            <a:solidFill>
              <a:schemeClr val="dk2"/>
            </a:solidFill>
            <a:prstDash val="solid"/>
            <a:round/>
            <a:headEnd len="med" w="med" type="none"/>
            <a:tailEnd len="med" w="med" type="triangle"/>
          </a:ln>
        </p:spPr>
      </p:cxnSp>
      <p:pic>
        <p:nvPicPr>
          <p:cNvPr id="131" name="Google Shape;131;p18" title="Screenshot 2025-04-07 at 3.29.08 AM.png"/>
          <p:cNvPicPr preferRelativeResize="0"/>
          <p:nvPr/>
        </p:nvPicPr>
        <p:blipFill>
          <a:blip r:embed="rId4">
            <a:alphaModFix/>
          </a:blip>
          <a:stretch>
            <a:fillRect/>
          </a:stretch>
        </p:blipFill>
        <p:spPr>
          <a:xfrm>
            <a:off x="3415125" y="3790800"/>
            <a:ext cx="2313749" cy="1101275"/>
          </a:xfrm>
          <a:prstGeom prst="rect">
            <a:avLst/>
          </a:prstGeom>
          <a:noFill/>
          <a:ln>
            <a:noFill/>
          </a:ln>
        </p:spPr>
      </p:pic>
      <p:pic>
        <p:nvPicPr>
          <p:cNvPr id="132" name="Google Shape;132;p18" title="Screenshot 2025-04-07 at 3.29.47 AM.png"/>
          <p:cNvPicPr preferRelativeResize="0"/>
          <p:nvPr/>
        </p:nvPicPr>
        <p:blipFill>
          <a:blip r:embed="rId5">
            <a:alphaModFix/>
          </a:blip>
          <a:stretch>
            <a:fillRect/>
          </a:stretch>
        </p:blipFill>
        <p:spPr>
          <a:xfrm>
            <a:off x="5046375" y="4016145"/>
            <a:ext cx="548700" cy="4489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9" title="Screenshot 2025-04-07 at 3.09.38 AM.png"/>
          <p:cNvPicPr preferRelativeResize="0"/>
          <p:nvPr/>
        </p:nvPicPr>
        <p:blipFill>
          <a:blip r:embed="rId3">
            <a:alphaModFix/>
          </a:blip>
          <a:stretch>
            <a:fillRect/>
          </a:stretch>
        </p:blipFill>
        <p:spPr>
          <a:xfrm>
            <a:off x="523425" y="885825"/>
            <a:ext cx="8097157" cy="1501267"/>
          </a:xfrm>
          <a:prstGeom prst="rect">
            <a:avLst/>
          </a:prstGeom>
          <a:noFill/>
          <a:ln>
            <a:noFill/>
          </a:ln>
          <a:effectLst>
            <a:outerShdw blurRad="57150" rotWithShape="0" algn="bl" dir="5400000" dist="19050">
              <a:srgbClr val="000000">
                <a:alpha val="50000"/>
              </a:srgbClr>
            </a:outerShdw>
          </a:effectLst>
        </p:spPr>
      </p:pic>
      <p:sp>
        <p:nvSpPr>
          <p:cNvPr id="139" name="Google Shape;139;p19"/>
          <p:cNvSpPr txBox="1"/>
          <p:nvPr/>
        </p:nvSpPr>
        <p:spPr>
          <a:xfrm>
            <a:off x="518550" y="2400600"/>
            <a:ext cx="8106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u="sng">
                <a:solidFill>
                  <a:schemeClr val="hlink"/>
                </a:solidFill>
                <a:highlight>
                  <a:srgbClr val="FFFFFF"/>
                </a:highlight>
                <a:latin typeface="Roboto"/>
                <a:ea typeface="Roboto"/>
                <a:cs typeface="Roboto"/>
                <a:sym typeface="Roboto"/>
                <a:hlinkClick r:id="rId4"/>
              </a:rPr>
              <a:t>Order Matters in the </a:t>
            </a:r>
            <a:r>
              <a:rPr lang="en" sz="1200" u="sng">
                <a:solidFill>
                  <a:schemeClr val="hlink"/>
                </a:solidFill>
                <a:highlight>
                  <a:srgbClr val="FFFFFF"/>
                </a:highlight>
                <a:latin typeface="Roboto"/>
                <a:ea typeface="Roboto"/>
                <a:cs typeface="Roboto"/>
                <a:sym typeface="Roboto"/>
                <a:hlinkClick r:id="rId5"/>
              </a:rPr>
              <a:t>Presence</a:t>
            </a:r>
            <a:r>
              <a:rPr lang="en" sz="1200" u="sng">
                <a:solidFill>
                  <a:schemeClr val="hlink"/>
                </a:solidFill>
                <a:highlight>
                  <a:srgbClr val="FFFFFF"/>
                </a:highlight>
                <a:latin typeface="Roboto"/>
                <a:ea typeface="Roboto"/>
                <a:cs typeface="Roboto"/>
                <a:sym typeface="Roboto"/>
                <a:hlinkClick r:id="rId6"/>
              </a:rPr>
              <a:t> of Dataset Imbalance for Multilingual Learning</a:t>
            </a:r>
            <a:r>
              <a:rPr lang="en" sz="1200">
                <a:solidFill>
                  <a:srgbClr val="212529"/>
                </a:solidFill>
                <a:highlight>
                  <a:srgbClr val="FFFFFF"/>
                </a:highlight>
                <a:latin typeface="Roboto"/>
                <a:ea typeface="Roboto"/>
                <a:cs typeface="Roboto"/>
                <a:sym typeface="Roboto"/>
              </a:rPr>
              <a:t> </a:t>
            </a:r>
            <a:r>
              <a:rPr lang="en" sz="1200">
                <a:solidFill>
                  <a:srgbClr val="212529"/>
                </a:solidFill>
                <a:highlight>
                  <a:srgbClr val="FFFFFF"/>
                </a:highlight>
                <a:latin typeface="Roboto"/>
                <a:ea typeface="Roboto"/>
                <a:cs typeface="Roboto"/>
                <a:sym typeface="Roboto"/>
              </a:rPr>
              <a:t>(Choi et al., NeurIPS 2024)</a:t>
            </a:r>
            <a:endParaRPr/>
          </a:p>
        </p:txBody>
      </p:sp>
      <p:sp>
        <p:nvSpPr>
          <p:cNvPr id="140" name="Google Shape;140;p19"/>
          <p:cNvSpPr txBox="1"/>
          <p:nvPr/>
        </p:nvSpPr>
        <p:spPr>
          <a:xfrm>
            <a:off x="1002300" y="287925"/>
            <a:ext cx="7139400" cy="432000"/>
          </a:xfrm>
          <a:prstGeom prst="rect">
            <a:avLst/>
          </a:prstGeom>
          <a:solidFill>
            <a:srgbClr val="CFE2F3"/>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Corbel"/>
                <a:ea typeface="Corbel"/>
                <a:cs typeface="Corbel"/>
                <a:sym typeface="Corbel"/>
              </a:rPr>
              <a:t>Temperature Sampling often assumed to be equivalent to Scalarization</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a:p>
            <a:pPr indent="0" lvl="0" marL="0" rtl="0" algn="ctr">
              <a:spcBef>
                <a:spcPts val="0"/>
              </a:spcBef>
              <a:spcAft>
                <a:spcPts val="0"/>
              </a:spcAft>
              <a:buNone/>
            </a:pPr>
            <a:r>
              <a:t/>
            </a:r>
            <a:endParaRPr sz="1800">
              <a:solidFill>
                <a:schemeClr val="dk1"/>
              </a:solidFill>
              <a:latin typeface="Corbel"/>
              <a:ea typeface="Corbel"/>
              <a:cs typeface="Corbel"/>
              <a:sym typeface="Corbel"/>
            </a:endParaRPr>
          </a:p>
        </p:txBody>
      </p:sp>
      <p:pic>
        <p:nvPicPr>
          <p:cNvPr id="141" name="Google Shape;141;p19" title="Screenshot 2025-04-07 at 3.25.55 AM.png"/>
          <p:cNvPicPr preferRelativeResize="0"/>
          <p:nvPr/>
        </p:nvPicPr>
        <p:blipFill>
          <a:blip r:embed="rId7">
            <a:alphaModFix/>
          </a:blip>
          <a:stretch>
            <a:fillRect/>
          </a:stretch>
        </p:blipFill>
        <p:spPr>
          <a:xfrm>
            <a:off x="502838" y="2846100"/>
            <a:ext cx="8138321" cy="1542766"/>
          </a:xfrm>
          <a:prstGeom prst="rect">
            <a:avLst/>
          </a:prstGeom>
          <a:noFill/>
          <a:ln>
            <a:noFill/>
          </a:ln>
          <a:effectLst>
            <a:outerShdw blurRad="57150" rotWithShape="0" algn="bl" dir="5400000" dist="19050">
              <a:srgbClr val="000000">
                <a:alpha val="50000"/>
              </a:srgbClr>
            </a:outerShdw>
          </a:effectLst>
        </p:spPr>
      </p:pic>
      <p:sp>
        <p:nvSpPr>
          <p:cNvPr id="142" name="Google Shape;142;p19"/>
          <p:cNvSpPr txBox="1"/>
          <p:nvPr/>
        </p:nvSpPr>
        <p:spPr>
          <a:xfrm>
            <a:off x="518550" y="4446325"/>
            <a:ext cx="8106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u="sng">
                <a:solidFill>
                  <a:schemeClr val="hlink"/>
                </a:solidFill>
                <a:highlight>
                  <a:srgbClr val="FFFFFF"/>
                </a:highlight>
                <a:latin typeface="Roboto"/>
                <a:ea typeface="Roboto"/>
                <a:cs typeface="Roboto"/>
                <a:sym typeface="Roboto"/>
                <a:hlinkClick r:id="rId8"/>
              </a:rPr>
              <a:t>Do Current Multi-Task Optimization Methods Even Help?</a:t>
            </a:r>
            <a:r>
              <a:rPr lang="en" sz="1200">
                <a:solidFill>
                  <a:srgbClr val="212529"/>
                </a:solidFill>
                <a:highlight>
                  <a:srgbClr val="FFFFFF"/>
                </a:highlight>
                <a:latin typeface="Roboto"/>
                <a:ea typeface="Roboto"/>
                <a:cs typeface="Roboto"/>
                <a:sym typeface="Roboto"/>
              </a:rPr>
              <a:t> (Xin et al., NeurIPS 2022)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DoReMi paper case study</a:t>
            </a:r>
            <a:endParaRPr/>
          </a:p>
        </p:txBody>
      </p:sp>
      <p:sp>
        <p:nvSpPr>
          <p:cNvPr id="148" name="Google Shape;14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49" name="Google Shape;14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Equivalency Under (Full) Gradient Descent</a:t>
            </a:r>
            <a:endParaRPr/>
          </a:p>
        </p:txBody>
      </p:sp>
      <p:sp>
        <p:nvSpPr>
          <p:cNvPr id="155" name="Google Shape;15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6" name="Google Shape;15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