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830" r:id="rId2"/>
    <p:sldId id="828" r:id="rId3"/>
    <p:sldId id="839" r:id="rId4"/>
    <p:sldId id="836" r:id="rId5"/>
    <p:sldId id="837" r:id="rId6"/>
    <p:sldId id="838" r:id="rId7"/>
    <p:sldId id="835" r:id="rId8"/>
    <p:sldId id="831" r:id="rId9"/>
    <p:sldId id="815" r:id="rId10"/>
    <p:sldId id="817" r:id="rId11"/>
    <p:sldId id="818" r:id="rId12"/>
    <p:sldId id="819" r:id="rId13"/>
    <p:sldId id="820" r:id="rId14"/>
    <p:sldId id="832" r:id="rId15"/>
    <p:sldId id="8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F88379"/>
    <a:srgbClr val="505050"/>
    <a:srgbClr val="0000FF"/>
    <a:srgbClr val="0099FF"/>
    <a:srgbClr val="FFFF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92"/>
    <p:restoredTop sz="88639"/>
  </p:normalViewPr>
  <p:slideViewPr>
    <p:cSldViewPr snapToGrid="0" snapToObjects="1">
      <p:cViewPr varScale="1">
        <p:scale>
          <a:sx n="92" d="100"/>
          <a:sy n="92" d="100"/>
        </p:scale>
        <p:origin x="176" y="624"/>
      </p:cViewPr>
      <p:guideLst/>
    </p:cSldViewPr>
  </p:slideViewPr>
  <p:notesTextViewPr>
    <p:cViewPr>
      <p:scale>
        <a:sx n="125" d="100"/>
        <a:sy n="125" d="100"/>
      </p:scale>
      <p:origin x="0" y="0"/>
    </p:cViewPr>
  </p:notesTextViewPr>
  <p:sorterViewPr>
    <p:cViewPr>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F1</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Consolas" panose="020B0609020204030204" pitchFamily="49" charset="0"/>
                    <a:ea typeface="+mn-ea"/>
                    <a:cs typeface="Consolas" panose="020B0609020204030204" pitchFamily="49"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Naïve Best</c:v>
                </c:pt>
                <c:pt idx="1">
                  <c:v>ESIM + GloVe</c:v>
                </c:pt>
                <c:pt idx="2">
                  <c:v>ESIM + ELMo</c:v>
                </c:pt>
                <c:pt idx="3">
                  <c:v>BERT</c:v>
                </c:pt>
                <c:pt idx="4">
                  <c:v>BERT + Unit Normalization</c:v>
                </c:pt>
                <c:pt idx="5">
                  <c:v>RoBERTa (post publication)</c:v>
                </c:pt>
              </c:strCache>
            </c:strRef>
          </c:cat>
          <c:val>
            <c:numRef>
              <c:f>Sheet1!$B$2:$B$7</c:f>
              <c:numCache>
                <c:formatCode>General</c:formatCode>
                <c:ptCount val="6"/>
                <c:pt idx="0">
                  <c:v>49.8</c:v>
                </c:pt>
                <c:pt idx="1">
                  <c:v>50.3</c:v>
                </c:pt>
                <c:pt idx="2">
                  <c:v>54.9</c:v>
                </c:pt>
                <c:pt idx="3">
                  <c:v>66.099999999999994</c:v>
                </c:pt>
                <c:pt idx="4">
                  <c:v>69.900000000000006</c:v>
                </c:pt>
                <c:pt idx="5">
                  <c:v>72.3</c:v>
                </c:pt>
              </c:numCache>
            </c:numRef>
          </c:val>
          <c:extLst>
            <c:ext xmlns:c16="http://schemas.microsoft.com/office/drawing/2014/chart" uri="{C3380CC4-5D6E-409C-BE32-E72D297353CC}">
              <c16:uniqueId val="{00000000-54E1-D842-A63A-FC0E30090AF3}"/>
            </c:ext>
          </c:extLst>
        </c:ser>
        <c:ser>
          <c:idx val="1"/>
          <c:order val="1"/>
          <c:tx>
            <c:strRef>
              <c:f>Sheet1!$C$1</c:f>
              <c:strCache>
                <c:ptCount val="1"/>
                <c:pt idx="0">
                  <c:v>Exact Match</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onsolas" panose="020B0609020204030204" pitchFamily="49" charset="0"/>
                    <a:ea typeface="+mn-ea"/>
                    <a:cs typeface="Consolas" panose="020B0609020204030204" pitchFamily="49"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Naïve Best</c:v>
                </c:pt>
                <c:pt idx="1">
                  <c:v>ESIM + GloVe</c:v>
                </c:pt>
                <c:pt idx="2">
                  <c:v>ESIM + ELMo</c:v>
                </c:pt>
                <c:pt idx="3">
                  <c:v>BERT</c:v>
                </c:pt>
                <c:pt idx="4">
                  <c:v>BERT + Unit Normalization</c:v>
                </c:pt>
                <c:pt idx="5">
                  <c:v>RoBERTa (post publication)</c:v>
                </c:pt>
              </c:strCache>
            </c:strRef>
          </c:cat>
          <c:val>
            <c:numRef>
              <c:f>Sheet1!$C$2:$C$7</c:f>
              <c:numCache>
                <c:formatCode>General</c:formatCode>
                <c:ptCount val="6"/>
                <c:pt idx="0">
                  <c:v>17.399999999999999</c:v>
                </c:pt>
                <c:pt idx="1">
                  <c:v>20.9</c:v>
                </c:pt>
                <c:pt idx="2">
                  <c:v>26.4</c:v>
                </c:pt>
                <c:pt idx="3">
                  <c:v>39.6</c:v>
                </c:pt>
                <c:pt idx="4">
                  <c:v>42.7</c:v>
                </c:pt>
                <c:pt idx="5">
                  <c:v>43.6</c:v>
                </c:pt>
              </c:numCache>
            </c:numRef>
          </c:val>
          <c:extLst>
            <c:ext xmlns:c16="http://schemas.microsoft.com/office/drawing/2014/chart" uri="{C3380CC4-5D6E-409C-BE32-E72D297353CC}">
              <c16:uniqueId val="{00000001-54E1-D842-A63A-FC0E30090AF3}"/>
            </c:ext>
          </c:extLst>
        </c:ser>
        <c:dLbls>
          <c:dLblPos val="outEnd"/>
          <c:showLegendKey val="0"/>
          <c:showVal val="1"/>
          <c:showCatName val="0"/>
          <c:showSerName val="0"/>
          <c:showPercent val="0"/>
          <c:showBubbleSize val="0"/>
        </c:dLbls>
        <c:gapWidth val="164"/>
        <c:overlap val="-22"/>
        <c:axId val="578491776"/>
        <c:axId val="578493408"/>
      </c:barChart>
      <c:catAx>
        <c:axId val="57849177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407" b="0" i="0" u="none" strike="noStrike" kern="1200" baseline="0">
                <a:solidFill>
                  <a:schemeClr val="tx1">
                    <a:lumMod val="65000"/>
                    <a:lumOff val="35000"/>
                  </a:schemeClr>
                </a:solidFill>
                <a:latin typeface="Consolas" panose="020B0609020204030204" pitchFamily="49" charset="0"/>
                <a:ea typeface="+mn-ea"/>
                <a:cs typeface="Consolas" panose="020B0609020204030204" pitchFamily="49" charset="0"/>
              </a:defRPr>
            </a:pPr>
            <a:endParaRPr lang="en-US"/>
          </a:p>
        </c:txPr>
        <c:crossAx val="578493408"/>
        <c:crosses val="autoZero"/>
        <c:auto val="1"/>
        <c:lblAlgn val="ctr"/>
        <c:lblOffset val="100"/>
        <c:noMultiLvlLbl val="0"/>
      </c:catAx>
      <c:valAx>
        <c:axId val="578493408"/>
        <c:scaling>
          <c:orientation val="minMax"/>
          <c:max val="100"/>
        </c:scaling>
        <c:delete val="0"/>
        <c:axPos val="l"/>
        <c:majorGridlines>
          <c:spPr>
            <a:ln>
              <a:no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onsolas" panose="020B0609020204030204" pitchFamily="49" charset="0"/>
                <a:ea typeface="+mn-ea"/>
                <a:cs typeface="Consolas" panose="020B0609020204030204" pitchFamily="49" charset="0"/>
              </a:defRPr>
            </a:pPr>
            <a:endParaRPr lang="en-US"/>
          </a:p>
        </c:txPr>
        <c:crossAx val="5784917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onsolas" panose="020B0609020204030204" pitchFamily="49" charset="0"/>
              <a:ea typeface="+mn-ea"/>
              <a:cs typeface="Consolas" panose="020B0609020204030204" pitchFamily="49"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61AF7-11D0-DF4A-ADFD-9C4B417023E5}" type="datetimeFigureOut">
              <a:rPr lang="en-US" smtClean="0"/>
              <a:t>11/4/19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DFA38-32CD-004A-B2D7-6BDBF10281FC}" type="slidenum">
              <a:rPr lang="en-US" smtClean="0"/>
              <a:t>‹#›</a:t>
            </a:fld>
            <a:endParaRPr lang="en-US"/>
          </a:p>
        </p:txBody>
      </p:sp>
    </p:spTree>
    <p:extLst>
      <p:ext uri="{BB962C8B-B14F-4D97-AF65-F5344CB8AC3E}">
        <p14:creationId xmlns:p14="http://schemas.microsoft.com/office/powerpoint/2010/main" val="98393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1</a:t>
            </a:fld>
            <a:endParaRPr lang="en-US"/>
          </a:p>
        </p:txBody>
      </p:sp>
    </p:spTree>
    <p:extLst>
      <p:ext uri="{BB962C8B-B14F-4D97-AF65-F5344CB8AC3E}">
        <p14:creationId xmlns:p14="http://schemas.microsoft.com/office/powerpoint/2010/main" val="369453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discuss a few details on the dataset construction. </a:t>
            </a:r>
          </a:p>
        </p:txBody>
      </p:sp>
      <p:sp>
        <p:nvSpPr>
          <p:cNvPr id="4" name="Slide Number Placeholder 3"/>
          <p:cNvSpPr>
            <a:spLocks noGrp="1"/>
          </p:cNvSpPr>
          <p:nvPr>
            <p:ph type="sldNum" sz="quarter" idx="5"/>
          </p:nvPr>
        </p:nvSpPr>
        <p:spPr/>
        <p:txBody>
          <a:bodyPr/>
          <a:lstStyle/>
          <a:p>
            <a:fld id="{2FDDFA38-32CD-004A-B2D7-6BDBF10281FC}" type="slidenum">
              <a:rPr lang="en-US" smtClean="0"/>
              <a:t>10</a:t>
            </a:fld>
            <a:endParaRPr lang="en-US"/>
          </a:p>
        </p:txBody>
      </p:sp>
    </p:spTree>
    <p:extLst>
      <p:ext uri="{BB962C8B-B14F-4D97-AF65-F5344CB8AC3E}">
        <p14:creationId xmlns:p14="http://schemas.microsoft.com/office/powerpoint/2010/main" val="1185353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11</a:t>
            </a:fld>
            <a:endParaRPr lang="en-US"/>
          </a:p>
        </p:txBody>
      </p:sp>
    </p:spTree>
    <p:extLst>
      <p:ext uri="{BB962C8B-B14F-4D97-AF65-F5344CB8AC3E}">
        <p14:creationId xmlns:p14="http://schemas.microsoft.com/office/powerpoint/2010/main" val="422810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12</a:t>
            </a:fld>
            <a:endParaRPr lang="en-US"/>
          </a:p>
        </p:txBody>
      </p:sp>
    </p:spTree>
    <p:extLst>
      <p:ext uri="{BB962C8B-B14F-4D97-AF65-F5344CB8AC3E}">
        <p14:creationId xmlns:p14="http://schemas.microsoft.com/office/powerpoint/2010/main" val="3735196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13</a:t>
            </a:fld>
            <a:endParaRPr lang="en-US"/>
          </a:p>
        </p:txBody>
      </p:sp>
    </p:spTree>
    <p:extLst>
      <p:ext uri="{BB962C8B-B14F-4D97-AF65-F5344CB8AC3E}">
        <p14:creationId xmlns:p14="http://schemas.microsoft.com/office/powerpoint/2010/main" val="15763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conducted experiments involving a few baseline systems. Here the top blue and orange bar indicates the human f1 and exact match scores respectively. </a:t>
            </a:r>
          </a:p>
          <a:p>
            <a:endParaRPr lang="en-US" dirty="0"/>
          </a:p>
          <a:p>
            <a:r>
              <a:rPr lang="en-US" dirty="0"/>
              <a:t>A naive approach that guesses according to priors is shown here, and a ESIM model with </a:t>
            </a:r>
            <a:r>
              <a:rPr lang="en-US" dirty="0" err="1"/>
              <a:t>GloVe</a:t>
            </a:r>
            <a:r>
              <a:rPr lang="en-US" dirty="0"/>
              <a:t> </a:t>
            </a:r>
            <a:r>
              <a:rPr lang="en-US" dirty="0" err="1"/>
              <a:t>initialzation</a:t>
            </a:r>
            <a:r>
              <a:rPr lang="en-US" dirty="0"/>
              <a:t> does slightly better. If we replace the initialization with </a:t>
            </a:r>
            <a:r>
              <a:rPr lang="en-US" dirty="0" err="1"/>
              <a:t>ELMo</a:t>
            </a:r>
            <a:r>
              <a:rPr lang="en-US" dirty="0"/>
              <a:t>, we see a 26% relative improvement in EM over the </a:t>
            </a:r>
            <a:r>
              <a:rPr lang="en-US" dirty="0" err="1"/>
              <a:t>GloVe</a:t>
            </a:r>
            <a:r>
              <a:rPr lang="en-US" dirty="0"/>
              <a:t> initialization, which shows the effectiveness of external knowledge via pretraining. With more pretraining, we see a much higher improvement in the BERT baseline. </a:t>
            </a:r>
          </a:p>
          <a:p>
            <a:endParaRPr lang="en-US" dirty="0"/>
          </a:p>
          <a:p>
            <a:r>
              <a:rPr lang="en-US" dirty="0"/>
              <a:t>One issue we noticed during the BERT experiment is that some temporal expressions in the candidate answers do not have the most appropriate unites. We then employ a normalization process that converts expressions such as 3 weeks to 0.75 months, and we see improvements from BERT. This shows that the model relies a lot on surface association or word matching. </a:t>
            </a:r>
          </a:p>
          <a:p>
            <a:endParaRPr lang="en-US" dirty="0"/>
          </a:p>
          <a:p>
            <a:r>
              <a:rPr lang="en-US" dirty="0"/>
              <a:t>Finally, we compare with Roberta as well, which achieved the best exact match scores. However, notice that there is a 40% relative drop in the absolute numbers from F1 to exact match. Although the numbers are not directly comparable, this shows that the model is able to label most of the candidate answers in one question correctly, but rarely all of them. That’s why we see only a 13% drop in human scores. </a:t>
            </a:r>
          </a:p>
        </p:txBody>
      </p:sp>
      <p:sp>
        <p:nvSpPr>
          <p:cNvPr id="4" name="Slide Number Placeholder 3"/>
          <p:cNvSpPr>
            <a:spLocks noGrp="1"/>
          </p:cNvSpPr>
          <p:nvPr>
            <p:ph type="sldNum" sz="quarter" idx="5"/>
          </p:nvPr>
        </p:nvSpPr>
        <p:spPr/>
        <p:txBody>
          <a:bodyPr/>
          <a:lstStyle/>
          <a:p>
            <a:fld id="{2FDDFA38-32CD-004A-B2D7-6BDBF10281FC}" type="slidenum">
              <a:rPr lang="en-US" smtClean="0"/>
              <a:t>14</a:t>
            </a:fld>
            <a:endParaRPr lang="en-US"/>
          </a:p>
        </p:txBody>
      </p:sp>
    </p:spTree>
    <p:extLst>
      <p:ext uri="{BB962C8B-B14F-4D97-AF65-F5344CB8AC3E}">
        <p14:creationId xmlns:p14="http://schemas.microsoft.com/office/powerpoint/2010/main" val="2287003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t>
            </a:r>
          </a:p>
        </p:txBody>
      </p:sp>
      <p:sp>
        <p:nvSpPr>
          <p:cNvPr id="4" name="Slide Number Placeholder 3"/>
          <p:cNvSpPr>
            <a:spLocks noGrp="1"/>
          </p:cNvSpPr>
          <p:nvPr>
            <p:ph type="sldNum" sz="quarter" idx="5"/>
          </p:nvPr>
        </p:nvSpPr>
        <p:spPr/>
        <p:txBody>
          <a:bodyPr/>
          <a:lstStyle/>
          <a:p>
            <a:fld id="{2FDDFA38-32CD-004A-B2D7-6BDBF10281FC}" type="slidenum">
              <a:rPr lang="en-US" smtClean="0"/>
              <a:t>15</a:t>
            </a:fld>
            <a:endParaRPr lang="en-US"/>
          </a:p>
        </p:txBody>
      </p:sp>
    </p:spTree>
    <p:extLst>
      <p:ext uri="{BB962C8B-B14F-4D97-AF65-F5344CB8AC3E}">
        <p14:creationId xmlns:p14="http://schemas.microsoft.com/office/powerpoint/2010/main" val="180959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start with the what and why question. </a:t>
            </a:r>
          </a:p>
          <a:p>
            <a:r>
              <a:rPr lang="en-US" dirty="0"/>
              <a:t>Temporal Commonsense is the information that we are capable to assume during reading that is not explicitly mentioned in the text, and also related to time. </a:t>
            </a:r>
          </a:p>
          <a:p>
            <a:r>
              <a:rPr lang="en-US" dirty="0"/>
              <a:t>We generate this kind of knowledge all the time to help us better understand the storyline and reason beyond.</a:t>
            </a:r>
          </a:p>
        </p:txBody>
      </p:sp>
      <p:sp>
        <p:nvSpPr>
          <p:cNvPr id="4" name="Slide Number Placeholder 3"/>
          <p:cNvSpPr>
            <a:spLocks noGrp="1"/>
          </p:cNvSpPr>
          <p:nvPr>
            <p:ph type="sldNum" sz="quarter" idx="5"/>
          </p:nvPr>
        </p:nvSpPr>
        <p:spPr/>
        <p:txBody>
          <a:bodyPr/>
          <a:lstStyle/>
          <a:p>
            <a:fld id="{2FDDFA38-32CD-004A-B2D7-6BDBF10281FC}" type="slidenum">
              <a:rPr lang="en-US" smtClean="0"/>
              <a:t>2</a:t>
            </a:fld>
            <a:endParaRPr lang="en-US"/>
          </a:p>
        </p:txBody>
      </p:sp>
    </p:spTree>
    <p:extLst>
      <p:ext uri="{BB962C8B-B14F-4D97-AF65-F5344CB8AC3E}">
        <p14:creationId xmlns:p14="http://schemas.microsoft.com/office/powerpoint/2010/main" val="3066552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use this short story to demonstrate some of the temporal commonsense people derive during reading. </a:t>
            </a:r>
          </a:p>
        </p:txBody>
      </p:sp>
      <p:sp>
        <p:nvSpPr>
          <p:cNvPr id="4" name="Slide Number Placeholder 3"/>
          <p:cNvSpPr>
            <a:spLocks noGrp="1"/>
          </p:cNvSpPr>
          <p:nvPr>
            <p:ph type="sldNum" sz="quarter" idx="5"/>
          </p:nvPr>
        </p:nvSpPr>
        <p:spPr/>
        <p:txBody>
          <a:bodyPr/>
          <a:lstStyle/>
          <a:p>
            <a:fld id="{2FDDFA38-32CD-004A-B2D7-6BDBF10281FC}" type="slidenum">
              <a:rPr lang="en-US" smtClean="0"/>
              <a:t>3</a:t>
            </a:fld>
            <a:endParaRPr lang="en-US"/>
          </a:p>
        </p:txBody>
      </p:sp>
    </p:spTree>
    <p:extLst>
      <p:ext uri="{BB962C8B-B14F-4D97-AF65-F5344CB8AC3E}">
        <p14:creationId xmlns:p14="http://schemas.microsoft.com/office/powerpoint/2010/main" val="159767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are reading the first sentence, my friend bill went to duke university, we already know some implicit information about time: for example, college …</a:t>
            </a:r>
          </a:p>
          <a:p>
            <a:r>
              <a:rPr lang="en-US" dirty="0"/>
              <a:t>However, we know that Duke is always in North Carolina, whereas a person may only be at a place for a limited time. We call this ability to distinguish between these two Stationarity. </a:t>
            </a:r>
          </a:p>
          <a:p>
            <a:endParaRPr lang="en-US" dirty="0"/>
          </a:p>
        </p:txBody>
      </p:sp>
      <p:sp>
        <p:nvSpPr>
          <p:cNvPr id="4" name="Slide Number Placeholder 3"/>
          <p:cNvSpPr>
            <a:spLocks noGrp="1"/>
          </p:cNvSpPr>
          <p:nvPr>
            <p:ph type="sldNum" sz="quarter" idx="5"/>
          </p:nvPr>
        </p:nvSpPr>
        <p:spPr/>
        <p:txBody>
          <a:bodyPr/>
          <a:lstStyle/>
          <a:p>
            <a:fld id="{2FDDFA38-32CD-004A-B2D7-6BDBF10281FC}" type="slidenum">
              <a:rPr lang="en-US" smtClean="0"/>
              <a:t>4</a:t>
            </a:fld>
            <a:endParaRPr lang="en-US"/>
          </a:p>
        </p:txBody>
      </p:sp>
    </p:spTree>
    <p:extLst>
      <p:ext uri="{BB962C8B-B14F-4D97-AF65-F5344CB8AC3E}">
        <p14:creationId xmlns:p14="http://schemas.microsoft.com/office/powerpoint/2010/main" val="157012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a:t>
            </a:r>
          </a:p>
        </p:txBody>
      </p:sp>
      <p:sp>
        <p:nvSpPr>
          <p:cNvPr id="4" name="Slide Number Placeholder 3"/>
          <p:cNvSpPr>
            <a:spLocks noGrp="1"/>
          </p:cNvSpPr>
          <p:nvPr>
            <p:ph type="sldNum" sz="quarter" idx="5"/>
          </p:nvPr>
        </p:nvSpPr>
        <p:spPr/>
        <p:txBody>
          <a:bodyPr/>
          <a:lstStyle/>
          <a:p>
            <a:fld id="{2FDDFA38-32CD-004A-B2D7-6BDBF10281FC}" type="slidenum">
              <a:rPr lang="en-US" smtClean="0"/>
              <a:t>5</a:t>
            </a:fld>
            <a:endParaRPr lang="en-US"/>
          </a:p>
        </p:txBody>
      </p:sp>
    </p:spTree>
    <p:extLst>
      <p:ext uri="{BB962C8B-B14F-4D97-AF65-F5344CB8AC3E}">
        <p14:creationId xmlns:p14="http://schemas.microsoft.com/office/powerpoint/2010/main" val="426682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huge basketball fan ...</a:t>
            </a:r>
          </a:p>
        </p:txBody>
      </p:sp>
      <p:sp>
        <p:nvSpPr>
          <p:cNvPr id="4" name="Slide Number Placeholder 3"/>
          <p:cNvSpPr>
            <a:spLocks noGrp="1"/>
          </p:cNvSpPr>
          <p:nvPr>
            <p:ph type="sldNum" sz="quarter" idx="5"/>
          </p:nvPr>
        </p:nvSpPr>
        <p:spPr/>
        <p:txBody>
          <a:bodyPr/>
          <a:lstStyle/>
          <a:p>
            <a:fld id="{2FDDFA38-32CD-004A-B2D7-6BDBF10281FC}" type="slidenum">
              <a:rPr lang="en-US" smtClean="0"/>
              <a:t>6</a:t>
            </a:fld>
            <a:endParaRPr lang="en-US"/>
          </a:p>
        </p:txBody>
      </p:sp>
    </p:spTree>
    <p:extLst>
      <p:ext uri="{BB962C8B-B14F-4D97-AF65-F5344CB8AC3E}">
        <p14:creationId xmlns:p14="http://schemas.microsoft.com/office/powerpoint/2010/main" val="307233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sentence is ...</a:t>
            </a:r>
          </a:p>
          <a:p>
            <a:r>
              <a:rPr lang="en-US" dirty="0"/>
              <a:t>Here we know visit college after graduation typically has a low frequency, and a relatively short duration each time. </a:t>
            </a:r>
          </a:p>
        </p:txBody>
      </p:sp>
      <p:sp>
        <p:nvSpPr>
          <p:cNvPr id="4" name="Slide Number Placeholder 3"/>
          <p:cNvSpPr>
            <a:spLocks noGrp="1"/>
          </p:cNvSpPr>
          <p:nvPr>
            <p:ph type="sldNum" sz="quarter" idx="5"/>
          </p:nvPr>
        </p:nvSpPr>
        <p:spPr/>
        <p:txBody>
          <a:bodyPr/>
          <a:lstStyle/>
          <a:p>
            <a:fld id="{2FDDFA38-32CD-004A-B2D7-6BDBF10281FC}" type="slidenum">
              <a:rPr lang="en-US" smtClean="0"/>
              <a:t>7</a:t>
            </a:fld>
            <a:endParaRPr lang="en-US"/>
          </a:p>
        </p:txBody>
      </p:sp>
    </p:spTree>
    <p:extLst>
      <p:ext uri="{BB962C8B-B14F-4D97-AF65-F5344CB8AC3E}">
        <p14:creationId xmlns:p14="http://schemas.microsoft.com/office/powerpoint/2010/main" val="2621819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temporal commonsense, humans are able to answer questions regarding stories to demonstrate their true understandings, and some of the questions are hard for systems.</a:t>
            </a:r>
          </a:p>
          <a:p>
            <a:br>
              <a:rPr lang="en-US" dirty="0"/>
            </a:br>
            <a:r>
              <a:rPr lang="en-US" dirty="0"/>
              <a:t>For example...</a:t>
            </a:r>
          </a:p>
          <a:p>
            <a:r>
              <a:rPr lang="en-US" dirty="0"/>
              <a:t>We can also answer the question how long... We know that Bill is now in California, and duke is always in North Carolina. with a little background knowledge, we should be able ...</a:t>
            </a:r>
          </a:p>
          <a:p>
            <a:endParaRPr lang="en-US" dirty="0"/>
          </a:p>
          <a:p>
            <a:r>
              <a:rPr lang="en-US" dirty="0"/>
              <a:t>We are also able to answer more </a:t>
            </a:r>
            <a:r>
              <a:rPr lang="en-US" dirty="0" err="1"/>
              <a:t>straghtforward</a:t>
            </a:r>
            <a:r>
              <a:rPr lang="en-US" dirty="0"/>
              <a:t> questions about time, ...</a:t>
            </a:r>
          </a:p>
          <a:p>
            <a:endParaRPr lang="en-US" dirty="0"/>
          </a:p>
          <a:p>
            <a:r>
              <a:rPr lang="en-US" dirty="0"/>
              <a:t>As a good portion of all written texts requires us to implicitly construct the storylines and reason with time related information, temporal commonsense is important and ubiquitous, yet there had been limited attention</a:t>
            </a:r>
          </a:p>
        </p:txBody>
      </p:sp>
      <p:sp>
        <p:nvSpPr>
          <p:cNvPr id="4" name="Slide Number Placeholder 3"/>
          <p:cNvSpPr>
            <a:spLocks noGrp="1"/>
          </p:cNvSpPr>
          <p:nvPr>
            <p:ph type="sldNum" sz="quarter" idx="5"/>
          </p:nvPr>
        </p:nvSpPr>
        <p:spPr/>
        <p:txBody>
          <a:bodyPr/>
          <a:lstStyle/>
          <a:p>
            <a:fld id="{2FDDFA38-32CD-004A-B2D7-6BDBF10281FC}" type="slidenum">
              <a:rPr lang="en-US" smtClean="0"/>
              <a:t>8</a:t>
            </a:fld>
            <a:endParaRPr lang="en-US"/>
          </a:p>
        </p:txBody>
      </p:sp>
    </p:spTree>
    <p:extLst>
      <p:ext uri="{BB962C8B-B14F-4D97-AF65-F5344CB8AC3E}">
        <p14:creationId xmlns:p14="http://schemas.microsoft.com/office/powerpoint/2010/main" val="402738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encourage research on how to make machines capable of answering such questions, we propose...</a:t>
            </a:r>
          </a:p>
          <a:p>
            <a:endParaRPr lang="en-US" dirty="0"/>
          </a:p>
          <a:p>
            <a:r>
              <a:rPr lang="en-US" dirty="0"/>
              <a:t>The input is composed with a sentence that provides contexts, a question asking about some temporal information related to the context, and a candidate answer. We also provide gold labels indicating whether the answer is "plausible" with respect to the question. Here green indicates 4 years is plausible for the given question. </a:t>
            </a:r>
          </a:p>
          <a:p>
            <a:endParaRPr lang="en-US" dirty="0"/>
          </a:p>
          <a:p>
            <a:r>
              <a:rPr lang="en-US" dirty="0"/>
              <a:t>A question is paired with more than one candidate answers, among them zero or many may be plausible. </a:t>
            </a:r>
          </a:p>
          <a:p>
            <a:endParaRPr lang="en-US" dirty="0"/>
          </a:p>
          <a:p>
            <a:r>
              <a:rPr lang="en-US" dirty="0"/>
              <a:t>The metrics we employ are ... To give a better explanation of the metrics, consider this question with the following candidate answers, and a set of predictions. The judgement of each individual labeling is shown on the right. It has a accuracy of 0.8, however, according...</a:t>
            </a:r>
          </a:p>
          <a:p>
            <a:endParaRPr lang="en-US" dirty="0"/>
          </a:p>
          <a:p>
            <a:r>
              <a:rPr lang="en-US" dirty="0"/>
              <a:t>We believe exact match is the most appropriate metric for this task. We borrow the argument true reading comprehension is demonstrated through answering any questions regarding...  Similarly, we argue that through exact match, we evaluate if a system truly understands the question. </a:t>
            </a:r>
          </a:p>
        </p:txBody>
      </p:sp>
      <p:sp>
        <p:nvSpPr>
          <p:cNvPr id="4" name="Slide Number Placeholder 3"/>
          <p:cNvSpPr>
            <a:spLocks noGrp="1"/>
          </p:cNvSpPr>
          <p:nvPr>
            <p:ph type="sldNum" sz="quarter" idx="5"/>
          </p:nvPr>
        </p:nvSpPr>
        <p:spPr/>
        <p:txBody>
          <a:bodyPr/>
          <a:lstStyle/>
          <a:p>
            <a:fld id="{2FDDFA38-32CD-004A-B2D7-6BDBF10281FC}" type="slidenum">
              <a:rPr lang="en-US" smtClean="0"/>
              <a:t>9</a:t>
            </a:fld>
            <a:endParaRPr lang="en-US"/>
          </a:p>
        </p:txBody>
      </p:sp>
    </p:spTree>
    <p:extLst>
      <p:ext uri="{BB962C8B-B14F-4D97-AF65-F5344CB8AC3E}">
        <p14:creationId xmlns:p14="http://schemas.microsoft.com/office/powerpoint/2010/main" val="39007458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3" y="2282884"/>
            <a:ext cx="10363200" cy="1362075"/>
          </a:xfrm>
        </p:spPr>
        <p:txBody>
          <a:bodyPr anchor="t"/>
          <a:lstStyle>
            <a:lvl1pPr algn="l">
              <a:defRPr sz="4000" b="0" i="0" cap="none" baseline="0">
                <a:latin typeface="Helvetica Light" charset="0"/>
                <a:ea typeface="Helvetica Light" charset="0"/>
                <a:cs typeface="Helvetica Light" charset="0"/>
              </a:defRPr>
            </a:lvl1pPr>
          </a:lstStyle>
          <a:p>
            <a:r>
              <a:rPr lang="en-US" dirty="0"/>
              <a:t>Click to edit master style</a:t>
            </a:r>
          </a:p>
        </p:txBody>
      </p:sp>
      <p:sp>
        <p:nvSpPr>
          <p:cNvPr id="3" name="Text Placeholder 2"/>
          <p:cNvSpPr>
            <a:spLocks noGrp="1"/>
          </p:cNvSpPr>
          <p:nvPr>
            <p:ph type="body" idx="1"/>
          </p:nvPr>
        </p:nvSpPr>
        <p:spPr>
          <a:xfrm>
            <a:off x="941313" y="3875910"/>
            <a:ext cx="10363200" cy="580231"/>
          </a:xfrm>
        </p:spPr>
        <p:txBody>
          <a:bodyPr anchor="b"/>
          <a:lstStyle>
            <a:lvl1pPr marL="0" indent="0">
              <a:buNone/>
              <a:defRPr sz="2800" b="0" i="0">
                <a:solidFill>
                  <a:schemeClr val="tx1">
                    <a:lumMod val="65000"/>
                    <a:lumOff val="35000"/>
                  </a:schemeClr>
                </a:solidFill>
                <a:latin typeface="Helvetica Light" charset="0"/>
                <a:ea typeface="Helvetica Light" charset="0"/>
                <a:cs typeface="Helvetica Light"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cxnSp>
        <p:nvCxnSpPr>
          <p:cNvPr id="7" name="Straight Connector 6"/>
          <p:cNvCxnSpPr/>
          <p:nvPr/>
        </p:nvCxnSpPr>
        <p:spPr>
          <a:xfrm>
            <a:off x="326572" y="1840197"/>
            <a:ext cx="11451771" cy="18079"/>
          </a:xfrm>
          <a:prstGeom prst="line">
            <a:avLst/>
          </a:prstGeom>
          <a:ln w="3175">
            <a:solidFill>
              <a:srgbClr val="093D6E"/>
            </a:solidFill>
          </a:ln>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0172" y="921799"/>
            <a:ext cx="2452914" cy="84168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72" y="1045030"/>
            <a:ext cx="2223552" cy="616856"/>
          </a:xfrm>
          <a:prstGeom prst="rect">
            <a:avLst/>
          </a:prstGeom>
        </p:spPr>
      </p:pic>
    </p:spTree>
    <p:extLst>
      <p:ext uri="{BB962C8B-B14F-4D97-AF65-F5344CB8AC3E}">
        <p14:creationId xmlns:p14="http://schemas.microsoft.com/office/powerpoint/2010/main" val="8428358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bg2">
                  <a:lumMod val="25000"/>
                </a:schemeClr>
              </a:buClr>
              <a:defRPr>
                <a:latin typeface="+mn-lt"/>
              </a:defRPr>
            </a:lvl1pPr>
            <a:lvl2pPr>
              <a:buClr>
                <a:schemeClr val="bg2">
                  <a:lumMod val="25000"/>
                </a:schemeClr>
              </a:buClr>
              <a:defRPr>
                <a:latin typeface="+mn-lt"/>
              </a:defRPr>
            </a:lvl2pPr>
            <a:lvl3pPr>
              <a:buClr>
                <a:schemeClr val="bg2">
                  <a:lumMod val="25000"/>
                </a:schemeClr>
              </a:buClr>
              <a:defRPr>
                <a:latin typeface="+mn-lt"/>
              </a:defRPr>
            </a:lvl3pPr>
            <a:lvl4pPr>
              <a:buClr>
                <a:schemeClr val="bg2">
                  <a:lumMod val="25000"/>
                </a:schemeClr>
              </a:buClr>
              <a:defRPr>
                <a:latin typeface="+mn-lt"/>
              </a:defRPr>
            </a:lvl4pPr>
            <a:lvl5pPr>
              <a:buClr>
                <a:schemeClr val="bg2">
                  <a:lumMod val="25000"/>
                </a:schemeClr>
              </a:buCl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ftr" sz="quarter" idx="10"/>
          </p:nvPr>
        </p:nvSpPr>
        <p:spPr/>
        <p:txBody>
          <a:bodyPr/>
          <a:lstStyle>
            <a:lvl1pPr>
              <a:defRPr/>
            </a:lvl1pPr>
          </a:lstStyle>
          <a:p>
            <a:endParaRPr lang="en-US"/>
          </a:p>
        </p:txBody>
      </p:sp>
      <p:sp>
        <p:nvSpPr>
          <p:cNvPr id="5" name="Rectangle 3"/>
          <p:cNvSpPr>
            <a:spLocks noGrp="1" noChangeArrowheads="1"/>
          </p:cNvSpPr>
          <p:nvPr>
            <p:ph type="sldNum" sz="quarter" idx="11"/>
          </p:nvPr>
        </p:nvSpPr>
        <p:spPr/>
        <p:txBody>
          <a:bodyPr/>
          <a:lstStyle>
            <a:lvl1pPr>
              <a:defRPr/>
            </a:lvl1pPr>
          </a:lstStyle>
          <a:p>
            <a:fld id="{BDF588C3-71D6-5D45-B118-1C664482E1C2}" type="slidenum">
              <a:rPr lang="en-US" smtClean="0"/>
              <a:t>‹#›</a:t>
            </a:fld>
            <a:endParaRPr lang="en-US"/>
          </a:p>
        </p:txBody>
      </p:sp>
    </p:spTree>
    <p:extLst>
      <p:ext uri="{BB962C8B-B14F-4D97-AF65-F5344CB8AC3E}">
        <p14:creationId xmlns:p14="http://schemas.microsoft.com/office/powerpoint/2010/main" val="7399617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262743"/>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73624"/>
            <a:ext cx="53848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p:cNvSpPr>
            <a:spLocks noGrp="1" noChangeArrowheads="1"/>
          </p:cNvSpPr>
          <p:nvPr>
            <p:ph type="ftr" sz="quarter" idx="10"/>
          </p:nvPr>
        </p:nvSpPr>
        <p:spPr/>
        <p:txBody>
          <a:bodyPr/>
          <a:lstStyle>
            <a:lvl1pPr>
              <a:defRPr/>
            </a:lvl1pPr>
          </a:lstStyle>
          <a:p>
            <a:endParaRPr lang="en-US"/>
          </a:p>
        </p:txBody>
      </p:sp>
      <p:sp>
        <p:nvSpPr>
          <p:cNvPr id="6" name="Rectangle 3"/>
          <p:cNvSpPr>
            <a:spLocks noGrp="1" noChangeArrowheads="1"/>
          </p:cNvSpPr>
          <p:nvPr>
            <p:ph type="sldNum" sz="quarter" idx="11"/>
          </p:nvPr>
        </p:nvSpPr>
        <p:spPr/>
        <p:txBody>
          <a:bodyPr/>
          <a:lstStyle>
            <a:lvl1pPr>
              <a:defRPr/>
            </a:lvl1pPr>
          </a:lstStyle>
          <a:p>
            <a:fld id="{BDF588C3-71D6-5D45-B118-1C664482E1C2}" type="slidenum">
              <a:rPr lang="en-US" smtClean="0"/>
              <a:t>‹#›</a:t>
            </a:fld>
            <a:endParaRPr lang="en-US"/>
          </a:p>
        </p:txBody>
      </p:sp>
      <p:sp>
        <p:nvSpPr>
          <p:cNvPr id="7" name="Title 1"/>
          <p:cNvSpPr>
            <a:spLocks noGrp="1"/>
          </p:cNvSpPr>
          <p:nvPr>
            <p:ph type="title"/>
          </p:nvPr>
        </p:nvSpPr>
        <p:spPr>
          <a:xfrm>
            <a:off x="457200" y="206829"/>
            <a:ext cx="10617200" cy="533400"/>
          </a:xfrm>
        </p:spPr>
        <p:txBody>
          <a:bodyPr/>
          <a:lstStyle/>
          <a:p>
            <a:r>
              <a:rPr lang="en-US"/>
              <a:t>Click to edit Master title style</a:t>
            </a:r>
            <a:endParaRPr lang="en-US" dirty="0"/>
          </a:p>
        </p:txBody>
      </p:sp>
    </p:spTree>
    <p:extLst>
      <p:ext uri="{BB962C8B-B14F-4D97-AF65-F5344CB8AC3E}">
        <p14:creationId xmlns:p14="http://schemas.microsoft.com/office/powerpoint/2010/main" val="458895491"/>
      </p:ext>
    </p:extLst>
  </p:cSld>
  <p:clrMapOvr>
    <a:overrideClrMapping bg1="lt1" tx1="dk1" bg2="lt2" tx2="dk2" accent1="accent1" accent2="accent2" accent3="accent3" accent4="accent4" accent5="accent5" accent6="accent6" hlink="hlink" folHlink="folHlink"/>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89857" y="3091544"/>
            <a:ext cx="10617200" cy="533400"/>
          </a:xfrm>
        </p:spPr>
        <p:txBody>
          <a:bodyPr/>
          <a:lstStyle/>
          <a:p>
            <a:r>
              <a:rPr lang="en-US"/>
              <a:t>Click to edit Master title style</a:t>
            </a:r>
          </a:p>
        </p:txBody>
      </p:sp>
      <p:cxnSp>
        <p:nvCxnSpPr>
          <p:cNvPr id="5" name="Straight Connector 4"/>
          <p:cNvCxnSpPr/>
          <p:nvPr/>
        </p:nvCxnSpPr>
        <p:spPr>
          <a:xfrm>
            <a:off x="348345" y="3745203"/>
            <a:ext cx="11451771" cy="18079"/>
          </a:xfrm>
          <a:prstGeom prst="line">
            <a:avLst/>
          </a:prstGeom>
          <a:ln w="3175">
            <a:solidFill>
              <a:srgbClr val="093D6E"/>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74086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endParaRPr lang="en-US"/>
          </a:p>
        </p:txBody>
      </p:sp>
      <p:sp>
        <p:nvSpPr>
          <p:cNvPr id="3" name="Rectangle 3"/>
          <p:cNvSpPr>
            <a:spLocks noGrp="1" noChangeArrowheads="1"/>
          </p:cNvSpPr>
          <p:nvPr>
            <p:ph type="sldNum" sz="quarter" idx="11"/>
          </p:nvPr>
        </p:nvSpPr>
        <p:spPr/>
        <p:txBody>
          <a:bodyPr/>
          <a:lstStyle>
            <a:lvl1pPr>
              <a:defRPr/>
            </a:lvl1pPr>
          </a:lstStyle>
          <a:p>
            <a:fld id="{BDF588C3-71D6-5D45-B118-1C664482E1C2}" type="slidenum">
              <a:rPr lang="en-US" smtClean="0"/>
              <a:t>‹#›</a:t>
            </a:fld>
            <a:endParaRPr lang="en-US"/>
          </a:p>
        </p:txBody>
      </p:sp>
    </p:spTree>
    <p:extLst>
      <p:ext uri="{BB962C8B-B14F-4D97-AF65-F5344CB8AC3E}">
        <p14:creationId xmlns:p14="http://schemas.microsoft.com/office/powerpoint/2010/main" val="187907450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a:p>
        </p:txBody>
      </p:sp>
      <p:sp>
        <p:nvSpPr>
          <p:cNvPr id="4" name="Slide Number Placeholder 3"/>
          <p:cNvSpPr>
            <a:spLocks noGrp="1"/>
          </p:cNvSpPr>
          <p:nvPr>
            <p:ph type="sldNum" sz="quarter" idx="11"/>
          </p:nvPr>
        </p:nvSpPr>
        <p:spPr/>
        <p:txBody>
          <a:bodyPr/>
          <a:lstStyle/>
          <a:p>
            <a:fld id="{BDF588C3-71D6-5D45-B118-1C664482E1C2}" type="slidenum">
              <a:rPr lang="en-US" smtClean="0"/>
              <a:t>‹#›</a:t>
            </a:fld>
            <a:endParaRPr lang="en-US"/>
          </a:p>
        </p:txBody>
      </p:sp>
      <p:sp>
        <p:nvSpPr>
          <p:cNvPr id="5" name="Rectangle 4"/>
          <p:cNvSpPr/>
          <p:nvPr/>
        </p:nvSpPr>
        <p:spPr>
          <a:xfrm>
            <a:off x="1" y="0"/>
            <a:ext cx="12192000" cy="6858000"/>
          </a:xfrm>
          <a:prstGeom prst="rect">
            <a:avLst/>
          </a:prstGeom>
          <a:solidFill>
            <a:schemeClr val="bg1"/>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60871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5892800" y="6248400"/>
            <a:ext cx="538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ea typeface="Arial Unicode MS" pitchFamily="34" charset="-128"/>
                <a:cs typeface="Arial Unicode MS" pitchFamily="34" charset="-128"/>
              </a:defRPr>
            </a:lvl1pPr>
          </a:lstStyle>
          <a:p>
            <a:endParaRPr lang="en-US"/>
          </a:p>
        </p:txBody>
      </p:sp>
      <p:sp>
        <p:nvSpPr>
          <p:cNvPr id="36867" name="Rectangle 3"/>
          <p:cNvSpPr>
            <a:spLocks noGrp="1" noChangeArrowheads="1"/>
          </p:cNvSpPr>
          <p:nvPr>
            <p:ph type="sldNum" sz="quarter" idx="4"/>
          </p:nvPr>
        </p:nvSpPr>
        <p:spPr bwMode="auto">
          <a:xfrm>
            <a:off x="11292116" y="6523921"/>
            <a:ext cx="508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pitchFamily="34" charset="0"/>
                <a:ea typeface="Arial Unicode MS" pitchFamily="34" charset="-128"/>
                <a:cs typeface="Arial Unicode MS" pitchFamily="34" charset="-128"/>
              </a:defRPr>
            </a:lvl1pPr>
          </a:lstStyle>
          <a:p>
            <a:fld id="{BDF588C3-71D6-5D45-B118-1C664482E1C2}" type="slidenum">
              <a:rPr lang="en-US" smtClean="0"/>
              <a:t>‹#›</a:t>
            </a:fld>
            <a:endParaRPr lang="en-US" dirty="0"/>
          </a:p>
        </p:txBody>
      </p:sp>
      <p:sp>
        <p:nvSpPr>
          <p:cNvPr id="1028" name="Rectangle 4"/>
          <p:cNvSpPr>
            <a:spLocks noGrp="1" noChangeArrowheads="1"/>
          </p:cNvSpPr>
          <p:nvPr>
            <p:ph type="title"/>
          </p:nvPr>
        </p:nvSpPr>
        <p:spPr bwMode="auto">
          <a:xfrm>
            <a:off x="457200" y="206829"/>
            <a:ext cx="988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endParaRPr lang="en-US" altLang="zh-TW" dirty="0"/>
          </a:p>
        </p:txBody>
      </p:sp>
      <p:sp>
        <p:nvSpPr>
          <p:cNvPr id="1029" name="Rectangle 5"/>
          <p:cNvSpPr>
            <a:spLocks noGrp="1" noChangeArrowheads="1"/>
          </p:cNvSpPr>
          <p:nvPr>
            <p:ph type="body" idx="1"/>
          </p:nvPr>
        </p:nvSpPr>
        <p:spPr bwMode="auto">
          <a:xfrm>
            <a:off x="609600" y="1251856"/>
            <a:ext cx="10972800" cy="448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ltLang="zh-TW" dirty="0"/>
          </a:p>
        </p:txBody>
      </p:sp>
      <p:cxnSp>
        <p:nvCxnSpPr>
          <p:cNvPr id="19" name="Straight Connector 18"/>
          <p:cNvCxnSpPr/>
          <p:nvPr/>
        </p:nvCxnSpPr>
        <p:spPr>
          <a:xfrm>
            <a:off x="348345" y="806055"/>
            <a:ext cx="11451771" cy="18079"/>
          </a:xfrm>
          <a:prstGeom prst="line">
            <a:avLst/>
          </a:prstGeom>
          <a:ln w="3175">
            <a:solidFill>
              <a:srgbClr val="093D6E"/>
            </a:solidFill>
          </a:ln>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11172792" y="130628"/>
            <a:ext cx="669578" cy="669578"/>
          </a:xfrm>
          <a:prstGeom prst="rect">
            <a:avLst/>
          </a:prstGeom>
        </p:spPr>
      </p:pic>
      <p:pic>
        <p:nvPicPr>
          <p:cNvPr id="9" name="Picture 8"/>
          <p:cNvPicPr>
            <a:picLocks noChangeAspect="1"/>
          </p:cNvPicPr>
          <p:nvPr userDrawn="1"/>
        </p:nvPicPr>
        <p:blipFill rotWithShape="1">
          <a:blip r:embed="rId9">
            <a:extLst>
              <a:ext uri="{28A0092B-C50C-407E-A947-70E740481C1C}">
                <a14:useLocalDpi xmlns:a14="http://schemas.microsoft.com/office/drawing/2010/main" val="0"/>
              </a:ext>
            </a:extLst>
          </a:blip>
          <a:srcRect r="74706" b="-294"/>
          <a:stretch/>
        </p:blipFill>
        <p:spPr>
          <a:xfrm>
            <a:off x="10613572" y="181430"/>
            <a:ext cx="562428" cy="618670"/>
          </a:xfrm>
          <a:prstGeom prst="rect">
            <a:avLst/>
          </a:prstGeom>
        </p:spPr>
      </p:pic>
    </p:spTree>
    <p:extLst>
      <p:ext uri="{BB962C8B-B14F-4D97-AF65-F5344CB8AC3E}">
        <p14:creationId xmlns:p14="http://schemas.microsoft.com/office/powerpoint/2010/main" val="139450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med"/>
  <p:hf hdr="0" ftr="0" dt="0"/>
  <p:txStyles>
    <p:titleStyle>
      <a:lvl1pPr algn="l" rtl="0" eaLnBrk="1" fontAlgn="base" hangingPunct="1">
        <a:spcBef>
          <a:spcPct val="0"/>
        </a:spcBef>
        <a:spcAft>
          <a:spcPct val="0"/>
        </a:spcAft>
        <a:defRPr sz="4000" b="0" i="0">
          <a:solidFill>
            <a:schemeClr val="tx1">
              <a:lumMod val="75000"/>
              <a:lumOff val="25000"/>
            </a:schemeClr>
          </a:solidFill>
          <a:latin typeface="Helvetica Light" charset="0"/>
          <a:ea typeface="Helvetica Light" charset="0"/>
          <a:cs typeface="Helvetica Light" charset="0"/>
        </a:defRPr>
      </a:lvl1pPr>
      <a:lvl2pPr algn="l" rtl="0" eaLnBrk="1" fontAlgn="base" hangingPunct="1">
        <a:spcBef>
          <a:spcPct val="0"/>
        </a:spcBef>
        <a:spcAft>
          <a:spcPct val="0"/>
        </a:spcAft>
        <a:defRPr sz="2800">
          <a:solidFill>
            <a:srgbClr val="FF0000"/>
          </a:solidFill>
          <a:latin typeface="Calibri" pitchFamily="34" charset="0"/>
          <a:cs typeface="Arial" pitchFamily="34" charset="0"/>
        </a:defRPr>
      </a:lvl2pPr>
      <a:lvl3pPr algn="l" rtl="0" eaLnBrk="1" fontAlgn="base" hangingPunct="1">
        <a:spcBef>
          <a:spcPct val="0"/>
        </a:spcBef>
        <a:spcAft>
          <a:spcPct val="0"/>
        </a:spcAft>
        <a:defRPr sz="2800">
          <a:solidFill>
            <a:srgbClr val="FF0000"/>
          </a:solidFill>
          <a:latin typeface="Calibri" pitchFamily="34" charset="0"/>
          <a:cs typeface="Arial" pitchFamily="34" charset="0"/>
        </a:defRPr>
      </a:lvl3pPr>
      <a:lvl4pPr algn="l" rtl="0" eaLnBrk="1" fontAlgn="base" hangingPunct="1">
        <a:spcBef>
          <a:spcPct val="0"/>
        </a:spcBef>
        <a:spcAft>
          <a:spcPct val="0"/>
        </a:spcAft>
        <a:defRPr sz="2800">
          <a:solidFill>
            <a:srgbClr val="FF0000"/>
          </a:solidFill>
          <a:latin typeface="Calibri" pitchFamily="34" charset="0"/>
          <a:cs typeface="Arial" pitchFamily="34" charset="0"/>
        </a:defRPr>
      </a:lvl4pPr>
      <a:lvl5pPr algn="l" rtl="0" eaLnBrk="1" fontAlgn="base" hangingPunct="1">
        <a:spcBef>
          <a:spcPct val="0"/>
        </a:spcBef>
        <a:spcAft>
          <a:spcPct val="0"/>
        </a:spcAft>
        <a:defRPr sz="2800">
          <a:solidFill>
            <a:srgbClr val="FF0000"/>
          </a:solidFill>
          <a:latin typeface="Calibri" pitchFamily="34" charset="0"/>
          <a:cs typeface="Arial" pitchFamily="34" charset="0"/>
        </a:defRPr>
      </a:lvl5pPr>
      <a:lvl6pPr marL="457200" algn="l" rtl="0" eaLnBrk="1" fontAlgn="base" hangingPunct="1">
        <a:spcBef>
          <a:spcPct val="0"/>
        </a:spcBef>
        <a:spcAft>
          <a:spcPct val="0"/>
        </a:spcAft>
        <a:defRPr sz="2800">
          <a:solidFill>
            <a:srgbClr val="FF0000"/>
          </a:solidFill>
          <a:latin typeface="Calibri" pitchFamily="34" charset="0"/>
          <a:cs typeface="Arial" pitchFamily="34" charset="0"/>
        </a:defRPr>
      </a:lvl6pPr>
      <a:lvl7pPr marL="914400" algn="l" rtl="0" eaLnBrk="1" fontAlgn="base" hangingPunct="1">
        <a:spcBef>
          <a:spcPct val="0"/>
        </a:spcBef>
        <a:spcAft>
          <a:spcPct val="0"/>
        </a:spcAft>
        <a:defRPr sz="2800">
          <a:solidFill>
            <a:srgbClr val="FF0000"/>
          </a:solidFill>
          <a:latin typeface="Calibri" pitchFamily="34" charset="0"/>
          <a:cs typeface="Arial" pitchFamily="34" charset="0"/>
        </a:defRPr>
      </a:lvl7pPr>
      <a:lvl8pPr marL="1371600" algn="l" rtl="0" eaLnBrk="1" fontAlgn="base" hangingPunct="1">
        <a:spcBef>
          <a:spcPct val="0"/>
        </a:spcBef>
        <a:spcAft>
          <a:spcPct val="0"/>
        </a:spcAft>
        <a:defRPr sz="2800">
          <a:solidFill>
            <a:srgbClr val="FF0000"/>
          </a:solidFill>
          <a:latin typeface="Calibri" pitchFamily="34" charset="0"/>
          <a:cs typeface="Arial" pitchFamily="34" charset="0"/>
        </a:defRPr>
      </a:lvl8pPr>
      <a:lvl9pPr marL="1828800" algn="l" rtl="0" eaLnBrk="1" fontAlgn="base" hangingPunct="1">
        <a:spcBef>
          <a:spcPct val="0"/>
        </a:spcBef>
        <a:spcAft>
          <a:spcPct val="0"/>
        </a:spcAft>
        <a:defRPr sz="2800">
          <a:solidFill>
            <a:srgbClr val="FF0000"/>
          </a:solidFill>
          <a:latin typeface="Calibri" pitchFamily="34" charset="0"/>
          <a:cs typeface="Arial" pitchFamily="34" charset="0"/>
        </a:defRPr>
      </a:lvl9pPr>
    </p:titleStyle>
    <p:bodyStyle>
      <a:lvl1pPr marL="342900" indent="-342900" algn="l" rtl="0" eaLnBrk="1" fontAlgn="base" hangingPunct="1">
        <a:spcBef>
          <a:spcPct val="20000"/>
        </a:spcBef>
        <a:spcAft>
          <a:spcPct val="0"/>
        </a:spcAft>
        <a:buClr>
          <a:schemeClr val="bg2"/>
        </a:buClr>
        <a:buSzPct val="75000"/>
        <a:buFont typeface="Wingdings" charset="2"/>
        <a:buChar char="n"/>
        <a:defRPr sz="2400" b="0" i="0">
          <a:solidFill>
            <a:schemeClr val="tx1"/>
          </a:solidFill>
          <a:latin typeface="Helvetica Light" charset="0"/>
          <a:ea typeface="Helvetica Light" charset="0"/>
          <a:cs typeface="Helvetica Light" charset="0"/>
        </a:defRPr>
      </a:lvl1pPr>
      <a:lvl2pPr marL="742950" indent="-285750" algn="l" rtl="0" eaLnBrk="1" fontAlgn="base" hangingPunct="1">
        <a:spcBef>
          <a:spcPct val="20000"/>
        </a:spcBef>
        <a:spcAft>
          <a:spcPct val="0"/>
        </a:spcAft>
        <a:buClr>
          <a:schemeClr val="accent2"/>
        </a:buClr>
        <a:buSzPct val="80000"/>
        <a:buFont typeface="Wingdings" charset="2"/>
        <a:buChar char="¨"/>
        <a:defRPr sz="2000" b="0" i="0">
          <a:solidFill>
            <a:schemeClr val="tx1"/>
          </a:solidFill>
          <a:latin typeface="Helvetica Light" charset="0"/>
          <a:ea typeface="Helvetica Light" charset="0"/>
          <a:cs typeface="Helvetica Light" charset="0"/>
        </a:defRPr>
      </a:lvl2pPr>
      <a:lvl3pPr marL="1143000" indent="-228600" algn="l" rtl="0" eaLnBrk="1" fontAlgn="base" hangingPunct="1">
        <a:spcBef>
          <a:spcPct val="20000"/>
        </a:spcBef>
        <a:spcAft>
          <a:spcPct val="0"/>
        </a:spcAft>
        <a:buClr>
          <a:schemeClr val="bg2"/>
        </a:buClr>
        <a:buSzPct val="65000"/>
        <a:buFont typeface="Wingdings" charset="2"/>
        <a:buChar char="n"/>
        <a:defRPr b="0" i="0">
          <a:solidFill>
            <a:schemeClr val="tx1"/>
          </a:solidFill>
          <a:latin typeface="Helvetica Light" charset="0"/>
          <a:ea typeface="Helvetica Light" charset="0"/>
          <a:cs typeface="Helvetica Light" charset="0"/>
        </a:defRPr>
      </a:lvl3pPr>
      <a:lvl4pPr marL="1600200" indent="-228600" algn="l" rtl="0" eaLnBrk="1" fontAlgn="base" hangingPunct="1">
        <a:spcBef>
          <a:spcPct val="20000"/>
        </a:spcBef>
        <a:spcAft>
          <a:spcPct val="0"/>
        </a:spcAft>
        <a:buClr>
          <a:schemeClr val="accent2"/>
        </a:buClr>
        <a:buSzPct val="70000"/>
        <a:buFont typeface="Wingdings" charset="2"/>
        <a:buChar char="¨"/>
        <a:defRPr sz="1600" b="0" i="0">
          <a:solidFill>
            <a:schemeClr val="tx1"/>
          </a:solidFill>
          <a:latin typeface="Helvetica Light" charset="0"/>
          <a:ea typeface="Helvetica Light" charset="0"/>
          <a:cs typeface="Helvetica Light" charset="0"/>
        </a:defRPr>
      </a:lvl4pPr>
      <a:lvl5pPr marL="2057400" indent="-228600" algn="l" rtl="0" eaLnBrk="1" fontAlgn="base" hangingPunct="1">
        <a:spcBef>
          <a:spcPct val="20000"/>
        </a:spcBef>
        <a:spcAft>
          <a:spcPct val="0"/>
        </a:spcAft>
        <a:buClr>
          <a:schemeClr val="bg2"/>
        </a:buClr>
        <a:buFont typeface="Wingdings" charset="2"/>
        <a:buChar char="§"/>
        <a:defRPr sz="1600" b="0" i="0">
          <a:solidFill>
            <a:schemeClr val="tx1"/>
          </a:solidFill>
          <a:latin typeface="Helvetica Light" charset="0"/>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tiff"/><Relationship Id="rId5" Type="http://schemas.openxmlformats.org/officeDocument/2006/relationships/image" Target="../media/image6.tiff"/><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leaderboard.allenai.org/mctaco/" TargetMode="External"/><Relationship Id="rId5" Type="http://schemas.openxmlformats.org/officeDocument/2006/relationships/hyperlink" Target="https://github.com/CogComp/MCTACO"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14508-BF4D-F240-B6F6-46EED909949F}"/>
              </a:ext>
            </a:extLst>
          </p:cNvPr>
          <p:cNvSpPr>
            <a:spLocks noGrp="1"/>
          </p:cNvSpPr>
          <p:nvPr>
            <p:ph type="title"/>
          </p:nvPr>
        </p:nvSpPr>
        <p:spPr/>
        <p:txBody>
          <a:bodyPr/>
          <a:lstStyle/>
          <a:p>
            <a:pPr algn="ctr"/>
            <a:r>
              <a:rPr lang="en-US" sz="3000" i="1" dirty="0"/>
              <a:t>“Going on a vacation” </a:t>
            </a:r>
            <a:r>
              <a:rPr lang="en-US" sz="3000" dirty="0"/>
              <a:t>takes longer than </a:t>
            </a:r>
            <a:r>
              <a:rPr lang="en-US" sz="3000" i="1" dirty="0"/>
              <a:t>“Going for a walk”</a:t>
            </a:r>
            <a:r>
              <a:rPr lang="en-US" sz="3000" dirty="0"/>
              <a:t>: </a:t>
            </a:r>
            <a:br>
              <a:rPr lang="en-US" sz="3000" dirty="0"/>
            </a:br>
            <a:r>
              <a:rPr lang="en-US" sz="3000" dirty="0"/>
              <a:t>A Study of Temporal Commonsense Understanding</a:t>
            </a:r>
          </a:p>
        </p:txBody>
      </p:sp>
      <p:sp>
        <p:nvSpPr>
          <p:cNvPr id="3" name="Text Placeholder 2">
            <a:extLst>
              <a:ext uri="{FF2B5EF4-FFF2-40B4-BE49-F238E27FC236}">
                <a16:creationId xmlns:a16="http://schemas.microsoft.com/office/drawing/2014/main" id="{EAD80964-1DED-474B-BAE1-10B8F57DD7A2}"/>
              </a:ext>
            </a:extLst>
          </p:cNvPr>
          <p:cNvSpPr>
            <a:spLocks noGrp="1"/>
          </p:cNvSpPr>
          <p:nvPr>
            <p:ph type="body" idx="1"/>
          </p:nvPr>
        </p:nvSpPr>
        <p:spPr>
          <a:xfrm>
            <a:off x="1097289" y="5223540"/>
            <a:ext cx="10363200" cy="580231"/>
          </a:xfrm>
        </p:spPr>
        <p:txBody>
          <a:bodyPr/>
          <a:lstStyle/>
          <a:p>
            <a:pPr algn="ctr"/>
            <a:r>
              <a:rPr lang="en-US" sz="2400" dirty="0"/>
              <a:t>Ben Zhou     Daniel </a:t>
            </a:r>
            <a:r>
              <a:rPr lang="en-US" sz="2400" dirty="0" err="1"/>
              <a:t>Khashabi</a:t>
            </a:r>
            <a:r>
              <a:rPr lang="en-US" sz="2400" dirty="0"/>
              <a:t>*   </a:t>
            </a:r>
            <a:r>
              <a:rPr lang="en-US" sz="2400" dirty="0" err="1"/>
              <a:t>Qiang</a:t>
            </a:r>
            <a:r>
              <a:rPr lang="en-US" sz="2400" dirty="0"/>
              <a:t> Ning*        Dan Roth</a:t>
            </a:r>
          </a:p>
        </p:txBody>
      </p:sp>
      <p:pic>
        <p:nvPicPr>
          <p:cNvPr id="5" name="Picture 4" descr="A person smiling for the camera&#10;&#10;Description automatically generated">
            <a:extLst>
              <a:ext uri="{FF2B5EF4-FFF2-40B4-BE49-F238E27FC236}">
                <a16:creationId xmlns:a16="http://schemas.microsoft.com/office/drawing/2014/main" id="{BBA5993E-F96C-5C47-B512-A570A023A9F5}"/>
              </a:ext>
            </a:extLst>
          </p:cNvPr>
          <p:cNvPicPr>
            <a:picLocks noChangeAspect="1"/>
          </p:cNvPicPr>
          <p:nvPr/>
        </p:nvPicPr>
        <p:blipFill>
          <a:blip r:embed="rId3"/>
          <a:stretch>
            <a:fillRect/>
          </a:stretch>
        </p:blipFill>
        <p:spPr>
          <a:xfrm>
            <a:off x="2312670" y="3967356"/>
            <a:ext cx="1280160" cy="1280160"/>
          </a:xfrm>
          <a:prstGeom prst="rect">
            <a:avLst/>
          </a:prstGeom>
        </p:spPr>
      </p:pic>
      <p:pic>
        <p:nvPicPr>
          <p:cNvPr id="9" name="Picture 8" descr="A person posing for the camera&#10;&#10;Description automatically generated">
            <a:extLst>
              <a:ext uri="{FF2B5EF4-FFF2-40B4-BE49-F238E27FC236}">
                <a16:creationId xmlns:a16="http://schemas.microsoft.com/office/drawing/2014/main" id="{3CDD32C0-0065-AF43-AE0A-FD8982D068EB}"/>
              </a:ext>
            </a:extLst>
          </p:cNvPr>
          <p:cNvPicPr>
            <a:picLocks noChangeAspect="1"/>
          </p:cNvPicPr>
          <p:nvPr/>
        </p:nvPicPr>
        <p:blipFill rotWithShape="1">
          <a:blip r:embed="rId4"/>
          <a:srcRect r="16399"/>
          <a:stretch/>
        </p:blipFill>
        <p:spPr>
          <a:xfrm>
            <a:off x="6779287" y="3967356"/>
            <a:ext cx="1280161" cy="1280160"/>
          </a:xfrm>
          <a:prstGeom prst="rect">
            <a:avLst/>
          </a:prstGeom>
        </p:spPr>
      </p:pic>
      <p:sp>
        <p:nvSpPr>
          <p:cNvPr id="12" name="TextBox 11">
            <a:extLst>
              <a:ext uri="{FF2B5EF4-FFF2-40B4-BE49-F238E27FC236}">
                <a16:creationId xmlns:a16="http://schemas.microsoft.com/office/drawing/2014/main" id="{285D2B22-EB46-144B-8743-F14D645B1EF5}"/>
              </a:ext>
            </a:extLst>
          </p:cNvPr>
          <p:cNvSpPr txBox="1"/>
          <p:nvPr/>
        </p:nvSpPr>
        <p:spPr>
          <a:xfrm>
            <a:off x="8675370" y="6103620"/>
            <a:ext cx="3120390" cy="369332"/>
          </a:xfrm>
          <a:prstGeom prst="rect">
            <a:avLst/>
          </a:prstGeom>
          <a:noFill/>
        </p:spPr>
        <p:txBody>
          <a:bodyPr wrap="square" rtlCol="0">
            <a:spAutoFit/>
          </a:bodyPr>
          <a:lstStyle/>
          <a:p>
            <a:r>
              <a:rPr lang="en-US" dirty="0">
                <a:solidFill>
                  <a:schemeClr val="tx1">
                    <a:lumMod val="65000"/>
                    <a:lumOff val="35000"/>
                  </a:schemeClr>
                </a:solidFill>
              </a:rPr>
              <a:t>*Currently affiliated with AI2</a:t>
            </a:r>
          </a:p>
        </p:txBody>
      </p:sp>
      <p:pic>
        <p:nvPicPr>
          <p:cNvPr id="4" name="Picture 3">
            <a:extLst>
              <a:ext uri="{FF2B5EF4-FFF2-40B4-BE49-F238E27FC236}">
                <a16:creationId xmlns:a16="http://schemas.microsoft.com/office/drawing/2014/main" id="{A262608A-5D6A-E24A-A7A1-9E4482E0B324}"/>
              </a:ext>
            </a:extLst>
          </p:cNvPr>
          <p:cNvPicPr>
            <a:picLocks noChangeAspect="1"/>
          </p:cNvPicPr>
          <p:nvPr/>
        </p:nvPicPr>
        <p:blipFill rotWithShape="1">
          <a:blip r:embed="rId5"/>
          <a:srcRect l="13137" t="3827" r="7464" b="29587"/>
          <a:stretch/>
        </p:blipFill>
        <p:spPr>
          <a:xfrm>
            <a:off x="9028742" y="3967356"/>
            <a:ext cx="1279564" cy="1280160"/>
          </a:xfrm>
          <a:prstGeom prst="rect">
            <a:avLst/>
          </a:prstGeom>
        </p:spPr>
      </p:pic>
      <p:pic>
        <p:nvPicPr>
          <p:cNvPr id="6" name="Picture 5">
            <a:extLst>
              <a:ext uri="{FF2B5EF4-FFF2-40B4-BE49-F238E27FC236}">
                <a16:creationId xmlns:a16="http://schemas.microsoft.com/office/drawing/2014/main" id="{E4815B30-5C31-E447-BE79-4C96C8F00349}"/>
              </a:ext>
            </a:extLst>
          </p:cNvPr>
          <p:cNvPicPr>
            <a:picLocks noChangeAspect="1"/>
          </p:cNvPicPr>
          <p:nvPr/>
        </p:nvPicPr>
        <p:blipFill rotWithShape="1">
          <a:blip r:embed="rId6"/>
          <a:srcRect l="9765" t="8530" r="10298" b="10907"/>
          <a:stretch/>
        </p:blipFill>
        <p:spPr>
          <a:xfrm>
            <a:off x="4526289" y="3967356"/>
            <a:ext cx="1278733" cy="1280160"/>
          </a:xfrm>
          <a:prstGeom prst="rect">
            <a:avLst/>
          </a:prstGeom>
        </p:spPr>
      </p:pic>
    </p:spTree>
    <p:extLst>
      <p:ext uri="{BB962C8B-B14F-4D97-AF65-F5344CB8AC3E}">
        <p14:creationId xmlns:p14="http://schemas.microsoft.com/office/powerpoint/2010/main" val="274260562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DE03-E996-5B46-B633-DD390B158404}"/>
              </a:ext>
            </a:extLst>
          </p:cNvPr>
          <p:cNvSpPr>
            <a:spLocks noGrp="1"/>
          </p:cNvSpPr>
          <p:nvPr>
            <p:ph type="title"/>
          </p:nvPr>
        </p:nvSpPr>
        <p:spPr>
          <a:xfrm>
            <a:off x="457200" y="206829"/>
            <a:ext cx="9880600" cy="533400"/>
          </a:xfrm>
        </p:spPr>
        <p:txBody>
          <a:bodyPr/>
          <a:lstStyle/>
          <a:p>
            <a:r>
              <a:rPr lang="en-US" dirty="0"/>
              <a:t>MC-TACO: Construction</a:t>
            </a:r>
          </a:p>
        </p:txBody>
      </p:sp>
      <p:sp>
        <p:nvSpPr>
          <p:cNvPr id="3" name="Content Placeholder 2">
            <a:extLst>
              <a:ext uri="{FF2B5EF4-FFF2-40B4-BE49-F238E27FC236}">
                <a16:creationId xmlns:a16="http://schemas.microsoft.com/office/drawing/2014/main" id="{90C41FF4-00FF-C541-BEC4-96F73749E757}"/>
              </a:ext>
            </a:extLst>
          </p:cNvPr>
          <p:cNvSpPr>
            <a:spLocks noGrp="1"/>
          </p:cNvSpPr>
          <p:nvPr>
            <p:ph idx="1"/>
          </p:nvPr>
        </p:nvSpPr>
        <p:spPr>
          <a:xfrm>
            <a:off x="609601" y="1251856"/>
            <a:ext cx="5384235" cy="4484915"/>
          </a:xfrm>
        </p:spPr>
        <p:txBody>
          <a:bodyPr/>
          <a:lstStyle/>
          <a:p>
            <a:r>
              <a:rPr lang="en-US" dirty="0"/>
              <a:t>Step 0: Source Sentence Generation</a:t>
            </a:r>
          </a:p>
          <a:p>
            <a:pPr lvl="1"/>
            <a:r>
              <a:rPr lang="en-US" dirty="0"/>
              <a:t>Randomly samples sentences</a:t>
            </a:r>
          </a:p>
          <a:p>
            <a:r>
              <a:rPr lang="en-US" dirty="0"/>
              <a:t>Step 1: Question Generation</a:t>
            </a:r>
          </a:p>
          <a:p>
            <a:pPr lvl="1"/>
            <a:r>
              <a:rPr lang="en-US" dirty="0"/>
              <a:t>Ask people to write questions</a:t>
            </a:r>
          </a:p>
          <a:p>
            <a:pPr lvl="2"/>
            <a:r>
              <a:rPr lang="en-US" dirty="0"/>
              <a:t>A) </a:t>
            </a:r>
            <a:r>
              <a:rPr lang="en-US" b="1" dirty="0"/>
              <a:t>temporal</a:t>
            </a:r>
          </a:p>
          <a:p>
            <a:pPr lvl="2"/>
            <a:r>
              <a:rPr lang="en-US" dirty="0"/>
              <a:t>B) </a:t>
            </a:r>
            <a:r>
              <a:rPr lang="en-US" b="1" dirty="0"/>
              <a:t>non-extractive</a:t>
            </a:r>
          </a:p>
          <a:p>
            <a:pPr lvl="3"/>
            <a:r>
              <a:rPr lang="en-US" dirty="0"/>
              <a:t>To require commonsense</a:t>
            </a:r>
          </a:p>
          <a:p>
            <a:pPr lvl="1"/>
            <a:r>
              <a:rPr lang="en-US" dirty="0"/>
              <a:t>Ask for one “plausible” answer</a:t>
            </a:r>
          </a:p>
          <a:p>
            <a:endParaRPr lang="en-US" dirty="0"/>
          </a:p>
        </p:txBody>
      </p:sp>
      <p:sp>
        <p:nvSpPr>
          <p:cNvPr id="4" name="Slide Number Placeholder 3">
            <a:extLst>
              <a:ext uri="{FF2B5EF4-FFF2-40B4-BE49-F238E27FC236}">
                <a16:creationId xmlns:a16="http://schemas.microsoft.com/office/drawing/2014/main" id="{97A05E7E-F38C-FC43-8D06-E0B794493441}"/>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10</a:t>
            </a:fld>
            <a:endParaRPr lang="en-US"/>
          </a:p>
        </p:txBody>
      </p:sp>
      <p:sp>
        <p:nvSpPr>
          <p:cNvPr id="18" name="Down Arrow 17">
            <a:extLst>
              <a:ext uri="{FF2B5EF4-FFF2-40B4-BE49-F238E27FC236}">
                <a16:creationId xmlns:a16="http://schemas.microsoft.com/office/drawing/2014/main" id="{45824CF4-117E-4447-A11F-8D26CDB9848F}"/>
              </a:ext>
            </a:extLst>
          </p:cNvPr>
          <p:cNvSpPr/>
          <p:nvPr/>
        </p:nvSpPr>
        <p:spPr>
          <a:xfrm>
            <a:off x="7064781" y="3909246"/>
            <a:ext cx="214489" cy="620889"/>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6" name="Rounded Rectangle 15">
            <a:extLst>
              <a:ext uri="{FF2B5EF4-FFF2-40B4-BE49-F238E27FC236}">
                <a16:creationId xmlns:a16="http://schemas.microsoft.com/office/drawing/2014/main" id="{84A399FD-C13F-AB43-9CDC-8029463DBEB0}"/>
              </a:ext>
            </a:extLst>
          </p:cNvPr>
          <p:cNvSpPr/>
          <p:nvPr/>
        </p:nvSpPr>
        <p:spPr>
          <a:xfrm>
            <a:off x="6080600" y="1182246"/>
            <a:ext cx="4463219" cy="886160"/>
          </a:xfrm>
          <a:prstGeom prst="roundRect">
            <a:avLst>
              <a:gd name="adj" fmla="val 0"/>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He joined Google as a software engineer after graduating from college.</a:t>
            </a:r>
            <a:endParaRPr lang="en-US"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7" name="Rounded Rectangle 16">
            <a:extLst>
              <a:ext uri="{FF2B5EF4-FFF2-40B4-BE49-F238E27FC236}">
                <a16:creationId xmlns:a16="http://schemas.microsoft.com/office/drawing/2014/main" id="{07C87226-6E45-2F40-B030-B00835390F4C}"/>
              </a:ext>
            </a:extLst>
          </p:cNvPr>
          <p:cNvSpPr/>
          <p:nvPr/>
        </p:nvSpPr>
        <p:spPr>
          <a:xfrm>
            <a:off x="6172959" y="2906346"/>
            <a:ext cx="1998132" cy="728664"/>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How long did he stay in college?</a:t>
            </a:r>
          </a:p>
        </p:txBody>
      </p:sp>
      <p:sp>
        <p:nvSpPr>
          <p:cNvPr id="24" name="Rounded Rectangle 23">
            <a:extLst>
              <a:ext uri="{FF2B5EF4-FFF2-40B4-BE49-F238E27FC236}">
                <a16:creationId xmlns:a16="http://schemas.microsoft.com/office/drawing/2014/main" id="{6AEAE1E4-93C9-4545-8FA6-416EAB1336F2}"/>
              </a:ext>
            </a:extLst>
          </p:cNvPr>
          <p:cNvSpPr/>
          <p:nvPr/>
        </p:nvSpPr>
        <p:spPr>
          <a:xfrm>
            <a:off x="8453327" y="2906345"/>
            <a:ext cx="1998132" cy="728665"/>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Will he work at Google for the rest of his life?</a:t>
            </a:r>
          </a:p>
        </p:txBody>
      </p:sp>
      <p:sp>
        <p:nvSpPr>
          <p:cNvPr id="20" name="Snip Diagonal Corner Rectangle 19">
            <a:extLst>
              <a:ext uri="{FF2B5EF4-FFF2-40B4-BE49-F238E27FC236}">
                <a16:creationId xmlns:a16="http://schemas.microsoft.com/office/drawing/2014/main" id="{7115F59B-4D1A-5F47-8F06-5C10FCC4EF0B}"/>
              </a:ext>
            </a:extLst>
          </p:cNvPr>
          <p:cNvSpPr/>
          <p:nvPr/>
        </p:nvSpPr>
        <p:spPr>
          <a:xfrm>
            <a:off x="6742772" y="3513594"/>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21" name="Snip Diagonal Corner Rectangle 20">
            <a:extLst>
              <a:ext uri="{FF2B5EF4-FFF2-40B4-BE49-F238E27FC236}">
                <a16:creationId xmlns:a16="http://schemas.microsoft.com/office/drawing/2014/main" id="{C9393F36-37C5-0B41-9283-18D476C4A097}"/>
              </a:ext>
            </a:extLst>
          </p:cNvPr>
          <p:cNvSpPr/>
          <p:nvPr/>
        </p:nvSpPr>
        <p:spPr>
          <a:xfrm>
            <a:off x="9460908" y="3563005"/>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22" name="Snip Diagonal Corner Rectangle 21">
            <a:extLst>
              <a:ext uri="{FF2B5EF4-FFF2-40B4-BE49-F238E27FC236}">
                <a16:creationId xmlns:a16="http://schemas.microsoft.com/office/drawing/2014/main" id="{69C8B769-1F79-A041-A980-C4A8BC1A41E4}"/>
              </a:ext>
            </a:extLst>
          </p:cNvPr>
          <p:cNvSpPr/>
          <p:nvPr/>
        </p:nvSpPr>
        <p:spPr>
          <a:xfrm>
            <a:off x="8585890" y="3563005"/>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25" name="Rounded Rectangle 24">
            <a:extLst>
              <a:ext uri="{FF2B5EF4-FFF2-40B4-BE49-F238E27FC236}">
                <a16:creationId xmlns:a16="http://schemas.microsoft.com/office/drawing/2014/main" id="{D176BDFE-9D8F-B34E-9ABB-FAA8495022B2}"/>
              </a:ext>
            </a:extLst>
          </p:cNvPr>
          <p:cNvSpPr/>
          <p:nvPr/>
        </p:nvSpPr>
        <p:spPr>
          <a:xfrm>
            <a:off x="6630159" y="4682437"/>
            <a:ext cx="1083733"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4 years</a:t>
            </a:r>
          </a:p>
        </p:txBody>
      </p:sp>
      <p:sp>
        <p:nvSpPr>
          <p:cNvPr id="26" name="Rounded Rectangle 25">
            <a:extLst>
              <a:ext uri="{FF2B5EF4-FFF2-40B4-BE49-F238E27FC236}">
                <a16:creationId xmlns:a16="http://schemas.microsoft.com/office/drawing/2014/main" id="{7693F600-282A-444C-B1E6-E3AE46E70370}"/>
              </a:ext>
            </a:extLst>
          </p:cNvPr>
          <p:cNvSpPr/>
          <p:nvPr/>
        </p:nvSpPr>
        <p:spPr>
          <a:xfrm>
            <a:off x="8910527" y="4682437"/>
            <a:ext cx="1083733"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No</a:t>
            </a:r>
          </a:p>
        </p:txBody>
      </p:sp>
      <p:sp>
        <p:nvSpPr>
          <p:cNvPr id="27" name="Down Arrow 26">
            <a:extLst>
              <a:ext uri="{FF2B5EF4-FFF2-40B4-BE49-F238E27FC236}">
                <a16:creationId xmlns:a16="http://schemas.microsoft.com/office/drawing/2014/main" id="{98E0E21E-A3CA-C741-BEF7-BFDE16355105}"/>
              </a:ext>
            </a:extLst>
          </p:cNvPr>
          <p:cNvSpPr/>
          <p:nvPr/>
        </p:nvSpPr>
        <p:spPr>
          <a:xfrm>
            <a:off x="9353663" y="3908204"/>
            <a:ext cx="214489" cy="620889"/>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8" name="Down Arrow 27">
            <a:extLst>
              <a:ext uri="{FF2B5EF4-FFF2-40B4-BE49-F238E27FC236}">
                <a16:creationId xmlns:a16="http://schemas.microsoft.com/office/drawing/2014/main" id="{2572FC0C-BBC0-F24D-A86F-56982456BCB8}"/>
              </a:ext>
            </a:extLst>
          </p:cNvPr>
          <p:cNvSpPr/>
          <p:nvPr/>
        </p:nvSpPr>
        <p:spPr>
          <a:xfrm>
            <a:off x="8204964" y="2257698"/>
            <a:ext cx="214489" cy="620889"/>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4247057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17" grpId="0" animBg="1"/>
      <p:bldP spid="24" grpId="0" animBg="1"/>
      <p:bldP spid="20" grpId="0" animBg="1"/>
      <p:bldP spid="21" grpId="0" animBg="1"/>
      <p:bldP spid="22"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D38512C2-D4D5-164E-A0BA-7A6F505786D1}"/>
              </a:ext>
            </a:extLst>
          </p:cNvPr>
          <p:cNvSpPr/>
          <p:nvPr/>
        </p:nvSpPr>
        <p:spPr>
          <a:xfrm>
            <a:off x="9379523" y="3683614"/>
            <a:ext cx="982134" cy="372534"/>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Yes</a:t>
            </a:r>
          </a:p>
        </p:txBody>
      </p:sp>
      <p:sp>
        <p:nvSpPr>
          <p:cNvPr id="2" name="Title 1">
            <a:extLst>
              <a:ext uri="{FF2B5EF4-FFF2-40B4-BE49-F238E27FC236}">
                <a16:creationId xmlns:a16="http://schemas.microsoft.com/office/drawing/2014/main" id="{5522ADA1-D49A-3242-B39F-5296C84A1EA2}"/>
              </a:ext>
            </a:extLst>
          </p:cNvPr>
          <p:cNvSpPr>
            <a:spLocks noGrp="1"/>
          </p:cNvSpPr>
          <p:nvPr>
            <p:ph type="title"/>
          </p:nvPr>
        </p:nvSpPr>
        <p:spPr/>
        <p:txBody>
          <a:bodyPr/>
          <a:lstStyle/>
          <a:p>
            <a:r>
              <a:rPr lang="en-US" dirty="0"/>
              <a:t>MC-TACO: Construction</a:t>
            </a:r>
          </a:p>
        </p:txBody>
      </p:sp>
      <p:sp>
        <p:nvSpPr>
          <p:cNvPr id="3" name="Content Placeholder 2">
            <a:extLst>
              <a:ext uri="{FF2B5EF4-FFF2-40B4-BE49-F238E27FC236}">
                <a16:creationId xmlns:a16="http://schemas.microsoft.com/office/drawing/2014/main" id="{AB29CC04-138D-014C-85E4-9A40931EC903}"/>
              </a:ext>
            </a:extLst>
          </p:cNvPr>
          <p:cNvSpPr>
            <a:spLocks noGrp="1"/>
          </p:cNvSpPr>
          <p:nvPr>
            <p:ph idx="1"/>
          </p:nvPr>
        </p:nvSpPr>
        <p:spPr>
          <a:xfrm>
            <a:off x="609601" y="1251856"/>
            <a:ext cx="4812894" cy="4484915"/>
          </a:xfrm>
        </p:spPr>
        <p:txBody>
          <a:bodyPr/>
          <a:lstStyle/>
          <a:p>
            <a:r>
              <a:rPr lang="en-US" dirty="0"/>
              <a:t>Step 2: Question Verification</a:t>
            </a:r>
          </a:p>
          <a:p>
            <a:pPr lvl="1"/>
            <a:r>
              <a:rPr lang="en-US" dirty="0"/>
              <a:t>2 additional verifications on each question</a:t>
            </a:r>
          </a:p>
          <a:p>
            <a:pPr lvl="1"/>
            <a:r>
              <a:rPr lang="en-US" dirty="0"/>
              <a:t>100% agreement</a:t>
            </a:r>
          </a:p>
          <a:p>
            <a:pPr lvl="1"/>
            <a:r>
              <a:rPr lang="en-US" dirty="0"/>
              <a:t>We also ask for </a:t>
            </a:r>
          </a:p>
          <a:p>
            <a:pPr lvl="2"/>
            <a:r>
              <a:rPr lang="en-US" dirty="0"/>
              <a:t>1 “plausible” answer</a:t>
            </a:r>
          </a:p>
          <a:p>
            <a:pPr lvl="2"/>
            <a:r>
              <a:rPr lang="en-US" dirty="0"/>
              <a:t>1 “implausible” answer</a:t>
            </a:r>
          </a:p>
          <a:p>
            <a:pPr lvl="2"/>
            <a:endParaRPr lang="en-US" dirty="0"/>
          </a:p>
        </p:txBody>
      </p:sp>
      <p:sp>
        <p:nvSpPr>
          <p:cNvPr id="4" name="Slide Number Placeholder 3">
            <a:extLst>
              <a:ext uri="{FF2B5EF4-FFF2-40B4-BE49-F238E27FC236}">
                <a16:creationId xmlns:a16="http://schemas.microsoft.com/office/drawing/2014/main" id="{54EA4700-7F6A-954A-B0E5-F8D7936BF328}"/>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11</a:t>
            </a:fld>
            <a:endParaRPr lang="en-US"/>
          </a:p>
        </p:txBody>
      </p:sp>
      <p:sp>
        <p:nvSpPr>
          <p:cNvPr id="10" name="Rounded Rectangle 9">
            <a:extLst>
              <a:ext uri="{FF2B5EF4-FFF2-40B4-BE49-F238E27FC236}">
                <a16:creationId xmlns:a16="http://schemas.microsoft.com/office/drawing/2014/main" id="{E3A5DFC2-9F6B-8342-A7D7-6B687DC3CCC7}"/>
              </a:ext>
            </a:extLst>
          </p:cNvPr>
          <p:cNvSpPr/>
          <p:nvPr/>
        </p:nvSpPr>
        <p:spPr>
          <a:xfrm>
            <a:off x="6265319" y="3687798"/>
            <a:ext cx="982134" cy="372534"/>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Yes</a:t>
            </a:r>
          </a:p>
        </p:txBody>
      </p:sp>
      <p:sp>
        <p:nvSpPr>
          <p:cNvPr id="20" name="Rounded Rectangle 19">
            <a:extLst>
              <a:ext uri="{FF2B5EF4-FFF2-40B4-BE49-F238E27FC236}">
                <a16:creationId xmlns:a16="http://schemas.microsoft.com/office/drawing/2014/main" id="{E2002D3C-E39E-F74F-BDF3-66D4B5C69E47}"/>
              </a:ext>
            </a:extLst>
          </p:cNvPr>
          <p:cNvSpPr/>
          <p:nvPr/>
        </p:nvSpPr>
        <p:spPr>
          <a:xfrm>
            <a:off x="9379523" y="4646820"/>
            <a:ext cx="982134" cy="372534"/>
          </a:xfrm>
          <a:prstGeom prst="roundRect">
            <a:avLst/>
          </a:prstGeom>
          <a:solidFill>
            <a:srgbClr val="F88379"/>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latin typeface="Helvetica Neue" charset="0"/>
                <a:ea typeface="Helvetica Neue" charset="0"/>
                <a:cs typeface="Helvetica Neue" charset="0"/>
              </a:rPr>
              <a:t>No</a:t>
            </a:r>
          </a:p>
        </p:txBody>
      </p:sp>
      <p:sp>
        <p:nvSpPr>
          <p:cNvPr id="21" name="Rounded Rectangle 20">
            <a:extLst>
              <a:ext uri="{FF2B5EF4-FFF2-40B4-BE49-F238E27FC236}">
                <a16:creationId xmlns:a16="http://schemas.microsoft.com/office/drawing/2014/main" id="{0DF04BF8-AD29-B04F-B241-5C53D9E93B93}"/>
              </a:ext>
            </a:extLst>
          </p:cNvPr>
          <p:cNvSpPr/>
          <p:nvPr/>
        </p:nvSpPr>
        <p:spPr>
          <a:xfrm>
            <a:off x="6265319" y="4647320"/>
            <a:ext cx="982134" cy="372534"/>
          </a:xfrm>
          <a:prstGeom prst="roundRect">
            <a:avLst/>
          </a:prstGeom>
          <a:solidFill>
            <a:schemeClr val="accent6">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Yes</a:t>
            </a:r>
          </a:p>
        </p:txBody>
      </p:sp>
      <p:sp>
        <p:nvSpPr>
          <p:cNvPr id="22" name="Rounded Rectangle 21">
            <a:extLst>
              <a:ext uri="{FF2B5EF4-FFF2-40B4-BE49-F238E27FC236}">
                <a16:creationId xmlns:a16="http://schemas.microsoft.com/office/drawing/2014/main" id="{72645955-0B50-2342-A1C6-B0514736188B}"/>
              </a:ext>
            </a:extLst>
          </p:cNvPr>
          <p:cNvSpPr/>
          <p:nvPr/>
        </p:nvSpPr>
        <p:spPr>
          <a:xfrm>
            <a:off x="6080600" y="1182246"/>
            <a:ext cx="4463219" cy="886160"/>
          </a:xfrm>
          <a:prstGeom prst="roundRect">
            <a:avLst>
              <a:gd name="adj" fmla="val 0"/>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He joined Google as a software engineer after graduating from college.</a:t>
            </a:r>
            <a:endParaRPr lang="en-US"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26" name="Rounded Rectangle 25">
            <a:extLst>
              <a:ext uri="{FF2B5EF4-FFF2-40B4-BE49-F238E27FC236}">
                <a16:creationId xmlns:a16="http://schemas.microsoft.com/office/drawing/2014/main" id="{57005A5B-F6D5-FE49-A5A5-FCF9D2F92296}"/>
              </a:ext>
            </a:extLst>
          </p:cNvPr>
          <p:cNvSpPr/>
          <p:nvPr/>
        </p:nvSpPr>
        <p:spPr>
          <a:xfrm>
            <a:off x="6172959" y="2361401"/>
            <a:ext cx="1998132" cy="728664"/>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How long did he stay in college?</a:t>
            </a:r>
          </a:p>
        </p:txBody>
      </p:sp>
      <p:sp>
        <p:nvSpPr>
          <p:cNvPr id="27" name="Rounded Rectangle 26">
            <a:extLst>
              <a:ext uri="{FF2B5EF4-FFF2-40B4-BE49-F238E27FC236}">
                <a16:creationId xmlns:a16="http://schemas.microsoft.com/office/drawing/2014/main" id="{CEE47F82-276C-044D-ACF2-DF9397FAC3B0}"/>
              </a:ext>
            </a:extLst>
          </p:cNvPr>
          <p:cNvSpPr/>
          <p:nvPr/>
        </p:nvSpPr>
        <p:spPr>
          <a:xfrm>
            <a:off x="8453327" y="2361400"/>
            <a:ext cx="1998132" cy="728665"/>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What did he do after college?</a:t>
            </a:r>
          </a:p>
        </p:txBody>
      </p:sp>
      <p:sp>
        <p:nvSpPr>
          <p:cNvPr id="7" name="Diamond 6">
            <a:extLst>
              <a:ext uri="{FF2B5EF4-FFF2-40B4-BE49-F238E27FC236}">
                <a16:creationId xmlns:a16="http://schemas.microsoft.com/office/drawing/2014/main" id="{B56B3E9B-6584-0247-85F9-0289732723B8}"/>
              </a:ext>
            </a:extLst>
          </p:cNvPr>
          <p:cNvSpPr/>
          <p:nvPr/>
        </p:nvSpPr>
        <p:spPr>
          <a:xfrm>
            <a:off x="7108142" y="3224627"/>
            <a:ext cx="2410691" cy="596390"/>
          </a:xfrm>
          <a:prstGeom prst="diamond">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Temporal?</a:t>
            </a:r>
          </a:p>
        </p:txBody>
      </p:sp>
      <p:sp>
        <p:nvSpPr>
          <p:cNvPr id="28" name="Diamond 27">
            <a:extLst>
              <a:ext uri="{FF2B5EF4-FFF2-40B4-BE49-F238E27FC236}">
                <a16:creationId xmlns:a16="http://schemas.microsoft.com/office/drawing/2014/main" id="{353ED43B-88FA-924E-9A93-C0EF6F25178D}"/>
              </a:ext>
            </a:extLst>
          </p:cNvPr>
          <p:cNvSpPr/>
          <p:nvPr/>
        </p:nvSpPr>
        <p:spPr>
          <a:xfrm>
            <a:off x="7108142" y="4184149"/>
            <a:ext cx="2410691" cy="596390"/>
          </a:xfrm>
          <a:prstGeom prst="diamond">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Non-extractive?</a:t>
            </a:r>
          </a:p>
        </p:txBody>
      </p:sp>
      <p:sp>
        <p:nvSpPr>
          <p:cNvPr id="5" name="Rounded Rectangle 4">
            <a:extLst>
              <a:ext uri="{FF2B5EF4-FFF2-40B4-BE49-F238E27FC236}">
                <a16:creationId xmlns:a16="http://schemas.microsoft.com/office/drawing/2014/main" id="{D34FAAD3-DDC9-0A44-8351-FC42FE1F0FFE}"/>
              </a:ext>
            </a:extLst>
          </p:cNvPr>
          <p:cNvSpPr/>
          <p:nvPr/>
        </p:nvSpPr>
        <p:spPr>
          <a:xfrm>
            <a:off x="6414868" y="1294228"/>
            <a:ext cx="1392701" cy="330162"/>
          </a:xfrm>
          <a:prstGeom prst="round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Tree>
    <p:extLst>
      <p:ext uri="{BB962C8B-B14F-4D97-AF65-F5344CB8AC3E}">
        <p14:creationId xmlns:p14="http://schemas.microsoft.com/office/powerpoint/2010/main" val="40013275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1" animBg="1"/>
      <p:bldP spid="10" grpId="1" animBg="1"/>
      <p:bldP spid="20" grpId="0" animBg="1"/>
      <p:bldP spid="21" grpId="0" animBg="1"/>
      <p:bldP spid="22" grpId="0" animBg="1"/>
      <p:bldP spid="26" grpId="0" animBg="1"/>
      <p:bldP spid="27" grpId="0" animBg="1"/>
      <p:bldP spid="7" grpId="0" animBg="1"/>
      <p:bldP spid="28"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CE4B-D859-B041-8166-6C76786E167F}"/>
              </a:ext>
            </a:extLst>
          </p:cNvPr>
          <p:cNvSpPr>
            <a:spLocks noGrp="1"/>
          </p:cNvSpPr>
          <p:nvPr>
            <p:ph type="title"/>
          </p:nvPr>
        </p:nvSpPr>
        <p:spPr/>
        <p:txBody>
          <a:bodyPr/>
          <a:lstStyle/>
          <a:p>
            <a:r>
              <a:rPr lang="en-US" dirty="0"/>
              <a:t>MC-TACO: Construction</a:t>
            </a:r>
          </a:p>
        </p:txBody>
      </p:sp>
      <p:sp>
        <p:nvSpPr>
          <p:cNvPr id="3" name="Content Placeholder 2">
            <a:extLst>
              <a:ext uri="{FF2B5EF4-FFF2-40B4-BE49-F238E27FC236}">
                <a16:creationId xmlns:a16="http://schemas.microsoft.com/office/drawing/2014/main" id="{40B3803C-72C2-F44B-BFE2-DB88AABB3706}"/>
              </a:ext>
            </a:extLst>
          </p:cNvPr>
          <p:cNvSpPr>
            <a:spLocks noGrp="1"/>
          </p:cNvSpPr>
          <p:nvPr>
            <p:ph idx="1"/>
          </p:nvPr>
        </p:nvSpPr>
        <p:spPr>
          <a:xfrm>
            <a:off x="609601" y="1251856"/>
            <a:ext cx="4622803" cy="4484915"/>
          </a:xfrm>
        </p:spPr>
        <p:txBody>
          <a:bodyPr/>
          <a:lstStyle/>
          <a:p>
            <a:r>
              <a:rPr lang="en-US" dirty="0"/>
              <a:t>Step 3: Candidate Answer Expansion</a:t>
            </a:r>
          </a:p>
          <a:p>
            <a:pPr lvl="1"/>
            <a:r>
              <a:rPr lang="en-US" dirty="0"/>
              <a:t>Seed answers from step 1+2</a:t>
            </a:r>
          </a:p>
          <a:p>
            <a:pPr lvl="1"/>
            <a:r>
              <a:rPr lang="en-US" dirty="0"/>
              <a:t>Expand candidates automatically</a:t>
            </a:r>
          </a:p>
          <a:p>
            <a:pPr lvl="2"/>
            <a:r>
              <a:rPr lang="en-US" dirty="0"/>
              <a:t>Perturbations</a:t>
            </a:r>
          </a:p>
          <a:p>
            <a:pPr lvl="2"/>
            <a:r>
              <a:rPr lang="en-US" dirty="0"/>
              <a:t>Information Retrieval </a:t>
            </a:r>
          </a:p>
          <a:p>
            <a:pPr marL="514350" lvl="1" indent="0">
              <a:buNone/>
            </a:pPr>
            <a:endParaRPr lang="en-US" dirty="0"/>
          </a:p>
          <a:p>
            <a:pPr lvl="2"/>
            <a:endParaRPr lang="en-US" dirty="0"/>
          </a:p>
        </p:txBody>
      </p:sp>
      <p:sp>
        <p:nvSpPr>
          <p:cNvPr id="17" name="Rounded Rectangle 16">
            <a:extLst>
              <a:ext uri="{FF2B5EF4-FFF2-40B4-BE49-F238E27FC236}">
                <a16:creationId xmlns:a16="http://schemas.microsoft.com/office/drawing/2014/main" id="{7628443B-AA88-7743-AACC-59BE7CAD0AC7}"/>
              </a:ext>
            </a:extLst>
          </p:cNvPr>
          <p:cNvSpPr/>
          <p:nvPr/>
        </p:nvSpPr>
        <p:spPr>
          <a:xfrm>
            <a:off x="6080600" y="1182246"/>
            <a:ext cx="4463219" cy="886160"/>
          </a:xfrm>
          <a:prstGeom prst="roundRect">
            <a:avLst>
              <a:gd name="adj" fmla="val 0"/>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He joined Google as a software engineer after graduating from college.</a:t>
            </a:r>
            <a:endParaRPr lang="en-US"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21" name="Rounded Rectangle 20">
            <a:extLst>
              <a:ext uri="{FF2B5EF4-FFF2-40B4-BE49-F238E27FC236}">
                <a16:creationId xmlns:a16="http://schemas.microsoft.com/office/drawing/2014/main" id="{B97E5698-5BAE-8843-91BF-AAFE9CD4501E}"/>
              </a:ext>
            </a:extLst>
          </p:cNvPr>
          <p:cNvSpPr/>
          <p:nvPr/>
        </p:nvSpPr>
        <p:spPr>
          <a:xfrm>
            <a:off x="6172959" y="2361401"/>
            <a:ext cx="1998132" cy="728664"/>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How long did he stay in college?</a:t>
            </a:r>
          </a:p>
        </p:txBody>
      </p:sp>
      <p:sp>
        <p:nvSpPr>
          <p:cNvPr id="22" name="Rounded Rectangle 21">
            <a:extLst>
              <a:ext uri="{FF2B5EF4-FFF2-40B4-BE49-F238E27FC236}">
                <a16:creationId xmlns:a16="http://schemas.microsoft.com/office/drawing/2014/main" id="{7E7BF537-5AD4-B845-A11B-B268BE347C2F}"/>
              </a:ext>
            </a:extLst>
          </p:cNvPr>
          <p:cNvSpPr/>
          <p:nvPr/>
        </p:nvSpPr>
        <p:spPr>
          <a:xfrm>
            <a:off x="8453327" y="2361400"/>
            <a:ext cx="1998132" cy="728665"/>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What happened after he started working?</a:t>
            </a:r>
          </a:p>
        </p:txBody>
      </p:sp>
      <p:sp>
        <p:nvSpPr>
          <p:cNvPr id="23" name="Rounded Rectangle 22">
            <a:extLst>
              <a:ext uri="{FF2B5EF4-FFF2-40B4-BE49-F238E27FC236}">
                <a16:creationId xmlns:a16="http://schemas.microsoft.com/office/drawing/2014/main" id="{C37A24B2-2A24-EC4D-84B4-BAF9F8D648A9}"/>
              </a:ext>
            </a:extLst>
          </p:cNvPr>
          <p:cNvSpPr/>
          <p:nvPr/>
        </p:nvSpPr>
        <p:spPr>
          <a:xfrm>
            <a:off x="6630159" y="3389736"/>
            <a:ext cx="1083733"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4 years</a:t>
            </a:r>
          </a:p>
        </p:txBody>
      </p:sp>
      <p:sp>
        <p:nvSpPr>
          <p:cNvPr id="28" name="Rounded Rectangle 27">
            <a:extLst>
              <a:ext uri="{FF2B5EF4-FFF2-40B4-BE49-F238E27FC236}">
                <a16:creationId xmlns:a16="http://schemas.microsoft.com/office/drawing/2014/main" id="{394DCF46-9F03-4B47-A352-78CA38F22FDA}"/>
              </a:ext>
            </a:extLst>
          </p:cNvPr>
          <p:cNvSpPr/>
          <p:nvPr/>
        </p:nvSpPr>
        <p:spPr>
          <a:xfrm>
            <a:off x="6630159" y="4377514"/>
            <a:ext cx="1083733" cy="474132"/>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6 years</a:t>
            </a:r>
          </a:p>
        </p:txBody>
      </p:sp>
      <p:sp>
        <p:nvSpPr>
          <p:cNvPr id="29" name="Rounded Rectangle 28">
            <a:extLst>
              <a:ext uri="{FF2B5EF4-FFF2-40B4-BE49-F238E27FC236}">
                <a16:creationId xmlns:a16="http://schemas.microsoft.com/office/drawing/2014/main" id="{E0427F8F-D989-7447-A708-2336F6A3CC3A}"/>
              </a:ext>
            </a:extLst>
          </p:cNvPr>
          <p:cNvSpPr/>
          <p:nvPr/>
        </p:nvSpPr>
        <p:spPr>
          <a:xfrm>
            <a:off x="6630159" y="4925025"/>
            <a:ext cx="1083733" cy="474132"/>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11 days</a:t>
            </a:r>
          </a:p>
        </p:txBody>
      </p:sp>
      <p:sp>
        <p:nvSpPr>
          <p:cNvPr id="30" name="Down Arrow 29">
            <a:extLst>
              <a:ext uri="{FF2B5EF4-FFF2-40B4-BE49-F238E27FC236}">
                <a16:creationId xmlns:a16="http://schemas.microsoft.com/office/drawing/2014/main" id="{04759145-A039-F640-8B8B-787BF7EDE5F8}"/>
              </a:ext>
            </a:extLst>
          </p:cNvPr>
          <p:cNvSpPr/>
          <p:nvPr/>
        </p:nvSpPr>
        <p:spPr>
          <a:xfrm>
            <a:off x="7073246" y="3999336"/>
            <a:ext cx="197559" cy="304800"/>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4" name="Rounded Rectangle 33">
            <a:extLst>
              <a:ext uri="{FF2B5EF4-FFF2-40B4-BE49-F238E27FC236}">
                <a16:creationId xmlns:a16="http://schemas.microsoft.com/office/drawing/2014/main" id="{F2D8497A-8772-424E-B6DD-216834931920}"/>
              </a:ext>
            </a:extLst>
          </p:cNvPr>
          <p:cNvSpPr/>
          <p:nvPr/>
        </p:nvSpPr>
        <p:spPr>
          <a:xfrm>
            <a:off x="6630159" y="5472535"/>
            <a:ext cx="1083733" cy="474132"/>
          </a:xfrm>
          <a:prstGeom prst="roundRect">
            <a:avLst/>
          </a:prstGeom>
          <a:no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a:t>
            </a:r>
          </a:p>
        </p:txBody>
      </p:sp>
      <p:sp>
        <p:nvSpPr>
          <p:cNvPr id="38" name="Rounded Rectangle 37">
            <a:extLst>
              <a:ext uri="{FF2B5EF4-FFF2-40B4-BE49-F238E27FC236}">
                <a16:creationId xmlns:a16="http://schemas.microsoft.com/office/drawing/2014/main" id="{BC3E8C3B-171F-9C40-A2A5-535731350511}"/>
              </a:ext>
            </a:extLst>
          </p:cNvPr>
          <p:cNvSpPr/>
          <p:nvPr/>
        </p:nvSpPr>
        <p:spPr>
          <a:xfrm>
            <a:off x="8120304" y="5472535"/>
            <a:ext cx="2664178" cy="474133"/>
          </a:xfrm>
          <a:prstGeom prst="roundRect">
            <a:avLst/>
          </a:prstGeom>
          <a:no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a:t>
            </a:r>
          </a:p>
        </p:txBody>
      </p:sp>
      <p:sp>
        <p:nvSpPr>
          <p:cNvPr id="63" name="Slide Number Placeholder 3">
            <a:extLst>
              <a:ext uri="{FF2B5EF4-FFF2-40B4-BE49-F238E27FC236}">
                <a16:creationId xmlns:a16="http://schemas.microsoft.com/office/drawing/2014/main" id="{A07D6901-6941-E245-BAC3-0EB293AEE661}"/>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12</a:t>
            </a:fld>
            <a:endParaRPr lang="en-US" dirty="0"/>
          </a:p>
        </p:txBody>
      </p:sp>
      <p:sp>
        <p:nvSpPr>
          <p:cNvPr id="64" name="Rounded Rectangle 63">
            <a:extLst>
              <a:ext uri="{FF2B5EF4-FFF2-40B4-BE49-F238E27FC236}">
                <a16:creationId xmlns:a16="http://schemas.microsoft.com/office/drawing/2014/main" id="{EC88CE2C-9BB2-104D-9B42-9FF7974389AB}"/>
              </a:ext>
            </a:extLst>
          </p:cNvPr>
          <p:cNvSpPr/>
          <p:nvPr/>
        </p:nvSpPr>
        <p:spPr>
          <a:xfrm>
            <a:off x="8537993" y="3389736"/>
            <a:ext cx="1828800"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He started making money.</a:t>
            </a:r>
          </a:p>
        </p:txBody>
      </p:sp>
      <p:sp>
        <p:nvSpPr>
          <p:cNvPr id="65" name="Down Arrow 64">
            <a:extLst>
              <a:ext uri="{FF2B5EF4-FFF2-40B4-BE49-F238E27FC236}">
                <a16:creationId xmlns:a16="http://schemas.microsoft.com/office/drawing/2014/main" id="{A1F530A7-093B-464D-A7DF-A91E18A4D2F2}"/>
              </a:ext>
            </a:extLst>
          </p:cNvPr>
          <p:cNvSpPr/>
          <p:nvPr/>
        </p:nvSpPr>
        <p:spPr>
          <a:xfrm>
            <a:off x="9353614" y="3999336"/>
            <a:ext cx="197559" cy="304800"/>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66" name="Rounded Rectangle 65">
            <a:extLst>
              <a:ext uri="{FF2B5EF4-FFF2-40B4-BE49-F238E27FC236}">
                <a16:creationId xmlns:a16="http://schemas.microsoft.com/office/drawing/2014/main" id="{E555A2F9-F5D7-964C-84C0-2294F10AD2D0}"/>
              </a:ext>
            </a:extLst>
          </p:cNvPr>
          <p:cNvSpPr/>
          <p:nvPr/>
        </p:nvSpPr>
        <p:spPr>
          <a:xfrm>
            <a:off x="8537993" y="4377513"/>
            <a:ext cx="1828800"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He started a factory.</a:t>
            </a:r>
          </a:p>
        </p:txBody>
      </p:sp>
      <p:sp>
        <p:nvSpPr>
          <p:cNvPr id="67" name="Rounded Rectangle 66">
            <a:extLst>
              <a:ext uri="{FF2B5EF4-FFF2-40B4-BE49-F238E27FC236}">
                <a16:creationId xmlns:a16="http://schemas.microsoft.com/office/drawing/2014/main" id="{1E3D6F77-E335-524B-94FB-1F097E798A55}"/>
              </a:ext>
            </a:extLst>
          </p:cNvPr>
          <p:cNvSpPr/>
          <p:nvPr/>
        </p:nvSpPr>
        <p:spPr>
          <a:xfrm>
            <a:off x="8537993" y="4925024"/>
            <a:ext cx="1828800"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He contributed to public services.</a:t>
            </a:r>
          </a:p>
        </p:txBody>
      </p:sp>
    </p:spTree>
    <p:extLst>
      <p:ext uri="{BB962C8B-B14F-4D97-AF65-F5344CB8AC3E}">
        <p14:creationId xmlns:p14="http://schemas.microsoft.com/office/powerpoint/2010/main" val="5205705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4" grpId="0"/>
      <p:bldP spid="38" grpId="0"/>
      <p:bldP spid="66" grpId="0" animBg="1"/>
      <p:bldP spid="6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F1F8-92C1-1F4B-B2FC-D282CE3FB74A}"/>
              </a:ext>
            </a:extLst>
          </p:cNvPr>
          <p:cNvSpPr>
            <a:spLocks noGrp="1"/>
          </p:cNvSpPr>
          <p:nvPr>
            <p:ph type="title"/>
          </p:nvPr>
        </p:nvSpPr>
        <p:spPr/>
        <p:txBody>
          <a:bodyPr/>
          <a:lstStyle/>
          <a:p>
            <a:r>
              <a:rPr lang="en-US" dirty="0"/>
              <a:t>MC-TACO: Construction</a:t>
            </a:r>
          </a:p>
        </p:txBody>
      </p:sp>
      <p:sp>
        <p:nvSpPr>
          <p:cNvPr id="3" name="Content Placeholder 2">
            <a:extLst>
              <a:ext uri="{FF2B5EF4-FFF2-40B4-BE49-F238E27FC236}">
                <a16:creationId xmlns:a16="http://schemas.microsoft.com/office/drawing/2014/main" id="{1733DF33-D35C-F34E-B324-4F80351A2E26}"/>
              </a:ext>
            </a:extLst>
          </p:cNvPr>
          <p:cNvSpPr>
            <a:spLocks noGrp="1"/>
          </p:cNvSpPr>
          <p:nvPr>
            <p:ph idx="1"/>
          </p:nvPr>
        </p:nvSpPr>
        <p:spPr>
          <a:xfrm>
            <a:off x="609600" y="1251856"/>
            <a:ext cx="4876800" cy="4484915"/>
          </a:xfrm>
        </p:spPr>
        <p:txBody>
          <a:bodyPr/>
          <a:lstStyle/>
          <a:p>
            <a:r>
              <a:rPr lang="en-US" dirty="0"/>
              <a:t>Step 4: Answer Labeling</a:t>
            </a:r>
          </a:p>
          <a:p>
            <a:pPr lvl="1"/>
            <a:r>
              <a:rPr lang="en-US" dirty="0"/>
              <a:t>Each answer is labeled by </a:t>
            </a:r>
            <a:r>
              <a:rPr lang="en-US" b="1" u="sng" dirty="0"/>
              <a:t>4</a:t>
            </a:r>
            <a:r>
              <a:rPr lang="en-US" dirty="0"/>
              <a:t> different annotators</a:t>
            </a:r>
          </a:p>
          <a:p>
            <a:pPr lvl="1"/>
            <a:r>
              <a:rPr lang="en-US" dirty="0"/>
              <a:t>Either “likely”     or “unlikely”</a:t>
            </a:r>
          </a:p>
          <a:p>
            <a:pPr lvl="1"/>
            <a:r>
              <a:rPr lang="en-US" dirty="0"/>
              <a:t>Enforce 100% agreement</a:t>
            </a:r>
          </a:p>
          <a:p>
            <a:pPr marL="457200" lvl="1" indent="0">
              <a:buNone/>
            </a:pPr>
            <a:r>
              <a:rPr lang="en-US" dirty="0"/>
              <a:t>                      </a:t>
            </a:r>
          </a:p>
          <a:p>
            <a:pPr lvl="2"/>
            <a:r>
              <a:rPr lang="en-US" dirty="0"/>
              <a:t>Eliminate marginal answers with “intermediate” probability</a:t>
            </a:r>
          </a:p>
          <a:p>
            <a:pPr lvl="2"/>
            <a:endParaRPr lang="en-US" dirty="0"/>
          </a:p>
        </p:txBody>
      </p:sp>
      <p:sp>
        <p:nvSpPr>
          <p:cNvPr id="4" name="Slide Number Placeholder 3">
            <a:extLst>
              <a:ext uri="{FF2B5EF4-FFF2-40B4-BE49-F238E27FC236}">
                <a16:creationId xmlns:a16="http://schemas.microsoft.com/office/drawing/2014/main" id="{BAFE7D15-3800-4F41-BC15-8F57929E85BC}"/>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13</a:t>
            </a:fld>
            <a:endParaRPr lang="en-US" dirty="0"/>
          </a:p>
        </p:txBody>
      </p:sp>
      <p:sp>
        <p:nvSpPr>
          <p:cNvPr id="5" name="Rounded Rectangle 4">
            <a:extLst>
              <a:ext uri="{FF2B5EF4-FFF2-40B4-BE49-F238E27FC236}">
                <a16:creationId xmlns:a16="http://schemas.microsoft.com/office/drawing/2014/main" id="{A8172164-DAF9-1F4A-9AB6-E1BFD7A2C5F0}"/>
              </a:ext>
            </a:extLst>
          </p:cNvPr>
          <p:cNvSpPr/>
          <p:nvPr/>
        </p:nvSpPr>
        <p:spPr>
          <a:xfrm>
            <a:off x="6080600" y="1182246"/>
            <a:ext cx="4463219" cy="886160"/>
          </a:xfrm>
          <a:prstGeom prst="roundRect">
            <a:avLst>
              <a:gd name="adj" fmla="val 0"/>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He joined Google as a software engineer after graduating from college.</a:t>
            </a:r>
            <a:endParaRPr lang="en-US"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6" name="Rounded Rectangle 5">
            <a:extLst>
              <a:ext uri="{FF2B5EF4-FFF2-40B4-BE49-F238E27FC236}">
                <a16:creationId xmlns:a16="http://schemas.microsoft.com/office/drawing/2014/main" id="{73C52AF6-9649-C940-AE58-B5A623E3425C}"/>
              </a:ext>
            </a:extLst>
          </p:cNvPr>
          <p:cNvSpPr/>
          <p:nvPr/>
        </p:nvSpPr>
        <p:spPr>
          <a:xfrm>
            <a:off x="6172959" y="2361401"/>
            <a:ext cx="1998132" cy="728664"/>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How long did he stay in college?</a:t>
            </a:r>
          </a:p>
        </p:txBody>
      </p:sp>
      <p:sp>
        <p:nvSpPr>
          <p:cNvPr id="7" name="Rounded Rectangle 6">
            <a:extLst>
              <a:ext uri="{FF2B5EF4-FFF2-40B4-BE49-F238E27FC236}">
                <a16:creationId xmlns:a16="http://schemas.microsoft.com/office/drawing/2014/main" id="{D45E8824-F8CF-0D46-979C-02B6D9C53979}"/>
              </a:ext>
            </a:extLst>
          </p:cNvPr>
          <p:cNvSpPr/>
          <p:nvPr/>
        </p:nvSpPr>
        <p:spPr>
          <a:xfrm>
            <a:off x="8453327" y="2361400"/>
            <a:ext cx="1998132" cy="728665"/>
          </a:xfrm>
          <a:prstGeom prst="roundRect">
            <a:avLst>
              <a:gd name="adj" fmla="val 50000"/>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What happened after he started working?</a:t>
            </a:r>
          </a:p>
        </p:txBody>
      </p:sp>
      <p:sp>
        <p:nvSpPr>
          <p:cNvPr id="8" name="Rounded Rectangle 7">
            <a:extLst>
              <a:ext uri="{FF2B5EF4-FFF2-40B4-BE49-F238E27FC236}">
                <a16:creationId xmlns:a16="http://schemas.microsoft.com/office/drawing/2014/main" id="{8BE4413C-1B4F-5340-B3F6-B0A7052244C0}"/>
              </a:ext>
            </a:extLst>
          </p:cNvPr>
          <p:cNvSpPr/>
          <p:nvPr/>
        </p:nvSpPr>
        <p:spPr>
          <a:xfrm>
            <a:off x="6630159" y="3389736"/>
            <a:ext cx="1083733"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4 years</a:t>
            </a:r>
          </a:p>
        </p:txBody>
      </p:sp>
      <p:sp>
        <p:nvSpPr>
          <p:cNvPr id="9" name="Rounded Rectangle 8">
            <a:extLst>
              <a:ext uri="{FF2B5EF4-FFF2-40B4-BE49-F238E27FC236}">
                <a16:creationId xmlns:a16="http://schemas.microsoft.com/office/drawing/2014/main" id="{141375C1-ADE7-B543-8095-3D48DBEF0F92}"/>
              </a:ext>
            </a:extLst>
          </p:cNvPr>
          <p:cNvSpPr/>
          <p:nvPr/>
        </p:nvSpPr>
        <p:spPr>
          <a:xfrm>
            <a:off x="8537993" y="3389736"/>
            <a:ext cx="1828800"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He started making money.</a:t>
            </a:r>
          </a:p>
        </p:txBody>
      </p:sp>
      <p:sp>
        <p:nvSpPr>
          <p:cNvPr id="10" name="Rounded Rectangle 9">
            <a:extLst>
              <a:ext uri="{FF2B5EF4-FFF2-40B4-BE49-F238E27FC236}">
                <a16:creationId xmlns:a16="http://schemas.microsoft.com/office/drawing/2014/main" id="{295B52D5-13A2-054C-819B-38C27D66FAE3}"/>
              </a:ext>
            </a:extLst>
          </p:cNvPr>
          <p:cNvSpPr/>
          <p:nvPr/>
        </p:nvSpPr>
        <p:spPr>
          <a:xfrm>
            <a:off x="6630159" y="4377514"/>
            <a:ext cx="1083733" cy="474132"/>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6 years</a:t>
            </a:r>
          </a:p>
        </p:txBody>
      </p:sp>
      <p:sp>
        <p:nvSpPr>
          <p:cNvPr id="11" name="Rounded Rectangle 10">
            <a:extLst>
              <a:ext uri="{FF2B5EF4-FFF2-40B4-BE49-F238E27FC236}">
                <a16:creationId xmlns:a16="http://schemas.microsoft.com/office/drawing/2014/main" id="{6B6C4283-2AAF-E24A-AEE0-1FB9337DFEFF}"/>
              </a:ext>
            </a:extLst>
          </p:cNvPr>
          <p:cNvSpPr/>
          <p:nvPr/>
        </p:nvSpPr>
        <p:spPr>
          <a:xfrm>
            <a:off x="6630159" y="4925025"/>
            <a:ext cx="1083733" cy="474132"/>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11 days</a:t>
            </a:r>
          </a:p>
        </p:txBody>
      </p:sp>
      <p:sp>
        <p:nvSpPr>
          <p:cNvPr id="12" name="Down Arrow 11">
            <a:extLst>
              <a:ext uri="{FF2B5EF4-FFF2-40B4-BE49-F238E27FC236}">
                <a16:creationId xmlns:a16="http://schemas.microsoft.com/office/drawing/2014/main" id="{93089EC6-B827-7C47-85B3-43C626335182}"/>
              </a:ext>
            </a:extLst>
          </p:cNvPr>
          <p:cNvSpPr/>
          <p:nvPr/>
        </p:nvSpPr>
        <p:spPr>
          <a:xfrm>
            <a:off x="7073246" y="3999336"/>
            <a:ext cx="197559" cy="304800"/>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3" name="Rounded Rectangle 12">
            <a:extLst>
              <a:ext uri="{FF2B5EF4-FFF2-40B4-BE49-F238E27FC236}">
                <a16:creationId xmlns:a16="http://schemas.microsoft.com/office/drawing/2014/main" id="{8CB65E70-5170-BC4C-9DF4-27EBF5D18949}"/>
              </a:ext>
            </a:extLst>
          </p:cNvPr>
          <p:cNvSpPr/>
          <p:nvPr/>
        </p:nvSpPr>
        <p:spPr>
          <a:xfrm>
            <a:off x="6630159" y="5488416"/>
            <a:ext cx="1083733" cy="474132"/>
          </a:xfrm>
          <a:prstGeom prst="roundRect">
            <a:avLst/>
          </a:prstGeom>
          <a:no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a:t>
            </a:r>
          </a:p>
        </p:txBody>
      </p:sp>
      <p:sp>
        <p:nvSpPr>
          <p:cNvPr id="14" name="Down Arrow 13">
            <a:extLst>
              <a:ext uri="{FF2B5EF4-FFF2-40B4-BE49-F238E27FC236}">
                <a16:creationId xmlns:a16="http://schemas.microsoft.com/office/drawing/2014/main" id="{FCFD21BC-82F9-4443-BF6D-62B7FB604DBA}"/>
              </a:ext>
            </a:extLst>
          </p:cNvPr>
          <p:cNvSpPr/>
          <p:nvPr/>
        </p:nvSpPr>
        <p:spPr>
          <a:xfrm>
            <a:off x="9353614" y="3999336"/>
            <a:ext cx="197559" cy="304800"/>
          </a:xfrm>
          <a:prstGeom prst="downArrow">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5" name="Rounded Rectangle 14">
            <a:extLst>
              <a:ext uri="{FF2B5EF4-FFF2-40B4-BE49-F238E27FC236}">
                <a16:creationId xmlns:a16="http://schemas.microsoft.com/office/drawing/2014/main" id="{BE52BBCA-65CD-DF44-B183-1BF6073CE371}"/>
              </a:ext>
            </a:extLst>
          </p:cNvPr>
          <p:cNvSpPr/>
          <p:nvPr/>
        </p:nvSpPr>
        <p:spPr>
          <a:xfrm>
            <a:off x="8537993" y="4377513"/>
            <a:ext cx="1828800"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He started a factory.</a:t>
            </a:r>
          </a:p>
        </p:txBody>
      </p:sp>
      <p:sp>
        <p:nvSpPr>
          <p:cNvPr id="16" name="Rounded Rectangle 15">
            <a:extLst>
              <a:ext uri="{FF2B5EF4-FFF2-40B4-BE49-F238E27FC236}">
                <a16:creationId xmlns:a16="http://schemas.microsoft.com/office/drawing/2014/main" id="{61BD4731-C54A-3D41-97A7-D21AD0500D6A}"/>
              </a:ext>
            </a:extLst>
          </p:cNvPr>
          <p:cNvSpPr/>
          <p:nvPr/>
        </p:nvSpPr>
        <p:spPr>
          <a:xfrm>
            <a:off x="8537993" y="4925024"/>
            <a:ext cx="1828800" cy="474133"/>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He contributed to public services.</a:t>
            </a:r>
          </a:p>
        </p:txBody>
      </p:sp>
      <p:sp>
        <p:nvSpPr>
          <p:cNvPr id="17" name="Rounded Rectangle 16">
            <a:extLst>
              <a:ext uri="{FF2B5EF4-FFF2-40B4-BE49-F238E27FC236}">
                <a16:creationId xmlns:a16="http://schemas.microsoft.com/office/drawing/2014/main" id="{7156C351-821C-9442-840D-968AD791C0A0}"/>
              </a:ext>
            </a:extLst>
          </p:cNvPr>
          <p:cNvSpPr/>
          <p:nvPr/>
        </p:nvSpPr>
        <p:spPr>
          <a:xfrm>
            <a:off x="8120304" y="5488415"/>
            <a:ext cx="2664178" cy="474133"/>
          </a:xfrm>
          <a:prstGeom prst="roundRect">
            <a:avLst/>
          </a:prstGeom>
          <a:noFill/>
          <a:ln w="127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latin typeface="Helvetica Neue" charset="0"/>
                <a:ea typeface="Helvetica Neue" charset="0"/>
                <a:cs typeface="Helvetica Neue" charset="0"/>
              </a:rPr>
              <a:t>…</a:t>
            </a:r>
          </a:p>
        </p:txBody>
      </p:sp>
      <p:sp>
        <p:nvSpPr>
          <p:cNvPr id="18" name="Rectangle 17">
            <a:extLst>
              <a:ext uri="{FF2B5EF4-FFF2-40B4-BE49-F238E27FC236}">
                <a16:creationId xmlns:a16="http://schemas.microsoft.com/office/drawing/2014/main" id="{A06EAD9C-7296-9A40-8FB2-719D89C3988F}"/>
              </a:ext>
            </a:extLst>
          </p:cNvPr>
          <p:cNvSpPr/>
          <p:nvPr/>
        </p:nvSpPr>
        <p:spPr>
          <a:xfrm>
            <a:off x="5884755"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9" name="Rectangle 18">
            <a:extLst>
              <a:ext uri="{FF2B5EF4-FFF2-40B4-BE49-F238E27FC236}">
                <a16:creationId xmlns:a16="http://schemas.microsoft.com/office/drawing/2014/main" id="{C1A39D82-47B6-2F4F-846B-FC2ABCD88A01}"/>
              </a:ext>
            </a:extLst>
          </p:cNvPr>
          <p:cNvSpPr/>
          <p:nvPr/>
        </p:nvSpPr>
        <p:spPr>
          <a:xfrm>
            <a:off x="6069946"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0" name="Rectangle 19">
            <a:extLst>
              <a:ext uri="{FF2B5EF4-FFF2-40B4-BE49-F238E27FC236}">
                <a16:creationId xmlns:a16="http://schemas.microsoft.com/office/drawing/2014/main" id="{C3E8928B-DA2C-D045-B173-343EEA354C71}"/>
              </a:ext>
            </a:extLst>
          </p:cNvPr>
          <p:cNvSpPr/>
          <p:nvPr/>
        </p:nvSpPr>
        <p:spPr>
          <a:xfrm>
            <a:off x="6255137"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1" name="Rectangle 20">
            <a:extLst>
              <a:ext uri="{FF2B5EF4-FFF2-40B4-BE49-F238E27FC236}">
                <a16:creationId xmlns:a16="http://schemas.microsoft.com/office/drawing/2014/main" id="{818C27A9-735A-6B4F-866E-357B23896BD6}"/>
              </a:ext>
            </a:extLst>
          </p:cNvPr>
          <p:cNvSpPr/>
          <p:nvPr/>
        </p:nvSpPr>
        <p:spPr>
          <a:xfrm>
            <a:off x="6440327"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3" name="Rectangle 22">
            <a:extLst>
              <a:ext uri="{FF2B5EF4-FFF2-40B4-BE49-F238E27FC236}">
                <a16:creationId xmlns:a16="http://schemas.microsoft.com/office/drawing/2014/main" id="{5FF41D40-1AF5-AA4B-9514-822A843C03D3}"/>
              </a:ext>
            </a:extLst>
          </p:cNvPr>
          <p:cNvSpPr/>
          <p:nvPr/>
        </p:nvSpPr>
        <p:spPr>
          <a:xfrm>
            <a:off x="5884755" y="5107058"/>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4" name="Rectangle 23">
            <a:extLst>
              <a:ext uri="{FF2B5EF4-FFF2-40B4-BE49-F238E27FC236}">
                <a16:creationId xmlns:a16="http://schemas.microsoft.com/office/drawing/2014/main" id="{71E577BC-E8E8-D84D-945D-7F01767750CE}"/>
              </a:ext>
            </a:extLst>
          </p:cNvPr>
          <p:cNvSpPr/>
          <p:nvPr/>
        </p:nvSpPr>
        <p:spPr>
          <a:xfrm>
            <a:off x="6069946" y="5107058"/>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5" name="Rectangle 24">
            <a:extLst>
              <a:ext uri="{FF2B5EF4-FFF2-40B4-BE49-F238E27FC236}">
                <a16:creationId xmlns:a16="http://schemas.microsoft.com/office/drawing/2014/main" id="{B9E802CC-B47A-3648-BF2D-09C0FCC72D4B}"/>
              </a:ext>
            </a:extLst>
          </p:cNvPr>
          <p:cNvSpPr/>
          <p:nvPr/>
        </p:nvSpPr>
        <p:spPr>
          <a:xfrm>
            <a:off x="6255137" y="5107058"/>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6" name="Rectangle 25">
            <a:extLst>
              <a:ext uri="{FF2B5EF4-FFF2-40B4-BE49-F238E27FC236}">
                <a16:creationId xmlns:a16="http://schemas.microsoft.com/office/drawing/2014/main" id="{D9B70A46-4BE0-1A4E-9CA2-905BC3989E0D}"/>
              </a:ext>
            </a:extLst>
          </p:cNvPr>
          <p:cNvSpPr/>
          <p:nvPr/>
        </p:nvSpPr>
        <p:spPr>
          <a:xfrm>
            <a:off x="6440327" y="5107058"/>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7" name="Rectangle 26">
            <a:extLst>
              <a:ext uri="{FF2B5EF4-FFF2-40B4-BE49-F238E27FC236}">
                <a16:creationId xmlns:a16="http://schemas.microsoft.com/office/drawing/2014/main" id="{EED3B58F-4CDF-8E44-B628-947D90AB67B2}"/>
              </a:ext>
            </a:extLst>
          </p:cNvPr>
          <p:cNvSpPr/>
          <p:nvPr/>
        </p:nvSpPr>
        <p:spPr>
          <a:xfrm>
            <a:off x="5884755" y="4559547"/>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8" name="Rectangle 27">
            <a:extLst>
              <a:ext uri="{FF2B5EF4-FFF2-40B4-BE49-F238E27FC236}">
                <a16:creationId xmlns:a16="http://schemas.microsoft.com/office/drawing/2014/main" id="{C1960DF1-4DFE-1146-AC06-FA314A33AAB5}"/>
              </a:ext>
            </a:extLst>
          </p:cNvPr>
          <p:cNvSpPr/>
          <p:nvPr/>
        </p:nvSpPr>
        <p:spPr>
          <a:xfrm>
            <a:off x="6069946" y="4559547"/>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9" name="Rectangle 28">
            <a:extLst>
              <a:ext uri="{FF2B5EF4-FFF2-40B4-BE49-F238E27FC236}">
                <a16:creationId xmlns:a16="http://schemas.microsoft.com/office/drawing/2014/main" id="{64B94687-7DE8-4545-A663-2D53CE65511A}"/>
              </a:ext>
            </a:extLst>
          </p:cNvPr>
          <p:cNvSpPr/>
          <p:nvPr/>
        </p:nvSpPr>
        <p:spPr>
          <a:xfrm>
            <a:off x="6255137" y="4559547"/>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0" name="Rectangle 29">
            <a:extLst>
              <a:ext uri="{FF2B5EF4-FFF2-40B4-BE49-F238E27FC236}">
                <a16:creationId xmlns:a16="http://schemas.microsoft.com/office/drawing/2014/main" id="{FE3AF5DC-F849-934B-BA15-3C9241902515}"/>
              </a:ext>
            </a:extLst>
          </p:cNvPr>
          <p:cNvSpPr/>
          <p:nvPr/>
        </p:nvSpPr>
        <p:spPr>
          <a:xfrm>
            <a:off x="6440327" y="4559547"/>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1" name="Rectangle 30">
            <a:extLst>
              <a:ext uri="{FF2B5EF4-FFF2-40B4-BE49-F238E27FC236}">
                <a16:creationId xmlns:a16="http://schemas.microsoft.com/office/drawing/2014/main" id="{45C60DB4-ED6B-0A4F-89CA-9D09A08D479F}"/>
              </a:ext>
            </a:extLst>
          </p:cNvPr>
          <p:cNvSpPr/>
          <p:nvPr/>
        </p:nvSpPr>
        <p:spPr>
          <a:xfrm>
            <a:off x="10475570"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2" name="Rectangle 31">
            <a:extLst>
              <a:ext uri="{FF2B5EF4-FFF2-40B4-BE49-F238E27FC236}">
                <a16:creationId xmlns:a16="http://schemas.microsoft.com/office/drawing/2014/main" id="{77621177-D9DA-004E-9EE4-62A601287CB7}"/>
              </a:ext>
            </a:extLst>
          </p:cNvPr>
          <p:cNvSpPr/>
          <p:nvPr/>
        </p:nvSpPr>
        <p:spPr>
          <a:xfrm>
            <a:off x="10659955"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3" name="Rectangle 32">
            <a:extLst>
              <a:ext uri="{FF2B5EF4-FFF2-40B4-BE49-F238E27FC236}">
                <a16:creationId xmlns:a16="http://schemas.microsoft.com/office/drawing/2014/main" id="{E71AD56F-90E3-FA47-B3DF-AB8846954862}"/>
              </a:ext>
            </a:extLst>
          </p:cNvPr>
          <p:cNvSpPr/>
          <p:nvPr/>
        </p:nvSpPr>
        <p:spPr>
          <a:xfrm>
            <a:off x="10844340"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4" name="Rectangle 33">
            <a:extLst>
              <a:ext uri="{FF2B5EF4-FFF2-40B4-BE49-F238E27FC236}">
                <a16:creationId xmlns:a16="http://schemas.microsoft.com/office/drawing/2014/main" id="{704C8B34-109A-F242-81AA-1B54A7DAF01C}"/>
              </a:ext>
            </a:extLst>
          </p:cNvPr>
          <p:cNvSpPr/>
          <p:nvPr/>
        </p:nvSpPr>
        <p:spPr>
          <a:xfrm>
            <a:off x="11028725" y="3571769"/>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5" name="Rectangle 34">
            <a:extLst>
              <a:ext uri="{FF2B5EF4-FFF2-40B4-BE49-F238E27FC236}">
                <a16:creationId xmlns:a16="http://schemas.microsoft.com/office/drawing/2014/main" id="{55C95F8D-CEC8-884B-9995-423C14DD938B}"/>
              </a:ext>
            </a:extLst>
          </p:cNvPr>
          <p:cNvSpPr/>
          <p:nvPr/>
        </p:nvSpPr>
        <p:spPr>
          <a:xfrm>
            <a:off x="10475570" y="5107058"/>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6" name="Rectangle 35">
            <a:extLst>
              <a:ext uri="{FF2B5EF4-FFF2-40B4-BE49-F238E27FC236}">
                <a16:creationId xmlns:a16="http://schemas.microsoft.com/office/drawing/2014/main" id="{4B6B972F-51DD-1445-849C-BA375AAEE6C6}"/>
              </a:ext>
            </a:extLst>
          </p:cNvPr>
          <p:cNvSpPr/>
          <p:nvPr/>
        </p:nvSpPr>
        <p:spPr>
          <a:xfrm>
            <a:off x="10659955" y="5107058"/>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latin typeface="Helvetica Neue" charset="0"/>
              <a:ea typeface="Helvetica Neue" charset="0"/>
              <a:cs typeface="Helvetica Neue" charset="0"/>
            </a:endParaRPr>
          </a:p>
        </p:txBody>
      </p:sp>
      <p:sp>
        <p:nvSpPr>
          <p:cNvPr id="37" name="Rectangle 36">
            <a:extLst>
              <a:ext uri="{FF2B5EF4-FFF2-40B4-BE49-F238E27FC236}">
                <a16:creationId xmlns:a16="http://schemas.microsoft.com/office/drawing/2014/main" id="{A8E9092B-8403-ED4E-8AA5-16BF51893BC3}"/>
              </a:ext>
            </a:extLst>
          </p:cNvPr>
          <p:cNvSpPr/>
          <p:nvPr/>
        </p:nvSpPr>
        <p:spPr>
          <a:xfrm>
            <a:off x="10844340" y="5107058"/>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8" name="Rectangle 37">
            <a:extLst>
              <a:ext uri="{FF2B5EF4-FFF2-40B4-BE49-F238E27FC236}">
                <a16:creationId xmlns:a16="http://schemas.microsoft.com/office/drawing/2014/main" id="{3254F359-8E16-BF43-951D-3359E7E23C38}"/>
              </a:ext>
            </a:extLst>
          </p:cNvPr>
          <p:cNvSpPr/>
          <p:nvPr/>
        </p:nvSpPr>
        <p:spPr>
          <a:xfrm>
            <a:off x="11028725" y="5107058"/>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9" name="Rectangle 38">
            <a:extLst>
              <a:ext uri="{FF2B5EF4-FFF2-40B4-BE49-F238E27FC236}">
                <a16:creationId xmlns:a16="http://schemas.microsoft.com/office/drawing/2014/main" id="{A461F13E-289F-4D40-88AA-F975E792FEBD}"/>
              </a:ext>
            </a:extLst>
          </p:cNvPr>
          <p:cNvSpPr/>
          <p:nvPr/>
        </p:nvSpPr>
        <p:spPr>
          <a:xfrm>
            <a:off x="10475570" y="4559547"/>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0" name="Rectangle 39">
            <a:extLst>
              <a:ext uri="{FF2B5EF4-FFF2-40B4-BE49-F238E27FC236}">
                <a16:creationId xmlns:a16="http://schemas.microsoft.com/office/drawing/2014/main" id="{47E0100D-56C7-4744-BBBA-30800732097F}"/>
              </a:ext>
            </a:extLst>
          </p:cNvPr>
          <p:cNvSpPr/>
          <p:nvPr/>
        </p:nvSpPr>
        <p:spPr>
          <a:xfrm>
            <a:off x="10659955" y="4559547"/>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1" name="Rectangle 40">
            <a:extLst>
              <a:ext uri="{FF2B5EF4-FFF2-40B4-BE49-F238E27FC236}">
                <a16:creationId xmlns:a16="http://schemas.microsoft.com/office/drawing/2014/main" id="{C293F464-604D-524A-AF5C-0B50AE58D0BF}"/>
              </a:ext>
            </a:extLst>
          </p:cNvPr>
          <p:cNvSpPr/>
          <p:nvPr/>
        </p:nvSpPr>
        <p:spPr>
          <a:xfrm>
            <a:off x="10844340" y="4559547"/>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2" name="Rectangle 41">
            <a:extLst>
              <a:ext uri="{FF2B5EF4-FFF2-40B4-BE49-F238E27FC236}">
                <a16:creationId xmlns:a16="http://schemas.microsoft.com/office/drawing/2014/main" id="{2266FBA3-733A-1A43-88FD-C4285BB4F5D6}"/>
              </a:ext>
            </a:extLst>
          </p:cNvPr>
          <p:cNvSpPr/>
          <p:nvPr/>
        </p:nvSpPr>
        <p:spPr>
          <a:xfrm>
            <a:off x="11028725" y="4559547"/>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3" name="Rectangle 42">
            <a:extLst>
              <a:ext uri="{FF2B5EF4-FFF2-40B4-BE49-F238E27FC236}">
                <a16:creationId xmlns:a16="http://schemas.microsoft.com/office/drawing/2014/main" id="{FD7A0434-331C-8947-AAD5-3A01EE34DBF4}"/>
              </a:ext>
            </a:extLst>
          </p:cNvPr>
          <p:cNvSpPr/>
          <p:nvPr/>
        </p:nvSpPr>
        <p:spPr>
          <a:xfrm>
            <a:off x="2935111" y="2480055"/>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4" name="Rectangle 43">
            <a:extLst>
              <a:ext uri="{FF2B5EF4-FFF2-40B4-BE49-F238E27FC236}">
                <a16:creationId xmlns:a16="http://schemas.microsoft.com/office/drawing/2014/main" id="{F951CB9C-F64B-DB43-BB87-99DDFB0DD38B}"/>
              </a:ext>
            </a:extLst>
          </p:cNvPr>
          <p:cNvSpPr/>
          <p:nvPr/>
        </p:nvSpPr>
        <p:spPr>
          <a:xfrm>
            <a:off x="4481688" y="2480055"/>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49" name="Rectangle 48">
            <a:extLst>
              <a:ext uri="{FF2B5EF4-FFF2-40B4-BE49-F238E27FC236}">
                <a16:creationId xmlns:a16="http://schemas.microsoft.com/office/drawing/2014/main" id="{D24E7A3A-1F33-6E49-BD38-19A6D416F14E}"/>
              </a:ext>
            </a:extLst>
          </p:cNvPr>
          <p:cNvSpPr/>
          <p:nvPr/>
        </p:nvSpPr>
        <p:spPr>
          <a:xfrm>
            <a:off x="2052527" y="3251163"/>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0" name="Rectangle 49">
            <a:extLst>
              <a:ext uri="{FF2B5EF4-FFF2-40B4-BE49-F238E27FC236}">
                <a16:creationId xmlns:a16="http://schemas.microsoft.com/office/drawing/2014/main" id="{BC6B27CB-ABCF-0344-A121-74ECE993265D}"/>
              </a:ext>
            </a:extLst>
          </p:cNvPr>
          <p:cNvSpPr/>
          <p:nvPr/>
        </p:nvSpPr>
        <p:spPr>
          <a:xfrm>
            <a:off x="2237718" y="3251163"/>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1" name="Rectangle 50">
            <a:extLst>
              <a:ext uri="{FF2B5EF4-FFF2-40B4-BE49-F238E27FC236}">
                <a16:creationId xmlns:a16="http://schemas.microsoft.com/office/drawing/2014/main" id="{80C5F109-212A-E749-BA51-F40384A11132}"/>
              </a:ext>
            </a:extLst>
          </p:cNvPr>
          <p:cNvSpPr/>
          <p:nvPr/>
        </p:nvSpPr>
        <p:spPr>
          <a:xfrm>
            <a:off x="2422909" y="3251163"/>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2" name="Rectangle 51">
            <a:extLst>
              <a:ext uri="{FF2B5EF4-FFF2-40B4-BE49-F238E27FC236}">
                <a16:creationId xmlns:a16="http://schemas.microsoft.com/office/drawing/2014/main" id="{99E2FE90-10E3-674A-8375-9C0D1802EDA7}"/>
              </a:ext>
            </a:extLst>
          </p:cNvPr>
          <p:cNvSpPr/>
          <p:nvPr/>
        </p:nvSpPr>
        <p:spPr>
          <a:xfrm>
            <a:off x="2608099" y="3251163"/>
            <a:ext cx="112889" cy="110067"/>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3" name="Rectangle 52">
            <a:extLst>
              <a:ext uri="{FF2B5EF4-FFF2-40B4-BE49-F238E27FC236}">
                <a16:creationId xmlns:a16="http://schemas.microsoft.com/office/drawing/2014/main" id="{5E78DAE9-26B1-DB46-B575-261089F0A4BD}"/>
              </a:ext>
            </a:extLst>
          </p:cNvPr>
          <p:cNvSpPr/>
          <p:nvPr/>
        </p:nvSpPr>
        <p:spPr>
          <a:xfrm>
            <a:off x="3402026" y="3254261"/>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4" name="Rectangle 53">
            <a:extLst>
              <a:ext uri="{FF2B5EF4-FFF2-40B4-BE49-F238E27FC236}">
                <a16:creationId xmlns:a16="http://schemas.microsoft.com/office/drawing/2014/main" id="{B50AA162-80D1-484E-9AB3-C64D3D39E065}"/>
              </a:ext>
            </a:extLst>
          </p:cNvPr>
          <p:cNvSpPr/>
          <p:nvPr/>
        </p:nvSpPr>
        <p:spPr>
          <a:xfrm>
            <a:off x="3586411" y="3254261"/>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5" name="Rectangle 54">
            <a:extLst>
              <a:ext uri="{FF2B5EF4-FFF2-40B4-BE49-F238E27FC236}">
                <a16:creationId xmlns:a16="http://schemas.microsoft.com/office/drawing/2014/main" id="{A3C78E67-CE33-D741-B683-F6CCE2ED3A08}"/>
              </a:ext>
            </a:extLst>
          </p:cNvPr>
          <p:cNvSpPr/>
          <p:nvPr/>
        </p:nvSpPr>
        <p:spPr>
          <a:xfrm>
            <a:off x="3770796" y="3254261"/>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56" name="Rectangle 55">
            <a:extLst>
              <a:ext uri="{FF2B5EF4-FFF2-40B4-BE49-F238E27FC236}">
                <a16:creationId xmlns:a16="http://schemas.microsoft.com/office/drawing/2014/main" id="{63059BE2-B994-AE4D-B611-0A19B4183292}"/>
              </a:ext>
            </a:extLst>
          </p:cNvPr>
          <p:cNvSpPr/>
          <p:nvPr/>
        </p:nvSpPr>
        <p:spPr>
          <a:xfrm>
            <a:off x="3955181" y="3254261"/>
            <a:ext cx="112889" cy="110067"/>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2" name="TextBox 21">
            <a:extLst>
              <a:ext uri="{FF2B5EF4-FFF2-40B4-BE49-F238E27FC236}">
                <a16:creationId xmlns:a16="http://schemas.microsoft.com/office/drawing/2014/main" id="{148B1C38-8B5B-404C-BA28-7CD0A00CCBC4}"/>
              </a:ext>
            </a:extLst>
          </p:cNvPr>
          <p:cNvSpPr txBox="1"/>
          <p:nvPr/>
        </p:nvSpPr>
        <p:spPr>
          <a:xfrm>
            <a:off x="2903280" y="3101749"/>
            <a:ext cx="405895" cy="369332"/>
          </a:xfrm>
          <a:prstGeom prst="rect">
            <a:avLst/>
          </a:prstGeom>
          <a:noFill/>
        </p:spPr>
        <p:txBody>
          <a:bodyPr wrap="square" rtlCol="0">
            <a:spAutoFit/>
          </a:bodyPr>
          <a:lstStyle/>
          <a:p>
            <a:r>
              <a:rPr lang="en-US" dirty="0"/>
              <a:t>or</a:t>
            </a:r>
          </a:p>
        </p:txBody>
      </p:sp>
    </p:spTree>
    <p:extLst>
      <p:ext uri="{BB962C8B-B14F-4D97-AF65-F5344CB8AC3E}">
        <p14:creationId xmlns:p14="http://schemas.microsoft.com/office/powerpoint/2010/main" val="5596054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19" grpId="0" animBg="1"/>
      <p:bldP spid="20" grpId="0" animBg="1"/>
      <p:bldP spid="21"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9" grpId="0" animBg="1"/>
      <p:bldP spid="50" grpId="0" animBg="1"/>
      <p:bldP spid="51" grpId="0" animBg="1"/>
      <p:bldP spid="52" grpId="0" animBg="1"/>
      <p:bldP spid="53" grpId="0" animBg="1"/>
      <p:bldP spid="54" grpId="0" animBg="1"/>
      <p:bldP spid="55" grpId="0" animBg="1"/>
      <p:bldP spid="56" grpId="0"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0262F6-C119-554E-AA19-8C34ED969B06}"/>
              </a:ext>
            </a:extLst>
          </p:cNvPr>
          <p:cNvSpPr txBox="1"/>
          <p:nvPr/>
        </p:nvSpPr>
        <p:spPr>
          <a:xfrm>
            <a:off x="475287" y="5863803"/>
            <a:ext cx="6964233" cy="1015663"/>
          </a:xfrm>
          <a:prstGeom prst="rect">
            <a:avLst/>
          </a:prstGeom>
          <a:noFill/>
        </p:spPr>
        <p:txBody>
          <a:bodyPr wrap="square" rtlCol="0">
            <a:spAutoFit/>
          </a:bodyPr>
          <a:lstStyle/>
          <a:p>
            <a:r>
              <a:rPr lang="en-US" sz="1000" dirty="0">
                <a:solidFill>
                  <a:schemeClr val="bg2">
                    <a:lumMod val="50000"/>
                  </a:schemeClr>
                </a:solidFill>
              </a:rPr>
              <a:t>ESIM: Enhanced LSTM for Natural Language Inference (Chen et al., 2016)</a:t>
            </a:r>
          </a:p>
          <a:p>
            <a:r>
              <a:rPr lang="en-US" sz="1000" dirty="0" err="1">
                <a:solidFill>
                  <a:schemeClr val="bg2">
                    <a:lumMod val="50000"/>
                  </a:schemeClr>
                </a:solidFill>
              </a:rPr>
              <a:t>GloVe</a:t>
            </a:r>
            <a:r>
              <a:rPr lang="en-US" sz="1000" dirty="0">
                <a:solidFill>
                  <a:schemeClr val="bg2">
                    <a:lumMod val="50000"/>
                  </a:schemeClr>
                </a:solidFill>
              </a:rPr>
              <a:t>: Global Vectors for Word Representation (Pennington et al., 2014)</a:t>
            </a:r>
          </a:p>
          <a:p>
            <a:r>
              <a:rPr lang="en-US" sz="1000" dirty="0" err="1">
                <a:solidFill>
                  <a:schemeClr val="bg2">
                    <a:lumMod val="50000"/>
                  </a:schemeClr>
                </a:solidFill>
              </a:rPr>
              <a:t>ELMo</a:t>
            </a:r>
            <a:r>
              <a:rPr lang="en-US" sz="1000" dirty="0">
                <a:solidFill>
                  <a:schemeClr val="bg2">
                    <a:lumMod val="50000"/>
                  </a:schemeClr>
                </a:solidFill>
              </a:rPr>
              <a:t>: Deep contextualized word representations (Peters et al., 2018)</a:t>
            </a:r>
          </a:p>
          <a:p>
            <a:r>
              <a:rPr lang="en-US" sz="1000" dirty="0">
                <a:solidFill>
                  <a:schemeClr val="bg2">
                    <a:lumMod val="50000"/>
                  </a:schemeClr>
                </a:solidFill>
              </a:rPr>
              <a:t>BERT: BERT: Pre-training of Deep Bidirectional Transformers for Language Understanding (Devlin et al., 2019)</a:t>
            </a:r>
          </a:p>
          <a:p>
            <a:r>
              <a:rPr lang="en-US" sz="1000" dirty="0" err="1">
                <a:solidFill>
                  <a:schemeClr val="bg2">
                    <a:lumMod val="50000"/>
                  </a:schemeClr>
                </a:solidFill>
              </a:rPr>
              <a:t>RoBERTa</a:t>
            </a:r>
            <a:r>
              <a:rPr lang="en-US" sz="1000" dirty="0">
                <a:solidFill>
                  <a:schemeClr val="bg2">
                    <a:lumMod val="50000"/>
                  </a:schemeClr>
                </a:solidFill>
              </a:rPr>
              <a:t>: A Robustly Optimized BERT Pretraining Approach (Liu et al., 2019)</a:t>
            </a:r>
          </a:p>
          <a:p>
            <a:endParaRPr lang="en-US" sz="1000" dirty="0">
              <a:solidFill>
                <a:schemeClr val="bg2">
                  <a:lumMod val="50000"/>
                </a:schemeClr>
              </a:solidFill>
            </a:endParaRPr>
          </a:p>
        </p:txBody>
      </p:sp>
      <p:sp>
        <p:nvSpPr>
          <p:cNvPr id="2" name="Title 1">
            <a:extLst>
              <a:ext uri="{FF2B5EF4-FFF2-40B4-BE49-F238E27FC236}">
                <a16:creationId xmlns:a16="http://schemas.microsoft.com/office/drawing/2014/main" id="{491BC6E1-0288-4647-9C9E-217B74A64323}"/>
              </a:ext>
            </a:extLst>
          </p:cNvPr>
          <p:cNvSpPr>
            <a:spLocks noGrp="1"/>
          </p:cNvSpPr>
          <p:nvPr>
            <p:ph type="title"/>
          </p:nvPr>
        </p:nvSpPr>
        <p:spPr/>
        <p:txBody>
          <a:bodyPr/>
          <a:lstStyle/>
          <a:p>
            <a:r>
              <a:rPr lang="en-US" dirty="0"/>
              <a:t>Results</a:t>
            </a:r>
          </a:p>
        </p:txBody>
      </p:sp>
      <p:graphicFrame>
        <p:nvGraphicFramePr>
          <p:cNvPr id="5" name="Content Placeholder 4">
            <a:extLst>
              <a:ext uri="{FF2B5EF4-FFF2-40B4-BE49-F238E27FC236}">
                <a16:creationId xmlns:a16="http://schemas.microsoft.com/office/drawing/2014/main" id="{6D5086A9-09E0-1541-BA1C-4BAC0E862ABE}"/>
              </a:ext>
            </a:extLst>
          </p:cNvPr>
          <p:cNvGraphicFramePr>
            <a:graphicFrameLocks noGrp="1"/>
          </p:cNvGraphicFramePr>
          <p:nvPr>
            <p:ph idx="1"/>
            <p:extLst>
              <p:ext uri="{D42A27DB-BD31-4B8C-83A1-F6EECF244321}">
                <p14:modId xmlns:p14="http://schemas.microsoft.com/office/powerpoint/2010/main" val="2116602884"/>
              </p:ext>
            </p:extLst>
          </p:nvPr>
        </p:nvGraphicFramePr>
        <p:xfrm>
          <a:off x="573316" y="1045709"/>
          <a:ext cx="10972800" cy="4863457"/>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B1A4F3B6-AD2C-5148-970C-BF8E28185920}"/>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14</a:t>
            </a:fld>
            <a:endParaRPr lang="en-US" dirty="0"/>
          </a:p>
        </p:txBody>
      </p:sp>
      <p:sp>
        <p:nvSpPr>
          <p:cNvPr id="16" name="Rounded Rectangular Callout 15">
            <a:extLst>
              <a:ext uri="{FF2B5EF4-FFF2-40B4-BE49-F238E27FC236}">
                <a16:creationId xmlns:a16="http://schemas.microsoft.com/office/drawing/2014/main" id="{86F8B16E-23CC-E646-9069-FEED887580C6}"/>
              </a:ext>
            </a:extLst>
          </p:cNvPr>
          <p:cNvSpPr/>
          <p:nvPr/>
        </p:nvSpPr>
        <p:spPr>
          <a:xfrm>
            <a:off x="4851853" y="5909166"/>
            <a:ext cx="1091293" cy="663630"/>
          </a:xfrm>
          <a:prstGeom prst="wedgeRoundRectCallout">
            <a:avLst>
              <a:gd name="adj1" fmla="val 23636"/>
              <a:gd name="adj2" fmla="val -84236"/>
              <a:gd name="adj3" fmla="val 1666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lumMod val="75000"/>
                    <a:lumOff val="25000"/>
                  </a:schemeClr>
                </a:solidFill>
                <a:latin typeface="Calibri" panose="020F0502020204030204" pitchFamily="34" charset="0"/>
                <a:ea typeface="Helvetica Neue" charset="0"/>
                <a:cs typeface="Calibri" panose="020F0502020204030204" pitchFamily="34" charset="0"/>
              </a:rPr>
              <a:t>26% improvement over +</a:t>
            </a:r>
            <a:r>
              <a:rPr lang="en-US" sz="1200" dirty="0" err="1">
                <a:solidFill>
                  <a:schemeClr val="tx1">
                    <a:lumMod val="75000"/>
                    <a:lumOff val="25000"/>
                  </a:schemeClr>
                </a:solidFill>
                <a:latin typeface="Calibri" panose="020F0502020204030204" pitchFamily="34" charset="0"/>
                <a:ea typeface="Helvetica Neue" charset="0"/>
                <a:cs typeface="Calibri" panose="020F0502020204030204" pitchFamily="34" charset="0"/>
              </a:rPr>
              <a:t>GloVe</a:t>
            </a:r>
            <a:endParaRPr lang="en-US" sz="1200" dirty="0">
              <a:solidFill>
                <a:schemeClr val="tx1">
                  <a:lumMod val="75000"/>
                  <a:lumOff val="25000"/>
                </a:schemeClr>
              </a:solidFill>
              <a:latin typeface="Calibri" panose="020F0502020204030204" pitchFamily="34" charset="0"/>
              <a:ea typeface="Helvetica Neue" charset="0"/>
              <a:cs typeface="Calibri" panose="020F0502020204030204" pitchFamily="34" charset="0"/>
            </a:endParaRPr>
          </a:p>
        </p:txBody>
      </p:sp>
      <p:sp>
        <p:nvSpPr>
          <p:cNvPr id="17" name="Rounded Rectangular Callout 16">
            <a:extLst>
              <a:ext uri="{FF2B5EF4-FFF2-40B4-BE49-F238E27FC236}">
                <a16:creationId xmlns:a16="http://schemas.microsoft.com/office/drawing/2014/main" id="{B0496A4F-7CEB-3941-BB04-E3B35CE6E983}"/>
              </a:ext>
            </a:extLst>
          </p:cNvPr>
          <p:cNvSpPr/>
          <p:nvPr/>
        </p:nvSpPr>
        <p:spPr>
          <a:xfrm>
            <a:off x="8243206" y="6068914"/>
            <a:ext cx="1091293" cy="523220"/>
          </a:xfrm>
          <a:prstGeom prst="wedgeRoundRectCallout">
            <a:avLst>
              <a:gd name="adj1" fmla="val 23636"/>
              <a:gd name="adj2" fmla="val -84236"/>
              <a:gd name="adj3" fmla="val 1666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lumMod val="75000"/>
                    <a:lumOff val="25000"/>
                  </a:schemeClr>
                </a:solidFill>
                <a:latin typeface="Calibri" panose="020F0502020204030204" pitchFamily="34" charset="0"/>
                <a:ea typeface="Helvetica Neue" charset="0"/>
                <a:cs typeface="Calibri" panose="020F0502020204030204" pitchFamily="34" charset="0"/>
              </a:rPr>
              <a:t>Surface Association</a:t>
            </a:r>
          </a:p>
        </p:txBody>
      </p:sp>
      <p:sp>
        <p:nvSpPr>
          <p:cNvPr id="18" name="Rounded Rectangular Callout 17">
            <a:extLst>
              <a:ext uri="{FF2B5EF4-FFF2-40B4-BE49-F238E27FC236}">
                <a16:creationId xmlns:a16="http://schemas.microsoft.com/office/drawing/2014/main" id="{877BB98F-6D02-E04A-9F00-2BB2E2A2CB65}"/>
              </a:ext>
            </a:extLst>
          </p:cNvPr>
          <p:cNvSpPr/>
          <p:nvPr/>
        </p:nvSpPr>
        <p:spPr>
          <a:xfrm>
            <a:off x="10643512" y="2909712"/>
            <a:ext cx="902604" cy="389731"/>
          </a:xfrm>
          <a:prstGeom prst="wedgeRoundRectCallout">
            <a:avLst>
              <a:gd name="adj1" fmla="val -25740"/>
              <a:gd name="adj2" fmla="val 81166"/>
              <a:gd name="adj3" fmla="val 1666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lumMod val="75000"/>
                    <a:lumOff val="25000"/>
                  </a:schemeClr>
                </a:solidFill>
                <a:latin typeface="Calibri" panose="020F0502020204030204" pitchFamily="34" charset="0"/>
                <a:ea typeface="Helvetica Neue" charset="0"/>
                <a:cs typeface="Calibri" panose="020F0502020204030204" pitchFamily="34" charset="0"/>
              </a:rPr>
              <a:t>40% drop</a:t>
            </a:r>
          </a:p>
        </p:txBody>
      </p:sp>
      <p:sp>
        <p:nvSpPr>
          <p:cNvPr id="19" name="Rounded Rectangular Callout 18">
            <a:extLst>
              <a:ext uri="{FF2B5EF4-FFF2-40B4-BE49-F238E27FC236}">
                <a16:creationId xmlns:a16="http://schemas.microsoft.com/office/drawing/2014/main" id="{2D82E369-0B53-A347-A97B-E36DF3C3BF54}"/>
              </a:ext>
            </a:extLst>
          </p:cNvPr>
          <p:cNvSpPr/>
          <p:nvPr/>
        </p:nvSpPr>
        <p:spPr>
          <a:xfrm>
            <a:off x="11185979" y="1981198"/>
            <a:ext cx="902604" cy="389731"/>
          </a:xfrm>
          <a:prstGeom prst="wedgeRoundRectCallout">
            <a:avLst>
              <a:gd name="adj1" fmla="val -66444"/>
              <a:gd name="adj2" fmla="val 7846"/>
              <a:gd name="adj3" fmla="val 16667"/>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solidFill>
                  <a:schemeClr val="tx1">
                    <a:lumMod val="75000"/>
                    <a:lumOff val="25000"/>
                  </a:schemeClr>
                </a:solidFill>
                <a:latin typeface="Calibri" panose="020F0502020204030204" pitchFamily="34" charset="0"/>
                <a:ea typeface="Helvetica Neue" charset="0"/>
                <a:cs typeface="Calibri" panose="020F0502020204030204" pitchFamily="34" charset="0"/>
              </a:rPr>
              <a:t>13% drop</a:t>
            </a:r>
          </a:p>
        </p:txBody>
      </p:sp>
      <p:pic>
        <p:nvPicPr>
          <p:cNvPr id="22" name="Picture 21">
            <a:extLst>
              <a:ext uri="{FF2B5EF4-FFF2-40B4-BE49-F238E27FC236}">
                <a16:creationId xmlns:a16="http://schemas.microsoft.com/office/drawing/2014/main" id="{534AA06E-7EBD-FE4E-80C2-19B5D23AE6B0}"/>
              </a:ext>
            </a:extLst>
          </p:cNvPr>
          <p:cNvPicPr>
            <a:picLocks noChangeAspect="1"/>
          </p:cNvPicPr>
          <p:nvPr/>
        </p:nvPicPr>
        <p:blipFill rotWithShape="1">
          <a:blip r:embed="rId4"/>
          <a:srcRect l="10090" t="19197" r="7046" b="69132"/>
          <a:stretch/>
        </p:blipFill>
        <p:spPr>
          <a:xfrm>
            <a:off x="1397825" y="1912959"/>
            <a:ext cx="9681853" cy="523220"/>
          </a:xfrm>
          <a:prstGeom prst="rect">
            <a:avLst/>
          </a:prstGeom>
        </p:spPr>
      </p:pic>
      <p:sp>
        <p:nvSpPr>
          <p:cNvPr id="24" name="Rectangle 23">
            <a:extLst>
              <a:ext uri="{FF2B5EF4-FFF2-40B4-BE49-F238E27FC236}">
                <a16:creationId xmlns:a16="http://schemas.microsoft.com/office/drawing/2014/main" id="{93259612-5F32-114D-AEBB-79F51CE4FFE2}"/>
              </a:ext>
            </a:extLst>
          </p:cNvPr>
          <p:cNvSpPr/>
          <p:nvPr/>
        </p:nvSpPr>
        <p:spPr>
          <a:xfrm>
            <a:off x="5181600" y="977073"/>
            <a:ext cx="1828800" cy="490847"/>
          </a:xfrm>
          <a:prstGeom prst="rect">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3" name="Rounded Rectangle 2">
            <a:extLst>
              <a:ext uri="{FF2B5EF4-FFF2-40B4-BE49-F238E27FC236}">
                <a16:creationId xmlns:a16="http://schemas.microsoft.com/office/drawing/2014/main" id="{41AF3F18-0591-A144-B8C5-3F78B0FBB1B3}"/>
              </a:ext>
            </a:extLst>
          </p:cNvPr>
          <p:cNvSpPr/>
          <p:nvPr/>
        </p:nvSpPr>
        <p:spPr>
          <a:xfrm>
            <a:off x="7755976" y="2837399"/>
            <a:ext cx="3157447" cy="646089"/>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latin typeface="Helvetica Neue" charset="0"/>
                <a:ea typeface="Helvetica Neue" charset="0"/>
                <a:cs typeface="Helvetica Neue" charset="0"/>
              </a:rPr>
              <a:t>3 weeks -&gt;  0.75 months</a:t>
            </a:r>
          </a:p>
        </p:txBody>
      </p:sp>
      <p:pic>
        <p:nvPicPr>
          <p:cNvPr id="15" name="Picture 14">
            <a:extLst>
              <a:ext uri="{FF2B5EF4-FFF2-40B4-BE49-F238E27FC236}">
                <a16:creationId xmlns:a16="http://schemas.microsoft.com/office/drawing/2014/main" id="{1A891525-F018-324C-B756-191F9A4834AB}"/>
              </a:ext>
            </a:extLst>
          </p:cNvPr>
          <p:cNvPicPr>
            <a:picLocks noChangeAspect="1"/>
          </p:cNvPicPr>
          <p:nvPr/>
        </p:nvPicPr>
        <p:blipFill rotWithShape="1">
          <a:blip r:embed="rId5"/>
          <a:srcRect b="92418"/>
          <a:stretch/>
        </p:blipFill>
        <p:spPr>
          <a:xfrm>
            <a:off x="609600" y="1187450"/>
            <a:ext cx="10972800" cy="339929"/>
          </a:xfrm>
          <a:prstGeom prst="rect">
            <a:avLst/>
          </a:prstGeom>
        </p:spPr>
      </p:pic>
    </p:spTree>
    <p:extLst>
      <p:ext uri="{BB962C8B-B14F-4D97-AF65-F5344CB8AC3E}">
        <p14:creationId xmlns:p14="http://schemas.microsoft.com/office/powerpoint/2010/main" val="35333240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4" categoryIdx="0" bldStep="category"/>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4" categoryIdx="1" bldStep="category"/>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4" categoryIdx="2" bldStep="category"/>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graphicEl>
                                              <a:chart seriesIdx="-4" categoryIdx="4"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graphicEl>
                                              <a:chart seriesIdx="-4" categoryIdx="5" bldStep="category"/>
                                            </p:graphic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category" animBg="0"/>
        </p:bldSub>
      </p:bldGraphic>
      <p:bldP spid="16" grpId="0" animBg="1"/>
      <p:bldP spid="17" grpId="0" animBg="1"/>
      <p:bldP spid="18" grpId="0" animBg="1"/>
      <p:bldP spid="19" grpId="0" animBg="1"/>
      <p:bldP spid="3" grpId="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black background&#10;&#10;Description automatically generated">
            <a:extLst>
              <a:ext uri="{FF2B5EF4-FFF2-40B4-BE49-F238E27FC236}">
                <a16:creationId xmlns:a16="http://schemas.microsoft.com/office/drawing/2014/main" id="{CB37D981-F564-DA42-ADA3-A9182A6E82EF}"/>
              </a:ext>
            </a:extLst>
          </p:cNvPr>
          <p:cNvPicPr>
            <a:picLocks noChangeAspect="1"/>
          </p:cNvPicPr>
          <p:nvPr/>
        </p:nvPicPr>
        <p:blipFill>
          <a:blip r:embed="rId3"/>
          <a:stretch>
            <a:fillRect/>
          </a:stretch>
        </p:blipFill>
        <p:spPr>
          <a:xfrm>
            <a:off x="1711357" y="3133805"/>
            <a:ext cx="3204673" cy="3204673"/>
          </a:xfrm>
          <a:prstGeom prst="rect">
            <a:avLst/>
          </a:prstGeom>
        </p:spPr>
      </p:pic>
      <p:sp>
        <p:nvSpPr>
          <p:cNvPr id="2" name="Title 1">
            <a:extLst>
              <a:ext uri="{FF2B5EF4-FFF2-40B4-BE49-F238E27FC236}">
                <a16:creationId xmlns:a16="http://schemas.microsoft.com/office/drawing/2014/main" id="{BCAD6DF8-6F36-3C4A-9349-4BB38703CA5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41762BA-E52A-C745-9298-D6C8ECA0D572}"/>
              </a:ext>
            </a:extLst>
          </p:cNvPr>
          <p:cNvSpPr>
            <a:spLocks noGrp="1"/>
          </p:cNvSpPr>
          <p:nvPr>
            <p:ph idx="1"/>
          </p:nvPr>
        </p:nvSpPr>
        <p:spPr>
          <a:xfrm>
            <a:off x="609600" y="1251856"/>
            <a:ext cx="10972800" cy="2288049"/>
          </a:xfrm>
        </p:spPr>
        <p:txBody>
          <a:bodyPr/>
          <a:lstStyle/>
          <a:p>
            <a:r>
              <a:rPr lang="en-US" dirty="0"/>
              <a:t>Define 5 temporal commonsense phenomena  </a:t>
            </a:r>
          </a:p>
          <a:p>
            <a:r>
              <a:rPr lang="en-US" dirty="0"/>
              <a:t>Present MC-TACO, a QA dataset focused on temporal commonsense</a:t>
            </a:r>
          </a:p>
          <a:p>
            <a:r>
              <a:rPr lang="en-US" dirty="0"/>
              <a:t>Show that existing systems are not enough to solve it</a:t>
            </a:r>
          </a:p>
          <a:p>
            <a:r>
              <a:rPr lang="en-US" dirty="0"/>
              <a:t>Encourage further research</a:t>
            </a:r>
          </a:p>
          <a:p>
            <a:r>
              <a:rPr lang="en-US" dirty="0"/>
              <a:t>Thanks!</a:t>
            </a:r>
          </a:p>
        </p:txBody>
      </p:sp>
      <p:sp>
        <p:nvSpPr>
          <p:cNvPr id="4" name="Slide Number Placeholder 3">
            <a:extLst>
              <a:ext uri="{FF2B5EF4-FFF2-40B4-BE49-F238E27FC236}">
                <a16:creationId xmlns:a16="http://schemas.microsoft.com/office/drawing/2014/main" id="{0EF7CBB0-4022-2048-B849-5EC963D7B788}"/>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15</a:t>
            </a:fld>
            <a:endParaRPr lang="en-US" dirty="0"/>
          </a:p>
        </p:txBody>
      </p:sp>
      <p:pic>
        <p:nvPicPr>
          <p:cNvPr id="6" name="Picture 5">
            <a:extLst>
              <a:ext uri="{FF2B5EF4-FFF2-40B4-BE49-F238E27FC236}">
                <a16:creationId xmlns:a16="http://schemas.microsoft.com/office/drawing/2014/main" id="{88413E97-21CF-384A-84D0-0001DAC936BF}"/>
              </a:ext>
            </a:extLst>
          </p:cNvPr>
          <p:cNvPicPr>
            <a:picLocks noChangeAspect="1"/>
          </p:cNvPicPr>
          <p:nvPr/>
        </p:nvPicPr>
        <p:blipFill>
          <a:blip r:embed="rId4"/>
          <a:stretch>
            <a:fillRect/>
          </a:stretch>
        </p:blipFill>
        <p:spPr>
          <a:xfrm>
            <a:off x="7066064" y="3213398"/>
            <a:ext cx="3045488" cy="3045488"/>
          </a:xfrm>
          <a:prstGeom prst="rect">
            <a:avLst/>
          </a:prstGeom>
        </p:spPr>
      </p:pic>
      <p:sp>
        <p:nvSpPr>
          <p:cNvPr id="7" name="TextBox 6">
            <a:extLst>
              <a:ext uri="{FF2B5EF4-FFF2-40B4-BE49-F238E27FC236}">
                <a16:creationId xmlns:a16="http://schemas.microsoft.com/office/drawing/2014/main" id="{B1824D8A-E95C-8646-B9EC-3A969BE4D9A4}"/>
              </a:ext>
            </a:extLst>
          </p:cNvPr>
          <p:cNvSpPr txBox="1"/>
          <p:nvPr/>
        </p:nvSpPr>
        <p:spPr>
          <a:xfrm>
            <a:off x="6185741" y="6189666"/>
            <a:ext cx="4806133" cy="646331"/>
          </a:xfrm>
          <a:prstGeom prst="rect">
            <a:avLst/>
          </a:prstGeom>
          <a:noFill/>
        </p:spPr>
        <p:txBody>
          <a:bodyPr wrap="square" rtlCol="0">
            <a:spAutoFit/>
          </a:bodyPr>
          <a:lstStyle/>
          <a:p>
            <a:pPr algn="ctr"/>
            <a:r>
              <a:rPr lang="en-US" dirty="0"/>
              <a:t>GitHub (data, baseline, evaluator)</a:t>
            </a:r>
          </a:p>
          <a:p>
            <a:pPr algn="ctr"/>
            <a:r>
              <a:rPr lang="en-US" dirty="0">
                <a:hlinkClick r:id="rId5"/>
              </a:rPr>
              <a:t>https://github.com/CogComp/MCTACO</a:t>
            </a:r>
            <a:endParaRPr lang="en-US" dirty="0"/>
          </a:p>
        </p:txBody>
      </p:sp>
      <p:sp>
        <p:nvSpPr>
          <p:cNvPr id="10" name="TextBox 9">
            <a:extLst>
              <a:ext uri="{FF2B5EF4-FFF2-40B4-BE49-F238E27FC236}">
                <a16:creationId xmlns:a16="http://schemas.microsoft.com/office/drawing/2014/main" id="{E7BF547F-0603-3B48-BB56-C562913F08DA}"/>
              </a:ext>
            </a:extLst>
          </p:cNvPr>
          <p:cNvSpPr txBox="1"/>
          <p:nvPr/>
        </p:nvSpPr>
        <p:spPr>
          <a:xfrm>
            <a:off x="830029" y="6182142"/>
            <a:ext cx="4806133" cy="646331"/>
          </a:xfrm>
          <a:prstGeom prst="rect">
            <a:avLst/>
          </a:prstGeom>
          <a:noFill/>
        </p:spPr>
        <p:txBody>
          <a:bodyPr wrap="square" rtlCol="0">
            <a:spAutoFit/>
          </a:bodyPr>
          <a:lstStyle/>
          <a:p>
            <a:pPr algn="ctr"/>
            <a:r>
              <a:rPr lang="en-US" dirty="0"/>
              <a:t>Leaderboard</a:t>
            </a:r>
          </a:p>
          <a:p>
            <a:pPr algn="ctr"/>
            <a:r>
              <a:rPr lang="en-US" dirty="0">
                <a:hlinkClick r:id="rId6"/>
              </a:rPr>
              <a:t>https://leaderboard.allenai.org/mctaco/</a:t>
            </a:r>
            <a:endParaRPr lang="en-US" dirty="0"/>
          </a:p>
        </p:txBody>
      </p:sp>
    </p:spTree>
    <p:extLst>
      <p:ext uri="{BB962C8B-B14F-4D97-AF65-F5344CB8AC3E}">
        <p14:creationId xmlns:p14="http://schemas.microsoft.com/office/powerpoint/2010/main" val="28158052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4C5FB6B-10B8-1344-BAF2-AE1A0C4DEEC9}"/>
              </a:ext>
            </a:extLst>
          </p:cNvPr>
          <p:cNvSpPr txBox="1">
            <a:spLocks/>
          </p:cNvSpPr>
          <p:nvPr/>
        </p:nvSpPr>
        <p:spPr bwMode="auto">
          <a:xfrm>
            <a:off x="609601" y="1251856"/>
            <a:ext cx="7921556" cy="4484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r>
              <a:rPr lang="en-US" kern="0" dirty="0"/>
              <a:t>Humans assume information when reading</a:t>
            </a:r>
          </a:p>
          <a:p>
            <a:pPr lvl="1"/>
            <a:r>
              <a:rPr lang="en-US" kern="0" dirty="0"/>
              <a:t>Not explicitly mentioned</a:t>
            </a:r>
          </a:p>
          <a:p>
            <a:pPr lvl="1"/>
            <a:r>
              <a:rPr lang="en-US" kern="0" dirty="0"/>
              <a:t>Related to time</a:t>
            </a:r>
          </a:p>
          <a:p>
            <a:pPr lvl="1"/>
            <a:endParaRPr lang="en-US" kern="0" dirty="0"/>
          </a:p>
          <a:p>
            <a:r>
              <a:rPr lang="en-US" kern="0" dirty="0"/>
              <a:t>Happens all the time</a:t>
            </a:r>
          </a:p>
          <a:p>
            <a:pPr lvl="1"/>
            <a:r>
              <a:rPr lang="en-US" kern="0" dirty="0"/>
              <a:t>To better understand the storyline and beyond</a:t>
            </a:r>
          </a:p>
        </p:txBody>
      </p:sp>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4" name="Slide Number Placeholder 3">
            <a:extLst>
              <a:ext uri="{FF2B5EF4-FFF2-40B4-BE49-F238E27FC236}">
                <a16:creationId xmlns:a16="http://schemas.microsoft.com/office/drawing/2014/main" id="{D3A87E33-E4F2-2C44-9B01-48BD06AE2E1E}"/>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2</a:t>
            </a:fld>
            <a:endParaRPr lang="en-US" dirty="0"/>
          </a:p>
        </p:txBody>
      </p:sp>
    </p:spTree>
    <p:extLst>
      <p:ext uri="{BB962C8B-B14F-4D97-AF65-F5344CB8AC3E}">
        <p14:creationId xmlns:p14="http://schemas.microsoft.com/office/powerpoint/2010/main" val="27194647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t>My friend Bill went to Duke University in North Carolina. With a degree in CS, he joined Google MTV as a software engineer. As a huge basketball fan, he has attended all 3 NBA finals since then. He also plans to visit Duke regularly as an alumnus to attend their home games.</a:t>
            </a:r>
          </a:p>
        </p:txBody>
      </p:sp>
      <p:sp>
        <p:nvSpPr>
          <p:cNvPr id="4" name="Slide Number Placeholder 3">
            <a:extLst>
              <a:ext uri="{FF2B5EF4-FFF2-40B4-BE49-F238E27FC236}">
                <a16:creationId xmlns:a16="http://schemas.microsoft.com/office/drawing/2014/main" id="{D3A87E33-E4F2-2C44-9B01-48BD06AE2E1E}"/>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3</a:t>
            </a:fld>
            <a:endParaRPr lang="en-US" dirty="0"/>
          </a:p>
        </p:txBody>
      </p:sp>
    </p:spTree>
    <p:extLst>
      <p:ext uri="{BB962C8B-B14F-4D97-AF65-F5344CB8AC3E}">
        <p14:creationId xmlns:p14="http://schemas.microsoft.com/office/powerpoint/2010/main" val="36776630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t>My friend Bill </a:t>
            </a:r>
            <a:r>
              <a:rPr lang="en-US" dirty="0">
                <a:solidFill>
                  <a:srgbClr val="C00000"/>
                </a:solidFill>
              </a:rPr>
              <a:t>went</a:t>
            </a:r>
            <a:r>
              <a:rPr lang="en-US" dirty="0"/>
              <a:t> to Duke University </a:t>
            </a:r>
            <a:r>
              <a:rPr lang="en-US" dirty="0">
                <a:solidFill>
                  <a:srgbClr val="00B050"/>
                </a:solidFill>
              </a:rPr>
              <a:t>in North Carolina</a:t>
            </a:r>
            <a:r>
              <a:rPr lang="en-US" dirty="0"/>
              <a:t>. </a:t>
            </a:r>
            <a:r>
              <a:rPr lang="en-US" dirty="0">
                <a:solidFill>
                  <a:schemeClr val="bg1">
                    <a:lumMod val="85000"/>
                  </a:schemeClr>
                </a:solidFill>
              </a:rPr>
              <a:t>With a degree in CS, he joined Google MTV as a software engineer. As a huge basketball fan, he has attended all 3 NBA finals since then. He also plans to visit Duke regularly as an alumnus to attend their home games.</a:t>
            </a:r>
          </a:p>
        </p:txBody>
      </p:sp>
      <p:sp>
        <p:nvSpPr>
          <p:cNvPr id="14" name="Rounded Rectangle 13">
            <a:extLst>
              <a:ext uri="{FF2B5EF4-FFF2-40B4-BE49-F238E27FC236}">
                <a16:creationId xmlns:a16="http://schemas.microsoft.com/office/drawing/2014/main" id="{68F17BD7-6F0A-7342-990D-D824EB26F54A}"/>
              </a:ext>
            </a:extLst>
          </p:cNvPr>
          <p:cNvSpPr/>
          <p:nvPr/>
        </p:nvSpPr>
        <p:spPr>
          <a:xfrm>
            <a:off x="6040338" y="1193845"/>
            <a:ext cx="487680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Helvetica Neue" charset="0"/>
                <a:ea typeface="Helvetica Neue" charset="0"/>
                <a:cs typeface="Helvetica Neue" charset="0"/>
              </a:rPr>
              <a:t>College</a:t>
            </a:r>
            <a:r>
              <a:rPr lang="en-US" dirty="0">
                <a:solidFill>
                  <a:schemeClr val="tx1">
                    <a:lumMod val="75000"/>
                    <a:lumOff val="25000"/>
                  </a:schemeClr>
                </a:solidFill>
                <a:latin typeface="Helvetica Neue" charset="0"/>
                <a:ea typeface="Helvetica Neue" charset="0"/>
                <a:cs typeface="Helvetica Neue" charset="0"/>
              </a:rPr>
              <a:t>: about 4 years, start at the age of 18</a:t>
            </a:r>
          </a:p>
        </p:txBody>
      </p:sp>
      <p:sp>
        <p:nvSpPr>
          <p:cNvPr id="29" name="Rounded Rectangle 28">
            <a:extLst>
              <a:ext uri="{FF2B5EF4-FFF2-40B4-BE49-F238E27FC236}">
                <a16:creationId xmlns:a16="http://schemas.microsoft.com/office/drawing/2014/main" id="{630ED753-3DED-184E-8FFE-2C090739F3FC}"/>
              </a:ext>
            </a:extLst>
          </p:cNvPr>
          <p:cNvSpPr/>
          <p:nvPr/>
        </p:nvSpPr>
        <p:spPr>
          <a:xfrm>
            <a:off x="6040338" y="1975250"/>
            <a:ext cx="40965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Helvetica Neue" charset="0"/>
                <a:ea typeface="Helvetica Neue" charset="0"/>
                <a:cs typeface="Helvetica Neue" charset="0"/>
              </a:rPr>
              <a:t>Bill in North Carolina</a:t>
            </a:r>
            <a:r>
              <a:rPr lang="en-US" dirty="0">
                <a:solidFill>
                  <a:schemeClr val="tx1">
                    <a:lumMod val="75000"/>
                    <a:lumOff val="25000"/>
                  </a:schemeClr>
                </a:solidFill>
                <a:latin typeface="Helvetica Neue" charset="0"/>
                <a:ea typeface="Helvetica Neue" charset="0"/>
                <a:cs typeface="Helvetica Neue" charset="0"/>
              </a:rPr>
              <a:t>: about 4 years</a:t>
            </a:r>
          </a:p>
        </p:txBody>
      </p:sp>
      <p:sp>
        <p:nvSpPr>
          <p:cNvPr id="30" name="Rounded Rectangle 29">
            <a:extLst>
              <a:ext uri="{FF2B5EF4-FFF2-40B4-BE49-F238E27FC236}">
                <a16:creationId xmlns:a16="http://schemas.microsoft.com/office/drawing/2014/main" id="{AC0B167A-2E0F-3E48-9967-CB438C5BD858}"/>
              </a:ext>
            </a:extLst>
          </p:cNvPr>
          <p:cNvSpPr/>
          <p:nvPr/>
        </p:nvSpPr>
        <p:spPr>
          <a:xfrm>
            <a:off x="6040338" y="2788123"/>
            <a:ext cx="47061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Helvetica Neue" charset="0"/>
                <a:ea typeface="Helvetica Neue" charset="0"/>
                <a:cs typeface="Helvetica Neue" charset="0"/>
              </a:rPr>
              <a:t>Duke in North Carolina</a:t>
            </a:r>
            <a:r>
              <a:rPr lang="en-US" dirty="0">
                <a:solidFill>
                  <a:schemeClr val="tx1">
                    <a:lumMod val="75000"/>
                    <a:lumOff val="25000"/>
                  </a:schemeClr>
                </a:solidFill>
                <a:latin typeface="Helvetica Neue" charset="0"/>
                <a:ea typeface="Helvetica Neue" charset="0"/>
                <a:cs typeface="Helvetica Neue" charset="0"/>
              </a:rPr>
              <a:t>: always (expected)</a:t>
            </a:r>
          </a:p>
        </p:txBody>
      </p:sp>
      <p:cxnSp>
        <p:nvCxnSpPr>
          <p:cNvPr id="36" name="Straight Arrow Connector 35">
            <a:extLst>
              <a:ext uri="{FF2B5EF4-FFF2-40B4-BE49-F238E27FC236}">
                <a16:creationId xmlns:a16="http://schemas.microsoft.com/office/drawing/2014/main" id="{8AA8D7BA-3BCD-BE4E-8BC5-C52DFE6B5733}"/>
              </a:ext>
            </a:extLst>
          </p:cNvPr>
          <p:cNvCxnSpPr>
            <a:cxnSpLocks/>
            <a:endCxn id="14" idx="1"/>
          </p:cNvCxnSpPr>
          <p:nvPr/>
        </p:nvCxnSpPr>
        <p:spPr>
          <a:xfrm flipV="1">
            <a:off x="3107386" y="1471431"/>
            <a:ext cx="2932952" cy="19910"/>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880F4B0B-3F5A-2B47-A012-C88728D691DC}"/>
              </a:ext>
            </a:extLst>
          </p:cNvPr>
          <p:cNvCxnSpPr>
            <a:cxnSpLocks/>
            <a:endCxn id="29" idx="1"/>
          </p:cNvCxnSpPr>
          <p:nvPr/>
        </p:nvCxnSpPr>
        <p:spPr>
          <a:xfrm>
            <a:off x="4134434" y="1858780"/>
            <a:ext cx="1905904" cy="394056"/>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247BC394-B23C-8848-A8E0-D54851EBB091}"/>
              </a:ext>
            </a:extLst>
          </p:cNvPr>
          <p:cNvCxnSpPr>
            <a:cxnSpLocks/>
            <a:endCxn id="30" idx="1"/>
          </p:cNvCxnSpPr>
          <p:nvPr/>
        </p:nvCxnSpPr>
        <p:spPr>
          <a:xfrm>
            <a:off x="4134434" y="1858780"/>
            <a:ext cx="1905904" cy="1206929"/>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Snip Diagonal Corner Rectangle 63">
            <a:extLst>
              <a:ext uri="{FF2B5EF4-FFF2-40B4-BE49-F238E27FC236}">
                <a16:creationId xmlns:a16="http://schemas.microsoft.com/office/drawing/2014/main" id="{598A132A-A498-4D46-B1D5-802C18D4B74E}"/>
              </a:ext>
            </a:extLst>
          </p:cNvPr>
          <p:cNvSpPr/>
          <p:nvPr/>
        </p:nvSpPr>
        <p:spPr>
          <a:xfrm>
            <a:off x="9233748" y="1605499"/>
            <a:ext cx="1104052"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lumMod val="75000"/>
                  </a:schemeClr>
                </a:solidFill>
                <a:latin typeface="Helvetica Neue" charset="0"/>
                <a:ea typeface="Helvetica Neue" charset="0"/>
                <a:cs typeface="Helvetica Neue" charset="0"/>
              </a:rPr>
              <a:t>Typical Time</a:t>
            </a:r>
          </a:p>
        </p:txBody>
      </p:sp>
      <p:sp>
        <p:nvSpPr>
          <p:cNvPr id="68" name="Snip Diagonal Corner Rectangle 67">
            <a:extLst>
              <a:ext uri="{FF2B5EF4-FFF2-40B4-BE49-F238E27FC236}">
                <a16:creationId xmlns:a16="http://schemas.microsoft.com/office/drawing/2014/main" id="{4B6C3DCD-08C0-744E-9DB7-AF7AED1E9AF2}"/>
              </a:ext>
            </a:extLst>
          </p:cNvPr>
          <p:cNvSpPr/>
          <p:nvPr/>
        </p:nvSpPr>
        <p:spPr>
          <a:xfrm>
            <a:off x="8422521" y="2388043"/>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9" name="Snip Diagonal Corner Rectangle 68">
            <a:extLst>
              <a:ext uri="{FF2B5EF4-FFF2-40B4-BE49-F238E27FC236}">
                <a16:creationId xmlns:a16="http://schemas.microsoft.com/office/drawing/2014/main" id="{3FEB9F80-32B4-4340-B77D-98B96AD0BD11}"/>
              </a:ext>
            </a:extLst>
          </p:cNvPr>
          <p:cNvSpPr/>
          <p:nvPr/>
        </p:nvSpPr>
        <p:spPr>
          <a:xfrm>
            <a:off x="9276644" y="2389052"/>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0" name="Snip Diagonal Corner Rectangle 69">
            <a:extLst>
              <a:ext uri="{FF2B5EF4-FFF2-40B4-BE49-F238E27FC236}">
                <a16:creationId xmlns:a16="http://schemas.microsoft.com/office/drawing/2014/main" id="{19F33307-E25B-E94E-9D9B-568F59E940FF}"/>
              </a:ext>
            </a:extLst>
          </p:cNvPr>
          <p:cNvSpPr/>
          <p:nvPr/>
        </p:nvSpPr>
        <p:spPr>
          <a:xfrm>
            <a:off x="9245999" y="3200944"/>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6" name="Snip Diagonal Corner Rectangle 75">
            <a:extLst>
              <a:ext uri="{FF2B5EF4-FFF2-40B4-BE49-F238E27FC236}">
                <a16:creationId xmlns:a16="http://schemas.microsoft.com/office/drawing/2014/main" id="{A1174F5B-1DD5-6147-98A7-8017AAAE15C0}"/>
              </a:ext>
            </a:extLst>
          </p:cNvPr>
          <p:cNvSpPr/>
          <p:nvPr/>
        </p:nvSpPr>
        <p:spPr>
          <a:xfrm>
            <a:off x="7491984" y="1611599"/>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15" name="Slide Number Placeholder 3">
            <a:extLst>
              <a:ext uri="{FF2B5EF4-FFF2-40B4-BE49-F238E27FC236}">
                <a16:creationId xmlns:a16="http://schemas.microsoft.com/office/drawing/2014/main" id="{7CA65458-011A-0245-B78F-F9C709B1D553}"/>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4</a:t>
            </a:fld>
            <a:endParaRPr lang="en-US" dirty="0"/>
          </a:p>
        </p:txBody>
      </p:sp>
    </p:spTree>
    <p:extLst>
      <p:ext uri="{BB962C8B-B14F-4D97-AF65-F5344CB8AC3E}">
        <p14:creationId xmlns:p14="http://schemas.microsoft.com/office/powerpoint/2010/main" val="38340428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9" grpId="0" animBg="1"/>
      <p:bldP spid="30" grpId="0" animBg="1"/>
      <p:bldP spid="64" grpId="0" animBg="1"/>
      <p:bldP spid="68" grpId="0" animBg="1"/>
      <p:bldP spid="69" grpId="0" animBg="1"/>
      <p:bldP spid="70" grpId="0" animBg="1"/>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solidFill>
                  <a:schemeClr val="bg1">
                    <a:lumMod val="85000"/>
                  </a:schemeClr>
                </a:solidFill>
              </a:rPr>
              <a:t>My friend Bill went to Duke University in North Carolina.</a:t>
            </a:r>
            <a:r>
              <a:rPr lang="en-US" dirty="0"/>
              <a:t> With a degree in CS, he </a:t>
            </a:r>
            <a:r>
              <a:rPr lang="en-US" dirty="0">
                <a:solidFill>
                  <a:srgbClr val="C00000"/>
                </a:solidFill>
              </a:rPr>
              <a:t>joined</a:t>
            </a:r>
            <a:r>
              <a:rPr lang="en-US" dirty="0"/>
              <a:t> Google MTV as a software engineer. </a:t>
            </a:r>
            <a:r>
              <a:rPr lang="en-US" dirty="0">
                <a:solidFill>
                  <a:schemeClr val="bg1">
                    <a:lumMod val="85000"/>
                  </a:schemeClr>
                </a:solidFill>
              </a:rPr>
              <a:t>As a huge basketball fan, he has attended all 3 NBA finals since then. He also plans to visit Duke regularly as an alumnus to attend their home games.</a:t>
            </a:r>
          </a:p>
        </p:txBody>
      </p:sp>
      <p:sp>
        <p:nvSpPr>
          <p:cNvPr id="14" name="Rounded Rectangle 13">
            <a:extLst>
              <a:ext uri="{FF2B5EF4-FFF2-40B4-BE49-F238E27FC236}">
                <a16:creationId xmlns:a16="http://schemas.microsoft.com/office/drawing/2014/main" id="{68F17BD7-6F0A-7342-990D-D824EB26F54A}"/>
              </a:ext>
            </a:extLst>
          </p:cNvPr>
          <p:cNvSpPr/>
          <p:nvPr/>
        </p:nvSpPr>
        <p:spPr>
          <a:xfrm>
            <a:off x="6040338" y="1193845"/>
            <a:ext cx="487680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College</a:t>
            </a:r>
            <a:r>
              <a:rPr lang="en-US" dirty="0">
                <a:solidFill>
                  <a:schemeClr val="tx1">
                    <a:lumMod val="75000"/>
                    <a:lumOff val="25000"/>
                  </a:schemeClr>
                </a:solidFill>
                <a:latin typeface="Helvetica Neue" charset="0"/>
                <a:ea typeface="Helvetica Neue" charset="0"/>
                <a:cs typeface="Helvetica Neue" charset="0"/>
              </a:rPr>
              <a:t>: about 4 years, start at the age of 18</a:t>
            </a:r>
          </a:p>
        </p:txBody>
      </p:sp>
      <p:sp>
        <p:nvSpPr>
          <p:cNvPr id="29" name="Rounded Rectangle 28">
            <a:extLst>
              <a:ext uri="{FF2B5EF4-FFF2-40B4-BE49-F238E27FC236}">
                <a16:creationId xmlns:a16="http://schemas.microsoft.com/office/drawing/2014/main" id="{630ED753-3DED-184E-8FFE-2C090739F3FC}"/>
              </a:ext>
            </a:extLst>
          </p:cNvPr>
          <p:cNvSpPr/>
          <p:nvPr/>
        </p:nvSpPr>
        <p:spPr>
          <a:xfrm>
            <a:off x="6040338" y="1975250"/>
            <a:ext cx="40965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Bill in North Carolina</a:t>
            </a:r>
            <a:r>
              <a:rPr lang="en-US" dirty="0">
                <a:solidFill>
                  <a:schemeClr val="tx1">
                    <a:lumMod val="75000"/>
                    <a:lumOff val="25000"/>
                  </a:schemeClr>
                </a:solidFill>
                <a:latin typeface="Helvetica Neue" charset="0"/>
                <a:ea typeface="Helvetica Neue" charset="0"/>
                <a:cs typeface="Helvetica Neue" charset="0"/>
              </a:rPr>
              <a:t>: about 4 years</a:t>
            </a:r>
          </a:p>
        </p:txBody>
      </p:sp>
      <p:sp>
        <p:nvSpPr>
          <p:cNvPr id="30" name="Rounded Rectangle 29">
            <a:extLst>
              <a:ext uri="{FF2B5EF4-FFF2-40B4-BE49-F238E27FC236}">
                <a16:creationId xmlns:a16="http://schemas.microsoft.com/office/drawing/2014/main" id="{AC0B167A-2E0F-3E48-9967-CB438C5BD858}"/>
              </a:ext>
            </a:extLst>
          </p:cNvPr>
          <p:cNvSpPr/>
          <p:nvPr/>
        </p:nvSpPr>
        <p:spPr>
          <a:xfrm>
            <a:off x="6040338" y="2788123"/>
            <a:ext cx="47061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Duke in North Carolina</a:t>
            </a:r>
            <a:r>
              <a:rPr lang="en-US" dirty="0">
                <a:solidFill>
                  <a:schemeClr val="tx1">
                    <a:lumMod val="75000"/>
                    <a:lumOff val="25000"/>
                  </a:schemeClr>
                </a:solidFill>
                <a:latin typeface="Helvetica Neue" charset="0"/>
                <a:ea typeface="Helvetica Neue" charset="0"/>
                <a:cs typeface="Helvetica Neue" charset="0"/>
              </a:rPr>
              <a:t>: always (expected)</a:t>
            </a:r>
          </a:p>
        </p:txBody>
      </p:sp>
      <p:sp>
        <p:nvSpPr>
          <p:cNvPr id="64" name="Snip Diagonal Corner Rectangle 63">
            <a:extLst>
              <a:ext uri="{FF2B5EF4-FFF2-40B4-BE49-F238E27FC236}">
                <a16:creationId xmlns:a16="http://schemas.microsoft.com/office/drawing/2014/main" id="{598A132A-A498-4D46-B1D5-802C18D4B74E}"/>
              </a:ext>
            </a:extLst>
          </p:cNvPr>
          <p:cNvSpPr/>
          <p:nvPr/>
        </p:nvSpPr>
        <p:spPr>
          <a:xfrm>
            <a:off x="9233748" y="1605499"/>
            <a:ext cx="1104052"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lumMod val="75000"/>
                  </a:schemeClr>
                </a:solidFill>
                <a:latin typeface="Helvetica Neue" charset="0"/>
                <a:ea typeface="Helvetica Neue" charset="0"/>
                <a:cs typeface="Helvetica Neue" charset="0"/>
              </a:rPr>
              <a:t>Typical Time</a:t>
            </a:r>
          </a:p>
        </p:txBody>
      </p:sp>
      <p:sp>
        <p:nvSpPr>
          <p:cNvPr id="68" name="Snip Diagonal Corner Rectangle 67">
            <a:extLst>
              <a:ext uri="{FF2B5EF4-FFF2-40B4-BE49-F238E27FC236}">
                <a16:creationId xmlns:a16="http://schemas.microsoft.com/office/drawing/2014/main" id="{4B6C3DCD-08C0-744E-9DB7-AF7AED1E9AF2}"/>
              </a:ext>
            </a:extLst>
          </p:cNvPr>
          <p:cNvSpPr/>
          <p:nvPr/>
        </p:nvSpPr>
        <p:spPr>
          <a:xfrm>
            <a:off x="8422521" y="2388043"/>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9" name="Snip Diagonal Corner Rectangle 68">
            <a:extLst>
              <a:ext uri="{FF2B5EF4-FFF2-40B4-BE49-F238E27FC236}">
                <a16:creationId xmlns:a16="http://schemas.microsoft.com/office/drawing/2014/main" id="{3FEB9F80-32B4-4340-B77D-98B96AD0BD11}"/>
              </a:ext>
            </a:extLst>
          </p:cNvPr>
          <p:cNvSpPr/>
          <p:nvPr/>
        </p:nvSpPr>
        <p:spPr>
          <a:xfrm>
            <a:off x="9276644" y="2389052"/>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0" name="Snip Diagonal Corner Rectangle 69">
            <a:extLst>
              <a:ext uri="{FF2B5EF4-FFF2-40B4-BE49-F238E27FC236}">
                <a16:creationId xmlns:a16="http://schemas.microsoft.com/office/drawing/2014/main" id="{19F33307-E25B-E94E-9D9B-568F59E940FF}"/>
              </a:ext>
            </a:extLst>
          </p:cNvPr>
          <p:cNvSpPr/>
          <p:nvPr/>
        </p:nvSpPr>
        <p:spPr>
          <a:xfrm>
            <a:off x="9245999" y="3200944"/>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6" name="Snip Diagonal Corner Rectangle 75">
            <a:extLst>
              <a:ext uri="{FF2B5EF4-FFF2-40B4-BE49-F238E27FC236}">
                <a16:creationId xmlns:a16="http://schemas.microsoft.com/office/drawing/2014/main" id="{A1174F5B-1DD5-6147-98A7-8017AAAE15C0}"/>
              </a:ext>
            </a:extLst>
          </p:cNvPr>
          <p:cNvSpPr/>
          <p:nvPr/>
        </p:nvSpPr>
        <p:spPr>
          <a:xfrm>
            <a:off x="7491984" y="1611599"/>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77" name="Rounded Rectangle 76">
            <a:extLst>
              <a:ext uri="{FF2B5EF4-FFF2-40B4-BE49-F238E27FC236}">
                <a16:creationId xmlns:a16="http://schemas.microsoft.com/office/drawing/2014/main" id="{F25DDD15-AE86-8745-BB91-AAEFD8F0AB94}"/>
              </a:ext>
            </a:extLst>
          </p:cNvPr>
          <p:cNvSpPr/>
          <p:nvPr/>
        </p:nvSpPr>
        <p:spPr>
          <a:xfrm>
            <a:off x="6040338" y="3594712"/>
            <a:ext cx="413998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Helvetica Neue" charset="0"/>
                <a:ea typeface="Helvetica Neue" charset="0"/>
                <a:cs typeface="Helvetica Neue" charset="0"/>
              </a:rPr>
              <a:t>Join Google</a:t>
            </a:r>
            <a:r>
              <a:rPr lang="en-US" dirty="0">
                <a:solidFill>
                  <a:schemeClr val="tx1">
                    <a:lumMod val="75000"/>
                    <a:lumOff val="25000"/>
                  </a:schemeClr>
                </a:solidFill>
                <a:latin typeface="Helvetica Neue" charset="0"/>
                <a:ea typeface="Helvetica Neue" charset="0"/>
                <a:cs typeface="Helvetica Neue" charset="0"/>
              </a:rPr>
              <a:t>: after college graduation</a:t>
            </a:r>
          </a:p>
        </p:txBody>
      </p:sp>
      <p:sp>
        <p:nvSpPr>
          <p:cNvPr id="78" name="Snip Diagonal Corner Rectangle 77">
            <a:extLst>
              <a:ext uri="{FF2B5EF4-FFF2-40B4-BE49-F238E27FC236}">
                <a16:creationId xmlns:a16="http://schemas.microsoft.com/office/drawing/2014/main" id="{AB7C0746-0994-2E4E-9DA2-B90E5A6D9134}"/>
              </a:ext>
            </a:extLst>
          </p:cNvPr>
          <p:cNvSpPr/>
          <p:nvPr/>
        </p:nvSpPr>
        <p:spPr>
          <a:xfrm>
            <a:off x="8478738" y="4016178"/>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latin typeface="Helvetica Neue" charset="0"/>
                <a:ea typeface="Helvetica Neue" charset="0"/>
                <a:cs typeface="Helvetica Neue" charset="0"/>
              </a:rPr>
              <a:t>Ordering</a:t>
            </a:r>
          </a:p>
        </p:txBody>
      </p:sp>
      <p:cxnSp>
        <p:nvCxnSpPr>
          <p:cNvPr id="79" name="Straight Arrow Connector 78">
            <a:extLst>
              <a:ext uri="{FF2B5EF4-FFF2-40B4-BE49-F238E27FC236}">
                <a16:creationId xmlns:a16="http://schemas.microsoft.com/office/drawing/2014/main" id="{0867D59B-BBE0-B44B-89C1-83C522B5586C}"/>
              </a:ext>
            </a:extLst>
          </p:cNvPr>
          <p:cNvCxnSpPr>
            <a:cxnSpLocks/>
            <a:endCxn id="77" idx="1"/>
          </p:cNvCxnSpPr>
          <p:nvPr/>
        </p:nvCxnSpPr>
        <p:spPr>
          <a:xfrm>
            <a:off x="3566269" y="2232730"/>
            <a:ext cx="2474069" cy="1639568"/>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Slide Number Placeholder 3">
            <a:extLst>
              <a:ext uri="{FF2B5EF4-FFF2-40B4-BE49-F238E27FC236}">
                <a16:creationId xmlns:a16="http://schemas.microsoft.com/office/drawing/2014/main" id="{E0EFA56F-86D8-3D47-9C7E-5B1391DBD5F2}"/>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5</a:t>
            </a:fld>
            <a:endParaRPr lang="en-US" dirty="0"/>
          </a:p>
        </p:txBody>
      </p:sp>
    </p:spTree>
    <p:extLst>
      <p:ext uri="{BB962C8B-B14F-4D97-AF65-F5344CB8AC3E}">
        <p14:creationId xmlns:p14="http://schemas.microsoft.com/office/powerpoint/2010/main" val="19538905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solidFill>
                  <a:schemeClr val="bg1">
                    <a:lumMod val="85000"/>
                  </a:schemeClr>
                </a:solidFill>
              </a:rPr>
              <a:t>My friend Bill went to Duke University in North Carolina. With a degree in CS, he joined Google MTV as a software engineer. </a:t>
            </a:r>
            <a:r>
              <a:rPr lang="en-US" dirty="0"/>
              <a:t>As a huge basketball fan, he has attended all </a:t>
            </a:r>
            <a:r>
              <a:rPr lang="en-US" dirty="0">
                <a:solidFill>
                  <a:srgbClr val="C00000"/>
                </a:solidFill>
              </a:rPr>
              <a:t>3 NBA finals</a:t>
            </a:r>
            <a:r>
              <a:rPr lang="en-US" dirty="0"/>
              <a:t> since then. </a:t>
            </a:r>
            <a:r>
              <a:rPr lang="en-US" dirty="0">
                <a:solidFill>
                  <a:schemeClr val="bg1">
                    <a:lumMod val="85000"/>
                  </a:schemeClr>
                </a:solidFill>
              </a:rPr>
              <a:t>He also plans to visit Duke regularly as an alumnus to attend their home games.</a:t>
            </a:r>
          </a:p>
        </p:txBody>
      </p:sp>
      <p:sp>
        <p:nvSpPr>
          <p:cNvPr id="11" name="Rounded Rectangle 10">
            <a:extLst>
              <a:ext uri="{FF2B5EF4-FFF2-40B4-BE49-F238E27FC236}">
                <a16:creationId xmlns:a16="http://schemas.microsoft.com/office/drawing/2014/main" id="{5CBD7023-F94C-9A4F-99A5-4FDE7F849A09}"/>
              </a:ext>
            </a:extLst>
          </p:cNvPr>
          <p:cNvSpPr/>
          <p:nvPr/>
        </p:nvSpPr>
        <p:spPr>
          <a:xfrm>
            <a:off x="6040338" y="4407337"/>
            <a:ext cx="260647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Helvetica Neue" charset="0"/>
                <a:ea typeface="Helvetica Neue" charset="0"/>
                <a:cs typeface="Helvetica Neue" charset="0"/>
              </a:rPr>
              <a:t>NBA Finals</a:t>
            </a:r>
            <a:r>
              <a:rPr lang="en-US" dirty="0">
                <a:solidFill>
                  <a:schemeClr val="tx1">
                    <a:lumMod val="75000"/>
                    <a:lumOff val="25000"/>
                  </a:schemeClr>
                </a:solidFill>
                <a:latin typeface="Helvetica Neue" charset="0"/>
                <a:ea typeface="Helvetica Neue" charset="0"/>
                <a:cs typeface="Helvetica Neue" charset="0"/>
              </a:rPr>
              <a:t>: every year</a:t>
            </a:r>
          </a:p>
        </p:txBody>
      </p:sp>
      <p:sp>
        <p:nvSpPr>
          <p:cNvPr id="14" name="Rounded Rectangle 13">
            <a:extLst>
              <a:ext uri="{FF2B5EF4-FFF2-40B4-BE49-F238E27FC236}">
                <a16:creationId xmlns:a16="http://schemas.microsoft.com/office/drawing/2014/main" id="{68F17BD7-6F0A-7342-990D-D824EB26F54A}"/>
              </a:ext>
            </a:extLst>
          </p:cNvPr>
          <p:cNvSpPr/>
          <p:nvPr/>
        </p:nvSpPr>
        <p:spPr>
          <a:xfrm>
            <a:off x="6040338" y="1193845"/>
            <a:ext cx="487680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College</a:t>
            </a:r>
            <a:r>
              <a:rPr lang="en-US" dirty="0">
                <a:solidFill>
                  <a:schemeClr val="tx1">
                    <a:lumMod val="75000"/>
                    <a:lumOff val="25000"/>
                  </a:schemeClr>
                </a:solidFill>
                <a:latin typeface="Helvetica Neue" charset="0"/>
                <a:ea typeface="Helvetica Neue" charset="0"/>
                <a:cs typeface="Helvetica Neue" charset="0"/>
              </a:rPr>
              <a:t>: about 4 years, start at the age of 18</a:t>
            </a:r>
          </a:p>
        </p:txBody>
      </p:sp>
      <p:sp>
        <p:nvSpPr>
          <p:cNvPr id="29" name="Rounded Rectangle 28">
            <a:extLst>
              <a:ext uri="{FF2B5EF4-FFF2-40B4-BE49-F238E27FC236}">
                <a16:creationId xmlns:a16="http://schemas.microsoft.com/office/drawing/2014/main" id="{630ED753-3DED-184E-8FFE-2C090739F3FC}"/>
              </a:ext>
            </a:extLst>
          </p:cNvPr>
          <p:cNvSpPr/>
          <p:nvPr/>
        </p:nvSpPr>
        <p:spPr>
          <a:xfrm>
            <a:off x="6040338" y="1975250"/>
            <a:ext cx="40965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Bill in North Carolina</a:t>
            </a:r>
            <a:r>
              <a:rPr lang="en-US" dirty="0">
                <a:solidFill>
                  <a:schemeClr val="tx1">
                    <a:lumMod val="75000"/>
                    <a:lumOff val="25000"/>
                  </a:schemeClr>
                </a:solidFill>
                <a:latin typeface="Helvetica Neue" charset="0"/>
                <a:ea typeface="Helvetica Neue" charset="0"/>
                <a:cs typeface="Helvetica Neue" charset="0"/>
              </a:rPr>
              <a:t>: about 4 years</a:t>
            </a:r>
          </a:p>
        </p:txBody>
      </p:sp>
      <p:sp>
        <p:nvSpPr>
          <p:cNvPr id="30" name="Rounded Rectangle 29">
            <a:extLst>
              <a:ext uri="{FF2B5EF4-FFF2-40B4-BE49-F238E27FC236}">
                <a16:creationId xmlns:a16="http://schemas.microsoft.com/office/drawing/2014/main" id="{AC0B167A-2E0F-3E48-9967-CB438C5BD858}"/>
              </a:ext>
            </a:extLst>
          </p:cNvPr>
          <p:cNvSpPr/>
          <p:nvPr/>
        </p:nvSpPr>
        <p:spPr>
          <a:xfrm>
            <a:off x="6040338" y="2788123"/>
            <a:ext cx="47061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Duke in North Carolina</a:t>
            </a:r>
            <a:r>
              <a:rPr lang="en-US" dirty="0">
                <a:solidFill>
                  <a:schemeClr val="tx1">
                    <a:lumMod val="75000"/>
                    <a:lumOff val="25000"/>
                  </a:schemeClr>
                </a:solidFill>
                <a:latin typeface="Helvetica Neue" charset="0"/>
                <a:ea typeface="Helvetica Neue" charset="0"/>
                <a:cs typeface="Helvetica Neue" charset="0"/>
              </a:rPr>
              <a:t>: always (expected)</a:t>
            </a:r>
          </a:p>
        </p:txBody>
      </p:sp>
      <p:cxnSp>
        <p:nvCxnSpPr>
          <p:cNvPr id="18" name="Straight Arrow Connector 17">
            <a:extLst>
              <a:ext uri="{FF2B5EF4-FFF2-40B4-BE49-F238E27FC236}">
                <a16:creationId xmlns:a16="http://schemas.microsoft.com/office/drawing/2014/main" id="{DE9E89A9-D263-954B-BEEB-DA5A164676CE}"/>
              </a:ext>
            </a:extLst>
          </p:cNvPr>
          <p:cNvCxnSpPr>
            <a:cxnSpLocks/>
            <a:endCxn id="11" idx="1"/>
          </p:cNvCxnSpPr>
          <p:nvPr/>
        </p:nvCxnSpPr>
        <p:spPr>
          <a:xfrm>
            <a:off x="1980265" y="3303970"/>
            <a:ext cx="4060073" cy="1380953"/>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Snip Diagonal Corner Rectangle 63">
            <a:extLst>
              <a:ext uri="{FF2B5EF4-FFF2-40B4-BE49-F238E27FC236}">
                <a16:creationId xmlns:a16="http://schemas.microsoft.com/office/drawing/2014/main" id="{598A132A-A498-4D46-B1D5-802C18D4B74E}"/>
              </a:ext>
            </a:extLst>
          </p:cNvPr>
          <p:cNvSpPr/>
          <p:nvPr/>
        </p:nvSpPr>
        <p:spPr>
          <a:xfrm>
            <a:off x="9233748" y="1605499"/>
            <a:ext cx="1104052"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lumMod val="75000"/>
                  </a:schemeClr>
                </a:solidFill>
                <a:latin typeface="Helvetica Neue" charset="0"/>
                <a:ea typeface="Helvetica Neue" charset="0"/>
                <a:cs typeface="Helvetica Neue" charset="0"/>
              </a:rPr>
              <a:t>Typical Time</a:t>
            </a:r>
          </a:p>
        </p:txBody>
      </p:sp>
      <p:sp>
        <p:nvSpPr>
          <p:cNvPr id="65" name="Snip Diagonal Corner Rectangle 64">
            <a:extLst>
              <a:ext uri="{FF2B5EF4-FFF2-40B4-BE49-F238E27FC236}">
                <a16:creationId xmlns:a16="http://schemas.microsoft.com/office/drawing/2014/main" id="{607DC6A3-DCD7-2744-8070-1D8D74FA4CBE}"/>
              </a:ext>
            </a:extLst>
          </p:cNvPr>
          <p:cNvSpPr/>
          <p:nvPr/>
        </p:nvSpPr>
        <p:spPr>
          <a:xfrm>
            <a:off x="7515571" y="4830149"/>
            <a:ext cx="963167"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75000"/>
                  </a:schemeClr>
                </a:solidFill>
                <a:latin typeface="Helvetica Neue" charset="0"/>
                <a:ea typeface="Helvetica Neue" charset="0"/>
                <a:cs typeface="Helvetica Neue" charset="0"/>
              </a:rPr>
              <a:t>Frequency</a:t>
            </a:r>
          </a:p>
        </p:txBody>
      </p:sp>
      <p:sp>
        <p:nvSpPr>
          <p:cNvPr id="68" name="Snip Diagonal Corner Rectangle 67">
            <a:extLst>
              <a:ext uri="{FF2B5EF4-FFF2-40B4-BE49-F238E27FC236}">
                <a16:creationId xmlns:a16="http://schemas.microsoft.com/office/drawing/2014/main" id="{4B6C3DCD-08C0-744E-9DB7-AF7AED1E9AF2}"/>
              </a:ext>
            </a:extLst>
          </p:cNvPr>
          <p:cNvSpPr/>
          <p:nvPr/>
        </p:nvSpPr>
        <p:spPr>
          <a:xfrm>
            <a:off x="8422521" y="2388043"/>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9" name="Snip Diagonal Corner Rectangle 68">
            <a:extLst>
              <a:ext uri="{FF2B5EF4-FFF2-40B4-BE49-F238E27FC236}">
                <a16:creationId xmlns:a16="http://schemas.microsoft.com/office/drawing/2014/main" id="{3FEB9F80-32B4-4340-B77D-98B96AD0BD11}"/>
              </a:ext>
            </a:extLst>
          </p:cNvPr>
          <p:cNvSpPr/>
          <p:nvPr/>
        </p:nvSpPr>
        <p:spPr>
          <a:xfrm>
            <a:off x="9276644" y="2389052"/>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0" name="Snip Diagonal Corner Rectangle 69">
            <a:extLst>
              <a:ext uri="{FF2B5EF4-FFF2-40B4-BE49-F238E27FC236}">
                <a16:creationId xmlns:a16="http://schemas.microsoft.com/office/drawing/2014/main" id="{19F33307-E25B-E94E-9D9B-568F59E940FF}"/>
              </a:ext>
            </a:extLst>
          </p:cNvPr>
          <p:cNvSpPr/>
          <p:nvPr/>
        </p:nvSpPr>
        <p:spPr>
          <a:xfrm>
            <a:off x="9245999" y="3200944"/>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6" name="Snip Diagonal Corner Rectangle 75">
            <a:extLst>
              <a:ext uri="{FF2B5EF4-FFF2-40B4-BE49-F238E27FC236}">
                <a16:creationId xmlns:a16="http://schemas.microsoft.com/office/drawing/2014/main" id="{A1174F5B-1DD5-6147-98A7-8017AAAE15C0}"/>
              </a:ext>
            </a:extLst>
          </p:cNvPr>
          <p:cNvSpPr/>
          <p:nvPr/>
        </p:nvSpPr>
        <p:spPr>
          <a:xfrm>
            <a:off x="7491984" y="1611599"/>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77" name="Rounded Rectangle 76">
            <a:extLst>
              <a:ext uri="{FF2B5EF4-FFF2-40B4-BE49-F238E27FC236}">
                <a16:creationId xmlns:a16="http://schemas.microsoft.com/office/drawing/2014/main" id="{F25DDD15-AE86-8745-BB91-AAEFD8F0AB94}"/>
              </a:ext>
            </a:extLst>
          </p:cNvPr>
          <p:cNvSpPr/>
          <p:nvPr/>
        </p:nvSpPr>
        <p:spPr>
          <a:xfrm>
            <a:off x="6040338" y="3594712"/>
            <a:ext cx="413998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Join Google</a:t>
            </a:r>
            <a:r>
              <a:rPr lang="en-US" dirty="0">
                <a:solidFill>
                  <a:schemeClr val="tx1">
                    <a:lumMod val="75000"/>
                    <a:lumOff val="25000"/>
                  </a:schemeClr>
                </a:solidFill>
                <a:latin typeface="Helvetica Neue" charset="0"/>
                <a:ea typeface="Helvetica Neue" charset="0"/>
                <a:cs typeface="Helvetica Neue" charset="0"/>
              </a:rPr>
              <a:t>: after college graduation</a:t>
            </a:r>
          </a:p>
        </p:txBody>
      </p:sp>
      <p:sp>
        <p:nvSpPr>
          <p:cNvPr id="78" name="Snip Diagonal Corner Rectangle 77">
            <a:extLst>
              <a:ext uri="{FF2B5EF4-FFF2-40B4-BE49-F238E27FC236}">
                <a16:creationId xmlns:a16="http://schemas.microsoft.com/office/drawing/2014/main" id="{AB7C0746-0994-2E4E-9DA2-B90E5A6D9134}"/>
              </a:ext>
            </a:extLst>
          </p:cNvPr>
          <p:cNvSpPr/>
          <p:nvPr/>
        </p:nvSpPr>
        <p:spPr>
          <a:xfrm>
            <a:off x="8478738" y="4016178"/>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latin typeface="Helvetica Neue" charset="0"/>
                <a:ea typeface="Helvetica Neue" charset="0"/>
                <a:cs typeface="Helvetica Neue" charset="0"/>
              </a:rPr>
              <a:t>Ordering</a:t>
            </a:r>
          </a:p>
        </p:txBody>
      </p:sp>
      <p:sp>
        <p:nvSpPr>
          <p:cNvPr id="17" name="Slide Number Placeholder 3">
            <a:extLst>
              <a:ext uri="{FF2B5EF4-FFF2-40B4-BE49-F238E27FC236}">
                <a16:creationId xmlns:a16="http://schemas.microsoft.com/office/drawing/2014/main" id="{22166CDB-9589-AC4E-ABAC-6ADCAF94E5B8}"/>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6</a:t>
            </a:fld>
            <a:endParaRPr lang="en-US" dirty="0"/>
          </a:p>
        </p:txBody>
      </p:sp>
    </p:spTree>
    <p:extLst>
      <p:ext uri="{BB962C8B-B14F-4D97-AF65-F5344CB8AC3E}">
        <p14:creationId xmlns:p14="http://schemas.microsoft.com/office/powerpoint/2010/main" val="22999474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 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solidFill>
                  <a:schemeClr val="bg1">
                    <a:lumMod val="85000"/>
                  </a:schemeClr>
                </a:solidFill>
              </a:rPr>
              <a:t>My friend Bill went to Duke University in North Carolina. With a degree in CS, he joined Google MTV as a software engineer. As a huge basketball fan, he has attended all 3 NBA finals since then. </a:t>
            </a:r>
            <a:r>
              <a:rPr lang="en-US" dirty="0"/>
              <a:t>He also plans to </a:t>
            </a:r>
            <a:r>
              <a:rPr lang="en-US" dirty="0">
                <a:solidFill>
                  <a:srgbClr val="C00000"/>
                </a:solidFill>
              </a:rPr>
              <a:t>visit </a:t>
            </a:r>
            <a:r>
              <a:rPr lang="en-US" dirty="0"/>
              <a:t>Duke regularly as an alumnus to </a:t>
            </a:r>
            <a:r>
              <a:rPr lang="en-US" dirty="0">
                <a:solidFill>
                  <a:srgbClr val="00B050"/>
                </a:solidFill>
              </a:rPr>
              <a:t>attend</a:t>
            </a:r>
            <a:r>
              <a:rPr lang="en-US" dirty="0"/>
              <a:t> their home games.</a:t>
            </a:r>
          </a:p>
        </p:txBody>
      </p:sp>
      <p:sp>
        <p:nvSpPr>
          <p:cNvPr id="11" name="Rounded Rectangle 10">
            <a:extLst>
              <a:ext uri="{FF2B5EF4-FFF2-40B4-BE49-F238E27FC236}">
                <a16:creationId xmlns:a16="http://schemas.microsoft.com/office/drawing/2014/main" id="{5CBD7023-F94C-9A4F-99A5-4FDE7F849A09}"/>
              </a:ext>
            </a:extLst>
          </p:cNvPr>
          <p:cNvSpPr/>
          <p:nvPr/>
        </p:nvSpPr>
        <p:spPr>
          <a:xfrm>
            <a:off x="6040338" y="4407337"/>
            <a:ext cx="260647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NBA Finals</a:t>
            </a:r>
            <a:r>
              <a:rPr lang="en-US" dirty="0">
                <a:solidFill>
                  <a:schemeClr val="tx1">
                    <a:lumMod val="75000"/>
                    <a:lumOff val="25000"/>
                  </a:schemeClr>
                </a:solidFill>
                <a:latin typeface="Helvetica Neue" charset="0"/>
                <a:ea typeface="Helvetica Neue" charset="0"/>
                <a:cs typeface="Helvetica Neue" charset="0"/>
              </a:rPr>
              <a:t>: every year</a:t>
            </a:r>
          </a:p>
        </p:txBody>
      </p:sp>
      <p:sp>
        <p:nvSpPr>
          <p:cNvPr id="14" name="Rounded Rectangle 13">
            <a:extLst>
              <a:ext uri="{FF2B5EF4-FFF2-40B4-BE49-F238E27FC236}">
                <a16:creationId xmlns:a16="http://schemas.microsoft.com/office/drawing/2014/main" id="{68F17BD7-6F0A-7342-990D-D824EB26F54A}"/>
              </a:ext>
            </a:extLst>
          </p:cNvPr>
          <p:cNvSpPr/>
          <p:nvPr/>
        </p:nvSpPr>
        <p:spPr>
          <a:xfrm>
            <a:off x="6040338" y="1193845"/>
            <a:ext cx="487680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College</a:t>
            </a:r>
            <a:r>
              <a:rPr lang="en-US" dirty="0">
                <a:solidFill>
                  <a:schemeClr val="tx1">
                    <a:lumMod val="75000"/>
                    <a:lumOff val="25000"/>
                  </a:schemeClr>
                </a:solidFill>
                <a:latin typeface="Helvetica Neue" charset="0"/>
                <a:ea typeface="Helvetica Neue" charset="0"/>
                <a:cs typeface="Helvetica Neue" charset="0"/>
              </a:rPr>
              <a:t>: about 4 years, start at the age of 18</a:t>
            </a:r>
          </a:p>
        </p:txBody>
      </p:sp>
      <p:sp>
        <p:nvSpPr>
          <p:cNvPr id="27" name="Rounded Rectangle 26">
            <a:extLst>
              <a:ext uri="{FF2B5EF4-FFF2-40B4-BE49-F238E27FC236}">
                <a16:creationId xmlns:a16="http://schemas.microsoft.com/office/drawing/2014/main" id="{D698180F-4B70-D346-88E7-89C33197DF4B}"/>
              </a:ext>
            </a:extLst>
          </p:cNvPr>
          <p:cNvSpPr/>
          <p:nvPr/>
        </p:nvSpPr>
        <p:spPr>
          <a:xfrm>
            <a:off x="6030036" y="5206822"/>
            <a:ext cx="615166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latin typeface="Helvetica Neue" charset="0"/>
                <a:ea typeface="Helvetica Neue" charset="0"/>
                <a:cs typeface="Helvetica Neue" charset="0"/>
              </a:rPr>
              <a:t>Visit Alma Mater</a:t>
            </a:r>
            <a:r>
              <a:rPr lang="en-US" dirty="0">
                <a:solidFill>
                  <a:schemeClr val="tx1">
                    <a:lumMod val="75000"/>
                    <a:lumOff val="25000"/>
                  </a:schemeClr>
                </a:solidFill>
                <a:latin typeface="Helvetica Neue" charset="0"/>
                <a:ea typeface="Helvetica Neue" charset="0"/>
                <a:cs typeface="Helvetica Neue" charset="0"/>
              </a:rPr>
              <a:t>: 0-2 times per year, 0-2 days each time</a:t>
            </a:r>
          </a:p>
        </p:txBody>
      </p:sp>
      <p:sp>
        <p:nvSpPr>
          <p:cNvPr id="28" name="Rounded Rectangle 27">
            <a:extLst>
              <a:ext uri="{FF2B5EF4-FFF2-40B4-BE49-F238E27FC236}">
                <a16:creationId xmlns:a16="http://schemas.microsoft.com/office/drawing/2014/main" id="{FC2AB8DE-2C80-BD4F-B6D1-29443503E9F3}"/>
              </a:ext>
            </a:extLst>
          </p:cNvPr>
          <p:cNvSpPr/>
          <p:nvPr/>
        </p:nvSpPr>
        <p:spPr>
          <a:xfrm>
            <a:off x="6030036" y="6014888"/>
            <a:ext cx="4376928"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latin typeface="Helvetica Neue" charset="0"/>
                <a:ea typeface="Helvetica Neue" charset="0"/>
                <a:cs typeface="Helvetica Neue" charset="0"/>
              </a:rPr>
              <a:t>Attend basketball games</a:t>
            </a:r>
            <a:r>
              <a:rPr lang="en-US" dirty="0">
                <a:solidFill>
                  <a:schemeClr val="tx1">
                    <a:lumMod val="75000"/>
                    <a:lumOff val="25000"/>
                  </a:schemeClr>
                </a:solidFill>
                <a:latin typeface="Helvetica Neue" charset="0"/>
                <a:ea typeface="Helvetica Neue" charset="0"/>
                <a:cs typeface="Helvetica Neue" charset="0"/>
              </a:rPr>
              <a:t>: a few hours</a:t>
            </a:r>
          </a:p>
        </p:txBody>
      </p:sp>
      <p:sp>
        <p:nvSpPr>
          <p:cNvPr id="29" name="Rounded Rectangle 28">
            <a:extLst>
              <a:ext uri="{FF2B5EF4-FFF2-40B4-BE49-F238E27FC236}">
                <a16:creationId xmlns:a16="http://schemas.microsoft.com/office/drawing/2014/main" id="{630ED753-3DED-184E-8FFE-2C090739F3FC}"/>
              </a:ext>
            </a:extLst>
          </p:cNvPr>
          <p:cNvSpPr/>
          <p:nvPr/>
        </p:nvSpPr>
        <p:spPr>
          <a:xfrm>
            <a:off x="6040338" y="1975250"/>
            <a:ext cx="40965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Bill in North Carolina</a:t>
            </a:r>
            <a:r>
              <a:rPr lang="en-US" dirty="0">
                <a:solidFill>
                  <a:schemeClr val="tx1">
                    <a:lumMod val="75000"/>
                    <a:lumOff val="25000"/>
                  </a:schemeClr>
                </a:solidFill>
                <a:latin typeface="Helvetica Neue" charset="0"/>
                <a:ea typeface="Helvetica Neue" charset="0"/>
                <a:cs typeface="Helvetica Neue" charset="0"/>
              </a:rPr>
              <a:t>: about 4 years</a:t>
            </a:r>
          </a:p>
        </p:txBody>
      </p:sp>
      <p:sp>
        <p:nvSpPr>
          <p:cNvPr id="30" name="Rounded Rectangle 29">
            <a:extLst>
              <a:ext uri="{FF2B5EF4-FFF2-40B4-BE49-F238E27FC236}">
                <a16:creationId xmlns:a16="http://schemas.microsoft.com/office/drawing/2014/main" id="{AC0B167A-2E0F-3E48-9967-CB438C5BD858}"/>
              </a:ext>
            </a:extLst>
          </p:cNvPr>
          <p:cNvSpPr/>
          <p:nvPr/>
        </p:nvSpPr>
        <p:spPr>
          <a:xfrm>
            <a:off x="6040338" y="2788123"/>
            <a:ext cx="4706112"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Duke in North Carolina</a:t>
            </a:r>
            <a:r>
              <a:rPr lang="en-US" dirty="0">
                <a:solidFill>
                  <a:schemeClr val="tx1">
                    <a:lumMod val="75000"/>
                    <a:lumOff val="25000"/>
                  </a:schemeClr>
                </a:solidFill>
                <a:latin typeface="Helvetica Neue" charset="0"/>
                <a:ea typeface="Helvetica Neue" charset="0"/>
                <a:cs typeface="Helvetica Neue" charset="0"/>
              </a:rPr>
              <a:t>: always (expected)</a:t>
            </a:r>
          </a:p>
        </p:txBody>
      </p:sp>
      <p:cxnSp>
        <p:nvCxnSpPr>
          <p:cNvPr id="38" name="Straight Arrow Connector 37">
            <a:extLst>
              <a:ext uri="{FF2B5EF4-FFF2-40B4-BE49-F238E27FC236}">
                <a16:creationId xmlns:a16="http://schemas.microsoft.com/office/drawing/2014/main" id="{160836DD-BB7F-D34E-B04C-AC847C917F70}"/>
              </a:ext>
            </a:extLst>
          </p:cNvPr>
          <p:cNvCxnSpPr>
            <a:cxnSpLocks/>
            <a:endCxn id="27" idx="1"/>
          </p:cNvCxnSpPr>
          <p:nvPr/>
        </p:nvCxnSpPr>
        <p:spPr>
          <a:xfrm>
            <a:off x="1565139" y="3673693"/>
            <a:ext cx="4464897" cy="1810715"/>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6C95F769-F40A-BE45-81BF-7D3FAFB24A54}"/>
              </a:ext>
            </a:extLst>
          </p:cNvPr>
          <p:cNvCxnSpPr>
            <a:cxnSpLocks/>
            <a:endCxn id="28" idx="1"/>
          </p:cNvCxnSpPr>
          <p:nvPr/>
        </p:nvCxnSpPr>
        <p:spPr>
          <a:xfrm>
            <a:off x="1872062" y="4034651"/>
            <a:ext cx="4157974" cy="2257823"/>
          </a:xfrm>
          <a:prstGeom prst="straightConnector1">
            <a:avLst/>
          </a:prstGeom>
          <a:ln w="38100" cap="flat" cmpd="sng" algn="ctr">
            <a:solidFill>
              <a:srgbClr val="505050">
                <a:alpha val="50196"/>
              </a:srgb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4" name="Snip Diagonal Corner Rectangle 63">
            <a:extLst>
              <a:ext uri="{FF2B5EF4-FFF2-40B4-BE49-F238E27FC236}">
                <a16:creationId xmlns:a16="http://schemas.microsoft.com/office/drawing/2014/main" id="{598A132A-A498-4D46-B1D5-802C18D4B74E}"/>
              </a:ext>
            </a:extLst>
          </p:cNvPr>
          <p:cNvSpPr/>
          <p:nvPr/>
        </p:nvSpPr>
        <p:spPr>
          <a:xfrm>
            <a:off x="9233748" y="1605499"/>
            <a:ext cx="1104052"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4">
                    <a:lumMod val="75000"/>
                  </a:schemeClr>
                </a:solidFill>
                <a:latin typeface="Helvetica Neue" charset="0"/>
                <a:ea typeface="Helvetica Neue" charset="0"/>
                <a:cs typeface="Helvetica Neue" charset="0"/>
              </a:rPr>
              <a:t>Typical Time</a:t>
            </a:r>
          </a:p>
        </p:txBody>
      </p:sp>
      <p:sp>
        <p:nvSpPr>
          <p:cNvPr id="65" name="Snip Diagonal Corner Rectangle 64">
            <a:extLst>
              <a:ext uri="{FF2B5EF4-FFF2-40B4-BE49-F238E27FC236}">
                <a16:creationId xmlns:a16="http://schemas.microsoft.com/office/drawing/2014/main" id="{607DC6A3-DCD7-2744-8070-1D8D74FA4CBE}"/>
              </a:ext>
            </a:extLst>
          </p:cNvPr>
          <p:cNvSpPr/>
          <p:nvPr/>
        </p:nvSpPr>
        <p:spPr>
          <a:xfrm>
            <a:off x="7515571" y="4830149"/>
            <a:ext cx="963167"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75000"/>
                  </a:schemeClr>
                </a:solidFill>
                <a:latin typeface="Helvetica Neue" charset="0"/>
                <a:ea typeface="Helvetica Neue" charset="0"/>
                <a:cs typeface="Helvetica Neue" charset="0"/>
              </a:rPr>
              <a:t>Frequency</a:t>
            </a:r>
          </a:p>
        </p:txBody>
      </p:sp>
      <p:sp>
        <p:nvSpPr>
          <p:cNvPr id="66" name="Snip Diagonal Corner Rectangle 65">
            <a:extLst>
              <a:ext uri="{FF2B5EF4-FFF2-40B4-BE49-F238E27FC236}">
                <a16:creationId xmlns:a16="http://schemas.microsoft.com/office/drawing/2014/main" id="{5C514E29-9A76-D041-81CE-2273B5E25F62}"/>
              </a:ext>
            </a:extLst>
          </p:cNvPr>
          <p:cNvSpPr/>
          <p:nvPr/>
        </p:nvSpPr>
        <p:spPr>
          <a:xfrm>
            <a:off x="8646810" y="5636651"/>
            <a:ext cx="963167"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6">
                    <a:lumMod val="75000"/>
                  </a:schemeClr>
                </a:solidFill>
                <a:latin typeface="Helvetica Neue" charset="0"/>
                <a:ea typeface="Helvetica Neue" charset="0"/>
                <a:cs typeface="Helvetica Neue" charset="0"/>
              </a:rPr>
              <a:t>Frequency</a:t>
            </a:r>
          </a:p>
        </p:txBody>
      </p:sp>
      <p:sp>
        <p:nvSpPr>
          <p:cNvPr id="67" name="Snip Diagonal Corner Rectangle 66">
            <a:extLst>
              <a:ext uri="{FF2B5EF4-FFF2-40B4-BE49-F238E27FC236}">
                <a16:creationId xmlns:a16="http://schemas.microsoft.com/office/drawing/2014/main" id="{703D2D66-E654-F44C-9029-C41FCE64841D}"/>
              </a:ext>
            </a:extLst>
          </p:cNvPr>
          <p:cNvSpPr/>
          <p:nvPr/>
        </p:nvSpPr>
        <p:spPr>
          <a:xfrm>
            <a:off x="9276644" y="6440792"/>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8" name="Snip Diagonal Corner Rectangle 67">
            <a:extLst>
              <a:ext uri="{FF2B5EF4-FFF2-40B4-BE49-F238E27FC236}">
                <a16:creationId xmlns:a16="http://schemas.microsoft.com/office/drawing/2014/main" id="{4B6C3DCD-08C0-744E-9DB7-AF7AED1E9AF2}"/>
              </a:ext>
            </a:extLst>
          </p:cNvPr>
          <p:cNvSpPr/>
          <p:nvPr/>
        </p:nvSpPr>
        <p:spPr>
          <a:xfrm>
            <a:off x="8422521" y="2388043"/>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69" name="Snip Diagonal Corner Rectangle 68">
            <a:extLst>
              <a:ext uri="{FF2B5EF4-FFF2-40B4-BE49-F238E27FC236}">
                <a16:creationId xmlns:a16="http://schemas.microsoft.com/office/drawing/2014/main" id="{3FEB9F80-32B4-4340-B77D-98B96AD0BD11}"/>
              </a:ext>
            </a:extLst>
          </p:cNvPr>
          <p:cNvSpPr/>
          <p:nvPr/>
        </p:nvSpPr>
        <p:spPr>
          <a:xfrm>
            <a:off x="9276644" y="2389052"/>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0" name="Snip Diagonal Corner Rectangle 69">
            <a:extLst>
              <a:ext uri="{FF2B5EF4-FFF2-40B4-BE49-F238E27FC236}">
                <a16:creationId xmlns:a16="http://schemas.microsoft.com/office/drawing/2014/main" id="{19F33307-E25B-E94E-9D9B-568F59E940FF}"/>
              </a:ext>
            </a:extLst>
          </p:cNvPr>
          <p:cNvSpPr/>
          <p:nvPr/>
        </p:nvSpPr>
        <p:spPr>
          <a:xfrm>
            <a:off x="9245999" y="3200944"/>
            <a:ext cx="1018259"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7030A0"/>
                </a:solidFill>
                <a:latin typeface="Helvetica Neue" charset="0"/>
                <a:ea typeface="Helvetica Neue" charset="0"/>
                <a:cs typeface="Helvetica Neue" charset="0"/>
              </a:rPr>
              <a:t>Stationarity</a:t>
            </a:r>
          </a:p>
        </p:txBody>
      </p:sp>
      <p:sp>
        <p:nvSpPr>
          <p:cNvPr id="76" name="Snip Diagonal Corner Rectangle 75">
            <a:extLst>
              <a:ext uri="{FF2B5EF4-FFF2-40B4-BE49-F238E27FC236}">
                <a16:creationId xmlns:a16="http://schemas.microsoft.com/office/drawing/2014/main" id="{A1174F5B-1DD5-6147-98A7-8017AAAE15C0}"/>
              </a:ext>
            </a:extLst>
          </p:cNvPr>
          <p:cNvSpPr/>
          <p:nvPr/>
        </p:nvSpPr>
        <p:spPr>
          <a:xfrm>
            <a:off x="7491984" y="1611599"/>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77" name="Rounded Rectangle 76">
            <a:extLst>
              <a:ext uri="{FF2B5EF4-FFF2-40B4-BE49-F238E27FC236}">
                <a16:creationId xmlns:a16="http://schemas.microsoft.com/office/drawing/2014/main" id="{F25DDD15-AE86-8745-BB91-AAEFD8F0AB94}"/>
              </a:ext>
            </a:extLst>
          </p:cNvPr>
          <p:cNvSpPr/>
          <p:nvPr/>
        </p:nvSpPr>
        <p:spPr>
          <a:xfrm>
            <a:off x="6040338" y="3594712"/>
            <a:ext cx="4139980" cy="555171"/>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Helvetica Neue" charset="0"/>
                <a:ea typeface="Helvetica Neue" charset="0"/>
                <a:cs typeface="Helvetica Neue" charset="0"/>
              </a:rPr>
              <a:t>Join Google</a:t>
            </a:r>
            <a:r>
              <a:rPr lang="en-US" dirty="0">
                <a:solidFill>
                  <a:schemeClr val="tx1">
                    <a:lumMod val="75000"/>
                    <a:lumOff val="25000"/>
                  </a:schemeClr>
                </a:solidFill>
                <a:latin typeface="Helvetica Neue" charset="0"/>
                <a:ea typeface="Helvetica Neue" charset="0"/>
                <a:cs typeface="Helvetica Neue" charset="0"/>
              </a:rPr>
              <a:t>: after college graduation</a:t>
            </a:r>
          </a:p>
        </p:txBody>
      </p:sp>
      <p:sp>
        <p:nvSpPr>
          <p:cNvPr id="78" name="Snip Diagonal Corner Rectangle 77">
            <a:extLst>
              <a:ext uri="{FF2B5EF4-FFF2-40B4-BE49-F238E27FC236}">
                <a16:creationId xmlns:a16="http://schemas.microsoft.com/office/drawing/2014/main" id="{AB7C0746-0994-2E4E-9DA2-B90E5A6D9134}"/>
              </a:ext>
            </a:extLst>
          </p:cNvPr>
          <p:cNvSpPr/>
          <p:nvPr/>
        </p:nvSpPr>
        <p:spPr>
          <a:xfrm>
            <a:off x="8478738" y="4016178"/>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1">
                    <a:lumMod val="75000"/>
                  </a:schemeClr>
                </a:solidFill>
                <a:latin typeface="Helvetica Neue" charset="0"/>
                <a:ea typeface="Helvetica Neue" charset="0"/>
                <a:cs typeface="Helvetica Neue" charset="0"/>
              </a:rPr>
              <a:t>Ordering</a:t>
            </a:r>
          </a:p>
        </p:txBody>
      </p:sp>
      <p:sp>
        <p:nvSpPr>
          <p:cNvPr id="91" name="Snip Diagonal Corner Rectangle 90">
            <a:extLst>
              <a:ext uri="{FF2B5EF4-FFF2-40B4-BE49-F238E27FC236}">
                <a16:creationId xmlns:a16="http://schemas.microsoft.com/office/drawing/2014/main" id="{747C1309-AAA4-F140-9FA2-D826F0C2614E}"/>
              </a:ext>
            </a:extLst>
          </p:cNvPr>
          <p:cNvSpPr/>
          <p:nvPr/>
        </p:nvSpPr>
        <p:spPr>
          <a:xfrm>
            <a:off x="10611834" y="5645881"/>
            <a:ext cx="829056" cy="258533"/>
          </a:xfrm>
          <a:prstGeom prst="snip2Diag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accent2">
                    <a:lumMod val="75000"/>
                  </a:schemeClr>
                </a:solidFill>
                <a:latin typeface="Helvetica Neue" charset="0"/>
                <a:ea typeface="Helvetica Neue" charset="0"/>
                <a:cs typeface="Helvetica Neue" charset="0"/>
              </a:rPr>
              <a:t>Duration</a:t>
            </a:r>
          </a:p>
        </p:txBody>
      </p:sp>
      <p:sp>
        <p:nvSpPr>
          <p:cNvPr id="23" name="Slide Number Placeholder 3">
            <a:extLst>
              <a:ext uri="{FF2B5EF4-FFF2-40B4-BE49-F238E27FC236}">
                <a16:creationId xmlns:a16="http://schemas.microsoft.com/office/drawing/2014/main" id="{96559777-8F32-E741-B06E-46DB3DC4FF6B}"/>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7</a:t>
            </a:fld>
            <a:endParaRPr lang="en-US" dirty="0"/>
          </a:p>
        </p:txBody>
      </p:sp>
    </p:spTree>
    <p:extLst>
      <p:ext uri="{BB962C8B-B14F-4D97-AF65-F5344CB8AC3E}">
        <p14:creationId xmlns:p14="http://schemas.microsoft.com/office/powerpoint/2010/main" val="42399719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66" grpId="0" animBg="1"/>
      <p:bldP spid="67" grpId="0" animBg="1"/>
      <p:bldP spid="9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9ED83A-1813-8645-B5F0-E84F6D497DDA}"/>
              </a:ext>
            </a:extLst>
          </p:cNvPr>
          <p:cNvSpPr txBox="1"/>
          <p:nvPr/>
        </p:nvSpPr>
        <p:spPr>
          <a:xfrm>
            <a:off x="6096000" y="1341120"/>
            <a:ext cx="5949696" cy="557075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Q: How old is Bill?</a:t>
            </a:r>
          </a:p>
          <a:p>
            <a:pPr marL="285750" indent="-285750">
              <a:buFont typeface="Arial" panose="020B0604020202020204" pitchFamily="34" charset="0"/>
              <a:buChar char="•"/>
            </a:pPr>
            <a:r>
              <a:rPr lang="en-US" sz="2000" dirty="0"/>
              <a:t>A: Around 25.</a:t>
            </a:r>
          </a:p>
          <a:p>
            <a:pPr marL="285750" indent="-285750">
              <a:buFont typeface="Arial" panose="020B0604020202020204" pitchFamily="34" charset="0"/>
              <a:buChar char="•"/>
            </a:pPr>
            <a:r>
              <a:rPr lang="en-US" sz="2000" dirty="0"/>
              <a:t>R: 3 + 4 + 18</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Q: How long will take Bill to fly to Duke?</a:t>
            </a:r>
          </a:p>
          <a:p>
            <a:pPr marL="285750" indent="-285750">
              <a:buFont typeface="Arial" panose="020B0604020202020204" pitchFamily="34" charset="0"/>
              <a:buChar char="•"/>
            </a:pPr>
            <a:r>
              <a:rPr lang="en-US" sz="2000" dirty="0"/>
              <a:t>A: A few (1-5) hours.</a:t>
            </a:r>
          </a:p>
          <a:p>
            <a:pPr marL="285750" indent="-285750">
              <a:buFont typeface="Arial" panose="020B0604020202020204" pitchFamily="34" charset="0"/>
              <a:buChar char="•"/>
            </a:pPr>
            <a:r>
              <a:rPr lang="en-US" sz="2000" dirty="0"/>
              <a:t>R: Duke is always in NC, Bill is now in CA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Q: How often would he </a:t>
            </a:r>
            <a:r>
              <a:rPr lang="en-US" sz="2000" b="1" dirty="0">
                <a:solidFill>
                  <a:srgbClr val="7030A0"/>
                </a:solidFill>
              </a:rPr>
              <a:t>visit</a:t>
            </a:r>
            <a:r>
              <a:rPr lang="en-US" sz="2000" b="1" dirty="0"/>
              <a:t> Duke in the future?</a:t>
            </a:r>
          </a:p>
          <a:p>
            <a:pPr marL="285750" indent="-285750">
              <a:buFont typeface="Arial" panose="020B0604020202020204" pitchFamily="34" charset="0"/>
              <a:buChar char="•"/>
            </a:pPr>
            <a:r>
              <a:rPr lang="en-US" sz="2000" dirty="0"/>
              <a:t>A: A few (&lt;5) times a year.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Q: </a:t>
            </a:r>
            <a:r>
              <a:rPr lang="en-US" sz="2000" b="1" dirty="0"/>
              <a:t>Which one happened first, </a:t>
            </a:r>
            <a:r>
              <a:rPr lang="en-US" sz="2000" b="1" dirty="0">
                <a:solidFill>
                  <a:schemeClr val="accent1">
                    <a:lumMod val="75000"/>
                  </a:schemeClr>
                </a:solidFill>
              </a:rPr>
              <a:t>went</a:t>
            </a:r>
            <a:r>
              <a:rPr lang="en-US" sz="2000" b="1" dirty="0"/>
              <a:t> or </a:t>
            </a:r>
            <a:r>
              <a:rPr lang="en-US" sz="2000" b="1" dirty="0">
                <a:solidFill>
                  <a:schemeClr val="accent2">
                    <a:lumMod val="75000"/>
                  </a:schemeClr>
                </a:solidFill>
              </a:rPr>
              <a:t>joined</a:t>
            </a:r>
            <a:r>
              <a:rPr lang="en-US" sz="2000" b="1" dirty="0"/>
              <a:t>?</a:t>
            </a:r>
          </a:p>
          <a:p>
            <a:pPr marL="285750" indent="-285750">
              <a:buFont typeface="Arial" panose="020B0604020202020204" pitchFamily="34" charset="0"/>
              <a:buChar char="•"/>
            </a:pPr>
            <a:r>
              <a:rPr lang="en-US" sz="2000" dirty="0"/>
              <a:t>A:  </a:t>
            </a:r>
            <a:r>
              <a:rPr lang="en-US" sz="2000" dirty="0">
                <a:solidFill>
                  <a:schemeClr val="accent1">
                    <a:lumMod val="75000"/>
                  </a:schemeClr>
                </a:solidFill>
              </a:rPr>
              <a:t>Went</a:t>
            </a:r>
            <a:r>
              <a:rPr lang="en-US" sz="2000"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79143E0D-5A65-E549-9082-4CE58F70075F}"/>
              </a:ext>
            </a:extLst>
          </p:cNvPr>
          <p:cNvSpPr>
            <a:spLocks noGrp="1"/>
          </p:cNvSpPr>
          <p:nvPr>
            <p:ph type="title"/>
          </p:nvPr>
        </p:nvSpPr>
        <p:spPr/>
        <p:txBody>
          <a:bodyPr/>
          <a:lstStyle/>
          <a:p>
            <a:r>
              <a:rPr lang="en-US" dirty="0"/>
              <a:t>Temporal Commonsense</a:t>
            </a:r>
          </a:p>
        </p:txBody>
      </p:sp>
      <p:sp>
        <p:nvSpPr>
          <p:cNvPr id="3" name="Content Placeholder 2">
            <a:extLst>
              <a:ext uri="{FF2B5EF4-FFF2-40B4-BE49-F238E27FC236}">
                <a16:creationId xmlns:a16="http://schemas.microsoft.com/office/drawing/2014/main" id="{9812785B-1A45-E04C-A67C-D45977DDA9D9}"/>
              </a:ext>
            </a:extLst>
          </p:cNvPr>
          <p:cNvSpPr>
            <a:spLocks noGrp="1"/>
          </p:cNvSpPr>
          <p:nvPr>
            <p:ph idx="1"/>
          </p:nvPr>
        </p:nvSpPr>
        <p:spPr>
          <a:xfrm>
            <a:off x="609600" y="1251857"/>
            <a:ext cx="4876800" cy="3951510"/>
          </a:xfrm>
        </p:spPr>
        <p:txBody>
          <a:bodyPr/>
          <a:lstStyle/>
          <a:p>
            <a:pPr marL="0" indent="0">
              <a:buNone/>
            </a:pPr>
            <a:r>
              <a:rPr lang="en-US" dirty="0"/>
              <a:t>My friend Bill </a:t>
            </a:r>
            <a:r>
              <a:rPr lang="en-US" dirty="0">
                <a:solidFill>
                  <a:schemeClr val="accent1">
                    <a:lumMod val="75000"/>
                  </a:schemeClr>
                </a:solidFill>
              </a:rPr>
              <a:t>went</a:t>
            </a:r>
            <a:r>
              <a:rPr lang="en-US" dirty="0"/>
              <a:t> to Duke University in North Carolina. With a degree in CS, he </a:t>
            </a:r>
            <a:r>
              <a:rPr lang="en-US" dirty="0">
                <a:solidFill>
                  <a:schemeClr val="accent2">
                    <a:lumMod val="75000"/>
                  </a:schemeClr>
                </a:solidFill>
              </a:rPr>
              <a:t>joined</a:t>
            </a:r>
            <a:r>
              <a:rPr lang="en-US" dirty="0"/>
              <a:t> Google MTV as a software engineer. As a huge basketball fan, he has attended all 3 NBA finals since then. He also plans to </a:t>
            </a:r>
            <a:r>
              <a:rPr lang="en-US" dirty="0">
                <a:solidFill>
                  <a:srgbClr val="7030A0"/>
                </a:solidFill>
              </a:rPr>
              <a:t>visit</a:t>
            </a:r>
            <a:r>
              <a:rPr lang="en-US" dirty="0"/>
              <a:t> Duke regularly as an alumnus to attend their home games.</a:t>
            </a:r>
          </a:p>
        </p:txBody>
      </p:sp>
      <p:sp>
        <p:nvSpPr>
          <p:cNvPr id="4" name="Slide Number Placeholder 3">
            <a:extLst>
              <a:ext uri="{FF2B5EF4-FFF2-40B4-BE49-F238E27FC236}">
                <a16:creationId xmlns:a16="http://schemas.microsoft.com/office/drawing/2014/main" id="{DD2ECB69-067B-BB4A-8C39-BE2AA4AC9C66}"/>
              </a:ext>
            </a:extLst>
          </p:cNvPr>
          <p:cNvSpPr>
            <a:spLocks noGrp="1"/>
          </p:cNvSpPr>
          <p:nvPr>
            <p:ph type="sldNum" sz="quarter" idx="11"/>
          </p:nvPr>
        </p:nvSpPr>
        <p:spPr>
          <a:xfrm>
            <a:off x="11684000" y="6629400"/>
            <a:ext cx="508000" cy="228600"/>
          </a:xfrm>
        </p:spPr>
        <p:txBody>
          <a:bodyPr/>
          <a:lstStyle/>
          <a:p>
            <a:fld id="{BDF588C3-71D6-5D45-B118-1C664482E1C2}" type="slidenum">
              <a:rPr lang="en-US" smtClean="0"/>
              <a:t>8</a:t>
            </a:fld>
            <a:endParaRPr lang="en-US" dirty="0"/>
          </a:p>
        </p:txBody>
      </p:sp>
      <p:sp>
        <p:nvSpPr>
          <p:cNvPr id="42" name="Content Placeholder 2">
            <a:extLst>
              <a:ext uri="{FF2B5EF4-FFF2-40B4-BE49-F238E27FC236}">
                <a16:creationId xmlns:a16="http://schemas.microsoft.com/office/drawing/2014/main" id="{912EDC46-9D46-4B46-87B9-0C47667C1500}"/>
              </a:ext>
            </a:extLst>
          </p:cNvPr>
          <p:cNvSpPr txBox="1">
            <a:spLocks/>
          </p:cNvSpPr>
          <p:nvPr/>
        </p:nvSpPr>
        <p:spPr bwMode="auto">
          <a:xfrm>
            <a:off x="609600" y="4847519"/>
            <a:ext cx="4876800" cy="126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lumMod val="25000"/>
                </a:schemeClr>
              </a:buClr>
              <a:buSzPct val="75000"/>
              <a:buFont typeface="Wingdings" charset="2"/>
              <a:buChar char="n"/>
              <a:defRPr sz="2400" b="0" i="0">
                <a:solidFill>
                  <a:schemeClr val="tx1"/>
                </a:solidFill>
                <a:latin typeface="+mn-lt"/>
                <a:ea typeface="Helvetica Light" charset="0"/>
                <a:cs typeface="Helvetica Light" charset="0"/>
              </a:defRPr>
            </a:lvl1pPr>
            <a:lvl2pPr marL="742950" indent="-285750" algn="l" rtl="0" eaLnBrk="1" fontAlgn="base" hangingPunct="1">
              <a:spcBef>
                <a:spcPct val="20000"/>
              </a:spcBef>
              <a:spcAft>
                <a:spcPct val="0"/>
              </a:spcAft>
              <a:buClr>
                <a:schemeClr val="bg2">
                  <a:lumMod val="25000"/>
                </a:schemeClr>
              </a:buClr>
              <a:buSzPct val="80000"/>
              <a:buFont typeface="Wingdings" charset="2"/>
              <a:buChar char="¨"/>
              <a:defRPr sz="2000" b="0" i="0">
                <a:solidFill>
                  <a:schemeClr val="tx1"/>
                </a:solidFill>
                <a:latin typeface="+mn-lt"/>
                <a:ea typeface="Helvetica Light" charset="0"/>
                <a:cs typeface="Helvetica Light" charset="0"/>
              </a:defRPr>
            </a:lvl2pPr>
            <a:lvl3pPr marL="1143000" indent="-228600" algn="l" rtl="0" eaLnBrk="1" fontAlgn="base" hangingPunct="1">
              <a:spcBef>
                <a:spcPct val="20000"/>
              </a:spcBef>
              <a:spcAft>
                <a:spcPct val="0"/>
              </a:spcAft>
              <a:buClr>
                <a:schemeClr val="bg2">
                  <a:lumMod val="25000"/>
                </a:schemeClr>
              </a:buClr>
              <a:buSzPct val="65000"/>
              <a:buFont typeface="Wingdings" charset="2"/>
              <a:buChar char="n"/>
              <a:defRPr b="0" i="0">
                <a:solidFill>
                  <a:schemeClr val="tx1"/>
                </a:solidFill>
                <a:latin typeface="+mn-lt"/>
                <a:ea typeface="Helvetica Light" charset="0"/>
                <a:cs typeface="Helvetica Light" charset="0"/>
              </a:defRPr>
            </a:lvl3pPr>
            <a:lvl4pPr marL="1600200" indent="-228600" algn="l" rtl="0" eaLnBrk="1" fontAlgn="base" hangingPunct="1">
              <a:spcBef>
                <a:spcPct val="20000"/>
              </a:spcBef>
              <a:spcAft>
                <a:spcPct val="0"/>
              </a:spcAft>
              <a:buClr>
                <a:schemeClr val="bg2">
                  <a:lumMod val="25000"/>
                </a:schemeClr>
              </a:buClr>
              <a:buSzPct val="70000"/>
              <a:buFont typeface="Wingdings" charset="2"/>
              <a:buChar char="¨"/>
              <a:defRPr sz="1600" b="0" i="0">
                <a:solidFill>
                  <a:schemeClr val="tx1"/>
                </a:solidFill>
                <a:latin typeface="+mn-lt"/>
                <a:ea typeface="Helvetica Light" charset="0"/>
                <a:cs typeface="Helvetica Light" charset="0"/>
              </a:defRPr>
            </a:lvl4pPr>
            <a:lvl5pPr marL="2057400" indent="-228600" algn="l" rtl="0" eaLnBrk="1" fontAlgn="base" hangingPunct="1">
              <a:spcBef>
                <a:spcPct val="20000"/>
              </a:spcBef>
              <a:spcAft>
                <a:spcPct val="0"/>
              </a:spcAft>
              <a:buClr>
                <a:schemeClr val="bg2">
                  <a:lumMod val="25000"/>
                </a:schemeClr>
              </a:buClr>
              <a:buFont typeface="Wingdings" charset="2"/>
              <a:buChar char="§"/>
              <a:defRPr sz="1600" b="0" i="0">
                <a:solidFill>
                  <a:schemeClr val="tx1"/>
                </a:solidFill>
                <a:latin typeface="+mn-lt"/>
                <a:ea typeface="Helvetica Light" charset="0"/>
                <a:cs typeface="Helvetica Light"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a:lstStyle>
          <a:p>
            <a:pPr marL="0" indent="0">
              <a:buFont typeface="Wingdings" charset="2"/>
              <a:buNone/>
            </a:pPr>
            <a:r>
              <a:rPr lang="en-US" sz="2000" i="1" kern="0" dirty="0"/>
              <a:t>* Human infer temporal common sense that helps them to better understand the story.</a:t>
            </a:r>
          </a:p>
        </p:txBody>
      </p:sp>
    </p:spTree>
    <p:extLst>
      <p:ext uri="{BB962C8B-B14F-4D97-AF65-F5344CB8AC3E}">
        <p14:creationId xmlns:p14="http://schemas.microsoft.com/office/powerpoint/2010/main" val="2186600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FEE04-C0A3-BE4E-B940-0354E2EFD92A}"/>
              </a:ext>
            </a:extLst>
          </p:cNvPr>
          <p:cNvSpPr>
            <a:spLocks noGrp="1"/>
          </p:cNvSpPr>
          <p:nvPr>
            <p:ph idx="1"/>
          </p:nvPr>
        </p:nvSpPr>
        <p:spPr>
          <a:xfrm>
            <a:off x="609600" y="1251856"/>
            <a:ext cx="10972800" cy="5500665"/>
          </a:xfrm>
        </p:spPr>
        <p:txBody>
          <a:bodyPr/>
          <a:lstStyle/>
          <a:p>
            <a:r>
              <a:rPr lang="en-US" dirty="0"/>
              <a:t>MC-TACO</a:t>
            </a:r>
            <a:r>
              <a:rPr lang="en-US" b="1" dirty="0"/>
              <a:t> 🌮  </a:t>
            </a:r>
            <a:r>
              <a:rPr lang="en-US" dirty="0"/>
              <a:t>(</a:t>
            </a:r>
            <a:r>
              <a:rPr lang="en-US" b="1" dirty="0"/>
              <a:t>m</a:t>
            </a:r>
            <a:r>
              <a:rPr lang="en-US" dirty="0"/>
              <a:t>ultiple </a:t>
            </a:r>
            <a:r>
              <a:rPr lang="en-US" b="1" dirty="0"/>
              <a:t>c</a:t>
            </a:r>
            <a:r>
              <a:rPr lang="en-US" dirty="0"/>
              <a:t>hoice </a:t>
            </a:r>
            <a:r>
              <a:rPr lang="en-US" b="1" dirty="0"/>
              <a:t>t</a:t>
            </a:r>
            <a:r>
              <a:rPr lang="en-US" dirty="0"/>
              <a:t>empor</a:t>
            </a:r>
            <a:r>
              <a:rPr lang="en-US" b="1" dirty="0"/>
              <a:t>a</a:t>
            </a:r>
            <a:r>
              <a:rPr lang="en-US" dirty="0"/>
              <a:t>l </a:t>
            </a:r>
            <a:r>
              <a:rPr lang="en-US" b="1" dirty="0"/>
              <a:t>co</a:t>
            </a:r>
            <a:r>
              <a:rPr lang="en-US" dirty="0"/>
              <a:t>mmon-sense) </a:t>
            </a:r>
            <a:r>
              <a:rPr lang="en-US" b="1" dirty="0"/>
              <a:t>:</a:t>
            </a:r>
            <a:r>
              <a:rPr lang="en-US" dirty="0"/>
              <a:t> </a:t>
            </a:r>
          </a:p>
          <a:p>
            <a:pPr lvl="1"/>
            <a:r>
              <a:rPr lang="en-US" dirty="0"/>
              <a:t>A dataset that focuses on temporal commonsense</a:t>
            </a:r>
          </a:p>
          <a:p>
            <a:pPr lvl="1"/>
            <a:r>
              <a:rPr lang="en-US" dirty="0"/>
              <a:t>Input: </a:t>
            </a:r>
          </a:p>
          <a:p>
            <a:pPr lvl="1"/>
            <a:endParaRPr lang="en-US" dirty="0"/>
          </a:p>
          <a:p>
            <a:pPr lvl="1"/>
            <a:endParaRPr lang="en-US" dirty="0"/>
          </a:p>
          <a:p>
            <a:pPr lvl="1"/>
            <a:endParaRPr lang="en-US" dirty="0"/>
          </a:p>
          <a:p>
            <a:pPr marL="914400" lvl="2" indent="0">
              <a:buNone/>
            </a:pPr>
            <a:endParaRPr lang="en-US" dirty="0"/>
          </a:p>
          <a:p>
            <a:pPr lvl="1"/>
            <a:r>
              <a:rPr lang="en-US" dirty="0"/>
              <a:t>Task: Decide whether each answer is plausible.</a:t>
            </a:r>
          </a:p>
          <a:p>
            <a:pPr lvl="1"/>
            <a:r>
              <a:rPr lang="en-US" dirty="0"/>
              <a:t>Metrics:</a:t>
            </a:r>
          </a:p>
          <a:p>
            <a:pPr lvl="2"/>
            <a:r>
              <a:rPr lang="en-US" dirty="0"/>
              <a:t>Exact Match: the percentage of question of which </a:t>
            </a:r>
            <a:r>
              <a:rPr lang="en-US" b="1" dirty="0"/>
              <a:t>all</a:t>
            </a:r>
            <a:r>
              <a:rPr lang="en-US" dirty="0"/>
              <a:t> candidates are predicted correctly</a:t>
            </a:r>
          </a:p>
          <a:p>
            <a:pPr lvl="2"/>
            <a:r>
              <a:rPr lang="en-US" dirty="0"/>
              <a:t>F1: The F1 score of “plausible”</a:t>
            </a:r>
          </a:p>
          <a:p>
            <a:pPr lvl="1"/>
            <a:r>
              <a:rPr lang="en-US" dirty="0"/>
              <a:t>Statistics: </a:t>
            </a:r>
          </a:p>
          <a:p>
            <a:pPr lvl="2"/>
            <a:r>
              <a:rPr lang="en-US" dirty="0"/>
              <a:t>1,893 questions</a:t>
            </a:r>
          </a:p>
          <a:p>
            <a:pPr lvl="2"/>
            <a:r>
              <a:rPr lang="en-US" dirty="0"/>
              <a:t>13,225 question-answer pairs</a:t>
            </a:r>
          </a:p>
          <a:p>
            <a:pPr lvl="1"/>
            <a:r>
              <a:rPr lang="en-US" dirty="0"/>
              <a:t>Conclusion: current systems are not enough to solve this.</a:t>
            </a:r>
          </a:p>
        </p:txBody>
      </p:sp>
      <p:sp>
        <p:nvSpPr>
          <p:cNvPr id="2" name="Title 1">
            <a:extLst>
              <a:ext uri="{FF2B5EF4-FFF2-40B4-BE49-F238E27FC236}">
                <a16:creationId xmlns:a16="http://schemas.microsoft.com/office/drawing/2014/main" id="{1120F48B-D298-C644-8F3E-11CD12B15D9F}"/>
              </a:ext>
            </a:extLst>
          </p:cNvPr>
          <p:cNvSpPr>
            <a:spLocks noGrp="1"/>
          </p:cNvSpPr>
          <p:nvPr>
            <p:ph type="title"/>
          </p:nvPr>
        </p:nvSpPr>
        <p:spPr/>
        <p:txBody>
          <a:bodyPr/>
          <a:lstStyle/>
          <a:p>
            <a:r>
              <a:rPr lang="en-US" dirty="0"/>
              <a:t>Our Contribution</a:t>
            </a:r>
          </a:p>
        </p:txBody>
      </p:sp>
      <p:sp>
        <p:nvSpPr>
          <p:cNvPr id="4" name="Slide Number Placeholder 3">
            <a:extLst>
              <a:ext uri="{FF2B5EF4-FFF2-40B4-BE49-F238E27FC236}">
                <a16:creationId xmlns:a16="http://schemas.microsoft.com/office/drawing/2014/main" id="{7209784B-E3E4-C949-9C7E-33691CC951A0}"/>
              </a:ext>
            </a:extLst>
          </p:cNvPr>
          <p:cNvSpPr>
            <a:spLocks noGrp="1"/>
          </p:cNvSpPr>
          <p:nvPr>
            <p:ph type="sldNum" sz="quarter" idx="11"/>
          </p:nvPr>
        </p:nvSpPr>
        <p:spPr>
          <a:xfrm>
            <a:off x="11684791" y="6629400"/>
            <a:ext cx="508000" cy="228600"/>
          </a:xfrm>
        </p:spPr>
        <p:txBody>
          <a:bodyPr/>
          <a:lstStyle/>
          <a:p>
            <a:fld id="{BDF588C3-71D6-5D45-B118-1C664482E1C2}" type="slidenum">
              <a:rPr lang="en-US" smtClean="0"/>
              <a:t>9</a:t>
            </a:fld>
            <a:endParaRPr lang="en-US" dirty="0"/>
          </a:p>
        </p:txBody>
      </p:sp>
      <p:sp>
        <p:nvSpPr>
          <p:cNvPr id="5" name="Rounded Rectangle 4">
            <a:extLst>
              <a:ext uri="{FF2B5EF4-FFF2-40B4-BE49-F238E27FC236}">
                <a16:creationId xmlns:a16="http://schemas.microsoft.com/office/drawing/2014/main" id="{F9D9AAF8-81AB-E140-8062-73BA0618072A}"/>
              </a:ext>
            </a:extLst>
          </p:cNvPr>
          <p:cNvSpPr/>
          <p:nvPr/>
        </p:nvSpPr>
        <p:spPr>
          <a:xfrm>
            <a:off x="1377696" y="2514869"/>
            <a:ext cx="2712720"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He went to Duke University.</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7" name="Rounded Rectangle 6">
            <a:extLst>
              <a:ext uri="{FF2B5EF4-FFF2-40B4-BE49-F238E27FC236}">
                <a16:creationId xmlns:a16="http://schemas.microsoft.com/office/drawing/2014/main" id="{9563B721-6632-4143-9DCA-A28275656C84}"/>
              </a:ext>
            </a:extLst>
          </p:cNvPr>
          <p:cNvSpPr/>
          <p:nvPr/>
        </p:nvSpPr>
        <p:spPr>
          <a:xfrm>
            <a:off x="4230624" y="2514869"/>
            <a:ext cx="3474720"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How long did it take him to graduate?</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8" name="Rounded Rectangle 7">
            <a:extLst>
              <a:ext uri="{FF2B5EF4-FFF2-40B4-BE49-F238E27FC236}">
                <a16:creationId xmlns:a16="http://schemas.microsoft.com/office/drawing/2014/main" id="{A735DA76-17D4-2348-B302-C6D4FDBECBDB}"/>
              </a:ext>
            </a:extLst>
          </p:cNvPr>
          <p:cNvSpPr/>
          <p:nvPr/>
        </p:nvSpPr>
        <p:spPr>
          <a:xfrm>
            <a:off x="7845552" y="2514869"/>
            <a:ext cx="1847088"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4 years</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9" name="Rounded Rectangle 8">
            <a:extLst>
              <a:ext uri="{FF2B5EF4-FFF2-40B4-BE49-F238E27FC236}">
                <a16:creationId xmlns:a16="http://schemas.microsoft.com/office/drawing/2014/main" id="{81CB0DC1-4A0A-0445-8D52-10D8C0D61BAB}"/>
              </a:ext>
            </a:extLst>
          </p:cNvPr>
          <p:cNvSpPr/>
          <p:nvPr/>
        </p:nvSpPr>
        <p:spPr>
          <a:xfrm>
            <a:off x="1377696" y="3026496"/>
            <a:ext cx="2712720"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He went to Duke University.</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0" name="Rounded Rectangle 9">
            <a:extLst>
              <a:ext uri="{FF2B5EF4-FFF2-40B4-BE49-F238E27FC236}">
                <a16:creationId xmlns:a16="http://schemas.microsoft.com/office/drawing/2014/main" id="{B902CEDD-8026-6748-BA2C-59523A4E9FA6}"/>
              </a:ext>
            </a:extLst>
          </p:cNvPr>
          <p:cNvSpPr/>
          <p:nvPr/>
        </p:nvSpPr>
        <p:spPr>
          <a:xfrm>
            <a:off x="4230624" y="3026496"/>
            <a:ext cx="3474720"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How long did it take him to graduate?</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1" name="Rounded Rectangle 10">
            <a:extLst>
              <a:ext uri="{FF2B5EF4-FFF2-40B4-BE49-F238E27FC236}">
                <a16:creationId xmlns:a16="http://schemas.microsoft.com/office/drawing/2014/main" id="{C3EEFA40-D187-E444-BB7D-065312833F95}"/>
              </a:ext>
            </a:extLst>
          </p:cNvPr>
          <p:cNvSpPr/>
          <p:nvPr/>
        </p:nvSpPr>
        <p:spPr>
          <a:xfrm>
            <a:off x="7845552" y="3026496"/>
            <a:ext cx="1847088"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10 days</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5" name="Rectangle 14">
            <a:extLst>
              <a:ext uri="{FF2B5EF4-FFF2-40B4-BE49-F238E27FC236}">
                <a16:creationId xmlns:a16="http://schemas.microsoft.com/office/drawing/2014/main" id="{EAF57902-3746-D84C-B529-78F2D650E431}"/>
              </a:ext>
            </a:extLst>
          </p:cNvPr>
          <p:cNvSpPr/>
          <p:nvPr/>
        </p:nvSpPr>
        <p:spPr>
          <a:xfrm>
            <a:off x="9832848" y="2628510"/>
            <a:ext cx="199894" cy="187884"/>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6" name="Rectangle 15">
            <a:extLst>
              <a:ext uri="{FF2B5EF4-FFF2-40B4-BE49-F238E27FC236}">
                <a16:creationId xmlns:a16="http://schemas.microsoft.com/office/drawing/2014/main" id="{C2E719A5-199E-EA42-A50C-C976F692F7AB}"/>
              </a:ext>
            </a:extLst>
          </p:cNvPr>
          <p:cNvSpPr/>
          <p:nvPr/>
        </p:nvSpPr>
        <p:spPr>
          <a:xfrm>
            <a:off x="9832848" y="3140137"/>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4" name="Rounded Rectangle 13">
            <a:extLst>
              <a:ext uri="{FF2B5EF4-FFF2-40B4-BE49-F238E27FC236}">
                <a16:creationId xmlns:a16="http://schemas.microsoft.com/office/drawing/2014/main" id="{A96A9CD1-35CB-1F4B-8B40-31ADFD1A5D49}"/>
              </a:ext>
            </a:extLst>
          </p:cNvPr>
          <p:cNvSpPr/>
          <p:nvPr/>
        </p:nvSpPr>
        <p:spPr>
          <a:xfrm>
            <a:off x="7845552" y="3554237"/>
            <a:ext cx="1847088"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3.5 years</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7" name="Rounded Rectangle 16">
            <a:extLst>
              <a:ext uri="{FF2B5EF4-FFF2-40B4-BE49-F238E27FC236}">
                <a16:creationId xmlns:a16="http://schemas.microsoft.com/office/drawing/2014/main" id="{154B4D0F-B1EE-8545-9FDA-2AA055275296}"/>
              </a:ext>
            </a:extLst>
          </p:cNvPr>
          <p:cNvSpPr/>
          <p:nvPr/>
        </p:nvSpPr>
        <p:spPr>
          <a:xfrm>
            <a:off x="7845552" y="4081978"/>
            <a:ext cx="1847088"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16 hours</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8" name="Rounded Rectangle 17">
            <a:extLst>
              <a:ext uri="{FF2B5EF4-FFF2-40B4-BE49-F238E27FC236}">
                <a16:creationId xmlns:a16="http://schemas.microsoft.com/office/drawing/2014/main" id="{44832324-D76D-D54B-923B-9FCE536880AA}"/>
              </a:ext>
            </a:extLst>
          </p:cNvPr>
          <p:cNvSpPr/>
          <p:nvPr/>
        </p:nvSpPr>
        <p:spPr>
          <a:xfrm>
            <a:off x="7845552" y="4609719"/>
            <a:ext cx="1847088" cy="414528"/>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1 century</a:t>
            </a:r>
            <a:endParaRPr lang="en-US" sz="1600" dirty="0">
              <a:ln w="0"/>
              <a:solidFill>
                <a:schemeClr val="tx1"/>
              </a:solidFill>
              <a:effectLst>
                <a:outerShdw blurRad="38100" dist="19050" dir="2700000" algn="tl" rotWithShape="0">
                  <a:schemeClr val="dk1">
                    <a:alpha val="40000"/>
                  </a:schemeClr>
                </a:outerShdw>
              </a:effectLst>
              <a:latin typeface="Helvetica Neue" charset="0"/>
              <a:ea typeface="Helvetica Neue" charset="0"/>
              <a:cs typeface="Helvetica Neue" charset="0"/>
            </a:endParaRPr>
          </a:p>
        </p:txBody>
      </p:sp>
      <p:sp>
        <p:nvSpPr>
          <p:cNvPr id="19" name="Rectangle 18">
            <a:extLst>
              <a:ext uri="{FF2B5EF4-FFF2-40B4-BE49-F238E27FC236}">
                <a16:creationId xmlns:a16="http://schemas.microsoft.com/office/drawing/2014/main" id="{E9207ED7-5D13-DD45-A198-E9205FDB269F}"/>
              </a:ext>
            </a:extLst>
          </p:cNvPr>
          <p:cNvSpPr/>
          <p:nvPr/>
        </p:nvSpPr>
        <p:spPr>
          <a:xfrm>
            <a:off x="9832848" y="3651764"/>
            <a:ext cx="199894" cy="187884"/>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0" name="Rectangle 19">
            <a:extLst>
              <a:ext uri="{FF2B5EF4-FFF2-40B4-BE49-F238E27FC236}">
                <a16:creationId xmlns:a16="http://schemas.microsoft.com/office/drawing/2014/main" id="{EB25B203-5DEC-614E-A7E4-81596C3A92C4}"/>
              </a:ext>
            </a:extLst>
          </p:cNvPr>
          <p:cNvSpPr/>
          <p:nvPr/>
        </p:nvSpPr>
        <p:spPr>
          <a:xfrm>
            <a:off x="9832848" y="4163391"/>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1" name="Rectangle 20">
            <a:extLst>
              <a:ext uri="{FF2B5EF4-FFF2-40B4-BE49-F238E27FC236}">
                <a16:creationId xmlns:a16="http://schemas.microsoft.com/office/drawing/2014/main" id="{80770F86-2C89-2046-BBAF-6E93313E1F14}"/>
              </a:ext>
            </a:extLst>
          </p:cNvPr>
          <p:cNvSpPr/>
          <p:nvPr/>
        </p:nvSpPr>
        <p:spPr>
          <a:xfrm>
            <a:off x="9832848" y="4706609"/>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2" name="TextBox 11">
            <a:extLst>
              <a:ext uri="{FF2B5EF4-FFF2-40B4-BE49-F238E27FC236}">
                <a16:creationId xmlns:a16="http://schemas.microsoft.com/office/drawing/2014/main" id="{13AC9DC7-465D-274D-AB47-8A2B3FB042BD}"/>
              </a:ext>
            </a:extLst>
          </p:cNvPr>
          <p:cNvSpPr txBox="1"/>
          <p:nvPr/>
        </p:nvSpPr>
        <p:spPr>
          <a:xfrm>
            <a:off x="10337800" y="2070767"/>
            <a:ext cx="1350224" cy="307777"/>
          </a:xfrm>
          <a:prstGeom prst="rect">
            <a:avLst/>
          </a:prstGeom>
          <a:noFill/>
        </p:spPr>
        <p:txBody>
          <a:bodyPr wrap="square" rtlCol="0">
            <a:spAutoFit/>
          </a:bodyPr>
          <a:lstStyle/>
          <a:p>
            <a:r>
              <a:rPr lang="en-US" sz="1400" b="1" dirty="0"/>
              <a:t>Prediction</a:t>
            </a:r>
          </a:p>
        </p:txBody>
      </p:sp>
      <p:sp>
        <p:nvSpPr>
          <p:cNvPr id="22" name="Rectangle 21">
            <a:extLst>
              <a:ext uri="{FF2B5EF4-FFF2-40B4-BE49-F238E27FC236}">
                <a16:creationId xmlns:a16="http://schemas.microsoft.com/office/drawing/2014/main" id="{12426C8F-647E-7C40-82B8-36FE627EDDCA}"/>
              </a:ext>
            </a:extLst>
          </p:cNvPr>
          <p:cNvSpPr/>
          <p:nvPr/>
        </p:nvSpPr>
        <p:spPr>
          <a:xfrm>
            <a:off x="10769111" y="2628510"/>
            <a:ext cx="199894" cy="187884"/>
          </a:xfrm>
          <a:prstGeom prst="rect">
            <a:avLst/>
          </a:prstGeom>
          <a:solidFill>
            <a:schemeClr val="accent6"/>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4" name="Rectangle 23">
            <a:extLst>
              <a:ext uri="{FF2B5EF4-FFF2-40B4-BE49-F238E27FC236}">
                <a16:creationId xmlns:a16="http://schemas.microsoft.com/office/drawing/2014/main" id="{8E44C74B-4257-CC4C-8281-8EF80F49CD46}"/>
              </a:ext>
            </a:extLst>
          </p:cNvPr>
          <p:cNvSpPr/>
          <p:nvPr/>
        </p:nvSpPr>
        <p:spPr>
          <a:xfrm>
            <a:off x="10765966" y="3140137"/>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5" name="Rectangle 24">
            <a:extLst>
              <a:ext uri="{FF2B5EF4-FFF2-40B4-BE49-F238E27FC236}">
                <a16:creationId xmlns:a16="http://schemas.microsoft.com/office/drawing/2014/main" id="{68723CE5-3AAF-7E46-9A8E-30330E3E7396}"/>
              </a:ext>
            </a:extLst>
          </p:cNvPr>
          <p:cNvSpPr/>
          <p:nvPr/>
        </p:nvSpPr>
        <p:spPr>
          <a:xfrm>
            <a:off x="10765966" y="3667559"/>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6" name="Rectangle 25">
            <a:extLst>
              <a:ext uri="{FF2B5EF4-FFF2-40B4-BE49-F238E27FC236}">
                <a16:creationId xmlns:a16="http://schemas.microsoft.com/office/drawing/2014/main" id="{9AB77294-81B1-5A4D-9C66-53978B984DD2}"/>
              </a:ext>
            </a:extLst>
          </p:cNvPr>
          <p:cNvSpPr/>
          <p:nvPr/>
        </p:nvSpPr>
        <p:spPr>
          <a:xfrm>
            <a:off x="10765966" y="4163391"/>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27" name="Rectangle 26">
            <a:extLst>
              <a:ext uri="{FF2B5EF4-FFF2-40B4-BE49-F238E27FC236}">
                <a16:creationId xmlns:a16="http://schemas.microsoft.com/office/drawing/2014/main" id="{1B4EEA6A-26AB-3B42-8D5E-3380439DAD4F}"/>
              </a:ext>
            </a:extLst>
          </p:cNvPr>
          <p:cNvSpPr/>
          <p:nvPr/>
        </p:nvSpPr>
        <p:spPr>
          <a:xfrm>
            <a:off x="10765966" y="4706609"/>
            <a:ext cx="199894" cy="187884"/>
          </a:xfrm>
          <a:prstGeom prst="rect">
            <a:avLst/>
          </a:prstGeom>
          <a:solidFill>
            <a:srgbClr val="FF0000"/>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latin typeface="Helvetica Neue" charset="0"/>
              <a:ea typeface="Helvetica Neue" charset="0"/>
              <a:cs typeface="Helvetica Neue" charset="0"/>
            </a:endParaRPr>
          </a:p>
        </p:txBody>
      </p:sp>
      <p:sp>
        <p:nvSpPr>
          <p:cNvPr id="13" name="TextBox 12">
            <a:extLst>
              <a:ext uri="{FF2B5EF4-FFF2-40B4-BE49-F238E27FC236}">
                <a16:creationId xmlns:a16="http://schemas.microsoft.com/office/drawing/2014/main" id="{9D0FD907-EF6D-C744-BB04-394BF9B44D2A}"/>
              </a:ext>
            </a:extLst>
          </p:cNvPr>
          <p:cNvSpPr txBox="1"/>
          <p:nvPr/>
        </p:nvSpPr>
        <p:spPr>
          <a:xfrm>
            <a:off x="9929308" y="5159983"/>
            <a:ext cx="1860374" cy="646331"/>
          </a:xfrm>
          <a:prstGeom prst="rect">
            <a:avLst/>
          </a:prstGeom>
          <a:noFill/>
        </p:spPr>
        <p:txBody>
          <a:bodyPr wrap="square" rtlCol="0">
            <a:spAutoFit/>
          </a:bodyPr>
          <a:lstStyle/>
          <a:p>
            <a:r>
              <a:rPr lang="en-US" dirty="0"/>
              <a:t>F1: 66.7</a:t>
            </a:r>
          </a:p>
          <a:p>
            <a:r>
              <a:rPr lang="en-US" dirty="0"/>
              <a:t>Exact Match: 0.0</a:t>
            </a:r>
          </a:p>
        </p:txBody>
      </p:sp>
      <p:sp>
        <p:nvSpPr>
          <p:cNvPr id="28" name="TextBox 27">
            <a:extLst>
              <a:ext uri="{FF2B5EF4-FFF2-40B4-BE49-F238E27FC236}">
                <a16:creationId xmlns:a16="http://schemas.microsoft.com/office/drawing/2014/main" id="{5E590E67-846A-5645-AA99-5A3F8B181D74}"/>
              </a:ext>
            </a:extLst>
          </p:cNvPr>
          <p:cNvSpPr txBox="1"/>
          <p:nvPr/>
        </p:nvSpPr>
        <p:spPr>
          <a:xfrm>
            <a:off x="9653886" y="2070767"/>
            <a:ext cx="612744" cy="307777"/>
          </a:xfrm>
          <a:prstGeom prst="rect">
            <a:avLst/>
          </a:prstGeom>
          <a:noFill/>
        </p:spPr>
        <p:txBody>
          <a:bodyPr wrap="square" rtlCol="0">
            <a:spAutoFit/>
          </a:bodyPr>
          <a:lstStyle/>
          <a:p>
            <a:r>
              <a:rPr lang="en-US" sz="1400" b="1" dirty="0"/>
              <a:t>Gold</a:t>
            </a:r>
          </a:p>
        </p:txBody>
      </p:sp>
      <p:sp>
        <p:nvSpPr>
          <p:cNvPr id="29" name="TextBox 28">
            <a:extLst>
              <a:ext uri="{FF2B5EF4-FFF2-40B4-BE49-F238E27FC236}">
                <a16:creationId xmlns:a16="http://schemas.microsoft.com/office/drawing/2014/main" id="{2FBD04A3-9B30-304F-865D-480699240841}"/>
              </a:ext>
            </a:extLst>
          </p:cNvPr>
          <p:cNvSpPr txBox="1"/>
          <p:nvPr/>
        </p:nvSpPr>
        <p:spPr>
          <a:xfrm>
            <a:off x="11352894" y="2570479"/>
            <a:ext cx="644070"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80065217-D46B-394D-8CA1-1488FD901A9A}"/>
              </a:ext>
            </a:extLst>
          </p:cNvPr>
          <p:cNvSpPr txBox="1"/>
          <p:nvPr/>
        </p:nvSpPr>
        <p:spPr>
          <a:xfrm>
            <a:off x="11362756" y="4648635"/>
            <a:ext cx="644070"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3934572D-EB30-3440-8216-962D7F3ED87A}"/>
              </a:ext>
            </a:extLst>
          </p:cNvPr>
          <p:cNvSpPr txBox="1"/>
          <p:nvPr/>
        </p:nvSpPr>
        <p:spPr>
          <a:xfrm>
            <a:off x="11365989" y="4104576"/>
            <a:ext cx="644070" cy="369332"/>
          </a:xfrm>
          <a:prstGeom prst="rect">
            <a:avLst/>
          </a:prstGeom>
          <a:noFill/>
        </p:spPr>
        <p:txBody>
          <a:bodyPr wrap="square" rtlCol="0">
            <a:spAutoFit/>
          </a:bodyPr>
          <a:lstStyle/>
          <a:p>
            <a:r>
              <a:rPr lang="en-US" dirty="0"/>
              <a:t>✔</a:t>
            </a:r>
          </a:p>
        </p:txBody>
      </p:sp>
      <p:sp>
        <p:nvSpPr>
          <p:cNvPr id="32" name="TextBox 31">
            <a:extLst>
              <a:ext uri="{FF2B5EF4-FFF2-40B4-BE49-F238E27FC236}">
                <a16:creationId xmlns:a16="http://schemas.microsoft.com/office/drawing/2014/main" id="{F4223A10-7E21-744E-9167-44BA4E03C422}"/>
              </a:ext>
            </a:extLst>
          </p:cNvPr>
          <p:cNvSpPr txBox="1"/>
          <p:nvPr/>
        </p:nvSpPr>
        <p:spPr>
          <a:xfrm>
            <a:off x="11391124" y="3593228"/>
            <a:ext cx="644070" cy="369332"/>
          </a:xfrm>
          <a:prstGeom prst="rect">
            <a:avLst/>
          </a:prstGeom>
          <a:noFill/>
        </p:spPr>
        <p:txBody>
          <a:bodyPr wrap="square" rtlCol="0">
            <a:spAutoFit/>
          </a:bodyPr>
          <a:lstStyle/>
          <a:p>
            <a:r>
              <a:rPr lang="en-US" b="1" dirty="0"/>
              <a:t>✗</a:t>
            </a:r>
          </a:p>
        </p:txBody>
      </p:sp>
      <p:sp>
        <p:nvSpPr>
          <p:cNvPr id="33" name="TextBox 32">
            <a:extLst>
              <a:ext uri="{FF2B5EF4-FFF2-40B4-BE49-F238E27FC236}">
                <a16:creationId xmlns:a16="http://schemas.microsoft.com/office/drawing/2014/main" id="{D735E22F-580E-FF4D-B9D8-F1A570FD7146}"/>
              </a:ext>
            </a:extLst>
          </p:cNvPr>
          <p:cNvSpPr txBox="1"/>
          <p:nvPr/>
        </p:nvSpPr>
        <p:spPr>
          <a:xfrm>
            <a:off x="11362756" y="3081880"/>
            <a:ext cx="644070" cy="369332"/>
          </a:xfrm>
          <a:prstGeom prst="rect">
            <a:avLst/>
          </a:prstGeom>
          <a:noFill/>
        </p:spPr>
        <p:txBody>
          <a:bodyPr wrap="square" rtlCol="0">
            <a:spAutoFit/>
          </a:bodyPr>
          <a:lstStyle/>
          <a:p>
            <a:r>
              <a:rPr lang="en-US" dirty="0"/>
              <a:t>✔</a:t>
            </a:r>
          </a:p>
        </p:txBody>
      </p:sp>
      <p:sp>
        <p:nvSpPr>
          <p:cNvPr id="23" name="Rounded Rectangle 22">
            <a:extLst>
              <a:ext uri="{FF2B5EF4-FFF2-40B4-BE49-F238E27FC236}">
                <a16:creationId xmlns:a16="http://schemas.microsoft.com/office/drawing/2014/main" id="{33865A56-69B5-124D-818D-4CD03FC62755}"/>
              </a:ext>
            </a:extLst>
          </p:cNvPr>
          <p:cNvSpPr/>
          <p:nvPr/>
        </p:nvSpPr>
        <p:spPr>
          <a:xfrm>
            <a:off x="2684834" y="4351276"/>
            <a:ext cx="7873850" cy="543218"/>
          </a:xfrm>
          <a:prstGeom prst="roundRect">
            <a:avLst/>
          </a:prstGeom>
          <a:ln/>
          <a:effectLst/>
        </p:spPr>
        <p:style>
          <a:lnRef idx="2">
            <a:schemeClr val="dk1"/>
          </a:lnRef>
          <a:fillRef idx="1">
            <a:schemeClr val="lt1"/>
          </a:fillRef>
          <a:effectRef idx="0">
            <a:schemeClr val="dk1"/>
          </a:effectRef>
          <a:fontRef idx="minor">
            <a:schemeClr val="dk1"/>
          </a:fontRef>
        </p:style>
        <p:txBody>
          <a:bodyPr rtlCol="0" anchor="ctr"/>
          <a:lstStyle/>
          <a:p>
            <a:r>
              <a:rPr lang="en-US" b="1" dirty="0">
                <a:ln w="0"/>
                <a:solidFill>
                  <a:schemeClr val="tx1"/>
                </a:solidFill>
              </a:rPr>
              <a:t>Reading Comprehension</a:t>
            </a:r>
            <a:r>
              <a:rPr lang="en-US" dirty="0">
                <a:ln w="0"/>
                <a:solidFill>
                  <a:schemeClr val="tx1"/>
                </a:solidFill>
              </a:rPr>
              <a:t>: able to answer any questions regarding a piece of text</a:t>
            </a:r>
          </a:p>
        </p:txBody>
      </p:sp>
      <p:sp>
        <p:nvSpPr>
          <p:cNvPr id="34" name="Rounded Rectangle 33">
            <a:extLst>
              <a:ext uri="{FF2B5EF4-FFF2-40B4-BE49-F238E27FC236}">
                <a16:creationId xmlns:a16="http://schemas.microsoft.com/office/drawing/2014/main" id="{E272017F-32F0-DD40-8779-B631DBFE3CC5}"/>
              </a:ext>
            </a:extLst>
          </p:cNvPr>
          <p:cNvSpPr/>
          <p:nvPr/>
        </p:nvSpPr>
        <p:spPr>
          <a:xfrm>
            <a:off x="2684834" y="4985863"/>
            <a:ext cx="7873850" cy="543219"/>
          </a:xfrm>
          <a:prstGeom prst="roundRect">
            <a:avLst/>
          </a:prstGeom>
          <a:ln/>
          <a:effectLst/>
        </p:spPr>
        <p:style>
          <a:lnRef idx="2">
            <a:schemeClr val="dk1"/>
          </a:lnRef>
          <a:fillRef idx="1">
            <a:schemeClr val="lt1"/>
          </a:fillRef>
          <a:effectRef idx="0">
            <a:schemeClr val="dk1"/>
          </a:effectRef>
          <a:fontRef idx="minor">
            <a:schemeClr val="dk1"/>
          </a:fontRef>
        </p:style>
        <p:txBody>
          <a:bodyPr rtlCol="0" anchor="ctr"/>
          <a:lstStyle/>
          <a:p>
            <a:r>
              <a:rPr lang="en-US" b="1" dirty="0">
                <a:ln w="0"/>
                <a:solidFill>
                  <a:schemeClr val="tx1"/>
                </a:solidFill>
              </a:rPr>
              <a:t>Exact Match</a:t>
            </a:r>
            <a:r>
              <a:rPr lang="en-US" dirty="0">
                <a:ln w="0"/>
                <a:solidFill>
                  <a:schemeClr val="tx1"/>
                </a:solidFill>
              </a:rPr>
              <a:t>: able to label all candidate answers of a question</a:t>
            </a:r>
          </a:p>
        </p:txBody>
      </p:sp>
    </p:spTree>
    <p:extLst>
      <p:ext uri="{BB962C8B-B14F-4D97-AF65-F5344CB8AC3E}">
        <p14:creationId xmlns:p14="http://schemas.microsoft.com/office/powerpoint/2010/main" val="1098108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2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9"/>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1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4"/>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5"/>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26"/>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3"/>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29"/>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3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31"/>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0"/>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23"/>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
                                            <p:txEl>
                                              <p:pRg st="11" end="11"/>
                                            </p:txEl>
                                          </p:spTgt>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3">
                                            <p:txEl>
                                              <p:pRg st="12" end="12"/>
                                            </p:txEl>
                                          </p:spTgt>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5" grpId="0" animBg="1"/>
      <p:bldP spid="16" grpId="0" animBg="1"/>
      <p:bldP spid="14" grpId="0" animBg="1"/>
      <p:bldP spid="14"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12" grpId="0"/>
      <p:bldP spid="12" grpId="1"/>
      <p:bldP spid="22" grpId="0" animBg="1"/>
      <p:bldP spid="22" grpId="1" animBg="1"/>
      <p:bldP spid="24" grpId="0" animBg="1"/>
      <p:bldP spid="24" grpId="1" animBg="1"/>
      <p:bldP spid="25" grpId="0" animBg="1"/>
      <p:bldP spid="25" grpId="1" animBg="1"/>
      <p:bldP spid="26" grpId="0" animBg="1"/>
      <p:bldP spid="26" grpId="1" animBg="1"/>
      <p:bldP spid="27" grpId="0" animBg="1"/>
      <p:bldP spid="27" grpId="1" animBg="1"/>
      <p:bldP spid="13" grpId="0"/>
      <p:bldP spid="13" grpId="1"/>
      <p:bldP spid="28" grpId="0"/>
      <p:bldP spid="29" grpId="0"/>
      <p:bldP spid="29" grpId="1"/>
      <p:bldP spid="30" grpId="0"/>
      <p:bldP spid="30" grpId="1"/>
      <p:bldP spid="31" grpId="0"/>
      <p:bldP spid="31" grpId="1"/>
      <p:bldP spid="32" grpId="0"/>
      <p:bldP spid="32" grpId="1"/>
      <p:bldP spid="33" grpId="0"/>
      <p:bldP spid="33" grpId="1"/>
      <p:bldP spid="23" grpId="0" animBg="1"/>
      <p:bldP spid="23" grpId="1" animBg="1"/>
      <p:bldP spid="34" grpId="0" animBg="1"/>
      <p:bldP spid="34" grpId="1" animBg="1"/>
    </p:bldLst>
  </p:timing>
</p:sld>
</file>

<file path=ppt/theme/theme1.xml><?xml version="1.0" encoding="utf-8"?>
<a:theme xmlns:a="http://schemas.openxmlformats.org/drawingml/2006/main" name="Roth_Penn">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asin_CCG">
      <a:majorFont>
        <a:latin typeface="Calibri"/>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effectLst>
          <a:outerShdw blurRad="50800" dist="38100" dir="2700000" algn="tl" rotWithShape="0">
            <a:prstClr val="black">
              <a:alpha val="40000"/>
            </a:prstClr>
          </a:outerShdw>
        </a:effectLst>
      </a:spPr>
      <a:bodyPr rtlCol="0" anchor="ctr"/>
      <a:lstStyle>
        <a:defPPr algn="ctr">
          <a:defRPr dirty="0" smtClean="0">
            <a:solidFill>
              <a:schemeClr val="tx1">
                <a:lumMod val="75000"/>
                <a:lumOff val="25000"/>
              </a:schemeClr>
            </a:solidFill>
            <a:latin typeface="Helvetica Neue" charset="0"/>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vasin_CCG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vasin_CCG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vasin_CCG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vasin_CCG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vasin_CCG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vasin_CCG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vasin_CCG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vasin_CCG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vasin_CCG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vasin_CCG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vasin_CCG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enn-ccg" id="{8414DCC5-42C5-EF4E-82E6-3DB3E6AEABD0}" vid="{8FCD17D1-743A-7141-922B-EB412980A6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penn-ccg</Template>
  <TotalTime>73100</TotalTime>
  <Words>1956</Words>
  <Application>Microsoft Macintosh PowerPoint</Application>
  <PresentationFormat>Widescreen</PresentationFormat>
  <Paragraphs>276</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Helvetica Light</vt:lpstr>
      <vt:lpstr>Helvetica Neue</vt:lpstr>
      <vt:lpstr>Wingdings</vt:lpstr>
      <vt:lpstr>Roth_Penn</vt:lpstr>
      <vt:lpstr>“Going on a vacation” takes longer than “Going for a walk”:  A Study of Temporal Commonsense Understanding</vt:lpstr>
      <vt:lpstr>Temporal Common Sense</vt:lpstr>
      <vt:lpstr>Temporal Common Sense</vt:lpstr>
      <vt:lpstr>Temporal Common Sense</vt:lpstr>
      <vt:lpstr>Temporal Common Sense</vt:lpstr>
      <vt:lpstr>Temporal Common Sense</vt:lpstr>
      <vt:lpstr>Temporal Common Sense</vt:lpstr>
      <vt:lpstr>Temporal Commonsense</vt:lpstr>
      <vt:lpstr>Our Contribution</vt:lpstr>
      <vt:lpstr>MC-TACO: Construction</vt:lpstr>
      <vt:lpstr>MC-TACO: Construction</vt:lpstr>
      <vt:lpstr>MC-TACO: Construction</vt:lpstr>
      <vt:lpstr>MC-TACO: Construction</vt:lpstr>
      <vt:lpstr>Results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Slides</dc:title>
  <dc:creator>Stephen Mayhew</dc:creator>
  <cp:lastModifiedBy>Zhou Xuanyu</cp:lastModifiedBy>
  <cp:revision>720</cp:revision>
  <dcterms:created xsi:type="dcterms:W3CDTF">2017-10-04T15:10:59Z</dcterms:created>
  <dcterms:modified xsi:type="dcterms:W3CDTF">2019-11-06T06:36:11Z</dcterms:modified>
</cp:coreProperties>
</file>