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AC80D-D135-45F4-A501-2F8A52D66CE1}" type="datetimeFigureOut">
              <a:rPr lang="en-US" smtClean="0"/>
              <a:pPr/>
              <a:t>1/12/2012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289CD-A87E-416F-84D6-84B2741EBA2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4660-0250-4810-962D-EE66FF786EA6}" type="datetimeFigureOut">
              <a:rPr lang="en-US" smtClean="0"/>
              <a:pPr/>
              <a:t>1/12/2012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779-A472-45FA-B189-C54775999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4660-0250-4810-962D-EE66FF786EA6}" type="datetimeFigureOut">
              <a:rPr lang="en-US" smtClean="0"/>
              <a:pPr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779-A472-45FA-B189-C54775999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4660-0250-4810-962D-EE66FF786EA6}" type="datetimeFigureOut">
              <a:rPr lang="en-US" smtClean="0"/>
              <a:pPr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779-A472-45FA-B189-C54775999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4660-0250-4810-962D-EE66FF786EA6}" type="datetimeFigureOut">
              <a:rPr lang="en-US" smtClean="0"/>
              <a:pPr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779-A472-45FA-B189-C54775999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4660-0250-4810-962D-EE66FF786EA6}" type="datetimeFigureOut">
              <a:rPr lang="en-US" smtClean="0"/>
              <a:pPr/>
              <a:t>1/12/2012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779-A472-45FA-B189-C54775999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4660-0250-4810-962D-EE66FF786EA6}" type="datetimeFigureOut">
              <a:rPr lang="en-US" smtClean="0"/>
              <a:pPr/>
              <a:t>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779-A472-45FA-B189-C54775999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4660-0250-4810-962D-EE66FF786EA6}" type="datetimeFigureOut">
              <a:rPr lang="en-US" smtClean="0"/>
              <a:pPr/>
              <a:t>1/12/2012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779-A472-45FA-B189-C54775999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4660-0250-4810-962D-EE66FF786EA6}" type="datetimeFigureOut">
              <a:rPr lang="en-US" smtClean="0"/>
              <a:pPr/>
              <a:t>1/12/2012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779-A472-45FA-B189-C54775999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4660-0250-4810-962D-EE66FF786EA6}" type="datetimeFigureOut">
              <a:rPr lang="en-US" smtClean="0"/>
              <a:pPr/>
              <a:t>1/12/2012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779-A472-45FA-B189-C54775999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4660-0250-4810-962D-EE66FF786EA6}" type="datetimeFigureOut">
              <a:rPr lang="en-US" smtClean="0"/>
              <a:pPr/>
              <a:t>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F779-A472-45FA-B189-C54775999FB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4660-0250-4810-962D-EE66FF786EA6}" type="datetimeFigureOut">
              <a:rPr lang="en-US" smtClean="0"/>
              <a:pPr/>
              <a:t>1/12/2012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50F779-A472-45FA-B189-C54775999FB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6BE4660-0250-4810-962D-EE66FF786EA6}" type="datetimeFigureOut">
              <a:rPr lang="en-US" smtClean="0"/>
              <a:pPr/>
              <a:t>1/12/2012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50F779-A472-45FA-B189-C54775999FBD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Beam%20Deflection%20with%20graphics%20-%20extra%20creadit.cpp" TargetMode="External"/><Relationship Id="rId2" Type="http://schemas.openxmlformats.org/officeDocument/2006/relationships/hyperlink" Target="BeamDeflection-HW-Newest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Beam%20Deflection%20with%20graphics%20-%20extra%20creadit.exe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n.cpp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hyperlink" Target="main.exe" TargetMode="External"/><Relationship Id="rId4" Type="http://schemas.openxmlformats.org/officeDocument/2006/relationships/hyperlink" Target="Description%20foe%20Vector%20Fields.docx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WINBGIM-%20MANUAL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2133600"/>
          </a:xfrm>
        </p:spPr>
        <p:txBody>
          <a:bodyPr/>
          <a:lstStyle/>
          <a:p>
            <a:pPr algn="ctr"/>
            <a:r>
              <a:rPr lang="en-US" dirty="0" smtClean="0"/>
              <a:t>Exploring Differential Equations via Graphics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90800" y="43434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20000"/>
                    <a:lumOff val="80000"/>
                  </a:schemeClr>
                </a:solidFill>
              </a:rPr>
              <a:t>By Mohammad H. Chaghazardi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0" y="52578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Fall – winter 2010 </a:t>
            </a:r>
            <a:r>
              <a:rPr lang="en-US" dirty="0"/>
              <a:t>C</a:t>
            </a:r>
            <a:r>
              <a:rPr lang="en-US" dirty="0" smtClean="0"/>
              <a:t>++ course – DR. Bahram  Taheri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http://upload.wikimedia.org/wikipedia/commons/thumb/c/c2/Vector_field.svg/394px-Vector_field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971800"/>
            <a:ext cx="3276600" cy="3276601"/>
          </a:xfrm>
          <a:prstGeom prst="rect">
            <a:avLst/>
          </a:prstGeom>
          <a:noFill/>
        </p:spPr>
      </p:pic>
      <p:pic>
        <p:nvPicPr>
          <p:cNvPr id="17412" name="Picture 4" descr="http://upload.wikimedia.org/wikipedia/commons/thumb/4/42/Electric_dipole_field_lines.svg/454px-Electric_dipole_field_lines.svg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847094"/>
            <a:ext cx="3581400" cy="3439407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2602262" y="1921642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Field Drawing styles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447800" y="457200"/>
            <a:ext cx="579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Vector Fields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Graphs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752600"/>
            <a:ext cx="5715000" cy="4822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Ways of Drawing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2667000"/>
            <a:ext cx="6096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 smtClean="0"/>
              <a:t>Graph</a:t>
            </a:r>
          </a:p>
          <a:p>
            <a:pPr marL="800100" lvl="1" indent="-342900">
              <a:buAutoNum type="arabicPeriod"/>
            </a:pPr>
            <a:endParaRPr lang="en-US" sz="3200" dirty="0" smtClean="0"/>
          </a:p>
          <a:p>
            <a:pPr marL="342900" indent="-342900">
              <a:buAutoNum type="arabicPeriod"/>
            </a:pPr>
            <a:endParaRPr lang="en-US" sz="3200" dirty="0"/>
          </a:p>
          <a:p>
            <a:pPr marL="342900" indent="-342900">
              <a:buAutoNum type="arabicPeriod"/>
            </a:pPr>
            <a:r>
              <a:rPr lang="en-US" sz="3200" dirty="0" smtClean="0"/>
              <a:t>Slope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2819400" y="33528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Honestly, there is no big differences between these two ways but, we describe some points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Graphs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05200" y="114300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Shows a relation between Y and X by pin pointing each amount</a:t>
            </a:r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86000"/>
            <a:ext cx="7543800" cy="397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Slopes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362200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71800" y="838200"/>
            <a:ext cx="5486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Try to cover up all the page and show the functions which are separated by a constant C.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if - answer</a:t>
            </a:r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3400" y="21336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Numerical Solutions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33600" y="3581400"/>
            <a:ext cx="5562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Sometimes it’s  too hard for a human to solve the equations by analytical ways, but the computer can solve the equations via calculating  X and Y at each point we are giving to it!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Numerical Solutions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371600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Sample : </a:t>
            </a:r>
          </a:p>
          <a:p>
            <a:pPr algn="ctr"/>
            <a:r>
              <a:rPr lang="en-US" sz="4000" dirty="0" smtClean="0"/>
              <a:t>Beam deflection</a:t>
            </a:r>
            <a:endParaRPr lang="en-US" sz="40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667000"/>
            <a:ext cx="7924800" cy="3935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3048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Numerical Solutions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0" y="1371600"/>
            <a:ext cx="4953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Sample : </a:t>
            </a:r>
          </a:p>
          <a:p>
            <a:pPr algn="ctr"/>
            <a:r>
              <a:rPr lang="en-US" sz="4000" dirty="0" smtClean="0"/>
              <a:t>Beam deflection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2362200" y="32004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Find it Challenging?</a:t>
            </a:r>
          </a:p>
          <a:p>
            <a:endParaRPr lang="en-US" dirty="0"/>
          </a:p>
          <a:p>
            <a:pPr algn="ctr"/>
            <a:r>
              <a:rPr lang="en-US" dirty="0" smtClean="0">
                <a:hlinkClick r:id="rId2" action="ppaction://hlinkfile"/>
              </a:rPr>
              <a:t>Click</a:t>
            </a:r>
            <a:r>
              <a:rPr lang="en-US" dirty="0" smtClean="0"/>
              <a:t> here for more information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29000" y="4419600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file"/>
              </a:rPr>
              <a:t>C++ source file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hlinkClick r:id="rId4" action="ppaction://hlinkfile"/>
              </a:rPr>
              <a:t>Executable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 Fields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12954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Another example for </a:t>
            </a:r>
            <a:r>
              <a:rPr lang="en-US" dirty="0" err="1" smtClean="0"/>
              <a:t>numericals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2209800"/>
            <a:ext cx="5029200" cy="3753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5715000" y="2438400"/>
            <a:ext cx="259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 action="ppaction://hlinkfile"/>
              </a:rPr>
              <a:t>C++ source file</a:t>
            </a:r>
            <a:endParaRPr lang="en-US" dirty="0" smtClean="0"/>
          </a:p>
          <a:p>
            <a:r>
              <a:rPr lang="en-US" dirty="0" smtClean="0"/>
              <a:t>Too long(200 lines) to understand, suggest you to write the program by yourself</a:t>
            </a:r>
          </a:p>
          <a:p>
            <a:endParaRPr lang="en-US" dirty="0" smtClean="0"/>
          </a:p>
          <a:p>
            <a:r>
              <a:rPr lang="en-US" dirty="0" smtClean="0">
                <a:hlinkClick r:id="rId4" action="ppaction://hlinkfile"/>
              </a:rPr>
              <a:t>Description(</a:t>
            </a:r>
            <a:r>
              <a:rPr lang="en-US" dirty="0" smtClean="0">
                <a:hlinkClick r:id="rId4" action="ppaction://hlinkfile"/>
              </a:rPr>
              <a:t>P</a:t>
            </a:r>
            <a:r>
              <a:rPr lang="en-US" dirty="0" smtClean="0">
                <a:hlinkClick r:id="rId4" action="ppaction://hlinkfile"/>
              </a:rPr>
              <a:t>ersian)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hlinkClick r:id="rId5" action="ppaction://hlinkfile"/>
              </a:rPr>
              <a:t>Executable </a:t>
            </a:r>
            <a:r>
              <a:rPr lang="en-US" dirty="0" smtClean="0">
                <a:hlinkClick r:id="rId5" action="ppaction://hlinkfile"/>
              </a:rPr>
              <a:t>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685800" y="533400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Numerical Solutions</a:t>
            </a:r>
            <a:r>
              <a:rPr kumimoji="0" lang="en-US" sz="50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0" y="2133600"/>
            <a:ext cx="57150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the last couple of samples we used to solve equations which were consisted of second order diffusions.</a:t>
            </a:r>
          </a:p>
          <a:p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In the “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Beam Deflection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”, we could saw a simple equation with an ordinary right hand side matrices which the PDF file  outlined well.</a:t>
            </a:r>
          </a:p>
          <a:p>
            <a:endParaRPr lang="en-US" sz="2400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And in the “</a:t>
            </a:r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Electric Fields</a:t>
            </a:r>
            <a:r>
              <a:rPr lang="en-US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” we solved the Gauss's equation.   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057400" y="2133600"/>
            <a:ext cx="56388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In this presentation we are going to get familiar with solving diff equations </a:t>
            </a:r>
            <a:r>
              <a:rPr lang="en-US" sz="3200" dirty="0">
                <a:solidFill>
                  <a:schemeClr val="bg2">
                    <a:lumMod val="10000"/>
                  </a:schemeClr>
                </a:solidFill>
              </a:rPr>
              <a:t>v</a:t>
            </a:r>
            <a:r>
              <a:rPr lang="en-US" sz="3200" dirty="0" smtClean="0">
                <a:solidFill>
                  <a:schemeClr val="bg2">
                    <a:lumMod val="10000"/>
                  </a:schemeClr>
                </a:solidFill>
              </a:rPr>
              <a:t>ia graphics </a:t>
            </a:r>
            <a:endParaRPr lang="en-US" sz="3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 rot="20976408">
            <a:off x="3914895" y="4270437"/>
            <a:ext cx="33056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Note: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Graphics let you discover the solution!</a:t>
            </a:r>
          </a:p>
          <a:p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You have to refer to numbers for exact answers!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2000" y="9906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Where are we goin’ ?</a:t>
            </a:r>
            <a:endParaRPr lang="en-US" sz="4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76400" y="838200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more information </a:t>
            </a:r>
            <a:r>
              <a:rPr lang="en-US" smtClean="0"/>
              <a:t>we </a:t>
            </a:r>
            <a:r>
              <a:rPr lang="en-US" smtClean="0"/>
              <a:t>highly suggest </a:t>
            </a:r>
            <a:r>
              <a:rPr lang="en-US" dirty="0" smtClean="0"/>
              <a:t>you to read the </a:t>
            </a:r>
            <a:r>
              <a:rPr lang="en-US" smtClean="0"/>
              <a:t>following </a:t>
            </a:r>
            <a:r>
              <a:rPr lang="en-US" smtClean="0"/>
              <a:t> texts </a:t>
            </a:r>
            <a:r>
              <a:rPr lang="en-US" dirty="0" smtClean="0"/>
              <a:t>and references to get familiar with solving the problems in both ways we described in advanced. </a:t>
            </a:r>
          </a:p>
          <a:p>
            <a:endParaRPr lang="en-US" dirty="0" smtClean="0"/>
          </a:p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76400" y="28956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 action="ppaction://hlinkfile"/>
              </a:rPr>
              <a:t>1. For checking all of the graphical statements in BGI C++ refer to hear.</a:t>
            </a:r>
          </a:p>
          <a:p>
            <a:endParaRPr lang="en-US" dirty="0" smtClean="0">
              <a:hlinkClick r:id="rId2" action="ppaction://hlinkfile"/>
            </a:endParaRPr>
          </a:p>
          <a:p>
            <a:r>
              <a:rPr lang="en-US" dirty="0" smtClean="0">
                <a:hlinkClick r:id="rId2" action="ppaction://hlinkfile"/>
              </a:rPr>
              <a:t>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52600" y="3581400"/>
            <a:ext cx="37338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2. An introduction to Electro Dynamics, by David J. Griffiths</a:t>
            </a:r>
          </a:p>
          <a:p>
            <a:endParaRPr lang="en-US" sz="2000" dirty="0" smtClean="0"/>
          </a:p>
          <a:p>
            <a:r>
              <a:rPr lang="en-US" sz="2000" dirty="0" smtClean="0"/>
              <a:t>3. Exploring Differential Equations via Graphics and Data, </a:t>
            </a:r>
          </a:p>
          <a:p>
            <a:r>
              <a:rPr lang="en-US" sz="2000" dirty="0" smtClean="0"/>
              <a:t>by David Lomen and David Lovelock , John Wiley &amp; Sons, Inc </a:t>
            </a:r>
          </a:p>
          <a:p>
            <a:r>
              <a:rPr lang="en-US" sz="2000" dirty="0" smtClean="0"/>
              <a:t>ISBN: 0-471-07649-X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990600"/>
            <a:ext cx="5105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rgbClr val="00B0F0"/>
                </a:solidFill>
              </a:rPr>
              <a:t>Where are we goin’ ?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6400" y="2743200"/>
            <a:ext cx="3124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First </a:t>
            </a:r>
            <a:r>
              <a:rPr lang="en-US" sz="2400" dirty="0"/>
              <a:t>O</a:t>
            </a:r>
            <a:r>
              <a:rPr lang="en-US" sz="2400" dirty="0" smtClean="0"/>
              <a:t>rder Equations 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endParaRPr lang="en-US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400" dirty="0" smtClean="0"/>
              <a:t>Solving equations with integrals which are not </a:t>
            </a:r>
            <a:r>
              <a:rPr lang="en-US" sz="2400" dirty="0"/>
              <a:t>A</a:t>
            </a:r>
            <a:r>
              <a:rPr lang="en-US" sz="2400" dirty="0" smtClean="0"/>
              <a:t>ntiderivaties</a:t>
            </a:r>
            <a:endParaRPr lang="en-US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00600" y="48768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324600" y="4419600"/>
            <a:ext cx="1981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B0F0"/>
                </a:solidFill>
              </a:rPr>
              <a:t>Taylor Series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 Orders 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2895600"/>
            <a:ext cx="4800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“First order Equations are equations which contain first order diffusions.”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590800" y="4495800"/>
            <a:ext cx="4648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</a:rPr>
              <a:t>In ordinary equations  Right hand-side are consist of  X and Y.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105400" y="1143000"/>
            <a:ext cx="2971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Ln</a:t>
            </a:r>
            <a:r>
              <a:rPr lang="en-US" sz="2800" dirty="0" smtClean="0"/>
              <a:t>(x)+ constant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 rot="2830727">
            <a:off x="7599792" y="3062618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Analytycal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rot="16200000" flipV="1">
            <a:off x="7200900" y="1943100"/>
            <a:ext cx="762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1000" y="3581400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Graphical</a:t>
            </a:r>
            <a:endParaRPr lang="en-US" dirty="0"/>
          </a:p>
        </p:txBody>
      </p:sp>
      <p:cxnSp>
        <p:nvCxnSpPr>
          <p:cNvPr id="13" name="Elbow Connector 12"/>
          <p:cNvCxnSpPr/>
          <p:nvPr/>
        </p:nvCxnSpPr>
        <p:spPr>
          <a:xfrm>
            <a:off x="990600" y="4038600"/>
            <a:ext cx="990600" cy="68580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1905000"/>
            <a:ext cx="3124200" cy="4648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 rot="774676">
            <a:off x="5077367" y="5090447"/>
            <a:ext cx="4038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latin typeface="Curlz MT" pitchFamily="82" charset="0"/>
              </a:rPr>
              <a:t>Simple Sample</a:t>
            </a:r>
            <a:endParaRPr lang="en-US" sz="4000" dirty="0">
              <a:latin typeface="Curlz MT" pitchFamily="82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dirty="0" smtClean="0"/>
              <a:t>First Orders 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 for Hand-Drawing a Slope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2286000"/>
            <a:ext cx="6934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What is the value of F(x)?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What is the relationship between F(x) and F(-x)?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Find the amount at some points!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/>
              <a:t>Check the special situation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 smtClean="0"/>
              <a:t>When x goes to </a:t>
            </a:r>
            <a:r>
              <a:rPr lang="en-US" sz="2000" dirty="0" err="1" smtClean="0"/>
              <a:t>inf</a:t>
            </a:r>
            <a:r>
              <a:rPr lang="en-US" sz="2000" dirty="0" smtClean="0"/>
              <a:t> !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 smtClean="0"/>
              <a:t>When goes to  –</a:t>
            </a:r>
            <a:r>
              <a:rPr lang="en-US" sz="2000" dirty="0" err="1" smtClean="0"/>
              <a:t>inf</a:t>
            </a:r>
            <a:r>
              <a:rPr lang="en-US" sz="2000" dirty="0" smtClean="0"/>
              <a:t> !</a:t>
            </a:r>
          </a:p>
          <a:p>
            <a:pPr marL="971550" lvl="1" indent="-514350"/>
            <a:endParaRPr lang="en-US" sz="2000" dirty="0" smtClean="0"/>
          </a:p>
          <a:p>
            <a:pPr marL="971550" lvl="1" indent="-514350"/>
            <a:endParaRPr lang="en-US" sz="2000" dirty="0"/>
          </a:p>
          <a:p>
            <a:pPr marL="971550" lvl="1" indent="-514350">
              <a:buFont typeface="+mj-lt"/>
              <a:buAutoNum type="romanUcPeriod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if…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200" y="2590800"/>
            <a:ext cx="5791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You are given an equation which an analytical solution is not available for or strange to find ?? </a:t>
            </a:r>
            <a:endParaRPr lang="en-US" sz="3600" dirty="0"/>
          </a:p>
        </p:txBody>
      </p:sp>
      <p:sp>
        <p:nvSpPr>
          <p:cNvPr id="5" name="TextBox 4"/>
          <p:cNvSpPr txBox="1"/>
          <p:nvPr/>
        </p:nvSpPr>
        <p:spPr>
          <a:xfrm>
            <a:off x="2133600" y="5334000"/>
            <a:ext cx="502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dy</a:t>
            </a:r>
            <a:r>
              <a:rPr lang="en-US" sz="3200" dirty="0" smtClean="0"/>
              <a:t>/</a:t>
            </a:r>
            <a:r>
              <a:rPr lang="en-US" sz="3200" dirty="0" err="1" smtClean="0"/>
              <a:t>dx</a:t>
            </a:r>
            <a:r>
              <a:rPr lang="en-US" sz="3200" dirty="0" smtClean="0"/>
              <a:t>=sin(x)/x      y(x)=?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924800" cy="35052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The Numerical Solutions will do the trick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4953000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The description available in following pages.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Drawing a Graph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76400" y="1752600"/>
            <a:ext cx="63246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 smtClean="0"/>
              <a:t>Vector fields</a:t>
            </a:r>
          </a:p>
          <a:p>
            <a:pPr marL="342900" indent="-342900">
              <a:buAutoNum type="arabicPeriod"/>
            </a:pPr>
            <a:endParaRPr lang="en-US" sz="2800" dirty="0"/>
          </a:p>
          <a:p>
            <a:pPr marL="800100" lvl="1" indent="-342900"/>
            <a:r>
              <a:rPr lang="en-US" sz="2800" dirty="0" smtClean="0"/>
              <a:t>The system which is used to show the fields that have both direction and size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sz="2800" dirty="0" smtClean="0"/>
              <a:t>Scalar Graphs</a:t>
            </a:r>
          </a:p>
          <a:p>
            <a:pPr marL="800100" lvl="1" indent="-342900"/>
            <a:r>
              <a:rPr lang="en-US" sz="2800" dirty="0" smtClean="0"/>
              <a:t>The system which is used to show the Graphs that only have sizes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183</TotalTime>
  <Words>551</Words>
  <Application>Microsoft Office PowerPoint</Application>
  <PresentationFormat>On-screen Show (4:3)</PresentationFormat>
  <Paragraphs>96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Exploring Differential Equations via Graphics</vt:lpstr>
      <vt:lpstr>Slide 2</vt:lpstr>
      <vt:lpstr>Slide 3</vt:lpstr>
      <vt:lpstr>First Orders !</vt:lpstr>
      <vt:lpstr>First Orders !</vt:lpstr>
      <vt:lpstr>Tips for Hand-Drawing a Slope </vt:lpstr>
      <vt:lpstr>But if…</vt:lpstr>
      <vt:lpstr>The Numerical Solutions will do the trick</vt:lpstr>
      <vt:lpstr>Types of Drawing a Graph</vt:lpstr>
      <vt:lpstr>Slide 10</vt:lpstr>
      <vt:lpstr>Scalar Graphs</vt:lpstr>
      <vt:lpstr>Ways of Drawing</vt:lpstr>
      <vt:lpstr>Graphs </vt:lpstr>
      <vt:lpstr>Slopes</vt:lpstr>
      <vt:lpstr>But if - answer</vt:lpstr>
      <vt:lpstr>Slide 16</vt:lpstr>
      <vt:lpstr>Slide 17</vt:lpstr>
      <vt:lpstr>Electric Fields</vt:lpstr>
      <vt:lpstr>Slide 19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sara</dc:creator>
  <cp:lastModifiedBy>sara</cp:lastModifiedBy>
  <cp:revision>22</cp:revision>
  <dcterms:created xsi:type="dcterms:W3CDTF">2012-01-04T18:29:46Z</dcterms:created>
  <dcterms:modified xsi:type="dcterms:W3CDTF">2012-01-11T21:33:14Z</dcterms:modified>
</cp:coreProperties>
</file>