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 id="262" r:id="rId7"/>
    <p:sldId id="279" r:id="rId8"/>
    <p:sldId id="261" r:id="rId9"/>
    <p:sldId id="263" r:id="rId10"/>
    <p:sldId id="268" r:id="rId11"/>
    <p:sldId id="265" r:id="rId12"/>
    <p:sldId id="264" r:id="rId13"/>
    <p:sldId id="267" r:id="rId14"/>
    <p:sldId id="266" r:id="rId15"/>
    <p:sldId id="269" r:id="rId16"/>
    <p:sldId id="270" r:id="rId17"/>
    <p:sldId id="271" r:id="rId18"/>
    <p:sldId id="276" r:id="rId19"/>
    <p:sldId id="277" r:id="rId20"/>
    <p:sldId id="278" r:id="rId21"/>
    <p:sldId id="272" r:id="rId22"/>
    <p:sldId id="273" r:id="rId23"/>
    <p:sldId id="274" r:id="rId24"/>
    <p:sldId id="27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pPr eaLnBrk="1" latinLnBrk="0" hangingPunct="1"/>
            <a:fld id="{C699CB88-5E1A-4FAC-892A-60949ACB1F6F}" type="datetimeFigureOut">
              <a:rPr lang="en-US" smtClean="0"/>
              <a:pPr eaLnBrk="1" latinLnBrk="0" hangingPunct="1"/>
              <a:t>11/26/2011</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11" name="Slide Number Placeholder 10"/>
          <p:cNvSpPr>
            <a:spLocks noGrp="1"/>
          </p:cNvSpPr>
          <p:nvPr>
            <p:ph type="sldNum" sz="quarter" idx="12"/>
          </p:nvPr>
        </p:nvSpPr>
        <p:spPr/>
        <p:txBody>
          <a:bodyPr/>
          <a:lstStyle>
            <a:extLst/>
          </a:lstStyle>
          <a:p>
            <a:fld id="{91974DF9-AD47-4691-BA21-BBFCE3637A9A}" type="slidenum">
              <a:rPr kumimoji="0" lang="en-US" smtClean="0"/>
              <a:pPr eaLnBrk="1" latinLnBrk="0" hangingPunct="1"/>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C699CB88-5E1A-4FAC-892A-60949ACB1F6F}" type="datetimeFigureOut">
              <a:rPr lang="en-US" smtClean="0"/>
              <a:pPr eaLnBrk="1" latinLnBrk="0" hangingPunct="1"/>
              <a:t>11/26/2011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91974DF9-AD47-4691-BA21-BBFCE3637A9A}"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C699CB88-5E1A-4FAC-892A-60949ACB1F6F}" type="datetimeFigureOut">
              <a:rPr lang="en-US" smtClean="0"/>
              <a:pPr eaLnBrk="1" latinLnBrk="0" hangingPunct="1"/>
              <a:t>11/26/2011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91974DF9-AD47-4691-BA21-BBFCE3637A9A}" type="slidenum">
              <a:rPr kumimoji="0" lang="en-US" smtClean="0"/>
              <a:pPr eaLnBrk="1" latinLnBrk="0" hangingPunct="1"/>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eaLnBrk="1" latinLnBrk="0" hangingPunct="1"/>
            <a:fld id="{C699CB88-5E1A-4FAC-892A-60949ACB1F6F}" type="datetimeFigureOut">
              <a:rPr lang="en-US" smtClean="0"/>
              <a:pPr eaLnBrk="1" latinLnBrk="0" hangingPunct="1"/>
              <a:t>11/26/2011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91974DF9-AD47-4691-BA21-BBFCE3637A9A}" type="slidenum">
              <a:rPr kumimoji="0" lang="en-US" smtClean="0"/>
              <a:pPr eaLnBrk="1" latinLnBrk="0" hangingPunct="1"/>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eaLnBrk="1" latinLnBrk="0" hangingPunct="1"/>
            <a:fld id="{C699CB88-5E1A-4FAC-892A-60949ACB1F6F}" type="datetimeFigureOut">
              <a:rPr lang="en-US" smtClean="0"/>
              <a:pPr eaLnBrk="1" latinLnBrk="0" hangingPunct="1"/>
              <a:t>11/26/2011</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91974DF9-AD47-4691-BA21-BBFCE3637A9A}" type="slidenum">
              <a:rPr kumimoji="0" lang="en-US" smtClean="0"/>
              <a:pPr eaLnBrk="1" latinLnBrk="0" hangingPunct="1"/>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C699CB88-5E1A-4FAC-892A-60949ACB1F6F}" type="datetimeFigureOut">
              <a:rPr lang="en-US" smtClean="0"/>
              <a:pPr eaLnBrk="1" latinLnBrk="0" hangingPunct="1"/>
              <a:t>11/26/2011</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91974DF9-AD47-4691-BA21-BBFCE3637A9A}" type="slidenum">
              <a:rPr kumimoji="0" lang="en-US" smtClean="0"/>
              <a:pPr eaLnBrk="1" latinLnBrk="0" hangingPunct="1"/>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eaLnBrk="1" latinLnBrk="0" hangingPunct="1"/>
            <a:fld id="{C699CB88-5E1A-4FAC-892A-60949ACB1F6F}" type="datetimeFigureOut">
              <a:rPr lang="en-US" smtClean="0"/>
              <a:pPr eaLnBrk="1" latinLnBrk="0" hangingPunct="1"/>
              <a:t>11/26/2011</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91974DF9-AD47-4691-BA21-BBFCE3637A9A}" type="slidenum">
              <a:rPr kumimoji="0" lang="en-US" smtClean="0"/>
              <a:pP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eaLnBrk="1" latinLnBrk="0" hangingPunct="1"/>
            <a:fld id="{C699CB88-5E1A-4FAC-892A-60949ACB1F6F}" type="datetimeFigureOut">
              <a:rPr lang="en-US" smtClean="0"/>
              <a:pPr eaLnBrk="1" latinLnBrk="0" hangingPunct="1"/>
              <a:t>11/26/2011</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91974DF9-AD47-4691-BA21-BBFCE3637A9A}"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pPr eaLnBrk="1" latinLnBrk="0" hangingPunct="1"/>
            <a:fld id="{C699CB88-5E1A-4FAC-892A-60949ACB1F6F}" type="datetimeFigureOut">
              <a:rPr lang="en-US" smtClean="0"/>
              <a:pPr eaLnBrk="1" latinLnBrk="0" hangingPunct="1"/>
              <a:t>11/26/2011</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91974DF9-AD47-4691-BA21-BBFCE3637A9A}"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C699CB88-5E1A-4FAC-892A-60949ACB1F6F}" type="datetimeFigureOut">
              <a:rPr lang="en-US" smtClean="0"/>
              <a:pPr eaLnBrk="1" latinLnBrk="0" hangingPunct="1"/>
              <a:t>11/26/2011</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91974DF9-AD47-4691-BA21-BBFCE3637A9A}"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eaLnBrk="1" latinLnBrk="0" hangingPunct="1"/>
            <a:fld id="{C699CB88-5E1A-4FAC-892A-60949ACB1F6F}" type="datetimeFigureOut">
              <a:rPr lang="en-US" smtClean="0"/>
              <a:pPr eaLnBrk="1" latinLnBrk="0" hangingPunct="1"/>
              <a:t>11/26/2011</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91974DF9-AD47-4691-BA21-BBFCE3637A9A}" type="slidenum">
              <a:rPr kumimoji="0" lang="en-US" smtClean="0"/>
              <a:pPr eaLnBrk="1" latinLnBrk="0" hangingPunct="1"/>
              <a:t>‹#›</a:t>
            </a:fld>
            <a:endParaRPr kumimoji="0"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pPr eaLnBrk="1" latinLnBrk="0" hangingPunct="1"/>
            <a:fld id="{C699CB88-5E1A-4FAC-892A-60949ACB1F6F}" type="datetimeFigureOut">
              <a:rPr lang="en-US" smtClean="0"/>
              <a:pPr eaLnBrk="1" latinLnBrk="0" hangingPunct="1"/>
              <a:t>11/26/2011</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kumimoji="0"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91974DF9-AD47-4691-BA21-BBFCE3637A9A}" type="slidenum">
              <a:rPr kumimoji="0" lang="en-US" smtClean="0"/>
              <a:pPr eaLnBrk="1" latinLnBrk="0" hangingPunct="1"/>
              <a:t>‹#›</a:t>
            </a:fld>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hyperlink" Target="http://demonstrations.wolfram.com/PendulumWaves/"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hyperlink" Target="http://demonstrations.wolfram.com/PendulumWave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hyperlink" Target="http://demonstrations.wolfram.com/PendulumWaves/"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406" y="457200"/>
            <a:ext cx="8183880" cy="5334000"/>
          </a:xfrm>
        </p:spPr>
        <p:style>
          <a:lnRef idx="2">
            <a:schemeClr val="dk1"/>
          </a:lnRef>
          <a:fillRef idx="1">
            <a:schemeClr val="lt1"/>
          </a:fillRef>
          <a:effectRef idx="0">
            <a:schemeClr val="dk1"/>
          </a:effectRef>
          <a:fontRef idx="minor">
            <a:schemeClr val="dk1"/>
          </a:fontRef>
        </p:style>
        <p:txBody>
          <a:bodyPr/>
          <a:lstStyle/>
          <a:p>
            <a:r>
              <a:rPr lang="en-US" dirty="0" smtClean="0"/>
              <a:t>Title of project:</a:t>
            </a:r>
            <a:br>
              <a:rPr lang="en-US" dirty="0" smtClean="0"/>
            </a:br>
            <a:r>
              <a:rPr lang="en-US" dirty="0" smtClean="0"/>
              <a:t>pendulum waves</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3" name="Rectangle 2"/>
          <p:cNvSpPr/>
          <p:nvPr/>
        </p:nvSpPr>
        <p:spPr>
          <a:xfrm>
            <a:off x="565406" y="685800"/>
            <a:ext cx="7713971" cy="923330"/>
          </a:xfrm>
          <a:prstGeom prst="rect">
            <a:avLst/>
          </a:prstGeom>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In the name of God</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1535976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solidFill>
              </a:rPr>
              <a:t>We need to use arrays to introduce x[i],y[i],l[i].</a:t>
            </a:r>
            <a:r>
              <a:rPr lang="en-US" dirty="0">
                <a:solidFill>
                  <a:schemeClr val="tx1"/>
                </a:solidFill>
              </a:rPr>
              <a:t/>
            </a:r>
            <a:br>
              <a:rPr lang="en-US" dirty="0">
                <a:solidFill>
                  <a:schemeClr val="tx1"/>
                </a:solidFill>
              </a:rPr>
            </a:br>
            <a:r>
              <a:rPr lang="en-US" dirty="0" smtClean="0">
                <a:solidFill>
                  <a:schemeClr val="tx1"/>
                </a:solidFill>
              </a:rPr>
              <a:t>we </a:t>
            </a:r>
            <a:r>
              <a:rPr lang="en-US" dirty="0">
                <a:solidFill>
                  <a:schemeClr val="tx1"/>
                </a:solidFill>
              </a:rPr>
              <a:t>need </a:t>
            </a:r>
            <a:r>
              <a:rPr lang="en-US" dirty="0" smtClean="0">
                <a:solidFill>
                  <a:schemeClr val="tx1"/>
                </a:solidFill>
              </a:rPr>
              <a:t>arrays </a:t>
            </a:r>
            <a:r>
              <a:rPr lang="en-US" dirty="0">
                <a:solidFill>
                  <a:schemeClr val="tx1"/>
                </a:solidFill>
              </a:rPr>
              <a:t>to make our codes easier to write.</a:t>
            </a:r>
            <a:br>
              <a:rPr lang="en-US" dirty="0">
                <a:solidFill>
                  <a:schemeClr val="tx1"/>
                </a:solidFill>
              </a:rPr>
            </a:br>
            <a:r>
              <a:rPr lang="en-US" dirty="0">
                <a:solidFill>
                  <a:schemeClr val="tx1"/>
                </a:solidFill>
              </a:rPr>
              <a:t>At first of my code I want u to input the number of pendulums</a:t>
            </a:r>
            <a:r>
              <a:rPr lang="en-US" dirty="0" smtClean="0">
                <a:solidFill>
                  <a:schemeClr val="tx1"/>
                </a:solidFill>
              </a:rPr>
              <a:t>.</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a:solidFill>
                  <a:schemeClr val="tx1"/>
                </a:solidFill>
              </a:rPr>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59964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5410200"/>
          </a:xfrm>
        </p:spPr>
        <p:txBody>
          <a:bodyPr/>
          <a:lstStyle/>
          <a:p>
            <a:r>
              <a:rPr lang="en-US" dirty="0" smtClean="0">
                <a:solidFill>
                  <a:schemeClr val="tx1"/>
                </a:solidFill>
              </a:rPr>
              <a:t>To calculate the length of pendulums we know 16T=17Ta,16T=18Tb,…</a:t>
            </a:r>
            <a:br>
              <a:rPr lang="en-US" dirty="0" smtClean="0">
                <a:solidFill>
                  <a:schemeClr val="tx1"/>
                </a:solidFill>
              </a:rPr>
            </a:br>
            <a:r>
              <a:rPr lang="en-US" dirty="0" smtClean="0">
                <a:solidFill>
                  <a:schemeClr val="tx1"/>
                </a:solidFill>
              </a:rPr>
              <a:t>so La=(16/17)^2 L,…</a:t>
            </a:r>
            <a:br>
              <a:rPr lang="en-US" dirty="0" smtClean="0">
                <a:solidFill>
                  <a:schemeClr val="tx1"/>
                </a:solidFill>
              </a:rPr>
            </a:br>
            <a:r>
              <a:rPr lang="en-US" dirty="0" smtClean="0">
                <a:solidFill>
                  <a:schemeClr val="tx1"/>
                </a:solidFill>
              </a:rPr>
              <a:t>so if we have the length of L we can calculate the other length.  That I use for loop for it.</a:t>
            </a:r>
            <a:br>
              <a:rPr lang="en-US" dirty="0" smtClean="0">
                <a:solidFill>
                  <a:schemeClr val="tx1"/>
                </a:solidFill>
              </a:rPr>
            </a:br>
            <a:endParaRPr lang="en-US" dirty="0">
              <a:solidFill>
                <a:schemeClr val="tx1"/>
              </a:solidFill>
            </a:endParaRPr>
          </a:p>
        </p:txBody>
      </p:sp>
    </p:spTree>
    <p:extLst>
      <p:ext uri="{BB962C8B-B14F-4D97-AF65-F5344CB8AC3E}">
        <p14:creationId xmlns:p14="http://schemas.microsoft.com/office/powerpoint/2010/main" val="413908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981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81000"/>
            <a:ext cx="8183880" cy="5656150"/>
          </a:xfrm>
        </p:spPr>
        <p:txBody>
          <a:bodyPr>
            <a:normAutofit fontScale="90000"/>
          </a:bodyPr>
          <a:lstStyle/>
          <a:p>
            <a:r>
              <a:rPr lang="en-US" dirty="0" smtClean="0">
                <a:solidFill>
                  <a:schemeClr val="tx1"/>
                </a:solidFill>
              </a:rPr>
              <a:t>Each pendulums in the t s second is in the place which the coordinate of x is</a:t>
            </a:r>
            <a:br>
              <a:rPr lang="en-US" dirty="0" smtClean="0">
                <a:solidFill>
                  <a:schemeClr val="tx1"/>
                </a:solidFill>
              </a:rPr>
            </a:br>
            <a:r>
              <a:rPr lang="en-US" dirty="0" smtClean="0">
                <a:solidFill>
                  <a:schemeClr val="tx1"/>
                </a:solidFill>
              </a:rPr>
              <a:t>x=</a:t>
            </a:r>
            <a:r>
              <a:rPr lang="en-US" dirty="0" err="1" smtClean="0">
                <a:solidFill>
                  <a:schemeClr val="tx1"/>
                </a:solidFill>
              </a:rPr>
              <a:t>Asin</a:t>
            </a:r>
            <a:r>
              <a:rPr lang="en-US" dirty="0" smtClean="0">
                <a:solidFill>
                  <a:schemeClr val="tx1"/>
                </a:solidFill>
              </a:rPr>
              <a:t>(</a:t>
            </a:r>
            <a:r>
              <a:rPr lang="en-US" dirty="0" err="1" smtClean="0">
                <a:solidFill>
                  <a:schemeClr val="tx1"/>
                </a:solidFill>
              </a:rPr>
              <a:t>wt</a:t>
            </a:r>
            <a:r>
              <a:rPr lang="en-US" dirty="0" smtClean="0">
                <a:solidFill>
                  <a:schemeClr val="tx1"/>
                </a:solidFill>
              </a:rPr>
              <a:t>)</a:t>
            </a:r>
            <a:br>
              <a:rPr lang="en-US" dirty="0" smtClean="0">
                <a:solidFill>
                  <a:schemeClr val="tx1"/>
                </a:solidFill>
              </a:rPr>
            </a:br>
            <a:r>
              <a:rPr lang="en-US" dirty="0" smtClean="0">
                <a:solidFill>
                  <a:schemeClr val="tx1"/>
                </a:solidFill>
              </a:rPr>
              <a:t>&amp;we can calculate the coordinate of </a:t>
            </a:r>
            <a:r>
              <a:rPr lang="en-US" dirty="0" err="1" smtClean="0">
                <a:solidFill>
                  <a:schemeClr val="tx1"/>
                </a:solidFill>
              </a:rPr>
              <a:t>x,y</a:t>
            </a:r>
            <a:r>
              <a:rPr lang="en-US" dirty="0" smtClean="0">
                <a:solidFill>
                  <a:schemeClr val="tx1"/>
                </a:solidFill>
              </a:rPr>
              <a:t>.</a:t>
            </a:r>
            <a:br>
              <a:rPr lang="en-US" dirty="0" smtClean="0">
                <a:solidFill>
                  <a:schemeClr val="tx1"/>
                </a:solidFill>
              </a:rPr>
            </a:br>
            <a:r>
              <a:rPr lang="en-US" dirty="0" smtClean="0">
                <a:solidFill>
                  <a:schemeClr val="tx1"/>
                </a:solidFill>
              </a:rPr>
              <a:t>To change the color of pen we use:</a:t>
            </a:r>
            <a:br>
              <a:rPr lang="en-US" dirty="0" smtClean="0">
                <a:solidFill>
                  <a:schemeClr val="tx1"/>
                </a:solidFill>
              </a:rPr>
            </a:br>
            <a:r>
              <a:rPr lang="en-US" dirty="0" err="1" smtClean="0">
                <a:solidFill>
                  <a:schemeClr val="tx1"/>
                </a:solidFill>
              </a:rPr>
              <a:t>setcolor</a:t>
            </a:r>
            <a:r>
              <a:rPr lang="en-US" dirty="0" smtClean="0">
                <a:solidFill>
                  <a:schemeClr val="tx1"/>
                </a:solidFill>
              </a:rPr>
              <a:t>(i);</a:t>
            </a:r>
            <a:br>
              <a:rPr lang="en-US" dirty="0" smtClean="0">
                <a:solidFill>
                  <a:schemeClr val="tx1"/>
                </a:solidFill>
              </a:rPr>
            </a:br>
            <a:r>
              <a:rPr lang="en-US" dirty="0" smtClean="0">
                <a:solidFill>
                  <a:schemeClr val="tx1"/>
                </a:solidFill>
              </a:rPr>
              <a:t>0=&lt;i&lt;=15</a:t>
            </a:r>
            <a:br>
              <a:rPr lang="en-US" dirty="0" smtClean="0">
                <a:solidFill>
                  <a:schemeClr val="tx1"/>
                </a:solidFill>
              </a:rPr>
            </a:br>
            <a:r>
              <a:rPr lang="en-US" dirty="0" smtClean="0">
                <a:solidFill>
                  <a:schemeClr val="tx1"/>
                </a:solidFill>
              </a:rPr>
              <a:t/>
            </a:r>
            <a:br>
              <a:rPr lang="en-US" dirty="0" smtClean="0">
                <a:solidFill>
                  <a:schemeClr val="tx1"/>
                </a:solidFill>
              </a:rPr>
            </a:br>
            <a:endParaRPr lang="en-US" dirty="0">
              <a:solidFill>
                <a:schemeClr val="tx1"/>
              </a:solidFill>
            </a:endParaRPr>
          </a:p>
        </p:txBody>
      </p:sp>
    </p:spTree>
    <p:extLst>
      <p:ext uri="{BB962C8B-B14F-4D97-AF65-F5344CB8AC3E}">
        <p14:creationId xmlns:p14="http://schemas.microsoft.com/office/powerpoint/2010/main" val="2161039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3076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57200"/>
            <a:ext cx="8183880" cy="5579950"/>
          </a:xfrm>
        </p:spPr>
        <p:txBody>
          <a:bodyPr/>
          <a:lstStyle/>
          <a:p>
            <a:r>
              <a:rPr lang="en-US" dirty="0" smtClean="0">
                <a:solidFill>
                  <a:schemeClr val="tx1"/>
                </a:solidFill>
              </a:rPr>
              <a:t>In each loop I draw pendulums &amp; I use this order to delay for </a:t>
            </a:r>
            <a:r>
              <a:rPr lang="en-US" dirty="0" err="1" smtClean="0">
                <a:solidFill>
                  <a:schemeClr val="tx1"/>
                </a:solidFill>
              </a:rPr>
              <a:t>alittle</a:t>
            </a:r>
            <a:r>
              <a:rPr lang="en-US" dirty="0" smtClean="0">
                <a:solidFill>
                  <a:schemeClr val="tx1"/>
                </a:solidFill>
              </a:rPr>
              <a:t> time.</a:t>
            </a:r>
            <a:br>
              <a:rPr lang="en-US" dirty="0" smtClean="0">
                <a:solidFill>
                  <a:schemeClr val="tx1"/>
                </a:solidFill>
              </a:rPr>
            </a:br>
            <a:r>
              <a:rPr lang="en-US" dirty="0" smtClean="0">
                <a:solidFill>
                  <a:schemeClr val="tx1"/>
                </a:solidFill>
              </a:rPr>
              <a:t>Delay(</a:t>
            </a:r>
            <a:r>
              <a:rPr lang="en-US" dirty="0" err="1" smtClean="0">
                <a:solidFill>
                  <a:schemeClr val="tx1"/>
                </a:solidFill>
              </a:rPr>
              <a:t>milli</a:t>
            </a:r>
            <a:r>
              <a:rPr lang="en-US" dirty="0" smtClean="0">
                <a:solidFill>
                  <a:schemeClr val="tx1"/>
                </a:solidFill>
              </a:rPr>
              <a:t> second);</a:t>
            </a:r>
            <a:br>
              <a:rPr lang="en-US" dirty="0" smtClean="0">
                <a:solidFill>
                  <a:schemeClr val="tx1"/>
                </a:solidFill>
              </a:rPr>
            </a:br>
            <a:r>
              <a:rPr lang="en-US" dirty="0" smtClean="0">
                <a:solidFill>
                  <a:schemeClr val="tx1"/>
                </a:solidFill>
              </a:rPr>
              <a:t>&amp; after that I </a:t>
            </a:r>
            <a:r>
              <a:rPr lang="en-US" dirty="0" err="1" smtClean="0">
                <a:solidFill>
                  <a:schemeClr val="tx1"/>
                </a:solidFill>
              </a:rPr>
              <a:t>earase</a:t>
            </a:r>
            <a:r>
              <a:rPr lang="en-US" dirty="0" smtClean="0">
                <a:solidFill>
                  <a:schemeClr val="tx1"/>
                </a:solidFill>
              </a:rPr>
              <a:t> the pendulums by:</a:t>
            </a:r>
            <a:br>
              <a:rPr lang="en-US" dirty="0" smtClean="0">
                <a:solidFill>
                  <a:schemeClr val="tx1"/>
                </a:solidFill>
              </a:rPr>
            </a:br>
            <a:r>
              <a:rPr lang="en-US" dirty="0" err="1" smtClean="0">
                <a:solidFill>
                  <a:schemeClr val="tx1"/>
                </a:solidFill>
              </a:rPr>
              <a:t>cleardevice</a:t>
            </a:r>
            <a:r>
              <a:rPr lang="en-US" dirty="0" smtClean="0">
                <a:solidFill>
                  <a:schemeClr val="tx1"/>
                </a:solidFill>
              </a:rPr>
              <a:t>();</a:t>
            </a:r>
            <a:br>
              <a:rPr lang="en-US" dirty="0" smtClean="0">
                <a:solidFill>
                  <a:schemeClr val="tx1"/>
                </a:solidFill>
              </a:rPr>
            </a:br>
            <a:r>
              <a:rPr lang="en-US" dirty="0" smtClean="0">
                <a:solidFill>
                  <a:schemeClr val="tx1"/>
                </a:solidFill>
              </a:rPr>
              <a:t>which clear the page.</a:t>
            </a:r>
            <a:br>
              <a:rPr lang="en-US" dirty="0" smtClean="0">
                <a:solidFill>
                  <a:schemeClr val="tx1"/>
                </a:solidFill>
              </a:rPr>
            </a:br>
            <a:r>
              <a:rPr lang="en-US" dirty="0" smtClean="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1069832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1999"/>
            <a:ext cx="8183880" cy="1508759"/>
          </a:xfrm>
        </p:spPr>
        <p:txBody>
          <a:bodyPr>
            <a:normAutofit fontScale="90000"/>
          </a:bodyPr>
          <a:lstStyle/>
          <a:p>
            <a:r>
              <a:rPr lang="en-US" dirty="0" smtClean="0">
                <a:solidFill>
                  <a:schemeClr val="tx1"/>
                </a:solidFill>
              </a:rPr>
              <a:t>How to Fix the </a:t>
            </a:r>
            <a:r>
              <a:rPr lang="en-US" dirty="0" err="1" smtClean="0">
                <a:solidFill>
                  <a:schemeClr val="tx1"/>
                </a:solidFill>
              </a:rPr>
              <a:t>flickerings</a:t>
            </a:r>
            <a:r>
              <a:rPr lang="en-US" dirty="0" smtClean="0">
                <a:solidFill>
                  <a:schemeClr val="tx1"/>
                </a:solidFill>
              </a:rPr>
              <a:t>?</a:t>
            </a:r>
            <a:br>
              <a:rPr lang="en-US" dirty="0" smtClean="0">
                <a:solidFill>
                  <a:schemeClr val="tx1"/>
                </a:solidFill>
              </a:rPr>
            </a:br>
            <a:r>
              <a:rPr lang="en-US" dirty="0" smtClean="0">
                <a:solidFill>
                  <a:schemeClr val="tx1"/>
                </a:solidFill>
              </a:rPr>
              <a:t>To fix the </a:t>
            </a:r>
            <a:r>
              <a:rPr lang="en-US" dirty="0" err="1" smtClean="0">
                <a:solidFill>
                  <a:schemeClr val="tx1"/>
                </a:solidFill>
              </a:rPr>
              <a:t>flickerings</a:t>
            </a:r>
            <a:r>
              <a:rPr lang="en-US" dirty="0" smtClean="0">
                <a:solidFill>
                  <a:schemeClr val="tx1"/>
                </a:solidFill>
              </a:rPr>
              <a:t> we need to draw a picture in one page &amp; draw next picture on the other page &amp; change the page in each loop.</a:t>
            </a:r>
            <a:br>
              <a:rPr lang="en-US" dirty="0" smtClean="0">
                <a:solidFill>
                  <a:schemeClr val="tx1"/>
                </a:solidFill>
              </a:rPr>
            </a:br>
            <a:r>
              <a:rPr lang="en-US" dirty="0" smtClean="0">
                <a:solidFill>
                  <a:schemeClr val="tx1"/>
                </a:solidFill>
              </a:rPr>
              <a:t>The orders are</a:t>
            </a:r>
            <a:br>
              <a:rPr lang="en-US" dirty="0" smtClean="0">
                <a:solidFill>
                  <a:schemeClr val="tx1"/>
                </a:solidFill>
              </a:rPr>
            </a:br>
            <a:r>
              <a:rPr lang="en-US" dirty="0" err="1" smtClean="0">
                <a:solidFill>
                  <a:schemeClr val="tx1"/>
                </a:solidFill>
              </a:rPr>
              <a:t>setactivepage</a:t>
            </a:r>
            <a:r>
              <a:rPr lang="en-US" dirty="0" smtClean="0">
                <a:solidFill>
                  <a:schemeClr val="tx1"/>
                </a:solidFill>
              </a:rPr>
              <a:t>(</a:t>
            </a:r>
            <a:r>
              <a:rPr lang="en-US" dirty="0" err="1" smtClean="0">
                <a:solidFill>
                  <a:schemeClr val="tx1"/>
                </a:solidFill>
              </a:rPr>
              <a:t>int</a:t>
            </a:r>
            <a:r>
              <a:rPr lang="en-US" dirty="0" smtClean="0">
                <a:solidFill>
                  <a:schemeClr val="tx1"/>
                </a:solidFill>
              </a:rPr>
              <a:t> x);</a:t>
            </a:r>
            <a:br>
              <a:rPr lang="en-US" dirty="0" smtClean="0">
                <a:solidFill>
                  <a:schemeClr val="tx1"/>
                </a:solidFill>
              </a:rPr>
            </a:br>
            <a:r>
              <a:rPr lang="en-US" dirty="0" err="1" smtClean="0">
                <a:solidFill>
                  <a:schemeClr val="tx1"/>
                </a:solidFill>
              </a:rPr>
              <a:t>setvisualpage</a:t>
            </a:r>
            <a:r>
              <a:rPr lang="en-US" dirty="0" smtClean="0">
                <a:solidFill>
                  <a:schemeClr val="tx1"/>
                </a:solidFill>
              </a:rPr>
              <a:t>(</a:t>
            </a:r>
            <a:r>
              <a:rPr lang="en-US" dirty="0" err="1" smtClean="0">
                <a:solidFill>
                  <a:schemeClr val="tx1"/>
                </a:solidFill>
              </a:rPr>
              <a:t>int</a:t>
            </a:r>
            <a:r>
              <a:rPr lang="en-US" dirty="0" smtClean="0">
                <a:solidFill>
                  <a:schemeClr val="tx1"/>
                </a:solidFill>
              </a:rPr>
              <a:t> x);</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a:solidFill>
                  <a:schemeClr val="tx1"/>
                </a:solidFill>
              </a:rPr>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1076653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81000"/>
            <a:ext cx="8183880" cy="5656150"/>
          </a:xfrm>
        </p:spPr>
        <p:txBody>
          <a:bodyPr/>
          <a:lstStyle/>
          <a:p>
            <a:r>
              <a:rPr lang="en-US" dirty="0" smtClean="0">
                <a:solidFill>
                  <a:schemeClr val="tx1"/>
                </a:solidFill>
              </a:rPr>
              <a:t>In each </a:t>
            </a:r>
            <a:r>
              <a:rPr lang="en-US" dirty="0" err="1" smtClean="0">
                <a:solidFill>
                  <a:schemeClr val="tx1"/>
                </a:solidFill>
              </a:rPr>
              <a:t>loop,we</a:t>
            </a:r>
            <a:r>
              <a:rPr lang="en-US" dirty="0" smtClean="0">
                <a:solidFill>
                  <a:schemeClr val="tx1"/>
                </a:solidFill>
              </a:rPr>
              <a:t> </a:t>
            </a:r>
            <a:r>
              <a:rPr lang="en-US" dirty="0" err="1" smtClean="0">
                <a:solidFill>
                  <a:schemeClr val="tx1"/>
                </a:solidFill>
              </a:rPr>
              <a:t>substract</a:t>
            </a:r>
            <a:r>
              <a:rPr lang="en-US" dirty="0" smtClean="0">
                <a:solidFill>
                  <a:schemeClr val="tx1"/>
                </a:solidFill>
              </a:rPr>
              <a:t> from the amplitude of </a:t>
            </a:r>
            <a:r>
              <a:rPr lang="en-US" dirty="0" err="1" smtClean="0">
                <a:solidFill>
                  <a:schemeClr val="tx1"/>
                </a:solidFill>
              </a:rPr>
              <a:t>pendulums,if</a:t>
            </a:r>
            <a:r>
              <a:rPr lang="en-US" dirty="0" smtClean="0">
                <a:solidFill>
                  <a:schemeClr val="tx1"/>
                </a:solidFill>
              </a:rPr>
              <a:t>(amplitude==0)</a:t>
            </a:r>
            <a:br>
              <a:rPr lang="en-US" dirty="0" smtClean="0">
                <a:solidFill>
                  <a:schemeClr val="tx1"/>
                </a:solidFill>
              </a:rPr>
            </a:br>
            <a:r>
              <a:rPr lang="en-US" dirty="0" smtClean="0">
                <a:solidFill>
                  <a:schemeClr val="tx1"/>
                </a:solidFill>
              </a:rPr>
              <a:t>break;</a:t>
            </a:r>
            <a:br>
              <a:rPr lang="en-US" dirty="0" smtClean="0">
                <a:solidFill>
                  <a:schemeClr val="tx1"/>
                </a:solidFill>
              </a:rPr>
            </a:br>
            <a:r>
              <a:rPr lang="en-US" dirty="0">
                <a:solidFill>
                  <a:schemeClr val="tx1"/>
                </a:solidFill>
              </a:rPr>
              <a:t/>
            </a:r>
            <a:br>
              <a:rPr lang="en-US" dirty="0">
                <a:solidFill>
                  <a:schemeClr val="tx1"/>
                </a:solidFill>
              </a:rPr>
            </a:br>
            <a:r>
              <a:rPr lang="en-US" dirty="0" smtClean="0">
                <a:solidFill>
                  <a:schemeClr val="tx1"/>
                </a:solidFill>
              </a:rPr>
              <a:t/>
            </a:r>
            <a:br>
              <a:rPr lang="en-US" dirty="0" smtClean="0">
                <a:solidFill>
                  <a:schemeClr val="tx1"/>
                </a:solidFill>
              </a:rPr>
            </a:br>
            <a:r>
              <a:rPr lang="en-US" dirty="0">
                <a:solidFill>
                  <a:schemeClr val="tx1"/>
                </a:solidFill>
              </a:rPr>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4027668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napsho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28600"/>
            <a:ext cx="8458200" cy="624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267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napsho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118" y="152400"/>
            <a:ext cx="8440882"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61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183880" cy="838200"/>
          </a:xfrm>
        </p:spPr>
        <p:txBody>
          <a:bodyPr>
            <a:normAutofit/>
          </a:bodyPr>
          <a:lstStyle/>
          <a:p>
            <a:r>
              <a:rPr lang="en-US" sz="4000" dirty="0" smtClean="0">
                <a:solidFill>
                  <a:schemeClr val="accent3">
                    <a:lumMod val="60000"/>
                    <a:lumOff val="40000"/>
                  </a:schemeClr>
                </a:solidFill>
              </a:rPr>
              <a:t>       Pendulums Waves</a:t>
            </a:r>
            <a:endParaRPr lang="en-US" sz="4000" dirty="0">
              <a:solidFill>
                <a:schemeClr val="accent3">
                  <a:lumMod val="60000"/>
                  <a:lumOff val="40000"/>
                </a:schemeClr>
              </a:solidFill>
            </a:endParaRPr>
          </a:p>
        </p:txBody>
      </p:sp>
      <p:cxnSp>
        <p:nvCxnSpPr>
          <p:cNvPr id="8" name="Straight Connector 7"/>
          <p:cNvCxnSpPr/>
          <p:nvPr/>
        </p:nvCxnSpPr>
        <p:spPr>
          <a:xfrm>
            <a:off x="1787886" y="1524000"/>
            <a:ext cx="525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911926" y="152400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590799" y="1571841"/>
            <a:ext cx="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269671" y="1524000"/>
            <a:ext cx="0" cy="198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962400" y="1485900"/>
            <a:ext cx="0" cy="2362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598193" y="1524000"/>
            <a:ext cx="0" cy="289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257800" y="1506682"/>
            <a:ext cx="0" cy="3124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867399" y="1485900"/>
            <a:ext cx="0" cy="3429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477000" y="1485900"/>
            <a:ext cx="0" cy="3657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065818" y="1524000"/>
            <a:ext cx="0" cy="38862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6837218" y="537967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7366" y="4826145"/>
            <a:ext cx="500063"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8162" y="4055847"/>
            <a:ext cx="500063"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6968" y="5129645"/>
            <a:ext cx="500063"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407" y="4419600"/>
            <a:ext cx="500063"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Oval 36"/>
          <p:cNvSpPr/>
          <p:nvPr/>
        </p:nvSpPr>
        <p:spPr>
          <a:xfrm>
            <a:off x="3733800" y="376143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054927" y="345324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495" y="3095841"/>
            <a:ext cx="500063"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4185" y="2770909"/>
            <a:ext cx="500063"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3689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napshot]">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04800"/>
            <a:ext cx="87630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2902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9733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5488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183880" cy="5334000"/>
          </a:xfrm>
        </p:spPr>
        <p:txBody>
          <a:bodyPr>
            <a:normAutofit fontScale="90000"/>
          </a:bodyPr>
          <a:lstStyle/>
          <a:p>
            <a:r>
              <a:rPr lang="en-US" dirty="0" smtClean="0">
                <a:solidFill>
                  <a:schemeClr val="tx1"/>
                </a:solidFill>
              </a:rPr>
              <a:t>We can write a text in graphic page by:</a:t>
            </a:r>
            <a:br>
              <a:rPr lang="en-US" dirty="0" smtClean="0">
                <a:solidFill>
                  <a:schemeClr val="tx1"/>
                </a:solidFill>
              </a:rPr>
            </a:br>
            <a:r>
              <a:rPr lang="en-US" dirty="0" err="1" smtClean="0">
                <a:solidFill>
                  <a:schemeClr val="tx1"/>
                </a:solidFill>
              </a:rPr>
              <a:t>settextstyle</a:t>
            </a:r>
            <a:r>
              <a:rPr lang="en-US" dirty="0" smtClean="0">
                <a:solidFill>
                  <a:schemeClr val="tx1"/>
                </a:solidFill>
              </a:rPr>
              <a:t>(</a:t>
            </a:r>
            <a:r>
              <a:rPr lang="en-US" dirty="0" err="1" smtClean="0">
                <a:solidFill>
                  <a:schemeClr val="tx1"/>
                </a:solidFill>
              </a:rPr>
              <a:t>int</a:t>
            </a:r>
            <a:r>
              <a:rPr lang="en-US" dirty="0" smtClean="0">
                <a:solidFill>
                  <a:schemeClr val="tx1"/>
                </a:solidFill>
              </a:rPr>
              <a:t> </a:t>
            </a:r>
            <a:r>
              <a:rPr lang="en-US" dirty="0" err="1" smtClean="0">
                <a:solidFill>
                  <a:schemeClr val="tx1"/>
                </a:solidFill>
              </a:rPr>
              <a:t>x,int</a:t>
            </a:r>
            <a:r>
              <a:rPr lang="en-US" dirty="0" smtClean="0">
                <a:solidFill>
                  <a:schemeClr val="tx1"/>
                </a:solidFill>
              </a:rPr>
              <a:t> </a:t>
            </a:r>
            <a:r>
              <a:rPr lang="en-US" dirty="0" err="1" smtClean="0">
                <a:solidFill>
                  <a:schemeClr val="tx1"/>
                </a:solidFill>
              </a:rPr>
              <a:t>y,int</a:t>
            </a:r>
            <a:r>
              <a:rPr lang="en-US" dirty="0" smtClean="0">
                <a:solidFill>
                  <a:schemeClr val="tx1"/>
                </a:solidFill>
              </a:rPr>
              <a:t> z);</a:t>
            </a:r>
            <a:br>
              <a:rPr lang="en-US" dirty="0" smtClean="0">
                <a:solidFill>
                  <a:schemeClr val="tx1"/>
                </a:solidFill>
              </a:rPr>
            </a:br>
            <a:r>
              <a:rPr lang="en-US" dirty="0" smtClean="0">
                <a:solidFill>
                  <a:schemeClr val="tx1"/>
                </a:solidFill>
              </a:rPr>
              <a:t>x=change the kind of </a:t>
            </a:r>
            <a:r>
              <a:rPr lang="en-US" dirty="0" err="1" smtClean="0">
                <a:solidFill>
                  <a:schemeClr val="tx1"/>
                </a:solidFill>
              </a:rPr>
              <a:t>writting</a:t>
            </a:r>
            <a:r>
              <a:rPr lang="en-US" smtClean="0">
                <a:solidFill>
                  <a:schemeClr val="tx1"/>
                </a:solidFill>
              </a:rPr>
              <a:t/>
            </a:r>
            <a:br>
              <a:rPr lang="en-US" smtClean="0">
                <a:solidFill>
                  <a:schemeClr val="tx1"/>
                </a:solidFill>
              </a:rPr>
            </a:br>
            <a:r>
              <a:rPr lang="en-US" smtClean="0">
                <a:solidFill>
                  <a:schemeClr val="tx1"/>
                </a:solidFill>
              </a:rPr>
              <a:t>y</a:t>
            </a:r>
            <a:r>
              <a:rPr lang="en-US" dirty="0" smtClean="0">
                <a:solidFill>
                  <a:schemeClr val="tx1"/>
                </a:solidFill>
              </a:rPr>
              <a:t/>
            </a:r>
            <a:br>
              <a:rPr lang="en-US" dirty="0" smtClean="0">
                <a:solidFill>
                  <a:schemeClr val="tx1"/>
                </a:solidFill>
              </a:rPr>
            </a:br>
            <a:r>
              <a:rPr lang="en-US" dirty="0" smtClean="0">
                <a:solidFill>
                  <a:schemeClr val="tx1"/>
                </a:solidFill>
              </a:rPr>
              <a:t>z=size </a:t>
            </a:r>
            <a:r>
              <a:rPr lang="en-US" smtClean="0">
                <a:solidFill>
                  <a:schemeClr val="tx1"/>
                </a:solidFill>
              </a:rPr>
              <a:t>of text</a:t>
            </a:r>
            <a:r>
              <a:rPr lang="en-US" dirty="0" smtClean="0">
                <a:solidFill>
                  <a:schemeClr val="tx1"/>
                </a:solidFill>
              </a:rPr>
              <a:t/>
            </a:r>
            <a:br>
              <a:rPr lang="en-US" dirty="0" smtClean="0">
                <a:solidFill>
                  <a:schemeClr val="tx1"/>
                </a:solidFill>
              </a:rPr>
            </a:br>
            <a:r>
              <a:rPr lang="en-US" dirty="0" err="1" smtClean="0">
                <a:solidFill>
                  <a:schemeClr val="tx1"/>
                </a:solidFill>
              </a:rPr>
              <a:t>outtextxy</a:t>
            </a:r>
            <a:r>
              <a:rPr lang="en-US" dirty="0" smtClean="0">
                <a:solidFill>
                  <a:schemeClr val="tx1"/>
                </a:solidFill>
              </a:rPr>
              <a:t>(</a:t>
            </a:r>
            <a:r>
              <a:rPr lang="en-US" dirty="0" err="1" smtClean="0">
                <a:solidFill>
                  <a:schemeClr val="tx1"/>
                </a:solidFill>
              </a:rPr>
              <a:t>int</a:t>
            </a:r>
            <a:r>
              <a:rPr lang="en-US" dirty="0" smtClean="0">
                <a:solidFill>
                  <a:schemeClr val="tx1"/>
                </a:solidFill>
              </a:rPr>
              <a:t> </a:t>
            </a:r>
            <a:r>
              <a:rPr lang="en-US" dirty="0" err="1" smtClean="0">
                <a:solidFill>
                  <a:schemeClr val="tx1"/>
                </a:solidFill>
              </a:rPr>
              <a:t>x,int</a:t>
            </a:r>
            <a:r>
              <a:rPr lang="en-US" dirty="0" smtClean="0">
                <a:solidFill>
                  <a:schemeClr val="tx1"/>
                </a:solidFill>
              </a:rPr>
              <a:t> y,” text ”);  </a:t>
            </a:r>
            <a:br>
              <a:rPr lang="en-US" dirty="0" smtClean="0">
                <a:solidFill>
                  <a:schemeClr val="tx1"/>
                </a:solidFill>
              </a:rPr>
            </a:br>
            <a:r>
              <a:rPr lang="en-US" dirty="0">
                <a:solidFill>
                  <a:schemeClr val="tx1"/>
                </a:solidFill>
              </a:rPr>
              <a:t/>
            </a:r>
            <a:br>
              <a:rPr lang="en-US" dirty="0">
                <a:solidFill>
                  <a:schemeClr val="tx1"/>
                </a:solidFill>
              </a:rPr>
            </a:br>
            <a:r>
              <a:rPr lang="en-US" dirty="0" smtClean="0">
                <a:solidFill>
                  <a:schemeClr val="tx1"/>
                </a:solidFill>
              </a:rPr>
              <a:t/>
            </a:r>
            <a:br>
              <a:rPr lang="en-US" dirty="0" smtClean="0">
                <a:solidFill>
                  <a:schemeClr val="tx1"/>
                </a:solidFill>
              </a:rPr>
            </a:br>
            <a:r>
              <a:rPr lang="en-US" dirty="0">
                <a:solidFill>
                  <a:schemeClr val="tx1"/>
                </a:solidFill>
              </a:rPr>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2995693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183880" cy="5105400"/>
          </a:xfrm>
        </p:spPr>
        <p:txBody>
          <a:bodyPr/>
          <a:lstStyle/>
          <a:p>
            <a:r>
              <a:rPr lang="en-US" dirty="0" smtClean="0">
                <a:solidFill>
                  <a:schemeClr val="accent3">
                    <a:lumMod val="60000"/>
                    <a:lumOff val="40000"/>
                  </a:schemeClr>
                </a:solidFill>
              </a:rPr>
              <a:t>Thanks from </a:t>
            </a:r>
            <a:r>
              <a:rPr lang="en-US" dirty="0" err="1" smtClean="0">
                <a:solidFill>
                  <a:schemeClr val="accent3">
                    <a:lumMod val="60000"/>
                    <a:lumOff val="40000"/>
                  </a:schemeClr>
                </a:solidFill>
              </a:rPr>
              <a:t>Dr.Bahrami</a:t>
            </a:r>
            <a:r>
              <a:rPr lang="en-US" dirty="0" smtClean="0">
                <a:solidFill>
                  <a:schemeClr val="accent3">
                    <a:lumMod val="60000"/>
                    <a:lumOff val="40000"/>
                  </a:schemeClr>
                </a:solidFill>
              </a:rPr>
              <a:t/>
            </a:r>
            <a:br>
              <a:rPr lang="en-US" dirty="0" smtClean="0">
                <a:solidFill>
                  <a:schemeClr val="accent3">
                    <a:lumMod val="60000"/>
                    <a:lumOff val="40000"/>
                  </a:schemeClr>
                </a:solidFill>
              </a:rPr>
            </a:br>
            <a:r>
              <a:rPr lang="en-US" dirty="0">
                <a:solidFill>
                  <a:schemeClr val="accent3">
                    <a:lumMod val="60000"/>
                    <a:lumOff val="40000"/>
                  </a:schemeClr>
                </a:solidFill>
              </a:rPr>
              <a:t/>
            </a:r>
            <a:br>
              <a:rPr lang="en-US" dirty="0">
                <a:solidFill>
                  <a:schemeClr val="accent3">
                    <a:lumMod val="60000"/>
                    <a:lumOff val="40000"/>
                  </a:schemeClr>
                </a:solidFill>
              </a:rPr>
            </a:br>
            <a:r>
              <a:rPr lang="en-US" dirty="0" smtClean="0">
                <a:solidFill>
                  <a:schemeClr val="accent3">
                    <a:lumMod val="60000"/>
                    <a:lumOff val="40000"/>
                  </a:schemeClr>
                </a:solidFill>
              </a:rPr>
              <a:t/>
            </a:r>
            <a:br>
              <a:rPr lang="en-US" dirty="0" smtClean="0">
                <a:solidFill>
                  <a:schemeClr val="accent3">
                    <a:lumMod val="60000"/>
                    <a:lumOff val="40000"/>
                  </a:schemeClr>
                </a:solidFill>
              </a:rPr>
            </a:br>
            <a:r>
              <a:rPr lang="en-US" dirty="0" err="1" smtClean="0">
                <a:solidFill>
                  <a:schemeClr val="accent3">
                    <a:lumMod val="60000"/>
                    <a:lumOff val="40000"/>
                  </a:schemeClr>
                </a:solidFill>
              </a:rPr>
              <a:t>Mojdeh</a:t>
            </a:r>
            <a:r>
              <a:rPr lang="en-US" dirty="0" smtClean="0">
                <a:solidFill>
                  <a:schemeClr val="accent3">
                    <a:lumMod val="60000"/>
                    <a:lumOff val="40000"/>
                  </a:schemeClr>
                </a:solidFill>
              </a:rPr>
              <a:t> </a:t>
            </a:r>
            <a:r>
              <a:rPr lang="en-US" dirty="0" err="1" smtClean="0">
                <a:solidFill>
                  <a:schemeClr val="accent3">
                    <a:lumMod val="60000"/>
                    <a:lumOff val="40000"/>
                  </a:schemeClr>
                </a:solidFill>
              </a:rPr>
              <a:t>karbalaee</a:t>
            </a:r>
            <a:r>
              <a:rPr lang="en-US" dirty="0" smtClean="0">
                <a:solidFill>
                  <a:schemeClr val="accent3">
                    <a:lumMod val="60000"/>
                    <a:lumOff val="40000"/>
                  </a:schemeClr>
                </a:solidFill>
              </a:rPr>
              <a:t> </a:t>
            </a:r>
            <a:r>
              <a:rPr lang="en-US" dirty="0" err="1" smtClean="0">
                <a:solidFill>
                  <a:schemeClr val="accent3">
                    <a:lumMod val="60000"/>
                    <a:lumOff val="40000"/>
                  </a:schemeClr>
                </a:solidFill>
              </a:rPr>
              <a:t>Motalleb</a:t>
            </a:r>
            <a:r>
              <a:rPr lang="en-US" dirty="0" smtClean="0">
                <a:solidFill>
                  <a:schemeClr val="accent3">
                    <a:lumMod val="60000"/>
                    <a:lumOff val="40000"/>
                  </a:schemeClr>
                </a:solidFill>
              </a:rPr>
              <a:t/>
            </a:r>
            <a:br>
              <a:rPr lang="en-US" dirty="0" smtClean="0">
                <a:solidFill>
                  <a:schemeClr val="accent3">
                    <a:lumMod val="60000"/>
                    <a:lumOff val="40000"/>
                  </a:schemeClr>
                </a:solidFill>
              </a:rPr>
            </a:br>
            <a:r>
              <a:rPr lang="en-US" dirty="0">
                <a:solidFill>
                  <a:schemeClr val="accent3">
                    <a:lumMod val="60000"/>
                    <a:lumOff val="40000"/>
                  </a:schemeClr>
                </a:solidFill>
              </a:rPr>
              <a:t/>
            </a:r>
            <a:br>
              <a:rPr lang="en-US" dirty="0">
                <a:solidFill>
                  <a:schemeClr val="accent3">
                    <a:lumMod val="60000"/>
                    <a:lumOff val="40000"/>
                  </a:schemeClr>
                </a:solidFill>
              </a:rPr>
            </a:br>
            <a:r>
              <a:rPr lang="en-US" dirty="0" smtClean="0">
                <a:solidFill>
                  <a:schemeClr val="accent3">
                    <a:lumMod val="60000"/>
                    <a:lumOff val="40000"/>
                  </a:schemeClr>
                </a:solidFill>
              </a:rPr>
              <a:t>Good luck!</a:t>
            </a:r>
            <a:br>
              <a:rPr lang="en-US" dirty="0" smtClean="0">
                <a:solidFill>
                  <a:schemeClr val="accent3">
                    <a:lumMod val="60000"/>
                    <a:lumOff val="40000"/>
                  </a:schemeClr>
                </a:solidFill>
              </a:rPr>
            </a:br>
            <a:endParaRPr lang="en-US" dirty="0">
              <a:solidFill>
                <a:schemeClr val="accent3">
                  <a:lumMod val="60000"/>
                  <a:lumOff val="40000"/>
                </a:schemeClr>
              </a:solidFill>
            </a:endParaRPr>
          </a:p>
        </p:txBody>
      </p:sp>
    </p:spTree>
    <p:extLst>
      <p:ext uri="{BB962C8B-B14F-4D97-AF65-F5344CB8AC3E}">
        <p14:creationId xmlns:p14="http://schemas.microsoft.com/office/powerpoint/2010/main" val="1630027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8183880" cy="5791200"/>
          </a:xfrm>
        </p:spPr>
        <p:txBody>
          <a:bodyPr/>
          <a:lstStyle/>
          <a:p>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1077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305800" cy="4343400"/>
          </a:xfrm>
        </p:spPr>
        <p:txBody>
          <a:bodyPr>
            <a:normAutofit fontScale="90000"/>
          </a:bodyPr>
          <a:lstStyle/>
          <a:p>
            <a:r>
              <a:rPr lang="en-US" dirty="0" smtClean="0">
                <a:solidFill>
                  <a:schemeClr val="tx1"/>
                </a:solidFill>
              </a:rPr>
              <a:t>To start a graphic program</a:t>
            </a:r>
            <a:br>
              <a:rPr lang="en-US" dirty="0" smtClean="0">
                <a:solidFill>
                  <a:schemeClr val="tx1"/>
                </a:solidFill>
              </a:rPr>
            </a:br>
            <a:r>
              <a:rPr lang="en-US" dirty="0" smtClean="0">
                <a:solidFill>
                  <a:schemeClr val="tx1"/>
                </a:solidFill>
              </a:rPr>
              <a:t>first we should include some graphics library</a:t>
            </a:r>
            <a:br>
              <a:rPr lang="en-US" dirty="0" smtClean="0">
                <a:solidFill>
                  <a:schemeClr val="tx1"/>
                </a:solidFill>
              </a:rPr>
            </a:br>
            <a:r>
              <a:rPr lang="en-US" dirty="0" smtClean="0">
                <a:solidFill>
                  <a:schemeClr val="tx1"/>
                </a:solidFill>
              </a:rPr>
              <a:t>#include&lt;</a:t>
            </a:r>
            <a:r>
              <a:rPr lang="en-US" dirty="0" err="1" smtClean="0">
                <a:solidFill>
                  <a:schemeClr val="tx1"/>
                </a:solidFill>
              </a:rPr>
              <a:t>graphics.h</a:t>
            </a:r>
            <a:r>
              <a:rPr lang="en-US" dirty="0" smtClean="0">
                <a:solidFill>
                  <a:schemeClr val="tx1"/>
                </a:solidFill>
              </a:rPr>
              <a:t>&gt;</a:t>
            </a:r>
            <a:br>
              <a:rPr lang="en-US" dirty="0" smtClean="0">
                <a:solidFill>
                  <a:schemeClr val="tx1"/>
                </a:solidFill>
              </a:rPr>
            </a:br>
            <a:r>
              <a:rPr lang="en-US" dirty="0" smtClean="0">
                <a:solidFill>
                  <a:schemeClr val="tx1"/>
                </a:solidFill>
              </a:rPr>
              <a:t>#</a:t>
            </a:r>
            <a:r>
              <a:rPr lang="en-US" dirty="0" err="1" smtClean="0">
                <a:solidFill>
                  <a:schemeClr val="tx1"/>
                </a:solidFill>
              </a:rPr>
              <a:t>include”winbgim.h</a:t>
            </a:r>
            <a:r>
              <a:rPr lang="en-US" dirty="0" smtClean="0">
                <a:solidFill>
                  <a:schemeClr val="tx1"/>
                </a:solidFill>
              </a:rPr>
              <a:t>”</a:t>
            </a:r>
            <a:r>
              <a:rPr lang="en-US" dirty="0">
                <a:solidFill>
                  <a:schemeClr val="tx1"/>
                </a:solidFill>
              </a:rPr>
              <a:t/>
            </a:r>
            <a:br>
              <a:rPr lang="en-US" dirty="0">
                <a:solidFill>
                  <a:schemeClr val="tx1"/>
                </a:solidFill>
              </a:rPr>
            </a:br>
            <a:r>
              <a:rPr lang="en-US" dirty="0">
                <a:solidFill>
                  <a:schemeClr val="tx1"/>
                </a:solidFill>
              </a:rPr>
              <a:t>To run this program, you need </a:t>
            </a:r>
            <a:r>
              <a:rPr lang="en-US" dirty="0" err="1">
                <a:solidFill>
                  <a:schemeClr val="tx1"/>
                </a:solidFill>
              </a:rPr>
              <a:t>graphics.h</a:t>
            </a:r>
            <a:r>
              <a:rPr lang="en-US" dirty="0">
                <a:solidFill>
                  <a:schemeClr val="tx1"/>
                </a:solidFill>
              </a:rPr>
              <a:t> header file, graphics.lib library file and Graphics driver (BGI file</a:t>
            </a:r>
            <a:r>
              <a:rPr lang="en-US" dirty="0" smtClean="0">
                <a:solidFill>
                  <a:schemeClr val="tx1"/>
                </a:solidFill>
              </a:rPr>
              <a:t>) in the program folder.</a:t>
            </a:r>
            <a:endParaRPr lang="en-US" dirty="0">
              <a:solidFill>
                <a:schemeClr val="tx1"/>
              </a:solidFill>
            </a:endParaRPr>
          </a:p>
        </p:txBody>
      </p:sp>
    </p:spTree>
    <p:extLst>
      <p:ext uri="{BB962C8B-B14F-4D97-AF65-F5344CB8AC3E}">
        <p14:creationId xmlns:p14="http://schemas.microsoft.com/office/powerpoint/2010/main" val="539778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82000" cy="6096000"/>
          </a:xfrm>
        </p:spPr>
        <p:txBody>
          <a:bodyPr>
            <a:normAutofit fontScale="90000"/>
          </a:bodyPr>
          <a:lstStyle/>
          <a:p>
            <a:r>
              <a:rPr lang="en-US" sz="4000" dirty="0" smtClean="0">
                <a:solidFill>
                  <a:schemeClr val="tx1"/>
                </a:solidFill>
              </a:rPr>
              <a:t>After we write </a:t>
            </a:r>
            <a:r>
              <a:rPr lang="en-US" sz="4000" dirty="0" smtClean="0">
                <a:solidFill>
                  <a:schemeClr val="accent3"/>
                </a:solidFill>
              </a:rPr>
              <a:t>int main</a:t>
            </a:r>
            <a:r>
              <a:rPr lang="en-US" sz="4000" dirty="0" smtClean="0">
                <a:solidFill>
                  <a:schemeClr val="tx2"/>
                </a:solidFill>
              </a:rPr>
              <a:t/>
            </a:r>
            <a:br>
              <a:rPr lang="en-US" sz="4000" dirty="0" smtClean="0">
                <a:solidFill>
                  <a:schemeClr val="tx2"/>
                </a:solidFill>
              </a:rPr>
            </a:br>
            <a:r>
              <a:rPr lang="en-US" sz="4000" dirty="0" smtClean="0">
                <a:solidFill>
                  <a:schemeClr val="tx1"/>
                </a:solidFill>
              </a:rPr>
              <a:t>we need to type these 2 lines</a:t>
            </a:r>
            <a:br>
              <a:rPr lang="en-US" sz="4000" dirty="0" smtClean="0">
                <a:solidFill>
                  <a:schemeClr val="tx1"/>
                </a:solidFill>
              </a:rPr>
            </a:br>
            <a:r>
              <a:rPr lang="en-US" sz="4000" dirty="0" smtClean="0">
                <a:solidFill>
                  <a:schemeClr val="tx1"/>
                </a:solidFill>
              </a:rPr>
              <a:t> </a:t>
            </a:r>
            <a:r>
              <a:rPr lang="nl-NL" sz="4000" dirty="0">
                <a:solidFill>
                  <a:schemeClr val="accent3"/>
                </a:solidFill>
              </a:rPr>
              <a:t>int gd=DETECT,gm=0;</a:t>
            </a:r>
            <a:br>
              <a:rPr lang="nl-NL" sz="4000" dirty="0">
                <a:solidFill>
                  <a:schemeClr val="accent3"/>
                </a:solidFill>
              </a:rPr>
            </a:br>
            <a:r>
              <a:rPr lang="nl-NL" sz="4000" dirty="0" smtClean="0">
                <a:solidFill>
                  <a:schemeClr val="accent3"/>
                </a:solidFill>
              </a:rPr>
              <a:t> </a:t>
            </a:r>
            <a:r>
              <a:rPr lang="nl-NL" sz="4000" dirty="0">
                <a:solidFill>
                  <a:schemeClr val="accent3"/>
                </a:solidFill>
              </a:rPr>
              <a:t>initgraph(&amp;gd,&amp;gm</a:t>
            </a:r>
            <a:r>
              <a:rPr lang="nl-NL" sz="4000" dirty="0" smtClean="0">
                <a:solidFill>
                  <a:schemeClr val="accent3"/>
                </a:solidFill>
              </a:rPr>
              <a:t>,"");</a:t>
            </a:r>
            <a:r>
              <a:rPr lang="nl-NL" sz="4000" dirty="0" smtClean="0">
                <a:solidFill>
                  <a:schemeClr val="tx1"/>
                </a:solidFill>
              </a:rPr>
              <a:t/>
            </a:r>
            <a:br>
              <a:rPr lang="nl-NL" sz="4000" dirty="0" smtClean="0">
                <a:solidFill>
                  <a:schemeClr val="tx1"/>
                </a:solidFill>
              </a:rPr>
            </a:br>
            <a:r>
              <a:rPr lang="nl-NL" sz="4000" dirty="0" smtClean="0">
                <a:solidFill>
                  <a:schemeClr val="tx1"/>
                </a:solidFill>
              </a:rPr>
              <a:t>Dont forget to write DETECT with capital letters.</a:t>
            </a:r>
            <a:br>
              <a:rPr lang="nl-NL" sz="4000" dirty="0" smtClean="0">
                <a:solidFill>
                  <a:schemeClr val="tx1"/>
                </a:solidFill>
              </a:rPr>
            </a:br>
            <a:r>
              <a:rPr lang="nl-NL" sz="4000" dirty="0" smtClean="0">
                <a:solidFill>
                  <a:schemeClr val="tx1"/>
                </a:solidFill>
              </a:rPr>
              <a:t>These 2lines enable us to enter</a:t>
            </a:r>
            <a:r>
              <a:rPr lang="nl-NL" sz="4000" dirty="0">
                <a:solidFill>
                  <a:schemeClr val="tx1"/>
                </a:solidFill>
              </a:rPr>
              <a:t/>
            </a:r>
            <a:br>
              <a:rPr lang="nl-NL" sz="4000" dirty="0">
                <a:solidFill>
                  <a:schemeClr val="tx1"/>
                </a:solidFill>
              </a:rPr>
            </a:br>
            <a:r>
              <a:rPr lang="nl-NL" sz="4000" dirty="0" smtClean="0">
                <a:solidFill>
                  <a:schemeClr val="tx1"/>
                </a:solidFill>
              </a:rPr>
              <a:t>to the graphic page.</a:t>
            </a:r>
            <a:br>
              <a:rPr lang="nl-NL" sz="4000" dirty="0" smtClean="0">
                <a:solidFill>
                  <a:schemeClr val="tx1"/>
                </a:solidFill>
              </a:rPr>
            </a:br>
            <a:r>
              <a:rPr lang="nl-NL" sz="4000" dirty="0">
                <a:solidFill>
                  <a:schemeClr val="tx1"/>
                </a:solidFill>
              </a:rPr>
              <a:t/>
            </a:r>
            <a:br>
              <a:rPr lang="nl-NL" sz="4000" dirty="0">
                <a:solidFill>
                  <a:schemeClr val="tx1"/>
                </a:solidFill>
              </a:rPr>
            </a:br>
            <a:endParaRPr lang="en-US" sz="4000" dirty="0">
              <a:solidFill>
                <a:schemeClr val="tx1"/>
              </a:solidFill>
            </a:endParaRPr>
          </a:p>
        </p:txBody>
      </p:sp>
    </p:spTree>
    <p:extLst>
      <p:ext uri="{BB962C8B-B14F-4D97-AF65-F5344CB8AC3E}">
        <p14:creationId xmlns:p14="http://schemas.microsoft.com/office/powerpoint/2010/main" val="2861293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183880" cy="5943600"/>
          </a:xfrm>
        </p:spPr>
        <p:txBody>
          <a:bodyPr>
            <a:normAutofit fontScale="90000"/>
          </a:bodyPr>
          <a:lstStyle/>
          <a:p>
            <a:r>
              <a:rPr lang="en-US" sz="2000" dirty="0">
                <a:solidFill>
                  <a:schemeClr val="tx1"/>
                </a:solidFill>
              </a:rPr>
              <a:t>InitGraph: </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Initializes the graphics system.</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Declaration:</a:t>
            </a:r>
            <a:br>
              <a:rPr lang="en-US" sz="2000" dirty="0">
                <a:solidFill>
                  <a:schemeClr val="tx1"/>
                </a:solidFill>
              </a:rPr>
            </a:br>
            <a:r>
              <a:rPr lang="en-US" sz="2000" dirty="0">
                <a:solidFill>
                  <a:schemeClr val="tx1"/>
                </a:solidFill>
              </a:rPr>
              <a:t>void far initgraph(int far *graphdriver, int far *graphmode, char far *pathtodriver);</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Remarks: To start the graphics system, you must first call initgraph</a:t>
            </a:r>
            <a:r>
              <a:rPr lang="en-US" sz="2000" dirty="0" smtClean="0">
                <a:solidFill>
                  <a:schemeClr val="tx1"/>
                </a:solidFill>
              </a:rPr>
              <a:t>.</a:t>
            </a:r>
            <a:r>
              <a:rPr lang="en-US" sz="2000" dirty="0">
                <a:solidFill>
                  <a:schemeClr val="tx1"/>
                </a:solidFill>
              </a:rPr>
              <a:t> initgraph initializes the graphics system by loading a graphics driver from disk (or validating a registered driver) then putting the system into graphics mode</a:t>
            </a:r>
            <a:r>
              <a:rPr lang="en-US" sz="2000" dirty="0" smtClean="0"/>
              <a:t>.</a:t>
            </a:r>
            <a:br>
              <a:rPr lang="en-US" sz="2000" dirty="0" smtClean="0"/>
            </a:br>
            <a:r>
              <a:rPr lang="en-US" sz="2000" dirty="0" err="1">
                <a:solidFill>
                  <a:schemeClr val="tx1"/>
                </a:solidFill>
              </a:rPr>
              <a:t>initgraph</a:t>
            </a:r>
            <a:r>
              <a:rPr lang="en-US" sz="2000" dirty="0">
                <a:solidFill>
                  <a:schemeClr val="tx1"/>
                </a:solidFill>
              </a:rPr>
              <a:t> also resets all graphics settings (color, palette, current position, viewport, etc.) to their defaults, then resets </a:t>
            </a:r>
            <a:r>
              <a:rPr lang="en-US" sz="2000" dirty="0" err="1">
                <a:solidFill>
                  <a:schemeClr val="tx1"/>
                </a:solidFill>
              </a:rPr>
              <a:t>graphresult</a:t>
            </a:r>
            <a:r>
              <a:rPr lang="en-US" sz="2000" dirty="0">
                <a:solidFill>
                  <a:schemeClr val="tx1"/>
                </a:solidFill>
              </a:rPr>
              <a:t> to 0.</a:t>
            </a:r>
            <a:br>
              <a:rPr lang="en-US" sz="2000" dirty="0">
                <a:solidFill>
                  <a:schemeClr val="tx1"/>
                </a:solidFill>
              </a:rPr>
            </a:br>
            <a:r>
              <a:rPr lang="en-US" sz="2000" dirty="0">
                <a:solidFill>
                  <a:schemeClr val="tx1"/>
                </a:solidFill>
              </a:rPr>
              <a:t>Arguments:</a:t>
            </a:r>
            <a:r>
              <a:rPr lang="en-US" sz="2000" dirty="0" smtClean="0"/>
              <a:t/>
            </a:r>
            <a:br>
              <a:rPr lang="en-US" sz="2000" dirty="0" smtClean="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endParaRPr lang="en-US" sz="2000" dirty="0"/>
          </a:p>
        </p:txBody>
      </p:sp>
    </p:spTree>
    <p:extLst>
      <p:ext uri="{BB962C8B-B14F-4D97-AF65-F5344CB8AC3E}">
        <p14:creationId xmlns:p14="http://schemas.microsoft.com/office/powerpoint/2010/main" val="858758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183880" cy="6553200"/>
          </a:xfrm>
        </p:spPr>
        <p:txBody>
          <a:bodyPr>
            <a:normAutofit fontScale="90000"/>
          </a:bodyPr>
          <a:lstStyle/>
          <a:p>
            <a:r>
              <a:rPr lang="en-US" sz="2200" dirty="0">
                <a:solidFill>
                  <a:schemeClr val="tx1"/>
                </a:solidFill>
              </a:rPr>
              <a:t/>
            </a:r>
            <a:br>
              <a:rPr lang="en-US" sz="2200" dirty="0">
                <a:solidFill>
                  <a:schemeClr val="tx1"/>
                </a:solidFill>
              </a:rPr>
            </a:br>
            <a:r>
              <a:rPr lang="en-US" sz="2200" dirty="0" err="1" smtClean="0">
                <a:solidFill>
                  <a:schemeClr val="tx1"/>
                </a:solidFill>
              </a:rPr>
              <a:t>gd</a:t>
            </a:r>
            <a:r>
              <a:rPr lang="en-US" sz="2200" dirty="0">
                <a:solidFill>
                  <a:schemeClr val="tx1"/>
                </a:solidFill>
              </a:rPr>
              <a:t>:</a:t>
            </a:r>
            <a:r>
              <a:rPr lang="en-US" sz="2200" u="sng" dirty="0" smtClean="0">
                <a:solidFill>
                  <a:schemeClr val="tx1"/>
                </a:solidFill>
              </a:rPr>
              <a:t>*</a:t>
            </a:r>
            <a:r>
              <a:rPr lang="en-US" sz="2200" u="sng" dirty="0" err="1" smtClean="0">
                <a:solidFill>
                  <a:schemeClr val="tx1"/>
                </a:solidFill>
              </a:rPr>
              <a:t>graphdriver</a:t>
            </a:r>
            <a:r>
              <a:rPr lang="en-US" sz="2200" u="sng" dirty="0">
                <a:solidFill>
                  <a:schemeClr val="tx1"/>
                </a:solidFill>
              </a:rPr>
              <a:t>: </a:t>
            </a:r>
            <a:r>
              <a:rPr lang="en-US" sz="2200" dirty="0">
                <a:solidFill>
                  <a:schemeClr val="tx1"/>
                </a:solidFill>
              </a:rPr>
              <a:t>Integer that specifies the graphics driver to be used. You can give </a:t>
            </a:r>
            <a:r>
              <a:rPr lang="en-US" sz="2200" dirty="0" err="1">
                <a:solidFill>
                  <a:schemeClr val="tx1"/>
                </a:solidFill>
              </a:rPr>
              <a:t>graphdriver</a:t>
            </a:r>
            <a:r>
              <a:rPr lang="en-US" sz="2200" dirty="0">
                <a:solidFill>
                  <a:schemeClr val="tx1"/>
                </a:solidFill>
              </a:rPr>
              <a:t> a value using a constant of the graphics drivers enumeration type.</a:t>
            </a:r>
            <a:br>
              <a:rPr lang="en-US" sz="2200" dirty="0">
                <a:solidFill>
                  <a:schemeClr val="tx1"/>
                </a:solidFill>
              </a:rPr>
            </a:br>
            <a:r>
              <a:rPr lang="en-US" sz="2200" dirty="0" err="1">
                <a:solidFill>
                  <a:schemeClr val="tx1"/>
                </a:solidFill>
              </a:rPr>
              <a:t>g</a:t>
            </a:r>
            <a:r>
              <a:rPr lang="en-US" sz="2200" dirty="0" err="1" smtClean="0">
                <a:solidFill>
                  <a:schemeClr val="tx1"/>
                </a:solidFill>
              </a:rPr>
              <a:t>m</a:t>
            </a:r>
            <a:r>
              <a:rPr lang="en-US" sz="2200" dirty="0" smtClean="0">
                <a:solidFill>
                  <a:schemeClr val="tx1"/>
                </a:solidFill>
              </a:rPr>
              <a:t>:</a:t>
            </a:r>
            <a:r>
              <a:rPr lang="en-US" sz="2200" u="sng" dirty="0" smtClean="0">
                <a:solidFill>
                  <a:schemeClr val="tx1"/>
                </a:solidFill>
              </a:rPr>
              <a:t>*</a:t>
            </a:r>
            <a:r>
              <a:rPr lang="en-US" sz="2200" u="sng" dirty="0" err="1" smtClean="0">
                <a:solidFill>
                  <a:schemeClr val="tx1"/>
                </a:solidFill>
              </a:rPr>
              <a:t>graphmode</a:t>
            </a:r>
            <a:r>
              <a:rPr lang="en-US" sz="2200" u="sng" dirty="0" smtClean="0">
                <a:solidFill>
                  <a:schemeClr val="tx1"/>
                </a:solidFill>
              </a:rPr>
              <a:t> </a:t>
            </a:r>
            <a:r>
              <a:rPr lang="en-US" sz="2200" u="sng" dirty="0">
                <a:solidFill>
                  <a:schemeClr val="tx1"/>
                </a:solidFill>
              </a:rPr>
              <a:t>:</a:t>
            </a:r>
            <a:r>
              <a:rPr lang="en-US" sz="2200" dirty="0">
                <a:solidFill>
                  <a:schemeClr val="tx1"/>
                </a:solidFill>
              </a:rPr>
              <a:t> Integer that specifies the initial graphics mode (unless *</a:t>
            </a:r>
            <a:r>
              <a:rPr lang="en-US" sz="2200" dirty="0" err="1">
                <a:solidFill>
                  <a:schemeClr val="tx1"/>
                </a:solidFill>
              </a:rPr>
              <a:t>graphdriver</a:t>
            </a:r>
            <a:r>
              <a:rPr lang="en-US" sz="2200" dirty="0">
                <a:solidFill>
                  <a:schemeClr val="tx1"/>
                </a:solidFill>
              </a:rPr>
              <a:t> = DETECT). If *</a:t>
            </a:r>
            <a:r>
              <a:rPr lang="en-US" sz="2200" dirty="0" err="1">
                <a:solidFill>
                  <a:schemeClr val="tx1"/>
                </a:solidFill>
              </a:rPr>
              <a:t>graphdriver</a:t>
            </a:r>
            <a:r>
              <a:rPr lang="en-US" sz="2200" dirty="0">
                <a:solidFill>
                  <a:schemeClr val="tx1"/>
                </a:solidFill>
              </a:rPr>
              <a:t> = DETECT, </a:t>
            </a:r>
            <a:r>
              <a:rPr lang="en-US" sz="2200" dirty="0" err="1">
                <a:solidFill>
                  <a:schemeClr val="tx1"/>
                </a:solidFill>
              </a:rPr>
              <a:t>initgraph</a:t>
            </a:r>
            <a:r>
              <a:rPr lang="en-US" sz="2200" dirty="0">
                <a:solidFill>
                  <a:schemeClr val="tx1"/>
                </a:solidFill>
              </a:rPr>
              <a:t> sets *</a:t>
            </a:r>
            <a:r>
              <a:rPr lang="en-US" sz="2200" dirty="0" err="1">
                <a:solidFill>
                  <a:schemeClr val="tx1"/>
                </a:solidFill>
              </a:rPr>
              <a:t>graphmode</a:t>
            </a:r>
            <a:r>
              <a:rPr lang="en-US" sz="2200" dirty="0">
                <a:solidFill>
                  <a:schemeClr val="tx1"/>
                </a:solidFill>
              </a:rPr>
              <a:t> to the highest resolution available for the detected driver. You can give *</a:t>
            </a:r>
            <a:r>
              <a:rPr lang="en-US" sz="2200" dirty="0" err="1">
                <a:solidFill>
                  <a:schemeClr val="tx1"/>
                </a:solidFill>
              </a:rPr>
              <a:t>graphmode</a:t>
            </a:r>
            <a:r>
              <a:rPr lang="en-US" sz="2200" dirty="0">
                <a:solidFill>
                  <a:schemeClr val="tx1"/>
                </a:solidFill>
              </a:rPr>
              <a:t> a value using a constant of the </a:t>
            </a:r>
            <a:r>
              <a:rPr lang="en-US" sz="2200" dirty="0" err="1">
                <a:solidFill>
                  <a:schemeClr val="tx1"/>
                </a:solidFill>
              </a:rPr>
              <a:t>graphics_modes</a:t>
            </a:r>
            <a:r>
              <a:rPr lang="en-US" sz="2200" dirty="0">
                <a:solidFill>
                  <a:schemeClr val="tx1"/>
                </a:solidFill>
              </a:rPr>
              <a:t> enumeration type.</a:t>
            </a:r>
            <a:br>
              <a:rPr lang="en-US" sz="2200" dirty="0">
                <a:solidFill>
                  <a:schemeClr val="tx1"/>
                </a:solidFill>
              </a:rPr>
            </a:br>
            <a:r>
              <a:rPr lang="en-US" sz="2200" u="sng" dirty="0" err="1">
                <a:solidFill>
                  <a:schemeClr val="tx1"/>
                </a:solidFill>
              </a:rPr>
              <a:t>pathtodriver</a:t>
            </a:r>
            <a:r>
              <a:rPr lang="en-US" sz="2200" u="sng" dirty="0">
                <a:solidFill>
                  <a:schemeClr val="tx1"/>
                </a:solidFill>
              </a:rPr>
              <a:t> :</a:t>
            </a:r>
            <a:r>
              <a:rPr lang="en-US" sz="2200" dirty="0">
                <a:solidFill>
                  <a:schemeClr val="tx1"/>
                </a:solidFill>
              </a:rPr>
              <a:t> Specifies the directory path where </a:t>
            </a:r>
            <a:r>
              <a:rPr lang="en-US" sz="2200" dirty="0" err="1">
                <a:solidFill>
                  <a:schemeClr val="tx1"/>
                </a:solidFill>
              </a:rPr>
              <a:t>initgraph</a:t>
            </a:r>
            <a:r>
              <a:rPr lang="en-US" sz="2200" dirty="0">
                <a:solidFill>
                  <a:schemeClr val="tx1"/>
                </a:solidFill>
              </a:rPr>
              <a:t> looks for graphics drivers (*.BGI) first.  If they're not there, </a:t>
            </a:r>
            <a:r>
              <a:rPr lang="en-US" sz="2200" dirty="0" err="1">
                <a:solidFill>
                  <a:schemeClr val="tx1"/>
                </a:solidFill>
              </a:rPr>
              <a:t>initgraph</a:t>
            </a:r>
            <a:r>
              <a:rPr lang="en-US" sz="2200" dirty="0">
                <a:solidFill>
                  <a:schemeClr val="tx1"/>
                </a:solidFill>
              </a:rPr>
              <a:t> looks in the current directory.  If </a:t>
            </a:r>
            <a:r>
              <a:rPr lang="en-US" sz="2200" dirty="0" err="1">
                <a:solidFill>
                  <a:schemeClr val="tx1"/>
                </a:solidFill>
              </a:rPr>
              <a:t>pathtodriver</a:t>
            </a:r>
            <a:r>
              <a:rPr lang="en-US" sz="2200" dirty="0">
                <a:solidFill>
                  <a:schemeClr val="tx1"/>
                </a:solidFill>
              </a:rPr>
              <a:t> is null, the driver files must be in the current directory.  This is also the path </a:t>
            </a:r>
            <a:r>
              <a:rPr lang="en-US" sz="2200" dirty="0" err="1">
                <a:solidFill>
                  <a:schemeClr val="tx1"/>
                </a:solidFill>
              </a:rPr>
              <a:t>settextstyle</a:t>
            </a:r>
            <a:r>
              <a:rPr lang="en-US" sz="2200" dirty="0">
                <a:solidFill>
                  <a:schemeClr val="tx1"/>
                </a:solidFill>
              </a:rPr>
              <a:t> searches for the stroked character font files (*.CHR). </a:t>
            </a:r>
            <a:r>
              <a:rPr lang="en-US" dirty="0">
                <a:solidFill>
                  <a:schemeClr val="tx1"/>
                </a:solidFill>
              </a:rPr>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1263489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577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183880" cy="6019800"/>
          </a:xfrm>
        </p:spPr>
        <p:txBody>
          <a:bodyPr>
            <a:normAutofit/>
          </a:bodyPr>
          <a:lstStyle/>
          <a:p>
            <a:r>
              <a:rPr lang="en-US" sz="3200" dirty="0" smtClean="0">
                <a:solidFill>
                  <a:schemeClr val="tx1"/>
                </a:solidFill>
              </a:rPr>
              <a:t>If u want to draw a line u should write this order</a:t>
            </a:r>
            <a:br>
              <a:rPr lang="en-US" sz="3200" dirty="0" smtClean="0">
                <a:solidFill>
                  <a:schemeClr val="tx1"/>
                </a:solidFill>
              </a:rPr>
            </a:br>
            <a:r>
              <a:rPr lang="en-US" sz="3200" dirty="0" smtClean="0">
                <a:solidFill>
                  <a:schemeClr val="tx1"/>
                </a:solidFill>
              </a:rPr>
              <a:t>line(</a:t>
            </a:r>
            <a:r>
              <a:rPr lang="en-US" sz="3200" dirty="0" err="1" smtClean="0">
                <a:solidFill>
                  <a:schemeClr val="tx1"/>
                </a:solidFill>
              </a:rPr>
              <a:t>int</a:t>
            </a:r>
            <a:r>
              <a:rPr lang="en-US" sz="3200" dirty="0" smtClean="0">
                <a:solidFill>
                  <a:schemeClr val="tx1"/>
                </a:solidFill>
              </a:rPr>
              <a:t> x0,int y0,int x1,int y1);</a:t>
            </a:r>
            <a:br>
              <a:rPr lang="en-US" sz="3200" dirty="0" smtClean="0">
                <a:solidFill>
                  <a:schemeClr val="tx1"/>
                </a:solidFill>
              </a:rPr>
            </a:br>
            <a:r>
              <a:rPr lang="en-US" sz="3200" dirty="0" smtClean="0">
                <a:solidFill>
                  <a:schemeClr val="tx1"/>
                </a:solidFill>
              </a:rPr>
              <a:t>x0,y0 are coordinate of  the first of line &amp;x1,y1 are </a:t>
            </a:r>
            <a:r>
              <a:rPr lang="en-US" sz="3200" dirty="0">
                <a:solidFill>
                  <a:schemeClr val="tx1"/>
                </a:solidFill>
              </a:rPr>
              <a:t>coordinate of </a:t>
            </a:r>
            <a:r>
              <a:rPr lang="en-US" sz="3200" dirty="0" smtClean="0">
                <a:solidFill>
                  <a:schemeClr val="tx1"/>
                </a:solidFill>
              </a:rPr>
              <a:t>last of line</a:t>
            </a:r>
            <a:br>
              <a:rPr lang="en-US" sz="3200" dirty="0" smtClean="0">
                <a:solidFill>
                  <a:schemeClr val="tx1"/>
                </a:solidFill>
              </a:rPr>
            </a:br>
            <a:r>
              <a:rPr lang="en-US" sz="3200" dirty="0" smtClean="0">
                <a:solidFill>
                  <a:schemeClr val="tx1"/>
                </a:solidFill>
              </a:rPr>
              <a:t>If u want to draw a circle u should write this order</a:t>
            </a:r>
            <a:br>
              <a:rPr lang="en-US" sz="3200" dirty="0" smtClean="0">
                <a:solidFill>
                  <a:schemeClr val="tx1"/>
                </a:solidFill>
              </a:rPr>
            </a:br>
            <a:r>
              <a:rPr lang="en-US" sz="3200" dirty="0" smtClean="0">
                <a:solidFill>
                  <a:schemeClr val="tx1"/>
                </a:solidFill>
              </a:rPr>
              <a:t>circle(</a:t>
            </a:r>
            <a:r>
              <a:rPr lang="en-US" sz="3200" dirty="0" err="1" smtClean="0">
                <a:solidFill>
                  <a:schemeClr val="tx1"/>
                </a:solidFill>
              </a:rPr>
              <a:t>int</a:t>
            </a:r>
            <a:r>
              <a:rPr lang="en-US" sz="3200" dirty="0" smtClean="0">
                <a:solidFill>
                  <a:schemeClr val="tx1"/>
                </a:solidFill>
              </a:rPr>
              <a:t> </a:t>
            </a:r>
            <a:r>
              <a:rPr lang="en-US" sz="3200" dirty="0" err="1" smtClean="0">
                <a:solidFill>
                  <a:schemeClr val="tx1"/>
                </a:solidFill>
              </a:rPr>
              <a:t>x,int</a:t>
            </a:r>
            <a:r>
              <a:rPr lang="en-US" sz="3200" dirty="0" smtClean="0">
                <a:solidFill>
                  <a:schemeClr val="tx1"/>
                </a:solidFill>
              </a:rPr>
              <a:t> </a:t>
            </a:r>
            <a:r>
              <a:rPr lang="en-US" sz="3200" dirty="0" err="1" smtClean="0">
                <a:solidFill>
                  <a:schemeClr val="tx1"/>
                </a:solidFill>
              </a:rPr>
              <a:t>y,R</a:t>
            </a:r>
            <a:r>
              <a:rPr lang="en-US" sz="3200" dirty="0" smtClean="0">
                <a:solidFill>
                  <a:schemeClr val="tx1"/>
                </a:solidFill>
              </a:rPr>
              <a:t>);</a:t>
            </a:r>
            <a:br>
              <a:rPr lang="en-US" sz="3200" dirty="0" smtClean="0">
                <a:solidFill>
                  <a:schemeClr val="tx1"/>
                </a:solidFill>
              </a:rPr>
            </a:br>
            <a:r>
              <a:rPr lang="en-US" sz="3200" dirty="0" smtClean="0">
                <a:solidFill>
                  <a:schemeClr val="tx1"/>
                </a:solidFill>
              </a:rPr>
              <a:t>R is radius of circle &amp;</a:t>
            </a:r>
            <a:r>
              <a:rPr lang="en-US" sz="3200" dirty="0" err="1" smtClean="0">
                <a:solidFill>
                  <a:schemeClr val="tx1"/>
                </a:solidFill>
              </a:rPr>
              <a:t>x,y</a:t>
            </a:r>
            <a:r>
              <a:rPr lang="en-US" sz="3200" dirty="0" smtClean="0">
                <a:solidFill>
                  <a:schemeClr val="tx1"/>
                </a:solidFill>
              </a:rPr>
              <a:t> are</a:t>
            </a:r>
            <a:br>
              <a:rPr lang="en-US" sz="3200" dirty="0" smtClean="0">
                <a:solidFill>
                  <a:schemeClr val="tx1"/>
                </a:solidFill>
              </a:rPr>
            </a:br>
            <a:r>
              <a:rPr lang="en-US" sz="3200" dirty="0" smtClean="0">
                <a:solidFill>
                  <a:schemeClr val="tx1"/>
                </a:solidFill>
              </a:rPr>
              <a:t>coordinate of center of circle.</a:t>
            </a:r>
            <a:endParaRPr lang="en-US" sz="3200" dirty="0">
              <a:solidFill>
                <a:schemeClr val="tx1"/>
              </a:solidFill>
            </a:endParaRPr>
          </a:p>
        </p:txBody>
      </p:sp>
    </p:spTree>
    <p:extLst>
      <p:ext uri="{BB962C8B-B14F-4D97-AF65-F5344CB8AC3E}">
        <p14:creationId xmlns:p14="http://schemas.microsoft.com/office/powerpoint/2010/main" val="25626332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175</TotalTime>
  <Words>124</Words>
  <Application>Microsoft Office PowerPoint</Application>
  <PresentationFormat>On-screen Show (4:3)</PresentationFormat>
  <Paragraphs>16</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Default Theme</vt:lpstr>
      <vt:lpstr>Title of project: pendulum waves    </vt:lpstr>
      <vt:lpstr>       Pendulums Waves</vt:lpstr>
      <vt:lpstr>PowerPoint Presentation</vt:lpstr>
      <vt:lpstr>To start a graphic program first we should include some graphics library #include&lt;graphics.h&gt; #include”winbgim.h” To run this program, you need graphics.h header file, graphics.lib library file and Graphics driver (BGI file) in the program folder.</vt:lpstr>
      <vt:lpstr>After we write int main we need to type these 2 lines  int gd=DETECT,gm=0;  initgraph(&amp;gd,&amp;gm,""); Dont forget to write DETECT with capital letters. These 2lines enable us to enter to the graphic page.  </vt:lpstr>
      <vt:lpstr>InitGraph:   Initializes the graphics system.  Declaration: void far initgraph(int far *graphdriver, int far *graphmode, char far *pathtodriver);  Remarks: To start the graphics system, you must first call initgraph. initgraph initializes the graphics system by loading a graphics driver from disk (or validating a registered driver) then putting the system into graphics mode. initgraph also resets all graphics settings (color, palette, current position, viewport, etc.) to their defaults, then resets graphresult to 0. Arguments:     </vt:lpstr>
      <vt:lpstr> gd:*graphdriver: Integer that specifies the graphics driver to be used. You can give graphdriver a value using a constant of the graphics drivers enumeration type. gm:*graphmode : Integer that specifies the initial graphics mode (unless *graphdriver = DETECT). If *graphdriver = DETECT, initgraph sets *graphmode to the highest resolution available for the detected driver. You can give *graphmode a value using a constant of the graphics_modes enumeration type. pathtodriver : Specifies the directory path where initgraph looks for graphics drivers (*.BGI) first.  If they're not there, initgraph looks in the current directory.  If pathtodriver is null, the driver files must be in the current directory.  This is also the path settextstyle searches for the stroked character font files (*.CHR).  </vt:lpstr>
      <vt:lpstr>PowerPoint Presentation</vt:lpstr>
      <vt:lpstr>If u want to draw a line u should write this order line(int x0,int y0,int x1,int y1); x0,y0 are coordinate of  the first of line &amp;x1,y1 are coordinate of last of line If u want to draw a circle u should write this order circle(int x,int y,R); R is radius of circle &amp;x,y are coordinate of center of circle.</vt:lpstr>
      <vt:lpstr>We need to use arrays to introduce x[i],y[i],l[i]. we need arrays to make our codes easier to write. At first of my code I want u to input the number of pendulums.   </vt:lpstr>
      <vt:lpstr>To calculate the length of pendulums we know 16T=17Ta,16T=18Tb,… so La=(16/17)^2 L,… so if we have the length of L we can calculate the other length.  That I use for loop for it. </vt:lpstr>
      <vt:lpstr>PowerPoint Presentation</vt:lpstr>
      <vt:lpstr>Each pendulums in the t s second is in the place which the coordinate of x is x=Asin(wt) &amp;we can calculate the coordinate of x,y. To change the color of pen we use: setcolor(i); 0=&lt;i&lt;=15  </vt:lpstr>
      <vt:lpstr>PowerPoint Presentation</vt:lpstr>
      <vt:lpstr>In each loop I draw pendulums &amp; I use this order to delay for alittle time. Delay(milli second); &amp; after that I earase the pendulums by: cleardevice(); which clear the page.  </vt:lpstr>
      <vt:lpstr>How to Fix the flickerings? To fix the flickerings we need to draw a picture in one page &amp; draw next picture on the other page &amp; change the page in each loop. The orders are setactivepage(int x); setvisualpage(int x);   </vt:lpstr>
      <vt:lpstr>In each loop,we substract from the amplitude of pendulums,if(amplitude==0) break;    </vt:lpstr>
      <vt:lpstr>PowerPoint Presentation</vt:lpstr>
      <vt:lpstr>PowerPoint Presentation</vt:lpstr>
      <vt:lpstr>PowerPoint Presentation</vt:lpstr>
      <vt:lpstr>PowerPoint Presentation</vt:lpstr>
      <vt:lpstr>PowerPoint Presentation</vt:lpstr>
      <vt:lpstr>We can write a text in graphic page by: settextstyle(int x,int y,int z); x=change the kind of writting y z=size of text outtextxy(int x,int y,” text ”);      </vt:lpstr>
      <vt:lpstr>Thanks from Dr.Bahrami   Mojdeh karbalaee Motalleb  Good luck!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Pendulums Waves</dc:title>
  <dc:creator>mona</dc:creator>
  <cp:lastModifiedBy>mona</cp:lastModifiedBy>
  <cp:revision>17</cp:revision>
  <dcterms:created xsi:type="dcterms:W3CDTF">2011-11-23T18:29:24Z</dcterms:created>
  <dcterms:modified xsi:type="dcterms:W3CDTF">2011-11-26T17:38:37Z</dcterms:modified>
</cp:coreProperties>
</file>