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87" r:id="rId5"/>
    <p:sldId id="286" r:id="rId6"/>
    <p:sldId id="288" r:id="rId7"/>
    <p:sldId id="289" r:id="rId8"/>
    <p:sldId id="293" r:id="rId9"/>
    <p:sldId id="299" r:id="rId10"/>
    <p:sldId id="300" r:id="rId11"/>
    <p:sldId id="302" r:id="rId12"/>
    <p:sldId id="259" r:id="rId13"/>
    <p:sldId id="260" r:id="rId14"/>
    <p:sldId id="262" r:id="rId15"/>
    <p:sldId id="263" r:id="rId16"/>
    <p:sldId id="265" r:id="rId17"/>
    <p:sldId id="273" r:id="rId18"/>
    <p:sldId id="303" r:id="rId19"/>
    <p:sldId id="274" r:id="rId20"/>
    <p:sldId id="304" r:id="rId21"/>
    <p:sldId id="292" r:id="rId22"/>
    <p:sldId id="290" r:id="rId23"/>
    <p:sldId id="306" r:id="rId24"/>
    <p:sldId id="277" r:id="rId25"/>
    <p:sldId id="278" r:id="rId26"/>
    <p:sldId id="305" r:id="rId27"/>
    <p:sldId id="285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8E"/>
    <a:srgbClr val="CBD9F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7" autoAdjust="0"/>
  </p:normalViewPr>
  <p:slideViewPr>
    <p:cSldViewPr>
      <p:cViewPr varScale="1">
        <p:scale>
          <a:sx n="67" d="100"/>
          <a:sy n="67" d="100"/>
        </p:scale>
        <p:origin x="-96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AAE2A-3047-4EF5-81E4-FB0CB2C0604F}" type="doc">
      <dgm:prSet loTypeId="urn:microsoft.com/office/officeart/2005/8/layout/chart3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C513D2-F58C-4ADE-B5D5-FD73001A6ACC}">
      <dgm:prSet phldrT="[Text]" custT="1"/>
      <dgm:spPr/>
      <dgm:t>
        <a:bodyPr/>
        <a:lstStyle/>
        <a:p>
          <a:pPr rtl="1"/>
          <a:r>
            <a:rPr lang="fa-IR" sz="1600" dirty="0" smtClean="0"/>
            <a:t>یک توزیع </a:t>
          </a:r>
          <a:r>
            <a:rPr lang="en-US" sz="1600" dirty="0" err="1" smtClean="0"/>
            <a:t>LaTeX</a:t>
          </a:r>
          <a:endParaRPr lang="en-US" sz="1600" dirty="0"/>
        </a:p>
      </dgm:t>
    </dgm:pt>
    <dgm:pt modelId="{4D26ABA4-F6BE-4849-AEBE-59EAB665383F}" type="parTrans" cxnId="{FC4AAEB2-2B1B-41A2-8589-25047FE1DCE7}">
      <dgm:prSet/>
      <dgm:spPr/>
      <dgm:t>
        <a:bodyPr/>
        <a:lstStyle/>
        <a:p>
          <a:endParaRPr lang="en-US"/>
        </a:p>
      </dgm:t>
    </dgm:pt>
    <dgm:pt modelId="{2CAF9DAC-D313-4AAD-A5FE-F039DF86D91E}" type="sibTrans" cxnId="{FC4AAEB2-2B1B-41A2-8589-25047FE1DCE7}">
      <dgm:prSet/>
      <dgm:spPr/>
      <dgm:t>
        <a:bodyPr/>
        <a:lstStyle/>
        <a:p>
          <a:endParaRPr lang="en-US"/>
        </a:p>
      </dgm:t>
    </dgm:pt>
    <dgm:pt modelId="{3D124C4C-30BC-4BA6-A8F8-1EF0DF7FEFBE}">
      <dgm:prSet phldrT="[Text]" custT="1"/>
      <dgm:spPr/>
      <dgm:t>
        <a:bodyPr/>
        <a:lstStyle/>
        <a:p>
          <a:r>
            <a:rPr lang="fa-IR" sz="2000" b="1" dirty="0" smtClean="0"/>
            <a:t>یک ویرایشگر</a:t>
          </a:r>
          <a:endParaRPr lang="en-US" sz="2000" b="1" dirty="0"/>
        </a:p>
      </dgm:t>
    </dgm:pt>
    <dgm:pt modelId="{A90445BA-A94F-41B2-B2B2-32C09C5F6345}" type="parTrans" cxnId="{72D717BC-8816-430A-9C4A-346C19972E41}">
      <dgm:prSet/>
      <dgm:spPr/>
      <dgm:t>
        <a:bodyPr/>
        <a:lstStyle/>
        <a:p>
          <a:endParaRPr lang="en-US"/>
        </a:p>
      </dgm:t>
    </dgm:pt>
    <dgm:pt modelId="{00DDED9B-41E2-4D94-A633-C3312D95705A}" type="sibTrans" cxnId="{72D717BC-8816-430A-9C4A-346C19972E41}">
      <dgm:prSet/>
      <dgm:spPr/>
      <dgm:t>
        <a:bodyPr/>
        <a:lstStyle/>
        <a:p>
          <a:endParaRPr lang="en-US"/>
        </a:p>
      </dgm:t>
    </dgm:pt>
    <dgm:pt modelId="{7404591F-3785-49D2-954B-B15126FD408E}">
      <dgm:prSet phldrT="[Text]"/>
      <dgm:spPr/>
      <dgm:t>
        <a:bodyPr/>
        <a:lstStyle/>
        <a:p>
          <a:pPr rtl="1"/>
          <a:r>
            <a:rPr lang="fa-IR" b="1" dirty="0" smtClean="0"/>
            <a:t>یک نمایشگر اسناد(معمولا </a:t>
          </a:r>
          <a:r>
            <a:rPr lang="en-US" b="1" dirty="0" smtClean="0"/>
            <a:t>PDF</a:t>
          </a:r>
          <a:r>
            <a:rPr lang="fa-IR" b="1" dirty="0" smtClean="0"/>
            <a:t>)</a:t>
          </a:r>
          <a:endParaRPr lang="en-US" b="1" dirty="0"/>
        </a:p>
      </dgm:t>
    </dgm:pt>
    <dgm:pt modelId="{1261493E-F9CF-4C11-AE3A-776B35D71540}" type="parTrans" cxnId="{EF91CE61-D0EF-47D7-8CA7-E5A412313175}">
      <dgm:prSet/>
      <dgm:spPr/>
      <dgm:t>
        <a:bodyPr/>
        <a:lstStyle/>
        <a:p>
          <a:endParaRPr lang="en-US"/>
        </a:p>
      </dgm:t>
    </dgm:pt>
    <dgm:pt modelId="{33756271-A7D1-4822-AA27-9EB60E4120F6}" type="sibTrans" cxnId="{EF91CE61-D0EF-47D7-8CA7-E5A412313175}">
      <dgm:prSet/>
      <dgm:spPr/>
      <dgm:t>
        <a:bodyPr/>
        <a:lstStyle/>
        <a:p>
          <a:endParaRPr lang="en-US"/>
        </a:p>
      </dgm:t>
    </dgm:pt>
    <dgm:pt modelId="{0A915C30-0C14-42F6-A4A8-FCF877C00528}" type="pres">
      <dgm:prSet presAssocID="{8B1AAE2A-3047-4EF5-81E4-FB0CB2C0604F}" presName="compositeShape" presStyleCnt="0">
        <dgm:presLayoutVars>
          <dgm:chMax val="7"/>
          <dgm:dir/>
          <dgm:resizeHandles val="exact"/>
        </dgm:presLayoutVars>
      </dgm:prSet>
      <dgm:spPr/>
    </dgm:pt>
    <dgm:pt modelId="{7794576D-4234-4419-BC91-47C04487737E}" type="pres">
      <dgm:prSet presAssocID="{8B1AAE2A-3047-4EF5-81E4-FB0CB2C0604F}" presName="wedge1" presStyleLbl="node1" presStyleIdx="0" presStyleCnt="3" custLinFactNeighborX="0" custLinFactNeighborY="-409"/>
      <dgm:spPr/>
    </dgm:pt>
    <dgm:pt modelId="{9CB7088F-E880-4D70-A233-2150811396A2}" type="pres">
      <dgm:prSet presAssocID="{8B1AAE2A-3047-4EF5-81E4-FB0CB2C0604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DF54BDB-CA61-4022-B015-4E2B1704F205}" type="pres">
      <dgm:prSet presAssocID="{8B1AAE2A-3047-4EF5-81E4-FB0CB2C0604F}" presName="wedge2" presStyleLbl="node1" presStyleIdx="1" presStyleCnt="3"/>
      <dgm:spPr/>
    </dgm:pt>
    <dgm:pt modelId="{B6B99B2C-199C-4A72-A123-F082A9AEA0B1}" type="pres">
      <dgm:prSet presAssocID="{8B1AAE2A-3047-4EF5-81E4-FB0CB2C0604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6FEC4D5-A60A-42D8-B900-B1688AA95FAC}" type="pres">
      <dgm:prSet presAssocID="{8B1AAE2A-3047-4EF5-81E4-FB0CB2C0604F}" presName="wedge3" presStyleLbl="node1" presStyleIdx="2" presStyleCnt="3" custLinFactNeighborY="821"/>
      <dgm:spPr/>
    </dgm:pt>
    <dgm:pt modelId="{E56321AC-317D-44CF-8230-878A9BE8EE35}" type="pres">
      <dgm:prSet presAssocID="{8B1AAE2A-3047-4EF5-81E4-FB0CB2C0604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072418A-70E7-44DB-95CF-E1BE97C11C5B}" type="presOf" srcId="{A6C513D2-F58C-4ADE-B5D5-FD73001A6ACC}" destId="{7794576D-4234-4419-BC91-47C04487737E}" srcOrd="0" destOrd="0" presId="urn:microsoft.com/office/officeart/2005/8/layout/chart3"/>
    <dgm:cxn modelId="{B2D5D567-A039-49BF-B403-E13B45914450}" type="presOf" srcId="{3D124C4C-30BC-4BA6-A8F8-1EF0DF7FEFBE}" destId="{8DF54BDB-CA61-4022-B015-4E2B1704F205}" srcOrd="0" destOrd="0" presId="urn:microsoft.com/office/officeart/2005/8/layout/chart3"/>
    <dgm:cxn modelId="{6631A097-D8B5-4E49-B3D0-7CF86433C235}" type="presOf" srcId="{7404591F-3785-49D2-954B-B15126FD408E}" destId="{E56321AC-317D-44CF-8230-878A9BE8EE35}" srcOrd="1" destOrd="0" presId="urn:microsoft.com/office/officeart/2005/8/layout/chart3"/>
    <dgm:cxn modelId="{72D717BC-8816-430A-9C4A-346C19972E41}" srcId="{8B1AAE2A-3047-4EF5-81E4-FB0CB2C0604F}" destId="{3D124C4C-30BC-4BA6-A8F8-1EF0DF7FEFBE}" srcOrd="1" destOrd="0" parTransId="{A90445BA-A94F-41B2-B2B2-32C09C5F6345}" sibTransId="{00DDED9B-41E2-4D94-A633-C3312D95705A}"/>
    <dgm:cxn modelId="{884EC93D-1F14-48B5-916A-5C0E5D13D5B2}" type="presOf" srcId="{A6C513D2-F58C-4ADE-B5D5-FD73001A6ACC}" destId="{9CB7088F-E880-4D70-A233-2150811396A2}" srcOrd="1" destOrd="0" presId="urn:microsoft.com/office/officeart/2005/8/layout/chart3"/>
    <dgm:cxn modelId="{A4060764-D057-4930-AEBE-7FEC5B5BAF85}" type="presOf" srcId="{3D124C4C-30BC-4BA6-A8F8-1EF0DF7FEFBE}" destId="{B6B99B2C-199C-4A72-A123-F082A9AEA0B1}" srcOrd="1" destOrd="0" presId="urn:microsoft.com/office/officeart/2005/8/layout/chart3"/>
    <dgm:cxn modelId="{4AD082A3-2C1F-4916-9793-B94050079AAC}" type="presOf" srcId="{7404591F-3785-49D2-954B-B15126FD408E}" destId="{36FEC4D5-A60A-42D8-B900-B1688AA95FAC}" srcOrd="0" destOrd="0" presId="urn:microsoft.com/office/officeart/2005/8/layout/chart3"/>
    <dgm:cxn modelId="{EF91CE61-D0EF-47D7-8CA7-E5A412313175}" srcId="{8B1AAE2A-3047-4EF5-81E4-FB0CB2C0604F}" destId="{7404591F-3785-49D2-954B-B15126FD408E}" srcOrd="2" destOrd="0" parTransId="{1261493E-F9CF-4C11-AE3A-776B35D71540}" sibTransId="{33756271-A7D1-4822-AA27-9EB60E4120F6}"/>
    <dgm:cxn modelId="{FC4AAEB2-2B1B-41A2-8589-25047FE1DCE7}" srcId="{8B1AAE2A-3047-4EF5-81E4-FB0CB2C0604F}" destId="{A6C513D2-F58C-4ADE-B5D5-FD73001A6ACC}" srcOrd="0" destOrd="0" parTransId="{4D26ABA4-F6BE-4849-AEBE-59EAB665383F}" sibTransId="{2CAF9DAC-D313-4AAD-A5FE-F039DF86D91E}"/>
    <dgm:cxn modelId="{FE179DE3-FEC3-443D-8E72-F12D50DD3C72}" type="presOf" srcId="{8B1AAE2A-3047-4EF5-81E4-FB0CB2C0604F}" destId="{0A915C30-0C14-42F6-A4A8-FCF877C00528}" srcOrd="0" destOrd="0" presId="urn:microsoft.com/office/officeart/2005/8/layout/chart3"/>
    <dgm:cxn modelId="{EC846847-973A-4B91-8666-6072618752A5}" type="presParOf" srcId="{0A915C30-0C14-42F6-A4A8-FCF877C00528}" destId="{7794576D-4234-4419-BC91-47C04487737E}" srcOrd="0" destOrd="0" presId="urn:microsoft.com/office/officeart/2005/8/layout/chart3"/>
    <dgm:cxn modelId="{F463F3BA-50EB-4BDB-BDC9-C15CFF2D3420}" type="presParOf" srcId="{0A915C30-0C14-42F6-A4A8-FCF877C00528}" destId="{9CB7088F-E880-4D70-A233-2150811396A2}" srcOrd="1" destOrd="0" presId="urn:microsoft.com/office/officeart/2005/8/layout/chart3"/>
    <dgm:cxn modelId="{A2B925B1-D5B2-40E2-9367-BABF470BE738}" type="presParOf" srcId="{0A915C30-0C14-42F6-A4A8-FCF877C00528}" destId="{8DF54BDB-CA61-4022-B015-4E2B1704F205}" srcOrd="2" destOrd="0" presId="urn:microsoft.com/office/officeart/2005/8/layout/chart3"/>
    <dgm:cxn modelId="{33846755-8868-44B8-A923-17993C60B6CA}" type="presParOf" srcId="{0A915C30-0C14-42F6-A4A8-FCF877C00528}" destId="{B6B99B2C-199C-4A72-A123-F082A9AEA0B1}" srcOrd="3" destOrd="0" presId="urn:microsoft.com/office/officeart/2005/8/layout/chart3"/>
    <dgm:cxn modelId="{D3098A67-A27D-4291-8B0C-C7A7B782E579}" type="presParOf" srcId="{0A915C30-0C14-42F6-A4A8-FCF877C00528}" destId="{36FEC4D5-A60A-42D8-B900-B1688AA95FAC}" srcOrd="4" destOrd="0" presId="urn:microsoft.com/office/officeart/2005/8/layout/chart3"/>
    <dgm:cxn modelId="{00B58ACC-A016-4ACA-BAAD-89D7A0102B37}" type="presParOf" srcId="{0A915C30-0C14-42F6-A4A8-FCF877C00528}" destId="{E56321AC-317D-44CF-8230-878A9BE8EE35}" srcOrd="5" destOrd="0" presId="urn:microsoft.com/office/officeart/2005/8/layout/chart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9E62-2C42-4378-BA08-8F1349CF4F45}" type="datetimeFigureOut">
              <a:rPr lang="en-US" smtClean="0"/>
              <a:t>1/31/2011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23227-8B01-44CF-9131-70085AD0EB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23227-8B01-44CF-9131-70085AD0EB0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1/30/2011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1/30/2011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1/30/2011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1/30/2011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1/30/2011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1/30/2011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.p30world.com/showthread.php?t=133659" TargetMode="External"/><Relationship Id="rId2" Type="http://schemas.openxmlformats.org/officeDocument/2006/relationships/hyperlink" Target="http://archive.nyu.edu/fda/bitstream/2451/29571/2/Brief%20Introduction%20to%20LaTeX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books.org/wiki/LaTeX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143000"/>
            <a:ext cx="6553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cap="none" dirty="0" smtClean="0">
                <a:ln w="1270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Introduction to </a:t>
            </a:r>
            <a:r>
              <a:rPr lang="en-US" sz="3600" cap="none" dirty="0" smtClean="0">
                <a:ln w="1270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typesetting in</a:t>
            </a:r>
            <a:endParaRPr lang="en-US" sz="3600" cap="none" dirty="0">
              <a:ln w="1270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733800"/>
            <a:ext cx="6172200" cy="2743200"/>
          </a:xfrm>
        </p:spPr>
        <p:txBody>
          <a:bodyPr>
            <a:normAutofit/>
          </a:bodyPr>
          <a:lstStyle/>
          <a:p>
            <a:pPr algn="ctr" rtl="1"/>
            <a:r>
              <a:rPr lang="en-US" sz="24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Daniel </a:t>
            </a:r>
            <a:r>
              <a:rPr lang="en-US" sz="2400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Khashabi</a:t>
            </a:r>
            <a:endParaRPr lang="fa-IR" sz="240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en-US" sz="1400" dirty="0" smtClean="0"/>
              <a:t>d.khashabi@gmail.com</a:t>
            </a:r>
            <a:endParaRPr lang="fa-IR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Amirkabir</a:t>
            </a:r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University of Technology</a:t>
            </a:r>
          </a:p>
          <a:p>
            <a:pPr algn="ctr"/>
            <a:r>
              <a:rPr lang="en-US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Electrical Engineering Department</a:t>
            </a:r>
            <a:endParaRPr lang="fa-IR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January, 2011</a:t>
            </a:r>
            <a:endParaRPr lang="fa-IR" sz="1600" dirty="0" smtClean="0"/>
          </a:p>
        </p:txBody>
      </p:sp>
      <p:pic>
        <p:nvPicPr>
          <p:cNvPr id="4" name="Picture 3" descr="800px-LaTeX_logo.svg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55900" y="1689100"/>
            <a:ext cx="5058948" cy="210578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2895600" y="3164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</a:rPr>
              <a:t>In his NAME</a:t>
            </a:r>
            <a:endParaRPr lang="en-US" b="1" dirty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ساختار یک کد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LaTeX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1447800"/>
            <a:ext cx="6019800" cy="1447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\section{...}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\subsection{...}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subsubsection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{...}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8382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000" dirty="0" smtClean="0">
                <a:cs typeface="2  Lotus" pitchFamily="2" charset="-78"/>
              </a:rPr>
              <a:t>برای </a:t>
            </a:r>
            <a:r>
              <a:rPr lang="fa-IR" sz="2000" dirty="0" smtClean="0">
                <a:cs typeface="2  Lotus" pitchFamily="2" charset="-78"/>
              </a:rPr>
              <a:t>اضافه کردن سلسله مراتب در سند: </a:t>
            </a:r>
            <a:endParaRPr lang="fa-IR" sz="2000" dirty="0" smtClean="0">
              <a:cs typeface="2  Lotus" pitchFamily="2" charset="-7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ساختار یک کد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LaTeX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47900" y="4876800"/>
            <a:ext cx="601980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\begin{center}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Center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\end{center}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90600" y="838200"/>
            <a:ext cx="7848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000" dirty="0" smtClean="0">
                <a:cs typeface="2  Lotus" pitchFamily="2" charset="-78"/>
              </a:rPr>
              <a:t>ایجاد </a:t>
            </a:r>
            <a:r>
              <a:rPr lang="fa-IR" sz="2000" dirty="0" smtClean="0">
                <a:cs typeface="2  Lotus" pitchFamily="2" charset="-78"/>
              </a:rPr>
              <a:t>عنوان </a:t>
            </a:r>
            <a:r>
              <a:rPr lang="fa-IR" sz="2000" dirty="0" smtClean="0">
                <a:cs typeface="2  Lotus" pitchFamily="2" charset="-78"/>
              </a:rPr>
              <a:t>سند</a:t>
            </a:r>
          </a:p>
          <a:p>
            <a:pPr algn="r" rtl="1">
              <a:buFont typeface="Wingdings" pitchFamily="2" charset="2"/>
              <a:buChar char="§"/>
            </a:pPr>
            <a:endParaRPr lang="en-US" sz="20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0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0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0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0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0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0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0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0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0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0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fa-IR" sz="2000" dirty="0" smtClean="0">
                <a:cs typeface="2  Lotus" pitchFamily="2" charset="-78"/>
              </a:rPr>
              <a:t>چینش </a:t>
            </a:r>
            <a:r>
              <a:rPr lang="fa-IR" sz="2000" dirty="0" smtClean="0">
                <a:cs typeface="2  Lotus" pitchFamily="2" charset="-78"/>
              </a:rPr>
              <a:t>متن در سمت چپ/راست/وسط </a:t>
            </a:r>
            <a:endParaRPr lang="fa-IR" sz="2000" dirty="0" smtClean="0">
              <a:cs typeface="2  Lotus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0600" y="1143000"/>
            <a:ext cx="6019800" cy="3276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 Code: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\title{My Cute Cat!}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\author{Hassan}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\date{}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\begin{document}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maketitle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11400" y="1981200"/>
            <a:ext cx="2895600" cy="8890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49500" y="3581400"/>
            <a:ext cx="1460500" cy="4191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5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7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نگارش </a:t>
            </a:r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فرمول های ریاضی با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LATEX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914400"/>
            <a:ext cx="61722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cs typeface="2  Lotus" pitchFamily="2" charset="-78"/>
              </a:rPr>
              <a:t>  بالانویس:  </a:t>
            </a:r>
            <a:r>
              <a:rPr lang="en-US" sz="2500" dirty="0" smtClean="0">
                <a:cs typeface="2  Lotus" pitchFamily="2" charset="-78"/>
              </a:rPr>
              <a:t>^</a:t>
            </a:r>
            <a:endParaRPr lang="fa-IR" sz="2500" dirty="0" smtClean="0"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latin typeface="Times New Roman" pitchFamily="18" charset="0"/>
                <a:cs typeface="2  Lotus" pitchFamily="2" charset="-78"/>
              </a:rPr>
              <a:t>مثال: </a:t>
            </a:r>
          </a:p>
          <a:p>
            <a:pPr lvl="1" algn="ctr" rt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x^2</a:t>
            </a:r>
            <a:endParaRPr lang="fa-IR" sz="2000" dirty="0" smtClean="0">
              <a:latin typeface="Courier New" pitchFamily="49" charset="0"/>
              <a:cs typeface="Courier New" pitchFamily="49" charset="0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latin typeface="Times New Roman" pitchFamily="18" charset="0"/>
                <a:cs typeface="2  Lotus" pitchFamily="2" charset="-78"/>
              </a:rPr>
              <a:t>خروجی:</a:t>
            </a:r>
          </a:p>
          <a:p>
            <a:pPr lvl="1" algn="r" rtl="1"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latin typeface="Times New Roman" pitchFamily="18" charset="0"/>
                <a:cs typeface="2  Lotus" pitchFamily="2" charset="-78"/>
              </a:rPr>
              <a:t>مثال: </a:t>
            </a:r>
            <a:r>
              <a:rPr lang="fa-IR" sz="2000" dirty="0" smtClean="0">
                <a:cs typeface="2  Lotus" pitchFamily="2" charset="-78"/>
              </a:rPr>
              <a:t>گروهی از عبارات یا دستورات مربوط به هم:‌ در بین </a:t>
            </a:r>
            <a:r>
              <a:rPr lang="en-US" sz="2000" dirty="0" smtClean="0">
                <a:cs typeface="2  Lotus" pitchFamily="2" charset="-78"/>
              </a:rPr>
              <a:t>{ }</a:t>
            </a:r>
            <a:endParaRPr lang="fa-IR" sz="2000" dirty="0" smtClean="0">
              <a:latin typeface="Times New Roman" pitchFamily="18" charset="0"/>
              <a:cs typeface="2  Lotus" pitchFamily="2" charset="-78"/>
            </a:endParaRPr>
          </a:p>
          <a:p>
            <a:pPr lvl="1" algn="ctr" rt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f(x)=e^{-4x}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latin typeface="Times New Roman" pitchFamily="18" charset="0"/>
                <a:cs typeface="2  Lotus" pitchFamily="2" charset="-78"/>
              </a:rPr>
              <a:t>خروجی:</a:t>
            </a:r>
          </a:p>
          <a:p>
            <a:pPr lvl="1" algn="r" rtl="1"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endParaRPr lang="en-US" sz="20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latin typeface="Times New Roman" pitchFamily="18" charset="0"/>
                <a:cs typeface="2  Lotus" pitchFamily="2" charset="-78"/>
              </a:rPr>
              <a:t>مثال: </a:t>
            </a:r>
          </a:p>
          <a:p>
            <a:pPr lvl="1" algn="ctr" rt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)^2=x^2+2xy+y^2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latin typeface="Times New Roman" pitchFamily="18" charset="0"/>
                <a:cs typeface="2  Lotus" pitchFamily="2" charset="-78"/>
              </a:rPr>
              <a:t>خروجی:</a:t>
            </a: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 </a:t>
            </a: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209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7137" y="5410200"/>
            <a:ext cx="3319463" cy="40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581400"/>
            <a:ext cx="2162175" cy="556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نگارش فرمول های ریاضی </a:t>
            </a:r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با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LATEX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914400"/>
            <a:ext cx="61722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cs typeface="2  Lotus" pitchFamily="2" charset="-78"/>
              </a:rPr>
              <a:t>زیر نویس:  </a:t>
            </a:r>
            <a:r>
              <a:rPr lang="en-US" sz="2500" dirty="0" smtClean="0">
                <a:cs typeface="2  Lotus" pitchFamily="2" charset="-78"/>
              </a:rPr>
              <a:t>_</a:t>
            </a:r>
            <a:endParaRPr lang="en-US" sz="2500" dirty="0" smtClean="0"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500" dirty="0" smtClean="0">
                <a:cs typeface="2  Lotus" pitchFamily="2" charset="-78"/>
              </a:rPr>
              <a:t>مثال: </a:t>
            </a:r>
          </a:p>
          <a:p>
            <a:pPr lvl="1" algn="ctr" rtl="1"/>
            <a:endParaRPr lang="en-US" sz="2400" dirty="0" smtClean="0"/>
          </a:p>
          <a:p>
            <a:pPr lvl="1" algn="r" rtl="1">
              <a:buFont typeface="Wingdings" pitchFamily="2" charset="2"/>
              <a:buChar char="§"/>
            </a:pPr>
            <a:r>
              <a:rPr lang="fa-IR" sz="2500" dirty="0" smtClean="0">
                <a:cs typeface="2  Lotus" pitchFamily="2" charset="-78"/>
              </a:rPr>
              <a:t>خروجی: </a:t>
            </a:r>
          </a:p>
          <a:p>
            <a:pPr lvl="1" algn="r" rtl="1"/>
            <a:r>
              <a:rPr lang="fa-IR" sz="2500" dirty="0" smtClean="0">
                <a:cs typeface="2  Lotus" pitchFamily="2" charset="-78"/>
              </a:rPr>
              <a:t> </a:t>
            </a:r>
            <a:endParaRPr lang="en-US" sz="25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cs typeface="2  Lotus" pitchFamily="2" charset="-78"/>
              </a:rPr>
              <a:t>عبارت کسری:   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500" dirty="0" err="1" smtClean="0">
                <a:latin typeface="Courier New" pitchFamily="49" charset="0"/>
                <a:cs typeface="Courier New" pitchFamily="49" charset="0"/>
              </a:rPr>
              <a:t>frac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{}{}</a:t>
            </a: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 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مثال: </a:t>
            </a:r>
          </a:p>
          <a:p>
            <a:pPr lvl="1" algn="ctr" rtl="1"/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خروجی:  </a:t>
            </a:r>
          </a:p>
          <a:p>
            <a:pPr lvl="1"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0521" y="2244454"/>
            <a:ext cx="2057400" cy="29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681162" y="3556000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{1}{x}-\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{1}{x_0}}{x-x_0}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24475" y="1600200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x_1 = x_0+x_{-1}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93785" y="4130773"/>
            <a:ext cx="990600" cy="85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نگارش </a:t>
            </a:r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فرمول های ریاضی با 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LATEX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914400"/>
            <a:ext cx="6172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ریشه/رادیکال: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[]{}</a:t>
            </a:r>
            <a:endParaRPr lang="fa-IR" sz="2500" dirty="0" smtClean="0">
              <a:latin typeface="Courier New" pitchFamily="49" charset="0"/>
              <a:cs typeface="Courier New" pitchFamily="49" charset="0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latin typeface="Times New Roman" pitchFamily="18" charset="0"/>
                <a:cs typeface="2  Lotus" pitchFamily="2" charset="-78"/>
              </a:rPr>
              <a:t>مثال: </a:t>
            </a:r>
          </a:p>
          <a:p>
            <a:pPr lvl="1" algn="ctr" rtl="1">
              <a:buFont typeface="Wingdings" pitchFamily="2" charset="2"/>
              <a:buChar char="§"/>
            </a:pPr>
            <a:endParaRPr lang="fa-IR" sz="20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latin typeface="Times New Roman" pitchFamily="18" charset="0"/>
                <a:cs typeface="2  Lotus" pitchFamily="2" charset="-78"/>
              </a:rPr>
              <a:t>خروجی:</a:t>
            </a:r>
          </a:p>
          <a:p>
            <a:pPr lvl="1" algn="r" rtl="1">
              <a:buFont typeface="Wingdings" pitchFamily="2" charset="2"/>
              <a:buChar char="§"/>
            </a:pPr>
            <a:endParaRPr lang="fa-IR" sz="20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latin typeface="Times New Roman" pitchFamily="18" charset="0"/>
                <a:cs typeface="2  Lotus" pitchFamily="2" charset="-78"/>
              </a:rPr>
              <a:t>مثال: </a:t>
            </a:r>
          </a:p>
          <a:p>
            <a:pPr lvl="1" algn="r" rtl="1">
              <a:buFont typeface="Wingdings" pitchFamily="2" charset="2"/>
              <a:buChar char="§"/>
            </a:pPr>
            <a:endParaRPr lang="fa-IR" sz="20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latin typeface="Times New Roman" pitchFamily="18" charset="0"/>
                <a:cs typeface="2  Lotus" pitchFamily="2" charset="-78"/>
              </a:rPr>
              <a:t>خروجی: </a:t>
            </a:r>
          </a:p>
          <a:p>
            <a:pPr lvl="1" algn="r" rtl="1"/>
            <a:endParaRPr lang="fa-IR" sz="20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انتگرال: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fa-IR" sz="2500" dirty="0" smtClean="0">
              <a:latin typeface="Courier New" pitchFamily="49" charset="0"/>
              <a:cs typeface="Courier New" pitchFamily="49" charset="0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مثال: </a:t>
            </a:r>
          </a:p>
          <a:p>
            <a:pPr lvl="1"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خروجی:</a:t>
            </a: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67200" y="1371600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f(x)=\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{1-x^2}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7144" y="1981200"/>
            <a:ext cx="2359856" cy="39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048000" y="2602468"/>
            <a:ext cx="44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f(x)=\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{2x}{\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[3]{x-x^3}}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29637" y="3148227"/>
            <a:ext cx="2395538" cy="57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32161" y="450746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int_0^1{x^2}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{1}{3}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5231171"/>
            <a:ext cx="1699237" cy="53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نگارش فرمول های ریاضی </a:t>
            </a:r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با 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LATEX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914400"/>
            <a:ext cx="6172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سیگما: 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\sum</a:t>
            </a:r>
            <a:endParaRPr lang="fa-IR" sz="2500" dirty="0" smtClean="0">
              <a:latin typeface="Courier New" pitchFamily="49" charset="0"/>
              <a:cs typeface="Courier New" pitchFamily="49" charset="0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مثال: </a:t>
            </a:r>
          </a:p>
          <a:p>
            <a:pPr lvl="1"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خروجی:</a:t>
            </a:r>
          </a:p>
          <a:p>
            <a:pPr lvl="1"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بی نهایت: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infty</a:t>
            </a: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مثال: </a:t>
            </a:r>
          </a:p>
          <a:p>
            <a:pPr lvl="1"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400" dirty="0" smtClean="0">
                <a:latin typeface="Times New Roman" pitchFamily="18" charset="0"/>
                <a:cs typeface="2  Lotus" pitchFamily="2" charset="-78"/>
              </a:rPr>
              <a:t>خروجی:</a:t>
            </a: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/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981200"/>
            <a:ext cx="2209800" cy="54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705716" y="1371600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\sum_{n=1}^{10}n=55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481136"/>
            <a:ext cx="4081463" cy="548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273300" y="33274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int_a^b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{f(x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)}=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{1}{n}\sum_{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=1}^\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infty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)\Delta x}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نگارش با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LATEX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914400"/>
            <a:ext cx="6172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cs typeface="2  Lotus" pitchFamily="2" charset="-78"/>
              </a:rPr>
              <a:t>حروف یونانی: </a:t>
            </a:r>
          </a:p>
          <a:p>
            <a:pPr algn="r" rtl="1"/>
            <a:r>
              <a:rPr lang="fa-IR" sz="2500" dirty="0" smtClean="0">
                <a:cs typeface="2  Lotus" pitchFamily="2" charset="-78"/>
              </a:rPr>
              <a:t> </a:t>
            </a: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47800"/>
            <a:ext cx="6196368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اضافه کردن تصاویر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914400"/>
            <a:ext cx="6172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در قدم اول: </a:t>
            </a: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برای اضافه کردن یک تصویر: </a:t>
            </a: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600" y="1371600"/>
            <a:ext cx="6019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 Code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usepackage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graphicx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3429000"/>
            <a:ext cx="6019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 Code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includegraphics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{kiti.png}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اضافه کردن تصاویر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914400"/>
            <a:ext cx="61722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برای اینکه بتوانید مکان یک تصویر را کنترل کنید و برای آن توضیح بنویسید. </a:t>
            </a: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90800" y="1828800"/>
            <a:ext cx="60198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 Code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\begin{figure}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\begin{center}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includegraphics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{kiti.png}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\caption{Cute kitten!}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\end{center}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\end{figure}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9500" y="2971800"/>
            <a:ext cx="3429000" cy="3048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ایجاد جدول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914400"/>
            <a:ext cx="6172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یک جدول ساده</a:t>
            </a: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1524000"/>
            <a:ext cx="6019800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 Code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begin{tabular}{|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c|c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hline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1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 2 \\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hline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3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 1 \\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hline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\end{tabular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4114800"/>
            <a:ext cx="1190625" cy="98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705100" y="2120900"/>
            <a:ext cx="1536700" cy="13716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7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آنچه </a:t>
            </a:r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خواهیم دید</a:t>
            </a:r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...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133600" y="1066800"/>
            <a:ext cx="6553200" cy="5029200"/>
          </a:xfrm>
        </p:spPr>
        <p:txBody>
          <a:bodyPr wrap="square" anchor="t" anchorCtr="0">
            <a:noAutofit/>
          </a:bodyPr>
          <a:lstStyle/>
          <a:p>
            <a:pPr algn="r" rtl="1"/>
            <a:r>
              <a:rPr lang="fa-IR" sz="2400" dirty="0" smtClean="0">
                <a:cs typeface="2  Lotus" pitchFamily="2" charset="-78"/>
              </a:rPr>
              <a:t>- معرفی </a:t>
            </a:r>
            <a:r>
              <a:rPr lang="en-US" sz="2400" dirty="0" err="1" smtClean="0">
                <a:cs typeface="2  Lotus" pitchFamily="2" charset="-78"/>
              </a:rPr>
              <a:t>LaTeX</a:t>
            </a:r>
            <a:r>
              <a:rPr lang="fa-IR" sz="2400" dirty="0" smtClean="0">
                <a:cs typeface="2  Lotus" pitchFamily="2" charset="-78"/>
              </a:rPr>
              <a:t/>
            </a:r>
            <a:br>
              <a:rPr lang="fa-IR" sz="2400" dirty="0" smtClean="0">
                <a:cs typeface="2  Lotus" pitchFamily="2" charset="-78"/>
              </a:rPr>
            </a:br>
            <a:r>
              <a:rPr lang="fa-IR" sz="2400" dirty="0" smtClean="0">
                <a:cs typeface="2  Lotus" pitchFamily="2" charset="-78"/>
              </a:rPr>
              <a:t>- کار با </a:t>
            </a:r>
            <a:r>
              <a:rPr lang="en-US" sz="2400" dirty="0" err="1" smtClean="0">
                <a:cs typeface="2  Lotus" pitchFamily="2" charset="-78"/>
              </a:rPr>
              <a:t>LaTeX</a:t>
            </a:r>
            <a:r>
              <a:rPr lang="fa-IR" sz="2400" dirty="0" smtClean="0">
                <a:cs typeface="2  Lotus" pitchFamily="2" charset="-78"/>
              </a:rPr>
              <a:t/>
            </a:r>
            <a:br>
              <a:rPr lang="fa-IR" sz="2400" dirty="0" smtClean="0">
                <a:cs typeface="2  Lotus" pitchFamily="2" charset="-78"/>
              </a:rPr>
            </a:br>
            <a:r>
              <a:rPr lang="fa-IR" sz="2400" dirty="0" smtClean="0">
                <a:cs typeface="2  Lotus" pitchFamily="2" charset="-78"/>
              </a:rPr>
              <a:t>	- ساختار یک کد </a:t>
            </a:r>
            <a:r>
              <a:rPr lang="en-US" sz="2400" dirty="0" err="1" smtClean="0">
                <a:cs typeface="2  Lotus" pitchFamily="2" charset="-78"/>
              </a:rPr>
              <a:t>LaTeX</a:t>
            </a:r>
            <a:r>
              <a:rPr lang="fa-IR" sz="2400" dirty="0" smtClean="0">
                <a:cs typeface="2  Lotus" pitchFamily="2" charset="-78"/>
              </a:rPr>
              <a:t/>
            </a:r>
            <a:br>
              <a:rPr lang="fa-IR" sz="2400" dirty="0" smtClean="0">
                <a:cs typeface="2  Lotus" pitchFamily="2" charset="-78"/>
              </a:rPr>
            </a:br>
            <a:r>
              <a:rPr lang="fa-IR" sz="2400" dirty="0" smtClean="0">
                <a:cs typeface="2  Lotus" pitchFamily="2" charset="-78"/>
              </a:rPr>
              <a:t>	</a:t>
            </a:r>
            <a:r>
              <a:rPr lang="fa-IR" sz="2800" dirty="0" smtClean="0">
                <a:cs typeface="2  Lotus" pitchFamily="2" charset="-78"/>
              </a:rPr>
              <a:t>- </a:t>
            </a:r>
            <a:r>
              <a:rPr lang="fa-IR" sz="2400" dirty="0" smtClean="0">
                <a:cs typeface="2  Lotus" pitchFamily="2" charset="-78"/>
              </a:rPr>
              <a:t>نگارش </a:t>
            </a:r>
            <a:r>
              <a:rPr lang="fa-IR" sz="2400" dirty="0" smtClean="0">
                <a:cs typeface="2  Lotus" pitchFamily="2" charset="-78"/>
              </a:rPr>
              <a:t>فرمول های ریاضی</a:t>
            </a:r>
            <a:br>
              <a:rPr lang="fa-IR" sz="2400" dirty="0" smtClean="0">
                <a:cs typeface="2  Lotus" pitchFamily="2" charset="-78"/>
              </a:rPr>
            </a:br>
            <a:r>
              <a:rPr lang="fa-IR" sz="2400" dirty="0" smtClean="0">
                <a:cs typeface="2  Lotus" pitchFamily="2" charset="-78"/>
              </a:rPr>
              <a:t>- برخی از نکات کاربردی در ارتباط با </a:t>
            </a:r>
            <a:r>
              <a:rPr lang="en-US" sz="2400" dirty="0" err="1" smtClean="0">
                <a:cs typeface="2  Lotus" pitchFamily="2" charset="-78"/>
              </a:rPr>
              <a:t>LaTeX</a:t>
            </a:r>
            <a:r>
              <a:rPr lang="fa-IR" sz="2400" dirty="0" smtClean="0">
                <a:cs typeface="2  Lotus" pitchFamily="2" charset="-78"/>
              </a:rPr>
              <a:t/>
            </a:r>
            <a:br>
              <a:rPr lang="fa-IR" sz="2400" dirty="0" smtClean="0">
                <a:cs typeface="2  Lotus" pitchFamily="2" charset="-78"/>
              </a:rPr>
            </a:br>
            <a:r>
              <a:rPr lang="fa-IR" sz="2400" dirty="0" smtClean="0">
                <a:cs typeface="2  Lotus" pitchFamily="2" charset="-78"/>
              </a:rPr>
              <a:t>	</a:t>
            </a:r>
            <a:r>
              <a:rPr lang="fa-IR" sz="2400" dirty="0" smtClean="0">
                <a:cs typeface="2  Lotus" pitchFamily="2" charset="-78"/>
              </a:rPr>
              <a:t>- اضافه کردن تصاویر</a:t>
            </a:r>
            <a:br>
              <a:rPr lang="fa-IR" sz="2400" dirty="0" smtClean="0">
                <a:cs typeface="2  Lotus" pitchFamily="2" charset="-78"/>
              </a:rPr>
            </a:br>
            <a:r>
              <a:rPr lang="fa-IR" sz="2400" dirty="0" smtClean="0">
                <a:cs typeface="2  Lotus" pitchFamily="2" charset="-78"/>
              </a:rPr>
              <a:t>	</a:t>
            </a:r>
            <a:r>
              <a:rPr lang="fa-IR" sz="2400" dirty="0" smtClean="0">
                <a:cs typeface="2  Lotus" pitchFamily="2" charset="-78"/>
              </a:rPr>
              <a:t>- اضافه کردن جدول</a:t>
            </a:r>
            <a:br>
              <a:rPr lang="fa-IR" sz="2400" dirty="0" smtClean="0">
                <a:cs typeface="2  Lotus" pitchFamily="2" charset="-78"/>
              </a:rPr>
            </a:br>
            <a:r>
              <a:rPr lang="fa-IR" sz="2400" dirty="0" smtClean="0">
                <a:cs typeface="2  Lotus" pitchFamily="2" charset="-78"/>
              </a:rPr>
              <a:t>	</a:t>
            </a:r>
            <a:r>
              <a:rPr lang="fa-IR" sz="2400" dirty="0" smtClean="0">
                <a:cs typeface="2  Lotus" pitchFamily="2" charset="-78"/>
              </a:rPr>
              <a:t>- اضافه کردن منابع </a:t>
            </a:r>
            <a:br>
              <a:rPr lang="fa-IR" sz="2400" dirty="0" smtClean="0">
                <a:cs typeface="2  Lotus" pitchFamily="2" charset="-78"/>
              </a:rPr>
            </a:br>
            <a:r>
              <a:rPr lang="fa-IR" sz="2400" dirty="0" smtClean="0">
                <a:cs typeface="2  Lotus" pitchFamily="2" charset="-78"/>
              </a:rPr>
              <a:t>	</a:t>
            </a:r>
            <a:r>
              <a:rPr lang="fa-IR" sz="2400" dirty="0" smtClean="0">
                <a:cs typeface="2  Lotus" pitchFamily="2" charset="-78"/>
              </a:rPr>
              <a:t>- ارجاع</a:t>
            </a:r>
            <a:r>
              <a:rPr lang="fa-IR" sz="2400" dirty="0" smtClean="0">
                <a:cs typeface="2  Lotus" pitchFamily="2" charset="-78"/>
              </a:rPr>
              <a:t/>
            </a:r>
            <a:br>
              <a:rPr lang="fa-IR" sz="2400" dirty="0" smtClean="0">
                <a:cs typeface="2  Lotus" pitchFamily="2" charset="-78"/>
              </a:rPr>
            </a:br>
            <a:r>
              <a:rPr lang="fa-IR" sz="2400" dirty="0" smtClean="0">
                <a:cs typeface="2  Lotus" pitchFamily="2" charset="-78"/>
              </a:rPr>
              <a:t>- برخی از نکات تجربی! </a:t>
            </a:r>
            <a:r>
              <a:rPr lang="en-US" sz="2400" dirty="0" smtClean="0">
                <a:cs typeface="2  Lotus" pitchFamily="2" charset="-78"/>
              </a:rPr>
              <a:t/>
            </a:r>
            <a:br>
              <a:rPr lang="en-US" sz="2400" dirty="0" smtClean="0">
                <a:cs typeface="2  Lotus" pitchFamily="2" charset="-78"/>
              </a:rPr>
            </a:br>
            <a:r>
              <a:rPr lang="fa-IR" sz="2400" dirty="0" smtClean="0">
                <a:cs typeface="2  Lotus" pitchFamily="2" charset="-78"/>
              </a:rPr>
              <a:t>- </a:t>
            </a:r>
            <a:r>
              <a:rPr lang="fa-IR" sz="2400" dirty="0" smtClean="0">
                <a:cs typeface="2  Lotus" pitchFamily="2" charset="-78"/>
              </a:rPr>
              <a:t>برخی از دیگر بسته های معروف و کاربردی </a:t>
            </a:r>
            <a:r>
              <a:rPr lang="en-US" sz="2400" dirty="0" err="1" smtClean="0">
                <a:cs typeface="2  Lotus" pitchFamily="2" charset="-78"/>
              </a:rPr>
              <a:t>LaTeX</a:t>
            </a:r>
            <a:r>
              <a:rPr lang="fa-IR" sz="2400" dirty="0" smtClean="0">
                <a:cs typeface="2  Lotus" pitchFamily="2" charset="-78"/>
              </a:rPr>
              <a:t/>
            </a:r>
            <a:br>
              <a:rPr lang="fa-IR" sz="2400" dirty="0" smtClean="0">
                <a:cs typeface="2  Lotus" pitchFamily="2" charset="-78"/>
              </a:rPr>
            </a:br>
            <a:endParaRPr lang="en-US" sz="2400" dirty="0">
              <a:cs typeface="2  Lotus" pitchFamily="2" charset="-78"/>
            </a:endParaRPr>
          </a:p>
        </p:txBody>
      </p:sp>
      <p:pic>
        <p:nvPicPr>
          <p:cNvPr id="4" name="Picture 3" descr="800px-LaTeX_logo.svg.p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1000" y="1214533"/>
            <a:ext cx="3306348" cy="137626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ایجاد جدول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914400"/>
            <a:ext cx="6172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قرار دادن توضیحات برای جدول</a:t>
            </a: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62200" y="1600200"/>
            <a:ext cx="60198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 Code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fa-IR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\begin{table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\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begin{tabular}{|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c|c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|}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\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end{tabular}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\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caption{A cute table}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\end{table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19400" y="3009900"/>
            <a:ext cx="3073400" cy="3175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2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ایجاد فهرست مطالب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914400"/>
            <a:ext cx="6172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در عرض یه سوت! </a:t>
            </a: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800" y="1447800"/>
            <a:ext cx="60198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 Code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tableofcontents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ایجاد فهرست منابع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914400"/>
            <a:ext cx="6172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ناحیه ی </a:t>
            </a:r>
            <a:r>
              <a:rPr lang="en-US" sz="2500" dirty="0" err="1" smtClean="0">
                <a:latin typeface="Times New Roman" pitchFamily="18" charset="0"/>
                <a:cs typeface="2  Lotus" pitchFamily="2" charset="-78"/>
              </a:rPr>
              <a:t>thebibliography</a:t>
            </a: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524000"/>
            <a:ext cx="7391400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 Code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\begin{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thebibliography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}{99}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bibitem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{lamport94}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Leslie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Lamport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emph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LaTeX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A Document Preparation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}.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Addison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Wesley, Massachusetts,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2nd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Edition,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1994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\end{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thebibliography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30400" y="2425700"/>
            <a:ext cx="6629400" cy="16002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ارجاع (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Cross Reference</a:t>
            </a:r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914400"/>
            <a:ext cx="6172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برای اشاره به تصویر، جدول، فرمول:</a:t>
            </a: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برای اشاره به مرجع: </a:t>
            </a: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/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1371600"/>
            <a:ext cx="6019800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\begin{…}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\label{123}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\end{…}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\ref{123}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4038600"/>
            <a:ext cx="60198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\cite{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lamport94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1600" y="1663700"/>
            <a:ext cx="1778000" cy="3175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36800" y="2768600"/>
            <a:ext cx="1422400" cy="3175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6800" y="4343400"/>
            <a:ext cx="2311400" cy="3175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3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4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6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استفاده از استایل های ژورنال ها و کنفرانس ها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914400"/>
            <a:ext cx="6172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914400"/>
            <a:ext cx="61722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یکی از مزایای نگارش در </a:t>
            </a:r>
            <a:r>
              <a:rPr lang="en-US" sz="2500" dirty="0" err="1" smtClean="0">
                <a:latin typeface="Times New Roman" pitchFamily="18" charset="0"/>
                <a:cs typeface="2  Lotus" pitchFamily="2" charset="-78"/>
              </a:rPr>
              <a:t>LaTeX</a:t>
            </a: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 انتقال ساده ی کد های آن به استایل های مختلف است. </a:t>
            </a:r>
          </a:p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در یک سوت!‌</a:t>
            </a: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7925" y="2133600"/>
            <a:ext cx="601980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 Code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documentclass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ieeeconf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 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documentclass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elsarticle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% 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documentclass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llncs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چند نکته ی تجربی!‌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914400"/>
            <a:ext cx="617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مراقب </a:t>
            </a:r>
            <a:r>
              <a:rPr lang="en-US" sz="2500" dirty="0" smtClean="0">
                <a:latin typeface="Times New Roman" pitchFamily="18" charset="0"/>
                <a:cs typeface="2  Lotus" pitchFamily="2" charset="-78"/>
              </a:rPr>
              <a:t>\\</a:t>
            </a: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 خط جدید باشید.</a:t>
            </a: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latin typeface="Times New Roman" pitchFamily="18" charset="0"/>
                <a:cs typeface="2  Lotus" pitchFamily="2" charset="-78"/>
              </a:rPr>
              <a:t>هیچ گاه بعد از یک سطر خالی </a:t>
            </a:r>
            <a:r>
              <a:rPr lang="en-US" sz="2000" dirty="0" smtClean="0">
                <a:latin typeface="Times New Roman" pitchFamily="18" charset="0"/>
                <a:cs typeface="2  Lotus" pitchFamily="2" charset="-78"/>
              </a:rPr>
              <a:t>\\</a:t>
            </a:r>
            <a:r>
              <a:rPr lang="fa-IR" sz="2000" dirty="0" smtClean="0">
                <a:latin typeface="Times New Roman" pitchFamily="18" charset="0"/>
                <a:cs typeface="2  Lotus" pitchFamily="2" charset="-78"/>
              </a:rPr>
              <a:t> نگذارید!‌</a:t>
            </a:r>
          </a:p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سعی کنید دائما برنامه را اجرا کنید تا از اجرای صحیح آن مطمئن شوید. </a:t>
            </a: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در صورت بروز اشکالات اساسی به فایل </a:t>
            </a:r>
            <a:r>
              <a:rPr lang="en-US" sz="2500" dirty="0" smtClean="0">
                <a:latin typeface="Times New Roman" pitchFamily="18" charset="0"/>
                <a:cs typeface="2  Lotus" pitchFamily="2" charset="-78"/>
              </a:rPr>
              <a:t>.log</a:t>
            </a: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 رجوع کنید.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چند بسته ی </a:t>
            </a:r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کاربردی!‌</a:t>
            </a:r>
            <a:endParaRPr lang="en-US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4600" y="914400"/>
            <a:ext cx="6172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en-US" sz="2500" dirty="0" err="1" smtClean="0">
                <a:latin typeface="Times New Roman" pitchFamily="18" charset="0"/>
                <a:cs typeface="2  Lotus" pitchFamily="2" charset="-78"/>
              </a:rPr>
              <a:t>XePersian</a:t>
            </a: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 : فارسی نویسی</a:t>
            </a:r>
          </a:p>
          <a:p>
            <a:pPr algn="r" rtl="1">
              <a:buFont typeface="Wingdings" pitchFamily="2" charset="2"/>
              <a:buChar char="§"/>
            </a:pPr>
            <a:r>
              <a:rPr lang="en-US" sz="2500" dirty="0" err="1" smtClean="0">
                <a:latin typeface="Times New Roman" pitchFamily="18" charset="0"/>
                <a:cs typeface="2  Lotus" pitchFamily="2" charset="-78"/>
              </a:rPr>
              <a:t>PSTricks</a:t>
            </a: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: رسم نمودار، مدارات الکتریکی، گراف ها و ... </a:t>
            </a:r>
          </a:p>
          <a:p>
            <a:pPr algn="r" rtl="1">
              <a:buFont typeface="Wingdings" pitchFamily="2" charset="2"/>
              <a:buChar char="§"/>
            </a:pPr>
            <a:r>
              <a:rPr lang="en-US" sz="2500" dirty="0" smtClean="0">
                <a:latin typeface="Times New Roman" pitchFamily="18" charset="0"/>
                <a:cs typeface="2  Lotus" pitchFamily="2" charset="-78"/>
              </a:rPr>
              <a:t>Algorithms</a:t>
            </a: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: نگارش الگوریتم ها </a:t>
            </a: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en-US" sz="2500" dirty="0" smtClean="0">
                <a:latin typeface="Times New Roman" pitchFamily="18" charset="0"/>
                <a:cs typeface="2  Lotus" pitchFamily="2" charset="-78"/>
              </a:rPr>
              <a:t>Beamer</a:t>
            </a: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: ایجاد فایل های ارائه</a:t>
            </a: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یک نکته ی کاربردی دیگر: 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استفاده از نرم افزار مدیریت مراجع مانند </a:t>
            </a:r>
            <a:r>
              <a:rPr lang="en-US" sz="2500" dirty="0" err="1" smtClean="0">
                <a:latin typeface="Times New Roman" pitchFamily="18" charset="0"/>
                <a:cs typeface="2  Lotus" pitchFamily="2" charset="-78"/>
              </a:rPr>
              <a:t>JabRef</a:t>
            </a: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lvl="2" algn="r" rtl="1">
              <a:buFont typeface="Wingdings" pitchFamily="2" charset="2"/>
              <a:buChar char="§"/>
            </a:pPr>
            <a:r>
              <a:rPr lang="fa-IR" sz="2400" dirty="0" smtClean="0">
                <a:latin typeface="Times New Roman" pitchFamily="18" charset="0"/>
                <a:cs typeface="2  Lotus" pitchFamily="2" charset="-78"/>
              </a:rPr>
              <a:t>قابلیت اتصال با پایگاه های ثبت مقالات</a:t>
            </a:r>
          </a:p>
          <a:p>
            <a:pPr lvl="3" algn="r" rtl="1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2  Lotus" pitchFamily="2" charset="-78"/>
              </a:rPr>
              <a:t>IEEE-</a:t>
            </a:r>
            <a:r>
              <a:rPr lang="en-US" sz="2400" dirty="0" err="1" smtClean="0">
                <a:latin typeface="Times New Roman" pitchFamily="18" charset="0"/>
                <a:cs typeface="2  Lotus" pitchFamily="2" charset="-78"/>
              </a:rPr>
              <a:t>xplore</a:t>
            </a:r>
            <a:endParaRPr lang="en-US" sz="2400" dirty="0" smtClean="0">
              <a:latin typeface="Times New Roman" pitchFamily="18" charset="0"/>
              <a:cs typeface="2  Lotus" pitchFamily="2" charset="-78"/>
            </a:endParaRPr>
          </a:p>
          <a:p>
            <a:pPr lvl="3" algn="r" rtl="1">
              <a:buFont typeface="Wingdings" pitchFamily="2" charset="2"/>
              <a:buChar char="§"/>
            </a:pPr>
            <a:r>
              <a:rPr lang="en-US" sz="2400" dirty="0" err="1" smtClean="0">
                <a:latin typeface="Times New Roman" pitchFamily="18" charset="0"/>
                <a:cs typeface="2  Lotus" pitchFamily="2" charset="-78"/>
              </a:rPr>
              <a:t>Citeceer</a:t>
            </a:r>
            <a:endParaRPr lang="fa-IR" sz="2400" dirty="0" smtClean="0">
              <a:latin typeface="Times New Roman" pitchFamily="18" charset="0"/>
              <a:cs typeface="2  Lotus" pitchFamily="2" charset="-78"/>
            </a:endParaRPr>
          </a:p>
          <a:p>
            <a:pPr lvl="3" algn="r" rtl="1">
              <a:buFont typeface="Wingdings" pitchFamily="2" charset="2"/>
              <a:buChar char="§"/>
            </a:pPr>
            <a:r>
              <a:rPr lang="fa-IR" sz="2400" dirty="0" smtClean="0">
                <a:latin typeface="Times New Roman" pitchFamily="18" charset="0"/>
                <a:cs typeface="2  Lotus" pitchFamily="2" charset="-78"/>
              </a:rPr>
              <a:t> </a:t>
            </a:r>
            <a:r>
              <a:rPr lang="fa-IR" sz="2400" dirty="0" smtClean="0">
                <a:latin typeface="Times New Roman" pitchFamily="18" charset="0"/>
                <a:cs typeface="2  Lotus" pitchFamily="2" charset="-78"/>
              </a:rPr>
              <a:t>و .... </a:t>
            </a: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منابع و مراجع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914400"/>
            <a:ext cx="662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2  Lotus" pitchFamily="2" charset="-78"/>
              </a:rPr>
              <a:t>“Introduction To </a:t>
            </a:r>
            <a:r>
              <a:rPr lang="en-US" sz="2000" dirty="0" err="1" smtClean="0">
                <a:latin typeface="Times New Roman" pitchFamily="18" charset="0"/>
                <a:cs typeface="2  Lotus" pitchFamily="2" charset="-78"/>
              </a:rPr>
              <a:t>LaTeX</a:t>
            </a:r>
            <a:r>
              <a:rPr lang="en-US" sz="2000" dirty="0" smtClean="0">
                <a:latin typeface="Times New Roman" pitchFamily="18" charset="0"/>
                <a:cs typeface="2  Lotus" pitchFamily="2" charset="-78"/>
              </a:rPr>
              <a:t>”, </a:t>
            </a:r>
            <a:r>
              <a:rPr lang="en-US" sz="2000" dirty="0" smtClean="0">
                <a:latin typeface="Times New Roman" pitchFamily="18" charset="0"/>
                <a:cs typeface="2  Lotus" pitchFamily="2" charset="-78"/>
                <a:hlinkClick r:id="rId2"/>
              </a:rPr>
              <a:t>http://</a:t>
            </a:r>
            <a:r>
              <a:rPr lang="en-US" sz="2000" dirty="0" smtClean="0">
                <a:latin typeface="Times New Roman" pitchFamily="18" charset="0"/>
                <a:cs typeface="2  Lotus" pitchFamily="2" charset="-78"/>
                <a:hlinkClick r:id="rId2"/>
              </a:rPr>
              <a:t>archive.nyu.edu/fda/bitstream/2451/29571/2/Brief%20Introduction%20to%20LaTeX.pdf</a:t>
            </a:r>
            <a:endParaRPr lang="en-US" sz="2000" dirty="0" smtClean="0">
              <a:latin typeface="Times New Roman" pitchFamily="18" charset="0"/>
              <a:cs typeface="2  Lotus" pitchFamily="2" charset="-78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2  Lotus" pitchFamily="2" charset="-78"/>
              </a:rPr>
              <a:t>“</a:t>
            </a:r>
            <a:r>
              <a:rPr lang="en-US" sz="2000" dirty="0" smtClean="0">
                <a:latin typeface="Times New Roman" pitchFamily="18" charset="0"/>
                <a:cs typeface="2  Lotus" pitchFamily="2" charset="-78"/>
              </a:rPr>
              <a:t>Math Mode”, Herbert </a:t>
            </a:r>
            <a:r>
              <a:rPr lang="en-US" sz="2000" dirty="0" err="1" smtClean="0">
                <a:latin typeface="Times New Roman" pitchFamily="18" charset="0"/>
                <a:cs typeface="2  Lotus" pitchFamily="2" charset="-78"/>
              </a:rPr>
              <a:t>Vob</a:t>
            </a:r>
            <a:r>
              <a:rPr lang="en-US" sz="2000" dirty="0" smtClean="0">
                <a:latin typeface="Times New Roman" pitchFamily="18" charset="0"/>
                <a:cs typeface="2  Lotus" pitchFamily="2" charset="-78"/>
              </a:rPr>
              <a:t>, June, 2010.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2  Lotus" pitchFamily="2" charset="-78"/>
              </a:rPr>
              <a:t>P30World: </a:t>
            </a:r>
            <a:r>
              <a:rPr lang="en-US" sz="2000" dirty="0" smtClean="0">
                <a:latin typeface="Times New Roman" pitchFamily="18" charset="0"/>
                <a:cs typeface="2  Lotus" pitchFamily="2" charset="-78"/>
                <a:hlinkClick r:id="rId3"/>
              </a:rPr>
              <a:t>http://forum.p30world.com/showthread.php?t=133659</a:t>
            </a:r>
            <a:endParaRPr lang="en-US" sz="2000" dirty="0" smtClean="0">
              <a:latin typeface="Times New Roman" pitchFamily="18" charset="0"/>
              <a:cs typeface="2  Lotus" pitchFamily="2" charset="-78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2  Lotus" pitchFamily="2" charset="-78"/>
              </a:rPr>
              <a:t> </a:t>
            </a:r>
            <a:r>
              <a:rPr lang="en-US" sz="2000" dirty="0" smtClean="0">
                <a:latin typeface="Times New Roman" pitchFamily="18" charset="0"/>
                <a:cs typeface="2  Lotus" pitchFamily="2" charset="-78"/>
              </a:rPr>
              <a:t>Wiki: </a:t>
            </a:r>
            <a:r>
              <a:rPr lang="en-US" sz="2000" dirty="0" smtClean="0">
                <a:latin typeface="Times New Roman" pitchFamily="18" charset="0"/>
                <a:cs typeface="2  Lotus" pitchFamily="2" charset="-78"/>
                <a:hlinkClick r:id="rId4"/>
              </a:rPr>
              <a:t>http://</a:t>
            </a:r>
            <a:r>
              <a:rPr lang="en-US" sz="2000" dirty="0" smtClean="0">
                <a:latin typeface="Times New Roman" pitchFamily="18" charset="0"/>
                <a:cs typeface="2  Lotus" pitchFamily="2" charset="-78"/>
                <a:hlinkClick r:id="rId4"/>
              </a:rPr>
              <a:t>en.wikibooks.org/wiki/LaTeX</a:t>
            </a:r>
            <a:r>
              <a:rPr lang="en-US" sz="2000" dirty="0" smtClean="0">
                <a:latin typeface="Times New Roman" pitchFamily="18" charset="0"/>
                <a:cs typeface="2  Lotus" pitchFamily="2" charset="-78"/>
              </a:rPr>
              <a:t> </a:t>
            </a:r>
            <a:endParaRPr lang="en-US" sz="2000" dirty="0" smtClean="0">
              <a:latin typeface="Times New Roman" pitchFamily="18" charset="0"/>
              <a:cs typeface="2  Lotus" pitchFamily="2" charset="-7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4600" y="914400"/>
            <a:ext cx="6172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1219200"/>
            <a:ext cx="640080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fa-IR" sz="5400" b="1" dirty="0" smtClean="0">
                <a:ln w="24500" cmpd="dbl">
                  <a:solidFill>
                    <a:srgbClr val="163E8E"/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Times New Roman" pitchFamily="18" charset="0"/>
                <a:cs typeface="2  Helal" pitchFamily="2" charset="-78"/>
              </a:rPr>
              <a:t>با تشکر از شکیبایی شما!</a:t>
            </a:r>
          </a:p>
        </p:txBody>
      </p:sp>
      <p:pic>
        <p:nvPicPr>
          <p:cNvPr id="6" name="Picture 5" descr="kit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615" y="3190437"/>
            <a:ext cx="4191585" cy="3134163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معرفی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LATEX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371600" y="990600"/>
            <a:ext cx="7315200" cy="5029200"/>
          </a:xfrm>
        </p:spPr>
        <p:txBody>
          <a:bodyPr wrap="square" anchor="t" anchorCtr="0">
            <a:noAutofit/>
          </a:bodyPr>
          <a:lstStyle/>
          <a:p>
            <a:pPr algn="r" rtl="1"/>
            <a:r>
              <a:rPr lang="fa-IR" sz="2000" dirty="0" smtClean="0">
                <a:cs typeface="2  Lotus" pitchFamily="2" charset="-78"/>
              </a:rPr>
              <a:t>- </a:t>
            </a:r>
            <a:r>
              <a:rPr lang="fa-IR" sz="2000" dirty="0" smtClean="0">
                <a:cs typeface="2  Lotus" pitchFamily="2" charset="-78"/>
              </a:rPr>
              <a:t>یک </a:t>
            </a:r>
            <a:r>
              <a:rPr lang="fa-IR" sz="2000" dirty="0" smtClean="0">
                <a:cs typeface="2  Lotus" pitchFamily="2" charset="-78"/>
              </a:rPr>
              <a:t>ساختار بسیار مناسب برای نگارش </a:t>
            </a:r>
            <a:r>
              <a:rPr lang="fa-IR" sz="2000" dirty="0" smtClean="0">
                <a:cs typeface="2  Lotus" pitchFamily="2" charset="-78"/>
              </a:rPr>
              <a:t>اسناد: </a:t>
            </a:r>
            <a:br>
              <a:rPr lang="fa-IR" sz="2000" dirty="0" smtClean="0">
                <a:cs typeface="2  Lotus" pitchFamily="2" charset="-78"/>
              </a:rPr>
            </a:br>
            <a:r>
              <a:rPr lang="fa-IR" sz="2000" dirty="0" smtClean="0">
                <a:cs typeface="2  Lotus" pitchFamily="2" charset="-78"/>
              </a:rPr>
              <a:t>	</a:t>
            </a:r>
            <a:r>
              <a:rPr lang="fa-IR" sz="2000" dirty="0" smtClean="0">
                <a:cs typeface="2  Lotus" pitchFamily="2" charset="-78"/>
              </a:rPr>
              <a:t>- </a:t>
            </a:r>
            <a:r>
              <a:rPr lang="fa-IR" sz="2000" dirty="0" smtClean="0">
                <a:cs typeface="2  Lotus" pitchFamily="2" charset="-78"/>
              </a:rPr>
              <a:t>مقالات علمی، کتاب ها، پایان نامه،‌ رزومه و ... </a:t>
            </a:r>
            <a:r>
              <a:rPr lang="fa-IR" sz="2000" dirty="0" smtClean="0">
                <a:cs typeface="2  Lotus" pitchFamily="2" charset="-78"/>
              </a:rPr>
              <a:t/>
            </a:r>
            <a:br>
              <a:rPr lang="fa-IR" sz="2000" dirty="0" smtClean="0">
                <a:cs typeface="2  Lotus" pitchFamily="2" charset="-78"/>
              </a:rPr>
            </a:br>
            <a:r>
              <a:rPr lang="fa-IR" sz="2000" dirty="0" smtClean="0">
                <a:cs typeface="2  Lotus" pitchFamily="2" charset="-78"/>
              </a:rPr>
              <a:t>- </a:t>
            </a:r>
            <a:r>
              <a:rPr lang="fa-IR" sz="2000" dirty="0" smtClean="0">
                <a:cs typeface="2  Lotus" pitchFamily="2" charset="-78"/>
              </a:rPr>
              <a:t>نگارش ساده و ساخت یافته </a:t>
            </a:r>
            <a:r>
              <a:rPr lang="fa-IR" sz="2000" dirty="0" smtClean="0">
                <a:cs typeface="2  Lotus" pitchFamily="2" charset="-78"/>
              </a:rPr>
              <a:t>و جذاب! </a:t>
            </a:r>
            <a:r>
              <a:rPr lang="fa-IR" sz="2000" dirty="0" smtClean="0">
                <a:cs typeface="2  Lotus" pitchFamily="2" charset="-78"/>
              </a:rPr>
              <a:t/>
            </a:r>
            <a:br>
              <a:rPr lang="fa-IR" sz="2000" dirty="0" smtClean="0">
                <a:cs typeface="2  Lotus" pitchFamily="2" charset="-78"/>
              </a:rPr>
            </a:br>
            <a:r>
              <a:rPr lang="fa-IR" sz="2000" dirty="0" smtClean="0">
                <a:cs typeface="2  Lotus" pitchFamily="2" charset="-78"/>
              </a:rPr>
              <a:t>- </a:t>
            </a:r>
            <a:r>
              <a:rPr lang="fa-IR" sz="2000" dirty="0" smtClean="0">
                <a:cs typeface="2  Lotus" pitchFamily="2" charset="-78"/>
              </a:rPr>
              <a:t>فرمول های پیچیده ی ریاضی</a:t>
            </a:r>
            <a:br>
              <a:rPr lang="fa-IR" sz="2000" dirty="0" smtClean="0">
                <a:cs typeface="2  Lotus" pitchFamily="2" charset="-78"/>
              </a:rPr>
            </a:br>
            <a:r>
              <a:rPr lang="fa-IR" sz="2000" dirty="0" smtClean="0">
                <a:cs typeface="2  Lotus" pitchFamily="2" charset="-78"/>
              </a:rPr>
              <a:t>	</a:t>
            </a:r>
            <a:r>
              <a:rPr lang="fa-IR" sz="2000" dirty="0" smtClean="0">
                <a:cs typeface="2  Lotus" pitchFamily="2" charset="-78"/>
              </a:rPr>
              <a:t>- </a:t>
            </a:r>
            <a:r>
              <a:rPr lang="fa-IR" sz="2000" dirty="0" smtClean="0">
                <a:cs typeface="2  Lotus" pitchFamily="2" charset="-78"/>
              </a:rPr>
              <a:t>زیباتر از بسیاری از نرم افزار های </a:t>
            </a:r>
            <a:r>
              <a:rPr lang="fa-IR" sz="2000" dirty="0" smtClean="0">
                <a:cs typeface="2  Lotus" pitchFamily="2" charset="-78"/>
              </a:rPr>
              <a:t>نگارش فرمول های ریاضی</a:t>
            </a:r>
            <a:r>
              <a:rPr lang="fa-IR" sz="2000" dirty="0" smtClean="0">
                <a:cs typeface="2  Lotus" pitchFamily="2" charset="-78"/>
              </a:rPr>
              <a:t/>
            </a:r>
            <a:br>
              <a:rPr lang="fa-IR" sz="2000" dirty="0" smtClean="0">
                <a:cs typeface="2  Lotus" pitchFamily="2" charset="-78"/>
              </a:rPr>
            </a:br>
            <a:r>
              <a:rPr lang="fa-IR" sz="2000" dirty="0" smtClean="0">
                <a:cs typeface="2  Lotus" pitchFamily="2" charset="-78"/>
              </a:rPr>
              <a:t>	</a:t>
            </a:r>
            <a:r>
              <a:rPr lang="fa-IR" sz="2000" dirty="0" smtClean="0">
                <a:cs typeface="2  Lotus" pitchFamily="2" charset="-78"/>
              </a:rPr>
              <a:t>- </a:t>
            </a:r>
            <a:r>
              <a:rPr lang="fa-IR" sz="2000" dirty="0" smtClean="0">
                <a:cs typeface="2  Lotus" pitchFamily="2" charset="-78"/>
              </a:rPr>
              <a:t>کارامد برای نگارش متن فرمول های ریاضی در صفحات </a:t>
            </a:r>
            <a:r>
              <a:rPr lang="fa-IR" sz="2000" dirty="0" smtClean="0">
                <a:cs typeface="2  Lotus" pitchFamily="2" charset="-78"/>
              </a:rPr>
              <a:t>وب</a:t>
            </a:r>
            <a:br>
              <a:rPr lang="fa-IR" sz="2000" dirty="0" smtClean="0">
                <a:cs typeface="2  Lotus" pitchFamily="2" charset="-78"/>
              </a:rPr>
            </a:br>
            <a:r>
              <a:rPr lang="fa-IR" sz="2000" dirty="0" smtClean="0">
                <a:cs typeface="2  Lotus" pitchFamily="2" charset="-78"/>
              </a:rPr>
              <a:t>- </a:t>
            </a:r>
            <a:r>
              <a:rPr lang="en-US" sz="2000" dirty="0" err="1" smtClean="0">
                <a:cs typeface="2  Lotus" pitchFamily="2" charset="-78"/>
              </a:rPr>
              <a:t>LaTeX</a:t>
            </a:r>
            <a:r>
              <a:rPr lang="fa-IR" sz="2000" dirty="0" smtClean="0">
                <a:cs typeface="2  Lotus" pitchFamily="2" charset="-78"/>
              </a:rPr>
              <a:t> یک برنامه گرافیکی نیست!‌</a:t>
            </a:r>
            <a:br>
              <a:rPr lang="fa-IR" sz="2000" dirty="0" smtClean="0">
                <a:cs typeface="2  Lotus" pitchFamily="2" charset="-78"/>
              </a:rPr>
            </a:br>
            <a:r>
              <a:rPr lang="fa-IR" sz="2000" dirty="0" smtClean="0">
                <a:cs typeface="2  Lotus" pitchFamily="2" charset="-78"/>
              </a:rPr>
              <a:t>	</a:t>
            </a:r>
            <a:r>
              <a:rPr lang="fa-IR" sz="2000" dirty="0" smtClean="0">
                <a:cs typeface="2  Lotus" pitchFamily="2" charset="-78"/>
              </a:rPr>
              <a:t>- مجموعه ای ماکرو ها</a:t>
            </a:r>
            <a:r>
              <a:rPr lang="fa-IR" sz="2000" dirty="0" smtClean="0">
                <a:cs typeface="2  Lotus" pitchFamily="2" charset="-78"/>
              </a:rPr>
              <a:t/>
            </a:r>
            <a:br>
              <a:rPr lang="fa-IR" sz="2000" dirty="0" smtClean="0">
                <a:cs typeface="2  Lotus" pitchFamily="2" charset="-78"/>
              </a:rPr>
            </a:br>
            <a:r>
              <a:rPr lang="fa-IR" sz="2000" dirty="0" smtClean="0">
                <a:cs typeface="2  Lotus" pitchFamily="2" charset="-78"/>
              </a:rPr>
              <a:t>برای استفاده از </a:t>
            </a:r>
            <a:r>
              <a:rPr lang="en-US" sz="2000" dirty="0" err="1" smtClean="0">
                <a:cs typeface="2  Lotus" pitchFamily="2" charset="-78"/>
              </a:rPr>
              <a:t>LaTeX</a:t>
            </a:r>
            <a:r>
              <a:rPr lang="fa-IR" sz="2000" dirty="0" smtClean="0">
                <a:cs typeface="2  Lotus" pitchFamily="2" charset="-78"/>
              </a:rPr>
              <a:t> به چه احتیاج داریم؟!</a:t>
            </a:r>
            <a:br>
              <a:rPr lang="fa-IR" sz="2000" dirty="0" smtClean="0">
                <a:cs typeface="2  Lotus" pitchFamily="2" charset="-78"/>
              </a:rPr>
            </a:br>
            <a:endParaRPr lang="en-US" sz="2400" dirty="0">
              <a:cs typeface="2  Lotus" pitchFamily="2" charset="-78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514600" y="3962400"/>
          <a:ext cx="55626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800px-LaTeX_logo.svg.png"/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4453" y="838200"/>
            <a:ext cx="2745947" cy="114300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آشنایی با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MikTeX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و </a:t>
            </a:r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ابزار های جانبی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1066800"/>
            <a:ext cx="70104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توزیع معروف برای </a:t>
            </a:r>
            <a:r>
              <a:rPr lang="en-US" sz="2500" dirty="0" smtClean="0">
                <a:latin typeface="Times New Roman" pitchFamily="18" charset="0"/>
                <a:cs typeface="2  Lotus" pitchFamily="2" charset="-78"/>
              </a:rPr>
              <a:t>Windows</a:t>
            </a: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:  </a:t>
            </a:r>
            <a:r>
              <a:rPr lang="en-US" sz="2500" dirty="0" err="1" smtClean="0">
                <a:latin typeface="Times New Roman" pitchFamily="18" charset="0"/>
                <a:cs typeface="2  Lotus" pitchFamily="2" charset="-78"/>
              </a:rPr>
              <a:t>MikTeX</a:t>
            </a: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 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 برای نصب :  </a:t>
            </a:r>
            <a:r>
              <a:rPr lang="en-US" sz="2500" dirty="0" smtClean="0">
                <a:latin typeface="Times New Roman" pitchFamily="18" charset="0"/>
                <a:cs typeface="2  Lotus" pitchFamily="2" charset="-78"/>
              </a:rPr>
              <a:t>www.miktex.org</a:t>
            </a: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ویرایشگر </a:t>
            </a:r>
            <a:r>
              <a:rPr lang="en-US" sz="2500" dirty="0" err="1" smtClean="0">
                <a:latin typeface="Times New Roman" pitchFamily="18" charset="0"/>
                <a:cs typeface="2  Lotus" pitchFamily="2" charset="-78"/>
              </a:rPr>
              <a:t>TeXMaker</a:t>
            </a: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ویرایشگر برای نگارش محتوا</a:t>
            </a: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500" dirty="0" smtClean="0">
                <a:latin typeface="Times New Roman" pitchFamily="18" charset="0"/>
                <a:cs typeface="2  Lotus" pitchFamily="2" charset="-78"/>
              </a:rPr>
              <a:t>نرم افزاری آزاد</a:t>
            </a: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400" dirty="0" smtClean="0">
                <a:latin typeface="Times New Roman" pitchFamily="18" charset="0"/>
                <a:cs typeface="2  Lotus" pitchFamily="2" charset="-78"/>
              </a:rPr>
              <a:t>امکانات بسیار </a:t>
            </a:r>
            <a:r>
              <a:rPr lang="fa-IR" sz="2400" dirty="0" smtClean="0">
                <a:cs typeface="2  Lotus" pitchFamily="2" charset="-78"/>
              </a:rPr>
              <a:t>زیاد برای نگارش </a:t>
            </a:r>
            <a:r>
              <a:rPr lang="fa-IR" sz="2400" dirty="0" smtClean="0">
                <a:cs typeface="2  Lotus" pitchFamily="2" charset="-78"/>
              </a:rPr>
              <a:t>سریع</a:t>
            </a:r>
            <a:endParaRPr lang="en-US" sz="24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en-US" sz="2800" dirty="0" smtClean="0">
                <a:cs typeface="2  Lotus" pitchFamily="2" charset="-78"/>
              </a:rPr>
              <a:t>Sumatra PDF</a:t>
            </a:r>
            <a:endParaRPr lang="en-US" sz="25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400" dirty="0" smtClean="0">
                <a:cs typeface="2  Lotus" pitchFamily="2" charset="-78"/>
              </a:rPr>
              <a:t>چرا از آن استفاده کنیم؟ </a:t>
            </a:r>
            <a:endParaRPr lang="en-US" sz="2400" dirty="0" smtClean="0"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400" dirty="0" smtClean="0">
                <a:cs typeface="2  Lotus" pitchFamily="2" charset="-78"/>
              </a:rPr>
              <a:t>بهینه شده برای استفاده در </a:t>
            </a:r>
            <a:r>
              <a:rPr lang="en-US" sz="2400" dirty="0" smtClean="0">
                <a:cs typeface="2  Lotus" pitchFamily="2" charset="-78"/>
              </a:rPr>
              <a:t>LATEX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fa-IR" sz="2400" dirty="0" smtClean="0">
                <a:cs typeface="2  Lotus" pitchFamily="2" charset="-78"/>
              </a:rPr>
              <a:t>ساده و سبک تر نسبت به </a:t>
            </a:r>
            <a:r>
              <a:rPr lang="en-US" sz="2400" dirty="0" smtClean="0">
                <a:cs typeface="2  Lotus" pitchFamily="2" charset="-78"/>
              </a:rPr>
              <a:t>Adobe Acrobat </a:t>
            </a:r>
            <a:r>
              <a:rPr lang="en-US" sz="2400" dirty="0" smtClean="0">
                <a:cs typeface="2  Lotus" pitchFamily="2" charset="-78"/>
              </a:rPr>
              <a:t>Reader</a:t>
            </a:r>
          </a:p>
        </p:txBody>
      </p:sp>
      <p:pic>
        <p:nvPicPr>
          <p:cNvPr id="4" name="Picture 3" descr="mikt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31" y="2057400"/>
            <a:ext cx="3715269" cy="962159"/>
          </a:xfrm>
          <a:prstGeom prst="rect">
            <a:avLst/>
          </a:prstGeom>
        </p:spPr>
      </p:pic>
      <p:pic>
        <p:nvPicPr>
          <p:cNvPr id="6" name="Picture 5" descr="TexMak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429000"/>
            <a:ext cx="3867690" cy="1819529"/>
          </a:xfrm>
          <a:prstGeom prst="rect">
            <a:avLst/>
          </a:prstGeom>
        </p:spPr>
      </p:pic>
      <p:pic>
        <p:nvPicPr>
          <p:cNvPr id="7" name="Picture 6" descr="Sumatr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083" y="5200578"/>
            <a:ext cx="4058217" cy="51442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بسته ی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Portable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MikTeX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914400"/>
            <a:ext cx="617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800" dirty="0" smtClean="0">
                <a:cs typeface="2  Lotus" pitchFamily="2" charset="-78"/>
              </a:rPr>
              <a:t>ابزاری که اکنون با آن کار خواهیم </a:t>
            </a:r>
            <a:r>
              <a:rPr lang="fa-IR" sz="2800" dirty="0" smtClean="0">
                <a:cs typeface="2  Lotus" pitchFamily="2" charset="-78"/>
              </a:rPr>
              <a:t>:</a:t>
            </a: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4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en-US" sz="2400" dirty="0" smtClean="0">
                <a:cs typeface="2  Lotus" pitchFamily="2" charset="-78"/>
              </a:rPr>
              <a:t>Portable </a:t>
            </a:r>
            <a:r>
              <a:rPr lang="en-US" sz="2400" dirty="0" err="1" smtClean="0">
                <a:cs typeface="2  Lotus" pitchFamily="2" charset="-78"/>
              </a:rPr>
              <a:t>MikTeX</a:t>
            </a:r>
            <a:r>
              <a:rPr lang="en-US" sz="2400" dirty="0" smtClean="0">
                <a:cs typeface="2  Lotus" pitchFamily="2" charset="-78"/>
              </a:rPr>
              <a:t> </a:t>
            </a:r>
            <a:r>
              <a:rPr lang="en-US" sz="2400" dirty="0" smtClean="0">
                <a:cs typeface="2  Lotus" pitchFamily="2" charset="-78"/>
              </a:rPr>
              <a:t>2.8 </a:t>
            </a:r>
            <a:endParaRPr lang="fa-IR" sz="2500" dirty="0" smtClean="0">
              <a:latin typeface="Times New Roman" pitchFamily="18" charset="0"/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400" dirty="0" smtClean="0">
                <a:cs typeface="2  Lotus" pitchFamily="2" charset="-78"/>
              </a:rPr>
              <a:t>آخرین ویرایش پایدار</a:t>
            </a:r>
            <a:endParaRPr lang="fa-IR" sz="2400" dirty="0" smtClean="0">
              <a:cs typeface="2  Lotus" pitchFamily="2" charset="-78"/>
            </a:endParaRPr>
          </a:p>
          <a:p>
            <a:pPr algn="r" rtl="1"/>
            <a:endParaRPr lang="en-US" sz="24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en-US" sz="2400" dirty="0" err="1" smtClean="0">
                <a:cs typeface="2  Lotus" pitchFamily="2" charset="-78"/>
              </a:rPr>
              <a:t>TexMaker</a:t>
            </a:r>
            <a:r>
              <a:rPr lang="en-US" sz="2400" dirty="0" smtClean="0">
                <a:cs typeface="2  Lotus" pitchFamily="2" charset="-78"/>
              </a:rPr>
              <a:t> 1.9.9-2010</a:t>
            </a:r>
            <a:endParaRPr lang="fa-IR" sz="24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4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en-US" sz="2400" dirty="0" smtClean="0">
                <a:cs typeface="2  Lotus" pitchFamily="2" charset="-78"/>
              </a:rPr>
              <a:t>PDF </a:t>
            </a:r>
            <a:r>
              <a:rPr lang="en-US" sz="2400" dirty="0" smtClean="0">
                <a:cs typeface="2  Lotus" pitchFamily="2" charset="-78"/>
              </a:rPr>
              <a:t>Reader: Sumatra </a:t>
            </a:r>
            <a:r>
              <a:rPr lang="en-US" sz="2400" dirty="0" smtClean="0">
                <a:cs typeface="2  Lotus" pitchFamily="2" charset="-78"/>
              </a:rPr>
              <a:t>PDF </a:t>
            </a:r>
            <a:endParaRPr lang="fa-IR" sz="2400" dirty="0" smtClean="0">
              <a:cs typeface="2  Lotus" pitchFamily="2" charset="-7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بسته ی 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Portable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MikTeX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114723"/>
            <a:ext cx="7848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800" dirty="0" smtClean="0">
                <a:cs typeface="2  Lotus" pitchFamily="2" charset="-78"/>
              </a:rPr>
              <a:t>برای </a:t>
            </a:r>
            <a:r>
              <a:rPr lang="fa-IR" sz="2800" dirty="0" smtClean="0">
                <a:cs typeface="2  Lotus" pitchFamily="2" charset="-78"/>
              </a:rPr>
              <a:t>شروع کار با بسته</a:t>
            </a:r>
            <a:r>
              <a:rPr lang="fa-IR" sz="2800" dirty="0" smtClean="0">
                <a:cs typeface="2  Lotus" pitchFamily="2" charset="-78"/>
              </a:rPr>
              <a:t>: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cs typeface="2  Lotus" pitchFamily="2" charset="-78"/>
              </a:rPr>
              <a:t>تنظیم </a:t>
            </a:r>
            <a:r>
              <a:rPr lang="en-US" sz="2000" dirty="0" smtClean="0">
                <a:cs typeface="2  Lotus" pitchFamily="2" charset="-78"/>
              </a:rPr>
              <a:t>Sumatra PDF </a:t>
            </a:r>
            <a:r>
              <a:rPr lang="fa-IR" sz="2000" dirty="0" smtClean="0">
                <a:cs typeface="2  Lotus" pitchFamily="2" charset="-78"/>
              </a:rPr>
              <a:t> </a:t>
            </a:r>
            <a:r>
              <a:rPr lang="fa-IR" sz="2000" dirty="0" smtClean="0">
                <a:cs typeface="2  Lotus" pitchFamily="2" charset="-78"/>
              </a:rPr>
              <a:t>به عنوان ابزار پیش فرض مرور فایل های </a:t>
            </a:r>
            <a:r>
              <a:rPr lang="en-US" sz="2000" dirty="0" smtClean="0">
                <a:cs typeface="2  Lotus" pitchFamily="2" charset="-78"/>
              </a:rPr>
              <a:t>PDF</a:t>
            </a:r>
            <a:endParaRPr lang="fa-IR" sz="2000" dirty="0" smtClean="0"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cs typeface="2  Lotus" pitchFamily="2" charset="-78"/>
              </a:rPr>
              <a:t>اجرای </a:t>
            </a:r>
            <a:r>
              <a:rPr lang="en-US" sz="2000" dirty="0" err="1" smtClean="0">
                <a:cs typeface="2  Lotus" pitchFamily="2" charset="-78"/>
              </a:rPr>
              <a:t>TexMaker</a:t>
            </a:r>
            <a:r>
              <a:rPr lang="fa-IR" sz="2000" dirty="0" smtClean="0">
                <a:cs typeface="2  Lotus" pitchFamily="2" charset="-78"/>
              </a:rPr>
              <a:t> و باز کردن سند مورد نظر و نگارش در </a:t>
            </a:r>
            <a:r>
              <a:rPr lang="fa-IR" sz="2000" dirty="0" smtClean="0">
                <a:cs typeface="2  Lotus" pitchFamily="2" charset="-78"/>
              </a:rPr>
              <a:t>آن</a:t>
            </a:r>
          </a:p>
          <a:p>
            <a:pPr algn="r" rtl="1">
              <a:buFont typeface="Wingdings" pitchFamily="2" charset="2"/>
              <a:buChar char="§"/>
            </a:pPr>
            <a:endParaRPr lang="fa-IR" sz="24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fa-IR" sz="2400" dirty="0" smtClean="0">
                <a:cs typeface="2  Lotus" pitchFamily="2" charset="-78"/>
              </a:rPr>
              <a:t>نگارش </a:t>
            </a:r>
            <a:r>
              <a:rPr lang="fa-IR" sz="2400" dirty="0" smtClean="0">
                <a:cs typeface="2  Lotus" pitchFamily="2" charset="-78"/>
              </a:rPr>
              <a:t>با </a:t>
            </a:r>
            <a:r>
              <a:rPr lang="en-US" sz="2400" dirty="0" smtClean="0">
                <a:cs typeface="2  Lotus" pitchFamily="2" charset="-78"/>
              </a:rPr>
              <a:t>Latex</a:t>
            </a:r>
            <a:endParaRPr lang="en-US" sz="2400" dirty="0" smtClean="0"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400" dirty="0" smtClean="0">
                <a:cs typeface="2  Lotus" pitchFamily="2" charset="-78"/>
              </a:rPr>
              <a:t>فایل با پسوند </a:t>
            </a:r>
            <a:r>
              <a:rPr lang="en-US" sz="2400" dirty="0" smtClean="0">
                <a:cs typeface="2  Lotus" pitchFamily="2" charset="-78"/>
              </a:rPr>
              <a:t>.</a:t>
            </a:r>
            <a:r>
              <a:rPr lang="en-US" sz="2400" dirty="0" err="1" smtClean="0">
                <a:cs typeface="2  Lotus" pitchFamily="2" charset="-78"/>
              </a:rPr>
              <a:t>tex</a:t>
            </a:r>
            <a:endParaRPr lang="fa-IR" sz="24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en-US" sz="24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fa-IR" sz="2400" dirty="0" smtClean="0">
                <a:cs typeface="2  Lotus" pitchFamily="2" charset="-78"/>
              </a:rPr>
              <a:t>مشاهده و بروز رسانی بسته های </a:t>
            </a:r>
            <a:r>
              <a:rPr lang="en-US" sz="2400" dirty="0" err="1" smtClean="0">
                <a:cs typeface="2  Lotus" pitchFamily="2" charset="-78"/>
              </a:rPr>
              <a:t>MikTeX</a:t>
            </a:r>
            <a:endParaRPr lang="fa-IR" sz="2400" dirty="0" smtClean="0">
              <a:cs typeface="2  Lotus" pitchFamily="2" charset="-7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ساختار یک کد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LaTeX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838200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000" dirty="0" smtClean="0">
                <a:cs typeface="2  Lotus" pitchFamily="2" charset="-78"/>
              </a:rPr>
              <a:t>ساده ترین برنامه : سلام دنیا!‌</a:t>
            </a: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cs typeface="2  Lotus" pitchFamily="2" charset="-78"/>
              </a:rPr>
              <a:t>ابزار های ایجاد خروجی مختلف</a:t>
            </a:r>
          </a:p>
          <a:p>
            <a:pPr lvl="2" algn="r" rtl="1">
              <a:buFont typeface="Wingdings" pitchFamily="2" charset="2"/>
              <a:buChar char="§"/>
            </a:pPr>
            <a:r>
              <a:rPr lang="fa-IR" sz="2000" dirty="0" smtClean="0">
                <a:cs typeface="2  Lotus" pitchFamily="2" charset="-78"/>
              </a:rPr>
              <a:t>بصورت پیش فرض </a:t>
            </a:r>
          </a:p>
          <a:p>
            <a:pPr lvl="3" algn="r" rtl="1">
              <a:buFont typeface="Wingdings" pitchFamily="2" charset="2"/>
              <a:buChar char="§"/>
            </a:pPr>
            <a:r>
              <a:rPr lang="en-US" sz="2000" dirty="0" err="1" smtClean="0">
                <a:cs typeface="2  Lotus" pitchFamily="2" charset="-78"/>
              </a:rPr>
              <a:t>PDFLatex</a:t>
            </a:r>
            <a:endParaRPr lang="en-US" sz="2000" dirty="0" smtClean="0">
              <a:cs typeface="2  Lotus" pitchFamily="2" charset="-78"/>
            </a:endParaRPr>
          </a:p>
          <a:p>
            <a:pPr lvl="3" algn="r" rtl="1">
              <a:buFont typeface="Wingdings" pitchFamily="2" charset="2"/>
              <a:buChar char="§"/>
            </a:pPr>
            <a:r>
              <a:rPr lang="en-US" sz="2000" dirty="0" smtClean="0">
                <a:cs typeface="2  Lotus" pitchFamily="2" charset="-78"/>
              </a:rPr>
              <a:t>Latex</a:t>
            </a:r>
            <a:endParaRPr lang="fa-IR" sz="2000" dirty="0" smtClean="0"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cs typeface="2  Lotus" pitchFamily="2" charset="-78"/>
              </a:rPr>
              <a:t>فایل </a:t>
            </a:r>
            <a:r>
              <a:rPr lang="fa-IR" sz="2000" dirty="0" smtClean="0">
                <a:cs typeface="2  Lotus" pitchFamily="2" charset="-78"/>
              </a:rPr>
              <a:t>های خروجی </a:t>
            </a:r>
            <a:r>
              <a:rPr lang="en-US" sz="2000" dirty="0" smtClean="0">
                <a:cs typeface="2  Lotus" pitchFamily="2" charset="-78"/>
              </a:rPr>
              <a:t>.</a:t>
            </a:r>
            <a:r>
              <a:rPr lang="en-US" sz="2000" smtClean="0">
                <a:cs typeface="2  Lotus" pitchFamily="2" charset="-78"/>
              </a:rPr>
              <a:t>dvi</a:t>
            </a:r>
            <a:r>
              <a:rPr lang="fa-IR" sz="2000" smtClean="0">
                <a:cs typeface="2  Lotus" pitchFamily="2" charset="-78"/>
              </a:rPr>
              <a:t> </a:t>
            </a:r>
            <a:r>
              <a:rPr lang="fa-IR" sz="2000" dirty="0" smtClean="0">
                <a:cs typeface="2  Lotus" pitchFamily="2" charset="-78"/>
              </a:rPr>
              <a:t>و </a:t>
            </a:r>
            <a:r>
              <a:rPr lang="en-US" sz="2000" dirty="0" smtClean="0">
                <a:cs typeface="2  Lotus" pitchFamily="2" charset="-78"/>
              </a:rPr>
              <a:t>.</a:t>
            </a:r>
            <a:r>
              <a:rPr lang="en-US" sz="2000" dirty="0" err="1" smtClean="0">
                <a:cs typeface="2  Lotus" pitchFamily="2" charset="-78"/>
              </a:rPr>
              <a:t>pdf</a:t>
            </a:r>
            <a:r>
              <a:rPr lang="fa-IR" sz="2000" dirty="0" smtClean="0">
                <a:cs typeface="2  Lotus" pitchFamily="2" charset="-78"/>
              </a:rPr>
              <a:t> و </a:t>
            </a:r>
            <a:r>
              <a:rPr lang="en-US" sz="2000" dirty="0" smtClean="0">
                <a:cs typeface="2  Lotus" pitchFamily="2" charset="-78"/>
              </a:rPr>
              <a:t>.</a:t>
            </a:r>
            <a:r>
              <a:rPr lang="en-US" sz="2000" dirty="0" err="1" smtClean="0">
                <a:cs typeface="2  Lotus" pitchFamily="2" charset="-78"/>
              </a:rPr>
              <a:t>ps</a:t>
            </a:r>
            <a:endParaRPr lang="fa-IR" sz="2000" dirty="0" smtClean="0"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cs typeface="2  Lotus" pitchFamily="2" charset="-78"/>
              </a:rPr>
              <a:t>نتیجه ی عملیات: خطا – اخطار یا ... :  </a:t>
            </a:r>
            <a:r>
              <a:rPr lang="en-US" sz="2000" dirty="0" smtClean="0">
                <a:cs typeface="2  Lotus" pitchFamily="2" charset="-78"/>
              </a:rPr>
              <a:t>.log</a:t>
            </a:r>
            <a:endParaRPr lang="fa-IR" sz="20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r>
              <a:rPr lang="fa-IR" sz="2000" dirty="0" smtClean="0">
                <a:cs typeface="2  Lotus" pitchFamily="2" charset="-78"/>
              </a:rPr>
              <a:t> خط </a:t>
            </a:r>
            <a:r>
              <a:rPr lang="fa-IR" sz="2000" dirty="0" smtClean="0">
                <a:cs typeface="2  Lotus" pitchFamily="2" charset="-78"/>
              </a:rPr>
              <a:t>جدید در سند :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\\</a:t>
            </a:r>
            <a:r>
              <a:rPr lang="fa-IR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fa-IR" sz="2000" dirty="0" smtClean="0">
                <a:cs typeface="2  Lotus" pitchFamily="2" charset="-78"/>
              </a:rPr>
              <a:t>کامنت</a:t>
            </a:r>
            <a:r>
              <a:rPr lang="fa-IR" sz="2000" dirty="0" smtClean="0">
                <a:cs typeface="2  Lotus" pitchFamily="2" charset="-78"/>
              </a:rPr>
              <a:t>:  شروع با</a:t>
            </a:r>
            <a:r>
              <a:rPr lang="fa-IR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</a:t>
            </a:r>
          </a:p>
          <a:p>
            <a:pPr algn="r" rtl="1">
              <a:buFont typeface="Wingdings" pitchFamily="2" charset="2"/>
              <a:buChar char="§"/>
            </a:pPr>
            <a:endParaRPr lang="en-US" sz="2000" dirty="0" smtClean="0">
              <a:cs typeface="2  Lotus" pitchFamily="2" charset="-78"/>
            </a:endParaRPr>
          </a:p>
          <a:p>
            <a:pPr algn="r" rtl="1">
              <a:buFont typeface="Wingdings" pitchFamily="2" charset="2"/>
              <a:buChar char="§"/>
            </a:pPr>
            <a:endParaRPr lang="fa-IR" sz="2000" dirty="0" smtClean="0">
              <a:cs typeface="2  Lotus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1200" y="3657600"/>
            <a:ext cx="6019800" cy="1905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 Code: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documentclass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[12pt,a4paper]{article}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\begin{document}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Hello World! 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\end{document}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93025" y="4546600"/>
            <a:ext cx="2174175" cy="7874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095500" y="4267200"/>
            <a:ext cx="5067300" cy="2286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7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8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9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50" autoRev="1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  <p:bldP spid="23" grpId="0" animBg="1"/>
      <p:bldP spid="2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ساختار یک کد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LaTeX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8382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000" dirty="0" smtClean="0">
                <a:cs typeface="2  Lotus" pitchFamily="2" charset="-78"/>
              </a:rPr>
              <a:t>برای </a:t>
            </a:r>
            <a:r>
              <a:rPr lang="fa-IR" sz="2000" dirty="0" smtClean="0">
                <a:cs typeface="2  Lotus" pitchFamily="2" charset="-78"/>
              </a:rPr>
              <a:t>نگارش ساختار های </a:t>
            </a:r>
            <a:r>
              <a:rPr lang="fa-IR" sz="2000" dirty="0" smtClean="0">
                <a:cs typeface="2  Lotus" pitchFamily="2" charset="-78"/>
              </a:rPr>
              <a:t>مختلف</a:t>
            </a:r>
            <a:r>
              <a:rPr lang="en-US" sz="2000" dirty="0" smtClean="0">
                <a:cs typeface="2  Lotus" pitchFamily="2" charset="-78"/>
              </a:rPr>
              <a:t> </a:t>
            </a:r>
            <a:r>
              <a:rPr lang="fa-IR" sz="2000" dirty="0" smtClean="0">
                <a:cs typeface="2  Lotus" pitchFamily="2" charset="-78"/>
              </a:rPr>
              <a:t>باید </a:t>
            </a:r>
            <a:r>
              <a:rPr lang="fa-IR" sz="2000" dirty="0" smtClean="0">
                <a:cs typeface="2  Lotus" pitchFamily="2" charset="-78"/>
              </a:rPr>
              <a:t>محیط متناظر را تعریف کنیم</a:t>
            </a:r>
            <a:r>
              <a:rPr lang="fa-IR" sz="2000" dirty="0" smtClean="0">
                <a:cs typeface="2  Lotus" pitchFamily="2" charset="-78"/>
              </a:rPr>
              <a:t>.</a:t>
            </a:r>
            <a:endParaRPr lang="en-US" sz="2000" dirty="0" smtClean="0">
              <a:cs typeface="2  Lotus" pitchFamily="2" charset="-78"/>
            </a:endParaRPr>
          </a:p>
          <a:p>
            <a:pPr lvl="1" algn="r" rtl="1">
              <a:buFont typeface="Wingdings" pitchFamily="2" charset="2"/>
              <a:buChar char="§"/>
            </a:pPr>
            <a:r>
              <a:rPr lang="fa-IR" sz="2000" dirty="0" smtClean="0">
                <a:cs typeface="2  Lotus" pitchFamily="2" charset="-78"/>
              </a:rPr>
              <a:t>برای مثال برای نگارش یک فرمول ریاضی: </a:t>
            </a:r>
          </a:p>
          <a:p>
            <a:pPr algn="r" rtl="1">
              <a:buFont typeface="Wingdings" pitchFamily="2" charset="2"/>
              <a:buChar char="§"/>
            </a:pPr>
            <a:endParaRPr lang="en-US" sz="2000" dirty="0" smtClean="0">
              <a:cs typeface="2  Lotus" pitchFamily="2" charset="-78"/>
            </a:endParaRPr>
          </a:p>
          <a:p>
            <a:pPr algn="r" rtl="1"/>
            <a:endParaRPr lang="fa-IR" sz="2000" dirty="0" smtClean="0">
              <a:cs typeface="2  Lotus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32000" y="1638300"/>
            <a:ext cx="6019800" cy="266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 Code: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documentclass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[12pt,a4paper]{article}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\begin{document}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Hello World! 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\begin{equation}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f(x)=y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\end{equation}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\end{document}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87600" y="3073400"/>
            <a:ext cx="2527300" cy="8128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5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381000"/>
            <a:ext cx="6705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ساختار یک کد </a:t>
            </a:r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LaTeX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1371600"/>
            <a:ext cx="6019800" cy="2971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 Code:</a:t>
            </a:r>
          </a:p>
          <a:p>
            <a:endParaRPr lang="fa-IR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usepackage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graphicx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documentclass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[12pt,a4paper]{article}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\begin{document}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Hello World! 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\begin{equation}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f(x)=y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\begin{equation}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\end{document}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9400" y="7467600"/>
            <a:ext cx="6019800" cy="1447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\section{...}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\subsection{...}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subsubsection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{...}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57400" y="7315200"/>
            <a:ext cx="6019800" cy="3276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LaTeX</a:t>
            </a:r>
            <a:r>
              <a:rPr lang="en-US" b="1" dirty="0" smtClean="0">
                <a:solidFill>
                  <a:srgbClr val="FF0000"/>
                </a:solidFill>
              </a:rPr>
              <a:t> Code: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title{My Cute Cat!}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author{Hassan}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\date{}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\begin{document}</a:t>
            </a:r>
          </a:p>
          <a:p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maketitle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en-US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0600" y="8382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fa-IR" sz="2000" dirty="0" smtClean="0">
                <a:cs typeface="2  Lotus" pitchFamily="2" charset="-78"/>
              </a:rPr>
              <a:t>برای </a:t>
            </a:r>
            <a:r>
              <a:rPr lang="fa-IR" sz="2000" dirty="0" smtClean="0">
                <a:cs typeface="2  Lotus" pitchFamily="2" charset="-78"/>
              </a:rPr>
              <a:t>استفاده کردن از امکانات بسته های مختلف: </a:t>
            </a:r>
            <a:endParaRPr lang="fa-IR" sz="2000" dirty="0" smtClean="0">
              <a:cs typeface="2  Lotus" pitchFamily="2" charset="-7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451100" y="1955800"/>
            <a:ext cx="2895600" cy="2921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1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2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1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2638</TotalTime>
  <Words>1050</Words>
  <Application>Microsoft Office PowerPoint</Application>
  <PresentationFormat>On-screen Show (4:3)</PresentationFormat>
  <Paragraphs>332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Oriel</vt:lpstr>
      <vt:lpstr>Introduction to typesetting in</vt:lpstr>
      <vt:lpstr>- معرفی LaTeX - کار با LaTeX  - ساختار یک کد LaTeX  - نگارش فرمول های ریاضی - برخی از نکات کاربردی در ارتباط با LaTeX  - اضافه کردن تصاویر  - اضافه کردن جدول  - اضافه کردن منابع   - ارجاع - برخی از نکات تجربی!  - برخی از دیگر بسته های معروف و کاربردی LaTeX </vt:lpstr>
      <vt:lpstr>- یک ساختار بسیار مناسب برای نگارش اسناد:   - مقالات علمی، کتاب ها، پایان نامه،‌ رزومه و ...  - نگارش ساده و ساخت یافته و جذاب!  - فرمول های پیچیده ی ریاضی  - زیباتر از بسیاری از نرم افزار های نگارش فرمول های ریاضی  - کارامد برای نگارش متن فرمول های ریاضی در صفحات وب - LaTeX یک برنامه گرافیکی نیست!‌  - مجموعه ای ماکرو ها برای استفاده از LaTeX به چه احتیاج داریم؟!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Khashabi-09125501905</dc:creator>
  <cp:lastModifiedBy>Khashabi-09125501905</cp:lastModifiedBy>
  <cp:revision>89</cp:revision>
  <dcterms:created xsi:type="dcterms:W3CDTF">2010-08-18T06:47:12Z</dcterms:created>
  <dcterms:modified xsi:type="dcterms:W3CDTF">2011-01-31T09:33:40Z</dcterms:modified>
</cp:coreProperties>
</file>