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theme/themeOverride1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82" r:id="rId5"/>
    <p:sldId id="259" r:id="rId6"/>
    <p:sldId id="260" r:id="rId7"/>
    <p:sldId id="283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86" r:id="rId16"/>
    <p:sldId id="268" r:id="rId17"/>
    <p:sldId id="269" r:id="rId18"/>
    <p:sldId id="272" r:id="rId19"/>
    <p:sldId id="276" r:id="rId20"/>
    <p:sldId id="277" r:id="rId21"/>
    <p:sldId id="278" r:id="rId22"/>
    <p:sldId id="279" r:id="rId23"/>
    <p:sldId id="284" r:id="rId24"/>
    <p:sldId id="287" r:id="rId25"/>
    <p:sldId id="270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2D2E"/>
    <a:srgbClr val="008000"/>
    <a:srgbClr val="FF0000"/>
    <a:srgbClr val="046C09"/>
    <a:srgbClr val="009900"/>
    <a:srgbClr val="5EC412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5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Relationship Id="rId4" Type="http://schemas.openxmlformats.org/officeDocument/2006/relationships/image" Target="../media/image3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1157288" y="1344613"/>
            <a:ext cx="63500" cy="65087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6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7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2825" y="0"/>
            <a:ext cx="68580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2286000" y="0"/>
            <a:ext cx="76200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2408238" y="2746375"/>
            <a:ext cx="63500" cy="63500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/>
          <a:lstStyle>
            <a:lvl1pPr algn="ctr">
              <a:defRPr sz="4500" b="1" cap="none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4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14413" y="0"/>
            <a:ext cx="8129587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tIns="274320">
            <a:normAutofit/>
          </a:bodyPr>
          <a:lstStyle>
            <a:extLst/>
          </a:lstStyle>
          <a:p>
            <a:pPr indent="-283464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  <a:defRPr/>
            </a:pPr>
            <a:endParaRPr lang="en-US" sz="3200">
              <a:latin typeface="+mn-lt"/>
              <a:cs typeface="+mn-cs"/>
            </a:endParaRPr>
          </a:p>
        </p:txBody>
      </p:sp>
      <p:sp>
        <p:nvSpPr>
          <p:cNvPr id="6" name="Flowchart: Process 5"/>
          <p:cNvSpPr/>
          <p:nvPr/>
        </p:nvSpPr>
        <p:spPr>
          <a:xfrm rot="19468671">
            <a:off x="396875" y="954088"/>
            <a:ext cx="685800" cy="204787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7" name="Flowchart: Process 6"/>
          <p:cNvSpPr/>
          <p:nvPr/>
        </p:nvSpPr>
        <p:spPr>
          <a:xfrm rot="2103354" flipH="1">
            <a:off x="5003800" y="936625"/>
            <a:ext cx="649288" cy="204788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tIns="274320">
            <a:normAutofit/>
          </a:bodyPr>
          <a:lstStyle>
            <a:lvl1pPr indent="0">
              <a:buNone/>
              <a:defRPr sz="3200"/>
            </a:lvl1pPr>
            <a:extLst/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75" y="-815975"/>
            <a:ext cx="1638300" cy="1638300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168275" y="20638"/>
            <a:ext cx="1703388" cy="1703387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12825" y="0"/>
            <a:ext cx="813117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100" y="274638"/>
            <a:ext cx="7499350" cy="1143000"/>
          </a:xfrm>
          <a:prstGeom prst="rect">
            <a:avLst/>
          </a:prstGeom>
        </p:spPr>
        <p:txBody>
          <a:bodyPr anchor="ctr">
            <a:normAutofit/>
          </a:bodyPr>
          <a:lstStyle>
            <a:extLst/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33" name="Text Placeholder 8"/>
          <p:cNvSpPr>
            <a:spLocks noGrp="1"/>
          </p:cNvSpPr>
          <p:nvPr>
            <p:ph type="body" idx="1"/>
          </p:nvPr>
        </p:nvSpPr>
        <p:spPr bwMode="auto">
          <a:xfrm>
            <a:off x="1435100" y="1447800"/>
            <a:ext cx="7499350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cs typeface="Arial" pitchFamily="34" charset="0"/>
              </a:defRPr>
            </a:lvl1pPr>
            <a:extLst/>
          </a:lstStyle>
          <a:p>
            <a:fld id="{CD435D31-99CB-46A2-AD90-F5F025D8F3A5}" type="datetimeFigureOut">
              <a:rPr lang="en-US" smtClean="0"/>
              <a:pPr/>
              <a:t>1/19/2011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cs typeface="Arial" pitchFamily="34" charset="0"/>
              </a:defRPr>
            </a:lvl1pPr>
            <a:extLst/>
          </a:lstStyle>
          <a:p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775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  <a:cs typeface="Arial" pitchFamily="34" charset="0"/>
              </a:defRPr>
            </a:lvl1pPr>
            <a:extLst/>
          </a:lstStyle>
          <a:p>
            <a:fld id="{053ECE19-558A-444E-B13F-C658E33AB32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413" y="0"/>
            <a:ext cx="73025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300" kern="1200">
          <a:solidFill>
            <a:srgbClr val="572314"/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300">
          <a:solidFill>
            <a:srgbClr val="572314"/>
          </a:solidFill>
          <a:latin typeface="Arial" pitchFamily="34" charset="0"/>
        </a:defRPr>
      </a:lvl9pPr>
      <a:extLst/>
    </p:titleStyle>
    <p:bodyStyle>
      <a:lvl1pPr marL="365125" indent="-282575" algn="l" rtl="0" eaLnBrk="0" fontAlgn="base" hangingPunct="0"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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36538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5825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173038" algn="l" rtl="0" eaLnBrk="0" fontAlgn="base" hangingPunct="0">
        <a:spcBef>
          <a:spcPct val="20000"/>
        </a:spcBef>
        <a:spcAft>
          <a:spcPct val="0"/>
        </a:spcAft>
        <a:buClr>
          <a:srgbClr val="C32D2E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6988" indent="-182563" algn="l" rtl="0" eaLnBrk="0" fontAlgn="base" hangingPunct="0">
        <a:spcBef>
          <a:spcPct val="20000"/>
        </a:spcBef>
        <a:spcAft>
          <a:spcPct val="0"/>
        </a:spcAft>
        <a:buClr>
          <a:srgbClr val="84AA33"/>
        </a:buClr>
        <a:buFont typeface="Wingdings 2" pitchFamily="18" charset="2"/>
        <a:buChar char="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36.png"/><Relationship Id="rId5" Type="http://schemas.openxmlformats.org/officeDocument/2006/relationships/oleObject" Target="../embeddings/oleObject3.bin"/><Relationship Id="rId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jpeg"/><Relationship Id="rId3" Type="http://schemas.openxmlformats.org/officeDocument/2006/relationships/image" Target="../media/image40.pn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image" Target="../media/image41.png"/><Relationship Id="rId9" Type="http://schemas.openxmlformats.org/officeDocument/2006/relationships/image" Target="../media/image43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1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video" Target="file:///E:\Projects&amp;Researchs\2010_controlProject\our_en\Simulink\behboodwithgui\Results\Sine2\CaptureWiz007.wmv" TargetMode="Externa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oleObject" Target="../embeddings/oleObject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1.xml"/><Relationship Id="rId1" Type="http://schemas.openxmlformats.org/officeDocument/2006/relationships/video" Target="file:///C:\Users\Khashabi-09125501905\Desktop\ballAndPlate3.avi" TargetMode="Externa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E:\Projects&amp;Researchs\2010_controlProject\our_en\Presentation\MarsPathFinder.jpg"/>
          <p:cNvPicPr>
            <a:picLocks noChangeAspect="1" noChangeArrowheads="1"/>
          </p:cNvPicPr>
          <p:nvPr/>
        </p:nvPicPr>
        <p:blipFill>
          <a:blip r:embed="rId4">
            <a:lum bright="53000" contrast="9000"/>
          </a:blip>
          <a:srcRect/>
          <a:stretch>
            <a:fillRect/>
          </a:stretch>
        </p:blipFill>
        <p:spPr bwMode="auto">
          <a:xfrm>
            <a:off x="990600" y="0"/>
            <a:ext cx="8153400" cy="6858000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20000"/>
              </a:srgbClr>
            </a:outerShdw>
          </a:effectLst>
        </p:spPr>
      </p:pic>
      <p:sp>
        <p:nvSpPr>
          <p:cNvPr id="9" name="Subtitle 2"/>
          <p:cNvSpPr txBox="1">
            <a:spLocks/>
          </p:cNvSpPr>
          <p:nvPr/>
        </p:nvSpPr>
        <p:spPr bwMode="auto">
          <a:xfrm>
            <a:off x="1280160" y="5410200"/>
            <a:ext cx="7406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ct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fa-IR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cs typeface="B Nazanin" pitchFamily="2" charset="-78"/>
              </a:rPr>
              <a:t>دانشکده</a:t>
            </a:r>
            <a:r>
              <a:rPr kumimoji="0" lang="fa-IR" b="1" i="0" u="none" strike="noStrike" kern="1200" cap="none" spc="0" normalizeH="0" noProof="0" dirty="0" smtClean="0">
                <a:ln>
                  <a:noFill/>
                </a:ln>
                <a:solidFill>
                  <a:schemeClr val="tx2">
                    <a:shade val="30000"/>
                    <a:satMod val="150000"/>
                  </a:schemeClr>
                </a:solidFill>
                <a:effectLst/>
                <a:uLnTx/>
                <a:uFillTx/>
                <a:cs typeface="B Nazanin" pitchFamily="2" charset="-78"/>
              </a:rPr>
              <a:t> ی مهندسی برق؛ دانشگاه صنعتی امیرکبیر</a:t>
            </a:r>
            <a:endParaRPr kumimoji="0" lang="en-US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cs typeface="B Nazanin" pitchFamily="2" charset="-78"/>
            </a:endParaRPr>
          </a:p>
        </p:txBody>
      </p:sp>
      <p:sp>
        <p:nvSpPr>
          <p:cNvPr id="10" name="Subtitle 2"/>
          <p:cNvSpPr txBox="1">
            <a:spLocks/>
          </p:cNvSpPr>
          <p:nvPr/>
        </p:nvSpPr>
        <p:spPr bwMode="auto">
          <a:xfrm>
            <a:off x="1127760" y="5105400"/>
            <a:ext cx="7406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ct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fa-IR" sz="2400" b="1" dirty="0" smtClean="0">
                <a:solidFill>
                  <a:schemeClr val="tx2">
                    <a:shade val="30000"/>
                    <a:satMod val="150000"/>
                  </a:schemeClr>
                </a:solidFill>
                <a:cs typeface="B Nazanin" pitchFamily="2" charset="-78"/>
              </a:rPr>
              <a:t>بهمن 1389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cs typeface="B Nazanin" pitchFamily="2" charset="-78"/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 bwMode="auto">
          <a:xfrm>
            <a:off x="1127760" y="3810000"/>
            <a:ext cx="740664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ct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lang="fa-IR" sz="2800" b="1" dirty="0" smtClean="0">
                <a:ln w="28575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glow rad="101600">
                    <a:schemeClr val="tx2">
                      <a:lumMod val="40000"/>
                      <a:lumOff val="60000"/>
                      <a:alpha val="60000"/>
                    </a:schemeClr>
                  </a:glow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Nazanin" pitchFamily="2" charset="-78"/>
              </a:rPr>
              <a:t>استاد راهنما: دکتر طالبی</a:t>
            </a:r>
            <a:endParaRPr kumimoji="0" lang="en-US" sz="2800" b="1" i="0" u="none" strike="noStrike" kern="1200" normalizeH="0" baseline="0" noProof="0" dirty="0">
              <a:ln w="28575">
                <a:solidFill>
                  <a:schemeClr val="tx1"/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glow rad="101600">
                  <a:schemeClr val="tx2">
                    <a:lumMod val="40000"/>
                    <a:lumOff val="60000"/>
                    <a:alpha val="60000"/>
                  </a:schemeClr>
                </a:glow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uLnTx/>
              <a:uFillTx/>
              <a:cs typeface="B Nazanin" pitchFamily="2" charset="-78"/>
            </a:endParaRPr>
          </a:p>
        </p:txBody>
      </p:sp>
      <p:sp>
        <p:nvSpPr>
          <p:cNvPr id="12" name="Subtitle 2"/>
          <p:cNvSpPr txBox="1">
            <a:spLocks/>
          </p:cNvSpPr>
          <p:nvPr/>
        </p:nvSpPr>
        <p:spPr bwMode="auto">
          <a:xfrm>
            <a:off x="1219200" y="3200400"/>
            <a:ext cx="74066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ct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fa-IR" sz="2800" b="1" i="0" u="none" strike="noStrike" kern="1200" normalizeH="0" baseline="0" noProof="0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uLnTx/>
                <a:uFillTx/>
                <a:cs typeface="B Nazanin" pitchFamily="2" charset="-78"/>
              </a:rPr>
              <a:t>دانیال</a:t>
            </a:r>
            <a:r>
              <a:rPr lang="fa-IR" sz="2800" b="1" dirty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cs typeface="B Nazanin" pitchFamily="2" charset="-78"/>
              </a:rPr>
              <a:t> </a:t>
            </a:r>
            <a:r>
              <a:rPr lang="fa-IR" sz="2800" b="1" dirty="0" smtClean="0">
                <a:ln w="17780" cmpd="sng">
                  <a:solidFill>
                    <a:schemeClr val="tx1"/>
                  </a:solidFill>
                  <a:prstDash val="solid"/>
                  <a:miter lim="800000"/>
                </a:ln>
                <a:effectLst>
                  <a:outerShdw blurRad="50800" algn="tl" rotWithShape="0">
                    <a:srgbClr val="000000"/>
                  </a:outerShdw>
                </a:effectLst>
                <a:cs typeface="B Nazanin" pitchFamily="2" charset="-78"/>
              </a:rPr>
              <a:t>خشابی و محمد نخبه زعیم</a:t>
            </a:r>
            <a:endParaRPr kumimoji="0" lang="en-US" sz="2800" b="1" i="0" u="none" strike="noStrike" kern="1200" normalizeH="0" baseline="0" noProof="0" dirty="0">
              <a:ln w="17780" cmpd="sng">
                <a:solidFill>
                  <a:schemeClr val="tx1"/>
                </a:solidFill>
                <a:prstDash val="solid"/>
                <a:miter lim="800000"/>
              </a:ln>
              <a:effectLst>
                <a:outerShdw blurRad="50800" algn="tl" rotWithShape="0">
                  <a:srgbClr val="000000"/>
                </a:outerShdw>
              </a:effectLst>
              <a:uLnTx/>
              <a:uFillTx/>
              <a:cs typeface="B Nazanin" pitchFamily="2" charset="-78"/>
            </a:endParaRPr>
          </a:p>
        </p:txBody>
      </p:sp>
      <p:sp>
        <p:nvSpPr>
          <p:cNvPr id="14" name="Subtitle 2"/>
          <p:cNvSpPr txBox="1">
            <a:spLocks/>
          </p:cNvSpPr>
          <p:nvPr/>
        </p:nvSpPr>
        <p:spPr bwMode="auto">
          <a:xfrm>
            <a:off x="1295400" y="1981200"/>
            <a:ext cx="740664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  <a:scene3d>
              <a:camera prst="orthographicFront"/>
              <a:lightRig rig="flat" dir="t">
                <a:rot lat="0" lon="0" rev="18900000"/>
              </a:lightRig>
            </a:scene3d>
            <a:sp3d extrusionH="31750" contourW="6350" prstMaterial="powder">
              <a:bevelT w="19050" h="19050" prst="angle"/>
              <a:contourClr>
                <a:schemeClr val="accent3">
                  <a:tint val="100000"/>
                  <a:shade val="100000"/>
                  <a:satMod val="100000"/>
                  <a:hueMod val="100000"/>
                </a:schemeClr>
              </a:contourClr>
            </a:sp3d>
          </a:bodyPr>
          <a:lstStyle/>
          <a:p>
            <a:pPr marL="27432" marR="0" lvl="0" indent="0" algn="ct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2" pitchFamily="18" charset="2"/>
              <a:buNone/>
              <a:tabLst/>
              <a:defRPr/>
            </a:pPr>
            <a:r>
              <a:rPr kumimoji="0" lang="fa-IR" sz="4000" b="1" i="0" u="none" strike="noStrike" kern="1200" normalizeH="0" baseline="0" noProof="0" dirty="0" smtClean="0">
                <a:ln/>
                <a:solidFill>
                  <a:schemeClr val="accent3"/>
                </a:solidFill>
                <a:effectLst>
                  <a:reflection blurRad="6350" stA="60000" endA="900" endPos="60000" dist="29997" dir="5400000" sy="-100000" algn="bl" rotWithShape="0"/>
                </a:effectLst>
                <a:uLnTx/>
                <a:uFillTx/>
                <a:latin typeface="+mn-lt"/>
                <a:ea typeface="+mn-ea"/>
                <a:cs typeface="B Titr" pitchFamily="2" charset="-78"/>
              </a:rPr>
              <a:t>مدل سازی و کنترل سیستم گوی و صفحه</a:t>
            </a:r>
            <a:endParaRPr kumimoji="0" lang="en-US" sz="4000" b="1" i="0" u="none" strike="noStrike" kern="1200" normalizeH="0" baseline="0" noProof="0" dirty="0">
              <a:ln/>
              <a:solidFill>
                <a:schemeClr val="accent3"/>
              </a:solidFill>
              <a:effectLst>
                <a:reflection blurRad="6350" stA="60000" endA="900" endPos="60000" dist="29997" dir="5400000" sy="-100000" algn="bl" rotWithShape="0"/>
              </a:effectLst>
              <a:uLnTx/>
              <a:uFillTx/>
              <a:latin typeface="+mn-lt"/>
              <a:ea typeface="+mn-ea"/>
              <a:cs typeface="B Titr" pitchFamily="2" charset="-78"/>
            </a:endParaRPr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1600200" y="0"/>
            <a:ext cx="7406640" cy="1167384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بنام خالق سیستم های دینامیکی؛</a:t>
            </a:r>
            <a:b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آنکه جبران ساز دنیایش پایدار است.</a:t>
            </a:r>
            <a:b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</a:br>
            <a:r>
              <a:rPr kumimoji="0" lang="fa-IR" sz="20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                       اما وعده ی ناپایداری داده است!‌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0668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نقطه تعادل: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سرعت و مشتقات آن صفر هستند.</a:t>
            </a:r>
            <a:r>
              <a:rPr lang="fa-IR" sz="2200" b="1" dirty="0" smtClean="0">
                <a:cs typeface="B Nazanin" pitchFamily="2" charset="-78"/>
              </a:rPr>
              <a:t> 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نقطه تعادل سیستم به صورت زیر بدست می آید: 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با در نظر گرفتن اینکه موتور در مرکز صفحه قرار دارد و هدف حرکت توپ در همسایگی مرکز است: 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خطی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سازی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270000" y="2336800"/>
          <a:ext cx="1257300" cy="1371600"/>
        </p:xfrm>
        <a:graphic>
          <a:graphicData uri="http://schemas.openxmlformats.org/presentationml/2006/ole">
            <p:oleObj spid="_x0000_s3074" name="Equation" r:id="rId3" imgW="838080" imgH="914400" progId="Equation.DSMT4">
              <p:embed/>
            </p:oleObj>
          </a:graphicData>
        </a:graphic>
      </p:graphicFrame>
      <p:sp>
        <p:nvSpPr>
          <p:cNvPr id="5" name="Notched Right Arrow 4"/>
          <p:cNvSpPr/>
          <p:nvPr/>
        </p:nvSpPr>
        <p:spPr>
          <a:xfrm>
            <a:off x="2730500" y="27940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1143000" y="2197100"/>
            <a:ext cx="1447800" cy="1600200"/>
          </a:xfrm>
          <a:prstGeom prst="roundRect">
            <a:avLst/>
          </a:prstGeom>
          <a:solidFill>
            <a:srgbClr val="5EC412">
              <a:alpha val="34000"/>
            </a:srgbClr>
          </a:solidFill>
          <a:ln>
            <a:solidFill>
              <a:srgbClr val="046C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657600" y="2667000"/>
            <a:ext cx="4572000" cy="548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Curved Left Arrow 9"/>
          <p:cNvSpPr/>
          <p:nvPr/>
        </p:nvSpPr>
        <p:spPr>
          <a:xfrm>
            <a:off x="8318500" y="2857500"/>
            <a:ext cx="609600" cy="876300"/>
          </a:xfrm>
          <a:prstGeom prst="curvedLeft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aphicFrame>
        <p:nvGraphicFramePr>
          <p:cNvPr id="3077" name="Object 5"/>
          <p:cNvGraphicFramePr>
            <a:graphicFrameLocks noChangeAspect="1"/>
          </p:cNvGraphicFramePr>
          <p:nvPr/>
        </p:nvGraphicFramePr>
        <p:xfrm>
          <a:off x="4972050" y="3429000"/>
          <a:ext cx="1428750" cy="381000"/>
        </p:xfrm>
        <a:graphic>
          <a:graphicData uri="http://schemas.openxmlformats.org/presentationml/2006/ole">
            <p:oleObj spid="_x0000_s3077" name="Equation" r:id="rId5" imgW="761760" imgH="203040" progId="Equation.DSMT4">
              <p:embed/>
            </p:oleObj>
          </a:graphicData>
        </a:graphic>
      </p:graphicFrame>
      <p:sp>
        <p:nvSpPr>
          <p:cNvPr id="12" name="Rounded Rectangle 11"/>
          <p:cNvSpPr/>
          <p:nvPr/>
        </p:nvSpPr>
        <p:spPr>
          <a:xfrm>
            <a:off x="4965700" y="3403600"/>
            <a:ext cx="1447800" cy="45720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295400" y="4972050"/>
            <a:ext cx="5362575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Bent-Up Arrow 15"/>
          <p:cNvSpPr/>
          <p:nvPr/>
        </p:nvSpPr>
        <p:spPr>
          <a:xfrm rot="5400000">
            <a:off x="1752600" y="5562600"/>
            <a:ext cx="762000" cy="76200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079" name="Object 7"/>
          <p:cNvGraphicFramePr>
            <a:graphicFrameLocks noChangeAspect="1"/>
          </p:cNvGraphicFramePr>
          <p:nvPr/>
        </p:nvGraphicFramePr>
        <p:xfrm>
          <a:off x="2654300" y="5938837"/>
          <a:ext cx="685800" cy="385763"/>
        </p:xfrm>
        <a:graphic>
          <a:graphicData uri="http://schemas.openxmlformats.org/presentationml/2006/ole">
            <p:oleObj spid="_x0000_s3079" name="Equation" r:id="rId7" imgW="406080" imgH="228600" progId="Equation.DSMT4">
              <p:embed/>
            </p:oleObj>
          </a:graphicData>
        </a:graphic>
      </p:graphicFrame>
      <p:sp>
        <p:nvSpPr>
          <p:cNvPr id="18" name="Notched Right Arrow 17"/>
          <p:cNvSpPr/>
          <p:nvPr/>
        </p:nvSpPr>
        <p:spPr>
          <a:xfrm>
            <a:off x="3581400" y="59309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648200" y="5867400"/>
            <a:ext cx="1447800" cy="45720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aphicFrame>
        <p:nvGraphicFramePr>
          <p:cNvPr id="3081" name="Object 9"/>
          <p:cNvGraphicFramePr>
            <a:graphicFrameLocks noChangeAspect="1"/>
          </p:cNvGraphicFramePr>
          <p:nvPr/>
        </p:nvGraphicFramePr>
        <p:xfrm>
          <a:off x="4707467" y="5905500"/>
          <a:ext cx="1375833" cy="381000"/>
        </p:xfrm>
        <a:graphic>
          <a:graphicData uri="http://schemas.openxmlformats.org/presentationml/2006/ole">
            <p:oleObj spid="_x0000_s3081" name="Equation" r:id="rId8" imgW="82548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 animBg="1"/>
      <p:bldP spid="12" grpId="0" animBg="1"/>
      <p:bldP spid="16" grpId="0" animBg="1"/>
      <p:bldP spid="18" grpId="0" animBg="1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با در نظر گرفتن متغیر های حالت: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و نوشتن معادلات سیستم به صورت                          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با استفاده از بسط تیلور : 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معادلات خطی محاسبه می شوند: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خطی سازی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282700"/>
            <a:ext cx="5384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15955" y="1689100"/>
            <a:ext cx="1281545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aphicFrame>
        <p:nvGraphicFramePr>
          <p:cNvPr id="4100" name="Object 4"/>
          <p:cNvGraphicFramePr>
            <a:graphicFrameLocks noChangeAspect="1"/>
          </p:cNvGraphicFramePr>
          <p:nvPr/>
        </p:nvGraphicFramePr>
        <p:xfrm>
          <a:off x="2590800" y="2590800"/>
          <a:ext cx="4645025" cy="706438"/>
        </p:xfrm>
        <a:graphic>
          <a:graphicData uri="http://schemas.openxmlformats.org/presentationml/2006/ole">
            <p:oleObj spid="_x0000_s4100" name="Equation" r:id="rId5" imgW="2920680" imgH="444240" progId="Equation.DSMT4">
              <p:embed/>
            </p:oleObj>
          </a:graphicData>
        </a:graphic>
      </p:graphicFrame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3200400" y="4648200"/>
          <a:ext cx="2049462" cy="730250"/>
        </p:xfrm>
        <a:graphic>
          <a:graphicData uri="http://schemas.openxmlformats.org/presentationml/2006/ole">
            <p:oleObj spid="_x0000_s4102" name="Equation" r:id="rId6" imgW="1104840" imgH="393480" progId="Equation.DSMT4">
              <p:embed/>
            </p:oleObj>
          </a:graphicData>
        </a:graphic>
      </p:graphicFrame>
      <p:graphicFrame>
        <p:nvGraphicFramePr>
          <p:cNvPr id="4103" name="Object 7"/>
          <p:cNvGraphicFramePr>
            <a:graphicFrameLocks noChangeAspect="1"/>
          </p:cNvGraphicFramePr>
          <p:nvPr/>
        </p:nvGraphicFramePr>
        <p:xfrm>
          <a:off x="1219200" y="3657600"/>
          <a:ext cx="1346200" cy="457200"/>
        </p:xfrm>
        <a:graphic>
          <a:graphicData uri="http://schemas.openxmlformats.org/presentationml/2006/ole">
            <p:oleObj spid="_x0000_s4103" name="Equation" r:id="rId7" imgW="672840" imgH="228600" progId="Equation.DSMT4">
              <p:embed/>
            </p:oleObj>
          </a:graphicData>
        </a:graphic>
      </p:graphicFrame>
      <p:sp>
        <p:nvSpPr>
          <p:cNvPr id="10" name="Bent-Up Arrow 9"/>
          <p:cNvSpPr/>
          <p:nvPr/>
        </p:nvSpPr>
        <p:spPr>
          <a:xfrm rot="5400000">
            <a:off x="1676400" y="4038600"/>
            <a:ext cx="1143000" cy="1295400"/>
          </a:xfrm>
          <a:prstGeom prst="bentUp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ounded Rectangle 10"/>
          <p:cNvSpPr/>
          <p:nvPr/>
        </p:nvSpPr>
        <p:spPr>
          <a:xfrm>
            <a:off x="3048000" y="4572000"/>
            <a:ext cx="2362200" cy="914400"/>
          </a:xfrm>
          <a:prstGeom prst="roundRect">
            <a:avLst/>
          </a:prstGeom>
          <a:solidFill>
            <a:srgbClr val="FF0000">
              <a:alpha val="34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304800" y="914400"/>
            <a:ext cx="1773855" cy="2427073"/>
            <a:chOff x="615311" y="1732821"/>
            <a:chExt cx="3169288" cy="4539148"/>
          </a:xfrm>
        </p:grpSpPr>
        <p:pic>
          <p:nvPicPr>
            <p:cNvPr id="13" name="Picture 12" descr="Brook taylor.jpeg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15311" y="1732821"/>
              <a:ext cx="3169288" cy="3855179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1143001" y="5638800"/>
              <a:ext cx="2285384" cy="6331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Brook Taylor</a:t>
              </a:r>
              <a:endParaRPr lang="en-US" sz="16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6705600" y="4191000"/>
            <a:ext cx="1749197" cy="2427999"/>
            <a:chOff x="5483256" y="2034097"/>
            <a:chExt cx="3279744" cy="4100229"/>
          </a:xfrm>
        </p:grpSpPr>
        <p:pic>
          <p:nvPicPr>
            <p:cNvPr id="16" name="Picture 15" descr="carl gustuv jacobi.jpg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5627332" y="2034097"/>
              <a:ext cx="2992793" cy="3531496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5483256" y="5562601"/>
              <a:ext cx="3279744" cy="5717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Carl Gustav Jacobi</a:t>
              </a:r>
              <a:endParaRPr lang="en-US" sz="1600" dirty="0"/>
            </a:p>
          </p:txBody>
        </p:sp>
      </p:grp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3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990600"/>
            <a:ext cx="777240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استفاده از ابزار </a:t>
            </a:r>
            <a:r>
              <a:rPr lang="en-US" sz="2000" b="1" dirty="0" err="1" smtClean="0">
                <a:cs typeface="B Nazanin" pitchFamily="2" charset="-78"/>
              </a:rPr>
              <a:t>Simulink</a:t>
            </a:r>
            <a:r>
              <a:rPr lang="en-US" sz="2000" b="1" dirty="0" smtClean="0">
                <a:cs typeface="B Nazanin" pitchFamily="2" charset="-78"/>
              </a:rPr>
              <a:t> </a:t>
            </a:r>
            <a:r>
              <a:rPr lang="fa-IR" sz="2000" b="1" dirty="0" smtClean="0">
                <a:cs typeface="B Nazanin" pitchFamily="2" charset="-78"/>
              </a:rPr>
              <a:t> برای خطی سازی و بدست آوردن تابع تبدیل: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دستور </a:t>
            </a:r>
            <a:r>
              <a:rPr lang="en-US" sz="2000" b="1" dirty="0" err="1" smtClean="0">
                <a:cs typeface="B Nazanin" pitchFamily="2" charset="-78"/>
              </a:rPr>
              <a:t>linmod</a:t>
            </a:r>
            <a:r>
              <a:rPr lang="fa-IR" sz="2000" b="1" dirty="0" smtClean="0">
                <a:cs typeface="B Nazanin" pitchFamily="2" charset="-78"/>
              </a:rPr>
              <a:t> ماتریس های فضای حالت یک مدل </a:t>
            </a:r>
            <a:r>
              <a:rPr lang="en-US" sz="2000" b="1" dirty="0" err="1" smtClean="0">
                <a:cs typeface="B Nazanin" pitchFamily="2" charset="-78"/>
              </a:rPr>
              <a:t>Simulink</a:t>
            </a:r>
            <a:r>
              <a:rPr lang="fa-IR" sz="2000" b="1" dirty="0" smtClean="0">
                <a:cs typeface="B Nazanin" pitchFamily="2" charset="-78"/>
              </a:rPr>
              <a:t> را در اختیار می گذارد.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مدل </a:t>
            </a:r>
            <a:r>
              <a:rPr lang="en-US" sz="2000" b="1" dirty="0" err="1" smtClean="0">
                <a:cs typeface="B Nazanin" pitchFamily="2" charset="-78"/>
              </a:rPr>
              <a:t>Simulink</a:t>
            </a:r>
            <a:r>
              <a:rPr lang="fa-IR" sz="2000" b="1" dirty="0" smtClean="0">
                <a:cs typeface="B Nazanin" pitchFamily="2" charset="-78"/>
              </a:rPr>
              <a:t> و نقطه تعادل به عنوان ورودی تابع</a:t>
            </a:r>
          </a:p>
          <a:p>
            <a:pPr algn="r" rtl="1"/>
            <a:r>
              <a:rPr lang="fa-IR" sz="2000" b="1" dirty="0" smtClean="0">
                <a:cs typeface="B Nazanin" pitchFamily="2" charset="-78"/>
              </a:rPr>
              <a:t>  </a:t>
            </a:r>
          </a:p>
          <a:p>
            <a:pPr algn="r" rtl="1">
              <a:buFont typeface="Arial" pitchFamily="34" charset="0"/>
              <a:buChar char="•"/>
            </a:pPr>
            <a:endParaRPr lang="en-US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خطی سازی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Subtitle 2"/>
          <p:cNvSpPr txBox="1">
            <a:spLocks/>
          </p:cNvSpPr>
          <p:nvPr/>
        </p:nvSpPr>
        <p:spPr bwMode="auto">
          <a:xfrm>
            <a:off x="1280160" y="4267200"/>
            <a:ext cx="740664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0" rIns="91440" bIns="45720" numCol="1" anchor="t" anchorCtr="0" compatLnSpc="1">
            <a:prstTxWarp prst="textNoShape">
              <a:avLst/>
            </a:prstTxWarp>
          </a:bodyPr>
          <a:lstStyle/>
          <a:p>
            <a:pPr marL="27432" marR="0" lvl="0" indent="0" algn="r" defTabSz="914400" rtl="1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Arial" pitchFamily="34" charset="0"/>
              <a:buChar char="•"/>
              <a:tabLst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schemeClr val="tx2">
                  <a:shade val="30000"/>
                  <a:satMod val="150000"/>
                </a:schemeClr>
              </a:solidFill>
              <a:effectLst/>
              <a:uLnTx/>
              <a:uFillTx/>
              <a:latin typeface="+mn-lt"/>
              <a:ea typeface="+mn-ea"/>
              <a:cs typeface="B Nazanin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66800" y="2518336"/>
            <a:ext cx="7696200" cy="1977464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1050" dirty="0" smtClean="0"/>
          </a:p>
          <a:p>
            <a:r>
              <a:rPr lang="en-US" sz="1600" dirty="0" smtClean="0"/>
              <a:t>      &gt;&gt;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linmod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(...)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??? Input argument "model" is undefined.</a:t>
            </a:r>
          </a:p>
          <a:p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 Error in ==&gt;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linmod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at 60</a:t>
            </a:r>
          </a:p>
          <a:p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[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varargout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{1:max(1,nargout)}] =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dlinmod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(model, Ts,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varargin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{:}, </a:t>
            </a:r>
            <a:r>
              <a:rPr lang="en-US" sz="1200" dirty="0" err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); </a:t>
            </a:r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/>
          </a:p>
          <a:p>
            <a:endParaRPr lang="en-US" sz="1600" dirty="0" smtClean="0"/>
          </a:p>
          <a:p>
            <a:endParaRPr lang="en-US" sz="160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1066800" y="2438400"/>
            <a:ext cx="7696200" cy="1915909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1050" dirty="0" smtClean="0"/>
          </a:p>
          <a:p>
            <a:r>
              <a:rPr lang="en-US" sz="1600" dirty="0" smtClean="0"/>
              <a:t>   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200" dirty="0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 % [A,B,C,D] = </a:t>
            </a:r>
            <a:r>
              <a:rPr lang="en-US" sz="1200" dirty="0" err="1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linmod</a:t>
            </a:r>
            <a:r>
              <a:rPr lang="en-US" sz="1200" dirty="0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(‘</a:t>
            </a:r>
            <a:r>
              <a:rPr lang="en-US" sz="1200" dirty="0" err="1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simulinkFile’,x,u</a:t>
            </a:r>
            <a:r>
              <a:rPr lang="en-US" sz="1200" dirty="0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</a:t>
            </a:r>
            <a:r>
              <a:rPr lang="en-US" sz="1200" dirty="0" smtClean="0">
                <a:solidFill>
                  <a:srgbClr val="046C09"/>
                </a:solidFill>
                <a:latin typeface="Courier New" pitchFamily="49" charset="0"/>
                <a:cs typeface="Courier New" pitchFamily="49" charset="0"/>
              </a:rPr>
              <a:t> 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1600" dirty="0" smtClean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2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3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8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900" decel="1000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900" decel="1000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37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69" dur="8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0" dur="8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1" dur="8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4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75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6" dur="8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27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9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0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8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900" decel="100000" fill="hold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4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9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 calcmode="lin" valueType="num">
                                      <p:cBhvr additive="base">
                                        <p:cTn id="101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5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6" dur="500"/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allAtOnce" animBg="1"/>
      <p:bldP spid="8" grpId="1" build="allAtOnce" animBg="1"/>
      <p:bldP spid="9" grpId="0" build="allAtOnce" animBg="1"/>
      <p:bldP spid="9" grpId="1" build="allAtOnce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مدل غیر خطی سیستم را در </a:t>
            </a:r>
            <a:r>
              <a:rPr lang="en-US" sz="2000" b="1" dirty="0" err="1" smtClean="0">
                <a:cs typeface="B Nazanin" pitchFamily="2" charset="-78"/>
              </a:rPr>
              <a:t>Simulink</a:t>
            </a:r>
            <a:r>
              <a:rPr lang="fa-IR" sz="2000" b="1" dirty="0" smtClean="0">
                <a:cs typeface="B Nazanin" pitchFamily="2" charset="-78"/>
              </a:rPr>
              <a:t> پیاده سازی کرده ایم: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خطی سازی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System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95400"/>
            <a:ext cx="5638800" cy="3086100"/>
          </a:xfrm>
          <a:prstGeom prst="rect">
            <a:avLst/>
          </a:prstGeom>
        </p:spPr>
      </p:pic>
      <p:pic>
        <p:nvPicPr>
          <p:cNvPr id="6" name="Picture 5" descr="Plant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6800" y="4038600"/>
            <a:ext cx="8002187" cy="2670168"/>
          </a:xfrm>
          <a:prstGeom prst="rect">
            <a:avLst/>
          </a:prstGeom>
          <a:ln w="38100" cap="sq">
            <a:solidFill>
              <a:schemeClr val="accent2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2" name="Picture 2" descr="E:\Projects&amp;Researchs\2010_controlProject\our_en\Presentation\Motors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1494748"/>
            <a:ext cx="6983759" cy="4829852"/>
          </a:xfrm>
          <a:prstGeom prst="rect">
            <a:avLst/>
          </a:prstGeom>
          <a:ln w="38100" cap="sq">
            <a:solidFill>
              <a:srgbClr val="FFC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990600" y="1981200"/>
            <a:ext cx="7696200" cy="4147289"/>
          </a:xfrm>
          <a:prstGeom prst="rect">
            <a:avLst/>
          </a:prstGeom>
          <a:blipFill>
            <a:blip r:embed="rId5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endParaRPr lang="en-US" sz="105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 smtClean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&gt;&gt; clear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clc</a:t>
            </a:r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 Initialize constants</a:t>
            </a:r>
          </a:p>
          <a:p>
            <a:r>
              <a:rPr lang="it-IT" sz="1200" dirty="0" smtClean="0">
                <a:latin typeface="Courier New" pitchFamily="49" charset="0"/>
                <a:cs typeface="Courier New" pitchFamily="49" charset="0"/>
              </a:rPr>
              <a:t>       Km=6.876e-4; La=12e-6; Ra=3.9; Kb=1.9099e-7; g=9.8; m=.11;</a:t>
            </a:r>
          </a:p>
          <a:p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      R=.02; J=1.76e-5; Jp=.5; B=m/(m+J/R^2);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[A,B,C,D]=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linmod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200" dirty="0" smtClean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'PM'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% Find transfer functions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sys = 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ss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(A,B,C,D);</a:t>
            </a:r>
          </a:p>
          <a:p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       sys2=</a:t>
            </a:r>
            <a:r>
              <a:rPr lang="en-US" sz="1200" dirty="0" err="1" smtClean="0">
                <a:latin typeface="Courier New" pitchFamily="49" charset="0"/>
                <a:cs typeface="Courier New" pitchFamily="49" charset="0"/>
              </a:rPr>
              <a:t>tf</a:t>
            </a:r>
            <a:r>
              <a:rPr lang="en-US" sz="1200" dirty="0" smtClean="0">
                <a:latin typeface="Courier New" pitchFamily="49" charset="0"/>
                <a:cs typeface="Courier New" pitchFamily="49" charset="0"/>
              </a:rPr>
              <a:t>(sys)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100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	         -802.2 s - 1.459e-009</a:t>
            </a:r>
          </a:p>
          <a:p>
            <a:r>
              <a:rPr lang="en-US" sz="1100" dirty="0" smtClean="0">
                <a:latin typeface="Courier New" pitchFamily="49" charset="0"/>
                <a:cs typeface="Courier New" pitchFamily="49" charset="0"/>
              </a:rPr>
              <a:t>       --------------------------------------------------------------------------------</a:t>
            </a:r>
          </a:p>
          <a:p>
            <a:r>
              <a:rPr lang="pt-BR" sz="1100" dirty="0" smtClean="0">
                <a:latin typeface="Courier New" pitchFamily="49" charset="0"/>
                <a:cs typeface="Courier New" pitchFamily="49" charset="0"/>
              </a:rPr>
              <a:t>         s^6 + 3.25e005 s^5 + 2.189e-005 s^4 + 2.561e-009 s^3 - 15.09 s^2 - 4.905e006 s     </a:t>
            </a:r>
            <a:r>
              <a:rPr lang="pt-BR" sz="1200" dirty="0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200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Snip Diagonal Corner Rectangle 7"/>
          <p:cNvSpPr/>
          <p:nvPr/>
        </p:nvSpPr>
        <p:spPr>
          <a:xfrm>
            <a:off x="1447800" y="1981200"/>
            <a:ext cx="6934200" cy="22860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B Nazanin" pitchFamily="2" charset="-78"/>
              </a:rPr>
              <a:t>طراحی کنترل کننده</a:t>
            </a:r>
            <a:endParaRPr lang="en-US" sz="6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B Nazanin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slide(fromBottom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7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8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9" dur="80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توابع تبدیل به صورت زیر بدست می آید: 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نمودار صفر و قطب و مکان ریشه های حلقه بسته: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طراحی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کنترلر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90800" y="1371600"/>
            <a:ext cx="4953000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 descr="E:\Projects&amp;Researchs\2010_controlProject\our_en\2010_Ball_on_plate\rlocus.png"/>
          <p:cNvPicPr>
            <a:picLocks noChangeAspect="1" noChangeArrowheads="1"/>
          </p:cNvPicPr>
          <p:nvPr/>
        </p:nvPicPr>
        <p:blipFill>
          <a:blip r:embed="rId3"/>
          <a:srcRect l="3704" t="4938" r="7407"/>
          <a:stretch>
            <a:fillRect/>
          </a:stretch>
        </p:blipFill>
        <p:spPr bwMode="auto">
          <a:xfrm>
            <a:off x="1295400" y="3200400"/>
            <a:ext cx="3657600" cy="2933700"/>
          </a:xfrm>
          <a:prstGeom prst="rect">
            <a:avLst/>
          </a:prstGeom>
          <a:noFill/>
        </p:spPr>
      </p:pic>
      <p:pic>
        <p:nvPicPr>
          <p:cNvPr id="6148" name="Picture 4" descr="E:\Projects&amp;Researchs\2010_controlProject\our_en\2010_Ball_on_plate\rlocus2.png"/>
          <p:cNvPicPr>
            <a:picLocks noChangeAspect="1" noChangeArrowheads="1"/>
          </p:cNvPicPr>
          <p:nvPr/>
        </p:nvPicPr>
        <p:blipFill>
          <a:blip r:embed="rId4"/>
          <a:srcRect l="5556" t="4938" r="5556"/>
          <a:stretch>
            <a:fillRect/>
          </a:stretch>
        </p:blipFill>
        <p:spPr bwMode="auto">
          <a:xfrm>
            <a:off x="5029200" y="3200400"/>
            <a:ext cx="3657600" cy="29337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5257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اولین شرط پایداری سیستم است.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یعنی باید کنترل کننده بتواند سیستم را در محدوده ی خطی پایدار کند.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در طراحی باید به جنبه های عملی طراحی نیز توجه شود.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عدم رعایت هرکدام از موارد زیر می تواند ساخت یک جبران ساز را غیر ممکن سازد: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میزان بهره ی خیلی زیاد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بیشتر بودن درجه ی صورت از مخرج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زیاد بودن تعداد قطب های یک کنترل کننده، ساخت آن را دشوار می کنند.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داشتن </a:t>
            </a:r>
            <a:r>
              <a:rPr lang="en-US" sz="1800" b="1" dirty="0" smtClean="0">
                <a:cs typeface="B Nazanin" pitchFamily="2" charset="-78"/>
              </a:rPr>
              <a:t>overshoot</a:t>
            </a:r>
            <a:r>
              <a:rPr lang="fa-IR" sz="1800" b="1" dirty="0" smtClean="0">
                <a:cs typeface="B Nazanin" pitchFamily="2" charset="-78"/>
              </a:rPr>
              <a:t> یا </a:t>
            </a:r>
            <a:r>
              <a:rPr lang="en-US" sz="1800" b="1" dirty="0" smtClean="0">
                <a:cs typeface="B Nazanin" pitchFamily="2" charset="-78"/>
              </a:rPr>
              <a:t>undershoot</a:t>
            </a:r>
            <a:r>
              <a:rPr lang="fa-IR" sz="1800" b="1" dirty="0" smtClean="0">
                <a:cs typeface="B Nazanin" pitchFamily="2" charset="-78"/>
              </a:rPr>
              <a:t> فراتر از تحمل سیستم.</a:t>
            </a:r>
          </a:p>
          <a:p>
            <a:pPr lvl="1"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لازم است </a:t>
            </a:r>
            <a:r>
              <a:rPr lang="fa-IR" sz="1600" b="1" dirty="0" smtClean="0">
                <a:cs typeface="B Nazanin" pitchFamily="2" charset="-78"/>
              </a:rPr>
              <a:t>کنترلر</a:t>
            </a:r>
            <a:r>
              <a:rPr lang="fa-IR" sz="1600" b="1" dirty="0" smtClean="0">
                <a:cs typeface="B Nazanin" pitchFamily="2" charset="-78"/>
              </a:rPr>
              <a:t> </a:t>
            </a:r>
            <a:r>
              <a:rPr lang="fa-IR" sz="1600" b="1" dirty="0" smtClean="0">
                <a:cs typeface="B Nazanin" pitchFamily="2" charset="-78"/>
              </a:rPr>
              <a:t>ویژگی های زیر را نیز در بر داشته باشد: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en-US" sz="1800" b="1" dirty="0" smtClean="0">
                <a:cs typeface="B Nazanin" pitchFamily="2" charset="-78"/>
              </a:rPr>
              <a:t>Overshoot</a:t>
            </a:r>
            <a:r>
              <a:rPr lang="fa-IR" sz="1800" b="1" dirty="0" smtClean="0">
                <a:cs typeface="B Nazanin" pitchFamily="2" charset="-78"/>
              </a:rPr>
              <a:t> پایین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خطای حالت دایم صفر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حساسیت پایین به نویز و اغتشاش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 زمان نشست حداقل</a:t>
            </a:r>
          </a:p>
          <a:p>
            <a:pPr lvl="1"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طراحی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کنترل کننده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بحثی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بر معیار های طراحی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برای طراحی جبران ساز از ابزار </a:t>
            </a:r>
            <a:r>
              <a:rPr lang="en-US" sz="2000" b="1" dirty="0" err="1" smtClean="0">
                <a:cs typeface="B Nazanin" pitchFamily="2" charset="-78"/>
              </a:rPr>
              <a:t>SISOTool</a:t>
            </a:r>
            <a:r>
              <a:rPr lang="fa-IR" sz="2000" b="1" dirty="0" smtClean="0">
                <a:cs typeface="B Nazanin" pitchFamily="2" charset="-78"/>
              </a:rPr>
              <a:t> استفاده کردیم.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چالش بزرگ در طراحی کنترلر: گین مناسب.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جبران ساز های پایه منجرو به بدست آوردن کنترل کننده ها و گین های بسیار بالا و غیر واقعی شدند!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روش های طراحی کنترل کننده  </a:t>
            </a:r>
            <a:r>
              <a:rPr lang="en-US" sz="1600" b="1" dirty="0" smtClean="0">
                <a:cs typeface="B Nazanin" pitchFamily="2" charset="-78"/>
              </a:rPr>
              <a:t>PID</a:t>
            </a:r>
            <a:r>
              <a:rPr lang="fa-IR" sz="1600" b="1" dirty="0" smtClean="0">
                <a:cs typeface="B Nazanin" pitchFamily="2" charset="-78"/>
              </a:rPr>
              <a:t> با ضرایب بهینه، جوابی به دست ندادند.</a:t>
            </a:r>
          </a:p>
          <a:p>
            <a:pPr algn="r" rtl="1">
              <a:buFont typeface="Arial" pitchFamily="34" charset="0"/>
              <a:buChar char="•"/>
            </a:pPr>
            <a:endParaRPr lang="fa-IR" sz="1600" b="1" dirty="0" smtClean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طراحی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کنترلر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49575" y="1355725"/>
            <a:ext cx="3933825" cy="181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Lightning Bolt 7"/>
          <p:cNvSpPr/>
          <p:nvPr/>
        </p:nvSpPr>
        <p:spPr>
          <a:xfrm flipH="1">
            <a:off x="4216400" y="1574800"/>
            <a:ext cx="685800" cy="762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ghtning Bolt 8"/>
          <p:cNvSpPr/>
          <p:nvPr/>
        </p:nvSpPr>
        <p:spPr>
          <a:xfrm flipH="1">
            <a:off x="3276600" y="1574800"/>
            <a:ext cx="685800" cy="762000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مسیری که ما برای طراحی کنترل کننده پیمودیم: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انتقال مکان صفر و قطب ها به چپ، با اضافه کردن صفر و قطب ها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بطوریکه درجه ی صورت کنترل کننده بیشتر از مخرج نشود!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استفاده از ابزار بهینه سازی </a:t>
            </a:r>
            <a:r>
              <a:rPr lang="en-US" sz="1800" b="1" dirty="0" err="1" smtClean="0">
                <a:cs typeface="B Nazanin" pitchFamily="2" charset="-78"/>
              </a:rPr>
              <a:t>SISOtool</a:t>
            </a:r>
            <a:r>
              <a:rPr lang="fa-IR" sz="1800" b="1" dirty="0" smtClean="0">
                <a:cs typeface="B Nazanin" pitchFamily="2" charset="-78"/>
              </a:rPr>
              <a:t> برای بهینه کردن پاسخ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کاهش میزان </a:t>
            </a:r>
            <a:r>
              <a:rPr lang="en-US" sz="1800" b="1" dirty="0" smtClean="0">
                <a:cs typeface="B Nazanin" pitchFamily="2" charset="-78"/>
              </a:rPr>
              <a:t>P.O.</a:t>
            </a:r>
            <a:r>
              <a:rPr lang="fa-IR" sz="1800" b="1" dirty="0" smtClean="0">
                <a:cs typeface="B Nazanin" pitchFamily="2" charset="-78"/>
              </a:rPr>
              <a:t> با قراردادن </a:t>
            </a:r>
            <a:r>
              <a:rPr lang="en-US" sz="1800" b="1" dirty="0" err="1" smtClean="0">
                <a:cs typeface="B Nazanin" pitchFamily="2" charset="-78"/>
              </a:rPr>
              <a:t>Prefilter</a:t>
            </a:r>
            <a:endParaRPr lang="fa-IR" sz="18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طراحی کنترلر: استفاده از سایر ابزار برای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طراحی کنترل کننده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924390"/>
            <a:ext cx="5486400" cy="3447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Straight Arrow Connector 5"/>
          <p:cNvCxnSpPr/>
          <p:nvPr/>
        </p:nvCxnSpPr>
        <p:spPr>
          <a:xfrm>
            <a:off x="3124200" y="4114800"/>
            <a:ext cx="3657600" cy="1588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8" name="Plus 7"/>
          <p:cNvSpPr/>
          <p:nvPr/>
        </p:nvSpPr>
        <p:spPr>
          <a:xfrm rot="2709117">
            <a:off x="3809918" y="3701131"/>
            <a:ext cx="2085659" cy="1941702"/>
          </a:xfrm>
          <a:prstGeom prst="mathPlus">
            <a:avLst>
              <a:gd name="adj1" fmla="val 9795"/>
            </a:avLst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برای بدست آوردن پاسخی با مشخصه های بهتر، ساختار را پیچیده تر کردیم: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طراحی کنترلر: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438043"/>
            <a:ext cx="5343525" cy="16099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52625" y="2847975"/>
            <a:ext cx="5895975" cy="3705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nip Diagonal Corner Rectangle 6"/>
          <p:cNvSpPr/>
          <p:nvPr/>
        </p:nvSpPr>
        <p:spPr>
          <a:xfrm>
            <a:off x="1600200" y="2514600"/>
            <a:ext cx="6781800" cy="22860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1"/>
            <a:r>
              <a:rPr lang="fa-IR" sz="54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B Nazanin" pitchFamily="2" charset="-78"/>
              </a:rPr>
              <a:t>ارزیابی صحت طراحی و نتایج در محیط واقعی</a:t>
            </a:r>
            <a:endParaRPr lang="en-US" sz="54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B Nazanin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لازم است کنترلر طراحی شده با شبیه سازی با معادلات غیر خطی آزمایش و صحت عملکرد آن نشان داده شود.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ساختار شبیه سازی غیر خطی به صورت زیر است: </a:t>
            </a:r>
          </a:p>
          <a:p>
            <a:pPr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algn="r" rtl="1"/>
            <a:endParaRPr lang="fa-IR" sz="18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18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ارزیابی با مدل غیر خطی: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95500" y="4224818"/>
            <a:ext cx="6248400" cy="2404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070100" y="1898241"/>
            <a:ext cx="6276975" cy="22800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8760" y="1143000"/>
            <a:ext cx="6644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مدل سازی سیستم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solidFill>
                  <a:schemeClr val="tx1"/>
                </a:solidFill>
                <a:cs typeface="B Nazanin" pitchFamily="2" charset="-78"/>
              </a:rPr>
              <a:t>سیستم گوی و میله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solidFill>
                  <a:schemeClr val="tx1"/>
                </a:solidFill>
                <a:cs typeface="B Nazanin" pitchFamily="2" charset="-78"/>
              </a:rPr>
              <a:t>لاگرانژ و مختصات تعمیم یافته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solidFill>
                  <a:schemeClr val="tx1"/>
                </a:solidFill>
                <a:cs typeface="B Nazanin" pitchFamily="2" charset="-78"/>
              </a:rPr>
              <a:t>استخراج معادلات سیستم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cs typeface="B Nazanin" pitchFamily="2" charset="-78"/>
              </a:rPr>
              <a:t>معادلات موتور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cs typeface="B Nazanin" pitchFamily="2" charset="-78"/>
              </a:rPr>
              <a:t>خطی سازی معالات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بحثی روی خطی سازی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600" dirty="0" smtClean="0">
                <a:solidFill>
                  <a:schemeClr val="tx1"/>
                </a:solidFill>
                <a:cs typeface="B Nazanin" pitchFamily="2" charset="-78"/>
              </a:rPr>
              <a:t>ارائه مدل های خطی شده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طراحی کنترلر</a:t>
            </a:r>
            <a:endParaRPr lang="fa-IR" sz="1800" b="1" dirty="0" smtClean="0">
              <a:solidFill>
                <a:schemeClr val="tx1"/>
              </a:solidFill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cs typeface="B Nazanin" pitchFamily="2" charset="-78"/>
              </a:rPr>
              <a:t>معیار های پاسخ مطلوب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solidFill>
                  <a:schemeClr val="tx1"/>
                </a:solidFill>
                <a:cs typeface="B Nazanin" pitchFamily="2" charset="-78"/>
              </a:rPr>
              <a:t>جبران سازی های پایه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cs typeface="B Nazanin" pitchFamily="2" charset="-78"/>
              </a:rPr>
              <a:t>سایر جبران سازها</a:t>
            </a:r>
            <a:endParaRPr lang="fa-IR" sz="18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solidFill>
                  <a:schemeClr val="tx1"/>
                </a:solidFill>
                <a:cs typeface="B Nazanin" pitchFamily="2" charset="-78"/>
              </a:rPr>
              <a:t>ارزیابی با شبیه سازی غیر خطی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dirty="0" smtClean="0">
                <a:cs typeface="B Nazanin" pitchFamily="2" charset="-78"/>
              </a:rPr>
              <a:t>چگونگی پیاده سازی شبیه سازی غیر خطی</a:t>
            </a:r>
            <a:endParaRPr lang="fa-IR" sz="1800" dirty="0" smtClean="0">
              <a:solidFill>
                <a:schemeClr val="tx1"/>
              </a:solidFill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نتیجه گیری</a:t>
            </a:r>
            <a:endParaRPr lang="en-US" sz="1600" b="1" dirty="0">
              <a:cs typeface="B Nazanin" pitchFamily="2" charset="-7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43400" y="533400"/>
            <a:ext cx="4343400" cy="536682"/>
          </a:xfrm>
          <a:solidFill>
            <a:schemeClr val="accent3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r" rtl="1"/>
            <a:r>
              <a:rPr lang="fa-IR" sz="2800" dirty="0" smtClean="0"/>
              <a:t>مطالبی که در این ارائه خواهیم دید: </a:t>
            </a:r>
            <a:endParaRPr lang="en-US" sz="2800" dirty="0"/>
          </a:p>
        </p:txBody>
      </p:sp>
      <p:pic>
        <p:nvPicPr>
          <p:cNvPr id="10243" name="Picture 3" descr="E:\Projects&amp;Researchs\2010_controlProject\our_en\Presentation\Racquet-&amp;-Ball-Paper-Dinner-Plates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9500" y="76200"/>
            <a:ext cx="2743200" cy="27432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914400"/>
            <a:ext cx="822960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en-US" sz="2000" b="1" dirty="0" smtClean="0">
                <a:cs typeface="B Nazanin" pitchFamily="2" charset="-78"/>
              </a:rPr>
              <a:t>Solver </a:t>
            </a:r>
            <a:r>
              <a:rPr lang="fa-IR" sz="2000" b="1" dirty="0" smtClean="0">
                <a:cs typeface="B Nazanin" pitchFamily="2" charset="-78"/>
              </a:rPr>
              <a:t> مناسب برای حل عددی </a:t>
            </a:r>
            <a:r>
              <a:rPr lang="en-US" sz="2000" b="1" dirty="0" err="1" smtClean="0">
                <a:cs typeface="B Nazanin" pitchFamily="2" charset="-78"/>
              </a:rPr>
              <a:t>Simulink</a:t>
            </a:r>
            <a:r>
              <a:rPr lang="fa-IR" sz="2000" b="1" dirty="0" smtClean="0">
                <a:cs typeface="B Nazanin" pitchFamily="2" charset="-78"/>
              </a:rPr>
              <a:t>: 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گاهی واگرایی جواب ها می تواند به علت عدم انتخاب مناسب </a:t>
            </a:r>
            <a:r>
              <a:rPr lang="en-US" sz="1800" b="1" dirty="0" smtClean="0">
                <a:cs typeface="B Nazanin" pitchFamily="2" charset="-78"/>
              </a:rPr>
              <a:t>solver</a:t>
            </a:r>
            <a:r>
              <a:rPr lang="fa-IR" sz="1800" b="1" dirty="0" smtClean="0">
                <a:cs typeface="B Nazanin" pitchFamily="2" charset="-78"/>
              </a:rPr>
              <a:t> باشد.</a:t>
            </a:r>
          </a:p>
          <a:p>
            <a:pPr lvl="3"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برای اطمینان از دقت شبیه سازی باید از </a:t>
            </a:r>
            <a:r>
              <a:rPr lang="en-US" sz="1600" b="1" dirty="0" smtClean="0">
                <a:cs typeface="B Nazanin" pitchFamily="2" charset="-78"/>
              </a:rPr>
              <a:t>solver </a:t>
            </a:r>
            <a:r>
              <a:rPr lang="fa-IR" sz="1600" b="1" dirty="0" smtClean="0">
                <a:cs typeface="B Nazanin" pitchFamily="2" charset="-78"/>
              </a:rPr>
              <a:t> های با دقت بالا،‌ شروع کرد و در صورت نیاز به سرعت بیشتر، از </a:t>
            </a:r>
            <a:r>
              <a:rPr lang="en-US" sz="1600" b="1" dirty="0" smtClean="0">
                <a:cs typeface="B Nazanin" pitchFamily="2" charset="-78"/>
              </a:rPr>
              <a:t>solver</a:t>
            </a:r>
            <a:r>
              <a:rPr lang="fa-IR" sz="1600" b="1" dirty="0" smtClean="0">
                <a:cs typeface="B Nazanin" pitchFamily="2" charset="-78"/>
              </a:rPr>
              <a:t> ها با سرعت بالاتر استفاده کرد. 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مساله ی </a:t>
            </a:r>
            <a:r>
              <a:rPr lang="en-US" sz="1800" b="1" dirty="0" smtClean="0">
                <a:cs typeface="B Nazanin" pitchFamily="2" charset="-78"/>
              </a:rPr>
              <a:t>Shattering</a:t>
            </a:r>
            <a:r>
              <a:rPr lang="fa-IR" sz="1800" b="1" dirty="0" smtClean="0">
                <a:cs typeface="B Nazanin" pitchFamily="2" charset="-78"/>
              </a:rPr>
              <a:t> در </a:t>
            </a:r>
            <a:r>
              <a:rPr lang="en-US" sz="1800" b="1" dirty="0" err="1" smtClean="0">
                <a:cs typeface="B Nazanin" pitchFamily="2" charset="-78"/>
              </a:rPr>
              <a:t>Simulink</a:t>
            </a:r>
            <a:endParaRPr lang="fa-IR" sz="1800" b="1" dirty="0" smtClean="0">
              <a:cs typeface="B Nazanin" pitchFamily="2" charset="-78"/>
            </a:endParaRPr>
          </a:p>
          <a:p>
            <a:pPr lvl="3"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به ازای جواب های ناپایدار  یا تغییرات زیاد در جواب(مثل نوسان یا شروع حرکت) باعث کند شدن </a:t>
            </a:r>
            <a:r>
              <a:rPr lang="en-US" sz="1600" b="1" dirty="0" err="1" smtClean="0">
                <a:cs typeface="B Nazanin" pitchFamily="2" charset="-78"/>
              </a:rPr>
              <a:t>Simulink</a:t>
            </a:r>
            <a:r>
              <a:rPr lang="fa-IR" sz="1600" b="1" dirty="0" smtClean="0">
                <a:cs typeface="B Nazanin" pitchFamily="2" charset="-78"/>
              </a:rPr>
              <a:t> می شوند.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در شبیه سازی غیر خطی باید در نظر داشت عملکرد سیستم از ناحیه ی خطی خارج نشود: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عموما برای پله های با دامنه ی کمتر از </a:t>
            </a:r>
            <a:r>
              <a:rPr lang="en-US" sz="1800" b="1" dirty="0" smtClean="0">
                <a:cs typeface="B Nazanin" pitchFamily="2" charset="-78"/>
              </a:rPr>
              <a:t>0.75</a:t>
            </a:r>
            <a:r>
              <a:rPr lang="fa-IR" sz="1800" b="1" dirty="0" smtClean="0">
                <a:cs typeface="B Nazanin" pitchFamily="2" charset="-78"/>
              </a:rPr>
              <a:t> عملکرد حفظ می شود. (نتیجه ی تجربی)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عموما برای سرعت های زیر </a:t>
            </a:r>
            <a:r>
              <a:rPr lang="en-US" sz="1800" b="1" dirty="0" smtClean="0">
                <a:cs typeface="B Nazanin" pitchFamily="2" charset="-78"/>
              </a:rPr>
              <a:t> 0.1 (</a:t>
            </a:r>
            <a:r>
              <a:rPr lang="en-US" sz="1800" b="1" dirty="0" err="1" smtClean="0">
                <a:cs typeface="B Nazanin" pitchFamily="2" charset="-78"/>
              </a:rPr>
              <a:t>rad</a:t>
            </a:r>
            <a:r>
              <a:rPr lang="en-US" sz="1800" b="1" dirty="0" smtClean="0">
                <a:cs typeface="B Nazanin" pitchFamily="2" charset="-78"/>
              </a:rPr>
              <a:t>/s)</a:t>
            </a:r>
            <a:r>
              <a:rPr lang="fa-IR" sz="1800" b="1" dirty="0" smtClean="0">
                <a:cs typeface="B Nazanin" pitchFamily="2" charset="-78"/>
              </a:rPr>
              <a:t> عملکرد حفظ می شود. (نتیجه ی تجربی)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از میان کنترل کننده های طراحی شده،‌ موردی انتخاب شد که با ویژگی های تقریبا یکسان، ولتاژ خروجی(سیگنال ورودی موتور) کمتری (در محدوده ی متداول یک موتور </a:t>
            </a:r>
            <a:r>
              <a:rPr lang="en-US" sz="1800" b="1" dirty="0" smtClean="0">
                <a:cs typeface="B Nazanin" pitchFamily="2" charset="-78"/>
              </a:rPr>
              <a:t>DC</a:t>
            </a:r>
            <a:r>
              <a:rPr lang="fa-IR" sz="1800" b="1" dirty="0" smtClean="0">
                <a:cs typeface="B Nazanin" pitchFamily="2" charset="-78"/>
              </a:rPr>
              <a:t>) داشته باشد.</a:t>
            </a:r>
          </a:p>
          <a:p>
            <a:pPr algn="r" rtl="1">
              <a:buFont typeface="Arial" pitchFamily="34" charset="0"/>
              <a:buChar char="•"/>
            </a:pPr>
            <a:endParaRPr lang="fa-IR" sz="16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1600" b="1" dirty="0" smtClean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ارزیابی با مدل غیر خطی: چند نکته در مورد شبیه سازی غیر خطی</a:t>
            </a:r>
            <a:endParaRPr lang="en-US" sz="2800" dirty="0"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نکات مهم در ارتباط با دنبال کردن مسیر: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200" b="1" dirty="0" smtClean="0">
                <a:cs typeface="B Nazanin" pitchFamily="2" charset="-78"/>
              </a:rPr>
              <a:t>سرعت بیشتر در پیمایش مسیر مطلوب است.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به ازای </a:t>
            </a:r>
            <a:r>
              <a:rPr lang="en-US" sz="1800" b="1" dirty="0" smtClean="0">
                <a:cs typeface="B Nazanin" pitchFamily="2" charset="-78"/>
              </a:rPr>
              <a:t>Ts</a:t>
            </a:r>
            <a:r>
              <a:rPr lang="fa-IR" sz="1800" b="1" dirty="0" smtClean="0">
                <a:cs typeface="B Nazanin" pitchFamily="2" charset="-78"/>
              </a:rPr>
              <a:t> کمتر بدست می آید.</a:t>
            </a:r>
          </a:p>
          <a:p>
            <a:pPr lvl="3" algn="r" rtl="1">
              <a:buFont typeface="Arial" pitchFamily="34" charset="0"/>
              <a:buChar char="•"/>
            </a:pPr>
            <a:r>
              <a:rPr lang="fa-IR" sz="1400" b="1" dirty="0" smtClean="0">
                <a:cs typeface="B Nazanin" pitchFamily="2" charset="-78"/>
              </a:rPr>
              <a:t>به شرطی که باعث خروج سیستم از ناحیه ی عملکرد خطی نشود. </a:t>
            </a: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r>
              <a:rPr lang="en-US" sz="2200" b="1" dirty="0" smtClean="0">
                <a:cs typeface="B Nazanin" pitchFamily="2" charset="-78"/>
              </a:rPr>
              <a:t>P.O.</a:t>
            </a:r>
            <a:r>
              <a:rPr lang="fa-IR" sz="2200" b="1" dirty="0" smtClean="0">
                <a:cs typeface="B Nazanin" pitchFamily="2" charset="-78"/>
              </a:rPr>
              <a:t> کمتر مطلوب است. </a:t>
            </a:r>
          </a:p>
          <a:p>
            <a:pPr lvl="2"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جلوگیری از منحرف شدن از مسیر،‌ در نواحی که تغییرات ناگهانی وجود دارد.</a:t>
            </a: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ارزیابی با مدل غیر خطی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پیمایش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مسیر تعیین شده(</a:t>
            </a:r>
            <a:r>
              <a:rPr kumimoji="0" lang="en-US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Trajectory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1295400" y="2590800"/>
            <a:ext cx="6400800" cy="1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/>
          <p:cNvSpPr/>
          <p:nvPr/>
        </p:nvSpPr>
        <p:spPr>
          <a:xfrm>
            <a:off x="1447800" y="2362200"/>
            <a:ext cx="457200" cy="45720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447800" y="23622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/>
        </p:nvCxnSpPr>
        <p:spPr>
          <a:xfrm>
            <a:off x="1282700" y="3200400"/>
            <a:ext cx="6400800" cy="1588"/>
          </a:xfrm>
          <a:prstGeom prst="line">
            <a:avLst/>
          </a:prstGeom>
          <a:ln>
            <a:solidFill>
              <a:srgbClr val="FF0000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1435100" y="2971800"/>
            <a:ext cx="457200" cy="45720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1447800" y="29718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c 14"/>
          <p:cNvSpPr/>
          <p:nvPr/>
        </p:nvSpPr>
        <p:spPr>
          <a:xfrm>
            <a:off x="2590800" y="4724400"/>
            <a:ext cx="5638800" cy="6858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7" name="Arc 16"/>
          <p:cNvSpPr/>
          <p:nvPr/>
        </p:nvSpPr>
        <p:spPr>
          <a:xfrm>
            <a:off x="-838200" y="4724400"/>
            <a:ext cx="5638800" cy="685800"/>
          </a:xfrm>
          <a:prstGeom prst="arc">
            <a:avLst>
              <a:gd name="adj1" fmla="val 16200000"/>
              <a:gd name="adj2" fmla="val 5400000"/>
            </a:avLst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chemeClr val="tx1"/>
                </a:solidFill>
                <a:prstDash val="lgDash"/>
              </a:ln>
            </a:endParaRPr>
          </a:p>
        </p:txBody>
      </p:sp>
      <p:sp>
        <p:nvSpPr>
          <p:cNvPr id="19" name="Oval 18"/>
          <p:cNvSpPr/>
          <p:nvPr/>
        </p:nvSpPr>
        <p:spPr>
          <a:xfrm>
            <a:off x="5181600" y="44958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1676400" y="4495800"/>
            <a:ext cx="457200" cy="457200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5181600" y="4514850"/>
            <a:ext cx="457200" cy="45720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1676400" y="4495800"/>
            <a:ext cx="457200" cy="457200"/>
          </a:xfrm>
          <a:prstGeom prst="ellipse">
            <a:avLst/>
          </a:prstGeom>
          <a:noFill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3.33333E-6 L 0.65973 3.33333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0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5834 2.22222E-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2.22222E-6 L 0.65834 2.22222E-6 " pathEditMode="relative" rAng="0" ptsTypes="AA">
                                      <p:cBhvr>
                                        <p:cTn id="10" dur="3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33333E-6 L 0.65834 3.33333E-6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9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0.00278 C 0.15382 0.01667 0.30764 0.03079 0.30729 0.04722 C 0.30694 0.06366 0.15243 0.08241 -0.00208 0.10139 " pathEditMode="relative" rAng="0" ptsTypes="aaA">
                                      <p:cBhvr>
                                        <p:cTn id="1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49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C 0.05156 0.00162 0.1033 0.00324 0.14167 0.00555 C 0.18004 0.00787 0.20417 0.00972 0.23021 0.01389 C 0.25625 0.01805 0.28403 0.02454 0.29792 0.03055 C 0.31181 0.03657 0.31285 0.03796 0.31354 0.05 C 0.31424 0.06204 0.31042 0.08842 0.30209 0.10278 C 0.29375 0.11713 0.28004 0.1287 0.26354 0.13611 C 0.24705 0.14352 0.22431 0.14768 0.20313 0.14722 C 0.18195 0.14676 0.15886 0.14028 0.13646 0.13333 C 0.11406 0.12639 0.0908 0.11088 0.06875 0.10555 C 0.0467 0.10023 0.02535 0.10069 0.00417 0.10139 " pathEditMode="relative" ptsTypes="aaaaaaaaaaA">
                                      <p:cBhvr>
                                        <p:cTn id="18" dur="3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2.22222E-6 C 0.15382 0.01389 0.30764 0.02801 0.30729 0.04445 C 0.30694 0.06088 0.15243 0.07963 -0.00208 0.09861 " pathEditMode="relative" rAng="0" ptsTypes="aaA">
                                      <p:cBhvr>
                                        <p:cTn id="22" dur="2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" y="4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-4.44444E-6 C 0.0684 0.00186 0.14514 0.00394 0.19583 0.00973 C 0.24653 0.01551 0.27569 0.02778 0.29583 0.03473 C 0.31597 0.04167 0.31146 0.04445 0.31667 0.05139 C 0.32188 0.05834 0.32431 0.06412 0.32708 0.07639 C 0.32986 0.08866 0.33333 0.10695 0.33333 0.125 C 0.33333 0.14306 0.33229 0.16181 0.32708 0.18473 C 0.32188 0.20764 0.31146 0.23797 0.30208 0.2625 C 0.29271 0.28704 0.27899 0.31598 0.27083 0.33195 C 0.26267 0.34792 0.25781 0.35301 0.25313 0.35834 " pathEditMode="relative" rAng="0" ptsTypes="aaaaaaaaaA">
                                      <p:cBhvr>
                                        <p:cTn id="24" dur="3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1" y="1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3" grpId="0" animBg="1"/>
      <p:bldP spid="14" grpId="0" animBg="1"/>
      <p:bldP spid="19" grpId="0" animBg="1"/>
      <p:bldP spid="20" grpId="0" animBg="1"/>
      <p:bldP spid="21" grpId="0" animBg="1"/>
      <p:bldP spid="2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نمونه ی اول :  </a:t>
            </a: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ارزیابی با مدل غیر خطی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پیمایش مسیر تعیین شده(</a:t>
            </a:r>
            <a:r>
              <a:rPr lang="en-US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Trajectory</a:t>
            </a: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1524000" y="984442"/>
          <a:ext cx="2001253" cy="768158"/>
        </p:xfrm>
        <a:graphic>
          <a:graphicData uri="http://schemas.openxmlformats.org/presentationml/2006/ole">
            <p:oleObj spid="_x0000_s14338" name="Equation" r:id="rId4" imgW="1257120" imgH="482400" progId="Equation.DSMT4">
              <p:embed/>
            </p:oleObj>
          </a:graphicData>
        </a:graphic>
      </p:graphicFrame>
      <p:pic>
        <p:nvPicPr>
          <p:cNvPr id="7" name="CaptureWiz007.wmv">
            <a:hlinkClick r:id="" action="ppaction://media"/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1981200" y="1828800"/>
            <a:ext cx="5486400" cy="4724400"/>
          </a:xfrm>
          <a:prstGeom prst="rect">
            <a:avLst/>
          </a:prstGeom>
        </p:spPr>
      </p:pic>
      <p:pic>
        <p:nvPicPr>
          <p:cNvPr id="8" name="Picture 3" descr="E:\Projects&amp;Researchs\2010_controlProject\our_en\Simulink\behboodwithgui\Results\Sine2\trajectory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2133600"/>
            <a:ext cx="5080000" cy="38100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cmd type="call" cmd="stop">
                                      <p:cBhvr>
                                        <p:cTn id="20" dur="1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30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1" fill="hold">
                      <p:stCondLst>
                        <p:cond delay="0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34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>
                <p:cTn id="35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نمونه های دیگر:  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ارزیابی با مدل غیر خطی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پیمایش مسیر تعیین شده(</a:t>
            </a:r>
            <a:r>
              <a:rPr lang="en-US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Trajectory</a:t>
            </a: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)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6386" name="Picture 2" descr="E:\Projects&amp;Researchs\2010_controlProject\our_en\Simulink\behboodwithgui\Results\Circle\trj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14600" y="1371600"/>
            <a:ext cx="5029200" cy="4182619"/>
          </a:xfrm>
          <a:prstGeom prst="rect">
            <a:avLst/>
          </a:prstGeom>
          <a:noFill/>
        </p:spPr>
      </p:pic>
      <p:pic>
        <p:nvPicPr>
          <p:cNvPr id="16387" name="Picture 3" descr="E:\Projects&amp;Researchs\2010_controlProject\our_en\Simulink\behboodwithgui\Results\Star\trj.png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57400" y="1511433"/>
            <a:ext cx="6019800" cy="4514849"/>
          </a:xfrm>
          <a:prstGeom prst="rect">
            <a:avLst/>
          </a:prstGeom>
          <a:noFill/>
        </p:spPr>
      </p:pic>
      <p:pic>
        <p:nvPicPr>
          <p:cNvPr id="16388" name="Picture 4" descr="E:\Projects&amp;Researchs\2010_controlProject\our_en\Simulink\behboodwithgui\Results\Sine1\trejactory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286000" y="1524000"/>
            <a:ext cx="5334000" cy="4267200"/>
          </a:xfrm>
          <a:prstGeom prst="rect">
            <a:avLst/>
          </a:prstGeom>
          <a:noFill/>
        </p:spPr>
      </p:pic>
      <p:pic>
        <p:nvPicPr>
          <p:cNvPr id="45058" name="Picture 2" descr="E:\Projects&amp;Researchs\2010_controlProject\our_en\19jan_130am\triangle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86000" y="1676400"/>
            <a:ext cx="5334000" cy="4000500"/>
          </a:xfrm>
          <a:prstGeom prst="rect">
            <a:avLst/>
          </a:prstGeom>
          <a:noFill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20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8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2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*0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50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20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14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lvl="0" algn="r" rtl="1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ارزیابی با مدل غیر خطی</a:t>
            </a: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: </a:t>
            </a:r>
            <a:r>
              <a:rPr lang="fa-IR" sz="2800" dirty="0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شبیه سازی با </a:t>
            </a:r>
            <a:r>
              <a:rPr lang="en-US" sz="2800" dirty="0" err="1" smtClean="0"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</a:rPr>
              <a:t>Webots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9" name="ballAndPlate3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524000" y="1143000"/>
            <a:ext cx="6096000" cy="45720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9"/>
                </p:tgtEl>
              </p:cMediaNode>
            </p:video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371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400" b="1" dirty="0" smtClean="0">
                <a:cs typeface="B Nazanin" pitchFamily="2" charset="-78"/>
              </a:rPr>
              <a:t>آنچه گفته شد....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مدل سازی دقیق سیستم گوی و صفحه به همراه موتورها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خطی سازی سیستم کلی(گوی و میله+موتور)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طراحی کنترلر سیستم خطی شده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استفاده از مدل طراحی شده و برای دنبال کردن مسیر های مختلف</a:t>
            </a:r>
            <a:endParaRPr lang="fa-IR" sz="18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18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آنچه می خواستیم بگوییم ولی نشد!‌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استفاده از یادگیری تقویتی برای کنترل سیستم گوی-صفحه</a:t>
            </a:r>
          </a:p>
          <a:p>
            <a:pPr lvl="1"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خلاصه و نتیجه گیری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6"/>
          <p:cNvSpPr txBox="1">
            <a:spLocks/>
          </p:cNvSpPr>
          <p:nvPr/>
        </p:nvSpPr>
        <p:spPr>
          <a:xfrm>
            <a:off x="2819400" y="1828800"/>
            <a:ext cx="3657600" cy="1524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97500"/>
          </a:bodyPr>
          <a:lstStyle/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3400" b="1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2  Kamran Outline" pitchFamily="2" charset="-78"/>
              </a:rPr>
              <a:t>با تشکر</a:t>
            </a:r>
            <a:r>
              <a:rPr kumimoji="0" lang="fa-IR" sz="3400" b="1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2  Kamran Outline" pitchFamily="2" charset="-78"/>
              </a:rPr>
              <a:t> از توجه شما!‌</a:t>
            </a:r>
          </a:p>
          <a:p>
            <a:pPr marL="0" marR="0" lvl="0" indent="0" algn="ct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400" b="1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2  Kamran Outline" pitchFamily="2" charset="-78"/>
            </a:endParaRPr>
          </a:p>
        </p:txBody>
      </p:sp>
      <p:pic>
        <p:nvPicPr>
          <p:cNvPr id="5" name="Picture 4" descr="soccer_ball_plate_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4200" y="3429000"/>
            <a:ext cx="3124200" cy="3124200"/>
          </a:xfrm>
          <a:prstGeom prst="rect">
            <a:avLst/>
          </a:prstGeom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0668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400" b="1" dirty="0" smtClean="0">
                <a:solidFill>
                  <a:srgbClr val="046C09"/>
                </a:solidFill>
                <a:cs typeface="B Nazanin" pitchFamily="2" charset="-78"/>
              </a:rPr>
              <a:t>سیستم گوی و صفحه: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گوی روی صفحه ای با قابلیت تغییر شیب در رو دو راستای عمود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2400" b="1" dirty="0" smtClean="0">
                <a:solidFill>
                  <a:srgbClr val="046C09"/>
                </a:solidFill>
                <a:cs typeface="B Nazanin" pitchFamily="2" charset="-78"/>
              </a:rPr>
              <a:t>هدف مساله: 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انتقال توپ به مکان مطلوب یا حرکت آن روی مسیری دلخواه</a:t>
            </a:r>
          </a:p>
          <a:p>
            <a:pPr lvl="1" algn="r" rtl="1">
              <a:buFont typeface="Arial" pitchFamily="34" charset="0"/>
              <a:buChar char="•"/>
            </a:pPr>
            <a:endParaRPr lang="fa-IR" sz="2200" b="1" dirty="0" smtClean="0">
              <a:cs typeface="B Nazanin" pitchFamily="2" charset="-78"/>
            </a:endParaRPr>
          </a:p>
        </p:txBody>
      </p:sp>
      <p:sp>
        <p:nvSpPr>
          <p:cNvPr id="5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سیستم</a:t>
            </a:r>
            <a:r>
              <a:rPr kumimoji="0" lang="fa-IR" sz="2800" b="0" i="0" u="none" strike="noStrike" kern="1200" cap="none" spc="0" normalizeH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 گوی و صفحه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11266" name="Picture 2" descr="E:\Projects&amp;Researchs\2010_controlProject\our_en\Presentation\ball_plate_control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3657600"/>
            <a:ext cx="3632200" cy="2781300"/>
          </a:xfrm>
          <a:prstGeom prst="rect">
            <a:avLst/>
          </a:prstGeom>
          <a:noFill/>
        </p:spPr>
      </p:pic>
      <p:pic>
        <p:nvPicPr>
          <p:cNvPr id="11267" name="Picture 3" descr="E:\Projects&amp;Researchs\2010_controlProject\our_en\Presentation\BallPlate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00700" y="3581400"/>
            <a:ext cx="2857500" cy="2857500"/>
          </a:xfrm>
          <a:prstGeom prst="rect">
            <a:avLst/>
          </a:prstGeom>
          <a:noFill/>
        </p:spPr>
      </p:pic>
      <p:sp>
        <p:nvSpPr>
          <p:cNvPr id="10" name="Snip Diagonal Corner Rectangle 9"/>
          <p:cNvSpPr/>
          <p:nvPr/>
        </p:nvSpPr>
        <p:spPr>
          <a:xfrm>
            <a:off x="2743200" y="1981200"/>
            <a:ext cx="4114800" cy="2286000"/>
          </a:xfrm>
          <a:prstGeom prst="snip2Diag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2">
                <a:lumMod val="75000"/>
              </a:schemeClr>
            </a:solidFill>
          </a:ln>
          <a:effectLst>
            <a:glow rad="101600">
              <a:schemeClr val="accent3">
                <a:satMod val="175000"/>
                <a:alpha val="40000"/>
              </a:schemeClr>
            </a:glow>
            <a:outerShdw blurRad="63500" dist="25400" dir="5400000" rotWithShape="0">
              <a:srgbClr val="000000">
                <a:alpha val="43137"/>
              </a:srgbClr>
            </a:outerShdw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a-IR" sz="6600" b="1" dirty="0" smtClean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accent3"/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  <a:cs typeface="B Nazanin" pitchFamily="2" charset="-78"/>
              </a:rPr>
              <a:t>مدل سازی</a:t>
            </a:r>
            <a:endParaRPr lang="en-US" sz="6600" b="1" dirty="0" smtClean="0">
              <a:ln w="19050">
                <a:solidFill>
                  <a:schemeClr val="tx2">
                    <a:tint val="1000"/>
                  </a:schemeClr>
                </a:solidFill>
                <a:prstDash val="solid"/>
              </a:ln>
              <a:solidFill>
                <a:schemeClr val="accent3"/>
              </a:solidFill>
              <a:effectLst>
                <a:outerShdw blurRad="50000" dist="50800" dir="7500000" algn="tl">
                  <a:srgbClr val="000000">
                    <a:shade val="5000"/>
                    <a:alpha val="35000"/>
                  </a:srgbClr>
                </a:outerShdw>
              </a:effectLst>
              <a:cs typeface="B Nazanin" pitchFamily="2" charset="-78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371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endParaRPr lang="fa-IR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b="1" dirty="0" smtClean="0">
                <a:solidFill>
                  <a:srgbClr val="046C09"/>
                </a:solidFill>
                <a:cs typeface="B Nazanin" pitchFamily="2" charset="-78"/>
              </a:rPr>
              <a:t>معادله ی لاگرانژ-اویلر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2000" dirty="0" smtClean="0">
                <a:cs typeface="B Nazanin" pitchFamily="2" charset="-78"/>
              </a:rPr>
              <a:t>مختصات تعمیم یافته به عنوان ابزاری قوی برای بدست آوردن معالات سیستم</a:t>
            </a:r>
          </a:p>
          <a:p>
            <a:pPr lvl="1" algn="r" rtl="1">
              <a:buFont typeface="Arial" pitchFamily="34" charset="0"/>
              <a:buChar char="•"/>
            </a:pPr>
            <a:endParaRPr lang="fa-IR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/>
                </a:solidFill>
                <a:cs typeface="B Nazanin" pitchFamily="2" charset="-78"/>
              </a:rPr>
              <a:t>T</a:t>
            </a:r>
            <a:r>
              <a:rPr lang="fa-IR" sz="2000" b="1" dirty="0" smtClean="0">
                <a:solidFill>
                  <a:schemeClr val="accent3"/>
                </a:solidFill>
                <a:cs typeface="B Nazanin" pitchFamily="2" charset="-78"/>
              </a:rPr>
              <a:t> : انرژی جنبشی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/>
                </a:solidFill>
                <a:cs typeface="B Nazanin" pitchFamily="2" charset="-78"/>
              </a:rPr>
              <a:t>P</a:t>
            </a:r>
            <a:r>
              <a:rPr lang="fa-IR" sz="2000" b="1" dirty="0" smtClean="0">
                <a:solidFill>
                  <a:schemeClr val="accent3"/>
                </a:solidFill>
                <a:cs typeface="B Nazanin" pitchFamily="2" charset="-78"/>
              </a:rPr>
              <a:t> : انرژی پتانسیل</a:t>
            </a:r>
          </a:p>
          <a:p>
            <a:pPr algn="r" rtl="1">
              <a:buFont typeface="Arial" pitchFamily="34" charset="0"/>
              <a:buChar char="•"/>
            </a:pPr>
            <a:r>
              <a:rPr lang="en-US" sz="2000" b="1" dirty="0" smtClean="0">
                <a:solidFill>
                  <a:schemeClr val="accent3"/>
                </a:solidFill>
                <a:cs typeface="B Nazanin" pitchFamily="2" charset="-78"/>
              </a:rPr>
              <a:t>Q</a:t>
            </a:r>
            <a:r>
              <a:rPr lang="fa-IR" sz="2000" b="1" dirty="0" smtClean="0">
                <a:solidFill>
                  <a:schemeClr val="accent3"/>
                </a:solidFill>
                <a:cs typeface="B Nazanin" pitchFamily="2" charset="-78"/>
              </a:rPr>
              <a:t>: نیرو/گشتاور خارجی اعمالی به سیستم در راستای</a:t>
            </a:r>
            <a:endParaRPr lang="fa-IR" b="1" dirty="0" smtClean="0">
              <a:solidFill>
                <a:schemeClr val="accent3"/>
              </a:solidFill>
              <a:cs typeface="B Nazanin" pitchFamily="2" charset="-78"/>
            </a:endParaRPr>
          </a:p>
          <a:p>
            <a:pPr lvl="1" algn="r" rtl="1">
              <a:buFont typeface="Arial" pitchFamily="34" charset="0"/>
              <a:buChar char="•"/>
            </a:pPr>
            <a:endParaRPr lang="fa-IR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400" b="1" dirty="0">
              <a:cs typeface="B Nazanin" pitchFamily="2" charset="-78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276600" y="2895600"/>
            <a:ext cx="3057525" cy="791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معادلات غیر خطی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2291" name="Object 3"/>
          <p:cNvGraphicFramePr>
            <a:graphicFrameLocks noChangeAspect="1"/>
          </p:cNvGraphicFramePr>
          <p:nvPr/>
        </p:nvGraphicFramePr>
        <p:xfrm>
          <a:off x="3545348" y="4876800"/>
          <a:ext cx="442452" cy="457200"/>
        </p:xfrm>
        <a:graphic>
          <a:graphicData uri="http://schemas.openxmlformats.org/presentationml/2006/ole">
            <p:oleObj spid="_x0000_s12291" name="Equation" r:id="rId4" imgW="152280" imgH="228600" progId="Equation.DSMT4">
              <p:embed/>
            </p:oleObj>
          </a:graphicData>
        </a:graphic>
      </p:graphicFrame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2954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استخراج معادلات سیستم: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گشتاور خارجی وارده شده به صفحه:               و</a:t>
            </a: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3352800"/>
            <a:ext cx="3348020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219200"/>
            <a:ext cx="2514600" cy="19900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343400" y="1981200"/>
            <a:ext cx="3657600" cy="561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19600" y="3887783"/>
            <a:ext cx="3733800" cy="3794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1000" y="4737100"/>
            <a:ext cx="333375" cy="26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6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838700" y="4711700"/>
            <a:ext cx="2667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Oval 10"/>
          <p:cNvSpPr/>
          <p:nvPr/>
        </p:nvSpPr>
        <p:spPr>
          <a:xfrm>
            <a:off x="2057400" y="1473200"/>
            <a:ext cx="1143000" cy="1143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ircular Arrow 13"/>
          <p:cNvSpPr/>
          <p:nvPr/>
        </p:nvSpPr>
        <p:spPr>
          <a:xfrm rot="286409" flipH="1">
            <a:off x="1657041" y="991242"/>
            <a:ext cx="1919771" cy="1751318"/>
          </a:xfrm>
          <a:prstGeom prst="circularArrow">
            <a:avLst>
              <a:gd name="adj1" fmla="val 12500"/>
              <a:gd name="adj2" fmla="val 1024591"/>
              <a:gd name="adj3" fmla="val 20457681"/>
              <a:gd name="adj4" fmla="val 13144778"/>
              <a:gd name="adj5" fmla="val 12500"/>
            </a:avLst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Down Arrow 14"/>
          <p:cNvSpPr/>
          <p:nvPr/>
        </p:nvSpPr>
        <p:spPr>
          <a:xfrm rot="4145562">
            <a:off x="1341932" y="2005297"/>
            <a:ext cx="387617" cy="914400"/>
          </a:xfrm>
          <a:prstGeom prst="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8" name="Picture 10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60800" y="2676934"/>
            <a:ext cx="4924425" cy="498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8" name="Rectangle 17"/>
          <p:cNvSpPr/>
          <p:nvPr/>
        </p:nvSpPr>
        <p:spPr>
          <a:xfrm rot="20873191">
            <a:off x="1259263" y="4174272"/>
            <a:ext cx="2723723" cy="55410"/>
          </a:xfrm>
          <a:prstGeom prst="rect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76600" y="3495675"/>
            <a:ext cx="457200" cy="457200"/>
          </a:xfrm>
          <a:prstGeom prst="ellipse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9" name="Picture 11"/>
          <p:cNvPicPr>
            <a:picLocks noChangeAspect="1" noChangeArrowheads="1"/>
          </p:cNvPicPr>
          <p:nvPr/>
        </p:nvPicPr>
        <p:blipFill>
          <a:blip r:embed="rId9"/>
          <a:srcRect b="14894"/>
          <a:stretch>
            <a:fillRect/>
          </a:stretch>
        </p:blipFill>
        <p:spPr bwMode="auto">
          <a:xfrm>
            <a:off x="5562600" y="3429000"/>
            <a:ext cx="1438275" cy="249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معادلات غیر خطی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9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900" decel="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7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40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41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42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3" dur="250" autoRev="1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2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53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54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250" autoRev="1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6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9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9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1666 0.13473 L -3.33333E-6 -3.33333E-6 " pathEditMode="relative" rAng="0" ptsTypes="AA">
                                      <p:cBhvr>
                                        <p:cTn id="93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" y="-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000"/>
                                        <p:tgtEl>
                                          <p:spTgt spid="2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0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9" grpId="0" animBg="1"/>
      <p:bldP spid="1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371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پارامتر ها را در معادله ی لاگرانژ-اویلر قرار می دهیم:</a:t>
            </a:r>
            <a:endParaRPr lang="en-US" sz="1800" b="1" dirty="0">
              <a:cs typeface="B Nazanin" pitchFamily="2" charset="-7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76400" y="381000"/>
            <a:ext cx="7086600" cy="3810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sz="2800" dirty="0" smtClean="0"/>
              <a:t>مدل سازی سیستم: معادلات غیر خطی</a:t>
            </a:r>
            <a:endParaRPr lang="en-US" sz="28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1143000"/>
            <a:ext cx="2438400" cy="631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1946088"/>
            <a:ext cx="1752600" cy="3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19200" y="2369108"/>
            <a:ext cx="6477000" cy="67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95400" y="4486275"/>
            <a:ext cx="4857750" cy="542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19" name="Picture 7"/>
          <p:cNvPicPr>
            <a:picLocks noChangeAspect="1" noChangeArrowheads="1"/>
          </p:cNvPicPr>
          <p:nvPr/>
        </p:nvPicPr>
        <p:blipFill>
          <a:blip r:embed="rId6">
            <a:lum contrast="40000"/>
          </a:blip>
          <a:srcRect/>
          <a:stretch>
            <a:fillRect/>
          </a:stretch>
        </p:blipFill>
        <p:spPr bwMode="auto">
          <a:xfrm>
            <a:off x="1295401" y="3086100"/>
            <a:ext cx="7391399" cy="8482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321" name="Picture 9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295400" y="5148979"/>
            <a:ext cx="7696200" cy="566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" name="Round Diagonal Corner Rectangle 24"/>
          <p:cNvSpPr/>
          <p:nvPr/>
        </p:nvSpPr>
        <p:spPr>
          <a:xfrm>
            <a:off x="1130300" y="1066800"/>
            <a:ext cx="2667000" cy="762000"/>
          </a:xfrm>
          <a:prstGeom prst="round2DiagRect">
            <a:avLst/>
          </a:prstGeom>
          <a:solidFill>
            <a:srgbClr val="C32D2E">
              <a:alpha val="30196"/>
            </a:srgb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ounded Rectangle 25"/>
          <p:cNvSpPr/>
          <p:nvPr/>
        </p:nvSpPr>
        <p:spPr>
          <a:xfrm>
            <a:off x="1295400" y="1892300"/>
            <a:ext cx="1905000" cy="457200"/>
          </a:xfrm>
          <a:prstGeom prst="roundRect">
            <a:avLst/>
          </a:prstGeom>
          <a:solidFill>
            <a:schemeClr val="accent4">
              <a:alpha val="10000"/>
            </a:schemeClr>
          </a:solidFill>
          <a:ln w="15875"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Notched Right Arrow 26"/>
          <p:cNvSpPr/>
          <p:nvPr/>
        </p:nvSpPr>
        <p:spPr>
          <a:xfrm>
            <a:off x="381000" y="25273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Notched Right Arrow 28"/>
          <p:cNvSpPr/>
          <p:nvPr/>
        </p:nvSpPr>
        <p:spPr>
          <a:xfrm>
            <a:off x="381000" y="31242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ound Diagonal Corner Rectangle 29"/>
          <p:cNvSpPr/>
          <p:nvPr/>
        </p:nvSpPr>
        <p:spPr>
          <a:xfrm>
            <a:off x="2794000" y="3124200"/>
            <a:ext cx="5867400" cy="838200"/>
          </a:xfrm>
          <a:prstGeom prst="round2Diag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ound Diagonal Corner Rectangle 30"/>
          <p:cNvSpPr/>
          <p:nvPr/>
        </p:nvSpPr>
        <p:spPr>
          <a:xfrm>
            <a:off x="3086100" y="5029200"/>
            <a:ext cx="5867400" cy="762000"/>
          </a:xfrm>
          <a:prstGeom prst="round2DiagRect">
            <a:avLst/>
          </a:prstGeom>
          <a:solidFill>
            <a:schemeClr val="accent2">
              <a:alpha val="2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Notched Right Arrow 31"/>
          <p:cNvSpPr/>
          <p:nvPr/>
        </p:nvSpPr>
        <p:spPr>
          <a:xfrm>
            <a:off x="381000" y="44958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Notched Right Arrow 33"/>
          <p:cNvSpPr/>
          <p:nvPr/>
        </p:nvSpPr>
        <p:spPr>
          <a:xfrm>
            <a:off x="381000" y="51816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7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9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>
                                      <p:cBhvr>
                                        <p:cTn id="20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21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2" dur="250" autoRev="1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3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1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xit" presetSubtype="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6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0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5" grpId="1" animBg="1"/>
      <p:bldP spid="25" grpId="2" animBg="1"/>
      <p:bldP spid="26" grpId="0" animBg="1"/>
      <p:bldP spid="26" grpId="1" animBg="1"/>
      <p:bldP spid="27" grpId="0" animBg="1"/>
      <p:bldP spid="27" grpId="1" animBg="1"/>
      <p:bldP spid="29" grpId="0" animBg="1"/>
      <p:bldP spid="29" grpId="1" animBg="1"/>
      <p:bldP spid="29" grpId="2" animBg="1"/>
      <p:bldP spid="30" grpId="0" animBg="1"/>
      <p:bldP spid="31" grpId="0" animBg="1"/>
      <p:bldP spid="32" grpId="0" animBg="1"/>
      <p:bldP spid="32" grpId="1" animBg="1"/>
      <p:bldP spid="32" grpId="2" animBg="1"/>
      <p:bldP spid="32" grpId="3" animBg="1"/>
      <p:bldP spid="3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371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با کمی ساده سازی معادلات توصیف کننده ی سیستم به صورت زیر بدست می آیند:</a:t>
            </a:r>
            <a:endParaRPr lang="en-US" sz="1800" b="1" dirty="0">
              <a:cs typeface="B Nazanin" pitchFamily="2" charset="-78"/>
            </a:endParaRPr>
          </a:p>
        </p:txBody>
      </p:sp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1676400" y="381000"/>
            <a:ext cx="7086600" cy="381000"/>
          </a:xfrm>
          <a:solidFill>
            <a:schemeClr val="accent2"/>
          </a:solidFill>
        </p:spPr>
        <p:txBody>
          <a:bodyPr>
            <a:normAutofit fontScale="90000"/>
          </a:bodyPr>
          <a:lstStyle/>
          <a:p>
            <a:pPr algn="r" rtl="1"/>
            <a:r>
              <a:rPr lang="fa-IR" sz="2800" dirty="0" smtClean="0"/>
              <a:t>مدل سازی سیستم: معادلات غیر خطی</a:t>
            </a:r>
            <a:endParaRPr lang="en-US" sz="28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733800" y="1783840"/>
            <a:ext cx="4953000" cy="26357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17600" y="3276600"/>
            <a:ext cx="2357420" cy="144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31900" y="1905000"/>
            <a:ext cx="1829438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Rounded Rectangle 11"/>
          <p:cNvSpPr/>
          <p:nvPr/>
        </p:nvSpPr>
        <p:spPr>
          <a:xfrm>
            <a:off x="3810000" y="1739900"/>
            <a:ext cx="4876800" cy="1371600"/>
          </a:xfrm>
          <a:prstGeom prst="roundRect">
            <a:avLst/>
          </a:prstGeom>
          <a:solidFill>
            <a:srgbClr val="FF0000">
              <a:alpha val="1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3797300" y="3149600"/>
            <a:ext cx="4876800" cy="1295400"/>
          </a:xfrm>
          <a:prstGeom prst="roundRect">
            <a:avLst/>
          </a:prstGeom>
          <a:solidFill>
            <a:srgbClr val="FF0000">
              <a:alpha val="12157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otched Right Arrow 13"/>
          <p:cNvSpPr/>
          <p:nvPr/>
        </p:nvSpPr>
        <p:spPr>
          <a:xfrm rot="10800000">
            <a:off x="3175001" y="22606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otched Right Arrow 14"/>
          <p:cNvSpPr/>
          <p:nvPr/>
        </p:nvSpPr>
        <p:spPr>
          <a:xfrm rot="10800000">
            <a:off x="3200400" y="3644900"/>
            <a:ext cx="762000" cy="381000"/>
          </a:xfrm>
          <a:prstGeom prst="notchedRightArrow">
            <a:avLst/>
          </a:prstGeom>
          <a:solidFill>
            <a:srgbClr val="5EC41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2438400"/>
            <a:ext cx="7231335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2286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6"/>
          <a:srcRect l="3692" b="55645"/>
          <a:stretch>
            <a:fillRect/>
          </a:stretch>
        </p:blipFill>
        <p:spPr bwMode="auto">
          <a:xfrm>
            <a:off x="1733550" y="4943262"/>
            <a:ext cx="6038850" cy="771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1752600" y="5715000"/>
            <a:ext cx="6086475" cy="6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900" decel="1000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9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5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990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موتور </a:t>
            </a:r>
            <a:r>
              <a:rPr lang="en-US" sz="1800" b="1" dirty="0" smtClean="0">
                <a:cs typeface="B Nazanin" pitchFamily="2" charset="-78"/>
              </a:rPr>
              <a:t>DC</a:t>
            </a:r>
            <a:r>
              <a:rPr lang="fa-IR" sz="1800" b="1" dirty="0" smtClean="0">
                <a:cs typeface="B Nazanin" pitchFamily="2" charset="-78"/>
              </a:rPr>
              <a:t> با جریان میدان ثابت(</a:t>
            </a:r>
            <a:r>
              <a:rPr lang="en-US" sz="1800" b="1" dirty="0" smtClean="0">
                <a:cs typeface="B Nazanin" pitchFamily="2" charset="-78"/>
              </a:rPr>
              <a:t>Armature Controlled DC Motor</a:t>
            </a:r>
            <a:r>
              <a:rPr lang="fa-IR" sz="1800" b="1" dirty="0" smtClean="0">
                <a:cs typeface="B Nazanin" pitchFamily="2" charset="-78"/>
              </a:rPr>
              <a:t>)</a:t>
            </a:r>
          </a:p>
          <a:p>
            <a:pPr algn="r" rtl="1">
              <a:buFont typeface="Arial" pitchFamily="34" charset="0"/>
              <a:buChar char="•"/>
            </a:pPr>
            <a:r>
              <a:rPr lang="fa-IR" sz="1800" b="1" dirty="0" smtClean="0">
                <a:cs typeface="B Nazanin" pitchFamily="2" charset="-78"/>
              </a:rPr>
              <a:t>استفاده از معادلات غیر خطی </a:t>
            </a:r>
            <a:r>
              <a:rPr lang="fa-IR" sz="1800" b="1" dirty="0" smtClean="0">
                <a:cs typeface="B Nazanin" pitchFamily="2" charset="-78"/>
              </a:rPr>
              <a:t>گشتاور-سرعت </a:t>
            </a:r>
            <a:r>
              <a:rPr lang="fa-IR" sz="1800" b="1" dirty="0" smtClean="0">
                <a:cs typeface="B Nazanin" pitchFamily="2" charset="-78"/>
              </a:rPr>
              <a:t>بار</a:t>
            </a:r>
          </a:p>
          <a:p>
            <a:pPr lvl="1" algn="r" rtl="1">
              <a:buFont typeface="Arial" pitchFamily="34" charset="0"/>
              <a:buChar char="•"/>
            </a:pPr>
            <a:r>
              <a:rPr lang="fa-IR" sz="1600" b="1" dirty="0" smtClean="0">
                <a:cs typeface="B Nazanin" pitchFamily="2" charset="-78"/>
              </a:rPr>
              <a:t>در نظر گرفتن استکاک و لختی روتور به عنوان جزئی از میز یا توپ</a:t>
            </a:r>
          </a:p>
          <a:p>
            <a:pPr algn="r" rtl="1">
              <a:buFont typeface="Arial" pitchFamily="34" charset="0"/>
              <a:buChar char="•"/>
            </a:pPr>
            <a:endParaRPr lang="en-US" sz="1600" b="1" dirty="0">
              <a:cs typeface="B Nazanin" pitchFamily="2" charset="-78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 t="6922"/>
          <a:stretch>
            <a:fillRect/>
          </a:stretch>
        </p:blipFill>
        <p:spPr bwMode="auto">
          <a:xfrm>
            <a:off x="1600200" y="1981200"/>
            <a:ext cx="6781800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معادلات موتور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62600" y="2527300"/>
            <a:ext cx="990600" cy="381000"/>
          </a:xfrm>
          <a:prstGeom prst="rect">
            <a:avLst/>
          </a:prstGeom>
          <a:solidFill>
            <a:srgbClr val="FF0000">
              <a:alpha val="30196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14600" y="4295775"/>
            <a:ext cx="4514850" cy="126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3352800"/>
            <a:ext cx="8029575" cy="2171700"/>
          </a:xfrm>
          <a:prstGeom prst="rect">
            <a:avLst/>
          </a:prstGeom>
          <a:noFill/>
          <a:ln w="9525">
            <a:solidFill>
              <a:schemeClr val="accent1">
                <a:lumMod val="75000"/>
              </a:schemeClr>
            </a:solidFill>
            <a:miter lim="800000"/>
            <a:headEnd/>
            <a:tailEnd/>
          </a:ln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476375" y="5791200"/>
            <a:ext cx="6753225" cy="514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900" decel="100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0160" y="1371600"/>
            <a:ext cx="7406640" cy="4876800"/>
          </a:xfrm>
        </p:spPr>
        <p:txBody>
          <a:bodyPr/>
          <a:lstStyle/>
          <a:p>
            <a:pPr algn="r" rtl="1">
              <a:buFont typeface="Arial" pitchFamily="34" charset="0"/>
              <a:buChar char="•"/>
            </a:pPr>
            <a:r>
              <a:rPr lang="fa-IR" sz="2000" b="1" dirty="0" smtClean="0">
                <a:cs typeface="B Nazanin" pitchFamily="2" charset="-78"/>
              </a:rPr>
              <a:t>پیاده سازی مدل موتور به این صورت است:</a:t>
            </a:r>
          </a:p>
          <a:p>
            <a:pPr algn="r" rtl="1"/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fa-IR" sz="2000" b="1" dirty="0" smtClean="0">
              <a:cs typeface="B Nazanin" pitchFamily="2" charset="-78"/>
            </a:endParaRPr>
          </a:p>
          <a:p>
            <a:pPr algn="r" rtl="1">
              <a:buFont typeface="Arial" pitchFamily="34" charset="0"/>
              <a:buChar char="•"/>
            </a:pPr>
            <a:endParaRPr lang="en-US" sz="2000" b="1" dirty="0">
              <a:cs typeface="B Nazanin" pitchFamily="2" charset="-78"/>
            </a:endParaRPr>
          </a:p>
        </p:txBody>
      </p:sp>
      <p:sp>
        <p:nvSpPr>
          <p:cNvPr id="4" name="Title 6"/>
          <p:cNvSpPr txBox="1">
            <a:spLocks/>
          </p:cNvSpPr>
          <p:nvPr/>
        </p:nvSpPr>
        <p:spPr>
          <a:xfrm>
            <a:off x="1676400" y="381000"/>
            <a:ext cx="7086600" cy="381000"/>
          </a:xfrm>
          <a:prstGeom prst="rect">
            <a:avLst/>
          </a:prstGeom>
          <a:solidFill>
            <a:schemeClr val="accent2"/>
          </a:solidFill>
        </p:spPr>
        <p:txBody>
          <a:bodyPr anchor="b">
            <a:normAutofit fontScale="82500" lnSpcReduction="20000"/>
          </a:bodyPr>
          <a:lstStyle/>
          <a:p>
            <a:pPr marL="0" marR="0" lvl="0" indent="0" algn="r" defTabSz="914400" rtl="1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fa-IR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572314"/>
                </a:solidFill>
                <a:effectLst>
                  <a:outerShdw blurRad="50000" dist="30000" dir="5400000" algn="tl" rotWithShape="0">
                    <a:srgbClr val="000000">
                      <a:alpha val="30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rPr>
              <a:t>مدل سازی سیستم: معادلات موتور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572314"/>
              </a:solidFill>
              <a:effectLst>
                <a:outerShdw blurRad="50000" dist="30000" dir="5400000" algn="tl" rotWithShape="0">
                  <a:srgbClr val="000000">
                    <a:alpha val="30000"/>
                  </a:srgbClr>
                </a:outerShdw>
              </a:effectLst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752600"/>
            <a:ext cx="6781800" cy="4664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 Classic">
      <a:maj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Solstice">
    <a:dk1>
      <a:sysClr val="windowText" lastClr="000000"/>
    </a:dk1>
    <a:lt1>
      <a:sysClr val="window" lastClr="FFFFFF"/>
    </a:lt1>
    <a:dk2>
      <a:srgbClr val="4F271C"/>
    </a:dk2>
    <a:lt2>
      <a:srgbClr val="E7DEC9"/>
    </a:lt2>
    <a:accent1>
      <a:srgbClr val="3891A7"/>
    </a:accent1>
    <a:accent2>
      <a:srgbClr val="FEB80A"/>
    </a:accent2>
    <a:accent3>
      <a:srgbClr val="C32D2E"/>
    </a:accent3>
    <a:accent4>
      <a:srgbClr val="84AA33"/>
    </a:accent4>
    <a:accent5>
      <a:srgbClr val="964305"/>
    </a:accent5>
    <a:accent6>
      <a:srgbClr val="475A8D"/>
    </a:accent6>
    <a:hlink>
      <a:srgbClr val="8DC765"/>
    </a:hlink>
    <a:folHlink>
      <a:srgbClr val="AA8A1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1340</TotalTime>
  <Words>1241</Words>
  <Application>Microsoft Office PowerPoint</Application>
  <PresentationFormat>On-screen Show (4:3)</PresentationFormat>
  <Paragraphs>232</Paragraphs>
  <Slides>26</Slides>
  <Notes>0</Notes>
  <HiddenSlides>0</HiddenSlides>
  <MMClips>2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8" baseType="lpstr">
      <vt:lpstr>Solstice</vt:lpstr>
      <vt:lpstr>Equation</vt:lpstr>
      <vt:lpstr>Slide 1</vt:lpstr>
      <vt:lpstr>مطالبی که در این ارائه خواهیم دید: </vt:lpstr>
      <vt:lpstr>Slide 3</vt:lpstr>
      <vt:lpstr>Slide 4</vt:lpstr>
      <vt:lpstr>Slide 5</vt:lpstr>
      <vt:lpstr>مدل سازی سیستم: معادلات غیر خطی</vt:lpstr>
      <vt:lpstr>مدل سازی سیستم: معادلات غیر خطی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بنام خالق سیستم های دینامیکی؛     آنکه جبران ساز دنیایش پایدار است.                         اما وعده ی ناپایداری داده است!‌</dc:title>
  <dc:creator>Khashabi-09125501905</dc:creator>
  <cp:lastModifiedBy>Khashabi-09125501905</cp:lastModifiedBy>
  <cp:revision>21</cp:revision>
  <dcterms:created xsi:type="dcterms:W3CDTF">2011-01-18T00:27:38Z</dcterms:created>
  <dcterms:modified xsi:type="dcterms:W3CDTF">2011-01-19T05:47:19Z</dcterms:modified>
</cp:coreProperties>
</file>