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3" r:id="rId3"/>
    <p:sldId id="355" r:id="rId4"/>
    <p:sldId id="363" r:id="rId5"/>
    <p:sldId id="364" r:id="rId6"/>
    <p:sldId id="365" r:id="rId7"/>
    <p:sldId id="366" r:id="rId8"/>
    <p:sldId id="333" r:id="rId9"/>
    <p:sldId id="268" r:id="rId10"/>
    <p:sldId id="271" r:id="rId11"/>
    <p:sldId id="272" r:id="rId12"/>
    <p:sldId id="295" r:id="rId13"/>
    <p:sldId id="370" r:id="rId14"/>
    <p:sldId id="371" r:id="rId15"/>
    <p:sldId id="299" r:id="rId16"/>
    <p:sldId id="300" r:id="rId17"/>
    <p:sldId id="301" r:id="rId18"/>
    <p:sldId id="369" r:id="rId19"/>
    <p:sldId id="367" r:id="rId20"/>
    <p:sldId id="297" r:id="rId21"/>
    <p:sldId id="278" r:id="rId22"/>
    <p:sldId id="290" r:id="rId23"/>
    <p:sldId id="291" r:id="rId24"/>
    <p:sldId id="372" r:id="rId25"/>
    <p:sldId id="373" r:id="rId26"/>
    <p:sldId id="374" r:id="rId27"/>
    <p:sldId id="292" r:id="rId28"/>
    <p:sldId id="294" r:id="rId29"/>
    <p:sldId id="293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F98"/>
    <a:srgbClr val="FF0000"/>
    <a:srgbClr val="D0E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2" Type="http://schemas.openxmlformats.org/officeDocument/2006/relationships/image" Target="../media/image61.wmf"/><Relationship Id="rId1" Type="http://schemas.openxmlformats.org/officeDocument/2006/relationships/image" Target="../media/image7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5" Type="http://schemas.openxmlformats.org/officeDocument/2006/relationships/image" Target="../media/image10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6.wmf"/><Relationship Id="rId7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3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3.wmf"/><Relationship Id="rId1" Type="http://schemas.openxmlformats.org/officeDocument/2006/relationships/image" Target="../media/image24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1959C-69F3-45C3-9476-80C83F430E9A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D08E5-0C8C-48FF-B22D-8A17BEDC50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26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42AD-FEF8-40D5-B296-5C421934494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76A1-F92C-4A70-B411-F5D5D3256F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308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76A1-F92C-4A70-B411-F5D5D3256F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4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5CE0D3B-D474-4986-8DD9-F9798586B09F}" type="datetime1">
              <a:rPr lang="en-US" smtClean="0"/>
              <a:t>3/10/2014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D28B-9F3A-41ED-AD61-683A8C81DD9A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0A66-0673-4323-8BE7-5C7263BA42C0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D71E-F2A8-4B0B-B029-2FFA421963B9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867DF88-9875-4012-93BC-F5924A136F4F}" type="datetime1">
              <a:rPr lang="en-US" smtClean="0"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69F1-A967-428A-9708-6C866165F0FE}" type="datetime1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D957-5222-4C3E-97A1-4A810A859AA5}" type="datetime1">
              <a:rPr lang="en-US" smtClean="0"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E41C-C7FE-4E46-98A6-974E45C8C673}" type="datetime1">
              <a:rPr lang="en-US" smtClean="0"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31AC-C14C-4737-8074-8C0B1132E1AD}" type="datetime1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7165-4EE1-40E0-BB91-32A0BD9C57AB}" type="datetime1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6B-FCB3-4AB8-8A1C-EBBA17A1164E}" type="datetime1">
              <a:rPr lang="en-US" smtClean="0"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1537E0-FBB6-4A86-8636-A051907BB868}" type="datetime1">
              <a:rPr lang="en-US" smtClean="0"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4.png"/><Relationship Id="rId18" Type="http://schemas.openxmlformats.org/officeDocument/2006/relationships/oleObject" Target="../embeddings/oleObject22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31.wmf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7.wmf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24" Type="http://schemas.openxmlformats.org/officeDocument/2006/relationships/oleObject" Target="../embeddings/oleObject25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10" Type="http://schemas.openxmlformats.org/officeDocument/2006/relationships/image" Target="../media/image23.wmf"/><Relationship Id="rId19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6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0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7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image" Target="../media/image64.jpeg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7.wmf"/><Relationship Id="rId32" Type="http://schemas.openxmlformats.org/officeDocument/2006/relationships/image" Target="../media/image101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99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10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ormaldeviate.files.wordpress.com/2012/09/glasso-graph-crop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74472">
            <a:off x="221249" y="-83551"/>
            <a:ext cx="7024994" cy="702499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43000" y="5051145"/>
            <a:ext cx="70866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772400" cy="1470025"/>
          </a:xfrm>
        </p:spPr>
        <p:txBody>
          <a:bodyPr/>
          <a:lstStyle/>
          <a:p>
            <a:r>
              <a:rPr lang="en-US" dirty="0" err="1" smtClean="0"/>
              <a:t>Qual</a:t>
            </a:r>
            <a:r>
              <a:rPr lang="en-US" dirty="0" smtClean="0"/>
              <a:t>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Daniel </a:t>
            </a:r>
            <a:r>
              <a:rPr lang="en-US" dirty="0" err="1" smtClean="0"/>
              <a:t>Khashabi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Model averaging effect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Among         models, with shared parameters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a few get trained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Much stronger than the known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regularizer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about the input space?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 the same thing!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37999" y="1695451"/>
          <a:ext cx="452801" cy="42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203040" imgH="190440" progId="Equation.DSMT4">
                  <p:embed/>
                </p:oleObj>
              </mc:Choice>
              <mc:Fallback>
                <p:oleObj name="Equation" r:id="rId3" imgW="20304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999" y="1695451"/>
                        <a:ext cx="452801" cy="424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3583951"/>
            <a:ext cx="3396446" cy="224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averaging effect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Among         models, with shared parameters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a few get trained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Much stronger than the known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regularizer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about the input space?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 the same thing!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Dropout of 50% of the hidden units and 20% of the input units (Hinton et al, 2012)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58310" y="1662752"/>
          <a:ext cx="452801" cy="42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203040" imgH="190440" progId="Equation.DSMT4">
                  <p:embed/>
                </p:oleObj>
              </mc:Choice>
              <mc:Fallback>
                <p:oleObj name="Equation" r:id="rId3" imgW="203040" imgH="190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310" y="1662752"/>
                        <a:ext cx="452801" cy="424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81000" y="1219200"/>
            <a:ext cx="10210800" cy="410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we explicitly show that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dropout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acts as a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regularizer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easy to show for linear regression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about others?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Dropout needs sampling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slow!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we convert the sampling based update into a deterministic form?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expected form of updates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32" name="Picture 16" descr="http://02varvara.files.wordpress.com/2011/03/01-tired-of-searchin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3886200"/>
            <a:ext cx="2362200" cy="2362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Reminder: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the standard linear regression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regularization: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Closed form solution: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453058"/>
              </p:ext>
            </p:extLst>
          </p:nvPr>
        </p:nvGraphicFramePr>
        <p:xfrm>
          <a:off x="3778250" y="2951162"/>
          <a:ext cx="13271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9" name="Equation" r:id="rId3" imgW="545760" imgH="228600" progId="Equation.DSMT4">
                  <p:embed/>
                </p:oleObj>
              </mc:Choice>
              <mc:Fallback>
                <p:oleObj name="Equation" r:id="rId3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2951162"/>
                        <a:ext cx="13271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18467"/>
              </p:ext>
            </p:extLst>
          </p:nvPr>
        </p:nvGraphicFramePr>
        <p:xfrm>
          <a:off x="2392671" y="3338182"/>
          <a:ext cx="4595812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0" name="Equation" r:id="rId5" imgW="1892160" imgH="431640" progId="Equation.DSMT4">
                  <p:embed/>
                </p:oleObj>
              </mc:Choice>
              <mc:Fallback>
                <p:oleObj name="Equation" r:id="rId5" imgW="1892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671" y="3338182"/>
                        <a:ext cx="4595812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051774"/>
              </p:ext>
            </p:extLst>
          </p:nvPr>
        </p:nvGraphicFramePr>
        <p:xfrm>
          <a:off x="2103438" y="4592638"/>
          <a:ext cx="511968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1" name="Equation" r:id="rId7" imgW="2108160" imgH="431640" progId="Equation.DSMT4">
                  <p:embed/>
                </p:oleObj>
              </mc:Choice>
              <mc:Fallback>
                <p:oleObj name="Equation" r:id="rId7" imgW="2108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4592638"/>
                        <a:ext cx="511968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704045"/>
              </p:ext>
            </p:extLst>
          </p:nvPr>
        </p:nvGraphicFramePr>
        <p:xfrm>
          <a:off x="2903538" y="5813425"/>
          <a:ext cx="35464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2" name="Equation" r:id="rId9" imgW="1460160" imgH="304560" progId="Equation.DSMT4">
                  <p:embed/>
                </p:oleObj>
              </mc:Choice>
              <mc:Fallback>
                <p:oleObj name="Equation" r:id="rId9" imgW="1460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5813425"/>
                        <a:ext cx="35464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629043"/>
              </p:ext>
            </p:extLst>
          </p:nvPr>
        </p:nvGraphicFramePr>
        <p:xfrm>
          <a:off x="1720850" y="1731963"/>
          <a:ext cx="27749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3" name="Equation" r:id="rId11" imgW="1143000" imgH="228600" progId="Equation.DSMT4">
                  <p:embed/>
                </p:oleObj>
              </mc:Choice>
              <mc:Fallback>
                <p:oleObj name="Equation" r:id="rId11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731963"/>
                        <a:ext cx="27749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746728"/>
              </p:ext>
            </p:extLst>
          </p:nvPr>
        </p:nvGraphicFramePr>
        <p:xfrm>
          <a:off x="5156604" y="1295400"/>
          <a:ext cx="20034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4" name="Equation" r:id="rId13" imgW="825480" imgH="253800" progId="Equation.DSMT4">
                  <p:embed/>
                </p:oleObj>
              </mc:Choice>
              <mc:Fallback>
                <p:oleObj name="Equation" r:id="rId13" imgW="825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604" y="1295400"/>
                        <a:ext cx="20034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914643"/>
              </p:ext>
            </p:extLst>
          </p:nvPr>
        </p:nvGraphicFramePr>
        <p:xfrm>
          <a:off x="5188971" y="1886590"/>
          <a:ext cx="34512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5" name="Equation" r:id="rId15" imgW="1422360" imgH="253800" progId="Equation.DSMT4">
                  <p:embed/>
                </p:oleObj>
              </mc:Choice>
              <mc:Fallback>
                <p:oleObj name="Equation" r:id="rId15" imgW="142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8971" y="1886590"/>
                        <a:ext cx="34512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 Linear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9072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the standard linear regression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LR with dropout: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find the parameter? 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640138" y="1584325"/>
          <a:ext cx="13271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6" name="Equation" r:id="rId3" imgW="545760" imgH="228600" progId="Equation.DSMT4">
                  <p:embed/>
                </p:oleObj>
              </mc:Choice>
              <mc:Fallback>
                <p:oleObj name="Equation" r:id="rId3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1584325"/>
                        <a:ext cx="13271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3003884" y="2134572"/>
          <a:ext cx="3244516" cy="49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7" name="Equation" r:id="rId5" imgW="1485720" imgH="228600" progId="Equation.DSMT4">
                  <p:embed/>
                </p:oleObj>
              </mc:Choice>
              <mc:Fallback>
                <p:oleObj name="Equation" r:id="rId5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884" y="2134572"/>
                        <a:ext cx="3244516" cy="498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200400" y="2702232"/>
          <a:ext cx="2717800" cy="49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8" name="Equation" r:id="rId7" imgW="1244520" imgH="228600" progId="Equation.DSMT4">
                  <p:embed/>
                </p:oleObj>
              </mc:Choice>
              <mc:Fallback>
                <p:oleObj name="Equation" r:id="rId7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702232"/>
                        <a:ext cx="2717800" cy="498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3962400" y="3657600"/>
          <a:ext cx="1111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9" name="Equation" r:id="rId9" imgW="457200" imgH="241200" progId="Equation.DSMT4">
                  <p:embed/>
                </p:oleObj>
              </mc:Choice>
              <mc:Fallback>
                <p:oleObj name="Equation" r:id="rId9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57600"/>
                        <a:ext cx="11112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2511425" y="5029200"/>
          <a:ext cx="41941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0" name="Equation" r:id="rId11" imgW="1726920" imgH="431640" progId="Equation.DSMT4">
                  <p:embed/>
                </p:oleObj>
              </mc:Choice>
              <mc:Fallback>
                <p:oleObj name="Equation" r:id="rId11" imgW="1726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029200"/>
                        <a:ext cx="41941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407725" y="3733800"/>
            <a:ext cx="381000" cy="4572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5334000"/>
            <a:ext cx="381000" cy="4572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Dropout for Linear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9072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had: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of sampling, minimize the expected loss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Fixed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1377950" y="3733800"/>
          <a:ext cx="61658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1" name="Equation" r:id="rId3" imgW="2539800" imgH="431640" progId="Equation.DSMT4">
                  <p:embed/>
                </p:oleObj>
              </mc:Choice>
              <mc:Fallback>
                <p:oleObj name="Equation" r:id="rId3" imgW="253980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3733800"/>
                        <a:ext cx="61658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1771650" y="4743450"/>
          <a:ext cx="742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2" name="Equation" r:id="rId5" imgW="330120" imgH="228600" progId="Equation.DSMT4">
                  <p:embed/>
                </p:oleObj>
              </mc:Choice>
              <mc:Fallback>
                <p:oleObj name="Equation" r:id="rId5" imgW="33012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743450"/>
                        <a:ext cx="7429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5994400" y="5257800"/>
          <a:ext cx="27686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3" name="Equation" r:id="rId7" imgW="1231560" imgH="431640" progId="Equation.DSMT4">
                  <p:embed/>
                </p:oleObj>
              </mc:Choice>
              <mc:Fallback>
                <p:oleObj name="Equation" r:id="rId7" imgW="1231560" imgH="431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5257800"/>
                        <a:ext cx="27686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2299648" y="962333"/>
          <a:ext cx="41941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4" name="Equation" r:id="rId9" imgW="1726920" imgH="431640" progId="Equation.DSMT4">
                  <p:embed/>
                </p:oleObj>
              </mc:Choice>
              <mc:Fallback>
                <p:oleObj name="Equation" r:id="rId9" imgW="1726920" imgH="431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648" y="962333"/>
                        <a:ext cx="41941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3048000" y="2338388"/>
          <a:ext cx="27130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5" name="Equation" r:id="rId11" imgW="1117440" imgH="355320" progId="Equation.DSMT4">
                  <p:embed/>
                </p:oleObj>
              </mc:Choice>
              <mc:Fallback>
                <p:oleObj name="Equation" r:id="rId11" imgW="1117440" imgH="3553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38388"/>
                        <a:ext cx="2713038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6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53200" y="2438400"/>
            <a:ext cx="212598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455225" y="1266700"/>
            <a:ext cx="381000" cy="4572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02925" y="2538350"/>
            <a:ext cx="381000" cy="4572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57600" y="2514600"/>
            <a:ext cx="1066800" cy="457200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4191000" y="4519613"/>
          <a:ext cx="20605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6" name="Equation" r:id="rId14" imgW="914400" imgH="431640" progId="Equation.DSMT4">
                  <p:embed/>
                </p:oleObj>
              </mc:Choice>
              <mc:Fallback>
                <p:oleObj name="Equation" r:id="rId14" imgW="914400" imgH="431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19613"/>
                        <a:ext cx="20605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388925" y="4038600"/>
            <a:ext cx="381000" cy="457200"/>
          </a:xfrm>
          <a:prstGeom prst="rect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34200" y="4038600"/>
            <a:ext cx="381000" cy="45720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2631313" y="4697413"/>
          <a:ext cx="16017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7" name="Equation" r:id="rId16" imgW="711000" imgH="279360" progId="Equation.DSMT4">
                  <p:embed/>
                </p:oleObj>
              </mc:Choice>
              <mc:Fallback>
                <p:oleObj name="Equation" r:id="rId16" imgW="711000" imgH="2793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313" y="4697413"/>
                        <a:ext cx="160178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6"/>
          <p:cNvGraphicFramePr>
            <a:graphicFrameLocks noChangeAspect="1"/>
          </p:cNvGraphicFramePr>
          <p:nvPr/>
        </p:nvGraphicFramePr>
        <p:xfrm>
          <a:off x="6218237" y="4516438"/>
          <a:ext cx="16303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8" name="Equation" r:id="rId18" imgW="723600" imgH="431640" progId="Equation.DSMT4">
                  <p:embed/>
                </p:oleObj>
              </mc:Choice>
              <mc:Fallback>
                <p:oleObj name="Equation" r:id="rId18" imgW="723600" imgH="4316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7" y="4516438"/>
                        <a:ext cx="163036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1788225" y="4800600"/>
            <a:ext cx="381000" cy="457200"/>
          </a:xfrm>
          <a:prstGeom prst="rect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8500" y="5522025"/>
            <a:ext cx="381000" cy="45720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381000" y="5482463"/>
          <a:ext cx="7413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9" name="Equation" r:id="rId20" imgW="330120" imgH="241200" progId="Equation.DSMT4">
                  <p:embed/>
                </p:oleObj>
              </mc:Choice>
              <mc:Fallback>
                <p:oleObj name="Equation" r:id="rId20" imgW="33012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82463"/>
                        <a:ext cx="74136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1102425" y="5445188"/>
          <a:ext cx="222726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0" name="Equation" r:id="rId22" imgW="990360" imgH="279360" progId="Equation.DSMT4">
                  <p:embed/>
                </p:oleObj>
              </mc:Choice>
              <mc:Fallback>
                <p:oleObj name="Equation" r:id="rId22" imgW="990360" imgH="27936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425" y="5445188"/>
                        <a:ext cx="2227262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3200400" y="5257800"/>
          <a:ext cx="28829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1" name="Equation" r:id="rId24" imgW="1282680" imgH="431640" progId="Equation.DSMT4">
                  <p:embed/>
                </p:oleObj>
              </mc:Choice>
              <mc:Fallback>
                <p:oleObj name="Equation" r:id="rId24" imgW="1282680" imgH="4316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28829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Dropout for Linear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9072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had: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of sampling minimize the expected loss: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Expected loss: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1377950" y="2362200"/>
          <a:ext cx="61658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1" name="Equation" r:id="rId3" imgW="2539800" imgH="431640" progId="Equation.DSMT4">
                  <p:embed/>
                </p:oleObj>
              </mc:Choice>
              <mc:Fallback>
                <p:oleObj name="Equation" r:id="rId3" imgW="25398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362200"/>
                        <a:ext cx="61658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2299648" y="962333"/>
          <a:ext cx="41941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2" name="Equation" r:id="rId5" imgW="1726920" imgH="431640" progId="Equation.DSMT4">
                  <p:embed/>
                </p:oleObj>
              </mc:Choice>
              <mc:Fallback>
                <p:oleObj name="Equation" r:id="rId5" imgW="172692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648" y="962333"/>
                        <a:ext cx="41941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457200" y="3514725"/>
          <a:ext cx="53879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3" name="Equation" r:id="rId7" imgW="2539800" imgH="355320" progId="Equation.DSMT4">
                  <p:embed/>
                </p:oleObj>
              </mc:Choice>
              <mc:Fallback>
                <p:oleObj name="Equation" r:id="rId7" imgW="2539800" imgH="355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14725"/>
                        <a:ext cx="53879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670050" y="4984750"/>
          <a:ext cx="50355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4" name="Equation" r:id="rId9" imgW="2374560" imgH="380880" progId="Equation.DSMT4">
                  <p:embed/>
                </p:oleObj>
              </mc:Choice>
              <mc:Fallback>
                <p:oleObj name="Equation" r:id="rId9" imgW="2374560" imgH="380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984750"/>
                        <a:ext cx="50355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2413000" y="5550848"/>
          <a:ext cx="627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5" name="Equation" r:id="rId11" imgW="2958840" imgH="444240" progId="Equation.DSMT4">
                  <p:embed/>
                </p:oleObj>
              </mc:Choice>
              <mc:Fallback>
                <p:oleObj name="Equation" r:id="rId11" imgW="2958840" imgH="4442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550848"/>
                        <a:ext cx="6273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5791200" y="3534600"/>
          <a:ext cx="21812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6" name="Equation" r:id="rId13" imgW="1028520" imgH="304560" progId="Equation.DSMT4">
                  <p:embed/>
                </p:oleObj>
              </mc:Choice>
              <mc:Fallback>
                <p:oleObj name="Equation" r:id="rId13" imgW="1028520" imgH="3045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34600"/>
                        <a:ext cx="21812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953000" y="5562600"/>
            <a:ext cx="3352800" cy="838200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8925" y="2667000"/>
            <a:ext cx="381000" cy="457200"/>
          </a:xfrm>
          <a:prstGeom prst="rect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34200" y="2667000"/>
            <a:ext cx="381000" cy="45720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95950" y="3645725"/>
            <a:ext cx="381000" cy="457200"/>
          </a:xfrm>
          <a:prstGeom prst="rect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43800" y="3645725"/>
            <a:ext cx="381000" cy="457200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Dropout for Linear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9072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Expected loss: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Data-dependent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regulizer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Closed form could be found: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670050" y="1524000"/>
          <a:ext cx="50355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6" name="Equation" r:id="rId3" imgW="2374560" imgH="380880" progId="Equation.DSMT4">
                  <p:embed/>
                </p:oleObj>
              </mc:Choice>
              <mc:Fallback>
                <p:oleObj name="Equation" r:id="rId3" imgW="237456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524000"/>
                        <a:ext cx="50355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2413000" y="2057400"/>
          <a:ext cx="627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7" name="Equation" r:id="rId5" imgW="2958840" imgH="444240" progId="Equation.DSMT4">
                  <p:embed/>
                </p:oleObj>
              </mc:Choice>
              <mc:Fallback>
                <p:oleObj name="Equation" r:id="rId5" imgW="2958840" imgH="444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057400"/>
                        <a:ext cx="6273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151063" y="3886200"/>
          <a:ext cx="50879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8" name="Equation" r:id="rId7" imgW="2095200" imgH="304560" progId="Equation.DSMT4">
                  <p:embed/>
                </p:oleObj>
              </mc:Choice>
              <mc:Fallback>
                <p:oleObj name="Equation" r:id="rId7" imgW="2095200" imgH="3045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3886200"/>
                        <a:ext cx="508793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343400" y="3962400"/>
            <a:ext cx="1676400" cy="6858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Dropout each input dimension randomly: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Probit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function / sigmoid 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43704"/>
              </p:ext>
            </p:extLst>
          </p:nvPr>
        </p:nvGraphicFramePr>
        <p:xfrm>
          <a:off x="3200400" y="1828800"/>
          <a:ext cx="3352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7" name="Equation" r:id="rId3" imgW="1384200" imgH="457200" progId="Equation.DSMT4">
                  <p:embed/>
                </p:oleObj>
              </mc:Choice>
              <mc:Fallback>
                <p:oleObj name="Equation" r:id="rId3" imgW="1384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0"/>
                        <a:ext cx="3352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607403"/>
              </p:ext>
            </p:extLst>
          </p:nvPr>
        </p:nvGraphicFramePr>
        <p:xfrm>
          <a:off x="3821112" y="3733800"/>
          <a:ext cx="212248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8" name="Equation" r:id="rId5" imgW="876240" imgH="393480" progId="Equation.DSMT4">
                  <p:embed/>
                </p:oleObj>
              </mc:Choice>
              <mc:Fallback>
                <p:oleObj name="Equation" r:id="rId5" imgW="876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2" y="3733800"/>
                        <a:ext cx="2122488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 useful equalities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Useful equalities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find the following expectation in closed form: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1633538" y="1600200"/>
          <a:ext cx="56610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0" name="Equation" r:id="rId3" imgW="2336760" imgH="457200" progId="Equation.DSMT4">
                  <p:embed/>
                </p:oleObj>
              </mc:Choice>
              <mc:Fallback>
                <p:oleObj name="Equation" r:id="rId3" imgW="2336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600200"/>
                        <a:ext cx="56610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124200" y="2590800"/>
          <a:ext cx="24923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1" name="Equation" r:id="rId5" imgW="1028520" imgH="444240" progId="Equation.DSMT4">
                  <p:embed/>
                </p:oleObj>
              </mc:Choice>
              <mc:Fallback>
                <p:oleObj name="Equation" r:id="rId5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90800"/>
                        <a:ext cx="24923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717675" y="3589977"/>
          <a:ext cx="55070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2" name="Equation" r:id="rId7" imgW="2273040" imgH="495000" progId="Equation.DSMT4">
                  <p:embed/>
                </p:oleObj>
              </mc:Choice>
              <mc:Fallback>
                <p:oleObj name="Equation" r:id="rId7" imgW="22730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589977"/>
                        <a:ext cx="550703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3298186" y="5548952"/>
          <a:ext cx="25225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3" name="Equation" r:id="rId9" imgW="1041120" imgH="279360" progId="Equation.DSMT4">
                  <p:embed/>
                </p:oleObj>
              </mc:Choice>
              <mc:Fallback>
                <p:oleObj name="Equation" r:id="rId9" imgW="1041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186" y="5548952"/>
                        <a:ext cx="25225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8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own line of research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Papers: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 Dropout training, ICML, 2013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Distributional Semantics Beyond Words: Supervised Learning of Analogy and Paraphrase, TACL, 2013. 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246496"/>
            <a:ext cx="7620000" cy="506104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the standard LR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standard gradient update rule is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parameter vector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865313" y="1849438"/>
          <a:ext cx="549116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6" name="Equation" r:id="rId3" imgW="2260440" imgH="406080" progId="Equation.DSMT4">
                  <p:embed/>
                </p:oleObj>
              </mc:Choice>
              <mc:Fallback>
                <p:oleObj name="Equation" r:id="rId3" imgW="2260440" imgH="406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849438"/>
                        <a:ext cx="549116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974975" y="3765550"/>
          <a:ext cx="32988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7" name="Equation" r:id="rId5" imgW="1358640" imgH="253800" progId="Equation.DSMT4">
                  <p:embed/>
                </p:oleObj>
              </mc:Choice>
              <mc:Fallback>
                <p:oleObj name="Equation" r:id="rId5" imgW="135864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3765550"/>
                        <a:ext cx="32988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940050" y="5175250"/>
          <a:ext cx="33607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8" name="Equation" r:id="rId7" imgW="1384200" imgH="253800" progId="Equation.DSMT4">
                  <p:embed/>
                </p:oleObj>
              </mc:Choice>
              <mc:Fallback>
                <p:oleObj name="Equation" r:id="rId7" imgW="138420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175250"/>
                        <a:ext cx="33607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 on a 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Dropout each input dimension randomly: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parameter vector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Notation: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963613" y="1808162"/>
          <a:ext cx="36083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5" name="Equation" r:id="rId3" imgW="1485720" imgH="228600" progId="Equation.DSMT4">
                  <p:embed/>
                </p:oleObj>
              </mc:Choice>
              <mc:Fallback>
                <p:oleObj name="Equation" r:id="rId3" imgW="148572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808162"/>
                        <a:ext cx="360838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4876800" y="1808163"/>
          <a:ext cx="30226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6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08163"/>
                        <a:ext cx="30226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949325" y="3124200"/>
          <a:ext cx="75850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7" name="Equation" r:id="rId7" imgW="3124080" imgH="253800" progId="Equation.DSMT4">
                  <p:embed/>
                </p:oleObj>
              </mc:Choice>
              <mc:Fallback>
                <p:oleObj name="Equation" r:id="rId7" imgW="312408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124200"/>
                        <a:ext cx="75850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787650" y="4038600"/>
          <a:ext cx="36703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8" name="Equation" r:id="rId9" imgW="1511280" imgH="228600" progId="Equation.DSMT4">
                  <p:embed/>
                </p:oleObj>
              </mc:Choice>
              <mc:Fallback>
                <p:oleObj name="Equation" r:id="rId9" imgW="151128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038600"/>
                        <a:ext cx="36703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552700" y="4495801"/>
          <a:ext cx="41640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9" name="Equation" r:id="rId11" imgW="1714320" imgH="228600" progId="Equation.DSMT4">
                  <p:embed/>
                </p:oleObj>
              </mc:Choice>
              <mc:Fallback>
                <p:oleObj name="Equation" r:id="rId11" imgW="171432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495801"/>
                        <a:ext cx="416401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2001838" y="4973638"/>
          <a:ext cx="5549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0" name="Equation" r:id="rId13" imgW="2286000" imgH="241200" progId="Equation.DSMT4">
                  <p:embed/>
                </p:oleObj>
              </mc:Choice>
              <mc:Fallback>
                <p:oleObj name="Equation" r:id="rId13" imgW="228600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4973638"/>
                        <a:ext cx="5549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2865438" y="5588000"/>
          <a:ext cx="1327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1" name="Equation" r:id="rId15" imgW="545760" imgH="177480" progId="Equation.DSMT4">
                  <p:embed/>
                </p:oleObj>
              </mc:Choice>
              <mc:Fallback>
                <p:oleObj name="Equation" r:id="rId15" imgW="545760" imgH="177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5588000"/>
                        <a:ext cx="1327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4694238" y="5562600"/>
          <a:ext cx="13255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42" name="Equation" r:id="rId17" imgW="545760" imgH="203040" progId="Equation.DSMT4">
                  <p:embed/>
                </p:oleObj>
              </mc:Choice>
              <mc:Fallback>
                <p:oleObj name="Equation" r:id="rId17" imgW="545760" imgH="203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5562600"/>
                        <a:ext cx="13255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074724" y="3200400"/>
            <a:ext cx="545275" cy="4572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12925" y="3200400"/>
            <a:ext cx="545275" cy="4572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Dropout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of using        we use its expectation: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960357" y="1268104"/>
          <a:ext cx="5857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6" name="Equation" r:id="rId3" imgW="241200" imgH="177480" progId="Equation.DSMT4">
                  <p:embed/>
                </p:oleObj>
              </mc:Choice>
              <mc:Fallback>
                <p:oleObj name="Equation" r:id="rId3" imgW="24120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357" y="1268104"/>
                        <a:ext cx="5857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222375" y="1828800"/>
          <a:ext cx="37306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7" name="Equation" r:id="rId5" imgW="1536480" imgH="241200" progId="Equation.DSMT4">
                  <p:embed/>
                </p:oleObj>
              </mc:Choice>
              <mc:Fallback>
                <p:oleObj name="Equation" r:id="rId5" imgW="15364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828800"/>
                        <a:ext cx="37306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377950" y="3128963"/>
          <a:ext cx="61658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8" name="Equation" r:id="rId7" imgW="2539800" imgH="431640" progId="Equation.DSMT4">
                  <p:embed/>
                </p:oleObj>
              </mc:Choice>
              <mc:Fallback>
                <p:oleObj name="Equation" r:id="rId7" imgW="2539800" imgH="431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3128963"/>
                        <a:ext cx="61658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1319213" y="4087813"/>
          <a:ext cx="63817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9" name="Equation" r:id="rId9" imgW="2628720" imgH="431640" progId="Equation.DSMT4">
                  <p:embed/>
                </p:oleObj>
              </mc:Choice>
              <mc:Fallback>
                <p:oleObj name="Equation" r:id="rId9" imgW="2628720" imgH="4316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087813"/>
                        <a:ext cx="6381750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33064" y="5007359"/>
          <a:ext cx="8991600" cy="1020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0" name="Equation" r:id="rId11" imgW="3797280" imgH="431640" progId="Equation.DSMT4">
                  <p:embed/>
                </p:oleObj>
              </mc:Choice>
              <mc:Fallback>
                <p:oleObj name="Equation" r:id="rId11" imgW="379728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64" y="5007359"/>
                        <a:ext cx="8991600" cy="1020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662550" y="2450275"/>
            <a:ext cx="990600" cy="533400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2271713" y="2438400"/>
          <a:ext cx="52720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1" name="Equation" r:id="rId13" imgW="2171520" imgH="253800" progId="Equation.DSMT4">
                  <p:embed/>
                </p:oleObj>
              </mc:Choice>
              <mc:Fallback>
                <p:oleObj name="Equation" r:id="rId13" imgW="2171520" imgH="253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438400"/>
                        <a:ext cx="52720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6388925" y="3440875"/>
            <a:ext cx="392875" cy="4572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22325" y="3429000"/>
            <a:ext cx="392875" cy="45720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71600" y="4419600"/>
            <a:ext cx="392875" cy="4572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400" y="5257800"/>
            <a:ext cx="392875" cy="45720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Dropout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Approx: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knowing: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approximate?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 1: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 2: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Have closed forms but poor approximations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100263" y="1085850"/>
          <a:ext cx="653573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2" name="Equation" r:id="rId3" imgW="2692080" imgH="279360" progId="Equation.DSMT4">
                  <p:embed/>
                </p:oleObj>
              </mc:Choice>
              <mc:Fallback>
                <p:oleObj name="Equation" r:id="rId3" imgW="269208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1085850"/>
                        <a:ext cx="653573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339152" y="1820953"/>
          <a:ext cx="4502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3" name="Equation" r:id="rId5" imgW="1854000" imgH="241200" progId="Equation.DSMT4">
                  <p:embed/>
                </p:oleObj>
              </mc:Choice>
              <mc:Fallback>
                <p:oleObj name="Equation" r:id="rId5" imgW="185400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152" y="1820953"/>
                        <a:ext cx="4502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2743200" y="3837296"/>
          <a:ext cx="36369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4" name="Equation" r:id="rId7" imgW="1498320" imgH="253800" progId="Equation.DSMT4">
                  <p:embed/>
                </p:oleObj>
              </mc:Choice>
              <mc:Fallback>
                <p:oleObj name="Equation" r:id="rId7" imgW="1498320" imgH="253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37296"/>
                        <a:ext cx="36369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778125" y="4489450"/>
          <a:ext cx="36068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5" name="Equation" r:id="rId9" imgW="1485720" imgH="253800" progId="Equation.DSMT4">
                  <p:embed/>
                </p:oleObj>
              </mc:Choice>
              <mc:Fallback>
                <p:oleObj name="Equation" r:id="rId9" imgW="1485720" imgH="253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489450"/>
                        <a:ext cx="36068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7" name="Picture 11" descr="http://en.hdyo.org/assets/ask-question-1-ca45a12e5206bae44014e11cd3ced9f1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2339099"/>
            <a:ext cx="1844843" cy="1394701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Experiment: evaluating the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quality of approximation for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057400"/>
            <a:ext cx="5410200" cy="408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5384800" y="1244600"/>
          <a:ext cx="86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5" name="Equation" r:id="rId4" imgW="355320" imgH="241200" progId="Equation.DSMT4">
                  <p:embed/>
                </p:oleObj>
              </mc:Choice>
              <mc:Fallback>
                <p:oleObj name="Equation" r:id="rId4" imgW="355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1244600"/>
                        <a:ext cx="863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Experiment: Document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20-newsgroup subtask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alt.atheism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vs.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religion.misc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98" y="2581275"/>
            <a:ext cx="8986502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Experiment: Document Classification(2)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610" y="1752600"/>
            <a:ext cx="847678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Dropout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Approx: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knowing: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100263" y="1085850"/>
          <a:ext cx="653573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9" name="Equation" r:id="rId4" imgW="2692080" imgH="279360" progId="Equation.DSMT4">
                  <p:embed/>
                </p:oleObj>
              </mc:Choice>
              <mc:Fallback>
                <p:oleObj name="Equation" r:id="rId4" imgW="269208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1085850"/>
                        <a:ext cx="653573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339152" y="1820953"/>
          <a:ext cx="4502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0" name="Equation" r:id="rId6" imgW="1854000" imgH="241200" progId="Equation.DSMT4">
                  <p:embed/>
                </p:oleObj>
              </mc:Choice>
              <mc:Fallback>
                <p:oleObj name="Equation" r:id="rId6" imgW="18540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152" y="1820953"/>
                        <a:ext cx="4502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884238" y="2514600"/>
          <a:ext cx="66309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1" name="Equation" r:id="rId8" imgW="2730240" imgH="279360" progId="Equation.DSMT4">
                  <p:embed/>
                </p:oleObj>
              </mc:Choice>
              <mc:Fallback>
                <p:oleObj name="Equation" r:id="rId8" imgW="2730240" imgH="279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514600"/>
                        <a:ext cx="663098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1928750" y="3248025"/>
          <a:ext cx="19129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2" name="Equation" r:id="rId10" imgW="787320" imgH="228600" progId="Equation.DSMT4">
                  <p:embed/>
                </p:oleObj>
              </mc:Choice>
              <mc:Fallback>
                <p:oleObj name="Equation" r:id="rId10" imgW="78732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50" y="3248025"/>
                        <a:ext cx="19129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906257" y="3894138"/>
          <a:ext cx="5516562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3" name="Equation" r:id="rId12" imgW="2273040" imgH="279360" progId="Equation.DSMT4">
                  <p:embed/>
                </p:oleObj>
              </mc:Choice>
              <mc:Fallback>
                <p:oleObj name="Equation" r:id="rId12" imgW="227304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257" y="3894138"/>
                        <a:ext cx="5516562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1899598" y="4548188"/>
          <a:ext cx="56102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4" name="Equation" r:id="rId14" imgW="2311200" imgH="304560" progId="Equation.DSMT4">
                  <p:embed/>
                </p:oleObj>
              </mc:Choice>
              <mc:Fallback>
                <p:oleObj name="Equation" r:id="rId14" imgW="2311200" imgH="3045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598" y="4548188"/>
                        <a:ext cx="56102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4405952" y="5426098"/>
          <a:ext cx="34829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5" name="Equation" r:id="rId16" imgW="1434960" imgH="279360" progId="Equation.DSMT4">
                  <p:embed/>
                </p:oleObj>
              </mc:Choice>
              <mc:Fallback>
                <p:oleObj name="Equation" r:id="rId16" imgW="1434960" imgH="279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952" y="5426098"/>
                        <a:ext cx="34829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352799" y="1828800"/>
            <a:ext cx="1054925" cy="5334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53200" y="1154875"/>
            <a:ext cx="1054925" cy="5334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41225" y="2655125"/>
            <a:ext cx="533400" cy="457200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9800" y="3276600"/>
            <a:ext cx="1676400" cy="533400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4114800" y="3200400"/>
          <a:ext cx="37623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6" name="Equation" r:id="rId18" imgW="1549080" imgH="279360" progId="Equation.DSMT4">
                  <p:embed/>
                </p:oleObj>
              </mc:Choice>
              <mc:Fallback>
                <p:oleObj name="Equation" r:id="rId18" imgW="1549080" imgH="2793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00400"/>
                        <a:ext cx="37623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431475" y="4624450"/>
            <a:ext cx="2895600" cy="60960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Dropout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want to: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Previously: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which could be found in closed form.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2756848" y="1150938"/>
          <a:ext cx="34829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8" name="Equation" r:id="rId3" imgW="1434960" imgH="279360" progId="Equation.DSMT4">
                  <p:embed/>
                </p:oleObj>
              </mc:Choice>
              <mc:Fallback>
                <p:oleObj name="Equation" r:id="rId3" imgW="143496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848" y="1150938"/>
                        <a:ext cx="34829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2432625" y="1843213"/>
          <a:ext cx="6413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9" name="Equation" r:id="rId5" imgW="2641320" imgH="241200" progId="Equation.DSMT4">
                  <p:embed/>
                </p:oleObj>
              </mc:Choice>
              <mc:Fallback>
                <p:oleObj name="Equation" r:id="rId5" imgW="264132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625" y="1843213"/>
                        <a:ext cx="6413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709550" y="2468563"/>
          <a:ext cx="19113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0" name="Equation" r:id="rId7" imgW="787320" imgH="228600" progId="Equation.DSMT4">
                  <p:embed/>
                </p:oleObj>
              </mc:Choice>
              <mc:Fallback>
                <p:oleObj name="Equation" r:id="rId7" imgW="7873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50" y="2468563"/>
                        <a:ext cx="19113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838200" y="4495800"/>
          <a:ext cx="493236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1" name="Equation" r:id="rId9" imgW="2031840" imgH="279360" progId="Equation.DSMT4">
                  <p:embed/>
                </p:oleObj>
              </mc:Choice>
              <mc:Fallback>
                <p:oleObj name="Equation" r:id="rId9" imgW="203184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95800"/>
                        <a:ext cx="493236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1592262" y="3034475"/>
          <a:ext cx="336073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2" name="Equation" r:id="rId11" imgW="1384200" imgH="253800" progId="Equation.DSMT4">
                  <p:embed/>
                </p:oleObj>
              </mc:Choice>
              <mc:Fallback>
                <p:oleObj name="Equation" r:id="rId11" imgW="1384200" imgH="253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2" y="3034475"/>
                        <a:ext cx="3360738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1562800" y="3778312"/>
          <a:ext cx="37306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3" name="Equation" r:id="rId13" imgW="1536480" imgH="253800" progId="Equation.DSMT4">
                  <p:embed/>
                </p:oleObj>
              </mc:Choice>
              <mc:Fallback>
                <p:oleObj name="Equation" r:id="rId13" imgW="1536480" imgH="253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800" y="3778312"/>
                        <a:ext cx="37306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5791200" y="2430463"/>
          <a:ext cx="27130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4" name="Equation" r:id="rId15" imgW="1117440" imgH="253800" progId="Equation.DSMT4">
                  <p:embed/>
                </p:oleObj>
              </mc:Choice>
              <mc:Fallback>
                <p:oleObj name="Equation" r:id="rId15" imgW="1117440" imgH="253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430463"/>
                        <a:ext cx="271303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2631375" y="2417063"/>
          <a:ext cx="31448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5" name="Equation" r:id="rId17" imgW="1295280" imgH="241200" progId="Equation.DSMT4">
                  <p:embed/>
                </p:oleObj>
              </mc:Choice>
              <mc:Fallback>
                <p:oleObj name="Equation" r:id="rId17" imgW="1295280" imgH="241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375" y="2417063"/>
                        <a:ext cx="31448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239000" y="2514600"/>
            <a:ext cx="457200" cy="457200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08025" y="2514600"/>
            <a:ext cx="457200" cy="45720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685800" y="3066225"/>
          <a:ext cx="863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6" name="Equation" r:id="rId19" imgW="355320" imgH="241200" progId="Equation.DSMT4">
                  <p:embed/>
                </p:oleObj>
              </mc:Choice>
              <mc:Fallback>
                <p:oleObj name="Equation" r:id="rId19" imgW="355320" imgH="241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66225"/>
                        <a:ext cx="863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4876800" y="3059113"/>
          <a:ext cx="2743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7" name="Equation" r:id="rId21" imgW="1130040" imgH="228600" progId="Equation.DSMT4">
                  <p:embed/>
                </p:oleObj>
              </mc:Choice>
              <mc:Fallback>
                <p:oleObj name="Equation" r:id="rId21" imgW="1130040" imgH="228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59113"/>
                        <a:ext cx="2743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685800" y="3754438"/>
          <a:ext cx="8636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" name="Equation" r:id="rId23" imgW="355320" imgH="253800" progId="Equation.DSMT4">
                  <p:embed/>
                </p:oleObj>
              </mc:Choice>
              <mc:Fallback>
                <p:oleObj name="Equation" r:id="rId23" imgW="355320" imgH="253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54438"/>
                        <a:ext cx="8636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5354637" y="3781425"/>
          <a:ext cx="34845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9" name="Equation" r:id="rId25" imgW="1434960" imgH="241200" progId="Equation.DSMT4">
                  <p:embed/>
                </p:oleObj>
              </mc:Choice>
              <mc:Fallback>
                <p:oleObj name="Equation" r:id="rId25" imgW="1434960" imgH="241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7" y="3781425"/>
                        <a:ext cx="34845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762000" y="3147950"/>
            <a:ext cx="457200" cy="457200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0125" y="3833750"/>
            <a:ext cx="457200" cy="45720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Dropout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want to: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Previously: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deviates (approximately) from      with         and   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closed form!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2756848" y="1150938"/>
          <a:ext cx="34829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2" name="Equation" r:id="rId3" imgW="1434960" imgH="279360" progId="Equation.DSMT4">
                  <p:embed/>
                </p:oleObj>
              </mc:Choice>
              <mc:Fallback>
                <p:oleObj name="Equation" r:id="rId3" imgW="143496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848" y="1150938"/>
                        <a:ext cx="34829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2770496" y="1891352"/>
          <a:ext cx="4267200" cy="55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3" name="Equation" r:id="rId5" imgW="1854000" imgH="241200" progId="Equation.DSMT4">
                  <p:embed/>
                </p:oleObj>
              </mc:Choice>
              <mc:Fallback>
                <p:oleObj name="Equation" r:id="rId5" imgW="1854000" imgH="241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496" y="1891352"/>
                        <a:ext cx="4267200" cy="55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6846125" y="3193288"/>
          <a:ext cx="22082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4" name="Equation" r:id="rId7" imgW="1015920" imgH="241200" progId="Equation.DSMT4">
                  <p:embed/>
                </p:oleObj>
              </mc:Choice>
              <mc:Fallback>
                <p:oleObj name="Equation" r:id="rId7" imgW="1015920" imgH="241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125" y="3193288"/>
                        <a:ext cx="220821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810904" y="3876653"/>
          <a:ext cx="3698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5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904" y="3876653"/>
                        <a:ext cx="3698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5381008" y="3925888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6"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008" y="3925888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6455392" y="3919184"/>
          <a:ext cx="573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7" name="Equation" r:id="rId13" imgW="241200" imgH="203040" progId="Equation.DSMT4">
                  <p:embed/>
                </p:oleObj>
              </mc:Choice>
              <mc:Fallback>
                <p:oleObj name="Equation" r:id="rId13" imgW="241200" imgH="2030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392" y="3919184"/>
                        <a:ext cx="5730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7713025" y="3872552"/>
          <a:ext cx="72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8" name="Equation" r:id="rId15" imgW="304560" imgH="203040" progId="Equation.DSMT4">
                  <p:embed/>
                </p:oleObj>
              </mc:Choice>
              <mc:Fallback>
                <p:oleObj name="Equation" r:id="rId15" imgW="304560" imgH="2030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025" y="3872552"/>
                        <a:ext cx="72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1"/>
          <p:cNvGraphicFramePr>
            <a:graphicFrameLocks noChangeAspect="1"/>
          </p:cNvGraphicFramePr>
          <p:nvPr/>
        </p:nvGraphicFramePr>
        <p:xfrm>
          <a:off x="5094287" y="4989513"/>
          <a:ext cx="3973513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9" name="Equation" r:id="rId17" imgW="1968480" imgH="736560" progId="Equation.DSMT4">
                  <p:embed/>
                </p:oleObj>
              </mc:Choice>
              <mc:Fallback>
                <p:oleObj name="Equation" r:id="rId17" imgW="1968480" imgH="7365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7" y="4989513"/>
                        <a:ext cx="3973513" cy="148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645225" y="2526475"/>
          <a:ext cx="6931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" name="Equation" r:id="rId19" imgW="3187440" imgH="253800" progId="Equation.DSMT4">
                  <p:embed/>
                </p:oleObj>
              </mc:Choice>
              <mc:Fallback>
                <p:oleObj name="Equation" r:id="rId19" imgW="3187440" imgH="253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225" y="2526475"/>
                        <a:ext cx="6931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2766950" y="3202050"/>
          <a:ext cx="1628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1" name="Equation" r:id="rId21" imgW="749160" imgH="228600" progId="Equation.DSMT4">
                  <p:embed/>
                </p:oleObj>
              </mc:Choice>
              <mc:Fallback>
                <p:oleObj name="Equation" r:id="rId21" imgW="74916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950" y="3202050"/>
                        <a:ext cx="1628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638175" y="3200400"/>
          <a:ext cx="21812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" name="Equation" r:id="rId23" imgW="1002960" imgH="241200" progId="Equation.DSMT4">
                  <p:embed/>
                </p:oleObj>
              </mc:Choice>
              <mc:Fallback>
                <p:oleObj name="Equation" r:id="rId23" imgW="1002960" imgH="241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3200400"/>
                        <a:ext cx="21812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4547425" y="3189288"/>
          <a:ext cx="2374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3" name="Equation" r:id="rId25" imgW="1091880" imgH="253800" progId="Equation.DSMT4">
                  <p:embed/>
                </p:oleObj>
              </mc:Choice>
              <mc:Fallback>
                <p:oleObj name="Equation" r:id="rId25" imgW="1091880" imgH="253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425" y="3189288"/>
                        <a:ext cx="23749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6400800" y="2578925"/>
            <a:ext cx="457200" cy="457200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969825" y="2578925"/>
            <a:ext cx="457200" cy="45720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91150" y="1945575"/>
            <a:ext cx="457200" cy="457200"/>
          </a:xfrm>
          <a:prstGeom prst="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60175" y="1945575"/>
            <a:ext cx="457200" cy="457200"/>
          </a:xfrm>
          <a:prstGeom prst="rect">
            <a:avLst/>
          </a:prstGeom>
          <a:solidFill>
            <a:srgbClr val="FE9F98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794" name="Object 26"/>
          <p:cNvGraphicFramePr>
            <a:graphicFrameLocks noChangeAspect="1"/>
          </p:cNvGraphicFramePr>
          <p:nvPr/>
        </p:nvGraphicFramePr>
        <p:xfrm>
          <a:off x="741488" y="4558662"/>
          <a:ext cx="27162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4" name="Equation" r:id="rId27" imgW="1346040" imgH="279360" progId="Equation.DSMT4">
                  <p:embed/>
                </p:oleObj>
              </mc:Choice>
              <mc:Fallback>
                <p:oleObj name="Equation" r:id="rId27" imgW="1346040" imgH="27936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488" y="4558662"/>
                        <a:ext cx="271621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3433763" y="4583113"/>
          <a:ext cx="22050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5" name="Equation" r:id="rId29" imgW="1091880" imgH="279360" progId="Equation.DSMT4">
                  <p:embed/>
                </p:oleObj>
              </mc:Choice>
              <mc:Fallback>
                <p:oleObj name="Equation" r:id="rId29" imgW="1091880" imgH="2793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4583113"/>
                        <a:ext cx="22050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6" name="Object 28"/>
          <p:cNvGraphicFramePr>
            <a:graphicFrameLocks noChangeAspect="1"/>
          </p:cNvGraphicFramePr>
          <p:nvPr/>
        </p:nvGraphicFramePr>
        <p:xfrm>
          <a:off x="5562600" y="4410075"/>
          <a:ext cx="3384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6" name="Equation" r:id="rId31" imgW="1676160" imgH="495000" progId="Equation.DSMT4">
                  <p:embed/>
                </p:oleObj>
              </mc:Choice>
              <mc:Fallback>
                <p:oleObj name="Equation" r:id="rId31" imgW="1676160" imgH="495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0075"/>
                        <a:ext cx="33845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Line of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Conventional approach to a classification problem: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Problems: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Never use the label information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Lose the structure in the output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Limited to the classes in the training set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Hard to leverage unsupervised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9026" name="Picture 2" descr="http://www.cse.ust.hk/~kxmo/materials/Classific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9" b="9818"/>
          <a:stretch/>
        </p:blipFill>
        <p:spPr bwMode="auto">
          <a:xfrm>
            <a:off x="2666999" y="1710274"/>
            <a:ext cx="3679825" cy="232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Line of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 take the relation extraction problem: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Conventional Approach: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sentence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mentions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find their relation: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Output: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71600" y="1905000"/>
            <a:ext cx="6324600" cy="1143000"/>
            <a:chOff x="1371600" y="1905000"/>
            <a:chExt cx="6324600" cy="1143000"/>
          </a:xfrm>
        </p:grpSpPr>
        <p:sp>
          <p:nvSpPr>
            <p:cNvPr id="4" name="TextBox 3"/>
            <p:cNvSpPr txBox="1"/>
            <p:nvPr/>
          </p:nvSpPr>
          <p:spPr>
            <a:xfrm>
              <a:off x="1371600" y="1905000"/>
              <a:ext cx="632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“Bill Gates</a:t>
              </a:r>
              <a:r>
                <a:rPr lang="en-US" sz="2800" dirty="0" smtClean="0"/>
                <a:t>, CEO of </a:t>
              </a:r>
              <a:r>
                <a:rPr lang="en-US" sz="2800" dirty="0" smtClean="0">
                  <a:solidFill>
                    <a:srgbClr val="FF0000"/>
                  </a:solidFill>
                </a:rPr>
                <a:t>Microsoft</a:t>
              </a:r>
              <a:r>
                <a:rPr lang="en-US" sz="2800" dirty="0" smtClean="0"/>
                <a:t> ….” </a:t>
              </a:r>
              <a:endParaRPr lang="en-US" sz="2800" dirty="0"/>
            </a:p>
          </p:txBody>
        </p:sp>
        <p:sp>
          <p:nvSpPr>
            <p:cNvPr id="5" name="Curved Up Arrow 4"/>
            <p:cNvSpPr/>
            <p:nvPr/>
          </p:nvSpPr>
          <p:spPr>
            <a:xfrm>
              <a:off x="2971800" y="2428220"/>
              <a:ext cx="2743200" cy="619780"/>
            </a:xfrm>
            <a:prstGeom prst="curvedUpArrow">
              <a:avLst>
                <a:gd name="adj1" fmla="val 20665"/>
                <a:gd name="adj2" fmla="val 50000"/>
                <a:gd name="adj3" fmla="val 25000"/>
              </a:avLst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B050"/>
                  </a:solidFill>
                </a:rPr>
                <a:t>Manager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12206" y="4765357"/>
                <a:ext cx="355999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00" i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00" i="0">
                              <a:latin typeface="Cambria Math" panose="02040503050406030204" pitchFamily="18" charset="0"/>
                            </a:rPr>
                            <m:t>2}→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206" y="4765357"/>
                <a:ext cx="355999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69744" y="3979537"/>
                <a:ext cx="320479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0"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44" y="3979537"/>
                <a:ext cx="3204796" cy="430887"/>
              </a:xfrm>
              <a:prstGeom prst="rect">
                <a:avLst/>
              </a:prstGeom>
              <a:blipFill rotWithShape="0">
                <a:blip r:embed="rId3"/>
                <a:stretch>
                  <a:fillRect t="-130000" r="-10857" b="-20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Line of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Let’s change the problem a little: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claim about the relation: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71600" y="1905000"/>
            <a:ext cx="6324600" cy="1143000"/>
            <a:chOff x="1371600" y="1905000"/>
            <a:chExt cx="6324600" cy="1143000"/>
          </a:xfrm>
        </p:grpSpPr>
        <p:sp>
          <p:nvSpPr>
            <p:cNvPr id="4" name="TextBox 3"/>
            <p:cNvSpPr txBox="1"/>
            <p:nvPr/>
          </p:nvSpPr>
          <p:spPr>
            <a:xfrm>
              <a:off x="1371600" y="1905000"/>
              <a:ext cx="632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“Bill Gates</a:t>
              </a:r>
              <a:r>
                <a:rPr lang="en-US" sz="2800" dirty="0" smtClean="0"/>
                <a:t>, CEO of </a:t>
              </a:r>
              <a:r>
                <a:rPr lang="en-US" sz="2800" dirty="0" smtClean="0">
                  <a:solidFill>
                    <a:srgbClr val="FF0000"/>
                  </a:solidFill>
                </a:rPr>
                <a:t>Microsoft</a:t>
              </a:r>
              <a:r>
                <a:rPr lang="en-US" sz="2800" dirty="0" smtClean="0"/>
                <a:t> ….” </a:t>
              </a:r>
              <a:endParaRPr lang="en-US" sz="2800" dirty="0"/>
            </a:p>
          </p:txBody>
        </p:sp>
        <p:sp>
          <p:nvSpPr>
            <p:cNvPr id="5" name="Curved Up Arrow 4"/>
            <p:cNvSpPr/>
            <p:nvPr/>
          </p:nvSpPr>
          <p:spPr>
            <a:xfrm>
              <a:off x="2971800" y="2428220"/>
              <a:ext cx="2743200" cy="619780"/>
            </a:xfrm>
            <a:prstGeom prst="curvedUpArrow">
              <a:avLst>
                <a:gd name="adj1" fmla="val 20665"/>
                <a:gd name="adj2" fmla="val 50000"/>
                <a:gd name="adj3" fmla="val 25000"/>
              </a:avLst>
            </a:prstGeom>
            <a:solidFill>
              <a:srgbClr val="00B05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B050"/>
                  </a:solidFill>
                </a:rPr>
                <a:t>R</a:t>
              </a:r>
              <a:r>
                <a:rPr lang="en-US" sz="2000" dirty="0" smtClean="0">
                  <a:solidFill>
                    <a:srgbClr val="00B050"/>
                  </a:solidFill>
                </a:rPr>
                <a:t> = Manager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71600" y="373380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Text=“Bill Gates, CEO of Microsoft ….”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442978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Claim=“Bill Gates is manager of Microsoft” </a:t>
            </a:r>
            <a:endParaRPr lang="en-US" sz="2800" dirty="0"/>
          </a:p>
        </p:txBody>
      </p:sp>
      <p:sp>
        <p:nvSpPr>
          <p:cNvPr id="10" name="Right Brace 9"/>
          <p:cNvSpPr/>
          <p:nvPr/>
        </p:nvSpPr>
        <p:spPr>
          <a:xfrm>
            <a:off x="7620000" y="3611880"/>
            <a:ext cx="228600" cy="1417320"/>
          </a:xfrm>
          <a:prstGeom prst="rightBrace">
            <a:avLst>
              <a:gd name="adj1" fmla="val 5907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56553" y="4028152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True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Line of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data is very easy!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we do: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knowledge bases to find entities that are related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Find sentences that contain these entities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claims about the relation inside the original sentence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Turker’s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label it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Much easier than extracting labels and labelling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Line of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formulation makes use of the information inherent in the label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helps us to generalize over the relations that are not seen in the training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76600"/>
            <a:ext cx="5586412" cy="27816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1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own line of research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Papers: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 Dropout training, ICML, 2013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Distributional Semantics Beyond Words: Supervised Learning of Analogy and Paraphrase, TACL, 2013. 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219200"/>
            <a:ext cx="7620000" cy="53340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182504"/>
            <a:ext cx="7620000" cy="470848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4.19056E-6 L 0.00417 0.122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6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by (Hinton et al, 2012)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time decide whether to delete one hidden unit with some probability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3724" y="1862587"/>
            <a:ext cx="3911876" cy="339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NIEL@UIBYRHEH67GDDNH8" val="482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11790</TotalTime>
  <Words>726</Words>
  <Application>Microsoft Office PowerPoint</Application>
  <PresentationFormat>On-screen Show (4:3)</PresentationFormat>
  <Paragraphs>245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Equation</vt:lpstr>
      <vt:lpstr>Qual Presentation</vt:lpstr>
      <vt:lpstr>Outline</vt:lpstr>
      <vt:lpstr>Current Line of Research </vt:lpstr>
      <vt:lpstr>Current Line of Research </vt:lpstr>
      <vt:lpstr>Current Line of Research </vt:lpstr>
      <vt:lpstr>Current Line of Research </vt:lpstr>
      <vt:lpstr>Current Line of Research </vt:lpstr>
      <vt:lpstr>Outline</vt:lpstr>
      <vt:lpstr>Dropout training</vt:lpstr>
      <vt:lpstr>Dropout training</vt:lpstr>
      <vt:lpstr>Dropout training</vt:lpstr>
      <vt:lpstr>Outline</vt:lpstr>
      <vt:lpstr>Linear Regression </vt:lpstr>
      <vt:lpstr>Dropout Linear Regression </vt:lpstr>
      <vt:lpstr>Fast Dropout for Linear Regression </vt:lpstr>
      <vt:lpstr>Fast Dropout for Linear Regression </vt:lpstr>
      <vt:lpstr>Fast Dropout for Linear Regression </vt:lpstr>
      <vt:lpstr>Some definitions</vt:lpstr>
      <vt:lpstr>Some definitions useful equalities</vt:lpstr>
      <vt:lpstr>Logistic Regression </vt:lpstr>
      <vt:lpstr>Dropout on a Logistic Regression </vt:lpstr>
      <vt:lpstr>Fast Dropout training</vt:lpstr>
      <vt:lpstr>Fast Dropout training</vt:lpstr>
      <vt:lpstr>Experiment: evaluating the approximation</vt:lpstr>
      <vt:lpstr>Experiment: Document Classification</vt:lpstr>
      <vt:lpstr>Experiment: Document Classification(2)</vt:lpstr>
      <vt:lpstr>Fast Dropout training</vt:lpstr>
      <vt:lpstr>Fast Dropout training</vt:lpstr>
      <vt:lpstr>Fast Dropout training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 Presentation</dc:title>
  <dc:creator>Daniel</dc:creator>
  <cp:lastModifiedBy>Khashabi, Danyal</cp:lastModifiedBy>
  <cp:revision>353</cp:revision>
  <dcterms:created xsi:type="dcterms:W3CDTF">2006-08-16T00:00:00Z</dcterms:created>
  <dcterms:modified xsi:type="dcterms:W3CDTF">2014-03-10T17:55:27Z</dcterms:modified>
</cp:coreProperties>
</file>