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0" r:id="rId3"/>
    <p:sldId id="338" r:id="rId4"/>
    <p:sldId id="339" r:id="rId5"/>
    <p:sldId id="340" r:id="rId6"/>
    <p:sldId id="341" r:id="rId7"/>
    <p:sldId id="311" r:id="rId8"/>
    <p:sldId id="342" r:id="rId9"/>
    <p:sldId id="303" r:id="rId10"/>
    <p:sldId id="304" r:id="rId11"/>
    <p:sldId id="312" r:id="rId12"/>
    <p:sldId id="343" r:id="rId13"/>
    <p:sldId id="310" r:id="rId14"/>
    <p:sldId id="313" r:id="rId15"/>
    <p:sldId id="344" r:id="rId16"/>
    <p:sldId id="314" r:id="rId17"/>
    <p:sldId id="315" r:id="rId18"/>
    <p:sldId id="316" r:id="rId19"/>
    <p:sldId id="327" r:id="rId20"/>
    <p:sldId id="318" r:id="rId21"/>
    <p:sldId id="326" r:id="rId22"/>
    <p:sldId id="319" r:id="rId23"/>
    <p:sldId id="331" r:id="rId24"/>
    <p:sldId id="322" r:id="rId25"/>
    <p:sldId id="323" r:id="rId26"/>
    <p:sldId id="324" r:id="rId27"/>
    <p:sldId id="325" r:id="rId28"/>
    <p:sldId id="259" r:id="rId29"/>
    <p:sldId id="336" r:id="rId30"/>
    <p:sldId id="260" r:id="rId31"/>
    <p:sldId id="359" r:id="rId32"/>
    <p:sldId id="360" r:id="rId33"/>
    <p:sldId id="361" r:id="rId34"/>
    <p:sldId id="362" r:id="rId35"/>
    <p:sldId id="306" r:id="rId36"/>
    <p:sldId id="308" r:id="rId37"/>
    <p:sldId id="379" r:id="rId38"/>
    <p:sldId id="309" r:id="rId39"/>
    <p:sldId id="349" r:id="rId40"/>
    <p:sldId id="350" r:id="rId41"/>
    <p:sldId id="346" r:id="rId42"/>
  </p:sldIdLst>
  <p:sldSz cx="9144000" cy="6858000" type="screen4x3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F98"/>
    <a:srgbClr val="FF0000"/>
    <a:srgbClr val="D0E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1959C-69F3-45C3-9476-80C83F430E9A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D08E5-0C8C-48FF-B22D-8A17BEDC50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26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B42AD-FEF8-40D5-B296-5C4219344941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576A1-F92C-4A70-B411-F5D5D3256F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308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76A1-F92C-4A70-B411-F5D5D3256F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28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76A1-F92C-4A70-B411-F5D5D3256F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8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747340A-9379-4B07-8FB9-59A6959625E3}" type="datetime1">
              <a:rPr lang="en-US" smtClean="0"/>
              <a:t>3/10/2014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CAC-1336-4A89-859C-D0942CD1C246}" type="datetime1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186B-3142-4952-A19F-31F12D7E935D}" type="datetime1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8968-327C-48FD-90D8-BF29CB343E0F}" type="datetime1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6BAE93E-59B5-4E5E-B252-D3FDA01277D8}" type="datetime1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6ED3-37D7-49D7-B6CB-416BAC3C1358}" type="datetime1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66F4-3CC7-4AF9-BE37-3AEC925EBD2D}" type="datetime1">
              <a:rPr lang="en-US" smtClean="0"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83FC-F66C-411A-97A8-F5B79026CD77}" type="datetime1">
              <a:rPr lang="en-US" smtClean="0"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F8C9-CC45-4164-BD7F-DB0F2AC26C2C}" type="datetime1">
              <a:rPr lang="en-US" smtClean="0"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00AD-BA10-4B78-B0CD-00F2797EA1B5}" type="datetime1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BD0A2-B982-4BFC-B068-CB526533FF63}" type="datetime1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11F673A-98D3-4B0E-875B-8D0C2DDB8454}" type="datetime1">
              <a:rPr lang="en-US" smtClean="0"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54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nlp.cs.berkeley.edu/tutorials/variational-tutorial-slides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70.png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69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2.wmf"/><Relationship Id="rId11" Type="http://schemas.openxmlformats.org/officeDocument/2006/relationships/image" Target="../media/image74.wmf"/><Relationship Id="rId5" Type="http://schemas.openxmlformats.org/officeDocument/2006/relationships/oleObject" Target="../embeddings/oleObject39.bin"/><Relationship Id="rId10" Type="http://schemas.openxmlformats.org/officeDocument/2006/relationships/oleObject" Target="../embeddings/oleObject42.bin"/><Relationship Id="rId4" Type="http://schemas.openxmlformats.org/officeDocument/2006/relationships/image" Target="../media/image71.wmf"/><Relationship Id="rId9" Type="http://schemas.openxmlformats.org/officeDocument/2006/relationships/oleObject" Target="../embeddings/oleObject4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7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7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7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80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ormaldeviate.files.wordpress.com/2012/09/glasso-graph-crop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74472">
            <a:off x="221249" y="-83551"/>
            <a:ext cx="7024994" cy="702499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143000" y="5051145"/>
            <a:ext cx="70866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0"/>
            <a:ext cx="7772400" cy="1470025"/>
          </a:xfrm>
        </p:spPr>
        <p:txBody>
          <a:bodyPr/>
          <a:lstStyle/>
          <a:p>
            <a:r>
              <a:rPr lang="en-US" dirty="0" err="1" smtClean="0"/>
              <a:t>Qual</a:t>
            </a:r>
            <a:r>
              <a:rPr lang="en-US" dirty="0" smtClean="0"/>
              <a:t>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Daniel </a:t>
            </a:r>
            <a:r>
              <a:rPr lang="en-US" dirty="0" err="1" smtClean="0"/>
              <a:t>Khashabi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Pointwise</a:t>
            </a:r>
            <a:r>
              <a:rPr lang="en-US" dirty="0" smtClean="0"/>
              <a:t> Mutual Information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991600" cy="493776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Only the words or phrases that exist in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Wordnet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appear with frequency more than 100 in the corpus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words to the left and right of the word (context) in phrases: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Create word-context frequency matrix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is the number of times        appear in context       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962400" y="3429000"/>
            <a:ext cx="3276600" cy="1555270"/>
            <a:chOff x="3963354" y="3915496"/>
            <a:chExt cx="4009293" cy="2332904"/>
          </a:xfrm>
        </p:grpSpPr>
        <p:sp>
          <p:nvSpPr>
            <p:cNvPr id="5" name="Rectangle 4"/>
            <p:cNvSpPr/>
            <p:nvPr/>
          </p:nvSpPr>
          <p:spPr>
            <a:xfrm>
              <a:off x="3963354" y="4648201"/>
              <a:ext cx="2361245" cy="1600199"/>
            </a:xfrm>
            <a:prstGeom prst="rect">
              <a:avLst/>
            </a:prstGeom>
            <a:solidFill>
              <a:srgbClr val="FE9F9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sz="4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ight Brace 5"/>
            <p:cNvSpPr/>
            <p:nvPr/>
          </p:nvSpPr>
          <p:spPr>
            <a:xfrm>
              <a:off x="6391458" y="4687724"/>
              <a:ext cx="152400" cy="1524000"/>
            </a:xfrm>
            <a:prstGeom prst="rightBrace">
              <a:avLst>
                <a:gd name="adj1" fmla="val 7615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/>
            <p:cNvSpPr/>
            <p:nvPr/>
          </p:nvSpPr>
          <p:spPr>
            <a:xfrm rot="16200000">
              <a:off x="5017751" y="3339327"/>
              <a:ext cx="207573" cy="2316364"/>
            </a:xfrm>
            <a:prstGeom prst="rightBrace">
              <a:avLst>
                <a:gd name="adj1" fmla="val 7615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77247" y="5238307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words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5981" y="3915496"/>
              <a:ext cx="12954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context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2362200" y="2571690"/>
            <a:ext cx="563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Table shows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forty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paradigm words</a:t>
            </a:r>
            <a:endParaRPr lang="en-US" sz="2000" b="1" dirty="0">
              <a:solidFill>
                <a:srgbClr val="00B050"/>
              </a:solidFill>
            </a:endParaRP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797256" y="5181600"/>
          <a:ext cx="381000" cy="517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5" name="Equation" r:id="rId3" imgW="177480" imgH="241200" progId="Equation.DSMT4">
                  <p:embed/>
                </p:oleObj>
              </mc:Choice>
              <mc:Fallback>
                <p:oleObj name="Equation" r:id="rId3" imgW="17748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256" y="5181600"/>
                        <a:ext cx="381000" cy="517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4037961" y="5196859"/>
          <a:ext cx="3810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6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961" y="5196859"/>
                        <a:ext cx="3810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6745596" y="5188922"/>
          <a:ext cx="35401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7" name="Equation" r:id="rId7" imgW="164880" imgH="241200" progId="Equation.DSMT4">
                  <p:embed/>
                </p:oleObj>
              </mc:Choice>
              <mc:Fallback>
                <p:oleObj name="Equation" r:id="rId7" imgW="16488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596" y="5188922"/>
                        <a:ext cx="354013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Pointwise</a:t>
            </a:r>
            <a:r>
              <a:rPr lang="en-US" dirty="0" smtClean="0"/>
              <a:t> Mutual Information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9752" y="1295400"/>
            <a:ext cx="9081448" cy="449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Create word-context frequency matrix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Create PPMI matrix: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5715000" y="1645130"/>
            <a:ext cx="3581400" cy="1555270"/>
            <a:chOff x="3590397" y="3915496"/>
            <a:chExt cx="4382250" cy="2332904"/>
          </a:xfrm>
        </p:grpSpPr>
        <p:sp>
          <p:nvSpPr>
            <p:cNvPr id="5" name="Rectangle 4"/>
            <p:cNvSpPr/>
            <p:nvPr/>
          </p:nvSpPr>
          <p:spPr>
            <a:xfrm>
              <a:off x="3590397" y="4648201"/>
              <a:ext cx="2734201" cy="1600199"/>
            </a:xfrm>
            <a:prstGeom prst="rect">
              <a:avLst/>
            </a:prstGeom>
            <a:solidFill>
              <a:srgbClr val="FE9F9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sz="4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ight Brace 5"/>
            <p:cNvSpPr/>
            <p:nvPr/>
          </p:nvSpPr>
          <p:spPr>
            <a:xfrm>
              <a:off x="6391458" y="4687724"/>
              <a:ext cx="152400" cy="1524000"/>
            </a:xfrm>
            <a:prstGeom prst="rightBrace">
              <a:avLst>
                <a:gd name="adj1" fmla="val 7615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/>
            <p:cNvSpPr/>
            <p:nvPr/>
          </p:nvSpPr>
          <p:spPr>
            <a:xfrm rot="16200000">
              <a:off x="4864971" y="3119151"/>
              <a:ext cx="140178" cy="2689322"/>
            </a:xfrm>
            <a:prstGeom prst="rightBrace">
              <a:avLst>
                <a:gd name="adj1" fmla="val 7615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77247" y="5238307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words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9503" y="3915496"/>
              <a:ext cx="129539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context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10"/>
          <p:cNvGrpSpPr/>
          <p:nvPr/>
        </p:nvGrpSpPr>
        <p:grpSpPr>
          <a:xfrm>
            <a:off x="5715000" y="4267200"/>
            <a:ext cx="3581401" cy="1555270"/>
            <a:chOff x="3590396" y="3915496"/>
            <a:chExt cx="4382251" cy="2332904"/>
          </a:xfrm>
        </p:grpSpPr>
        <p:sp>
          <p:nvSpPr>
            <p:cNvPr id="16" name="Rectangle 15"/>
            <p:cNvSpPr/>
            <p:nvPr/>
          </p:nvSpPr>
          <p:spPr>
            <a:xfrm>
              <a:off x="3590396" y="4648201"/>
              <a:ext cx="2734201" cy="1600199"/>
            </a:xfrm>
            <a:prstGeom prst="rect">
              <a:avLst/>
            </a:prstGeom>
            <a:solidFill>
              <a:srgbClr val="FE9F9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sz="4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ight Brace 16"/>
            <p:cNvSpPr/>
            <p:nvPr/>
          </p:nvSpPr>
          <p:spPr>
            <a:xfrm>
              <a:off x="6391458" y="4687724"/>
              <a:ext cx="152400" cy="1524000"/>
            </a:xfrm>
            <a:prstGeom prst="rightBrace">
              <a:avLst>
                <a:gd name="adj1" fmla="val 7615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e 17"/>
            <p:cNvSpPr/>
            <p:nvPr/>
          </p:nvSpPr>
          <p:spPr>
            <a:xfrm rot="16200000">
              <a:off x="4831273" y="3152848"/>
              <a:ext cx="207573" cy="2689322"/>
            </a:xfrm>
            <a:prstGeom prst="rightBrace">
              <a:avLst>
                <a:gd name="adj1" fmla="val 7615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77247" y="5238307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words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39502" y="3915496"/>
              <a:ext cx="129539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context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" name="Down Arrow 20"/>
          <p:cNvSpPr/>
          <p:nvPr/>
        </p:nvSpPr>
        <p:spPr>
          <a:xfrm>
            <a:off x="6553200" y="3276600"/>
            <a:ext cx="685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1016000" y="2590800"/>
          <a:ext cx="226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6" name="Equation" r:id="rId3" imgW="1130040" imgH="457200" progId="Equation.DSMT4">
                  <p:embed/>
                </p:oleObj>
              </mc:Choice>
              <mc:Fallback>
                <p:oleObj name="Equation" r:id="rId3" imgW="113004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2590800"/>
                        <a:ext cx="2260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945864" y="3483592"/>
          <a:ext cx="2768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7" name="Equation" r:id="rId5" imgW="1384200" imgH="457200" progId="Equation.DSMT4">
                  <p:embed/>
                </p:oleObj>
              </mc:Choice>
              <mc:Fallback>
                <p:oleObj name="Equation" r:id="rId5" imgW="1384200" imgH="457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864" y="3483592"/>
                        <a:ext cx="2768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996664" y="4370696"/>
          <a:ext cx="2717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8" name="Equation" r:id="rId7" imgW="1358640" imgH="457200" progId="Equation.DSMT4">
                  <p:embed/>
                </p:oleObj>
              </mc:Choice>
              <mc:Fallback>
                <p:oleObj name="Equation" r:id="rId7" imgW="1358640" imgH="457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664" y="4370696"/>
                        <a:ext cx="2717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1080448" y="5232400"/>
          <a:ext cx="3175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9" name="Equation" r:id="rId9" imgW="1587240" imgH="507960" progId="Equation.DSMT4">
                  <p:embed/>
                </p:oleObj>
              </mc:Choice>
              <mc:Fallback>
                <p:oleObj name="Equation" r:id="rId9" imgW="1587240" imgH="5079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448" y="5232400"/>
                        <a:ext cx="3175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Pointwise</a:t>
            </a:r>
            <a:r>
              <a:rPr lang="en-US" dirty="0" smtClean="0"/>
              <a:t> Mutual Information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9752" y="1295400"/>
            <a:ext cx="9081448" cy="449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Given PPMI matrix: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Word        in the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-th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row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Word        in the 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an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one can generate                    PPMI features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6019800" y="1143000"/>
            <a:ext cx="3229102" cy="1555270"/>
            <a:chOff x="3870113" y="3915496"/>
            <a:chExt cx="3951172" cy="2332904"/>
          </a:xfrm>
        </p:grpSpPr>
        <p:sp>
          <p:nvSpPr>
            <p:cNvPr id="16" name="Rectangle 15"/>
            <p:cNvSpPr/>
            <p:nvPr/>
          </p:nvSpPr>
          <p:spPr>
            <a:xfrm>
              <a:off x="3870113" y="4648201"/>
              <a:ext cx="2454482" cy="1600199"/>
            </a:xfrm>
            <a:prstGeom prst="rect">
              <a:avLst/>
            </a:prstGeom>
            <a:solidFill>
              <a:srgbClr val="FE9F9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sz="4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ight Brace 16"/>
            <p:cNvSpPr/>
            <p:nvPr/>
          </p:nvSpPr>
          <p:spPr>
            <a:xfrm>
              <a:off x="6391458" y="4687724"/>
              <a:ext cx="152400" cy="1524000"/>
            </a:xfrm>
            <a:prstGeom prst="rightBrace">
              <a:avLst>
                <a:gd name="adj1" fmla="val 7615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e 17"/>
            <p:cNvSpPr/>
            <p:nvPr/>
          </p:nvSpPr>
          <p:spPr>
            <a:xfrm rot="16200000">
              <a:off x="4971131" y="3292708"/>
              <a:ext cx="207573" cy="2409603"/>
            </a:xfrm>
            <a:prstGeom prst="rightBrace">
              <a:avLst>
                <a:gd name="adj1" fmla="val 7615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25886" y="5172795"/>
              <a:ext cx="129539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words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16028" y="3915496"/>
              <a:ext cx="129539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context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952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181780"/>
              </p:ext>
            </p:extLst>
          </p:nvPr>
        </p:nvGraphicFramePr>
        <p:xfrm>
          <a:off x="1647825" y="2057400"/>
          <a:ext cx="4397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0" name="Equation" r:id="rId3" imgW="190440" imgH="241200" progId="Equation.DSMT4">
                  <p:embed/>
                </p:oleObj>
              </mc:Choice>
              <mc:Fallback>
                <p:oleObj name="Equation" r:id="rId3" imgW="19044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2057400"/>
                        <a:ext cx="4397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96737"/>
              </p:ext>
            </p:extLst>
          </p:nvPr>
        </p:nvGraphicFramePr>
        <p:xfrm>
          <a:off x="1662113" y="1617663"/>
          <a:ext cx="407987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1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1617663"/>
                        <a:ext cx="407987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1" name="Object 9"/>
          <p:cNvGraphicFramePr>
            <a:graphicFrameLocks noChangeAspect="1"/>
          </p:cNvGraphicFramePr>
          <p:nvPr/>
        </p:nvGraphicFramePr>
        <p:xfrm>
          <a:off x="1283400" y="2798125"/>
          <a:ext cx="27908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2" name="Equation" r:id="rId7" imgW="1473120" imgH="253800" progId="Equation.DSMT4">
                  <p:embed/>
                </p:oleObj>
              </mc:Choice>
              <mc:Fallback>
                <p:oleObj name="Equation" r:id="rId7" imgW="1473120" imgH="2538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400" y="2798125"/>
                        <a:ext cx="27908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5" name="Object 13"/>
          <p:cNvGraphicFramePr>
            <a:graphicFrameLocks noChangeAspect="1"/>
          </p:cNvGraphicFramePr>
          <p:nvPr/>
        </p:nvGraphicFramePr>
        <p:xfrm>
          <a:off x="1238250" y="3256913"/>
          <a:ext cx="31051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3" name="Equation" r:id="rId9" imgW="1638000" imgH="253800" progId="Equation.DSMT4">
                  <p:embed/>
                </p:oleObj>
              </mc:Choice>
              <mc:Fallback>
                <p:oleObj name="Equation" r:id="rId9" imgW="1638000" imgH="2538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3256913"/>
                        <a:ext cx="31051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6" name="Object 14"/>
          <p:cNvGraphicFramePr>
            <a:graphicFrameLocks noChangeAspect="1"/>
          </p:cNvGraphicFramePr>
          <p:nvPr/>
        </p:nvGraphicFramePr>
        <p:xfrm>
          <a:off x="1246950" y="3725225"/>
          <a:ext cx="27908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4" name="Equation" r:id="rId11" imgW="1473120" imgH="253800" progId="Equation.DSMT4">
                  <p:embed/>
                </p:oleObj>
              </mc:Choice>
              <mc:Fallback>
                <p:oleObj name="Equation" r:id="rId11" imgW="1473120" imgH="2538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950" y="3725225"/>
                        <a:ext cx="27908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7" name="Object 15"/>
          <p:cNvGraphicFramePr>
            <a:graphicFrameLocks noChangeAspect="1"/>
          </p:cNvGraphicFramePr>
          <p:nvPr/>
        </p:nvGraphicFramePr>
        <p:xfrm>
          <a:off x="1231075" y="4184013"/>
          <a:ext cx="31051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5" name="Equation" r:id="rId13" imgW="1638000" imgH="253800" progId="Equation.DSMT4">
                  <p:embed/>
                </p:oleObj>
              </mc:Choice>
              <mc:Fallback>
                <p:oleObj name="Equation" r:id="rId13" imgW="1638000" imgH="2538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075" y="4184013"/>
                        <a:ext cx="31051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Left Brace 30"/>
          <p:cNvSpPr/>
          <p:nvPr/>
        </p:nvSpPr>
        <p:spPr>
          <a:xfrm>
            <a:off x="914400" y="2851400"/>
            <a:ext cx="304800" cy="1752600"/>
          </a:xfrm>
          <a:prstGeom prst="leftBrace">
            <a:avLst>
              <a:gd name="adj1" fmla="val 47294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5248" name="Object 16"/>
          <p:cNvGraphicFramePr>
            <a:graphicFrameLocks noChangeAspect="1"/>
          </p:cNvGraphicFramePr>
          <p:nvPr/>
        </p:nvGraphicFramePr>
        <p:xfrm>
          <a:off x="4881562" y="4876800"/>
          <a:ext cx="12144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6" name="Equation" r:id="rId15" imgW="571320" imgH="203040" progId="Equation.DSMT4">
                  <p:embed/>
                </p:oleObj>
              </mc:Choice>
              <mc:Fallback>
                <p:oleObj name="Equation" r:id="rId15" imgW="571320" imgH="2030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562" y="4876800"/>
                        <a:ext cx="12144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vector space for domain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Designed to capture the topic of a word.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Construct a frequency matrix: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Rows: correspond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words in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Wordnet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Columns: Nearby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nouns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a term      search the corpus for it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Choose      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“noun”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closest to the right/left of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increment        by one.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1441" name="Object 1"/>
          <p:cNvGraphicFramePr>
            <a:graphicFrameLocks noChangeAspect="1"/>
          </p:cNvGraphicFramePr>
          <p:nvPr/>
        </p:nvGraphicFramePr>
        <p:xfrm>
          <a:off x="2924512" y="4433248"/>
          <a:ext cx="39303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3" name="Equation" r:id="rId3" imgW="177480" imgH="241200" progId="Equation.DSMT4">
                  <p:embed/>
                </p:oleObj>
              </mc:Choice>
              <mc:Fallback>
                <p:oleObj name="Equation" r:id="rId3" imgW="177480" imgH="241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512" y="4433248"/>
                        <a:ext cx="39303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1930400" y="3962069"/>
          <a:ext cx="3651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4" name="Equation" r:id="rId5" imgW="164880" imgH="241200" progId="Equation.DSMT4">
                  <p:embed/>
                </p:oleObj>
              </mc:Choice>
              <mc:Fallback>
                <p:oleObj name="Equation" r:id="rId5" imgW="16488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962069"/>
                        <a:ext cx="3651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2620963" y="3482644"/>
          <a:ext cx="3365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5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3482644"/>
                        <a:ext cx="3365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0"/>
          <p:cNvGrpSpPr/>
          <p:nvPr/>
        </p:nvGrpSpPr>
        <p:grpSpPr>
          <a:xfrm>
            <a:off x="6096000" y="1371600"/>
            <a:ext cx="2620648" cy="1645118"/>
            <a:chOff x="2192273" y="3895024"/>
            <a:chExt cx="4102066" cy="2353376"/>
          </a:xfrm>
        </p:grpSpPr>
        <p:sp>
          <p:nvSpPr>
            <p:cNvPr id="8" name="Rectangle 7"/>
            <p:cNvSpPr/>
            <p:nvPr/>
          </p:nvSpPr>
          <p:spPr>
            <a:xfrm>
              <a:off x="3093940" y="4648201"/>
              <a:ext cx="3200399" cy="1600199"/>
            </a:xfrm>
            <a:prstGeom prst="rect">
              <a:avLst/>
            </a:prstGeom>
            <a:solidFill>
              <a:srgbClr val="FE9F9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sz="4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ight Brace 8"/>
            <p:cNvSpPr/>
            <p:nvPr/>
          </p:nvSpPr>
          <p:spPr>
            <a:xfrm flipH="1">
              <a:off x="2807307" y="4715597"/>
              <a:ext cx="186480" cy="1523998"/>
            </a:xfrm>
            <a:prstGeom prst="rightBrace">
              <a:avLst>
                <a:gd name="adj1" fmla="val 7615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rot="16200000">
              <a:off x="4641420" y="2907821"/>
              <a:ext cx="152400" cy="3124202"/>
            </a:xfrm>
            <a:prstGeom prst="rightBrace">
              <a:avLst>
                <a:gd name="adj1" fmla="val 7615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1687328" y="4877641"/>
              <a:ext cx="1588000" cy="578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words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63356" y="3895024"/>
              <a:ext cx="2314285" cy="52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Nearby nouns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vector space for functional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Exactly the same as the domain similarity measures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Except that it is made using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“verbal”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context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Construct a frequency matrix: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Rows: correspond to terms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Wordnet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Columns: Nearby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verbs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a term      search the corpus for it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Choose      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“verbs”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closest to the right/left of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increment        by one.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6007572" y="2317282"/>
            <a:ext cx="2620648" cy="1645118"/>
            <a:chOff x="2192273" y="3895024"/>
            <a:chExt cx="4102066" cy="2353376"/>
          </a:xfrm>
        </p:grpSpPr>
        <p:sp>
          <p:nvSpPr>
            <p:cNvPr id="5" name="Rectangle 4"/>
            <p:cNvSpPr/>
            <p:nvPr/>
          </p:nvSpPr>
          <p:spPr>
            <a:xfrm>
              <a:off x="3093940" y="4648201"/>
              <a:ext cx="3200399" cy="1600199"/>
            </a:xfrm>
            <a:prstGeom prst="rect">
              <a:avLst/>
            </a:prstGeom>
            <a:solidFill>
              <a:srgbClr val="FE9F9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endParaRPr lang="en-US" sz="4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ight Brace 5"/>
            <p:cNvSpPr/>
            <p:nvPr/>
          </p:nvSpPr>
          <p:spPr>
            <a:xfrm flipH="1">
              <a:off x="2844482" y="4715596"/>
              <a:ext cx="186480" cy="1523999"/>
            </a:xfrm>
            <a:prstGeom prst="rightBrace">
              <a:avLst>
                <a:gd name="adj1" fmla="val 7615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/>
            <p:cNvSpPr/>
            <p:nvPr/>
          </p:nvSpPr>
          <p:spPr>
            <a:xfrm rot="16200000">
              <a:off x="4641420" y="2907821"/>
              <a:ext cx="152400" cy="3124202"/>
            </a:xfrm>
            <a:prstGeom prst="rightBrace">
              <a:avLst>
                <a:gd name="adj1" fmla="val 7615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1687328" y="4877641"/>
              <a:ext cx="1588000" cy="578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words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63354" y="3895024"/>
              <a:ext cx="2314285" cy="52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Nearby verbs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67585" name="Object 1"/>
          <p:cNvGraphicFramePr>
            <a:graphicFrameLocks noChangeAspect="1"/>
          </p:cNvGraphicFramePr>
          <p:nvPr/>
        </p:nvGraphicFramePr>
        <p:xfrm>
          <a:off x="2924175" y="4841175"/>
          <a:ext cx="393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77" name="Equation" r:id="rId3" imgW="177480" imgH="241200" progId="Equation.DSMT4">
                  <p:embed/>
                </p:oleObj>
              </mc:Choice>
              <mc:Fallback>
                <p:oleObj name="Equation" r:id="rId3" imgW="177480" imgH="241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4841175"/>
                        <a:ext cx="393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1930400" y="4369687"/>
          <a:ext cx="3651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78" name="Equation" r:id="rId5" imgW="164880" imgH="241200" progId="Equation.DSMT4">
                  <p:embed/>
                </p:oleObj>
              </mc:Choice>
              <mc:Fallback>
                <p:oleObj name="Equation" r:id="rId5" imgW="16488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4369687"/>
                        <a:ext cx="3651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2609088" y="3898075"/>
          <a:ext cx="3365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79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088" y="3898075"/>
                        <a:ext cx="3365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Using semantic and functional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839200" cy="5410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the frequency matrix: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Keep the lower-dimensional representation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Keep the values corresponding to the </a:t>
            </a:r>
            <a:r>
              <a:rPr lang="en-US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biggest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eigenvalues</a:t>
            </a:r>
            <a:endParaRPr lang="en-US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word     ,               is the corresponding vector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used to tune sensitivity with respect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eigenvalues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      and        to find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find corresponding vectors 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find cosine distance between the vectors 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6781800" y="1098082"/>
            <a:ext cx="2133599" cy="1645118"/>
            <a:chOff x="3165614" y="3895024"/>
            <a:chExt cx="3339694" cy="2353376"/>
          </a:xfrm>
        </p:grpSpPr>
        <p:sp>
          <p:nvSpPr>
            <p:cNvPr id="5" name="Rectangle 4"/>
            <p:cNvSpPr/>
            <p:nvPr/>
          </p:nvSpPr>
          <p:spPr>
            <a:xfrm>
              <a:off x="4119811" y="4648201"/>
              <a:ext cx="2174528" cy="1600199"/>
            </a:xfrm>
            <a:prstGeom prst="rect">
              <a:avLst/>
            </a:prstGeom>
            <a:solidFill>
              <a:srgbClr val="FE9F9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ight Brace 5"/>
            <p:cNvSpPr/>
            <p:nvPr/>
          </p:nvSpPr>
          <p:spPr>
            <a:xfrm flipH="1">
              <a:off x="3817825" y="4715597"/>
              <a:ext cx="186480" cy="1523998"/>
            </a:xfrm>
            <a:prstGeom prst="rightBrace">
              <a:avLst>
                <a:gd name="adj1" fmla="val 7615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/>
            <p:cNvSpPr/>
            <p:nvPr/>
          </p:nvSpPr>
          <p:spPr>
            <a:xfrm rot="16200000">
              <a:off x="5089971" y="3423561"/>
              <a:ext cx="219594" cy="2159910"/>
            </a:xfrm>
            <a:prstGeom prst="rightBrace">
              <a:avLst>
                <a:gd name="adj1" fmla="val 7615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2660670" y="4877640"/>
              <a:ext cx="1588000" cy="578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words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91024" y="3895024"/>
              <a:ext cx="2314284" cy="52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Nearby verbs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3320143" y="2286000"/>
          <a:ext cx="163285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73" name="Equation" r:id="rId3" imgW="634680" imgH="177480" progId="Equation.DSMT4">
                  <p:embed/>
                </p:oleObj>
              </mc:Choice>
              <mc:Fallback>
                <p:oleObj name="Equation" r:id="rId3" imgW="634680" imgH="177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0143" y="2286000"/>
                        <a:ext cx="163285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3124200" y="3487916"/>
          <a:ext cx="2057400" cy="626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74" name="Equation" r:id="rId5" imgW="749160" imgH="228600" progId="Equation.DSMT4">
                  <p:embed/>
                </p:oleObj>
              </mc:Choice>
              <mc:Fallback>
                <p:oleObj name="Equation" r:id="rId5" imgW="74916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487916"/>
                        <a:ext cx="2057400" cy="626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2224650" y="4014850"/>
          <a:ext cx="473584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75"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650" y="4014850"/>
                        <a:ext cx="473584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2842313" y="3974338"/>
          <a:ext cx="1011237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76" name="Equation" r:id="rId9" imgW="368280" imgH="241200" progId="Equation.DSMT4">
                  <p:embed/>
                </p:oleObj>
              </mc:Choice>
              <mc:Fallback>
                <p:oleObj name="Equation" r:id="rId9" imgW="368280" imgH="24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313" y="3974338"/>
                        <a:ext cx="1011237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609600" y="4560125"/>
          <a:ext cx="1257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77" name="Equation" r:id="rId11" imgW="558720" imgH="203040" progId="Equation.DSMT4">
                  <p:embed/>
                </p:oleObj>
              </mc:Choice>
              <mc:Fallback>
                <p:oleObj name="Equation" r:id="rId11" imgW="558720" imgH="203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60125"/>
                        <a:ext cx="1257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6" name="Object 10"/>
          <p:cNvGraphicFramePr>
            <a:graphicFrameLocks noChangeAspect="1"/>
          </p:cNvGraphicFramePr>
          <p:nvPr/>
        </p:nvGraphicFramePr>
        <p:xfrm>
          <a:off x="1708312" y="4981700"/>
          <a:ext cx="391125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78" name="Equation" r:id="rId13" imgW="177480" imgH="228600" progId="Equation.DSMT4">
                  <p:embed/>
                </p:oleObj>
              </mc:Choice>
              <mc:Fallback>
                <p:oleObj name="Equation" r:id="rId13" imgW="17748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312" y="4981700"/>
                        <a:ext cx="391125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7" name="Object 11"/>
          <p:cNvGraphicFramePr>
            <a:graphicFrameLocks noChangeAspect="1"/>
          </p:cNvGraphicFramePr>
          <p:nvPr/>
        </p:nvGraphicFramePr>
        <p:xfrm>
          <a:off x="2655126" y="4952445"/>
          <a:ext cx="442086" cy="562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79" name="Equation" r:id="rId15" imgW="190440" imgH="241200" progId="Equation.DSMT4">
                  <p:embed/>
                </p:oleObj>
              </mc:Choice>
              <mc:Fallback>
                <p:oleObj name="Equation" r:id="rId15" imgW="190440" imgH="241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126" y="4952445"/>
                        <a:ext cx="442086" cy="562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8" name="Object 12"/>
          <p:cNvGraphicFramePr>
            <a:graphicFrameLocks noChangeAspect="1"/>
          </p:cNvGraphicFramePr>
          <p:nvPr/>
        </p:nvGraphicFramePr>
        <p:xfrm>
          <a:off x="4132075" y="4987988"/>
          <a:ext cx="23606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80" name="Equation" r:id="rId17" imgW="1104840" imgH="241200" progId="Equation.DSMT4">
                  <p:embed/>
                </p:oleObj>
              </mc:Choice>
              <mc:Fallback>
                <p:oleObj name="Equation" r:id="rId17" imgW="1104840" imgH="241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075" y="4987988"/>
                        <a:ext cx="23606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5-choice SAT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374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ﬁve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choice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SAT questions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Could be converted into 5 4-tuples: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 positive 4-tuple                      could be converted to: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65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695450"/>
            <a:ext cx="4285553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4552" y="4990703"/>
            <a:ext cx="4140256" cy="419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5542286"/>
            <a:ext cx="1469694" cy="4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92656" y="5978856"/>
            <a:ext cx="5095875" cy="468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on 5-choice 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top ten results with the SAT analogy questions.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SuperSim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answers the SAT questions in a few minutes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LRA requires nine days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822930"/>
            <a:ext cx="5214938" cy="3434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/>
        </p:nvGrpSpPr>
        <p:grpSpPr>
          <a:xfrm>
            <a:off x="7113896" y="3374408"/>
            <a:ext cx="1948216" cy="1447800"/>
            <a:chOff x="7113896" y="3339152"/>
            <a:chExt cx="1948216" cy="1447800"/>
          </a:xfrm>
        </p:grpSpPr>
        <p:sp>
          <p:nvSpPr>
            <p:cNvPr id="8" name="Right Brace 7"/>
            <p:cNvSpPr/>
            <p:nvPr/>
          </p:nvSpPr>
          <p:spPr>
            <a:xfrm>
              <a:off x="7113896" y="3339152"/>
              <a:ext cx="152400" cy="1447800"/>
            </a:xfrm>
            <a:prstGeom prst="rightBrace">
              <a:avLst>
                <a:gd name="adj1" fmla="val 88930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09512" y="3546144"/>
              <a:ext cx="1752600" cy="1143000"/>
            </a:xfrm>
            <a:prstGeom prst="rect">
              <a:avLst/>
            </a:prstGeom>
            <a:solidFill>
              <a:srgbClr val="FF0000">
                <a:alpha val="23922"/>
              </a:srgbClr>
            </a:solidFill>
            <a:ln>
              <a:solidFill>
                <a:srgbClr val="FF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not significantly different according to Fisher’s exact test at the 95% confidence level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with 10 choices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382000" cy="493776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Adding more negative instances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general if                    is positive                    is negative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example: 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Positive: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   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Negative: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generates 5 more negative instances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7408" y="1752600"/>
            <a:ext cx="1534992" cy="439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4274" y="1766248"/>
            <a:ext cx="1509926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05889" y="2278040"/>
            <a:ext cx="4386263" cy="354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76048" y="2743200"/>
            <a:ext cx="4167188" cy="393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38400" y="3581400"/>
            <a:ext cx="415481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SemEval-2012  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and subclasses labels + examples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Gather using Mechanical Turk: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75 subcategories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Average of 41 word-pairs per subcategories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7487" y="1709678"/>
            <a:ext cx="3733800" cy="2862322"/>
          </a:xfrm>
          <a:prstGeom prst="rect">
            <a:avLst/>
          </a:prstGeom>
          <a:solidFill>
            <a:srgbClr val="D0EBB3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INCLUSION,Taxonomic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50.0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weapon:spear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34.7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vegetable:carrot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-1.9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mammal:porpoise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-29.8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pen:ballpoint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-55.1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wheat:bread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My own line of research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Papers: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Fast Dropout training, ICML, 2013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Distributional Semantics Beyond Words: Supervised Learning of Analogy and Paraphrase, TACL, 2013. </a:t>
            </a:r>
          </a:p>
          <a:p>
            <a:pPr lvl="1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4248" y="2133600"/>
            <a:ext cx="7364104" cy="457200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7896" y="2639704"/>
            <a:ext cx="7364104" cy="699448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4.44444E-6 L 0.00417 0.0868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4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SemEval-2012  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SuperSim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Trained on 5-choice SAT and tested 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SemEval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gives the best correlation coefficient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590800"/>
            <a:ext cx="5538788" cy="345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Compositional similarity: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Noun-modifier question based 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WordNet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the form: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Any question gives one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positive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instance and six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negative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instance 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8261" y="1676400"/>
            <a:ext cx="334393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620904"/>
            <a:ext cx="996369" cy="390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99728" y="5029601"/>
            <a:ext cx="3195638" cy="37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904" y="152400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Compositional similarity: 7-choices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680 questions for training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1,500 questions for testing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Any question gives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one positive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instance and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negative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instance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train a classifier given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probabilities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holistic approach 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noncompositional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stem bigram is represented by a single context vector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if it were a unigram.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 t="16678" r="23010"/>
          <a:stretch>
            <a:fillRect/>
          </a:stretch>
        </p:blipFill>
        <p:spPr bwMode="auto">
          <a:xfrm>
            <a:off x="2678033" y="3200400"/>
            <a:ext cx="4179967" cy="182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930248" y="1428464"/>
            <a:ext cx="3223152" cy="533400"/>
          </a:xfrm>
          <a:prstGeom prst="rect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of 2,180 questions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52" y="15240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Compositional similarity:14-choices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question gives one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positive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instance and six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negative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instance </a:t>
            </a:r>
            <a:endParaRPr lang="en-US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Positive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instance: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Negative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instance:             e.g. word fantasy    wonderland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gives 7 more negative instances (14-choices)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568530"/>
            <a:ext cx="5902656" cy="23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6239" y="2138362"/>
            <a:ext cx="996369" cy="390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98208" y="2622858"/>
            <a:ext cx="101369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6615752" y="2693370"/>
          <a:ext cx="29754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0" name="Equation" r:id="rId6" imgW="139680" imgH="139680" progId="Equation.DSMT4">
                  <p:embed/>
                </p:oleObj>
              </mc:Choice>
              <mc:Fallback>
                <p:oleObj name="Equation" r:id="rId6" imgW="139680" imgH="139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752" y="2693370"/>
                        <a:ext cx="29754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Compositional similarity: ablation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Analyzing effect of each feature type on the 14-choice test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PPMI features are the most important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 t="3160"/>
          <a:stretch>
            <a:fillRect/>
          </a:stretch>
        </p:blipFill>
        <p:spPr bwMode="auto">
          <a:xfrm>
            <a:off x="2133600" y="1932296"/>
            <a:ext cx="5024438" cy="347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904" y="152400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Compositional similarity: closer look at PPMI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PPMI features for              into three subsets: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 for         :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subset are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important. 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 b="4336"/>
          <a:stretch>
            <a:fillRect/>
          </a:stretch>
        </p:blipFill>
        <p:spPr bwMode="auto">
          <a:xfrm>
            <a:off x="4648200" y="2819401"/>
            <a:ext cx="396196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7183" y="1309048"/>
            <a:ext cx="996369" cy="390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78543" y="1665790"/>
            <a:ext cx="2500313" cy="50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21697" y="2253238"/>
            <a:ext cx="659225" cy="42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3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2208660"/>
            <a:ext cx="4343400" cy="70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7104" y="3657600"/>
            <a:ext cx="659225" cy="42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841840" y="2168856"/>
            <a:ext cx="4463960" cy="726744"/>
          </a:xfrm>
          <a:prstGeom prst="rect">
            <a:avLst/>
          </a:prstGeom>
          <a:solidFill>
            <a:srgbClr val="92D05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Compositional similarity: holistic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holistic training data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Extract noun-modifier pairs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WordNet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Call          a pseudo-unigram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and treat it as unigram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the components as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distracters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0237" y="1219200"/>
            <a:ext cx="4098963" cy="3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2165" y="2612686"/>
            <a:ext cx="651435" cy="44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Compositional similarity: holistic training(2)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Training on the holistic questions: “Holistic”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Compared with the standard training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 is the standard testing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is a drop when training with the holistic samples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 very clear, but seems to be because of the nature of the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4016" y="2633900"/>
            <a:ext cx="3986213" cy="142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Some figures from: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http://nlp.cs.berkeley.edu/tutorials/variational-tutorial-slides.pdf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Hinton, Geoffrey E., et al. "Improving neural networks by preventing co-adaptation of feature detectors."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arXiv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preprint arXiv:1207.0580 (2012).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My own line of research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Intersection of: Machine Learning, NLP, Vision.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Past: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Multi-agent systems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Robocup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2009)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 tracking (2009; internship)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Neural Networks (SMC-2011)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Recursive Neural Networks for NLP (2013)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Gaussian Processes (2013)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Regression Tree Fields for Joint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Denoising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Demosaicing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(2013; internship)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Developing tools for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word-similarity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Useful in many applications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paraphrase detection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667000"/>
            <a:ext cx="7620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The Iraqi foreign minister warned of disastrous consequences if Turkey launched an invasion.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533400" y="3671248"/>
            <a:ext cx="7620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Iraq has warned that a Turkish incursion would have disastrous results.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547048" y="5029200"/>
            <a:ext cx="7606352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000" b="1" dirty="0" smtClean="0"/>
              <a:t>I can be there on time.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541360" y="5638800"/>
            <a:ext cx="7612040" cy="568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000" b="1" dirty="0" smtClean="0"/>
              <a:t>I can’t be there on time.</a:t>
            </a:r>
            <a:endParaRPr lang="en-US" sz="20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76030" y="3048000"/>
            <a:ext cx="967969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67048" y="5105400"/>
            <a:ext cx="990600" cy="93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670300" y="1905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1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19050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Line of Research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models in natural language use hard constrains: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Dependency Parsing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4425" y="2219325"/>
            <a:ext cx="70389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Line of Research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models in natural language use hard constrains: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Sentence Alignment (Burkett &amp; Klein, 2012)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19325"/>
            <a:ext cx="7058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Line of Research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models in natural language use hard constrains: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Sentence Alignment (Burkett &amp; Klein, 2012)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Hard constraints are big challenges, since they create large combinatorial problems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Instead we can separate the inference on hard constraints and soft constraints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 inference: Expectation Propagation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Hard inference: Projection with respect to hard constraints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 rot="-2139410">
            <a:off x="3778250" y="4651375"/>
            <a:ext cx="874713" cy="1079500"/>
          </a:xfrm>
          <a:prstGeom prst="ellipse">
            <a:avLst/>
          </a:prstGeom>
          <a:solidFill>
            <a:srgbClr val="A5A5A5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2062163" y="4657725"/>
            <a:ext cx="1114425" cy="1060450"/>
          </a:xfrm>
          <a:custGeom>
            <a:avLst/>
            <a:gdLst/>
            <a:ahLst/>
            <a:cxnLst>
              <a:cxn ang="0">
                <a:pos x="641" y="187"/>
              </a:cxn>
              <a:cxn ang="0">
                <a:pos x="1230" y="362"/>
              </a:cxn>
              <a:cxn ang="0">
                <a:pos x="1630" y="1628"/>
              </a:cxn>
              <a:cxn ang="0">
                <a:pos x="428" y="1915"/>
              </a:cxn>
              <a:cxn ang="0">
                <a:pos x="40" y="288"/>
              </a:cxn>
              <a:cxn ang="0">
                <a:pos x="641" y="187"/>
              </a:cxn>
            </a:cxnLst>
            <a:rect l="0" t="0" r="r" b="b"/>
            <a:pathLst>
              <a:path w="1764" h="2138">
                <a:moveTo>
                  <a:pt x="641" y="187"/>
                </a:moveTo>
                <a:cubicBezTo>
                  <a:pt x="839" y="199"/>
                  <a:pt x="1065" y="122"/>
                  <a:pt x="1230" y="362"/>
                </a:cubicBezTo>
                <a:cubicBezTo>
                  <a:pt x="1395" y="602"/>
                  <a:pt x="1764" y="1369"/>
                  <a:pt x="1630" y="1628"/>
                </a:cubicBezTo>
                <a:cubicBezTo>
                  <a:pt x="1496" y="1887"/>
                  <a:pt x="693" y="2138"/>
                  <a:pt x="428" y="1915"/>
                </a:cubicBezTo>
                <a:cubicBezTo>
                  <a:pt x="163" y="1692"/>
                  <a:pt x="0" y="576"/>
                  <a:pt x="40" y="288"/>
                </a:cubicBezTo>
                <a:cubicBezTo>
                  <a:pt x="80" y="0"/>
                  <a:pt x="443" y="175"/>
                  <a:pt x="641" y="187"/>
                </a:cubicBezTo>
                <a:close/>
              </a:path>
            </a:pathLst>
          </a:custGeom>
          <a:solidFill>
            <a:srgbClr val="A5A5A5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-2139410">
            <a:off x="5480050" y="4637088"/>
            <a:ext cx="876300" cy="10810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rot="207596">
            <a:off x="5464175" y="4808538"/>
            <a:ext cx="963613" cy="779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5" y="0"/>
              </a:cxn>
              <a:cxn ang="0">
                <a:pos x="1703" y="1152"/>
              </a:cxn>
              <a:cxn ang="0">
                <a:pos x="414" y="1352"/>
              </a:cxn>
              <a:cxn ang="0">
                <a:pos x="0" y="0"/>
              </a:cxn>
            </a:cxnLst>
            <a:rect l="0" t="0" r="r" b="b"/>
            <a:pathLst>
              <a:path w="1703" h="1352">
                <a:moveTo>
                  <a:pt x="0" y="0"/>
                </a:moveTo>
                <a:lnTo>
                  <a:pt x="1115" y="0"/>
                </a:lnTo>
                <a:lnTo>
                  <a:pt x="1703" y="1152"/>
                </a:lnTo>
                <a:lnTo>
                  <a:pt x="414" y="1352"/>
                </a:lnTo>
                <a:lnTo>
                  <a:pt x="0" y="0"/>
                </a:lnTo>
                <a:close/>
              </a:path>
            </a:pathLst>
          </a:custGeom>
          <a:solidFill>
            <a:srgbClr val="A5A5A5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rc 8"/>
          <p:cNvSpPr>
            <a:spLocks/>
          </p:cNvSpPr>
          <p:nvPr/>
        </p:nvSpPr>
        <p:spPr bwMode="auto">
          <a:xfrm>
            <a:off x="2555875" y="4806950"/>
            <a:ext cx="1711325" cy="739775"/>
          </a:xfrm>
          <a:custGeom>
            <a:avLst/>
            <a:gdLst>
              <a:gd name="G0" fmla="+- 18415 0 0"/>
              <a:gd name="G1" fmla="+- 21600 0 0"/>
              <a:gd name="G2" fmla="+- 21600 0 0"/>
              <a:gd name="T0" fmla="*/ 0 w 36941"/>
              <a:gd name="T1" fmla="*/ 10311 h 21600"/>
              <a:gd name="T2" fmla="*/ 36941 w 36941"/>
              <a:gd name="T3" fmla="*/ 10493 h 21600"/>
              <a:gd name="T4" fmla="*/ 18415 w 369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941" h="21600" fill="none" extrusionOk="0">
                <a:moveTo>
                  <a:pt x="-1" y="10310"/>
                </a:moveTo>
                <a:cubicBezTo>
                  <a:pt x="3926" y="3904"/>
                  <a:pt x="10901" y="-1"/>
                  <a:pt x="18415" y="0"/>
                </a:cubicBezTo>
                <a:cubicBezTo>
                  <a:pt x="26004" y="0"/>
                  <a:pt x="33037" y="3983"/>
                  <a:pt x="36940" y="10493"/>
                </a:cubicBezTo>
              </a:path>
              <a:path w="36941" h="21600" stroke="0" extrusionOk="0">
                <a:moveTo>
                  <a:pt x="-1" y="10310"/>
                </a:moveTo>
                <a:cubicBezTo>
                  <a:pt x="3926" y="3904"/>
                  <a:pt x="10901" y="-1"/>
                  <a:pt x="18415" y="0"/>
                </a:cubicBezTo>
                <a:cubicBezTo>
                  <a:pt x="26004" y="0"/>
                  <a:pt x="33037" y="3983"/>
                  <a:pt x="36940" y="10493"/>
                </a:cubicBezTo>
                <a:lnTo>
                  <a:pt x="18415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rc 9"/>
          <p:cNvSpPr>
            <a:spLocks/>
          </p:cNvSpPr>
          <p:nvPr/>
        </p:nvSpPr>
        <p:spPr bwMode="auto">
          <a:xfrm>
            <a:off x="4275138" y="4791075"/>
            <a:ext cx="1636712" cy="738188"/>
          </a:xfrm>
          <a:custGeom>
            <a:avLst/>
            <a:gdLst>
              <a:gd name="G0" fmla="+- 18415 0 0"/>
              <a:gd name="G1" fmla="+- 21600 0 0"/>
              <a:gd name="G2" fmla="+- 21600 0 0"/>
              <a:gd name="T0" fmla="*/ 0 w 36941"/>
              <a:gd name="T1" fmla="*/ 10311 h 21600"/>
              <a:gd name="T2" fmla="*/ 36941 w 36941"/>
              <a:gd name="T3" fmla="*/ 10493 h 21600"/>
              <a:gd name="T4" fmla="*/ 18415 w 369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941" h="21600" fill="none" extrusionOk="0">
                <a:moveTo>
                  <a:pt x="-1" y="10310"/>
                </a:moveTo>
                <a:cubicBezTo>
                  <a:pt x="3926" y="3904"/>
                  <a:pt x="10901" y="-1"/>
                  <a:pt x="18415" y="0"/>
                </a:cubicBezTo>
                <a:cubicBezTo>
                  <a:pt x="26004" y="0"/>
                  <a:pt x="33037" y="3983"/>
                  <a:pt x="36940" y="10493"/>
                </a:cubicBezTo>
              </a:path>
              <a:path w="36941" h="21600" stroke="0" extrusionOk="0">
                <a:moveTo>
                  <a:pt x="-1" y="10310"/>
                </a:moveTo>
                <a:cubicBezTo>
                  <a:pt x="3926" y="3904"/>
                  <a:pt x="10901" y="-1"/>
                  <a:pt x="18415" y="0"/>
                </a:cubicBezTo>
                <a:cubicBezTo>
                  <a:pt x="26004" y="0"/>
                  <a:pt x="33037" y="3983"/>
                  <a:pt x="36940" y="10493"/>
                </a:cubicBezTo>
                <a:lnTo>
                  <a:pt x="18415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752600" y="5819775"/>
            <a:ext cx="58515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  Complicated Distribution                    Known distribution                    Constrained distribution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866900" y="4445000"/>
            <a:ext cx="58531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                                EP projection                                                 Constrained projection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Line of Research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Expectation Propagation: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method to perform Bayesian inference in graphical models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Works based on projection of the expectations 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667000"/>
            <a:ext cx="7086600" cy="356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219200" y="3810000"/>
            <a:ext cx="6096000" cy="1981200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flipH="1">
            <a:off x="7113896" y="3962400"/>
            <a:ext cx="1905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EP soft-projection</a:t>
            </a:r>
          </a:p>
          <a:p>
            <a:pPr algn="ctr"/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2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Line of Research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Expectation Propagation: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method to perform Bayesian inference in graphical models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Works based on projection of the expectations 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667000"/>
            <a:ext cx="7086600" cy="356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524000" y="4150056"/>
            <a:ext cx="7239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EP projection . </a:t>
            </a:r>
          </a:p>
          <a:p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Constrained projection: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4495800"/>
            <a:ext cx="44291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447800" y="4114800"/>
            <a:ext cx="1981200" cy="533400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Primal form: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Relaxed form: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Dual form: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381000"/>
            <a:ext cx="3755648" cy="276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2962275" y="1219200"/>
          <a:ext cx="19907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7" name="Equation" r:id="rId4" imgW="1054080" imgH="685800" progId="Equation.DSMT4">
                  <p:embed/>
                </p:oleObj>
              </mc:Choice>
              <mc:Fallback>
                <p:oleObj name="Equation" r:id="rId4" imgW="1054080" imgH="685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1219200"/>
                        <a:ext cx="19907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2971800" y="4332288"/>
          <a:ext cx="4175125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8" name="Equation" r:id="rId6" imgW="2209680" imgH="812520" progId="Equation.DSMT4">
                  <p:embed/>
                </p:oleObj>
              </mc:Choice>
              <mc:Fallback>
                <p:oleObj name="Equation" r:id="rId6" imgW="2209680" imgH="8125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32288"/>
                        <a:ext cx="4175125" cy="153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2971800" y="2771775"/>
          <a:ext cx="263842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9" name="Equation" r:id="rId8" imgW="1396800" imgH="711000" progId="Equation.DSMT4">
                  <p:embed/>
                </p:oleObj>
              </mc:Choice>
              <mc:Fallback>
                <p:oleObj name="Equation" r:id="rId8" imgW="1396800" imgH="711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771775"/>
                        <a:ext cx="2638425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3906" name="Object 2"/>
          <p:cNvGraphicFramePr>
            <a:graphicFrameLocks noChangeAspect="1"/>
          </p:cNvGraphicFramePr>
          <p:nvPr/>
        </p:nvGraphicFramePr>
        <p:xfrm>
          <a:off x="1501775" y="1371600"/>
          <a:ext cx="56610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6" name="Equation" r:id="rId3" imgW="2336760" imgH="457200" progId="Equation.DSMT4">
                  <p:embed/>
                </p:oleObj>
              </mc:Choice>
              <mc:Fallback>
                <p:oleObj name="Equation" r:id="rId3" imgW="233676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1371600"/>
                        <a:ext cx="56610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1600200" y="2647950"/>
          <a:ext cx="23685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7" name="Equation" r:id="rId5" imgW="977760" imgH="228600" progId="Equation.DSMT4">
                  <p:embed/>
                </p:oleObj>
              </mc:Choice>
              <mc:Fallback>
                <p:oleObj name="Equation" r:id="rId5" imgW="97776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47950"/>
                        <a:ext cx="23685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4311650" y="2648713"/>
          <a:ext cx="35369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8" name="Equation" r:id="rId7" imgW="1460160" imgH="253800" progId="Equation.DSMT4">
                  <p:embed/>
                </p:oleObj>
              </mc:Choice>
              <mc:Fallback>
                <p:oleObj name="Equation" r:id="rId7" imgW="146016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0" y="2648713"/>
                        <a:ext cx="35369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2559050" y="3429000"/>
          <a:ext cx="35369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9" name="Equation" r:id="rId9" imgW="1460160" imgH="253800" progId="Equation.DSMT4">
                  <p:embed/>
                </p:oleObj>
              </mc:Choice>
              <mc:Fallback>
                <p:oleObj name="Equation" r:id="rId9" imgW="146016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3429000"/>
                        <a:ext cx="35369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801710"/>
              </p:ext>
            </p:extLst>
          </p:nvPr>
        </p:nvGraphicFramePr>
        <p:xfrm>
          <a:off x="2081213" y="4006850"/>
          <a:ext cx="5538787" cy="460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30" name="Equation" r:id="rId10" imgW="2286000" imgH="1904760" progId="Equation.DSMT4">
                  <p:embed/>
                </p:oleObj>
              </mc:Choice>
              <mc:Fallback>
                <p:oleObj name="Equation" r:id="rId10" imgW="2286000" imgH="19047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4006850"/>
                        <a:ext cx="5538787" cy="460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39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532187"/>
              </p:ext>
            </p:extLst>
          </p:nvPr>
        </p:nvGraphicFramePr>
        <p:xfrm>
          <a:off x="2081213" y="1600200"/>
          <a:ext cx="5538787" cy="460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5" name="Equation" r:id="rId3" imgW="2286000" imgH="1904760" progId="Equation.DSMT4">
                  <p:embed/>
                </p:oleObj>
              </mc:Choice>
              <mc:Fallback>
                <p:oleObj name="Equation" r:id="rId3" imgW="2286000" imgH="1904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1600200"/>
                        <a:ext cx="5538787" cy="460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9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Proof: Hinge regression closed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Suppose we want to minimize: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4930" name="Object 2"/>
          <p:cNvGraphicFramePr>
            <a:graphicFrameLocks noChangeAspect="1"/>
          </p:cNvGraphicFramePr>
          <p:nvPr/>
        </p:nvGraphicFramePr>
        <p:xfrm>
          <a:off x="2870200" y="2613025"/>
          <a:ext cx="34544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8" name="Equation" r:id="rId3" imgW="1422360" imgH="304560" progId="Equation.DSMT4">
                  <p:embed/>
                </p:oleObj>
              </mc:Choice>
              <mc:Fallback>
                <p:oleObj name="Equation" r:id="rId3" imgW="1422360" imgH="304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2613025"/>
                        <a:ext cx="34544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1" name="Object 3"/>
          <p:cNvGraphicFramePr>
            <a:graphicFrameLocks noChangeAspect="1"/>
          </p:cNvGraphicFramePr>
          <p:nvPr/>
        </p:nvGraphicFramePr>
        <p:xfrm>
          <a:off x="3294062" y="1706563"/>
          <a:ext cx="2497138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9" name="Equation" r:id="rId5" imgW="1028520" imgH="279360" progId="Equation.DSMT4">
                  <p:embed/>
                </p:oleObj>
              </mc:Choice>
              <mc:Fallback>
                <p:oleObj name="Equation" r:id="rId5" imgW="102852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2" y="1706563"/>
                        <a:ext cx="2497138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Proof: Hinge regression closed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Proof: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4930" name="Object 2"/>
          <p:cNvGraphicFramePr>
            <a:graphicFrameLocks noChangeAspect="1"/>
          </p:cNvGraphicFramePr>
          <p:nvPr/>
        </p:nvGraphicFramePr>
        <p:xfrm>
          <a:off x="3068638" y="3733800"/>
          <a:ext cx="24987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6" name="Equation" r:id="rId3" imgW="1028520" imgH="304560" progId="Equation.DSMT4">
                  <p:embed/>
                </p:oleObj>
              </mc:Choice>
              <mc:Fallback>
                <p:oleObj name="Equation" r:id="rId3" imgW="1028520" imgH="304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3733800"/>
                        <a:ext cx="24987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1" name="Object 3"/>
          <p:cNvGraphicFramePr>
            <a:graphicFrameLocks noChangeAspect="1"/>
          </p:cNvGraphicFramePr>
          <p:nvPr/>
        </p:nvGraphicFramePr>
        <p:xfrm>
          <a:off x="2279650" y="1568450"/>
          <a:ext cx="366871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7" name="Equation" r:id="rId5" imgW="1511280" imgH="393480" progId="Equation.DSMT4">
                  <p:embed/>
                </p:oleObj>
              </mc:Choice>
              <mc:Fallback>
                <p:oleObj name="Equation" r:id="rId5" imgW="151128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568450"/>
                        <a:ext cx="3668713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2514600" y="2590800"/>
          <a:ext cx="317341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8" name="Equation" r:id="rId7" imgW="1307880" imgH="393480" progId="Equation.DSMT4">
                  <p:embed/>
                </p:oleObj>
              </mc:Choice>
              <mc:Fallback>
                <p:oleObj name="Equation" r:id="rId7" imgW="130788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90800"/>
                        <a:ext cx="3173412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Developing tools for word-similarity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need to solve easier problem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example,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test: 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Very important for understanding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hierarchies of word semantics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9647" y="2667000"/>
            <a:ext cx="3599753" cy="228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Proof: Hinge regression closed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Proof: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4930" name="Object 2"/>
          <p:cNvGraphicFramePr>
            <a:graphicFrameLocks noChangeAspect="1"/>
          </p:cNvGraphicFramePr>
          <p:nvPr/>
        </p:nvGraphicFramePr>
        <p:xfrm>
          <a:off x="2717800" y="3657600"/>
          <a:ext cx="34544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70" name="Equation" r:id="rId3" imgW="1422360" imgH="304560" progId="Equation.DSMT4">
                  <p:embed/>
                </p:oleObj>
              </mc:Choice>
              <mc:Fallback>
                <p:oleObj name="Equation" r:id="rId3" imgW="1422360" imgH="304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3657600"/>
                        <a:ext cx="34544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1" name="Object 3"/>
          <p:cNvGraphicFramePr>
            <a:graphicFrameLocks noChangeAspect="1"/>
          </p:cNvGraphicFramePr>
          <p:nvPr/>
        </p:nvGraphicFramePr>
        <p:xfrm>
          <a:off x="1306513" y="1568450"/>
          <a:ext cx="5856287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71" name="Equation" r:id="rId5" imgW="2412720" imgH="393480" progId="Equation.DSMT4">
                  <p:embed/>
                </p:oleObj>
              </mc:Choice>
              <mc:Fallback>
                <p:oleObj name="Equation" r:id="rId5" imgW="241272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1568450"/>
                        <a:ext cx="5856287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2052638" y="2590800"/>
          <a:ext cx="465296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72" name="Equation" r:id="rId7" imgW="1917360" imgH="393480" progId="Equation.DSMT4">
                  <p:embed/>
                </p:oleObj>
              </mc:Choice>
              <mc:Fallback>
                <p:oleObj name="Equation" r:id="rId7" imgW="191736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2590800"/>
                        <a:ext cx="4652962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Fisher’s test 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3716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Statistical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significance test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Developing tools for word-similarity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need to solve easier problem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Compositional behavior of the word semantics 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971800"/>
            <a:ext cx="1752600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Search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200400" y="2971800"/>
            <a:ext cx="1752600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Engine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62600" y="2971800"/>
            <a:ext cx="2895600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Search Engine</a:t>
            </a:r>
            <a:endParaRPr lang="en-US" sz="3200" dirty="0"/>
          </a:p>
        </p:txBody>
      </p:sp>
      <p:pic>
        <p:nvPicPr>
          <p:cNvPr id="78850" name="Picture 2" descr="http://buildonlinewealth.com/wp-content/uploads/2011/08/Search-Engines-Tutor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191000"/>
            <a:ext cx="1790700" cy="1790700"/>
          </a:xfrm>
          <a:prstGeom prst="rect">
            <a:avLst/>
          </a:prstGeom>
          <a:noFill/>
        </p:spPr>
      </p:pic>
      <p:pic>
        <p:nvPicPr>
          <p:cNvPr id="78852" name="Picture 4" descr="chevrolet-v8-automotive-engin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4191000"/>
            <a:ext cx="2590800" cy="1943100"/>
          </a:xfrm>
          <a:prstGeom prst="rect">
            <a:avLst/>
          </a:prstGeom>
          <a:noFill/>
        </p:spPr>
      </p:pic>
      <p:pic>
        <p:nvPicPr>
          <p:cNvPr id="78854" name="Picture 6" descr="http://www.mojocreator.com/wp-content/uploads/Search-Engine-Marketing-Google-Yahoo-B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4281138"/>
            <a:ext cx="1773579" cy="1738662"/>
          </a:xfrm>
          <a:prstGeom prst="rect">
            <a:avLst/>
          </a:prstGeom>
          <a:noFill/>
        </p:spPr>
      </p:pic>
      <p:sp>
        <p:nvSpPr>
          <p:cNvPr id="11" name="Cross 10"/>
          <p:cNvSpPr/>
          <p:nvPr/>
        </p:nvSpPr>
        <p:spPr>
          <a:xfrm>
            <a:off x="2663601" y="3056220"/>
            <a:ext cx="457200" cy="457200"/>
          </a:xfrm>
          <a:prstGeom prst="plus">
            <a:avLst>
              <a:gd name="adj" fmla="val 36152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/>
          </a:p>
        </p:txBody>
      </p:sp>
      <p:sp>
        <p:nvSpPr>
          <p:cNvPr id="12" name="Equal 11"/>
          <p:cNvSpPr/>
          <p:nvPr/>
        </p:nvSpPr>
        <p:spPr>
          <a:xfrm>
            <a:off x="4953000" y="3111608"/>
            <a:ext cx="609600" cy="381000"/>
          </a:xfrm>
          <a:prstGeom prst="mathEqual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Developing tools for word-similarity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need to solve easier problem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Compositional behavior of the word semantics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example: understanding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noun-modifier questions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971800"/>
            <a:ext cx="334393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semantic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0432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Feature engineering</a:t>
            </a:r>
          </a:p>
          <a:p>
            <a:pPr lvl="1">
              <a:lnSpc>
                <a:spcPct val="150000"/>
              </a:lnSpc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An important step in semantic modeling of words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rest is just learning the task in a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fully supervised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fashion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 of the features: </a:t>
            </a:r>
          </a:p>
          <a:p>
            <a:pPr lvl="1">
              <a:lnSpc>
                <a:spcPct val="150000"/>
              </a:lnSpc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Log-Frequency</a:t>
            </a:r>
          </a:p>
          <a:p>
            <a:pPr lvl="1">
              <a:lnSpc>
                <a:spcPct val="150000"/>
              </a:lnSpc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PPMI (Positive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Pointwise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Mutual Information)</a:t>
            </a:r>
          </a:p>
          <a:p>
            <a:pPr lvl="1">
              <a:lnSpc>
                <a:spcPct val="150000"/>
              </a:lnSpc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Semantic Similarity</a:t>
            </a:r>
          </a:p>
          <a:p>
            <a:pPr lvl="1">
              <a:lnSpc>
                <a:spcPct val="150000"/>
              </a:lnSpc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Functional Similarity 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3252850" y="3524152"/>
          <a:ext cx="3124200" cy="445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5" name="Equation" r:id="rId3" imgW="1600200" imgH="228600" progId="Equation.DSMT4">
                  <p:embed/>
                </p:oleObj>
              </mc:Choice>
              <mc:Fallback>
                <p:oleObj name="Equation" r:id="rId3" imgW="16002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850" y="3524152"/>
                        <a:ext cx="3124200" cy="445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generation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0432"/>
            <a:ext cx="8229600" cy="526416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pPr lvl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Log-Frequency</a:t>
            </a:r>
          </a:p>
          <a:p>
            <a:pPr lvl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PPMI (Positive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Pointwise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Mutual Information)</a:t>
            </a:r>
          </a:p>
          <a:p>
            <a:pPr lvl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Semantic Similarity</a:t>
            </a:r>
          </a:p>
          <a:p>
            <a:pPr lvl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Functional Similarity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features are generated on a collection of documents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 size                words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Definition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Word-Context: 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Three word-context matrices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Rows correspond to words/phrases 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Wordnet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2093025" y="3481450"/>
          <a:ext cx="9906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8" name="Equation" r:id="rId3" imgW="457200" imgH="203040" progId="Equation.DSMT4">
                  <p:embed/>
                </p:oleObj>
              </mc:Choice>
              <mc:Fallback>
                <p:oleObj name="Equation" r:id="rId3" imgW="45720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025" y="3481450"/>
                        <a:ext cx="9906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096000" y="4648200"/>
            <a:ext cx="2667000" cy="1555273"/>
            <a:chOff x="3124200" y="3897684"/>
            <a:chExt cx="6091639" cy="2332909"/>
          </a:xfrm>
        </p:grpSpPr>
        <p:sp>
          <p:nvSpPr>
            <p:cNvPr id="12" name="Rectangle 11"/>
            <p:cNvSpPr/>
            <p:nvPr/>
          </p:nvSpPr>
          <p:spPr>
            <a:xfrm>
              <a:off x="3124200" y="4630392"/>
              <a:ext cx="3200399" cy="1600201"/>
            </a:xfrm>
            <a:prstGeom prst="rect">
              <a:avLst/>
            </a:prstGeom>
            <a:solidFill>
              <a:srgbClr val="FE9F9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ight Brace 12"/>
            <p:cNvSpPr/>
            <p:nvPr/>
          </p:nvSpPr>
          <p:spPr>
            <a:xfrm>
              <a:off x="6398489" y="4687723"/>
              <a:ext cx="326447" cy="1523999"/>
            </a:xfrm>
            <a:prstGeom prst="rightBrace">
              <a:avLst>
                <a:gd name="adj1" fmla="val 7615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Brace 13"/>
            <p:cNvSpPr/>
            <p:nvPr/>
          </p:nvSpPr>
          <p:spPr>
            <a:xfrm rot="16200000">
              <a:off x="4641420" y="2907822"/>
              <a:ext cx="152400" cy="3124200"/>
            </a:xfrm>
            <a:prstGeom prst="rightBrace">
              <a:avLst>
                <a:gd name="adj1" fmla="val 7615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77247" y="4697219"/>
              <a:ext cx="2538592" cy="1384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Words</a:t>
              </a:r>
            </a:p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And Phrases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45264" y="3897684"/>
              <a:ext cx="23377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context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45180" y="4114800"/>
            <a:ext cx="5265420" cy="381000"/>
            <a:chOff x="2225635" y="4114800"/>
            <a:chExt cx="5470565" cy="381000"/>
          </a:xfrm>
        </p:grpSpPr>
        <p:sp>
          <p:nvSpPr>
            <p:cNvPr id="17" name="Rectangle 16"/>
            <p:cNvSpPr/>
            <p:nvPr/>
          </p:nvSpPr>
          <p:spPr>
            <a:xfrm>
              <a:off x="4291940" y="4114800"/>
              <a:ext cx="127066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Word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67400" y="4114800"/>
              <a:ext cx="1828800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(Right) Context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25635" y="4114800"/>
              <a:ext cx="1828800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(Left) Context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Pointwise</a:t>
            </a:r>
            <a:r>
              <a:rPr lang="en-US" dirty="0" smtClean="0"/>
              <a:t> Mutual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PMI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Pointwise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Mutual Information):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PPMI(Positive PPMI)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useful definition for probabilities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ratio of the times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context appears with a words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2971800" y="1752600"/>
          <a:ext cx="322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5" name="Equation" r:id="rId3" imgW="1612800" imgH="419040" progId="Equation.DSMT4">
                  <p:embed/>
                </p:oleObj>
              </mc:Choice>
              <mc:Fallback>
                <p:oleObj name="Equation" r:id="rId3" imgW="161280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3225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2209800" y="3276600"/>
          <a:ext cx="4089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6" name="Equation" r:id="rId5" imgW="2044440" imgH="253800" progId="Equation.DSMT4">
                  <p:embed/>
                </p:oleObj>
              </mc:Choice>
              <mc:Fallback>
                <p:oleObj name="Equation" r:id="rId5" imgW="204444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76600"/>
                        <a:ext cx="4089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ANIEL@UIBYRHEH67GDDNH8" val="482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11870</TotalTime>
  <Words>1297</Words>
  <Application>Microsoft Office PowerPoint</Application>
  <PresentationFormat>On-screen Show (4:3)</PresentationFormat>
  <Paragraphs>393</Paragraphs>
  <Slides>41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Bookman Old Style</vt:lpstr>
      <vt:lpstr>Calibri</vt:lpstr>
      <vt:lpstr>Courier New</vt:lpstr>
      <vt:lpstr>Gill Sans MT</vt:lpstr>
      <vt:lpstr>Times New Roman</vt:lpstr>
      <vt:lpstr>Wingdings</vt:lpstr>
      <vt:lpstr>Wingdings 3</vt:lpstr>
      <vt:lpstr>Origin</vt:lpstr>
      <vt:lpstr>Equation</vt:lpstr>
      <vt:lpstr>MathType 6.0 Equation</vt:lpstr>
      <vt:lpstr>Qual Presentation</vt:lpstr>
      <vt:lpstr>Outline</vt:lpstr>
      <vt:lpstr>Motivation</vt:lpstr>
      <vt:lpstr>Motivation (2)</vt:lpstr>
      <vt:lpstr>Motivation (3)</vt:lpstr>
      <vt:lpstr>Motivation (4)</vt:lpstr>
      <vt:lpstr>Designing semantic features </vt:lpstr>
      <vt:lpstr>Feature generation </vt:lpstr>
      <vt:lpstr>Pointwise Mutual Information</vt:lpstr>
      <vt:lpstr>Pointwise Mutual Information (2)</vt:lpstr>
      <vt:lpstr>Pointwise Mutual Information (3)</vt:lpstr>
      <vt:lpstr>Pointwise Mutual Information (4)</vt:lpstr>
      <vt:lpstr>A vector space for domain similarity</vt:lpstr>
      <vt:lpstr>A vector space for functional similarity</vt:lpstr>
      <vt:lpstr>Using semantic and functional similarity</vt:lpstr>
      <vt:lpstr>5-choice SAT tests</vt:lpstr>
      <vt:lpstr>Results on 5-choice SAT</vt:lpstr>
      <vt:lpstr>SAT with 10 choices </vt:lpstr>
      <vt:lpstr>SemEval-2012  Task 2</vt:lpstr>
      <vt:lpstr>SemEval-2012  Task 2</vt:lpstr>
      <vt:lpstr>Compositional similarity: the data</vt:lpstr>
      <vt:lpstr>Compositional similarity: 7-choices questions</vt:lpstr>
      <vt:lpstr>Compositional similarity:14-choices questions</vt:lpstr>
      <vt:lpstr>Compositional similarity: ablation experiment</vt:lpstr>
      <vt:lpstr>Compositional similarity: closer look at PPMI</vt:lpstr>
      <vt:lpstr>Compositional similarity: holistic training</vt:lpstr>
      <vt:lpstr>Compositional similarity: holistic training(2)</vt:lpstr>
      <vt:lpstr>References</vt:lpstr>
      <vt:lpstr>Past research</vt:lpstr>
      <vt:lpstr>Current Line of Research </vt:lpstr>
      <vt:lpstr>Current Line of Research </vt:lpstr>
      <vt:lpstr>Current Line of Research </vt:lpstr>
      <vt:lpstr>Current Line of Research </vt:lpstr>
      <vt:lpstr>Current Line of Research </vt:lpstr>
      <vt:lpstr>SVM</vt:lpstr>
      <vt:lpstr>Proof: </vt:lpstr>
      <vt:lpstr>Proof: </vt:lpstr>
      <vt:lpstr>Proof: Hinge regression closed form</vt:lpstr>
      <vt:lpstr>Proof: Hinge regression closed form</vt:lpstr>
      <vt:lpstr>Proof: Hinge regression closed form</vt:lpstr>
      <vt:lpstr>Fisher’s test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 Presentation</dc:title>
  <dc:creator>Daniel</dc:creator>
  <cp:lastModifiedBy>Khashabi, Danyal</cp:lastModifiedBy>
  <cp:revision>357</cp:revision>
  <dcterms:created xsi:type="dcterms:W3CDTF">2006-08-16T00:00:00Z</dcterms:created>
  <dcterms:modified xsi:type="dcterms:W3CDTF">2014-03-10T19:16:11Z</dcterms:modified>
</cp:coreProperties>
</file>