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9" r:id="rId1"/>
  </p:sldMasterIdLst>
  <p:notesMasterIdLst>
    <p:notesMasterId r:id="rId30"/>
  </p:notesMasterIdLst>
  <p:handoutMasterIdLst>
    <p:handoutMasterId r:id="rId31"/>
  </p:handoutMasterIdLst>
  <p:sldIdLst>
    <p:sldId id="256" r:id="rId2"/>
    <p:sldId id="1088" r:id="rId3"/>
    <p:sldId id="1290" r:id="rId4"/>
    <p:sldId id="1291" r:id="rId5"/>
    <p:sldId id="1292" r:id="rId6"/>
    <p:sldId id="1293" r:id="rId7"/>
    <p:sldId id="1294" r:id="rId8"/>
    <p:sldId id="1295" r:id="rId9"/>
    <p:sldId id="1296" r:id="rId10"/>
    <p:sldId id="1297" r:id="rId11"/>
    <p:sldId id="1311" r:id="rId12"/>
    <p:sldId id="1298" r:id="rId13"/>
    <p:sldId id="1299" r:id="rId14"/>
    <p:sldId id="1300" r:id="rId15"/>
    <p:sldId id="1301" r:id="rId16"/>
    <p:sldId id="1302" r:id="rId17"/>
    <p:sldId id="1313" r:id="rId18"/>
    <p:sldId id="1314" r:id="rId19"/>
    <p:sldId id="1315" r:id="rId20"/>
    <p:sldId id="1312" r:id="rId21"/>
    <p:sldId id="1319" r:id="rId22"/>
    <p:sldId id="1316" r:id="rId23"/>
    <p:sldId id="1317" r:id="rId24"/>
    <p:sldId id="1318" r:id="rId25"/>
    <p:sldId id="1303" r:id="rId26"/>
    <p:sldId id="1304" r:id="rId27"/>
    <p:sldId id="1307" r:id="rId28"/>
    <p:sldId id="1309" r:id="rId29"/>
  </p:sldIdLst>
  <p:sldSz cx="9144000" cy="6858000" type="screen4x3"/>
  <p:notesSz cx="6858000" cy="9144000"/>
  <p:embeddedFontLst>
    <p:embeddedFont>
      <p:font typeface="MS PGothic" panose="020B0600070205080204" pitchFamily="34" charset="-128"/>
      <p:regular r:id="rId32"/>
    </p:embeddedFont>
    <p:embeddedFont>
      <p:font typeface="SimSun" panose="02010600030101010101" pitchFamily="2" charset="-122"/>
      <p:regular r:id="rId33"/>
    </p:embeddedFont>
    <p:embeddedFont>
      <p:font typeface="Calibri" panose="020F0502020204030204" pitchFamily="34" charset="0"/>
      <p:regular r:id="rId34"/>
      <p:bold r:id="rId35"/>
      <p:italic r:id="rId36"/>
      <p:boldItalic r:id="rId37"/>
    </p:embeddedFont>
    <p:embeddedFont>
      <p:font typeface="Arial Unicode MS" panose="020B0604020202020204" pitchFamily="34" charset="-128"/>
      <p:regular r:id="rId38"/>
    </p:embeddedFont>
    <p:embeddedFont>
      <p:font typeface="Cambria Math" panose="02040503050406030204" pitchFamily="18" charset="0"/>
      <p:regular r:id="rId39"/>
    </p:embeddedFont>
    <p:embeddedFont>
      <p:font typeface="Tempus Sans ITC" panose="04020404030D07020202" pitchFamily="82" charset="0"/>
      <p:regular r:id="rId40"/>
    </p:embeddedFont>
  </p:embeddedFontLst>
  <p:custDataLst>
    <p:tags r:id="rId41"/>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00"/>
    <a:srgbClr val="FFFFCC"/>
    <a:srgbClr val="FF9933"/>
    <a:srgbClr val="FFFFFF"/>
    <a:srgbClr val="FFFF99"/>
    <a:srgbClr val="66CCFF"/>
    <a:srgbClr val="00FF99"/>
    <a:srgbClr val="00CC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9" autoAdjust="0"/>
    <p:restoredTop sz="92185" autoAdjust="0"/>
  </p:normalViewPr>
  <p:slideViewPr>
    <p:cSldViewPr>
      <p:cViewPr>
        <p:scale>
          <a:sx n="70" d="100"/>
          <a:sy n="70" d="100"/>
        </p:scale>
        <p:origin x="-600"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cs typeface="Arial" pitchFamily="34" charset="0"/>
              </a:defRPr>
            </a:lvl1pPr>
          </a:lstStyle>
          <a:p>
            <a:pPr>
              <a:defRPr/>
            </a:pPr>
            <a:endParaRPr lang="en-US"/>
          </a:p>
        </p:txBody>
      </p:sp>
      <p:sp>
        <p:nvSpPr>
          <p:cNvPr id="68608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cs typeface="Arial" pitchFamily="34" charset="0"/>
              </a:defRPr>
            </a:lvl1pPr>
          </a:lstStyle>
          <a:p>
            <a:pPr>
              <a:defRPr/>
            </a:pPr>
            <a:endParaRPr lang="en-US"/>
          </a:p>
        </p:txBody>
      </p:sp>
      <p:sp>
        <p:nvSpPr>
          <p:cNvPr id="68608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cs typeface="Arial" pitchFamily="34" charset="0"/>
              </a:defRPr>
            </a:lvl1pPr>
          </a:lstStyle>
          <a:p>
            <a:pPr>
              <a:defRPr/>
            </a:pPr>
            <a:endParaRPr lang="en-US"/>
          </a:p>
        </p:txBody>
      </p:sp>
      <p:sp>
        <p:nvSpPr>
          <p:cNvPr id="68608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cs typeface="Arial" pitchFamily="34" charset="0"/>
              </a:defRPr>
            </a:lvl1pPr>
          </a:lstStyle>
          <a:p>
            <a:pPr>
              <a:defRPr/>
            </a:pPr>
            <a:fld id="{64D71BD1-7C37-4C0A-BFC7-8CAF305326CB}" type="slidenum">
              <a:rPr lang="en-US"/>
              <a:pPr>
                <a:defRPr/>
              </a:pPr>
              <a:t>‹#›</a:t>
            </a:fld>
            <a:endParaRPr lang="en-US" dirty="0"/>
          </a:p>
        </p:txBody>
      </p:sp>
    </p:spTree>
    <p:extLst>
      <p:ext uri="{BB962C8B-B14F-4D97-AF65-F5344CB8AC3E}">
        <p14:creationId xmlns:p14="http://schemas.microsoft.com/office/powerpoint/2010/main" val="337924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cs typeface="Arial" pitchFamily="34" charset="0"/>
              </a:defRPr>
            </a:lvl1pPr>
          </a:lstStyle>
          <a:p>
            <a:pPr>
              <a:defRPr/>
            </a:pPr>
            <a:endParaRPr lang="en-US"/>
          </a:p>
        </p:txBody>
      </p:sp>
      <p:sp>
        <p:nvSpPr>
          <p:cNvPr id="102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cs typeface="Arial" pitchFamily="34" charset="0"/>
              </a:defRPr>
            </a:lvl1pPr>
          </a:lstStyle>
          <a:p>
            <a:pPr>
              <a:defRPr/>
            </a:pPr>
            <a:endParaRPr lang="en-US"/>
          </a:p>
        </p:txBody>
      </p:sp>
      <p:sp>
        <p:nvSpPr>
          <p:cNvPr id="1085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cs typeface="Arial" pitchFamily="34" charset="0"/>
              </a:defRPr>
            </a:lvl1pPr>
          </a:lstStyle>
          <a:p>
            <a:pPr>
              <a:defRPr/>
            </a:pPr>
            <a:endParaRPr lang="en-US"/>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cs typeface="Arial" pitchFamily="34" charset="0"/>
              </a:defRPr>
            </a:lvl1pPr>
          </a:lstStyle>
          <a:p>
            <a:pPr>
              <a:defRPr/>
            </a:pPr>
            <a:fld id="{A11B8853-A679-4A08-8A09-5281F94DD58E}" type="slidenum">
              <a:rPr lang="en-US"/>
              <a:pPr>
                <a:defRPr/>
              </a:pPr>
              <a:t>‹#›</a:t>
            </a:fld>
            <a:endParaRPr lang="en-US" dirty="0"/>
          </a:p>
        </p:txBody>
      </p:sp>
    </p:spTree>
    <p:extLst>
      <p:ext uri="{BB962C8B-B14F-4D97-AF65-F5344CB8AC3E}">
        <p14:creationId xmlns:p14="http://schemas.microsoft.com/office/powerpoint/2010/main" val="1992330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C892140-13AB-4D21-8710-DADEC3819B11}" type="slidenum">
              <a:rPr lang="en-US" smtClean="0">
                <a:latin typeface="Times New Roman" pitchFamily="18" charset="0"/>
              </a:rPr>
              <a:pPr eaLnBrk="1" hangingPunct="1"/>
              <a:t>1</a:t>
            </a:fld>
            <a:endParaRPr lang="en-US" smtClean="0">
              <a:latin typeface="Times New Roman"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10</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11</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12</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13</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 procedure</a:t>
            </a:r>
            <a:r>
              <a:rPr kumimoji="1" lang="en-US" altLang="zh-CN" baseline="0" dirty="0" smtClean="0"/>
              <a:t> we showed based on the rules we defined be generalized to any graph. </a:t>
            </a:r>
          </a:p>
          <a:p>
            <a:r>
              <a:rPr kumimoji="1" lang="en-US" altLang="zh-CN" dirty="0" smtClean="0"/>
              <a:t>If</a:t>
            </a:r>
            <a:r>
              <a:rPr kumimoji="1" lang="en-US" altLang="zh-CN" baseline="0" dirty="0" smtClean="0"/>
              <a:t> you are interested in the details please take a look at our paper. …. </a:t>
            </a:r>
          </a:p>
          <a:p>
            <a:endParaRPr kumimoji="1" lang="en-US" altLang="zh-CN" baseline="0" dirty="0" smtClean="0"/>
          </a:p>
          <a:p>
            <a:r>
              <a:rPr kumimoji="1" lang="en-US" altLang="zh-CN" baseline="0" dirty="0" smtClean="0"/>
              <a:t>But why does this formalization is important (or might be of any importance). </a:t>
            </a:r>
          </a:p>
          <a:p>
            <a:r>
              <a:rPr kumimoji="1" lang="en-US" altLang="zh-CN" baseline="0" dirty="0" smtClean="0"/>
              <a:t>- This formalization, gives unified and general definition for the information needed. </a:t>
            </a:r>
          </a:p>
          <a:p>
            <a:pPr marL="171450" indent="-171450">
              <a:buFontTx/>
              <a:buChar char="-"/>
            </a:pPr>
            <a:r>
              <a:rPr kumimoji="1" lang="en-US" altLang="zh-CN" baseline="0" dirty="0" smtClean="0"/>
              <a:t>The extraction of patterns can be defined by operations on this graphical definition. </a:t>
            </a:r>
          </a:p>
          <a:p>
            <a:pPr marL="171450" indent="-171450">
              <a:buFontTx/>
              <a:buChar char="-"/>
            </a:pPr>
            <a:r>
              <a:rPr kumimoji="1" lang="en-US" altLang="zh-CN" baseline="0" dirty="0" smtClean="0"/>
              <a:t>Such extraction pattern we briefly introduced with an example, can be implemented with a functional programming language, without much changes. Therefore, such definition, also gives an </a:t>
            </a:r>
            <a:r>
              <a:rPr kumimoji="1" lang="en-US" altLang="zh-CN" baseline="0" dirty="0" err="1" smtClean="0"/>
              <a:t>implementational</a:t>
            </a:r>
            <a:r>
              <a:rPr kumimoji="1" lang="en-US" altLang="zh-CN" baseline="0" dirty="0" smtClean="0"/>
              <a:t> unification to the idea. </a:t>
            </a: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14</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 is out current implementation:</a:t>
            </a:r>
            <a:r>
              <a:rPr kumimoji="1" lang="en-US" altLang="zh-CN" baseline="0" dirty="0" smtClean="0"/>
              <a:t> </a:t>
            </a:r>
            <a:br>
              <a:rPr kumimoji="1" lang="en-US" altLang="zh-CN" baseline="0" dirty="0" smtClean="0"/>
            </a:br>
            <a:r>
              <a:rPr kumimoji="1" lang="en-US" altLang="zh-CN" baseline="0" dirty="0" smtClean="0"/>
              <a:t>- We first get a big set of documents. For now we have Wikipedia (around 4 million documents). </a:t>
            </a:r>
          </a:p>
          <a:p>
            <a:r>
              <a:rPr kumimoji="1" lang="en-US" altLang="zh-CN" baseline="0" dirty="0" smtClean="0"/>
              <a:t>- We process using </a:t>
            </a:r>
            <a:r>
              <a:rPr kumimoji="1" lang="en-US" altLang="zh-CN" baseline="0" dirty="0" err="1" smtClean="0"/>
              <a:t>CouldNLP</a:t>
            </a:r>
            <a:r>
              <a:rPr kumimoji="1" lang="en-US" altLang="zh-CN" baseline="0" dirty="0" smtClean="0"/>
              <a:t> tools, which processes documents with the Curator and puts the result on S3, the Amazon storage. </a:t>
            </a:r>
          </a:p>
          <a:p>
            <a:pPr marL="171450" indent="-171450">
              <a:buFontTx/>
              <a:buChar char="-"/>
            </a:pPr>
            <a:r>
              <a:rPr kumimoji="1" lang="en-US" altLang="zh-CN" baseline="0" dirty="0" smtClean="0"/>
              <a:t>A wide range of schemas are processed using Amazon Elastic Map-Reduce (EMR), which saves the result to S3, the Amazon storage.</a:t>
            </a:r>
          </a:p>
          <a:p>
            <a:pPr marL="0" indent="0">
              <a:buFontTx/>
              <a:buNone/>
            </a:pPr>
            <a:r>
              <a:rPr kumimoji="1" lang="en-US" altLang="zh-CN" baseline="0" dirty="0" smtClean="0"/>
              <a:t>This results in </a:t>
            </a:r>
          </a:p>
          <a:p>
            <a:pPr marL="0" indent="0">
              <a:buFontTx/>
              <a:buNone/>
            </a:pPr>
            <a:r>
              <a:rPr kumimoji="1" lang="en-US" altLang="zh-CN" dirty="0" smtClean="0"/>
              <a:t>We</a:t>
            </a:r>
            <a:r>
              <a:rPr kumimoji="1" lang="en-US" altLang="zh-CN" baseline="0" dirty="0" smtClean="0"/>
              <a:t> have a demo of the Profiler …. </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15</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16</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what is </a:t>
            </a:r>
            <a:r>
              <a:rPr lang="en-US" dirty="0" err="1" smtClean="0"/>
              <a:t>wikification</a:t>
            </a:r>
            <a:endParaRPr lang="en-US" dirty="0" smtClean="0"/>
          </a:p>
          <a:p>
            <a:r>
              <a:rPr lang="en-US" baseline="0" dirty="0" smtClean="0"/>
              <a:t>Read wiki titles slower</a:t>
            </a:r>
            <a:endParaRPr lang="en-US" dirty="0"/>
          </a:p>
        </p:txBody>
      </p:sp>
      <p:sp>
        <p:nvSpPr>
          <p:cNvPr id="4" name="Slide Number Placeholder 3"/>
          <p:cNvSpPr>
            <a:spLocks noGrp="1"/>
          </p:cNvSpPr>
          <p:nvPr>
            <p:ph type="sldNum" sz="quarter" idx="10"/>
          </p:nvPr>
        </p:nvSpPr>
        <p:spPr/>
        <p:txBody>
          <a:bodyPr/>
          <a:lstStyle/>
          <a:p>
            <a:fld id="{FD322920-4AD1-4CAF-879A-1B862E9D2F1E}" type="slidenum">
              <a:rPr lang="en-US" smtClean="0"/>
              <a:t>17</a:t>
            </a:fld>
            <a:endParaRPr lang="en-US"/>
          </a:p>
        </p:txBody>
      </p:sp>
    </p:spTree>
    <p:extLst>
      <p:ext uri="{BB962C8B-B14F-4D97-AF65-F5344CB8AC3E}">
        <p14:creationId xmlns:p14="http://schemas.microsoft.com/office/powerpoint/2010/main" val="2118169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883" indent="-285724">
              <a:defRPr>
                <a:solidFill>
                  <a:schemeClr val="tx1"/>
                </a:solidFill>
                <a:latin typeface="Arial" panose="020B0604020202020204" pitchFamily="34" charset="0"/>
                <a:ea typeface="MS PGothic" panose="020B0600070205080204" pitchFamily="34" charset="-128"/>
              </a:defRPr>
            </a:lvl2pPr>
            <a:lvl3pPr marL="1142898" indent="-228580">
              <a:defRPr>
                <a:solidFill>
                  <a:schemeClr val="tx1"/>
                </a:solidFill>
                <a:latin typeface="Arial" panose="020B0604020202020204" pitchFamily="34" charset="0"/>
                <a:ea typeface="MS PGothic" panose="020B0600070205080204" pitchFamily="34" charset="-128"/>
              </a:defRPr>
            </a:lvl3pPr>
            <a:lvl4pPr marL="1600057" indent="-228580">
              <a:defRPr>
                <a:solidFill>
                  <a:schemeClr val="tx1"/>
                </a:solidFill>
                <a:latin typeface="Arial" panose="020B0604020202020204" pitchFamily="34" charset="0"/>
                <a:ea typeface="MS PGothic" panose="020B0600070205080204" pitchFamily="34" charset="-128"/>
              </a:defRPr>
            </a:lvl4pPr>
            <a:lvl5pPr marL="2057217" indent="-228580">
              <a:defRPr>
                <a:solidFill>
                  <a:schemeClr val="tx1"/>
                </a:solidFill>
                <a:latin typeface="Arial" panose="020B0604020202020204" pitchFamily="34" charset="0"/>
                <a:ea typeface="MS PGothic" panose="020B0600070205080204" pitchFamily="34" charset="-128"/>
              </a:defRPr>
            </a:lvl5pPr>
            <a:lvl6pPr marL="2514376"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53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869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5854"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0573834-D8E1-4005-A7CE-BBE2BE6A5258}" type="slidenum">
              <a:rPr lang="en-US" altLang="en-US">
                <a:solidFill>
                  <a:srgbClr val="000000"/>
                </a:solidFill>
              </a:rPr>
              <a:pPr/>
              <a:t>18</a:t>
            </a:fld>
            <a:endParaRPr lang="en-US" altLang="en-US">
              <a:solidFill>
                <a:srgbClr val="000000"/>
              </a:solidFill>
            </a:endParaRPr>
          </a:p>
        </p:txBody>
      </p:sp>
      <p:sp>
        <p:nvSpPr>
          <p:cNvPr id="17411"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685767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883" indent="-285724">
              <a:defRPr>
                <a:solidFill>
                  <a:schemeClr val="tx1"/>
                </a:solidFill>
                <a:latin typeface="Arial" panose="020B0604020202020204" pitchFamily="34" charset="0"/>
                <a:ea typeface="MS PGothic" panose="020B0600070205080204" pitchFamily="34" charset="-128"/>
              </a:defRPr>
            </a:lvl2pPr>
            <a:lvl3pPr marL="1142898" indent="-228580">
              <a:defRPr>
                <a:solidFill>
                  <a:schemeClr val="tx1"/>
                </a:solidFill>
                <a:latin typeface="Arial" panose="020B0604020202020204" pitchFamily="34" charset="0"/>
                <a:ea typeface="MS PGothic" panose="020B0600070205080204" pitchFamily="34" charset="-128"/>
              </a:defRPr>
            </a:lvl3pPr>
            <a:lvl4pPr marL="1600057" indent="-228580">
              <a:defRPr>
                <a:solidFill>
                  <a:schemeClr val="tx1"/>
                </a:solidFill>
                <a:latin typeface="Arial" panose="020B0604020202020204" pitchFamily="34" charset="0"/>
                <a:ea typeface="MS PGothic" panose="020B0600070205080204" pitchFamily="34" charset="-128"/>
              </a:defRPr>
            </a:lvl4pPr>
            <a:lvl5pPr marL="2057217" indent="-228580">
              <a:defRPr>
                <a:solidFill>
                  <a:schemeClr val="tx1"/>
                </a:solidFill>
                <a:latin typeface="Arial" panose="020B0604020202020204" pitchFamily="34" charset="0"/>
                <a:ea typeface="MS PGothic" panose="020B0600070205080204" pitchFamily="34" charset="-128"/>
              </a:defRPr>
            </a:lvl5pPr>
            <a:lvl6pPr marL="2514376"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53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8695"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5854" indent="-22858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0573834-D8E1-4005-A7CE-BBE2BE6A5258}" type="slidenum">
              <a:rPr lang="en-US" altLang="en-US">
                <a:solidFill>
                  <a:srgbClr val="000000"/>
                </a:solidFill>
              </a:rPr>
              <a:pPr/>
              <a:t>19</a:t>
            </a:fld>
            <a:endParaRPr lang="en-US" altLang="en-US">
              <a:solidFill>
                <a:srgbClr val="000000"/>
              </a:solidFill>
            </a:endParaRPr>
          </a:p>
        </p:txBody>
      </p:sp>
      <p:sp>
        <p:nvSpPr>
          <p:cNvPr id="17411" name="Rectangle 2"/>
          <p:cNvSpPr>
            <a:spLocks noGrp="1" noRot="1" noChangeAspect="1" noChangeArrowheads="1" noTextEdit="1"/>
          </p:cNvSpPr>
          <p:nvPr>
            <p:ph type="sldImg"/>
          </p:nvPr>
        </p:nvSpPr>
        <p:spPr bwMode="auto">
          <a:xfrm>
            <a:off x="1144588" y="685800"/>
            <a:ext cx="4570412"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dirty="0" smtClean="0">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685767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9651F4F1-933F-445F-ADB2-33FA15B71DDA}" type="slidenum">
              <a:rPr lang="en-US">
                <a:latin typeface="Times New Roman" pitchFamily="18" charset="0"/>
              </a:rPr>
              <a:pPr eaLnBrk="1" hangingPunct="1"/>
              <a:t>2</a:t>
            </a:fld>
            <a:endParaRPr lang="en-US">
              <a:latin typeface="Times New Roman" pitchFamily="18" charset="0"/>
            </a:endParaRPr>
          </a:p>
        </p:txBody>
      </p:sp>
      <p:sp>
        <p:nvSpPr>
          <p:cNvPr id="26627" name="Rectangle 7"/>
          <p:cNvSpPr txBox="1">
            <a:spLocks noGrp="1" noChangeArrowheads="1"/>
          </p:cNvSpPr>
          <p:nvPr/>
        </p:nvSpPr>
        <p:spPr bwMode="auto">
          <a:xfrm>
            <a:off x="3885974" y="8687595"/>
            <a:ext cx="2972026" cy="45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algn="r" eaLnBrk="1" hangingPunct="1"/>
            <a:fld id="{4DFAA5D4-7B60-48D0-8AB8-3F7483A66248}" type="slidenum">
              <a:rPr lang="en-US" sz="1300">
                <a:latin typeface="Times New Roman" pitchFamily="18" charset="0"/>
              </a:rPr>
              <a:pPr algn="r" eaLnBrk="1" hangingPunct="1"/>
              <a:t>2</a:t>
            </a:fld>
            <a:endParaRPr lang="en-US" sz="1300">
              <a:latin typeface="Times New Roman" pitchFamily="18" charset="0"/>
            </a:endParaRPr>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p:spPr>
        <p:txBody>
          <a:bodyPr lIns="96651" tIns="48324" rIns="96651" bIns="48324"/>
          <a:lstStyle/>
          <a:p>
            <a:pPr eaLnBrk="1" hangingPunct="1"/>
            <a:r>
              <a:rPr lang="en-US" smtClean="0"/>
              <a:t>I would like to talk about it in the context of language understanding problems. This is the problem I would like to solve. You are given a short story, a document, a paragraph, which you would like to understand. My working definition for Comprehension here would be “ A process that….”</a:t>
            </a:r>
          </a:p>
          <a:p>
            <a:pPr eaLnBrk="1" hangingPunct="1"/>
            <a:r>
              <a:rPr lang="en-US" smtClean="0"/>
              <a:t>So, given some statement, I would like to know if they are true in this story or not….</a:t>
            </a:r>
          </a:p>
          <a:p>
            <a:pPr eaLnBrk="1" hangingPunct="1"/>
            <a:r>
              <a:rPr lang="en-US" smtClean="0"/>
              <a:t>This is a very difficult task…</a:t>
            </a:r>
          </a:p>
          <a:p>
            <a:pPr eaLnBrk="1" hangingPunct="1"/>
            <a:endParaRPr lang="en-US" smtClean="0"/>
          </a:p>
          <a:p>
            <a:pPr eaLnBrk="1" hangingPunct="1"/>
            <a:r>
              <a:rPr lang="en-US" smtClean="0"/>
              <a:t>What do we need to know in order to have a chance to do that? … Many things….</a:t>
            </a:r>
          </a:p>
          <a:p>
            <a:pPr eaLnBrk="1" hangingPunct="1"/>
            <a:endParaRPr lang="en-US" smtClean="0"/>
          </a:p>
          <a:p>
            <a:pPr eaLnBrk="1" hangingPunct="1"/>
            <a:r>
              <a:rPr lang="en-US" smtClean="0"/>
              <a:t>And, there are probably many other stand-alone tasks of this sort that we need to be able to address, if we want to have a chance to COMPREHEND this story, and answer questions with respect to it.</a:t>
            </a:r>
          </a:p>
          <a:p>
            <a:pPr eaLnBrk="1" hangingPunct="1"/>
            <a:endParaRPr lang="en-US" smtClean="0"/>
          </a:p>
          <a:p>
            <a:pPr eaLnBrk="1" hangingPunct="1"/>
            <a:r>
              <a:rPr lang="en-US" smtClean="0"/>
              <a:t>But comprehending this story, being able to determined the truth of these statements is probably a lot more than that – we need to be able to put these things,</a:t>
            </a:r>
          </a:p>
          <a:p>
            <a:pPr eaLnBrk="1" hangingPunct="1"/>
            <a:r>
              <a:rPr lang="en-US" smtClean="0"/>
              <a:t>(and what is “these” isnt’ so clear) together.</a:t>
            </a:r>
          </a:p>
          <a:p>
            <a:pPr eaLnBrk="1" hangingPunct="1"/>
            <a:r>
              <a:rPr lang="en-US" smtClean="0"/>
              <a:t>So, how do we address comprehension? Here is a somewhat cartoon-she view of what has happened in this area over the last 30 years or so?</a:t>
            </a:r>
          </a:p>
          <a:p>
            <a:pPr eaLnBrk="1" hangingPunct="1"/>
            <a:endParaRPr lang="en-US" smtClean="0"/>
          </a:p>
          <a:p>
            <a:pPr eaLnBrk="1" hangingPunct="1"/>
            <a:endParaRPr lang="en-US" smtClean="0"/>
          </a:p>
          <a:p>
            <a:pPr eaLnBrk="1" hangingPunct="1"/>
            <a:r>
              <a:rPr lang="en-US" smtClean="0"/>
              <a:t>talk about – I wish I could talk about. </a:t>
            </a:r>
          </a:p>
          <a:p>
            <a:pPr eaLnBrk="1" hangingPunct="1"/>
            <a:r>
              <a:rPr lang="en-US" smtClean="0"/>
              <a:t>Here is a challenge: write a program that responds correctly to these five questions. Many of us would love to be able to do it.</a:t>
            </a:r>
          </a:p>
          <a:p>
            <a:pPr eaLnBrk="1" hangingPunct="1"/>
            <a:r>
              <a:rPr lang="en-US" smtClean="0"/>
              <a:t>This is a very natural problem; a short paragraph on Christopher Robin that we all </a:t>
            </a:r>
          </a:p>
          <a:p>
            <a:pPr eaLnBrk="1" hangingPunct="1"/>
            <a:r>
              <a:rPr lang="en-US" smtClean="0"/>
              <a:t>Know and love, and a few questions about it; my six years old can answer these</a:t>
            </a:r>
          </a:p>
          <a:p>
            <a:pPr eaLnBrk="1" hangingPunct="1"/>
            <a:r>
              <a:rPr lang="en-US" smtClean="0"/>
              <a:t>Almost instantaneously, yes, we cannot write a program that answers more than, say, 2 out of five questions.</a:t>
            </a:r>
          </a:p>
          <a:p>
            <a:pPr eaLnBrk="1" hangingPunct="1"/>
            <a:endParaRPr lang="en-US" smtClean="0"/>
          </a:p>
          <a:p>
            <a:pPr eaLnBrk="1" hangingPunct="1"/>
            <a:r>
              <a:rPr lang="en-US" smtClean="0"/>
              <a:t>What is involved in being able to answer these? Clearly, there are many “small” local decisions that we need to make.</a:t>
            </a:r>
          </a:p>
          <a:p>
            <a:pPr eaLnBrk="1" hangingPunct="1"/>
            <a:r>
              <a:rPr lang="en-US" smtClean="0"/>
              <a:t>We need to recognize that there are two Chris’s here. A father an a son. We need to resolve co-reference. We need sometimes</a:t>
            </a:r>
          </a:p>
          <a:p>
            <a:pPr eaLnBrk="1" hangingPunct="1"/>
            <a:r>
              <a:rPr lang="en-US" smtClean="0"/>
              <a:t>To attach prepositions properly; </a:t>
            </a:r>
          </a:p>
          <a:p>
            <a:pPr eaLnBrk="1" hangingPunct="1"/>
            <a:r>
              <a:rPr lang="en-US" smtClean="0"/>
              <a:t>The key issue, is that it is not sufficient to solve these local problems – we need to figure out how to put them </a:t>
            </a:r>
          </a:p>
          <a:p>
            <a:pPr eaLnBrk="1" hangingPunct="1"/>
            <a:r>
              <a:rPr lang="en-US" smtClean="0"/>
              <a:t>Together in some coherent way.  </a:t>
            </a:r>
          </a:p>
          <a:p>
            <a:pPr eaLnBrk="1" hangingPunct="1"/>
            <a:endParaRPr lang="en-US" smtClean="0"/>
          </a:p>
          <a:p>
            <a:pPr eaLnBrk="1" hangingPunct="1"/>
            <a:endParaRPr lang="en-US" smtClean="0"/>
          </a:p>
          <a:p>
            <a:pPr eaLnBrk="1" hangingPunct="1"/>
            <a:endParaRPr lang="en-US" smtClean="0"/>
          </a:p>
          <a:p>
            <a:pPr eaLnBrk="1" hangingPunct="1"/>
            <a:r>
              <a:rPr lang="en-US" smtClean="0"/>
              <a:t>And in this talk, I will focus on this. We describe some recent works that we have done in this direction - …..</a:t>
            </a:r>
          </a:p>
          <a:p>
            <a:pPr eaLnBrk="1" hangingPunct="1"/>
            <a:endParaRPr lang="en-US" smtClean="0"/>
          </a:p>
          <a:p>
            <a:pPr eaLnBrk="1" hangingPunct="1"/>
            <a:r>
              <a:rPr lang="en-US" smtClean="0"/>
              <a:t>What do we know – in the last few years there has been a lot of work – and a considerable success on what I call here --- </a:t>
            </a:r>
          </a:p>
          <a:p>
            <a:pPr eaLnBrk="1" hangingPunct="1"/>
            <a:r>
              <a:rPr lang="en-US" smtClean="0"/>
              <a:t>Here is a more concrete and easy example -----</a:t>
            </a:r>
          </a:p>
          <a:p>
            <a:pPr eaLnBrk="1" hangingPunct="1"/>
            <a:endParaRPr lang="en-US" smtClean="0"/>
          </a:p>
          <a:p>
            <a:pPr eaLnBrk="1" hangingPunct="1"/>
            <a:endParaRPr lang="en-US" smtClean="0"/>
          </a:p>
          <a:p>
            <a:pPr eaLnBrk="1" hangingPunct="1"/>
            <a:r>
              <a:rPr lang="en-US" smtClean="0"/>
              <a:t> </a:t>
            </a:r>
          </a:p>
          <a:p>
            <a:pPr eaLnBrk="1" hangingPunct="1"/>
            <a:r>
              <a:rPr lang="en-US" smtClean="0"/>
              <a:t>There is an agreement today that learning/ statistics /information theory (you name it) is of prime importance to making</a:t>
            </a:r>
          </a:p>
          <a:p>
            <a:pPr eaLnBrk="1" hangingPunct="1"/>
            <a:r>
              <a:rPr lang="en-US" smtClean="0"/>
              <a:t>Progress in these tasks. The key reason, is that rather than working on these high level difficult tasks, we have moved</a:t>
            </a:r>
          </a:p>
          <a:p>
            <a:pPr eaLnBrk="1" hangingPunct="1"/>
            <a:r>
              <a:rPr lang="en-US" smtClean="0"/>
              <a:t>To work on well defined disambiguation problems that people felt are at the core of many problems.</a:t>
            </a:r>
          </a:p>
          <a:p>
            <a:pPr eaLnBrk="1" hangingPunct="1"/>
            <a:r>
              <a:rPr lang="en-US" smtClean="0"/>
              <a:t>And, as an outcome of work in NLP and Learning Theory, there is today a pretty good understanding for how to solve</a:t>
            </a:r>
          </a:p>
          <a:p>
            <a:pPr eaLnBrk="1" hangingPunct="1"/>
            <a:r>
              <a:rPr lang="en-US" smtClean="0"/>
              <a:t>All these problems – which are essentially the same problem.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 is out current implementation:</a:t>
            </a:r>
            <a:r>
              <a:rPr kumimoji="1" lang="en-US" altLang="zh-CN" baseline="0" dirty="0" smtClean="0"/>
              <a:t> </a:t>
            </a:r>
            <a:br>
              <a:rPr kumimoji="1" lang="en-US" altLang="zh-CN" baseline="0" dirty="0" smtClean="0"/>
            </a:br>
            <a:r>
              <a:rPr kumimoji="1" lang="en-US" altLang="zh-CN" baseline="0" dirty="0" smtClean="0"/>
              <a:t>- We first get a big set of documents. For now we have Wikipedia (around 4 million documents). </a:t>
            </a:r>
          </a:p>
          <a:p>
            <a:r>
              <a:rPr kumimoji="1" lang="en-US" altLang="zh-CN" baseline="0" dirty="0" smtClean="0"/>
              <a:t>- We process using </a:t>
            </a:r>
            <a:r>
              <a:rPr kumimoji="1" lang="en-US" altLang="zh-CN" baseline="0" dirty="0" err="1" smtClean="0"/>
              <a:t>CouldNLP</a:t>
            </a:r>
            <a:r>
              <a:rPr kumimoji="1" lang="en-US" altLang="zh-CN" baseline="0" dirty="0" smtClean="0"/>
              <a:t> tools, which processes documents with the Curator and puts the result on S3, the Amazon storage. </a:t>
            </a:r>
          </a:p>
          <a:p>
            <a:pPr marL="171450" indent="-171450">
              <a:buFontTx/>
              <a:buChar char="-"/>
            </a:pPr>
            <a:r>
              <a:rPr kumimoji="1" lang="en-US" altLang="zh-CN" baseline="0" dirty="0" smtClean="0"/>
              <a:t>A wide range of schemas are processed using Amazon Elastic Map-Reduce (EMR), which saves the result to S3, the Amazon storage.</a:t>
            </a:r>
          </a:p>
          <a:p>
            <a:pPr marL="0" indent="0">
              <a:buFontTx/>
              <a:buNone/>
            </a:pPr>
            <a:r>
              <a:rPr kumimoji="1" lang="en-US" altLang="zh-CN" baseline="0" dirty="0" smtClean="0"/>
              <a:t>This results in </a:t>
            </a:r>
          </a:p>
          <a:p>
            <a:pPr marL="0" indent="0">
              <a:buFontTx/>
              <a:buNone/>
            </a:pPr>
            <a:r>
              <a:rPr kumimoji="1" lang="en-US" altLang="zh-CN" dirty="0" smtClean="0"/>
              <a:t>We</a:t>
            </a:r>
            <a:r>
              <a:rPr kumimoji="1" lang="en-US" altLang="zh-CN" baseline="0" dirty="0" smtClean="0"/>
              <a:t> have a demo of the Profiler …. </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21</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a:t>
            </a:r>
            <a:r>
              <a:rPr kumimoji="1" lang="en-US" altLang="zh-CN" baseline="0" dirty="0" smtClean="0"/>
              <a:t> explore the effect of using some of the schemas in the profiler.</a:t>
            </a:r>
          </a:p>
          <a:p>
            <a:r>
              <a:rPr kumimoji="1" lang="en-US" altLang="zh-CN" baseline="0" dirty="0" smtClean="0"/>
              <a:t>We build upon our previous work on this problem which was presented in the recent NAACL. </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baseline="0" dirty="0" smtClean="0"/>
              <a:t>In that work we take the </a:t>
            </a:r>
            <a:r>
              <a:rPr kumimoji="1" lang="en-US" altLang="zh-CN" baseline="0" dirty="0" err="1" smtClean="0"/>
              <a:t>Winograd</a:t>
            </a:r>
            <a:r>
              <a:rPr kumimoji="1" lang="en-US" altLang="zh-CN" baseline="0" dirty="0" smtClean="0"/>
              <a:t> dataset in (</a:t>
            </a:r>
            <a:r>
              <a:rPr kumimoji="1" lang="en-US" altLang="zh-CN" baseline="0" dirty="0" err="1" smtClean="0"/>
              <a:t>Rahman&amp;Ng</a:t>
            </a:r>
            <a:r>
              <a:rPr kumimoji="1" lang="en-US" altLang="zh-CN" baseline="0" dirty="0" smtClean="0"/>
              <a:t>, 2012), from a binary decision dataset (one pronoun, two mentions), to a general problem, by annotating all of the nominal mentions and pronouns. For the future reference, we call the extended data, </a:t>
            </a:r>
            <a:r>
              <a:rPr kumimoji="1" lang="en-US" altLang="zh-CN" baseline="0" dirty="0" err="1" smtClean="0"/>
              <a:t>WinoCoref</a:t>
            </a:r>
            <a:r>
              <a:rPr kumimoji="1" lang="en-US" altLang="zh-CN" baseline="0" dirty="0" smtClean="0"/>
              <a:t>. Here is an example … </a:t>
            </a:r>
            <a:br>
              <a:rPr kumimoji="1" lang="en-US" altLang="zh-CN" baseline="0" dirty="0" smtClean="0"/>
            </a:br>
            <a:r>
              <a:rPr kumimoji="1" lang="en-US" altLang="zh-CN" baseline="0" dirty="0" smtClean="0"/>
              <a:t/>
            </a:r>
            <a:br>
              <a:rPr kumimoji="1" lang="en-US" altLang="zh-CN" baseline="0" dirty="0" smtClean="0"/>
            </a:br>
            <a:r>
              <a:rPr lang="en-US" dirty="0" smtClean="0"/>
              <a:t>We follow the setting in Peng et al [2015]</a:t>
            </a:r>
            <a:r>
              <a:rPr kumimoji="1" lang="en-US" altLang="zh-CN" dirty="0" smtClean="0"/>
              <a:t>We added a subset of schemas as </a:t>
            </a:r>
            <a:r>
              <a:rPr kumimoji="1" lang="en-US" altLang="zh-CN" i="1" dirty="0" smtClean="0"/>
              <a:t>constraints</a:t>
            </a:r>
            <a:r>
              <a:rPr kumimoji="1" lang="en-US" altLang="zh-CN" dirty="0" smtClean="0"/>
              <a:t> and </a:t>
            </a:r>
            <a:r>
              <a:rPr kumimoji="1" lang="en-US" altLang="zh-CN" i="1" dirty="0" smtClean="0"/>
              <a:t>features</a:t>
            </a:r>
            <a:r>
              <a:rPr kumimoji="1" lang="en-US" altLang="zh-CN" dirty="0" smtClean="0"/>
              <a:t> into our co-references solver.  More</a:t>
            </a:r>
            <a:r>
              <a:rPr kumimoji="1" lang="en-US" altLang="zh-CN" baseline="0" dirty="0" smtClean="0"/>
              <a:t> details on how this is done is included in the work. </a:t>
            </a:r>
            <a:endParaRPr kumimoji="1" lang="en-US" altLang="zh-CN" dirty="0" smtClean="0"/>
          </a:p>
          <a:p>
            <a:endParaRPr kumimoji="1" lang="en-US" altLang="zh-CN" baseline="0" dirty="0" smtClean="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23</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For</a:t>
            </a:r>
            <a:r>
              <a:rPr kumimoji="1" lang="en-US" altLang="zh-CN" baseline="0" dirty="0" smtClean="0"/>
              <a:t> evaluation we used two metrics: </a:t>
            </a:r>
          </a:p>
          <a:p>
            <a:pPr marL="171450" indent="-171450">
              <a:buFontTx/>
              <a:buChar char="-"/>
            </a:pPr>
            <a:r>
              <a:rPr kumimoji="1" lang="en-US" altLang="zh-CN" baseline="0" dirty="0" smtClean="0"/>
              <a:t>Precision for the </a:t>
            </a:r>
            <a:r>
              <a:rPr kumimoji="1" lang="en-US" altLang="zh-CN" baseline="0" dirty="0" err="1" smtClean="0"/>
              <a:t>Winograd</a:t>
            </a:r>
            <a:r>
              <a:rPr kumimoji="1" lang="en-US" altLang="zh-CN" baseline="0" dirty="0" smtClean="0"/>
              <a:t> data: since this is a binary task, we can just count the number of correct decisions over all decisions, which is Precision. </a:t>
            </a:r>
          </a:p>
          <a:p>
            <a:pPr marL="171450" indent="-171450">
              <a:buFontTx/>
              <a:buChar char="-"/>
            </a:pPr>
            <a:r>
              <a:rPr kumimoji="1" lang="en-US" altLang="zh-CN" baseline="0" dirty="0" err="1" smtClean="0"/>
              <a:t>AntePre</a:t>
            </a:r>
            <a:r>
              <a:rPr kumimoji="1" lang="en-US" altLang="zh-CN" baseline="0" dirty="0" smtClean="0"/>
              <a:t> (Antecedent Precision) for </a:t>
            </a:r>
            <a:r>
              <a:rPr kumimoji="1" lang="en-US" altLang="zh-CN" baseline="0" dirty="0" err="1" smtClean="0"/>
              <a:t>WinoCoref</a:t>
            </a:r>
            <a:r>
              <a:rPr kumimoji="1" lang="en-US" altLang="zh-CN" baseline="0" dirty="0" smtClean="0"/>
              <a:t>: </a:t>
            </a:r>
          </a:p>
          <a:p>
            <a:pPr marL="0" indent="0">
              <a:buFontTx/>
              <a:buNone/>
            </a:pPr>
            <a:r>
              <a:rPr kumimoji="1" lang="en-US" altLang="zh-CN" baseline="0" dirty="0" smtClean="0"/>
              <a:t>If connecting any pronoun to any mention is a binary task, </a:t>
            </a:r>
            <a:r>
              <a:rPr kumimoji="1" lang="en-US" altLang="zh-CN" baseline="0" dirty="0" err="1" smtClean="0"/>
              <a:t>AntePre</a:t>
            </a:r>
            <a:r>
              <a:rPr kumimoji="1" lang="en-US" altLang="zh-CN" baseline="0" dirty="0" smtClean="0"/>
              <a:t> is the number of correct binary decisions over the total binary decisions. </a:t>
            </a:r>
            <a:br>
              <a:rPr kumimoji="1" lang="en-US" altLang="zh-CN" baseline="0" dirty="0" smtClean="0"/>
            </a:br>
            <a:r>
              <a:rPr kumimoji="1" lang="en-US" altLang="zh-CN" baseline="0" dirty="0" smtClean="0"/>
              <a:t>Here are some results. It improves our previous work in both datasets, although the improvement is not statistically significant. </a:t>
            </a: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24</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Now let’s do some</a:t>
            </a:r>
            <a:r>
              <a:rPr kumimoji="1" lang="en-US" altLang="zh-CN" baseline="0" dirty="0" smtClean="0"/>
              <a:t> small </a:t>
            </a:r>
            <a:r>
              <a:rPr kumimoji="1" lang="en-US" altLang="zh-CN" dirty="0" smtClean="0"/>
              <a:t>experiments on our resource</a:t>
            </a:r>
            <a:r>
              <a:rPr kumimoji="1" lang="en-US" altLang="zh-CN" baseline="0" dirty="0" smtClean="0"/>
              <a:t> …. </a:t>
            </a:r>
            <a:r>
              <a:rPr kumimoji="1" lang="en-US" altLang="zh-CN" dirty="0" smtClean="0"/>
              <a:t/>
            </a:r>
            <a:br>
              <a:rPr kumimoji="1" lang="en-US" altLang="zh-CN" dirty="0" smtClean="0"/>
            </a:br>
            <a:r>
              <a:rPr kumimoji="1" lang="en-US" altLang="zh-CN" dirty="0" smtClean="0"/>
              <a:t>Here</a:t>
            </a:r>
            <a:r>
              <a:rPr kumimoji="1" lang="en-US" altLang="zh-CN" baseline="0" dirty="0" smtClean="0"/>
              <a:t> is an observations: The profile that belong people, contain a lot of information about people’s occupations. </a:t>
            </a:r>
          </a:p>
          <a:p>
            <a:r>
              <a:rPr kumimoji="1" lang="en-US" altLang="zh-CN" baseline="0" dirty="0" smtClean="0"/>
              <a:t>Here is the example distributions of words in “Verb After” schema…. </a:t>
            </a:r>
          </a:p>
          <a:p>
            <a:r>
              <a:rPr kumimoji="1" lang="en-US" altLang="zh-CN" baseline="0" dirty="0" smtClean="0"/>
              <a:t>Is this enough to distinguish people’s occupations? Here is an experiment we do in order to evaluate our conjecture. </a:t>
            </a: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25</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Here</a:t>
            </a:r>
            <a:r>
              <a:rPr kumimoji="1" lang="en-US" altLang="zh-CN" baseline="0" dirty="0" smtClean="0"/>
              <a:t> our experiment: </a:t>
            </a:r>
          </a:p>
          <a:p>
            <a:pPr marL="171450" indent="-171450">
              <a:buFontTx/>
              <a:buChar char="-"/>
            </a:pPr>
            <a:r>
              <a:rPr kumimoji="1" lang="en-US" altLang="zh-CN" baseline="0" dirty="0" smtClean="0"/>
              <a:t>We create a dataset of people-profession, by mining Wikipedia. </a:t>
            </a:r>
          </a:p>
          <a:p>
            <a:pPr marL="171450" indent="-171450">
              <a:buFontTx/>
              <a:buChar char="-"/>
            </a:pPr>
            <a:r>
              <a:rPr kumimoji="1" lang="en-US" altLang="zh-CN" baseline="0" dirty="0" smtClean="0"/>
              <a:t>We divide the data to two disjoint sets. </a:t>
            </a:r>
          </a:p>
          <a:p>
            <a:pPr marL="171450" indent="-171450">
              <a:buFontTx/>
              <a:buChar char="-"/>
            </a:pPr>
            <a:r>
              <a:rPr kumimoji="1" lang="en-US" altLang="zh-CN" baseline="0" dirty="0" smtClean="0"/>
              <a:t>On one set, we query the profiles of People. </a:t>
            </a:r>
          </a:p>
          <a:p>
            <a:pPr marL="171450" indent="-171450">
              <a:buFontTx/>
              <a:buChar char="-"/>
            </a:pPr>
            <a:r>
              <a:rPr kumimoji="1" lang="en-US" altLang="zh-CN" baseline="0" dirty="0" smtClean="0"/>
              <a:t>We combine the profiles of people with the same job, to create profiles of occupations. </a:t>
            </a:r>
          </a:p>
          <a:p>
            <a:pPr marL="171450" indent="-171450">
              <a:buFontTx/>
              <a:buChar char="-"/>
            </a:pPr>
            <a:r>
              <a:rPr kumimoji="1" lang="en-US" altLang="zh-CN" baseline="0" dirty="0" smtClean="0"/>
              <a:t>Now given the profile of any person from another set, assign it to the profession profile with the biggest similarity metric. Here we used the dot-product between vectors resulting from profiles of people. </a:t>
            </a: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26</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a:t>
            </a:r>
            <a:r>
              <a:rPr lang="en-US" baseline="0" dirty="0" smtClean="0"/>
              <a:t>e we introduced a version of Profiler, and its importance. </a:t>
            </a:r>
          </a:p>
          <a:p>
            <a:r>
              <a:rPr lang="en-US" baseline="0" dirty="0" smtClean="0"/>
              <a:t>There is a significant number of extensions we have in mind for extending our current system. </a:t>
            </a:r>
          </a:p>
          <a:p>
            <a:pPr marL="171450" indent="-171450">
              <a:buFontTx/>
              <a:buChar char="-"/>
            </a:pPr>
            <a:r>
              <a:rPr lang="en-US" baseline="0" dirty="0" smtClean="0"/>
              <a:t>Flexible queries:  in our current version, we pre-compute the schemas. This have a couple of major down-sides: </a:t>
            </a:r>
          </a:p>
          <a:p>
            <a:pPr marL="628650" lvl="1" indent="-171450">
              <a:buFontTx/>
              <a:buChar char="-"/>
            </a:pPr>
            <a:r>
              <a:rPr lang="en-US" baseline="0" dirty="0" smtClean="0"/>
              <a:t>A) Computing new schemas needs further engineering on the extractions system, and running it on the complete data. </a:t>
            </a:r>
          </a:p>
          <a:p>
            <a:pPr marL="628650" lvl="1" indent="-171450">
              <a:buFontTx/>
              <a:buChar char="-"/>
            </a:pPr>
            <a:r>
              <a:rPr lang="en-US" baseline="0" dirty="0" smtClean="0"/>
              <a:t>B) The intuition about the data is gone away: when you don’t see how the extraction patterns work on your data, your might not be able use it properly. Sometimes finding the right extraction patterns (knowledge schemas) needs to be found with trial-and-error (like finding the right query for Googling). </a:t>
            </a:r>
          </a:p>
          <a:p>
            <a:pPr marL="171450" lvl="0" indent="-171450">
              <a:buFontTx/>
              <a:buChar char="-"/>
            </a:pPr>
            <a:r>
              <a:rPr lang="en-US" baseline="0" dirty="0" smtClean="0"/>
              <a:t>We need to  add more annotations and more data</a:t>
            </a:r>
          </a:p>
          <a:p>
            <a:pPr marL="171450" lvl="0" indent="-171450">
              <a:buFontTx/>
              <a:buChar char="-"/>
            </a:pPr>
            <a:r>
              <a:rPr lang="en-US" baseline="0" dirty="0" smtClean="0"/>
              <a:t>So far what we introduced was supposed to be a useful resource. However, the graph-based framework we introduced is general enough to be applied to feature-design and knowledge engineering. Essentially, profiler can be component of an NLP-design system, which is using the system’s general feature language to query statistics.  </a:t>
            </a:r>
          </a:p>
          <a:p>
            <a:pPr marL="171450" lvl="0" indent="-171450">
              <a:buFontTx/>
              <a:buChar char="-"/>
            </a:pPr>
            <a:r>
              <a:rPr lang="en-US" baseline="0" dirty="0" smtClean="0"/>
              <a:t>Last but not last, we will try improving other tasks using the Profiler. </a:t>
            </a:r>
          </a:p>
        </p:txBody>
      </p:sp>
      <p:sp>
        <p:nvSpPr>
          <p:cNvPr id="4" name="Slide Number Placeholder 3"/>
          <p:cNvSpPr>
            <a:spLocks noGrp="1"/>
          </p:cNvSpPr>
          <p:nvPr>
            <p:ph type="sldNum" sz="quarter" idx="10"/>
          </p:nvPr>
        </p:nvSpPr>
        <p:spPr/>
        <p:txBody>
          <a:bodyPr/>
          <a:lstStyle/>
          <a:p>
            <a:fld id="{62898D13-C967-BE42-8DA5-D85AA74B4ED8}" type="slidenum">
              <a:rPr kumimoji="1" lang="zh-CN" altLang="en-US" smtClean="0"/>
              <a:t>27</a:t>
            </a:fld>
            <a:endParaRPr kumimoji="1" lang="zh-CN" altLang="en-US"/>
          </a:p>
        </p:txBody>
      </p:sp>
    </p:spTree>
    <p:extLst>
      <p:ext uri="{BB962C8B-B14F-4D97-AF65-F5344CB8AC3E}">
        <p14:creationId xmlns:p14="http://schemas.microsoft.com/office/powerpoint/2010/main" val="2261792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28</a:t>
            </a:fld>
            <a:endParaRPr kumimoji="1" lang="zh-CN" altLang="en-US"/>
          </a:p>
        </p:txBody>
      </p:sp>
    </p:spTree>
    <p:extLst>
      <p:ext uri="{BB962C8B-B14F-4D97-AF65-F5344CB8AC3E}">
        <p14:creationId xmlns:p14="http://schemas.microsoft.com/office/powerpoint/2010/main" val="2889542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Let’s start with a simple</a:t>
            </a:r>
            <a:r>
              <a:rPr lang="en-US" altLang="zh-CN" sz="1200" b="0" i="0" kern="1200" baseline="0" dirty="0" smtClean="0">
                <a:solidFill>
                  <a:schemeClr val="tx1"/>
                </a:solidFill>
                <a:latin typeface="+mn-lt"/>
                <a:ea typeface="+mn-ea"/>
                <a:cs typeface="+mn-cs"/>
              </a:rPr>
              <a:t> question …. which pattern do you think sounds more familiar (or more natural) in your daily life? </a:t>
            </a:r>
          </a:p>
          <a:p>
            <a:r>
              <a:rPr lang="en-US" altLang="zh-CN" sz="1200" b="0" i="0" kern="1200" baseline="0" dirty="0" smtClean="0">
                <a:solidFill>
                  <a:schemeClr val="tx1"/>
                </a:solidFill>
                <a:latin typeface="+mn-lt"/>
                <a:ea typeface="+mn-ea"/>
                <a:cs typeface="+mn-cs"/>
              </a:rPr>
              <a:t>For many of us, “repairing a window” sounds more natural (and common) than “repairing a ball”, although the latter is also a possible event.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Now, suppose a pronoun resolution problem is given, i.e. a sentence with one pronoun (the red box). The goal is to choose the noun (one of the green boxes) that the pronoun refers to.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As you can see the natural preference over some certain patterns in sentence can help us resolve the answer to this pronoun resolution.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We can represent the pattern of information needed with a graph as following ….</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 </a:t>
            </a:r>
            <a:br>
              <a:rPr lang="en-US" altLang="zh-CN" sz="1200" b="0" i="0" kern="1200" baseline="0" dirty="0" smtClean="0">
                <a:solidFill>
                  <a:schemeClr val="tx1"/>
                </a:solidFill>
                <a:latin typeface="+mn-lt"/>
                <a:ea typeface="+mn-ea"/>
                <a:cs typeface="+mn-cs"/>
              </a:rPr>
            </a:br>
            <a:endParaRPr lang="en-US" altLang="zh-CN" sz="1200" b="0" i="0" kern="1200" baseline="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3</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The</a:t>
            </a:r>
            <a:r>
              <a:rPr lang="en-US" altLang="zh-CN" sz="1200" b="0" i="0" kern="1200" baseline="0" dirty="0" smtClean="0">
                <a:solidFill>
                  <a:schemeClr val="tx1"/>
                </a:solidFill>
                <a:latin typeface="+mn-lt"/>
                <a:ea typeface="+mn-ea"/>
                <a:cs typeface="+mn-cs"/>
              </a:rPr>
              <a:t> information required can be more complicated than this.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Suppose another pronoun resolution is given and we are given the same type of information in the previous slide.  This clearly does not solve our problem ….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But the knowledge in more structured form can solve this…. </a:t>
            </a:r>
          </a:p>
          <a:p>
            <a:r>
              <a:rPr lang="en-US" altLang="zh-CN" sz="1200" b="0" i="0" kern="1200" baseline="0" dirty="0" smtClean="0">
                <a:solidFill>
                  <a:schemeClr val="tx1"/>
                </a:solidFill>
                <a:latin typeface="+mn-lt"/>
                <a:ea typeface="+mn-ea"/>
                <a:cs typeface="+mn-cs"/>
              </a:rPr>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This more knowledge can also be represented via a graphical structure between key elements in the sentence.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As you probably have noticed, we are trying to model the information  needed to solve the problems in graphical form. </a:t>
            </a:r>
            <a:endParaRPr lang="en-US" altLang="zh-CN" sz="1200" b="0" i="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4</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latin typeface="+mn-lt"/>
                <a:ea typeface="+mn-ea"/>
                <a:cs typeface="+mn-cs"/>
              </a:rPr>
              <a:t>Knowledge can</a:t>
            </a:r>
            <a:r>
              <a:rPr lang="en-US" altLang="zh-CN" sz="1200" b="0" i="0" kern="1200" baseline="0" dirty="0" smtClean="0">
                <a:solidFill>
                  <a:schemeClr val="tx1"/>
                </a:solidFill>
                <a:latin typeface="+mn-lt"/>
                <a:ea typeface="+mn-ea"/>
                <a:cs typeface="+mn-cs"/>
              </a:rPr>
              <a:t> be helpful in any task, given the right representation … </a:t>
            </a:r>
          </a:p>
          <a:p>
            <a:r>
              <a:rPr lang="en-US" altLang="zh-CN" sz="1200" b="0" i="0" kern="1200" baseline="0" dirty="0" smtClean="0">
                <a:solidFill>
                  <a:schemeClr val="tx1"/>
                </a:solidFill>
                <a:latin typeface="+mn-lt"/>
                <a:ea typeface="+mn-ea"/>
                <a:cs typeface="+mn-cs"/>
              </a:rPr>
              <a:t>For example here the task is to assign NER tags to each of the RED blocks. </a:t>
            </a:r>
          </a:p>
          <a:p>
            <a:r>
              <a:rPr lang="en-US" altLang="zh-CN" sz="1200" b="0" i="0" kern="1200" baseline="0" dirty="0" smtClean="0">
                <a:solidFill>
                  <a:schemeClr val="tx1"/>
                </a:solidFill>
                <a:latin typeface="+mn-lt"/>
                <a:ea typeface="+mn-ea"/>
                <a:cs typeface="+mn-cs"/>
              </a:rPr>
              <a:t>Here is a possible set of tags … </a:t>
            </a:r>
          </a:p>
          <a:p>
            <a:r>
              <a:rPr lang="en-US" altLang="zh-CN" sz="1200" b="0" i="0" kern="1200" baseline="0" dirty="0" smtClean="0">
                <a:solidFill>
                  <a:schemeClr val="tx1"/>
                </a:solidFill>
                <a:latin typeface="+mn-lt"/>
                <a:ea typeface="+mn-ea"/>
                <a:cs typeface="+mn-cs"/>
              </a:rPr>
              <a:t>What kind of information can create connections between labels of the two mentions? … </a:t>
            </a:r>
          </a:p>
          <a:p>
            <a:endParaRPr lang="en-US" altLang="zh-CN" sz="1200" b="0" i="0" kern="1200" baseline="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5</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In</a:t>
            </a:r>
            <a:r>
              <a:rPr kumimoji="1" lang="en-US" altLang="zh-CN" baseline="0" dirty="0" smtClean="0"/>
              <a:t> many problems, knowledge does not exist in the problem definition itself, but rather it somehow needs to be injected into the problem. </a:t>
            </a:r>
          </a:p>
          <a:p>
            <a:r>
              <a:rPr kumimoji="1" lang="en-US" altLang="zh-CN" baseline="0" dirty="0" smtClean="0"/>
              <a:t>Here we are introducing a way to gather and formalize a knowledge which, we think, can be useful for many NLP tasks. </a:t>
            </a:r>
            <a:r>
              <a:rPr kumimoji="1" lang="en-US" altLang="zh-CN" dirty="0" smtClean="0"/>
              <a:t/>
            </a:r>
            <a:br>
              <a:rPr kumimoji="1" lang="en-US" altLang="zh-CN" dirty="0" smtClean="0"/>
            </a:br>
            <a:endParaRPr kumimoji="1" lang="en-US" altLang="zh-CN" dirty="0" smtClean="0"/>
          </a:p>
          <a:p>
            <a:r>
              <a:rPr kumimoji="1" lang="en-US" altLang="zh-CN" dirty="0" smtClean="0"/>
              <a:t>In this work,</a:t>
            </a:r>
            <a:r>
              <a:rPr kumimoji="1" lang="en-US" altLang="zh-CN" baseline="0" dirty="0" smtClean="0"/>
              <a:t> we introduce a graph-based (DAG) formulation for modelling knowledge. </a:t>
            </a:r>
          </a:p>
          <a:p>
            <a:r>
              <a:rPr kumimoji="1" lang="en-US" altLang="zh-CN" baseline="0" dirty="0" smtClean="0"/>
              <a:t>As result, we have created a tool, Profiler,  which contains statistics for many schemas </a:t>
            </a:r>
          </a:p>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6</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Let’s focus</a:t>
            </a:r>
            <a:r>
              <a:rPr kumimoji="1" lang="en-US" altLang="zh-CN" baseline="0" dirty="0" smtClean="0"/>
              <a:t> on some definitions: </a:t>
            </a:r>
          </a:p>
          <a:p>
            <a:r>
              <a:rPr kumimoji="1" lang="en-US" altLang="zh-CN" baseline="0" dirty="0" smtClean="0"/>
              <a:t>…. </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7</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baseline="0" dirty="0" smtClean="0">
                <a:solidFill>
                  <a:schemeClr val="tx1"/>
                </a:solidFill>
                <a:latin typeface="+mn-lt"/>
                <a:ea typeface="+mn-ea"/>
                <a:cs typeface="+mn-cs"/>
              </a:rPr>
              <a:t>Disambiguation is important! </a:t>
            </a:r>
            <a:br>
              <a:rPr lang="en-US" altLang="zh-CN" sz="1200" b="0" i="0" kern="1200" baseline="0" dirty="0" smtClean="0">
                <a:solidFill>
                  <a:schemeClr val="tx1"/>
                </a:solidFill>
                <a:latin typeface="+mn-lt"/>
                <a:ea typeface="+mn-ea"/>
                <a:cs typeface="+mn-cs"/>
              </a:rPr>
            </a:br>
            <a:r>
              <a:rPr lang="en-US" altLang="zh-CN" sz="1200" b="0" i="0" kern="1200" baseline="0" dirty="0" smtClean="0">
                <a:solidFill>
                  <a:schemeClr val="tx1"/>
                </a:solidFill>
                <a:latin typeface="+mn-lt"/>
                <a:ea typeface="+mn-ea"/>
                <a:cs typeface="+mn-cs"/>
              </a:rPr>
              <a:t>What each these “</a:t>
            </a:r>
            <a:r>
              <a:rPr lang="en-US" altLang="zh-CN" sz="1200" b="0" i="0" kern="1200" baseline="0" dirty="0" err="1" smtClean="0">
                <a:solidFill>
                  <a:schemeClr val="tx1"/>
                </a:solidFill>
                <a:latin typeface="+mn-lt"/>
                <a:ea typeface="+mn-ea"/>
                <a:cs typeface="+mn-cs"/>
              </a:rPr>
              <a:t>Seattle”s</a:t>
            </a:r>
            <a:r>
              <a:rPr lang="en-US" altLang="zh-CN" sz="1200" b="0" i="0" kern="1200" baseline="0" dirty="0" smtClean="0">
                <a:solidFill>
                  <a:schemeClr val="tx1"/>
                </a:solidFill>
                <a:latin typeface="+mn-lt"/>
                <a:ea typeface="+mn-ea"/>
                <a:cs typeface="+mn-cs"/>
              </a:rPr>
              <a:t> refer to? </a:t>
            </a:r>
          </a:p>
          <a:p>
            <a:r>
              <a:rPr lang="en-US" altLang="zh-CN" sz="1200" b="0" i="0" kern="1200" baseline="0" dirty="0" smtClean="0">
                <a:solidFill>
                  <a:schemeClr val="tx1"/>
                </a:solidFill>
                <a:latin typeface="+mn-lt"/>
                <a:ea typeface="+mn-ea"/>
                <a:cs typeface="+mn-cs"/>
              </a:rPr>
              <a:t>The first one is referring to “the city” </a:t>
            </a:r>
          </a:p>
          <a:p>
            <a:r>
              <a:rPr lang="en-US" altLang="zh-CN" sz="1200" b="0" i="0" kern="1200" baseline="0" dirty="0" smtClean="0">
                <a:solidFill>
                  <a:schemeClr val="tx1"/>
                </a:solidFill>
                <a:latin typeface="+mn-lt"/>
                <a:ea typeface="+mn-ea"/>
                <a:cs typeface="+mn-cs"/>
              </a:rPr>
              <a:t>The second one is referring to the “team based in Seattle”.</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Now let’s find all strings “Seattle”, and keep the ones which refer to “the city”.  </a:t>
            </a:r>
          </a:p>
          <a:p>
            <a:r>
              <a:rPr lang="en-US" altLang="zh-CN" sz="1200" b="0" i="0" kern="1200" baseline="0" dirty="0" smtClean="0">
                <a:solidFill>
                  <a:schemeClr val="tx1"/>
                </a:solidFill>
                <a:latin typeface="+mn-lt"/>
                <a:ea typeface="+mn-ea"/>
                <a:cs typeface="+mn-cs"/>
              </a:rPr>
              <a:t>Then collect and count frequency of all verbs connected to “</a:t>
            </a:r>
            <a:r>
              <a:rPr lang="en-US" altLang="zh-CN" sz="1200" b="0" i="0" kern="1200" baseline="0" dirty="0" err="1" smtClean="0">
                <a:solidFill>
                  <a:schemeClr val="tx1"/>
                </a:solidFill>
                <a:latin typeface="+mn-lt"/>
                <a:ea typeface="+mn-ea"/>
                <a:cs typeface="+mn-cs"/>
              </a:rPr>
              <a:t>Seattle”’’s</a:t>
            </a:r>
            <a:r>
              <a:rPr lang="en-US" altLang="zh-CN" sz="1200" b="0" i="0" kern="1200" baseline="0" dirty="0" smtClean="0">
                <a:solidFill>
                  <a:schemeClr val="tx1"/>
                </a:solidFill>
                <a:latin typeface="+mn-lt"/>
                <a:ea typeface="+mn-ea"/>
                <a:cs typeface="+mn-cs"/>
              </a:rPr>
              <a:t> via a dependency path (with length at most 2).  </a:t>
            </a:r>
          </a:p>
          <a:p>
            <a:r>
              <a:rPr lang="en-US" altLang="zh-CN" sz="1200" b="0" i="0" kern="1200" baseline="0" dirty="0" smtClean="0">
                <a:solidFill>
                  <a:schemeClr val="tx1"/>
                </a:solidFill>
                <a:latin typeface="+mn-lt"/>
                <a:ea typeface="+mn-ea"/>
                <a:cs typeface="+mn-cs"/>
              </a:rPr>
              <a:t>You can see a clear pattern of verbs which say something about “the Seattle city” (and partly, “city” in general)</a:t>
            </a:r>
          </a:p>
          <a:p>
            <a:endParaRPr lang="en-US" altLang="zh-CN" sz="1200" b="0" i="0" kern="1200" baseline="0" dirty="0" smtClean="0">
              <a:solidFill>
                <a:schemeClr val="tx1"/>
              </a:solidFill>
              <a:latin typeface="+mn-lt"/>
              <a:ea typeface="+mn-ea"/>
              <a:cs typeface="+mn-cs"/>
            </a:endParaRPr>
          </a:p>
          <a:p>
            <a:r>
              <a:rPr lang="en-US" altLang="zh-CN" sz="1200" b="0" i="0" kern="1200" baseline="0" dirty="0" smtClean="0">
                <a:solidFill>
                  <a:schemeClr val="tx1"/>
                </a:solidFill>
                <a:latin typeface="+mn-lt"/>
                <a:ea typeface="+mn-ea"/>
                <a:cs typeface="+mn-cs"/>
              </a:rPr>
              <a:t>If we do the same thing about “Seattle Seahawks”, the pattern of verbs has significant difference with that of  “the Seattle city”, and clearly refers to popular verbs associated with a football team. </a:t>
            </a:r>
          </a:p>
          <a:p>
            <a:endParaRPr lang="en-US" altLang="zh-CN" sz="1200" b="0" i="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8</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In</a:t>
            </a:r>
            <a:r>
              <a:rPr kumimoji="1" lang="en-US" altLang="zh-CN" baseline="0" dirty="0" smtClean="0"/>
              <a:t> the previous slides we showed examples schemas and their graphical counterpart. Here we want to add more formulation on top of that …. </a:t>
            </a:r>
          </a:p>
          <a:p>
            <a:r>
              <a:rPr kumimoji="1" lang="en-US" altLang="zh-CN" baseline="0" dirty="0" smtClean="0"/>
              <a:t>Let’s formally define the elements of a knowledge schema graph … </a:t>
            </a: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9</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hidden">
          <a:xfrm>
            <a:off x="0" y="0"/>
            <a:ext cx="3505200" cy="685800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sz="2400">
              <a:latin typeface="Times New Roman" pitchFamily="18" charset="0"/>
              <a:ea typeface="Arial Unicode MS" pitchFamily="34" charset="-128"/>
              <a:cs typeface="Arial Unicode MS" pitchFamily="34" charset="-128"/>
            </a:endParaRPr>
          </a:p>
        </p:txBody>
      </p:sp>
      <p:pic>
        <p:nvPicPr>
          <p:cNvPr id="5" name="Picture 11" descr="UILogoCL1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77200" y="152400"/>
            <a:ext cx="10334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ccg_0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5563"/>
            <a:ext cx="6019800"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Rectangle 6"/>
          <p:cNvSpPr>
            <a:spLocks noGrp="1" noChangeArrowheads="1"/>
          </p:cNvSpPr>
          <p:nvPr>
            <p:ph type="ctrTitle"/>
          </p:nvPr>
        </p:nvSpPr>
        <p:spPr>
          <a:xfrm>
            <a:off x="838200" y="1828800"/>
            <a:ext cx="8153400" cy="2209800"/>
          </a:xfrm>
        </p:spPr>
        <p:txBody>
          <a:bodyPr/>
          <a:lstStyle>
            <a:lvl1pPr>
              <a:defRPr sz="3400"/>
            </a:lvl1pPr>
          </a:lstStyle>
          <a:p>
            <a:pPr lvl="0"/>
            <a:r>
              <a:rPr lang="en-US" altLang="zh-TW" noProof="0" smtClean="0"/>
              <a:t>Click to edit Master title style</a:t>
            </a:r>
          </a:p>
        </p:txBody>
      </p:sp>
      <p:sp>
        <p:nvSpPr>
          <p:cNvPr id="37895" name="Rectangle 7"/>
          <p:cNvSpPr>
            <a:spLocks noGrp="1" noChangeArrowheads="1"/>
          </p:cNvSpPr>
          <p:nvPr>
            <p:ph type="subTitle" idx="1"/>
          </p:nvPr>
        </p:nvSpPr>
        <p:spPr>
          <a:xfrm>
            <a:off x="838200" y="4267200"/>
            <a:ext cx="8153400" cy="1752600"/>
          </a:xfrm>
        </p:spPr>
        <p:txBody>
          <a:bodyPr/>
          <a:lstStyle>
            <a:lvl1pPr marL="0" indent="0" algn="r">
              <a:buFont typeface="Wingdings" pitchFamily="2" charset="2"/>
              <a:buNone/>
              <a:defRPr sz="2600"/>
            </a:lvl1pPr>
          </a:lstStyle>
          <a:p>
            <a:pPr lvl="0"/>
            <a:r>
              <a:rPr lang="en-US" altLang="zh-TW" noProof="0" smtClean="0"/>
              <a:t>Click to edit Master subtitle style</a:t>
            </a:r>
          </a:p>
        </p:txBody>
      </p:sp>
      <p:sp>
        <p:nvSpPr>
          <p:cNvPr id="8" name="Rectangle 3"/>
          <p:cNvSpPr>
            <a:spLocks noGrp="1" noChangeArrowheads="1"/>
          </p:cNvSpPr>
          <p:nvPr>
            <p:ph type="dt" sz="half" idx="10"/>
          </p:nvPr>
        </p:nvSpPr>
        <p:spPr>
          <a:xfrm>
            <a:off x="2971800" y="6553200"/>
            <a:ext cx="5029200" cy="228600"/>
          </a:xfrm>
        </p:spPr>
        <p:txBody>
          <a:bodyPr/>
          <a:lstStyle>
            <a:lvl1pPr>
              <a:defRPr/>
            </a:lvl1pPr>
          </a:lstStyle>
          <a:p>
            <a:pPr>
              <a:defRPr/>
            </a:pPr>
            <a:endParaRPr lang="en-US" altLang="zh-TW"/>
          </a:p>
        </p:txBody>
      </p:sp>
      <p:sp>
        <p:nvSpPr>
          <p:cNvPr id="9" name="Rectangle 4"/>
          <p:cNvSpPr>
            <a:spLocks noGrp="1" noChangeArrowheads="1"/>
          </p:cNvSpPr>
          <p:nvPr>
            <p:ph type="ftr" sz="quarter" idx="11"/>
          </p:nvPr>
        </p:nvSpPr>
        <p:spPr>
          <a:xfrm>
            <a:off x="2971800" y="6248400"/>
            <a:ext cx="6019800" cy="228600"/>
          </a:xfrm>
        </p:spPr>
        <p:txBody>
          <a:bodyPr/>
          <a:lstStyle>
            <a:lvl1pPr>
              <a:defRPr/>
            </a:lvl1pPr>
          </a:lstStyle>
          <a:p>
            <a:pPr>
              <a:defRPr/>
            </a:pPr>
            <a:endParaRPr lang="en-US" altLang="zh-TW"/>
          </a:p>
        </p:txBody>
      </p:sp>
      <p:sp>
        <p:nvSpPr>
          <p:cNvPr id="10" name="Rectangle 5"/>
          <p:cNvSpPr>
            <a:spLocks noGrp="1" noChangeArrowheads="1"/>
          </p:cNvSpPr>
          <p:nvPr>
            <p:ph type="sldNum" sz="quarter" idx="12"/>
          </p:nvPr>
        </p:nvSpPr>
        <p:spPr>
          <a:xfrm>
            <a:off x="8077200" y="6553200"/>
            <a:ext cx="914400" cy="228600"/>
          </a:xfrm>
        </p:spPr>
        <p:txBody>
          <a:bodyPr/>
          <a:lstStyle>
            <a:lvl1pPr>
              <a:defRPr/>
            </a:lvl1pPr>
          </a:lstStyle>
          <a:p>
            <a:pPr>
              <a:defRPr/>
            </a:pPr>
            <a:r>
              <a:rPr lang="en-US" altLang="zh-TW"/>
              <a:t>Page </a:t>
            </a:r>
            <a:fld id="{385D3F47-0B5A-4364-923A-B345F606F3E4}" type="slidenum">
              <a:rPr lang="en-US" altLang="zh-TW"/>
              <a:pPr>
                <a:defRPr/>
              </a:pPr>
              <a:t>‹#›</a:t>
            </a:fld>
            <a:endParaRPr lang="en-US" altLang="zh-TW"/>
          </a:p>
        </p:txBody>
      </p:sp>
    </p:spTree>
    <p:extLst>
      <p:ext uri="{BB962C8B-B14F-4D97-AF65-F5344CB8AC3E}">
        <p14:creationId xmlns:p14="http://schemas.microsoft.com/office/powerpoint/2010/main" val="2044558242"/>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p:txBody>
          <a:bodyPr/>
          <a:lstStyle>
            <a:lvl1pPr>
              <a:defRPr/>
            </a:lvl1pPr>
          </a:lstStyle>
          <a:p>
            <a:pPr>
              <a:defRPr/>
            </a:pPr>
            <a:r>
              <a:rPr lang="en-US" altLang="zh-TW"/>
              <a:t>Page </a:t>
            </a:r>
            <a:fld id="{24721CE0-63AF-4C02-95A8-871705C53786}" type="slidenum">
              <a:rPr lang="en-US" altLang="zh-TW"/>
              <a:pPr>
                <a:defRPr/>
              </a:pPr>
              <a:t>‹#›</a:t>
            </a:fld>
            <a:endParaRPr lang="en-US" altLang="zh-TW"/>
          </a:p>
        </p:txBody>
      </p:sp>
      <p:sp>
        <p:nvSpPr>
          <p:cNvPr id="6"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p14="http://schemas.microsoft.com/office/powerpoint/2010/main" val="192596390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0"/>
            <a:ext cx="21336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457200"/>
            <a:ext cx="62484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p:txBody>
          <a:bodyPr/>
          <a:lstStyle>
            <a:lvl1pPr>
              <a:defRPr/>
            </a:lvl1pPr>
          </a:lstStyle>
          <a:p>
            <a:pPr>
              <a:defRPr/>
            </a:pPr>
            <a:r>
              <a:rPr lang="en-US" altLang="zh-TW"/>
              <a:t>Page </a:t>
            </a:r>
            <a:fld id="{AD56B315-336F-4E70-AE53-D2121C3C0DA6}" type="slidenum">
              <a:rPr lang="en-US" altLang="zh-TW"/>
              <a:pPr>
                <a:defRPr/>
              </a:pPr>
              <a:t>‹#›</a:t>
            </a:fld>
            <a:endParaRPr lang="en-US" altLang="zh-TW"/>
          </a:p>
        </p:txBody>
      </p:sp>
      <p:sp>
        <p:nvSpPr>
          <p:cNvPr id="6"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p14="http://schemas.microsoft.com/office/powerpoint/2010/main" val="341280843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3"/>
          <p:cNvSpPr>
            <a:spLocks noGrp="1" noChangeArrowheads="1"/>
          </p:cNvSpPr>
          <p:nvPr>
            <p:ph type="sldNum" sz="quarter" idx="11"/>
          </p:nvPr>
        </p:nvSpPr>
        <p:spPr/>
        <p:txBody>
          <a:bodyPr/>
          <a:lstStyle>
            <a:lvl1pPr>
              <a:defRPr/>
            </a:lvl1pPr>
          </a:lstStyle>
          <a:p>
            <a:pPr>
              <a:defRPr/>
            </a:pPr>
            <a:r>
              <a:rPr lang="en-US" altLang="zh-TW"/>
              <a:t>Page </a:t>
            </a:r>
            <a:fld id="{C83F18D4-0D70-44DE-A8FF-A8D5002D1168}" type="slidenum">
              <a:rPr lang="en-US" altLang="zh-TW"/>
              <a:pPr>
                <a:defRPr/>
              </a:pPr>
              <a:t>‹#›</a:t>
            </a:fld>
            <a:endParaRPr lang="en-US" altLang="zh-TW"/>
          </a:p>
        </p:txBody>
      </p:sp>
      <p:sp>
        <p:nvSpPr>
          <p:cNvPr id="6"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p14="http://schemas.microsoft.com/office/powerpoint/2010/main" val="2449026659"/>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p:txBody>
          <a:bodyPr/>
          <a:lstStyle>
            <a:lvl1pPr>
              <a:defRPr/>
            </a:lvl1pPr>
          </a:lstStyle>
          <a:p>
            <a:pPr>
              <a:defRPr/>
            </a:pPr>
            <a:endParaRPr lang="en-US" altLang="zh-TW"/>
          </a:p>
        </p:txBody>
      </p:sp>
      <p:sp>
        <p:nvSpPr>
          <p:cNvPr id="5" name="Rectangle 3"/>
          <p:cNvSpPr>
            <a:spLocks noGrp="1" noChangeArrowheads="1"/>
          </p:cNvSpPr>
          <p:nvPr>
            <p:ph type="sldNum" sz="quarter" idx="11"/>
          </p:nvPr>
        </p:nvSpPr>
        <p:spPr/>
        <p:txBody>
          <a:bodyPr/>
          <a:lstStyle>
            <a:lvl1pPr>
              <a:defRPr/>
            </a:lvl1pPr>
          </a:lstStyle>
          <a:p>
            <a:pPr>
              <a:defRPr/>
            </a:pPr>
            <a:r>
              <a:rPr lang="en-US" altLang="zh-TW"/>
              <a:t>Page </a:t>
            </a:r>
            <a:fld id="{904D9E78-2E4E-4360-A24D-3ECC739393C9}" type="slidenum">
              <a:rPr lang="en-US" altLang="zh-TW"/>
              <a:pPr>
                <a:defRPr/>
              </a:pPr>
              <a:t>‹#›</a:t>
            </a:fld>
            <a:endParaRPr lang="en-US" altLang="zh-TW"/>
          </a:p>
        </p:txBody>
      </p:sp>
      <p:sp>
        <p:nvSpPr>
          <p:cNvPr id="6"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p14="http://schemas.microsoft.com/office/powerpoint/2010/main" val="174119340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p:txBody>
          <a:bodyPr/>
          <a:lstStyle>
            <a:lvl1pPr>
              <a:defRPr/>
            </a:lvl1pPr>
          </a:lstStyle>
          <a:p>
            <a:pPr>
              <a:defRPr/>
            </a:pPr>
            <a:r>
              <a:rPr lang="en-US" altLang="zh-TW"/>
              <a:t>Page </a:t>
            </a:r>
            <a:fld id="{BC3EEDB6-3FB3-436A-B1A9-6088B5E4AF06}" type="slidenum">
              <a:rPr lang="en-US" altLang="zh-TW"/>
              <a:pPr>
                <a:defRPr/>
              </a:pPr>
              <a:t>‹#›</a:t>
            </a:fld>
            <a:endParaRPr lang="en-US" altLang="zh-TW"/>
          </a:p>
        </p:txBody>
      </p:sp>
      <p:sp>
        <p:nvSpPr>
          <p:cNvPr id="7"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p14="http://schemas.microsoft.com/office/powerpoint/2010/main" val="220929192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p:txBody>
          <a:bodyPr/>
          <a:lstStyle>
            <a:lvl1pPr>
              <a:defRPr/>
            </a:lvl1pPr>
          </a:lstStyle>
          <a:p>
            <a:pPr>
              <a:defRPr/>
            </a:pPr>
            <a:endParaRPr lang="en-US" altLang="zh-TW"/>
          </a:p>
        </p:txBody>
      </p:sp>
      <p:sp>
        <p:nvSpPr>
          <p:cNvPr id="8" name="Rectangle 3"/>
          <p:cNvSpPr>
            <a:spLocks noGrp="1" noChangeArrowheads="1"/>
          </p:cNvSpPr>
          <p:nvPr>
            <p:ph type="sldNum" sz="quarter" idx="11"/>
          </p:nvPr>
        </p:nvSpPr>
        <p:spPr/>
        <p:txBody>
          <a:bodyPr/>
          <a:lstStyle>
            <a:lvl1pPr>
              <a:defRPr/>
            </a:lvl1pPr>
          </a:lstStyle>
          <a:p>
            <a:pPr>
              <a:defRPr/>
            </a:pPr>
            <a:r>
              <a:rPr lang="en-US" altLang="zh-TW"/>
              <a:t>Page </a:t>
            </a:r>
            <a:fld id="{EEF7C7A5-273A-4652-B55A-2B23586427B3}" type="slidenum">
              <a:rPr lang="en-US" altLang="zh-TW"/>
              <a:pPr>
                <a:defRPr/>
              </a:pPr>
              <a:t>‹#›</a:t>
            </a:fld>
            <a:endParaRPr lang="en-US" altLang="zh-TW"/>
          </a:p>
        </p:txBody>
      </p:sp>
      <p:sp>
        <p:nvSpPr>
          <p:cNvPr id="9"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p14="http://schemas.microsoft.com/office/powerpoint/2010/main" val="186969668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p:txBody>
          <a:bodyPr/>
          <a:lstStyle>
            <a:lvl1pPr>
              <a:defRPr/>
            </a:lvl1pPr>
          </a:lstStyle>
          <a:p>
            <a:pPr>
              <a:defRPr/>
            </a:pPr>
            <a:endParaRPr lang="en-US" altLang="zh-TW"/>
          </a:p>
        </p:txBody>
      </p:sp>
      <p:sp>
        <p:nvSpPr>
          <p:cNvPr id="4" name="Rectangle 3"/>
          <p:cNvSpPr>
            <a:spLocks noGrp="1" noChangeArrowheads="1"/>
          </p:cNvSpPr>
          <p:nvPr>
            <p:ph type="sldNum" sz="quarter" idx="11"/>
          </p:nvPr>
        </p:nvSpPr>
        <p:spPr/>
        <p:txBody>
          <a:bodyPr/>
          <a:lstStyle>
            <a:lvl1pPr>
              <a:defRPr/>
            </a:lvl1pPr>
          </a:lstStyle>
          <a:p>
            <a:pPr>
              <a:defRPr/>
            </a:pPr>
            <a:r>
              <a:rPr lang="en-US" altLang="zh-TW"/>
              <a:t>Page </a:t>
            </a:r>
            <a:fld id="{ED7074CE-C30A-4906-A13E-F3E63223B4E1}" type="slidenum">
              <a:rPr lang="en-US" altLang="zh-TW"/>
              <a:pPr>
                <a:defRPr/>
              </a:pPr>
              <a:t>‹#›</a:t>
            </a:fld>
            <a:endParaRPr lang="en-US" altLang="zh-TW"/>
          </a:p>
        </p:txBody>
      </p:sp>
      <p:sp>
        <p:nvSpPr>
          <p:cNvPr id="5"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p14="http://schemas.microsoft.com/office/powerpoint/2010/main" val="302599316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ltLang="zh-TW" dirty="0"/>
          </a:p>
        </p:txBody>
      </p:sp>
      <p:sp>
        <p:nvSpPr>
          <p:cNvPr id="3" name="Rectangle 3"/>
          <p:cNvSpPr>
            <a:spLocks noGrp="1" noChangeArrowheads="1"/>
          </p:cNvSpPr>
          <p:nvPr>
            <p:ph type="sldNum" sz="quarter" idx="11"/>
          </p:nvPr>
        </p:nvSpPr>
        <p:spPr/>
        <p:txBody>
          <a:bodyPr/>
          <a:lstStyle>
            <a:lvl1pPr>
              <a:defRPr/>
            </a:lvl1pPr>
          </a:lstStyle>
          <a:p>
            <a:pPr>
              <a:defRPr/>
            </a:pPr>
            <a:r>
              <a:rPr lang="en-US" altLang="zh-TW"/>
              <a:t>Page </a:t>
            </a:r>
            <a:fld id="{34956E49-9B35-407E-B5F2-C84A7F7C3F93}" type="slidenum">
              <a:rPr lang="en-US" altLang="zh-TW"/>
              <a:pPr>
                <a:defRPr/>
              </a:pPr>
              <a:t>‹#›</a:t>
            </a:fld>
            <a:endParaRPr lang="en-US" altLang="zh-TW"/>
          </a:p>
        </p:txBody>
      </p:sp>
      <p:sp>
        <p:nvSpPr>
          <p:cNvPr id="4" name="Rectangle 8"/>
          <p:cNvSpPr>
            <a:spLocks noGrp="1" noChangeArrowheads="1"/>
          </p:cNvSpPr>
          <p:nvPr>
            <p:ph type="dt" sz="half" idx="12"/>
          </p:nvPr>
        </p:nvSpPr>
        <p:spPr/>
        <p:txBody>
          <a:bodyPr/>
          <a:lstStyle>
            <a:lvl1pPr>
              <a:defRPr/>
            </a:lvl1pPr>
          </a:lstStyle>
          <a:p>
            <a:pPr>
              <a:defRPr/>
            </a:pPr>
            <a:endParaRPr lang="en-US" altLang="zh-TW" dirty="0"/>
          </a:p>
        </p:txBody>
      </p:sp>
    </p:spTree>
    <p:extLst>
      <p:ext uri="{BB962C8B-B14F-4D97-AF65-F5344CB8AC3E}">
        <p14:creationId xmlns:p14="http://schemas.microsoft.com/office/powerpoint/2010/main" val="3317571129"/>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p:txBody>
          <a:bodyPr/>
          <a:lstStyle>
            <a:lvl1pPr>
              <a:defRPr/>
            </a:lvl1pPr>
          </a:lstStyle>
          <a:p>
            <a:pPr>
              <a:defRPr/>
            </a:pPr>
            <a:r>
              <a:rPr lang="en-US" altLang="zh-TW"/>
              <a:t>Page </a:t>
            </a:r>
            <a:fld id="{8FD62D02-0666-40DA-9CF6-C4933C18B9A9}" type="slidenum">
              <a:rPr lang="en-US" altLang="zh-TW"/>
              <a:pPr>
                <a:defRPr/>
              </a:pPr>
              <a:t>‹#›</a:t>
            </a:fld>
            <a:endParaRPr lang="en-US" altLang="zh-TW"/>
          </a:p>
        </p:txBody>
      </p:sp>
      <p:sp>
        <p:nvSpPr>
          <p:cNvPr id="7"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p14="http://schemas.microsoft.com/office/powerpoint/2010/main" val="84325169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TW"/>
          </a:p>
        </p:txBody>
      </p:sp>
      <p:sp>
        <p:nvSpPr>
          <p:cNvPr id="6" name="Rectangle 3"/>
          <p:cNvSpPr>
            <a:spLocks noGrp="1" noChangeArrowheads="1"/>
          </p:cNvSpPr>
          <p:nvPr>
            <p:ph type="sldNum" sz="quarter" idx="11"/>
          </p:nvPr>
        </p:nvSpPr>
        <p:spPr/>
        <p:txBody>
          <a:bodyPr/>
          <a:lstStyle>
            <a:lvl1pPr>
              <a:defRPr/>
            </a:lvl1pPr>
          </a:lstStyle>
          <a:p>
            <a:pPr>
              <a:defRPr/>
            </a:pPr>
            <a:r>
              <a:rPr lang="en-US" altLang="zh-TW"/>
              <a:t>Page </a:t>
            </a:r>
            <a:fld id="{88825FA4-98C3-401D-9345-FB40A3C16C3D}" type="slidenum">
              <a:rPr lang="en-US" altLang="zh-TW"/>
              <a:pPr>
                <a:defRPr/>
              </a:pPr>
              <a:t>‹#›</a:t>
            </a:fld>
            <a:endParaRPr lang="en-US" altLang="zh-TW"/>
          </a:p>
        </p:txBody>
      </p:sp>
      <p:sp>
        <p:nvSpPr>
          <p:cNvPr id="7" name="Rectangle 8"/>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p14="http://schemas.microsoft.com/office/powerpoint/2010/main" val="110661661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ftr" sz="quarter" idx="3"/>
          </p:nvPr>
        </p:nvSpPr>
        <p:spPr bwMode="auto">
          <a:xfrm>
            <a:off x="4419600" y="6248400"/>
            <a:ext cx="4038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ea typeface="Arial Unicode MS" pitchFamily="34" charset="-128"/>
                <a:cs typeface="Arial Unicode MS" pitchFamily="34" charset="-128"/>
              </a:defRPr>
            </a:lvl1pPr>
          </a:lstStyle>
          <a:p>
            <a:pPr>
              <a:defRPr/>
            </a:pPr>
            <a:endParaRPr lang="en-US" altLang="zh-TW"/>
          </a:p>
        </p:txBody>
      </p:sp>
      <p:sp>
        <p:nvSpPr>
          <p:cNvPr id="36867" name="Rectangle 3"/>
          <p:cNvSpPr>
            <a:spLocks noGrp="1" noChangeArrowheads="1"/>
          </p:cNvSpPr>
          <p:nvPr>
            <p:ph type="sldNum" sz="quarter" idx="4"/>
          </p:nvPr>
        </p:nvSpPr>
        <p:spPr bwMode="auto">
          <a:xfrm>
            <a:off x="7543800" y="6553200"/>
            <a:ext cx="914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ea typeface="Arial Unicode MS" pitchFamily="34" charset="-128"/>
                <a:cs typeface="Arial Unicode MS" pitchFamily="34" charset="-128"/>
              </a:defRPr>
            </a:lvl1pPr>
          </a:lstStyle>
          <a:p>
            <a:pPr>
              <a:defRPr/>
            </a:pPr>
            <a:r>
              <a:rPr lang="en-US" altLang="zh-TW"/>
              <a:t>Page </a:t>
            </a:r>
            <a:fld id="{8CE2158A-1198-49B0-A2A2-00E3C3C7211D}" type="slidenum">
              <a:rPr lang="en-US" altLang="zh-TW"/>
              <a:pPr>
                <a:defRPr/>
              </a:pPr>
              <a:t>‹#›</a:t>
            </a:fld>
            <a:endParaRPr lang="en-US" altLang="zh-TW"/>
          </a:p>
        </p:txBody>
      </p:sp>
      <p:sp>
        <p:nvSpPr>
          <p:cNvPr id="1028" name="Rectangle 4"/>
          <p:cNvSpPr>
            <a:spLocks noGrp="1" noChangeArrowheads="1"/>
          </p:cNvSpPr>
          <p:nvPr>
            <p:ph type="title"/>
          </p:nvPr>
        </p:nvSpPr>
        <p:spPr bwMode="auto">
          <a:xfrm>
            <a:off x="152400" y="457200"/>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dirty="0" smtClean="0"/>
              <a:t>Click to edit Master title style</a:t>
            </a:r>
          </a:p>
        </p:txBody>
      </p:sp>
      <p:sp>
        <p:nvSpPr>
          <p:cNvPr id="1029" name="Rectangle 5"/>
          <p:cNvSpPr>
            <a:spLocks noGrp="1" noChangeArrowheads="1"/>
          </p:cNvSpPr>
          <p:nvPr>
            <p:ph type="body" idx="1"/>
          </p:nvPr>
        </p:nvSpPr>
        <p:spPr bwMode="auto">
          <a:xfrm>
            <a:off x="457200" y="1219200"/>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pic>
        <p:nvPicPr>
          <p:cNvPr id="1030" name="Picture 6" descr="ccg_0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6099175"/>
            <a:ext cx="4343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descr="UILogoCL1c"/>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34400" y="6248400"/>
            <a:ext cx="482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2" name="Rectangle 8"/>
          <p:cNvSpPr>
            <a:spLocks noGrp="1" noChangeArrowheads="1"/>
          </p:cNvSpPr>
          <p:nvPr>
            <p:ph type="dt" sz="half" idx="2"/>
          </p:nvPr>
        </p:nvSpPr>
        <p:spPr bwMode="auto">
          <a:xfrm>
            <a:off x="4419600" y="6553200"/>
            <a:ext cx="3048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ea typeface="Arial Unicode MS" pitchFamily="34" charset="-128"/>
                <a:cs typeface="Arial Unicode MS" pitchFamily="34" charset="-128"/>
              </a:defRPr>
            </a:lvl1pPr>
          </a:lstStyle>
          <a:p>
            <a:pPr>
              <a:defRPr/>
            </a:pPr>
            <a:endParaRPr lang="en-US" altLang="zh-TW"/>
          </a:p>
        </p:txBody>
      </p:sp>
      <p:sp>
        <p:nvSpPr>
          <p:cNvPr id="1033" name="Rectangle 9"/>
          <p:cNvSpPr>
            <a:spLocks noChangeArrowheads="1"/>
          </p:cNvSpPr>
          <p:nvPr/>
        </p:nvSpPr>
        <p:spPr bwMode="auto">
          <a:xfrm>
            <a:off x="0" y="134938"/>
            <a:ext cx="9144000" cy="274637"/>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z="2400">
              <a:latin typeface="Times New Roman" pitchFamily="18" charset="0"/>
              <a:ea typeface="Arial Unicode MS" pitchFamily="34" charset="-128"/>
              <a:cs typeface="Arial Unicode MS" pitchFamily="34" charset="-128"/>
            </a:endParaRPr>
          </a:p>
        </p:txBody>
      </p:sp>
    </p:spTree>
  </p:cSld>
  <p:clrMap bg1="lt1" tx1="dk1" bg2="lt2" tx2="dk2" accent1="accent1" accent2="accent2" accent3="accent3" accent4="accent4" accent5="accent5" accent6="accent6" hlink="hlink" folHlink="folHlink"/>
  <p:sldLayoutIdLst>
    <p:sldLayoutId id="2147484215" r:id="rId1"/>
    <p:sldLayoutId id="2147484216" r:id="rId2"/>
    <p:sldLayoutId id="2147484217" r:id="rId3"/>
    <p:sldLayoutId id="2147484218" r:id="rId4"/>
    <p:sldLayoutId id="2147484219" r:id="rId5"/>
    <p:sldLayoutId id="2147484220" r:id="rId6"/>
    <p:sldLayoutId id="2147484221" r:id="rId7"/>
    <p:sldLayoutId id="2147484222" r:id="rId8"/>
    <p:sldLayoutId id="2147484223" r:id="rId9"/>
    <p:sldLayoutId id="2147484224" r:id="rId10"/>
    <p:sldLayoutId id="2147484225" r:id="rId11"/>
  </p:sldLayoutIdLst>
  <p:transition spd="med"/>
  <p:timing>
    <p:tnLst>
      <p:par>
        <p:cTn id="1" dur="indefinite" restart="never" nodeType="tmRoot"/>
      </p:par>
    </p:tnLst>
  </p:timing>
  <p:hf hdr="0" ftr="0" dt="0"/>
  <p:txStyles>
    <p:titleStyle>
      <a:lvl1pPr algn="l" rtl="0" eaLnBrk="0" fontAlgn="base" hangingPunct="0">
        <a:spcBef>
          <a:spcPct val="0"/>
        </a:spcBef>
        <a:spcAft>
          <a:spcPct val="0"/>
        </a:spcAft>
        <a:defRPr sz="2800">
          <a:solidFill>
            <a:srgbClr val="FF0000"/>
          </a:solidFill>
          <a:latin typeface="+mj-lt"/>
          <a:ea typeface="+mj-ea"/>
          <a:cs typeface="+mj-cs"/>
        </a:defRPr>
      </a:lvl1pPr>
      <a:lvl2pPr algn="l" rtl="0" eaLnBrk="0" fontAlgn="base" hangingPunct="0">
        <a:spcBef>
          <a:spcPct val="0"/>
        </a:spcBef>
        <a:spcAft>
          <a:spcPct val="0"/>
        </a:spcAft>
        <a:defRPr sz="2800">
          <a:solidFill>
            <a:srgbClr val="FF0000"/>
          </a:solidFill>
          <a:latin typeface="Calibri" pitchFamily="34" charset="0"/>
          <a:cs typeface="Arial" pitchFamily="34" charset="0"/>
        </a:defRPr>
      </a:lvl2pPr>
      <a:lvl3pPr algn="l" rtl="0" eaLnBrk="0" fontAlgn="base" hangingPunct="0">
        <a:spcBef>
          <a:spcPct val="0"/>
        </a:spcBef>
        <a:spcAft>
          <a:spcPct val="0"/>
        </a:spcAft>
        <a:defRPr sz="2800">
          <a:solidFill>
            <a:srgbClr val="FF0000"/>
          </a:solidFill>
          <a:latin typeface="Calibri" pitchFamily="34" charset="0"/>
          <a:cs typeface="Arial" pitchFamily="34" charset="0"/>
        </a:defRPr>
      </a:lvl3pPr>
      <a:lvl4pPr algn="l" rtl="0" eaLnBrk="0" fontAlgn="base" hangingPunct="0">
        <a:spcBef>
          <a:spcPct val="0"/>
        </a:spcBef>
        <a:spcAft>
          <a:spcPct val="0"/>
        </a:spcAft>
        <a:defRPr sz="2800">
          <a:solidFill>
            <a:srgbClr val="FF0000"/>
          </a:solidFill>
          <a:latin typeface="Calibri" pitchFamily="34" charset="0"/>
          <a:cs typeface="Arial" pitchFamily="34" charset="0"/>
        </a:defRPr>
      </a:lvl4pPr>
      <a:lvl5pPr algn="l" rtl="0" eaLnBrk="0" fontAlgn="base" hangingPunct="0">
        <a:spcBef>
          <a:spcPct val="0"/>
        </a:spcBef>
        <a:spcAft>
          <a:spcPct val="0"/>
        </a:spcAft>
        <a:defRPr sz="2800">
          <a:solidFill>
            <a:srgbClr val="FF0000"/>
          </a:solidFill>
          <a:latin typeface="Calibri" pitchFamily="34" charset="0"/>
          <a:cs typeface="Arial" pitchFamily="34" charset="0"/>
        </a:defRPr>
      </a:lvl5pPr>
      <a:lvl6pPr marL="457200" algn="l" rtl="0" fontAlgn="base">
        <a:spcBef>
          <a:spcPct val="0"/>
        </a:spcBef>
        <a:spcAft>
          <a:spcPct val="0"/>
        </a:spcAft>
        <a:defRPr sz="2800">
          <a:solidFill>
            <a:srgbClr val="FF0000"/>
          </a:solidFill>
          <a:latin typeface="Calibri" pitchFamily="34" charset="0"/>
          <a:cs typeface="Arial" pitchFamily="34" charset="0"/>
        </a:defRPr>
      </a:lvl6pPr>
      <a:lvl7pPr marL="914400" algn="l" rtl="0" fontAlgn="base">
        <a:spcBef>
          <a:spcPct val="0"/>
        </a:spcBef>
        <a:spcAft>
          <a:spcPct val="0"/>
        </a:spcAft>
        <a:defRPr sz="2800">
          <a:solidFill>
            <a:srgbClr val="FF0000"/>
          </a:solidFill>
          <a:latin typeface="Calibri" pitchFamily="34" charset="0"/>
          <a:cs typeface="Arial" pitchFamily="34" charset="0"/>
        </a:defRPr>
      </a:lvl7pPr>
      <a:lvl8pPr marL="1371600" algn="l" rtl="0" fontAlgn="base">
        <a:spcBef>
          <a:spcPct val="0"/>
        </a:spcBef>
        <a:spcAft>
          <a:spcPct val="0"/>
        </a:spcAft>
        <a:defRPr sz="2800">
          <a:solidFill>
            <a:srgbClr val="FF0000"/>
          </a:solidFill>
          <a:latin typeface="Calibri" pitchFamily="34" charset="0"/>
          <a:cs typeface="Arial" pitchFamily="34" charset="0"/>
        </a:defRPr>
      </a:lvl8pPr>
      <a:lvl9pPr marL="1828800" algn="l" rtl="0" fontAlgn="base">
        <a:spcBef>
          <a:spcPct val="0"/>
        </a:spcBef>
        <a:spcAft>
          <a:spcPct val="0"/>
        </a:spcAft>
        <a:defRPr sz="2800">
          <a:solidFill>
            <a:srgbClr val="FF0000"/>
          </a:solidFill>
          <a:latin typeface="Calibri" pitchFamily="34" charset="0"/>
          <a:cs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000">
          <a:solidFill>
            <a:schemeClr val="tx1"/>
          </a:solidFill>
          <a:latin typeface="+mn-lt"/>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b="1">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16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0.png"/><Relationship Id="rId7"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8.jpg"/><Relationship Id="rId5" Type="http://schemas.openxmlformats.org/officeDocument/2006/relationships/image" Target="../media/image47.jp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0.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jpe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1066800" y="5715000"/>
            <a:ext cx="7010400" cy="1077218"/>
          </a:xfrm>
          <a:prstGeom prst="rect">
            <a:avLst/>
          </a:prstGeom>
          <a:solidFill>
            <a:srgbClr val="FFFFCC"/>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50000"/>
              </a:spcBef>
            </a:pPr>
            <a:r>
              <a:rPr lang="en-US" sz="1600" b="1" dirty="0" smtClean="0">
                <a:latin typeface="+mj-lt"/>
              </a:rPr>
              <a:t>July 2015</a:t>
            </a:r>
            <a:endParaRPr lang="en-US" sz="1600" b="1" dirty="0">
              <a:latin typeface="+mj-lt"/>
            </a:endParaRPr>
          </a:p>
          <a:p>
            <a:pPr algn="ctr" eaLnBrk="1" hangingPunct="1">
              <a:spcBef>
                <a:spcPct val="50000"/>
              </a:spcBef>
            </a:pPr>
            <a:r>
              <a:rPr lang="en-US" sz="1600" b="1" dirty="0">
                <a:latin typeface="+mj-lt"/>
              </a:rPr>
              <a:t> </a:t>
            </a:r>
            <a:r>
              <a:rPr lang="en-US" sz="1600" b="1" dirty="0" err="1">
                <a:latin typeface="+mj-lt"/>
              </a:rPr>
              <a:t>Cognitum</a:t>
            </a:r>
            <a:endParaRPr lang="en-US" sz="1600" b="1" dirty="0">
              <a:latin typeface="+mj-lt"/>
            </a:endParaRPr>
          </a:p>
          <a:p>
            <a:pPr algn="ctr" eaLnBrk="1" hangingPunct="1">
              <a:spcBef>
                <a:spcPct val="50000"/>
              </a:spcBef>
            </a:pPr>
            <a:r>
              <a:rPr lang="en-US" sz="1600" b="1" dirty="0" smtClean="0">
                <a:latin typeface="+mj-lt"/>
              </a:rPr>
              <a:t>An IJCAI-15 Workshop </a:t>
            </a:r>
            <a:r>
              <a:rPr lang="en-US" sz="1600" b="1" dirty="0">
                <a:latin typeface="+mj-lt"/>
              </a:rPr>
              <a:t>on Cognitive Knowledge Acquisition and Applications</a:t>
            </a:r>
          </a:p>
        </p:txBody>
      </p:sp>
      <p:sp>
        <p:nvSpPr>
          <p:cNvPr id="50180" name="Rectangle 2"/>
          <p:cNvSpPr>
            <a:spLocks noGrp="1" noChangeArrowheads="1"/>
          </p:cNvSpPr>
          <p:nvPr>
            <p:ph type="ctrTitle"/>
          </p:nvPr>
        </p:nvSpPr>
        <p:spPr>
          <a:xfrm>
            <a:off x="342900" y="1600200"/>
            <a:ext cx="8458200" cy="2209800"/>
          </a:xfrm>
        </p:spPr>
        <p:txBody>
          <a:bodyPr/>
          <a:lstStyle/>
          <a:p>
            <a:pPr algn="ctr" eaLnBrk="1" hangingPunct="1"/>
            <a:r>
              <a:rPr lang="en-US" sz="3200" dirty="0">
                <a:solidFill>
                  <a:srgbClr val="0033CC"/>
                </a:solidFill>
              </a:rPr>
              <a:t>Illinois-Profiler:</a:t>
            </a:r>
            <a:br>
              <a:rPr lang="en-US" sz="3200" dirty="0">
                <a:solidFill>
                  <a:srgbClr val="0033CC"/>
                </a:solidFill>
              </a:rPr>
            </a:br>
            <a:r>
              <a:rPr lang="en-US" sz="3200" dirty="0">
                <a:solidFill>
                  <a:srgbClr val="0033CC"/>
                </a:solidFill>
              </a:rPr>
              <a:t>Knowledge Schemas at Scale</a:t>
            </a:r>
            <a:r>
              <a:rPr lang="en-US" sz="3200" dirty="0"/>
              <a:t/>
            </a:r>
            <a:br>
              <a:rPr lang="en-US" sz="3200" dirty="0"/>
            </a:br>
            <a:r>
              <a:rPr lang="en-US" sz="3200" dirty="0"/>
              <a:t/>
            </a:r>
            <a:br>
              <a:rPr lang="en-US" sz="3200" dirty="0"/>
            </a:br>
            <a:r>
              <a:rPr lang="en-US" sz="3200" b="1" dirty="0" smtClean="0">
                <a:solidFill>
                  <a:srgbClr val="0033CC"/>
                </a:solidFill>
              </a:rPr>
              <a:t> </a:t>
            </a:r>
          </a:p>
        </p:txBody>
      </p:sp>
      <p:sp>
        <p:nvSpPr>
          <p:cNvPr id="50181" name="Rectangle 3"/>
          <p:cNvSpPr>
            <a:spLocks noGrp="1" noChangeArrowheads="1"/>
          </p:cNvSpPr>
          <p:nvPr>
            <p:ph type="subTitle" idx="1"/>
          </p:nvPr>
        </p:nvSpPr>
        <p:spPr>
          <a:xfrm>
            <a:off x="228600" y="3200400"/>
            <a:ext cx="8077200" cy="1524000"/>
          </a:xfrm>
          <a:extLst>
            <a:ext uri="{91240B29-F687-4F45-9708-019B960494DF}">
              <a14:hiddenLine xmlns:a14="http://schemas.microsoft.com/office/drawing/2010/main" w="9525">
                <a:solidFill>
                  <a:srgbClr val="008000"/>
                </a:solidFill>
                <a:miter lim="800000"/>
                <a:headEnd/>
                <a:tailEnd/>
              </a14:hiddenLine>
            </a:ext>
          </a:extLst>
        </p:spPr>
        <p:txBody>
          <a:bodyPr/>
          <a:lstStyle/>
          <a:p>
            <a:pPr algn="l" eaLnBrk="1" hangingPunct="1"/>
            <a:r>
              <a:rPr lang="en-US" sz="2800" dirty="0"/>
              <a:t>Zhiye Fei, Daniel Khashabi, </a:t>
            </a:r>
            <a:endParaRPr lang="en-US" sz="2800" dirty="0" smtClean="0"/>
          </a:p>
          <a:p>
            <a:pPr algn="l" eaLnBrk="1" hangingPunct="1"/>
            <a:r>
              <a:rPr lang="en-US" sz="2800" dirty="0" smtClean="0"/>
              <a:t>Haoruo </a:t>
            </a:r>
            <a:r>
              <a:rPr lang="en-US" sz="2800" dirty="0"/>
              <a:t>Peng, Hao </a:t>
            </a:r>
            <a:r>
              <a:rPr lang="en-US" sz="2800" dirty="0" smtClean="0"/>
              <a:t>Wu &amp; </a:t>
            </a:r>
            <a:r>
              <a:rPr lang="en-US" sz="2800" dirty="0" smtClean="0">
                <a:solidFill>
                  <a:srgbClr val="0033CC"/>
                </a:solidFill>
              </a:rPr>
              <a:t>Dan Roth</a:t>
            </a:r>
          </a:p>
          <a:p>
            <a:pPr algn="l" eaLnBrk="1" hangingPunct="1"/>
            <a:endParaRPr lang="en-US" altLang="zh-TW" sz="2400" dirty="0" smtClean="0">
              <a:ea typeface="Arial Unicode MS" pitchFamily="34" charset="-128"/>
              <a:cs typeface="Arial Unicode MS" pitchFamily="34" charset="-128"/>
            </a:endParaRPr>
          </a:p>
          <a:p>
            <a:pPr algn="l" eaLnBrk="1" hangingPunct="1"/>
            <a:r>
              <a:rPr lang="en-US" altLang="zh-TW" sz="2400" dirty="0" smtClean="0">
                <a:ea typeface="Arial Unicode MS" pitchFamily="34" charset="-128"/>
                <a:cs typeface="Arial Unicode MS" pitchFamily="34" charset="-128"/>
              </a:rPr>
              <a:t>Department of Computer Science</a:t>
            </a:r>
          </a:p>
          <a:p>
            <a:pPr algn="l" eaLnBrk="1" hangingPunct="1"/>
            <a:r>
              <a:rPr lang="en-US" altLang="zh-TW" sz="2400" dirty="0" smtClean="0">
                <a:ea typeface="Arial Unicode MS" pitchFamily="34" charset="-128"/>
                <a:cs typeface="Arial Unicode MS" pitchFamily="34" charset="-128"/>
              </a:rPr>
              <a:t>University of Illinois at Urbana-Champaign</a:t>
            </a:r>
            <a:endParaRPr lang="en-US" sz="2000" dirty="0" smtClean="0"/>
          </a:p>
        </p:txBody>
      </p:sp>
      <p:sp>
        <p:nvSpPr>
          <p:cNvPr id="4" name="Slide Number Placeholder 3"/>
          <p:cNvSpPr>
            <a:spLocks noGrp="1"/>
          </p:cNvSpPr>
          <p:nvPr>
            <p:ph type="sldNum" sz="quarter" idx="12"/>
          </p:nvPr>
        </p:nvSpPr>
        <p:spPr/>
        <p:txBody>
          <a:bodyPr/>
          <a:lstStyle/>
          <a:p>
            <a:pPr>
              <a:defRPr/>
            </a:pPr>
            <a:r>
              <a:rPr lang="en-US" altLang="zh-TW" smtClean="0"/>
              <a:t>Page </a:t>
            </a:r>
            <a:fld id="{385D3F47-0B5A-4364-923A-B345F606F3E4}" type="slidenum">
              <a:rPr lang="en-US" altLang="zh-TW" smtClean="0"/>
              <a:pPr>
                <a:defRPr/>
              </a:pPr>
              <a:t>1</a:t>
            </a:fld>
            <a:endParaRPr lang="en-US" altLang="zh-TW"/>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Knowledge Schema Descriptions  </a:t>
            </a:r>
            <a:endParaRPr lang="zh-CN" altLang="en-US" dirty="0"/>
          </a:p>
        </p:txBody>
      </p:sp>
      <p:sp>
        <p:nvSpPr>
          <p:cNvPr id="3" name="内容占位符 2"/>
          <p:cNvSpPr>
            <a:spLocks noGrp="1"/>
          </p:cNvSpPr>
          <p:nvPr>
            <p:ph idx="1"/>
          </p:nvPr>
        </p:nvSpPr>
        <p:spPr/>
        <p:txBody>
          <a:bodyPr/>
          <a:lstStyle/>
          <a:p>
            <a:r>
              <a:rPr lang="en-US" altLang="zh-CN" dirty="0" smtClean="0">
                <a:solidFill>
                  <a:srgbClr val="0033CC"/>
                </a:solidFill>
              </a:rPr>
              <a:t>A Description:</a:t>
            </a:r>
            <a:r>
              <a:rPr lang="en-US" altLang="zh-CN" dirty="0" smtClean="0"/>
              <a:t> </a:t>
            </a:r>
          </a:p>
          <a:p>
            <a:pPr lvl="1"/>
            <a:r>
              <a:rPr lang="en-US" altLang="zh-CN" dirty="0" smtClean="0"/>
              <a:t>A schema (template) defined in the FDL language, which corresponds to a set of grounded elements matching the definition. </a:t>
            </a:r>
          </a:p>
          <a:p>
            <a:r>
              <a:rPr lang="en-US" altLang="zh-CN" dirty="0" smtClean="0"/>
              <a:t>Description of a schema graph</a:t>
            </a:r>
          </a:p>
          <a:p>
            <a:pPr lvl="1"/>
            <a:r>
              <a:rPr lang="en-US" altLang="zh-CN" dirty="0" smtClean="0"/>
              <a:t>The set of all instances matching the schema graph.</a:t>
            </a:r>
          </a:p>
          <a:p>
            <a:pPr lvl="1"/>
            <a:r>
              <a:rPr lang="en-US" altLang="zh-CN" dirty="0" smtClean="0">
                <a:solidFill>
                  <a:srgbClr val="0033CC"/>
                </a:solidFill>
              </a:rPr>
              <a:t>Descriptions are defined Recursively</a:t>
            </a:r>
          </a:p>
        </p:txBody>
      </p:sp>
      <p:sp>
        <p:nvSpPr>
          <p:cNvPr id="4" name="幻灯片编号占位符 3"/>
          <p:cNvSpPr>
            <a:spLocks noGrp="1"/>
          </p:cNvSpPr>
          <p:nvPr>
            <p:ph type="sldNum" sz="quarter" idx="11"/>
          </p:nvPr>
        </p:nvSpPr>
        <p:spPr/>
        <p:txBody>
          <a:bodyPr/>
          <a:lstStyle/>
          <a:p>
            <a:fld id="{D7303D46-9BB5-4D44-8550-46E2B227A4D0}" type="slidenum">
              <a:rPr lang="zh-CN" altLang="en-US" smtClean="0"/>
              <a:pPr/>
              <a:t>10</a:t>
            </a:fld>
            <a:endParaRPr lang="zh-CN" altLang="en-US"/>
          </a:p>
        </p:txBody>
      </p:sp>
    </p:spTree>
    <p:extLst>
      <p:ext uri="{BB962C8B-B14F-4D97-AF65-F5344CB8AC3E}">
        <p14:creationId xmlns:p14="http://schemas.microsoft.com/office/powerpoint/2010/main" val="1584996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Knowledge Schema Descriptions  (2)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solidFill>
                      <a:srgbClr val="0033CC"/>
                    </a:solidFill>
                  </a:rPr>
                  <a:t>A Description:</a:t>
                </a:r>
                <a:r>
                  <a:rPr lang="en-US" altLang="zh-CN" dirty="0"/>
                  <a:t> </a:t>
                </a:r>
              </a:p>
              <a:p>
                <a:pPr lvl="1"/>
                <a:r>
                  <a:rPr lang="en-US" altLang="zh-CN" dirty="0"/>
                  <a:t>A schema (template) defined in the FDL language, which corresponds to a set of grounded elements matching the definition. </a:t>
                </a:r>
              </a:p>
              <a:p>
                <a:r>
                  <a:rPr lang="en-US" altLang="zh-CN" dirty="0"/>
                  <a:t>Description of a schema graph</a:t>
                </a:r>
              </a:p>
              <a:p>
                <a:pPr lvl="1"/>
                <a:r>
                  <a:rPr lang="en-US" altLang="zh-CN" dirty="0"/>
                  <a:t>The set of all instances matching the schema graph.</a:t>
                </a:r>
              </a:p>
              <a:p>
                <a:pPr lvl="1"/>
                <a:r>
                  <a:rPr lang="en-US" altLang="zh-CN" dirty="0">
                    <a:solidFill>
                      <a:srgbClr val="0033CC"/>
                    </a:solidFill>
                  </a:rPr>
                  <a:t>Descriptions are defined Recursively</a:t>
                </a:r>
              </a:p>
              <a:p>
                <a:r>
                  <a:rPr lang="en-US" altLang="zh-CN" dirty="0" smtClean="0"/>
                  <a:t>Basic rules:	</a:t>
                </a:r>
              </a:p>
              <a:p>
                <a:pPr lvl="1"/>
                <a:r>
                  <a:rPr lang="en-US" dirty="0"/>
                  <a:t>For an </a:t>
                </a:r>
                <a:r>
                  <a:rPr lang="en-US" dirty="0" smtClean="0"/>
                  <a:t>attribute </a:t>
                </a:r>
                <a14:m>
                  <m:oMath xmlns:m="http://schemas.openxmlformats.org/officeDocument/2006/math">
                    <m:r>
                      <a:rPr lang="en-US" altLang="zh-CN" smtClean="0">
                        <a:latin typeface="Cambria Math"/>
                      </a:rPr>
                      <m:t>𝑎</m:t>
                    </m:r>
                    <m:r>
                      <a:rPr lang="en-US" altLang="zh-CN" smtClean="0">
                        <a:latin typeface="Cambria Math"/>
                      </a:rPr>
                      <m:t>∈</m:t>
                    </m:r>
                    <m:r>
                      <a:rPr lang="zh-CN" altLang="en-US">
                        <a:latin typeface="Cambria Math"/>
                      </a:rPr>
                      <m:t>𝒜</m:t>
                    </m:r>
                  </m:oMath>
                </a14:m>
                <a:r>
                  <a:rPr lang="en-US" dirty="0" smtClean="0"/>
                  <a:t> and a value </a:t>
                </a:r>
                <a14:m>
                  <m:oMath xmlns:m="http://schemas.openxmlformats.org/officeDocument/2006/math">
                    <m:r>
                      <a:rPr lang="en-US" altLang="zh-CN" smtClean="0">
                        <a:latin typeface="Cambria Math"/>
                      </a:rPr>
                      <m:t>𝑣</m:t>
                    </m:r>
                    <m:r>
                      <a:rPr lang="en-US" altLang="zh-CN" smtClean="0">
                        <a:latin typeface="Cambria Math"/>
                      </a:rPr>
                      <m:t>∈</m:t>
                    </m:r>
                    <m:r>
                      <a:rPr lang="zh-CN" altLang="en-US">
                        <a:latin typeface="Cambria Math"/>
                      </a:rPr>
                      <m:t>𝒱</m:t>
                    </m:r>
                  </m:oMath>
                </a14:m>
                <a:r>
                  <a:rPr lang="en-US" dirty="0" smtClean="0"/>
                  <a:t>, </a:t>
                </a:r>
                <a14:m>
                  <m:oMath xmlns:m="http://schemas.openxmlformats.org/officeDocument/2006/math">
                    <m:r>
                      <a:rPr lang="en-US" altLang="zh-CN" smtClean="0">
                        <a:latin typeface="Cambria Math"/>
                      </a:rPr>
                      <m:t>𝑎</m:t>
                    </m:r>
                    <m:r>
                      <a:rPr lang="en-US" altLang="zh-CN" smtClean="0">
                        <a:latin typeface="Cambria Math"/>
                      </a:rPr>
                      <m:t>(</m:t>
                    </m:r>
                    <m:r>
                      <a:rPr lang="en-US" altLang="zh-CN">
                        <a:latin typeface="Cambria Math"/>
                      </a:rPr>
                      <m:t>𝑣</m:t>
                    </m:r>
                    <m:r>
                      <a:rPr lang="en-US" altLang="zh-CN" smtClean="0">
                        <a:latin typeface="Cambria Math"/>
                      </a:rPr>
                      <m:t>)</m:t>
                    </m:r>
                  </m:oMath>
                </a14:m>
                <a:r>
                  <a:rPr lang="en-US" dirty="0" smtClean="0"/>
                  <a:t> is a description, and it represents the set of </a:t>
                </a:r>
                <a14:m>
                  <m:oMath xmlns:m="http://schemas.openxmlformats.org/officeDocument/2006/math">
                    <m:r>
                      <a:rPr lang="en-US" altLang="zh-CN" smtClean="0">
                        <a:latin typeface="Cambria Math"/>
                      </a:rPr>
                      <m:t>𝑥</m:t>
                    </m:r>
                    <m:r>
                      <a:rPr lang="en-US" altLang="zh-CN" smtClean="0">
                        <a:latin typeface="Cambria Math"/>
                      </a:rPr>
                      <m:t>∈</m:t>
                    </m:r>
                    <m:r>
                      <a:rPr lang="zh-CN" altLang="en-US" smtClean="0">
                        <a:latin typeface="Cambria Math"/>
                      </a:rPr>
                      <m:t>𝒳</m:t>
                    </m:r>
                    <m:r>
                      <a:rPr lang="en-US" altLang="zh-CN">
                        <a:latin typeface="Cambria Math"/>
                      </a:rPr>
                      <m:t> </m:t>
                    </m:r>
                  </m:oMath>
                </a14:m>
                <a:r>
                  <a:rPr lang="en-US" dirty="0" smtClean="0"/>
                  <a:t>for which </a:t>
                </a:r>
                <a14:m>
                  <m:oMath xmlns:m="http://schemas.openxmlformats.org/officeDocument/2006/math">
                    <m:r>
                      <a:rPr lang="en-US" smtClean="0">
                        <a:latin typeface="Cambria Math"/>
                      </a:rPr>
                      <m:t>𝑎</m:t>
                    </m:r>
                    <m:r>
                      <a:rPr lang="en-US" smtClean="0">
                        <a:latin typeface="Cambria Math"/>
                      </a:rPr>
                      <m:t>(</m:t>
                    </m:r>
                    <m:r>
                      <a:rPr lang="en-US" smtClean="0">
                        <a:latin typeface="Cambria Math"/>
                      </a:rPr>
                      <m:t>𝑥</m:t>
                    </m:r>
                    <m:r>
                      <a:rPr lang="en-US" smtClean="0">
                        <a:latin typeface="Cambria Math"/>
                      </a:rPr>
                      <m:t>,</m:t>
                    </m:r>
                    <m:r>
                      <a:rPr lang="en-US" smtClean="0">
                        <a:latin typeface="Cambria Math"/>
                      </a:rPr>
                      <m:t>𝑣</m:t>
                    </m:r>
                    <m:r>
                      <a:rPr lang="en-US" smtClean="0">
                        <a:latin typeface="Cambria Math"/>
                      </a:rPr>
                      <m:t>)</m:t>
                    </m:r>
                  </m:oMath>
                </a14:m>
                <a:r>
                  <a:rPr lang="en-US" dirty="0" smtClean="0"/>
                  <a:t> is True.</a:t>
                </a:r>
                <a:r>
                  <a:rPr lang="en-US" altLang="zh-CN" dirty="0" smtClean="0"/>
                  <a:t> </a:t>
                </a:r>
              </a:p>
              <a:p>
                <a:pPr lvl="1"/>
                <a:r>
                  <a:rPr lang="en-US" altLang="zh-CN" dirty="0" smtClean="0"/>
                  <a:t>Example: </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444" t="-984" r="-148"/>
                </a:stretch>
              </a:blipFill>
            </p:spPr>
            <p:txBody>
              <a:bodyPr/>
              <a:lstStyle/>
              <a:p>
                <a:r>
                  <a:rPr lang="en-US">
                    <a:noFill/>
                  </a:rPr>
                  <a:t> </a:t>
                </a:r>
              </a:p>
            </p:txBody>
          </p:sp>
        </mc:Fallback>
      </mc:AlternateContent>
      <p:sp>
        <p:nvSpPr>
          <p:cNvPr id="4" name="幻灯片编号占位符 3"/>
          <p:cNvSpPr>
            <a:spLocks noGrp="1"/>
          </p:cNvSpPr>
          <p:nvPr>
            <p:ph type="sldNum" sz="quarter" idx="11"/>
          </p:nvPr>
        </p:nvSpPr>
        <p:spPr/>
        <p:txBody>
          <a:bodyPr/>
          <a:lstStyle/>
          <a:p>
            <a:fld id="{D7303D46-9BB5-4D44-8550-46E2B227A4D0}" type="slidenum">
              <a:rPr lang="zh-CN" altLang="en-US" smtClean="0"/>
              <a:pPr/>
              <a:t>11</a:t>
            </a:fld>
            <a:endParaRPr lang="zh-CN" altLang="en-US"/>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77085" y="4620632"/>
            <a:ext cx="4584966" cy="1185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477" y="5003375"/>
            <a:ext cx="1570994" cy="298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5376" y="5381779"/>
            <a:ext cx="746997" cy="242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97358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animEffect transition="in" filter="fade">
                                      <p:cBhvr>
                                        <p:cTn id="15" dur="500"/>
                                        <p:tgtEl>
                                          <p:spTgt spid="2051"/>
                                        </p:tgtEl>
                                      </p:cBhvr>
                                    </p:animEffect>
                                  </p:childTnLst>
                                </p:cTn>
                              </p:par>
                              <p:par>
                                <p:cTn id="16" presetID="10" presetClass="entr" presetSubtype="0" fill="hold" nodeType="with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fade">
                                      <p:cBhvr>
                                        <p:cTn id="18"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Knowledge Schema Descriptions (3)</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Basic rules (continued):	</a:t>
                </a:r>
              </a:p>
              <a:p>
                <a:pPr lvl="1"/>
                <a:r>
                  <a:rPr lang="en-US" dirty="0" smtClean="0"/>
                  <a:t>For </a:t>
                </a:r>
                <a:r>
                  <a:rPr lang="en-US" dirty="0"/>
                  <a:t>a description </a:t>
                </a:r>
                <a14:m>
                  <m:oMath xmlns:m="http://schemas.openxmlformats.org/officeDocument/2006/math">
                    <m:r>
                      <a:rPr lang="en-US" altLang="zh-CN" smtClean="0">
                        <a:latin typeface="Cambria Math"/>
                      </a:rPr>
                      <m:t>𝐷</m:t>
                    </m:r>
                  </m:oMath>
                </a14:m>
                <a:r>
                  <a:rPr lang="en-US" dirty="0"/>
                  <a:t> and a role </a:t>
                </a:r>
                <a14:m>
                  <m:oMath xmlns:m="http://schemas.openxmlformats.org/officeDocument/2006/math">
                    <m:r>
                      <a:rPr lang="en-US" altLang="zh-CN" smtClean="0">
                        <a:latin typeface="Cambria Math"/>
                      </a:rPr>
                      <m:t>𝑟</m:t>
                    </m:r>
                    <m:r>
                      <a:rPr lang="en-US" altLang="zh-CN" smtClean="0">
                        <a:latin typeface="Cambria Math"/>
                      </a:rPr>
                      <m:t>∈</m:t>
                    </m:r>
                    <m:r>
                      <a:rPr lang="en-US" altLang="zh-CN">
                        <a:latin typeface="Cambria Math"/>
                      </a:rPr>
                      <m:t>ℛ</m:t>
                    </m:r>
                  </m:oMath>
                </a14:m>
                <a:r>
                  <a:rPr lang="en-US" dirty="0"/>
                  <a:t>, </a:t>
                </a:r>
                <a14:m>
                  <m:oMath xmlns:m="http://schemas.openxmlformats.org/officeDocument/2006/math">
                    <m:r>
                      <a:rPr lang="en-US" altLang="zh-CN" smtClean="0">
                        <a:latin typeface="Cambria Math"/>
                      </a:rPr>
                      <m:t>(</m:t>
                    </m:r>
                    <m:r>
                      <a:rPr lang="en-US" altLang="zh-CN" smtClean="0">
                        <a:latin typeface="Cambria Math"/>
                      </a:rPr>
                      <m:t>𝑟</m:t>
                    </m:r>
                    <m:r>
                      <a:rPr lang="en-US" altLang="zh-CN" smtClean="0">
                        <a:latin typeface="Cambria Math"/>
                      </a:rPr>
                      <m:t> </m:t>
                    </m:r>
                    <m:r>
                      <a:rPr lang="en-US" altLang="zh-CN" smtClean="0">
                        <a:latin typeface="Cambria Math"/>
                      </a:rPr>
                      <m:t>𝐷</m:t>
                    </m:r>
                    <m:r>
                      <a:rPr lang="en-US" altLang="zh-CN" smtClean="0">
                        <a:latin typeface="Cambria Math"/>
                      </a:rPr>
                      <m:t>)</m:t>
                    </m:r>
                  </m:oMath>
                </a14:m>
                <a:r>
                  <a:rPr lang="en-US" dirty="0" smtClean="0"/>
                  <a:t> </a:t>
                </a:r>
                <a:r>
                  <a:rPr lang="en-US" dirty="0"/>
                  <a:t>is a </a:t>
                </a:r>
                <a:r>
                  <a:rPr lang="en-US" dirty="0" smtClean="0"/>
                  <a:t>description</a:t>
                </a:r>
                <a:r>
                  <a:rPr lang="en-US" dirty="0"/>
                  <a:t>. Such description represents the set </a:t>
                </a:r>
                <a14:m>
                  <m:oMath xmlns:m="http://schemas.openxmlformats.org/officeDocument/2006/math">
                    <m:r>
                      <a:rPr lang="en-US" altLang="zh-CN">
                        <a:latin typeface="Cambria Math"/>
                      </a:rPr>
                      <m:t>𝑥</m:t>
                    </m:r>
                    <m:r>
                      <a:rPr lang="en-US" altLang="zh-CN">
                        <a:latin typeface="Cambria Math"/>
                      </a:rPr>
                      <m:t>∈</m:t>
                    </m:r>
                    <m:r>
                      <a:rPr lang="zh-CN" altLang="en-US">
                        <a:latin typeface="Cambria Math"/>
                      </a:rPr>
                      <m:t>𝒳</m:t>
                    </m:r>
                  </m:oMath>
                </a14:m>
                <a:r>
                  <a:rPr lang="en-US" dirty="0" smtClean="0"/>
                  <a:t> </a:t>
                </a:r>
                <a:r>
                  <a:rPr lang="en-US" dirty="0"/>
                  <a:t>such that </a:t>
                </a:r>
                <a14:m>
                  <m:oMath xmlns:m="http://schemas.openxmlformats.org/officeDocument/2006/math">
                    <m:r>
                      <a:rPr lang="en-US" smtClean="0">
                        <a:latin typeface="Cambria Math"/>
                      </a:rPr>
                      <m:t>𝑟</m:t>
                    </m:r>
                    <m:r>
                      <a:rPr lang="en-US">
                        <a:latin typeface="Cambria Math"/>
                      </a:rPr>
                      <m:t>(</m:t>
                    </m:r>
                    <m:r>
                      <a:rPr lang="en-US">
                        <a:latin typeface="Cambria Math"/>
                      </a:rPr>
                      <m:t>𝑥</m:t>
                    </m:r>
                    <m:r>
                      <a:rPr lang="en-US">
                        <a:latin typeface="Cambria Math"/>
                      </a:rPr>
                      <m:t>,</m:t>
                    </m:r>
                    <m:r>
                      <a:rPr lang="en-US" smtClean="0">
                        <a:latin typeface="Cambria Math"/>
                      </a:rPr>
                      <m:t>𝑦</m:t>
                    </m:r>
                    <m:r>
                      <a:rPr lang="en-US">
                        <a:latin typeface="Cambria Math"/>
                      </a:rPr>
                      <m:t>)</m:t>
                    </m:r>
                  </m:oMath>
                </a14:m>
                <a:r>
                  <a:rPr lang="en-US" dirty="0"/>
                  <a:t> is True</a:t>
                </a:r>
                <a:r>
                  <a:rPr lang="en-US" dirty="0" smtClean="0"/>
                  <a:t>, </a:t>
                </a:r>
                <a:r>
                  <a:rPr lang="en-US" dirty="0"/>
                  <a:t>where </a:t>
                </a:r>
                <a14:m>
                  <m:oMath xmlns:m="http://schemas.openxmlformats.org/officeDocument/2006/math">
                    <m:r>
                      <a:rPr lang="en-US" altLang="zh-CN" smtClean="0">
                        <a:latin typeface="Cambria Math"/>
                      </a:rPr>
                      <m:t>𝑦</m:t>
                    </m:r>
                    <m:r>
                      <a:rPr lang="en-US" altLang="zh-CN">
                        <a:latin typeface="Cambria Math"/>
                      </a:rPr>
                      <m:t>∈</m:t>
                    </m:r>
                    <m:r>
                      <a:rPr lang="zh-CN" altLang="en-US">
                        <a:latin typeface="Cambria Math"/>
                      </a:rPr>
                      <m:t>𝒳</m:t>
                    </m:r>
                  </m:oMath>
                </a14:m>
                <a:r>
                  <a:rPr lang="en-US" dirty="0" smtClean="0"/>
                  <a:t>  is </a:t>
                </a:r>
                <a:r>
                  <a:rPr lang="en-US" dirty="0"/>
                  <a:t>described by </a:t>
                </a:r>
                <a14:m>
                  <m:oMath xmlns:m="http://schemas.openxmlformats.org/officeDocument/2006/math">
                    <m:r>
                      <a:rPr lang="en-US" altLang="zh-CN">
                        <a:latin typeface="Cambria Math"/>
                      </a:rPr>
                      <m:t>𝐷</m:t>
                    </m:r>
                  </m:oMath>
                </a14:m>
                <a:r>
                  <a:rPr lang="en-US" dirty="0" smtClean="0"/>
                  <a:t>.</a:t>
                </a:r>
              </a:p>
              <a:p>
                <a:pPr lvl="1"/>
                <a:endParaRPr lang="en-US" dirty="0" smtClean="0"/>
              </a:p>
              <a:p>
                <a:pPr lvl="1"/>
                <a:endParaRPr lang="en-US" dirty="0"/>
              </a:p>
              <a:p>
                <a:pPr lvl="1"/>
                <a:endParaRPr lang="en-US" dirty="0" smtClean="0"/>
              </a:p>
              <a:p>
                <a:pPr lvl="1"/>
                <a:r>
                  <a:rPr lang="en-US" dirty="0" smtClean="0"/>
                  <a:t>For </a:t>
                </a:r>
                <a:r>
                  <a:rPr lang="en-US" dirty="0"/>
                  <a:t>given descriptions </a:t>
                </a:r>
                <a14:m>
                  <m:oMath xmlns:m="http://schemas.openxmlformats.org/officeDocument/2006/math">
                    <m:sSup>
                      <m:sSupPr>
                        <m:ctrlPr>
                          <a:rPr lang="en-US" altLang="zh-CN" i="1" smtClean="0">
                            <a:latin typeface="Cambria Math"/>
                          </a:rPr>
                        </m:ctrlPr>
                      </m:sSupPr>
                      <m:e>
                        <m:r>
                          <a:rPr lang="en-US" altLang="zh-CN">
                            <a:latin typeface="Cambria Math"/>
                          </a:rPr>
                          <m:t>𝐷</m:t>
                        </m:r>
                      </m:e>
                      <m:sup>
                        <m:r>
                          <a:rPr lang="en-US" altLang="zh-CN" smtClean="0">
                            <a:latin typeface="Cambria Math"/>
                          </a:rPr>
                          <m:t>(1)</m:t>
                        </m:r>
                      </m:sup>
                    </m:sSup>
                    <m:r>
                      <a:rPr lang="en-US" altLang="zh-CN" smtClean="0">
                        <a:latin typeface="Cambria Math"/>
                      </a:rPr>
                      <m:t>, …,</m:t>
                    </m:r>
                    <m:sSup>
                      <m:sSupPr>
                        <m:ctrlPr>
                          <a:rPr lang="en-US" altLang="zh-CN" i="1">
                            <a:latin typeface="Cambria Math"/>
                          </a:rPr>
                        </m:ctrlPr>
                      </m:sSupPr>
                      <m:e>
                        <m:r>
                          <a:rPr lang="en-US" altLang="zh-CN">
                            <a:latin typeface="Cambria Math"/>
                          </a:rPr>
                          <m:t>𝐷</m:t>
                        </m:r>
                      </m:e>
                      <m:sup>
                        <m:r>
                          <a:rPr lang="en-US" altLang="zh-CN">
                            <a:latin typeface="Cambria Math"/>
                          </a:rPr>
                          <m:t>(</m:t>
                        </m:r>
                        <m:r>
                          <a:rPr lang="en-US" altLang="zh-CN" smtClean="0">
                            <a:latin typeface="Cambria Math"/>
                          </a:rPr>
                          <m:t>𝑘</m:t>
                        </m:r>
                        <m:r>
                          <a:rPr lang="en-US" altLang="zh-CN">
                            <a:latin typeface="Cambria Math"/>
                          </a:rPr>
                          <m:t>)</m:t>
                        </m:r>
                      </m:sup>
                    </m:sSup>
                  </m:oMath>
                </a14:m>
                <a:r>
                  <a:rPr lang="en-US" dirty="0"/>
                  <a:t> then </a:t>
                </a:r>
                <a14:m>
                  <m:oMath xmlns:m="http://schemas.openxmlformats.org/officeDocument/2006/math">
                    <m:sSup>
                      <m:sSupPr>
                        <m:ctrlPr>
                          <a:rPr lang="en-US" altLang="zh-CN" i="1">
                            <a:latin typeface="Cambria Math"/>
                          </a:rPr>
                        </m:ctrlPr>
                      </m:sSupPr>
                      <m:e>
                        <m:r>
                          <a:rPr lang="en-US" altLang="zh-CN" smtClean="0">
                            <a:latin typeface="Cambria Math"/>
                          </a:rPr>
                          <m:t>(</m:t>
                        </m:r>
                        <m:r>
                          <a:rPr lang="en-US" altLang="zh-CN" smtClean="0">
                            <a:latin typeface="Cambria Math"/>
                          </a:rPr>
                          <m:t>𝐴𝑁𝐷</m:t>
                        </m:r>
                        <m:r>
                          <a:rPr lang="en-US" altLang="zh-CN" smtClean="0">
                            <a:latin typeface="Cambria Math"/>
                          </a:rPr>
                          <m:t> </m:t>
                        </m:r>
                        <m:r>
                          <a:rPr lang="en-US" altLang="zh-CN">
                            <a:latin typeface="Cambria Math"/>
                          </a:rPr>
                          <m:t>𝐷</m:t>
                        </m:r>
                      </m:e>
                      <m:sup>
                        <m:r>
                          <a:rPr lang="en-US" altLang="zh-CN">
                            <a:latin typeface="Cambria Math"/>
                          </a:rPr>
                          <m:t>(1)</m:t>
                        </m:r>
                      </m:sup>
                    </m:sSup>
                    <m:r>
                      <a:rPr lang="en-US" altLang="zh-CN" smtClean="0">
                        <a:latin typeface="Cambria Math"/>
                      </a:rPr>
                      <m:t>, …,</m:t>
                    </m:r>
                    <m:sSup>
                      <m:sSupPr>
                        <m:ctrlPr>
                          <a:rPr lang="en-US" altLang="zh-CN" i="1">
                            <a:latin typeface="Cambria Math"/>
                          </a:rPr>
                        </m:ctrlPr>
                      </m:sSupPr>
                      <m:e>
                        <m:r>
                          <a:rPr lang="en-US" altLang="zh-CN">
                            <a:latin typeface="Cambria Math"/>
                          </a:rPr>
                          <m:t>𝐷</m:t>
                        </m:r>
                      </m:e>
                      <m:sup>
                        <m:d>
                          <m:dPr>
                            <m:ctrlPr>
                              <a:rPr lang="en-US" altLang="zh-CN" i="1">
                                <a:latin typeface="Cambria Math"/>
                              </a:rPr>
                            </m:ctrlPr>
                          </m:dPr>
                          <m:e>
                            <m:r>
                              <a:rPr lang="en-US" altLang="zh-CN" smtClean="0">
                                <a:latin typeface="Cambria Math"/>
                              </a:rPr>
                              <m:t>𝑘</m:t>
                            </m:r>
                          </m:e>
                        </m:d>
                      </m:sup>
                    </m:sSup>
                    <m:r>
                      <a:rPr lang="en-US" altLang="zh-CN" smtClean="0">
                        <a:latin typeface="Cambria Math"/>
                      </a:rPr>
                      <m:t>)</m:t>
                    </m:r>
                  </m:oMath>
                </a14:m>
                <a:r>
                  <a:rPr lang="en-US" dirty="0" smtClean="0"/>
                  <a:t> is </a:t>
                </a:r>
                <a:r>
                  <a:rPr lang="en-US" dirty="0"/>
                  <a:t>a description, which represents a conjunction of all </a:t>
                </a:r>
                <a:r>
                  <a:rPr lang="en-US" dirty="0" smtClean="0"/>
                  <a:t>elements described </a:t>
                </a:r>
                <a:r>
                  <a:rPr lang="en-US" dirty="0"/>
                  <a:t>by each </a:t>
                </a:r>
                <a:r>
                  <a:rPr lang="en-US" dirty="0" smtClean="0"/>
                  <a:t>description. </a:t>
                </a:r>
                <a:endParaRPr lang="en-US" altLang="zh-CN" dirty="0" smtClean="0"/>
              </a:p>
              <a:p>
                <a:pPr lvl="1"/>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327643"/>
                <a:ext cx="8229600" cy="4603102"/>
              </a:xfrm>
              <a:blipFill rotWithShape="1">
                <a:blip r:embed="rId3"/>
                <a:stretch>
                  <a:fillRect l="-444" t="-1060"/>
                </a:stretch>
              </a:blipFill>
            </p:spPr>
            <p:txBody>
              <a:bodyPr/>
              <a:lstStyle/>
              <a:p>
                <a:r>
                  <a:rPr lang="en-US">
                    <a:noFill/>
                  </a:rPr>
                  <a:t> </a:t>
                </a:r>
              </a:p>
            </p:txBody>
          </p:sp>
        </mc:Fallback>
      </mc:AlternateContent>
      <p:sp>
        <p:nvSpPr>
          <p:cNvPr id="4" name="幻灯片编号占位符 3"/>
          <p:cNvSpPr>
            <a:spLocks noGrp="1"/>
          </p:cNvSpPr>
          <p:nvPr>
            <p:ph type="sldNum" sz="quarter" idx="11"/>
          </p:nvPr>
        </p:nvSpPr>
        <p:spPr/>
        <p:txBody>
          <a:bodyPr/>
          <a:lstStyle/>
          <a:p>
            <a:fld id="{D7303D46-9BB5-4D44-8550-46E2B227A4D0}" type="slidenum">
              <a:rPr lang="zh-CN" altLang="en-US" smtClean="0"/>
              <a:pPr/>
              <a:t>12</a:t>
            </a:fld>
            <a:endParaRPr lang="zh-CN" altLang="en-US"/>
          </a:p>
        </p:txBody>
      </p:sp>
      <p:pic>
        <p:nvPicPr>
          <p:cNvPr id="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1096" y="2776251"/>
            <a:ext cx="3835704" cy="991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563" y="2940209"/>
            <a:ext cx="2801959" cy="263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3714" y="3307655"/>
            <a:ext cx="2713825" cy="259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5580" y="4993396"/>
            <a:ext cx="4900613" cy="300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6595" y="5312725"/>
            <a:ext cx="4646431" cy="29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74076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74"/>
                                        </p:tgtEl>
                                        <p:attrNameLst>
                                          <p:attrName>style.visibility</p:attrName>
                                        </p:attrNameLst>
                                      </p:cBhvr>
                                      <p:to>
                                        <p:strVal val="visible"/>
                                      </p:to>
                                    </p:set>
                                    <p:animEffect transition="in" filter="fade">
                                      <p:cBhvr>
                                        <p:cTn id="20" dur="500"/>
                                        <p:tgtEl>
                                          <p:spTgt spid="3074"/>
                                        </p:tgtEl>
                                      </p:cBhvr>
                                    </p:animEffect>
                                  </p:childTnLst>
                                </p:cTn>
                              </p:par>
                              <p:par>
                                <p:cTn id="21" presetID="10" presetClass="entr" presetSubtype="0" fill="hold" nodeType="withEffect">
                                  <p:stCondLst>
                                    <p:cond delay="0"/>
                                  </p:stCondLst>
                                  <p:childTnLst>
                                    <p:set>
                                      <p:cBhvr>
                                        <p:cTn id="22" dur="1" fill="hold">
                                          <p:stCondLst>
                                            <p:cond delay="0"/>
                                          </p:stCondLst>
                                        </p:cTn>
                                        <p:tgtEl>
                                          <p:spTgt spid="3075"/>
                                        </p:tgtEl>
                                        <p:attrNameLst>
                                          <p:attrName>style.visibility</p:attrName>
                                        </p:attrNameLst>
                                      </p:cBhvr>
                                      <p:to>
                                        <p:strVal val="visible"/>
                                      </p:to>
                                    </p:set>
                                    <p:animEffect transition="in" filter="fade">
                                      <p:cBhvr>
                                        <p:cTn id="23" dur="500"/>
                                        <p:tgtEl>
                                          <p:spTgt spid="307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076"/>
                                        </p:tgtEl>
                                        <p:attrNameLst>
                                          <p:attrName>style.visibility</p:attrName>
                                        </p:attrNameLst>
                                      </p:cBhvr>
                                      <p:to>
                                        <p:strVal val="visible"/>
                                      </p:to>
                                    </p:set>
                                    <p:animEffect transition="in" filter="fade">
                                      <p:cBhvr>
                                        <p:cTn id="33" dur="500"/>
                                        <p:tgtEl>
                                          <p:spTgt spid="3076"/>
                                        </p:tgtEl>
                                      </p:cBhvr>
                                    </p:animEffect>
                                  </p:childTnLst>
                                </p:cTn>
                              </p:par>
                              <p:par>
                                <p:cTn id="34" presetID="10" presetClass="entr" presetSubtype="0" fill="hold" nodeType="withEffect">
                                  <p:stCondLst>
                                    <p:cond delay="0"/>
                                  </p:stCondLst>
                                  <p:childTnLst>
                                    <p:set>
                                      <p:cBhvr>
                                        <p:cTn id="35" dur="1" fill="hold">
                                          <p:stCondLst>
                                            <p:cond delay="0"/>
                                          </p:stCondLst>
                                        </p:cTn>
                                        <p:tgtEl>
                                          <p:spTgt spid="3077"/>
                                        </p:tgtEl>
                                        <p:attrNameLst>
                                          <p:attrName>style.visibility</p:attrName>
                                        </p:attrNameLst>
                                      </p:cBhvr>
                                      <p:to>
                                        <p:strVal val="visible"/>
                                      </p:to>
                                    </p:set>
                                    <p:animEffect transition="in" filter="fade">
                                      <p:cBhvr>
                                        <p:cTn id="36"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Knowledge Schema Descriptions (4)</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Basic rules (continued):	</a:t>
                </a:r>
              </a:p>
              <a:p>
                <a:pPr lvl="1"/>
                <a:r>
                  <a:rPr lang="en-US" altLang="zh-CN" dirty="0" smtClean="0"/>
                  <a:t>Denote the description of node </a:t>
                </a:r>
                <a14:m>
                  <m:oMath xmlns:m="http://schemas.openxmlformats.org/officeDocument/2006/math">
                    <m:r>
                      <a:rPr lang="en-US" altLang="zh-CN" smtClean="0">
                        <a:latin typeface="Cambria Math"/>
                      </a:rPr>
                      <m:t>𝑖</m:t>
                    </m:r>
                  </m:oMath>
                </a14:m>
                <a:r>
                  <a:rPr lang="en-US" altLang="zh-CN" dirty="0" smtClean="0"/>
                  <a:t> with </a:t>
                </a:r>
                <a14:m>
                  <m:oMath xmlns:m="http://schemas.openxmlformats.org/officeDocument/2006/math">
                    <m:sSub>
                      <m:sSubPr>
                        <m:ctrlPr>
                          <a:rPr lang="en-US" altLang="zh-CN" i="1" smtClean="0">
                            <a:latin typeface="Cambria Math"/>
                          </a:rPr>
                        </m:ctrlPr>
                      </m:sSubPr>
                      <m:e>
                        <m:r>
                          <a:rPr lang="en-US" altLang="zh-CN">
                            <a:latin typeface="Cambria Math"/>
                          </a:rPr>
                          <m:t>𝐷</m:t>
                        </m:r>
                      </m:e>
                      <m:sub>
                        <m:r>
                          <a:rPr lang="en-US" altLang="zh-CN" smtClean="0">
                            <a:latin typeface="Cambria Math"/>
                          </a:rPr>
                          <m:t>𝑖</m:t>
                        </m:r>
                      </m:sub>
                    </m:sSub>
                  </m:oMath>
                </a14:m>
                <a:r>
                  <a:rPr lang="en-US" altLang="zh-CN" dirty="0" smtClean="0"/>
                  <a:t>. </a:t>
                </a:r>
              </a:p>
              <a:p>
                <a:pPr lvl="1"/>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smtClean="0"/>
              </a:p>
              <a:p>
                <a:pPr lvl="1"/>
                <a:endParaRPr lang="en-US" altLang="zh-CN" dirty="0" smtClean="0"/>
              </a:p>
              <a:p>
                <a:pPr lvl="1"/>
                <a:r>
                  <a:rPr lang="en-US" altLang="zh-CN" dirty="0" smtClean="0"/>
                  <a:t>Denote </a:t>
                </a:r>
                <a:r>
                  <a:rPr lang="en-US" altLang="zh-CN" dirty="0"/>
                  <a:t>the description of nodes </a:t>
                </a:r>
                <a14:m>
                  <m:oMath xmlns:m="http://schemas.openxmlformats.org/officeDocument/2006/math">
                    <m:sSub>
                      <m:sSubPr>
                        <m:ctrlPr>
                          <a:rPr lang="en-US" altLang="zh-CN" i="1">
                            <a:latin typeface="Cambria Math"/>
                          </a:rPr>
                        </m:ctrlPr>
                      </m:sSubPr>
                      <m:e>
                        <m:r>
                          <a:rPr lang="en-US" altLang="zh-CN">
                            <a:latin typeface="Cambria Math"/>
                          </a:rPr>
                          <m:t>𝑖</m:t>
                        </m:r>
                      </m:e>
                      <m:sub>
                        <m:r>
                          <a:rPr lang="en-US" altLang="zh-CN">
                            <a:latin typeface="Cambria Math"/>
                          </a:rPr>
                          <m:t>1</m:t>
                        </m:r>
                      </m:sub>
                    </m:sSub>
                    <m:r>
                      <a:rPr lang="en-US" altLang="zh-CN">
                        <a:latin typeface="Cambria Math"/>
                      </a:rPr>
                      <m:t>,…, </m:t>
                    </m:r>
                    <m:sSub>
                      <m:sSubPr>
                        <m:ctrlPr>
                          <a:rPr lang="en-US" altLang="zh-CN" i="1">
                            <a:latin typeface="Cambria Math"/>
                          </a:rPr>
                        </m:ctrlPr>
                      </m:sSubPr>
                      <m:e>
                        <m:r>
                          <a:rPr lang="en-US" altLang="zh-CN">
                            <a:latin typeface="Cambria Math"/>
                          </a:rPr>
                          <m:t>𝑖</m:t>
                        </m:r>
                      </m:e>
                      <m:sub>
                        <m:r>
                          <a:rPr lang="en-US" altLang="zh-CN">
                            <a:latin typeface="Cambria Math"/>
                          </a:rPr>
                          <m:t>𝑘</m:t>
                        </m:r>
                      </m:sub>
                    </m:sSub>
                  </m:oMath>
                </a14:m>
                <a:r>
                  <a:rPr lang="en-US" altLang="zh-CN" dirty="0"/>
                  <a:t> with </a:t>
                </a:r>
                <a14:m>
                  <m:oMath xmlns:m="http://schemas.openxmlformats.org/officeDocument/2006/math">
                    <m:sSub>
                      <m:sSubPr>
                        <m:ctrlPr>
                          <a:rPr lang="en-US" altLang="zh-CN" i="1">
                            <a:latin typeface="Cambria Math"/>
                          </a:rPr>
                        </m:ctrlPr>
                      </m:sSubPr>
                      <m:e>
                        <m:r>
                          <a:rPr lang="en-US" altLang="zh-CN">
                            <a:latin typeface="Cambria Math"/>
                          </a:rPr>
                          <m:t>𝐷</m:t>
                        </m:r>
                      </m:e>
                      <m:sub>
                        <m:sSub>
                          <m:sSubPr>
                            <m:ctrlPr>
                              <a:rPr lang="en-US" altLang="zh-CN" i="1">
                                <a:latin typeface="Cambria Math"/>
                              </a:rPr>
                            </m:ctrlPr>
                          </m:sSubPr>
                          <m:e>
                            <m:r>
                              <a:rPr lang="en-US" altLang="zh-CN">
                                <a:latin typeface="Cambria Math"/>
                              </a:rPr>
                              <m:t>𝑖</m:t>
                            </m:r>
                          </m:e>
                          <m:sub>
                            <m:r>
                              <a:rPr lang="en-US" altLang="zh-CN">
                                <a:latin typeface="Cambria Math"/>
                              </a:rPr>
                              <m:t>1</m:t>
                            </m:r>
                          </m:sub>
                        </m:sSub>
                        <m:r>
                          <a:rPr lang="en-US" altLang="zh-CN">
                            <a:latin typeface="Cambria Math"/>
                          </a:rPr>
                          <m:t>,…, </m:t>
                        </m:r>
                        <m:sSub>
                          <m:sSubPr>
                            <m:ctrlPr>
                              <a:rPr lang="en-US" altLang="zh-CN" i="1">
                                <a:latin typeface="Cambria Math"/>
                              </a:rPr>
                            </m:ctrlPr>
                          </m:sSubPr>
                          <m:e>
                            <m:r>
                              <a:rPr lang="en-US" altLang="zh-CN">
                                <a:latin typeface="Cambria Math"/>
                              </a:rPr>
                              <m:t>𝑖</m:t>
                            </m:r>
                          </m:e>
                          <m:sub>
                            <m:r>
                              <a:rPr lang="en-US" altLang="zh-CN">
                                <a:latin typeface="Cambria Math"/>
                              </a:rPr>
                              <m:t>𝑘</m:t>
                            </m:r>
                          </m:sub>
                        </m:sSub>
                      </m:sub>
                    </m:sSub>
                  </m:oMath>
                </a14:m>
                <a:r>
                  <a:rPr lang="en-US" altLang="zh-CN" dirty="0"/>
                  <a:t>.</a:t>
                </a:r>
                <a:endParaRPr lang="en-US" altLang="zh-CN" dirty="0" smtClean="0"/>
              </a:p>
              <a:p>
                <a:pPr lvl="2"/>
                <a:r>
                  <a:rPr lang="en-US" altLang="zh-CN" dirty="0" smtClean="0"/>
                  <a:t>The description of the whole graph can be found with: </a:t>
                </a:r>
              </a:p>
              <a:p>
                <a:pPr lvl="2"/>
                <a:endParaRPr lang="en-US" altLang="zh-CN" dirty="0"/>
              </a:p>
              <a:p>
                <a:pPr lvl="2"/>
                <a:r>
                  <a:rPr lang="en-US" altLang="zh-CN" dirty="0" smtClean="0"/>
                  <a:t>This is the set </a:t>
                </a:r>
                <a:r>
                  <a:rPr lang="en-US" altLang="zh-CN" dirty="0"/>
                  <a:t>of all instances matching the pattern defined by the schema graph.</a:t>
                </a:r>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327643"/>
                <a:ext cx="8229600" cy="4603102"/>
              </a:xfrm>
              <a:blipFill rotWithShape="1">
                <a:blip r:embed="rId3"/>
                <a:stretch>
                  <a:fillRect l="-444" t="-1060" r="-1185" b="-3841"/>
                </a:stretch>
              </a:blipFill>
            </p:spPr>
            <p:txBody>
              <a:bodyPr/>
              <a:lstStyle/>
              <a:p>
                <a:r>
                  <a:rPr lang="en-US">
                    <a:noFill/>
                  </a:rPr>
                  <a:t> </a:t>
                </a:r>
              </a:p>
            </p:txBody>
          </p:sp>
        </mc:Fallback>
      </mc:AlternateContent>
      <p:sp>
        <p:nvSpPr>
          <p:cNvPr id="4" name="幻灯片编号占位符 3"/>
          <p:cNvSpPr>
            <a:spLocks noGrp="1"/>
          </p:cNvSpPr>
          <p:nvPr>
            <p:ph type="sldNum" sz="quarter" idx="11"/>
          </p:nvPr>
        </p:nvSpPr>
        <p:spPr/>
        <p:txBody>
          <a:bodyPr/>
          <a:lstStyle/>
          <a:p>
            <a:fld id="{D7303D46-9BB5-4D44-8550-46E2B227A4D0}" type="slidenum">
              <a:rPr lang="zh-CN" altLang="en-US" smtClean="0"/>
              <a:pPr/>
              <a:t>13</a:t>
            </a:fld>
            <a:endParaRPr lang="zh-CN" altLang="en-US"/>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1661" y="3166315"/>
            <a:ext cx="6055031" cy="1085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7658" y="4979785"/>
            <a:ext cx="2876952" cy="348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14664" y="2152455"/>
            <a:ext cx="3835704" cy="991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29664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98"/>
                                        </p:tgtEl>
                                        <p:attrNameLst>
                                          <p:attrName>style.visibility</p:attrName>
                                        </p:attrNameLst>
                                      </p:cBhvr>
                                      <p:to>
                                        <p:strVal val="visible"/>
                                      </p:to>
                                    </p:set>
                                    <p:animEffect transition="in" filter="fade">
                                      <p:cBhvr>
                                        <p:cTn id="20" dur="500"/>
                                        <p:tgtEl>
                                          <p:spTgt spid="409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099"/>
                                        </p:tgtEl>
                                        <p:attrNameLst>
                                          <p:attrName>style.visibility</p:attrName>
                                        </p:attrNameLst>
                                      </p:cBhvr>
                                      <p:to>
                                        <p:strVal val="visible"/>
                                      </p:to>
                                    </p:set>
                                    <p:animEffect transition="in" filter="fade">
                                      <p:cBhvr>
                                        <p:cTn id="35" dur="500"/>
                                        <p:tgtEl>
                                          <p:spTgt spid="409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Knowledge Schemas</a:t>
            </a:r>
            <a:endParaRPr lang="zh-CN" altLang="en-US" dirty="0"/>
          </a:p>
        </p:txBody>
      </p:sp>
      <p:sp>
        <p:nvSpPr>
          <p:cNvPr id="3" name="内容占位符 2"/>
          <p:cNvSpPr>
            <a:spLocks noGrp="1"/>
          </p:cNvSpPr>
          <p:nvPr>
            <p:ph idx="1"/>
          </p:nvPr>
        </p:nvSpPr>
        <p:spPr/>
        <p:txBody>
          <a:bodyPr/>
          <a:lstStyle/>
          <a:p>
            <a:r>
              <a:rPr lang="en-US" altLang="zh-CN" dirty="0" smtClean="0"/>
              <a:t>The definition can be generalized for any graph. </a:t>
            </a:r>
          </a:p>
          <a:p>
            <a:pPr lvl="1"/>
            <a:r>
              <a:rPr lang="en-US" altLang="zh-CN" dirty="0" smtClean="0"/>
              <a:t>See the general definition in the paper. </a:t>
            </a:r>
          </a:p>
          <a:p>
            <a:endParaRPr lang="en-US" altLang="zh-CN" dirty="0" smtClean="0"/>
          </a:p>
          <a:p>
            <a:endParaRPr lang="en-US" altLang="zh-CN" dirty="0" smtClean="0"/>
          </a:p>
          <a:p>
            <a:r>
              <a:rPr lang="en-US" altLang="zh-CN" dirty="0" smtClean="0"/>
              <a:t>Why important? </a:t>
            </a:r>
          </a:p>
          <a:p>
            <a:pPr lvl="1"/>
            <a:r>
              <a:rPr lang="en-US" altLang="zh-CN" dirty="0" smtClean="0"/>
              <a:t>A way of formalizing general </a:t>
            </a:r>
            <a:r>
              <a:rPr lang="en-US" altLang="zh-CN" dirty="0" smtClean="0">
                <a:solidFill>
                  <a:srgbClr val="0033CC"/>
                </a:solidFill>
              </a:rPr>
              <a:t>knowledge over relational structures</a:t>
            </a:r>
          </a:p>
          <a:p>
            <a:pPr lvl="1"/>
            <a:r>
              <a:rPr lang="en-US" altLang="zh-CN" dirty="0" smtClean="0"/>
              <a:t>A systematic way to </a:t>
            </a:r>
            <a:r>
              <a:rPr lang="en-US" altLang="zh-CN" dirty="0" smtClean="0">
                <a:solidFill>
                  <a:srgbClr val="0033CC"/>
                </a:solidFill>
              </a:rPr>
              <a:t>represent and acquire knowledge  </a:t>
            </a:r>
          </a:p>
          <a:p>
            <a:pPr lvl="1"/>
            <a:r>
              <a:rPr lang="en-US" altLang="zh-CN" dirty="0" smtClean="0"/>
              <a:t>Compatible with functional programming languages </a:t>
            </a:r>
          </a:p>
          <a:p>
            <a:pPr lvl="1"/>
            <a:endParaRPr lang="en-US" altLang="zh-CN" dirty="0"/>
          </a:p>
          <a:p>
            <a:pPr lvl="1"/>
            <a:r>
              <a:rPr lang="en-US" altLang="zh-CN" dirty="0" smtClean="0"/>
              <a:t>See a talk on:</a:t>
            </a:r>
          </a:p>
          <a:p>
            <a:pPr marL="457200" lvl="1" indent="0">
              <a:buNone/>
            </a:pPr>
            <a:r>
              <a:rPr lang="en-US" altLang="zh-CN" b="1" dirty="0" smtClean="0"/>
              <a:t>Saul</a:t>
            </a:r>
            <a:r>
              <a:rPr lang="en-US" altLang="zh-CN" b="1" dirty="0"/>
              <a:t>: Towards Declarative Learning Based </a:t>
            </a:r>
            <a:r>
              <a:rPr lang="en-US" altLang="zh-CN" b="1" dirty="0" smtClean="0"/>
              <a:t>Programming </a:t>
            </a:r>
          </a:p>
          <a:p>
            <a:pPr marL="457200" lvl="1" indent="0">
              <a:buNone/>
            </a:pPr>
            <a:r>
              <a:rPr lang="en-US" altLang="zh-CN" b="1" dirty="0"/>
              <a:t> </a:t>
            </a:r>
            <a:r>
              <a:rPr lang="en-US" altLang="zh-CN" dirty="0" smtClean="0"/>
              <a:t>Parisa Kordjamshidi</a:t>
            </a:r>
            <a:r>
              <a:rPr lang="en-US" altLang="zh-CN" dirty="0"/>
              <a:t>, </a:t>
            </a:r>
            <a:r>
              <a:rPr lang="en-US" altLang="zh-CN" dirty="0" smtClean="0"/>
              <a:t>Hao Wu, </a:t>
            </a:r>
            <a:r>
              <a:rPr lang="en-US" altLang="zh-CN" dirty="0" smtClean="0"/>
              <a:t>Dan </a:t>
            </a:r>
            <a:r>
              <a:rPr lang="en-US" altLang="zh-CN" dirty="0" smtClean="0"/>
              <a:t>Roth </a:t>
            </a:r>
          </a:p>
          <a:p>
            <a:pPr marL="457200" lvl="1" indent="0">
              <a:buNone/>
            </a:pPr>
            <a:r>
              <a:rPr lang="en-US" altLang="zh-CN" dirty="0" smtClean="0"/>
              <a:t>Presented on Tuesday, July 28; 9:40 Relational Learning Session</a:t>
            </a:r>
          </a:p>
          <a:p>
            <a:endParaRPr lang="zh-CN" altLang="en-US" dirty="0"/>
          </a:p>
        </p:txBody>
      </p:sp>
      <p:sp>
        <p:nvSpPr>
          <p:cNvPr id="4" name="幻灯片编号占位符 3"/>
          <p:cNvSpPr>
            <a:spLocks noGrp="1"/>
          </p:cNvSpPr>
          <p:nvPr>
            <p:ph type="sldNum" sz="quarter" idx="11"/>
          </p:nvPr>
        </p:nvSpPr>
        <p:spPr/>
        <p:txBody>
          <a:bodyPr/>
          <a:lstStyle/>
          <a:p>
            <a:fld id="{D7303D46-9BB5-4D44-8550-46E2B227A4D0}" type="slidenum">
              <a:rPr lang="zh-CN" altLang="en-US" smtClean="0"/>
              <a:pPr/>
              <a:t>14</a:t>
            </a:fld>
            <a:endParaRPr lang="zh-CN" altLang="en-US"/>
          </a:p>
        </p:txBody>
      </p:sp>
    </p:spTree>
    <p:extLst>
      <p:ext uri="{BB962C8B-B14F-4D97-AF65-F5344CB8AC3E}">
        <p14:creationId xmlns:p14="http://schemas.microsoft.com/office/powerpoint/2010/main" val="19878083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fade">
                                      <p:cBhvr>
                                        <p:cTn id="24" dur="500"/>
                                        <p:tgtEl>
                                          <p:spTgt spid="3">
                                            <p:txEl>
                                              <p:pRg st="10" end="1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fade">
                                      <p:cBhvr>
                                        <p:cTn id="27" dur="500"/>
                                        <p:tgtEl>
                                          <p:spTgt spid="3">
                                            <p:txEl>
                                              <p:pRg st="11" end="1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2" end="12"/>
                                            </p:txEl>
                                          </p:spTgt>
                                        </p:tgtEl>
                                        <p:attrNameLst>
                                          <p:attrName>style.visibility</p:attrName>
                                        </p:attrNameLst>
                                      </p:cBhvr>
                                      <p:to>
                                        <p:strVal val="visible"/>
                                      </p:to>
                                    </p:set>
                                    <p:animEffect transition="in" filter="fade">
                                      <p:cBhvr>
                                        <p:cTn id="3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The Acquisition Procedure </a:t>
            </a:r>
            <a:endParaRPr lang="zh-CN" altLang="en-US" dirty="0"/>
          </a:p>
        </p:txBody>
      </p:sp>
      <p:sp>
        <p:nvSpPr>
          <p:cNvPr id="3" name="内容占位符 2"/>
          <p:cNvSpPr>
            <a:spLocks noGrp="1"/>
          </p:cNvSpPr>
          <p:nvPr>
            <p:ph idx="1"/>
          </p:nvPr>
        </p:nvSpPr>
        <p:spPr/>
        <p:txBody>
          <a:bodyPr/>
          <a:lstStyle/>
          <a:p>
            <a:endParaRPr lang="en-US" altLang="zh-CN" dirty="0" smtClean="0"/>
          </a:p>
          <a:p>
            <a:endParaRPr lang="zh-CN" altLang="en-US" dirty="0"/>
          </a:p>
        </p:txBody>
      </p:sp>
      <p:sp>
        <p:nvSpPr>
          <p:cNvPr id="4" name="幻灯片编号占位符 3"/>
          <p:cNvSpPr>
            <a:spLocks noGrp="1"/>
          </p:cNvSpPr>
          <p:nvPr>
            <p:ph type="sldNum" sz="quarter" idx="11"/>
          </p:nvPr>
        </p:nvSpPr>
        <p:spPr/>
        <p:txBody>
          <a:bodyPr/>
          <a:lstStyle/>
          <a:p>
            <a:fld id="{D7303D46-9BB5-4D44-8550-46E2B227A4D0}" type="slidenum">
              <a:rPr lang="zh-CN" altLang="en-US" smtClean="0"/>
              <a:pPr/>
              <a:t>15</a:t>
            </a:fld>
            <a:endParaRPr lang="zh-CN" altLang="en-US"/>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8643" b="52472"/>
          <a:stretch/>
        </p:blipFill>
        <p:spPr bwMode="auto">
          <a:xfrm>
            <a:off x="1230979" y="1494850"/>
            <a:ext cx="1400903" cy="1351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356" r="44945" b="58343"/>
          <a:stretch/>
        </p:blipFill>
        <p:spPr bwMode="auto">
          <a:xfrm>
            <a:off x="2631882" y="1494850"/>
            <a:ext cx="2210462" cy="1184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5055" r="12701" b="58343"/>
          <a:stretch/>
        </p:blipFill>
        <p:spPr bwMode="auto">
          <a:xfrm>
            <a:off x="4842344" y="1494850"/>
            <a:ext cx="2115047" cy="1184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1843" t="49486"/>
          <a:stretch/>
        </p:blipFill>
        <p:spPr bwMode="auto">
          <a:xfrm>
            <a:off x="5287617" y="2902230"/>
            <a:ext cx="2502923" cy="1436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7299"/>
          <a:stretch/>
        </p:blipFill>
        <p:spPr bwMode="auto">
          <a:xfrm>
            <a:off x="6957391" y="1494850"/>
            <a:ext cx="833149" cy="2844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r="37066"/>
          <a:stretch/>
        </p:blipFill>
        <p:spPr bwMode="auto">
          <a:xfrm>
            <a:off x="1230979" y="2916870"/>
            <a:ext cx="4128201" cy="1422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683948" y="5243165"/>
            <a:ext cx="1641796" cy="369332"/>
          </a:xfrm>
          <a:prstGeom prst="rect">
            <a:avLst/>
          </a:prstGeom>
        </p:spPr>
        <p:txBody>
          <a:bodyPr wrap="none">
            <a:spAutoFit/>
          </a:bodyPr>
          <a:lstStyle/>
          <a:p>
            <a:r>
              <a:rPr kumimoji="1" lang="en-US" b="1" dirty="0" smtClean="0">
                <a:latin typeface="Calibri" panose="020F0502020204030204" pitchFamily="34" charset="0"/>
              </a:rPr>
              <a:t>Try our demo: </a:t>
            </a:r>
            <a:endParaRPr lang="en-US" b="1" dirty="0">
              <a:latin typeface="Calibri" panose="020F0502020204030204" pitchFamily="34" charset="0"/>
            </a:endParaRPr>
          </a:p>
        </p:txBody>
      </p:sp>
      <p:sp>
        <p:nvSpPr>
          <p:cNvPr id="11" name="TextBox 10"/>
          <p:cNvSpPr txBox="1"/>
          <p:nvPr/>
        </p:nvSpPr>
        <p:spPr>
          <a:xfrm>
            <a:off x="2304474" y="1335369"/>
            <a:ext cx="1066318" cy="369332"/>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4 million </a:t>
            </a:r>
            <a:endParaRPr lang="en-US" b="1" dirty="0">
              <a:solidFill>
                <a:srgbClr val="FF0000"/>
              </a:solidFill>
              <a:latin typeface="Calibri" panose="020F0502020204030204" pitchFamily="34" charset="0"/>
              <a:cs typeface="Times New Roman" panose="02020603050405020304" pitchFamily="18" charset="0"/>
            </a:endParaRPr>
          </a:p>
        </p:txBody>
      </p:sp>
      <p:sp>
        <p:nvSpPr>
          <p:cNvPr id="14" name="TextBox 13"/>
          <p:cNvSpPr txBox="1"/>
          <p:nvPr/>
        </p:nvSpPr>
        <p:spPr>
          <a:xfrm>
            <a:off x="4445155" y="1348384"/>
            <a:ext cx="1042273" cy="369332"/>
          </a:xfrm>
          <a:prstGeom prst="rect">
            <a:avLst/>
          </a:prstGeom>
          <a:noFill/>
        </p:spPr>
        <p:txBody>
          <a:bodyPr wrap="none" rtlCol="0">
            <a:spAutoFit/>
          </a:bodyPr>
          <a:lstStyle/>
          <a:p>
            <a:r>
              <a:rPr lang="en-US" b="1" dirty="0">
                <a:solidFill>
                  <a:srgbClr val="FF0000"/>
                </a:solidFill>
                <a:latin typeface="Calibri" panose="020F0502020204030204" pitchFamily="34" charset="0"/>
                <a:cs typeface="Times New Roman" panose="02020603050405020304" pitchFamily="18" charset="0"/>
              </a:rPr>
              <a:t>1,455 GB</a:t>
            </a:r>
          </a:p>
        </p:txBody>
      </p:sp>
      <p:sp>
        <p:nvSpPr>
          <p:cNvPr id="15" name="TextBox 14"/>
          <p:cNvSpPr txBox="1"/>
          <p:nvPr/>
        </p:nvSpPr>
        <p:spPr>
          <a:xfrm>
            <a:off x="7331433" y="3710614"/>
            <a:ext cx="1556836" cy="923330"/>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200 mid-end  </a:t>
            </a:r>
          </a:p>
          <a:p>
            <a:r>
              <a:rPr lang="en-US" b="1" dirty="0" smtClean="0">
                <a:solidFill>
                  <a:srgbClr val="FF0000"/>
                </a:solidFill>
                <a:latin typeface="Calibri" panose="020F0502020204030204" pitchFamily="34" charset="0"/>
                <a:cs typeface="Times New Roman" panose="02020603050405020304" pitchFamily="18" charset="0"/>
              </a:rPr>
              <a:t>EC2 nodes,</a:t>
            </a:r>
          </a:p>
          <a:p>
            <a:r>
              <a:rPr lang="en-US" b="1" dirty="0" smtClean="0">
                <a:solidFill>
                  <a:srgbClr val="FF0000"/>
                </a:solidFill>
                <a:latin typeface="Calibri" panose="020F0502020204030204" pitchFamily="34" charset="0"/>
                <a:cs typeface="Times New Roman" panose="02020603050405020304" pitchFamily="18" charset="0"/>
              </a:rPr>
              <a:t>3 hours,  420$</a:t>
            </a:r>
            <a:endParaRPr lang="en-US" b="1" dirty="0">
              <a:solidFill>
                <a:srgbClr val="FF0000"/>
              </a:solidFill>
              <a:latin typeface="Calibri" panose="020F0502020204030204" pitchFamily="34" charset="0"/>
              <a:cs typeface="Times New Roman" panose="02020603050405020304" pitchFamily="18" charset="0"/>
            </a:endParaRPr>
          </a:p>
        </p:txBody>
      </p:sp>
      <p:sp>
        <p:nvSpPr>
          <p:cNvPr id="16" name="TextBox 15"/>
          <p:cNvSpPr txBox="1"/>
          <p:nvPr/>
        </p:nvSpPr>
        <p:spPr>
          <a:xfrm>
            <a:off x="4575734" y="4105723"/>
            <a:ext cx="918841" cy="369332"/>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200GB </a:t>
            </a:r>
            <a:r>
              <a:rPr lang="en-US" dirty="0" smtClean="0">
                <a:solidFill>
                  <a:srgbClr val="FF0000"/>
                </a:solidFill>
                <a:latin typeface="Calibri" panose="020F0502020204030204" pitchFamily="34" charset="0"/>
                <a:cs typeface="Times New Roman" panose="02020603050405020304" pitchFamily="18" charset="0"/>
              </a:rPr>
              <a:t> </a:t>
            </a:r>
            <a:endParaRPr lang="en-US" b="1" dirty="0">
              <a:solidFill>
                <a:srgbClr val="FF0000"/>
              </a:solidFill>
              <a:latin typeface="Calibri" panose="020F0502020204030204" pitchFamily="34" charset="0"/>
              <a:cs typeface="Times New Roman" panose="02020603050405020304" pitchFamily="18" charset="0"/>
            </a:endParaRPr>
          </a:p>
        </p:txBody>
      </p:sp>
      <p:sp>
        <p:nvSpPr>
          <p:cNvPr id="13" name="Rectangle 12"/>
          <p:cNvSpPr/>
          <p:nvPr/>
        </p:nvSpPr>
        <p:spPr>
          <a:xfrm>
            <a:off x="1050597" y="3967223"/>
            <a:ext cx="4572000" cy="646331"/>
          </a:xfrm>
          <a:prstGeom prst="rect">
            <a:avLst/>
          </a:prstGeom>
        </p:spPr>
        <p:txBody>
          <a:bodyPr>
            <a:spAutoFit/>
          </a:bodyPr>
          <a:lstStyle/>
          <a:p>
            <a:r>
              <a:rPr lang="en-US" b="1" dirty="0">
                <a:solidFill>
                  <a:srgbClr val="FF0000"/>
                </a:solidFill>
                <a:latin typeface="Calibri" panose="020F0502020204030204" pitchFamily="34" charset="0"/>
                <a:cs typeface="Times New Roman" panose="02020603050405020304" pitchFamily="18" charset="0"/>
              </a:rPr>
              <a:t>~3,5 M Wiki profiles </a:t>
            </a:r>
          </a:p>
          <a:p>
            <a:r>
              <a:rPr lang="en-US" b="1" dirty="0">
                <a:solidFill>
                  <a:srgbClr val="FF0000"/>
                </a:solidFill>
                <a:latin typeface="Calibri" panose="020F0502020204030204" pitchFamily="34" charset="0"/>
                <a:cs typeface="Times New Roman" panose="02020603050405020304" pitchFamily="18" charset="0"/>
              </a:rPr>
              <a:t>~300,000 verb sense profiles</a:t>
            </a:r>
          </a:p>
        </p:txBody>
      </p:sp>
      <p:sp>
        <p:nvSpPr>
          <p:cNvPr id="18" name="Rectangle 17"/>
          <p:cNvSpPr/>
          <p:nvPr/>
        </p:nvSpPr>
        <p:spPr>
          <a:xfrm>
            <a:off x="1585662" y="5577478"/>
            <a:ext cx="5561138" cy="369332"/>
          </a:xfrm>
          <a:prstGeom prst="rect">
            <a:avLst/>
          </a:prstGeom>
        </p:spPr>
        <p:txBody>
          <a:bodyPr wrap="none">
            <a:spAutoFit/>
          </a:bodyPr>
          <a:lstStyle/>
          <a:p>
            <a:r>
              <a:rPr lang="en-US" b="1" dirty="0" smtClean="0">
                <a:latin typeface="Courier New" panose="02070309020205020404" pitchFamily="49" charset="0"/>
                <a:cs typeface="Courier New" panose="02070309020205020404" pitchFamily="49" charset="0"/>
              </a:rPr>
              <a:t>http://cogcomp.cs.illinois.edu/profiler</a:t>
            </a:r>
            <a:endParaRPr lang="en-US" b="1" dirty="0">
              <a:latin typeface="Courier New" panose="02070309020205020404" pitchFamily="49" charset="0"/>
              <a:cs typeface="Courier New" panose="02070309020205020404" pitchFamily="49" charset="0"/>
            </a:endParaRPr>
          </a:p>
        </p:txBody>
      </p:sp>
      <p:sp>
        <p:nvSpPr>
          <p:cNvPr id="21" name="Rectangular Callout 20"/>
          <p:cNvSpPr/>
          <p:nvPr/>
        </p:nvSpPr>
        <p:spPr>
          <a:xfrm>
            <a:off x="4366231" y="304800"/>
            <a:ext cx="4320569" cy="684389"/>
          </a:xfrm>
          <a:prstGeom prst="wedgeRectCallout">
            <a:avLst>
              <a:gd name="adj1" fmla="val -59499"/>
              <a:gd name="adj2" fmla="val 138278"/>
            </a:avLst>
          </a:prstGeom>
          <a:solidFill>
            <a:srgbClr val="FFFFCC"/>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Illinois </a:t>
            </a:r>
            <a:r>
              <a:rPr lang="en-US" dirty="0" err="1" smtClean="0">
                <a:solidFill>
                  <a:schemeClr val="tx1"/>
                </a:solidFill>
              </a:rPr>
              <a:t>CloudNLP</a:t>
            </a:r>
            <a:r>
              <a:rPr lang="en-US" dirty="0" smtClean="0">
                <a:solidFill>
                  <a:schemeClr val="tx1"/>
                </a:solidFill>
              </a:rPr>
              <a:t>: a suite of state-of-the </a:t>
            </a:r>
            <a:r>
              <a:rPr lang="en-US" dirty="0" smtClean="0">
                <a:solidFill>
                  <a:schemeClr val="tx1"/>
                </a:solidFill>
              </a:rPr>
              <a:t>art </a:t>
            </a:r>
            <a:r>
              <a:rPr lang="en-US" dirty="0" smtClean="0">
                <a:solidFill>
                  <a:schemeClr val="tx1"/>
                </a:solidFill>
              </a:rPr>
              <a:t>NLP tools. Made available also on AWS.</a:t>
            </a:r>
            <a:endParaRPr lang="en-US" dirty="0">
              <a:solidFill>
                <a:schemeClr val="tx1"/>
              </a:solidFill>
            </a:endParaRPr>
          </a:p>
        </p:txBody>
      </p:sp>
    </p:spTree>
    <p:extLst>
      <p:ext uri="{BB962C8B-B14F-4D97-AF65-F5344CB8AC3E}">
        <p14:creationId xmlns:p14="http://schemas.microsoft.com/office/powerpoint/2010/main" val="5188027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500"/>
                                        <p:tgtEl>
                                          <p:spTgt spid="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4" grpId="0"/>
      <p:bldP spid="15" grpId="0"/>
      <p:bldP spid="16" grpId="0"/>
      <p:bldP spid="13" grpId="0"/>
      <p:bldP spid="18" grpId="0"/>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Knowledge Schema as a Graph </a:t>
            </a:r>
            <a:endParaRPr lang="zh-CN" altLang="en-US" dirty="0"/>
          </a:p>
        </p:txBody>
      </p:sp>
      <p:sp>
        <p:nvSpPr>
          <p:cNvPr id="3" name="内容占位符 2"/>
          <p:cNvSpPr>
            <a:spLocks noGrp="1"/>
          </p:cNvSpPr>
          <p:nvPr>
            <p:ph idx="1"/>
          </p:nvPr>
        </p:nvSpPr>
        <p:spPr/>
        <p:txBody>
          <a:bodyPr/>
          <a:lstStyle/>
          <a:p>
            <a:r>
              <a:rPr lang="en-US" altLang="zh-CN" dirty="0" smtClean="0"/>
              <a:t>The annotations used in the </a:t>
            </a:r>
            <a:r>
              <a:rPr lang="en-US" altLang="zh-CN" dirty="0" err="1" smtClean="0"/>
              <a:t>currecnt</a:t>
            </a:r>
            <a:r>
              <a:rPr lang="en-US" altLang="zh-CN" dirty="0" smtClean="0"/>
              <a:t> system: </a:t>
            </a:r>
          </a:p>
          <a:p>
            <a:pPr lvl="1"/>
            <a:r>
              <a:rPr lang="en-US" altLang="zh-CN" dirty="0" smtClean="0"/>
              <a:t>Attribute &amp; values; Roles </a:t>
            </a:r>
          </a:p>
          <a:p>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endParaRPr lang="zh-CN" altLang="en-US" dirty="0"/>
          </a:p>
        </p:txBody>
      </p:sp>
      <p:sp>
        <p:nvSpPr>
          <p:cNvPr id="4" name="幻灯片编号占位符 3"/>
          <p:cNvSpPr>
            <a:spLocks noGrp="1"/>
          </p:cNvSpPr>
          <p:nvPr>
            <p:ph type="sldNum" sz="quarter" idx="11"/>
          </p:nvPr>
        </p:nvSpPr>
        <p:spPr/>
        <p:txBody>
          <a:bodyPr/>
          <a:lstStyle/>
          <a:p>
            <a:fld id="{D7303D46-9BB5-4D44-8550-46E2B227A4D0}" type="slidenum">
              <a:rPr lang="zh-CN" altLang="en-US" smtClean="0"/>
              <a:pPr/>
              <a:t>16</a:t>
            </a:fld>
            <a:endParaRPr lang="zh-CN" altLang="en-US"/>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527204557"/>
                  </p:ext>
                </p:extLst>
              </p:nvPr>
            </p:nvGraphicFramePr>
            <p:xfrm>
              <a:off x="1344058" y="2666081"/>
              <a:ext cx="3918329" cy="3108960"/>
            </p:xfrm>
            <a:graphic>
              <a:graphicData uri="http://schemas.openxmlformats.org/drawingml/2006/table">
                <a:tbl>
                  <a:tblPr firstRow="1" bandRow="1">
                    <a:tableStyleId>{9DCAF9ED-07DC-4A11-8D7F-57B35C25682E}</a:tableStyleId>
                  </a:tblPr>
                  <a:tblGrid>
                    <a:gridCol w="1329902"/>
                    <a:gridCol w="2588427"/>
                  </a:tblGrid>
                  <a:tr h="239223">
                    <a:tc>
                      <a:txBody>
                        <a:bodyPr/>
                        <a:lstStyle/>
                        <a:p>
                          <a:pPr algn="ctr"/>
                          <a:r>
                            <a:rPr lang="en-US" sz="1800" dirty="0" smtClean="0">
                              <a:latin typeface="Calibri" panose="020F0502020204030204" pitchFamily="34" charset="0"/>
                              <a:cs typeface="Times New Roman" panose="02020603050405020304" pitchFamily="18" charset="0"/>
                            </a:rPr>
                            <a:t>Attributes (</a:t>
                          </a:r>
                          <a14:m>
                            <m:oMath xmlns:m="http://schemas.openxmlformats.org/officeDocument/2006/math">
                              <m:r>
                                <a:rPr kumimoji="1" lang="zh-CN" altLang="en-US" sz="1800" i="1" smtClean="0">
                                  <a:latin typeface="Cambria Math"/>
                                </a:rPr>
                                <m:t>𝒜</m:t>
                              </m:r>
                            </m:oMath>
                          </a14:m>
                          <a:r>
                            <a:rPr lang="en-US" sz="1800" dirty="0" smtClean="0">
                              <a:latin typeface="Calibri" panose="020F0502020204030204" pitchFamily="34" charset="0"/>
                              <a:cs typeface="Times New Roman" panose="02020603050405020304" pitchFamily="18" charset="0"/>
                            </a:rPr>
                            <a:t>) </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Values</a:t>
                          </a:r>
                          <a:r>
                            <a:rPr lang="en-US" sz="1800" baseline="0" dirty="0" smtClean="0">
                              <a:latin typeface="Calibri" panose="020F0502020204030204" pitchFamily="34" charset="0"/>
                              <a:cs typeface="Times New Roman" panose="02020603050405020304" pitchFamily="18" charset="0"/>
                            </a:rPr>
                            <a:t>  (</a:t>
                          </a:r>
                          <a14:m>
                            <m:oMath xmlns:m="http://schemas.openxmlformats.org/officeDocument/2006/math">
                              <m:r>
                                <a:rPr kumimoji="1" lang="zh-CN" altLang="en-US" sz="1800" i="1" smtClean="0">
                                  <a:latin typeface="Cambria Math"/>
                                </a:rPr>
                                <m:t>𝒱</m:t>
                              </m:r>
                            </m:oMath>
                          </a14:m>
                          <a:r>
                            <a:rPr lang="en-US" sz="1800" baseline="0" dirty="0" smtClean="0">
                              <a:latin typeface="Calibri" panose="020F0502020204030204" pitchFamily="34" charset="0"/>
                              <a:cs typeface="Times New Roman" panose="02020603050405020304" pitchFamily="18" charset="0"/>
                            </a:rPr>
                            <a:t>)</a:t>
                          </a:r>
                          <a:endParaRPr lang="en-US" sz="1800" dirty="0">
                            <a:latin typeface="Calibri" panose="020F0502020204030204" pitchFamily="34" charset="0"/>
                            <a:cs typeface="Times New Roman" panose="02020603050405020304" pitchFamily="18" charset="0"/>
                          </a:endParaRPr>
                        </a:p>
                      </a:txBody>
                      <a:tcPr/>
                    </a:tc>
                  </a:tr>
                  <a:tr h="239223">
                    <a:tc>
                      <a:txBody>
                        <a:bodyPr/>
                        <a:lstStyle/>
                        <a:p>
                          <a:pPr algn="ctr"/>
                          <a:r>
                            <a:rPr lang="en-US" sz="1800" dirty="0" smtClean="0">
                              <a:latin typeface="Calibri" panose="020F0502020204030204" pitchFamily="34" charset="0"/>
                              <a:cs typeface="Times New Roman" panose="02020603050405020304" pitchFamily="18" charset="0"/>
                            </a:rPr>
                            <a:t>Word</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Raw text</a:t>
                          </a:r>
                          <a:endParaRPr lang="en-US" sz="1800" dirty="0">
                            <a:latin typeface="Calibri" panose="020F0502020204030204" pitchFamily="34" charset="0"/>
                            <a:cs typeface="Times New Roman" panose="02020603050405020304" pitchFamily="18" charset="0"/>
                          </a:endParaRPr>
                        </a:p>
                      </a:txBody>
                      <a:tcPr/>
                    </a:tc>
                  </a:tr>
                  <a:tr h="239223">
                    <a:tc>
                      <a:txBody>
                        <a:bodyPr/>
                        <a:lstStyle/>
                        <a:p>
                          <a:pPr algn="ctr"/>
                          <a:r>
                            <a:rPr lang="en-US" sz="1800" dirty="0" smtClean="0">
                              <a:latin typeface="Calibri" panose="020F0502020204030204" pitchFamily="34" charset="0"/>
                              <a:cs typeface="Times New Roman" panose="02020603050405020304" pitchFamily="18" charset="0"/>
                            </a:rPr>
                            <a:t>Lemma</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Raw text</a:t>
                          </a:r>
                          <a:endParaRPr lang="en-US" sz="1800" dirty="0">
                            <a:latin typeface="Calibri" panose="020F0502020204030204" pitchFamily="34" charset="0"/>
                            <a:cs typeface="Times New Roman" panose="02020603050405020304" pitchFamily="18" charset="0"/>
                          </a:endParaRPr>
                        </a:p>
                      </a:txBody>
                      <a:tcPr/>
                    </a:tc>
                  </a:tr>
                  <a:tr h="239223">
                    <a:tc>
                      <a:txBody>
                        <a:bodyPr/>
                        <a:lstStyle/>
                        <a:p>
                          <a:pPr algn="ctr"/>
                          <a:r>
                            <a:rPr lang="en-US" sz="1800" dirty="0" smtClean="0">
                              <a:latin typeface="Calibri" panose="020F0502020204030204" pitchFamily="34" charset="0"/>
                              <a:cs typeface="Times New Roman" panose="02020603050405020304" pitchFamily="18" charset="0"/>
                            </a:rPr>
                            <a:t>POS</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labels form Penn Treebank</a:t>
                          </a:r>
                          <a:endParaRPr lang="en-US" sz="1800" dirty="0">
                            <a:latin typeface="Calibri" panose="020F0502020204030204" pitchFamily="34" charset="0"/>
                            <a:cs typeface="Times New Roman" panose="02020603050405020304" pitchFamily="18" charset="0"/>
                          </a:endParaRPr>
                        </a:p>
                      </a:txBody>
                      <a:tcPr/>
                    </a:tc>
                  </a:tr>
                  <a:tr h="239223">
                    <a:tc>
                      <a:txBody>
                        <a:bodyPr/>
                        <a:lstStyle/>
                        <a:p>
                          <a:pPr algn="ctr"/>
                          <a:r>
                            <a:rPr lang="en-US" sz="1800" dirty="0" smtClean="0">
                              <a:latin typeface="Calibri" panose="020F0502020204030204" pitchFamily="34" charset="0"/>
                              <a:cs typeface="Times New Roman" panose="02020603050405020304" pitchFamily="18" charset="0"/>
                            </a:rPr>
                            <a:t>NER</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 PER, ORG, LOC, MISC }</a:t>
                          </a:r>
                          <a:endParaRPr lang="en-US" sz="1800" dirty="0">
                            <a:latin typeface="Calibri" panose="020F0502020204030204" pitchFamily="34" charset="0"/>
                            <a:cs typeface="Times New Roman" panose="02020603050405020304" pitchFamily="18" charset="0"/>
                          </a:endParaRPr>
                        </a:p>
                      </a:txBody>
                      <a:tcPr/>
                    </a:tc>
                  </a:tr>
                  <a:tr h="23922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Wikifier</a:t>
                          </a:r>
                          <a:endParaRPr lang="en-US" sz="1800" dirty="0" smtClean="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Wikipedia </a:t>
                          </a:r>
                          <a:r>
                            <a:rPr lang="en-US" sz="1800" dirty="0" err="1" smtClean="0">
                              <a:latin typeface="Calibri" panose="020F0502020204030204" pitchFamily="34" charset="0"/>
                              <a:cs typeface="Times New Roman" panose="02020603050405020304" pitchFamily="18" charset="0"/>
                            </a:rPr>
                            <a:t>urls</a:t>
                          </a:r>
                          <a:endParaRPr lang="en-US" sz="1800" dirty="0">
                            <a:latin typeface="Calibri" panose="020F0502020204030204" pitchFamily="34" charset="0"/>
                            <a:cs typeface="Times New Roman" panose="02020603050405020304" pitchFamily="18" charset="0"/>
                          </a:endParaRPr>
                        </a:p>
                      </a:txBody>
                      <a:tcPr/>
                    </a:tc>
                  </a:tr>
                  <a:tr h="239223">
                    <a:tc>
                      <a:txBody>
                        <a:bodyPr/>
                        <a:lstStyle/>
                        <a:p>
                          <a:pPr algn="ctr"/>
                          <a:r>
                            <a:rPr lang="en-US" sz="1800" dirty="0" err="1" smtClean="0">
                              <a:latin typeface="Calibri" panose="020F0502020204030204" pitchFamily="34" charset="0"/>
                              <a:cs typeface="Times New Roman" panose="02020603050405020304" pitchFamily="18" charset="0"/>
                            </a:rPr>
                            <a:t>Verbsense</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Verb sense from </a:t>
                          </a:r>
                          <a:r>
                            <a:rPr lang="en-US" sz="1800" dirty="0" err="1" smtClean="0">
                              <a:latin typeface="Calibri" panose="020F0502020204030204" pitchFamily="34" charset="0"/>
                              <a:cs typeface="Times New Roman" panose="02020603050405020304" pitchFamily="18" charset="0"/>
                            </a:rPr>
                            <a:t>Verbnet</a:t>
                          </a:r>
                          <a:endParaRPr lang="en-US" sz="1800" dirty="0">
                            <a:latin typeface="Calibri" panose="020F0502020204030204" pitchFamily="34" charset="0"/>
                            <a:cs typeface="Times New Roman" panose="02020603050405020304" pitchFamily="18" charset="0"/>
                          </a:endParaRPr>
                        </a:p>
                      </a:txBody>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527204557"/>
                  </p:ext>
                </p:extLst>
              </p:nvPr>
            </p:nvGraphicFramePr>
            <p:xfrm>
              <a:off x="1344058" y="2666081"/>
              <a:ext cx="3918329" cy="3108960"/>
            </p:xfrm>
            <a:graphic>
              <a:graphicData uri="http://schemas.openxmlformats.org/drawingml/2006/table">
                <a:tbl>
                  <a:tblPr firstRow="1" bandRow="1">
                    <a:tableStyleId>{9DCAF9ED-07DC-4A11-8D7F-57B35C25682E}</a:tableStyleId>
                  </a:tblPr>
                  <a:tblGrid>
                    <a:gridCol w="1329902"/>
                    <a:gridCol w="2588427"/>
                  </a:tblGrid>
                  <a:tr h="640080">
                    <a:tc>
                      <a:txBody>
                        <a:bodyPr/>
                        <a:lstStyle/>
                        <a:p>
                          <a:endParaRPr lang="en-US"/>
                        </a:p>
                      </a:txBody>
                      <a:tcPr>
                        <a:blipFill rotWithShape="1">
                          <a:blip r:embed="rId3"/>
                          <a:stretch>
                            <a:fillRect t="-4762" r="-195413" b="-400952"/>
                          </a:stretch>
                        </a:blipFill>
                      </a:tcPr>
                    </a:tc>
                    <a:tc>
                      <a:txBody>
                        <a:bodyPr/>
                        <a:lstStyle/>
                        <a:p>
                          <a:endParaRPr lang="en-US"/>
                        </a:p>
                      </a:txBody>
                      <a:tcPr>
                        <a:blipFill rotWithShape="1">
                          <a:blip r:embed="rId3"/>
                          <a:stretch>
                            <a:fillRect l="-51294" t="-4762" r="-235" b="-400952"/>
                          </a:stretch>
                        </a:blipFill>
                      </a:tcPr>
                    </a:tc>
                  </a:tr>
                  <a:tr h="365760">
                    <a:tc>
                      <a:txBody>
                        <a:bodyPr/>
                        <a:lstStyle/>
                        <a:p>
                          <a:pPr algn="ctr"/>
                          <a:r>
                            <a:rPr lang="en-US" sz="1800" dirty="0" smtClean="0">
                              <a:latin typeface="Calibri" panose="020F0502020204030204" pitchFamily="34" charset="0"/>
                              <a:cs typeface="Times New Roman" panose="02020603050405020304" pitchFamily="18" charset="0"/>
                            </a:rPr>
                            <a:t>Word</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Raw text</a:t>
                          </a:r>
                          <a:endParaRPr lang="en-US" sz="1800" dirty="0">
                            <a:latin typeface="Calibri" panose="020F0502020204030204" pitchFamily="34" charset="0"/>
                            <a:cs typeface="Times New Roman" panose="02020603050405020304" pitchFamily="18" charset="0"/>
                          </a:endParaRPr>
                        </a:p>
                      </a:txBody>
                      <a:tcPr/>
                    </a:tc>
                  </a:tr>
                  <a:tr h="365760">
                    <a:tc>
                      <a:txBody>
                        <a:bodyPr/>
                        <a:lstStyle/>
                        <a:p>
                          <a:pPr algn="ctr"/>
                          <a:r>
                            <a:rPr lang="en-US" sz="1800" dirty="0" smtClean="0">
                              <a:latin typeface="Calibri" panose="020F0502020204030204" pitchFamily="34" charset="0"/>
                              <a:cs typeface="Times New Roman" panose="02020603050405020304" pitchFamily="18" charset="0"/>
                            </a:rPr>
                            <a:t>Lemma</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Raw text</a:t>
                          </a:r>
                          <a:endParaRPr lang="en-US" sz="1800" dirty="0">
                            <a:latin typeface="Calibri" panose="020F0502020204030204" pitchFamily="34" charset="0"/>
                            <a:cs typeface="Times New Roman" panose="02020603050405020304" pitchFamily="18" charset="0"/>
                          </a:endParaRPr>
                        </a:p>
                      </a:txBody>
                      <a:tcPr/>
                    </a:tc>
                  </a:tr>
                  <a:tr h="640080">
                    <a:tc>
                      <a:txBody>
                        <a:bodyPr/>
                        <a:lstStyle/>
                        <a:p>
                          <a:pPr algn="ctr"/>
                          <a:r>
                            <a:rPr lang="en-US" sz="1800" dirty="0" smtClean="0">
                              <a:latin typeface="Calibri" panose="020F0502020204030204" pitchFamily="34" charset="0"/>
                              <a:cs typeface="Times New Roman" panose="02020603050405020304" pitchFamily="18" charset="0"/>
                            </a:rPr>
                            <a:t>POS</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labels form Penn Treebank</a:t>
                          </a:r>
                          <a:endParaRPr lang="en-US" sz="1800" dirty="0">
                            <a:latin typeface="Calibri" panose="020F0502020204030204" pitchFamily="34" charset="0"/>
                            <a:cs typeface="Times New Roman" panose="02020603050405020304" pitchFamily="18" charset="0"/>
                          </a:endParaRPr>
                        </a:p>
                      </a:txBody>
                      <a:tcPr/>
                    </a:tc>
                  </a:tr>
                  <a:tr h="365760">
                    <a:tc>
                      <a:txBody>
                        <a:bodyPr/>
                        <a:lstStyle/>
                        <a:p>
                          <a:pPr algn="ctr"/>
                          <a:r>
                            <a:rPr lang="en-US" sz="1800" dirty="0" smtClean="0">
                              <a:latin typeface="Calibri" panose="020F0502020204030204" pitchFamily="34" charset="0"/>
                              <a:cs typeface="Times New Roman" panose="02020603050405020304" pitchFamily="18" charset="0"/>
                            </a:rPr>
                            <a:t>NER</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 PER, ORG, LOC, MISC }</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Wikifier</a:t>
                          </a:r>
                          <a:endParaRPr lang="en-US" sz="1800" dirty="0" smtClean="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Wikipedia </a:t>
                          </a:r>
                          <a:r>
                            <a:rPr lang="en-US" sz="1800" dirty="0" err="1" smtClean="0">
                              <a:latin typeface="Calibri" panose="020F0502020204030204" pitchFamily="34" charset="0"/>
                              <a:cs typeface="Times New Roman" panose="02020603050405020304" pitchFamily="18" charset="0"/>
                            </a:rPr>
                            <a:t>urls</a:t>
                          </a:r>
                          <a:endParaRPr lang="en-US" sz="1800" dirty="0">
                            <a:latin typeface="Calibri" panose="020F0502020204030204" pitchFamily="34" charset="0"/>
                            <a:cs typeface="Times New Roman" panose="02020603050405020304" pitchFamily="18" charset="0"/>
                          </a:endParaRPr>
                        </a:p>
                      </a:txBody>
                      <a:tcPr/>
                    </a:tc>
                  </a:tr>
                  <a:tr h="365760">
                    <a:tc>
                      <a:txBody>
                        <a:bodyPr/>
                        <a:lstStyle/>
                        <a:p>
                          <a:pPr algn="ctr"/>
                          <a:r>
                            <a:rPr lang="en-US" sz="1800" dirty="0" err="1" smtClean="0">
                              <a:latin typeface="Calibri" panose="020F0502020204030204" pitchFamily="34" charset="0"/>
                              <a:cs typeface="Times New Roman" panose="02020603050405020304" pitchFamily="18" charset="0"/>
                            </a:rPr>
                            <a:t>Verbsense</a:t>
                          </a:r>
                          <a:endParaRPr lang="en-US" sz="1800" dirty="0">
                            <a:latin typeface="Calibri" panose="020F0502020204030204" pitchFamily="34" charset="0"/>
                            <a:cs typeface="Times New Roman" panose="02020603050405020304" pitchFamily="18" charset="0"/>
                          </a:endParaRPr>
                        </a:p>
                      </a:txBody>
                      <a:tcPr/>
                    </a:tc>
                    <a:tc>
                      <a:txBody>
                        <a:bodyPr/>
                        <a:lstStyle/>
                        <a:p>
                          <a:pPr algn="ctr"/>
                          <a:r>
                            <a:rPr lang="en-US" sz="1800" dirty="0" smtClean="0">
                              <a:latin typeface="Calibri" panose="020F0502020204030204" pitchFamily="34" charset="0"/>
                              <a:cs typeface="Times New Roman" panose="02020603050405020304" pitchFamily="18" charset="0"/>
                            </a:rPr>
                            <a:t>Verb sense from </a:t>
                          </a:r>
                          <a:r>
                            <a:rPr lang="en-US" sz="1800" dirty="0" err="1" smtClean="0">
                              <a:latin typeface="Calibri" panose="020F0502020204030204" pitchFamily="34" charset="0"/>
                              <a:cs typeface="Times New Roman" panose="02020603050405020304" pitchFamily="18" charset="0"/>
                            </a:rPr>
                            <a:t>Verbnet</a:t>
                          </a:r>
                          <a:endParaRPr lang="en-US" sz="1800" dirty="0">
                            <a:latin typeface="Calibri" panose="020F0502020204030204" pitchFamily="34" charset="0"/>
                            <a:cs typeface="Times New Roman" panose="02020603050405020304" pitchFamily="18" charset="0"/>
                          </a:endParaRPr>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3866919065"/>
                  </p:ext>
                </p:extLst>
              </p:nvPr>
            </p:nvGraphicFramePr>
            <p:xfrm>
              <a:off x="6638582" y="1600200"/>
              <a:ext cx="1972018" cy="5029200"/>
            </p:xfrm>
            <a:graphic>
              <a:graphicData uri="http://schemas.openxmlformats.org/drawingml/2006/table">
                <a:tbl>
                  <a:tblPr firstRow="1" bandRow="1">
                    <a:tableStyleId>{9DCAF9ED-07DC-4A11-8D7F-57B35C25682E}</a:tableStyleId>
                  </a:tblPr>
                  <a:tblGrid>
                    <a:gridCol w="1972018"/>
                  </a:tblGrid>
                  <a:tr h="282343">
                    <a:tc>
                      <a:txBody>
                        <a:bodyPr/>
                        <a:lstStyle/>
                        <a:p>
                          <a:pPr algn="ctr"/>
                          <a:r>
                            <a:rPr lang="en-US" sz="1800" dirty="0" smtClean="0">
                              <a:latin typeface="Calibri" panose="020F0502020204030204" pitchFamily="34" charset="0"/>
                              <a:cs typeface="Times New Roman" panose="02020603050405020304" pitchFamily="18" charset="0"/>
                            </a:rPr>
                            <a:t>Roles (</a:t>
                          </a:r>
                          <a14:m>
                            <m:oMath xmlns:m="http://schemas.openxmlformats.org/officeDocument/2006/math">
                              <m:r>
                                <a:rPr kumimoji="1" lang="en-US" altLang="zh-CN" sz="1800" i="1" smtClean="0">
                                  <a:latin typeface="Cambria Math"/>
                                  <a:ea typeface="Cambria Math"/>
                                </a:rPr>
                                <m:t>ℛ</m:t>
                              </m:r>
                            </m:oMath>
                          </a14:m>
                          <a:r>
                            <a:rPr lang="en-US" sz="1800" dirty="0" smtClean="0">
                              <a:latin typeface="Calibri" panose="020F0502020204030204" pitchFamily="34" charset="0"/>
                              <a:cs typeface="Times New Roman" panose="02020603050405020304" pitchFamily="18" charset="0"/>
                            </a:rPr>
                            <a:t>)</a:t>
                          </a:r>
                          <a:endParaRPr lang="en-US" sz="1800" dirty="0">
                            <a:latin typeface="Calibri" panose="020F0502020204030204" pitchFamily="34" charset="0"/>
                            <a:cs typeface="Times New Roman" panose="02020603050405020304" pitchFamily="18" charset="0"/>
                          </a:endParaRPr>
                        </a:p>
                      </a:txBody>
                      <a:tcPr/>
                    </a:tc>
                  </a:tr>
                  <a:tr h="282343">
                    <a:tc>
                      <a:txBody>
                        <a:bodyPr/>
                        <a:lstStyle/>
                        <a:p>
                          <a:pPr algn="ctr"/>
                          <a:r>
                            <a:rPr lang="en-US" sz="1800" dirty="0" smtClean="0">
                              <a:latin typeface="Calibri" panose="020F0502020204030204" pitchFamily="34" charset="0"/>
                              <a:cs typeface="Times New Roman" panose="02020603050405020304" pitchFamily="18" charset="0"/>
                            </a:rPr>
                            <a:t>Before</a:t>
                          </a:r>
                          <a:endParaRPr lang="en-US" sz="1800" dirty="0">
                            <a:latin typeface="Calibri" panose="020F0502020204030204" pitchFamily="34" charset="0"/>
                            <a:cs typeface="Times New Roman" panose="02020603050405020304" pitchFamily="18" charset="0"/>
                          </a:endParaRPr>
                        </a:p>
                      </a:txBody>
                      <a:tcPr/>
                    </a:tc>
                  </a:tr>
                  <a:tr h="282343">
                    <a:tc>
                      <a:txBody>
                        <a:bodyPr/>
                        <a:lstStyle/>
                        <a:p>
                          <a:pPr algn="ctr"/>
                          <a:r>
                            <a:rPr lang="en-US" sz="1800" dirty="0" smtClean="0">
                              <a:latin typeface="Calibri" panose="020F0502020204030204" pitchFamily="34" charset="0"/>
                              <a:cs typeface="Times New Roman" panose="02020603050405020304" pitchFamily="18" charset="0"/>
                            </a:rPr>
                            <a:t>After</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NearestBefore</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NearestAfter</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AdjacentToBefore</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AdjacentToAfter</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ExclusiveContaining</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HasOverlap</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DependencyPath</a:t>
                          </a:r>
                          <a:r>
                            <a:rPr lang="en-US" sz="1800" dirty="0" smtClean="0">
                              <a:latin typeface="Calibri" panose="020F0502020204030204" pitchFamily="34" charset="0"/>
                              <a:cs typeface="Times New Roman" panose="02020603050405020304" pitchFamily="18" charset="0"/>
                            </a:rPr>
                            <a:t>(l)</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anose="020F0502020204030204" pitchFamily="34" charset="0"/>
                              <a:cs typeface="Times New Roman" panose="02020603050405020304" pitchFamily="18" charset="0"/>
                            </a:rPr>
                            <a:t>Co-referred</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SubjectOf</a:t>
                          </a:r>
                          <a:endParaRPr lang="en-US" sz="1800" dirty="0">
                            <a:latin typeface="Calibri" panose="020F0502020204030204" pitchFamily="34" charset="0"/>
                            <a:cs typeface="Times New Roman" panose="02020603050405020304" pitchFamily="18" charset="0"/>
                          </a:endParaRPr>
                        </a:p>
                      </a:txBody>
                      <a:tcPr/>
                    </a:tc>
                  </a:tr>
                  <a:tr h="28234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ObjectOf</a:t>
                          </a:r>
                          <a:endParaRPr lang="en-US" sz="1800" dirty="0" smtClean="0">
                            <a:latin typeface="Calibri" panose="020F0502020204030204" pitchFamily="34" charset="0"/>
                            <a:cs typeface="Times New Roman" panose="02020603050405020304" pitchFamily="18" charset="0"/>
                          </a:endParaRPr>
                        </a:p>
                      </a:txBody>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3866919065"/>
                  </p:ext>
                </p:extLst>
              </p:nvPr>
            </p:nvGraphicFramePr>
            <p:xfrm>
              <a:off x="6638582" y="1600200"/>
              <a:ext cx="1972018" cy="5029200"/>
            </p:xfrm>
            <a:graphic>
              <a:graphicData uri="http://schemas.openxmlformats.org/drawingml/2006/table">
                <a:tbl>
                  <a:tblPr firstRow="1" bandRow="1">
                    <a:tableStyleId>{9DCAF9ED-07DC-4A11-8D7F-57B35C25682E}</a:tableStyleId>
                  </a:tblPr>
                  <a:tblGrid>
                    <a:gridCol w="1972018"/>
                  </a:tblGrid>
                  <a:tr h="365760">
                    <a:tc>
                      <a:txBody>
                        <a:bodyPr/>
                        <a:lstStyle/>
                        <a:p>
                          <a:endParaRPr lang="en-US"/>
                        </a:p>
                      </a:txBody>
                      <a:tcPr>
                        <a:blipFill rotWithShape="1">
                          <a:blip r:embed="rId4"/>
                          <a:stretch>
                            <a:fillRect t="-8333" b="-1300000"/>
                          </a:stretch>
                        </a:blipFill>
                      </a:tcPr>
                    </a:tc>
                  </a:tr>
                  <a:tr h="365760">
                    <a:tc>
                      <a:txBody>
                        <a:bodyPr/>
                        <a:lstStyle/>
                        <a:p>
                          <a:pPr algn="ctr"/>
                          <a:r>
                            <a:rPr lang="en-US" sz="1800" dirty="0" smtClean="0">
                              <a:latin typeface="Calibri" panose="020F0502020204030204" pitchFamily="34" charset="0"/>
                              <a:cs typeface="Times New Roman" panose="02020603050405020304" pitchFamily="18" charset="0"/>
                            </a:rPr>
                            <a:t>Before</a:t>
                          </a:r>
                          <a:endParaRPr lang="en-US" sz="1800" dirty="0">
                            <a:latin typeface="Calibri" panose="020F0502020204030204" pitchFamily="34" charset="0"/>
                            <a:cs typeface="Times New Roman" panose="02020603050405020304" pitchFamily="18" charset="0"/>
                          </a:endParaRPr>
                        </a:p>
                      </a:txBody>
                      <a:tcPr/>
                    </a:tc>
                  </a:tr>
                  <a:tr h="365760">
                    <a:tc>
                      <a:txBody>
                        <a:bodyPr/>
                        <a:lstStyle/>
                        <a:p>
                          <a:pPr algn="ctr"/>
                          <a:r>
                            <a:rPr lang="en-US" sz="1800" dirty="0" smtClean="0">
                              <a:latin typeface="Calibri" panose="020F0502020204030204" pitchFamily="34" charset="0"/>
                              <a:cs typeface="Times New Roman" panose="02020603050405020304" pitchFamily="18" charset="0"/>
                            </a:rPr>
                            <a:t>After</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NearestBefore</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NearestAfter</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AdjacentToBefore</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AdjacentToAfter</a:t>
                          </a:r>
                          <a:endParaRPr lang="en-US" sz="1800" dirty="0">
                            <a:latin typeface="Calibri" panose="020F0502020204030204" pitchFamily="34" charset="0"/>
                            <a:cs typeface="Times New Roman" panose="02020603050405020304" pitchFamily="18" charset="0"/>
                          </a:endParaRPr>
                        </a:p>
                      </a:txBody>
                      <a:tcPr/>
                    </a:tc>
                  </a:tr>
                  <a:tr h="64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ExclusiveContaining</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HasOverlap</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DependencyPath</a:t>
                          </a:r>
                          <a:r>
                            <a:rPr lang="en-US" sz="1800" dirty="0" smtClean="0">
                              <a:latin typeface="Calibri" panose="020F0502020204030204" pitchFamily="34" charset="0"/>
                              <a:cs typeface="Times New Roman" panose="02020603050405020304" pitchFamily="18" charset="0"/>
                            </a:rPr>
                            <a:t>(l)</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anose="020F0502020204030204" pitchFamily="34" charset="0"/>
                              <a:cs typeface="Times New Roman" panose="02020603050405020304" pitchFamily="18" charset="0"/>
                            </a:rPr>
                            <a:t>Co-referred</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SubjectOf</a:t>
                          </a:r>
                          <a:endParaRPr lang="en-US" sz="1800" dirty="0">
                            <a:latin typeface="Calibri" panose="020F0502020204030204" pitchFamily="34" charset="0"/>
                            <a:cs typeface="Times New Roman" panose="02020603050405020304" pitchFamily="18" charset="0"/>
                          </a:endParaRPr>
                        </a:p>
                      </a:txBody>
                      <a:tcPr/>
                    </a:tc>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smtClean="0">
                              <a:latin typeface="Calibri" panose="020F0502020204030204" pitchFamily="34" charset="0"/>
                              <a:cs typeface="Times New Roman" panose="02020603050405020304" pitchFamily="18" charset="0"/>
                            </a:rPr>
                            <a:t>ObjectOf</a:t>
                          </a:r>
                          <a:endParaRPr lang="en-US" sz="1800" dirty="0" smtClean="0">
                            <a:latin typeface="Calibri" panose="020F0502020204030204" pitchFamily="34" charset="0"/>
                            <a:cs typeface="Times New Roman" panose="02020603050405020304" pitchFamily="18" charset="0"/>
                          </a:endParaRPr>
                        </a:p>
                      </a:txBody>
                      <a:tcPr/>
                    </a:tc>
                  </a:tr>
                </a:tbl>
              </a:graphicData>
            </a:graphic>
          </p:graphicFrame>
        </mc:Fallback>
      </mc:AlternateContent>
      <p:sp>
        <p:nvSpPr>
          <p:cNvPr id="10" name="Right Arrow 9"/>
          <p:cNvSpPr/>
          <p:nvPr/>
        </p:nvSpPr>
        <p:spPr>
          <a:xfrm>
            <a:off x="381000" y="5105400"/>
            <a:ext cx="838200" cy="3048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85797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Wikification: The Reference Problem </a:t>
            </a:r>
            <a:endParaRPr lang="en-US" sz="2400" dirty="0"/>
          </a:p>
        </p:txBody>
      </p:sp>
      <p:sp>
        <p:nvSpPr>
          <p:cNvPr id="6" name="TextBox 5"/>
          <p:cNvSpPr txBox="1"/>
          <p:nvPr/>
        </p:nvSpPr>
        <p:spPr>
          <a:xfrm>
            <a:off x="1069560" y="1524000"/>
            <a:ext cx="6975890" cy="1200329"/>
          </a:xfrm>
          <a:prstGeom prst="rect">
            <a:avLst/>
          </a:prstGeom>
          <a:noFill/>
          <a:ln>
            <a:solidFill>
              <a:schemeClr val="tx1"/>
            </a:solidFill>
          </a:ln>
        </p:spPr>
        <p:txBody>
          <a:bodyPr wrap="square" rtlCol="0">
            <a:spAutoFit/>
          </a:bodyPr>
          <a:lstStyle/>
          <a:p>
            <a:r>
              <a:rPr lang="en-US" dirty="0">
                <a:latin typeface="+mj-lt"/>
              </a:rPr>
              <a:t>Blumenthal (D) is a candidate for the U.S. Senate seat now held by Christopher Dodd (D), and he has held a commanding lead in the race since he entered it. But the Times report has the potential to fundamentally reshape the contest in the Nutmeg State.</a:t>
            </a:r>
          </a:p>
        </p:txBody>
      </p:sp>
      <p:sp>
        <p:nvSpPr>
          <p:cNvPr id="7" name="TextBox 6"/>
          <p:cNvSpPr txBox="1"/>
          <p:nvPr/>
        </p:nvSpPr>
        <p:spPr>
          <a:xfrm>
            <a:off x="1066800" y="3997762"/>
            <a:ext cx="6959600" cy="1200329"/>
          </a:xfrm>
          <a:prstGeom prst="rect">
            <a:avLst/>
          </a:prstGeom>
          <a:noFill/>
          <a:ln>
            <a:solidFill>
              <a:schemeClr val="tx1"/>
            </a:solidFill>
          </a:ln>
        </p:spPr>
        <p:txBody>
          <a:bodyPr wrap="square" rtlCol="0">
            <a:spAutoFit/>
          </a:bodyPr>
          <a:lstStyle/>
          <a:p>
            <a:r>
              <a:rPr lang="en-US" u="sng" dirty="0">
                <a:solidFill>
                  <a:srgbClr val="0000FF"/>
                </a:solidFill>
                <a:latin typeface="+mj-lt"/>
              </a:rPr>
              <a:t>Blumenthal</a:t>
            </a:r>
            <a:r>
              <a:rPr lang="en-US" dirty="0">
                <a:latin typeface="+mj-lt"/>
              </a:rPr>
              <a:t> (</a:t>
            </a:r>
            <a:r>
              <a:rPr lang="en-US" u="sng" dirty="0">
                <a:solidFill>
                  <a:srgbClr val="0000FF"/>
                </a:solidFill>
                <a:latin typeface="+mj-lt"/>
              </a:rPr>
              <a:t>D</a:t>
            </a:r>
            <a:r>
              <a:rPr lang="en-US" dirty="0">
                <a:latin typeface="+mj-lt"/>
              </a:rPr>
              <a:t>) is a candidate for the </a:t>
            </a:r>
            <a:r>
              <a:rPr lang="en-US" u="sng" dirty="0">
                <a:solidFill>
                  <a:srgbClr val="0000FF"/>
                </a:solidFill>
                <a:latin typeface="+mj-lt"/>
              </a:rPr>
              <a:t>U.S. Senate</a:t>
            </a:r>
            <a:r>
              <a:rPr lang="en-US" dirty="0">
                <a:latin typeface="+mj-lt"/>
              </a:rPr>
              <a:t> seat now held </a:t>
            </a:r>
            <a:r>
              <a:rPr lang="en-US" dirty="0" smtClean="0">
                <a:latin typeface="+mj-lt"/>
              </a:rPr>
              <a:t>by </a:t>
            </a:r>
            <a:r>
              <a:rPr lang="en-US" u="sng" dirty="0" smtClean="0">
                <a:solidFill>
                  <a:srgbClr val="0000FF"/>
                </a:solidFill>
                <a:latin typeface="+mj-lt"/>
              </a:rPr>
              <a:t>Christopher Dodd</a:t>
            </a:r>
            <a:r>
              <a:rPr lang="en-US" dirty="0" smtClean="0">
                <a:latin typeface="+mj-lt"/>
              </a:rPr>
              <a:t> </a:t>
            </a:r>
            <a:r>
              <a:rPr lang="en-US" dirty="0">
                <a:latin typeface="+mj-lt"/>
              </a:rPr>
              <a:t>(</a:t>
            </a:r>
            <a:r>
              <a:rPr lang="en-US" dirty="0">
                <a:solidFill>
                  <a:srgbClr val="0033CC"/>
                </a:solidFill>
                <a:latin typeface="+mj-lt"/>
              </a:rPr>
              <a:t>D</a:t>
            </a:r>
            <a:r>
              <a:rPr lang="en-US" dirty="0">
                <a:latin typeface="+mj-lt"/>
              </a:rPr>
              <a:t>), and he has held a commanding lead in the </a:t>
            </a:r>
            <a:r>
              <a:rPr lang="en-US" dirty="0" smtClean="0">
                <a:latin typeface="+mj-lt"/>
              </a:rPr>
              <a:t>race since </a:t>
            </a:r>
            <a:r>
              <a:rPr lang="en-US" dirty="0">
                <a:latin typeface="+mj-lt"/>
              </a:rPr>
              <a:t>he entered it. </a:t>
            </a:r>
            <a:r>
              <a:rPr lang="en-US" dirty="0" smtClean="0">
                <a:latin typeface="+mj-lt"/>
              </a:rPr>
              <a:t>But the </a:t>
            </a:r>
            <a:r>
              <a:rPr lang="en-US" u="sng" dirty="0">
                <a:solidFill>
                  <a:srgbClr val="0000FF"/>
                </a:solidFill>
                <a:latin typeface="+mj-lt"/>
              </a:rPr>
              <a:t>Times</a:t>
            </a:r>
            <a:r>
              <a:rPr lang="en-US" dirty="0">
                <a:latin typeface="+mj-lt"/>
              </a:rPr>
              <a:t> report has the potential </a:t>
            </a:r>
            <a:r>
              <a:rPr lang="en-US" dirty="0" smtClean="0">
                <a:latin typeface="+mj-lt"/>
              </a:rPr>
              <a:t>to fundamentally </a:t>
            </a:r>
            <a:r>
              <a:rPr lang="en-US" dirty="0">
                <a:latin typeface="+mj-lt"/>
              </a:rPr>
              <a:t>reshape the contest in </a:t>
            </a:r>
            <a:r>
              <a:rPr lang="en-US" u="sng" dirty="0" smtClean="0">
                <a:solidFill>
                  <a:srgbClr val="0000FF"/>
                </a:solidFill>
                <a:latin typeface="+mj-lt"/>
              </a:rPr>
              <a:t>the Nutmeg </a:t>
            </a:r>
            <a:r>
              <a:rPr lang="en-US" u="sng" dirty="0">
                <a:solidFill>
                  <a:srgbClr val="0000FF"/>
                </a:solidFill>
                <a:latin typeface="+mj-lt"/>
              </a:rPr>
              <a:t>State</a:t>
            </a:r>
            <a:r>
              <a:rPr lang="en-US" dirty="0">
                <a:latin typeface="+mj-lt"/>
              </a:rPr>
              <a:t>.</a:t>
            </a:r>
          </a:p>
        </p:txBody>
      </p:sp>
      <p:sp>
        <p:nvSpPr>
          <p:cNvPr id="8" name="Down Arrow 7"/>
          <p:cNvSpPr/>
          <p:nvPr/>
        </p:nvSpPr>
        <p:spPr>
          <a:xfrm>
            <a:off x="4104484" y="2848328"/>
            <a:ext cx="265708" cy="3501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226" y="3256153"/>
            <a:ext cx="1647704" cy="417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Down Arrow 21"/>
          <p:cNvSpPr/>
          <p:nvPr/>
        </p:nvSpPr>
        <p:spPr>
          <a:xfrm rot="10800000">
            <a:off x="1585962" y="3708305"/>
            <a:ext cx="105115" cy="33805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1267" y="3264639"/>
            <a:ext cx="2577850" cy="410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2730" y="5498651"/>
            <a:ext cx="1470470" cy="394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1502" y="5498651"/>
            <a:ext cx="1581150" cy="41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Down Arrow 23"/>
          <p:cNvSpPr/>
          <p:nvPr/>
        </p:nvSpPr>
        <p:spPr>
          <a:xfrm flipH="1">
            <a:off x="5628986" y="5234076"/>
            <a:ext cx="60262" cy="264575"/>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2942" y="3233831"/>
            <a:ext cx="1852342" cy="44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Down Arrow 26"/>
          <p:cNvSpPr/>
          <p:nvPr/>
        </p:nvSpPr>
        <p:spPr>
          <a:xfrm rot="14243175">
            <a:off x="2769282" y="3563472"/>
            <a:ext cx="88476" cy="579122"/>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rved Right Arrow 2"/>
          <p:cNvSpPr/>
          <p:nvPr/>
        </p:nvSpPr>
        <p:spPr>
          <a:xfrm>
            <a:off x="816597" y="4448174"/>
            <a:ext cx="304800" cy="1334651"/>
          </a:xfrm>
          <a:prstGeom prst="curvedRightArrow">
            <a:avLst/>
          </a:prstGeom>
          <a:solidFill>
            <a:srgbClr val="9E9EFC"/>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00FF"/>
                </a:solidFill>
              </a:ln>
              <a:solidFill>
                <a:srgbClr val="0000FF"/>
              </a:solidFill>
            </a:endParaRPr>
          </a:p>
        </p:txBody>
      </p:sp>
      <p:sp>
        <p:nvSpPr>
          <p:cNvPr id="29" name="Down Arrow 28"/>
          <p:cNvSpPr/>
          <p:nvPr/>
        </p:nvSpPr>
        <p:spPr>
          <a:xfrm rot="14243175">
            <a:off x="5645011" y="3581105"/>
            <a:ext cx="88476" cy="579122"/>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3"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8101" y="5469657"/>
            <a:ext cx="1849432" cy="442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Down Arrow 30"/>
          <p:cNvSpPr/>
          <p:nvPr/>
        </p:nvSpPr>
        <p:spPr>
          <a:xfrm flipH="1">
            <a:off x="3962400" y="4904522"/>
            <a:ext cx="60262" cy="565135"/>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17</a:t>
            </a:fld>
            <a:endParaRPr lang="en-US" altLang="zh-TW"/>
          </a:p>
        </p:txBody>
      </p:sp>
    </p:spTree>
    <p:extLst>
      <p:ext uri="{BB962C8B-B14F-4D97-AF65-F5344CB8AC3E}">
        <p14:creationId xmlns:p14="http://schemas.microsoft.com/office/powerpoint/2010/main" val="17336667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wipe(up)">
                                      <p:cBhvr>
                                        <p:cTn id="10" dur="500"/>
                                        <p:tgtEl>
                                          <p:spTgt spid="4098"/>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500"/>
                                        <p:tgtEl>
                                          <p:spTgt spid="22"/>
                                        </p:tgtEl>
                                      </p:cBhvr>
                                    </p:animEffect>
                                  </p:childTnLst>
                                </p:cTn>
                              </p:par>
                              <p:par>
                                <p:cTn id="14" presetID="22" presetClass="entr" presetSubtype="1" fill="hold" nodeType="withEffect">
                                  <p:stCondLst>
                                    <p:cond delay="0"/>
                                  </p:stCondLst>
                                  <p:childTnLst>
                                    <p:set>
                                      <p:cBhvr>
                                        <p:cTn id="15" dur="1" fill="hold">
                                          <p:stCondLst>
                                            <p:cond delay="0"/>
                                          </p:stCondLst>
                                        </p:cTn>
                                        <p:tgtEl>
                                          <p:spTgt spid="4099"/>
                                        </p:tgtEl>
                                        <p:attrNameLst>
                                          <p:attrName>style.visibility</p:attrName>
                                        </p:attrNameLst>
                                      </p:cBhvr>
                                      <p:to>
                                        <p:strVal val="visible"/>
                                      </p:to>
                                    </p:set>
                                    <p:animEffect transition="in" filter="wipe(up)">
                                      <p:cBhvr>
                                        <p:cTn id="16" dur="500"/>
                                        <p:tgtEl>
                                          <p:spTgt spid="4099"/>
                                        </p:tgtEl>
                                      </p:cBhvr>
                                    </p:animEffect>
                                  </p:childTnLst>
                                </p:cTn>
                              </p:par>
                              <p:par>
                                <p:cTn id="17" presetID="22" presetClass="entr" presetSubtype="1" fill="hold" nodeType="withEffect">
                                  <p:stCondLst>
                                    <p:cond delay="0"/>
                                  </p:stCondLst>
                                  <p:childTnLst>
                                    <p:set>
                                      <p:cBhvr>
                                        <p:cTn id="18" dur="1" fill="hold">
                                          <p:stCondLst>
                                            <p:cond delay="0"/>
                                          </p:stCondLst>
                                        </p:cTn>
                                        <p:tgtEl>
                                          <p:spTgt spid="4100"/>
                                        </p:tgtEl>
                                        <p:attrNameLst>
                                          <p:attrName>style.visibility</p:attrName>
                                        </p:attrNameLst>
                                      </p:cBhvr>
                                      <p:to>
                                        <p:strVal val="visible"/>
                                      </p:to>
                                    </p:set>
                                    <p:animEffect transition="in" filter="wipe(up)">
                                      <p:cBhvr>
                                        <p:cTn id="19" dur="500"/>
                                        <p:tgtEl>
                                          <p:spTgt spid="4100"/>
                                        </p:tgtEl>
                                      </p:cBhvr>
                                    </p:animEffect>
                                  </p:childTnLst>
                                </p:cTn>
                              </p:par>
                              <p:par>
                                <p:cTn id="20" presetID="22" presetClass="entr" presetSubtype="1" fill="hold" nodeType="withEffect">
                                  <p:stCondLst>
                                    <p:cond delay="0"/>
                                  </p:stCondLst>
                                  <p:childTnLst>
                                    <p:set>
                                      <p:cBhvr>
                                        <p:cTn id="21" dur="1" fill="hold">
                                          <p:stCondLst>
                                            <p:cond delay="0"/>
                                          </p:stCondLst>
                                        </p:cTn>
                                        <p:tgtEl>
                                          <p:spTgt spid="4101"/>
                                        </p:tgtEl>
                                        <p:attrNameLst>
                                          <p:attrName>style.visibility</p:attrName>
                                        </p:attrNameLst>
                                      </p:cBhvr>
                                      <p:to>
                                        <p:strVal val="visible"/>
                                      </p:to>
                                    </p:set>
                                    <p:animEffect transition="in" filter="wipe(up)">
                                      <p:cBhvr>
                                        <p:cTn id="22" dur="500"/>
                                        <p:tgtEl>
                                          <p:spTgt spid="4101"/>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up)">
                                      <p:cBhvr>
                                        <p:cTn id="25" dur="500"/>
                                        <p:tgtEl>
                                          <p:spTgt spid="24"/>
                                        </p:tgtEl>
                                      </p:cBhvr>
                                    </p:animEffect>
                                  </p:childTnLst>
                                </p:cTn>
                              </p:par>
                              <p:par>
                                <p:cTn id="26" presetID="22" presetClass="entr" presetSubtype="1" fill="hold" nodeType="withEffect">
                                  <p:stCondLst>
                                    <p:cond delay="0"/>
                                  </p:stCondLst>
                                  <p:childTnLst>
                                    <p:set>
                                      <p:cBhvr>
                                        <p:cTn id="27" dur="1" fill="hold">
                                          <p:stCondLst>
                                            <p:cond delay="0"/>
                                          </p:stCondLst>
                                        </p:cTn>
                                        <p:tgtEl>
                                          <p:spTgt spid="4102"/>
                                        </p:tgtEl>
                                        <p:attrNameLst>
                                          <p:attrName>style.visibility</p:attrName>
                                        </p:attrNameLst>
                                      </p:cBhvr>
                                      <p:to>
                                        <p:strVal val="visible"/>
                                      </p:to>
                                    </p:set>
                                    <p:animEffect transition="in" filter="wipe(up)">
                                      <p:cBhvr>
                                        <p:cTn id="28" dur="500"/>
                                        <p:tgtEl>
                                          <p:spTgt spid="4102"/>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up)">
                                      <p:cBhvr>
                                        <p:cTn id="31" dur="500"/>
                                        <p:tgtEl>
                                          <p:spTgt spid="27"/>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up)">
                                      <p:cBhvr>
                                        <p:cTn id="34" dur="500"/>
                                        <p:tgtEl>
                                          <p:spTgt spid="3"/>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up)">
                                      <p:cBhvr>
                                        <p:cTn id="37" dur="500"/>
                                        <p:tgtEl>
                                          <p:spTgt spid="29"/>
                                        </p:tgtEl>
                                      </p:cBhvr>
                                    </p:animEffect>
                                  </p:childTnLst>
                                </p:cTn>
                              </p:par>
                              <p:par>
                                <p:cTn id="38" presetID="22" presetClass="entr" presetSubtype="1" fill="hold" nodeType="withEffect">
                                  <p:stCondLst>
                                    <p:cond delay="0"/>
                                  </p:stCondLst>
                                  <p:childTnLst>
                                    <p:set>
                                      <p:cBhvr>
                                        <p:cTn id="39" dur="1" fill="hold">
                                          <p:stCondLst>
                                            <p:cond delay="0"/>
                                          </p:stCondLst>
                                        </p:cTn>
                                        <p:tgtEl>
                                          <p:spTgt spid="4103"/>
                                        </p:tgtEl>
                                        <p:attrNameLst>
                                          <p:attrName>style.visibility</p:attrName>
                                        </p:attrNameLst>
                                      </p:cBhvr>
                                      <p:to>
                                        <p:strVal val="visible"/>
                                      </p:to>
                                    </p:set>
                                    <p:animEffect transition="in" filter="wipe(up)">
                                      <p:cBhvr>
                                        <p:cTn id="40" dur="500"/>
                                        <p:tgtEl>
                                          <p:spTgt spid="4103"/>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up)">
                                      <p:cBhvr>
                                        <p:cTn id="43" dur="500"/>
                                        <p:tgtEl>
                                          <p:spTgt spid="31"/>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up)">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2" grpId="0" animBg="1"/>
      <p:bldP spid="24" grpId="0" animBg="1"/>
      <p:bldP spid="27" grpId="0" animBg="1"/>
      <p:bldP spid="3" grpId="0" animBg="1"/>
      <p:bldP spid="29" grpId="0" animBg="1"/>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Alex Smith?</a:t>
            </a:r>
            <a:endParaRPr lang="en-US" dirty="0"/>
          </a:p>
        </p:txBody>
      </p:sp>
      <p:pic>
        <p:nvPicPr>
          <p:cNvPr id="6" name="Content Placeholder 5"/>
          <p:cNvPicPr preferRelativeResize="0">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 y="908720"/>
            <a:ext cx="4480560" cy="4343400"/>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908720"/>
            <a:ext cx="4480560" cy="4344218"/>
          </a:xfrm>
          <a:prstGeom prst="rect">
            <a:avLst/>
          </a:prstGeom>
        </p:spPr>
      </p:pic>
      <p:sp>
        <p:nvSpPr>
          <p:cNvPr id="9" name="Oval 8"/>
          <p:cNvSpPr/>
          <p:nvPr/>
        </p:nvSpPr>
        <p:spPr>
          <a:xfrm>
            <a:off x="1116715" y="2666543"/>
            <a:ext cx="1295045" cy="361276"/>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1238366" y="3629667"/>
            <a:ext cx="1061882" cy="322231"/>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6732240" y="2666543"/>
            <a:ext cx="1139918" cy="381151"/>
          </a:xfrm>
          <a:prstGeom prst="ellipse">
            <a:avLst/>
          </a:prstGeom>
          <a:solidFill>
            <a:srgbClr val="FFFFCC"/>
          </a:solidFill>
          <a:ln w="63500">
            <a:solidFill>
              <a:srgbClr val="00BE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444208" y="3449030"/>
            <a:ext cx="1152128" cy="361276"/>
          </a:xfrm>
          <a:prstGeom prst="ellipse">
            <a:avLst/>
          </a:prstGeom>
          <a:solidFill>
            <a:srgbClr val="FFFFCC"/>
          </a:solidFill>
          <a:ln w="63500">
            <a:solidFill>
              <a:srgbClr val="00BE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preferRelativeResize="0">
            <a:picLocks/>
          </p:cNvPicPr>
          <p:nvPr/>
        </p:nvPicPr>
        <p:blipFill>
          <a:blip r:embed="rId5">
            <a:extLst>
              <a:ext uri="{28A0092B-C50C-407E-A947-70E740481C1C}">
                <a14:useLocalDpi xmlns:a14="http://schemas.microsoft.com/office/drawing/2010/main" val="0"/>
              </a:ext>
            </a:extLst>
          </a:blip>
          <a:stretch>
            <a:fillRect/>
          </a:stretch>
        </p:blipFill>
        <p:spPr>
          <a:xfrm>
            <a:off x="2358595" y="2132856"/>
            <a:ext cx="2075688" cy="25603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7134" y="2132856"/>
            <a:ext cx="2078489" cy="2560320"/>
          </a:xfrm>
          <a:prstGeom prst="rect">
            <a:avLst/>
          </a:prstGeom>
        </p:spPr>
      </p:pic>
      <p:sp>
        <p:nvSpPr>
          <p:cNvPr id="15" name="TextBox 3"/>
          <p:cNvSpPr txBox="1">
            <a:spLocks noChangeArrowheads="1"/>
          </p:cNvSpPr>
          <p:nvPr/>
        </p:nvSpPr>
        <p:spPr bwMode="auto">
          <a:xfrm>
            <a:off x="2358595" y="4684257"/>
            <a:ext cx="1978539" cy="584775"/>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buSzPct val="100000"/>
            </a:pPr>
            <a:r>
              <a:rPr lang="en-US" sz="1600" b="1" dirty="0" smtClean="0">
                <a:solidFill>
                  <a:srgbClr val="000000"/>
                </a:solidFill>
                <a:latin typeface="Calibri" pitchFamily="34" charset="0"/>
              </a:rPr>
              <a:t>Quarterback of the Kansas City Chief</a:t>
            </a:r>
          </a:p>
        </p:txBody>
      </p:sp>
      <p:sp>
        <p:nvSpPr>
          <p:cNvPr id="16" name="TextBox 3"/>
          <p:cNvSpPr txBox="1">
            <a:spLocks noChangeArrowheads="1"/>
          </p:cNvSpPr>
          <p:nvPr/>
        </p:nvSpPr>
        <p:spPr bwMode="auto">
          <a:xfrm>
            <a:off x="4383028" y="4685035"/>
            <a:ext cx="1978539" cy="584775"/>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buSzPct val="100000"/>
            </a:pPr>
            <a:r>
              <a:rPr lang="en-US" sz="1600" b="1" dirty="0" smtClean="0">
                <a:solidFill>
                  <a:srgbClr val="000000"/>
                </a:solidFill>
                <a:latin typeface="Calibri" pitchFamily="34" charset="0"/>
              </a:rPr>
              <a:t>Tight End of the Cincinnati Bengals</a:t>
            </a:r>
          </a:p>
        </p:txBody>
      </p:sp>
      <p:sp>
        <p:nvSpPr>
          <p:cNvPr id="17" name="Oval 16"/>
          <p:cNvSpPr/>
          <p:nvPr/>
        </p:nvSpPr>
        <p:spPr>
          <a:xfrm>
            <a:off x="795685" y="3845692"/>
            <a:ext cx="720080" cy="322231"/>
          </a:xfrm>
          <a:prstGeom prst="ellipse">
            <a:avLst/>
          </a:prstGeom>
          <a:no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ular Callout 17"/>
          <p:cNvSpPr>
            <a:spLocks noChangeArrowheads="1"/>
          </p:cNvSpPr>
          <p:nvPr/>
        </p:nvSpPr>
        <p:spPr bwMode="auto">
          <a:xfrm>
            <a:off x="107504" y="5366487"/>
            <a:ext cx="2458616" cy="577113"/>
          </a:xfrm>
          <a:prstGeom prst="wedgeRectCallout">
            <a:avLst>
              <a:gd name="adj1" fmla="val -6819"/>
              <a:gd name="adj2" fmla="val -258777"/>
            </a:avLst>
          </a:prstGeom>
          <a:solidFill>
            <a:srgbClr val="FFFFCC"/>
          </a:solidFill>
          <a:ln w="28575" algn="ctr">
            <a:solidFill>
              <a:srgbClr val="FF9933"/>
            </a:solidFill>
            <a:round/>
            <a:headEnd/>
            <a:tailEnd/>
          </a:ln>
        </p:spPr>
        <p:txBody>
          <a:bodyPr/>
          <a:lstStyle/>
          <a:p>
            <a:r>
              <a:rPr lang="en-US" sz="1600" b="1" dirty="0" smtClean="0">
                <a:solidFill>
                  <a:srgbClr val="C00000"/>
                </a:solidFill>
                <a:latin typeface="Calibri" panose="020F0502020204030204" pitchFamily="34" charset="0"/>
              </a:rPr>
              <a:t>San Diego:  </a:t>
            </a:r>
            <a:r>
              <a:rPr lang="en-US" sz="1600" b="1" dirty="0" smtClean="0">
                <a:solidFill>
                  <a:srgbClr val="000000"/>
                </a:solidFill>
                <a:latin typeface="Calibri" panose="020F0502020204030204" pitchFamily="34" charset="0"/>
              </a:rPr>
              <a:t>The San Diego Chargers (A Football team)</a:t>
            </a:r>
            <a:endParaRPr lang="en-US" sz="1600" b="1" dirty="0">
              <a:solidFill>
                <a:srgbClr val="000000"/>
              </a:solidFill>
              <a:latin typeface="Calibri" panose="020F0502020204030204" pitchFamily="34" charset="0"/>
            </a:endParaRPr>
          </a:p>
        </p:txBody>
      </p:sp>
      <p:sp>
        <p:nvSpPr>
          <p:cNvPr id="19" name="Oval 18"/>
          <p:cNvSpPr/>
          <p:nvPr/>
        </p:nvSpPr>
        <p:spPr>
          <a:xfrm>
            <a:off x="6660232" y="4003828"/>
            <a:ext cx="720080" cy="361276"/>
          </a:xfrm>
          <a:prstGeom prst="ellipse">
            <a:avLst/>
          </a:prstGeom>
          <a:noFill/>
          <a:ln w="63500">
            <a:solidFill>
              <a:srgbClr val="00BE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ular Callout 19"/>
          <p:cNvSpPr>
            <a:spLocks noChangeArrowheads="1"/>
          </p:cNvSpPr>
          <p:nvPr/>
        </p:nvSpPr>
        <p:spPr bwMode="auto">
          <a:xfrm>
            <a:off x="6642850" y="5524566"/>
            <a:ext cx="2458616" cy="577113"/>
          </a:xfrm>
          <a:prstGeom prst="wedgeRectCallout">
            <a:avLst>
              <a:gd name="adj1" fmla="val -40163"/>
              <a:gd name="adj2" fmla="val -236923"/>
            </a:avLst>
          </a:prstGeom>
          <a:solidFill>
            <a:srgbClr val="FFFFCC"/>
          </a:solidFill>
          <a:ln w="28575" algn="ctr">
            <a:solidFill>
              <a:srgbClr val="FF9933"/>
            </a:solidFill>
            <a:round/>
            <a:headEnd/>
            <a:tailEnd/>
          </a:ln>
        </p:spPr>
        <p:txBody>
          <a:bodyPr/>
          <a:lstStyle/>
          <a:p>
            <a:r>
              <a:rPr lang="en-US" sz="1600" b="1" dirty="0" smtClean="0">
                <a:solidFill>
                  <a:srgbClr val="C00000"/>
                </a:solidFill>
                <a:latin typeface="Calibri" panose="020F0502020204030204" pitchFamily="34" charset="0"/>
              </a:rPr>
              <a:t>Ravens:  </a:t>
            </a:r>
            <a:r>
              <a:rPr lang="en-US" sz="1600" b="1" dirty="0" smtClean="0">
                <a:solidFill>
                  <a:srgbClr val="000000"/>
                </a:solidFill>
                <a:latin typeface="Calibri" panose="020F0502020204030204" pitchFamily="34" charset="0"/>
              </a:rPr>
              <a:t>The Baltimore Ravens (A Football team)</a:t>
            </a:r>
            <a:endParaRPr lang="en-US" sz="1600" b="1" dirty="0">
              <a:solidFill>
                <a:srgbClr val="000000"/>
              </a:solidFill>
              <a:latin typeface="Calibri" panose="020F0502020204030204" pitchFamily="34" charset="0"/>
            </a:endParaRPr>
          </a:p>
        </p:txBody>
      </p:sp>
      <p:sp>
        <p:nvSpPr>
          <p:cNvPr id="23" name="TextBox 3"/>
          <p:cNvSpPr txBox="1">
            <a:spLocks noChangeArrowheads="1"/>
          </p:cNvSpPr>
          <p:nvPr/>
        </p:nvSpPr>
        <p:spPr bwMode="auto">
          <a:xfrm>
            <a:off x="2798870" y="5445224"/>
            <a:ext cx="3473450" cy="400110"/>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buSzPct val="100000"/>
            </a:pPr>
            <a:r>
              <a:rPr lang="en-US" sz="2000" dirty="0" smtClean="0">
                <a:solidFill>
                  <a:srgbClr val="000000"/>
                </a:solidFill>
                <a:latin typeface="Calibri" pitchFamily="34" charset="0"/>
              </a:rPr>
              <a:t>Contextual Disambiguation</a:t>
            </a:r>
          </a:p>
        </p:txBody>
      </p:sp>
      <p:sp>
        <p:nvSpPr>
          <p:cNvPr id="24" name="TextBox 23"/>
          <p:cNvSpPr txBox="1"/>
          <p:nvPr/>
        </p:nvSpPr>
        <p:spPr>
          <a:xfrm>
            <a:off x="1205076" y="2677388"/>
            <a:ext cx="1095172" cy="338554"/>
          </a:xfrm>
          <a:prstGeom prst="rect">
            <a:avLst/>
          </a:prstGeom>
          <a:noFill/>
        </p:spPr>
        <p:txBody>
          <a:bodyPr wrap="none" rtlCol="0">
            <a:spAutoFit/>
          </a:bodyPr>
          <a:lstStyle/>
          <a:p>
            <a:r>
              <a:rPr lang="en-US" sz="1600" b="1" dirty="0" smtClean="0">
                <a:solidFill>
                  <a:srgbClr val="FF0000"/>
                </a:solidFill>
                <a:latin typeface="Calibri" panose="020F0502020204030204" pitchFamily="34" charset="0"/>
              </a:rPr>
              <a:t>Alex Smith</a:t>
            </a:r>
            <a:endParaRPr lang="en-US" dirty="0">
              <a:solidFill>
                <a:srgbClr val="FF0000"/>
              </a:solidFill>
            </a:endParaRPr>
          </a:p>
        </p:txBody>
      </p:sp>
      <p:sp>
        <p:nvSpPr>
          <p:cNvPr id="25" name="TextBox 24"/>
          <p:cNvSpPr txBox="1"/>
          <p:nvPr/>
        </p:nvSpPr>
        <p:spPr>
          <a:xfrm>
            <a:off x="1429310" y="3641029"/>
            <a:ext cx="679994" cy="338554"/>
          </a:xfrm>
          <a:prstGeom prst="rect">
            <a:avLst/>
          </a:prstGeom>
          <a:noFill/>
        </p:spPr>
        <p:txBody>
          <a:bodyPr wrap="none" rtlCol="0">
            <a:spAutoFit/>
          </a:bodyPr>
          <a:lstStyle/>
          <a:p>
            <a:r>
              <a:rPr lang="en-US" sz="1600" b="1" dirty="0" smtClean="0">
                <a:solidFill>
                  <a:srgbClr val="FF0000"/>
                </a:solidFill>
                <a:latin typeface="Calibri" panose="020F0502020204030204" pitchFamily="34" charset="0"/>
              </a:rPr>
              <a:t>Smith</a:t>
            </a:r>
            <a:endParaRPr lang="en-US" dirty="0">
              <a:solidFill>
                <a:srgbClr val="FF0000"/>
              </a:solidFill>
            </a:endParaRPr>
          </a:p>
        </p:txBody>
      </p:sp>
      <p:sp>
        <p:nvSpPr>
          <p:cNvPr id="26" name="TextBox 25"/>
          <p:cNvSpPr txBox="1"/>
          <p:nvPr/>
        </p:nvSpPr>
        <p:spPr>
          <a:xfrm>
            <a:off x="6732240" y="2677904"/>
            <a:ext cx="1095172" cy="338554"/>
          </a:xfrm>
          <a:prstGeom prst="rect">
            <a:avLst/>
          </a:prstGeom>
          <a:noFill/>
        </p:spPr>
        <p:txBody>
          <a:bodyPr wrap="none" rtlCol="0">
            <a:spAutoFit/>
          </a:bodyPr>
          <a:lstStyle/>
          <a:p>
            <a:r>
              <a:rPr lang="en-US" sz="1600" b="1" dirty="0" smtClean="0">
                <a:solidFill>
                  <a:srgbClr val="00BE00"/>
                </a:solidFill>
                <a:latin typeface="Calibri" panose="020F0502020204030204" pitchFamily="34" charset="0"/>
              </a:rPr>
              <a:t>Alex Smith</a:t>
            </a:r>
            <a:endParaRPr lang="en-US" dirty="0">
              <a:solidFill>
                <a:srgbClr val="00BE00"/>
              </a:solidFill>
            </a:endParaRPr>
          </a:p>
        </p:txBody>
      </p:sp>
      <p:sp>
        <p:nvSpPr>
          <p:cNvPr id="27" name="TextBox 26"/>
          <p:cNvSpPr txBox="1"/>
          <p:nvPr/>
        </p:nvSpPr>
        <p:spPr>
          <a:xfrm>
            <a:off x="6609204" y="3460390"/>
            <a:ext cx="679994" cy="338554"/>
          </a:xfrm>
          <a:prstGeom prst="rect">
            <a:avLst/>
          </a:prstGeom>
          <a:noFill/>
        </p:spPr>
        <p:txBody>
          <a:bodyPr wrap="none" rtlCol="0">
            <a:spAutoFit/>
          </a:bodyPr>
          <a:lstStyle/>
          <a:p>
            <a:r>
              <a:rPr lang="en-US" sz="1600" b="1" dirty="0" smtClean="0">
                <a:solidFill>
                  <a:srgbClr val="00BE00"/>
                </a:solidFill>
                <a:latin typeface="Calibri" panose="020F0502020204030204" pitchFamily="34" charset="0"/>
              </a:rPr>
              <a:t>Smith</a:t>
            </a:r>
            <a:endParaRPr lang="en-US" dirty="0">
              <a:solidFill>
                <a:srgbClr val="00BE00"/>
              </a:solidFill>
            </a:endParaRPr>
          </a:p>
        </p:txBody>
      </p:sp>
    </p:spTree>
    <p:extLst>
      <p:ext uri="{BB962C8B-B14F-4D97-AF65-F5344CB8AC3E}">
        <p14:creationId xmlns:p14="http://schemas.microsoft.com/office/powerpoint/2010/main" val="18635897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5" grpId="0" animBg="1"/>
      <p:bldP spid="16" grpId="0" animBg="1"/>
      <p:bldP spid="17" grpId="0" animBg="1"/>
      <p:bldP spid="18" grpId="0" animBg="1"/>
      <p:bldP spid="19" grpId="0" animBg="1"/>
      <p:bldP spid="20" grpId="0" animBg="1"/>
      <p:bldP spid="23" grpId="0" animBg="1"/>
      <p:bldP spid="24" grpId="0"/>
      <p:bldP spid="25" grpId="0"/>
      <p:bldP spid="26"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 Eastern Politics</a:t>
            </a:r>
            <a:endParaRPr lang="en-US" dirty="0"/>
          </a:p>
        </p:txBody>
      </p:sp>
      <p:sp>
        <p:nvSpPr>
          <p:cNvPr id="15" name="TextBox 3"/>
          <p:cNvSpPr txBox="1">
            <a:spLocks noChangeArrowheads="1"/>
          </p:cNvSpPr>
          <p:nvPr/>
        </p:nvSpPr>
        <p:spPr bwMode="auto">
          <a:xfrm>
            <a:off x="2358595" y="4684257"/>
            <a:ext cx="1978539" cy="584775"/>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buSzPct val="100000"/>
            </a:pPr>
            <a:r>
              <a:rPr lang="en-US" sz="1600" b="1" dirty="0" smtClean="0">
                <a:solidFill>
                  <a:srgbClr val="000000"/>
                </a:solidFill>
                <a:latin typeface="Calibri" pitchFamily="34" charset="0"/>
              </a:rPr>
              <a:t>Quarterback of the Kansas City Chief</a:t>
            </a:r>
          </a:p>
        </p:txBody>
      </p:sp>
      <p:sp>
        <p:nvSpPr>
          <p:cNvPr id="16" name="TextBox 3"/>
          <p:cNvSpPr txBox="1">
            <a:spLocks noChangeArrowheads="1"/>
          </p:cNvSpPr>
          <p:nvPr/>
        </p:nvSpPr>
        <p:spPr bwMode="auto">
          <a:xfrm>
            <a:off x="4383028" y="4685035"/>
            <a:ext cx="1978539" cy="584775"/>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buClr>
                <a:srgbClr val="000000"/>
              </a:buClr>
              <a:buSzPct val="100000"/>
            </a:pPr>
            <a:r>
              <a:rPr lang="en-US" sz="1600" b="1" dirty="0" smtClean="0">
                <a:solidFill>
                  <a:srgbClr val="000000"/>
                </a:solidFill>
                <a:latin typeface="Calibri" pitchFamily="34" charset="0"/>
              </a:rPr>
              <a:t>Tight End of the Cincinnati Bengals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1600" y="980728"/>
            <a:ext cx="6620799" cy="4372586"/>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9980" y="4941168"/>
            <a:ext cx="1375420" cy="1806802"/>
          </a:xfrm>
          <a:prstGeom prst="rect">
            <a:avLst/>
          </a:prstGeom>
        </p:spPr>
      </p:pic>
      <p:sp>
        <p:nvSpPr>
          <p:cNvPr id="21" name="Oval 20"/>
          <p:cNvSpPr/>
          <p:nvPr/>
        </p:nvSpPr>
        <p:spPr>
          <a:xfrm>
            <a:off x="5364088" y="2806189"/>
            <a:ext cx="1728192" cy="432048"/>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5436096" y="2852936"/>
            <a:ext cx="1752403" cy="338554"/>
          </a:xfrm>
          <a:prstGeom prst="rect">
            <a:avLst/>
          </a:prstGeom>
          <a:noFill/>
        </p:spPr>
        <p:txBody>
          <a:bodyPr wrap="none" rtlCol="0">
            <a:spAutoFit/>
          </a:bodyPr>
          <a:lstStyle/>
          <a:p>
            <a:r>
              <a:rPr lang="en-US" sz="1600" b="1" dirty="0">
                <a:solidFill>
                  <a:srgbClr val="C00000"/>
                </a:solidFill>
                <a:latin typeface="Calibri" panose="020F0502020204030204" pitchFamily="34" charset="0"/>
              </a:rPr>
              <a:t>Mahmoud </a:t>
            </a:r>
            <a:r>
              <a:rPr lang="en-US" sz="1600" b="1" dirty="0" smtClean="0">
                <a:solidFill>
                  <a:srgbClr val="C00000"/>
                </a:solidFill>
                <a:latin typeface="Calibri" panose="020F0502020204030204" pitchFamily="34" charset="0"/>
              </a:rPr>
              <a:t>Abbas </a:t>
            </a:r>
            <a:endParaRPr lang="en-US" dirty="0"/>
          </a:p>
        </p:txBody>
      </p:sp>
      <p:sp>
        <p:nvSpPr>
          <p:cNvPr id="24" name="Oval 23"/>
          <p:cNvSpPr/>
          <p:nvPr/>
        </p:nvSpPr>
        <p:spPr>
          <a:xfrm>
            <a:off x="5699917" y="3212976"/>
            <a:ext cx="1728192" cy="432048"/>
          </a:xfrm>
          <a:prstGeom prst="ellipse">
            <a:avLst/>
          </a:prstGeom>
          <a:solidFill>
            <a:srgbClr val="FFFFCC"/>
          </a:solidFill>
          <a:ln w="635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5940152" y="3259723"/>
            <a:ext cx="1149097" cy="338554"/>
          </a:xfrm>
          <a:prstGeom prst="rect">
            <a:avLst/>
          </a:prstGeom>
          <a:noFill/>
        </p:spPr>
        <p:txBody>
          <a:bodyPr wrap="none" rtlCol="0">
            <a:spAutoFit/>
          </a:bodyPr>
          <a:lstStyle/>
          <a:p>
            <a:r>
              <a:rPr lang="en-US" sz="1600" b="1" dirty="0" smtClean="0">
                <a:solidFill>
                  <a:srgbClr val="C00000"/>
                </a:solidFill>
                <a:latin typeface="Calibri" panose="020F0502020204030204" pitchFamily="34" charset="0"/>
              </a:rPr>
              <a:t>Abu </a:t>
            </a:r>
            <a:r>
              <a:rPr lang="en-US" sz="1600" b="1" dirty="0" err="1" smtClean="0">
                <a:solidFill>
                  <a:srgbClr val="C00000"/>
                </a:solidFill>
                <a:latin typeface="Calibri" panose="020F0502020204030204" pitchFamily="34" charset="0"/>
              </a:rPr>
              <a:t>Mazen</a:t>
            </a:r>
            <a:endParaRPr lang="en-US" dirty="0"/>
          </a:p>
        </p:txBody>
      </p:sp>
      <p:sp>
        <p:nvSpPr>
          <p:cNvPr id="18" name="Rectangular Callout 17"/>
          <p:cNvSpPr>
            <a:spLocks noChangeArrowheads="1"/>
          </p:cNvSpPr>
          <p:nvPr/>
        </p:nvSpPr>
        <p:spPr bwMode="auto">
          <a:xfrm>
            <a:off x="0" y="4221088"/>
            <a:ext cx="4248472" cy="577113"/>
          </a:xfrm>
          <a:prstGeom prst="wedgeRectCallout">
            <a:avLst>
              <a:gd name="adj1" fmla="val 92944"/>
              <a:gd name="adj2" fmla="val -224929"/>
            </a:avLst>
          </a:prstGeom>
          <a:solidFill>
            <a:srgbClr val="FFFFCC"/>
          </a:solidFill>
          <a:ln w="28575" algn="ctr">
            <a:solidFill>
              <a:srgbClr val="FF9933"/>
            </a:solidFill>
            <a:round/>
            <a:headEnd/>
            <a:tailEnd/>
          </a:ln>
        </p:spPr>
        <p:txBody>
          <a:bodyPr/>
          <a:lstStyle/>
          <a:p>
            <a:r>
              <a:rPr lang="en-US" sz="1600" b="1" dirty="0" smtClean="0">
                <a:solidFill>
                  <a:srgbClr val="C00000"/>
                </a:solidFill>
                <a:latin typeface="Calibri" panose="020F0502020204030204" pitchFamily="34" charset="0"/>
              </a:rPr>
              <a:t>Mahmoud Abbas: </a:t>
            </a:r>
            <a:r>
              <a:rPr lang="en-US" sz="1600" b="1" dirty="0">
                <a:solidFill>
                  <a:srgbClr val="000000"/>
                </a:solidFill>
                <a:latin typeface="Calibri" panose="020F0502020204030204" pitchFamily="34" charset="0"/>
              </a:rPr>
              <a:t>http://en.wikipedia.org/wiki/Mahmoud_Abbas</a:t>
            </a:r>
          </a:p>
        </p:txBody>
      </p:sp>
      <p:sp>
        <p:nvSpPr>
          <p:cNvPr id="20" name="Rectangular Callout 19"/>
          <p:cNvSpPr>
            <a:spLocks noChangeArrowheads="1"/>
          </p:cNvSpPr>
          <p:nvPr/>
        </p:nvSpPr>
        <p:spPr bwMode="auto">
          <a:xfrm>
            <a:off x="4895527" y="5524567"/>
            <a:ext cx="4248473" cy="577113"/>
          </a:xfrm>
          <a:prstGeom prst="wedgeRectCallout">
            <a:avLst>
              <a:gd name="adj1" fmla="val -10541"/>
              <a:gd name="adj2" fmla="val -360619"/>
            </a:avLst>
          </a:prstGeom>
          <a:solidFill>
            <a:srgbClr val="FFFFCC"/>
          </a:solidFill>
          <a:ln w="28575" algn="ctr">
            <a:solidFill>
              <a:srgbClr val="FF9933"/>
            </a:solidFill>
            <a:round/>
            <a:headEnd/>
            <a:tailEnd/>
          </a:ln>
        </p:spPr>
        <p:txBody>
          <a:bodyPr/>
          <a:lstStyle/>
          <a:p>
            <a:r>
              <a:rPr lang="en-US" sz="1600" b="1" dirty="0" smtClean="0">
                <a:solidFill>
                  <a:srgbClr val="C00000"/>
                </a:solidFill>
                <a:latin typeface="Calibri" panose="020F0502020204030204" pitchFamily="34" charset="0"/>
              </a:rPr>
              <a:t>Abu </a:t>
            </a:r>
            <a:r>
              <a:rPr lang="en-US" sz="1600" b="1" dirty="0" err="1" smtClean="0">
                <a:solidFill>
                  <a:srgbClr val="C00000"/>
                </a:solidFill>
                <a:latin typeface="Calibri" panose="020F0502020204030204" pitchFamily="34" charset="0"/>
              </a:rPr>
              <a:t>Mazen</a:t>
            </a:r>
            <a:r>
              <a:rPr lang="en-US" sz="1600" b="1" dirty="0" smtClean="0">
                <a:solidFill>
                  <a:srgbClr val="C00000"/>
                </a:solidFill>
                <a:latin typeface="Calibri" panose="020F0502020204030204" pitchFamily="34" charset="0"/>
              </a:rPr>
              <a:t>: </a:t>
            </a:r>
            <a:r>
              <a:rPr lang="en-US" sz="1600" b="1" dirty="0">
                <a:solidFill>
                  <a:srgbClr val="000000"/>
                </a:solidFill>
                <a:latin typeface="Calibri" panose="020F0502020204030204" pitchFamily="34" charset="0"/>
              </a:rPr>
              <a:t>http://en.wikipedia.org/wiki/Mahmoud_Abbas</a:t>
            </a:r>
          </a:p>
        </p:txBody>
      </p:sp>
      <p:sp>
        <p:nvSpPr>
          <p:cNvPr id="26" name="TextBox 3"/>
          <p:cNvSpPr txBox="1">
            <a:spLocks noChangeArrowheads="1"/>
          </p:cNvSpPr>
          <p:nvPr/>
        </p:nvSpPr>
        <p:spPr bwMode="auto">
          <a:xfrm>
            <a:off x="44668" y="5013176"/>
            <a:ext cx="3657600" cy="1631216"/>
          </a:xfrm>
          <a:prstGeom prst="rect">
            <a:avLst/>
          </a:prstGeom>
          <a:solidFill>
            <a:srgbClr val="FFFFCC"/>
          </a:solidFill>
          <a:ln w="9525">
            <a:solidFill>
              <a:srgbClr val="FF9900"/>
            </a:solidFill>
            <a:miter lim="800000"/>
            <a:headEnd/>
            <a:tailEnd/>
          </a:ln>
        </p:spPr>
        <p:txBody>
          <a:bodyPr wrap="square">
            <a:spAutoFit/>
          </a:bodyPr>
          <a:lstStyle>
            <a:lvl1pPr defTabSz="457200" eaLnBrk="0" hangingPunct="0">
              <a:defRPr>
                <a:solidFill>
                  <a:schemeClr val="tx1"/>
                </a:solidFill>
                <a:latin typeface="Arial" pitchFamily="34" charset="0"/>
                <a:cs typeface="Arial" pitchFamily="34" charset="0"/>
              </a:defRPr>
            </a:lvl1pPr>
            <a:lvl2pPr marL="742950" indent="-285750" defTabSz="457200" eaLnBrk="0" hangingPunct="0">
              <a:defRPr>
                <a:solidFill>
                  <a:schemeClr val="tx1"/>
                </a:solidFill>
                <a:latin typeface="Arial" pitchFamily="34" charset="0"/>
                <a:cs typeface="Arial" pitchFamily="34" charset="0"/>
              </a:defRPr>
            </a:lvl2pPr>
            <a:lvl3pPr marL="1143000" indent="-228600" defTabSz="457200" eaLnBrk="0" hangingPunct="0">
              <a:defRPr>
                <a:solidFill>
                  <a:schemeClr val="tx1"/>
                </a:solidFill>
                <a:latin typeface="Arial" pitchFamily="34" charset="0"/>
                <a:cs typeface="Arial" pitchFamily="34" charset="0"/>
              </a:defRPr>
            </a:lvl3pPr>
            <a:lvl4pPr marL="1600200" indent="-228600" defTabSz="457200" eaLnBrk="0" hangingPunct="0">
              <a:defRPr>
                <a:solidFill>
                  <a:schemeClr val="tx1"/>
                </a:solidFill>
                <a:latin typeface="Arial" pitchFamily="34" charset="0"/>
                <a:cs typeface="Arial" pitchFamily="34" charset="0"/>
              </a:defRPr>
            </a:lvl4pPr>
            <a:lvl5pPr marL="2057400" indent="-228600" defTabSz="457200" eaLnBrk="0" hangingPunct="0">
              <a:defRPr>
                <a:solidFill>
                  <a:schemeClr val="tx1"/>
                </a:solidFill>
                <a:latin typeface="Arial"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Clr>
                <a:srgbClr val="000000"/>
              </a:buClr>
              <a:buSzPct val="100000"/>
            </a:pPr>
            <a:r>
              <a:rPr lang="en-US" sz="2000" b="1" dirty="0" smtClean="0">
                <a:solidFill>
                  <a:srgbClr val="000000"/>
                </a:solidFill>
                <a:latin typeface="Calibri" pitchFamily="34" charset="0"/>
              </a:rPr>
              <a:t>Variability: </a:t>
            </a:r>
            <a:r>
              <a:rPr lang="en-US" sz="2000" dirty="0" smtClean="0">
                <a:solidFill>
                  <a:srgbClr val="000000"/>
                </a:solidFill>
                <a:latin typeface="Calibri" pitchFamily="34" charset="0"/>
              </a:rPr>
              <a:t>Getting around multiple </a:t>
            </a:r>
            <a:r>
              <a:rPr lang="en-US" sz="2000" b="1" dirty="0" smtClean="0">
                <a:solidFill>
                  <a:srgbClr val="000000"/>
                </a:solidFill>
                <a:latin typeface="Calibri" pitchFamily="34" charset="0"/>
              </a:rPr>
              <a:t>surface representations. </a:t>
            </a:r>
          </a:p>
          <a:p>
            <a:pPr eaLnBrk="1" hangingPunct="1">
              <a:buClr>
                <a:srgbClr val="000000"/>
              </a:buClr>
              <a:buSzPct val="100000"/>
            </a:pPr>
            <a:r>
              <a:rPr lang="en-US" sz="2000" b="1" dirty="0" smtClean="0">
                <a:solidFill>
                  <a:srgbClr val="000000"/>
                </a:solidFill>
                <a:latin typeface="Calibri" pitchFamily="34" charset="0"/>
              </a:rPr>
              <a:t>Co-reference resolution </a:t>
            </a:r>
            <a:r>
              <a:rPr lang="en-US" sz="2000" dirty="0" smtClean="0">
                <a:solidFill>
                  <a:srgbClr val="000000"/>
                </a:solidFill>
                <a:latin typeface="Calibri" pitchFamily="34" charset="0"/>
              </a:rPr>
              <a:t>within &amp; across documents, </a:t>
            </a:r>
            <a:r>
              <a:rPr lang="en-US" sz="2000" b="1" dirty="0" smtClean="0">
                <a:solidFill>
                  <a:srgbClr val="000000"/>
                </a:solidFill>
                <a:latin typeface="Calibri" pitchFamily="34" charset="0"/>
              </a:rPr>
              <a:t>with grounding</a:t>
            </a:r>
          </a:p>
        </p:txBody>
      </p:sp>
    </p:spTree>
    <p:extLst>
      <p:ext uri="{BB962C8B-B14F-4D97-AF65-F5344CB8AC3E}">
        <p14:creationId xmlns:p14="http://schemas.microsoft.com/office/powerpoint/2010/main" val="893032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22" grpId="0"/>
      <p:bldP spid="24" grpId="0" animBg="1"/>
      <p:bldP spid="25" grpId="0"/>
      <p:bldP spid="18" grpId="0" animBg="1"/>
      <p:bldP spid="20" grpId="0" animBg="1"/>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Rectangle 13"/>
          <p:cNvSpPr>
            <a:spLocks noChangeArrowheads="1"/>
          </p:cNvSpPr>
          <p:nvPr/>
        </p:nvSpPr>
        <p:spPr bwMode="auto">
          <a:xfrm>
            <a:off x="6019800" y="3733800"/>
            <a:ext cx="548640"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24" name="Rectangle 13"/>
          <p:cNvSpPr>
            <a:spLocks noChangeArrowheads="1"/>
          </p:cNvSpPr>
          <p:nvPr/>
        </p:nvSpPr>
        <p:spPr bwMode="auto">
          <a:xfrm>
            <a:off x="1752600" y="1295400"/>
            <a:ext cx="1234440"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endParaRPr lang="en-US"/>
          </a:p>
        </p:txBody>
      </p:sp>
      <p:grpSp>
        <p:nvGrpSpPr>
          <p:cNvPr id="2" name="Group 2"/>
          <p:cNvGrpSpPr>
            <a:grpSpLocks/>
          </p:cNvGrpSpPr>
          <p:nvPr/>
        </p:nvGrpSpPr>
        <p:grpSpPr bwMode="auto">
          <a:xfrm>
            <a:off x="4495800" y="2114550"/>
            <a:ext cx="3962400" cy="2533650"/>
            <a:chOff x="2832" y="1332"/>
            <a:chExt cx="2496" cy="1596"/>
          </a:xfrm>
        </p:grpSpPr>
        <p:sp>
          <p:nvSpPr>
            <p:cNvPr id="8213" name="Rectangle 3"/>
            <p:cNvSpPr>
              <a:spLocks noChangeArrowheads="1"/>
            </p:cNvSpPr>
            <p:nvPr/>
          </p:nvSpPr>
          <p:spPr bwMode="auto">
            <a:xfrm>
              <a:off x="3552" y="2736"/>
              <a:ext cx="1302"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8214" name="Rectangle 4"/>
            <p:cNvSpPr>
              <a:spLocks noChangeArrowheads="1"/>
            </p:cNvSpPr>
            <p:nvPr/>
          </p:nvSpPr>
          <p:spPr bwMode="auto">
            <a:xfrm>
              <a:off x="4368" y="1530"/>
              <a:ext cx="9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8215" name="Rectangle 5"/>
            <p:cNvSpPr>
              <a:spLocks noChangeArrowheads="1"/>
            </p:cNvSpPr>
            <p:nvPr/>
          </p:nvSpPr>
          <p:spPr bwMode="auto">
            <a:xfrm>
              <a:off x="2832" y="1332"/>
              <a:ext cx="96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grpSp>
      <p:grpSp>
        <p:nvGrpSpPr>
          <p:cNvPr id="3" name="Group 6"/>
          <p:cNvGrpSpPr>
            <a:grpSpLocks/>
          </p:cNvGrpSpPr>
          <p:nvPr/>
        </p:nvGrpSpPr>
        <p:grpSpPr bwMode="auto">
          <a:xfrm>
            <a:off x="530225" y="1295400"/>
            <a:ext cx="8534400" cy="3276600"/>
            <a:chOff x="334" y="816"/>
            <a:chExt cx="5376" cy="2064"/>
          </a:xfrm>
        </p:grpSpPr>
        <p:sp>
          <p:nvSpPr>
            <p:cNvPr id="8206" name="Rectangle 7"/>
            <p:cNvSpPr>
              <a:spLocks noChangeArrowheads="1"/>
            </p:cNvSpPr>
            <p:nvPr/>
          </p:nvSpPr>
          <p:spPr bwMode="auto">
            <a:xfrm>
              <a:off x="2062" y="2256"/>
              <a:ext cx="336"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8207" name="Rectangle 8"/>
            <p:cNvSpPr>
              <a:spLocks noChangeArrowheads="1"/>
            </p:cNvSpPr>
            <p:nvPr/>
          </p:nvSpPr>
          <p:spPr bwMode="auto">
            <a:xfrm>
              <a:off x="4222" y="1344"/>
              <a:ext cx="384"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8208" name="Rectangle 9"/>
            <p:cNvSpPr>
              <a:spLocks noChangeArrowheads="1"/>
            </p:cNvSpPr>
            <p:nvPr/>
          </p:nvSpPr>
          <p:spPr bwMode="auto">
            <a:xfrm>
              <a:off x="2110" y="1344"/>
              <a:ext cx="240"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8209" name="Rectangle 10"/>
            <p:cNvSpPr>
              <a:spLocks noChangeArrowheads="1"/>
            </p:cNvSpPr>
            <p:nvPr/>
          </p:nvSpPr>
          <p:spPr bwMode="auto">
            <a:xfrm>
              <a:off x="1870" y="1536"/>
              <a:ext cx="240"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8210" name="Rectangle 11"/>
            <p:cNvSpPr>
              <a:spLocks noChangeArrowheads="1"/>
            </p:cNvSpPr>
            <p:nvPr/>
          </p:nvSpPr>
          <p:spPr bwMode="auto">
            <a:xfrm>
              <a:off x="334" y="2736"/>
              <a:ext cx="240"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8211" name="Rectangle 12"/>
            <p:cNvSpPr>
              <a:spLocks noChangeArrowheads="1"/>
            </p:cNvSpPr>
            <p:nvPr/>
          </p:nvSpPr>
          <p:spPr bwMode="auto">
            <a:xfrm>
              <a:off x="5422" y="1488"/>
              <a:ext cx="288"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8212" name="Rectangle 13"/>
            <p:cNvSpPr>
              <a:spLocks noChangeArrowheads="1"/>
            </p:cNvSpPr>
            <p:nvPr/>
          </p:nvSpPr>
          <p:spPr bwMode="auto">
            <a:xfrm>
              <a:off x="4846" y="816"/>
              <a:ext cx="288"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pSp>
      <p:grpSp>
        <p:nvGrpSpPr>
          <p:cNvPr id="4" name="Group 22"/>
          <p:cNvGrpSpPr>
            <a:grpSpLocks/>
          </p:cNvGrpSpPr>
          <p:nvPr/>
        </p:nvGrpSpPr>
        <p:grpSpPr bwMode="auto">
          <a:xfrm>
            <a:off x="2435225" y="1295400"/>
            <a:ext cx="3886200" cy="1371600"/>
            <a:chOff x="1534" y="816"/>
            <a:chExt cx="2448" cy="864"/>
          </a:xfrm>
        </p:grpSpPr>
        <p:sp>
          <p:nvSpPr>
            <p:cNvPr id="8203" name="Rectangle 15"/>
            <p:cNvSpPr>
              <a:spLocks noChangeArrowheads="1"/>
            </p:cNvSpPr>
            <p:nvPr/>
          </p:nvSpPr>
          <p:spPr bwMode="auto">
            <a:xfrm>
              <a:off x="3262" y="1536"/>
              <a:ext cx="720"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sp>
          <p:nvSpPr>
            <p:cNvPr id="8204" name="Rectangle 16"/>
            <p:cNvSpPr>
              <a:spLocks noChangeArrowheads="1"/>
            </p:cNvSpPr>
            <p:nvPr/>
          </p:nvSpPr>
          <p:spPr bwMode="auto">
            <a:xfrm>
              <a:off x="1534" y="1152"/>
              <a:ext cx="384"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8205" name="Rectangle 17"/>
            <p:cNvSpPr>
              <a:spLocks noChangeArrowheads="1"/>
            </p:cNvSpPr>
            <p:nvPr/>
          </p:nvSpPr>
          <p:spPr bwMode="auto">
            <a:xfrm>
              <a:off x="2158" y="816"/>
              <a:ext cx="1298" cy="19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a:p>
          </p:txBody>
        </p:sp>
      </p:grpSp>
      <p:sp>
        <p:nvSpPr>
          <p:cNvPr id="8198" name="Rectangle 18"/>
          <p:cNvSpPr>
            <a:spLocks noGrp="1" noChangeArrowheads="1"/>
          </p:cNvSpPr>
          <p:nvPr>
            <p:ph type="title" idx="4294967295"/>
          </p:nvPr>
        </p:nvSpPr>
        <p:spPr/>
        <p:txBody>
          <a:bodyPr/>
          <a:lstStyle/>
          <a:p>
            <a:pPr eaLnBrk="1" hangingPunct="1"/>
            <a:r>
              <a:rPr lang="en-US" dirty="0" smtClean="0"/>
              <a:t>Comprehension</a:t>
            </a:r>
            <a:endParaRPr lang="en-US" dirty="0" smtClean="0">
              <a:solidFill>
                <a:srgbClr val="FF00FF"/>
              </a:solidFill>
            </a:endParaRPr>
          </a:p>
        </p:txBody>
      </p:sp>
      <p:sp>
        <p:nvSpPr>
          <p:cNvPr id="541716" name="Rectangle 20"/>
          <p:cNvSpPr>
            <a:spLocks noChangeArrowheads="1"/>
          </p:cNvSpPr>
          <p:nvPr/>
        </p:nvSpPr>
        <p:spPr bwMode="auto">
          <a:xfrm>
            <a:off x="152400" y="5105400"/>
            <a:ext cx="8991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solidFill>
                  <a:srgbClr val="FF0000"/>
                </a:solidFill>
                <a:latin typeface="Tempus Sans ITC" pitchFamily="82" charset="0"/>
              </a:rPr>
              <a:t>1. Christopher Robin was born in England.      2.  Winnie the Pooh is a title of a book.  </a:t>
            </a:r>
          </a:p>
          <a:p>
            <a:r>
              <a:rPr lang="en-US" b="1">
                <a:solidFill>
                  <a:srgbClr val="FF0000"/>
                </a:solidFill>
                <a:latin typeface="Tempus Sans ITC" pitchFamily="82" charset="0"/>
              </a:rPr>
              <a:t>3. Christopher Robin’s dad was a magician.     4. Christopher Robin must be at least 65 now.</a:t>
            </a:r>
            <a:r>
              <a:rPr lang="en-US">
                <a:solidFill>
                  <a:srgbClr val="FF0000"/>
                </a:solidFill>
                <a:latin typeface="Tempus Sans ITC" pitchFamily="82" charset="0"/>
              </a:rPr>
              <a:t> </a:t>
            </a:r>
          </a:p>
        </p:txBody>
      </p:sp>
      <p:sp>
        <p:nvSpPr>
          <p:cNvPr id="8201" name="Rectangle 19"/>
          <p:cNvSpPr>
            <a:spLocks noGrp="1" noChangeArrowheads="1"/>
          </p:cNvSpPr>
          <p:nvPr>
            <p:ph type="body" idx="4294967295"/>
          </p:nvPr>
        </p:nvSpPr>
        <p:spPr>
          <a:xfrm>
            <a:off x="152400" y="1295400"/>
            <a:ext cx="8915400" cy="3886200"/>
          </a:xfrm>
        </p:spPr>
        <p:txBody>
          <a:bodyPr/>
          <a:lstStyle/>
          <a:p>
            <a:pPr algn="just" eaLnBrk="1" hangingPunct="1">
              <a:lnSpc>
                <a:spcPct val="90000"/>
              </a:lnSpc>
              <a:buFont typeface="Wingdings" pitchFamily="2" charset="2"/>
              <a:buNone/>
            </a:pPr>
            <a:r>
              <a:rPr lang="en-US" sz="2000" b="1" dirty="0" smtClean="0">
                <a:latin typeface="Tempus Sans ITC" pitchFamily="82" charset="0"/>
              </a:rPr>
              <a:t>(ENGLAND, June, 1989) - Christopher Robin is alive and well.  He lives in England.  He is the same person that you read about in the book, Winnie the Pooh. As a boy, Chris lived in a pretty home called </a:t>
            </a:r>
            <a:r>
              <a:rPr lang="en-US" sz="2000" b="1" dirty="0" err="1" smtClean="0">
                <a:latin typeface="Tempus Sans ITC" pitchFamily="82" charset="0"/>
              </a:rPr>
              <a:t>Cotchfield</a:t>
            </a:r>
            <a:r>
              <a:rPr lang="en-US" sz="2000" b="1" dirty="0" smtClean="0">
                <a:latin typeface="Tempus Sans ITC" pitchFamily="82" charset="0"/>
              </a:rPr>
              <a:t> Farm.  When Chris was three years old, his father wrote a poem about him.  The poem was printed in a magazine for others to read.  Mr. Robin then wrote a book.  He made up a fairy tale land where Chris lived.  His friends were animals.  There was a bear called Winnie the Pooh.  There was also an owl and a young pig, called a piglet.  All the animals were stuffed toys that Chris owned.  Mr. Robin made them come to life with his words.  The places in the story were all near </a:t>
            </a:r>
            <a:r>
              <a:rPr lang="en-US" sz="2000" b="1" dirty="0" err="1" smtClean="0">
                <a:latin typeface="Tempus Sans ITC" pitchFamily="82" charset="0"/>
              </a:rPr>
              <a:t>Cotchfield</a:t>
            </a:r>
            <a:r>
              <a:rPr lang="en-US" sz="2000" b="1" dirty="0" smtClean="0">
                <a:latin typeface="Tempus Sans ITC" pitchFamily="82" charset="0"/>
              </a:rPr>
              <a:t> Farm. Winnie the Pooh was written in 1925.  Children still love to read about Christopher Robin and his animal friends.  Most people don't know he is a real person who is grown now.  He has written two books of his own.  They tell what it is like to be famous.</a:t>
            </a:r>
          </a:p>
        </p:txBody>
      </p:sp>
      <p:sp>
        <p:nvSpPr>
          <p:cNvPr id="541719" name="Rectangle 23"/>
          <p:cNvSpPr>
            <a:spLocks noChangeArrowheads="1"/>
          </p:cNvSpPr>
          <p:nvPr/>
        </p:nvSpPr>
        <p:spPr bwMode="auto">
          <a:xfrm>
            <a:off x="2933700" y="5867400"/>
            <a:ext cx="3276600" cy="381000"/>
          </a:xfrm>
          <a:prstGeom prst="rect">
            <a:avLst/>
          </a:prstGeom>
          <a:solidFill>
            <a:srgbClr val="CC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buClr>
                <a:schemeClr val="bg2"/>
              </a:buClr>
              <a:buSzPct val="75000"/>
              <a:buFont typeface="Wingdings" pitchFamily="2" charset="2"/>
              <a:buNone/>
            </a:pPr>
            <a:r>
              <a:rPr lang="en-US" sz="2000" b="1">
                <a:solidFill>
                  <a:schemeClr val="bg1"/>
                </a:solidFill>
                <a:latin typeface="Tempus Sans ITC" pitchFamily="82" charset="0"/>
              </a:rPr>
              <a:t>This is an Inference Problem</a:t>
            </a:r>
          </a:p>
        </p:txBody>
      </p:sp>
      <p:sp>
        <p:nvSpPr>
          <p:cNvPr id="7" name="Slide Number Placeholder 6"/>
          <p:cNvSpPr>
            <a:spLocks noGrp="1"/>
          </p:cNvSpPr>
          <p:nvPr>
            <p:ph type="sldNum" sz="quarter" idx="11"/>
          </p:nvPr>
        </p:nvSpPr>
        <p:spPr/>
        <p:txBody>
          <a:bodyPr/>
          <a:lstStyle/>
          <a:p>
            <a:pPr>
              <a:defRPr/>
            </a:pPr>
            <a:r>
              <a:rPr lang="en-US" altLang="zh-TW" smtClean="0"/>
              <a:t>Page </a:t>
            </a:r>
            <a:fld id="{34956E49-9B35-407E-B5F2-C84A7F7C3F93}" type="slidenum">
              <a:rPr lang="en-US" altLang="zh-TW" smtClean="0"/>
              <a:pPr>
                <a:defRPr/>
              </a:pPr>
              <a:t>2</a:t>
            </a:fld>
            <a:endParaRPr lang="en-US" altLang="zh-TW"/>
          </a:p>
        </p:txBody>
      </p:sp>
    </p:spTree>
    <p:extLst>
      <p:ext uri="{BB962C8B-B14F-4D97-AF65-F5344CB8AC3E}">
        <p14:creationId xmlns:p14="http://schemas.microsoft.com/office/powerpoint/2010/main" val="86395085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17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1719">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17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541716" grpId="0"/>
      <p:bldP spid="541719"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Profiler DB</a:t>
            </a:r>
            <a:endParaRPr lang="en-US" dirty="0"/>
          </a:p>
        </p:txBody>
      </p:sp>
      <p:sp>
        <p:nvSpPr>
          <p:cNvPr id="3" name="Content Placeholder 2"/>
          <p:cNvSpPr>
            <a:spLocks noGrp="1"/>
          </p:cNvSpPr>
          <p:nvPr>
            <p:ph idx="1"/>
          </p:nvPr>
        </p:nvSpPr>
        <p:spPr/>
        <p:txBody>
          <a:bodyPr/>
          <a:lstStyle/>
          <a:p>
            <a:r>
              <a:rPr lang="en-US" dirty="0" smtClean="0"/>
              <a:t>Each entry corresponds to a </a:t>
            </a:r>
            <a:r>
              <a:rPr lang="en-US" dirty="0" smtClean="0">
                <a:solidFill>
                  <a:srgbClr val="0033CC"/>
                </a:solidFill>
              </a:rPr>
              <a:t>disambiguated</a:t>
            </a:r>
            <a:r>
              <a:rPr lang="en-US" dirty="0" smtClean="0"/>
              <a:t> entity/Concept</a:t>
            </a:r>
          </a:p>
          <a:p>
            <a:r>
              <a:rPr lang="en-US" dirty="0" smtClean="0"/>
              <a:t>Mapping to Wikipedia grounds entities in the “world” and allow us to profile unique entities, rather than “mentions” in text. </a:t>
            </a:r>
          </a:p>
          <a:p>
            <a:endParaRPr lang="en-US" dirty="0"/>
          </a:p>
          <a:p>
            <a:r>
              <a:rPr lang="en-US" dirty="0" smtClean="0"/>
              <a:t>In particular, we have </a:t>
            </a:r>
            <a:r>
              <a:rPr lang="en-US" dirty="0" smtClean="0">
                <a:solidFill>
                  <a:srgbClr val="0033CC"/>
                </a:solidFill>
              </a:rPr>
              <a:t>distinct entries</a:t>
            </a:r>
            <a:r>
              <a:rPr lang="en-US" dirty="0" smtClean="0"/>
              <a:t> for:</a:t>
            </a:r>
          </a:p>
          <a:p>
            <a:r>
              <a:rPr lang="en-US" dirty="0" smtClean="0"/>
              <a:t>Clinton (Bill), Clinton (Hilary), Clinton (lake), Clinton (Illinois),…..</a:t>
            </a:r>
          </a:p>
          <a:p>
            <a:endParaRPr lang="en-US" dirty="0"/>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20</a:t>
            </a:fld>
            <a:endParaRPr lang="en-US" altLang="zh-TW"/>
          </a:p>
        </p:txBody>
      </p:sp>
    </p:spTree>
    <p:extLst>
      <p:ext uri="{BB962C8B-B14F-4D97-AF65-F5344CB8AC3E}">
        <p14:creationId xmlns:p14="http://schemas.microsoft.com/office/powerpoint/2010/main" val="3554196798"/>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The Acquisition Procedure </a:t>
            </a:r>
            <a:endParaRPr lang="zh-CN" altLang="en-US" dirty="0"/>
          </a:p>
        </p:txBody>
      </p:sp>
      <p:sp>
        <p:nvSpPr>
          <p:cNvPr id="3" name="内容占位符 2"/>
          <p:cNvSpPr>
            <a:spLocks noGrp="1"/>
          </p:cNvSpPr>
          <p:nvPr>
            <p:ph idx="1"/>
          </p:nvPr>
        </p:nvSpPr>
        <p:spPr/>
        <p:txBody>
          <a:bodyPr/>
          <a:lstStyle/>
          <a:p>
            <a:endParaRPr lang="en-US" altLang="zh-CN" dirty="0" smtClean="0"/>
          </a:p>
          <a:p>
            <a:endParaRPr lang="zh-CN" altLang="en-US" dirty="0"/>
          </a:p>
        </p:txBody>
      </p:sp>
      <p:sp>
        <p:nvSpPr>
          <p:cNvPr id="4" name="幻灯片编号占位符 3"/>
          <p:cNvSpPr>
            <a:spLocks noGrp="1"/>
          </p:cNvSpPr>
          <p:nvPr>
            <p:ph type="sldNum" sz="quarter" idx="11"/>
          </p:nvPr>
        </p:nvSpPr>
        <p:spPr/>
        <p:txBody>
          <a:bodyPr/>
          <a:lstStyle/>
          <a:p>
            <a:fld id="{D7303D46-9BB5-4D44-8550-46E2B227A4D0}" type="slidenum">
              <a:rPr lang="zh-CN" altLang="en-US" smtClean="0"/>
              <a:pPr/>
              <a:t>21</a:t>
            </a:fld>
            <a:endParaRPr lang="zh-CN" altLang="en-US"/>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8643" b="52472"/>
          <a:stretch/>
        </p:blipFill>
        <p:spPr bwMode="auto">
          <a:xfrm>
            <a:off x="1230979" y="1494850"/>
            <a:ext cx="1400903" cy="13517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356" r="44945" b="58343"/>
          <a:stretch/>
        </p:blipFill>
        <p:spPr bwMode="auto">
          <a:xfrm>
            <a:off x="2631882" y="1494850"/>
            <a:ext cx="2210462" cy="1184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5055" r="12701" b="58343"/>
          <a:stretch/>
        </p:blipFill>
        <p:spPr bwMode="auto">
          <a:xfrm>
            <a:off x="4842344" y="1494850"/>
            <a:ext cx="2115047" cy="1184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1843" t="49486"/>
          <a:stretch/>
        </p:blipFill>
        <p:spPr bwMode="auto">
          <a:xfrm>
            <a:off x="5287617" y="2902230"/>
            <a:ext cx="2502923" cy="1436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7299"/>
          <a:stretch/>
        </p:blipFill>
        <p:spPr bwMode="auto">
          <a:xfrm>
            <a:off x="6957391" y="1494850"/>
            <a:ext cx="833149" cy="2844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r="37066"/>
          <a:stretch/>
        </p:blipFill>
        <p:spPr bwMode="auto">
          <a:xfrm>
            <a:off x="1230979" y="2916870"/>
            <a:ext cx="4128201" cy="1422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683948" y="5243165"/>
            <a:ext cx="1641796" cy="369332"/>
          </a:xfrm>
          <a:prstGeom prst="rect">
            <a:avLst/>
          </a:prstGeom>
        </p:spPr>
        <p:txBody>
          <a:bodyPr wrap="none">
            <a:spAutoFit/>
          </a:bodyPr>
          <a:lstStyle/>
          <a:p>
            <a:r>
              <a:rPr kumimoji="1" lang="en-US" b="1" dirty="0" smtClean="0">
                <a:latin typeface="Calibri" panose="020F0502020204030204" pitchFamily="34" charset="0"/>
              </a:rPr>
              <a:t>Try our demo: </a:t>
            </a:r>
            <a:endParaRPr lang="en-US" b="1" dirty="0">
              <a:latin typeface="Calibri" panose="020F0502020204030204" pitchFamily="34" charset="0"/>
            </a:endParaRPr>
          </a:p>
        </p:txBody>
      </p:sp>
      <p:sp>
        <p:nvSpPr>
          <p:cNvPr id="11" name="TextBox 10"/>
          <p:cNvSpPr txBox="1"/>
          <p:nvPr/>
        </p:nvSpPr>
        <p:spPr>
          <a:xfrm>
            <a:off x="2304474" y="1335369"/>
            <a:ext cx="1066318" cy="369332"/>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4 million </a:t>
            </a:r>
            <a:endParaRPr lang="en-US" b="1" dirty="0">
              <a:solidFill>
                <a:srgbClr val="FF0000"/>
              </a:solidFill>
              <a:latin typeface="Calibri" panose="020F0502020204030204" pitchFamily="34" charset="0"/>
              <a:cs typeface="Times New Roman" panose="02020603050405020304" pitchFamily="18" charset="0"/>
            </a:endParaRPr>
          </a:p>
        </p:txBody>
      </p:sp>
      <p:sp>
        <p:nvSpPr>
          <p:cNvPr id="14" name="TextBox 13"/>
          <p:cNvSpPr txBox="1"/>
          <p:nvPr/>
        </p:nvSpPr>
        <p:spPr>
          <a:xfrm>
            <a:off x="4445155" y="1348384"/>
            <a:ext cx="1042273" cy="369332"/>
          </a:xfrm>
          <a:prstGeom prst="rect">
            <a:avLst/>
          </a:prstGeom>
          <a:noFill/>
        </p:spPr>
        <p:txBody>
          <a:bodyPr wrap="none" rtlCol="0">
            <a:spAutoFit/>
          </a:bodyPr>
          <a:lstStyle/>
          <a:p>
            <a:r>
              <a:rPr lang="en-US" b="1" dirty="0">
                <a:solidFill>
                  <a:srgbClr val="FF0000"/>
                </a:solidFill>
                <a:latin typeface="Calibri" panose="020F0502020204030204" pitchFamily="34" charset="0"/>
                <a:cs typeface="Times New Roman" panose="02020603050405020304" pitchFamily="18" charset="0"/>
              </a:rPr>
              <a:t>1,455 GB</a:t>
            </a:r>
          </a:p>
        </p:txBody>
      </p:sp>
      <p:sp>
        <p:nvSpPr>
          <p:cNvPr id="15" name="TextBox 14"/>
          <p:cNvSpPr txBox="1"/>
          <p:nvPr/>
        </p:nvSpPr>
        <p:spPr>
          <a:xfrm>
            <a:off x="7331433" y="3710614"/>
            <a:ext cx="1556836" cy="923330"/>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200 mid-end  </a:t>
            </a:r>
          </a:p>
          <a:p>
            <a:r>
              <a:rPr lang="en-US" b="1" dirty="0" smtClean="0">
                <a:solidFill>
                  <a:srgbClr val="FF0000"/>
                </a:solidFill>
                <a:latin typeface="Calibri" panose="020F0502020204030204" pitchFamily="34" charset="0"/>
                <a:cs typeface="Times New Roman" panose="02020603050405020304" pitchFamily="18" charset="0"/>
              </a:rPr>
              <a:t>EC2 nodes,</a:t>
            </a:r>
          </a:p>
          <a:p>
            <a:r>
              <a:rPr lang="en-US" b="1" dirty="0" smtClean="0">
                <a:solidFill>
                  <a:srgbClr val="FF0000"/>
                </a:solidFill>
                <a:latin typeface="Calibri" panose="020F0502020204030204" pitchFamily="34" charset="0"/>
                <a:cs typeface="Times New Roman" panose="02020603050405020304" pitchFamily="18" charset="0"/>
              </a:rPr>
              <a:t>3 hours,  420$</a:t>
            </a:r>
            <a:endParaRPr lang="en-US" b="1" dirty="0">
              <a:solidFill>
                <a:srgbClr val="FF0000"/>
              </a:solidFill>
              <a:latin typeface="Calibri" panose="020F0502020204030204" pitchFamily="34" charset="0"/>
              <a:cs typeface="Times New Roman" panose="02020603050405020304" pitchFamily="18" charset="0"/>
            </a:endParaRPr>
          </a:p>
        </p:txBody>
      </p:sp>
      <p:sp>
        <p:nvSpPr>
          <p:cNvPr id="16" name="TextBox 15"/>
          <p:cNvSpPr txBox="1"/>
          <p:nvPr/>
        </p:nvSpPr>
        <p:spPr>
          <a:xfrm>
            <a:off x="4575734" y="4105723"/>
            <a:ext cx="918841" cy="369332"/>
          </a:xfrm>
          <a:prstGeom prst="rect">
            <a:avLst/>
          </a:prstGeom>
          <a:noFill/>
        </p:spPr>
        <p:txBody>
          <a:bodyPr wrap="none" rtlCol="0">
            <a:spAutoFit/>
          </a:bodyPr>
          <a:lstStyle/>
          <a:p>
            <a:r>
              <a:rPr lang="en-US" b="1" dirty="0" smtClean="0">
                <a:solidFill>
                  <a:srgbClr val="FF0000"/>
                </a:solidFill>
                <a:latin typeface="Calibri" panose="020F0502020204030204" pitchFamily="34" charset="0"/>
                <a:cs typeface="Times New Roman" panose="02020603050405020304" pitchFamily="18" charset="0"/>
              </a:rPr>
              <a:t>200GB </a:t>
            </a:r>
            <a:r>
              <a:rPr lang="en-US" dirty="0" smtClean="0">
                <a:solidFill>
                  <a:srgbClr val="FF0000"/>
                </a:solidFill>
                <a:latin typeface="Calibri" panose="020F0502020204030204" pitchFamily="34" charset="0"/>
                <a:cs typeface="Times New Roman" panose="02020603050405020304" pitchFamily="18" charset="0"/>
              </a:rPr>
              <a:t> </a:t>
            </a:r>
            <a:endParaRPr lang="en-US" b="1" dirty="0">
              <a:solidFill>
                <a:srgbClr val="FF0000"/>
              </a:solidFill>
              <a:latin typeface="Calibri" panose="020F0502020204030204" pitchFamily="34" charset="0"/>
              <a:cs typeface="Times New Roman" panose="02020603050405020304" pitchFamily="18" charset="0"/>
            </a:endParaRPr>
          </a:p>
        </p:txBody>
      </p:sp>
      <p:sp>
        <p:nvSpPr>
          <p:cNvPr id="13" name="Rectangle 12"/>
          <p:cNvSpPr/>
          <p:nvPr/>
        </p:nvSpPr>
        <p:spPr>
          <a:xfrm>
            <a:off x="1050597" y="3967223"/>
            <a:ext cx="4572000" cy="646331"/>
          </a:xfrm>
          <a:prstGeom prst="rect">
            <a:avLst/>
          </a:prstGeom>
        </p:spPr>
        <p:txBody>
          <a:bodyPr>
            <a:spAutoFit/>
          </a:bodyPr>
          <a:lstStyle/>
          <a:p>
            <a:r>
              <a:rPr lang="en-US" b="1" dirty="0">
                <a:solidFill>
                  <a:srgbClr val="FF0000"/>
                </a:solidFill>
                <a:latin typeface="Calibri" panose="020F0502020204030204" pitchFamily="34" charset="0"/>
                <a:cs typeface="Times New Roman" panose="02020603050405020304" pitchFamily="18" charset="0"/>
              </a:rPr>
              <a:t>~3,5 M Wiki profiles </a:t>
            </a:r>
          </a:p>
          <a:p>
            <a:r>
              <a:rPr lang="en-US" b="1" dirty="0">
                <a:solidFill>
                  <a:srgbClr val="FF0000"/>
                </a:solidFill>
                <a:latin typeface="Calibri" panose="020F0502020204030204" pitchFamily="34" charset="0"/>
                <a:cs typeface="Times New Roman" panose="02020603050405020304" pitchFamily="18" charset="0"/>
              </a:rPr>
              <a:t>~300,000 verb sense profiles</a:t>
            </a:r>
          </a:p>
        </p:txBody>
      </p:sp>
      <p:sp>
        <p:nvSpPr>
          <p:cNvPr id="18" name="Rectangle 17"/>
          <p:cNvSpPr/>
          <p:nvPr/>
        </p:nvSpPr>
        <p:spPr>
          <a:xfrm>
            <a:off x="1585662" y="5577478"/>
            <a:ext cx="5561138" cy="369332"/>
          </a:xfrm>
          <a:prstGeom prst="rect">
            <a:avLst/>
          </a:prstGeom>
        </p:spPr>
        <p:txBody>
          <a:bodyPr wrap="none">
            <a:spAutoFit/>
          </a:bodyPr>
          <a:lstStyle/>
          <a:p>
            <a:r>
              <a:rPr lang="en-US" b="1" dirty="0" smtClean="0">
                <a:latin typeface="Courier New" panose="02070309020205020404" pitchFamily="49" charset="0"/>
                <a:cs typeface="Courier New" panose="02070309020205020404" pitchFamily="49" charset="0"/>
              </a:rPr>
              <a:t>http://cogcomp.cs.illinois.edu/profiler</a:t>
            </a:r>
            <a:endParaRPr lang="en-US" b="1" dirty="0">
              <a:latin typeface="Courier New" panose="02070309020205020404" pitchFamily="49" charset="0"/>
              <a:cs typeface="Courier New" panose="02070309020205020404" pitchFamily="49" charset="0"/>
            </a:endParaRPr>
          </a:p>
        </p:txBody>
      </p:sp>
      <p:sp>
        <p:nvSpPr>
          <p:cNvPr id="21" name="Rectangular Callout 20"/>
          <p:cNvSpPr/>
          <p:nvPr/>
        </p:nvSpPr>
        <p:spPr>
          <a:xfrm>
            <a:off x="4366231" y="304800"/>
            <a:ext cx="4320569" cy="684389"/>
          </a:xfrm>
          <a:prstGeom prst="wedgeRectCallout">
            <a:avLst>
              <a:gd name="adj1" fmla="val -59499"/>
              <a:gd name="adj2" fmla="val 138278"/>
            </a:avLst>
          </a:prstGeom>
          <a:solidFill>
            <a:srgbClr val="FFFFCC"/>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Illinois </a:t>
            </a:r>
            <a:r>
              <a:rPr lang="en-US" dirty="0" err="1" smtClean="0">
                <a:solidFill>
                  <a:schemeClr val="tx1"/>
                </a:solidFill>
              </a:rPr>
              <a:t>CloudNLP</a:t>
            </a:r>
            <a:r>
              <a:rPr lang="en-US" dirty="0" smtClean="0">
                <a:solidFill>
                  <a:schemeClr val="tx1"/>
                </a:solidFill>
              </a:rPr>
              <a:t>: a suite of state-of-the </a:t>
            </a:r>
            <a:r>
              <a:rPr lang="en-US" dirty="0" smtClean="0">
                <a:solidFill>
                  <a:schemeClr val="tx1"/>
                </a:solidFill>
              </a:rPr>
              <a:t>art </a:t>
            </a:r>
            <a:r>
              <a:rPr lang="en-US" dirty="0" smtClean="0">
                <a:solidFill>
                  <a:schemeClr val="tx1"/>
                </a:solidFill>
              </a:rPr>
              <a:t>NLP tools. Made available also on AWS.</a:t>
            </a:r>
            <a:endParaRPr lang="en-US" dirty="0">
              <a:solidFill>
                <a:schemeClr val="tx1"/>
              </a:solidFill>
            </a:endParaRPr>
          </a:p>
        </p:txBody>
      </p:sp>
    </p:spTree>
    <p:extLst>
      <p:ext uri="{BB962C8B-B14F-4D97-AF65-F5344CB8AC3E}">
        <p14:creationId xmlns:p14="http://schemas.microsoft.com/office/powerpoint/2010/main" val="2405980208"/>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Evidence</a:t>
            </a:r>
            <a:endParaRPr lang="en-US" dirty="0"/>
          </a:p>
        </p:txBody>
      </p:sp>
      <p:sp>
        <p:nvSpPr>
          <p:cNvPr id="3" name="Content Placeholder 2"/>
          <p:cNvSpPr>
            <a:spLocks noGrp="1"/>
          </p:cNvSpPr>
          <p:nvPr>
            <p:ph idx="1"/>
          </p:nvPr>
        </p:nvSpPr>
        <p:spPr/>
        <p:txBody>
          <a:bodyPr/>
          <a:lstStyle/>
          <a:p>
            <a:r>
              <a:rPr lang="en-US" dirty="0" smtClean="0"/>
              <a:t>We are at early stages of experimental validation (and refinement) of the acquisition and inference with the profiler.</a:t>
            </a:r>
          </a:p>
          <a:p>
            <a:endParaRPr lang="en-US" dirty="0"/>
          </a:p>
          <a:p>
            <a:endParaRPr lang="en-US" dirty="0" smtClean="0"/>
          </a:p>
          <a:p>
            <a:r>
              <a:rPr lang="en-US" dirty="0" smtClean="0"/>
              <a:t>Co-reference Resolution</a:t>
            </a:r>
          </a:p>
          <a:p>
            <a:endParaRPr lang="en-US" dirty="0"/>
          </a:p>
          <a:p>
            <a:r>
              <a:rPr lang="en-US" dirty="0" smtClean="0"/>
              <a:t>Identifying </a:t>
            </a:r>
            <a:r>
              <a:rPr lang="en-US" dirty="0" smtClean="0"/>
              <a:t>Attributes of Entities </a:t>
            </a:r>
            <a:endParaRPr lang="en-US" dirty="0" smtClean="0"/>
          </a:p>
          <a:p>
            <a:pPr lvl="1"/>
            <a:r>
              <a:rPr lang="en-US" dirty="0" smtClean="0"/>
              <a:t>Profession</a:t>
            </a:r>
            <a:endParaRPr lang="en-US" dirty="0" smtClean="0"/>
          </a:p>
        </p:txBody>
      </p:sp>
      <p:sp>
        <p:nvSpPr>
          <p:cNvPr id="4" name="Slide Number Placeholder 3"/>
          <p:cNvSpPr>
            <a:spLocks noGrp="1"/>
          </p:cNvSpPr>
          <p:nvPr>
            <p:ph type="sldNum" sz="quarter" idx="11"/>
          </p:nvPr>
        </p:nvSpPr>
        <p:spPr/>
        <p:txBody>
          <a:bodyPr/>
          <a:lstStyle/>
          <a:p>
            <a:pPr>
              <a:defRPr/>
            </a:pPr>
            <a:r>
              <a:rPr lang="en-US" altLang="zh-TW" smtClean="0"/>
              <a:t>Page </a:t>
            </a:r>
            <a:fld id="{C83F18D4-0D70-44DE-A8FF-A8D5002D1168}" type="slidenum">
              <a:rPr lang="en-US" altLang="zh-TW" smtClean="0"/>
              <a:pPr>
                <a:defRPr/>
              </a:pPr>
              <a:t>22</a:t>
            </a:fld>
            <a:endParaRPr lang="en-US" altLang="zh-TW"/>
          </a:p>
        </p:txBody>
      </p:sp>
    </p:spTree>
    <p:extLst>
      <p:ext uri="{BB962C8B-B14F-4D97-AF65-F5344CB8AC3E}">
        <p14:creationId xmlns:p14="http://schemas.microsoft.com/office/powerpoint/2010/main" val="2132735746"/>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 </a:t>
            </a:r>
            <a:r>
              <a:rPr lang="en-US" altLang="zh-CN" dirty="0" smtClean="0"/>
              <a:t>1: </a:t>
            </a:r>
            <a:r>
              <a:rPr lang="en-US" altLang="zh-CN" dirty="0" smtClean="0"/>
              <a:t>Co-reference Resolution</a:t>
            </a:r>
            <a:endParaRPr lang="zh-CN" altLang="en-US" dirty="0"/>
          </a:p>
        </p:txBody>
      </p:sp>
      <p:sp>
        <p:nvSpPr>
          <p:cNvPr id="3" name="内容占位符 2"/>
          <p:cNvSpPr>
            <a:spLocks noGrp="1"/>
          </p:cNvSpPr>
          <p:nvPr>
            <p:ph idx="1"/>
          </p:nvPr>
        </p:nvSpPr>
        <p:spPr/>
        <p:txBody>
          <a:bodyPr/>
          <a:lstStyle/>
          <a:p>
            <a:r>
              <a:rPr lang="en-US" altLang="zh-CN" dirty="0" smtClean="0"/>
              <a:t>We build upon our previous work (Peng et al, 2015). </a:t>
            </a:r>
          </a:p>
          <a:p>
            <a:r>
              <a:rPr lang="en-US" altLang="zh-CN" dirty="0" smtClean="0"/>
              <a:t>Extended the </a:t>
            </a:r>
            <a:r>
              <a:rPr lang="en-US" altLang="zh-CN" dirty="0" err="1" smtClean="0"/>
              <a:t>Winograd</a:t>
            </a:r>
            <a:r>
              <a:rPr lang="en-US" altLang="zh-CN" dirty="0" smtClean="0"/>
              <a:t>  data (Rahman &amp; Ng) </a:t>
            </a:r>
          </a:p>
          <a:p>
            <a:pPr lvl="1"/>
            <a:r>
              <a:rPr lang="en-US" altLang="zh-CN" dirty="0" smtClean="0"/>
              <a:t>to general co-reference instances: </a:t>
            </a:r>
            <a:r>
              <a:rPr lang="en-US" altLang="zh-CN" dirty="0" err="1" smtClean="0"/>
              <a:t>WinoCoref</a:t>
            </a:r>
            <a:r>
              <a:rPr lang="en-US" altLang="zh-CN" dirty="0" smtClean="0"/>
              <a:t> data </a:t>
            </a:r>
          </a:p>
          <a:p>
            <a:endParaRPr lang="en-US" altLang="zh-CN" dirty="0" smtClean="0"/>
          </a:p>
          <a:p>
            <a:endParaRPr lang="en-US" altLang="zh-CN" dirty="0" smtClean="0"/>
          </a:p>
          <a:p>
            <a:endParaRPr lang="en-US" altLang="zh-CN" dirty="0" smtClean="0"/>
          </a:p>
          <a:p>
            <a:endParaRPr lang="en-US" altLang="zh-CN" dirty="0" smtClean="0"/>
          </a:p>
          <a:p>
            <a:r>
              <a:rPr lang="en-US" altLang="zh-CN" dirty="0" smtClean="0"/>
              <a:t>Schemas are converted automatically, given an instance, into constraints that are used in an Integer Linear Programming formulation.  </a:t>
            </a:r>
          </a:p>
          <a:p>
            <a:endParaRPr lang="en-US" altLang="zh-CN" dirty="0" smtClean="0"/>
          </a:p>
          <a:p>
            <a:endParaRPr lang="zh-CN" altLang="en-US" dirty="0"/>
          </a:p>
        </p:txBody>
      </p:sp>
      <p:sp>
        <p:nvSpPr>
          <p:cNvPr id="4" name="幻灯片编号占位符 3"/>
          <p:cNvSpPr>
            <a:spLocks noGrp="1"/>
          </p:cNvSpPr>
          <p:nvPr>
            <p:ph type="sldNum" sz="quarter" idx="11"/>
          </p:nvPr>
        </p:nvSpPr>
        <p:spPr/>
        <p:txBody>
          <a:bodyPr/>
          <a:lstStyle/>
          <a:p>
            <a:fld id="{D7303D46-9BB5-4D44-8550-46E2B227A4D0}" type="slidenum">
              <a:rPr lang="zh-CN" altLang="en-US" smtClean="0"/>
              <a:pPr/>
              <a:t>23</a:t>
            </a:fld>
            <a:endParaRPr lang="zh-CN" altLang="en-US"/>
          </a:p>
        </p:txBody>
      </p:sp>
      <p:grpSp>
        <p:nvGrpSpPr>
          <p:cNvPr id="13" name="Group 12"/>
          <p:cNvGrpSpPr/>
          <p:nvPr/>
        </p:nvGrpSpPr>
        <p:grpSpPr>
          <a:xfrm>
            <a:off x="664170" y="3109766"/>
            <a:ext cx="7586695" cy="1060290"/>
            <a:chOff x="664170" y="2695079"/>
            <a:chExt cx="7586695" cy="1060290"/>
          </a:xfrm>
        </p:grpSpPr>
        <p:sp>
          <p:nvSpPr>
            <p:cNvPr id="6" name="Rectangle 5"/>
            <p:cNvSpPr/>
            <p:nvPr/>
          </p:nvSpPr>
          <p:spPr>
            <a:xfrm>
              <a:off x="664170" y="2695079"/>
              <a:ext cx="7586695" cy="1060290"/>
            </a:xfrm>
            <a:prstGeom prst="rect">
              <a:avLst/>
            </a:prstGeom>
            <a:solidFill>
              <a:schemeClr val="bg1"/>
            </a:solidFill>
            <a:ln w="28575">
              <a:solidFill>
                <a:srgbClr val="0070C0"/>
              </a:solidFill>
            </a:ln>
          </p:spPr>
          <p:txBody>
            <a:bodyPr wrap="square" lIns="182880" tIns="91440" bIns="91440">
              <a:spAutoFit/>
            </a:bodyPr>
            <a:lstStyle/>
            <a:p>
              <a:pPr>
                <a:lnSpc>
                  <a:spcPct val="150000"/>
                </a:lnSpc>
              </a:pPr>
              <a:r>
                <a:rPr lang="en-US" sz="2000" b="1" dirty="0" smtClean="0">
                  <a:latin typeface="Calibri" panose="020F0502020204030204" pitchFamily="34" charset="0"/>
                </a:rPr>
                <a:t>Jack  threw  the </a:t>
              </a:r>
              <a:r>
                <a:rPr lang="en-US" sz="2000" b="1" dirty="0">
                  <a:latin typeface="Calibri" panose="020F0502020204030204" pitchFamily="34" charset="0"/>
                </a:rPr>
                <a:t>bags of </a:t>
              </a:r>
              <a:r>
                <a:rPr lang="en-US" sz="2000" b="1" dirty="0" smtClean="0">
                  <a:latin typeface="Calibri" panose="020F0502020204030204" pitchFamily="34" charset="0"/>
                </a:rPr>
                <a:t> John   </a:t>
              </a:r>
              <a:r>
                <a:rPr lang="en-US" sz="2000" b="1" dirty="0">
                  <a:latin typeface="Calibri" panose="020F0502020204030204" pitchFamily="34" charset="0"/>
                </a:rPr>
                <a:t>into the water since </a:t>
              </a:r>
              <a:r>
                <a:rPr lang="en-US" sz="2000" b="1" dirty="0" smtClean="0">
                  <a:latin typeface="Calibri" panose="020F0502020204030204" pitchFamily="34" charset="0"/>
                </a:rPr>
                <a:t> he  </a:t>
              </a:r>
              <a:r>
                <a:rPr lang="en-US" sz="2000" b="1" dirty="0">
                  <a:latin typeface="Calibri" panose="020F0502020204030204" pitchFamily="34" charset="0"/>
                </a:rPr>
                <a:t>mistakenly asked </a:t>
              </a:r>
              <a:r>
                <a:rPr lang="en-US" sz="2000" b="1" dirty="0" smtClean="0">
                  <a:latin typeface="Calibri" panose="020F0502020204030204" pitchFamily="34" charset="0"/>
                </a:rPr>
                <a:t>  him  </a:t>
              </a:r>
              <a:r>
                <a:rPr lang="en-US" sz="2000" b="1" dirty="0">
                  <a:latin typeface="Calibri" panose="020F0502020204030204" pitchFamily="34" charset="0"/>
                </a:rPr>
                <a:t>to carry </a:t>
              </a:r>
              <a:r>
                <a:rPr lang="en-US" sz="2000" b="1" dirty="0" smtClean="0">
                  <a:latin typeface="Calibri" panose="020F0502020204030204" pitchFamily="34" charset="0"/>
                </a:rPr>
                <a:t> his  </a:t>
              </a:r>
              <a:r>
                <a:rPr lang="en-US" sz="2000" b="1" dirty="0">
                  <a:latin typeface="Calibri" panose="020F0502020204030204" pitchFamily="34" charset="0"/>
                </a:rPr>
                <a:t>bags</a:t>
              </a:r>
              <a:r>
                <a:rPr lang="en-US" sz="2000" b="1" dirty="0" smtClean="0">
                  <a:latin typeface="Calibri" panose="020F0502020204030204" pitchFamily="34" charset="0"/>
                </a:rPr>
                <a:t>.</a:t>
              </a:r>
            </a:p>
          </p:txBody>
        </p:sp>
        <p:sp>
          <p:nvSpPr>
            <p:cNvPr id="8" name="Rectangle 7"/>
            <p:cNvSpPr/>
            <p:nvPr/>
          </p:nvSpPr>
          <p:spPr>
            <a:xfrm>
              <a:off x="800622" y="2824281"/>
              <a:ext cx="576947" cy="435429"/>
            </a:xfrm>
            <a:prstGeom prst="rect">
              <a:avLst/>
            </a:prstGeom>
            <a:solidFill>
              <a:srgbClr val="92D050">
                <a:alpha val="4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9" name="Rectangle 8"/>
            <p:cNvSpPr/>
            <p:nvPr/>
          </p:nvSpPr>
          <p:spPr>
            <a:xfrm>
              <a:off x="6255454" y="2829534"/>
              <a:ext cx="348343" cy="430176"/>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sp>
          <p:nvSpPr>
            <p:cNvPr id="10" name="Rectangle 9"/>
            <p:cNvSpPr/>
            <p:nvPr/>
          </p:nvSpPr>
          <p:spPr>
            <a:xfrm>
              <a:off x="3374555" y="2813648"/>
              <a:ext cx="576947" cy="435429"/>
            </a:xfrm>
            <a:prstGeom prst="rect">
              <a:avLst/>
            </a:prstGeom>
            <a:solidFill>
              <a:srgbClr val="92D050">
                <a:alpha val="4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11" name="Rectangle 10"/>
            <p:cNvSpPr/>
            <p:nvPr/>
          </p:nvSpPr>
          <p:spPr>
            <a:xfrm>
              <a:off x="1562485" y="3292719"/>
              <a:ext cx="541609" cy="430176"/>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sp>
          <p:nvSpPr>
            <p:cNvPr id="12" name="Rectangle 11"/>
            <p:cNvSpPr/>
            <p:nvPr/>
          </p:nvSpPr>
          <p:spPr>
            <a:xfrm>
              <a:off x="3020386" y="3292719"/>
              <a:ext cx="431735" cy="430176"/>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grpSp>
    </p:spTree>
    <p:extLst>
      <p:ext uri="{BB962C8B-B14F-4D97-AF65-F5344CB8AC3E}">
        <p14:creationId xmlns:p14="http://schemas.microsoft.com/office/powerpoint/2010/main" val="7062377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 </a:t>
            </a:r>
            <a:r>
              <a:rPr lang="en-US" altLang="zh-CN" dirty="0" smtClean="0"/>
              <a:t>1: </a:t>
            </a:r>
            <a:r>
              <a:rPr lang="en-US" altLang="zh-CN" dirty="0" smtClean="0"/>
              <a:t>Co-reference Resolution</a:t>
            </a:r>
            <a:endParaRPr lang="zh-CN" altLang="en-US" dirty="0"/>
          </a:p>
        </p:txBody>
      </p:sp>
      <p:sp>
        <p:nvSpPr>
          <p:cNvPr id="3" name="内容占位符 2"/>
          <p:cNvSpPr>
            <a:spLocks noGrp="1"/>
          </p:cNvSpPr>
          <p:nvPr>
            <p:ph idx="1"/>
          </p:nvPr>
        </p:nvSpPr>
        <p:spPr/>
        <p:txBody>
          <a:bodyPr/>
          <a:lstStyle/>
          <a:p>
            <a:r>
              <a:rPr lang="en-US" altLang="zh-CN" dirty="0" smtClean="0"/>
              <a:t>Metrics:</a:t>
            </a:r>
          </a:p>
          <a:p>
            <a:pPr lvl="1"/>
            <a:r>
              <a:rPr lang="en-US" altLang="zh-CN" dirty="0" smtClean="0"/>
              <a:t>Precision for </a:t>
            </a:r>
            <a:r>
              <a:rPr lang="en-US" altLang="zh-CN" dirty="0" err="1" smtClean="0"/>
              <a:t>Winograd</a:t>
            </a:r>
            <a:r>
              <a:rPr lang="en-US" altLang="zh-CN" dirty="0" smtClean="0"/>
              <a:t> dataset</a:t>
            </a:r>
          </a:p>
          <a:p>
            <a:pPr lvl="1"/>
            <a:r>
              <a:rPr lang="en-US" altLang="zh-CN" dirty="0" err="1" smtClean="0"/>
              <a:t>AntePre</a:t>
            </a:r>
            <a:r>
              <a:rPr lang="en-US" altLang="zh-CN" dirty="0" smtClean="0"/>
              <a:t> for </a:t>
            </a:r>
            <a:r>
              <a:rPr lang="en-US" altLang="zh-CN" dirty="0" err="1" smtClean="0"/>
              <a:t>WinoCored</a:t>
            </a:r>
            <a:r>
              <a:rPr lang="en-US" altLang="zh-CN" dirty="0" smtClean="0"/>
              <a:t> dataset:</a:t>
            </a:r>
          </a:p>
          <a:p>
            <a:pPr lvl="2"/>
            <a:r>
              <a:rPr lang="en-US" altLang="zh-CN" dirty="0" smtClean="0"/>
              <a:t>Consider all the binary decisions of connecting pronouns to nominal mentions </a:t>
            </a:r>
          </a:p>
          <a:p>
            <a:pPr lvl="2"/>
            <a:r>
              <a:rPr lang="en-US" altLang="zh-CN" dirty="0" err="1" smtClean="0"/>
              <a:t>AntePre</a:t>
            </a:r>
            <a:r>
              <a:rPr lang="en-US" altLang="zh-CN" dirty="0" smtClean="0"/>
              <a:t> is the ratio of correct binary decisions to the total decisions </a:t>
            </a:r>
          </a:p>
          <a:p>
            <a:pPr lvl="2"/>
            <a:endParaRPr lang="en-US" altLang="zh-CN" dirty="0" smtClean="0"/>
          </a:p>
          <a:p>
            <a:pPr lvl="2"/>
            <a:endParaRPr lang="en-US" altLang="zh-CN" dirty="0" smtClean="0"/>
          </a:p>
          <a:p>
            <a:pPr lvl="2"/>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幻灯片编号占位符 3"/>
          <p:cNvSpPr>
            <a:spLocks noGrp="1"/>
          </p:cNvSpPr>
          <p:nvPr>
            <p:ph type="sldNum" sz="quarter" idx="11"/>
          </p:nvPr>
        </p:nvSpPr>
        <p:spPr/>
        <p:txBody>
          <a:bodyPr/>
          <a:lstStyle/>
          <a:p>
            <a:fld id="{D7303D46-9BB5-4D44-8550-46E2B227A4D0}" type="slidenum">
              <a:rPr lang="zh-CN" altLang="en-US" smtClean="0"/>
              <a:pPr/>
              <a:t>24</a:t>
            </a:fld>
            <a:endParaRPr lang="zh-CN" altLang="en-US"/>
          </a:p>
        </p:txBody>
      </p:sp>
      <p:graphicFrame>
        <p:nvGraphicFramePr>
          <p:cNvPr id="5" name="Table 4"/>
          <p:cNvGraphicFramePr>
            <a:graphicFrameLocks noGrp="1"/>
          </p:cNvGraphicFramePr>
          <p:nvPr>
            <p:extLst>
              <p:ext uri="{D42A27DB-BD31-4B8C-83A1-F6EECF244321}">
                <p14:modId xmlns:p14="http://schemas.microsoft.com/office/powerpoint/2010/main" val="49406889"/>
              </p:ext>
            </p:extLst>
          </p:nvPr>
        </p:nvGraphicFramePr>
        <p:xfrm>
          <a:off x="1339696" y="3610638"/>
          <a:ext cx="6418521" cy="1854200"/>
        </p:xfrm>
        <a:graphic>
          <a:graphicData uri="http://schemas.openxmlformats.org/drawingml/2006/table">
            <a:tbl>
              <a:tblPr firstRow="1" bandRow="1">
                <a:tableStyleId>{93296810-A885-4BE3-A3E7-6D5BEEA58F35}</a:tableStyleId>
              </a:tblPr>
              <a:tblGrid>
                <a:gridCol w="2324848"/>
                <a:gridCol w="1954166"/>
                <a:gridCol w="2139507"/>
              </a:tblGrid>
              <a:tr h="370840">
                <a:tc>
                  <a:txBody>
                    <a:bodyPr/>
                    <a:lstStyle/>
                    <a:p>
                      <a:pPr algn="ctr"/>
                      <a:r>
                        <a:rPr lang="en-US" dirty="0" smtClean="0">
                          <a:latin typeface="Calibri" panose="020F0502020204030204" pitchFamily="34" charset="0"/>
                          <a:cs typeface="Times New Roman" panose="02020603050405020304" pitchFamily="18" charset="0"/>
                        </a:rPr>
                        <a:t>Dataset</a:t>
                      </a:r>
                      <a:endParaRPr lang="en-US" dirty="0">
                        <a:latin typeface="Calibri" panose="020F0502020204030204" pitchFamily="34" charset="0"/>
                        <a:cs typeface="Times New Roman" panose="02020603050405020304" pitchFamily="18" charset="0"/>
                      </a:endParaRPr>
                    </a:p>
                  </a:txBody>
                  <a:tcPr/>
                </a:tc>
                <a:tc>
                  <a:txBody>
                    <a:bodyPr/>
                    <a:lstStyle/>
                    <a:p>
                      <a:pPr algn="ctr"/>
                      <a:r>
                        <a:rPr lang="en-US" dirty="0" err="1" smtClean="0">
                          <a:latin typeface="Calibri" panose="020F0502020204030204" pitchFamily="34" charset="0"/>
                          <a:cs typeface="Times New Roman" panose="02020603050405020304" pitchFamily="18" charset="0"/>
                        </a:rPr>
                        <a:t>Winograd</a:t>
                      </a:r>
                      <a:r>
                        <a:rPr lang="en-US" dirty="0" smtClean="0">
                          <a:latin typeface="Calibri" panose="020F0502020204030204" pitchFamily="34" charset="0"/>
                          <a:cs typeface="Times New Roman" panose="02020603050405020304" pitchFamily="18" charset="0"/>
                        </a:rPr>
                        <a:t> </a:t>
                      </a:r>
                      <a:endParaRPr lang="en-US" dirty="0">
                        <a:latin typeface="Calibri" panose="020F0502020204030204" pitchFamily="34" charset="0"/>
                        <a:cs typeface="Times New Roman" panose="02020603050405020304" pitchFamily="18" charset="0"/>
                      </a:endParaRPr>
                    </a:p>
                  </a:txBody>
                  <a:tcPr/>
                </a:tc>
                <a:tc>
                  <a:txBody>
                    <a:bodyPr/>
                    <a:lstStyle/>
                    <a:p>
                      <a:pPr algn="ctr"/>
                      <a:r>
                        <a:rPr lang="en-US" dirty="0" err="1" smtClean="0">
                          <a:latin typeface="Calibri" panose="020F0502020204030204" pitchFamily="34" charset="0"/>
                          <a:cs typeface="Times New Roman" panose="02020603050405020304" pitchFamily="18" charset="0"/>
                        </a:rPr>
                        <a:t>WinoCoref</a:t>
                      </a:r>
                      <a:r>
                        <a:rPr lang="en-US" dirty="0" smtClean="0">
                          <a:latin typeface="Calibri" panose="020F0502020204030204" pitchFamily="34" charset="0"/>
                          <a:cs typeface="Times New Roman" panose="02020603050405020304" pitchFamily="18" charset="0"/>
                        </a:rPr>
                        <a:t> </a:t>
                      </a:r>
                      <a:endParaRPr lang="en-US" dirty="0">
                        <a:latin typeface="Calibri" panose="020F0502020204030204" pitchFamily="34" charset="0"/>
                        <a:cs typeface="Times New Roman" panose="02020603050405020304" pitchFamily="18" charset="0"/>
                      </a:endParaRPr>
                    </a:p>
                  </a:txBody>
                  <a:tcPr/>
                </a:tc>
              </a:tr>
              <a:tr h="370840">
                <a:tc>
                  <a:txBody>
                    <a:bodyPr/>
                    <a:lstStyle/>
                    <a:p>
                      <a:pPr algn="ctr"/>
                      <a:r>
                        <a:rPr lang="en-US" dirty="0" smtClean="0">
                          <a:latin typeface="Calibri" panose="020F0502020204030204" pitchFamily="34" charset="0"/>
                          <a:cs typeface="Times New Roman" panose="02020603050405020304" pitchFamily="18" charset="0"/>
                        </a:rPr>
                        <a:t>Metric</a:t>
                      </a:r>
                      <a:endParaRPr lang="en-US" dirty="0">
                        <a:latin typeface="Calibri" panose="020F0502020204030204" pitchFamily="34" charset="0"/>
                        <a:cs typeface="Times New Roman" panose="02020603050405020304" pitchFamily="18" charset="0"/>
                      </a:endParaRPr>
                    </a:p>
                  </a:txBody>
                  <a:tcPr/>
                </a:tc>
                <a:tc>
                  <a:txBody>
                    <a:bodyPr/>
                    <a:lstStyle/>
                    <a:p>
                      <a:pPr algn="ctr"/>
                      <a:r>
                        <a:rPr lang="en-US" dirty="0" smtClean="0">
                          <a:latin typeface="Calibri" panose="020F0502020204030204" pitchFamily="34" charset="0"/>
                          <a:cs typeface="Times New Roman" panose="02020603050405020304" pitchFamily="18" charset="0"/>
                        </a:rPr>
                        <a:t>Precision</a:t>
                      </a:r>
                      <a:endParaRPr lang="en-US" dirty="0">
                        <a:latin typeface="Calibri" panose="020F0502020204030204" pitchFamily="34" charset="0"/>
                        <a:cs typeface="Times New Roman" panose="02020603050405020304" pitchFamily="18" charset="0"/>
                      </a:endParaRPr>
                    </a:p>
                  </a:txBody>
                  <a:tcPr/>
                </a:tc>
                <a:tc>
                  <a:txBody>
                    <a:bodyPr/>
                    <a:lstStyle/>
                    <a:p>
                      <a:pPr algn="ctr"/>
                      <a:r>
                        <a:rPr lang="en-US" dirty="0" err="1" smtClean="0">
                          <a:latin typeface="Calibri" panose="020F0502020204030204" pitchFamily="34" charset="0"/>
                          <a:cs typeface="Times New Roman" panose="02020603050405020304" pitchFamily="18" charset="0"/>
                        </a:rPr>
                        <a:t>AntePre</a:t>
                      </a:r>
                      <a:r>
                        <a:rPr lang="en-US" dirty="0" smtClean="0">
                          <a:latin typeface="Calibri" panose="020F0502020204030204" pitchFamily="34" charset="0"/>
                          <a:cs typeface="Times New Roman" panose="02020603050405020304" pitchFamily="18" charset="0"/>
                        </a:rPr>
                        <a:t> </a:t>
                      </a:r>
                      <a:endParaRPr lang="en-US" dirty="0">
                        <a:latin typeface="Calibri" panose="020F0502020204030204" pitchFamily="34" charset="0"/>
                        <a:cs typeface="Times New Roman" panose="02020603050405020304" pitchFamily="18" charset="0"/>
                      </a:endParaRPr>
                    </a:p>
                  </a:txBody>
                  <a:tcPr/>
                </a:tc>
              </a:tr>
              <a:tr h="370840">
                <a:tc>
                  <a:txBody>
                    <a:bodyPr/>
                    <a:lstStyle/>
                    <a:p>
                      <a:pPr algn="ctr"/>
                      <a:r>
                        <a:rPr lang="en-US" dirty="0" smtClean="0">
                          <a:latin typeface="Calibri" panose="020F0502020204030204" pitchFamily="34" charset="0"/>
                          <a:cs typeface="Times New Roman" panose="02020603050405020304" pitchFamily="18" charset="0"/>
                        </a:rPr>
                        <a:t>(Rahman</a:t>
                      </a:r>
                      <a:r>
                        <a:rPr lang="en-US" baseline="0" dirty="0" smtClean="0">
                          <a:latin typeface="Calibri" panose="020F0502020204030204" pitchFamily="34" charset="0"/>
                          <a:cs typeface="Times New Roman" panose="02020603050405020304" pitchFamily="18" charset="0"/>
                        </a:rPr>
                        <a:t> &amp; Ng, </a:t>
                      </a:r>
                      <a:r>
                        <a:rPr lang="en-US" dirty="0" smtClean="0">
                          <a:latin typeface="Calibri" panose="020F0502020204030204" pitchFamily="34" charset="0"/>
                          <a:cs typeface="Times New Roman" panose="02020603050405020304" pitchFamily="18" charset="0"/>
                        </a:rPr>
                        <a:t>2012)</a:t>
                      </a:r>
                      <a:endParaRPr lang="en-US" dirty="0">
                        <a:latin typeface="Calibri" panose="020F0502020204030204" pitchFamily="34" charset="0"/>
                        <a:cs typeface="Times New Roman" panose="02020603050405020304" pitchFamily="18" charset="0"/>
                      </a:endParaRPr>
                    </a:p>
                  </a:txBody>
                  <a:tcPr/>
                </a:tc>
                <a:tc>
                  <a:txBody>
                    <a:bodyPr/>
                    <a:lstStyle/>
                    <a:p>
                      <a:pPr algn="ctr"/>
                      <a:r>
                        <a:rPr lang="en-US" dirty="0" smtClean="0">
                          <a:latin typeface="Calibri" panose="020F0502020204030204" pitchFamily="34" charset="0"/>
                          <a:cs typeface="Times New Roman" panose="02020603050405020304" pitchFamily="18" charset="0"/>
                        </a:rPr>
                        <a:t>73.05</a:t>
                      </a:r>
                      <a:endParaRPr lang="en-US" dirty="0">
                        <a:latin typeface="Calibri" panose="020F0502020204030204" pitchFamily="34" charset="0"/>
                        <a:cs typeface="Times New Roman" panose="02020603050405020304" pitchFamily="18" charset="0"/>
                      </a:endParaRPr>
                    </a:p>
                  </a:txBody>
                  <a:tcPr/>
                </a:tc>
                <a:tc>
                  <a:txBody>
                    <a:bodyPr/>
                    <a:lstStyle/>
                    <a:p>
                      <a:pPr algn="ctr"/>
                      <a:r>
                        <a:rPr lang="en-US" dirty="0" smtClean="0">
                          <a:latin typeface="Calibri" panose="020F0502020204030204" pitchFamily="34" charset="0"/>
                          <a:cs typeface="Times New Roman" panose="02020603050405020304" pitchFamily="18" charset="0"/>
                        </a:rPr>
                        <a:t>---- </a:t>
                      </a:r>
                      <a:endParaRPr lang="en-US" dirty="0">
                        <a:latin typeface="Calibri" panose="020F0502020204030204" pitchFamily="34" charset="0"/>
                        <a:cs typeface="Times New Roman" panose="02020603050405020304" pitchFamily="18" charset="0"/>
                      </a:endParaRPr>
                    </a:p>
                  </a:txBody>
                  <a:tcPr/>
                </a:tc>
              </a:tr>
              <a:tr h="370840">
                <a:tc>
                  <a:txBody>
                    <a:bodyPr/>
                    <a:lstStyle/>
                    <a:p>
                      <a:pPr algn="ctr"/>
                      <a:r>
                        <a:rPr lang="en-US" dirty="0" smtClean="0">
                          <a:latin typeface="Calibri" panose="020F0502020204030204" pitchFamily="34" charset="0"/>
                          <a:cs typeface="Times New Roman" panose="02020603050405020304" pitchFamily="18" charset="0"/>
                        </a:rPr>
                        <a:t>(Peng et al,</a:t>
                      </a:r>
                      <a:r>
                        <a:rPr lang="en-US" baseline="0" dirty="0" smtClean="0">
                          <a:latin typeface="Calibri" panose="020F0502020204030204" pitchFamily="34" charset="0"/>
                          <a:cs typeface="Times New Roman" panose="02020603050405020304" pitchFamily="18" charset="0"/>
                        </a:rPr>
                        <a:t> </a:t>
                      </a:r>
                      <a:r>
                        <a:rPr lang="en-US" dirty="0" smtClean="0">
                          <a:latin typeface="Calibri" panose="020F0502020204030204" pitchFamily="34" charset="0"/>
                          <a:cs typeface="Times New Roman" panose="02020603050405020304" pitchFamily="18" charset="0"/>
                        </a:rPr>
                        <a:t>2015)</a:t>
                      </a:r>
                      <a:endParaRPr lang="en-US" dirty="0">
                        <a:latin typeface="Calibri" panose="020F0502020204030204" pitchFamily="34" charset="0"/>
                        <a:cs typeface="Times New Roman" panose="02020603050405020304" pitchFamily="18" charset="0"/>
                      </a:endParaRPr>
                    </a:p>
                  </a:txBody>
                  <a:tcPr/>
                </a:tc>
                <a:tc>
                  <a:txBody>
                    <a:bodyPr/>
                    <a:lstStyle/>
                    <a:p>
                      <a:pPr algn="ctr"/>
                      <a:r>
                        <a:rPr lang="en-US" dirty="0" smtClean="0">
                          <a:latin typeface="Calibri" panose="020F0502020204030204" pitchFamily="34" charset="0"/>
                          <a:cs typeface="Times New Roman" panose="02020603050405020304" pitchFamily="18" charset="0"/>
                        </a:rPr>
                        <a:t>76.41</a:t>
                      </a:r>
                      <a:endParaRPr lang="en-US" dirty="0">
                        <a:latin typeface="Calibri" panose="020F0502020204030204" pitchFamily="34" charset="0"/>
                        <a:cs typeface="Times New Roman" panose="02020603050405020304" pitchFamily="18" charset="0"/>
                      </a:endParaRPr>
                    </a:p>
                  </a:txBody>
                  <a:tcPr/>
                </a:tc>
                <a:tc>
                  <a:txBody>
                    <a:bodyPr/>
                    <a:lstStyle/>
                    <a:p>
                      <a:pPr algn="ctr"/>
                      <a:r>
                        <a:rPr lang="en-US" dirty="0" smtClean="0">
                          <a:latin typeface="Calibri" panose="020F0502020204030204" pitchFamily="34" charset="0"/>
                          <a:cs typeface="Times New Roman" panose="02020603050405020304" pitchFamily="18" charset="0"/>
                        </a:rPr>
                        <a:t>89.32</a:t>
                      </a:r>
                      <a:endParaRPr lang="en-US" dirty="0">
                        <a:latin typeface="Calibri" panose="020F0502020204030204" pitchFamily="34" charset="0"/>
                        <a:cs typeface="Times New Roman" panose="02020603050405020304" pitchFamily="18" charset="0"/>
                      </a:endParaRPr>
                    </a:p>
                  </a:txBody>
                  <a:tcPr/>
                </a:tc>
              </a:tr>
              <a:tr h="370840">
                <a:tc>
                  <a:txBody>
                    <a:bodyPr/>
                    <a:lstStyle/>
                    <a:p>
                      <a:pPr algn="ctr"/>
                      <a:r>
                        <a:rPr lang="en-US" dirty="0" smtClean="0">
                          <a:latin typeface="Calibri" panose="020F0502020204030204" pitchFamily="34" charset="0"/>
                          <a:cs typeface="Times New Roman" panose="02020603050405020304" pitchFamily="18" charset="0"/>
                        </a:rPr>
                        <a:t>Our paper</a:t>
                      </a:r>
                      <a:endParaRPr lang="en-US" dirty="0">
                        <a:latin typeface="Calibri" panose="020F0502020204030204" pitchFamily="34" charset="0"/>
                        <a:cs typeface="Times New Roman" panose="02020603050405020304" pitchFamily="18" charset="0"/>
                      </a:endParaRPr>
                    </a:p>
                  </a:txBody>
                  <a:tcPr/>
                </a:tc>
                <a:tc>
                  <a:txBody>
                    <a:bodyPr/>
                    <a:lstStyle/>
                    <a:p>
                      <a:pPr algn="ctr"/>
                      <a:r>
                        <a:rPr lang="en-US" dirty="0" smtClean="0">
                          <a:latin typeface="Calibri" panose="020F0502020204030204" pitchFamily="34" charset="0"/>
                          <a:cs typeface="Times New Roman" panose="02020603050405020304" pitchFamily="18" charset="0"/>
                        </a:rPr>
                        <a:t>77.16</a:t>
                      </a:r>
                      <a:endParaRPr lang="en-US" dirty="0">
                        <a:latin typeface="Calibri" panose="020F0502020204030204" pitchFamily="34" charset="0"/>
                        <a:cs typeface="Times New Roman" panose="02020603050405020304" pitchFamily="18" charset="0"/>
                      </a:endParaRPr>
                    </a:p>
                  </a:txBody>
                  <a:tcPr/>
                </a:tc>
                <a:tc>
                  <a:txBody>
                    <a:bodyPr/>
                    <a:lstStyle/>
                    <a:p>
                      <a:pPr algn="ctr"/>
                      <a:r>
                        <a:rPr lang="en-US" dirty="0" smtClean="0">
                          <a:latin typeface="Calibri" panose="020F0502020204030204" pitchFamily="34" charset="0"/>
                          <a:cs typeface="Times New Roman" panose="02020603050405020304" pitchFamily="18" charset="0"/>
                        </a:rPr>
                        <a:t>89.77</a:t>
                      </a:r>
                      <a:endParaRPr lang="en-US" dirty="0">
                        <a:latin typeface="Calibri" panose="020F0502020204030204" pitchFamily="34"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9564429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 </a:t>
            </a:r>
            <a:r>
              <a:rPr lang="en-US" altLang="zh-CN" dirty="0" smtClean="0"/>
              <a:t>2: </a:t>
            </a:r>
            <a:r>
              <a:rPr lang="en-US" altLang="zh-CN" dirty="0" smtClean="0"/>
              <a:t>Classifying occupations </a:t>
            </a:r>
            <a:endParaRPr lang="zh-CN" altLang="en-US" dirty="0"/>
          </a:p>
        </p:txBody>
      </p:sp>
      <p:sp>
        <p:nvSpPr>
          <p:cNvPr id="3" name="内容占位符 2"/>
          <p:cNvSpPr>
            <a:spLocks noGrp="1"/>
          </p:cNvSpPr>
          <p:nvPr>
            <p:ph idx="1"/>
          </p:nvPr>
        </p:nvSpPr>
        <p:spPr/>
        <p:txBody>
          <a:bodyPr/>
          <a:lstStyle/>
          <a:p>
            <a:r>
              <a:rPr lang="en-US" altLang="zh-CN" smtClean="0"/>
              <a:t>Observations: Profiles of people contain information about their occupation. </a:t>
            </a:r>
          </a:p>
          <a:p>
            <a:endParaRPr lang="zh-CN" altLang="en-US" dirty="0"/>
          </a:p>
        </p:txBody>
      </p:sp>
      <p:sp>
        <p:nvSpPr>
          <p:cNvPr id="4" name="幻灯片编号占位符 3"/>
          <p:cNvSpPr>
            <a:spLocks noGrp="1"/>
          </p:cNvSpPr>
          <p:nvPr>
            <p:ph type="sldNum" sz="quarter" idx="11"/>
          </p:nvPr>
        </p:nvSpPr>
        <p:spPr/>
        <p:txBody>
          <a:bodyPr/>
          <a:lstStyle/>
          <a:p>
            <a:fld id="{D7303D46-9BB5-4D44-8550-46E2B227A4D0}" type="slidenum">
              <a:rPr lang="zh-CN" altLang="en-US" smtClean="0"/>
              <a:pPr/>
              <a:t>25</a:t>
            </a:fld>
            <a:endParaRPr lang="zh-CN" altLang="en-US"/>
          </a:p>
        </p:txBody>
      </p:sp>
      <p:pic>
        <p:nvPicPr>
          <p:cNvPr id="9223" name="Picture 7"/>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809"/>
          <a:stretch/>
        </p:blipFill>
        <p:spPr bwMode="auto">
          <a:xfrm>
            <a:off x="2357607" y="2353950"/>
            <a:ext cx="4377414" cy="3562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2575910"/>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 </a:t>
            </a:r>
            <a:r>
              <a:rPr lang="en-US" altLang="zh-CN" dirty="0" smtClean="0"/>
              <a:t>2: </a:t>
            </a:r>
            <a:r>
              <a:rPr lang="en-US" altLang="zh-CN" dirty="0" smtClean="0"/>
              <a:t>Classifying occupations </a:t>
            </a:r>
            <a:endParaRPr lang="zh-CN" altLang="en-US" dirty="0"/>
          </a:p>
        </p:txBody>
      </p:sp>
      <p:sp>
        <p:nvSpPr>
          <p:cNvPr id="3" name="内容占位符 2"/>
          <p:cNvSpPr>
            <a:spLocks noGrp="1"/>
          </p:cNvSpPr>
          <p:nvPr>
            <p:ph idx="1"/>
          </p:nvPr>
        </p:nvSpPr>
        <p:spPr/>
        <p:txBody>
          <a:bodyPr/>
          <a:lstStyle/>
          <a:p>
            <a:r>
              <a:rPr lang="en-US" dirty="0" smtClean="0"/>
              <a:t>Created a dataset of People-Profession based on </a:t>
            </a:r>
            <a:r>
              <a:rPr lang="en-US" dirty="0" smtClean="0"/>
              <a:t>Wikipedia </a:t>
            </a:r>
            <a:endParaRPr lang="en-US" dirty="0" smtClean="0"/>
          </a:p>
          <a:p>
            <a:r>
              <a:rPr lang="en-US" dirty="0" smtClean="0"/>
              <a:t>Steps: </a:t>
            </a:r>
          </a:p>
          <a:p>
            <a:pPr lvl="1"/>
            <a:r>
              <a:rPr lang="en-US" dirty="0" smtClean="0"/>
              <a:t>Pick a bunch of profiles (of people) with known jobs</a:t>
            </a:r>
          </a:p>
          <a:p>
            <a:pPr lvl="1"/>
            <a:r>
              <a:rPr lang="en-US" dirty="0" smtClean="0"/>
              <a:t>Merge the profiles of the ones with the same job (occupation profiles)</a:t>
            </a:r>
          </a:p>
          <a:p>
            <a:pPr lvl="1"/>
            <a:r>
              <a:rPr lang="en-US" dirty="0" smtClean="0"/>
              <a:t>Given a new profile, decide which occupation profile it is closest: </a:t>
            </a:r>
          </a:p>
          <a:p>
            <a:endParaRPr lang="en-US" dirty="0" smtClean="0"/>
          </a:p>
          <a:p>
            <a:endParaRPr lang="en-US" altLang="zh-CN" dirty="0" smtClean="0"/>
          </a:p>
          <a:p>
            <a:endParaRPr lang="zh-CN" altLang="en-US" dirty="0"/>
          </a:p>
        </p:txBody>
      </p:sp>
      <p:sp>
        <p:nvSpPr>
          <p:cNvPr id="4" name="幻灯片编号占位符 3"/>
          <p:cNvSpPr>
            <a:spLocks noGrp="1"/>
          </p:cNvSpPr>
          <p:nvPr>
            <p:ph type="sldNum" sz="quarter" idx="11"/>
          </p:nvPr>
        </p:nvSpPr>
        <p:spPr/>
        <p:txBody>
          <a:bodyPr/>
          <a:lstStyle/>
          <a:p>
            <a:fld id="{D7303D46-9BB5-4D44-8550-46E2B227A4D0}" type="slidenum">
              <a:rPr lang="zh-CN" altLang="en-US" smtClean="0"/>
              <a:pPr/>
              <a:t>26</a:t>
            </a:fld>
            <a:endParaRPr lang="zh-CN" altLang="en-US"/>
          </a:p>
        </p:txBody>
      </p:sp>
      <p:sp>
        <p:nvSpPr>
          <p:cNvPr id="5" name="Rectangle 4"/>
          <p:cNvSpPr/>
          <p:nvPr/>
        </p:nvSpPr>
        <p:spPr>
          <a:xfrm>
            <a:off x="4450011" y="3244334"/>
            <a:ext cx="243978" cy="369332"/>
          </a:xfrm>
          <a:prstGeom prst="rect">
            <a:avLst/>
          </a:prstGeom>
        </p:spPr>
        <p:txBody>
          <a:bodyPr wrap="none">
            <a:spAutoFit/>
          </a:bodyPr>
          <a:lstStyle/>
          <a:p>
            <a:r>
              <a:rPr lang="en-US" dirty="0">
                <a:latin typeface="Calibri" panose="020F0502020204030204" pitchFamily="34" charset="0"/>
              </a:rPr>
              <a:t> </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361" y="3407088"/>
            <a:ext cx="8367426" cy="1309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149" y="3381482"/>
            <a:ext cx="8574881" cy="1353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6068" y="4825387"/>
            <a:ext cx="1576994" cy="1406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Freeform 6"/>
          <p:cNvSpPr/>
          <p:nvPr/>
        </p:nvSpPr>
        <p:spPr>
          <a:xfrm>
            <a:off x="1641513" y="4649118"/>
            <a:ext cx="2170323" cy="903383"/>
          </a:xfrm>
          <a:custGeom>
            <a:avLst/>
            <a:gdLst>
              <a:gd name="connsiteX0" fmla="*/ 1784732 w 1784732"/>
              <a:gd name="connsiteY0" fmla="*/ 903383 h 903383"/>
              <a:gd name="connsiteX1" fmla="*/ 495759 w 1784732"/>
              <a:gd name="connsiteY1" fmla="*/ 683046 h 903383"/>
              <a:gd name="connsiteX2" fmla="*/ 0 w 1784732"/>
              <a:gd name="connsiteY2" fmla="*/ 0 h 903383"/>
            </a:gdLst>
            <a:ahLst/>
            <a:cxnLst>
              <a:cxn ang="0">
                <a:pos x="connsiteX0" y="connsiteY0"/>
              </a:cxn>
              <a:cxn ang="0">
                <a:pos x="connsiteX1" y="connsiteY1"/>
              </a:cxn>
              <a:cxn ang="0">
                <a:pos x="connsiteX2" y="connsiteY2"/>
              </a:cxn>
            </a:cxnLst>
            <a:rect l="l" t="t" r="r" b="b"/>
            <a:pathLst>
              <a:path w="1784732" h="903383">
                <a:moveTo>
                  <a:pt x="1784732" y="903383"/>
                </a:moveTo>
                <a:cubicBezTo>
                  <a:pt x="1288973" y="868496"/>
                  <a:pt x="793214" y="833610"/>
                  <a:pt x="495759" y="683046"/>
                </a:cubicBezTo>
                <a:cubicBezTo>
                  <a:pt x="198304" y="532482"/>
                  <a:pt x="99152" y="266241"/>
                  <a:pt x="0" y="0"/>
                </a:cubicBezTo>
              </a:path>
            </a:pathLst>
          </a:custGeom>
          <a:ln>
            <a:headEnd type="none" w="lg" len="lg"/>
            <a:tailEnd type="triangle" w="lg" len="lg"/>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latin typeface="Calibri" panose="020F0502020204030204" pitchFamily="34" charset="0"/>
            </a:endParaRPr>
          </a:p>
        </p:txBody>
      </p:sp>
      <p:sp>
        <p:nvSpPr>
          <p:cNvPr id="13" name="Freeform 12"/>
          <p:cNvSpPr/>
          <p:nvPr/>
        </p:nvSpPr>
        <p:spPr>
          <a:xfrm flipH="1">
            <a:off x="5363378" y="4716704"/>
            <a:ext cx="1907754" cy="903383"/>
          </a:xfrm>
          <a:custGeom>
            <a:avLst/>
            <a:gdLst>
              <a:gd name="connsiteX0" fmla="*/ 1784732 w 1784732"/>
              <a:gd name="connsiteY0" fmla="*/ 903383 h 903383"/>
              <a:gd name="connsiteX1" fmla="*/ 495759 w 1784732"/>
              <a:gd name="connsiteY1" fmla="*/ 683046 h 903383"/>
              <a:gd name="connsiteX2" fmla="*/ 0 w 1784732"/>
              <a:gd name="connsiteY2" fmla="*/ 0 h 903383"/>
            </a:gdLst>
            <a:ahLst/>
            <a:cxnLst>
              <a:cxn ang="0">
                <a:pos x="connsiteX0" y="connsiteY0"/>
              </a:cxn>
              <a:cxn ang="0">
                <a:pos x="connsiteX1" y="connsiteY1"/>
              </a:cxn>
              <a:cxn ang="0">
                <a:pos x="connsiteX2" y="connsiteY2"/>
              </a:cxn>
            </a:cxnLst>
            <a:rect l="l" t="t" r="r" b="b"/>
            <a:pathLst>
              <a:path w="1784732" h="903383">
                <a:moveTo>
                  <a:pt x="1784732" y="903383"/>
                </a:moveTo>
                <a:cubicBezTo>
                  <a:pt x="1288973" y="868496"/>
                  <a:pt x="793214" y="833610"/>
                  <a:pt x="495759" y="683046"/>
                </a:cubicBezTo>
                <a:cubicBezTo>
                  <a:pt x="198304" y="532482"/>
                  <a:pt x="99152" y="266241"/>
                  <a:pt x="0" y="0"/>
                </a:cubicBezTo>
              </a:path>
            </a:pathLst>
          </a:custGeom>
          <a:ln>
            <a:headEnd type="none" w="lg" len="lg"/>
            <a:tailEnd type="triangle" w="lg" len="lg"/>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latin typeface="Calibri" panose="020F0502020204030204" pitchFamily="34" charset="0"/>
            </a:endParaRPr>
          </a:p>
        </p:txBody>
      </p:sp>
      <p:sp>
        <p:nvSpPr>
          <p:cNvPr id="14" name="Freeform 13"/>
          <p:cNvSpPr/>
          <p:nvPr/>
        </p:nvSpPr>
        <p:spPr>
          <a:xfrm>
            <a:off x="4385747" y="4465497"/>
            <a:ext cx="76200" cy="451692"/>
          </a:xfrm>
          <a:custGeom>
            <a:avLst/>
            <a:gdLst>
              <a:gd name="connsiteX0" fmla="*/ 1784732 w 1784732"/>
              <a:gd name="connsiteY0" fmla="*/ 903383 h 903383"/>
              <a:gd name="connsiteX1" fmla="*/ 495759 w 1784732"/>
              <a:gd name="connsiteY1" fmla="*/ 683046 h 903383"/>
              <a:gd name="connsiteX2" fmla="*/ 0 w 1784732"/>
              <a:gd name="connsiteY2" fmla="*/ 0 h 903383"/>
            </a:gdLst>
            <a:ahLst/>
            <a:cxnLst>
              <a:cxn ang="0">
                <a:pos x="connsiteX0" y="connsiteY0"/>
              </a:cxn>
              <a:cxn ang="0">
                <a:pos x="connsiteX1" y="connsiteY1"/>
              </a:cxn>
              <a:cxn ang="0">
                <a:pos x="connsiteX2" y="connsiteY2"/>
              </a:cxn>
            </a:cxnLst>
            <a:rect l="l" t="t" r="r" b="b"/>
            <a:pathLst>
              <a:path w="1784732" h="903383">
                <a:moveTo>
                  <a:pt x="1784732" y="903383"/>
                </a:moveTo>
                <a:cubicBezTo>
                  <a:pt x="1288973" y="868496"/>
                  <a:pt x="793214" y="833610"/>
                  <a:pt x="495759" y="683046"/>
                </a:cubicBezTo>
                <a:cubicBezTo>
                  <a:pt x="198304" y="532482"/>
                  <a:pt x="99152" y="266241"/>
                  <a:pt x="0" y="0"/>
                </a:cubicBezTo>
              </a:path>
            </a:pathLst>
          </a:custGeom>
          <a:ln>
            <a:headEnd type="none" w="lg" len="lg"/>
            <a:tailEnd type="triangle" w="lg" len="lg"/>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latin typeface="Calibri" panose="020F0502020204030204" pitchFamily="34" charset="0"/>
            </a:endParaRPr>
          </a:p>
        </p:txBody>
      </p:sp>
      <p:sp>
        <p:nvSpPr>
          <p:cNvPr id="8" name="Rectangle 7"/>
          <p:cNvSpPr/>
          <p:nvPr/>
        </p:nvSpPr>
        <p:spPr>
          <a:xfrm>
            <a:off x="1142075" y="5806692"/>
            <a:ext cx="7351932" cy="430887"/>
          </a:xfrm>
          <a:prstGeom prst="rect">
            <a:avLst/>
          </a:prstGeom>
          <a:solidFill>
            <a:srgbClr val="E5ECFF"/>
          </a:solidFill>
          <a:ln w="28575">
            <a:solidFill>
              <a:srgbClr val="0070C0"/>
            </a:solidFill>
          </a:ln>
        </p:spPr>
        <p:txBody>
          <a:bodyPr wrap="square">
            <a:spAutoFit/>
          </a:bodyPr>
          <a:lstStyle/>
          <a:p>
            <a:r>
              <a:rPr lang="en-US" sz="2200" dirty="0" smtClean="0">
                <a:latin typeface="Calibri" panose="020F0502020204030204" pitchFamily="34" charset="0"/>
              </a:rPr>
              <a:t>72.1% of the test cases, the correct answer is among the top-5</a:t>
            </a:r>
            <a:endParaRPr lang="en-US" sz="2200" dirty="0">
              <a:latin typeface="Calibri" panose="020F0502020204030204" pitchFamily="34" charset="0"/>
            </a:endParaRPr>
          </a:p>
        </p:txBody>
      </p:sp>
      <p:sp>
        <p:nvSpPr>
          <p:cNvPr id="6" name="TextBox 5"/>
          <p:cNvSpPr txBox="1"/>
          <p:nvPr/>
        </p:nvSpPr>
        <p:spPr>
          <a:xfrm>
            <a:off x="412274" y="3196816"/>
            <a:ext cx="8567282" cy="292388"/>
          </a:xfrm>
          <a:prstGeom prst="rect">
            <a:avLst/>
          </a:prstGeom>
          <a:noFill/>
        </p:spPr>
        <p:txBody>
          <a:bodyPr wrap="none" rtlCol="0">
            <a:spAutoFit/>
          </a:bodyPr>
          <a:lstStyle/>
          <a:p>
            <a:r>
              <a:rPr lang="en-US" sz="1300" dirty="0" smtClean="0">
                <a:latin typeface="Calibri" panose="020F0502020204030204" pitchFamily="34" charset="0"/>
              </a:rPr>
              <a:t>J. K. Rowling        Quentin Tarantino     Joe </a:t>
            </a:r>
            <a:r>
              <a:rPr lang="en-US" sz="1300" dirty="0">
                <a:latin typeface="Calibri" panose="020F0502020204030204" pitchFamily="34" charset="0"/>
              </a:rPr>
              <a:t>Biden     </a:t>
            </a:r>
            <a:r>
              <a:rPr lang="en-US" sz="1300" dirty="0" smtClean="0">
                <a:latin typeface="Calibri" panose="020F0502020204030204" pitchFamily="34" charset="0"/>
              </a:rPr>
              <a:t> Ernest Hemingway    Peter Jackson        Jimmy </a:t>
            </a:r>
            <a:r>
              <a:rPr lang="en-US" sz="1300" dirty="0">
                <a:latin typeface="Calibri" panose="020F0502020204030204" pitchFamily="34" charset="0"/>
              </a:rPr>
              <a:t>Carter</a:t>
            </a:r>
            <a:r>
              <a:rPr lang="en-US" sz="1300" dirty="0" smtClean="0">
                <a:latin typeface="Calibri" panose="020F0502020204030204" pitchFamily="34" charset="0"/>
              </a:rPr>
              <a:t>        Steven Spielberg</a:t>
            </a:r>
            <a:endParaRPr lang="en-US" sz="1300" dirty="0">
              <a:latin typeface="Calibri" panose="020F0502020204030204" pitchFamily="34" charset="0"/>
            </a:endParaRPr>
          </a:p>
        </p:txBody>
      </p:sp>
      <p:sp>
        <p:nvSpPr>
          <p:cNvPr id="9" name="Rectangle 8"/>
          <p:cNvSpPr/>
          <p:nvPr/>
        </p:nvSpPr>
        <p:spPr>
          <a:xfrm>
            <a:off x="3932279" y="6143065"/>
            <a:ext cx="1350691" cy="307777"/>
          </a:xfrm>
          <a:prstGeom prst="rect">
            <a:avLst/>
          </a:prstGeom>
        </p:spPr>
        <p:txBody>
          <a:bodyPr wrap="none">
            <a:spAutoFit/>
          </a:bodyPr>
          <a:lstStyle/>
          <a:p>
            <a:r>
              <a:rPr lang="en-US" sz="1400" dirty="0">
                <a:latin typeface="Calibri" panose="020F0502020204030204" pitchFamily="34" charset="0"/>
              </a:rPr>
              <a:t>John F. Kennedy</a:t>
            </a:r>
          </a:p>
        </p:txBody>
      </p:sp>
    </p:spTree>
    <p:extLst>
      <p:ext uri="{BB962C8B-B14F-4D97-AF65-F5344CB8AC3E}">
        <p14:creationId xmlns:p14="http://schemas.microsoft.com/office/powerpoint/2010/main" val="35860344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fade">
                                      <p:cBhvr>
                                        <p:cTn id="12" dur="500"/>
                                        <p:tgtEl>
                                          <p:spTgt spid="1024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0244"/>
                                        </p:tgtEl>
                                      </p:cBhvr>
                                    </p:animEffect>
                                    <p:set>
                                      <p:cBhvr>
                                        <p:cTn id="25" dur="1" fill="hold">
                                          <p:stCondLst>
                                            <p:cond delay="499"/>
                                          </p:stCondLst>
                                        </p:cTn>
                                        <p:tgtEl>
                                          <p:spTgt spid="1024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10242"/>
                                        </p:tgtEl>
                                        <p:attrNameLst>
                                          <p:attrName>style.visibility</p:attrName>
                                        </p:attrNameLst>
                                      </p:cBhvr>
                                      <p:to>
                                        <p:strVal val="visible"/>
                                      </p:to>
                                    </p:set>
                                    <p:animEffect transition="in" filter="fade">
                                      <p:cBhvr>
                                        <p:cTn id="31" dur="500"/>
                                        <p:tgtEl>
                                          <p:spTgt spid="1024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500"/>
                                        <p:tgtEl>
                                          <p:spTgt spid="3">
                                            <p:txEl>
                                              <p:pRg st="4" end="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0245"/>
                                        </p:tgtEl>
                                        <p:attrNameLst>
                                          <p:attrName>style.visibility</p:attrName>
                                        </p:attrNameLst>
                                      </p:cBhvr>
                                      <p:to>
                                        <p:strVal val="visible"/>
                                      </p:to>
                                    </p:set>
                                    <p:animEffect transition="in" filter="fade">
                                      <p:cBhvr>
                                        <p:cTn id="39" dur="500"/>
                                        <p:tgtEl>
                                          <p:spTgt spid="1024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P spid="8" grpId="0" animBg="1"/>
      <p:bldP spid="6" grpId="0"/>
      <p:bldP spid="6" grpId="1"/>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Future Directions</a:t>
            </a:r>
            <a:endParaRPr lang="zh-CN" altLang="en-US" dirty="0"/>
          </a:p>
        </p:txBody>
      </p:sp>
      <p:sp>
        <p:nvSpPr>
          <p:cNvPr id="3" name="内容占位符 2"/>
          <p:cNvSpPr>
            <a:spLocks noGrp="1"/>
          </p:cNvSpPr>
          <p:nvPr>
            <p:ph idx="1"/>
          </p:nvPr>
        </p:nvSpPr>
        <p:spPr/>
        <p:txBody>
          <a:bodyPr/>
          <a:lstStyle/>
          <a:p>
            <a:r>
              <a:rPr lang="en-US" altLang="zh-CN" dirty="0" smtClean="0"/>
              <a:t>Extensions of the Profiler</a:t>
            </a:r>
          </a:p>
          <a:p>
            <a:pPr lvl="1"/>
            <a:r>
              <a:rPr lang="en-US" altLang="zh-CN" dirty="0" smtClean="0"/>
              <a:t>Richer set of schemas</a:t>
            </a:r>
          </a:p>
          <a:p>
            <a:pPr lvl="1"/>
            <a:r>
              <a:rPr lang="en-US" altLang="zh-CN" dirty="0" smtClean="0"/>
              <a:t>Richer annotations</a:t>
            </a:r>
          </a:p>
          <a:p>
            <a:pPr lvl="1"/>
            <a:r>
              <a:rPr lang="en-US" altLang="zh-CN" dirty="0" smtClean="0"/>
              <a:t>More data </a:t>
            </a:r>
          </a:p>
          <a:p>
            <a:pPr lvl="1"/>
            <a:r>
              <a:rPr lang="en-US" altLang="zh-CN" dirty="0" smtClean="0"/>
              <a:t>Incorporating the profiler as a part of feature extraction system, within a learning framework</a:t>
            </a:r>
          </a:p>
          <a:p>
            <a:pPr lvl="2"/>
            <a:r>
              <a:rPr lang="en-US" altLang="zh-CN" dirty="0" smtClean="0"/>
              <a:t>Profiler, beyond a resource, but as a tool to engineer knowledge. </a:t>
            </a:r>
          </a:p>
          <a:p>
            <a:r>
              <a:rPr lang="en-US" altLang="zh-CN" dirty="0"/>
              <a:t>Inference</a:t>
            </a:r>
          </a:p>
          <a:p>
            <a:pPr lvl="1"/>
            <a:r>
              <a:rPr lang="en-US" altLang="zh-CN" dirty="0"/>
              <a:t>How to best use the profiles </a:t>
            </a:r>
          </a:p>
          <a:p>
            <a:r>
              <a:rPr lang="en-US" altLang="zh-CN" dirty="0" smtClean="0"/>
              <a:t>Experiments</a:t>
            </a:r>
          </a:p>
          <a:p>
            <a:pPr lvl="1"/>
            <a:r>
              <a:rPr lang="en-US" altLang="zh-CN" dirty="0" smtClean="0"/>
              <a:t>Different tasks need to be explored.</a:t>
            </a:r>
          </a:p>
          <a:p>
            <a:pPr lvl="1"/>
            <a:endParaRPr lang="en-US" altLang="zh-CN" dirty="0" smtClean="0"/>
          </a:p>
        </p:txBody>
      </p:sp>
      <p:sp>
        <p:nvSpPr>
          <p:cNvPr id="4" name="幻灯片编号占位符 3"/>
          <p:cNvSpPr>
            <a:spLocks noGrp="1"/>
          </p:cNvSpPr>
          <p:nvPr>
            <p:ph type="sldNum" sz="quarter" idx="11"/>
          </p:nvPr>
        </p:nvSpPr>
        <p:spPr/>
        <p:txBody>
          <a:bodyPr/>
          <a:lstStyle/>
          <a:p>
            <a:fld id="{D7303D46-9BB5-4D44-8550-46E2B227A4D0}" type="slidenum">
              <a:rPr lang="zh-CN" altLang="en-US" smtClean="0"/>
              <a:pPr/>
              <a:t>27</a:t>
            </a:fld>
            <a:endParaRPr lang="zh-CN" altLang="en-US"/>
          </a:p>
        </p:txBody>
      </p:sp>
      <p:sp>
        <p:nvSpPr>
          <p:cNvPr id="8" name="TextBox 7"/>
          <p:cNvSpPr txBox="1">
            <a:spLocks noChangeArrowheads="1"/>
          </p:cNvSpPr>
          <p:nvPr/>
        </p:nvSpPr>
        <p:spPr bwMode="auto">
          <a:xfrm>
            <a:off x="5334000" y="304800"/>
            <a:ext cx="3352800" cy="466725"/>
          </a:xfrm>
          <a:prstGeom prst="rect">
            <a:avLst/>
          </a:prstGeom>
          <a:solidFill>
            <a:srgbClr val="FFFF99"/>
          </a:solidFill>
          <a:ln w="9525">
            <a:solidFill>
              <a:srgbClr val="FF9933"/>
            </a:solidFill>
            <a:miter lim="800000"/>
            <a:headEnd/>
            <a:tailEnd/>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400">
                <a:solidFill>
                  <a:srgbClr val="000000"/>
                </a:solidFill>
                <a:latin typeface="Calibri" pitchFamily="34" charset="0"/>
              </a:rPr>
              <a:t>Thank You!</a:t>
            </a:r>
          </a:p>
        </p:txBody>
      </p:sp>
    </p:spTree>
    <p:extLst>
      <p:ext uri="{BB962C8B-B14F-4D97-AF65-F5344CB8AC3E}">
        <p14:creationId xmlns:p14="http://schemas.microsoft.com/office/powerpoint/2010/main" val="12945465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latin typeface="Calibri" panose="020F0502020204030204" pitchFamily="34" charset="0"/>
              </a:rPr>
              <a:t>References</a:t>
            </a:r>
            <a:endParaRPr kumimoji="1" lang="zh-CN" altLang="en-US" b="1" dirty="0">
              <a:latin typeface="Calibri" panose="020F0502020204030204" pitchFamily="34" charset="0"/>
            </a:endParaRPr>
          </a:p>
        </p:txBody>
      </p:sp>
      <p:sp>
        <p:nvSpPr>
          <p:cNvPr id="3" name="内容占位符 2"/>
          <p:cNvSpPr>
            <a:spLocks noGrp="1"/>
          </p:cNvSpPr>
          <p:nvPr>
            <p:ph idx="1"/>
          </p:nvPr>
        </p:nvSpPr>
        <p:spPr/>
        <p:txBody>
          <a:bodyPr/>
          <a:lstStyle/>
          <a:p>
            <a:r>
              <a:rPr kumimoji="1" lang="en-US" altLang="zh-CN" dirty="0" smtClean="0">
                <a:latin typeface="Calibri" panose="020F0502020204030204" pitchFamily="34" charset="0"/>
              </a:rPr>
              <a:t>(Peng et al, 2015): </a:t>
            </a:r>
            <a:r>
              <a:rPr lang="en-US" altLang="zh-CN" dirty="0" smtClean="0">
                <a:latin typeface="Calibri" panose="020F0502020204030204" pitchFamily="34" charset="0"/>
              </a:rPr>
              <a:t>Solving</a:t>
            </a:r>
            <a:r>
              <a:rPr lang="zh-CN" altLang="en-US" dirty="0" smtClean="0">
                <a:latin typeface="Calibri" panose="020F0502020204030204" pitchFamily="34" charset="0"/>
              </a:rPr>
              <a:t> </a:t>
            </a:r>
            <a:r>
              <a:rPr lang="en-US" altLang="zh-CN" dirty="0">
                <a:latin typeface="Calibri" panose="020F0502020204030204" pitchFamily="34" charset="0"/>
              </a:rPr>
              <a:t>Hard</a:t>
            </a:r>
            <a:r>
              <a:rPr lang="zh-CN" altLang="en-US" dirty="0">
                <a:latin typeface="Calibri" panose="020F0502020204030204" pitchFamily="34" charset="0"/>
              </a:rPr>
              <a:t> </a:t>
            </a:r>
            <a:r>
              <a:rPr lang="en-US" altLang="zh-CN" dirty="0">
                <a:latin typeface="Calibri" panose="020F0502020204030204" pitchFamily="34" charset="0"/>
              </a:rPr>
              <a:t>Coreference</a:t>
            </a:r>
            <a:r>
              <a:rPr lang="zh-CN" altLang="en-US" dirty="0">
                <a:latin typeface="Calibri" panose="020F0502020204030204" pitchFamily="34" charset="0"/>
              </a:rPr>
              <a:t> </a:t>
            </a:r>
            <a:r>
              <a:rPr lang="en-US" altLang="zh-CN" dirty="0" smtClean="0">
                <a:latin typeface="Calibri" panose="020F0502020204030204" pitchFamily="34" charset="0"/>
              </a:rPr>
              <a:t>Problems. </a:t>
            </a:r>
            <a:r>
              <a:rPr lang="en-US" altLang="zh-CN" i="1" dirty="0" smtClean="0">
                <a:latin typeface="Calibri" panose="020F0502020204030204" pitchFamily="34" charset="0"/>
              </a:rPr>
              <a:t>Haoruo Peng</a:t>
            </a:r>
            <a:r>
              <a:rPr lang="en-US" altLang="zh-CN" b="1" i="1" dirty="0" smtClean="0">
                <a:latin typeface="Calibri" panose="020F0502020204030204" pitchFamily="34" charset="0"/>
              </a:rPr>
              <a:t>*</a:t>
            </a:r>
            <a:r>
              <a:rPr lang="en-US" altLang="zh-CN" i="1" dirty="0" smtClean="0">
                <a:latin typeface="Calibri" panose="020F0502020204030204" pitchFamily="34" charset="0"/>
              </a:rPr>
              <a:t>, </a:t>
            </a:r>
            <a:r>
              <a:rPr lang="en-US" altLang="zh-CN" i="1" dirty="0">
                <a:latin typeface="Calibri" panose="020F0502020204030204" pitchFamily="34" charset="0"/>
              </a:rPr>
              <a:t>Daniel </a:t>
            </a:r>
            <a:r>
              <a:rPr lang="en-US" altLang="zh-CN" i="1" dirty="0" smtClean="0">
                <a:latin typeface="Calibri" panose="020F0502020204030204" pitchFamily="34" charset="0"/>
              </a:rPr>
              <a:t>Khashabi* </a:t>
            </a:r>
            <a:r>
              <a:rPr lang="en-US" altLang="zh-CN" i="1" dirty="0">
                <a:latin typeface="Calibri" panose="020F0502020204030204" pitchFamily="34" charset="0"/>
              </a:rPr>
              <a:t>and Dan Roth</a:t>
            </a:r>
            <a:r>
              <a:rPr lang="en-US" altLang="zh-CN" dirty="0">
                <a:latin typeface="Calibri" panose="020F0502020204030204" pitchFamily="34" charset="0"/>
              </a:rPr>
              <a:t>. </a:t>
            </a:r>
            <a:r>
              <a:rPr lang="en-US" altLang="zh-CN" dirty="0" smtClean="0">
                <a:latin typeface="Calibri" panose="020F0502020204030204" pitchFamily="34" charset="0"/>
              </a:rPr>
              <a:t>NAACL</a:t>
            </a:r>
            <a:r>
              <a:rPr lang="zh-CN" altLang="en-US" dirty="0" smtClean="0">
                <a:latin typeface="Calibri" panose="020F0502020204030204" pitchFamily="34" charset="0"/>
              </a:rPr>
              <a:t> </a:t>
            </a:r>
            <a:r>
              <a:rPr lang="zh-CN" altLang="zh-CN" dirty="0" smtClean="0">
                <a:latin typeface="Calibri" panose="020F0502020204030204" pitchFamily="34" charset="0"/>
              </a:rPr>
              <a:t>2</a:t>
            </a:r>
            <a:r>
              <a:rPr lang="en-US" altLang="zh-CN" dirty="0" smtClean="0">
                <a:latin typeface="Calibri" panose="020F0502020204030204" pitchFamily="34" charset="0"/>
              </a:rPr>
              <a:t>015.</a:t>
            </a:r>
          </a:p>
          <a:p>
            <a:r>
              <a:rPr kumimoji="1" lang="en-US" altLang="zh-CN" dirty="0" smtClean="0">
                <a:latin typeface="Calibri" panose="020F0502020204030204" pitchFamily="34" charset="0"/>
              </a:rPr>
              <a:t>(Rahman &amp;Ng, 2012): </a:t>
            </a:r>
            <a:r>
              <a:rPr kumimoji="1" lang="en-US" altLang="zh-CN" dirty="0">
                <a:latin typeface="Calibri" panose="020F0502020204030204" pitchFamily="34" charset="0"/>
              </a:rPr>
              <a:t>“</a:t>
            </a:r>
            <a:r>
              <a:rPr kumimoji="1" lang="en-US" dirty="0">
                <a:latin typeface="Calibri" panose="020F0502020204030204" pitchFamily="34" charset="0"/>
              </a:rPr>
              <a:t>Resolving Complex Cases of Definite Pronouns: The </a:t>
            </a:r>
            <a:r>
              <a:rPr kumimoji="1" lang="en-US" dirty="0" err="1">
                <a:latin typeface="Calibri" panose="020F0502020204030204" pitchFamily="34" charset="0"/>
              </a:rPr>
              <a:t>Winograd</a:t>
            </a:r>
            <a:r>
              <a:rPr kumimoji="1" lang="en-US" dirty="0">
                <a:latin typeface="Calibri" panose="020F0502020204030204" pitchFamily="34" charset="0"/>
              </a:rPr>
              <a:t> Schema Challenge</a:t>
            </a:r>
            <a:r>
              <a:rPr kumimoji="1" lang="en-US" altLang="zh-CN" dirty="0" smtClean="0">
                <a:latin typeface="Calibri" panose="020F0502020204030204" pitchFamily="34" charset="0"/>
              </a:rPr>
              <a:t>”, </a:t>
            </a:r>
            <a:r>
              <a:rPr kumimoji="1" lang="en-US" altLang="zh-CN" dirty="0" err="1" smtClean="0">
                <a:latin typeface="Calibri" panose="020F0502020204030204" pitchFamily="34" charset="0"/>
              </a:rPr>
              <a:t>Altaf</a:t>
            </a:r>
            <a:r>
              <a:rPr kumimoji="1" lang="en-US" altLang="zh-CN" dirty="0" smtClean="0">
                <a:latin typeface="Calibri" panose="020F0502020204030204" pitchFamily="34" charset="0"/>
              </a:rPr>
              <a:t> Rahman, Vincent Ng, EMNLP, 2012.</a:t>
            </a:r>
          </a:p>
          <a:p>
            <a:r>
              <a:rPr lang="en-US" dirty="0" smtClean="0">
                <a:latin typeface="Calibri" panose="020F0502020204030204" pitchFamily="34" charset="0"/>
              </a:rPr>
              <a:t>(</a:t>
            </a:r>
            <a:r>
              <a:rPr lang="en-US" dirty="0" err="1" smtClean="0">
                <a:latin typeface="Calibri" panose="020F0502020204030204" pitchFamily="34" charset="0"/>
              </a:rPr>
              <a:t>Cumby&amp;Roth</a:t>
            </a:r>
            <a:r>
              <a:rPr lang="en-US" dirty="0" smtClean="0">
                <a:latin typeface="Calibri" panose="020F0502020204030204" pitchFamily="34" charset="0"/>
              </a:rPr>
              <a:t>, 2003)  “Learning </a:t>
            </a:r>
            <a:r>
              <a:rPr lang="en-US" dirty="0">
                <a:latin typeface="Calibri" panose="020F0502020204030204" pitchFamily="34" charset="0"/>
              </a:rPr>
              <a:t>with feature description </a:t>
            </a:r>
            <a:r>
              <a:rPr lang="en-US" dirty="0" smtClean="0">
                <a:latin typeface="Calibri" panose="020F0502020204030204" pitchFamily="34" charset="0"/>
              </a:rPr>
              <a:t>logics”. </a:t>
            </a:r>
            <a:r>
              <a:rPr lang="en-US" i="1" dirty="0">
                <a:latin typeface="Calibri" panose="020F0502020204030204" pitchFamily="34" charset="0"/>
              </a:rPr>
              <a:t>Cumby, Chad M., and Dan </a:t>
            </a:r>
            <a:r>
              <a:rPr lang="en-US" i="1" dirty="0" smtClean="0">
                <a:latin typeface="Calibri" panose="020F0502020204030204" pitchFamily="34" charset="0"/>
              </a:rPr>
              <a:t>Roth</a:t>
            </a:r>
            <a:r>
              <a:rPr lang="en-US" dirty="0" smtClean="0">
                <a:latin typeface="Calibri" panose="020F0502020204030204" pitchFamily="34" charset="0"/>
              </a:rPr>
              <a:t>, ILP</a:t>
            </a:r>
            <a:r>
              <a:rPr lang="en-US" dirty="0">
                <a:latin typeface="Calibri" panose="020F0502020204030204" pitchFamily="34" charset="0"/>
              </a:rPr>
              <a:t>. Springer, 2003. 32-47.</a:t>
            </a:r>
            <a:r>
              <a:rPr kumimoji="1" lang="en-US" altLang="zh-CN" dirty="0" smtClean="0">
                <a:latin typeface="Calibri" panose="020F0502020204030204" pitchFamily="34" charset="0"/>
              </a:rPr>
              <a:t> </a:t>
            </a:r>
            <a:endParaRPr kumimoji="1" lang="en-US" altLang="zh-CN" dirty="0">
              <a:latin typeface="Calibri" panose="020F0502020204030204" pitchFamily="34" charset="0"/>
            </a:endParaRPr>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latin typeface="Calibri" panose="020F0502020204030204" pitchFamily="34" charset="0"/>
              </a:rPr>
              <a:t>28</a:t>
            </a:fld>
            <a:endParaRPr kumimoji="1" lang="zh-CN" altLang="en-US">
              <a:latin typeface="Calibri" panose="020F0502020204030204" pitchFamily="34" charset="0"/>
            </a:endParaRPr>
          </a:p>
        </p:txBody>
      </p:sp>
    </p:spTree>
    <p:extLst>
      <p:ext uri="{BB962C8B-B14F-4D97-AF65-F5344CB8AC3E}">
        <p14:creationId xmlns:p14="http://schemas.microsoft.com/office/powerpoint/2010/main" val="2966137629"/>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is being Repaired? </a:t>
            </a:r>
            <a:endParaRPr lang="zh-CN" altLang="en-US" dirty="0"/>
          </a:p>
        </p:txBody>
      </p:sp>
      <p:sp>
        <p:nvSpPr>
          <p:cNvPr id="11" name="Content Placeholder 10"/>
          <p:cNvSpPr>
            <a:spLocks noGrp="1"/>
          </p:cNvSpPr>
          <p:nvPr>
            <p:ph idx="1"/>
          </p:nvPr>
        </p:nvSpPr>
        <p:spPr/>
        <p:txBody>
          <a:bodyPr/>
          <a:lstStyle/>
          <a:p>
            <a:r>
              <a:rPr lang="en-US" dirty="0" smtClean="0">
                <a:latin typeface="Calibri" panose="020F0502020204030204" pitchFamily="34" charset="0"/>
              </a:rPr>
              <a:t>             The  </a:t>
            </a:r>
            <a:r>
              <a:rPr lang="en-US" dirty="0">
                <a:latin typeface="Calibri" panose="020F0502020204030204" pitchFamily="34" charset="0"/>
              </a:rPr>
              <a:t>ball  hit the  window  and Bill repaired  it . </a:t>
            </a:r>
            <a:endParaRPr lang="en-US" sz="2200" dirty="0">
              <a:latin typeface="Calibri" panose="020F0502020204030204" pitchFamily="34" charset="0"/>
            </a:endParaRPr>
          </a:p>
          <a:p>
            <a:endParaRPr lang="en-US" dirty="0" smtClean="0"/>
          </a:p>
          <a:p>
            <a:endParaRPr lang="en-US" dirty="0"/>
          </a:p>
        </p:txBody>
      </p:sp>
      <p:sp>
        <p:nvSpPr>
          <p:cNvPr id="4" name="幻灯片编号占位符 3"/>
          <p:cNvSpPr>
            <a:spLocks noGrp="1"/>
          </p:cNvSpPr>
          <p:nvPr>
            <p:ph type="sldNum" sz="quarter" idx="11"/>
          </p:nvPr>
        </p:nvSpPr>
        <p:spPr/>
        <p:txBody>
          <a:bodyPr/>
          <a:lstStyle/>
          <a:p>
            <a:fld id="{D7303D46-9BB5-4D44-8550-46E2B227A4D0}" type="slidenum">
              <a:rPr lang="zh-CN" altLang="en-US" smtClean="0"/>
              <a:pPr/>
              <a:t>3</a:t>
            </a:fld>
            <a:endParaRPr lang="zh-CN" altLang="en-US"/>
          </a:p>
        </p:txBody>
      </p:sp>
      <p:sp>
        <p:nvSpPr>
          <p:cNvPr id="5" name="Rectangle 4"/>
          <p:cNvSpPr/>
          <p:nvPr/>
        </p:nvSpPr>
        <p:spPr>
          <a:xfrm>
            <a:off x="2298256" y="1258656"/>
            <a:ext cx="576947"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6" name="Rectangle 5"/>
          <p:cNvSpPr/>
          <p:nvPr/>
        </p:nvSpPr>
        <p:spPr>
          <a:xfrm>
            <a:off x="3818973" y="1263909"/>
            <a:ext cx="1153890" cy="430176"/>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400" dirty="0" smtClean="0">
                <a:solidFill>
                  <a:schemeClr val="tx1"/>
                </a:solidFill>
                <a:latin typeface="Calibri" panose="020F0502020204030204" pitchFamily="34" charset="0"/>
              </a:rPr>
              <a:t> </a:t>
            </a:r>
            <a:endParaRPr lang="en-US" sz="2400" dirty="0">
              <a:solidFill>
                <a:schemeClr val="tx1"/>
              </a:solidFill>
              <a:latin typeface="Calibri" panose="020F0502020204030204" pitchFamily="34" charset="0"/>
            </a:endParaRPr>
          </a:p>
        </p:txBody>
      </p:sp>
      <p:sp>
        <p:nvSpPr>
          <p:cNvPr id="8" name="Rectangle 7"/>
          <p:cNvSpPr/>
          <p:nvPr/>
        </p:nvSpPr>
        <p:spPr>
          <a:xfrm>
            <a:off x="7105609" y="1263909"/>
            <a:ext cx="348343" cy="430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sp>
        <p:nvSpPr>
          <p:cNvPr id="10" name="Rectangle 9"/>
          <p:cNvSpPr/>
          <p:nvPr/>
        </p:nvSpPr>
        <p:spPr>
          <a:xfrm>
            <a:off x="2558131" y="2986274"/>
            <a:ext cx="3732165" cy="461665"/>
          </a:xfrm>
          <a:prstGeom prst="rect">
            <a:avLst/>
          </a:prstGeom>
        </p:spPr>
        <p:txBody>
          <a:bodyPr wrap="square">
            <a:spAutoFit/>
          </a:bodyPr>
          <a:lstStyle/>
          <a:p>
            <a:pPr algn="ctr"/>
            <a:r>
              <a:rPr lang="en-US" sz="2400" dirty="0" smtClean="0">
                <a:latin typeface="Calibri" panose="020F0502020204030204" pitchFamily="34" charset="0"/>
              </a:rPr>
              <a:t>PERSON repaired </a:t>
            </a:r>
            <a:r>
              <a:rPr lang="en-US" sz="2400" b="1" dirty="0" smtClean="0">
                <a:solidFill>
                  <a:srgbClr val="FF0000"/>
                </a:solidFill>
                <a:latin typeface="Calibri" panose="020F0502020204030204" pitchFamily="34" charset="0"/>
              </a:rPr>
              <a:t>window</a:t>
            </a:r>
          </a:p>
        </p:txBody>
      </p:sp>
      <p:sp>
        <p:nvSpPr>
          <p:cNvPr id="15" name="Rectangle 14"/>
          <p:cNvSpPr/>
          <p:nvPr/>
        </p:nvSpPr>
        <p:spPr>
          <a:xfrm>
            <a:off x="2553451" y="3727439"/>
            <a:ext cx="3732165" cy="461665"/>
          </a:xfrm>
          <a:prstGeom prst="rect">
            <a:avLst/>
          </a:prstGeom>
        </p:spPr>
        <p:txBody>
          <a:bodyPr wrap="square">
            <a:spAutoFit/>
          </a:bodyPr>
          <a:lstStyle/>
          <a:p>
            <a:pPr algn="ctr"/>
            <a:r>
              <a:rPr lang="en-US" sz="2400" dirty="0" smtClean="0">
                <a:latin typeface="Calibri" panose="020F0502020204030204" pitchFamily="34" charset="0"/>
              </a:rPr>
              <a:t>PERSON repaired </a:t>
            </a:r>
            <a:r>
              <a:rPr lang="en-US" sz="2400" b="1" dirty="0" smtClean="0">
                <a:solidFill>
                  <a:srgbClr val="FF0000"/>
                </a:solidFill>
                <a:latin typeface="Calibri" panose="020F0502020204030204" pitchFamily="34" charset="0"/>
              </a:rPr>
              <a:t>ball</a:t>
            </a:r>
            <a:endParaRPr lang="en-US" sz="2400" b="1" dirty="0">
              <a:solidFill>
                <a:srgbClr val="FF0000"/>
              </a:solidFill>
              <a:latin typeface="Calibri" panose="020F0502020204030204" pitchFamily="34" charset="0"/>
            </a:endParaRPr>
          </a:p>
        </p:txBody>
      </p:sp>
      <p:sp>
        <p:nvSpPr>
          <p:cNvPr id="16" name="Rectangle 15"/>
          <p:cNvSpPr/>
          <p:nvPr/>
        </p:nvSpPr>
        <p:spPr>
          <a:xfrm>
            <a:off x="2653381" y="3344669"/>
            <a:ext cx="3732165" cy="461665"/>
          </a:xfrm>
          <a:prstGeom prst="rect">
            <a:avLst/>
          </a:prstGeom>
        </p:spPr>
        <p:txBody>
          <a:bodyPr wrap="square">
            <a:spAutoFit/>
          </a:bodyPr>
          <a:lstStyle/>
          <a:p>
            <a:pPr algn="ctr"/>
            <a:r>
              <a:rPr lang="en-US" sz="2400" dirty="0" smtClean="0">
                <a:latin typeface="Calibri" panose="020F0502020204030204" pitchFamily="34" charset="0"/>
              </a:rPr>
              <a:t>vs</a:t>
            </a:r>
            <a:endParaRPr lang="en-US" sz="2400" dirty="0">
              <a:latin typeface="Calibri" panose="020F0502020204030204" pitchFamily="34" charset="0"/>
            </a:endParaRPr>
          </a:p>
        </p:txBody>
      </p:sp>
      <p:pic>
        <p:nvPicPr>
          <p:cNvPr id="3074" name="Picture 2" descr="http://www.clker.com/cliparts/e/3/9/7/1245686792938124914raemi_Check_mark.svg.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0296" y="2764888"/>
            <a:ext cx="718172" cy="66550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2138" y="4540992"/>
            <a:ext cx="3484199" cy="1327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Straight Connector 12"/>
          <p:cNvCxnSpPr/>
          <p:nvPr/>
        </p:nvCxnSpPr>
        <p:spPr>
          <a:xfrm>
            <a:off x="5459104" y="1694085"/>
            <a:ext cx="533400"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8884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074"/>
                                        </p:tgtEl>
                                        <p:attrNameLst>
                                          <p:attrName>style.visibility</p:attrName>
                                        </p:attrNameLst>
                                      </p:cBhvr>
                                      <p:to>
                                        <p:strVal val="visible"/>
                                      </p:to>
                                    </p:set>
                                    <p:animEffect transition="in" filter="fade">
                                      <p:cBhvr>
                                        <p:cTn id="35" dur="500"/>
                                        <p:tgtEl>
                                          <p:spTgt spid="307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075"/>
                                        </p:tgtEl>
                                        <p:attrNameLst>
                                          <p:attrName>style.visibility</p:attrName>
                                        </p:attrNameLst>
                                      </p:cBhvr>
                                      <p:to>
                                        <p:strVal val="visible"/>
                                      </p:to>
                                    </p:set>
                                    <p:animEffect transition="in" filter="fade">
                                      <p:cBhvr>
                                        <p:cTn id="40"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en-US" altLang="zh-CN" dirty="0" smtClean="0"/>
              <a:t>tructured Knowledge </a:t>
            </a:r>
            <a:endParaRPr lang="zh-CN" altLang="en-US" dirty="0"/>
          </a:p>
        </p:txBody>
      </p:sp>
      <p:sp>
        <p:nvSpPr>
          <p:cNvPr id="12" name="Content Placeholder 11"/>
          <p:cNvSpPr>
            <a:spLocks noGrp="1"/>
          </p:cNvSpPr>
          <p:nvPr>
            <p:ph idx="1"/>
          </p:nvPr>
        </p:nvSpPr>
        <p:spPr/>
        <p:txBody>
          <a:bodyPr/>
          <a:lstStyle/>
          <a:p>
            <a:r>
              <a:rPr lang="en-US" dirty="0" smtClean="0">
                <a:latin typeface="Calibri" panose="020F0502020204030204" pitchFamily="34" charset="0"/>
              </a:rPr>
              <a:t>     </a:t>
            </a:r>
            <a:r>
              <a:rPr lang="en-US" dirty="0" err="1" smtClean="0">
                <a:latin typeface="Calibri" panose="020F0502020204030204" pitchFamily="34" charset="0"/>
              </a:rPr>
              <a:t>Jimbo</a:t>
            </a:r>
            <a:r>
              <a:rPr lang="en-US" dirty="0" smtClean="0">
                <a:latin typeface="Calibri" panose="020F0502020204030204" pitchFamily="34" charset="0"/>
              </a:rPr>
              <a:t> arrested </a:t>
            </a:r>
            <a:r>
              <a:rPr lang="en-US" dirty="0">
                <a:latin typeface="Calibri" panose="020F0502020204030204" pitchFamily="34" charset="0"/>
              </a:rPr>
              <a:t>Robert </a:t>
            </a:r>
            <a:r>
              <a:rPr lang="en-US" dirty="0" smtClean="0">
                <a:latin typeface="Calibri" panose="020F0502020204030204" pitchFamily="34" charset="0"/>
              </a:rPr>
              <a:t>because </a:t>
            </a:r>
            <a:r>
              <a:rPr lang="en-US" dirty="0">
                <a:latin typeface="Calibri" panose="020F0502020204030204" pitchFamily="34" charset="0"/>
              </a:rPr>
              <a:t>he  stole an elephant</a:t>
            </a:r>
            <a:endParaRPr lang="en-US" sz="2200" dirty="0">
              <a:latin typeface="Calibri" panose="020F0502020204030204" pitchFamily="34"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The </a:t>
            </a:r>
            <a:r>
              <a:rPr lang="en-US" dirty="0" smtClean="0">
                <a:solidFill>
                  <a:srgbClr val="FF0000"/>
                </a:solidFill>
              </a:rPr>
              <a:t>subject</a:t>
            </a:r>
            <a:r>
              <a:rPr lang="en-US" dirty="0" smtClean="0"/>
              <a:t> of “</a:t>
            </a:r>
            <a:r>
              <a:rPr lang="en-US" dirty="0" smtClean="0">
                <a:solidFill>
                  <a:srgbClr val="0033CC"/>
                </a:solidFill>
              </a:rPr>
              <a:t>stole</a:t>
            </a:r>
            <a:r>
              <a:rPr lang="en-US" dirty="0" smtClean="0"/>
              <a:t>” is more likely to be </a:t>
            </a:r>
          </a:p>
          <a:p>
            <a:pPr marL="0" indent="0">
              <a:buNone/>
            </a:pPr>
            <a:r>
              <a:rPr lang="en-US" dirty="0"/>
              <a:t> </a:t>
            </a:r>
            <a:r>
              <a:rPr lang="en-US" dirty="0" smtClean="0"/>
              <a:t>    the </a:t>
            </a:r>
            <a:r>
              <a:rPr lang="en-US" dirty="0" smtClean="0">
                <a:solidFill>
                  <a:srgbClr val="FF0000"/>
                </a:solidFill>
              </a:rPr>
              <a:t>object</a:t>
            </a:r>
            <a:r>
              <a:rPr lang="en-US" dirty="0" smtClean="0"/>
              <a:t> of “</a:t>
            </a:r>
            <a:r>
              <a:rPr lang="en-US" dirty="0" smtClean="0">
                <a:solidFill>
                  <a:srgbClr val="0033CC"/>
                </a:solidFill>
              </a:rPr>
              <a:t>arrest</a:t>
            </a:r>
            <a:r>
              <a:rPr lang="en-US" dirty="0" smtClean="0"/>
              <a:t>” then the </a:t>
            </a:r>
            <a:r>
              <a:rPr lang="en-US" dirty="0" smtClean="0">
                <a:solidFill>
                  <a:srgbClr val="FF0000"/>
                </a:solidFill>
              </a:rPr>
              <a:t>subject</a:t>
            </a:r>
            <a:r>
              <a:rPr lang="en-US" dirty="0" smtClean="0"/>
              <a:t> of “</a:t>
            </a:r>
            <a:r>
              <a:rPr lang="en-US" dirty="0" smtClean="0">
                <a:solidFill>
                  <a:srgbClr val="0033CC"/>
                </a:solidFill>
              </a:rPr>
              <a:t>arrest</a:t>
            </a:r>
            <a:r>
              <a:rPr lang="en-US" dirty="0" smtClean="0"/>
              <a:t>”. </a:t>
            </a:r>
            <a:endParaRPr lang="en-US" dirty="0"/>
          </a:p>
        </p:txBody>
      </p:sp>
      <p:sp>
        <p:nvSpPr>
          <p:cNvPr id="4" name="幻灯片编号占位符 3"/>
          <p:cNvSpPr>
            <a:spLocks noGrp="1"/>
          </p:cNvSpPr>
          <p:nvPr>
            <p:ph type="sldNum" sz="quarter" idx="11"/>
          </p:nvPr>
        </p:nvSpPr>
        <p:spPr/>
        <p:txBody>
          <a:bodyPr/>
          <a:lstStyle/>
          <a:p>
            <a:fld id="{D7303D46-9BB5-4D44-8550-46E2B227A4D0}" type="slidenum">
              <a:rPr lang="zh-CN" altLang="en-US" smtClean="0"/>
              <a:pPr/>
              <a:t>4</a:t>
            </a:fld>
            <a:endParaRPr lang="zh-CN" altLang="en-US"/>
          </a:p>
        </p:txBody>
      </p:sp>
      <p:sp>
        <p:nvSpPr>
          <p:cNvPr id="5" name="Rectangle 4"/>
          <p:cNvSpPr/>
          <p:nvPr/>
        </p:nvSpPr>
        <p:spPr>
          <a:xfrm>
            <a:off x="5119048" y="1265397"/>
            <a:ext cx="348343" cy="4301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2400" dirty="0">
              <a:solidFill>
                <a:schemeClr val="tx1"/>
              </a:solidFill>
              <a:latin typeface="Calibri" panose="020F0502020204030204" pitchFamily="34" charset="0"/>
            </a:endParaRPr>
          </a:p>
        </p:txBody>
      </p:sp>
      <p:sp>
        <p:nvSpPr>
          <p:cNvPr id="6" name="Rectangle 5"/>
          <p:cNvSpPr/>
          <p:nvPr/>
        </p:nvSpPr>
        <p:spPr>
          <a:xfrm>
            <a:off x="1107744" y="1260144"/>
            <a:ext cx="914400"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7" name="Rectangle 6"/>
          <p:cNvSpPr/>
          <p:nvPr/>
        </p:nvSpPr>
        <p:spPr>
          <a:xfrm>
            <a:off x="3088944" y="1260144"/>
            <a:ext cx="963284" cy="435429"/>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400" dirty="0">
              <a:solidFill>
                <a:schemeClr val="tx1"/>
              </a:solidFill>
              <a:latin typeface="Calibri" panose="020F0502020204030204" pitchFamily="34" charset="0"/>
            </a:endParaRPr>
          </a:p>
        </p:txBody>
      </p:sp>
      <p:sp>
        <p:nvSpPr>
          <p:cNvPr id="8" name="Rectangle 7"/>
          <p:cNvSpPr/>
          <p:nvPr/>
        </p:nvSpPr>
        <p:spPr>
          <a:xfrm>
            <a:off x="1458977" y="2339459"/>
            <a:ext cx="2664512" cy="923330"/>
          </a:xfrm>
          <a:prstGeom prst="rect">
            <a:avLst/>
          </a:prstGeom>
        </p:spPr>
        <p:txBody>
          <a:bodyPr wrap="none">
            <a:spAutoFit/>
          </a:bodyPr>
          <a:lstStyle/>
          <a:p>
            <a:pPr algn="ctr"/>
            <a:r>
              <a:rPr lang="en-US" b="1" dirty="0" err="1" smtClean="0">
                <a:solidFill>
                  <a:srgbClr val="FF0000"/>
                </a:solidFill>
                <a:latin typeface="Calibri" panose="020F0502020204030204" pitchFamily="34" charset="0"/>
              </a:rPr>
              <a:t>Jimbo</a:t>
            </a:r>
            <a:r>
              <a:rPr lang="en-US" dirty="0" smtClean="0">
                <a:solidFill>
                  <a:srgbClr val="FF0000"/>
                </a:solidFill>
                <a:latin typeface="Calibri" panose="020F0502020204030204" pitchFamily="34" charset="0"/>
              </a:rPr>
              <a:t>  </a:t>
            </a:r>
            <a:r>
              <a:rPr lang="en-US" dirty="0" smtClean="0">
                <a:latin typeface="Calibri" panose="020F0502020204030204" pitchFamily="34" charset="0"/>
              </a:rPr>
              <a:t>stole an elephant</a:t>
            </a:r>
          </a:p>
          <a:p>
            <a:pPr algn="ctr"/>
            <a:r>
              <a:rPr lang="en-US" dirty="0" smtClean="0">
                <a:latin typeface="Calibri" panose="020F0502020204030204" pitchFamily="34" charset="0"/>
              </a:rPr>
              <a:t>vs.  </a:t>
            </a:r>
          </a:p>
          <a:p>
            <a:pPr algn="ctr"/>
            <a:r>
              <a:rPr lang="en-US" b="1" dirty="0" smtClean="0">
                <a:solidFill>
                  <a:srgbClr val="FF0000"/>
                </a:solidFill>
                <a:latin typeface="Calibri" panose="020F0502020204030204" pitchFamily="34" charset="0"/>
              </a:rPr>
              <a:t>Robert</a:t>
            </a:r>
            <a:r>
              <a:rPr lang="en-US" dirty="0" smtClean="0">
                <a:solidFill>
                  <a:srgbClr val="FF0000"/>
                </a:solidFill>
                <a:latin typeface="Calibri" panose="020F0502020204030204" pitchFamily="34" charset="0"/>
              </a:rPr>
              <a:t>  </a:t>
            </a:r>
            <a:r>
              <a:rPr lang="en-US" dirty="0" smtClean="0">
                <a:latin typeface="Calibri" panose="020F0502020204030204" pitchFamily="34" charset="0"/>
              </a:rPr>
              <a:t>stole an elephant</a:t>
            </a:r>
            <a:endParaRPr lang="en-US" dirty="0">
              <a:latin typeface="Calibri" panose="020F0502020204030204" pitchFamily="34" charset="0"/>
            </a:endParaRPr>
          </a:p>
        </p:txBody>
      </p:sp>
      <p:sp>
        <p:nvSpPr>
          <p:cNvPr id="10" name="Rectangle 9"/>
          <p:cNvSpPr/>
          <p:nvPr/>
        </p:nvSpPr>
        <p:spPr>
          <a:xfrm>
            <a:off x="1455589" y="3815834"/>
            <a:ext cx="5943935" cy="923330"/>
          </a:xfrm>
          <a:prstGeom prst="rect">
            <a:avLst/>
          </a:prstGeom>
        </p:spPr>
        <p:txBody>
          <a:bodyPr wrap="none">
            <a:spAutoFit/>
          </a:bodyPr>
          <a:lstStyle/>
          <a:p>
            <a:r>
              <a:rPr lang="en-US" dirty="0" smtClean="0">
                <a:latin typeface="Calibri" panose="020F0502020204030204" pitchFamily="34" charset="0"/>
              </a:rPr>
              <a:t>        *           arrested </a:t>
            </a:r>
            <a:r>
              <a:rPr lang="en-US" b="1" dirty="0" smtClean="0">
                <a:solidFill>
                  <a:srgbClr val="FF0000"/>
                </a:solidFill>
                <a:latin typeface="Calibri" panose="020F0502020204030204" pitchFamily="34" charset="0"/>
              </a:rPr>
              <a:t>SOMEONE</a:t>
            </a:r>
            <a:r>
              <a:rPr lang="en-US" dirty="0" smtClean="0">
                <a:latin typeface="Calibri" panose="020F0502020204030204" pitchFamily="34" charset="0"/>
              </a:rPr>
              <a:t>  because  </a:t>
            </a:r>
            <a:r>
              <a:rPr lang="en-US" b="1" dirty="0" smtClean="0">
                <a:solidFill>
                  <a:srgbClr val="FF0000"/>
                </a:solidFill>
                <a:latin typeface="Calibri" panose="020F0502020204030204" pitchFamily="34" charset="0"/>
              </a:rPr>
              <a:t>SOMEONE</a:t>
            </a:r>
            <a:r>
              <a:rPr lang="en-US" dirty="0" smtClean="0">
                <a:latin typeface="Calibri" panose="020F0502020204030204" pitchFamily="34" charset="0"/>
              </a:rPr>
              <a:t>   stole  *</a:t>
            </a:r>
          </a:p>
          <a:p>
            <a:pPr algn="ctr"/>
            <a:r>
              <a:rPr lang="en-US" dirty="0" smtClean="0">
                <a:latin typeface="Calibri" panose="020F0502020204030204" pitchFamily="34" charset="0"/>
              </a:rPr>
              <a:t>vs.</a:t>
            </a:r>
          </a:p>
          <a:p>
            <a:r>
              <a:rPr lang="en-US" b="1" dirty="0" smtClean="0">
                <a:solidFill>
                  <a:srgbClr val="FF0000"/>
                </a:solidFill>
                <a:latin typeface="Calibri" panose="020F0502020204030204" pitchFamily="34" charset="0"/>
              </a:rPr>
              <a:t>SOMEONE</a:t>
            </a:r>
            <a:r>
              <a:rPr lang="en-US" dirty="0" smtClean="0">
                <a:latin typeface="Calibri" panose="020F0502020204030204" pitchFamily="34" charset="0"/>
              </a:rPr>
              <a:t>  arrested         *           because  </a:t>
            </a:r>
            <a:r>
              <a:rPr lang="en-US" b="1" dirty="0">
                <a:solidFill>
                  <a:srgbClr val="FF0000"/>
                </a:solidFill>
                <a:latin typeface="Calibri" panose="020F0502020204030204" pitchFamily="34" charset="0"/>
              </a:rPr>
              <a:t>SOMEONE</a:t>
            </a:r>
            <a:r>
              <a:rPr lang="en-US" dirty="0">
                <a:latin typeface="Calibri" panose="020F0502020204030204" pitchFamily="34" charset="0"/>
              </a:rPr>
              <a:t> </a:t>
            </a:r>
            <a:r>
              <a:rPr lang="en-US" dirty="0" smtClean="0">
                <a:latin typeface="Calibri" panose="020F0502020204030204" pitchFamily="34" charset="0"/>
              </a:rPr>
              <a:t>  stole  *</a:t>
            </a:r>
            <a:endParaRPr lang="en-US" dirty="0">
              <a:latin typeface="Calibri" panose="020F0502020204030204" pitchFamily="34"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129" y="2286000"/>
            <a:ext cx="3175334" cy="92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203" y="2311658"/>
            <a:ext cx="4610100" cy="1139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descr="http://www.clker.com/cliparts/e/3/9/7/1245686792938124914raemi_Check_mark.svg.hi.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06922" y="3648075"/>
            <a:ext cx="516950" cy="479040"/>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p:cNvGrpSpPr/>
          <p:nvPr/>
        </p:nvGrpSpPr>
        <p:grpSpPr>
          <a:xfrm>
            <a:off x="2126246" y="2378953"/>
            <a:ext cx="4722564" cy="907380"/>
            <a:chOff x="1186542" y="2677099"/>
            <a:chExt cx="6444475" cy="1403139"/>
          </a:xfrm>
        </p:grpSpPr>
        <p:cxnSp>
          <p:nvCxnSpPr>
            <p:cNvPr id="13" name="Straight Connector 12"/>
            <p:cNvCxnSpPr/>
            <p:nvPr/>
          </p:nvCxnSpPr>
          <p:spPr>
            <a:xfrm flipH="1">
              <a:off x="1186542" y="2677099"/>
              <a:ext cx="6433458" cy="14031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1186542" y="2677099"/>
              <a:ext cx="6444475" cy="14031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p:nvCxnSpPr>
        <p:spPr>
          <a:xfrm>
            <a:off x="6631672" y="1694085"/>
            <a:ext cx="1109663" cy="0"/>
          </a:xfrm>
          <a:prstGeom prst="line">
            <a:avLst/>
          </a:prstGeom>
          <a:ln w="28575">
            <a:solidFill>
              <a:srgbClr val="FF993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2639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099"/>
                                        </p:tgtEl>
                                        <p:attrNameLst>
                                          <p:attrName>style.visibility</p:attrName>
                                        </p:attrNameLst>
                                      </p:cBhvr>
                                      <p:to>
                                        <p:strVal val="visible"/>
                                      </p:to>
                                    </p:set>
                                    <p:animEffect transition="in" filter="fade">
                                      <p:cBhvr>
                                        <p:cTn id="29" dur="500"/>
                                        <p:tgtEl>
                                          <p:spTgt spid="409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4099"/>
                                        </p:tgtEl>
                                      </p:cBhvr>
                                    </p:animEffect>
                                    <p:set>
                                      <p:cBhvr>
                                        <p:cTn id="47" dur="1" fill="hold">
                                          <p:stCondLst>
                                            <p:cond delay="499"/>
                                          </p:stCondLst>
                                        </p:cTn>
                                        <p:tgtEl>
                                          <p:spTgt spid="4099"/>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5"/>
                                        </p:tgtEl>
                                      </p:cBhvr>
                                    </p:animEffect>
                                    <p:set>
                                      <p:cBhvr>
                                        <p:cTn id="50" dur="1" fill="hold">
                                          <p:stCondLst>
                                            <p:cond delay="499"/>
                                          </p:stCondLst>
                                        </p:cTn>
                                        <p:tgtEl>
                                          <p:spTgt spid="2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8" grpId="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Knowledge for Many Tasks </a:t>
            </a:r>
            <a:endParaRPr lang="zh-CN" altLang="en-US" dirty="0"/>
          </a:p>
        </p:txBody>
      </p:sp>
      <p:sp>
        <p:nvSpPr>
          <p:cNvPr id="8" name="Content Placeholder 7"/>
          <p:cNvSpPr>
            <a:spLocks noGrp="1"/>
          </p:cNvSpPr>
          <p:nvPr>
            <p:ph idx="1"/>
          </p:nvPr>
        </p:nvSpPr>
        <p:spPr/>
        <p:txBody>
          <a:bodyPr/>
          <a:lstStyle/>
          <a:p>
            <a:r>
              <a:rPr lang="en-US" dirty="0">
                <a:solidFill>
                  <a:srgbClr val="FF0000"/>
                </a:solidFill>
                <a:latin typeface="Calibri" panose="020F0502020204030204" pitchFamily="34" charset="0"/>
              </a:rPr>
              <a:t>[Larry Robbins]</a:t>
            </a:r>
            <a:r>
              <a:rPr lang="en-US" dirty="0">
                <a:latin typeface="Calibri" panose="020F0502020204030204" pitchFamily="34" charset="0"/>
              </a:rPr>
              <a:t>, founder of Glenview Capital Management, </a:t>
            </a:r>
            <a:r>
              <a:rPr lang="en-US" dirty="0">
                <a:solidFill>
                  <a:srgbClr val="0033CC"/>
                </a:solidFill>
                <a:latin typeface="Calibri" panose="020F0502020204030204" pitchFamily="34" charset="0"/>
              </a:rPr>
              <a:t>bought</a:t>
            </a:r>
            <a:r>
              <a:rPr lang="en-US" dirty="0">
                <a:latin typeface="Calibri" panose="020F0502020204030204" pitchFamily="34" charset="0"/>
              </a:rPr>
              <a:t> shares of </a:t>
            </a:r>
            <a:r>
              <a:rPr lang="en-US" dirty="0">
                <a:solidFill>
                  <a:srgbClr val="FF0000"/>
                </a:solidFill>
                <a:latin typeface="Calibri" panose="020F0502020204030204" pitchFamily="34" charset="0"/>
              </a:rPr>
              <a:t>[Endo International Plc] </a:t>
            </a:r>
            <a:r>
              <a:rPr lang="en-US" dirty="0" smtClean="0">
                <a:latin typeface="Calibri" panose="020F0502020204030204" pitchFamily="34" charset="0"/>
              </a:rPr>
              <a:t>...”</a:t>
            </a:r>
          </a:p>
          <a:p>
            <a:endParaRPr lang="en-US" sz="2200" dirty="0">
              <a:latin typeface="Calibri" panose="020F0502020204030204" pitchFamily="34" charset="0"/>
            </a:endParaRPr>
          </a:p>
          <a:p>
            <a:endParaRPr lang="en-US" sz="2200" dirty="0" smtClean="0">
              <a:latin typeface="Calibri" panose="020F0502020204030204" pitchFamily="34" charset="0"/>
            </a:endParaRPr>
          </a:p>
          <a:p>
            <a:endParaRPr lang="en-US" sz="2200" dirty="0">
              <a:latin typeface="Calibri" panose="020F0502020204030204" pitchFamily="34" charset="0"/>
            </a:endParaRPr>
          </a:p>
          <a:p>
            <a:endParaRPr lang="en-US" sz="2200" dirty="0" smtClean="0">
              <a:latin typeface="Calibri" panose="020F0502020204030204" pitchFamily="34" charset="0"/>
            </a:endParaRPr>
          </a:p>
          <a:p>
            <a:endParaRPr lang="en-US" sz="2200" dirty="0">
              <a:latin typeface="Calibri" panose="020F0502020204030204" pitchFamily="34" charset="0"/>
            </a:endParaRPr>
          </a:p>
          <a:p>
            <a:pPr lvl="0">
              <a:buClr>
                <a:srgbClr val="FF9900"/>
              </a:buClr>
            </a:pPr>
            <a:r>
              <a:rPr lang="en-US" dirty="0" smtClean="0">
                <a:solidFill>
                  <a:srgbClr val="FF0000"/>
                </a:solidFill>
                <a:latin typeface="Calibri" panose="020F0502020204030204" pitchFamily="34" charset="0"/>
              </a:rPr>
              <a:t>[Seattle] </a:t>
            </a:r>
            <a:r>
              <a:rPr lang="en-US" dirty="0" smtClean="0">
                <a:solidFill>
                  <a:srgbClr val="000000"/>
                </a:solidFill>
                <a:latin typeface="Calibri" panose="020F0502020204030204" pitchFamily="34" charset="0"/>
              </a:rPr>
              <a:t>fired John Doe after the team lost its 7</a:t>
            </a:r>
            <a:r>
              <a:rPr lang="en-US" baseline="30000" dirty="0" smtClean="0">
                <a:solidFill>
                  <a:srgbClr val="000000"/>
                </a:solidFill>
                <a:latin typeface="Calibri" panose="020F0502020204030204" pitchFamily="34" charset="0"/>
              </a:rPr>
              <a:t>th</a:t>
            </a:r>
            <a:r>
              <a:rPr lang="en-US" dirty="0" smtClean="0">
                <a:solidFill>
                  <a:srgbClr val="000000"/>
                </a:solidFill>
                <a:latin typeface="Calibri" panose="020F0502020204030204" pitchFamily="34" charset="0"/>
              </a:rPr>
              <a:t> game in a row.  </a:t>
            </a:r>
          </a:p>
          <a:p>
            <a:pPr lvl="0">
              <a:buClr>
                <a:srgbClr val="FF9900"/>
              </a:buClr>
            </a:pPr>
            <a:endParaRPr lang="en-US" sz="2200" dirty="0">
              <a:solidFill>
                <a:srgbClr val="000000"/>
              </a:solidFill>
              <a:latin typeface="Calibri" panose="020F0502020204030204" pitchFamily="34" charset="0"/>
            </a:endParaRPr>
          </a:p>
          <a:p>
            <a:pPr lvl="0">
              <a:buClr>
                <a:srgbClr val="FF9900"/>
              </a:buClr>
            </a:pPr>
            <a:r>
              <a:rPr lang="en-US" sz="2200" dirty="0" smtClean="0">
                <a:solidFill>
                  <a:srgbClr val="FF0000"/>
                </a:solidFill>
                <a:latin typeface="Calibri" panose="020F0502020204030204" pitchFamily="34" charset="0"/>
              </a:rPr>
              <a:t>Organization</a:t>
            </a:r>
            <a:r>
              <a:rPr lang="en-US" sz="2200" dirty="0" smtClean="0">
                <a:solidFill>
                  <a:srgbClr val="000000"/>
                </a:solidFill>
                <a:latin typeface="Calibri" panose="020F0502020204030204" pitchFamily="34" charset="0"/>
              </a:rPr>
              <a:t> is more likely than a </a:t>
            </a:r>
            <a:r>
              <a:rPr lang="en-US" sz="2200" dirty="0" smtClean="0">
                <a:solidFill>
                  <a:srgbClr val="FF0000"/>
                </a:solidFill>
                <a:latin typeface="Calibri" panose="020F0502020204030204" pitchFamily="34" charset="0"/>
              </a:rPr>
              <a:t>location</a:t>
            </a:r>
            <a:r>
              <a:rPr lang="en-US" sz="2200" dirty="0" smtClean="0">
                <a:solidFill>
                  <a:srgbClr val="000000"/>
                </a:solidFill>
                <a:latin typeface="Calibri" panose="020F0502020204030204" pitchFamily="34" charset="0"/>
              </a:rPr>
              <a:t> to be the </a:t>
            </a:r>
            <a:r>
              <a:rPr lang="en-US" sz="2200" b="1" dirty="0" smtClean="0">
                <a:solidFill>
                  <a:srgbClr val="000000"/>
                </a:solidFill>
                <a:latin typeface="Calibri" panose="020F0502020204030204" pitchFamily="34" charset="0"/>
              </a:rPr>
              <a:t>subject</a:t>
            </a:r>
            <a:r>
              <a:rPr lang="en-US" sz="2200" dirty="0" smtClean="0">
                <a:solidFill>
                  <a:srgbClr val="000000"/>
                </a:solidFill>
                <a:latin typeface="Calibri" panose="020F0502020204030204" pitchFamily="34" charset="0"/>
              </a:rPr>
              <a:t> of “</a:t>
            </a:r>
            <a:r>
              <a:rPr lang="en-US" sz="2200" dirty="0" smtClean="0">
                <a:solidFill>
                  <a:srgbClr val="0033CC"/>
                </a:solidFill>
                <a:latin typeface="Calibri" panose="020F0502020204030204" pitchFamily="34" charset="0"/>
              </a:rPr>
              <a:t>fire</a:t>
            </a:r>
            <a:r>
              <a:rPr lang="en-US" sz="2200" dirty="0" smtClean="0">
                <a:solidFill>
                  <a:srgbClr val="000000"/>
                </a:solidFill>
                <a:latin typeface="Calibri" panose="020F0502020204030204" pitchFamily="34" charset="0"/>
              </a:rPr>
              <a:t>”.</a:t>
            </a:r>
            <a:endParaRPr lang="en-US" sz="2200" dirty="0" smtClean="0">
              <a:latin typeface="Calibri" panose="020F0502020204030204" pitchFamily="34" charset="0"/>
            </a:endParaRPr>
          </a:p>
          <a:p>
            <a:endParaRPr lang="en-US" dirty="0"/>
          </a:p>
        </p:txBody>
      </p:sp>
      <p:sp>
        <p:nvSpPr>
          <p:cNvPr id="4" name="幻灯片编号占位符 3"/>
          <p:cNvSpPr>
            <a:spLocks noGrp="1"/>
          </p:cNvSpPr>
          <p:nvPr>
            <p:ph type="sldNum" sz="quarter" idx="11"/>
          </p:nvPr>
        </p:nvSpPr>
        <p:spPr/>
        <p:txBody>
          <a:bodyPr/>
          <a:lstStyle/>
          <a:p>
            <a:fld id="{D7303D46-9BB5-4D44-8550-46E2B227A4D0}" type="slidenum">
              <a:rPr lang="zh-CN" altLang="en-US" smtClean="0"/>
              <a:pPr/>
              <a:t>5</a:t>
            </a:fld>
            <a:endParaRPr lang="zh-CN" alt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0" y="2590800"/>
            <a:ext cx="4652963" cy="1419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600634" y="2133600"/>
            <a:ext cx="5184240" cy="369332"/>
          </a:xfrm>
          <a:prstGeom prst="rect">
            <a:avLst/>
          </a:prstGeom>
          <a:noFill/>
          <a:ln>
            <a:solidFill>
              <a:srgbClr val="FF9933"/>
            </a:solidFill>
          </a:ln>
        </p:spPr>
        <p:txBody>
          <a:bodyPr wrap="none">
            <a:spAutoFit/>
          </a:bodyPr>
          <a:lstStyle/>
          <a:p>
            <a:r>
              <a:rPr lang="en-US" dirty="0" smtClean="0">
                <a:latin typeface="Calibri" panose="020F0502020204030204" pitchFamily="34" charset="0"/>
              </a:rPr>
              <a:t>NER TAGS = {PERSON, LOCATION, ORGANIZIATION, …}</a:t>
            </a:r>
            <a:endParaRPr lang="en-US" dirty="0">
              <a:latin typeface="Calibri" panose="020F0502020204030204" pitchFamily="34" charset="0"/>
            </a:endParaRPr>
          </a:p>
        </p:txBody>
      </p:sp>
      <p:sp>
        <p:nvSpPr>
          <p:cNvPr id="10" name="Rectangle 9"/>
          <p:cNvSpPr/>
          <p:nvPr/>
        </p:nvSpPr>
        <p:spPr>
          <a:xfrm>
            <a:off x="1564944" y="4800600"/>
            <a:ext cx="5184240" cy="369332"/>
          </a:xfrm>
          <a:prstGeom prst="rect">
            <a:avLst/>
          </a:prstGeom>
          <a:noFill/>
          <a:ln>
            <a:solidFill>
              <a:srgbClr val="FF9933"/>
            </a:solidFill>
          </a:ln>
        </p:spPr>
        <p:txBody>
          <a:bodyPr wrap="none">
            <a:spAutoFit/>
          </a:bodyPr>
          <a:lstStyle/>
          <a:p>
            <a:r>
              <a:rPr lang="en-US" dirty="0" smtClean="0">
                <a:latin typeface="Calibri" panose="020F0502020204030204" pitchFamily="34" charset="0"/>
              </a:rPr>
              <a:t>NER TAGS = {PERSON, LOCATION, ORGANIZIATION, …}</a:t>
            </a:r>
            <a:endParaRPr lang="en-US" dirty="0">
              <a:latin typeface="Calibri" panose="020F0502020204030204" pitchFamily="34" charset="0"/>
            </a:endParaRPr>
          </a:p>
        </p:txBody>
      </p:sp>
    </p:spTree>
    <p:extLst>
      <p:ext uri="{BB962C8B-B14F-4D97-AF65-F5344CB8AC3E}">
        <p14:creationId xmlns:p14="http://schemas.microsoft.com/office/powerpoint/2010/main" val="23704770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 presetClass="entr" presetSubtype="0" fill="hold" nodeType="withEffect">
                                  <p:stCondLst>
                                    <p:cond delay="0"/>
                                  </p:stCondLst>
                                  <p:childTnLst>
                                    <p:set>
                                      <p:cBhvr>
                                        <p:cTn id="23"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Knowledge is Essential </a:t>
            </a:r>
            <a:endParaRPr lang="zh-CN" altLang="en-US" dirty="0"/>
          </a:p>
        </p:txBody>
      </p:sp>
      <p:sp>
        <p:nvSpPr>
          <p:cNvPr id="3" name="内容占位符 2"/>
          <p:cNvSpPr>
            <a:spLocks noGrp="1"/>
          </p:cNvSpPr>
          <p:nvPr>
            <p:ph idx="1"/>
          </p:nvPr>
        </p:nvSpPr>
        <p:spPr/>
        <p:txBody>
          <a:bodyPr/>
          <a:lstStyle/>
          <a:p>
            <a:r>
              <a:rPr lang="en-US" dirty="0" smtClean="0"/>
              <a:t>Textual Inference requires additional knowledge. </a:t>
            </a:r>
          </a:p>
          <a:p>
            <a:pPr lvl="1"/>
            <a:r>
              <a:rPr lang="en-US" dirty="0" smtClean="0">
                <a:solidFill>
                  <a:srgbClr val="0033CC"/>
                </a:solidFill>
              </a:rPr>
              <a:t>More than just local features: need to know things.</a:t>
            </a:r>
          </a:p>
          <a:p>
            <a:r>
              <a:rPr lang="en-US" dirty="0" smtClean="0"/>
              <a:t>There is a need to think about how to make use of this knowledge in textual inference. </a:t>
            </a:r>
          </a:p>
          <a:p>
            <a:pPr lvl="1"/>
            <a:r>
              <a:rPr lang="en-US" dirty="0" smtClean="0">
                <a:solidFill>
                  <a:srgbClr val="0033CC"/>
                </a:solidFill>
              </a:rPr>
              <a:t>Not here; see my talk at the Neuro-Symbolic Workshop</a:t>
            </a:r>
          </a:p>
          <a:p>
            <a:r>
              <a:rPr lang="en-US" altLang="zh-CN" dirty="0" smtClean="0">
                <a:solidFill>
                  <a:srgbClr val="FF0000"/>
                </a:solidFill>
              </a:rPr>
              <a:t>This work:</a:t>
            </a:r>
          </a:p>
          <a:p>
            <a:r>
              <a:rPr lang="en-US" altLang="zh-CN" dirty="0" smtClean="0"/>
              <a:t>Graph-based formulation for modelling knowledge schemas</a:t>
            </a:r>
          </a:p>
          <a:p>
            <a:pPr lvl="1"/>
            <a:r>
              <a:rPr lang="en-US" altLang="zh-CN" dirty="0" smtClean="0">
                <a:solidFill>
                  <a:srgbClr val="0033CC"/>
                </a:solidFill>
              </a:rPr>
              <a:t>The necessity of disambiguation</a:t>
            </a:r>
          </a:p>
          <a:p>
            <a:pPr lvl="1"/>
            <a:r>
              <a:rPr lang="en-US" altLang="zh-CN" dirty="0" smtClean="0"/>
              <a:t>The acquisition process</a:t>
            </a:r>
          </a:p>
          <a:p>
            <a:r>
              <a:rPr lang="en-US" altLang="zh-CN" dirty="0" smtClean="0"/>
              <a:t>Profiler as a public resource </a:t>
            </a:r>
          </a:p>
          <a:p>
            <a:pPr lvl="1"/>
            <a:r>
              <a:rPr lang="en-US" altLang="zh-CN" dirty="0" smtClean="0">
                <a:solidFill>
                  <a:srgbClr val="0033CC"/>
                </a:solidFill>
              </a:rPr>
              <a:t>Contains pre-computed statistics</a:t>
            </a:r>
          </a:p>
          <a:p>
            <a:pPr lvl="1"/>
            <a:r>
              <a:rPr lang="en-US" altLang="zh-CN" dirty="0" smtClean="0"/>
              <a:t>Many concepts/entities; many knowledge schemas </a:t>
            </a:r>
          </a:p>
          <a:p>
            <a:endParaRPr lang="en-US" altLang="zh-CN" dirty="0" smtClean="0"/>
          </a:p>
          <a:p>
            <a:endParaRPr lang="en-US" altLang="zh-CN" dirty="0" smtClean="0"/>
          </a:p>
          <a:p>
            <a:pPr lvl="1"/>
            <a:endParaRPr lang="zh-CN" altLang="en-US" dirty="0"/>
          </a:p>
        </p:txBody>
      </p:sp>
      <p:sp>
        <p:nvSpPr>
          <p:cNvPr id="4" name="幻灯片编号占位符 3"/>
          <p:cNvSpPr>
            <a:spLocks noGrp="1"/>
          </p:cNvSpPr>
          <p:nvPr>
            <p:ph type="sldNum" sz="quarter" idx="11"/>
          </p:nvPr>
        </p:nvSpPr>
        <p:spPr/>
        <p:txBody>
          <a:bodyPr/>
          <a:lstStyle/>
          <a:p>
            <a:fld id="{D7303D46-9BB5-4D44-8550-46E2B227A4D0}" type="slidenum">
              <a:rPr lang="zh-CN" altLang="en-US" smtClean="0"/>
              <a:pPr/>
              <a:t>6</a:t>
            </a:fld>
            <a:endParaRPr lang="zh-CN" altLang="en-US"/>
          </a:p>
        </p:txBody>
      </p:sp>
    </p:spTree>
    <p:extLst>
      <p:ext uri="{BB962C8B-B14F-4D97-AF65-F5344CB8AC3E}">
        <p14:creationId xmlns:p14="http://schemas.microsoft.com/office/powerpoint/2010/main" val="2666644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70936" y="3782722"/>
            <a:ext cx="8315864" cy="284667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p:txBody>
          <a:bodyPr/>
          <a:lstStyle/>
          <a:p>
            <a:r>
              <a:rPr lang="en-US" altLang="zh-CN" dirty="0" smtClean="0"/>
              <a:t>Terminology</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Schema</a:t>
            </a:r>
            <a:r>
              <a:rPr lang="en-US" altLang="zh-CN" dirty="0" smtClean="0"/>
              <a:t>: </a:t>
            </a:r>
            <a:r>
              <a:rPr lang="en-US" dirty="0" smtClean="0"/>
              <a:t>A </a:t>
            </a:r>
            <a:r>
              <a:rPr lang="en-US" dirty="0"/>
              <a:t>way to define </a:t>
            </a:r>
            <a:r>
              <a:rPr lang="en-US" dirty="0" smtClean="0"/>
              <a:t>a structure and, consequently, semantics, specified by a template.</a:t>
            </a:r>
            <a:r>
              <a:rPr lang="en-US" dirty="0"/>
              <a:t> </a:t>
            </a:r>
            <a:endParaRPr lang="en-US" dirty="0" smtClean="0"/>
          </a:p>
          <a:p>
            <a:pPr lvl="1"/>
            <a:r>
              <a:rPr lang="en-US" altLang="zh-CN" dirty="0" smtClean="0"/>
              <a:t>We use it Graphically to define pieces of knowledge</a:t>
            </a:r>
          </a:p>
          <a:p>
            <a:r>
              <a:rPr lang="en-US" altLang="zh-CN" dirty="0" smtClean="0">
                <a:solidFill>
                  <a:srgbClr val="FF0000"/>
                </a:solidFill>
              </a:rPr>
              <a:t>Pivot: </a:t>
            </a:r>
            <a:r>
              <a:rPr lang="en-US" altLang="zh-CN" dirty="0" smtClean="0"/>
              <a:t>a key node in each schema </a:t>
            </a:r>
          </a:p>
          <a:p>
            <a:r>
              <a:rPr lang="en-US" altLang="zh-CN" dirty="0" smtClean="0">
                <a:solidFill>
                  <a:srgbClr val="FF0000"/>
                </a:solidFill>
              </a:rPr>
              <a:t>Profile(pivot): </a:t>
            </a:r>
            <a:r>
              <a:rPr lang="en-US" altLang="zh-CN" dirty="0" smtClean="0"/>
              <a:t>a set of schemas with a common pivot</a:t>
            </a:r>
          </a:p>
          <a:p>
            <a:pPr lvl="1"/>
            <a:r>
              <a:rPr lang="en-US" altLang="zh-CN" dirty="0" smtClean="0"/>
              <a:t>Instantiated schema, with statistics</a:t>
            </a:r>
            <a:r>
              <a:rPr lang="en-US" altLang="zh-CN" dirty="0"/>
              <a:t>	</a:t>
            </a:r>
            <a:endParaRPr lang="zh-CN" altLang="en-US" dirty="0"/>
          </a:p>
        </p:txBody>
      </p:sp>
      <p:sp>
        <p:nvSpPr>
          <p:cNvPr id="4" name="幻灯片编号占位符 3"/>
          <p:cNvSpPr>
            <a:spLocks noGrp="1"/>
          </p:cNvSpPr>
          <p:nvPr>
            <p:ph type="sldNum" sz="quarter" idx="11"/>
          </p:nvPr>
        </p:nvSpPr>
        <p:spPr/>
        <p:txBody>
          <a:bodyPr/>
          <a:lstStyle/>
          <a:p>
            <a:fld id="{D7303D46-9BB5-4D44-8550-46E2B227A4D0}" type="slidenum">
              <a:rPr lang="zh-CN" altLang="en-US" smtClean="0"/>
              <a:pPr/>
              <a:t>7</a:t>
            </a:fld>
            <a:endParaRPr lang="zh-CN" alt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691" y="4040985"/>
            <a:ext cx="1797286" cy="871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61363" y="4069904"/>
            <a:ext cx="1662113" cy="761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56123" y="4006481"/>
            <a:ext cx="2382330" cy="882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9030" r="10152"/>
          <a:stretch/>
        </p:blipFill>
        <p:spPr bwMode="auto">
          <a:xfrm>
            <a:off x="2117833" y="4290464"/>
            <a:ext cx="284600" cy="260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5"/>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9030" r="10152"/>
          <a:stretch/>
        </p:blipFill>
        <p:spPr bwMode="auto">
          <a:xfrm>
            <a:off x="3986654" y="4287614"/>
            <a:ext cx="287709" cy="26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9030" r="10152"/>
          <a:stretch/>
        </p:blipFill>
        <p:spPr bwMode="auto">
          <a:xfrm>
            <a:off x="6400561" y="4262865"/>
            <a:ext cx="274133" cy="251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Table 5"/>
          <p:cNvGraphicFramePr>
            <a:graphicFrameLocks noGrp="1"/>
          </p:cNvGraphicFramePr>
          <p:nvPr>
            <p:extLst>
              <p:ext uri="{D42A27DB-BD31-4B8C-83A1-F6EECF244321}">
                <p14:modId xmlns:p14="http://schemas.microsoft.com/office/powerpoint/2010/main" val="2895684595"/>
              </p:ext>
            </p:extLst>
          </p:nvPr>
        </p:nvGraphicFramePr>
        <p:xfrm>
          <a:off x="495132" y="4393635"/>
          <a:ext cx="956249" cy="1502333"/>
        </p:xfrm>
        <a:graphic>
          <a:graphicData uri="http://schemas.openxmlformats.org/drawingml/2006/table">
            <a:tbl>
              <a:tblPr firstRow="1" firstCol="1" bandRow="1">
                <a:tableStyleId>{5940675A-B579-460E-94D1-54222C63F5DA}</a:tableStyleId>
              </a:tblPr>
              <a:tblGrid>
                <a:gridCol w="956249"/>
              </a:tblGrid>
              <a:tr h="591965">
                <a:tc>
                  <a:txBody>
                    <a:bodyPr/>
                    <a:lstStyle/>
                    <a:p>
                      <a:pPr marL="0" marR="0" algn="ctr">
                        <a:lnSpc>
                          <a:spcPct val="115000"/>
                        </a:lnSpc>
                        <a:spcBef>
                          <a:spcPts val="0"/>
                        </a:spcBef>
                        <a:spcAft>
                          <a:spcPts val="0"/>
                        </a:spcAft>
                      </a:pPr>
                      <a:r>
                        <a:rPr lang="en-US" sz="1200" dirty="0" smtClean="0">
                          <a:effectLst/>
                          <a:latin typeface="Calibri" panose="020F0502020204030204" pitchFamily="34" charset="0"/>
                          <a:ea typeface="Calibri"/>
                          <a:cs typeface="Times New Roman" panose="02020603050405020304" pitchFamily="18" charset="0"/>
                        </a:rPr>
                        <a:t>Profile</a:t>
                      </a:r>
                      <a:r>
                        <a:rPr lang="en-US" sz="1200" baseline="0" dirty="0" smtClean="0">
                          <a:effectLst/>
                          <a:latin typeface="Calibri" panose="020F0502020204030204" pitchFamily="34" charset="0"/>
                          <a:ea typeface="Calibri"/>
                          <a:cs typeface="Times New Roman" panose="02020603050405020304" pitchFamily="18" charset="0"/>
                        </a:rPr>
                        <a:t>: </a:t>
                      </a:r>
                    </a:p>
                    <a:p>
                      <a:pPr marL="0" marR="0" indent="0" algn="ctr" defTabSz="914400" rtl="0" eaLnBrk="1" fontAlgn="auto" latinLnBrk="0" hangingPunct="1">
                        <a:lnSpc>
                          <a:spcPct val="115000"/>
                        </a:lnSpc>
                        <a:spcBef>
                          <a:spcPts val="0"/>
                        </a:spcBef>
                        <a:spcAft>
                          <a:spcPts val="0"/>
                        </a:spcAft>
                        <a:buClrTx/>
                        <a:buSzTx/>
                        <a:buFontTx/>
                        <a:buNone/>
                        <a:tabLst/>
                        <a:defRPr/>
                      </a:pPr>
                      <a:r>
                        <a:rPr lang="en-US" sz="1200" dirty="0" err="1" smtClean="0">
                          <a:effectLst/>
                          <a:latin typeface="Calibri" panose="020F0502020204030204" pitchFamily="34" charset="0"/>
                          <a:cs typeface="Times New Roman" panose="02020603050405020304" pitchFamily="18" charset="0"/>
                        </a:rPr>
                        <a:t>Entity:Obama</a:t>
                      </a:r>
                      <a:r>
                        <a:rPr lang="en-US" sz="1200" dirty="0" smtClean="0">
                          <a:effectLst/>
                          <a:latin typeface="Calibri" panose="020F0502020204030204" pitchFamily="34" charset="0"/>
                          <a:cs typeface="Times New Roman" panose="02020603050405020304" pitchFamily="18" charset="0"/>
                        </a:rPr>
                        <a:t> </a:t>
                      </a:r>
                    </a:p>
                    <a:p>
                      <a:pPr marL="0" marR="0" indent="0" algn="ctr" defTabSz="914400" rtl="0" eaLnBrk="1" fontAlgn="auto" latinLnBrk="0" hangingPunct="1">
                        <a:lnSpc>
                          <a:spcPct val="115000"/>
                        </a:lnSpc>
                        <a:spcBef>
                          <a:spcPts val="0"/>
                        </a:spcBef>
                        <a:spcAft>
                          <a:spcPts val="0"/>
                        </a:spcAft>
                        <a:buClrTx/>
                        <a:buSzTx/>
                        <a:buFontTx/>
                        <a:buNone/>
                        <a:tabLst/>
                        <a:defRPr/>
                      </a:pPr>
                      <a:r>
                        <a:rPr lang="en-US" sz="1200" dirty="0" smtClean="0">
                          <a:effectLst/>
                          <a:latin typeface="Calibri" panose="020F0502020204030204" pitchFamily="34" charset="0"/>
                          <a:cs typeface="Times New Roman" panose="02020603050405020304" pitchFamily="18" charset="0"/>
                        </a:rPr>
                        <a:t>(President)</a:t>
                      </a:r>
                    </a:p>
                  </a:txBody>
                  <a:tcPr marL="0" marR="0" marT="0" marB="0"/>
                </a:tc>
              </a:tr>
              <a:tr h="871397">
                <a:tc>
                  <a:txBody>
                    <a:bodyPr/>
                    <a:lstStyle/>
                    <a:p>
                      <a:pPr marL="0" marR="0" algn="ctr">
                        <a:lnSpc>
                          <a:spcPct val="115000"/>
                        </a:lnSpc>
                        <a:spcBef>
                          <a:spcPts val="0"/>
                        </a:spcBef>
                        <a:spcAft>
                          <a:spcPts val="0"/>
                        </a:spcAft>
                      </a:pPr>
                      <a:endParaRPr lang="en-US" sz="800" dirty="0">
                        <a:effectLst/>
                        <a:latin typeface="Calibri" panose="020F0502020204030204" pitchFamily="34" charset="0"/>
                        <a:ea typeface="Calibri"/>
                        <a:cs typeface="+mn-cs"/>
                      </a:endParaRPr>
                    </a:p>
                  </a:txBody>
                  <a:tcPr marL="0" marR="0" marT="0" marB="0"/>
                </a:tc>
              </a:tr>
            </a:tbl>
          </a:graphicData>
        </a:graphic>
      </p:graphicFrame>
      <p:pic>
        <p:nvPicPr>
          <p:cNvPr id="7174" name="Picture 5" descr="http://upload.wikimedia.org/wikipedia/commons/8/8d/President_Barack_Obama.jpg"/>
          <p:cNvPicPr>
            <a:picLocks noChangeAspect="1" noChangeArrowheads="1"/>
          </p:cNvPicPr>
          <p:nvPr/>
        </p:nvPicPr>
        <p:blipFill>
          <a:blip r:embed="rId9" cstate="print">
            <a:extLst>
              <a:ext uri="{28A0092B-C50C-407E-A947-70E740481C1C}">
                <a14:useLocalDpi xmlns:a14="http://schemas.microsoft.com/office/drawing/2010/main" val="0"/>
              </a:ext>
            </a:extLst>
          </a:blip>
          <a:srcRect l="18649" r="20200" b="53125"/>
          <a:stretch>
            <a:fillRect/>
          </a:stretch>
        </p:blipFill>
        <p:spPr bwMode="auto">
          <a:xfrm>
            <a:off x="595944" y="5116686"/>
            <a:ext cx="743299" cy="714433"/>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224391" y="4890640"/>
            <a:ext cx="765376" cy="1698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6" name="Picture 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113256" y="4866315"/>
            <a:ext cx="889183" cy="1707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Picture 9"/>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221008" y="4849064"/>
            <a:ext cx="964496" cy="1741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7859217" y="4107969"/>
            <a:ext cx="479618" cy="446276"/>
          </a:xfrm>
          <a:prstGeom prst="rect">
            <a:avLst/>
          </a:prstGeom>
          <a:noFill/>
        </p:spPr>
        <p:txBody>
          <a:bodyPr wrap="none" rtlCol="0">
            <a:spAutoFit/>
          </a:bodyPr>
          <a:lstStyle/>
          <a:p>
            <a:r>
              <a:rPr lang="en-US" sz="2300" b="1" dirty="0" smtClean="0">
                <a:latin typeface="Times New Roman" panose="02020603050405020304" pitchFamily="18" charset="0"/>
                <a:cs typeface="Times New Roman" panose="02020603050405020304" pitchFamily="18" charset="0"/>
              </a:rPr>
              <a:t>…</a:t>
            </a:r>
            <a:endParaRPr lang="en-US" sz="2300" b="1"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7859217" y="5226392"/>
            <a:ext cx="479618" cy="446276"/>
          </a:xfrm>
          <a:prstGeom prst="rect">
            <a:avLst/>
          </a:prstGeom>
          <a:noFill/>
        </p:spPr>
        <p:txBody>
          <a:bodyPr wrap="none" rtlCol="0">
            <a:spAutoFit/>
          </a:bodyPr>
          <a:lstStyle/>
          <a:p>
            <a:r>
              <a:rPr lang="en-US" sz="2300" b="1" dirty="0" smtClean="0">
                <a:latin typeface="Times New Roman" panose="02020603050405020304" pitchFamily="18" charset="0"/>
                <a:cs typeface="Times New Roman" panose="02020603050405020304" pitchFamily="18" charset="0"/>
              </a:rPr>
              <a:t>…</a:t>
            </a:r>
            <a:endParaRPr lang="en-US" sz="2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32809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170"/>
                                        </p:tgtEl>
                                        <p:attrNameLst>
                                          <p:attrName>style.visibility</p:attrName>
                                        </p:attrNameLst>
                                      </p:cBhvr>
                                      <p:to>
                                        <p:strVal val="visible"/>
                                      </p:to>
                                    </p:set>
                                    <p:animEffect transition="in" filter="fade">
                                      <p:cBhvr>
                                        <p:cTn id="15" dur="500"/>
                                        <p:tgtEl>
                                          <p:spTgt spid="7170"/>
                                        </p:tgtEl>
                                      </p:cBhvr>
                                    </p:animEffect>
                                  </p:childTnLst>
                                </p:cTn>
                              </p:par>
                              <p:par>
                                <p:cTn id="16" presetID="10" presetClass="entr" presetSubtype="0" fill="hold" nodeType="withEffect">
                                  <p:stCondLst>
                                    <p:cond delay="0"/>
                                  </p:stCondLst>
                                  <p:childTnLst>
                                    <p:set>
                                      <p:cBhvr>
                                        <p:cTn id="17" dur="1" fill="hold">
                                          <p:stCondLst>
                                            <p:cond delay="0"/>
                                          </p:stCondLst>
                                        </p:cTn>
                                        <p:tgtEl>
                                          <p:spTgt spid="7171"/>
                                        </p:tgtEl>
                                        <p:attrNameLst>
                                          <p:attrName>style.visibility</p:attrName>
                                        </p:attrNameLst>
                                      </p:cBhvr>
                                      <p:to>
                                        <p:strVal val="visible"/>
                                      </p:to>
                                    </p:set>
                                    <p:animEffect transition="in" filter="fade">
                                      <p:cBhvr>
                                        <p:cTn id="18" dur="500"/>
                                        <p:tgtEl>
                                          <p:spTgt spid="7171"/>
                                        </p:tgtEl>
                                      </p:cBhvr>
                                    </p:animEffect>
                                  </p:childTnLst>
                                </p:cTn>
                              </p:par>
                              <p:par>
                                <p:cTn id="19" presetID="10" presetClass="entr" presetSubtype="0" fill="hold" nodeType="withEffect">
                                  <p:stCondLst>
                                    <p:cond delay="0"/>
                                  </p:stCondLst>
                                  <p:childTnLst>
                                    <p:set>
                                      <p:cBhvr>
                                        <p:cTn id="20" dur="1" fill="hold">
                                          <p:stCondLst>
                                            <p:cond delay="0"/>
                                          </p:stCondLst>
                                        </p:cTn>
                                        <p:tgtEl>
                                          <p:spTgt spid="7172"/>
                                        </p:tgtEl>
                                        <p:attrNameLst>
                                          <p:attrName>style.visibility</p:attrName>
                                        </p:attrNameLst>
                                      </p:cBhvr>
                                      <p:to>
                                        <p:strVal val="visible"/>
                                      </p:to>
                                    </p:set>
                                    <p:animEffect transition="in" filter="fade">
                                      <p:cBhvr>
                                        <p:cTn id="21" dur="500"/>
                                        <p:tgtEl>
                                          <p:spTgt spid="717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173"/>
                                        </p:tgtEl>
                                        <p:attrNameLst>
                                          <p:attrName>style.visibility</p:attrName>
                                        </p:attrNameLst>
                                      </p:cBhvr>
                                      <p:to>
                                        <p:strVal val="visible"/>
                                      </p:to>
                                    </p:set>
                                    <p:animEffect transition="in" filter="fade">
                                      <p:cBhvr>
                                        <p:cTn id="34" dur="500"/>
                                        <p:tgtEl>
                                          <p:spTgt spid="7173"/>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nodeType="withEffect">
                                  <p:stCondLst>
                                    <p:cond delay="0"/>
                                  </p:stCondLst>
                                  <p:childTnLst>
                                    <p:set>
                                      <p:cBhvr>
                                        <p:cTn id="42" dur="1" fill="hold">
                                          <p:stCondLst>
                                            <p:cond delay="0"/>
                                          </p:stCondLst>
                                        </p:cTn>
                                        <p:tgtEl>
                                          <p:spTgt spid="7174"/>
                                        </p:tgtEl>
                                        <p:attrNameLst>
                                          <p:attrName>style.visibility</p:attrName>
                                        </p:attrNameLst>
                                      </p:cBhvr>
                                      <p:to>
                                        <p:strVal val="visible"/>
                                      </p:to>
                                    </p:set>
                                    <p:animEffect transition="in" filter="fade">
                                      <p:cBhvr>
                                        <p:cTn id="43" dur="500"/>
                                        <p:tgtEl>
                                          <p:spTgt spid="7174"/>
                                        </p:tgtEl>
                                      </p:cBhvr>
                                    </p:animEffect>
                                  </p:childTnLst>
                                </p:cTn>
                              </p:par>
                              <p:par>
                                <p:cTn id="44" presetID="10" presetClass="entr" presetSubtype="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Effect transition="in" filter="fade">
                                      <p:cBhvr>
                                        <p:cTn id="59" dur="500"/>
                                        <p:tgtEl>
                                          <p:spTgt spid="3">
                                            <p:txEl>
                                              <p:pRg st="4" end="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7175"/>
                                        </p:tgtEl>
                                        <p:attrNameLst>
                                          <p:attrName>style.visibility</p:attrName>
                                        </p:attrNameLst>
                                      </p:cBhvr>
                                      <p:to>
                                        <p:strVal val="visible"/>
                                      </p:to>
                                    </p:set>
                                    <p:animEffect transition="in" filter="fade">
                                      <p:cBhvr>
                                        <p:cTn id="62" dur="500"/>
                                        <p:tgtEl>
                                          <p:spTgt spid="7175"/>
                                        </p:tgtEl>
                                      </p:cBhvr>
                                    </p:animEffect>
                                  </p:childTnLst>
                                </p:cTn>
                              </p:par>
                              <p:par>
                                <p:cTn id="63" presetID="10" presetClass="entr" presetSubtype="0" fill="hold" nodeType="withEffect">
                                  <p:stCondLst>
                                    <p:cond delay="0"/>
                                  </p:stCondLst>
                                  <p:childTnLst>
                                    <p:set>
                                      <p:cBhvr>
                                        <p:cTn id="64" dur="1" fill="hold">
                                          <p:stCondLst>
                                            <p:cond delay="0"/>
                                          </p:stCondLst>
                                        </p:cTn>
                                        <p:tgtEl>
                                          <p:spTgt spid="7176"/>
                                        </p:tgtEl>
                                        <p:attrNameLst>
                                          <p:attrName>style.visibility</p:attrName>
                                        </p:attrNameLst>
                                      </p:cBhvr>
                                      <p:to>
                                        <p:strVal val="visible"/>
                                      </p:to>
                                    </p:set>
                                    <p:animEffect transition="in" filter="fade">
                                      <p:cBhvr>
                                        <p:cTn id="65" dur="500"/>
                                        <p:tgtEl>
                                          <p:spTgt spid="7176"/>
                                        </p:tgtEl>
                                      </p:cBhvr>
                                    </p:animEffect>
                                  </p:childTnLst>
                                </p:cTn>
                              </p:par>
                              <p:par>
                                <p:cTn id="66" presetID="10" presetClass="entr" presetSubtype="0" fill="hold" nodeType="withEffect">
                                  <p:stCondLst>
                                    <p:cond delay="0"/>
                                  </p:stCondLst>
                                  <p:childTnLst>
                                    <p:set>
                                      <p:cBhvr>
                                        <p:cTn id="67" dur="1" fill="hold">
                                          <p:stCondLst>
                                            <p:cond delay="0"/>
                                          </p:stCondLst>
                                        </p:cTn>
                                        <p:tgtEl>
                                          <p:spTgt spid="7177"/>
                                        </p:tgtEl>
                                        <p:attrNameLst>
                                          <p:attrName>style.visibility</p:attrName>
                                        </p:attrNameLst>
                                      </p:cBhvr>
                                      <p:to>
                                        <p:strVal val="visible"/>
                                      </p:to>
                                    </p:set>
                                    <p:animEffect transition="in" filter="fade">
                                      <p:cBhvr>
                                        <p:cTn id="68" dur="500"/>
                                        <p:tgtEl>
                                          <p:spTgt spid="717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Disambiguation is Important </a:t>
            </a:r>
            <a:endParaRPr lang="zh-CN" altLang="en-US" dirty="0"/>
          </a:p>
        </p:txBody>
      </p:sp>
      <p:sp>
        <p:nvSpPr>
          <p:cNvPr id="10" name="Content Placeholder 9"/>
          <p:cNvSpPr>
            <a:spLocks noGrp="1"/>
          </p:cNvSpPr>
          <p:nvPr>
            <p:ph idx="1"/>
          </p:nvPr>
        </p:nvSpPr>
        <p:spPr/>
        <p:txBody>
          <a:bodyPr/>
          <a:lstStyle/>
          <a:p>
            <a:endParaRPr lang="en-US" dirty="0"/>
          </a:p>
        </p:txBody>
      </p:sp>
      <p:sp>
        <p:nvSpPr>
          <p:cNvPr id="4" name="幻灯片编号占位符 3"/>
          <p:cNvSpPr>
            <a:spLocks noGrp="1"/>
          </p:cNvSpPr>
          <p:nvPr>
            <p:ph type="sldNum" sz="quarter" idx="11"/>
          </p:nvPr>
        </p:nvSpPr>
        <p:spPr/>
        <p:txBody>
          <a:bodyPr/>
          <a:lstStyle/>
          <a:p>
            <a:fld id="{D7303D46-9BB5-4D44-8550-46E2B227A4D0}" type="slidenum">
              <a:rPr lang="zh-CN" altLang="en-US" smtClean="0"/>
              <a:pPr/>
              <a:t>8</a:t>
            </a:fld>
            <a:endParaRPr lang="zh-CN" altLang="en-US"/>
          </a:p>
        </p:txBody>
      </p:sp>
      <p:sp>
        <p:nvSpPr>
          <p:cNvPr id="3" name="Rectangle 2"/>
          <p:cNvSpPr/>
          <p:nvPr/>
        </p:nvSpPr>
        <p:spPr>
          <a:xfrm>
            <a:off x="337457" y="1268482"/>
            <a:ext cx="8806543" cy="430887"/>
          </a:xfrm>
          <a:prstGeom prst="rect">
            <a:avLst/>
          </a:prstGeom>
        </p:spPr>
        <p:txBody>
          <a:bodyPr wrap="square">
            <a:spAutoFit/>
          </a:bodyPr>
          <a:lstStyle/>
          <a:p>
            <a:pPr algn="ctr"/>
            <a:r>
              <a:rPr lang="en-US" sz="2200" dirty="0" smtClean="0">
                <a:latin typeface="Calibri" panose="020F0502020204030204" pitchFamily="34" charset="0"/>
              </a:rPr>
              <a:t>               The airport is located south of </a:t>
            </a:r>
            <a:r>
              <a:rPr lang="en-US" sz="2200" dirty="0" smtClean="0">
                <a:solidFill>
                  <a:srgbClr val="FF0000"/>
                </a:solidFill>
                <a:latin typeface="Calibri" panose="020F0502020204030204" pitchFamily="34" charset="0"/>
              </a:rPr>
              <a:t>Seattle</a:t>
            </a:r>
            <a:r>
              <a:rPr lang="en-US" sz="2200" dirty="0" smtClean="0">
                <a:latin typeface="Calibri" panose="020F0502020204030204" pitchFamily="34" charset="0"/>
              </a:rPr>
              <a:t>. </a:t>
            </a:r>
          </a:p>
        </p:txBody>
      </p:sp>
      <p:sp>
        <p:nvSpPr>
          <p:cNvPr id="5" name="Rectangle 4"/>
          <p:cNvSpPr/>
          <p:nvPr/>
        </p:nvSpPr>
        <p:spPr>
          <a:xfrm>
            <a:off x="337457" y="1801882"/>
            <a:ext cx="8806543" cy="430887"/>
          </a:xfrm>
          <a:prstGeom prst="rect">
            <a:avLst/>
          </a:prstGeom>
        </p:spPr>
        <p:txBody>
          <a:bodyPr wrap="square">
            <a:spAutoFit/>
          </a:bodyPr>
          <a:lstStyle/>
          <a:p>
            <a:r>
              <a:rPr lang="en-US" sz="2200" dirty="0">
                <a:latin typeface="Calibri" panose="020F0502020204030204" pitchFamily="34" charset="0"/>
              </a:rPr>
              <a:t> </a:t>
            </a:r>
            <a:r>
              <a:rPr lang="en-US" sz="2200" dirty="0" smtClean="0">
                <a:latin typeface="Calibri" panose="020F0502020204030204" pitchFamily="34" charset="0"/>
              </a:rPr>
              <a:t>                                        </a:t>
            </a:r>
            <a:r>
              <a:rPr lang="en-US" sz="2200" dirty="0" smtClean="0">
                <a:solidFill>
                  <a:srgbClr val="FF0000"/>
                </a:solidFill>
                <a:latin typeface="Calibri" panose="020F0502020204030204" pitchFamily="34" charset="0"/>
              </a:rPr>
              <a:t>Seattle</a:t>
            </a:r>
            <a:r>
              <a:rPr lang="en-US" sz="2200" dirty="0" smtClean="0">
                <a:latin typeface="Calibri" panose="020F0502020204030204" pitchFamily="34" charset="0"/>
              </a:rPr>
              <a:t> played well today!   </a:t>
            </a:r>
          </a:p>
        </p:txBody>
      </p:sp>
      <p:pic>
        <p:nvPicPr>
          <p:cNvPr id="6146" name="Picture 2" descr="http://ih0.redbubble.net/image.12256475.8314/fc,220x200,white.u4.jpg"/>
          <p:cNvPicPr>
            <a:picLocks noChangeAspect="1" noChangeArrowheads="1"/>
          </p:cNvPicPr>
          <p:nvPr/>
        </p:nvPicPr>
        <p:blipFill rotWithShape="1">
          <a:blip r:embed="rId3">
            <a:extLst>
              <a:ext uri="{28A0092B-C50C-407E-A947-70E740481C1C}">
                <a14:useLocalDpi xmlns:a14="http://schemas.microsoft.com/office/drawing/2010/main" val="0"/>
              </a:ext>
            </a:extLst>
          </a:blip>
          <a:srcRect t="28841" b="14687"/>
          <a:stretch/>
        </p:blipFill>
        <p:spPr bwMode="auto">
          <a:xfrm>
            <a:off x="700404" y="1077554"/>
            <a:ext cx="1641156" cy="84254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www.gannett-cdn.com/-mm-/2d42e3d51377640b4c5a1c5238608d8404a47242/c=4-0-2000-1500&amp;r=x404&amp;c=534x401/local/-/media/WTLV/WTLV/2014/01/28/1390966576000-seahawks-logo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364" t="26203" r="9800" b="27911"/>
          <a:stretch/>
        </p:blipFill>
        <p:spPr bwMode="auto">
          <a:xfrm>
            <a:off x="6798755" y="1741502"/>
            <a:ext cx="1604087" cy="675405"/>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rot="10800000">
            <a:off x="2476500" y="1391463"/>
            <a:ext cx="4000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6207118" y="1929623"/>
            <a:ext cx="400050" cy="200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5834" y="2464532"/>
            <a:ext cx="2395538" cy="3500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1957" y="2493107"/>
            <a:ext cx="2129246" cy="3520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2" name="Picture 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372" y="3657847"/>
            <a:ext cx="2440335" cy="1135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3"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26169" y="3656687"/>
            <a:ext cx="2479682" cy="1145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ular Callout 10"/>
          <p:cNvSpPr/>
          <p:nvPr/>
        </p:nvSpPr>
        <p:spPr>
          <a:xfrm>
            <a:off x="6025267" y="5335411"/>
            <a:ext cx="2966333" cy="684389"/>
          </a:xfrm>
          <a:prstGeom prst="wedgeRectCallout">
            <a:avLst>
              <a:gd name="adj1" fmla="val -20817"/>
              <a:gd name="adj2" fmla="val -118968"/>
            </a:avLst>
          </a:prstGeom>
          <a:solidFill>
            <a:srgbClr val="FFFFCC"/>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 </a:t>
            </a:r>
            <a:r>
              <a:rPr lang="en-US" dirty="0" smtClean="0">
                <a:solidFill>
                  <a:srgbClr val="FF0000"/>
                </a:solidFill>
              </a:rPr>
              <a:t>pivot</a:t>
            </a:r>
            <a:r>
              <a:rPr lang="en-US" dirty="0" smtClean="0">
                <a:solidFill>
                  <a:schemeClr val="tx1"/>
                </a:solidFill>
              </a:rPr>
              <a:t> is a pair:</a:t>
            </a:r>
          </a:p>
          <a:p>
            <a:pPr algn="ctr"/>
            <a:r>
              <a:rPr lang="en-US" dirty="0" smtClean="0">
                <a:solidFill>
                  <a:schemeClr val="tx1"/>
                </a:solidFill>
              </a:rPr>
              <a:t>(mention, Wikipedia URL)</a:t>
            </a:r>
            <a:endParaRPr lang="en-US" dirty="0">
              <a:solidFill>
                <a:schemeClr val="tx1"/>
              </a:solidFill>
            </a:endParaRPr>
          </a:p>
        </p:txBody>
      </p:sp>
    </p:spTree>
    <p:extLst>
      <p:ext uri="{BB962C8B-B14F-4D97-AF65-F5344CB8AC3E}">
        <p14:creationId xmlns:p14="http://schemas.microsoft.com/office/powerpoint/2010/main" val="28094493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6146"/>
                                        </p:tgtEl>
                                        <p:attrNameLst>
                                          <p:attrName>style.visibility</p:attrName>
                                        </p:attrNameLst>
                                      </p:cBhvr>
                                      <p:to>
                                        <p:strVal val="visible"/>
                                      </p:to>
                                    </p:set>
                                    <p:animEffect transition="in" filter="fade">
                                      <p:cBhvr>
                                        <p:cTn id="18" dur="500"/>
                                        <p:tgtEl>
                                          <p:spTgt spid="61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148"/>
                                        </p:tgtEl>
                                        <p:attrNameLst>
                                          <p:attrName>style.visibility</p:attrName>
                                        </p:attrNameLst>
                                      </p:cBhvr>
                                      <p:to>
                                        <p:strVal val="visible"/>
                                      </p:to>
                                    </p:set>
                                    <p:animEffect transition="in" filter="fade">
                                      <p:cBhvr>
                                        <p:cTn id="23" dur="500"/>
                                        <p:tgtEl>
                                          <p:spTgt spid="614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151"/>
                                        </p:tgtEl>
                                        <p:attrNameLst>
                                          <p:attrName>style.visibility</p:attrName>
                                        </p:attrNameLst>
                                      </p:cBhvr>
                                      <p:to>
                                        <p:strVal val="visible"/>
                                      </p:to>
                                    </p:set>
                                    <p:animEffect transition="in" filter="fade">
                                      <p:cBhvr>
                                        <p:cTn id="31" dur="500"/>
                                        <p:tgtEl>
                                          <p:spTgt spid="6151"/>
                                        </p:tgtEl>
                                      </p:cBhvr>
                                    </p:animEffect>
                                  </p:childTnLst>
                                </p:cTn>
                              </p:par>
                              <p:par>
                                <p:cTn id="32" presetID="10" presetClass="entr" presetSubtype="0" fill="hold" nodeType="withEffect">
                                  <p:stCondLst>
                                    <p:cond delay="0"/>
                                  </p:stCondLst>
                                  <p:childTnLst>
                                    <p:set>
                                      <p:cBhvr>
                                        <p:cTn id="33" dur="1" fill="hold">
                                          <p:stCondLst>
                                            <p:cond delay="0"/>
                                          </p:stCondLst>
                                        </p:cTn>
                                        <p:tgtEl>
                                          <p:spTgt spid="6152"/>
                                        </p:tgtEl>
                                        <p:attrNameLst>
                                          <p:attrName>style.visibility</p:attrName>
                                        </p:attrNameLst>
                                      </p:cBhvr>
                                      <p:to>
                                        <p:strVal val="visible"/>
                                      </p:to>
                                    </p:set>
                                    <p:animEffect transition="in" filter="fade">
                                      <p:cBhvr>
                                        <p:cTn id="34" dur="500"/>
                                        <p:tgtEl>
                                          <p:spTgt spid="615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150"/>
                                        </p:tgtEl>
                                        <p:attrNameLst>
                                          <p:attrName>style.visibility</p:attrName>
                                        </p:attrNameLst>
                                      </p:cBhvr>
                                      <p:to>
                                        <p:strVal val="visible"/>
                                      </p:to>
                                    </p:set>
                                    <p:animEffect transition="in" filter="fade">
                                      <p:cBhvr>
                                        <p:cTn id="39" dur="500"/>
                                        <p:tgtEl>
                                          <p:spTgt spid="6150"/>
                                        </p:tgtEl>
                                      </p:cBhvr>
                                    </p:animEffect>
                                  </p:childTnLst>
                                </p:cTn>
                              </p:par>
                              <p:par>
                                <p:cTn id="40" presetID="10" presetClass="entr" presetSubtype="0" fill="hold" nodeType="withEffect">
                                  <p:stCondLst>
                                    <p:cond delay="0"/>
                                  </p:stCondLst>
                                  <p:childTnLst>
                                    <p:set>
                                      <p:cBhvr>
                                        <p:cTn id="41" dur="1" fill="hold">
                                          <p:stCondLst>
                                            <p:cond delay="0"/>
                                          </p:stCondLst>
                                        </p:cTn>
                                        <p:tgtEl>
                                          <p:spTgt spid="6153"/>
                                        </p:tgtEl>
                                        <p:attrNameLst>
                                          <p:attrName>style.visibility</p:attrName>
                                        </p:attrNameLst>
                                      </p:cBhvr>
                                      <p:to>
                                        <p:strVal val="visible"/>
                                      </p:to>
                                    </p:set>
                                    <p:animEffect transition="in" filter="fade">
                                      <p:cBhvr>
                                        <p:cTn id="42" dur="500"/>
                                        <p:tgtEl>
                                          <p:spTgt spid="615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Knowledge Schema as a Graph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Knowledge as graph: </a:t>
                </a:r>
              </a:p>
              <a:p>
                <a:pPr lvl="1"/>
                <a:r>
                  <a:rPr lang="en-US" altLang="zh-CN" dirty="0" smtClean="0"/>
                  <a:t>Generalization of Feature Description Logic (Cumby &amp; Roth, ‘02,’03)</a:t>
                </a:r>
              </a:p>
              <a:p>
                <a:pPr lvl="1"/>
                <a:r>
                  <a:rPr lang="en-US" altLang="zh-CN" dirty="0" smtClean="0"/>
                  <a:t>Assumes a structured (relational) representation of the data. </a:t>
                </a:r>
              </a:p>
              <a:p>
                <a:endParaRPr lang="en-US" altLang="zh-CN" dirty="0" smtClean="0"/>
              </a:p>
              <a:p>
                <a:r>
                  <a:rPr lang="en-US" altLang="zh-CN" dirty="0" smtClean="0"/>
                  <a:t>Definition:</a:t>
                </a:r>
              </a:p>
              <a:p>
                <a:pPr lvl="1"/>
                <a:endParaRPr lang="en-US" altLang="zh-CN" dirty="0" smtClean="0"/>
              </a:p>
              <a:p>
                <a:pPr lvl="1"/>
                <a:r>
                  <a:rPr lang="en-US" altLang="zh-CN" dirty="0" smtClean="0">
                    <a:solidFill>
                      <a:srgbClr val="0033CC"/>
                    </a:solidFill>
                  </a:rPr>
                  <a:t>Attribute: </a:t>
                </a:r>
                <a:r>
                  <a:rPr lang="en-US" altLang="zh-CN" dirty="0" smtClean="0"/>
                  <a:t>type of value on each node  </a:t>
                </a:r>
                <a14:m>
                  <m:oMath xmlns:m="http://schemas.openxmlformats.org/officeDocument/2006/math">
                    <m:r>
                      <a:rPr lang="zh-CN" altLang="en-US">
                        <a:latin typeface="Cambria Math"/>
                      </a:rPr>
                      <m:t>𝒜</m:t>
                    </m:r>
                    <m:r>
                      <a:rPr lang="en-US" altLang="zh-CN">
                        <a:latin typeface="Cambria Math"/>
                      </a:rPr>
                      <m:t>={</m:t>
                    </m:r>
                    <m:sSub>
                      <m:sSubPr>
                        <m:ctrlPr>
                          <a:rPr lang="en-US" altLang="zh-CN" i="1">
                            <a:latin typeface="Cambria Math"/>
                          </a:rPr>
                        </m:ctrlPr>
                      </m:sSubPr>
                      <m:e>
                        <m:r>
                          <a:rPr lang="en-US" altLang="zh-CN">
                            <a:latin typeface="Cambria Math"/>
                          </a:rPr>
                          <m:t>𝑎</m:t>
                        </m:r>
                      </m:e>
                      <m:sub>
                        <m:r>
                          <a:rPr lang="en-US" altLang="zh-CN">
                            <a:latin typeface="Cambria Math"/>
                          </a:rPr>
                          <m:t>1</m:t>
                        </m:r>
                      </m:sub>
                    </m:sSub>
                    <m:r>
                      <a:rPr lang="en-US" altLang="zh-CN">
                        <a:latin typeface="Cambria Math"/>
                      </a:rPr>
                      <m:t>, </m:t>
                    </m:r>
                    <m:sSub>
                      <m:sSubPr>
                        <m:ctrlPr>
                          <a:rPr lang="en-US" altLang="zh-CN" i="1">
                            <a:latin typeface="Cambria Math"/>
                          </a:rPr>
                        </m:ctrlPr>
                      </m:sSubPr>
                      <m:e>
                        <m:r>
                          <a:rPr lang="en-US" altLang="zh-CN">
                            <a:latin typeface="Cambria Math"/>
                          </a:rPr>
                          <m:t>𝑎</m:t>
                        </m:r>
                      </m:e>
                      <m:sub>
                        <m:r>
                          <a:rPr lang="en-US" altLang="zh-CN">
                            <a:latin typeface="Cambria Math"/>
                          </a:rPr>
                          <m:t>2</m:t>
                        </m:r>
                      </m:sub>
                    </m:sSub>
                    <m:r>
                      <a:rPr lang="en-US" altLang="zh-CN">
                        <a:latin typeface="Cambria Math"/>
                      </a:rPr>
                      <m:t>,</m:t>
                    </m:r>
                    <m:sSub>
                      <m:sSubPr>
                        <m:ctrlPr>
                          <a:rPr lang="en-US" altLang="zh-CN" i="1">
                            <a:latin typeface="Cambria Math"/>
                          </a:rPr>
                        </m:ctrlPr>
                      </m:sSubPr>
                      <m:e>
                        <m:r>
                          <a:rPr lang="en-US" altLang="zh-CN">
                            <a:latin typeface="Cambria Math"/>
                          </a:rPr>
                          <m:t>𝑎</m:t>
                        </m:r>
                      </m:e>
                      <m:sub>
                        <m:r>
                          <a:rPr lang="en-US" altLang="zh-CN">
                            <a:latin typeface="Cambria Math"/>
                          </a:rPr>
                          <m:t>3</m:t>
                        </m:r>
                      </m:sub>
                    </m:sSub>
                    <m:r>
                      <a:rPr lang="en-US" altLang="zh-CN">
                        <a:latin typeface="Cambria Math"/>
                      </a:rPr>
                      <m:t>,…}</m:t>
                    </m:r>
                  </m:oMath>
                </a14:m>
                <a:endParaRPr lang="en-US" altLang="zh-CN" dirty="0" smtClean="0"/>
              </a:p>
              <a:p>
                <a:pPr lvl="2"/>
                <a:r>
                  <a:rPr lang="en-US" altLang="zh-CN" dirty="0" smtClean="0"/>
                  <a:t>In the example: </a:t>
                </a:r>
                <a14:m>
                  <m:oMath xmlns:m="http://schemas.openxmlformats.org/officeDocument/2006/math">
                    <m:r>
                      <a:rPr lang="zh-CN" altLang="en-US" smtClean="0">
                        <a:latin typeface="Cambria Math"/>
                      </a:rPr>
                      <m:t>𝒜</m:t>
                    </m:r>
                    <m:r>
                      <a:rPr lang="en-US" altLang="zh-CN" smtClean="0">
                        <a:latin typeface="Cambria Math"/>
                      </a:rPr>
                      <m:t>={</m:t>
                    </m:r>
                    <m:r>
                      <m:rPr>
                        <m:sty m:val="p"/>
                      </m:rPr>
                      <a:rPr lang="en-US" altLang="zh-CN" smtClean="0">
                        <a:latin typeface="Cambria Math"/>
                      </a:rPr>
                      <m:t>POS</m:t>
                    </m:r>
                    <m:r>
                      <a:rPr lang="en-US" altLang="zh-CN" smtClean="0">
                        <a:latin typeface="Cambria Math"/>
                      </a:rPr>
                      <m:t>, </m:t>
                    </m:r>
                    <m:r>
                      <m:rPr>
                        <m:sty m:val="p"/>
                      </m:rPr>
                      <a:rPr lang="en-US" altLang="zh-CN" smtClean="0">
                        <a:latin typeface="Cambria Math"/>
                      </a:rPr>
                      <m:t>raw</m:t>
                    </m:r>
                    <m:r>
                      <a:rPr lang="en-US" altLang="zh-CN" smtClean="0">
                        <a:latin typeface="Cambria Math"/>
                      </a:rPr>
                      <m:t>−</m:t>
                    </m:r>
                    <m:r>
                      <m:rPr>
                        <m:sty m:val="p"/>
                      </m:rPr>
                      <a:rPr lang="en-US" altLang="zh-CN" smtClean="0">
                        <a:latin typeface="Cambria Math"/>
                      </a:rPr>
                      <m:t>text</m:t>
                    </m:r>
                    <m:r>
                      <a:rPr lang="en-US" altLang="zh-CN" smtClean="0">
                        <a:latin typeface="Cambria Math"/>
                      </a:rPr>
                      <m:t>}</m:t>
                    </m:r>
                  </m:oMath>
                </a14:m>
                <a:endParaRPr lang="en-US" altLang="zh-CN" dirty="0" smtClean="0"/>
              </a:p>
              <a:p>
                <a:pPr lvl="1"/>
                <a:r>
                  <a:rPr lang="en-US" altLang="zh-CN" dirty="0" smtClean="0">
                    <a:solidFill>
                      <a:srgbClr val="0033CC"/>
                    </a:solidFill>
                  </a:rPr>
                  <a:t>Values: </a:t>
                </a:r>
                <a:r>
                  <a:rPr lang="en-US" altLang="zh-CN" dirty="0" smtClean="0"/>
                  <a:t>possible values each attribute take </a:t>
                </a:r>
                <a14:m>
                  <m:oMath xmlns:m="http://schemas.openxmlformats.org/officeDocument/2006/math">
                    <m:r>
                      <a:rPr lang="zh-CN" altLang="en-US">
                        <a:latin typeface="Cambria Math"/>
                      </a:rPr>
                      <m:t>𝒱</m:t>
                    </m:r>
                    <m:r>
                      <a:rPr lang="en-US" altLang="zh-CN">
                        <a:latin typeface="Cambria Math"/>
                      </a:rPr>
                      <m:t>={</m:t>
                    </m:r>
                    <m:sSub>
                      <m:sSubPr>
                        <m:ctrlPr>
                          <a:rPr lang="en-US" altLang="zh-CN" i="1">
                            <a:latin typeface="Cambria Math"/>
                          </a:rPr>
                        </m:ctrlPr>
                      </m:sSubPr>
                      <m:e>
                        <m:r>
                          <a:rPr lang="en-US" altLang="zh-CN">
                            <a:latin typeface="Cambria Math"/>
                          </a:rPr>
                          <m:t>𝑣</m:t>
                        </m:r>
                      </m:e>
                      <m:sub>
                        <m:r>
                          <a:rPr lang="en-US" altLang="zh-CN">
                            <a:latin typeface="Cambria Math"/>
                          </a:rPr>
                          <m:t>1</m:t>
                        </m:r>
                      </m:sub>
                    </m:sSub>
                    <m:r>
                      <a:rPr lang="en-US" altLang="zh-CN">
                        <a:latin typeface="Cambria Math"/>
                      </a:rPr>
                      <m:t>, </m:t>
                    </m:r>
                    <m:sSub>
                      <m:sSubPr>
                        <m:ctrlPr>
                          <a:rPr lang="en-US" altLang="zh-CN" i="1">
                            <a:latin typeface="Cambria Math"/>
                          </a:rPr>
                        </m:ctrlPr>
                      </m:sSubPr>
                      <m:e>
                        <m:r>
                          <a:rPr lang="en-US" altLang="zh-CN">
                            <a:latin typeface="Cambria Math"/>
                          </a:rPr>
                          <m:t>𝑣</m:t>
                        </m:r>
                      </m:e>
                      <m:sub>
                        <m:r>
                          <a:rPr lang="en-US" altLang="zh-CN">
                            <a:latin typeface="Cambria Math"/>
                          </a:rPr>
                          <m:t>2</m:t>
                        </m:r>
                      </m:sub>
                    </m:sSub>
                    <m:r>
                      <a:rPr lang="en-US" altLang="zh-CN">
                        <a:latin typeface="Cambria Math"/>
                      </a:rPr>
                      <m:t>,</m:t>
                    </m:r>
                    <m:sSub>
                      <m:sSubPr>
                        <m:ctrlPr>
                          <a:rPr lang="en-US" altLang="zh-CN" i="1">
                            <a:latin typeface="Cambria Math"/>
                          </a:rPr>
                        </m:ctrlPr>
                      </m:sSubPr>
                      <m:e>
                        <m:r>
                          <a:rPr lang="en-US" altLang="zh-CN">
                            <a:latin typeface="Cambria Math"/>
                          </a:rPr>
                          <m:t>𝑣</m:t>
                        </m:r>
                      </m:e>
                      <m:sub>
                        <m:r>
                          <a:rPr lang="en-US" altLang="zh-CN">
                            <a:latin typeface="Cambria Math"/>
                          </a:rPr>
                          <m:t>3</m:t>
                        </m:r>
                      </m:sub>
                    </m:sSub>
                    <m:r>
                      <a:rPr lang="en-US" altLang="zh-CN">
                        <a:latin typeface="Cambria Math"/>
                      </a:rPr>
                      <m:t>,…}</m:t>
                    </m:r>
                  </m:oMath>
                </a14:m>
                <a:endParaRPr lang="en-US" altLang="zh-CN" dirty="0" smtClean="0"/>
              </a:p>
              <a:p>
                <a:pPr lvl="2"/>
                <a:r>
                  <a:rPr lang="en-US" altLang="zh-CN" dirty="0" smtClean="0"/>
                  <a:t>In the example, the values of POS are  </a:t>
                </a:r>
                <a14:m>
                  <m:oMath xmlns:m="http://schemas.openxmlformats.org/officeDocument/2006/math">
                    <m:r>
                      <a:rPr lang="zh-CN" altLang="en-US">
                        <a:latin typeface="Cambria Math"/>
                      </a:rPr>
                      <m:t>𝒱</m:t>
                    </m:r>
                    <m:r>
                      <a:rPr lang="en-US" altLang="zh-CN">
                        <a:latin typeface="Cambria Math"/>
                      </a:rPr>
                      <m:t>={</m:t>
                    </m:r>
                    <m:r>
                      <m:rPr>
                        <m:sty m:val="p"/>
                      </m:rPr>
                      <a:rPr lang="en-US" altLang="zh-CN" smtClean="0">
                        <a:latin typeface="Cambria Math"/>
                      </a:rPr>
                      <m:t>N</m:t>
                    </m:r>
                    <m:r>
                      <a:rPr lang="en-US" altLang="zh-CN" smtClean="0">
                        <a:latin typeface="Cambria Math"/>
                      </a:rPr>
                      <m:t>, </m:t>
                    </m:r>
                    <m:r>
                      <m:rPr>
                        <m:sty m:val="p"/>
                      </m:rPr>
                      <a:rPr lang="en-US" altLang="zh-CN" smtClean="0">
                        <a:latin typeface="Cambria Math"/>
                      </a:rPr>
                      <m:t>VP</m:t>
                    </m:r>
                    <m:r>
                      <a:rPr lang="en-US" altLang="zh-CN">
                        <a:latin typeface="Cambria Math"/>
                      </a:rPr>
                      <m:t>, </m:t>
                    </m:r>
                    <m:r>
                      <m:rPr>
                        <m:sty m:val="p"/>
                      </m:rPr>
                      <a:rPr lang="en-US" altLang="zh-CN" smtClean="0">
                        <a:latin typeface="Cambria Math"/>
                      </a:rPr>
                      <m:t>NP</m:t>
                    </m:r>
                    <m:r>
                      <a:rPr lang="en-US" altLang="zh-CN">
                        <a:latin typeface="Cambria Math"/>
                      </a:rPr>
                      <m:t>,</m:t>
                    </m:r>
                    <m:r>
                      <a:rPr lang="en-US" altLang="zh-CN" smtClean="0">
                        <a:latin typeface="Cambria Math"/>
                      </a:rPr>
                      <m:t> </m:t>
                    </m:r>
                    <m:r>
                      <a:rPr lang="en-US" altLang="zh-CN">
                        <a:latin typeface="Cambria Math"/>
                      </a:rPr>
                      <m:t>…}</m:t>
                    </m:r>
                  </m:oMath>
                </a14:m>
                <a:endParaRPr lang="en-US" altLang="zh-CN" dirty="0" smtClean="0"/>
              </a:p>
              <a:p>
                <a:pPr lvl="1"/>
                <a:r>
                  <a:rPr lang="en-US" altLang="zh-CN" dirty="0" smtClean="0">
                    <a:solidFill>
                      <a:srgbClr val="0033CC"/>
                    </a:solidFill>
                  </a:rPr>
                  <a:t>Roles</a:t>
                </a:r>
                <a:r>
                  <a:rPr lang="en-US" altLang="zh-CN" dirty="0" smtClean="0"/>
                  <a:t> (Relation): connection between nodes  </a:t>
                </a:r>
                <a14:m>
                  <m:oMath xmlns:m="http://schemas.openxmlformats.org/officeDocument/2006/math">
                    <m:r>
                      <a:rPr lang="en-US" altLang="zh-CN" smtClean="0">
                        <a:latin typeface="Cambria Math"/>
                      </a:rPr>
                      <m:t>ℛ</m:t>
                    </m:r>
                    <m:r>
                      <a:rPr lang="en-US" altLang="zh-CN">
                        <a:latin typeface="Cambria Math"/>
                      </a:rPr>
                      <m:t>={</m:t>
                    </m:r>
                    <m:sSub>
                      <m:sSubPr>
                        <m:ctrlPr>
                          <a:rPr lang="en-US" altLang="zh-CN" i="1">
                            <a:latin typeface="Cambria Math"/>
                          </a:rPr>
                        </m:ctrlPr>
                      </m:sSubPr>
                      <m:e>
                        <m:r>
                          <a:rPr lang="en-US" altLang="zh-CN" smtClean="0">
                            <a:latin typeface="Cambria Math"/>
                          </a:rPr>
                          <m:t>𝑟</m:t>
                        </m:r>
                      </m:e>
                      <m:sub>
                        <m:r>
                          <a:rPr lang="en-US" altLang="zh-CN">
                            <a:latin typeface="Cambria Math"/>
                          </a:rPr>
                          <m:t>1</m:t>
                        </m:r>
                      </m:sub>
                    </m:sSub>
                    <m:r>
                      <a:rPr lang="en-US" altLang="zh-CN">
                        <a:latin typeface="Cambria Math"/>
                      </a:rPr>
                      <m:t>, </m:t>
                    </m:r>
                    <m:sSub>
                      <m:sSubPr>
                        <m:ctrlPr>
                          <a:rPr lang="en-US" altLang="zh-CN" i="1">
                            <a:latin typeface="Cambria Math"/>
                          </a:rPr>
                        </m:ctrlPr>
                      </m:sSubPr>
                      <m:e>
                        <m:r>
                          <a:rPr lang="en-US" altLang="zh-CN" smtClean="0">
                            <a:latin typeface="Cambria Math"/>
                          </a:rPr>
                          <m:t>𝑟</m:t>
                        </m:r>
                      </m:e>
                      <m:sub>
                        <m:r>
                          <a:rPr lang="en-US" altLang="zh-CN">
                            <a:latin typeface="Cambria Math"/>
                          </a:rPr>
                          <m:t>2</m:t>
                        </m:r>
                      </m:sub>
                    </m:sSub>
                    <m:r>
                      <a:rPr lang="en-US" altLang="zh-CN">
                        <a:latin typeface="Cambria Math"/>
                      </a:rPr>
                      <m:t>,</m:t>
                    </m:r>
                    <m:sSub>
                      <m:sSubPr>
                        <m:ctrlPr>
                          <a:rPr lang="en-US" altLang="zh-CN" i="1">
                            <a:latin typeface="Cambria Math"/>
                          </a:rPr>
                        </m:ctrlPr>
                      </m:sSubPr>
                      <m:e>
                        <m:r>
                          <a:rPr lang="en-US" altLang="zh-CN" smtClean="0">
                            <a:latin typeface="Cambria Math"/>
                          </a:rPr>
                          <m:t>𝑟</m:t>
                        </m:r>
                      </m:e>
                      <m:sub>
                        <m:r>
                          <a:rPr lang="en-US" altLang="zh-CN">
                            <a:latin typeface="Cambria Math"/>
                          </a:rPr>
                          <m:t>3</m:t>
                        </m:r>
                      </m:sub>
                    </m:sSub>
                    <m:r>
                      <a:rPr lang="en-US" altLang="zh-CN">
                        <a:latin typeface="Cambria Math"/>
                      </a:rPr>
                      <m:t>,…}</m:t>
                    </m:r>
                  </m:oMath>
                </a14:m>
                <a:r>
                  <a:rPr lang="en-US" altLang="zh-CN" dirty="0" smtClean="0"/>
                  <a:t> </a:t>
                </a:r>
                <a:endParaRPr lang="en-US" altLang="zh-CN" dirty="0"/>
              </a:p>
              <a:p>
                <a:pPr lvl="2"/>
                <a:r>
                  <a:rPr lang="en-US" altLang="zh-CN" dirty="0" smtClean="0"/>
                  <a:t>In the example, we have  </a:t>
                </a:r>
                <a14:m>
                  <m:oMath xmlns:m="http://schemas.openxmlformats.org/officeDocument/2006/math">
                    <m:r>
                      <a:rPr lang="en-US" altLang="zh-CN">
                        <a:latin typeface="Cambria Math"/>
                      </a:rPr>
                      <m:t>ℛ</m:t>
                    </m:r>
                    <m:r>
                      <a:rPr lang="en-US" altLang="zh-CN">
                        <a:latin typeface="Cambria Math"/>
                      </a:rPr>
                      <m:t>={</m:t>
                    </m:r>
                    <m:r>
                      <m:rPr>
                        <m:sty m:val="p"/>
                      </m:rPr>
                      <a:rPr lang="en-US" altLang="zh-CN" smtClean="0">
                        <a:latin typeface="Cambria Math"/>
                      </a:rPr>
                      <m:t>subjOf</m:t>
                    </m:r>
                    <m:r>
                      <a:rPr lang="en-US" altLang="zh-CN">
                        <a:latin typeface="Cambria Math"/>
                      </a:rPr>
                      <m:t>,</m:t>
                    </m:r>
                    <m:r>
                      <m:rPr>
                        <m:sty m:val="p"/>
                      </m:rPr>
                      <a:rPr lang="en-US" altLang="zh-CN" smtClean="0">
                        <a:latin typeface="Cambria Math"/>
                      </a:rPr>
                      <m:t>objOf</m:t>
                    </m:r>
                    <m:r>
                      <a:rPr lang="en-US" altLang="zh-CN" smtClean="0">
                        <a:latin typeface="Cambria Math"/>
                      </a:rPr>
                      <m:t>,…}</m:t>
                    </m:r>
                  </m:oMath>
                </a14:m>
                <a:r>
                  <a:rPr lang="en-US" altLang="zh-CN" dirty="0"/>
                  <a:t> </a:t>
                </a:r>
              </a:p>
              <a:p>
                <a:pPr lvl="2"/>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444" t="-984"/>
                </a:stretch>
              </a:blipFill>
            </p:spPr>
            <p:txBody>
              <a:bodyPr/>
              <a:lstStyle/>
              <a:p>
                <a:r>
                  <a:rPr lang="en-US">
                    <a:noFill/>
                  </a:rPr>
                  <a:t> </a:t>
                </a:r>
              </a:p>
            </p:txBody>
          </p:sp>
        </mc:Fallback>
      </mc:AlternateContent>
      <p:sp>
        <p:nvSpPr>
          <p:cNvPr id="4" name="幻灯片编号占位符 3"/>
          <p:cNvSpPr>
            <a:spLocks noGrp="1"/>
          </p:cNvSpPr>
          <p:nvPr>
            <p:ph type="sldNum" sz="quarter" idx="11"/>
          </p:nvPr>
        </p:nvSpPr>
        <p:spPr/>
        <p:txBody>
          <a:bodyPr/>
          <a:lstStyle/>
          <a:p>
            <a:fld id="{D7303D46-9BB5-4D44-8550-46E2B227A4D0}" type="slidenum">
              <a:rPr lang="zh-CN" altLang="en-US" smtClean="0"/>
              <a:pPr/>
              <a:t>9</a:t>
            </a:fld>
            <a:endParaRPr lang="zh-CN" altLang="en-US"/>
          </a:p>
        </p:txBody>
      </p:sp>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7590" y="2462725"/>
            <a:ext cx="4485816" cy="1159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40791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48"/>
  <p:tag name="DEFAULTHEIGHT" val="200"/>
  <p:tag name="FIRSTDANR@YOZKPGTFUVWXY5MI" val="2971"/>
  <p:tag name="ACCESSLIST" val=""/>
  <p:tag name="FIRSTDANR@EKFAUQOFUVWYY57I" val="3619"/>
  <p:tag name="FIRSTDANR@ELHXENZFUVWZY5H8" val="4613"/>
  <p:tag name="FIRSTDANR@CYDCTBQRUVW1Y552" val="5274"/>
</p:tagLst>
</file>

<file path=ppt/theme/theme1.xml><?xml version="1.0" encoding="utf-8"?>
<a:theme xmlns:a="http://schemas.openxmlformats.org/drawingml/2006/main" name="vasin_CCG">
  <a:themeElements>
    <a:clrScheme name="vasin_CCG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fontScheme name="vasin_CCG">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asin_CCG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vasin_CCG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vasin_CCG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vasin_CCG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vasin_CCG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vasin_CCG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vasin_CCG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vasin_CCG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vasin_CCG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vasin_CCG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vasin_CCG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vasin_CCG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Settings\davzimak\Application Data\Microsoft\Templates\vasin_CCG.pot</Template>
  <TotalTime>64946</TotalTime>
  <Words>3252</Words>
  <Application>Microsoft Office PowerPoint</Application>
  <PresentationFormat>On-screen Show (4:3)</PresentationFormat>
  <Paragraphs>465</Paragraphs>
  <Slides>28</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Courier New</vt:lpstr>
      <vt:lpstr>MS PGothic</vt:lpstr>
      <vt:lpstr>Times New Roman</vt:lpstr>
      <vt:lpstr>Wingdings</vt:lpstr>
      <vt:lpstr>SimSun</vt:lpstr>
      <vt:lpstr>Calibri</vt:lpstr>
      <vt:lpstr>Arial Unicode MS</vt:lpstr>
      <vt:lpstr>Cambria Math</vt:lpstr>
      <vt:lpstr>Tempus Sans ITC</vt:lpstr>
      <vt:lpstr>vasin_CCG</vt:lpstr>
      <vt:lpstr>Illinois-Profiler: Knowledge Schemas at Scale   </vt:lpstr>
      <vt:lpstr>Comprehension</vt:lpstr>
      <vt:lpstr>What is being Repaired? </vt:lpstr>
      <vt:lpstr>Structured Knowledge </vt:lpstr>
      <vt:lpstr>Knowledge for Many Tasks </vt:lpstr>
      <vt:lpstr>Knowledge is Essential </vt:lpstr>
      <vt:lpstr>Terminology</vt:lpstr>
      <vt:lpstr>Disambiguation is Important </vt:lpstr>
      <vt:lpstr>Knowledge Schema as a Graph </vt:lpstr>
      <vt:lpstr>Knowledge Schema Descriptions  </vt:lpstr>
      <vt:lpstr>Knowledge Schema Descriptions  (2) </vt:lpstr>
      <vt:lpstr>Knowledge Schema Descriptions (3)</vt:lpstr>
      <vt:lpstr>Knowledge Schema Descriptions (4)</vt:lpstr>
      <vt:lpstr>Knowledge Schemas</vt:lpstr>
      <vt:lpstr>The Acquisition Procedure </vt:lpstr>
      <vt:lpstr>Knowledge Schema as a Graph </vt:lpstr>
      <vt:lpstr>Wikification: The Reference Problem </vt:lpstr>
      <vt:lpstr>Who is Alex Smith?</vt:lpstr>
      <vt:lpstr>Middle Eastern Politics</vt:lpstr>
      <vt:lpstr>The Profiler DB</vt:lpstr>
      <vt:lpstr>The Acquisition Procedure </vt:lpstr>
      <vt:lpstr>Experimental Evidence</vt:lpstr>
      <vt:lpstr>Experiment 1: Co-reference Resolution</vt:lpstr>
      <vt:lpstr>Experiment 1: Co-reference Resolution</vt:lpstr>
      <vt:lpstr>Experiment 2: Classifying occupations </vt:lpstr>
      <vt:lpstr>Experiment 2: Classifying occupations </vt:lpstr>
      <vt:lpstr>Future Directions</vt:lpstr>
      <vt:lpstr>References</vt:lpstr>
    </vt:vector>
  </TitlesOfParts>
  <Company>UIUC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CCMs</dc:title>
  <dc:subject>Talk at Maryland, April 2009</dc:subject>
  <dc:creator>Dan Roth</dc:creator>
  <cp:lastModifiedBy>Dan Roth</cp:lastModifiedBy>
  <cp:revision>987</cp:revision>
  <dcterms:created xsi:type="dcterms:W3CDTF">2004-04-28T22:21:11Z</dcterms:created>
  <dcterms:modified xsi:type="dcterms:W3CDTF">2015-07-25T18:32:38Z</dcterms:modified>
</cp:coreProperties>
</file>