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9" r:id="rId1"/>
  </p:sldMasterIdLst>
  <p:notesMasterIdLst>
    <p:notesMasterId r:id="rId111"/>
  </p:notesMasterIdLst>
  <p:handoutMasterIdLst>
    <p:handoutMasterId r:id="rId112"/>
  </p:handoutMasterIdLst>
  <p:sldIdLst>
    <p:sldId id="256" r:id="rId2"/>
    <p:sldId id="1088" r:id="rId3"/>
    <p:sldId id="1321" r:id="rId4"/>
    <p:sldId id="1322" r:id="rId5"/>
    <p:sldId id="1323" r:id="rId6"/>
    <p:sldId id="1324" r:id="rId7"/>
    <p:sldId id="1325" r:id="rId8"/>
    <p:sldId id="1326" r:id="rId9"/>
    <p:sldId id="1290" r:id="rId10"/>
    <p:sldId id="1328" r:id="rId11"/>
    <p:sldId id="1329" r:id="rId12"/>
    <p:sldId id="1330" r:id="rId13"/>
    <p:sldId id="1331" r:id="rId14"/>
    <p:sldId id="1332" r:id="rId15"/>
    <p:sldId id="1333" r:id="rId16"/>
    <p:sldId id="1291" r:id="rId17"/>
    <p:sldId id="1335" r:id="rId18"/>
    <p:sldId id="1336" r:id="rId19"/>
    <p:sldId id="1337" r:id="rId20"/>
    <p:sldId id="1338" r:id="rId21"/>
    <p:sldId id="1339" r:id="rId22"/>
    <p:sldId id="1340" r:id="rId23"/>
    <p:sldId id="1341" r:id="rId24"/>
    <p:sldId id="1342" r:id="rId25"/>
    <p:sldId id="1343" r:id="rId26"/>
    <p:sldId id="1344" r:id="rId27"/>
    <p:sldId id="1345" r:id="rId28"/>
    <p:sldId id="1346" r:id="rId29"/>
    <p:sldId id="1292" r:id="rId30"/>
    <p:sldId id="1348" r:id="rId31"/>
    <p:sldId id="1349" r:id="rId32"/>
    <p:sldId id="1350" r:id="rId33"/>
    <p:sldId id="1351" r:id="rId34"/>
    <p:sldId id="1293" r:id="rId35"/>
    <p:sldId id="1353" r:id="rId36"/>
    <p:sldId id="1354" r:id="rId37"/>
    <p:sldId id="1355" r:id="rId38"/>
    <p:sldId id="1294" r:id="rId39"/>
    <p:sldId id="1357" r:id="rId40"/>
    <p:sldId id="1358" r:id="rId41"/>
    <p:sldId id="1359" r:id="rId42"/>
    <p:sldId id="1360" r:id="rId43"/>
    <p:sldId id="1361" r:id="rId44"/>
    <p:sldId id="1362" r:id="rId45"/>
    <p:sldId id="1295" r:id="rId46"/>
    <p:sldId id="1364" r:id="rId47"/>
    <p:sldId id="1365" r:id="rId48"/>
    <p:sldId id="1366" r:id="rId49"/>
    <p:sldId id="1367" r:id="rId50"/>
    <p:sldId id="1368" r:id="rId51"/>
    <p:sldId id="1369" r:id="rId52"/>
    <p:sldId id="1296" r:id="rId53"/>
    <p:sldId id="1297" r:id="rId54"/>
    <p:sldId id="1371" r:id="rId55"/>
    <p:sldId id="1311" r:id="rId56"/>
    <p:sldId id="1298" r:id="rId57"/>
    <p:sldId id="1426" r:id="rId58"/>
    <p:sldId id="1300" r:id="rId59"/>
    <p:sldId id="1381" r:id="rId60"/>
    <p:sldId id="1382" r:id="rId61"/>
    <p:sldId id="1301" r:id="rId62"/>
    <p:sldId id="1384" r:id="rId63"/>
    <p:sldId id="1385" r:id="rId64"/>
    <p:sldId id="1386" r:id="rId65"/>
    <p:sldId id="1387" r:id="rId66"/>
    <p:sldId id="1388" r:id="rId67"/>
    <p:sldId id="1389" r:id="rId68"/>
    <p:sldId id="1390" r:id="rId69"/>
    <p:sldId id="1391" r:id="rId70"/>
    <p:sldId id="1392" r:id="rId71"/>
    <p:sldId id="1302" r:id="rId72"/>
    <p:sldId id="1396" r:id="rId73"/>
    <p:sldId id="1313" r:id="rId74"/>
    <p:sldId id="1394" r:id="rId75"/>
    <p:sldId id="1314" r:id="rId76"/>
    <p:sldId id="1398" r:id="rId77"/>
    <p:sldId id="1399" r:id="rId78"/>
    <p:sldId id="1400" r:id="rId79"/>
    <p:sldId id="1401" r:id="rId80"/>
    <p:sldId id="1402" r:id="rId81"/>
    <p:sldId id="1403" r:id="rId82"/>
    <p:sldId id="1404" r:id="rId83"/>
    <p:sldId id="1315" r:id="rId84"/>
    <p:sldId id="1406" r:id="rId85"/>
    <p:sldId id="1407" r:id="rId86"/>
    <p:sldId id="1408" r:id="rId87"/>
    <p:sldId id="1409" r:id="rId88"/>
    <p:sldId id="1312" r:id="rId89"/>
    <p:sldId id="1319" r:id="rId90"/>
    <p:sldId id="1316" r:id="rId91"/>
    <p:sldId id="1317" r:id="rId92"/>
    <p:sldId id="1411" r:id="rId93"/>
    <p:sldId id="1412" r:id="rId94"/>
    <p:sldId id="1413" r:id="rId95"/>
    <p:sldId id="1414" r:id="rId96"/>
    <p:sldId id="1415" r:id="rId97"/>
    <p:sldId id="1318" r:id="rId98"/>
    <p:sldId id="1303" r:id="rId99"/>
    <p:sldId id="1304" r:id="rId100"/>
    <p:sldId id="1417" r:id="rId101"/>
    <p:sldId id="1418" r:id="rId102"/>
    <p:sldId id="1419" r:id="rId103"/>
    <p:sldId id="1420" r:id="rId104"/>
    <p:sldId id="1421" r:id="rId105"/>
    <p:sldId id="1422" r:id="rId106"/>
    <p:sldId id="1423" r:id="rId107"/>
    <p:sldId id="1307" r:id="rId108"/>
    <p:sldId id="1425" r:id="rId109"/>
    <p:sldId id="1309" r:id="rId110"/>
  </p:sldIdLst>
  <p:sldSz cx="9144000" cy="6858000" type="screen4x3"/>
  <p:notesSz cx="6858000" cy="9144000"/>
  <p:embeddedFontLst>
    <p:embeddedFont>
      <p:font typeface="Tempus Sans ITC" panose="04020404030D07020202" pitchFamily="82" charset="0"/>
      <p:regular r:id="rId113"/>
    </p:embeddedFont>
    <p:embeddedFont>
      <p:font typeface="MS PGothic" panose="020B0600070205080204" pitchFamily="34" charset="-128"/>
      <p:regular r:id="rId114"/>
    </p:embeddedFont>
    <p:embeddedFont>
      <p:font typeface="宋体" panose="02010600030101010101" pitchFamily="2" charset="-122"/>
      <p:regular r:id="rId115"/>
    </p:embeddedFont>
    <p:embeddedFont>
      <p:font typeface="Cambria Math" panose="02040503050406030204" pitchFamily="18" charset="0"/>
      <p:regular r:id="rId116"/>
    </p:embeddedFont>
    <p:embeddedFont>
      <p:font typeface="Arial Unicode MS" panose="020B0604020202020204" pitchFamily="34" charset="-128"/>
      <p:regular r:id="rId117"/>
    </p:embeddedFont>
    <p:embeddedFont>
      <p:font typeface="Calibri" panose="020F0502020204030204" pitchFamily="34" charset="0"/>
      <p:regular r:id="rId118"/>
      <p:bold r:id="rId119"/>
      <p:italic r:id="rId120"/>
      <p:boldItalic r:id="rId121"/>
    </p:embeddedFont>
  </p:embeddedFontLst>
  <p:custDataLst>
    <p:tags r:id="rId122"/>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FFFFCC"/>
    <a:srgbClr val="FF9933"/>
    <a:srgbClr val="FFFFFF"/>
    <a:srgbClr val="FFFF99"/>
    <a:srgbClr val="66CCFF"/>
    <a:srgbClr val="00FF99"/>
    <a:srgbClr val="00CC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2185" autoAdjust="0"/>
  </p:normalViewPr>
  <p:slideViewPr>
    <p:cSldViewPr>
      <p:cViewPr>
        <p:scale>
          <a:sx n="70" d="100"/>
          <a:sy n="70" d="100"/>
        </p:scale>
        <p:origin x="-1950"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5.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1.fntdata"/><Relationship Id="rId118" Type="http://schemas.openxmlformats.org/officeDocument/2006/relationships/font" Target="fonts/font6.fntdata"/><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4.fntdata"/><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2.fntdata"/><Relationship Id="rId119"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8.fntdata"/><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68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pitchFamily="34" charset="0"/>
              </a:defRPr>
            </a:lvl1pPr>
          </a:lstStyle>
          <a:p>
            <a:pPr>
              <a:defRPr/>
            </a:pPr>
            <a:endParaRPr lang="en-US"/>
          </a:p>
        </p:txBody>
      </p:sp>
      <p:sp>
        <p:nvSpPr>
          <p:cNvPr id="68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68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pitchFamily="34" charset="0"/>
              </a:defRPr>
            </a:lvl1pPr>
          </a:lstStyle>
          <a:p>
            <a:pPr>
              <a:defRPr/>
            </a:pPr>
            <a:fld id="{64D71BD1-7C37-4C0A-BFC7-8CAF305326CB}" type="slidenum">
              <a:rPr lang="en-US"/>
              <a:pPr>
                <a:defRPr/>
              </a:pPr>
              <a:t>‹#›</a:t>
            </a:fld>
            <a:endParaRPr lang="en-US" dirty="0"/>
          </a:p>
        </p:txBody>
      </p:sp>
    </p:spTree>
    <p:extLst>
      <p:ext uri="{BB962C8B-B14F-4D97-AF65-F5344CB8AC3E}">
        <p14:creationId xmlns:p14="http://schemas.microsoft.com/office/powerpoint/2010/main" val="33792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pitchFamily="34" charset="0"/>
              </a:defRPr>
            </a:lvl1pPr>
          </a:lstStyle>
          <a:p>
            <a:pPr>
              <a:defRPr/>
            </a:pPr>
            <a:endParaRPr lang="en-US"/>
          </a:p>
        </p:txBody>
      </p:sp>
      <p:sp>
        <p:nvSpPr>
          <p:cNvPr id="1085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pitchFamily="34" charset="0"/>
              </a:defRPr>
            </a:lvl1pPr>
          </a:lstStyle>
          <a:p>
            <a:pPr>
              <a:defRPr/>
            </a:pPr>
            <a:fld id="{A11B8853-A679-4A08-8A09-5281F94DD58E}" type="slidenum">
              <a:rPr lang="en-US"/>
              <a:pPr>
                <a:defRPr/>
              </a:pPr>
              <a:t>‹#›</a:t>
            </a:fld>
            <a:endParaRPr lang="en-US" dirty="0"/>
          </a:p>
        </p:txBody>
      </p:sp>
    </p:spTree>
    <p:extLst>
      <p:ext uri="{BB962C8B-B14F-4D97-AF65-F5344CB8AC3E}">
        <p14:creationId xmlns:p14="http://schemas.microsoft.com/office/powerpoint/2010/main" val="1992330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892140-13AB-4D21-8710-DADEC3819B11}" type="slidenum">
              <a:rPr lang="en-US" smtClean="0">
                <a:latin typeface="Times New Roman" pitchFamily="18" charset="0"/>
              </a:rPr>
              <a:pPr eaLnBrk="1" hangingPunct="1"/>
              <a:t>1</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Let’s start with a simple</a:t>
            </a:r>
            <a:r>
              <a:rPr lang="en-US" altLang="zh-CN" sz="1200" b="0" i="0" kern="1200" baseline="0" dirty="0" smtClean="0">
                <a:solidFill>
                  <a:schemeClr val="tx1"/>
                </a:solidFill>
                <a:latin typeface="+mn-lt"/>
                <a:ea typeface="+mn-ea"/>
                <a:cs typeface="+mn-cs"/>
              </a:rPr>
              <a:t> question …. which pattern do you think sounds more familiar (or more natural) in your daily life? </a:t>
            </a:r>
          </a:p>
          <a:p>
            <a:r>
              <a:rPr lang="en-US" altLang="zh-CN" sz="1200" b="0" i="0" kern="1200" baseline="0" dirty="0" smtClean="0">
                <a:solidFill>
                  <a:schemeClr val="tx1"/>
                </a:solidFill>
                <a:latin typeface="+mn-lt"/>
                <a:ea typeface="+mn-ea"/>
                <a:cs typeface="+mn-cs"/>
              </a:rPr>
              <a:t>For many of us, “repairing a window” sounds more natural (and common) than “repairing a ball”, although the latter is also a possible event.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Now, suppose a pronoun resolution problem is given, i.e. a sentence with one pronoun (the red box). The goal is to choose the noun (one of the green boxes) that the pronoun refers to.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can see the natural preference over some certain patterns in sentence can help us resolve the answer to this pronoun resolution.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We can represent the pattern of information needed with a graph as following ….</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 </a:t>
            </a:r>
            <a:br>
              <a:rPr lang="en-US" altLang="zh-CN" sz="1200" b="0" i="0" kern="1200" baseline="0" dirty="0" smtClean="0">
                <a:solidFill>
                  <a:schemeClr val="tx1"/>
                </a:solidFill>
                <a:latin typeface="+mn-lt"/>
                <a:ea typeface="+mn-ea"/>
                <a:cs typeface="+mn-cs"/>
              </a:rPr>
            </a:br>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102</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103</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104</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105</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a:t>
            </a:r>
            <a:r>
              <a:rPr lang="en-US" baseline="0" dirty="0" smtClean="0"/>
              <a:t>e we introduced a version of Profiler, and its importance. </a:t>
            </a:r>
          </a:p>
          <a:p>
            <a:r>
              <a:rPr lang="en-US" baseline="0" dirty="0" smtClean="0"/>
              <a:t>There is a significant number of extensions we have in mind for extending our current system. </a:t>
            </a:r>
          </a:p>
          <a:p>
            <a:pPr marL="171450" indent="-171450">
              <a:buFontTx/>
              <a:buChar char="-"/>
            </a:pPr>
            <a:r>
              <a:rPr lang="en-US" baseline="0" dirty="0" smtClean="0"/>
              <a:t>Flexible queries:  in our current version, we pre-compute the schemas. This have a couple of major down-sides: </a:t>
            </a:r>
          </a:p>
          <a:p>
            <a:pPr marL="628650" lvl="1" indent="-171450">
              <a:buFontTx/>
              <a:buChar char="-"/>
            </a:pPr>
            <a:r>
              <a:rPr lang="en-US" baseline="0" dirty="0" smtClean="0"/>
              <a:t>A) Computing new schemas needs further engineering on the extractions system, and running it on the complete data. </a:t>
            </a:r>
          </a:p>
          <a:p>
            <a:pPr marL="628650" lvl="1" indent="-171450">
              <a:buFontTx/>
              <a:buChar char="-"/>
            </a:pPr>
            <a:r>
              <a:rPr lang="en-US" baseline="0" dirty="0" smtClean="0"/>
              <a:t>B) The intuition about the data is gone away: when you don’t see how the extraction patterns work on your data, your might not be able use it properly. Sometimes finding the right extraction patterns (knowledge schemas) needs to be found with trial-and-error (like finding the right query for Googling). </a:t>
            </a:r>
          </a:p>
          <a:p>
            <a:pPr marL="171450" lvl="0" indent="-171450">
              <a:buFontTx/>
              <a:buChar char="-"/>
            </a:pPr>
            <a:r>
              <a:rPr lang="en-US" baseline="0" dirty="0" smtClean="0"/>
              <a:t>We need to  add more annotations and more data</a:t>
            </a:r>
          </a:p>
          <a:p>
            <a:pPr marL="171450" lvl="0" indent="-171450">
              <a:buFontTx/>
              <a:buChar char="-"/>
            </a:pPr>
            <a:r>
              <a:rPr lang="en-US" baseline="0" dirty="0" smtClean="0"/>
              <a:t>So far what we introduced was supposed to be a useful resource. However, the graph-based framework we introduced is general enough to be applied to feature-design and knowledge engineering. Essentially, profiler can be component of an NLP-design system, which is using the system’s general feature language to query statistics.  </a:t>
            </a:r>
          </a:p>
          <a:p>
            <a:pPr marL="171450" lvl="0" indent="-171450">
              <a:buFontTx/>
              <a:buChar char="-"/>
            </a:pPr>
            <a:r>
              <a:rPr lang="en-US" baseline="0" dirty="0" smtClean="0"/>
              <a:t>Last but not last, we will try improving other tasks using the Profiler. </a:t>
            </a:r>
          </a:p>
        </p:txBody>
      </p:sp>
      <p:sp>
        <p:nvSpPr>
          <p:cNvPr id="4" name="Slide Number Placeholder 3"/>
          <p:cNvSpPr>
            <a:spLocks noGrp="1"/>
          </p:cNvSpPr>
          <p:nvPr>
            <p:ph type="sldNum" sz="quarter" idx="10"/>
          </p:nvPr>
        </p:nvSpPr>
        <p:spPr/>
        <p:txBody>
          <a:bodyPr/>
          <a:lstStyle/>
          <a:p>
            <a:fld id="{62898D13-C967-BE42-8DA5-D85AA74B4ED8}" type="slidenum">
              <a:rPr kumimoji="1" lang="zh-CN" altLang="en-US" smtClean="0"/>
              <a:t>107</a:t>
            </a:fld>
            <a:endParaRPr kumimoji="1" lang="zh-CN" altLang="en-US"/>
          </a:p>
        </p:txBody>
      </p:sp>
    </p:spTree>
    <p:extLst>
      <p:ext uri="{BB962C8B-B14F-4D97-AF65-F5344CB8AC3E}">
        <p14:creationId xmlns:p14="http://schemas.microsoft.com/office/powerpoint/2010/main" val="226179219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a:t>
            </a:r>
            <a:r>
              <a:rPr lang="en-US" baseline="0" dirty="0" smtClean="0"/>
              <a:t>e we introduced a version of Profiler, and its importance. </a:t>
            </a:r>
          </a:p>
          <a:p>
            <a:r>
              <a:rPr lang="en-US" baseline="0" dirty="0" smtClean="0"/>
              <a:t>There is a significant number of extensions we have in mind for extending our current system. </a:t>
            </a:r>
          </a:p>
          <a:p>
            <a:pPr marL="171450" indent="-171450">
              <a:buFontTx/>
              <a:buChar char="-"/>
            </a:pPr>
            <a:r>
              <a:rPr lang="en-US" baseline="0" dirty="0" smtClean="0"/>
              <a:t>Flexible queries:  in our current version, we pre-compute the schemas. This have a couple of major down-sides: </a:t>
            </a:r>
          </a:p>
          <a:p>
            <a:pPr marL="628650" lvl="1" indent="-171450">
              <a:buFontTx/>
              <a:buChar char="-"/>
            </a:pPr>
            <a:r>
              <a:rPr lang="en-US" baseline="0" dirty="0" smtClean="0"/>
              <a:t>A) Computing new schemas needs further engineering on the extractions system, and running it on the complete data. </a:t>
            </a:r>
          </a:p>
          <a:p>
            <a:pPr marL="628650" lvl="1" indent="-171450">
              <a:buFontTx/>
              <a:buChar char="-"/>
            </a:pPr>
            <a:r>
              <a:rPr lang="en-US" baseline="0" dirty="0" smtClean="0"/>
              <a:t>B) The intuition about the data is gone away: when you don’t see how the extraction patterns work on your data, your might not be able use it properly. Sometimes finding the right extraction patterns (knowledge schemas) needs to be found with trial-and-error (like finding the right query for Googling). </a:t>
            </a:r>
          </a:p>
          <a:p>
            <a:pPr marL="171450" lvl="0" indent="-171450">
              <a:buFontTx/>
              <a:buChar char="-"/>
            </a:pPr>
            <a:r>
              <a:rPr lang="en-US" baseline="0" dirty="0" smtClean="0"/>
              <a:t>We need to  add more annotations and more data</a:t>
            </a:r>
          </a:p>
          <a:p>
            <a:pPr marL="171450" lvl="0" indent="-171450">
              <a:buFontTx/>
              <a:buChar char="-"/>
            </a:pPr>
            <a:r>
              <a:rPr lang="en-US" baseline="0" dirty="0" smtClean="0"/>
              <a:t>So far what we introduced was supposed to be a useful resource. However, the graph-based framework we introduced is general enough to be applied to feature-design and knowledge engineering. Essentially, profiler can be component of an NLP-design system, which is using the system’s general feature language to query statistics.  </a:t>
            </a:r>
          </a:p>
          <a:p>
            <a:pPr marL="171450" lvl="0" indent="-171450">
              <a:buFontTx/>
              <a:buChar char="-"/>
            </a:pPr>
            <a:r>
              <a:rPr lang="en-US" baseline="0" dirty="0" smtClean="0"/>
              <a:t>Last but not last, we will try improving other tasks using the Profiler. </a:t>
            </a:r>
          </a:p>
        </p:txBody>
      </p:sp>
      <p:sp>
        <p:nvSpPr>
          <p:cNvPr id="4" name="Slide Number Placeholder 3"/>
          <p:cNvSpPr>
            <a:spLocks noGrp="1"/>
          </p:cNvSpPr>
          <p:nvPr>
            <p:ph type="sldNum" sz="quarter" idx="10"/>
          </p:nvPr>
        </p:nvSpPr>
        <p:spPr/>
        <p:txBody>
          <a:bodyPr/>
          <a:lstStyle/>
          <a:p>
            <a:fld id="{62898D13-C967-BE42-8DA5-D85AA74B4ED8}" type="slidenum">
              <a:rPr kumimoji="1" lang="zh-CN" altLang="en-US" smtClean="0"/>
              <a:t>108</a:t>
            </a:fld>
            <a:endParaRPr kumimoji="1" lang="zh-CN" altLang="en-US"/>
          </a:p>
        </p:txBody>
      </p:sp>
    </p:spTree>
    <p:extLst>
      <p:ext uri="{BB962C8B-B14F-4D97-AF65-F5344CB8AC3E}">
        <p14:creationId xmlns:p14="http://schemas.microsoft.com/office/powerpoint/2010/main" val="226179219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109</a:t>
            </a:fld>
            <a:endParaRPr kumimoji="1" lang="zh-CN" altLang="en-US"/>
          </a:p>
        </p:txBody>
      </p:sp>
    </p:spTree>
    <p:extLst>
      <p:ext uri="{BB962C8B-B14F-4D97-AF65-F5344CB8AC3E}">
        <p14:creationId xmlns:p14="http://schemas.microsoft.com/office/powerpoint/2010/main" val="2889542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Let’s start with a simple</a:t>
            </a:r>
            <a:r>
              <a:rPr lang="en-US" altLang="zh-CN" sz="1200" b="0" i="0" kern="1200" baseline="0" dirty="0" smtClean="0">
                <a:solidFill>
                  <a:schemeClr val="tx1"/>
                </a:solidFill>
                <a:latin typeface="+mn-lt"/>
                <a:ea typeface="+mn-ea"/>
                <a:cs typeface="+mn-cs"/>
              </a:rPr>
              <a:t> question …. which pattern do you think sounds more familiar (or more natural) in your daily life? </a:t>
            </a:r>
          </a:p>
          <a:p>
            <a:r>
              <a:rPr lang="en-US" altLang="zh-CN" sz="1200" b="0" i="0" kern="1200" baseline="0" dirty="0" smtClean="0">
                <a:solidFill>
                  <a:schemeClr val="tx1"/>
                </a:solidFill>
                <a:latin typeface="+mn-lt"/>
                <a:ea typeface="+mn-ea"/>
                <a:cs typeface="+mn-cs"/>
              </a:rPr>
              <a:t>For many of us, “repairing a window” sounds more natural (and common) than “repairing a ball”, although the latter is also a possible event.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Now, suppose a pronoun resolution problem is given, i.e. a sentence with one pronoun (the red box). The goal is to choose the noun (one of the green boxes) that the pronoun refers to.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can see the natural preference over some certain patterns in sentence can help us resolve the answer to this pronoun resolution.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We can represent the pattern of information needed with a graph as following ….</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 </a:t>
            </a:r>
            <a:br>
              <a:rPr lang="en-US" altLang="zh-CN" sz="1200" b="0" i="0" kern="1200" baseline="0" dirty="0" smtClean="0">
                <a:solidFill>
                  <a:schemeClr val="tx1"/>
                </a:solidFill>
                <a:latin typeface="+mn-lt"/>
                <a:ea typeface="+mn-ea"/>
                <a:cs typeface="+mn-cs"/>
              </a:rPr>
            </a:br>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11</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Let’s start with a simple</a:t>
            </a:r>
            <a:r>
              <a:rPr lang="en-US" altLang="zh-CN" sz="1200" b="0" i="0" kern="1200" baseline="0" dirty="0" smtClean="0">
                <a:solidFill>
                  <a:schemeClr val="tx1"/>
                </a:solidFill>
                <a:latin typeface="+mn-lt"/>
                <a:ea typeface="+mn-ea"/>
                <a:cs typeface="+mn-cs"/>
              </a:rPr>
              <a:t> question …. which pattern do you think sounds more familiar (or more natural) in your daily life? </a:t>
            </a:r>
          </a:p>
          <a:p>
            <a:r>
              <a:rPr lang="en-US" altLang="zh-CN" sz="1200" b="0" i="0" kern="1200" baseline="0" dirty="0" smtClean="0">
                <a:solidFill>
                  <a:schemeClr val="tx1"/>
                </a:solidFill>
                <a:latin typeface="+mn-lt"/>
                <a:ea typeface="+mn-ea"/>
                <a:cs typeface="+mn-cs"/>
              </a:rPr>
              <a:t>For many of us, “repairing a window” sounds more natural (and common) than “repairing a ball”, although the latter is also a possible event.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Now, suppose a pronoun resolution problem is given, i.e. a sentence with one pronoun (the red box). The goal is to choose the noun (one of the green boxes) that the pronoun refers to.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can see the natural preference over some certain patterns in sentence can help us resolve the answer to this pronoun resolution.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We can represent the pattern of information needed with a graph as following ….</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 </a:t>
            </a:r>
            <a:br>
              <a:rPr lang="en-US" altLang="zh-CN" sz="1200" b="0" i="0" kern="1200" baseline="0" dirty="0" smtClean="0">
                <a:solidFill>
                  <a:schemeClr val="tx1"/>
                </a:solidFill>
                <a:latin typeface="+mn-lt"/>
                <a:ea typeface="+mn-ea"/>
                <a:cs typeface="+mn-cs"/>
              </a:rPr>
            </a:br>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12</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Let’s start with a simple</a:t>
            </a:r>
            <a:r>
              <a:rPr lang="en-US" altLang="zh-CN" sz="1200" b="0" i="0" kern="1200" baseline="0" dirty="0" smtClean="0">
                <a:solidFill>
                  <a:schemeClr val="tx1"/>
                </a:solidFill>
                <a:latin typeface="+mn-lt"/>
                <a:ea typeface="+mn-ea"/>
                <a:cs typeface="+mn-cs"/>
              </a:rPr>
              <a:t> question …. which pattern do you think sounds more familiar (or more natural) in your daily life? </a:t>
            </a:r>
          </a:p>
          <a:p>
            <a:r>
              <a:rPr lang="en-US" altLang="zh-CN" sz="1200" b="0" i="0" kern="1200" baseline="0" dirty="0" smtClean="0">
                <a:solidFill>
                  <a:schemeClr val="tx1"/>
                </a:solidFill>
                <a:latin typeface="+mn-lt"/>
                <a:ea typeface="+mn-ea"/>
                <a:cs typeface="+mn-cs"/>
              </a:rPr>
              <a:t>For many of us, “repairing a window” sounds more natural (and common) than “repairing a ball”, although the latter is also a possible event.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Now, suppose a pronoun resolution problem is given, i.e. a sentence with one pronoun (the red box). The goal is to choose the noun (one of the green boxes) that the pronoun refers to.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can see the natural preference over some certain patterns in sentence can help us resolve the answer to this pronoun resolution.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We can represent the pattern of information needed with a graph as following ….</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 </a:t>
            </a:r>
            <a:br>
              <a:rPr lang="en-US" altLang="zh-CN" sz="1200" b="0" i="0" kern="1200" baseline="0" dirty="0" smtClean="0">
                <a:solidFill>
                  <a:schemeClr val="tx1"/>
                </a:solidFill>
                <a:latin typeface="+mn-lt"/>
                <a:ea typeface="+mn-ea"/>
                <a:cs typeface="+mn-cs"/>
              </a:rPr>
            </a:br>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13</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Let’s start with a simple</a:t>
            </a:r>
            <a:r>
              <a:rPr lang="en-US" altLang="zh-CN" sz="1200" b="0" i="0" kern="1200" baseline="0" dirty="0" smtClean="0">
                <a:solidFill>
                  <a:schemeClr val="tx1"/>
                </a:solidFill>
                <a:latin typeface="+mn-lt"/>
                <a:ea typeface="+mn-ea"/>
                <a:cs typeface="+mn-cs"/>
              </a:rPr>
              <a:t> question …. which pattern do you think sounds more familiar (or more natural) in your daily life? </a:t>
            </a:r>
          </a:p>
          <a:p>
            <a:r>
              <a:rPr lang="en-US" altLang="zh-CN" sz="1200" b="0" i="0" kern="1200" baseline="0" dirty="0" smtClean="0">
                <a:solidFill>
                  <a:schemeClr val="tx1"/>
                </a:solidFill>
                <a:latin typeface="+mn-lt"/>
                <a:ea typeface="+mn-ea"/>
                <a:cs typeface="+mn-cs"/>
              </a:rPr>
              <a:t>For many of us, “repairing a window” sounds more natural (and common) than “repairing a ball”, although the latter is also a possible event.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Now, suppose a pronoun resolution problem is given, i.e. a sentence with one pronoun (the red box). The goal is to choose the noun (one of the green boxes) that the pronoun refers to.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can see the natural preference over some certain patterns in sentence can help us resolve the answer to this pronoun resolution.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We can represent the pattern of information needed with a graph as following ….</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 </a:t>
            </a:r>
            <a:br>
              <a:rPr lang="en-US" altLang="zh-CN" sz="1200" b="0" i="0" kern="1200" baseline="0" dirty="0" smtClean="0">
                <a:solidFill>
                  <a:schemeClr val="tx1"/>
                </a:solidFill>
                <a:latin typeface="+mn-lt"/>
                <a:ea typeface="+mn-ea"/>
                <a:cs typeface="+mn-cs"/>
              </a:rPr>
            </a:br>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14</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Let’s start with a simple</a:t>
            </a:r>
            <a:r>
              <a:rPr lang="en-US" altLang="zh-CN" sz="1200" b="0" i="0" kern="1200" baseline="0" dirty="0" smtClean="0">
                <a:solidFill>
                  <a:schemeClr val="tx1"/>
                </a:solidFill>
                <a:latin typeface="+mn-lt"/>
                <a:ea typeface="+mn-ea"/>
                <a:cs typeface="+mn-cs"/>
              </a:rPr>
              <a:t> question …. which pattern do you think sounds more familiar (or more natural) in your daily life? </a:t>
            </a:r>
          </a:p>
          <a:p>
            <a:r>
              <a:rPr lang="en-US" altLang="zh-CN" sz="1200" b="0" i="0" kern="1200" baseline="0" dirty="0" smtClean="0">
                <a:solidFill>
                  <a:schemeClr val="tx1"/>
                </a:solidFill>
                <a:latin typeface="+mn-lt"/>
                <a:ea typeface="+mn-ea"/>
                <a:cs typeface="+mn-cs"/>
              </a:rPr>
              <a:t>For many of us, “repairing a window” sounds more natural (and common) than “repairing a ball”, although the latter is also a possible event.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Now, suppose a pronoun resolution problem is given, i.e. a sentence with one pronoun (the red box). The goal is to choose the noun (one of the green boxes) that the pronoun refers to.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can see the natural preference over some certain patterns in sentence can help us resolve the answer to this pronoun resolution.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We can represent the pattern of information needed with a graph as following ….</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 </a:t>
            </a:r>
            <a:br>
              <a:rPr lang="en-US" altLang="zh-CN" sz="1200" b="0" i="0" kern="1200" baseline="0" dirty="0" smtClean="0">
                <a:solidFill>
                  <a:schemeClr val="tx1"/>
                </a:solidFill>
                <a:latin typeface="+mn-lt"/>
                <a:ea typeface="+mn-ea"/>
                <a:cs typeface="+mn-cs"/>
              </a:rPr>
            </a:br>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15</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16</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17</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18</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19</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2</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2</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r>
              <a:rPr lang="en-US" smtClean="0"/>
              <a:t>I would like to talk about it in the context of language understanding problems. This is the problem I would like to solve. You are given a short story, a document, a paragraph, which you would like to understand. My working definition for Comprehension here would be “ A process that….”</a:t>
            </a:r>
          </a:p>
          <a:p>
            <a:pPr eaLnBrk="1" hangingPunct="1"/>
            <a:r>
              <a:rPr lang="en-US" smtClean="0"/>
              <a:t>So, given some statement, I would like to know if they are true in this story or not….</a:t>
            </a:r>
          </a:p>
          <a:p>
            <a:pPr eaLnBrk="1" hangingPunct="1"/>
            <a:r>
              <a:rPr lang="en-US" smtClean="0"/>
              <a:t>This is a very difficult task…</a:t>
            </a:r>
          </a:p>
          <a:p>
            <a:pPr eaLnBrk="1" hangingPunct="1"/>
            <a:endParaRPr lang="en-US" smtClean="0"/>
          </a:p>
          <a:p>
            <a:pPr eaLnBrk="1" hangingPunct="1"/>
            <a:r>
              <a:rPr lang="en-US" smtClean="0"/>
              <a:t>What do we need to know in order to have a chance to do that? … Many things….</a:t>
            </a:r>
          </a:p>
          <a:p>
            <a:pPr eaLnBrk="1" hangingPunct="1"/>
            <a:endParaRPr lang="en-US" smtClean="0"/>
          </a:p>
          <a:p>
            <a:pPr eaLnBrk="1" hangingPunct="1"/>
            <a:r>
              <a:rPr lang="en-US" smtClean="0"/>
              <a:t>And, there are probably many other stand-alone tasks of this sort that we need to be able to address, if we want to have a chance to COMPREHEND this story, and answer questions with respect to it.</a:t>
            </a:r>
          </a:p>
          <a:p>
            <a:pPr eaLnBrk="1" hangingPunct="1"/>
            <a:endParaRPr lang="en-US" smtClean="0"/>
          </a:p>
          <a:p>
            <a:pPr eaLnBrk="1" hangingPunct="1"/>
            <a:r>
              <a:rPr lang="en-US" smtClean="0"/>
              <a:t>But comprehending this story, being able to determined the truth of these statements is probably a lot more than that – we need to be able to put these things,</a:t>
            </a:r>
          </a:p>
          <a:p>
            <a:pPr eaLnBrk="1" hangingPunct="1"/>
            <a:r>
              <a:rPr lang="en-US" smtClean="0"/>
              <a:t>(and what is “these” isnt’ so clear) together.</a:t>
            </a:r>
          </a:p>
          <a:p>
            <a:pPr eaLnBrk="1" hangingPunct="1"/>
            <a:r>
              <a:rPr lang="en-US" smtClean="0"/>
              <a:t>So, how do we address comprehension? Here is a somewhat cartoon-she view of what has happened in this area over the last 30 years or so?</a:t>
            </a:r>
          </a:p>
          <a:p>
            <a:pPr eaLnBrk="1" hangingPunct="1"/>
            <a:endParaRPr lang="en-US" smtClean="0"/>
          </a:p>
          <a:p>
            <a:pPr eaLnBrk="1" hangingPunct="1"/>
            <a:endParaRPr lang="en-US" smtClean="0"/>
          </a:p>
          <a:p>
            <a:pPr eaLnBrk="1" hangingPunct="1"/>
            <a:r>
              <a:rPr lang="en-US" smtClean="0"/>
              <a:t>talk about – I wish I could talk about. </a:t>
            </a:r>
          </a:p>
          <a:p>
            <a:pPr eaLnBrk="1" hangingPunct="1"/>
            <a:r>
              <a:rPr lang="en-US" smtClean="0"/>
              <a:t>Here is a challenge: write a program that responds correctly to these five questions. Many of us would love to be able to do it.</a:t>
            </a:r>
          </a:p>
          <a:p>
            <a:pPr eaLnBrk="1" hangingPunct="1"/>
            <a:r>
              <a:rPr lang="en-US" smtClean="0"/>
              <a:t>This is a very natural problem; a short paragraph on Christopher Robin that we all </a:t>
            </a:r>
          </a:p>
          <a:p>
            <a:pPr eaLnBrk="1" hangingPunct="1"/>
            <a:r>
              <a:rPr lang="en-US" smtClean="0"/>
              <a:t>Know and love, and a few questions about it; my six years old can answer these</a:t>
            </a:r>
          </a:p>
          <a:p>
            <a:pPr eaLnBrk="1" hangingPunct="1"/>
            <a:r>
              <a:rPr lang="en-US" smtClean="0"/>
              <a:t>Almost instantaneously, yes, we cannot write a program that answers more than, say, 2 out of five questions.</a:t>
            </a:r>
          </a:p>
          <a:p>
            <a:pPr eaLnBrk="1" hangingPunct="1"/>
            <a:endParaRPr lang="en-US" smtClean="0"/>
          </a:p>
          <a:p>
            <a:pPr eaLnBrk="1" hangingPunct="1"/>
            <a:r>
              <a:rPr lang="en-US" smtClean="0"/>
              <a:t>What is involved in being able to answer these? Clearly, there are many “small” local decisions that we need to make.</a:t>
            </a:r>
          </a:p>
          <a:p>
            <a:pPr eaLnBrk="1" hangingPunct="1"/>
            <a:r>
              <a:rPr lang="en-US" smtClean="0"/>
              <a:t>We need to recognize that there are two Chris’s here. A father an a son. We need to resolve co-reference. We need sometimes</a:t>
            </a:r>
          </a:p>
          <a:p>
            <a:pPr eaLnBrk="1" hangingPunct="1"/>
            <a:r>
              <a:rPr lang="en-US" smtClean="0"/>
              <a:t>To attach prepositions properly; </a:t>
            </a:r>
          </a:p>
          <a:p>
            <a:pPr eaLnBrk="1" hangingPunct="1"/>
            <a:r>
              <a:rPr lang="en-US" smtClean="0"/>
              <a:t>The key issue, is that it is not sufficient to solve these local problems – we need to figure out how to put them </a:t>
            </a:r>
          </a:p>
          <a:p>
            <a:pPr eaLnBrk="1" hangingPunct="1"/>
            <a:r>
              <a:rPr lang="en-US" smtClean="0"/>
              <a:t>Together in some coherent way.  </a:t>
            </a:r>
          </a:p>
          <a:p>
            <a:pPr eaLnBrk="1" hangingPunct="1"/>
            <a:endParaRPr lang="en-US" smtClean="0"/>
          </a:p>
          <a:p>
            <a:pPr eaLnBrk="1" hangingPunct="1"/>
            <a:endParaRPr lang="en-US" smtClean="0"/>
          </a:p>
          <a:p>
            <a:pPr eaLnBrk="1" hangingPunct="1"/>
            <a:endParaRPr lang="en-US" smtClean="0"/>
          </a:p>
          <a:p>
            <a:pPr eaLnBrk="1" hangingPunct="1"/>
            <a:r>
              <a:rPr lang="en-US" smtClean="0"/>
              <a:t>And in this talk, I will focus on this. We describe some recent works that we have done in this direction - …..</a:t>
            </a:r>
          </a:p>
          <a:p>
            <a:pPr eaLnBrk="1" hangingPunct="1"/>
            <a:endParaRPr lang="en-US" smtClean="0"/>
          </a:p>
          <a:p>
            <a:pPr eaLnBrk="1" hangingPunct="1"/>
            <a:r>
              <a:rPr lang="en-US" smtClean="0"/>
              <a:t>What do we know – in the last few years there has been a lot of work – and a considerable success on what I call here --- </a:t>
            </a:r>
          </a:p>
          <a:p>
            <a:pPr eaLnBrk="1" hangingPunct="1"/>
            <a:r>
              <a:rPr lang="en-US" smtClean="0"/>
              <a:t>Here is a more concrete and easy example -----</a:t>
            </a:r>
          </a:p>
          <a:p>
            <a:pPr eaLnBrk="1" hangingPunct="1"/>
            <a:endParaRPr lang="en-US" smtClean="0"/>
          </a:p>
          <a:p>
            <a:pPr eaLnBrk="1" hangingPunct="1"/>
            <a:endParaRPr lang="en-US" smtClean="0"/>
          </a:p>
          <a:p>
            <a:pPr eaLnBrk="1" hangingPunct="1"/>
            <a:r>
              <a:rPr lang="en-US" smtClean="0"/>
              <a:t> </a:t>
            </a:r>
          </a:p>
          <a:p>
            <a:pPr eaLnBrk="1" hangingPunct="1"/>
            <a:r>
              <a:rPr lang="en-US" smtClean="0"/>
              <a:t>There is an agreement today that learning/ statistics /information theory (you name it) is of prime importance to making</a:t>
            </a:r>
          </a:p>
          <a:p>
            <a:pPr eaLnBrk="1" hangingPunct="1"/>
            <a:r>
              <a:rPr lang="en-US" smtClean="0"/>
              <a:t>Progress in these tasks. The key reason, is that rather than working on these high level difficult tasks, we have moved</a:t>
            </a:r>
          </a:p>
          <a:p>
            <a:pPr eaLnBrk="1" hangingPunct="1"/>
            <a:r>
              <a:rPr lang="en-US" smtClean="0"/>
              <a:t>To work on well defined disambiguation problems that people felt are at the core of many problems.</a:t>
            </a:r>
          </a:p>
          <a:p>
            <a:pPr eaLnBrk="1" hangingPunct="1"/>
            <a:r>
              <a:rPr lang="en-US" smtClean="0"/>
              <a:t>And, as an outcome of work in NLP and Learning Theory, there is today a pretty good understanding for how to solve</a:t>
            </a:r>
          </a:p>
          <a:p>
            <a:pPr eaLnBrk="1" hangingPunct="1"/>
            <a:r>
              <a:rPr lang="en-US" smtClean="0"/>
              <a:t>All these problems – which are essentially the same problem.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20</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21</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22</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23</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24</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25</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26</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27</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28</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Knowledge can</a:t>
            </a:r>
            <a:r>
              <a:rPr lang="en-US" altLang="zh-CN" sz="1200" b="0" i="0" kern="1200" baseline="0" dirty="0" smtClean="0">
                <a:solidFill>
                  <a:schemeClr val="tx1"/>
                </a:solidFill>
                <a:latin typeface="+mn-lt"/>
                <a:ea typeface="+mn-ea"/>
                <a:cs typeface="+mn-cs"/>
              </a:rPr>
              <a:t> be helpful in any task, given the right representation … </a:t>
            </a:r>
          </a:p>
          <a:p>
            <a:r>
              <a:rPr lang="en-US" altLang="zh-CN" sz="1200" b="0" i="0" kern="1200" baseline="0" dirty="0" smtClean="0">
                <a:solidFill>
                  <a:schemeClr val="tx1"/>
                </a:solidFill>
                <a:latin typeface="+mn-lt"/>
                <a:ea typeface="+mn-ea"/>
                <a:cs typeface="+mn-cs"/>
              </a:rPr>
              <a:t>For example here the task is to assign NER tags to each of the RED blocks. </a:t>
            </a:r>
          </a:p>
          <a:p>
            <a:r>
              <a:rPr lang="en-US" altLang="zh-CN" sz="1200" b="0" i="0" kern="1200" baseline="0" dirty="0" smtClean="0">
                <a:solidFill>
                  <a:schemeClr val="tx1"/>
                </a:solidFill>
                <a:latin typeface="+mn-lt"/>
                <a:ea typeface="+mn-ea"/>
                <a:cs typeface="+mn-cs"/>
              </a:rPr>
              <a:t>Here is a possible set of tags … </a:t>
            </a:r>
          </a:p>
          <a:p>
            <a:r>
              <a:rPr lang="en-US" altLang="zh-CN" sz="1200" b="0" i="0" kern="1200" baseline="0" dirty="0" smtClean="0">
                <a:solidFill>
                  <a:schemeClr val="tx1"/>
                </a:solidFill>
                <a:latin typeface="+mn-lt"/>
                <a:ea typeface="+mn-ea"/>
                <a:cs typeface="+mn-cs"/>
              </a:rPr>
              <a:t>What kind of information can create connections between labels of the two mentions? … </a:t>
            </a:r>
          </a:p>
          <a:p>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29</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3</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3</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r>
              <a:rPr lang="en-US" smtClean="0"/>
              <a:t>I would like to talk about it in the context of language understanding problems. This is the problem I would like to solve. You are given a short story, a document, a paragraph, which you would like to understand. My working definition for Comprehension here would be “ A process that….”</a:t>
            </a:r>
          </a:p>
          <a:p>
            <a:pPr eaLnBrk="1" hangingPunct="1"/>
            <a:r>
              <a:rPr lang="en-US" smtClean="0"/>
              <a:t>So, given some statement, I would like to know if they are true in this story or not….</a:t>
            </a:r>
          </a:p>
          <a:p>
            <a:pPr eaLnBrk="1" hangingPunct="1"/>
            <a:r>
              <a:rPr lang="en-US" smtClean="0"/>
              <a:t>This is a very difficult task…</a:t>
            </a:r>
          </a:p>
          <a:p>
            <a:pPr eaLnBrk="1" hangingPunct="1"/>
            <a:endParaRPr lang="en-US" smtClean="0"/>
          </a:p>
          <a:p>
            <a:pPr eaLnBrk="1" hangingPunct="1"/>
            <a:r>
              <a:rPr lang="en-US" smtClean="0"/>
              <a:t>What do we need to know in order to have a chance to do that? … Many things….</a:t>
            </a:r>
          </a:p>
          <a:p>
            <a:pPr eaLnBrk="1" hangingPunct="1"/>
            <a:endParaRPr lang="en-US" smtClean="0"/>
          </a:p>
          <a:p>
            <a:pPr eaLnBrk="1" hangingPunct="1"/>
            <a:r>
              <a:rPr lang="en-US" smtClean="0"/>
              <a:t>And, there are probably many other stand-alone tasks of this sort that we need to be able to address, if we want to have a chance to COMPREHEND this story, and answer questions with respect to it.</a:t>
            </a:r>
          </a:p>
          <a:p>
            <a:pPr eaLnBrk="1" hangingPunct="1"/>
            <a:endParaRPr lang="en-US" smtClean="0"/>
          </a:p>
          <a:p>
            <a:pPr eaLnBrk="1" hangingPunct="1"/>
            <a:r>
              <a:rPr lang="en-US" smtClean="0"/>
              <a:t>But comprehending this story, being able to determined the truth of these statements is probably a lot more than that – we need to be able to put these things,</a:t>
            </a:r>
          </a:p>
          <a:p>
            <a:pPr eaLnBrk="1" hangingPunct="1"/>
            <a:r>
              <a:rPr lang="en-US" smtClean="0"/>
              <a:t>(and what is “these” isnt’ so clear) together.</a:t>
            </a:r>
          </a:p>
          <a:p>
            <a:pPr eaLnBrk="1" hangingPunct="1"/>
            <a:r>
              <a:rPr lang="en-US" smtClean="0"/>
              <a:t>So, how do we address comprehension? Here is a somewhat cartoon-she view of what has happened in this area over the last 30 years or so?</a:t>
            </a:r>
          </a:p>
          <a:p>
            <a:pPr eaLnBrk="1" hangingPunct="1"/>
            <a:endParaRPr lang="en-US" smtClean="0"/>
          </a:p>
          <a:p>
            <a:pPr eaLnBrk="1" hangingPunct="1"/>
            <a:endParaRPr lang="en-US" smtClean="0"/>
          </a:p>
          <a:p>
            <a:pPr eaLnBrk="1" hangingPunct="1"/>
            <a:r>
              <a:rPr lang="en-US" smtClean="0"/>
              <a:t>talk about – I wish I could talk about. </a:t>
            </a:r>
          </a:p>
          <a:p>
            <a:pPr eaLnBrk="1" hangingPunct="1"/>
            <a:r>
              <a:rPr lang="en-US" smtClean="0"/>
              <a:t>Here is a challenge: write a program that responds correctly to these five questions. Many of us would love to be able to do it.</a:t>
            </a:r>
          </a:p>
          <a:p>
            <a:pPr eaLnBrk="1" hangingPunct="1"/>
            <a:r>
              <a:rPr lang="en-US" smtClean="0"/>
              <a:t>This is a very natural problem; a short paragraph on Christopher Robin that we all </a:t>
            </a:r>
          </a:p>
          <a:p>
            <a:pPr eaLnBrk="1" hangingPunct="1"/>
            <a:r>
              <a:rPr lang="en-US" smtClean="0"/>
              <a:t>Know and love, and a few questions about it; my six years old can answer these</a:t>
            </a:r>
          </a:p>
          <a:p>
            <a:pPr eaLnBrk="1" hangingPunct="1"/>
            <a:r>
              <a:rPr lang="en-US" smtClean="0"/>
              <a:t>Almost instantaneously, yes, we cannot write a program that answers more than, say, 2 out of five questions.</a:t>
            </a:r>
          </a:p>
          <a:p>
            <a:pPr eaLnBrk="1" hangingPunct="1"/>
            <a:endParaRPr lang="en-US" smtClean="0"/>
          </a:p>
          <a:p>
            <a:pPr eaLnBrk="1" hangingPunct="1"/>
            <a:r>
              <a:rPr lang="en-US" smtClean="0"/>
              <a:t>What is involved in being able to answer these? Clearly, there are many “small” local decisions that we need to make.</a:t>
            </a:r>
          </a:p>
          <a:p>
            <a:pPr eaLnBrk="1" hangingPunct="1"/>
            <a:r>
              <a:rPr lang="en-US" smtClean="0"/>
              <a:t>We need to recognize that there are two Chris’s here. A father an a son. We need to resolve co-reference. We need sometimes</a:t>
            </a:r>
          </a:p>
          <a:p>
            <a:pPr eaLnBrk="1" hangingPunct="1"/>
            <a:r>
              <a:rPr lang="en-US" smtClean="0"/>
              <a:t>To attach prepositions properly; </a:t>
            </a:r>
          </a:p>
          <a:p>
            <a:pPr eaLnBrk="1" hangingPunct="1"/>
            <a:r>
              <a:rPr lang="en-US" smtClean="0"/>
              <a:t>The key issue, is that it is not sufficient to solve these local problems – we need to figure out how to put them </a:t>
            </a:r>
          </a:p>
          <a:p>
            <a:pPr eaLnBrk="1" hangingPunct="1"/>
            <a:r>
              <a:rPr lang="en-US" smtClean="0"/>
              <a:t>Together in some coherent way.  </a:t>
            </a:r>
          </a:p>
          <a:p>
            <a:pPr eaLnBrk="1" hangingPunct="1"/>
            <a:endParaRPr lang="en-US" smtClean="0"/>
          </a:p>
          <a:p>
            <a:pPr eaLnBrk="1" hangingPunct="1"/>
            <a:endParaRPr lang="en-US" smtClean="0"/>
          </a:p>
          <a:p>
            <a:pPr eaLnBrk="1" hangingPunct="1"/>
            <a:endParaRPr lang="en-US" smtClean="0"/>
          </a:p>
          <a:p>
            <a:pPr eaLnBrk="1" hangingPunct="1"/>
            <a:r>
              <a:rPr lang="en-US" smtClean="0"/>
              <a:t>And in this talk, I will focus on this. We describe some recent works that we have done in this direction - …..</a:t>
            </a:r>
          </a:p>
          <a:p>
            <a:pPr eaLnBrk="1" hangingPunct="1"/>
            <a:endParaRPr lang="en-US" smtClean="0"/>
          </a:p>
          <a:p>
            <a:pPr eaLnBrk="1" hangingPunct="1"/>
            <a:r>
              <a:rPr lang="en-US" smtClean="0"/>
              <a:t>What do we know – in the last few years there has been a lot of work – and a considerable success on what I call here --- </a:t>
            </a:r>
          </a:p>
          <a:p>
            <a:pPr eaLnBrk="1" hangingPunct="1"/>
            <a:r>
              <a:rPr lang="en-US" smtClean="0"/>
              <a:t>Here is a more concrete and easy example -----</a:t>
            </a:r>
          </a:p>
          <a:p>
            <a:pPr eaLnBrk="1" hangingPunct="1"/>
            <a:endParaRPr lang="en-US" smtClean="0"/>
          </a:p>
          <a:p>
            <a:pPr eaLnBrk="1" hangingPunct="1"/>
            <a:endParaRPr lang="en-US" smtClean="0"/>
          </a:p>
          <a:p>
            <a:pPr eaLnBrk="1" hangingPunct="1"/>
            <a:r>
              <a:rPr lang="en-US" smtClean="0"/>
              <a:t> </a:t>
            </a:r>
          </a:p>
          <a:p>
            <a:pPr eaLnBrk="1" hangingPunct="1"/>
            <a:r>
              <a:rPr lang="en-US" smtClean="0"/>
              <a:t>There is an agreement today that learning/ statistics /information theory (you name it) is of prime importance to making</a:t>
            </a:r>
          </a:p>
          <a:p>
            <a:pPr eaLnBrk="1" hangingPunct="1"/>
            <a:r>
              <a:rPr lang="en-US" smtClean="0"/>
              <a:t>Progress in these tasks. The key reason, is that rather than working on these high level difficult tasks, we have moved</a:t>
            </a:r>
          </a:p>
          <a:p>
            <a:pPr eaLnBrk="1" hangingPunct="1"/>
            <a:r>
              <a:rPr lang="en-US" smtClean="0"/>
              <a:t>To work on well defined disambiguation problems that people felt are at the core of many problems.</a:t>
            </a:r>
          </a:p>
          <a:p>
            <a:pPr eaLnBrk="1" hangingPunct="1"/>
            <a:r>
              <a:rPr lang="en-US" smtClean="0"/>
              <a:t>And, as an outcome of work in NLP and Learning Theory, there is today a pretty good understanding for how to solve</a:t>
            </a:r>
          </a:p>
          <a:p>
            <a:pPr eaLnBrk="1" hangingPunct="1"/>
            <a:r>
              <a:rPr lang="en-US" smtClean="0"/>
              <a:t>All these problems – which are essentially the same problem.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Knowledge can</a:t>
            </a:r>
            <a:r>
              <a:rPr lang="en-US" altLang="zh-CN" sz="1200" b="0" i="0" kern="1200" baseline="0" dirty="0" smtClean="0">
                <a:solidFill>
                  <a:schemeClr val="tx1"/>
                </a:solidFill>
                <a:latin typeface="+mn-lt"/>
                <a:ea typeface="+mn-ea"/>
                <a:cs typeface="+mn-cs"/>
              </a:rPr>
              <a:t> be helpful in any task, given the right representation … </a:t>
            </a:r>
          </a:p>
          <a:p>
            <a:r>
              <a:rPr lang="en-US" altLang="zh-CN" sz="1200" b="0" i="0" kern="1200" baseline="0" dirty="0" smtClean="0">
                <a:solidFill>
                  <a:schemeClr val="tx1"/>
                </a:solidFill>
                <a:latin typeface="+mn-lt"/>
                <a:ea typeface="+mn-ea"/>
                <a:cs typeface="+mn-cs"/>
              </a:rPr>
              <a:t>For example here the task is to assign NER tags to each of the RED blocks. </a:t>
            </a:r>
          </a:p>
          <a:p>
            <a:r>
              <a:rPr lang="en-US" altLang="zh-CN" sz="1200" b="0" i="0" kern="1200" baseline="0" dirty="0" smtClean="0">
                <a:solidFill>
                  <a:schemeClr val="tx1"/>
                </a:solidFill>
                <a:latin typeface="+mn-lt"/>
                <a:ea typeface="+mn-ea"/>
                <a:cs typeface="+mn-cs"/>
              </a:rPr>
              <a:t>Here is a possible set of tags … </a:t>
            </a:r>
          </a:p>
          <a:p>
            <a:r>
              <a:rPr lang="en-US" altLang="zh-CN" sz="1200" b="0" i="0" kern="1200" baseline="0" dirty="0" smtClean="0">
                <a:solidFill>
                  <a:schemeClr val="tx1"/>
                </a:solidFill>
                <a:latin typeface="+mn-lt"/>
                <a:ea typeface="+mn-ea"/>
                <a:cs typeface="+mn-cs"/>
              </a:rPr>
              <a:t>What kind of information can create connections between labels of the two mentions? … </a:t>
            </a:r>
          </a:p>
          <a:p>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30</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Knowledge can</a:t>
            </a:r>
            <a:r>
              <a:rPr lang="en-US" altLang="zh-CN" sz="1200" b="0" i="0" kern="1200" baseline="0" dirty="0" smtClean="0">
                <a:solidFill>
                  <a:schemeClr val="tx1"/>
                </a:solidFill>
                <a:latin typeface="+mn-lt"/>
                <a:ea typeface="+mn-ea"/>
                <a:cs typeface="+mn-cs"/>
              </a:rPr>
              <a:t> be helpful in any task, given the right representation … </a:t>
            </a:r>
          </a:p>
          <a:p>
            <a:r>
              <a:rPr lang="en-US" altLang="zh-CN" sz="1200" b="0" i="0" kern="1200" baseline="0" dirty="0" smtClean="0">
                <a:solidFill>
                  <a:schemeClr val="tx1"/>
                </a:solidFill>
                <a:latin typeface="+mn-lt"/>
                <a:ea typeface="+mn-ea"/>
                <a:cs typeface="+mn-cs"/>
              </a:rPr>
              <a:t>For example here the task is to assign NER tags to each of the RED blocks. </a:t>
            </a:r>
          </a:p>
          <a:p>
            <a:r>
              <a:rPr lang="en-US" altLang="zh-CN" sz="1200" b="0" i="0" kern="1200" baseline="0" dirty="0" smtClean="0">
                <a:solidFill>
                  <a:schemeClr val="tx1"/>
                </a:solidFill>
                <a:latin typeface="+mn-lt"/>
                <a:ea typeface="+mn-ea"/>
                <a:cs typeface="+mn-cs"/>
              </a:rPr>
              <a:t>Here is a possible set of tags … </a:t>
            </a:r>
          </a:p>
          <a:p>
            <a:r>
              <a:rPr lang="en-US" altLang="zh-CN" sz="1200" b="0" i="0" kern="1200" baseline="0" dirty="0" smtClean="0">
                <a:solidFill>
                  <a:schemeClr val="tx1"/>
                </a:solidFill>
                <a:latin typeface="+mn-lt"/>
                <a:ea typeface="+mn-ea"/>
                <a:cs typeface="+mn-cs"/>
              </a:rPr>
              <a:t>What kind of information can create connections between labels of the two mentions? … </a:t>
            </a:r>
          </a:p>
          <a:p>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31</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Knowledge can</a:t>
            </a:r>
            <a:r>
              <a:rPr lang="en-US" altLang="zh-CN" sz="1200" b="0" i="0" kern="1200" baseline="0" dirty="0" smtClean="0">
                <a:solidFill>
                  <a:schemeClr val="tx1"/>
                </a:solidFill>
                <a:latin typeface="+mn-lt"/>
                <a:ea typeface="+mn-ea"/>
                <a:cs typeface="+mn-cs"/>
              </a:rPr>
              <a:t> be helpful in any task, given the right representation … </a:t>
            </a:r>
          </a:p>
          <a:p>
            <a:r>
              <a:rPr lang="en-US" altLang="zh-CN" sz="1200" b="0" i="0" kern="1200" baseline="0" dirty="0" smtClean="0">
                <a:solidFill>
                  <a:schemeClr val="tx1"/>
                </a:solidFill>
                <a:latin typeface="+mn-lt"/>
                <a:ea typeface="+mn-ea"/>
                <a:cs typeface="+mn-cs"/>
              </a:rPr>
              <a:t>For example here the task is to assign NER tags to each of the RED blocks. </a:t>
            </a:r>
          </a:p>
          <a:p>
            <a:r>
              <a:rPr lang="en-US" altLang="zh-CN" sz="1200" b="0" i="0" kern="1200" baseline="0" dirty="0" smtClean="0">
                <a:solidFill>
                  <a:schemeClr val="tx1"/>
                </a:solidFill>
                <a:latin typeface="+mn-lt"/>
                <a:ea typeface="+mn-ea"/>
                <a:cs typeface="+mn-cs"/>
              </a:rPr>
              <a:t>Here is a possible set of tags … </a:t>
            </a:r>
          </a:p>
          <a:p>
            <a:r>
              <a:rPr lang="en-US" altLang="zh-CN" sz="1200" b="0" i="0" kern="1200" baseline="0" dirty="0" smtClean="0">
                <a:solidFill>
                  <a:schemeClr val="tx1"/>
                </a:solidFill>
                <a:latin typeface="+mn-lt"/>
                <a:ea typeface="+mn-ea"/>
                <a:cs typeface="+mn-cs"/>
              </a:rPr>
              <a:t>What kind of information can create connections between labels of the two mentions? … </a:t>
            </a:r>
          </a:p>
          <a:p>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32</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Knowledge can</a:t>
            </a:r>
            <a:r>
              <a:rPr lang="en-US" altLang="zh-CN" sz="1200" b="0" i="0" kern="1200" baseline="0" dirty="0" smtClean="0">
                <a:solidFill>
                  <a:schemeClr val="tx1"/>
                </a:solidFill>
                <a:latin typeface="+mn-lt"/>
                <a:ea typeface="+mn-ea"/>
                <a:cs typeface="+mn-cs"/>
              </a:rPr>
              <a:t> be helpful in any task, given the right representation … </a:t>
            </a:r>
          </a:p>
          <a:p>
            <a:r>
              <a:rPr lang="en-US" altLang="zh-CN" sz="1200" b="0" i="0" kern="1200" baseline="0" dirty="0" smtClean="0">
                <a:solidFill>
                  <a:schemeClr val="tx1"/>
                </a:solidFill>
                <a:latin typeface="+mn-lt"/>
                <a:ea typeface="+mn-ea"/>
                <a:cs typeface="+mn-cs"/>
              </a:rPr>
              <a:t>For example here the task is to assign NER tags to each of the RED blocks. </a:t>
            </a:r>
          </a:p>
          <a:p>
            <a:r>
              <a:rPr lang="en-US" altLang="zh-CN" sz="1200" b="0" i="0" kern="1200" baseline="0" dirty="0" smtClean="0">
                <a:solidFill>
                  <a:schemeClr val="tx1"/>
                </a:solidFill>
                <a:latin typeface="+mn-lt"/>
                <a:ea typeface="+mn-ea"/>
                <a:cs typeface="+mn-cs"/>
              </a:rPr>
              <a:t>Here is a possible set of tags … </a:t>
            </a:r>
          </a:p>
          <a:p>
            <a:r>
              <a:rPr lang="en-US" altLang="zh-CN" sz="1200" b="0" i="0" kern="1200" baseline="0" dirty="0" smtClean="0">
                <a:solidFill>
                  <a:schemeClr val="tx1"/>
                </a:solidFill>
                <a:latin typeface="+mn-lt"/>
                <a:ea typeface="+mn-ea"/>
                <a:cs typeface="+mn-cs"/>
              </a:rPr>
              <a:t>What kind of information can create connections between labels of the two mentions? … </a:t>
            </a:r>
          </a:p>
          <a:p>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33</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many problems, knowledge does not exist in the problem definition itself, but rather it somehow needs to be injected into the problem. </a:t>
            </a:r>
          </a:p>
          <a:p>
            <a:r>
              <a:rPr kumimoji="1" lang="en-US" altLang="zh-CN" baseline="0" dirty="0" smtClean="0"/>
              <a:t>Here we are introducing a way to gather and formalize a knowledge which, we think, can be useful for many NLP tasks. </a:t>
            </a:r>
            <a:r>
              <a:rPr kumimoji="1" lang="en-US" altLang="zh-CN" dirty="0" smtClean="0"/>
              <a:t/>
            </a:r>
            <a:br>
              <a:rPr kumimoji="1" lang="en-US" altLang="zh-CN" dirty="0" smtClean="0"/>
            </a:br>
            <a:endParaRPr kumimoji="1" lang="en-US" altLang="zh-CN" dirty="0" smtClean="0"/>
          </a:p>
          <a:p>
            <a:r>
              <a:rPr kumimoji="1" lang="en-US" altLang="zh-CN" dirty="0" smtClean="0"/>
              <a:t>In this work,</a:t>
            </a:r>
            <a:r>
              <a:rPr kumimoji="1" lang="en-US" altLang="zh-CN" baseline="0" dirty="0" smtClean="0"/>
              <a:t> we introduce a graph-based (DAG) formulation for modelling knowledge. </a:t>
            </a:r>
          </a:p>
          <a:p>
            <a:r>
              <a:rPr kumimoji="1" lang="en-US" altLang="zh-CN" baseline="0" dirty="0" smtClean="0"/>
              <a:t>As result, we have created a tool, Profiler,  which contains statistics for many schemas </a:t>
            </a:r>
          </a:p>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34</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many problems, knowledge does not exist in the problem definition itself, but rather it somehow needs to be injected into the problem. </a:t>
            </a:r>
          </a:p>
          <a:p>
            <a:r>
              <a:rPr kumimoji="1" lang="en-US" altLang="zh-CN" baseline="0" dirty="0" smtClean="0"/>
              <a:t>Here we are introducing a way to gather and formalize a knowledge which, we think, can be useful for many NLP tasks. </a:t>
            </a:r>
            <a:r>
              <a:rPr kumimoji="1" lang="en-US" altLang="zh-CN" dirty="0" smtClean="0"/>
              <a:t/>
            </a:r>
            <a:br>
              <a:rPr kumimoji="1" lang="en-US" altLang="zh-CN" dirty="0" smtClean="0"/>
            </a:br>
            <a:endParaRPr kumimoji="1" lang="en-US" altLang="zh-CN" dirty="0" smtClean="0"/>
          </a:p>
          <a:p>
            <a:r>
              <a:rPr kumimoji="1" lang="en-US" altLang="zh-CN" dirty="0" smtClean="0"/>
              <a:t>In this work,</a:t>
            </a:r>
            <a:r>
              <a:rPr kumimoji="1" lang="en-US" altLang="zh-CN" baseline="0" dirty="0" smtClean="0"/>
              <a:t> we introduce a graph-based (DAG) formulation for modelling knowledge. </a:t>
            </a:r>
          </a:p>
          <a:p>
            <a:r>
              <a:rPr kumimoji="1" lang="en-US" altLang="zh-CN" baseline="0" dirty="0" smtClean="0"/>
              <a:t>As result, we have created a tool, Profiler,  which contains statistics for many schemas </a:t>
            </a:r>
          </a:p>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35</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many problems, knowledge does not exist in the problem definition itself, but rather it somehow needs to be injected into the problem. </a:t>
            </a:r>
          </a:p>
          <a:p>
            <a:r>
              <a:rPr kumimoji="1" lang="en-US" altLang="zh-CN" baseline="0" dirty="0" smtClean="0"/>
              <a:t>Here we are introducing a way to gather and formalize a knowledge which, we think, can be useful for many NLP tasks. </a:t>
            </a:r>
            <a:r>
              <a:rPr kumimoji="1" lang="en-US" altLang="zh-CN" dirty="0" smtClean="0"/>
              <a:t/>
            </a:r>
            <a:br>
              <a:rPr kumimoji="1" lang="en-US" altLang="zh-CN" dirty="0" smtClean="0"/>
            </a:br>
            <a:endParaRPr kumimoji="1" lang="en-US" altLang="zh-CN" dirty="0" smtClean="0"/>
          </a:p>
          <a:p>
            <a:r>
              <a:rPr kumimoji="1" lang="en-US" altLang="zh-CN" dirty="0" smtClean="0"/>
              <a:t>In this work,</a:t>
            </a:r>
            <a:r>
              <a:rPr kumimoji="1" lang="en-US" altLang="zh-CN" baseline="0" dirty="0" smtClean="0"/>
              <a:t> we introduce a graph-based (DAG) formulation for modelling knowledge. </a:t>
            </a:r>
          </a:p>
          <a:p>
            <a:r>
              <a:rPr kumimoji="1" lang="en-US" altLang="zh-CN" baseline="0" dirty="0" smtClean="0"/>
              <a:t>As result, we have created a tool, Profiler,  which contains statistics for many schemas </a:t>
            </a:r>
          </a:p>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many problems, knowledge does not exist in the problem definition itself, but rather it somehow needs to be injected into the problem. </a:t>
            </a:r>
          </a:p>
          <a:p>
            <a:r>
              <a:rPr kumimoji="1" lang="en-US" altLang="zh-CN" baseline="0" dirty="0" smtClean="0"/>
              <a:t>Here we are introducing a way to gather and formalize a knowledge which, we think, can be useful for many NLP tasks. </a:t>
            </a:r>
            <a:r>
              <a:rPr kumimoji="1" lang="en-US" altLang="zh-CN" dirty="0" smtClean="0"/>
              <a:t/>
            </a:r>
            <a:br>
              <a:rPr kumimoji="1" lang="en-US" altLang="zh-CN" dirty="0" smtClean="0"/>
            </a:br>
            <a:endParaRPr kumimoji="1" lang="en-US" altLang="zh-CN" dirty="0" smtClean="0"/>
          </a:p>
          <a:p>
            <a:r>
              <a:rPr kumimoji="1" lang="en-US" altLang="zh-CN" dirty="0" smtClean="0"/>
              <a:t>In this work,</a:t>
            </a:r>
            <a:r>
              <a:rPr kumimoji="1" lang="en-US" altLang="zh-CN" baseline="0" dirty="0" smtClean="0"/>
              <a:t> we introduce a graph-based (DAG) formulation for modelling knowledge. </a:t>
            </a:r>
          </a:p>
          <a:p>
            <a:r>
              <a:rPr kumimoji="1" lang="en-US" altLang="zh-CN" baseline="0" dirty="0" smtClean="0"/>
              <a:t>As result, we have created a tool, Profiler,  which contains statistics for many schemas </a:t>
            </a:r>
          </a:p>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37</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focus</a:t>
            </a:r>
            <a:r>
              <a:rPr kumimoji="1" lang="en-US" altLang="zh-CN" baseline="0" dirty="0" smtClean="0"/>
              <a:t> on some definitions: </a:t>
            </a:r>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38</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focus</a:t>
            </a:r>
            <a:r>
              <a:rPr kumimoji="1" lang="en-US" altLang="zh-CN" baseline="0" dirty="0" smtClean="0"/>
              <a:t> on some definitions: </a:t>
            </a:r>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39</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4</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4</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r>
              <a:rPr lang="en-US" smtClean="0"/>
              <a:t>I would like to talk about it in the context of language understanding problems. This is the problem I would like to solve. You are given a short story, a document, a paragraph, which you would like to understand. My working definition for Comprehension here would be “ A process that….”</a:t>
            </a:r>
          </a:p>
          <a:p>
            <a:pPr eaLnBrk="1" hangingPunct="1"/>
            <a:r>
              <a:rPr lang="en-US" smtClean="0"/>
              <a:t>So, given some statement, I would like to know if they are true in this story or not….</a:t>
            </a:r>
          </a:p>
          <a:p>
            <a:pPr eaLnBrk="1" hangingPunct="1"/>
            <a:r>
              <a:rPr lang="en-US" smtClean="0"/>
              <a:t>This is a very difficult task…</a:t>
            </a:r>
          </a:p>
          <a:p>
            <a:pPr eaLnBrk="1" hangingPunct="1"/>
            <a:endParaRPr lang="en-US" smtClean="0"/>
          </a:p>
          <a:p>
            <a:pPr eaLnBrk="1" hangingPunct="1"/>
            <a:r>
              <a:rPr lang="en-US" smtClean="0"/>
              <a:t>What do we need to know in order to have a chance to do that? … Many things….</a:t>
            </a:r>
          </a:p>
          <a:p>
            <a:pPr eaLnBrk="1" hangingPunct="1"/>
            <a:endParaRPr lang="en-US" smtClean="0"/>
          </a:p>
          <a:p>
            <a:pPr eaLnBrk="1" hangingPunct="1"/>
            <a:r>
              <a:rPr lang="en-US" smtClean="0"/>
              <a:t>And, there are probably many other stand-alone tasks of this sort that we need to be able to address, if we want to have a chance to COMPREHEND this story, and answer questions with respect to it.</a:t>
            </a:r>
          </a:p>
          <a:p>
            <a:pPr eaLnBrk="1" hangingPunct="1"/>
            <a:endParaRPr lang="en-US" smtClean="0"/>
          </a:p>
          <a:p>
            <a:pPr eaLnBrk="1" hangingPunct="1"/>
            <a:r>
              <a:rPr lang="en-US" smtClean="0"/>
              <a:t>But comprehending this story, being able to determined the truth of these statements is probably a lot more than that – we need to be able to put these things,</a:t>
            </a:r>
          </a:p>
          <a:p>
            <a:pPr eaLnBrk="1" hangingPunct="1"/>
            <a:r>
              <a:rPr lang="en-US" smtClean="0"/>
              <a:t>(and what is “these” isnt’ so clear) together.</a:t>
            </a:r>
          </a:p>
          <a:p>
            <a:pPr eaLnBrk="1" hangingPunct="1"/>
            <a:r>
              <a:rPr lang="en-US" smtClean="0"/>
              <a:t>So, how do we address comprehension? Here is a somewhat cartoon-she view of what has happened in this area over the last 30 years or so?</a:t>
            </a:r>
          </a:p>
          <a:p>
            <a:pPr eaLnBrk="1" hangingPunct="1"/>
            <a:endParaRPr lang="en-US" smtClean="0"/>
          </a:p>
          <a:p>
            <a:pPr eaLnBrk="1" hangingPunct="1"/>
            <a:endParaRPr lang="en-US" smtClean="0"/>
          </a:p>
          <a:p>
            <a:pPr eaLnBrk="1" hangingPunct="1"/>
            <a:r>
              <a:rPr lang="en-US" smtClean="0"/>
              <a:t>talk about – I wish I could talk about. </a:t>
            </a:r>
          </a:p>
          <a:p>
            <a:pPr eaLnBrk="1" hangingPunct="1"/>
            <a:r>
              <a:rPr lang="en-US" smtClean="0"/>
              <a:t>Here is a challenge: write a program that responds correctly to these five questions. Many of us would love to be able to do it.</a:t>
            </a:r>
          </a:p>
          <a:p>
            <a:pPr eaLnBrk="1" hangingPunct="1"/>
            <a:r>
              <a:rPr lang="en-US" smtClean="0"/>
              <a:t>This is a very natural problem; a short paragraph on Christopher Robin that we all </a:t>
            </a:r>
          </a:p>
          <a:p>
            <a:pPr eaLnBrk="1" hangingPunct="1"/>
            <a:r>
              <a:rPr lang="en-US" smtClean="0"/>
              <a:t>Know and love, and a few questions about it; my six years old can answer these</a:t>
            </a:r>
          </a:p>
          <a:p>
            <a:pPr eaLnBrk="1" hangingPunct="1"/>
            <a:r>
              <a:rPr lang="en-US" smtClean="0"/>
              <a:t>Almost instantaneously, yes, we cannot write a program that answers more than, say, 2 out of five questions.</a:t>
            </a:r>
          </a:p>
          <a:p>
            <a:pPr eaLnBrk="1" hangingPunct="1"/>
            <a:endParaRPr lang="en-US" smtClean="0"/>
          </a:p>
          <a:p>
            <a:pPr eaLnBrk="1" hangingPunct="1"/>
            <a:r>
              <a:rPr lang="en-US" smtClean="0"/>
              <a:t>What is involved in being able to answer these? Clearly, there are many “small” local decisions that we need to make.</a:t>
            </a:r>
          </a:p>
          <a:p>
            <a:pPr eaLnBrk="1" hangingPunct="1"/>
            <a:r>
              <a:rPr lang="en-US" smtClean="0"/>
              <a:t>We need to recognize that there are two Chris’s here. A father an a son. We need to resolve co-reference. We need sometimes</a:t>
            </a:r>
          </a:p>
          <a:p>
            <a:pPr eaLnBrk="1" hangingPunct="1"/>
            <a:r>
              <a:rPr lang="en-US" smtClean="0"/>
              <a:t>To attach prepositions properly; </a:t>
            </a:r>
          </a:p>
          <a:p>
            <a:pPr eaLnBrk="1" hangingPunct="1"/>
            <a:r>
              <a:rPr lang="en-US" smtClean="0"/>
              <a:t>The key issue, is that it is not sufficient to solve these local problems – we need to figure out how to put them </a:t>
            </a:r>
          </a:p>
          <a:p>
            <a:pPr eaLnBrk="1" hangingPunct="1"/>
            <a:r>
              <a:rPr lang="en-US" smtClean="0"/>
              <a:t>Together in some coherent way.  </a:t>
            </a:r>
          </a:p>
          <a:p>
            <a:pPr eaLnBrk="1" hangingPunct="1"/>
            <a:endParaRPr lang="en-US" smtClean="0"/>
          </a:p>
          <a:p>
            <a:pPr eaLnBrk="1" hangingPunct="1"/>
            <a:endParaRPr lang="en-US" smtClean="0"/>
          </a:p>
          <a:p>
            <a:pPr eaLnBrk="1" hangingPunct="1"/>
            <a:endParaRPr lang="en-US" smtClean="0"/>
          </a:p>
          <a:p>
            <a:pPr eaLnBrk="1" hangingPunct="1"/>
            <a:r>
              <a:rPr lang="en-US" smtClean="0"/>
              <a:t>And in this talk, I will focus on this. We describe some recent works that we have done in this direction - …..</a:t>
            </a:r>
          </a:p>
          <a:p>
            <a:pPr eaLnBrk="1" hangingPunct="1"/>
            <a:endParaRPr lang="en-US" smtClean="0"/>
          </a:p>
          <a:p>
            <a:pPr eaLnBrk="1" hangingPunct="1"/>
            <a:r>
              <a:rPr lang="en-US" smtClean="0"/>
              <a:t>What do we know – in the last few years there has been a lot of work – and a considerable success on what I call here --- </a:t>
            </a:r>
          </a:p>
          <a:p>
            <a:pPr eaLnBrk="1" hangingPunct="1"/>
            <a:r>
              <a:rPr lang="en-US" smtClean="0"/>
              <a:t>Here is a more concrete and easy example -----</a:t>
            </a:r>
          </a:p>
          <a:p>
            <a:pPr eaLnBrk="1" hangingPunct="1"/>
            <a:endParaRPr lang="en-US" smtClean="0"/>
          </a:p>
          <a:p>
            <a:pPr eaLnBrk="1" hangingPunct="1"/>
            <a:endParaRPr lang="en-US" smtClean="0"/>
          </a:p>
          <a:p>
            <a:pPr eaLnBrk="1" hangingPunct="1"/>
            <a:r>
              <a:rPr lang="en-US" smtClean="0"/>
              <a:t> </a:t>
            </a:r>
          </a:p>
          <a:p>
            <a:pPr eaLnBrk="1" hangingPunct="1"/>
            <a:r>
              <a:rPr lang="en-US" smtClean="0"/>
              <a:t>There is an agreement today that learning/ statistics /information theory (you name it) is of prime importance to making</a:t>
            </a:r>
          </a:p>
          <a:p>
            <a:pPr eaLnBrk="1" hangingPunct="1"/>
            <a:r>
              <a:rPr lang="en-US" smtClean="0"/>
              <a:t>Progress in these tasks. The key reason, is that rather than working on these high level difficult tasks, we have moved</a:t>
            </a:r>
          </a:p>
          <a:p>
            <a:pPr eaLnBrk="1" hangingPunct="1"/>
            <a:r>
              <a:rPr lang="en-US" smtClean="0"/>
              <a:t>To work on well defined disambiguation problems that people felt are at the core of many problems.</a:t>
            </a:r>
          </a:p>
          <a:p>
            <a:pPr eaLnBrk="1" hangingPunct="1"/>
            <a:r>
              <a:rPr lang="en-US" smtClean="0"/>
              <a:t>And, as an outcome of work in NLP and Learning Theory, there is today a pretty good understanding for how to solve</a:t>
            </a:r>
          </a:p>
          <a:p>
            <a:pPr eaLnBrk="1" hangingPunct="1"/>
            <a:r>
              <a:rPr lang="en-US" smtClean="0"/>
              <a:t>All these problems – which are essentially the same problem.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focus</a:t>
            </a:r>
            <a:r>
              <a:rPr kumimoji="1" lang="en-US" altLang="zh-CN" baseline="0" dirty="0" smtClean="0"/>
              <a:t> on some definitions: </a:t>
            </a:r>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40</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focus</a:t>
            </a:r>
            <a:r>
              <a:rPr kumimoji="1" lang="en-US" altLang="zh-CN" baseline="0" dirty="0" smtClean="0"/>
              <a:t> on some definitions: </a:t>
            </a:r>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41</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focus</a:t>
            </a:r>
            <a:r>
              <a:rPr kumimoji="1" lang="en-US" altLang="zh-CN" baseline="0" dirty="0" smtClean="0"/>
              <a:t> on some definitions: </a:t>
            </a:r>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42</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focus</a:t>
            </a:r>
            <a:r>
              <a:rPr kumimoji="1" lang="en-US" altLang="zh-CN" baseline="0" dirty="0" smtClean="0"/>
              <a:t> on some definitions: </a:t>
            </a:r>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43</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focus</a:t>
            </a:r>
            <a:r>
              <a:rPr kumimoji="1" lang="en-US" altLang="zh-CN" baseline="0" dirty="0" smtClean="0"/>
              <a:t> on some definitions: </a:t>
            </a:r>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44</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latin typeface="+mn-lt"/>
                <a:ea typeface="+mn-ea"/>
                <a:cs typeface="+mn-cs"/>
              </a:rPr>
              <a:t>Disambiguation is important!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What each these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refer to? </a:t>
            </a:r>
          </a:p>
          <a:p>
            <a:r>
              <a:rPr lang="en-US" altLang="zh-CN" sz="1200" b="0" i="0" kern="1200" baseline="0" dirty="0" smtClean="0">
                <a:solidFill>
                  <a:schemeClr val="tx1"/>
                </a:solidFill>
                <a:latin typeface="+mn-lt"/>
                <a:ea typeface="+mn-ea"/>
                <a:cs typeface="+mn-cs"/>
              </a:rPr>
              <a:t>The first one is referring to “the city” </a:t>
            </a:r>
          </a:p>
          <a:p>
            <a:r>
              <a:rPr lang="en-US" altLang="zh-CN" sz="1200" b="0" i="0" kern="1200" baseline="0" dirty="0" smtClean="0">
                <a:solidFill>
                  <a:schemeClr val="tx1"/>
                </a:solidFill>
                <a:latin typeface="+mn-lt"/>
                <a:ea typeface="+mn-ea"/>
                <a:cs typeface="+mn-cs"/>
              </a:rPr>
              <a:t>The second one is referring to the “team based in Seattle”.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Now let’s find all strings “Seattle”, and keep the ones which refer to “the city”.  </a:t>
            </a:r>
          </a:p>
          <a:p>
            <a:r>
              <a:rPr lang="en-US" altLang="zh-CN" sz="1200" b="0" i="0" kern="1200" baseline="0" dirty="0" smtClean="0">
                <a:solidFill>
                  <a:schemeClr val="tx1"/>
                </a:solidFill>
                <a:latin typeface="+mn-lt"/>
                <a:ea typeface="+mn-ea"/>
                <a:cs typeface="+mn-cs"/>
              </a:rPr>
              <a:t>Then collect and count frequency of all verbs connected to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via a dependency path (with length at most 2).  </a:t>
            </a:r>
          </a:p>
          <a:p>
            <a:r>
              <a:rPr lang="en-US" altLang="zh-CN" sz="1200" b="0" i="0" kern="1200" baseline="0" dirty="0" smtClean="0">
                <a:solidFill>
                  <a:schemeClr val="tx1"/>
                </a:solidFill>
                <a:latin typeface="+mn-lt"/>
                <a:ea typeface="+mn-ea"/>
                <a:cs typeface="+mn-cs"/>
              </a:rPr>
              <a:t>You can see a clear pattern of verbs which say something about “the Seattle city” (and partly, “city” in general)</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If we do the same thing about “Seattle Seahawks”, the pattern of verbs has significant difference with that of  “the Seattle city”, and clearly refers to popular verbs associated with a football team. </a:t>
            </a:r>
          </a:p>
          <a:p>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45</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latin typeface="+mn-lt"/>
                <a:ea typeface="+mn-ea"/>
                <a:cs typeface="+mn-cs"/>
              </a:rPr>
              <a:t>Disambiguation is important!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What each these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refer to? </a:t>
            </a:r>
          </a:p>
          <a:p>
            <a:r>
              <a:rPr lang="en-US" altLang="zh-CN" sz="1200" b="0" i="0" kern="1200" baseline="0" dirty="0" smtClean="0">
                <a:solidFill>
                  <a:schemeClr val="tx1"/>
                </a:solidFill>
                <a:latin typeface="+mn-lt"/>
                <a:ea typeface="+mn-ea"/>
                <a:cs typeface="+mn-cs"/>
              </a:rPr>
              <a:t>The first one is referring to “the city” </a:t>
            </a:r>
          </a:p>
          <a:p>
            <a:r>
              <a:rPr lang="en-US" altLang="zh-CN" sz="1200" b="0" i="0" kern="1200" baseline="0" dirty="0" smtClean="0">
                <a:solidFill>
                  <a:schemeClr val="tx1"/>
                </a:solidFill>
                <a:latin typeface="+mn-lt"/>
                <a:ea typeface="+mn-ea"/>
                <a:cs typeface="+mn-cs"/>
              </a:rPr>
              <a:t>The second one is referring to the “team based in Seattle”.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Now let’s find all strings “Seattle”, and keep the ones which refer to “the city”.  </a:t>
            </a:r>
          </a:p>
          <a:p>
            <a:r>
              <a:rPr lang="en-US" altLang="zh-CN" sz="1200" b="0" i="0" kern="1200" baseline="0" dirty="0" smtClean="0">
                <a:solidFill>
                  <a:schemeClr val="tx1"/>
                </a:solidFill>
                <a:latin typeface="+mn-lt"/>
                <a:ea typeface="+mn-ea"/>
                <a:cs typeface="+mn-cs"/>
              </a:rPr>
              <a:t>Then collect and count frequency of all verbs connected to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via a dependency path (with length at most 2).  </a:t>
            </a:r>
          </a:p>
          <a:p>
            <a:r>
              <a:rPr lang="en-US" altLang="zh-CN" sz="1200" b="0" i="0" kern="1200" baseline="0" dirty="0" smtClean="0">
                <a:solidFill>
                  <a:schemeClr val="tx1"/>
                </a:solidFill>
                <a:latin typeface="+mn-lt"/>
                <a:ea typeface="+mn-ea"/>
                <a:cs typeface="+mn-cs"/>
              </a:rPr>
              <a:t>You can see a clear pattern of verbs which say something about “the Seattle city” (and partly, “city” in general)</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If we do the same thing about “Seattle Seahawks”, the pattern of verbs has significant difference with that of  “the Seattle city”, and clearly refers to popular verbs associated with a football team. </a:t>
            </a:r>
          </a:p>
          <a:p>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46</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latin typeface="+mn-lt"/>
                <a:ea typeface="+mn-ea"/>
                <a:cs typeface="+mn-cs"/>
              </a:rPr>
              <a:t>Disambiguation is important!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What each these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refer to? </a:t>
            </a:r>
          </a:p>
          <a:p>
            <a:r>
              <a:rPr lang="en-US" altLang="zh-CN" sz="1200" b="0" i="0" kern="1200" baseline="0" dirty="0" smtClean="0">
                <a:solidFill>
                  <a:schemeClr val="tx1"/>
                </a:solidFill>
                <a:latin typeface="+mn-lt"/>
                <a:ea typeface="+mn-ea"/>
                <a:cs typeface="+mn-cs"/>
              </a:rPr>
              <a:t>The first one is referring to “the city” </a:t>
            </a:r>
          </a:p>
          <a:p>
            <a:r>
              <a:rPr lang="en-US" altLang="zh-CN" sz="1200" b="0" i="0" kern="1200" baseline="0" dirty="0" smtClean="0">
                <a:solidFill>
                  <a:schemeClr val="tx1"/>
                </a:solidFill>
                <a:latin typeface="+mn-lt"/>
                <a:ea typeface="+mn-ea"/>
                <a:cs typeface="+mn-cs"/>
              </a:rPr>
              <a:t>The second one is referring to the “team based in Seattle”.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Now let’s find all strings “Seattle”, and keep the ones which refer to “the city”.  </a:t>
            </a:r>
          </a:p>
          <a:p>
            <a:r>
              <a:rPr lang="en-US" altLang="zh-CN" sz="1200" b="0" i="0" kern="1200" baseline="0" dirty="0" smtClean="0">
                <a:solidFill>
                  <a:schemeClr val="tx1"/>
                </a:solidFill>
                <a:latin typeface="+mn-lt"/>
                <a:ea typeface="+mn-ea"/>
                <a:cs typeface="+mn-cs"/>
              </a:rPr>
              <a:t>Then collect and count frequency of all verbs connected to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via a dependency path (with length at most 2).  </a:t>
            </a:r>
          </a:p>
          <a:p>
            <a:r>
              <a:rPr lang="en-US" altLang="zh-CN" sz="1200" b="0" i="0" kern="1200" baseline="0" dirty="0" smtClean="0">
                <a:solidFill>
                  <a:schemeClr val="tx1"/>
                </a:solidFill>
                <a:latin typeface="+mn-lt"/>
                <a:ea typeface="+mn-ea"/>
                <a:cs typeface="+mn-cs"/>
              </a:rPr>
              <a:t>You can see a clear pattern of verbs which say something about “the Seattle city” (and partly, “city” in general)</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If we do the same thing about “Seattle Seahawks”, the pattern of verbs has significant difference with that of  “the Seattle city”, and clearly refers to popular verbs associated with a football team. </a:t>
            </a:r>
          </a:p>
          <a:p>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47</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latin typeface="+mn-lt"/>
                <a:ea typeface="+mn-ea"/>
                <a:cs typeface="+mn-cs"/>
              </a:rPr>
              <a:t>Disambiguation is important!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What each these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refer to? </a:t>
            </a:r>
          </a:p>
          <a:p>
            <a:r>
              <a:rPr lang="en-US" altLang="zh-CN" sz="1200" b="0" i="0" kern="1200" baseline="0" dirty="0" smtClean="0">
                <a:solidFill>
                  <a:schemeClr val="tx1"/>
                </a:solidFill>
                <a:latin typeface="+mn-lt"/>
                <a:ea typeface="+mn-ea"/>
                <a:cs typeface="+mn-cs"/>
              </a:rPr>
              <a:t>The first one is referring to “the city” </a:t>
            </a:r>
          </a:p>
          <a:p>
            <a:r>
              <a:rPr lang="en-US" altLang="zh-CN" sz="1200" b="0" i="0" kern="1200" baseline="0" dirty="0" smtClean="0">
                <a:solidFill>
                  <a:schemeClr val="tx1"/>
                </a:solidFill>
                <a:latin typeface="+mn-lt"/>
                <a:ea typeface="+mn-ea"/>
                <a:cs typeface="+mn-cs"/>
              </a:rPr>
              <a:t>The second one is referring to the “team based in Seattle”.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Now let’s find all strings “Seattle”, and keep the ones which refer to “the city”.  </a:t>
            </a:r>
          </a:p>
          <a:p>
            <a:r>
              <a:rPr lang="en-US" altLang="zh-CN" sz="1200" b="0" i="0" kern="1200" baseline="0" dirty="0" smtClean="0">
                <a:solidFill>
                  <a:schemeClr val="tx1"/>
                </a:solidFill>
                <a:latin typeface="+mn-lt"/>
                <a:ea typeface="+mn-ea"/>
                <a:cs typeface="+mn-cs"/>
              </a:rPr>
              <a:t>Then collect and count frequency of all verbs connected to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via a dependency path (with length at most 2).  </a:t>
            </a:r>
          </a:p>
          <a:p>
            <a:r>
              <a:rPr lang="en-US" altLang="zh-CN" sz="1200" b="0" i="0" kern="1200" baseline="0" dirty="0" smtClean="0">
                <a:solidFill>
                  <a:schemeClr val="tx1"/>
                </a:solidFill>
                <a:latin typeface="+mn-lt"/>
                <a:ea typeface="+mn-ea"/>
                <a:cs typeface="+mn-cs"/>
              </a:rPr>
              <a:t>You can see a clear pattern of verbs which say something about “the Seattle city” (and partly, “city” in general)</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If we do the same thing about “Seattle Seahawks”, the pattern of verbs has significant difference with that of  “the Seattle city”, and clearly refers to popular verbs associated with a football team. </a:t>
            </a:r>
          </a:p>
          <a:p>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48</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latin typeface="+mn-lt"/>
                <a:ea typeface="+mn-ea"/>
                <a:cs typeface="+mn-cs"/>
              </a:rPr>
              <a:t>Disambiguation is important!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What each these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refer to? </a:t>
            </a:r>
          </a:p>
          <a:p>
            <a:r>
              <a:rPr lang="en-US" altLang="zh-CN" sz="1200" b="0" i="0" kern="1200" baseline="0" dirty="0" smtClean="0">
                <a:solidFill>
                  <a:schemeClr val="tx1"/>
                </a:solidFill>
                <a:latin typeface="+mn-lt"/>
                <a:ea typeface="+mn-ea"/>
                <a:cs typeface="+mn-cs"/>
              </a:rPr>
              <a:t>The first one is referring to “the city” </a:t>
            </a:r>
          </a:p>
          <a:p>
            <a:r>
              <a:rPr lang="en-US" altLang="zh-CN" sz="1200" b="0" i="0" kern="1200" baseline="0" dirty="0" smtClean="0">
                <a:solidFill>
                  <a:schemeClr val="tx1"/>
                </a:solidFill>
                <a:latin typeface="+mn-lt"/>
                <a:ea typeface="+mn-ea"/>
                <a:cs typeface="+mn-cs"/>
              </a:rPr>
              <a:t>The second one is referring to the “team based in Seattle”.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Now let’s find all strings “Seattle”, and keep the ones which refer to “the city”.  </a:t>
            </a:r>
          </a:p>
          <a:p>
            <a:r>
              <a:rPr lang="en-US" altLang="zh-CN" sz="1200" b="0" i="0" kern="1200" baseline="0" dirty="0" smtClean="0">
                <a:solidFill>
                  <a:schemeClr val="tx1"/>
                </a:solidFill>
                <a:latin typeface="+mn-lt"/>
                <a:ea typeface="+mn-ea"/>
                <a:cs typeface="+mn-cs"/>
              </a:rPr>
              <a:t>Then collect and count frequency of all verbs connected to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via a dependency path (with length at most 2).  </a:t>
            </a:r>
          </a:p>
          <a:p>
            <a:r>
              <a:rPr lang="en-US" altLang="zh-CN" sz="1200" b="0" i="0" kern="1200" baseline="0" dirty="0" smtClean="0">
                <a:solidFill>
                  <a:schemeClr val="tx1"/>
                </a:solidFill>
                <a:latin typeface="+mn-lt"/>
                <a:ea typeface="+mn-ea"/>
                <a:cs typeface="+mn-cs"/>
              </a:rPr>
              <a:t>You can see a clear pattern of verbs which say something about “the Seattle city” (and partly, “city” in general)</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If we do the same thing about “Seattle Seahawks”, the pattern of verbs has significant difference with that of  “the Seattle city”, and clearly refers to popular verbs associated with a football team. </a:t>
            </a:r>
          </a:p>
          <a:p>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49</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5</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5</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r>
              <a:rPr lang="en-US" smtClean="0"/>
              <a:t>I would like to talk about it in the context of language understanding problems. This is the problem I would like to solve. You are given a short story, a document, a paragraph, which you would like to understand. My working definition for Comprehension here would be “ A process that….”</a:t>
            </a:r>
          </a:p>
          <a:p>
            <a:pPr eaLnBrk="1" hangingPunct="1"/>
            <a:r>
              <a:rPr lang="en-US" smtClean="0"/>
              <a:t>So, given some statement, I would like to know if they are true in this story or not….</a:t>
            </a:r>
          </a:p>
          <a:p>
            <a:pPr eaLnBrk="1" hangingPunct="1"/>
            <a:r>
              <a:rPr lang="en-US" smtClean="0"/>
              <a:t>This is a very difficult task…</a:t>
            </a:r>
          </a:p>
          <a:p>
            <a:pPr eaLnBrk="1" hangingPunct="1"/>
            <a:endParaRPr lang="en-US" smtClean="0"/>
          </a:p>
          <a:p>
            <a:pPr eaLnBrk="1" hangingPunct="1"/>
            <a:r>
              <a:rPr lang="en-US" smtClean="0"/>
              <a:t>What do we need to know in order to have a chance to do that? … Many things….</a:t>
            </a:r>
          </a:p>
          <a:p>
            <a:pPr eaLnBrk="1" hangingPunct="1"/>
            <a:endParaRPr lang="en-US" smtClean="0"/>
          </a:p>
          <a:p>
            <a:pPr eaLnBrk="1" hangingPunct="1"/>
            <a:r>
              <a:rPr lang="en-US" smtClean="0"/>
              <a:t>And, there are probably many other stand-alone tasks of this sort that we need to be able to address, if we want to have a chance to COMPREHEND this story, and answer questions with respect to it.</a:t>
            </a:r>
          </a:p>
          <a:p>
            <a:pPr eaLnBrk="1" hangingPunct="1"/>
            <a:endParaRPr lang="en-US" smtClean="0"/>
          </a:p>
          <a:p>
            <a:pPr eaLnBrk="1" hangingPunct="1"/>
            <a:r>
              <a:rPr lang="en-US" smtClean="0"/>
              <a:t>But comprehending this story, being able to determined the truth of these statements is probably a lot more than that – we need to be able to put these things,</a:t>
            </a:r>
          </a:p>
          <a:p>
            <a:pPr eaLnBrk="1" hangingPunct="1"/>
            <a:r>
              <a:rPr lang="en-US" smtClean="0"/>
              <a:t>(and what is “these” isnt’ so clear) together.</a:t>
            </a:r>
          </a:p>
          <a:p>
            <a:pPr eaLnBrk="1" hangingPunct="1"/>
            <a:r>
              <a:rPr lang="en-US" smtClean="0"/>
              <a:t>So, how do we address comprehension? Here is a somewhat cartoon-she view of what has happened in this area over the last 30 years or so?</a:t>
            </a:r>
          </a:p>
          <a:p>
            <a:pPr eaLnBrk="1" hangingPunct="1"/>
            <a:endParaRPr lang="en-US" smtClean="0"/>
          </a:p>
          <a:p>
            <a:pPr eaLnBrk="1" hangingPunct="1"/>
            <a:endParaRPr lang="en-US" smtClean="0"/>
          </a:p>
          <a:p>
            <a:pPr eaLnBrk="1" hangingPunct="1"/>
            <a:r>
              <a:rPr lang="en-US" smtClean="0"/>
              <a:t>talk about – I wish I could talk about. </a:t>
            </a:r>
          </a:p>
          <a:p>
            <a:pPr eaLnBrk="1" hangingPunct="1"/>
            <a:r>
              <a:rPr lang="en-US" smtClean="0"/>
              <a:t>Here is a challenge: write a program that responds correctly to these five questions. Many of us would love to be able to do it.</a:t>
            </a:r>
          </a:p>
          <a:p>
            <a:pPr eaLnBrk="1" hangingPunct="1"/>
            <a:r>
              <a:rPr lang="en-US" smtClean="0"/>
              <a:t>This is a very natural problem; a short paragraph on Christopher Robin that we all </a:t>
            </a:r>
          </a:p>
          <a:p>
            <a:pPr eaLnBrk="1" hangingPunct="1"/>
            <a:r>
              <a:rPr lang="en-US" smtClean="0"/>
              <a:t>Know and love, and a few questions about it; my six years old can answer these</a:t>
            </a:r>
          </a:p>
          <a:p>
            <a:pPr eaLnBrk="1" hangingPunct="1"/>
            <a:r>
              <a:rPr lang="en-US" smtClean="0"/>
              <a:t>Almost instantaneously, yes, we cannot write a program that answers more than, say, 2 out of five questions.</a:t>
            </a:r>
          </a:p>
          <a:p>
            <a:pPr eaLnBrk="1" hangingPunct="1"/>
            <a:endParaRPr lang="en-US" smtClean="0"/>
          </a:p>
          <a:p>
            <a:pPr eaLnBrk="1" hangingPunct="1"/>
            <a:r>
              <a:rPr lang="en-US" smtClean="0"/>
              <a:t>What is involved in being able to answer these? Clearly, there are many “small” local decisions that we need to make.</a:t>
            </a:r>
          </a:p>
          <a:p>
            <a:pPr eaLnBrk="1" hangingPunct="1"/>
            <a:r>
              <a:rPr lang="en-US" smtClean="0"/>
              <a:t>We need to recognize that there are two Chris’s here. A father an a son. We need to resolve co-reference. We need sometimes</a:t>
            </a:r>
          </a:p>
          <a:p>
            <a:pPr eaLnBrk="1" hangingPunct="1"/>
            <a:r>
              <a:rPr lang="en-US" smtClean="0"/>
              <a:t>To attach prepositions properly; </a:t>
            </a:r>
          </a:p>
          <a:p>
            <a:pPr eaLnBrk="1" hangingPunct="1"/>
            <a:r>
              <a:rPr lang="en-US" smtClean="0"/>
              <a:t>The key issue, is that it is not sufficient to solve these local problems – we need to figure out how to put them </a:t>
            </a:r>
          </a:p>
          <a:p>
            <a:pPr eaLnBrk="1" hangingPunct="1"/>
            <a:r>
              <a:rPr lang="en-US" smtClean="0"/>
              <a:t>Together in some coherent way.  </a:t>
            </a:r>
          </a:p>
          <a:p>
            <a:pPr eaLnBrk="1" hangingPunct="1"/>
            <a:endParaRPr lang="en-US" smtClean="0"/>
          </a:p>
          <a:p>
            <a:pPr eaLnBrk="1" hangingPunct="1"/>
            <a:endParaRPr lang="en-US" smtClean="0"/>
          </a:p>
          <a:p>
            <a:pPr eaLnBrk="1" hangingPunct="1"/>
            <a:endParaRPr lang="en-US" smtClean="0"/>
          </a:p>
          <a:p>
            <a:pPr eaLnBrk="1" hangingPunct="1"/>
            <a:r>
              <a:rPr lang="en-US" smtClean="0"/>
              <a:t>And in this talk, I will focus on this. We describe some recent works that we have done in this direction - …..</a:t>
            </a:r>
          </a:p>
          <a:p>
            <a:pPr eaLnBrk="1" hangingPunct="1"/>
            <a:endParaRPr lang="en-US" smtClean="0"/>
          </a:p>
          <a:p>
            <a:pPr eaLnBrk="1" hangingPunct="1"/>
            <a:r>
              <a:rPr lang="en-US" smtClean="0"/>
              <a:t>What do we know – in the last few years there has been a lot of work – and a considerable success on what I call here --- </a:t>
            </a:r>
          </a:p>
          <a:p>
            <a:pPr eaLnBrk="1" hangingPunct="1"/>
            <a:r>
              <a:rPr lang="en-US" smtClean="0"/>
              <a:t>Here is a more concrete and easy example -----</a:t>
            </a:r>
          </a:p>
          <a:p>
            <a:pPr eaLnBrk="1" hangingPunct="1"/>
            <a:endParaRPr lang="en-US" smtClean="0"/>
          </a:p>
          <a:p>
            <a:pPr eaLnBrk="1" hangingPunct="1"/>
            <a:endParaRPr lang="en-US" smtClean="0"/>
          </a:p>
          <a:p>
            <a:pPr eaLnBrk="1" hangingPunct="1"/>
            <a:r>
              <a:rPr lang="en-US" smtClean="0"/>
              <a:t> </a:t>
            </a:r>
          </a:p>
          <a:p>
            <a:pPr eaLnBrk="1" hangingPunct="1"/>
            <a:r>
              <a:rPr lang="en-US" smtClean="0"/>
              <a:t>There is an agreement today that learning/ statistics /information theory (you name it) is of prime importance to making</a:t>
            </a:r>
          </a:p>
          <a:p>
            <a:pPr eaLnBrk="1" hangingPunct="1"/>
            <a:r>
              <a:rPr lang="en-US" smtClean="0"/>
              <a:t>Progress in these tasks. The key reason, is that rather than working on these high level difficult tasks, we have moved</a:t>
            </a:r>
          </a:p>
          <a:p>
            <a:pPr eaLnBrk="1" hangingPunct="1"/>
            <a:r>
              <a:rPr lang="en-US" smtClean="0"/>
              <a:t>To work on well defined disambiguation problems that people felt are at the core of many problems.</a:t>
            </a:r>
          </a:p>
          <a:p>
            <a:pPr eaLnBrk="1" hangingPunct="1"/>
            <a:r>
              <a:rPr lang="en-US" smtClean="0"/>
              <a:t>And, as an outcome of work in NLP and Learning Theory, there is today a pretty good understanding for how to solve</a:t>
            </a:r>
          </a:p>
          <a:p>
            <a:pPr eaLnBrk="1" hangingPunct="1"/>
            <a:r>
              <a:rPr lang="en-US" smtClean="0"/>
              <a:t>All these problems – which are essentially the same problem.</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latin typeface="+mn-lt"/>
                <a:ea typeface="+mn-ea"/>
                <a:cs typeface="+mn-cs"/>
              </a:rPr>
              <a:t>Disambiguation is important!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What each these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refer to? </a:t>
            </a:r>
          </a:p>
          <a:p>
            <a:r>
              <a:rPr lang="en-US" altLang="zh-CN" sz="1200" b="0" i="0" kern="1200" baseline="0" dirty="0" smtClean="0">
                <a:solidFill>
                  <a:schemeClr val="tx1"/>
                </a:solidFill>
                <a:latin typeface="+mn-lt"/>
                <a:ea typeface="+mn-ea"/>
                <a:cs typeface="+mn-cs"/>
              </a:rPr>
              <a:t>The first one is referring to “the city” </a:t>
            </a:r>
          </a:p>
          <a:p>
            <a:r>
              <a:rPr lang="en-US" altLang="zh-CN" sz="1200" b="0" i="0" kern="1200" baseline="0" dirty="0" smtClean="0">
                <a:solidFill>
                  <a:schemeClr val="tx1"/>
                </a:solidFill>
                <a:latin typeface="+mn-lt"/>
                <a:ea typeface="+mn-ea"/>
                <a:cs typeface="+mn-cs"/>
              </a:rPr>
              <a:t>The second one is referring to the “team based in Seattle”.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Now let’s find all strings “Seattle”, and keep the ones which refer to “the city”.  </a:t>
            </a:r>
          </a:p>
          <a:p>
            <a:r>
              <a:rPr lang="en-US" altLang="zh-CN" sz="1200" b="0" i="0" kern="1200" baseline="0" dirty="0" smtClean="0">
                <a:solidFill>
                  <a:schemeClr val="tx1"/>
                </a:solidFill>
                <a:latin typeface="+mn-lt"/>
                <a:ea typeface="+mn-ea"/>
                <a:cs typeface="+mn-cs"/>
              </a:rPr>
              <a:t>Then collect and count frequency of all verbs connected to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via a dependency path (with length at most 2).  </a:t>
            </a:r>
          </a:p>
          <a:p>
            <a:r>
              <a:rPr lang="en-US" altLang="zh-CN" sz="1200" b="0" i="0" kern="1200" baseline="0" dirty="0" smtClean="0">
                <a:solidFill>
                  <a:schemeClr val="tx1"/>
                </a:solidFill>
                <a:latin typeface="+mn-lt"/>
                <a:ea typeface="+mn-ea"/>
                <a:cs typeface="+mn-cs"/>
              </a:rPr>
              <a:t>You can see a clear pattern of verbs which say something about “the Seattle city” (and partly, “city” in general)</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If we do the same thing about “Seattle Seahawks”, the pattern of verbs has significant difference with that of  “the Seattle city”, and clearly refers to popular verbs associated with a football team. </a:t>
            </a:r>
          </a:p>
          <a:p>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50</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latin typeface="+mn-lt"/>
                <a:ea typeface="+mn-ea"/>
                <a:cs typeface="+mn-cs"/>
              </a:rPr>
              <a:t>Disambiguation is important!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What each these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refer to? </a:t>
            </a:r>
          </a:p>
          <a:p>
            <a:r>
              <a:rPr lang="en-US" altLang="zh-CN" sz="1200" b="0" i="0" kern="1200" baseline="0" dirty="0" smtClean="0">
                <a:solidFill>
                  <a:schemeClr val="tx1"/>
                </a:solidFill>
                <a:latin typeface="+mn-lt"/>
                <a:ea typeface="+mn-ea"/>
                <a:cs typeface="+mn-cs"/>
              </a:rPr>
              <a:t>The first one is referring to “the city” </a:t>
            </a:r>
          </a:p>
          <a:p>
            <a:r>
              <a:rPr lang="en-US" altLang="zh-CN" sz="1200" b="0" i="0" kern="1200" baseline="0" dirty="0" smtClean="0">
                <a:solidFill>
                  <a:schemeClr val="tx1"/>
                </a:solidFill>
                <a:latin typeface="+mn-lt"/>
                <a:ea typeface="+mn-ea"/>
                <a:cs typeface="+mn-cs"/>
              </a:rPr>
              <a:t>The second one is referring to the “team based in Seattle”.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Now let’s find all strings “Seattle”, and keep the ones which refer to “the city”.  </a:t>
            </a:r>
          </a:p>
          <a:p>
            <a:r>
              <a:rPr lang="en-US" altLang="zh-CN" sz="1200" b="0" i="0" kern="1200" baseline="0" dirty="0" smtClean="0">
                <a:solidFill>
                  <a:schemeClr val="tx1"/>
                </a:solidFill>
                <a:latin typeface="+mn-lt"/>
                <a:ea typeface="+mn-ea"/>
                <a:cs typeface="+mn-cs"/>
              </a:rPr>
              <a:t>Then collect and count frequency of all verbs connected to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via a dependency path (with length at most 2).  </a:t>
            </a:r>
          </a:p>
          <a:p>
            <a:r>
              <a:rPr lang="en-US" altLang="zh-CN" sz="1200" b="0" i="0" kern="1200" baseline="0" dirty="0" smtClean="0">
                <a:solidFill>
                  <a:schemeClr val="tx1"/>
                </a:solidFill>
                <a:latin typeface="+mn-lt"/>
                <a:ea typeface="+mn-ea"/>
                <a:cs typeface="+mn-cs"/>
              </a:rPr>
              <a:t>You can see a clear pattern of verbs which say something about “the Seattle city” (and partly, “city” in general)</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If we do the same thing about “Seattle Seahawks”, the pattern of verbs has significant difference with that of  “the Seattle city”, and clearly refers to popular verbs associated with a football team. </a:t>
            </a:r>
          </a:p>
          <a:p>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51</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the previous slides we showed examples schemas and their graphical counterpart. Here we want to add more formulation on top of that …. </a:t>
            </a:r>
          </a:p>
          <a:p>
            <a:r>
              <a:rPr kumimoji="1" lang="en-US" altLang="zh-CN" baseline="0" dirty="0" smtClean="0"/>
              <a:t>Let’s formally define the elements of a knowledge schema graph …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52</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53</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54</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55</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57</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procedure</a:t>
            </a:r>
            <a:r>
              <a:rPr kumimoji="1" lang="en-US" altLang="zh-CN" baseline="0" dirty="0" smtClean="0"/>
              <a:t> we showed based on the rules we defined be generalized to any graph. </a:t>
            </a:r>
          </a:p>
          <a:p>
            <a:r>
              <a:rPr kumimoji="1" lang="en-US" altLang="zh-CN" dirty="0" smtClean="0"/>
              <a:t>If</a:t>
            </a:r>
            <a:r>
              <a:rPr kumimoji="1" lang="en-US" altLang="zh-CN" baseline="0" dirty="0" smtClean="0"/>
              <a:t> you are interested in the details please take a look at our paper. …. </a:t>
            </a:r>
          </a:p>
          <a:p>
            <a:endParaRPr kumimoji="1" lang="en-US" altLang="zh-CN" baseline="0" dirty="0" smtClean="0"/>
          </a:p>
          <a:p>
            <a:r>
              <a:rPr kumimoji="1" lang="en-US" altLang="zh-CN" baseline="0" dirty="0" smtClean="0"/>
              <a:t>But why does this formalization is important (or might be of any importance). </a:t>
            </a:r>
          </a:p>
          <a:p>
            <a:r>
              <a:rPr kumimoji="1" lang="en-US" altLang="zh-CN" baseline="0" dirty="0" smtClean="0"/>
              <a:t>- This formalization, gives unified and general definition for the information needed. </a:t>
            </a:r>
          </a:p>
          <a:p>
            <a:pPr marL="171450" indent="-171450">
              <a:buFontTx/>
              <a:buChar char="-"/>
            </a:pPr>
            <a:r>
              <a:rPr kumimoji="1" lang="en-US" altLang="zh-CN" baseline="0" dirty="0" smtClean="0"/>
              <a:t>The extraction of patterns can be defined by operations on this graphical definition. </a:t>
            </a:r>
          </a:p>
          <a:p>
            <a:pPr marL="171450" indent="-171450">
              <a:buFontTx/>
              <a:buChar char="-"/>
            </a:pPr>
            <a:r>
              <a:rPr kumimoji="1" lang="en-US" altLang="zh-CN" baseline="0" dirty="0" smtClean="0"/>
              <a:t>Such extraction pattern we briefly introduced with an example, can be implemented with a functional programming language, without much changes. Therefore, such definition, also gives an </a:t>
            </a:r>
            <a:r>
              <a:rPr kumimoji="1" lang="en-US" altLang="zh-CN" baseline="0" dirty="0" err="1" smtClean="0"/>
              <a:t>implementational</a:t>
            </a:r>
            <a:r>
              <a:rPr kumimoji="1" lang="en-US" altLang="zh-CN" baseline="0" dirty="0" smtClean="0"/>
              <a:t> unification to the idea.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58</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procedure</a:t>
            </a:r>
            <a:r>
              <a:rPr kumimoji="1" lang="en-US" altLang="zh-CN" baseline="0" dirty="0" smtClean="0"/>
              <a:t> we showed based on the rules we defined be generalized to any graph. </a:t>
            </a:r>
          </a:p>
          <a:p>
            <a:r>
              <a:rPr kumimoji="1" lang="en-US" altLang="zh-CN" dirty="0" smtClean="0"/>
              <a:t>If</a:t>
            </a:r>
            <a:r>
              <a:rPr kumimoji="1" lang="en-US" altLang="zh-CN" baseline="0" dirty="0" smtClean="0"/>
              <a:t> you are interested in the details please take a look at our paper. …. </a:t>
            </a:r>
          </a:p>
          <a:p>
            <a:endParaRPr kumimoji="1" lang="en-US" altLang="zh-CN" baseline="0" dirty="0" smtClean="0"/>
          </a:p>
          <a:p>
            <a:r>
              <a:rPr kumimoji="1" lang="en-US" altLang="zh-CN" baseline="0" dirty="0" smtClean="0"/>
              <a:t>But why does this formalization is important (or might be of any importance). </a:t>
            </a:r>
          </a:p>
          <a:p>
            <a:r>
              <a:rPr kumimoji="1" lang="en-US" altLang="zh-CN" baseline="0" dirty="0" smtClean="0"/>
              <a:t>- This formalization, gives unified and general definition for the information needed. </a:t>
            </a:r>
          </a:p>
          <a:p>
            <a:pPr marL="171450" indent="-171450">
              <a:buFontTx/>
              <a:buChar char="-"/>
            </a:pPr>
            <a:r>
              <a:rPr kumimoji="1" lang="en-US" altLang="zh-CN" baseline="0" dirty="0" smtClean="0"/>
              <a:t>The extraction of patterns can be defined by operations on this graphical definition. </a:t>
            </a:r>
          </a:p>
          <a:p>
            <a:pPr marL="171450" indent="-171450">
              <a:buFontTx/>
              <a:buChar char="-"/>
            </a:pPr>
            <a:r>
              <a:rPr kumimoji="1" lang="en-US" altLang="zh-CN" baseline="0" dirty="0" smtClean="0"/>
              <a:t>Such extraction pattern we briefly introduced with an example, can be implemented with a functional programming language, without much changes. Therefore, such definition, also gives an </a:t>
            </a:r>
            <a:r>
              <a:rPr kumimoji="1" lang="en-US" altLang="zh-CN" baseline="0" dirty="0" err="1" smtClean="0"/>
              <a:t>implementational</a:t>
            </a:r>
            <a:r>
              <a:rPr kumimoji="1" lang="en-US" altLang="zh-CN" baseline="0" dirty="0" smtClean="0"/>
              <a:t> unification to the idea.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59</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6</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6</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r>
              <a:rPr lang="en-US" smtClean="0"/>
              <a:t>I would like to talk about it in the context of language understanding problems. This is the problem I would like to solve. You are given a short story, a document, a paragraph, which you would like to understand. My working definition for Comprehension here would be “ A process that….”</a:t>
            </a:r>
          </a:p>
          <a:p>
            <a:pPr eaLnBrk="1" hangingPunct="1"/>
            <a:r>
              <a:rPr lang="en-US" smtClean="0"/>
              <a:t>So, given some statement, I would like to know if they are true in this story or not….</a:t>
            </a:r>
          </a:p>
          <a:p>
            <a:pPr eaLnBrk="1" hangingPunct="1"/>
            <a:r>
              <a:rPr lang="en-US" smtClean="0"/>
              <a:t>This is a very difficult task…</a:t>
            </a:r>
          </a:p>
          <a:p>
            <a:pPr eaLnBrk="1" hangingPunct="1"/>
            <a:endParaRPr lang="en-US" smtClean="0"/>
          </a:p>
          <a:p>
            <a:pPr eaLnBrk="1" hangingPunct="1"/>
            <a:r>
              <a:rPr lang="en-US" smtClean="0"/>
              <a:t>What do we need to know in order to have a chance to do that? … Many things….</a:t>
            </a:r>
          </a:p>
          <a:p>
            <a:pPr eaLnBrk="1" hangingPunct="1"/>
            <a:endParaRPr lang="en-US" smtClean="0"/>
          </a:p>
          <a:p>
            <a:pPr eaLnBrk="1" hangingPunct="1"/>
            <a:r>
              <a:rPr lang="en-US" smtClean="0"/>
              <a:t>And, there are probably many other stand-alone tasks of this sort that we need to be able to address, if we want to have a chance to COMPREHEND this story, and answer questions with respect to it.</a:t>
            </a:r>
          </a:p>
          <a:p>
            <a:pPr eaLnBrk="1" hangingPunct="1"/>
            <a:endParaRPr lang="en-US" smtClean="0"/>
          </a:p>
          <a:p>
            <a:pPr eaLnBrk="1" hangingPunct="1"/>
            <a:r>
              <a:rPr lang="en-US" smtClean="0"/>
              <a:t>But comprehending this story, being able to determined the truth of these statements is probably a lot more than that – we need to be able to put these things,</a:t>
            </a:r>
          </a:p>
          <a:p>
            <a:pPr eaLnBrk="1" hangingPunct="1"/>
            <a:r>
              <a:rPr lang="en-US" smtClean="0"/>
              <a:t>(and what is “these” isnt’ so clear) together.</a:t>
            </a:r>
          </a:p>
          <a:p>
            <a:pPr eaLnBrk="1" hangingPunct="1"/>
            <a:r>
              <a:rPr lang="en-US" smtClean="0"/>
              <a:t>So, how do we address comprehension? Here is a somewhat cartoon-she view of what has happened in this area over the last 30 years or so?</a:t>
            </a:r>
          </a:p>
          <a:p>
            <a:pPr eaLnBrk="1" hangingPunct="1"/>
            <a:endParaRPr lang="en-US" smtClean="0"/>
          </a:p>
          <a:p>
            <a:pPr eaLnBrk="1" hangingPunct="1"/>
            <a:endParaRPr lang="en-US" smtClean="0"/>
          </a:p>
          <a:p>
            <a:pPr eaLnBrk="1" hangingPunct="1"/>
            <a:r>
              <a:rPr lang="en-US" smtClean="0"/>
              <a:t>talk about – I wish I could talk about. </a:t>
            </a:r>
          </a:p>
          <a:p>
            <a:pPr eaLnBrk="1" hangingPunct="1"/>
            <a:r>
              <a:rPr lang="en-US" smtClean="0"/>
              <a:t>Here is a challenge: write a program that responds correctly to these five questions. Many of us would love to be able to do it.</a:t>
            </a:r>
          </a:p>
          <a:p>
            <a:pPr eaLnBrk="1" hangingPunct="1"/>
            <a:r>
              <a:rPr lang="en-US" smtClean="0"/>
              <a:t>This is a very natural problem; a short paragraph on Christopher Robin that we all </a:t>
            </a:r>
          </a:p>
          <a:p>
            <a:pPr eaLnBrk="1" hangingPunct="1"/>
            <a:r>
              <a:rPr lang="en-US" smtClean="0"/>
              <a:t>Know and love, and a few questions about it; my six years old can answer these</a:t>
            </a:r>
          </a:p>
          <a:p>
            <a:pPr eaLnBrk="1" hangingPunct="1"/>
            <a:r>
              <a:rPr lang="en-US" smtClean="0"/>
              <a:t>Almost instantaneously, yes, we cannot write a program that answers more than, say, 2 out of five questions.</a:t>
            </a:r>
          </a:p>
          <a:p>
            <a:pPr eaLnBrk="1" hangingPunct="1"/>
            <a:endParaRPr lang="en-US" smtClean="0"/>
          </a:p>
          <a:p>
            <a:pPr eaLnBrk="1" hangingPunct="1"/>
            <a:r>
              <a:rPr lang="en-US" smtClean="0"/>
              <a:t>What is involved in being able to answer these? Clearly, there are many “small” local decisions that we need to make.</a:t>
            </a:r>
          </a:p>
          <a:p>
            <a:pPr eaLnBrk="1" hangingPunct="1"/>
            <a:r>
              <a:rPr lang="en-US" smtClean="0"/>
              <a:t>We need to recognize that there are two Chris’s here. A father an a son. We need to resolve co-reference. We need sometimes</a:t>
            </a:r>
          </a:p>
          <a:p>
            <a:pPr eaLnBrk="1" hangingPunct="1"/>
            <a:r>
              <a:rPr lang="en-US" smtClean="0"/>
              <a:t>To attach prepositions properly; </a:t>
            </a:r>
          </a:p>
          <a:p>
            <a:pPr eaLnBrk="1" hangingPunct="1"/>
            <a:r>
              <a:rPr lang="en-US" smtClean="0"/>
              <a:t>The key issue, is that it is not sufficient to solve these local problems – we need to figure out how to put them </a:t>
            </a:r>
          </a:p>
          <a:p>
            <a:pPr eaLnBrk="1" hangingPunct="1"/>
            <a:r>
              <a:rPr lang="en-US" smtClean="0"/>
              <a:t>Together in some coherent way.  </a:t>
            </a:r>
          </a:p>
          <a:p>
            <a:pPr eaLnBrk="1" hangingPunct="1"/>
            <a:endParaRPr lang="en-US" smtClean="0"/>
          </a:p>
          <a:p>
            <a:pPr eaLnBrk="1" hangingPunct="1"/>
            <a:endParaRPr lang="en-US" smtClean="0"/>
          </a:p>
          <a:p>
            <a:pPr eaLnBrk="1" hangingPunct="1"/>
            <a:endParaRPr lang="en-US" smtClean="0"/>
          </a:p>
          <a:p>
            <a:pPr eaLnBrk="1" hangingPunct="1"/>
            <a:r>
              <a:rPr lang="en-US" smtClean="0"/>
              <a:t>And in this talk, I will focus on this. We describe some recent works that we have done in this direction - …..</a:t>
            </a:r>
          </a:p>
          <a:p>
            <a:pPr eaLnBrk="1" hangingPunct="1"/>
            <a:endParaRPr lang="en-US" smtClean="0"/>
          </a:p>
          <a:p>
            <a:pPr eaLnBrk="1" hangingPunct="1"/>
            <a:r>
              <a:rPr lang="en-US" smtClean="0"/>
              <a:t>What do we know – in the last few years there has been a lot of work – and a considerable success on what I call here --- </a:t>
            </a:r>
          </a:p>
          <a:p>
            <a:pPr eaLnBrk="1" hangingPunct="1"/>
            <a:r>
              <a:rPr lang="en-US" smtClean="0"/>
              <a:t>Here is a more concrete and easy example -----</a:t>
            </a:r>
          </a:p>
          <a:p>
            <a:pPr eaLnBrk="1" hangingPunct="1"/>
            <a:endParaRPr lang="en-US" smtClean="0"/>
          </a:p>
          <a:p>
            <a:pPr eaLnBrk="1" hangingPunct="1"/>
            <a:endParaRPr lang="en-US" smtClean="0"/>
          </a:p>
          <a:p>
            <a:pPr eaLnBrk="1" hangingPunct="1"/>
            <a:r>
              <a:rPr lang="en-US" smtClean="0"/>
              <a:t> </a:t>
            </a:r>
          </a:p>
          <a:p>
            <a:pPr eaLnBrk="1" hangingPunct="1"/>
            <a:r>
              <a:rPr lang="en-US" smtClean="0"/>
              <a:t>There is an agreement today that learning/ statistics /information theory (you name it) is of prime importance to making</a:t>
            </a:r>
          </a:p>
          <a:p>
            <a:pPr eaLnBrk="1" hangingPunct="1"/>
            <a:r>
              <a:rPr lang="en-US" smtClean="0"/>
              <a:t>Progress in these tasks. The key reason, is that rather than working on these high level difficult tasks, we have moved</a:t>
            </a:r>
          </a:p>
          <a:p>
            <a:pPr eaLnBrk="1" hangingPunct="1"/>
            <a:r>
              <a:rPr lang="en-US" smtClean="0"/>
              <a:t>To work on well defined disambiguation problems that people felt are at the core of many problems.</a:t>
            </a:r>
          </a:p>
          <a:p>
            <a:pPr eaLnBrk="1" hangingPunct="1"/>
            <a:r>
              <a:rPr lang="en-US" smtClean="0"/>
              <a:t>And, as an outcome of work in NLP and Learning Theory, there is today a pretty good understanding for how to solve</a:t>
            </a:r>
          </a:p>
          <a:p>
            <a:pPr eaLnBrk="1" hangingPunct="1"/>
            <a:r>
              <a:rPr lang="en-US" smtClean="0"/>
              <a:t>All these problems – which are essentially the same problem.</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procedure</a:t>
            </a:r>
            <a:r>
              <a:rPr kumimoji="1" lang="en-US" altLang="zh-CN" baseline="0" dirty="0" smtClean="0"/>
              <a:t> we showed based on the rules we defined be generalized to any graph. </a:t>
            </a:r>
          </a:p>
          <a:p>
            <a:r>
              <a:rPr kumimoji="1" lang="en-US" altLang="zh-CN" dirty="0" smtClean="0"/>
              <a:t>If</a:t>
            </a:r>
            <a:r>
              <a:rPr kumimoji="1" lang="en-US" altLang="zh-CN" baseline="0" dirty="0" smtClean="0"/>
              <a:t> you are interested in the details please take a look at our paper. …. </a:t>
            </a:r>
          </a:p>
          <a:p>
            <a:endParaRPr kumimoji="1" lang="en-US" altLang="zh-CN" baseline="0" dirty="0" smtClean="0"/>
          </a:p>
          <a:p>
            <a:r>
              <a:rPr kumimoji="1" lang="en-US" altLang="zh-CN" baseline="0" dirty="0" smtClean="0"/>
              <a:t>But why does this formalization is important (or might be of any importance). </a:t>
            </a:r>
          </a:p>
          <a:p>
            <a:r>
              <a:rPr kumimoji="1" lang="en-US" altLang="zh-CN" baseline="0" dirty="0" smtClean="0"/>
              <a:t>- This formalization, gives unified and general definition for the information needed. </a:t>
            </a:r>
          </a:p>
          <a:p>
            <a:pPr marL="171450" indent="-171450">
              <a:buFontTx/>
              <a:buChar char="-"/>
            </a:pPr>
            <a:r>
              <a:rPr kumimoji="1" lang="en-US" altLang="zh-CN" baseline="0" dirty="0" smtClean="0"/>
              <a:t>The extraction of patterns can be defined by operations on this graphical definition. </a:t>
            </a:r>
          </a:p>
          <a:p>
            <a:pPr marL="171450" indent="-171450">
              <a:buFontTx/>
              <a:buChar char="-"/>
            </a:pPr>
            <a:r>
              <a:rPr kumimoji="1" lang="en-US" altLang="zh-CN" baseline="0" dirty="0" smtClean="0"/>
              <a:t>Such extraction pattern we briefly introduced with an example, can be implemented with a functional programming language, without much changes. Therefore, such definition, also gives an </a:t>
            </a:r>
            <a:r>
              <a:rPr kumimoji="1" lang="en-US" altLang="zh-CN" baseline="0" dirty="0" err="1" smtClean="0"/>
              <a:t>implementational</a:t>
            </a:r>
            <a:r>
              <a:rPr kumimoji="1" lang="en-US" altLang="zh-CN" baseline="0" dirty="0" smtClean="0"/>
              <a:t> unification to the idea.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60</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61</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62</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63</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64</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65</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67</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68</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69</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7</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7</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r>
              <a:rPr lang="en-US" smtClean="0"/>
              <a:t>I would like to talk about it in the context of language understanding problems. This is the problem I would like to solve. You are given a short story, a document, a paragraph, which you would like to understand. My working definition for Comprehension here would be “ A process that….”</a:t>
            </a:r>
          </a:p>
          <a:p>
            <a:pPr eaLnBrk="1" hangingPunct="1"/>
            <a:r>
              <a:rPr lang="en-US" smtClean="0"/>
              <a:t>So, given some statement, I would like to know if they are true in this story or not….</a:t>
            </a:r>
          </a:p>
          <a:p>
            <a:pPr eaLnBrk="1" hangingPunct="1"/>
            <a:r>
              <a:rPr lang="en-US" smtClean="0"/>
              <a:t>This is a very difficult task…</a:t>
            </a:r>
          </a:p>
          <a:p>
            <a:pPr eaLnBrk="1" hangingPunct="1"/>
            <a:endParaRPr lang="en-US" smtClean="0"/>
          </a:p>
          <a:p>
            <a:pPr eaLnBrk="1" hangingPunct="1"/>
            <a:r>
              <a:rPr lang="en-US" smtClean="0"/>
              <a:t>What do we need to know in order to have a chance to do that? … Many things….</a:t>
            </a:r>
          </a:p>
          <a:p>
            <a:pPr eaLnBrk="1" hangingPunct="1"/>
            <a:endParaRPr lang="en-US" smtClean="0"/>
          </a:p>
          <a:p>
            <a:pPr eaLnBrk="1" hangingPunct="1"/>
            <a:r>
              <a:rPr lang="en-US" smtClean="0"/>
              <a:t>And, there are probably many other stand-alone tasks of this sort that we need to be able to address, if we want to have a chance to COMPREHEND this story, and answer questions with respect to it.</a:t>
            </a:r>
          </a:p>
          <a:p>
            <a:pPr eaLnBrk="1" hangingPunct="1"/>
            <a:endParaRPr lang="en-US" smtClean="0"/>
          </a:p>
          <a:p>
            <a:pPr eaLnBrk="1" hangingPunct="1"/>
            <a:r>
              <a:rPr lang="en-US" smtClean="0"/>
              <a:t>But comprehending this story, being able to determined the truth of these statements is probably a lot more than that – we need to be able to put these things,</a:t>
            </a:r>
          </a:p>
          <a:p>
            <a:pPr eaLnBrk="1" hangingPunct="1"/>
            <a:r>
              <a:rPr lang="en-US" smtClean="0"/>
              <a:t>(and what is “these” isnt’ so clear) together.</a:t>
            </a:r>
          </a:p>
          <a:p>
            <a:pPr eaLnBrk="1" hangingPunct="1"/>
            <a:r>
              <a:rPr lang="en-US" smtClean="0"/>
              <a:t>So, how do we address comprehension? Here is a somewhat cartoon-she view of what has happened in this area over the last 30 years or so?</a:t>
            </a:r>
          </a:p>
          <a:p>
            <a:pPr eaLnBrk="1" hangingPunct="1"/>
            <a:endParaRPr lang="en-US" smtClean="0"/>
          </a:p>
          <a:p>
            <a:pPr eaLnBrk="1" hangingPunct="1"/>
            <a:endParaRPr lang="en-US" smtClean="0"/>
          </a:p>
          <a:p>
            <a:pPr eaLnBrk="1" hangingPunct="1"/>
            <a:r>
              <a:rPr lang="en-US" smtClean="0"/>
              <a:t>talk about – I wish I could talk about. </a:t>
            </a:r>
          </a:p>
          <a:p>
            <a:pPr eaLnBrk="1" hangingPunct="1"/>
            <a:r>
              <a:rPr lang="en-US" smtClean="0"/>
              <a:t>Here is a challenge: write a program that responds correctly to these five questions. Many of us would love to be able to do it.</a:t>
            </a:r>
          </a:p>
          <a:p>
            <a:pPr eaLnBrk="1" hangingPunct="1"/>
            <a:r>
              <a:rPr lang="en-US" smtClean="0"/>
              <a:t>This is a very natural problem; a short paragraph on Christopher Robin that we all </a:t>
            </a:r>
          </a:p>
          <a:p>
            <a:pPr eaLnBrk="1" hangingPunct="1"/>
            <a:r>
              <a:rPr lang="en-US" smtClean="0"/>
              <a:t>Know and love, and a few questions about it; my six years old can answer these</a:t>
            </a:r>
          </a:p>
          <a:p>
            <a:pPr eaLnBrk="1" hangingPunct="1"/>
            <a:r>
              <a:rPr lang="en-US" smtClean="0"/>
              <a:t>Almost instantaneously, yes, we cannot write a program that answers more than, say, 2 out of five questions.</a:t>
            </a:r>
          </a:p>
          <a:p>
            <a:pPr eaLnBrk="1" hangingPunct="1"/>
            <a:endParaRPr lang="en-US" smtClean="0"/>
          </a:p>
          <a:p>
            <a:pPr eaLnBrk="1" hangingPunct="1"/>
            <a:r>
              <a:rPr lang="en-US" smtClean="0"/>
              <a:t>What is involved in being able to answer these? Clearly, there are many “small” local decisions that we need to make.</a:t>
            </a:r>
          </a:p>
          <a:p>
            <a:pPr eaLnBrk="1" hangingPunct="1"/>
            <a:r>
              <a:rPr lang="en-US" smtClean="0"/>
              <a:t>We need to recognize that there are two Chris’s here. A father an a son. We need to resolve co-reference. We need sometimes</a:t>
            </a:r>
          </a:p>
          <a:p>
            <a:pPr eaLnBrk="1" hangingPunct="1"/>
            <a:r>
              <a:rPr lang="en-US" smtClean="0"/>
              <a:t>To attach prepositions properly; </a:t>
            </a:r>
          </a:p>
          <a:p>
            <a:pPr eaLnBrk="1" hangingPunct="1"/>
            <a:r>
              <a:rPr lang="en-US" smtClean="0"/>
              <a:t>The key issue, is that it is not sufficient to solve these local problems – we need to figure out how to put them </a:t>
            </a:r>
          </a:p>
          <a:p>
            <a:pPr eaLnBrk="1" hangingPunct="1"/>
            <a:r>
              <a:rPr lang="en-US" smtClean="0"/>
              <a:t>Together in some coherent way.  </a:t>
            </a:r>
          </a:p>
          <a:p>
            <a:pPr eaLnBrk="1" hangingPunct="1"/>
            <a:endParaRPr lang="en-US" smtClean="0"/>
          </a:p>
          <a:p>
            <a:pPr eaLnBrk="1" hangingPunct="1"/>
            <a:endParaRPr lang="en-US" smtClean="0"/>
          </a:p>
          <a:p>
            <a:pPr eaLnBrk="1" hangingPunct="1"/>
            <a:endParaRPr lang="en-US" smtClean="0"/>
          </a:p>
          <a:p>
            <a:pPr eaLnBrk="1" hangingPunct="1"/>
            <a:r>
              <a:rPr lang="en-US" smtClean="0"/>
              <a:t>And in this talk, I will focus on this. We describe some recent works that we have done in this direction - …..</a:t>
            </a:r>
          </a:p>
          <a:p>
            <a:pPr eaLnBrk="1" hangingPunct="1"/>
            <a:endParaRPr lang="en-US" smtClean="0"/>
          </a:p>
          <a:p>
            <a:pPr eaLnBrk="1" hangingPunct="1"/>
            <a:r>
              <a:rPr lang="en-US" smtClean="0"/>
              <a:t>What do we know – in the last few years there has been a lot of work – and a considerable success on what I call here --- </a:t>
            </a:r>
          </a:p>
          <a:p>
            <a:pPr eaLnBrk="1" hangingPunct="1"/>
            <a:r>
              <a:rPr lang="en-US" smtClean="0"/>
              <a:t>Here is a more concrete and easy example -----</a:t>
            </a:r>
          </a:p>
          <a:p>
            <a:pPr eaLnBrk="1" hangingPunct="1"/>
            <a:endParaRPr lang="en-US" smtClean="0"/>
          </a:p>
          <a:p>
            <a:pPr eaLnBrk="1" hangingPunct="1"/>
            <a:endParaRPr lang="en-US" smtClean="0"/>
          </a:p>
          <a:p>
            <a:pPr eaLnBrk="1" hangingPunct="1"/>
            <a:r>
              <a:rPr lang="en-US" smtClean="0"/>
              <a:t> </a:t>
            </a:r>
          </a:p>
          <a:p>
            <a:pPr eaLnBrk="1" hangingPunct="1"/>
            <a:r>
              <a:rPr lang="en-US" smtClean="0"/>
              <a:t>There is an agreement today that learning/ statistics /information theory (you name it) is of prime importance to making</a:t>
            </a:r>
          </a:p>
          <a:p>
            <a:pPr eaLnBrk="1" hangingPunct="1"/>
            <a:r>
              <a:rPr lang="en-US" smtClean="0"/>
              <a:t>Progress in these tasks. The key reason, is that rather than working on these high level difficult tasks, we have moved</a:t>
            </a:r>
          </a:p>
          <a:p>
            <a:pPr eaLnBrk="1" hangingPunct="1"/>
            <a:r>
              <a:rPr lang="en-US" smtClean="0"/>
              <a:t>To work on well defined disambiguation problems that people felt are at the core of many problems.</a:t>
            </a:r>
          </a:p>
          <a:p>
            <a:pPr eaLnBrk="1" hangingPunct="1"/>
            <a:r>
              <a:rPr lang="en-US" smtClean="0"/>
              <a:t>And, as an outcome of work in NLP and Learning Theory, there is today a pretty good understanding for how to solve</a:t>
            </a:r>
          </a:p>
          <a:p>
            <a:pPr eaLnBrk="1" hangingPunct="1"/>
            <a:r>
              <a:rPr lang="en-US" smtClean="0"/>
              <a:t>All these problems – which are essentially the same problem.</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70</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71</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72</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what is </a:t>
            </a:r>
            <a:r>
              <a:rPr lang="en-US" dirty="0" err="1" smtClean="0"/>
              <a:t>wikification</a:t>
            </a:r>
            <a:endParaRPr lang="en-US" dirty="0" smtClean="0"/>
          </a:p>
          <a:p>
            <a:r>
              <a:rPr lang="en-US" baseline="0" dirty="0" smtClean="0"/>
              <a:t>Read wiki titles slower</a:t>
            </a:r>
            <a:endParaRPr lang="en-US" dirty="0"/>
          </a:p>
        </p:txBody>
      </p:sp>
      <p:sp>
        <p:nvSpPr>
          <p:cNvPr id="4" name="Slide Number Placeholder 3"/>
          <p:cNvSpPr>
            <a:spLocks noGrp="1"/>
          </p:cNvSpPr>
          <p:nvPr>
            <p:ph type="sldNum" sz="quarter" idx="10"/>
          </p:nvPr>
        </p:nvSpPr>
        <p:spPr/>
        <p:txBody>
          <a:bodyPr/>
          <a:lstStyle/>
          <a:p>
            <a:fld id="{FD322920-4AD1-4CAF-879A-1B862E9D2F1E}" type="slidenum">
              <a:rPr lang="en-US" smtClean="0"/>
              <a:t>73</a:t>
            </a:fld>
            <a:endParaRPr lang="en-US"/>
          </a:p>
        </p:txBody>
      </p:sp>
    </p:spTree>
    <p:extLst>
      <p:ext uri="{BB962C8B-B14F-4D97-AF65-F5344CB8AC3E}">
        <p14:creationId xmlns:p14="http://schemas.microsoft.com/office/powerpoint/2010/main" val="21181692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what is </a:t>
            </a:r>
            <a:r>
              <a:rPr lang="en-US" dirty="0" err="1" smtClean="0"/>
              <a:t>wikification</a:t>
            </a:r>
            <a:endParaRPr lang="en-US" dirty="0" smtClean="0"/>
          </a:p>
          <a:p>
            <a:r>
              <a:rPr lang="en-US" baseline="0" dirty="0" smtClean="0"/>
              <a:t>Read wiki titles slower</a:t>
            </a:r>
            <a:endParaRPr lang="en-US" dirty="0"/>
          </a:p>
        </p:txBody>
      </p:sp>
      <p:sp>
        <p:nvSpPr>
          <p:cNvPr id="4" name="Slide Number Placeholder 3"/>
          <p:cNvSpPr>
            <a:spLocks noGrp="1"/>
          </p:cNvSpPr>
          <p:nvPr>
            <p:ph type="sldNum" sz="quarter" idx="10"/>
          </p:nvPr>
        </p:nvSpPr>
        <p:spPr/>
        <p:txBody>
          <a:bodyPr/>
          <a:lstStyle/>
          <a:p>
            <a:fld id="{FD322920-4AD1-4CAF-879A-1B862E9D2F1E}" type="slidenum">
              <a:rPr lang="en-US" smtClean="0"/>
              <a:t>74</a:t>
            </a:fld>
            <a:endParaRPr lang="en-US"/>
          </a:p>
        </p:txBody>
      </p:sp>
    </p:spTree>
    <p:extLst>
      <p:ext uri="{BB962C8B-B14F-4D97-AF65-F5344CB8AC3E}">
        <p14:creationId xmlns:p14="http://schemas.microsoft.com/office/powerpoint/2010/main" val="21181692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75</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76</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77</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78</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79</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8</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8</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r>
              <a:rPr lang="en-US" smtClean="0"/>
              <a:t>I would like to talk about it in the context of language understanding problems. This is the problem I would like to solve. You are given a short story, a document, a paragraph, which you would like to understand. My working definition for Comprehension here would be “ A process that….”</a:t>
            </a:r>
          </a:p>
          <a:p>
            <a:pPr eaLnBrk="1" hangingPunct="1"/>
            <a:r>
              <a:rPr lang="en-US" smtClean="0"/>
              <a:t>So, given some statement, I would like to know if they are true in this story or not….</a:t>
            </a:r>
          </a:p>
          <a:p>
            <a:pPr eaLnBrk="1" hangingPunct="1"/>
            <a:r>
              <a:rPr lang="en-US" smtClean="0"/>
              <a:t>This is a very difficult task…</a:t>
            </a:r>
          </a:p>
          <a:p>
            <a:pPr eaLnBrk="1" hangingPunct="1"/>
            <a:endParaRPr lang="en-US" smtClean="0"/>
          </a:p>
          <a:p>
            <a:pPr eaLnBrk="1" hangingPunct="1"/>
            <a:r>
              <a:rPr lang="en-US" smtClean="0"/>
              <a:t>What do we need to know in order to have a chance to do that? … Many things….</a:t>
            </a:r>
          </a:p>
          <a:p>
            <a:pPr eaLnBrk="1" hangingPunct="1"/>
            <a:endParaRPr lang="en-US" smtClean="0"/>
          </a:p>
          <a:p>
            <a:pPr eaLnBrk="1" hangingPunct="1"/>
            <a:r>
              <a:rPr lang="en-US" smtClean="0"/>
              <a:t>And, there are probably many other stand-alone tasks of this sort that we need to be able to address, if we want to have a chance to COMPREHEND this story, and answer questions with respect to it.</a:t>
            </a:r>
          </a:p>
          <a:p>
            <a:pPr eaLnBrk="1" hangingPunct="1"/>
            <a:endParaRPr lang="en-US" smtClean="0"/>
          </a:p>
          <a:p>
            <a:pPr eaLnBrk="1" hangingPunct="1"/>
            <a:r>
              <a:rPr lang="en-US" smtClean="0"/>
              <a:t>But comprehending this story, being able to determined the truth of these statements is probably a lot more than that – we need to be able to put these things,</a:t>
            </a:r>
          </a:p>
          <a:p>
            <a:pPr eaLnBrk="1" hangingPunct="1"/>
            <a:r>
              <a:rPr lang="en-US" smtClean="0"/>
              <a:t>(and what is “these” isnt’ so clear) together.</a:t>
            </a:r>
          </a:p>
          <a:p>
            <a:pPr eaLnBrk="1" hangingPunct="1"/>
            <a:r>
              <a:rPr lang="en-US" smtClean="0"/>
              <a:t>So, how do we address comprehension? Here is a somewhat cartoon-she view of what has happened in this area over the last 30 years or so?</a:t>
            </a:r>
          </a:p>
          <a:p>
            <a:pPr eaLnBrk="1" hangingPunct="1"/>
            <a:endParaRPr lang="en-US" smtClean="0"/>
          </a:p>
          <a:p>
            <a:pPr eaLnBrk="1" hangingPunct="1"/>
            <a:endParaRPr lang="en-US" smtClean="0"/>
          </a:p>
          <a:p>
            <a:pPr eaLnBrk="1" hangingPunct="1"/>
            <a:r>
              <a:rPr lang="en-US" smtClean="0"/>
              <a:t>talk about – I wish I could talk about. </a:t>
            </a:r>
          </a:p>
          <a:p>
            <a:pPr eaLnBrk="1" hangingPunct="1"/>
            <a:r>
              <a:rPr lang="en-US" smtClean="0"/>
              <a:t>Here is a challenge: write a program that responds correctly to these five questions. Many of us would love to be able to do it.</a:t>
            </a:r>
          </a:p>
          <a:p>
            <a:pPr eaLnBrk="1" hangingPunct="1"/>
            <a:r>
              <a:rPr lang="en-US" smtClean="0"/>
              <a:t>This is a very natural problem; a short paragraph on Christopher Robin that we all </a:t>
            </a:r>
          </a:p>
          <a:p>
            <a:pPr eaLnBrk="1" hangingPunct="1"/>
            <a:r>
              <a:rPr lang="en-US" smtClean="0"/>
              <a:t>Know and love, and a few questions about it; my six years old can answer these</a:t>
            </a:r>
          </a:p>
          <a:p>
            <a:pPr eaLnBrk="1" hangingPunct="1"/>
            <a:r>
              <a:rPr lang="en-US" smtClean="0"/>
              <a:t>Almost instantaneously, yes, we cannot write a program that answers more than, say, 2 out of five questions.</a:t>
            </a:r>
          </a:p>
          <a:p>
            <a:pPr eaLnBrk="1" hangingPunct="1"/>
            <a:endParaRPr lang="en-US" smtClean="0"/>
          </a:p>
          <a:p>
            <a:pPr eaLnBrk="1" hangingPunct="1"/>
            <a:r>
              <a:rPr lang="en-US" smtClean="0"/>
              <a:t>What is involved in being able to answer these? Clearly, there are many “small” local decisions that we need to make.</a:t>
            </a:r>
          </a:p>
          <a:p>
            <a:pPr eaLnBrk="1" hangingPunct="1"/>
            <a:r>
              <a:rPr lang="en-US" smtClean="0"/>
              <a:t>We need to recognize that there are two Chris’s here. A father an a son. We need to resolve co-reference. We need sometimes</a:t>
            </a:r>
          </a:p>
          <a:p>
            <a:pPr eaLnBrk="1" hangingPunct="1"/>
            <a:r>
              <a:rPr lang="en-US" smtClean="0"/>
              <a:t>To attach prepositions properly; </a:t>
            </a:r>
          </a:p>
          <a:p>
            <a:pPr eaLnBrk="1" hangingPunct="1"/>
            <a:r>
              <a:rPr lang="en-US" smtClean="0"/>
              <a:t>The key issue, is that it is not sufficient to solve these local problems – we need to figure out how to put them </a:t>
            </a:r>
          </a:p>
          <a:p>
            <a:pPr eaLnBrk="1" hangingPunct="1"/>
            <a:r>
              <a:rPr lang="en-US" smtClean="0"/>
              <a:t>Together in some coherent way.  </a:t>
            </a:r>
          </a:p>
          <a:p>
            <a:pPr eaLnBrk="1" hangingPunct="1"/>
            <a:endParaRPr lang="en-US" smtClean="0"/>
          </a:p>
          <a:p>
            <a:pPr eaLnBrk="1" hangingPunct="1"/>
            <a:endParaRPr lang="en-US" smtClean="0"/>
          </a:p>
          <a:p>
            <a:pPr eaLnBrk="1" hangingPunct="1"/>
            <a:endParaRPr lang="en-US" smtClean="0"/>
          </a:p>
          <a:p>
            <a:pPr eaLnBrk="1" hangingPunct="1"/>
            <a:r>
              <a:rPr lang="en-US" smtClean="0"/>
              <a:t>And in this talk, I will focus on this. We describe some recent works that we have done in this direction - …..</a:t>
            </a:r>
          </a:p>
          <a:p>
            <a:pPr eaLnBrk="1" hangingPunct="1"/>
            <a:endParaRPr lang="en-US" smtClean="0"/>
          </a:p>
          <a:p>
            <a:pPr eaLnBrk="1" hangingPunct="1"/>
            <a:r>
              <a:rPr lang="en-US" smtClean="0"/>
              <a:t>What do we know – in the last few years there has been a lot of work – and a considerable success on what I call here --- </a:t>
            </a:r>
          </a:p>
          <a:p>
            <a:pPr eaLnBrk="1" hangingPunct="1"/>
            <a:r>
              <a:rPr lang="en-US" smtClean="0"/>
              <a:t>Here is a more concrete and easy example -----</a:t>
            </a:r>
          </a:p>
          <a:p>
            <a:pPr eaLnBrk="1" hangingPunct="1"/>
            <a:endParaRPr lang="en-US" smtClean="0"/>
          </a:p>
          <a:p>
            <a:pPr eaLnBrk="1" hangingPunct="1"/>
            <a:endParaRPr lang="en-US" smtClean="0"/>
          </a:p>
          <a:p>
            <a:pPr eaLnBrk="1" hangingPunct="1"/>
            <a:r>
              <a:rPr lang="en-US" smtClean="0"/>
              <a:t> </a:t>
            </a:r>
          </a:p>
          <a:p>
            <a:pPr eaLnBrk="1" hangingPunct="1"/>
            <a:r>
              <a:rPr lang="en-US" smtClean="0"/>
              <a:t>There is an agreement today that learning/ statistics /information theory (you name it) is of prime importance to making</a:t>
            </a:r>
          </a:p>
          <a:p>
            <a:pPr eaLnBrk="1" hangingPunct="1"/>
            <a:r>
              <a:rPr lang="en-US" smtClean="0"/>
              <a:t>Progress in these tasks. The key reason, is that rather than working on these high level difficult tasks, we have moved</a:t>
            </a:r>
          </a:p>
          <a:p>
            <a:pPr eaLnBrk="1" hangingPunct="1"/>
            <a:r>
              <a:rPr lang="en-US" smtClean="0"/>
              <a:t>To work on well defined disambiguation problems that people felt are at the core of many problems.</a:t>
            </a:r>
          </a:p>
          <a:p>
            <a:pPr eaLnBrk="1" hangingPunct="1"/>
            <a:r>
              <a:rPr lang="en-US" smtClean="0"/>
              <a:t>And, as an outcome of work in NLP and Learning Theory, there is today a pretty good understanding for how to solve</a:t>
            </a:r>
          </a:p>
          <a:p>
            <a:pPr eaLnBrk="1" hangingPunct="1"/>
            <a:r>
              <a:rPr lang="en-US" smtClean="0"/>
              <a:t>All these problems – which are essentially the same problem.</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80</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81</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82</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83</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84</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85</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86</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87</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89</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explore the effect of using some of the schemas in the profiler.</a:t>
            </a:r>
          </a:p>
          <a:p>
            <a:r>
              <a:rPr kumimoji="1" lang="en-US" altLang="zh-CN" baseline="0" dirty="0" smtClean="0"/>
              <a:t>We build upon our previous work on this problem which was presented in the recent NAACL.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In that work we take the </a:t>
            </a:r>
            <a:r>
              <a:rPr kumimoji="1" lang="en-US" altLang="zh-CN" baseline="0" dirty="0" err="1" smtClean="0"/>
              <a:t>Winograd</a:t>
            </a:r>
            <a:r>
              <a:rPr kumimoji="1" lang="en-US" altLang="zh-CN" baseline="0" dirty="0" smtClean="0"/>
              <a:t> dataset in (</a:t>
            </a:r>
            <a:r>
              <a:rPr kumimoji="1" lang="en-US" altLang="zh-CN" baseline="0" dirty="0" err="1" smtClean="0"/>
              <a:t>Rahman&amp;Ng</a:t>
            </a:r>
            <a:r>
              <a:rPr kumimoji="1" lang="en-US" altLang="zh-CN" baseline="0" dirty="0" smtClean="0"/>
              <a:t>, 2012), from a binary decision dataset (one pronoun, two mentions), to a general problem, by annotating all of the nominal mentions and pronouns. For the future reference, we call the extended data, </a:t>
            </a:r>
            <a:r>
              <a:rPr kumimoji="1" lang="en-US" altLang="zh-CN" baseline="0" dirty="0" err="1" smtClean="0"/>
              <a:t>WinoCoref</a:t>
            </a:r>
            <a:r>
              <a:rPr kumimoji="1" lang="en-US" altLang="zh-CN" baseline="0" dirty="0" smtClean="0"/>
              <a:t>. Here is an example … </a:t>
            </a:r>
            <a:br>
              <a:rPr kumimoji="1" lang="en-US" altLang="zh-CN" baseline="0" dirty="0" smtClean="0"/>
            </a:br>
            <a:r>
              <a:rPr kumimoji="1" lang="en-US" altLang="zh-CN" baseline="0" dirty="0" smtClean="0"/>
              <a:t/>
            </a:r>
            <a:br>
              <a:rPr kumimoji="1" lang="en-US" altLang="zh-CN" baseline="0" dirty="0" smtClean="0"/>
            </a:br>
            <a:r>
              <a:rPr lang="en-US" dirty="0" smtClean="0"/>
              <a:t>We follow the setting in Peng et al [2015]</a:t>
            </a:r>
            <a:r>
              <a:rPr kumimoji="1" lang="en-US" altLang="zh-CN" dirty="0" smtClean="0"/>
              <a:t>We added a subset of schemas as </a:t>
            </a:r>
            <a:r>
              <a:rPr kumimoji="1" lang="en-US" altLang="zh-CN" i="1" dirty="0" smtClean="0"/>
              <a:t>constraints</a:t>
            </a:r>
            <a:r>
              <a:rPr kumimoji="1" lang="en-US" altLang="zh-CN" dirty="0" smtClean="0"/>
              <a:t> and </a:t>
            </a:r>
            <a:r>
              <a:rPr kumimoji="1" lang="en-US" altLang="zh-CN" i="1" dirty="0" smtClean="0"/>
              <a:t>features</a:t>
            </a:r>
            <a:r>
              <a:rPr kumimoji="1" lang="en-US" altLang="zh-CN" dirty="0" smtClean="0"/>
              <a:t> into our co-references solver.  More</a:t>
            </a:r>
            <a:r>
              <a:rPr kumimoji="1" lang="en-US" altLang="zh-CN" baseline="0" dirty="0" smtClean="0"/>
              <a:t> details on how this is done is included in the work. </a:t>
            </a:r>
            <a:endParaRPr kumimoji="1" lang="en-US" altLang="zh-CN" dirty="0" smtClean="0"/>
          </a:p>
          <a:p>
            <a:endParaRPr kumimoji="1" lang="en-US" altLang="zh-CN" baseline="0" dirty="0" smtClean="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91</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Let’s start with a simple</a:t>
            </a:r>
            <a:r>
              <a:rPr lang="en-US" altLang="zh-CN" sz="1200" b="0" i="0" kern="1200" baseline="0" dirty="0" smtClean="0">
                <a:solidFill>
                  <a:schemeClr val="tx1"/>
                </a:solidFill>
                <a:latin typeface="+mn-lt"/>
                <a:ea typeface="+mn-ea"/>
                <a:cs typeface="+mn-cs"/>
              </a:rPr>
              <a:t> question …. which pattern do you think sounds more familiar (or more natural) in your daily life? </a:t>
            </a:r>
          </a:p>
          <a:p>
            <a:r>
              <a:rPr lang="en-US" altLang="zh-CN" sz="1200" b="0" i="0" kern="1200" baseline="0" dirty="0" smtClean="0">
                <a:solidFill>
                  <a:schemeClr val="tx1"/>
                </a:solidFill>
                <a:latin typeface="+mn-lt"/>
                <a:ea typeface="+mn-ea"/>
                <a:cs typeface="+mn-cs"/>
              </a:rPr>
              <a:t>For many of us, “repairing a window” sounds more natural (and common) than “repairing a ball”, although the latter is also a possible event.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Now, suppose a pronoun resolution problem is given, i.e. a sentence with one pronoun (the red box). The goal is to choose the noun (one of the green boxes) that the pronoun refers to.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can see the natural preference over some certain patterns in sentence can help us resolve the answer to this pronoun resolution.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We can represent the pattern of information needed with a graph as following ….</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 </a:t>
            </a:r>
            <a:br>
              <a:rPr lang="en-US" altLang="zh-CN" sz="1200" b="0" i="0" kern="1200" baseline="0" dirty="0" smtClean="0">
                <a:solidFill>
                  <a:schemeClr val="tx1"/>
                </a:solidFill>
                <a:latin typeface="+mn-lt"/>
                <a:ea typeface="+mn-ea"/>
                <a:cs typeface="+mn-cs"/>
              </a:rPr>
            </a:br>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explore the effect of using some of the schemas in the profiler.</a:t>
            </a:r>
          </a:p>
          <a:p>
            <a:r>
              <a:rPr kumimoji="1" lang="en-US" altLang="zh-CN" baseline="0" dirty="0" smtClean="0"/>
              <a:t>We build upon our previous work on this problem which was presented in the recent NAACL.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In that work we take the </a:t>
            </a:r>
            <a:r>
              <a:rPr kumimoji="1" lang="en-US" altLang="zh-CN" baseline="0" dirty="0" err="1" smtClean="0"/>
              <a:t>Winograd</a:t>
            </a:r>
            <a:r>
              <a:rPr kumimoji="1" lang="en-US" altLang="zh-CN" baseline="0" dirty="0" smtClean="0"/>
              <a:t> dataset in (</a:t>
            </a:r>
            <a:r>
              <a:rPr kumimoji="1" lang="en-US" altLang="zh-CN" baseline="0" dirty="0" err="1" smtClean="0"/>
              <a:t>Rahman&amp;Ng</a:t>
            </a:r>
            <a:r>
              <a:rPr kumimoji="1" lang="en-US" altLang="zh-CN" baseline="0" dirty="0" smtClean="0"/>
              <a:t>, 2012), from a binary decision dataset (one pronoun, two mentions), to a general problem, by annotating all of the nominal mentions and pronouns. For the future reference, we call the extended data, </a:t>
            </a:r>
            <a:r>
              <a:rPr kumimoji="1" lang="en-US" altLang="zh-CN" baseline="0" dirty="0" err="1" smtClean="0"/>
              <a:t>WinoCoref</a:t>
            </a:r>
            <a:r>
              <a:rPr kumimoji="1" lang="en-US" altLang="zh-CN" baseline="0" dirty="0" smtClean="0"/>
              <a:t>. Here is an example … </a:t>
            </a:r>
            <a:br>
              <a:rPr kumimoji="1" lang="en-US" altLang="zh-CN" baseline="0" dirty="0" smtClean="0"/>
            </a:br>
            <a:r>
              <a:rPr kumimoji="1" lang="en-US" altLang="zh-CN" baseline="0" dirty="0" smtClean="0"/>
              <a:t/>
            </a:r>
            <a:br>
              <a:rPr kumimoji="1" lang="en-US" altLang="zh-CN" baseline="0" dirty="0" smtClean="0"/>
            </a:br>
            <a:r>
              <a:rPr lang="en-US" dirty="0" smtClean="0"/>
              <a:t>We follow the setting in Peng et al [2015]</a:t>
            </a:r>
            <a:r>
              <a:rPr kumimoji="1" lang="en-US" altLang="zh-CN" dirty="0" smtClean="0"/>
              <a:t>We added a subset of schemas as </a:t>
            </a:r>
            <a:r>
              <a:rPr kumimoji="1" lang="en-US" altLang="zh-CN" i="1" dirty="0" smtClean="0"/>
              <a:t>constraints</a:t>
            </a:r>
            <a:r>
              <a:rPr kumimoji="1" lang="en-US" altLang="zh-CN" dirty="0" smtClean="0"/>
              <a:t> and </a:t>
            </a:r>
            <a:r>
              <a:rPr kumimoji="1" lang="en-US" altLang="zh-CN" i="1" dirty="0" smtClean="0"/>
              <a:t>features</a:t>
            </a:r>
            <a:r>
              <a:rPr kumimoji="1" lang="en-US" altLang="zh-CN" dirty="0" smtClean="0"/>
              <a:t> into our co-references solver.  More</a:t>
            </a:r>
            <a:r>
              <a:rPr kumimoji="1" lang="en-US" altLang="zh-CN" baseline="0" dirty="0" smtClean="0"/>
              <a:t> details on how this is done is included in the work. </a:t>
            </a:r>
            <a:endParaRPr kumimoji="1" lang="en-US" altLang="zh-CN" dirty="0" smtClean="0"/>
          </a:p>
          <a:p>
            <a:endParaRPr kumimoji="1" lang="en-US" altLang="zh-CN" baseline="0" dirty="0" smtClean="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92</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explore the effect of using some of the schemas in the profiler.</a:t>
            </a:r>
          </a:p>
          <a:p>
            <a:r>
              <a:rPr kumimoji="1" lang="en-US" altLang="zh-CN" baseline="0" dirty="0" smtClean="0"/>
              <a:t>We build upon our previous work on this problem which was presented in the recent NAACL.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In that work we take the </a:t>
            </a:r>
            <a:r>
              <a:rPr kumimoji="1" lang="en-US" altLang="zh-CN" baseline="0" dirty="0" err="1" smtClean="0"/>
              <a:t>Winograd</a:t>
            </a:r>
            <a:r>
              <a:rPr kumimoji="1" lang="en-US" altLang="zh-CN" baseline="0" dirty="0" smtClean="0"/>
              <a:t> dataset in (</a:t>
            </a:r>
            <a:r>
              <a:rPr kumimoji="1" lang="en-US" altLang="zh-CN" baseline="0" dirty="0" err="1" smtClean="0"/>
              <a:t>Rahman&amp;Ng</a:t>
            </a:r>
            <a:r>
              <a:rPr kumimoji="1" lang="en-US" altLang="zh-CN" baseline="0" dirty="0" smtClean="0"/>
              <a:t>, 2012), from a binary decision dataset (one pronoun, two mentions), to a general problem, by annotating all of the nominal mentions and pronouns. For the future reference, we call the extended data, </a:t>
            </a:r>
            <a:r>
              <a:rPr kumimoji="1" lang="en-US" altLang="zh-CN" baseline="0" dirty="0" err="1" smtClean="0"/>
              <a:t>WinoCoref</a:t>
            </a:r>
            <a:r>
              <a:rPr kumimoji="1" lang="en-US" altLang="zh-CN" baseline="0" dirty="0" smtClean="0"/>
              <a:t>. Here is an example … </a:t>
            </a:r>
            <a:br>
              <a:rPr kumimoji="1" lang="en-US" altLang="zh-CN" baseline="0" dirty="0" smtClean="0"/>
            </a:br>
            <a:r>
              <a:rPr kumimoji="1" lang="en-US" altLang="zh-CN" baseline="0" dirty="0" smtClean="0"/>
              <a:t/>
            </a:r>
            <a:br>
              <a:rPr kumimoji="1" lang="en-US" altLang="zh-CN" baseline="0" dirty="0" smtClean="0"/>
            </a:br>
            <a:r>
              <a:rPr lang="en-US" dirty="0" smtClean="0"/>
              <a:t>We follow the setting in Peng et al [2015]</a:t>
            </a:r>
            <a:r>
              <a:rPr kumimoji="1" lang="en-US" altLang="zh-CN" dirty="0" smtClean="0"/>
              <a:t>We added a subset of schemas as </a:t>
            </a:r>
            <a:r>
              <a:rPr kumimoji="1" lang="en-US" altLang="zh-CN" i="1" dirty="0" smtClean="0"/>
              <a:t>constraints</a:t>
            </a:r>
            <a:r>
              <a:rPr kumimoji="1" lang="en-US" altLang="zh-CN" dirty="0" smtClean="0"/>
              <a:t> and </a:t>
            </a:r>
            <a:r>
              <a:rPr kumimoji="1" lang="en-US" altLang="zh-CN" i="1" dirty="0" smtClean="0"/>
              <a:t>features</a:t>
            </a:r>
            <a:r>
              <a:rPr kumimoji="1" lang="en-US" altLang="zh-CN" dirty="0" smtClean="0"/>
              <a:t> into our co-references solver.  More</a:t>
            </a:r>
            <a:r>
              <a:rPr kumimoji="1" lang="en-US" altLang="zh-CN" baseline="0" dirty="0" smtClean="0"/>
              <a:t> details on how this is done is included in the work. </a:t>
            </a:r>
            <a:endParaRPr kumimoji="1" lang="en-US" altLang="zh-CN" dirty="0" smtClean="0"/>
          </a:p>
          <a:p>
            <a:endParaRPr kumimoji="1" lang="en-US" altLang="zh-CN" baseline="0" dirty="0" smtClean="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93</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explore the effect of using some of the schemas in the profiler.</a:t>
            </a:r>
          </a:p>
          <a:p>
            <a:r>
              <a:rPr kumimoji="1" lang="en-US" altLang="zh-CN" baseline="0" dirty="0" smtClean="0"/>
              <a:t>We build upon our previous work on this problem which was presented in the recent NAACL.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In that work we take the </a:t>
            </a:r>
            <a:r>
              <a:rPr kumimoji="1" lang="en-US" altLang="zh-CN" baseline="0" dirty="0" err="1" smtClean="0"/>
              <a:t>Winograd</a:t>
            </a:r>
            <a:r>
              <a:rPr kumimoji="1" lang="en-US" altLang="zh-CN" baseline="0" dirty="0" smtClean="0"/>
              <a:t> dataset in (</a:t>
            </a:r>
            <a:r>
              <a:rPr kumimoji="1" lang="en-US" altLang="zh-CN" baseline="0" dirty="0" err="1" smtClean="0"/>
              <a:t>Rahman&amp;Ng</a:t>
            </a:r>
            <a:r>
              <a:rPr kumimoji="1" lang="en-US" altLang="zh-CN" baseline="0" dirty="0" smtClean="0"/>
              <a:t>, 2012), from a binary decision dataset (one pronoun, two mentions), to a general problem, by annotating all of the nominal mentions and pronouns. For the future reference, we call the extended data, </a:t>
            </a:r>
            <a:r>
              <a:rPr kumimoji="1" lang="en-US" altLang="zh-CN" baseline="0" dirty="0" err="1" smtClean="0"/>
              <a:t>WinoCoref</a:t>
            </a:r>
            <a:r>
              <a:rPr kumimoji="1" lang="en-US" altLang="zh-CN" baseline="0" dirty="0" smtClean="0"/>
              <a:t>. Here is an example … </a:t>
            </a:r>
            <a:br>
              <a:rPr kumimoji="1" lang="en-US" altLang="zh-CN" baseline="0" dirty="0" smtClean="0"/>
            </a:br>
            <a:r>
              <a:rPr kumimoji="1" lang="en-US" altLang="zh-CN" baseline="0" dirty="0" smtClean="0"/>
              <a:t/>
            </a:r>
            <a:br>
              <a:rPr kumimoji="1" lang="en-US" altLang="zh-CN" baseline="0" dirty="0" smtClean="0"/>
            </a:br>
            <a:r>
              <a:rPr lang="en-US" dirty="0" smtClean="0"/>
              <a:t>We follow the setting in Peng et al [2015]</a:t>
            </a:r>
            <a:r>
              <a:rPr kumimoji="1" lang="en-US" altLang="zh-CN" dirty="0" smtClean="0"/>
              <a:t>We added a subset of schemas as </a:t>
            </a:r>
            <a:r>
              <a:rPr kumimoji="1" lang="en-US" altLang="zh-CN" i="1" dirty="0" smtClean="0"/>
              <a:t>constraints</a:t>
            </a:r>
            <a:r>
              <a:rPr kumimoji="1" lang="en-US" altLang="zh-CN" dirty="0" smtClean="0"/>
              <a:t> and </a:t>
            </a:r>
            <a:r>
              <a:rPr kumimoji="1" lang="en-US" altLang="zh-CN" i="1" dirty="0" smtClean="0"/>
              <a:t>features</a:t>
            </a:r>
            <a:r>
              <a:rPr kumimoji="1" lang="en-US" altLang="zh-CN" dirty="0" smtClean="0"/>
              <a:t> into our co-references solver.  More</a:t>
            </a:r>
            <a:r>
              <a:rPr kumimoji="1" lang="en-US" altLang="zh-CN" baseline="0" dirty="0" smtClean="0"/>
              <a:t> details on how this is done is included in the work. </a:t>
            </a:r>
            <a:endParaRPr kumimoji="1" lang="en-US" altLang="zh-CN" dirty="0" smtClean="0"/>
          </a:p>
          <a:p>
            <a:endParaRPr kumimoji="1" lang="en-US" altLang="zh-CN" baseline="0" dirty="0" smtClean="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94</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explore the effect of using some of the schemas in the profiler.</a:t>
            </a:r>
          </a:p>
          <a:p>
            <a:r>
              <a:rPr kumimoji="1" lang="en-US" altLang="zh-CN" baseline="0" dirty="0" smtClean="0"/>
              <a:t>We build upon our previous work on this problem which was presented in the recent NAACL.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In that work we take the </a:t>
            </a:r>
            <a:r>
              <a:rPr kumimoji="1" lang="en-US" altLang="zh-CN" baseline="0" dirty="0" err="1" smtClean="0"/>
              <a:t>Winograd</a:t>
            </a:r>
            <a:r>
              <a:rPr kumimoji="1" lang="en-US" altLang="zh-CN" baseline="0" dirty="0" smtClean="0"/>
              <a:t> dataset in (</a:t>
            </a:r>
            <a:r>
              <a:rPr kumimoji="1" lang="en-US" altLang="zh-CN" baseline="0" dirty="0" err="1" smtClean="0"/>
              <a:t>Rahman&amp;Ng</a:t>
            </a:r>
            <a:r>
              <a:rPr kumimoji="1" lang="en-US" altLang="zh-CN" baseline="0" dirty="0" smtClean="0"/>
              <a:t>, 2012), from a binary decision dataset (one pronoun, two mentions), to a general problem, by annotating all of the nominal mentions and pronouns. For the future reference, we call the extended data, </a:t>
            </a:r>
            <a:r>
              <a:rPr kumimoji="1" lang="en-US" altLang="zh-CN" baseline="0" dirty="0" err="1" smtClean="0"/>
              <a:t>WinoCoref</a:t>
            </a:r>
            <a:r>
              <a:rPr kumimoji="1" lang="en-US" altLang="zh-CN" baseline="0" dirty="0" smtClean="0"/>
              <a:t>. Here is an example … </a:t>
            </a:r>
            <a:br>
              <a:rPr kumimoji="1" lang="en-US" altLang="zh-CN" baseline="0" dirty="0" smtClean="0"/>
            </a:br>
            <a:r>
              <a:rPr kumimoji="1" lang="en-US" altLang="zh-CN" baseline="0" dirty="0" smtClean="0"/>
              <a:t/>
            </a:r>
            <a:br>
              <a:rPr kumimoji="1" lang="en-US" altLang="zh-CN" baseline="0" dirty="0" smtClean="0"/>
            </a:br>
            <a:r>
              <a:rPr lang="en-US" dirty="0" smtClean="0"/>
              <a:t>We follow the setting in Peng et al [2015]</a:t>
            </a:r>
            <a:r>
              <a:rPr kumimoji="1" lang="en-US" altLang="zh-CN" dirty="0" smtClean="0"/>
              <a:t>We added a subset of schemas as </a:t>
            </a:r>
            <a:r>
              <a:rPr kumimoji="1" lang="en-US" altLang="zh-CN" i="1" dirty="0" smtClean="0"/>
              <a:t>constraints</a:t>
            </a:r>
            <a:r>
              <a:rPr kumimoji="1" lang="en-US" altLang="zh-CN" dirty="0" smtClean="0"/>
              <a:t> and </a:t>
            </a:r>
            <a:r>
              <a:rPr kumimoji="1" lang="en-US" altLang="zh-CN" i="1" dirty="0" smtClean="0"/>
              <a:t>features</a:t>
            </a:r>
            <a:r>
              <a:rPr kumimoji="1" lang="en-US" altLang="zh-CN" dirty="0" smtClean="0"/>
              <a:t> into our co-references solver.  More</a:t>
            </a:r>
            <a:r>
              <a:rPr kumimoji="1" lang="en-US" altLang="zh-CN" baseline="0" dirty="0" smtClean="0"/>
              <a:t> details on how this is done is included in the work. </a:t>
            </a:r>
            <a:endParaRPr kumimoji="1" lang="en-US" altLang="zh-CN" dirty="0" smtClean="0"/>
          </a:p>
          <a:p>
            <a:endParaRPr kumimoji="1" lang="en-US" altLang="zh-CN" baseline="0" dirty="0" smtClean="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95</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explore the effect of using some of the schemas in the profiler.</a:t>
            </a:r>
          </a:p>
          <a:p>
            <a:r>
              <a:rPr kumimoji="1" lang="en-US" altLang="zh-CN" baseline="0" dirty="0" smtClean="0"/>
              <a:t>We build upon our previous work on this problem which was presented in the recent NAACL.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In that work we take the </a:t>
            </a:r>
            <a:r>
              <a:rPr kumimoji="1" lang="en-US" altLang="zh-CN" baseline="0" dirty="0" err="1" smtClean="0"/>
              <a:t>Winograd</a:t>
            </a:r>
            <a:r>
              <a:rPr kumimoji="1" lang="en-US" altLang="zh-CN" baseline="0" dirty="0" smtClean="0"/>
              <a:t> dataset in (</a:t>
            </a:r>
            <a:r>
              <a:rPr kumimoji="1" lang="en-US" altLang="zh-CN" baseline="0" dirty="0" err="1" smtClean="0"/>
              <a:t>Rahman&amp;Ng</a:t>
            </a:r>
            <a:r>
              <a:rPr kumimoji="1" lang="en-US" altLang="zh-CN" baseline="0" dirty="0" smtClean="0"/>
              <a:t>, 2012), from a binary decision dataset (one pronoun, two mentions), to a general problem, by annotating all of the nominal mentions and pronouns. For the future reference, we call the extended data, </a:t>
            </a:r>
            <a:r>
              <a:rPr kumimoji="1" lang="en-US" altLang="zh-CN" baseline="0" dirty="0" err="1" smtClean="0"/>
              <a:t>WinoCoref</a:t>
            </a:r>
            <a:r>
              <a:rPr kumimoji="1" lang="en-US" altLang="zh-CN" baseline="0" dirty="0" smtClean="0"/>
              <a:t>. Here is an example … </a:t>
            </a:r>
            <a:br>
              <a:rPr kumimoji="1" lang="en-US" altLang="zh-CN" baseline="0" dirty="0" smtClean="0"/>
            </a:br>
            <a:r>
              <a:rPr kumimoji="1" lang="en-US" altLang="zh-CN" baseline="0" dirty="0" smtClean="0"/>
              <a:t/>
            </a:r>
            <a:br>
              <a:rPr kumimoji="1" lang="en-US" altLang="zh-CN" baseline="0" dirty="0" smtClean="0"/>
            </a:br>
            <a:r>
              <a:rPr lang="en-US" dirty="0" smtClean="0"/>
              <a:t>We follow the setting in Peng et al [2015]</a:t>
            </a:r>
            <a:r>
              <a:rPr kumimoji="1" lang="en-US" altLang="zh-CN" dirty="0" smtClean="0"/>
              <a:t>We added a subset of schemas as </a:t>
            </a:r>
            <a:r>
              <a:rPr kumimoji="1" lang="en-US" altLang="zh-CN" i="1" dirty="0" smtClean="0"/>
              <a:t>constraints</a:t>
            </a:r>
            <a:r>
              <a:rPr kumimoji="1" lang="en-US" altLang="zh-CN" dirty="0" smtClean="0"/>
              <a:t> and </a:t>
            </a:r>
            <a:r>
              <a:rPr kumimoji="1" lang="en-US" altLang="zh-CN" i="1" dirty="0" smtClean="0"/>
              <a:t>features</a:t>
            </a:r>
            <a:r>
              <a:rPr kumimoji="1" lang="en-US" altLang="zh-CN" dirty="0" smtClean="0"/>
              <a:t> into our co-references solver.  More</a:t>
            </a:r>
            <a:r>
              <a:rPr kumimoji="1" lang="en-US" altLang="zh-CN" baseline="0" dirty="0" smtClean="0"/>
              <a:t> details on how this is done is included in the work. </a:t>
            </a:r>
            <a:endParaRPr kumimoji="1" lang="en-US" altLang="zh-CN" dirty="0" smtClean="0"/>
          </a:p>
          <a:p>
            <a:endParaRPr kumimoji="1" lang="en-US" altLang="zh-CN" baseline="0" dirty="0" smtClean="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For</a:t>
            </a:r>
            <a:r>
              <a:rPr kumimoji="1" lang="en-US" altLang="zh-CN" baseline="0" dirty="0" smtClean="0"/>
              <a:t> evaluation we used two metrics: </a:t>
            </a:r>
          </a:p>
          <a:p>
            <a:pPr marL="171450" indent="-171450">
              <a:buFontTx/>
              <a:buChar char="-"/>
            </a:pPr>
            <a:r>
              <a:rPr kumimoji="1" lang="en-US" altLang="zh-CN" baseline="0" dirty="0" smtClean="0"/>
              <a:t>Precision for the </a:t>
            </a:r>
            <a:r>
              <a:rPr kumimoji="1" lang="en-US" altLang="zh-CN" baseline="0" dirty="0" err="1" smtClean="0"/>
              <a:t>Winograd</a:t>
            </a:r>
            <a:r>
              <a:rPr kumimoji="1" lang="en-US" altLang="zh-CN" baseline="0" dirty="0" smtClean="0"/>
              <a:t> data: since this is a binary task, we can just count the number of correct decisions over all decisions, which is Precision. </a:t>
            </a:r>
          </a:p>
          <a:p>
            <a:pPr marL="171450" indent="-171450">
              <a:buFontTx/>
              <a:buChar char="-"/>
            </a:pPr>
            <a:r>
              <a:rPr kumimoji="1" lang="en-US" altLang="zh-CN" baseline="0" dirty="0" err="1" smtClean="0"/>
              <a:t>AntePre</a:t>
            </a:r>
            <a:r>
              <a:rPr kumimoji="1" lang="en-US" altLang="zh-CN" baseline="0" dirty="0" smtClean="0"/>
              <a:t> (Antecedent Precision) for </a:t>
            </a:r>
            <a:r>
              <a:rPr kumimoji="1" lang="en-US" altLang="zh-CN" baseline="0" dirty="0" err="1" smtClean="0"/>
              <a:t>WinoCoref</a:t>
            </a:r>
            <a:r>
              <a:rPr kumimoji="1" lang="en-US" altLang="zh-CN" baseline="0" dirty="0" smtClean="0"/>
              <a:t>: </a:t>
            </a:r>
          </a:p>
          <a:p>
            <a:pPr marL="0" indent="0">
              <a:buFontTx/>
              <a:buNone/>
            </a:pPr>
            <a:r>
              <a:rPr kumimoji="1" lang="en-US" altLang="zh-CN" baseline="0" dirty="0" smtClean="0"/>
              <a:t>If connecting any pronoun to any mention is a binary task, </a:t>
            </a:r>
            <a:r>
              <a:rPr kumimoji="1" lang="en-US" altLang="zh-CN" baseline="0" dirty="0" err="1" smtClean="0"/>
              <a:t>AntePre</a:t>
            </a:r>
            <a:r>
              <a:rPr kumimoji="1" lang="en-US" altLang="zh-CN" baseline="0" dirty="0" smtClean="0"/>
              <a:t> is the number of correct binary decisions over the total binary decisions. </a:t>
            </a:r>
            <a:br>
              <a:rPr kumimoji="1" lang="en-US" altLang="zh-CN" baseline="0" dirty="0" smtClean="0"/>
            </a:br>
            <a:r>
              <a:rPr kumimoji="1" lang="en-US" altLang="zh-CN" baseline="0" dirty="0" smtClean="0"/>
              <a:t>Here are some results. It improves our previous work in both datasets, although the improvement is not statistically significant.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97</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Now let’s do some</a:t>
            </a:r>
            <a:r>
              <a:rPr kumimoji="1" lang="en-US" altLang="zh-CN" baseline="0" dirty="0" smtClean="0"/>
              <a:t> small </a:t>
            </a:r>
            <a:r>
              <a:rPr kumimoji="1" lang="en-US" altLang="zh-CN" dirty="0" smtClean="0"/>
              <a:t>experiments on our resource</a:t>
            </a:r>
            <a:r>
              <a:rPr kumimoji="1" lang="en-US" altLang="zh-CN" baseline="0" dirty="0" smtClean="0"/>
              <a:t> …. </a:t>
            </a:r>
            <a:r>
              <a:rPr kumimoji="1" lang="en-US" altLang="zh-CN" dirty="0" smtClean="0"/>
              <a:t/>
            </a:r>
            <a:br>
              <a:rPr kumimoji="1" lang="en-US" altLang="zh-CN" dirty="0" smtClean="0"/>
            </a:br>
            <a:r>
              <a:rPr kumimoji="1" lang="en-US" altLang="zh-CN" dirty="0" smtClean="0"/>
              <a:t>Here</a:t>
            </a:r>
            <a:r>
              <a:rPr kumimoji="1" lang="en-US" altLang="zh-CN" baseline="0" dirty="0" smtClean="0"/>
              <a:t> is an observations: The profile that belong people, contain a lot of information about people’s occupations. </a:t>
            </a:r>
          </a:p>
          <a:p>
            <a:r>
              <a:rPr kumimoji="1" lang="en-US" altLang="zh-CN" baseline="0" dirty="0" smtClean="0"/>
              <a:t>Here is the example distributions of words in “Verb After” schema…. </a:t>
            </a:r>
          </a:p>
          <a:p>
            <a:r>
              <a:rPr kumimoji="1" lang="en-US" altLang="zh-CN" baseline="0" dirty="0" smtClean="0"/>
              <a:t>Is this enough to distinguish people’s occupations? Here is an experiment we do in order to evaluate our conjecture.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98</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99</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100</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101</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sz="2400">
              <a:latin typeface="Times New Roman" pitchFamily="18" charset="0"/>
              <a:ea typeface="Arial Unicode MS" pitchFamily="34" charset="-128"/>
              <a:cs typeface="Arial Unicode MS" pitchFamily="34" charset="-128"/>
            </a:endParaRPr>
          </a:p>
        </p:txBody>
      </p:sp>
      <p:pic>
        <p:nvPicPr>
          <p:cNvPr id="5" name="Picture 11" descr="UILogoCL1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7200" y="152400"/>
            <a:ext cx="1033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ccg_0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5563"/>
            <a:ext cx="60198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6"/>
          <p:cNvSpPr>
            <a:spLocks noGrp="1" noChangeArrowheads="1"/>
          </p:cNvSpPr>
          <p:nvPr>
            <p:ph type="ctrTitle"/>
          </p:nvPr>
        </p:nvSpPr>
        <p:spPr>
          <a:xfrm>
            <a:off x="838200" y="1828800"/>
            <a:ext cx="8153400" cy="2209800"/>
          </a:xfrm>
        </p:spPr>
        <p:txBody>
          <a:bodyPr/>
          <a:lstStyle>
            <a:lvl1pPr>
              <a:defRPr sz="3400"/>
            </a:lvl1pPr>
          </a:lstStyle>
          <a:p>
            <a:pPr lvl="0"/>
            <a:r>
              <a:rPr lang="en-US" altLang="zh-TW" noProof="0" smtClean="0"/>
              <a:t>Click to edit Master title style</a:t>
            </a:r>
          </a:p>
        </p:txBody>
      </p:sp>
      <p:sp>
        <p:nvSpPr>
          <p:cNvPr id="37895" name="Rectangle 7"/>
          <p:cNvSpPr>
            <a:spLocks noGrp="1" noChangeArrowheads="1"/>
          </p:cNvSpPr>
          <p:nvPr>
            <p:ph type="subTitle" idx="1"/>
          </p:nvPr>
        </p:nvSpPr>
        <p:spPr>
          <a:xfrm>
            <a:off x="838200" y="4267200"/>
            <a:ext cx="8153400" cy="1752600"/>
          </a:xfrm>
        </p:spPr>
        <p:txBody>
          <a:bodyPr/>
          <a:lstStyle>
            <a:lvl1pPr marL="0" indent="0" algn="r">
              <a:buFont typeface="Wingdings" pitchFamily="2" charset="2"/>
              <a:buNone/>
              <a:defRPr sz="2600"/>
            </a:lvl1pPr>
          </a:lstStyle>
          <a:p>
            <a:pPr lvl="0"/>
            <a:r>
              <a:rPr lang="en-US" altLang="zh-TW" noProof="0" smtClean="0"/>
              <a:t>Click to edit Master subtitle style</a:t>
            </a:r>
          </a:p>
        </p:txBody>
      </p:sp>
      <p:sp>
        <p:nvSpPr>
          <p:cNvPr id="8" name="Rectangle 3"/>
          <p:cNvSpPr>
            <a:spLocks noGrp="1" noChangeArrowheads="1"/>
          </p:cNvSpPr>
          <p:nvPr>
            <p:ph type="dt" sz="half" idx="10"/>
          </p:nvPr>
        </p:nvSpPr>
        <p:spPr>
          <a:xfrm>
            <a:off x="2971800" y="6553200"/>
            <a:ext cx="5029200" cy="228600"/>
          </a:xfrm>
        </p:spPr>
        <p:txBody>
          <a:bodyPr/>
          <a:lstStyle>
            <a:lvl1pPr>
              <a:defRPr/>
            </a:lvl1pPr>
          </a:lstStyle>
          <a:p>
            <a:pPr>
              <a:defRPr/>
            </a:pPr>
            <a:endParaRPr lang="en-US" altLang="zh-TW"/>
          </a:p>
        </p:txBody>
      </p:sp>
      <p:sp>
        <p:nvSpPr>
          <p:cNvPr id="9" name="Rectangle 4"/>
          <p:cNvSpPr>
            <a:spLocks noGrp="1" noChangeArrowheads="1"/>
          </p:cNvSpPr>
          <p:nvPr>
            <p:ph type="ftr" sz="quarter" idx="11"/>
          </p:nvPr>
        </p:nvSpPr>
        <p:spPr>
          <a:xfrm>
            <a:off x="2971800" y="6248400"/>
            <a:ext cx="6019800" cy="228600"/>
          </a:xfrm>
        </p:spPr>
        <p:txBody>
          <a:bodyPr/>
          <a:lstStyle>
            <a:lvl1pPr>
              <a:defRPr/>
            </a:lvl1pPr>
          </a:lstStyle>
          <a:p>
            <a:pPr>
              <a:defRPr/>
            </a:pPr>
            <a:endParaRPr lang="en-US" altLang="zh-TW"/>
          </a:p>
        </p:txBody>
      </p:sp>
      <p:sp>
        <p:nvSpPr>
          <p:cNvPr id="10" name="Rectangle 5"/>
          <p:cNvSpPr>
            <a:spLocks noGrp="1" noChangeArrowheads="1"/>
          </p:cNvSpPr>
          <p:nvPr>
            <p:ph type="sldNum" sz="quarter" idx="12"/>
          </p:nvPr>
        </p:nvSpPr>
        <p:spPr>
          <a:xfrm>
            <a:off x="8077200" y="6553200"/>
            <a:ext cx="914400" cy="228600"/>
          </a:xfrm>
        </p:spPr>
        <p:txBody>
          <a:bodyPr/>
          <a:lstStyle>
            <a:lvl1pPr>
              <a:defRPr/>
            </a:lvl1pPr>
          </a:lstStyle>
          <a:p>
            <a:pPr>
              <a:defRPr/>
            </a:pPr>
            <a:r>
              <a:rPr lang="en-US" altLang="zh-TW"/>
              <a:t>Page </a:t>
            </a:r>
            <a:fld id="{385D3F47-0B5A-4364-923A-B345F606F3E4}" type="slidenum">
              <a:rPr lang="en-US" altLang="zh-TW"/>
              <a:pPr>
                <a:defRPr/>
              </a:pPr>
              <a:t>‹#›</a:t>
            </a:fld>
            <a:endParaRPr lang="en-US" altLang="zh-TW"/>
          </a:p>
        </p:txBody>
      </p:sp>
    </p:spTree>
    <p:extLst>
      <p:ext uri="{BB962C8B-B14F-4D97-AF65-F5344CB8AC3E}">
        <p14:creationId xmlns:p14="http://schemas.microsoft.com/office/powerpoint/2010/main" val="2044558242"/>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24721CE0-63AF-4C02-95A8-871705C53786}"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192596390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0"/>
            <a:ext cx="21336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457200"/>
            <a:ext cx="62484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AD56B315-336F-4E70-AE53-D2121C3C0DA6}"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34128084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C83F18D4-0D70-44DE-A8FF-A8D5002D1168}"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244902665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904D9E78-2E4E-4360-A24D-3ECC739393C9}"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17411934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BC3EEDB6-3FB3-436A-B1A9-6088B5E4AF06}"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220929192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p:txBody>
          <a:bodyPr/>
          <a:lstStyle>
            <a:lvl1pPr>
              <a:defRPr/>
            </a:lvl1pPr>
          </a:lstStyle>
          <a:p>
            <a:pPr>
              <a:defRPr/>
            </a:pPr>
            <a:r>
              <a:rPr lang="en-US" altLang="zh-TW"/>
              <a:t>Page </a:t>
            </a:r>
            <a:fld id="{EEF7C7A5-273A-4652-B55A-2B23586427B3}" type="slidenum">
              <a:rPr lang="en-US" altLang="zh-TW"/>
              <a:pPr>
                <a:defRPr/>
              </a:pPr>
              <a:t>‹#›</a:t>
            </a:fld>
            <a:endParaRPr lang="en-US" altLang="zh-TW"/>
          </a:p>
        </p:txBody>
      </p:sp>
      <p:sp>
        <p:nvSpPr>
          <p:cNvPr id="9"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186969668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p:txBody>
          <a:bodyPr/>
          <a:lstStyle>
            <a:lvl1pPr>
              <a:defRPr/>
            </a:lvl1pPr>
          </a:lstStyle>
          <a:p>
            <a:pPr>
              <a:defRPr/>
            </a:pPr>
            <a:r>
              <a:rPr lang="en-US" altLang="zh-TW"/>
              <a:t>Page </a:t>
            </a:r>
            <a:fld id="{ED7074CE-C30A-4906-A13E-F3E63223B4E1}" type="slidenum">
              <a:rPr lang="en-US" altLang="zh-TW"/>
              <a:pPr>
                <a:defRPr/>
              </a:pPr>
              <a:t>‹#›</a:t>
            </a:fld>
            <a:endParaRPr lang="en-US" altLang="zh-TW"/>
          </a:p>
        </p:txBody>
      </p:sp>
      <p:sp>
        <p:nvSpPr>
          <p:cNvPr id="5"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30259931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TW" dirty="0"/>
          </a:p>
        </p:txBody>
      </p:sp>
      <p:sp>
        <p:nvSpPr>
          <p:cNvPr id="3" name="Rectangle 3"/>
          <p:cNvSpPr>
            <a:spLocks noGrp="1" noChangeArrowheads="1"/>
          </p:cNvSpPr>
          <p:nvPr>
            <p:ph type="sldNum" sz="quarter" idx="11"/>
          </p:nvPr>
        </p:nvSpPr>
        <p:spPr/>
        <p:txBody>
          <a:bodyPr/>
          <a:lstStyle>
            <a:lvl1pPr>
              <a:defRPr/>
            </a:lvl1pPr>
          </a:lstStyle>
          <a:p>
            <a:pPr>
              <a:defRPr/>
            </a:pPr>
            <a:r>
              <a:rPr lang="en-US" altLang="zh-TW"/>
              <a:t>Page </a:t>
            </a:r>
            <a:fld id="{34956E49-9B35-407E-B5F2-C84A7F7C3F93}" type="slidenum">
              <a:rPr lang="en-US" altLang="zh-TW"/>
              <a:pPr>
                <a:defRPr/>
              </a:pPr>
              <a:t>‹#›</a:t>
            </a:fld>
            <a:endParaRPr lang="en-US" altLang="zh-TW"/>
          </a:p>
        </p:txBody>
      </p:sp>
      <p:sp>
        <p:nvSpPr>
          <p:cNvPr id="4" name="Rectangle 8"/>
          <p:cNvSpPr>
            <a:spLocks noGrp="1" noChangeArrowheads="1"/>
          </p:cNvSpPr>
          <p:nvPr>
            <p:ph type="dt" sz="half" idx="12"/>
          </p:nvPr>
        </p:nvSpPr>
        <p:spPr/>
        <p:txBody>
          <a:bodyPr/>
          <a:lstStyle>
            <a:lvl1pPr>
              <a:defRPr/>
            </a:lvl1pPr>
          </a:lstStyle>
          <a:p>
            <a:pPr>
              <a:defRPr/>
            </a:pPr>
            <a:endParaRPr lang="en-US" altLang="zh-TW" dirty="0"/>
          </a:p>
        </p:txBody>
      </p:sp>
    </p:spTree>
    <p:extLst>
      <p:ext uri="{BB962C8B-B14F-4D97-AF65-F5344CB8AC3E}">
        <p14:creationId xmlns:p14="http://schemas.microsoft.com/office/powerpoint/2010/main" val="3317571129"/>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8FD62D02-0666-40DA-9CF6-C4933C18B9A9}"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84325169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88825FA4-98C3-401D-9345-FB40A3C16C3D}"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110661661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4419600" y="6248400"/>
            <a:ext cx="403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endParaRPr lang="en-US" altLang="zh-TW"/>
          </a:p>
        </p:txBody>
      </p:sp>
      <p:sp>
        <p:nvSpPr>
          <p:cNvPr id="36867" name="Rectangle 3"/>
          <p:cNvSpPr>
            <a:spLocks noGrp="1" noChangeArrowheads="1"/>
          </p:cNvSpPr>
          <p:nvPr>
            <p:ph type="sldNum" sz="quarter" idx="4"/>
          </p:nvPr>
        </p:nvSpPr>
        <p:spPr bwMode="auto">
          <a:xfrm>
            <a:off x="7543800" y="6553200"/>
            <a:ext cx="914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r>
              <a:rPr lang="en-US" altLang="zh-TW"/>
              <a:t>Page </a:t>
            </a:r>
            <a:fld id="{8CE2158A-1198-49B0-A2A2-00E3C3C7211D}" type="slidenum">
              <a:rPr lang="en-US" altLang="zh-TW"/>
              <a:pPr>
                <a:defRPr/>
              </a:pPr>
              <a:t>‹#›</a:t>
            </a:fld>
            <a:endParaRPr lang="en-US" altLang="zh-TW"/>
          </a:p>
        </p:txBody>
      </p:sp>
      <p:sp>
        <p:nvSpPr>
          <p:cNvPr id="1028" name="Rectangle 4"/>
          <p:cNvSpPr>
            <a:spLocks noGrp="1" noChangeArrowheads="1"/>
          </p:cNvSpPr>
          <p:nvPr>
            <p:ph type="title"/>
          </p:nvPr>
        </p:nvSpPr>
        <p:spPr bwMode="auto">
          <a:xfrm>
            <a:off x="152400" y="4572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
        <p:nvSpPr>
          <p:cNvPr id="1029" name="Rectangle 5"/>
          <p:cNvSpPr>
            <a:spLocks noGrp="1" noChangeArrowheads="1"/>
          </p:cNvSpPr>
          <p:nvPr>
            <p:ph type="body" idx="1"/>
          </p:nvPr>
        </p:nvSpPr>
        <p:spPr bwMode="auto">
          <a:xfrm>
            <a:off x="457200" y="12192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pic>
        <p:nvPicPr>
          <p:cNvPr id="1030" name="Picture 6" descr="ccg_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099175"/>
            <a:ext cx="4343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UILogoCL1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34400" y="6248400"/>
            <a:ext cx="48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8"/>
          <p:cNvSpPr>
            <a:spLocks noGrp="1" noChangeArrowheads="1"/>
          </p:cNvSpPr>
          <p:nvPr>
            <p:ph type="dt" sz="half" idx="2"/>
          </p:nvPr>
        </p:nvSpPr>
        <p:spPr bwMode="auto">
          <a:xfrm>
            <a:off x="4419600" y="6553200"/>
            <a:ext cx="3048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endParaRPr lang="en-US" altLang="zh-TW"/>
          </a:p>
        </p:txBody>
      </p:sp>
      <p:sp>
        <p:nvSpPr>
          <p:cNvPr id="1033" name="Rectangle 9"/>
          <p:cNvSpPr>
            <a:spLocks noChangeArrowheads="1"/>
          </p:cNvSpPr>
          <p:nvPr/>
        </p:nvSpPr>
        <p:spPr bwMode="auto">
          <a:xfrm>
            <a:off x="0" y="134938"/>
            <a:ext cx="9144000" cy="274637"/>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z="2400">
              <a:latin typeface="Times New Roman" pitchFamily="18" charset="0"/>
              <a:ea typeface="Arial Unicode MS" pitchFamily="34" charset="-128"/>
              <a:cs typeface="Arial Unicode MS" pitchFamily="34" charset="-128"/>
            </a:endParaRPr>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FF0000"/>
          </a:solidFill>
          <a:latin typeface="+mj-lt"/>
          <a:ea typeface="+mj-ea"/>
          <a:cs typeface="+mj-cs"/>
        </a:defRPr>
      </a:lvl1pPr>
      <a:lvl2pPr algn="l" rtl="0" eaLnBrk="0" fontAlgn="base" hangingPunct="0">
        <a:spcBef>
          <a:spcPct val="0"/>
        </a:spcBef>
        <a:spcAft>
          <a:spcPct val="0"/>
        </a:spcAft>
        <a:defRPr sz="2800">
          <a:solidFill>
            <a:srgbClr val="FF0000"/>
          </a:solidFill>
          <a:latin typeface="Calibri" pitchFamily="34" charset="0"/>
          <a:cs typeface="Arial" pitchFamily="34" charset="0"/>
        </a:defRPr>
      </a:lvl2pPr>
      <a:lvl3pPr algn="l" rtl="0" eaLnBrk="0" fontAlgn="base" hangingPunct="0">
        <a:spcBef>
          <a:spcPct val="0"/>
        </a:spcBef>
        <a:spcAft>
          <a:spcPct val="0"/>
        </a:spcAft>
        <a:defRPr sz="2800">
          <a:solidFill>
            <a:srgbClr val="FF0000"/>
          </a:solidFill>
          <a:latin typeface="Calibri" pitchFamily="34" charset="0"/>
          <a:cs typeface="Arial" pitchFamily="34" charset="0"/>
        </a:defRPr>
      </a:lvl3pPr>
      <a:lvl4pPr algn="l" rtl="0" eaLnBrk="0" fontAlgn="base" hangingPunct="0">
        <a:spcBef>
          <a:spcPct val="0"/>
        </a:spcBef>
        <a:spcAft>
          <a:spcPct val="0"/>
        </a:spcAft>
        <a:defRPr sz="2800">
          <a:solidFill>
            <a:srgbClr val="FF0000"/>
          </a:solidFill>
          <a:latin typeface="Calibri" pitchFamily="34" charset="0"/>
          <a:cs typeface="Arial" pitchFamily="34" charset="0"/>
        </a:defRPr>
      </a:lvl4pPr>
      <a:lvl5pPr algn="l" rtl="0" eaLnBrk="0" fontAlgn="base" hangingPunct="0">
        <a:spcBef>
          <a:spcPct val="0"/>
        </a:spcBef>
        <a:spcAft>
          <a:spcPct val="0"/>
        </a:spcAft>
        <a:defRPr sz="2800">
          <a:solidFill>
            <a:srgbClr val="FF0000"/>
          </a:solidFill>
          <a:latin typeface="Calibri" pitchFamily="34" charset="0"/>
          <a:cs typeface="Arial" pitchFamily="34" charset="0"/>
        </a:defRPr>
      </a:lvl5pPr>
      <a:lvl6pPr marL="457200" algn="l" rtl="0" fontAlgn="base">
        <a:spcBef>
          <a:spcPct val="0"/>
        </a:spcBef>
        <a:spcAft>
          <a:spcPct val="0"/>
        </a:spcAft>
        <a:defRPr sz="2800">
          <a:solidFill>
            <a:srgbClr val="FF0000"/>
          </a:solidFill>
          <a:latin typeface="Calibri" pitchFamily="34" charset="0"/>
          <a:cs typeface="Arial" pitchFamily="34" charset="0"/>
        </a:defRPr>
      </a:lvl6pPr>
      <a:lvl7pPr marL="914400" algn="l" rtl="0" fontAlgn="base">
        <a:spcBef>
          <a:spcPct val="0"/>
        </a:spcBef>
        <a:spcAft>
          <a:spcPct val="0"/>
        </a:spcAft>
        <a:defRPr sz="2800">
          <a:solidFill>
            <a:srgbClr val="FF0000"/>
          </a:solidFill>
          <a:latin typeface="Calibri" pitchFamily="34" charset="0"/>
          <a:cs typeface="Arial" pitchFamily="34" charset="0"/>
        </a:defRPr>
      </a:lvl7pPr>
      <a:lvl8pPr marL="1371600" algn="l" rtl="0" fontAlgn="base">
        <a:spcBef>
          <a:spcPct val="0"/>
        </a:spcBef>
        <a:spcAft>
          <a:spcPct val="0"/>
        </a:spcAft>
        <a:defRPr sz="2800">
          <a:solidFill>
            <a:srgbClr val="FF0000"/>
          </a:solidFill>
          <a:latin typeface="Calibri" pitchFamily="34" charset="0"/>
          <a:cs typeface="Arial" pitchFamily="34" charset="0"/>
        </a:defRPr>
      </a:lvl8pPr>
      <a:lvl9pPr marL="1828800" algn="l" rtl="0" fontAlgn="base">
        <a:spcBef>
          <a:spcPct val="0"/>
        </a:spcBef>
        <a:spcAft>
          <a:spcPct val="0"/>
        </a:spcAft>
        <a:defRPr sz="2800">
          <a:solidFill>
            <a:srgbClr val="FF0000"/>
          </a:solidFill>
          <a:latin typeface="Calibri" pitchFamily="34" charset="0"/>
          <a:cs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b="1">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0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0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s/_rels/slide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s/_rels/slide4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0.jpeg"/></Relationships>
</file>

<file path=ppt/slides/_rels/slide5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0.jpe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0.png"/><Relationship Id="rId7"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5.png"/><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47.jpg"/><Relationship Id="rId4" Type="http://schemas.openxmlformats.org/officeDocument/2006/relationships/image" Target="../media/image46.png"/></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png"/></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png"/></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066800" y="5715000"/>
            <a:ext cx="7010400" cy="1077218"/>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sz="1600" b="1" dirty="0" smtClean="0">
                <a:latin typeface="+mj-lt"/>
              </a:rPr>
              <a:t>July 2015</a:t>
            </a:r>
            <a:endParaRPr lang="en-US" sz="1600" b="1" dirty="0">
              <a:latin typeface="+mj-lt"/>
            </a:endParaRPr>
          </a:p>
          <a:p>
            <a:pPr algn="ctr" eaLnBrk="1" hangingPunct="1">
              <a:spcBef>
                <a:spcPct val="50000"/>
              </a:spcBef>
            </a:pPr>
            <a:r>
              <a:rPr lang="en-US" sz="1600" b="1" dirty="0">
                <a:latin typeface="+mj-lt"/>
              </a:rPr>
              <a:t> </a:t>
            </a:r>
            <a:r>
              <a:rPr lang="en-US" sz="1600" b="1" dirty="0" err="1">
                <a:latin typeface="+mj-lt"/>
              </a:rPr>
              <a:t>Cognitum</a:t>
            </a:r>
            <a:endParaRPr lang="en-US" sz="1600" b="1" dirty="0">
              <a:latin typeface="+mj-lt"/>
            </a:endParaRPr>
          </a:p>
          <a:p>
            <a:pPr algn="ctr" eaLnBrk="1" hangingPunct="1">
              <a:spcBef>
                <a:spcPct val="50000"/>
              </a:spcBef>
            </a:pPr>
            <a:r>
              <a:rPr lang="en-US" sz="1600" b="1" dirty="0" smtClean="0">
                <a:latin typeface="+mj-lt"/>
              </a:rPr>
              <a:t>An IJCAI-15 Workshop </a:t>
            </a:r>
            <a:r>
              <a:rPr lang="en-US" sz="1600" b="1" dirty="0">
                <a:latin typeface="+mj-lt"/>
              </a:rPr>
              <a:t>on Cognitive Knowledge Acquisition and Applications</a:t>
            </a:r>
          </a:p>
        </p:txBody>
      </p:sp>
      <p:sp>
        <p:nvSpPr>
          <p:cNvPr id="50180" name="Rectangle 2"/>
          <p:cNvSpPr>
            <a:spLocks noGrp="1" noChangeArrowheads="1"/>
          </p:cNvSpPr>
          <p:nvPr>
            <p:ph type="ctrTitle"/>
          </p:nvPr>
        </p:nvSpPr>
        <p:spPr>
          <a:xfrm>
            <a:off x="342900" y="1600200"/>
            <a:ext cx="8458200" cy="2209800"/>
          </a:xfrm>
        </p:spPr>
        <p:txBody>
          <a:bodyPr/>
          <a:lstStyle/>
          <a:p>
            <a:pPr algn="ctr" eaLnBrk="1" hangingPunct="1"/>
            <a:r>
              <a:rPr lang="en-US" sz="3200" dirty="0">
                <a:solidFill>
                  <a:srgbClr val="0033CC"/>
                </a:solidFill>
              </a:rPr>
              <a:t>Illinois-Profiler:</a:t>
            </a:r>
            <a:br>
              <a:rPr lang="en-US" sz="3200" dirty="0">
                <a:solidFill>
                  <a:srgbClr val="0033CC"/>
                </a:solidFill>
              </a:rPr>
            </a:br>
            <a:r>
              <a:rPr lang="en-US" sz="3200" dirty="0">
                <a:solidFill>
                  <a:srgbClr val="0033CC"/>
                </a:solidFill>
              </a:rPr>
              <a:t>Knowledge Schemas at Scale</a:t>
            </a:r>
            <a:r>
              <a:rPr lang="en-US" sz="3200" dirty="0"/>
              <a:t/>
            </a:r>
            <a:br>
              <a:rPr lang="en-US" sz="3200" dirty="0"/>
            </a:br>
            <a:r>
              <a:rPr lang="en-US" sz="3200" dirty="0"/>
              <a:t/>
            </a:r>
            <a:br>
              <a:rPr lang="en-US" sz="3200" dirty="0"/>
            </a:br>
            <a:r>
              <a:rPr lang="en-US" sz="3200" b="1" dirty="0" smtClean="0">
                <a:solidFill>
                  <a:srgbClr val="0033CC"/>
                </a:solidFill>
              </a:rPr>
              <a:t> </a:t>
            </a:r>
          </a:p>
        </p:txBody>
      </p:sp>
      <p:sp>
        <p:nvSpPr>
          <p:cNvPr id="50181" name="Rectangle 3"/>
          <p:cNvSpPr>
            <a:spLocks noGrp="1" noChangeArrowheads="1"/>
          </p:cNvSpPr>
          <p:nvPr>
            <p:ph type="subTitle" idx="1"/>
          </p:nvPr>
        </p:nvSpPr>
        <p:spPr>
          <a:xfrm>
            <a:off x="228600" y="3200400"/>
            <a:ext cx="8077200" cy="1524000"/>
          </a:xfrm>
          <a:extLst>
            <a:ext uri="{91240B29-F687-4F45-9708-019B960494DF}">
              <a14:hiddenLine xmlns:a14="http://schemas.microsoft.com/office/drawing/2010/main" w="9525">
                <a:solidFill>
                  <a:srgbClr val="008000"/>
                </a:solidFill>
                <a:miter lim="800000"/>
                <a:headEnd/>
                <a:tailEnd/>
              </a14:hiddenLine>
            </a:ext>
          </a:extLst>
        </p:spPr>
        <p:txBody>
          <a:bodyPr/>
          <a:lstStyle/>
          <a:p>
            <a:pPr algn="l" eaLnBrk="1" hangingPunct="1"/>
            <a:r>
              <a:rPr lang="en-US" sz="2800" dirty="0"/>
              <a:t>Zhiye Fei, Daniel Khashabi, </a:t>
            </a:r>
            <a:endParaRPr lang="en-US" sz="2800" dirty="0" smtClean="0"/>
          </a:p>
          <a:p>
            <a:pPr algn="l" eaLnBrk="1" hangingPunct="1"/>
            <a:r>
              <a:rPr lang="en-US" sz="2800" dirty="0" smtClean="0"/>
              <a:t>Haoruo </a:t>
            </a:r>
            <a:r>
              <a:rPr lang="en-US" sz="2800" dirty="0"/>
              <a:t>Peng, Hao </a:t>
            </a:r>
            <a:r>
              <a:rPr lang="en-US" sz="2800" dirty="0" smtClean="0"/>
              <a:t>Wu &amp; </a:t>
            </a:r>
            <a:r>
              <a:rPr lang="en-US" sz="2800" dirty="0" smtClean="0">
                <a:solidFill>
                  <a:srgbClr val="0033CC"/>
                </a:solidFill>
              </a:rPr>
              <a:t>Dan Roth</a:t>
            </a:r>
          </a:p>
          <a:p>
            <a:pPr algn="l" eaLnBrk="1" hangingPunct="1"/>
            <a:endParaRPr lang="en-US" altLang="zh-TW" sz="2400" dirty="0" smtClean="0">
              <a:ea typeface="Arial Unicode MS" pitchFamily="34" charset="-128"/>
              <a:cs typeface="Arial Unicode MS" pitchFamily="34" charset="-128"/>
            </a:endParaRPr>
          </a:p>
          <a:p>
            <a:pPr algn="l" eaLnBrk="1" hangingPunct="1"/>
            <a:r>
              <a:rPr lang="en-US" altLang="zh-TW" sz="2400" dirty="0" smtClean="0">
                <a:ea typeface="Arial Unicode MS" pitchFamily="34" charset="-128"/>
                <a:cs typeface="Arial Unicode MS" pitchFamily="34" charset="-128"/>
              </a:rPr>
              <a:t>Department of Computer Science</a:t>
            </a:r>
          </a:p>
          <a:p>
            <a:pPr algn="l" eaLnBrk="1" hangingPunct="1"/>
            <a:r>
              <a:rPr lang="en-US" altLang="zh-TW" sz="2400" dirty="0" smtClean="0">
                <a:ea typeface="Arial Unicode MS" pitchFamily="34" charset="-128"/>
                <a:cs typeface="Arial Unicode MS" pitchFamily="34" charset="-128"/>
              </a:rPr>
              <a:t>University of Illinois at Urbana-Champaign</a:t>
            </a:r>
            <a:endParaRPr lang="en-US" sz="2000" dirty="0" smtClean="0"/>
          </a:p>
        </p:txBody>
      </p:sp>
      <p:sp>
        <p:nvSpPr>
          <p:cNvPr id="4" name="Slide Number Placeholder 3"/>
          <p:cNvSpPr>
            <a:spLocks noGrp="1"/>
          </p:cNvSpPr>
          <p:nvPr>
            <p:ph type="sldNum" sz="quarter" idx="12"/>
          </p:nvPr>
        </p:nvSpPr>
        <p:spPr/>
        <p:txBody>
          <a:bodyPr/>
          <a:lstStyle/>
          <a:p>
            <a:pPr>
              <a:defRPr/>
            </a:pPr>
            <a:r>
              <a:rPr lang="en-US" altLang="zh-TW" smtClean="0"/>
              <a:t>Page 1</a:t>
            </a:r>
            <a:endParaRPr lang="en-US" altLang="zh-TW"/>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What is being Repaired? </a:t>
            </a:r>
            <a:endParaRPr lang="zh-CN" altLang="en-US" dirty="0"/>
          </a:p>
        </p:txBody>
      </p:sp>
      <p:sp>
        <p:nvSpPr>
          <p:cNvPr id="11" name="Content Placeholder 10" descr=" 11"/>
          <p:cNvSpPr>
            <a:spLocks noGrp="1"/>
          </p:cNvSpPr>
          <p:nvPr>
            <p:ph idx="1"/>
          </p:nvPr>
        </p:nvSpPr>
        <p:spPr/>
        <p:txBody>
          <a:bodyPr/>
          <a:lstStyle/>
          <a:p>
            <a:r>
              <a:rPr lang="en-US" dirty="0" smtClean="0">
                <a:latin typeface="Calibri" panose="020F0502020204030204" pitchFamily="34" charset="0"/>
              </a:rPr>
              <a:t>             The  </a:t>
            </a:r>
            <a:r>
              <a:rPr lang="en-US" dirty="0">
                <a:latin typeface="Calibri" panose="020F0502020204030204" pitchFamily="34" charset="0"/>
              </a:rPr>
              <a:t>ball  hit the  window  and Bill repaired  it . </a:t>
            </a:r>
            <a:endParaRPr lang="en-US" sz="2200" dirty="0">
              <a:latin typeface="Calibri" panose="020F0502020204030204" pitchFamily="34" charset="0"/>
            </a:endParaRPr>
          </a:p>
          <a:p>
            <a:endParaRPr lang="en-US" dirty="0" smtClean="0"/>
          </a:p>
          <a:p>
            <a:endParaRPr lang="en-US" dirty="0"/>
          </a:p>
        </p:txBody>
      </p:sp>
      <p:sp>
        <p:nvSpPr>
          <p:cNvPr id="4" name="幻灯片编号占位符 3" descr=" 4"/>
          <p:cNvSpPr>
            <a:spLocks noGrp="1"/>
          </p:cNvSpPr>
          <p:nvPr>
            <p:ph type="sldNum" sz="quarter" idx="11"/>
          </p:nvPr>
        </p:nvSpPr>
        <p:spPr/>
        <p:txBody>
          <a:bodyPr/>
          <a:lstStyle/>
          <a:p>
            <a:r>
              <a:rPr lang="en-US" altLang="zh-CN" smtClean="0"/>
              <a:t>9</a:t>
            </a:r>
            <a:endParaRPr lang="zh-CN" altLang="en-US"/>
          </a:p>
        </p:txBody>
      </p:sp>
      <p:sp>
        <p:nvSpPr>
          <p:cNvPr id="5" name="Rectangle 4" descr=" 8"/>
          <p:cNvSpPr/>
          <p:nvPr/>
        </p:nvSpPr>
        <p:spPr>
          <a:xfrm>
            <a:off x="7105609" y="1263909"/>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130795547"/>
      </p:ext>
    </p:extLst>
  </p:cSld>
  <p:clrMapOvr>
    <a:masterClrMapping/>
  </p:clrMapOvr>
  <p:transition spd="med">
    <p:cu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dirty="0" smtClean="0"/>
              <a:t>Created a dataset of People-Profession based on Wikipedia </a:t>
            </a:r>
          </a:p>
          <a:p>
            <a:r>
              <a:rPr lang="en-US" dirty="0" smtClean="0"/>
              <a:t>Steps: </a:t>
            </a:r>
          </a:p>
          <a:p>
            <a:pPr lvl="1">
              <a:buClr>
                <a:srgbClr val="FBA313"/>
              </a:buClr>
            </a:pPr>
            <a:r>
              <a:rPr lang="en-US" smtClean="0">
                <a:latin typeface="Calibri"/>
              </a:rPr>
              <a:t>Pick a bunch of profiles (of people) with known jobs</a:t>
            </a:r>
          </a:p>
          <a:p>
            <a:pPr lvl="1">
              <a:buChar char=" "/>
            </a:pPr>
            <a:r>
              <a:rPr lang="en-US" smtClean="0"/>
              <a:t>                                                                      </a:t>
            </a:r>
            <a:endParaRPr lang="en-US" dirty="0" smtClean="0"/>
          </a:p>
          <a:p>
            <a:pPr lvl="1">
              <a:buChar char=" "/>
            </a:pPr>
            <a:r>
              <a:rPr lang="en-US" smtClean="0"/>
              <a:t>                                                                    </a:t>
            </a:r>
            <a:endParaRPr lang="en-US" dirty="0" smtClean="0"/>
          </a:p>
          <a:p>
            <a:endParaRPr lang="en-US"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106</a:t>
            </a:r>
            <a:endParaRPr lang="zh-CN" altLang="en-US"/>
          </a:p>
        </p:txBody>
      </p:sp>
      <p:sp>
        <p:nvSpPr>
          <p:cNvPr id="5" name="Rectangle 4" descr=" 5"/>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spTree>
    <p:extLst>
      <p:ext uri="{BB962C8B-B14F-4D97-AF65-F5344CB8AC3E}">
        <p14:creationId xmlns:p14="http://schemas.microsoft.com/office/powerpoint/2010/main" val="4036791298"/>
      </p:ext>
    </p:extLst>
  </p:cSld>
  <p:clrMapOvr>
    <a:masterClrMapping/>
  </p:clrMapOvr>
  <p:transition spd="med">
    <p:cu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dirty="0" smtClean="0"/>
              <a:t>Created a dataset of People-Profession based on Wikipedia </a:t>
            </a:r>
          </a:p>
          <a:p>
            <a:r>
              <a:rPr lang="en-US" dirty="0" smtClean="0"/>
              <a:t>Steps: </a:t>
            </a:r>
          </a:p>
          <a:p>
            <a:pPr lvl="1">
              <a:buClr>
                <a:srgbClr val="FBA313"/>
              </a:buClr>
            </a:pPr>
            <a:r>
              <a:rPr lang="en-US" smtClean="0">
                <a:latin typeface="Calibri"/>
              </a:rPr>
              <a:t>Pick a bunch of profiles (of people) with known jobs</a:t>
            </a:r>
          </a:p>
          <a:p>
            <a:pPr lvl="1">
              <a:buChar char=" "/>
            </a:pPr>
            <a:r>
              <a:rPr lang="en-US" smtClean="0"/>
              <a:t>                                                                      </a:t>
            </a:r>
            <a:endParaRPr lang="en-US" dirty="0" smtClean="0"/>
          </a:p>
          <a:p>
            <a:pPr lvl="1">
              <a:buChar char=" "/>
            </a:pPr>
            <a:r>
              <a:rPr lang="en-US" smtClean="0"/>
              <a:t>                                                                    </a:t>
            </a:r>
            <a:endParaRPr lang="en-US" dirty="0" smtClean="0"/>
          </a:p>
          <a:p>
            <a:endParaRPr lang="en-US"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106</a:t>
            </a:r>
            <a:endParaRPr lang="zh-CN" altLang="en-US"/>
          </a:p>
        </p:txBody>
      </p:sp>
      <p:sp>
        <p:nvSpPr>
          <p:cNvPr id="5" name="Rectangle 4" descr=" 5"/>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pic>
        <p:nvPicPr>
          <p:cNvPr id="6" name="Picture 4" descr=" 102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49" y="3381482"/>
            <a:ext cx="8574881" cy="1353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descr=" 6"/>
          <p:cNvSpPr txBox="1"/>
          <p:nvPr/>
        </p:nvSpPr>
        <p:spPr>
          <a:xfrm>
            <a:off x="412274" y="3196816"/>
            <a:ext cx="8567282" cy="292388"/>
          </a:xfrm>
          <a:prstGeom prst="rect">
            <a:avLst/>
          </a:prstGeom>
          <a:noFill/>
        </p:spPr>
        <p:txBody>
          <a:bodyPr wrap="none" rtlCol="0">
            <a:spAutoFit/>
          </a:bodyPr>
          <a:lstStyle/>
          <a:p>
            <a:r>
              <a:rPr lang="en-US" sz="1300" dirty="0" smtClean="0">
                <a:latin typeface="Calibri" panose="020F0502020204030204" pitchFamily="34" charset="0"/>
              </a:rPr>
              <a:t>J. K. Rowling        Quentin Tarantino     Joe </a:t>
            </a:r>
            <a:r>
              <a:rPr lang="en-US" sz="1300" dirty="0">
                <a:latin typeface="Calibri" panose="020F0502020204030204" pitchFamily="34" charset="0"/>
              </a:rPr>
              <a:t>Biden     </a:t>
            </a:r>
            <a:r>
              <a:rPr lang="en-US" sz="1300" dirty="0" smtClean="0">
                <a:latin typeface="Calibri" panose="020F0502020204030204" pitchFamily="34" charset="0"/>
              </a:rPr>
              <a:t> Ernest Hemingway    Peter Jackson        Jimmy </a:t>
            </a:r>
            <a:r>
              <a:rPr lang="en-US" sz="1300" dirty="0">
                <a:latin typeface="Calibri" panose="020F0502020204030204" pitchFamily="34" charset="0"/>
              </a:rPr>
              <a:t>Carter</a:t>
            </a:r>
            <a:r>
              <a:rPr lang="en-US" sz="1300" dirty="0" smtClean="0">
                <a:latin typeface="Calibri" panose="020F0502020204030204" pitchFamily="34" charset="0"/>
              </a:rPr>
              <a:t>        Steven Spielberg</a:t>
            </a:r>
            <a:endParaRPr lang="en-US" sz="1300" dirty="0">
              <a:latin typeface="Calibri" panose="020F0502020204030204" pitchFamily="34" charset="0"/>
            </a:endParaRPr>
          </a:p>
        </p:txBody>
      </p:sp>
    </p:spTree>
    <p:extLst>
      <p:ext uri="{BB962C8B-B14F-4D97-AF65-F5344CB8AC3E}">
        <p14:creationId xmlns:p14="http://schemas.microsoft.com/office/powerpoint/2010/main" val="3617330071"/>
      </p:ext>
    </p:extLst>
  </p:cSld>
  <p:clrMapOvr>
    <a:masterClrMapping/>
  </p:clrMapOvr>
  <p:transition spd="med">
    <p:cu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dirty="0" smtClean="0"/>
              <a:t>Created a dataset of People-Profession based on Wikipedia </a:t>
            </a:r>
          </a:p>
          <a:p>
            <a:r>
              <a:rPr lang="en-US" dirty="0" smtClean="0"/>
              <a:t>Steps: </a:t>
            </a:r>
          </a:p>
          <a:p>
            <a:pPr lvl="1">
              <a:buClr>
                <a:srgbClr val="FBA313"/>
              </a:buClr>
            </a:pPr>
            <a:r>
              <a:rPr lang="en-US" smtClean="0">
                <a:latin typeface="Calibri"/>
              </a:rPr>
              <a:t>Pick a bunch of profiles (of people) with known jobs</a:t>
            </a:r>
          </a:p>
          <a:p>
            <a:pPr lvl="1">
              <a:buClr>
                <a:srgbClr val="FBA313"/>
              </a:buClr>
            </a:pPr>
            <a:r>
              <a:rPr lang="en-US" smtClean="0">
                <a:latin typeface="Calibri"/>
              </a:rPr>
              <a:t>Merge the profiles of the ones with the same job (occupation profiles)</a:t>
            </a:r>
          </a:p>
          <a:p>
            <a:pPr lvl="1">
              <a:buChar char=" "/>
            </a:pPr>
            <a:r>
              <a:rPr lang="en-US" smtClean="0"/>
              <a:t>                                                                    </a:t>
            </a:r>
            <a:endParaRPr lang="en-US" dirty="0" smtClean="0"/>
          </a:p>
          <a:p>
            <a:endParaRPr lang="en-US"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106</a:t>
            </a:r>
            <a:endParaRPr lang="zh-CN" altLang="en-US"/>
          </a:p>
        </p:txBody>
      </p:sp>
      <p:sp>
        <p:nvSpPr>
          <p:cNvPr id="5" name="Rectangle 4" descr=" 5"/>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pic>
        <p:nvPicPr>
          <p:cNvPr id="6" name="Picture 4" descr=" 102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49" y="3381482"/>
            <a:ext cx="8574881" cy="1353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descr=" 6"/>
          <p:cNvSpPr txBox="1"/>
          <p:nvPr/>
        </p:nvSpPr>
        <p:spPr>
          <a:xfrm>
            <a:off x="412274" y="3196816"/>
            <a:ext cx="8567282" cy="292388"/>
          </a:xfrm>
          <a:prstGeom prst="rect">
            <a:avLst/>
          </a:prstGeom>
          <a:noFill/>
        </p:spPr>
        <p:txBody>
          <a:bodyPr wrap="none" rtlCol="0">
            <a:spAutoFit/>
          </a:bodyPr>
          <a:lstStyle/>
          <a:p>
            <a:r>
              <a:rPr lang="en-US" sz="1300" dirty="0" smtClean="0">
                <a:latin typeface="Calibri" panose="020F0502020204030204" pitchFamily="34" charset="0"/>
              </a:rPr>
              <a:t>J. K. Rowling        Quentin Tarantino     Joe </a:t>
            </a:r>
            <a:r>
              <a:rPr lang="en-US" sz="1300" dirty="0">
                <a:latin typeface="Calibri" panose="020F0502020204030204" pitchFamily="34" charset="0"/>
              </a:rPr>
              <a:t>Biden     </a:t>
            </a:r>
            <a:r>
              <a:rPr lang="en-US" sz="1300" dirty="0" smtClean="0">
                <a:latin typeface="Calibri" panose="020F0502020204030204" pitchFamily="34" charset="0"/>
              </a:rPr>
              <a:t> Ernest Hemingway    Peter Jackson        Jimmy </a:t>
            </a:r>
            <a:r>
              <a:rPr lang="en-US" sz="1300" dirty="0">
                <a:latin typeface="Calibri" panose="020F0502020204030204" pitchFamily="34" charset="0"/>
              </a:rPr>
              <a:t>Carter</a:t>
            </a:r>
            <a:r>
              <a:rPr lang="en-US" sz="1300" dirty="0" smtClean="0">
                <a:latin typeface="Calibri" panose="020F0502020204030204" pitchFamily="34" charset="0"/>
              </a:rPr>
              <a:t>        Steven Spielberg</a:t>
            </a:r>
            <a:endParaRPr lang="en-US" sz="1300" dirty="0">
              <a:latin typeface="Calibri" panose="020F0502020204030204" pitchFamily="34" charset="0"/>
            </a:endParaRPr>
          </a:p>
        </p:txBody>
      </p:sp>
    </p:spTree>
    <p:extLst>
      <p:ext uri="{BB962C8B-B14F-4D97-AF65-F5344CB8AC3E}">
        <p14:creationId xmlns:p14="http://schemas.microsoft.com/office/powerpoint/2010/main" val="787516435"/>
      </p:ext>
    </p:extLst>
  </p:cSld>
  <p:clrMapOvr>
    <a:masterClrMapping/>
  </p:clrMapOvr>
  <p:transition spd="med">
    <p:cu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dirty="0" smtClean="0"/>
              <a:t>Created a dataset of People-Profession based on Wikipedia </a:t>
            </a:r>
          </a:p>
          <a:p>
            <a:r>
              <a:rPr lang="en-US" dirty="0" smtClean="0"/>
              <a:t>Steps: </a:t>
            </a:r>
          </a:p>
          <a:p>
            <a:pPr lvl="1">
              <a:buClr>
                <a:srgbClr val="FBA313"/>
              </a:buClr>
            </a:pPr>
            <a:r>
              <a:rPr lang="en-US" smtClean="0">
                <a:latin typeface="Calibri"/>
              </a:rPr>
              <a:t>Pick a bunch of profiles (of people) with known jobs</a:t>
            </a:r>
          </a:p>
          <a:p>
            <a:pPr lvl="1">
              <a:buClr>
                <a:srgbClr val="FBA313"/>
              </a:buClr>
            </a:pPr>
            <a:r>
              <a:rPr lang="en-US" smtClean="0">
                <a:latin typeface="Calibri"/>
              </a:rPr>
              <a:t>Merge the profiles of the ones with the same job (occupation profiles)</a:t>
            </a:r>
          </a:p>
          <a:p>
            <a:pPr lvl="1">
              <a:buChar char=" "/>
            </a:pPr>
            <a:r>
              <a:rPr lang="en-US" smtClean="0"/>
              <a:t>                                                                    </a:t>
            </a:r>
            <a:endParaRPr lang="en-US" dirty="0" smtClean="0"/>
          </a:p>
          <a:p>
            <a:endParaRPr lang="en-US"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106</a:t>
            </a:r>
            <a:endParaRPr lang="zh-CN" altLang="en-US"/>
          </a:p>
        </p:txBody>
      </p:sp>
      <p:sp>
        <p:nvSpPr>
          <p:cNvPr id="5" name="Rectangle 4" descr=" 5"/>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pic>
        <p:nvPicPr>
          <p:cNvPr id="8" name="Picture 2" descr=" 102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61" y="3407088"/>
            <a:ext cx="8367426" cy="130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770730"/>
      </p:ext>
    </p:extLst>
  </p:cSld>
  <p:clrMapOvr>
    <a:masterClrMapping/>
  </p:clrMapOvr>
  <p:transition spd="med">
    <p:cu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dirty="0" smtClean="0"/>
              <a:t>Created a dataset of People-Profession based on Wikipedia </a:t>
            </a:r>
          </a:p>
          <a:p>
            <a:r>
              <a:rPr lang="en-US" dirty="0" smtClean="0"/>
              <a:t>Steps: </a:t>
            </a:r>
          </a:p>
          <a:p>
            <a:pPr lvl="1">
              <a:buClr>
                <a:srgbClr val="FBA313"/>
              </a:buClr>
            </a:pPr>
            <a:r>
              <a:rPr lang="en-US" smtClean="0">
                <a:latin typeface="Calibri"/>
              </a:rPr>
              <a:t>Pick a bunch of profiles (of people) with known jobs</a:t>
            </a:r>
          </a:p>
          <a:p>
            <a:pPr lvl="1">
              <a:buClr>
                <a:srgbClr val="FBA313"/>
              </a:buClr>
            </a:pPr>
            <a:r>
              <a:rPr lang="en-US" smtClean="0">
                <a:latin typeface="Calibri"/>
              </a:rPr>
              <a:t>Merge the profiles of the ones with the same job (occupation profiles)</a:t>
            </a:r>
          </a:p>
          <a:p>
            <a:pPr lvl="1">
              <a:buClr>
                <a:srgbClr val="FBA313"/>
              </a:buClr>
            </a:pPr>
            <a:r>
              <a:rPr lang="en-US" smtClean="0">
                <a:latin typeface="Calibri"/>
              </a:rPr>
              <a:t>Given a new profile, decide which occupation profile it is closest: </a:t>
            </a:r>
          </a:p>
          <a:p>
            <a:endParaRPr lang="en-US"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106</a:t>
            </a:r>
            <a:endParaRPr lang="zh-CN" altLang="en-US"/>
          </a:p>
        </p:txBody>
      </p:sp>
      <p:sp>
        <p:nvSpPr>
          <p:cNvPr id="5" name="Rectangle 4" descr=" 5"/>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pic>
        <p:nvPicPr>
          <p:cNvPr id="8" name="Picture 2" descr=" 102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61" y="3407088"/>
            <a:ext cx="8367426" cy="130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descr=" 10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068" y="4825387"/>
            <a:ext cx="1576994" cy="140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descr=" 9"/>
          <p:cNvSpPr/>
          <p:nvPr/>
        </p:nvSpPr>
        <p:spPr>
          <a:xfrm>
            <a:off x="3932279" y="6143065"/>
            <a:ext cx="1350691" cy="307777"/>
          </a:xfrm>
          <a:prstGeom prst="rect">
            <a:avLst/>
          </a:prstGeom>
        </p:spPr>
        <p:txBody>
          <a:bodyPr wrap="none">
            <a:spAutoFit/>
          </a:bodyPr>
          <a:lstStyle/>
          <a:p>
            <a:r>
              <a:rPr lang="en-US" sz="1400" dirty="0">
                <a:latin typeface="Calibri" panose="020F0502020204030204" pitchFamily="34" charset="0"/>
              </a:rPr>
              <a:t>John F. Kennedy</a:t>
            </a:r>
          </a:p>
        </p:txBody>
      </p:sp>
    </p:spTree>
    <p:extLst>
      <p:ext uri="{BB962C8B-B14F-4D97-AF65-F5344CB8AC3E}">
        <p14:creationId xmlns:p14="http://schemas.microsoft.com/office/powerpoint/2010/main" val="1693672622"/>
      </p:ext>
    </p:extLst>
  </p:cSld>
  <p:clrMapOvr>
    <a:masterClrMapping/>
  </p:clrMapOvr>
  <p:transition spd="med">
    <p:cu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dirty="0" smtClean="0"/>
              <a:t>Created a dataset of People-Profession based on Wikipedia </a:t>
            </a:r>
          </a:p>
          <a:p>
            <a:r>
              <a:rPr lang="en-US" dirty="0" smtClean="0"/>
              <a:t>Steps: </a:t>
            </a:r>
          </a:p>
          <a:p>
            <a:pPr lvl="1">
              <a:buClr>
                <a:srgbClr val="FBA313"/>
              </a:buClr>
            </a:pPr>
            <a:r>
              <a:rPr lang="en-US" smtClean="0">
                <a:latin typeface="Calibri"/>
              </a:rPr>
              <a:t>Pick a bunch of profiles (of people) with known jobs</a:t>
            </a:r>
          </a:p>
          <a:p>
            <a:pPr lvl="1">
              <a:buClr>
                <a:srgbClr val="FBA313"/>
              </a:buClr>
            </a:pPr>
            <a:r>
              <a:rPr lang="en-US" smtClean="0">
                <a:latin typeface="Calibri"/>
              </a:rPr>
              <a:t>Merge the profiles of the ones with the same job (occupation profiles)</a:t>
            </a:r>
          </a:p>
          <a:p>
            <a:pPr lvl="1">
              <a:buClr>
                <a:srgbClr val="FBA313"/>
              </a:buClr>
            </a:pPr>
            <a:r>
              <a:rPr lang="en-US" smtClean="0">
                <a:latin typeface="Calibri"/>
              </a:rPr>
              <a:t>Given a new profile, decide which occupation profile it is closest: </a:t>
            </a:r>
          </a:p>
          <a:p>
            <a:endParaRPr lang="en-US"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106</a:t>
            </a:r>
            <a:endParaRPr lang="zh-CN" altLang="en-US"/>
          </a:p>
        </p:txBody>
      </p:sp>
      <p:sp>
        <p:nvSpPr>
          <p:cNvPr id="5" name="Rectangle 4" descr=" 5"/>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pic>
        <p:nvPicPr>
          <p:cNvPr id="8" name="Picture 2" descr=" 102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61" y="3407088"/>
            <a:ext cx="8367426" cy="130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descr=" 10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068" y="4825387"/>
            <a:ext cx="1576994" cy="140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10" descr=" 7"/>
          <p:cNvSpPr/>
          <p:nvPr/>
        </p:nvSpPr>
        <p:spPr>
          <a:xfrm>
            <a:off x="1641513" y="4649118"/>
            <a:ext cx="2170323" cy="903383"/>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12" name="Freeform 11" descr=" 13"/>
          <p:cNvSpPr/>
          <p:nvPr/>
        </p:nvSpPr>
        <p:spPr>
          <a:xfrm flipH="1">
            <a:off x="5363378" y="4716704"/>
            <a:ext cx="1907754" cy="903383"/>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10" name="Freeform 9" descr=" 14"/>
          <p:cNvSpPr/>
          <p:nvPr/>
        </p:nvSpPr>
        <p:spPr>
          <a:xfrm>
            <a:off x="4385747" y="4465497"/>
            <a:ext cx="76200" cy="451692"/>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9" name="Rectangle 8" descr=" 9"/>
          <p:cNvSpPr/>
          <p:nvPr/>
        </p:nvSpPr>
        <p:spPr>
          <a:xfrm>
            <a:off x="3932279" y="6143065"/>
            <a:ext cx="1350691" cy="307777"/>
          </a:xfrm>
          <a:prstGeom prst="rect">
            <a:avLst/>
          </a:prstGeom>
        </p:spPr>
        <p:txBody>
          <a:bodyPr wrap="none">
            <a:spAutoFit/>
          </a:bodyPr>
          <a:lstStyle/>
          <a:p>
            <a:r>
              <a:rPr lang="en-US" sz="1400" dirty="0">
                <a:latin typeface="Calibri" panose="020F0502020204030204" pitchFamily="34" charset="0"/>
              </a:rPr>
              <a:t>John F. Kennedy</a:t>
            </a:r>
          </a:p>
        </p:txBody>
      </p:sp>
    </p:spTree>
    <p:extLst>
      <p:ext uri="{BB962C8B-B14F-4D97-AF65-F5344CB8AC3E}">
        <p14:creationId xmlns:p14="http://schemas.microsoft.com/office/powerpoint/2010/main" val="1636544890"/>
      </p:ext>
    </p:extLst>
  </p:cSld>
  <p:clrMapOvr>
    <a:masterClrMapping/>
  </p:clrMapOvr>
  <p:transition spd="med">
    <p:cu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dirty="0" smtClean="0"/>
              <a:t>Created a dataset of People-Profession based on Wikipedia </a:t>
            </a:r>
          </a:p>
          <a:p>
            <a:r>
              <a:rPr lang="en-US" dirty="0" smtClean="0"/>
              <a:t>Steps: </a:t>
            </a:r>
          </a:p>
          <a:p>
            <a:pPr lvl="1">
              <a:buClr>
                <a:srgbClr val="FBA313"/>
              </a:buClr>
            </a:pPr>
            <a:r>
              <a:rPr lang="en-US" smtClean="0">
                <a:latin typeface="Calibri"/>
              </a:rPr>
              <a:t>Pick a bunch of profiles (of people) with known jobs</a:t>
            </a:r>
          </a:p>
          <a:p>
            <a:pPr lvl="1">
              <a:buClr>
                <a:srgbClr val="FBA313"/>
              </a:buClr>
            </a:pPr>
            <a:r>
              <a:rPr lang="en-US" smtClean="0">
                <a:latin typeface="Calibri"/>
              </a:rPr>
              <a:t>Merge the profiles of the ones with the same job (occupation profiles)</a:t>
            </a:r>
          </a:p>
          <a:p>
            <a:pPr lvl="1">
              <a:buClr>
                <a:srgbClr val="FBA313"/>
              </a:buClr>
            </a:pPr>
            <a:r>
              <a:rPr lang="en-US" smtClean="0">
                <a:latin typeface="Calibri"/>
              </a:rPr>
              <a:t>Given a new profile, decide which occupation profile it is closest: </a:t>
            </a:r>
          </a:p>
          <a:p>
            <a:endParaRPr lang="en-US"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106</a:t>
            </a:r>
            <a:endParaRPr lang="zh-CN" altLang="en-US"/>
          </a:p>
        </p:txBody>
      </p:sp>
      <p:sp>
        <p:nvSpPr>
          <p:cNvPr id="5" name="Rectangle 4" descr=" 5"/>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pic>
        <p:nvPicPr>
          <p:cNvPr id="8" name="Picture 2" descr=" 102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61" y="3407088"/>
            <a:ext cx="8367426" cy="130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descr=" 10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068" y="4825387"/>
            <a:ext cx="1576994" cy="140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Freeform 10" descr=" 7"/>
          <p:cNvSpPr/>
          <p:nvPr/>
        </p:nvSpPr>
        <p:spPr>
          <a:xfrm>
            <a:off x="1641513" y="4649118"/>
            <a:ext cx="2170323" cy="903383"/>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12" name="Freeform 11" descr=" 13"/>
          <p:cNvSpPr/>
          <p:nvPr/>
        </p:nvSpPr>
        <p:spPr>
          <a:xfrm flipH="1">
            <a:off x="5363378" y="4716704"/>
            <a:ext cx="1907754" cy="903383"/>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10" name="Freeform 9" descr=" 14"/>
          <p:cNvSpPr/>
          <p:nvPr/>
        </p:nvSpPr>
        <p:spPr>
          <a:xfrm>
            <a:off x="4385747" y="4465497"/>
            <a:ext cx="76200" cy="451692"/>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13" name="Rectangle 12" descr=" 8"/>
          <p:cNvSpPr/>
          <p:nvPr/>
        </p:nvSpPr>
        <p:spPr>
          <a:xfrm>
            <a:off x="1142075" y="5806692"/>
            <a:ext cx="7351932" cy="430887"/>
          </a:xfrm>
          <a:prstGeom prst="rect">
            <a:avLst/>
          </a:prstGeom>
          <a:solidFill>
            <a:srgbClr val="E5ECFF"/>
          </a:solidFill>
          <a:ln w="28575">
            <a:solidFill>
              <a:srgbClr val="0070C0"/>
            </a:solidFill>
          </a:ln>
        </p:spPr>
        <p:txBody>
          <a:bodyPr wrap="square">
            <a:spAutoFit/>
          </a:bodyPr>
          <a:lstStyle/>
          <a:p>
            <a:r>
              <a:rPr lang="en-US" sz="2200" dirty="0" smtClean="0">
                <a:latin typeface="Calibri" panose="020F0502020204030204" pitchFamily="34" charset="0"/>
              </a:rPr>
              <a:t>72.1% of the test cases, the correct answer is among the top-5</a:t>
            </a:r>
            <a:endParaRPr lang="en-US" sz="2200" dirty="0">
              <a:latin typeface="Calibri" panose="020F0502020204030204" pitchFamily="34" charset="0"/>
            </a:endParaRPr>
          </a:p>
        </p:txBody>
      </p:sp>
      <p:sp>
        <p:nvSpPr>
          <p:cNvPr id="9" name="Rectangle 8" descr=" 9"/>
          <p:cNvSpPr/>
          <p:nvPr/>
        </p:nvSpPr>
        <p:spPr>
          <a:xfrm>
            <a:off x="3932279" y="6143065"/>
            <a:ext cx="1350691" cy="307777"/>
          </a:xfrm>
          <a:prstGeom prst="rect">
            <a:avLst/>
          </a:prstGeom>
        </p:spPr>
        <p:txBody>
          <a:bodyPr wrap="none">
            <a:spAutoFit/>
          </a:bodyPr>
          <a:lstStyle/>
          <a:p>
            <a:r>
              <a:rPr lang="en-US" sz="1400" dirty="0">
                <a:latin typeface="Calibri" panose="020F0502020204030204" pitchFamily="34" charset="0"/>
              </a:rPr>
              <a:t>John F. Kennedy</a:t>
            </a:r>
          </a:p>
        </p:txBody>
      </p:sp>
    </p:spTree>
    <p:extLst>
      <p:ext uri="{BB962C8B-B14F-4D97-AF65-F5344CB8AC3E}">
        <p14:creationId xmlns:p14="http://schemas.microsoft.com/office/powerpoint/2010/main" val="1488697274"/>
      </p:ext>
    </p:extLst>
  </p:cSld>
  <p:clrMapOvr>
    <a:masterClrMapping/>
  </p:clrMapOvr>
  <p:transition spd="med">
    <p:cu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Future Directions</a:t>
            </a:r>
            <a:endParaRPr lang="zh-CN" altLang="en-US" dirty="0"/>
          </a:p>
        </p:txBody>
      </p:sp>
      <p:sp>
        <p:nvSpPr>
          <p:cNvPr id="3" name="内容占位符 2" descr=" 3"/>
          <p:cNvSpPr>
            <a:spLocks noGrp="1"/>
          </p:cNvSpPr>
          <p:nvPr>
            <p:ph idx="1"/>
          </p:nvPr>
        </p:nvSpPr>
        <p:spPr/>
        <p:txBody>
          <a:bodyPr/>
          <a:lstStyle/>
          <a:p>
            <a:r>
              <a:rPr lang="en-US" altLang="zh-CN" dirty="0" smtClean="0"/>
              <a:t>Extensions of the Profiler</a:t>
            </a:r>
          </a:p>
          <a:p>
            <a:pPr lvl="1"/>
            <a:r>
              <a:rPr lang="en-US" altLang="zh-CN" dirty="0" smtClean="0"/>
              <a:t>Richer set of schemas</a:t>
            </a:r>
          </a:p>
          <a:p>
            <a:pPr lvl="1"/>
            <a:r>
              <a:rPr lang="en-US" altLang="zh-CN" dirty="0" smtClean="0"/>
              <a:t>Richer annotations</a:t>
            </a:r>
          </a:p>
          <a:p>
            <a:pPr lvl="1"/>
            <a:r>
              <a:rPr lang="en-US" altLang="zh-CN" dirty="0" smtClean="0"/>
              <a:t>More data </a:t>
            </a:r>
          </a:p>
          <a:p>
            <a:pPr lvl="1"/>
            <a:r>
              <a:rPr lang="en-US" altLang="zh-CN" dirty="0" smtClean="0"/>
              <a:t>Incorporating the profiler as a part of feature extraction system, within a learning framework</a:t>
            </a:r>
          </a:p>
          <a:p>
            <a:pPr lvl="2"/>
            <a:r>
              <a:rPr lang="en-US" altLang="zh-CN" dirty="0" smtClean="0"/>
              <a:t>Profiler, beyond a resource, but as a tool to engineer knowledge. </a:t>
            </a:r>
          </a:p>
          <a:p>
            <a:r>
              <a:rPr lang="en-US" altLang="zh-CN" dirty="0"/>
              <a:t>Inference</a:t>
            </a:r>
          </a:p>
          <a:p>
            <a:pPr lvl="1"/>
            <a:r>
              <a:rPr lang="en-US" altLang="zh-CN" dirty="0"/>
              <a:t>How to best use the profiles </a:t>
            </a:r>
          </a:p>
          <a:p>
            <a:r>
              <a:rPr lang="en-US" altLang="zh-CN" dirty="0" smtClean="0"/>
              <a:t>Experiments</a:t>
            </a:r>
          </a:p>
          <a:p>
            <a:pPr lvl="1"/>
            <a:r>
              <a:rPr lang="en-US" altLang="zh-CN" dirty="0" smtClean="0"/>
              <a:t>Different tasks need to be explored.</a:t>
            </a:r>
          </a:p>
          <a:p>
            <a:pPr lvl="1"/>
            <a:endParaRPr lang="en-US" altLang="zh-CN" dirty="0" smtClean="0"/>
          </a:p>
        </p:txBody>
      </p:sp>
      <p:sp>
        <p:nvSpPr>
          <p:cNvPr id="4" name="幻灯片编号占位符 3" descr=" 4"/>
          <p:cNvSpPr>
            <a:spLocks noGrp="1"/>
          </p:cNvSpPr>
          <p:nvPr>
            <p:ph type="sldNum" sz="quarter" idx="11"/>
          </p:nvPr>
        </p:nvSpPr>
        <p:spPr/>
        <p:txBody>
          <a:bodyPr/>
          <a:lstStyle/>
          <a:p>
            <a:r>
              <a:rPr lang="en-US" altLang="zh-CN" smtClean="0"/>
              <a:t>114</a:t>
            </a:r>
            <a:endParaRPr lang="zh-CN" altLang="en-US"/>
          </a:p>
        </p:txBody>
      </p:sp>
    </p:spTree>
    <p:extLst>
      <p:ext uri="{BB962C8B-B14F-4D97-AF65-F5344CB8AC3E}">
        <p14:creationId xmlns:p14="http://schemas.microsoft.com/office/powerpoint/2010/main" val="1294546523"/>
      </p:ext>
    </p:extLst>
  </p:cSld>
  <p:clrMapOvr>
    <a:masterClrMapping/>
  </p:clrMapOvr>
  <p:transition spd="med">
    <p:cu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Future Directions</a:t>
            </a:r>
            <a:endParaRPr lang="zh-CN" altLang="en-US" dirty="0"/>
          </a:p>
        </p:txBody>
      </p:sp>
      <p:sp>
        <p:nvSpPr>
          <p:cNvPr id="3" name="内容占位符 2" descr=" 3"/>
          <p:cNvSpPr>
            <a:spLocks noGrp="1"/>
          </p:cNvSpPr>
          <p:nvPr>
            <p:ph idx="1"/>
          </p:nvPr>
        </p:nvSpPr>
        <p:spPr/>
        <p:txBody>
          <a:bodyPr/>
          <a:lstStyle/>
          <a:p>
            <a:r>
              <a:rPr lang="en-US" altLang="zh-CN" dirty="0" smtClean="0"/>
              <a:t>Extensions of the Profiler</a:t>
            </a:r>
          </a:p>
          <a:p>
            <a:pPr lvl="1"/>
            <a:r>
              <a:rPr lang="en-US" altLang="zh-CN" dirty="0" smtClean="0"/>
              <a:t>Richer set of schemas</a:t>
            </a:r>
          </a:p>
          <a:p>
            <a:pPr lvl="1"/>
            <a:r>
              <a:rPr lang="en-US" altLang="zh-CN" dirty="0" smtClean="0"/>
              <a:t>Richer annotations</a:t>
            </a:r>
          </a:p>
          <a:p>
            <a:pPr lvl="1"/>
            <a:r>
              <a:rPr lang="en-US" altLang="zh-CN" dirty="0" smtClean="0"/>
              <a:t>More data </a:t>
            </a:r>
          </a:p>
          <a:p>
            <a:pPr lvl="1"/>
            <a:r>
              <a:rPr lang="en-US" altLang="zh-CN" dirty="0" smtClean="0"/>
              <a:t>Incorporating the profiler as a part of feature extraction system, within a learning framework</a:t>
            </a:r>
          </a:p>
          <a:p>
            <a:pPr lvl="2"/>
            <a:r>
              <a:rPr lang="en-US" altLang="zh-CN" dirty="0" smtClean="0"/>
              <a:t>Profiler, beyond a resource, but as a tool to engineer knowledge. </a:t>
            </a:r>
          </a:p>
          <a:p>
            <a:r>
              <a:rPr lang="en-US" altLang="zh-CN" dirty="0"/>
              <a:t>Inference</a:t>
            </a:r>
          </a:p>
          <a:p>
            <a:pPr lvl="1"/>
            <a:r>
              <a:rPr lang="en-US" altLang="zh-CN" dirty="0"/>
              <a:t>How to best use the profiles </a:t>
            </a:r>
          </a:p>
          <a:p>
            <a:r>
              <a:rPr lang="en-US" altLang="zh-CN" dirty="0" smtClean="0"/>
              <a:t>Experiments</a:t>
            </a:r>
          </a:p>
          <a:p>
            <a:pPr lvl="1"/>
            <a:r>
              <a:rPr lang="en-US" altLang="zh-CN" dirty="0" smtClean="0"/>
              <a:t>Different tasks need to be explored.</a:t>
            </a:r>
          </a:p>
          <a:p>
            <a:pPr lvl="1"/>
            <a:endParaRPr lang="en-US" altLang="zh-CN" dirty="0" smtClean="0"/>
          </a:p>
        </p:txBody>
      </p:sp>
      <p:sp>
        <p:nvSpPr>
          <p:cNvPr id="4" name="幻灯片编号占位符 3" descr=" 4"/>
          <p:cNvSpPr>
            <a:spLocks noGrp="1"/>
          </p:cNvSpPr>
          <p:nvPr>
            <p:ph type="sldNum" sz="quarter" idx="11"/>
          </p:nvPr>
        </p:nvSpPr>
        <p:spPr/>
        <p:txBody>
          <a:bodyPr/>
          <a:lstStyle/>
          <a:p>
            <a:r>
              <a:rPr lang="en-US" altLang="zh-CN" smtClean="0"/>
              <a:t>114</a:t>
            </a:r>
            <a:endParaRPr lang="zh-CN" altLang="en-US"/>
          </a:p>
        </p:txBody>
      </p:sp>
      <p:sp>
        <p:nvSpPr>
          <p:cNvPr id="5" name="TextBox 4" descr=" 8"/>
          <p:cNvSpPr txBox="1">
            <a:spLocks noChangeArrowheads="1"/>
          </p:cNvSpPr>
          <p:nvPr/>
        </p:nvSpPr>
        <p:spPr bwMode="auto">
          <a:xfrm>
            <a:off x="5334000" y="304800"/>
            <a:ext cx="3352800" cy="466725"/>
          </a:xfrm>
          <a:prstGeom prst="rect">
            <a:avLst/>
          </a:prstGeom>
          <a:solidFill>
            <a:srgbClr val="FFFF99"/>
          </a:solidFill>
          <a:ln w="9525">
            <a:solidFill>
              <a:srgbClr val="FF9933"/>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a:solidFill>
                  <a:srgbClr val="000000"/>
                </a:solidFill>
                <a:latin typeface="Calibri" pitchFamily="34" charset="0"/>
              </a:rPr>
              <a:t>Thank You!</a:t>
            </a:r>
          </a:p>
        </p:txBody>
      </p:sp>
    </p:spTree>
    <p:extLst>
      <p:ext uri="{BB962C8B-B14F-4D97-AF65-F5344CB8AC3E}">
        <p14:creationId xmlns:p14="http://schemas.microsoft.com/office/powerpoint/2010/main" val="2954846828"/>
      </p:ext>
    </p:extLst>
  </p:cSld>
  <p:clrMapOvr>
    <a:masterClrMapping/>
  </p:clrMapOvr>
  <p:transition spd="med">
    <p:cu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Calibri" panose="020F0502020204030204" pitchFamily="34" charset="0"/>
              </a:rPr>
              <a:t>References</a:t>
            </a:r>
            <a:endParaRPr kumimoji="1" lang="zh-CN" altLang="en-US" b="1" dirty="0">
              <a:latin typeface="Calibri" panose="020F0502020204030204" pitchFamily="34" charset="0"/>
            </a:endParaRPr>
          </a:p>
        </p:txBody>
      </p:sp>
      <p:sp>
        <p:nvSpPr>
          <p:cNvPr id="3" name="内容占位符 2"/>
          <p:cNvSpPr>
            <a:spLocks noGrp="1"/>
          </p:cNvSpPr>
          <p:nvPr>
            <p:ph idx="1"/>
          </p:nvPr>
        </p:nvSpPr>
        <p:spPr/>
        <p:txBody>
          <a:bodyPr/>
          <a:lstStyle/>
          <a:p>
            <a:r>
              <a:rPr kumimoji="1" lang="en-US" altLang="zh-CN" dirty="0" smtClean="0">
                <a:latin typeface="Calibri" panose="020F0502020204030204" pitchFamily="34" charset="0"/>
              </a:rPr>
              <a:t>(Peng et al, 2015): </a:t>
            </a:r>
            <a:r>
              <a:rPr lang="en-US" altLang="zh-CN" dirty="0" smtClean="0">
                <a:latin typeface="Calibri" panose="020F0502020204030204" pitchFamily="34" charset="0"/>
              </a:rPr>
              <a:t>Solving</a:t>
            </a:r>
            <a:r>
              <a:rPr lang="zh-CN" altLang="en-US" dirty="0" smtClean="0">
                <a:latin typeface="Calibri" panose="020F0502020204030204" pitchFamily="34" charset="0"/>
              </a:rPr>
              <a:t> </a:t>
            </a:r>
            <a:r>
              <a:rPr lang="en-US" altLang="zh-CN" dirty="0">
                <a:latin typeface="Calibri" panose="020F0502020204030204" pitchFamily="34" charset="0"/>
              </a:rPr>
              <a:t>Hard</a:t>
            </a:r>
            <a:r>
              <a:rPr lang="zh-CN" altLang="en-US" dirty="0">
                <a:latin typeface="Calibri" panose="020F0502020204030204" pitchFamily="34" charset="0"/>
              </a:rPr>
              <a:t> </a:t>
            </a:r>
            <a:r>
              <a:rPr lang="en-US" altLang="zh-CN" dirty="0">
                <a:latin typeface="Calibri" panose="020F0502020204030204" pitchFamily="34" charset="0"/>
              </a:rPr>
              <a:t>Coreference</a:t>
            </a:r>
            <a:r>
              <a:rPr lang="zh-CN" altLang="en-US" dirty="0">
                <a:latin typeface="Calibri" panose="020F0502020204030204" pitchFamily="34" charset="0"/>
              </a:rPr>
              <a:t> </a:t>
            </a:r>
            <a:r>
              <a:rPr lang="en-US" altLang="zh-CN" dirty="0" smtClean="0">
                <a:latin typeface="Calibri" panose="020F0502020204030204" pitchFamily="34" charset="0"/>
              </a:rPr>
              <a:t>Problems. </a:t>
            </a:r>
            <a:r>
              <a:rPr lang="en-US" altLang="zh-CN" i="1" dirty="0" smtClean="0">
                <a:latin typeface="Calibri" panose="020F0502020204030204" pitchFamily="34" charset="0"/>
              </a:rPr>
              <a:t>Haoruo Peng</a:t>
            </a:r>
            <a:r>
              <a:rPr lang="en-US" altLang="zh-CN" b="1" i="1" dirty="0" smtClean="0">
                <a:latin typeface="Calibri" panose="020F0502020204030204" pitchFamily="34" charset="0"/>
              </a:rPr>
              <a:t>*</a:t>
            </a:r>
            <a:r>
              <a:rPr lang="en-US" altLang="zh-CN" i="1" dirty="0" smtClean="0">
                <a:latin typeface="Calibri" panose="020F0502020204030204" pitchFamily="34" charset="0"/>
              </a:rPr>
              <a:t>, </a:t>
            </a:r>
            <a:r>
              <a:rPr lang="en-US" altLang="zh-CN" i="1" dirty="0">
                <a:latin typeface="Calibri" panose="020F0502020204030204" pitchFamily="34" charset="0"/>
              </a:rPr>
              <a:t>Daniel </a:t>
            </a:r>
            <a:r>
              <a:rPr lang="en-US" altLang="zh-CN" i="1" dirty="0" smtClean="0">
                <a:latin typeface="Calibri" panose="020F0502020204030204" pitchFamily="34" charset="0"/>
              </a:rPr>
              <a:t>Khashabi* </a:t>
            </a:r>
            <a:r>
              <a:rPr lang="en-US" altLang="zh-CN" i="1" dirty="0">
                <a:latin typeface="Calibri" panose="020F0502020204030204" pitchFamily="34" charset="0"/>
              </a:rPr>
              <a:t>and Dan Roth</a:t>
            </a:r>
            <a:r>
              <a:rPr lang="en-US" altLang="zh-CN" dirty="0">
                <a:latin typeface="Calibri" panose="020F0502020204030204" pitchFamily="34" charset="0"/>
              </a:rPr>
              <a:t>. </a:t>
            </a:r>
            <a:r>
              <a:rPr lang="en-US" altLang="zh-CN" dirty="0" smtClean="0">
                <a:latin typeface="Calibri" panose="020F0502020204030204" pitchFamily="34" charset="0"/>
              </a:rPr>
              <a:t>NAACL</a:t>
            </a:r>
            <a:r>
              <a:rPr lang="zh-CN" altLang="en-US" dirty="0" smtClean="0">
                <a:latin typeface="Calibri" panose="020F0502020204030204" pitchFamily="34" charset="0"/>
              </a:rPr>
              <a:t> </a:t>
            </a:r>
            <a:r>
              <a:rPr lang="zh-CN" altLang="zh-CN" dirty="0" smtClean="0">
                <a:latin typeface="Calibri" panose="020F0502020204030204" pitchFamily="34" charset="0"/>
              </a:rPr>
              <a:t>2</a:t>
            </a:r>
            <a:r>
              <a:rPr lang="en-US" altLang="zh-CN" dirty="0" smtClean="0">
                <a:latin typeface="Calibri" panose="020F0502020204030204" pitchFamily="34" charset="0"/>
              </a:rPr>
              <a:t>015.</a:t>
            </a:r>
          </a:p>
          <a:p>
            <a:r>
              <a:rPr kumimoji="1" lang="en-US" altLang="zh-CN" dirty="0" smtClean="0">
                <a:latin typeface="Calibri" panose="020F0502020204030204" pitchFamily="34" charset="0"/>
              </a:rPr>
              <a:t>(Rahman &amp;Ng, 2012): </a:t>
            </a:r>
            <a:r>
              <a:rPr kumimoji="1" lang="en-US" altLang="zh-CN" dirty="0">
                <a:latin typeface="Calibri" panose="020F0502020204030204" pitchFamily="34" charset="0"/>
              </a:rPr>
              <a:t>“</a:t>
            </a:r>
            <a:r>
              <a:rPr kumimoji="1" lang="en-US" dirty="0">
                <a:latin typeface="Calibri" panose="020F0502020204030204" pitchFamily="34" charset="0"/>
              </a:rPr>
              <a:t>Resolving Complex Cases of Definite Pronouns: The </a:t>
            </a:r>
            <a:r>
              <a:rPr kumimoji="1" lang="en-US" dirty="0" err="1">
                <a:latin typeface="Calibri" panose="020F0502020204030204" pitchFamily="34" charset="0"/>
              </a:rPr>
              <a:t>Winograd</a:t>
            </a:r>
            <a:r>
              <a:rPr kumimoji="1" lang="en-US" dirty="0">
                <a:latin typeface="Calibri" panose="020F0502020204030204" pitchFamily="34" charset="0"/>
              </a:rPr>
              <a:t> Schema Challenge</a:t>
            </a:r>
            <a:r>
              <a:rPr kumimoji="1" lang="en-US" altLang="zh-CN" dirty="0" smtClean="0">
                <a:latin typeface="Calibri" panose="020F0502020204030204" pitchFamily="34" charset="0"/>
              </a:rPr>
              <a:t>”, </a:t>
            </a:r>
            <a:r>
              <a:rPr kumimoji="1" lang="en-US" altLang="zh-CN" dirty="0" err="1" smtClean="0">
                <a:latin typeface="Calibri" panose="020F0502020204030204" pitchFamily="34" charset="0"/>
              </a:rPr>
              <a:t>Altaf</a:t>
            </a:r>
            <a:r>
              <a:rPr kumimoji="1" lang="en-US" altLang="zh-CN" dirty="0" smtClean="0">
                <a:latin typeface="Calibri" panose="020F0502020204030204" pitchFamily="34" charset="0"/>
              </a:rPr>
              <a:t> Rahman, Vincent Ng, EMNLP, 2012.</a:t>
            </a:r>
          </a:p>
          <a:p>
            <a:r>
              <a:rPr lang="en-US" dirty="0" smtClean="0">
                <a:latin typeface="Calibri" panose="020F0502020204030204" pitchFamily="34" charset="0"/>
              </a:rPr>
              <a:t>(</a:t>
            </a:r>
            <a:r>
              <a:rPr lang="en-US" dirty="0" err="1" smtClean="0">
                <a:latin typeface="Calibri" panose="020F0502020204030204" pitchFamily="34" charset="0"/>
              </a:rPr>
              <a:t>Cumby&amp;Roth</a:t>
            </a:r>
            <a:r>
              <a:rPr lang="en-US" dirty="0" smtClean="0">
                <a:latin typeface="Calibri" panose="020F0502020204030204" pitchFamily="34" charset="0"/>
              </a:rPr>
              <a:t>, 2003)  “Learning </a:t>
            </a:r>
            <a:r>
              <a:rPr lang="en-US" dirty="0">
                <a:latin typeface="Calibri" panose="020F0502020204030204" pitchFamily="34" charset="0"/>
              </a:rPr>
              <a:t>with feature description </a:t>
            </a:r>
            <a:r>
              <a:rPr lang="en-US" dirty="0" smtClean="0">
                <a:latin typeface="Calibri" panose="020F0502020204030204" pitchFamily="34" charset="0"/>
              </a:rPr>
              <a:t>logics”. </a:t>
            </a:r>
            <a:r>
              <a:rPr lang="en-US" i="1" dirty="0">
                <a:latin typeface="Calibri" panose="020F0502020204030204" pitchFamily="34" charset="0"/>
              </a:rPr>
              <a:t>Cumby, Chad M., and Dan </a:t>
            </a:r>
            <a:r>
              <a:rPr lang="en-US" i="1" dirty="0" smtClean="0">
                <a:latin typeface="Calibri" panose="020F0502020204030204" pitchFamily="34" charset="0"/>
              </a:rPr>
              <a:t>Roth</a:t>
            </a:r>
            <a:r>
              <a:rPr lang="en-US" dirty="0" smtClean="0">
                <a:latin typeface="Calibri" panose="020F0502020204030204" pitchFamily="34" charset="0"/>
              </a:rPr>
              <a:t>, ILP</a:t>
            </a:r>
            <a:r>
              <a:rPr lang="en-US" dirty="0">
                <a:latin typeface="Calibri" panose="020F0502020204030204" pitchFamily="34" charset="0"/>
              </a:rPr>
              <a:t>. Springer, 2003. 32-47.</a:t>
            </a:r>
            <a:r>
              <a:rPr kumimoji="1" lang="en-US" altLang="zh-CN" dirty="0" smtClean="0">
                <a:latin typeface="Calibri" panose="020F0502020204030204" pitchFamily="34" charset="0"/>
              </a:rPr>
              <a:t> </a:t>
            </a:r>
            <a:endParaRPr kumimoji="1" lang="en-US" altLang="zh-CN" dirty="0">
              <a:latin typeface="Calibri" panose="020F0502020204030204" pitchFamily="34" charset="0"/>
            </a:endParaRPr>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latin typeface="Calibri" panose="020F0502020204030204" pitchFamily="34" charset="0"/>
              </a:rPr>
              <a:t>109</a:t>
            </a:fld>
            <a:endParaRPr kumimoji="1" lang="zh-CN" altLang="en-US">
              <a:latin typeface="Calibri" panose="020F0502020204030204" pitchFamily="34" charset="0"/>
            </a:endParaRPr>
          </a:p>
        </p:txBody>
      </p:sp>
    </p:spTree>
    <p:extLst>
      <p:ext uri="{BB962C8B-B14F-4D97-AF65-F5344CB8AC3E}">
        <p14:creationId xmlns:p14="http://schemas.microsoft.com/office/powerpoint/2010/main" val="296613762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What is being Repaired? </a:t>
            </a:r>
            <a:endParaRPr lang="zh-CN" altLang="en-US" dirty="0"/>
          </a:p>
        </p:txBody>
      </p:sp>
      <p:sp>
        <p:nvSpPr>
          <p:cNvPr id="11" name="Content Placeholder 10" descr=" 11"/>
          <p:cNvSpPr>
            <a:spLocks noGrp="1"/>
          </p:cNvSpPr>
          <p:nvPr>
            <p:ph idx="1"/>
          </p:nvPr>
        </p:nvSpPr>
        <p:spPr/>
        <p:txBody>
          <a:bodyPr/>
          <a:lstStyle/>
          <a:p>
            <a:r>
              <a:rPr lang="en-US" dirty="0" smtClean="0">
                <a:latin typeface="Calibri" panose="020F0502020204030204" pitchFamily="34" charset="0"/>
              </a:rPr>
              <a:t>             The  </a:t>
            </a:r>
            <a:r>
              <a:rPr lang="en-US" dirty="0">
                <a:latin typeface="Calibri" panose="020F0502020204030204" pitchFamily="34" charset="0"/>
              </a:rPr>
              <a:t>ball  hit the  window  and Bill repaired  it . </a:t>
            </a:r>
            <a:endParaRPr lang="en-US" sz="2200" dirty="0">
              <a:latin typeface="Calibri" panose="020F0502020204030204" pitchFamily="34" charset="0"/>
            </a:endParaRPr>
          </a:p>
          <a:p>
            <a:endParaRPr lang="en-US" dirty="0" smtClean="0"/>
          </a:p>
          <a:p>
            <a:endParaRPr lang="en-US" dirty="0"/>
          </a:p>
        </p:txBody>
      </p:sp>
      <p:sp>
        <p:nvSpPr>
          <p:cNvPr id="4" name="幻灯片编号占位符 3" descr=" 4"/>
          <p:cNvSpPr>
            <a:spLocks noGrp="1"/>
          </p:cNvSpPr>
          <p:nvPr>
            <p:ph type="sldNum" sz="quarter" idx="11"/>
          </p:nvPr>
        </p:nvSpPr>
        <p:spPr/>
        <p:txBody>
          <a:bodyPr/>
          <a:lstStyle/>
          <a:p>
            <a:r>
              <a:rPr lang="en-US" altLang="zh-CN" smtClean="0"/>
              <a:t>9</a:t>
            </a:r>
            <a:endParaRPr lang="zh-CN" altLang="en-US"/>
          </a:p>
        </p:txBody>
      </p:sp>
      <p:sp>
        <p:nvSpPr>
          <p:cNvPr id="5" name="Rectangle 4" descr=" 8"/>
          <p:cNvSpPr/>
          <p:nvPr/>
        </p:nvSpPr>
        <p:spPr>
          <a:xfrm>
            <a:off x="7105609" y="1263909"/>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cxnSp>
        <p:nvCxnSpPr>
          <p:cNvPr id="6" name="Straight Connector 5" descr=" 13"/>
          <p:cNvCxnSpPr/>
          <p:nvPr/>
        </p:nvCxnSpPr>
        <p:spPr>
          <a:xfrm>
            <a:off x="5459104" y="1694085"/>
            <a:ext cx="5334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626514"/>
      </p:ext>
    </p:extLst>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What is being Repaired? </a:t>
            </a:r>
            <a:endParaRPr lang="zh-CN" altLang="en-US" dirty="0"/>
          </a:p>
        </p:txBody>
      </p:sp>
      <p:sp>
        <p:nvSpPr>
          <p:cNvPr id="11" name="Content Placeholder 10" descr=" 11"/>
          <p:cNvSpPr>
            <a:spLocks noGrp="1"/>
          </p:cNvSpPr>
          <p:nvPr>
            <p:ph idx="1"/>
          </p:nvPr>
        </p:nvSpPr>
        <p:spPr/>
        <p:txBody>
          <a:bodyPr/>
          <a:lstStyle/>
          <a:p>
            <a:r>
              <a:rPr lang="en-US" dirty="0" smtClean="0">
                <a:latin typeface="Calibri" panose="020F0502020204030204" pitchFamily="34" charset="0"/>
              </a:rPr>
              <a:t>             The  </a:t>
            </a:r>
            <a:r>
              <a:rPr lang="en-US" dirty="0">
                <a:latin typeface="Calibri" panose="020F0502020204030204" pitchFamily="34" charset="0"/>
              </a:rPr>
              <a:t>ball  hit the  window  and Bill repaired  it . </a:t>
            </a:r>
            <a:endParaRPr lang="en-US" sz="2200" dirty="0">
              <a:latin typeface="Calibri" panose="020F0502020204030204" pitchFamily="34" charset="0"/>
            </a:endParaRPr>
          </a:p>
          <a:p>
            <a:endParaRPr lang="en-US" dirty="0" smtClean="0"/>
          </a:p>
          <a:p>
            <a:endParaRPr lang="en-US" dirty="0"/>
          </a:p>
        </p:txBody>
      </p:sp>
      <p:sp>
        <p:nvSpPr>
          <p:cNvPr id="4" name="幻灯片编号占位符 3" descr=" 4"/>
          <p:cNvSpPr>
            <a:spLocks noGrp="1"/>
          </p:cNvSpPr>
          <p:nvPr>
            <p:ph type="sldNum" sz="quarter" idx="11"/>
          </p:nvPr>
        </p:nvSpPr>
        <p:spPr/>
        <p:txBody>
          <a:bodyPr/>
          <a:lstStyle/>
          <a:p>
            <a:r>
              <a:rPr lang="en-US" altLang="zh-CN" smtClean="0"/>
              <a:t>9</a:t>
            </a:r>
            <a:endParaRPr lang="zh-CN" altLang="en-US"/>
          </a:p>
        </p:txBody>
      </p:sp>
      <p:sp>
        <p:nvSpPr>
          <p:cNvPr id="8" name="Rectangle 7" descr=" 5"/>
          <p:cNvSpPr/>
          <p:nvPr/>
        </p:nvSpPr>
        <p:spPr>
          <a:xfrm>
            <a:off x="2298256" y="1258656"/>
            <a:ext cx="576947"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3818973" y="1263909"/>
            <a:ext cx="1153890" cy="430176"/>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smtClean="0">
                <a:solidFill>
                  <a:schemeClr val="tx1"/>
                </a:solidFill>
                <a:latin typeface="Calibri" panose="020F0502020204030204" pitchFamily="34" charset="0"/>
              </a:rPr>
              <a:t> </a:t>
            </a:r>
            <a:endParaRPr lang="en-US" sz="2400" dirty="0">
              <a:solidFill>
                <a:schemeClr val="tx1"/>
              </a:solidFill>
              <a:latin typeface="Calibri" panose="020F0502020204030204" pitchFamily="34" charset="0"/>
            </a:endParaRPr>
          </a:p>
        </p:txBody>
      </p:sp>
      <p:sp>
        <p:nvSpPr>
          <p:cNvPr id="5" name="Rectangle 4" descr=" 8"/>
          <p:cNvSpPr/>
          <p:nvPr/>
        </p:nvSpPr>
        <p:spPr>
          <a:xfrm>
            <a:off x="7105609" y="1263909"/>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cxnSp>
        <p:nvCxnSpPr>
          <p:cNvPr id="6" name="Straight Connector 5" descr=" 13"/>
          <p:cNvCxnSpPr/>
          <p:nvPr/>
        </p:nvCxnSpPr>
        <p:spPr>
          <a:xfrm>
            <a:off x="5459104" y="1694085"/>
            <a:ext cx="5334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562515"/>
      </p:ext>
    </p:extLst>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What is being Repaired? </a:t>
            </a:r>
            <a:endParaRPr lang="zh-CN" altLang="en-US" dirty="0"/>
          </a:p>
        </p:txBody>
      </p:sp>
      <p:sp>
        <p:nvSpPr>
          <p:cNvPr id="11" name="Content Placeholder 10" descr=" 11"/>
          <p:cNvSpPr>
            <a:spLocks noGrp="1"/>
          </p:cNvSpPr>
          <p:nvPr>
            <p:ph idx="1"/>
          </p:nvPr>
        </p:nvSpPr>
        <p:spPr/>
        <p:txBody>
          <a:bodyPr/>
          <a:lstStyle/>
          <a:p>
            <a:r>
              <a:rPr lang="en-US" dirty="0" smtClean="0">
                <a:latin typeface="Calibri" panose="020F0502020204030204" pitchFamily="34" charset="0"/>
              </a:rPr>
              <a:t>             The  </a:t>
            </a:r>
            <a:r>
              <a:rPr lang="en-US" dirty="0">
                <a:latin typeface="Calibri" panose="020F0502020204030204" pitchFamily="34" charset="0"/>
              </a:rPr>
              <a:t>ball  hit the  window  and Bill repaired  it . </a:t>
            </a:r>
            <a:endParaRPr lang="en-US" sz="2200" dirty="0">
              <a:latin typeface="Calibri" panose="020F0502020204030204" pitchFamily="34" charset="0"/>
            </a:endParaRPr>
          </a:p>
          <a:p>
            <a:endParaRPr lang="en-US" dirty="0" smtClean="0"/>
          </a:p>
          <a:p>
            <a:endParaRPr lang="en-US" dirty="0"/>
          </a:p>
        </p:txBody>
      </p:sp>
      <p:sp>
        <p:nvSpPr>
          <p:cNvPr id="4" name="幻灯片编号占位符 3" descr=" 4"/>
          <p:cNvSpPr>
            <a:spLocks noGrp="1"/>
          </p:cNvSpPr>
          <p:nvPr>
            <p:ph type="sldNum" sz="quarter" idx="11"/>
          </p:nvPr>
        </p:nvSpPr>
        <p:spPr/>
        <p:txBody>
          <a:bodyPr/>
          <a:lstStyle/>
          <a:p>
            <a:r>
              <a:rPr lang="en-US" altLang="zh-CN" smtClean="0"/>
              <a:t>9</a:t>
            </a:r>
            <a:endParaRPr lang="zh-CN" altLang="en-US"/>
          </a:p>
        </p:txBody>
      </p:sp>
      <p:sp>
        <p:nvSpPr>
          <p:cNvPr id="8" name="Rectangle 7" descr=" 5"/>
          <p:cNvSpPr/>
          <p:nvPr/>
        </p:nvSpPr>
        <p:spPr>
          <a:xfrm>
            <a:off x="2298256" y="1258656"/>
            <a:ext cx="576947"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3818973" y="1263909"/>
            <a:ext cx="1153890" cy="430176"/>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smtClean="0">
                <a:solidFill>
                  <a:schemeClr val="tx1"/>
                </a:solidFill>
                <a:latin typeface="Calibri" panose="020F0502020204030204" pitchFamily="34" charset="0"/>
              </a:rPr>
              <a:t> </a:t>
            </a:r>
            <a:endParaRPr lang="en-US" sz="2400" dirty="0">
              <a:solidFill>
                <a:schemeClr val="tx1"/>
              </a:solidFill>
              <a:latin typeface="Calibri" panose="020F0502020204030204" pitchFamily="34" charset="0"/>
            </a:endParaRPr>
          </a:p>
        </p:txBody>
      </p:sp>
      <p:sp>
        <p:nvSpPr>
          <p:cNvPr id="5" name="Rectangle 4" descr=" 8"/>
          <p:cNvSpPr/>
          <p:nvPr/>
        </p:nvSpPr>
        <p:spPr>
          <a:xfrm>
            <a:off x="7105609" y="1263909"/>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12" name="Rectangle 11" descr=" 10"/>
          <p:cNvSpPr/>
          <p:nvPr/>
        </p:nvSpPr>
        <p:spPr>
          <a:xfrm>
            <a:off x="2558131" y="2986274"/>
            <a:ext cx="3732165" cy="461665"/>
          </a:xfrm>
          <a:prstGeom prst="rect">
            <a:avLst/>
          </a:prstGeom>
        </p:spPr>
        <p:txBody>
          <a:bodyPr wrap="square">
            <a:spAutoFit/>
          </a:bodyPr>
          <a:lstStyle/>
          <a:p>
            <a:pPr algn="ctr"/>
            <a:r>
              <a:rPr lang="en-US" sz="2400" dirty="0" smtClean="0">
                <a:latin typeface="Calibri" panose="020F0502020204030204" pitchFamily="34" charset="0"/>
              </a:rPr>
              <a:t>PERSON repaired </a:t>
            </a:r>
            <a:r>
              <a:rPr lang="en-US" sz="2400" b="1" dirty="0" smtClean="0">
                <a:solidFill>
                  <a:srgbClr val="FF0000"/>
                </a:solidFill>
                <a:latin typeface="Calibri" panose="020F0502020204030204" pitchFamily="34" charset="0"/>
              </a:rPr>
              <a:t>window</a:t>
            </a:r>
          </a:p>
        </p:txBody>
      </p:sp>
      <p:sp>
        <p:nvSpPr>
          <p:cNvPr id="9" name="Rectangle 8" descr=" 15"/>
          <p:cNvSpPr/>
          <p:nvPr/>
        </p:nvSpPr>
        <p:spPr>
          <a:xfrm>
            <a:off x="2553451" y="3727439"/>
            <a:ext cx="3732165" cy="461665"/>
          </a:xfrm>
          <a:prstGeom prst="rect">
            <a:avLst/>
          </a:prstGeom>
        </p:spPr>
        <p:txBody>
          <a:bodyPr wrap="square">
            <a:spAutoFit/>
          </a:bodyPr>
          <a:lstStyle/>
          <a:p>
            <a:pPr algn="ctr"/>
            <a:r>
              <a:rPr lang="en-US" sz="2400" dirty="0" smtClean="0">
                <a:latin typeface="Calibri" panose="020F0502020204030204" pitchFamily="34" charset="0"/>
              </a:rPr>
              <a:t>PERSON repaired </a:t>
            </a:r>
            <a:r>
              <a:rPr lang="en-US" sz="2400" b="1" dirty="0" smtClean="0">
                <a:solidFill>
                  <a:srgbClr val="FF0000"/>
                </a:solidFill>
                <a:latin typeface="Calibri" panose="020F0502020204030204" pitchFamily="34" charset="0"/>
              </a:rPr>
              <a:t>ball</a:t>
            </a:r>
            <a:endParaRPr lang="en-US" sz="2400" b="1" dirty="0">
              <a:solidFill>
                <a:srgbClr val="FF0000"/>
              </a:solidFill>
              <a:latin typeface="Calibri" panose="020F0502020204030204" pitchFamily="34" charset="0"/>
            </a:endParaRPr>
          </a:p>
        </p:txBody>
      </p:sp>
      <p:sp>
        <p:nvSpPr>
          <p:cNvPr id="10" name="Rectangle 9" descr=" 16"/>
          <p:cNvSpPr/>
          <p:nvPr/>
        </p:nvSpPr>
        <p:spPr>
          <a:xfrm>
            <a:off x="2653381" y="3344669"/>
            <a:ext cx="3732165" cy="461665"/>
          </a:xfrm>
          <a:prstGeom prst="rect">
            <a:avLst/>
          </a:prstGeom>
        </p:spPr>
        <p:txBody>
          <a:bodyPr wrap="square">
            <a:spAutoFit/>
          </a:bodyPr>
          <a:lstStyle/>
          <a:p>
            <a:pPr algn="ctr"/>
            <a:r>
              <a:rPr lang="en-US" sz="2400" dirty="0" smtClean="0">
                <a:latin typeface="Calibri" panose="020F0502020204030204" pitchFamily="34" charset="0"/>
              </a:rPr>
              <a:t>vs</a:t>
            </a:r>
            <a:endParaRPr lang="en-US" sz="2400" dirty="0">
              <a:latin typeface="Calibri" panose="020F0502020204030204" pitchFamily="34" charset="0"/>
            </a:endParaRPr>
          </a:p>
        </p:txBody>
      </p:sp>
      <p:cxnSp>
        <p:nvCxnSpPr>
          <p:cNvPr id="6" name="Straight Connector 5" descr=" 13"/>
          <p:cNvCxnSpPr/>
          <p:nvPr/>
        </p:nvCxnSpPr>
        <p:spPr>
          <a:xfrm>
            <a:off x="5459104" y="1694085"/>
            <a:ext cx="5334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20910"/>
      </p:ext>
    </p:extLst>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What is being Repaired? </a:t>
            </a:r>
            <a:endParaRPr lang="zh-CN" altLang="en-US" dirty="0"/>
          </a:p>
        </p:txBody>
      </p:sp>
      <p:sp>
        <p:nvSpPr>
          <p:cNvPr id="11" name="Content Placeholder 10" descr=" 11"/>
          <p:cNvSpPr>
            <a:spLocks noGrp="1"/>
          </p:cNvSpPr>
          <p:nvPr>
            <p:ph idx="1"/>
          </p:nvPr>
        </p:nvSpPr>
        <p:spPr/>
        <p:txBody>
          <a:bodyPr/>
          <a:lstStyle/>
          <a:p>
            <a:r>
              <a:rPr lang="en-US" dirty="0" smtClean="0">
                <a:latin typeface="Calibri" panose="020F0502020204030204" pitchFamily="34" charset="0"/>
              </a:rPr>
              <a:t>             The  </a:t>
            </a:r>
            <a:r>
              <a:rPr lang="en-US" dirty="0">
                <a:latin typeface="Calibri" panose="020F0502020204030204" pitchFamily="34" charset="0"/>
              </a:rPr>
              <a:t>ball  hit the  window  and Bill repaired  it . </a:t>
            </a:r>
            <a:endParaRPr lang="en-US" sz="2200" dirty="0">
              <a:latin typeface="Calibri" panose="020F0502020204030204" pitchFamily="34" charset="0"/>
            </a:endParaRPr>
          </a:p>
          <a:p>
            <a:endParaRPr lang="en-US" dirty="0" smtClean="0"/>
          </a:p>
          <a:p>
            <a:endParaRPr lang="en-US" dirty="0"/>
          </a:p>
        </p:txBody>
      </p:sp>
      <p:sp>
        <p:nvSpPr>
          <p:cNvPr id="4" name="幻灯片编号占位符 3" descr=" 4"/>
          <p:cNvSpPr>
            <a:spLocks noGrp="1"/>
          </p:cNvSpPr>
          <p:nvPr>
            <p:ph type="sldNum" sz="quarter" idx="11"/>
          </p:nvPr>
        </p:nvSpPr>
        <p:spPr/>
        <p:txBody>
          <a:bodyPr/>
          <a:lstStyle/>
          <a:p>
            <a:r>
              <a:rPr lang="en-US" altLang="zh-CN" smtClean="0"/>
              <a:t>9</a:t>
            </a:r>
            <a:endParaRPr lang="zh-CN" altLang="en-US"/>
          </a:p>
        </p:txBody>
      </p:sp>
      <p:sp>
        <p:nvSpPr>
          <p:cNvPr id="8" name="Rectangle 7" descr=" 5"/>
          <p:cNvSpPr/>
          <p:nvPr/>
        </p:nvSpPr>
        <p:spPr>
          <a:xfrm>
            <a:off x="2298256" y="1258656"/>
            <a:ext cx="576947"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3818973" y="1263909"/>
            <a:ext cx="1153890" cy="430176"/>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smtClean="0">
                <a:solidFill>
                  <a:schemeClr val="tx1"/>
                </a:solidFill>
                <a:latin typeface="Calibri" panose="020F0502020204030204" pitchFamily="34" charset="0"/>
              </a:rPr>
              <a:t> </a:t>
            </a:r>
            <a:endParaRPr lang="en-US" sz="2400" dirty="0">
              <a:solidFill>
                <a:schemeClr val="tx1"/>
              </a:solidFill>
              <a:latin typeface="Calibri" panose="020F0502020204030204" pitchFamily="34" charset="0"/>
            </a:endParaRPr>
          </a:p>
        </p:txBody>
      </p:sp>
      <p:sp>
        <p:nvSpPr>
          <p:cNvPr id="5" name="Rectangle 4" descr=" 8"/>
          <p:cNvSpPr/>
          <p:nvPr/>
        </p:nvSpPr>
        <p:spPr>
          <a:xfrm>
            <a:off x="7105609" y="1263909"/>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12" name="Rectangle 11" descr=" 10"/>
          <p:cNvSpPr/>
          <p:nvPr/>
        </p:nvSpPr>
        <p:spPr>
          <a:xfrm>
            <a:off x="2558131" y="2986274"/>
            <a:ext cx="3732165" cy="461665"/>
          </a:xfrm>
          <a:prstGeom prst="rect">
            <a:avLst/>
          </a:prstGeom>
        </p:spPr>
        <p:txBody>
          <a:bodyPr wrap="square">
            <a:spAutoFit/>
          </a:bodyPr>
          <a:lstStyle/>
          <a:p>
            <a:pPr algn="ctr"/>
            <a:r>
              <a:rPr lang="en-US" sz="2400" dirty="0" smtClean="0">
                <a:latin typeface="Calibri" panose="020F0502020204030204" pitchFamily="34" charset="0"/>
              </a:rPr>
              <a:t>PERSON repaired </a:t>
            </a:r>
            <a:r>
              <a:rPr lang="en-US" sz="2400" b="1" dirty="0" smtClean="0">
                <a:solidFill>
                  <a:srgbClr val="FF0000"/>
                </a:solidFill>
                <a:latin typeface="Calibri" panose="020F0502020204030204" pitchFamily="34" charset="0"/>
              </a:rPr>
              <a:t>window</a:t>
            </a:r>
          </a:p>
        </p:txBody>
      </p:sp>
      <p:sp>
        <p:nvSpPr>
          <p:cNvPr id="9" name="Rectangle 8" descr=" 15"/>
          <p:cNvSpPr/>
          <p:nvPr/>
        </p:nvSpPr>
        <p:spPr>
          <a:xfrm>
            <a:off x="2553451" y="3727439"/>
            <a:ext cx="3732165" cy="461665"/>
          </a:xfrm>
          <a:prstGeom prst="rect">
            <a:avLst/>
          </a:prstGeom>
        </p:spPr>
        <p:txBody>
          <a:bodyPr wrap="square">
            <a:spAutoFit/>
          </a:bodyPr>
          <a:lstStyle/>
          <a:p>
            <a:pPr algn="ctr"/>
            <a:r>
              <a:rPr lang="en-US" sz="2400" dirty="0" smtClean="0">
                <a:latin typeface="Calibri" panose="020F0502020204030204" pitchFamily="34" charset="0"/>
              </a:rPr>
              <a:t>PERSON repaired </a:t>
            </a:r>
            <a:r>
              <a:rPr lang="en-US" sz="2400" b="1" dirty="0" smtClean="0">
                <a:solidFill>
                  <a:srgbClr val="FF0000"/>
                </a:solidFill>
                <a:latin typeface="Calibri" panose="020F0502020204030204" pitchFamily="34" charset="0"/>
              </a:rPr>
              <a:t>ball</a:t>
            </a:r>
            <a:endParaRPr lang="en-US" sz="2400" b="1" dirty="0">
              <a:solidFill>
                <a:srgbClr val="FF0000"/>
              </a:solidFill>
              <a:latin typeface="Calibri" panose="020F0502020204030204" pitchFamily="34" charset="0"/>
            </a:endParaRPr>
          </a:p>
        </p:txBody>
      </p:sp>
      <p:sp>
        <p:nvSpPr>
          <p:cNvPr id="10" name="Rectangle 9" descr=" 16"/>
          <p:cNvSpPr/>
          <p:nvPr/>
        </p:nvSpPr>
        <p:spPr>
          <a:xfrm>
            <a:off x="2653381" y="3344669"/>
            <a:ext cx="3732165" cy="461665"/>
          </a:xfrm>
          <a:prstGeom prst="rect">
            <a:avLst/>
          </a:prstGeom>
        </p:spPr>
        <p:txBody>
          <a:bodyPr wrap="square">
            <a:spAutoFit/>
          </a:bodyPr>
          <a:lstStyle/>
          <a:p>
            <a:pPr algn="ctr"/>
            <a:r>
              <a:rPr lang="en-US" sz="2400" dirty="0" smtClean="0">
                <a:latin typeface="Calibri" panose="020F0502020204030204" pitchFamily="34" charset="0"/>
              </a:rPr>
              <a:t>vs</a:t>
            </a:r>
            <a:endParaRPr lang="en-US" sz="2400" dirty="0">
              <a:latin typeface="Calibri" panose="020F0502020204030204" pitchFamily="34" charset="0"/>
            </a:endParaRPr>
          </a:p>
        </p:txBody>
      </p:sp>
      <p:pic>
        <p:nvPicPr>
          <p:cNvPr id="13" name="Picture 2" descr="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0296" y="2764888"/>
            <a:ext cx="718172" cy="66550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descr=" 13"/>
          <p:cNvCxnSpPr/>
          <p:nvPr/>
        </p:nvCxnSpPr>
        <p:spPr>
          <a:xfrm>
            <a:off x="5459104" y="1694085"/>
            <a:ext cx="5334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30964"/>
      </p:ext>
    </p:extLst>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What is being Repaired? </a:t>
            </a:r>
            <a:endParaRPr lang="zh-CN" altLang="en-US" dirty="0"/>
          </a:p>
        </p:txBody>
      </p:sp>
      <p:sp>
        <p:nvSpPr>
          <p:cNvPr id="11" name="Content Placeholder 10" descr=" 11"/>
          <p:cNvSpPr>
            <a:spLocks noGrp="1"/>
          </p:cNvSpPr>
          <p:nvPr>
            <p:ph idx="1"/>
          </p:nvPr>
        </p:nvSpPr>
        <p:spPr/>
        <p:txBody>
          <a:bodyPr/>
          <a:lstStyle/>
          <a:p>
            <a:r>
              <a:rPr lang="en-US" dirty="0" smtClean="0">
                <a:latin typeface="Calibri" panose="020F0502020204030204" pitchFamily="34" charset="0"/>
              </a:rPr>
              <a:t>             The  </a:t>
            </a:r>
            <a:r>
              <a:rPr lang="en-US" dirty="0">
                <a:latin typeface="Calibri" panose="020F0502020204030204" pitchFamily="34" charset="0"/>
              </a:rPr>
              <a:t>ball  hit the  window  and Bill repaired  it . </a:t>
            </a:r>
            <a:endParaRPr lang="en-US" sz="2200" dirty="0">
              <a:latin typeface="Calibri" panose="020F0502020204030204" pitchFamily="34" charset="0"/>
            </a:endParaRPr>
          </a:p>
          <a:p>
            <a:endParaRPr lang="en-US" dirty="0" smtClean="0"/>
          </a:p>
          <a:p>
            <a:endParaRPr lang="en-US" dirty="0"/>
          </a:p>
        </p:txBody>
      </p:sp>
      <p:sp>
        <p:nvSpPr>
          <p:cNvPr id="4" name="幻灯片编号占位符 3" descr=" 4"/>
          <p:cNvSpPr>
            <a:spLocks noGrp="1"/>
          </p:cNvSpPr>
          <p:nvPr>
            <p:ph type="sldNum" sz="quarter" idx="11"/>
          </p:nvPr>
        </p:nvSpPr>
        <p:spPr/>
        <p:txBody>
          <a:bodyPr/>
          <a:lstStyle/>
          <a:p>
            <a:r>
              <a:rPr lang="en-US" altLang="zh-CN" smtClean="0"/>
              <a:t>9</a:t>
            </a:r>
            <a:endParaRPr lang="zh-CN" altLang="en-US"/>
          </a:p>
        </p:txBody>
      </p:sp>
      <p:sp>
        <p:nvSpPr>
          <p:cNvPr id="8" name="Rectangle 7" descr=" 5"/>
          <p:cNvSpPr/>
          <p:nvPr/>
        </p:nvSpPr>
        <p:spPr>
          <a:xfrm>
            <a:off x="2298256" y="1258656"/>
            <a:ext cx="576947"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3818973" y="1263909"/>
            <a:ext cx="1153890" cy="430176"/>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smtClean="0">
                <a:solidFill>
                  <a:schemeClr val="tx1"/>
                </a:solidFill>
                <a:latin typeface="Calibri" panose="020F0502020204030204" pitchFamily="34" charset="0"/>
              </a:rPr>
              <a:t> </a:t>
            </a:r>
            <a:endParaRPr lang="en-US" sz="2400" dirty="0">
              <a:solidFill>
                <a:schemeClr val="tx1"/>
              </a:solidFill>
              <a:latin typeface="Calibri" panose="020F0502020204030204" pitchFamily="34" charset="0"/>
            </a:endParaRPr>
          </a:p>
        </p:txBody>
      </p:sp>
      <p:sp>
        <p:nvSpPr>
          <p:cNvPr id="5" name="Rectangle 4" descr=" 8"/>
          <p:cNvSpPr/>
          <p:nvPr/>
        </p:nvSpPr>
        <p:spPr>
          <a:xfrm>
            <a:off x="7105609" y="1263909"/>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12" name="Rectangle 11" descr=" 10"/>
          <p:cNvSpPr/>
          <p:nvPr/>
        </p:nvSpPr>
        <p:spPr>
          <a:xfrm>
            <a:off x="2558131" y="2986274"/>
            <a:ext cx="3732165" cy="461665"/>
          </a:xfrm>
          <a:prstGeom prst="rect">
            <a:avLst/>
          </a:prstGeom>
        </p:spPr>
        <p:txBody>
          <a:bodyPr wrap="square">
            <a:spAutoFit/>
          </a:bodyPr>
          <a:lstStyle/>
          <a:p>
            <a:pPr algn="ctr"/>
            <a:r>
              <a:rPr lang="en-US" sz="2400" dirty="0" smtClean="0">
                <a:latin typeface="Calibri" panose="020F0502020204030204" pitchFamily="34" charset="0"/>
              </a:rPr>
              <a:t>PERSON repaired </a:t>
            </a:r>
            <a:r>
              <a:rPr lang="en-US" sz="2400" b="1" dirty="0" smtClean="0">
                <a:solidFill>
                  <a:srgbClr val="FF0000"/>
                </a:solidFill>
                <a:latin typeface="Calibri" panose="020F0502020204030204" pitchFamily="34" charset="0"/>
              </a:rPr>
              <a:t>window</a:t>
            </a:r>
          </a:p>
        </p:txBody>
      </p:sp>
      <p:sp>
        <p:nvSpPr>
          <p:cNvPr id="9" name="Rectangle 8" descr=" 15"/>
          <p:cNvSpPr/>
          <p:nvPr/>
        </p:nvSpPr>
        <p:spPr>
          <a:xfrm>
            <a:off x="2553451" y="3727439"/>
            <a:ext cx="3732165" cy="461665"/>
          </a:xfrm>
          <a:prstGeom prst="rect">
            <a:avLst/>
          </a:prstGeom>
        </p:spPr>
        <p:txBody>
          <a:bodyPr wrap="square">
            <a:spAutoFit/>
          </a:bodyPr>
          <a:lstStyle/>
          <a:p>
            <a:pPr algn="ctr"/>
            <a:r>
              <a:rPr lang="en-US" sz="2400" dirty="0" smtClean="0">
                <a:latin typeface="Calibri" panose="020F0502020204030204" pitchFamily="34" charset="0"/>
              </a:rPr>
              <a:t>PERSON repaired </a:t>
            </a:r>
            <a:r>
              <a:rPr lang="en-US" sz="2400" b="1" dirty="0" smtClean="0">
                <a:solidFill>
                  <a:srgbClr val="FF0000"/>
                </a:solidFill>
                <a:latin typeface="Calibri" panose="020F0502020204030204" pitchFamily="34" charset="0"/>
              </a:rPr>
              <a:t>ball</a:t>
            </a:r>
            <a:endParaRPr lang="en-US" sz="2400" b="1" dirty="0">
              <a:solidFill>
                <a:srgbClr val="FF0000"/>
              </a:solidFill>
              <a:latin typeface="Calibri" panose="020F0502020204030204" pitchFamily="34" charset="0"/>
            </a:endParaRPr>
          </a:p>
        </p:txBody>
      </p:sp>
      <p:sp>
        <p:nvSpPr>
          <p:cNvPr id="10" name="Rectangle 9" descr=" 16"/>
          <p:cNvSpPr/>
          <p:nvPr/>
        </p:nvSpPr>
        <p:spPr>
          <a:xfrm>
            <a:off x="2653381" y="3344669"/>
            <a:ext cx="3732165" cy="461665"/>
          </a:xfrm>
          <a:prstGeom prst="rect">
            <a:avLst/>
          </a:prstGeom>
        </p:spPr>
        <p:txBody>
          <a:bodyPr wrap="square">
            <a:spAutoFit/>
          </a:bodyPr>
          <a:lstStyle/>
          <a:p>
            <a:pPr algn="ctr"/>
            <a:r>
              <a:rPr lang="en-US" sz="2400" dirty="0" smtClean="0">
                <a:latin typeface="Calibri" panose="020F0502020204030204" pitchFamily="34" charset="0"/>
              </a:rPr>
              <a:t>vs</a:t>
            </a:r>
            <a:endParaRPr lang="en-US" sz="2400" dirty="0">
              <a:latin typeface="Calibri" panose="020F0502020204030204" pitchFamily="34" charset="0"/>
            </a:endParaRPr>
          </a:p>
        </p:txBody>
      </p:sp>
      <p:pic>
        <p:nvPicPr>
          <p:cNvPr id="13" name="Picture 2" descr="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0296" y="2764888"/>
            <a:ext cx="718172" cy="6655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 30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138" y="4540992"/>
            <a:ext cx="3484199" cy="1327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descr=" 13"/>
          <p:cNvCxnSpPr/>
          <p:nvPr/>
        </p:nvCxnSpPr>
        <p:spPr>
          <a:xfrm>
            <a:off x="5459104" y="1694085"/>
            <a:ext cx="5334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535919"/>
      </p:ext>
    </p:extLst>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Tree>
    <p:extLst>
      <p:ext uri="{BB962C8B-B14F-4D97-AF65-F5344CB8AC3E}">
        <p14:creationId xmlns:p14="http://schemas.microsoft.com/office/powerpoint/2010/main" val="3929263961"/>
      </p:ext>
    </p:extLst>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569834893"/>
      </p:ext>
    </p:extLst>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745041"/>
      </p:ext>
    </p:extLst>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427787"/>
      </p:ext>
    </p:extLst>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Rectangle 18" descr=" 819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8201" name="Rectangle 19" descr=" 8201"/>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7" name="Slide Number Placeholder 6" descr=" 7"/>
          <p:cNvSpPr>
            <a:spLocks noGrp="1"/>
          </p:cNvSpPr>
          <p:nvPr>
            <p:ph type="sldNum" sz="quarter" idx="11"/>
          </p:nvPr>
        </p:nvSpPr>
        <p:spPr/>
        <p:txBody>
          <a:bodyPr/>
          <a:lstStyle/>
          <a:p>
            <a:pPr>
              <a:defRPr/>
            </a:pPr>
            <a:r>
              <a:rPr lang="en-US" altLang="zh-TW" smtClean="0"/>
              <a:t>Page 2</a:t>
            </a:r>
            <a:endParaRPr lang="en-US" altLang="zh-TW"/>
          </a:p>
        </p:txBody>
      </p:sp>
    </p:spTree>
    <p:extLst>
      <p:ext uri="{BB962C8B-B14F-4D97-AF65-F5344CB8AC3E}">
        <p14:creationId xmlns:p14="http://schemas.microsoft.com/office/powerpoint/2010/main" val="863950852"/>
      </p:ext>
    </p:extLst>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9" name="Rectangle 8" descr=" 8"/>
          <p:cNvSpPr/>
          <p:nvPr/>
        </p:nvSpPr>
        <p:spPr>
          <a:xfrm>
            <a:off x="1458977" y="2339459"/>
            <a:ext cx="2664512" cy="923330"/>
          </a:xfrm>
          <a:prstGeom prst="rect">
            <a:avLst/>
          </a:prstGeom>
        </p:spPr>
        <p:txBody>
          <a:bodyPr wrap="none">
            <a:spAutoFit/>
          </a:bodyPr>
          <a:lstStyle/>
          <a:p>
            <a:pPr algn="ctr"/>
            <a:r>
              <a:rPr lang="en-US" b="1" dirty="0" err="1" smtClean="0">
                <a:solidFill>
                  <a:srgbClr val="FF0000"/>
                </a:solidFill>
                <a:latin typeface="Calibri" panose="020F0502020204030204" pitchFamily="34" charset="0"/>
              </a:rPr>
              <a:t>Jimbo</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p>
          <a:p>
            <a:pPr algn="ctr"/>
            <a:r>
              <a:rPr lang="en-US" dirty="0" smtClean="0">
                <a:latin typeface="Calibri" panose="020F0502020204030204" pitchFamily="34" charset="0"/>
              </a:rPr>
              <a:t>vs.  </a:t>
            </a:r>
          </a:p>
          <a:p>
            <a:pPr algn="ctr"/>
            <a:r>
              <a:rPr lang="en-US" b="1" dirty="0" smtClean="0">
                <a:solidFill>
                  <a:srgbClr val="FF0000"/>
                </a:solidFill>
                <a:latin typeface="Calibri" panose="020F0502020204030204" pitchFamily="34" charset="0"/>
              </a:rPr>
              <a:t>Robert</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endParaRPr lang="en-US" dirty="0">
              <a:latin typeface="Calibri" panose="020F0502020204030204" pitchFamily="34" charset="0"/>
            </a:endParaRPr>
          </a:p>
        </p:txBody>
      </p:sp>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401702"/>
      </p:ext>
    </p:extLst>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9" name="Rectangle 8" descr=" 8"/>
          <p:cNvSpPr/>
          <p:nvPr/>
        </p:nvSpPr>
        <p:spPr>
          <a:xfrm>
            <a:off x="1458977" y="2339459"/>
            <a:ext cx="2664512" cy="923330"/>
          </a:xfrm>
          <a:prstGeom prst="rect">
            <a:avLst/>
          </a:prstGeom>
        </p:spPr>
        <p:txBody>
          <a:bodyPr wrap="none">
            <a:spAutoFit/>
          </a:bodyPr>
          <a:lstStyle/>
          <a:p>
            <a:pPr algn="ctr"/>
            <a:r>
              <a:rPr lang="en-US" b="1" dirty="0" err="1" smtClean="0">
                <a:solidFill>
                  <a:srgbClr val="FF0000"/>
                </a:solidFill>
                <a:latin typeface="Calibri" panose="020F0502020204030204" pitchFamily="34" charset="0"/>
              </a:rPr>
              <a:t>Jimbo</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p>
          <a:p>
            <a:pPr algn="ctr"/>
            <a:r>
              <a:rPr lang="en-US" dirty="0" smtClean="0">
                <a:latin typeface="Calibri" panose="020F0502020204030204" pitchFamily="34" charset="0"/>
              </a:rPr>
              <a:t>vs.  </a:t>
            </a:r>
          </a:p>
          <a:p>
            <a:pPr algn="ctr"/>
            <a:r>
              <a:rPr lang="en-US" b="1" dirty="0" smtClean="0">
                <a:solidFill>
                  <a:srgbClr val="FF0000"/>
                </a:solidFill>
                <a:latin typeface="Calibri" panose="020F0502020204030204" pitchFamily="34" charset="0"/>
              </a:rPr>
              <a:t>Robert</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endParaRPr lang="en-US" dirty="0">
              <a:latin typeface="Calibri" panose="020F0502020204030204" pitchFamily="34" charset="0"/>
            </a:endParaRPr>
          </a:p>
        </p:txBody>
      </p:sp>
      <p:pic>
        <p:nvPicPr>
          <p:cNvPr id="10" name="Picture 3" descr=" 40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129" y="2286000"/>
            <a:ext cx="3175334"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844512"/>
      </p:ext>
    </p:extLst>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9" name="Rectangle 8" descr=" 8"/>
          <p:cNvSpPr/>
          <p:nvPr/>
        </p:nvSpPr>
        <p:spPr>
          <a:xfrm>
            <a:off x="1458977" y="2339459"/>
            <a:ext cx="2664512" cy="923330"/>
          </a:xfrm>
          <a:prstGeom prst="rect">
            <a:avLst/>
          </a:prstGeom>
        </p:spPr>
        <p:txBody>
          <a:bodyPr wrap="none">
            <a:spAutoFit/>
          </a:bodyPr>
          <a:lstStyle/>
          <a:p>
            <a:pPr algn="ctr"/>
            <a:r>
              <a:rPr lang="en-US" b="1" dirty="0" err="1" smtClean="0">
                <a:solidFill>
                  <a:srgbClr val="FF0000"/>
                </a:solidFill>
                <a:latin typeface="Calibri" panose="020F0502020204030204" pitchFamily="34" charset="0"/>
              </a:rPr>
              <a:t>Jimbo</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p>
          <a:p>
            <a:pPr algn="ctr"/>
            <a:r>
              <a:rPr lang="en-US" dirty="0" smtClean="0">
                <a:latin typeface="Calibri" panose="020F0502020204030204" pitchFamily="34" charset="0"/>
              </a:rPr>
              <a:t>vs.  </a:t>
            </a:r>
          </a:p>
          <a:p>
            <a:pPr algn="ctr"/>
            <a:r>
              <a:rPr lang="en-US" b="1" dirty="0" smtClean="0">
                <a:solidFill>
                  <a:srgbClr val="FF0000"/>
                </a:solidFill>
                <a:latin typeface="Calibri" panose="020F0502020204030204" pitchFamily="34" charset="0"/>
              </a:rPr>
              <a:t>Robert</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endParaRPr lang="en-US" dirty="0">
              <a:latin typeface="Calibri" panose="020F0502020204030204" pitchFamily="34" charset="0"/>
            </a:endParaRPr>
          </a:p>
        </p:txBody>
      </p:sp>
      <p:pic>
        <p:nvPicPr>
          <p:cNvPr id="10" name="Picture 3" descr=" 40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129" y="2286000"/>
            <a:ext cx="3175334"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descr=" 25"/>
          <p:cNvGrpSpPr/>
          <p:nvPr/>
        </p:nvGrpSpPr>
        <p:grpSpPr>
          <a:xfrm>
            <a:off x="2126246" y="2378953"/>
            <a:ext cx="4722564" cy="907380"/>
            <a:chOff x="1186542" y="2677099"/>
            <a:chExt cx="6444475" cy="1403139"/>
          </a:xfrm>
        </p:grpSpPr>
        <p:cxnSp>
          <p:nvCxnSpPr>
            <p:cNvPr id="13" name="Straight Connector 12"/>
            <p:cNvCxnSpPr/>
            <p:nvPr/>
          </p:nvCxnSpPr>
          <p:spPr>
            <a:xfrm flipH="1">
              <a:off x="1186542" y="2677099"/>
              <a:ext cx="6433458" cy="1403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186542" y="2677099"/>
              <a:ext cx="6444475" cy="14031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45120"/>
      </p:ext>
    </p:extLst>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9" name="Rectangle 8" descr=" 8"/>
          <p:cNvSpPr/>
          <p:nvPr/>
        </p:nvSpPr>
        <p:spPr>
          <a:xfrm>
            <a:off x="1458977" y="2339459"/>
            <a:ext cx="2664512" cy="923330"/>
          </a:xfrm>
          <a:prstGeom prst="rect">
            <a:avLst/>
          </a:prstGeom>
        </p:spPr>
        <p:txBody>
          <a:bodyPr wrap="none">
            <a:spAutoFit/>
          </a:bodyPr>
          <a:lstStyle/>
          <a:p>
            <a:pPr algn="ctr"/>
            <a:r>
              <a:rPr lang="en-US" b="1" dirty="0" err="1" smtClean="0">
                <a:solidFill>
                  <a:srgbClr val="FF0000"/>
                </a:solidFill>
                <a:latin typeface="Calibri" panose="020F0502020204030204" pitchFamily="34" charset="0"/>
              </a:rPr>
              <a:t>Jimbo</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p>
          <a:p>
            <a:pPr algn="ctr"/>
            <a:r>
              <a:rPr lang="en-US" dirty="0" smtClean="0">
                <a:latin typeface="Calibri" panose="020F0502020204030204" pitchFamily="34" charset="0"/>
              </a:rPr>
              <a:t>vs.  </a:t>
            </a:r>
          </a:p>
          <a:p>
            <a:pPr algn="ctr"/>
            <a:r>
              <a:rPr lang="en-US" b="1" dirty="0" smtClean="0">
                <a:solidFill>
                  <a:srgbClr val="FF0000"/>
                </a:solidFill>
                <a:latin typeface="Calibri" panose="020F0502020204030204" pitchFamily="34" charset="0"/>
              </a:rPr>
              <a:t>Robert</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endParaRPr lang="en-US" dirty="0">
              <a:latin typeface="Calibri" panose="020F0502020204030204" pitchFamily="34" charset="0"/>
            </a:endParaRPr>
          </a:p>
        </p:txBody>
      </p:sp>
      <p:sp>
        <p:nvSpPr>
          <p:cNvPr id="15" name="Rectangle 14" descr=" 10"/>
          <p:cNvSpPr/>
          <p:nvPr/>
        </p:nvSpPr>
        <p:spPr>
          <a:xfrm>
            <a:off x="1455589" y="3815834"/>
            <a:ext cx="5943935" cy="923330"/>
          </a:xfrm>
          <a:prstGeom prst="rect">
            <a:avLst/>
          </a:prstGeom>
        </p:spPr>
        <p:txBody>
          <a:bodyPr wrap="none">
            <a:spAutoFit/>
          </a:bodyPr>
          <a:lstStyle/>
          <a:p>
            <a:r>
              <a:rPr lang="en-US" dirty="0" smtClean="0">
                <a:latin typeface="Calibri" panose="020F0502020204030204" pitchFamily="34" charset="0"/>
              </a:rPr>
              <a:t>        *           arrested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because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stole  *</a:t>
            </a:r>
          </a:p>
          <a:p>
            <a:pPr algn="ctr"/>
            <a:r>
              <a:rPr lang="en-US" dirty="0" smtClean="0">
                <a:latin typeface="Calibri" panose="020F0502020204030204" pitchFamily="34" charset="0"/>
              </a:rPr>
              <a:t>vs.</a:t>
            </a:r>
          </a:p>
          <a:p>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arrested         *           because  </a:t>
            </a:r>
            <a:r>
              <a:rPr lang="en-US" b="1" dirty="0">
                <a:solidFill>
                  <a:srgbClr val="FF0000"/>
                </a:solidFill>
                <a:latin typeface="Calibri" panose="020F0502020204030204" pitchFamily="34" charset="0"/>
              </a:rPr>
              <a:t>SOMEONE</a:t>
            </a:r>
            <a:r>
              <a:rPr lang="en-US" dirty="0">
                <a:latin typeface="Calibri" panose="020F0502020204030204" pitchFamily="34" charset="0"/>
              </a:rPr>
              <a:t> </a:t>
            </a:r>
            <a:r>
              <a:rPr lang="en-US" dirty="0" smtClean="0">
                <a:latin typeface="Calibri" panose="020F0502020204030204" pitchFamily="34" charset="0"/>
              </a:rPr>
              <a:t>  stole  *</a:t>
            </a:r>
            <a:endParaRPr lang="en-US" dirty="0">
              <a:latin typeface="Calibri" panose="020F0502020204030204" pitchFamily="34" charset="0"/>
            </a:endParaRPr>
          </a:p>
        </p:txBody>
      </p:sp>
      <p:pic>
        <p:nvPicPr>
          <p:cNvPr id="10" name="Picture 3" descr=" 40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129" y="2286000"/>
            <a:ext cx="3175334"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descr=" 25"/>
          <p:cNvGrpSpPr/>
          <p:nvPr/>
        </p:nvGrpSpPr>
        <p:grpSpPr>
          <a:xfrm>
            <a:off x="2126246" y="2378953"/>
            <a:ext cx="4722564" cy="907380"/>
            <a:chOff x="1186542" y="2677099"/>
            <a:chExt cx="6444475" cy="1403139"/>
          </a:xfrm>
        </p:grpSpPr>
        <p:cxnSp>
          <p:nvCxnSpPr>
            <p:cNvPr id="13" name="Straight Connector 12"/>
            <p:cNvCxnSpPr/>
            <p:nvPr/>
          </p:nvCxnSpPr>
          <p:spPr>
            <a:xfrm flipH="1">
              <a:off x="1186542" y="2677099"/>
              <a:ext cx="6433458" cy="1403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186542" y="2677099"/>
              <a:ext cx="6444475" cy="14031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21392"/>
      </p:ext>
    </p:extLst>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15" name="Rectangle 14" descr=" 10"/>
          <p:cNvSpPr/>
          <p:nvPr/>
        </p:nvSpPr>
        <p:spPr>
          <a:xfrm>
            <a:off x="1455589" y="3815834"/>
            <a:ext cx="5943935" cy="923330"/>
          </a:xfrm>
          <a:prstGeom prst="rect">
            <a:avLst/>
          </a:prstGeom>
        </p:spPr>
        <p:txBody>
          <a:bodyPr wrap="none">
            <a:spAutoFit/>
          </a:bodyPr>
          <a:lstStyle/>
          <a:p>
            <a:r>
              <a:rPr lang="en-US" dirty="0" smtClean="0">
                <a:latin typeface="Calibri" panose="020F0502020204030204" pitchFamily="34" charset="0"/>
              </a:rPr>
              <a:t>        *           arrested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because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stole  *</a:t>
            </a:r>
          </a:p>
          <a:p>
            <a:pPr algn="ctr"/>
            <a:r>
              <a:rPr lang="en-US" dirty="0" smtClean="0">
                <a:latin typeface="Calibri" panose="020F0502020204030204" pitchFamily="34" charset="0"/>
              </a:rPr>
              <a:t>vs.</a:t>
            </a:r>
          </a:p>
          <a:p>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arrested         *           because  </a:t>
            </a:r>
            <a:r>
              <a:rPr lang="en-US" b="1" dirty="0">
                <a:solidFill>
                  <a:srgbClr val="FF0000"/>
                </a:solidFill>
                <a:latin typeface="Calibri" panose="020F0502020204030204" pitchFamily="34" charset="0"/>
              </a:rPr>
              <a:t>SOMEONE</a:t>
            </a:r>
            <a:r>
              <a:rPr lang="en-US" dirty="0">
                <a:latin typeface="Calibri" panose="020F0502020204030204" pitchFamily="34" charset="0"/>
              </a:rPr>
              <a:t> </a:t>
            </a:r>
            <a:r>
              <a:rPr lang="en-US" dirty="0" smtClean="0">
                <a:latin typeface="Calibri" panose="020F0502020204030204" pitchFamily="34" charset="0"/>
              </a:rPr>
              <a:t>  stole  *</a:t>
            </a:r>
            <a:endParaRPr lang="en-US" dirty="0">
              <a:latin typeface="Calibri" panose="020F0502020204030204" pitchFamily="34" charset="0"/>
            </a:endParaRPr>
          </a:p>
        </p:txBody>
      </p:sp>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764539"/>
      </p:ext>
    </p:extLst>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15" name="Rectangle 14" descr=" 10"/>
          <p:cNvSpPr/>
          <p:nvPr/>
        </p:nvSpPr>
        <p:spPr>
          <a:xfrm>
            <a:off x="1455589" y="3815834"/>
            <a:ext cx="5943935" cy="923330"/>
          </a:xfrm>
          <a:prstGeom prst="rect">
            <a:avLst/>
          </a:prstGeom>
        </p:spPr>
        <p:txBody>
          <a:bodyPr wrap="none">
            <a:spAutoFit/>
          </a:bodyPr>
          <a:lstStyle/>
          <a:p>
            <a:r>
              <a:rPr lang="en-US" dirty="0" smtClean="0">
                <a:latin typeface="Calibri" panose="020F0502020204030204" pitchFamily="34" charset="0"/>
              </a:rPr>
              <a:t>        *           arrested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because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stole  *</a:t>
            </a:r>
          </a:p>
          <a:p>
            <a:pPr algn="ctr"/>
            <a:r>
              <a:rPr lang="en-US" dirty="0" smtClean="0">
                <a:latin typeface="Calibri" panose="020F0502020204030204" pitchFamily="34" charset="0"/>
              </a:rPr>
              <a:t>vs.</a:t>
            </a:r>
          </a:p>
          <a:p>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arrested         *           because  </a:t>
            </a:r>
            <a:r>
              <a:rPr lang="en-US" b="1" dirty="0">
                <a:solidFill>
                  <a:srgbClr val="FF0000"/>
                </a:solidFill>
                <a:latin typeface="Calibri" panose="020F0502020204030204" pitchFamily="34" charset="0"/>
              </a:rPr>
              <a:t>SOMEONE</a:t>
            </a:r>
            <a:r>
              <a:rPr lang="en-US" dirty="0">
                <a:latin typeface="Calibri" panose="020F0502020204030204" pitchFamily="34" charset="0"/>
              </a:rPr>
              <a:t> </a:t>
            </a:r>
            <a:r>
              <a:rPr lang="en-US" dirty="0" smtClean="0">
                <a:latin typeface="Calibri" panose="020F0502020204030204" pitchFamily="34" charset="0"/>
              </a:rPr>
              <a:t>  stole  *</a:t>
            </a:r>
            <a:endParaRPr lang="en-US" dirty="0">
              <a:latin typeface="Calibri" panose="020F0502020204030204" pitchFamily="34" charset="0"/>
            </a:endParaRPr>
          </a:p>
        </p:txBody>
      </p:sp>
      <p:pic>
        <p:nvPicPr>
          <p:cNvPr id="10" name="Picture 4" descr="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203" y="2311658"/>
            <a:ext cx="4610100" cy="113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627246"/>
      </p:ext>
    </p:extLst>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smtClean="0"/>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15" name="Rectangle 14" descr=" 10"/>
          <p:cNvSpPr/>
          <p:nvPr/>
        </p:nvSpPr>
        <p:spPr>
          <a:xfrm>
            <a:off x="1455589" y="3815834"/>
            <a:ext cx="5943935" cy="923330"/>
          </a:xfrm>
          <a:prstGeom prst="rect">
            <a:avLst/>
          </a:prstGeom>
        </p:spPr>
        <p:txBody>
          <a:bodyPr wrap="none">
            <a:spAutoFit/>
          </a:bodyPr>
          <a:lstStyle/>
          <a:p>
            <a:r>
              <a:rPr lang="en-US" dirty="0" smtClean="0">
                <a:latin typeface="Calibri" panose="020F0502020204030204" pitchFamily="34" charset="0"/>
              </a:rPr>
              <a:t>        *           arrested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because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stole  *</a:t>
            </a:r>
          </a:p>
          <a:p>
            <a:pPr algn="ctr"/>
            <a:r>
              <a:rPr lang="en-US" dirty="0" smtClean="0">
                <a:latin typeface="Calibri" panose="020F0502020204030204" pitchFamily="34" charset="0"/>
              </a:rPr>
              <a:t>vs.</a:t>
            </a:r>
          </a:p>
          <a:p>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arrested         *           because  </a:t>
            </a:r>
            <a:r>
              <a:rPr lang="en-US" b="1" dirty="0">
                <a:solidFill>
                  <a:srgbClr val="FF0000"/>
                </a:solidFill>
                <a:latin typeface="Calibri" panose="020F0502020204030204" pitchFamily="34" charset="0"/>
              </a:rPr>
              <a:t>SOMEONE</a:t>
            </a:r>
            <a:r>
              <a:rPr lang="en-US" dirty="0">
                <a:latin typeface="Calibri" panose="020F0502020204030204" pitchFamily="34" charset="0"/>
              </a:rPr>
              <a:t> </a:t>
            </a:r>
            <a:r>
              <a:rPr lang="en-US" dirty="0" smtClean="0">
                <a:latin typeface="Calibri" panose="020F0502020204030204" pitchFamily="34" charset="0"/>
              </a:rPr>
              <a:t>  stole  *</a:t>
            </a:r>
            <a:endParaRPr lang="en-US" dirty="0">
              <a:latin typeface="Calibri" panose="020F0502020204030204" pitchFamily="34" charset="0"/>
            </a:endParaRPr>
          </a:p>
        </p:txBody>
      </p:sp>
      <p:pic>
        <p:nvPicPr>
          <p:cNvPr id="10" name="Picture 4" descr="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203" y="2311658"/>
            <a:ext cx="4610100" cy="113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descr="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6922" y="3648075"/>
            <a:ext cx="516950" cy="4790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707547"/>
      </p:ext>
    </p:extLst>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a:xfrm>
            <a:off x="457200" y="1219200"/>
            <a:ext cx="8229600" cy="4953000"/>
          </a:xfrm>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0">
              <a:buClr>
                <a:srgbClr val="FF9900"/>
              </a:buClr>
            </a:pPr>
            <a:r>
              <a:rPr lang="en-US" smtClean="0">
                <a:latin typeface="Calibri"/>
              </a:rPr>
              <a:t>The </a:t>
            </a:r>
            <a:r>
              <a:rPr lang="en-US" smtClean="0">
                <a:solidFill>
                  <a:srgbClr val="FF0000"/>
                </a:solidFill>
                <a:latin typeface="Calibri"/>
              </a:rPr>
              <a:t>subject</a:t>
            </a:r>
            <a:r>
              <a:rPr lang="en-US" smtClean="0">
                <a:latin typeface="Calibri"/>
              </a:rPr>
              <a:t> of “</a:t>
            </a:r>
            <a:r>
              <a:rPr lang="en-US" smtClean="0">
                <a:solidFill>
                  <a:srgbClr val="0033CC"/>
                </a:solidFill>
                <a:latin typeface="Calibri"/>
              </a:rPr>
              <a:t>stole</a:t>
            </a:r>
            <a:r>
              <a:rPr lang="en-US" smtClean="0">
                <a:latin typeface="Calibri"/>
              </a:rPr>
              <a:t>” is more likely to be </a:t>
            </a:r>
          </a:p>
          <a:p>
            <a:pPr>
              <a:buChar char=" "/>
            </a:pPr>
            <a:r>
              <a:rPr lang="en-US" smtClean="0"/>
              <a:t>         </a:t>
            </a:r>
            <a:r>
              <a:rPr lang="en-US" smtClean="0">
                <a:solidFill>
                  <a:srgbClr val="FF0000"/>
                </a:solidFill>
              </a:rPr>
              <a:t>      </a:t>
            </a:r>
            <a:r>
              <a:rPr lang="en-US" smtClean="0"/>
              <a:t>     </a:t>
            </a:r>
            <a:r>
              <a:rPr lang="en-US" smtClean="0">
                <a:solidFill>
                  <a:srgbClr val="0033CC"/>
                </a:solidFill>
              </a:rPr>
              <a:t>      </a:t>
            </a:r>
            <a:r>
              <a:rPr lang="en-US" smtClean="0"/>
              <a:t>           </a:t>
            </a:r>
            <a:r>
              <a:rPr lang="en-US" smtClean="0">
                <a:solidFill>
                  <a:srgbClr val="FF0000"/>
                </a:solidFill>
              </a:rPr>
              <a:t>       </a:t>
            </a:r>
            <a:r>
              <a:rPr lang="en-US" smtClean="0"/>
              <a:t>     </a:t>
            </a:r>
            <a:r>
              <a:rPr lang="en-US" smtClean="0">
                <a:solidFill>
                  <a:srgbClr val="0033CC"/>
                </a:solidFill>
              </a:rPr>
              <a:t>      </a:t>
            </a:r>
            <a:r>
              <a:rPr lang="en-US" smtClean="0"/>
              <a:t>   </a:t>
            </a:r>
            <a:endParaRPr lang="en-US" dirty="0"/>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15" name="Rectangle 14" descr=" 10"/>
          <p:cNvSpPr/>
          <p:nvPr/>
        </p:nvSpPr>
        <p:spPr>
          <a:xfrm>
            <a:off x="1455589" y="3815834"/>
            <a:ext cx="5943935" cy="923330"/>
          </a:xfrm>
          <a:prstGeom prst="rect">
            <a:avLst/>
          </a:prstGeom>
        </p:spPr>
        <p:txBody>
          <a:bodyPr wrap="none">
            <a:spAutoFit/>
          </a:bodyPr>
          <a:lstStyle/>
          <a:p>
            <a:r>
              <a:rPr lang="en-US" dirty="0" smtClean="0">
                <a:latin typeface="Calibri" panose="020F0502020204030204" pitchFamily="34" charset="0"/>
              </a:rPr>
              <a:t>        *           arrested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because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stole  *</a:t>
            </a:r>
          </a:p>
          <a:p>
            <a:pPr algn="ctr"/>
            <a:r>
              <a:rPr lang="en-US" dirty="0" smtClean="0">
                <a:latin typeface="Calibri" panose="020F0502020204030204" pitchFamily="34" charset="0"/>
              </a:rPr>
              <a:t>vs.</a:t>
            </a:r>
          </a:p>
          <a:p>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arrested         *           because  </a:t>
            </a:r>
            <a:r>
              <a:rPr lang="en-US" b="1" dirty="0">
                <a:solidFill>
                  <a:srgbClr val="FF0000"/>
                </a:solidFill>
                <a:latin typeface="Calibri" panose="020F0502020204030204" pitchFamily="34" charset="0"/>
              </a:rPr>
              <a:t>SOMEONE</a:t>
            </a:r>
            <a:r>
              <a:rPr lang="en-US" dirty="0">
                <a:latin typeface="Calibri" panose="020F0502020204030204" pitchFamily="34" charset="0"/>
              </a:rPr>
              <a:t> </a:t>
            </a:r>
            <a:r>
              <a:rPr lang="en-US" dirty="0" smtClean="0">
                <a:latin typeface="Calibri" panose="020F0502020204030204" pitchFamily="34" charset="0"/>
              </a:rPr>
              <a:t>  stole  *</a:t>
            </a:r>
            <a:endParaRPr lang="en-US" dirty="0">
              <a:latin typeface="Calibri" panose="020F0502020204030204" pitchFamily="34" charset="0"/>
            </a:endParaRPr>
          </a:p>
        </p:txBody>
      </p:sp>
      <p:pic>
        <p:nvPicPr>
          <p:cNvPr id="10" name="Picture 4" descr="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203" y="2311658"/>
            <a:ext cx="4610100" cy="113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descr="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6922" y="3648075"/>
            <a:ext cx="516950" cy="4790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483217"/>
      </p:ext>
    </p:extLst>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descr=" 12"/>
          <p:cNvSpPr>
            <a:spLocks noGrp="1"/>
          </p:cNvSpPr>
          <p:nvPr>
            <p:ph idx="1"/>
          </p:nvPr>
        </p:nvSpPr>
        <p:spPr>
          <a:xfrm>
            <a:off x="457200" y="1219200"/>
            <a:ext cx="8229600" cy="4953000"/>
          </a:xfrm>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0">
              <a:buClr>
                <a:srgbClr val="FF9900"/>
              </a:buClr>
            </a:pPr>
            <a:r>
              <a:rPr lang="en-US" smtClean="0">
                <a:latin typeface="Calibri"/>
              </a:rPr>
              <a:t>The </a:t>
            </a:r>
            <a:r>
              <a:rPr lang="en-US" smtClean="0">
                <a:solidFill>
                  <a:srgbClr val="FF0000"/>
                </a:solidFill>
                <a:latin typeface="Calibri"/>
              </a:rPr>
              <a:t>subject</a:t>
            </a:r>
            <a:r>
              <a:rPr lang="en-US" smtClean="0">
                <a:latin typeface="Calibri"/>
              </a:rPr>
              <a:t> of “</a:t>
            </a:r>
            <a:r>
              <a:rPr lang="en-US" smtClean="0">
                <a:solidFill>
                  <a:srgbClr val="0033CC"/>
                </a:solidFill>
                <a:latin typeface="Calibri"/>
              </a:rPr>
              <a:t>stole</a:t>
            </a:r>
            <a:r>
              <a:rPr lang="en-US" smtClean="0">
                <a:latin typeface="Calibri"/>
              </a:rPr>
              <a:t>” is more likely to be </a:t>
            </a:r>
          </a:p>
          <a:p>
            <a:pPr>
              <a:buNone/>
            </a:pPr>
            <a:r>
              <a:rPr lang="en-US" smtClean="0">
                <a:latin typeface="Calibri"/>
              </a:rPr>
              <a:t>     the </a:t>
            </a:r>
            <a:r>
              <a:rPr lang="en-US" smtClean="0">
                <a:solidFill>
                  <a:srgbClr val="FF0000"/>
                </a:solidFill>
                <a:latin typeface="Calibri"/>
              </a:rPr>
              <a:t>object</a:t>
            </a:r>
            <a:r>
              <a:rPr lang="en-US" smtClean="0">
                <a:latin typeface="Calibri"/>
              </a:rPr>
              <a:t> of “</a:t>
            </a:r>
            <a:r>
              <a:rPr lang="en-US" smtClean="0">
                <a:solidFill>
                  <a:srgbClr val="0033CC"/>
                </a:solidFill>
                <a:latin typeface="Calibri"/>
              </a:rPr>
              <a:t>arrest</a:t>
            </a:r>
            <a:r>
              <a:rPr lang="en-US" smtClean="0">
                <a:latin typeface="Calibri"/>
              </a:rPr>
              <a:t>” then the </a:t>
            </a:r>
            <a:r>
              <a:rPr lang="en-US" smtClean="0">
                <a:solidFill>
                  <a:srgbClr val="FF0000"/>
                </a:solidFill>
                <a:latin typeface="Calibri"/>
              </a:rPr>
              <a:t>subject</a:t>
            </a:r>
            <a:r>
              <a:rPr lang="en-US" smtClean="0">
                <a:latin typeface="Calibri"/>
              </a:rPr>
              <a:t> of “</a:t>
            </a:r>
            <a:r>
              <a:rPr lang="en-US" smtClean="0">
                <a:solidFill>
                  <a:srgbClr val="0033CC"/>
                </a:solidFill>
                <a:latin typeface="Calibri"/>
              </a:rPr>
              <a:t>arrest</a:t>
            </a:r>
            <a:r>
              <a:rPr lang="en-US" smtClean="0">
                <a:latin typeface="Calibri"/>
              </a:rPr>
              <a:t>”. </a:t>
            </a:r>
          </a:p>
          <a:p>
            <a:pPr>
              <a:buNone/>
            </a:pPr>
            <a:endParaRPr lang="en-US" dirty="0">
              <a:latin typeface="Calibri"/>
            </a:endParaRPr>
          </a:p>
        </p:txBody>
      </p:sp>
      <p:sp>
        <p:nvSpPr>
          <p:cNvPr id="4" name="幻灯片编号占位符 3" descr=" 4"/>
          <p:cNvSpPr>
            <a:spLocks noGrp="1"/>
          </p:cNvSpPr>
          <p:nvPr>
            <p:ph type="sldNum" sz="quarter" idx="11"/>
          </p:nvPr>
        </p:nvSpPr>
        <p:spPr/>
        <p:txBody>
          <a:bodyPr/>
          <a:lstStyle/>
          <a:p>
            <a:r>
              <a:rPr lang="en-US" altLang="zh-CN" smtClean="0"/>
              <a:t>16</a:t>
            </a:r>
            <a:endParaRPr lang="zh-CN" altLang="en-US"/>
          </a:p>
        </p:txBody>
      </p:sp>
      <p:sp>
        <p:nvSpPr>
          <p:cNvPr id="5" name="Rectangle 4" descr=" 5"/>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7" name="Rectangle 6" descr=" 6"/>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descr=" 7"/>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15" name="Rectangle 14" descr=" 10"/>
          <p:cNvSpPr/>
          <p:nvPr/>
        </p:nvSpPr>
        <p:spPr>
          <a:xfrm>
            <a:off x="1455589" y="3815834"/>
            <a:ext cx="5943935" cy="923330"/>
          </a:xfrm>
          <a:prstGeom prst="rect">
            <a:avLst/>
          </a:prstGeom>
        </p:spPr>
        <p:txBody>
          <a:bodyPr wrap="none">
            <a:spAutoFit/>
          </a:bodyPr>
          <a:lstStyle/>
          <a:p>
            <a:r>
              <a:rPr lang="en-US" dirty="0" smtClean="0">
                <a:latin typeface="Calibri" panose="020F0502020204030204" pitchFamily="34" charset="0"/>
              </a:rPr>
              <a:t>        *           arrested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because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stole  *</a:t>
            </a:r>
          </a:p>
          <a:p>
            <a:pPr algn="ctr"/>
            <a:r>
              <a:rPr lang="en-US" dirty="0" smtClean="0">
                <a:latin typeface="Calibri" panose="020F0502020204030204" pitchFamily="34" charset="0"/>
              </a:rPr>
              <a:t>vs.</a:t>
            </a:r>
          </a:p>
          <a:p>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arrested         *           because  </a:t>
            </a:r>
            <a:r>
              <a:rPr lang="en-US" b="1" dirty="0">
                <a:solidFill>
                  <a:srgbClr val="FF0000"/>
                </a:solidFill>
                <a:latin typeface="Calibri" panose="020F0502020204030204" pitchFamily="34" charset="0"/>
              </a:rPr>
              <a:t>SOMEONE</a:t>
            </a:r>
            <a:r>
              <a:rPr lang="en-US" dirty="0">
                <a:latin typeface="Calibri" panose="020F0502020204030204" pitchFamily="34" charset="0"/>
              </a:rPr>
              <a:t> </a:t>
            </a:r>
            <a:r>
              <a:rPr lang="en-US" dirty="0" smtClean="0">
                <a:latin typeface="Calibri" panose="020F0502020204030204" pitchFamily="34" charset="0"/>
              </a:rPr>
              <a:t>  stole  *</a:t>
            </a:r>
            <a:endParaRPr lang="en-US" dirty="0">
              <a:latin typeface="Calibri" panose="020F0502020204030204" pitchFamily="34" charset="0"/>
            </a:endParaRPr>
          </a:p>
        </p:txBody>
      </p:sp>
      <p:pic>
        <p:nvPicPr>
          <p:cNvPr id="10" name="Picture 4" descr="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203" y="2311658"/>
            <a:ext cx="4610100" cy="113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descr="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6922" y="3648075"/>
            <a:ext cx="516950" cy="4790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descr=" 19"/>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037898"/>
      </p:ext>
    </p:extLst>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for Many Tasks </a:t>
            </a:r>
            <a:endParaRPr lang="zh-CN" altLang="en-US" dirty="0"/>
          </a:p>
        </p:txBody>
      </p:sp>
      <p:sp>
        <p:nvSpPr>
          <p:cNvPr id="8" name="Content Placeholder 7" descr=" 8"/>
          <p:cNvSpPr>
            <a:spLocks noGrp="1"/>
          </p:cNvSpPr>
          <p:nvPr>
            <p:ph idx="1"/>
          </p:nvPr>
        </p:nvSpPr>
        <p:spPr/>
        <p:txBody>
          <a:bodyPr/>
          <a:lstStyle/>
          <a:p>
            <a:r>
              <a:rPr lang="en-US" dirty="0">
                <a:solidFill>
                  <a:srgbClr val="FF0000"/>
                </a:solidFill>
                <a:latin typeface="Calibri" panose="020F0502020204030204" pitchFamily="34" charset="0"/>
              </a:rPr>
              <a:t>[Larry Robbins]</a:t>
            </a:r>
            <a:r>
              <a:rPr lang="en-US" dirty="0">
                <a:latin typeface="Calibri" panose="020F0502020204030204" pitchFamily="34" charset="0"/>
              </a:rPr>
              <a:t>, founder of Glenview Capital Management, </a:t>
            </a:r>
            <a:r>
              <a:rPr lang="en-US" dirty="0">
                <a:solidFill>
                  <a:srgbClr val="0033CC"/>
                </a:solidFill>
                <a:latin typeface="Calibri" panose="020F0502020204030204" pitchFamily="34" charset="0"/>
              </a:rPr>
              <a:t>bought</a:t>
            </a:r>
            <a:r>
              <a:rPr lang="en-US" dirty="0">
                <a:latin typeface="Calibri" panose="020F0502020204030204" pitchFamily="34" charset="0"/>
              </a:rPr>
              <a:t> shares of </a:t>
            </a:r>
            <a:r>
              <a:rPr lang="en-US" dirty="0">
                <a:solidFill>
                  <a:srgbClr val="FF0000"/>
                </a:solidFill>
                <a:latin typeface="Calibri" panose="020F0502020204030204" pitchFamily="34" charset="0"/>
              </a:rPr>
              <a:t>[Endo International Plc] </a:t>
            </a:r>
            <a:r>
              <a:rPr lang="en-US" dirty="0" smtClean="0">
                <a:latin typeface="Calibri" panose="020F0502020204030204" pitchFamily="34" charset="0"/>
              </a:rPr>
              <a:t>...”</a:t>
            </a: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pPr lvl="0">
              <a:buClr>
                <a:srgbClr val="FF9900"/>
              </a:buClr>
              <a:buChar char=" "/>
            </a:pPr>
            <a:r>
              <a:rPr lang="en-US" smtClean="0">
                <a:solidFill>
                  <a:srgbClr val="FF0000"/>
                </a:solidFill>
                <a:latin typeface="Calibri" panose="020F0502020204030204" pitchFamily="34" charset="0"/>
              </a:rPr>
              <a:t>          </a:t>
            </a:r>
            <a:r>
              <a:rPr lang="en-US" smtClean="0">
                <a:solidFill>
                  <a:srgbClr val="000000"/>
                </a:solidFill>
                <a:latin typeface="Calibri" panose="020F0502020204030204" pitchFamily="34" charset="0"/>
              </a:rPr>
              <a:t>                                        </a:t>
            </a:r>
            <a:r>
              <a:rPr lang="en-US" baseline="30000" smtClean="0">
                <a:solidFill>
                  <a:srgbClr val="000000"/>
                </a:solidFill>
                <a:latin typeface="Calibri" panose="020F0502020204030204" pitchFamily="34" charset="0"/>
              </a:rPr>
              <a:t>  </a:t>
            </a:r>
            <a:r>
              <a:rPr lang="en-US" smtClean="0">
                <a:solidFill>
                  <a:srgbClr val="000000"/>
                </a:solidFill>
                <a:latin typeface="Calibri" panose="020F0502020204030204" pitchFamily="34" charset="0"/>
              </a:rPr>
              <a:t>           </a:t>
            </a:r>
            <a:br>
              <a:rPr lang="en-US" smtClean="0">
                <a:solidFill>
                  <a:srgbClr val="000000"/>
                </a:solidFill>
                <a:latin typeface="Calibri" panose="020F0502020204030204" pitchFamily="34" charset="0"/>
              </a:rPr>
            </a:br>
            <a:r>
              <a:rPr lang="en-US" smtClean="0">
                <a:solidFill>
                  <a:srgbClr val="000000"/>
                </a:solidFill>
                <a:latin typeface="Calibri" panose="020F0502020204030204" pitchFamily="34" charset="0"/>
              </a:rPr>
              <a:t>      </a:t>
            </a:r>
            <a:endParaRPr lang="en-US" dirty="0" smtClean="0">
              <a:solidFill>
                <a:srgbClr val="000000"/>
              </a:solidFill>
              <a:latin typeface="Calibri" panose="020F0502020204030204" pitchFamily="34" charset="0"/>
            </a:endParaRPr>
          </a:p>
          <a:p>
            <a:pPr lvl="0">
              <a:buClr>
                <a:srgbClr val="FF9900"/>
              </a:buClr>
            </a:pPr>
            <a:endParaRPr lang="en-US" sz="2200" dirty="0">
              <a:solidFill>
                <a:srgbClr val="000000"/>
              </a:solidFill>
              <a:latin typeface="Calibri" panose="020F0502020204030204" pitchFamily="34" charset="0"/>
            </a:endParaRPr>
          </a:p>
          <a:p>
            <a:pPr lvl="0">
              <a:buClr>
                <a:srgbClr val="FF9900"/>
              </a:buClr>
              <a:buChar char=" "/>
            </a:pPr>
            <a:r>
              <a:rPr lang="en-US" sz="2200" smtClean="0">
                <a:solidFill>
                  <a:srgbClr val="FF0000"/>
                </a:solidFill>
                <a:latin typeface="Calibri" panose="020F0502020204030204" pitchFamily="34" charset="0"/>
              </a:rPr>
              <a:t>            </a:t>
            </a:r>
            <a:r>
              <a:rPr lang="en-US" sz="2200" smtClean="0">
                <a:solidFill>
                  <a:srgbClr val="000000"/>
                </a:solidFill>
                <a:latin typeface="Calibri" panose="020F0502020204030204" pitchFamily="34" charset="0"/>
              </a:rPr>
              <a:t>                       </a:t>
            </a:r>
            <a:r>
              <a:rPr lang="en-US" sz="2200" smtClean="0">
                <a:solidFill>
                  <a:srgbClr val="FF0000"/>
                </a:solidFill>
                <a:latin typeface="Calibri" panose="020F0502020204030204" pitchFamily="34" charset="0"/>
              </a:rPr>
              <a:t>        </a:t>
            </a:r>
            <a:r>
              <a:rPr lang="en-US" sz="2200" smtClean="0">
                <a:solidFill>
                  <a:srgbClr val="000000"/>
                </a:solidFill>
                <a:latin typeface="Calibri" panose="020F0502020204030204" pitchFamily="34" charset="0"/>
              </a:rPr>
              <a:t>           </a:t>
            </a:r>
            <a:r>
              <a:rPr lang="en-US" sz="2200" b="1" smtClean="0">
                <a:solidFill>
                  <a:srgbClr val="000000"/>
                </a:solidFill>
                <a:latin typeface="Calibri" panose="020F0502020204030204" pitchFamily="34" charset="0"/>
              </a:rPr>
              <a:t>       </a:t>
            </a:r>
            <a:r>
              <a:rPr lang="en-US" sz="2200" smtClean="0">
                <a:solidFill>
                  <a:srgbClr val="000000"/>
                </a:solidFill>
                <a:latin typeface="Calibri" panose="020F0502020204030204" pitchFamily="34" charset="0"/>
              </a:rPr>
              <a:t>    </a:t>
            </a:r>
            <a:br>
              <a:rPr lang="en-US" sz="2200" smtClean="0">
                <a:solidFill>
                  <a:srgbClr val="000000"/>
                </a:solidFill>
                <a:latin typeface="Calibri" panose="020F0502020204030204" pitchFamily="34" charset="0"/>
              </a:rPr>
            </a:br>
            <a:r>
              <a:rPr lang="en-US" sz="2200" smtClean="0">
                <a:solidFill>
                  <a:srgbClr val="000000"/>
                </a:solidFill>
                <a:latin typeface="Calibri" panose="020F0502020204030204" pitchFamily="34" charset="0"/>
              </a:rPr>
              <a:t> </a:t>
            </a:r>
            <a:r>
              <a:rPr lang="en-US" sz="2200" smtClean="0">
                <a:solidFill>
                  <a:srgbClr val="0033CC"/>
                </a:solidFill>
                <a:latin typeface="Calibri" panose="020F0502020204030204" pitchFamily="34" charset="0"/>
              </a:rPr>
              <a:t>    </a:t>
            </a:r>
            <a:r>
              <a:rPr lang="en-US" sz="2200" smtClean="0">
                <a:solidFill>
                  <a:srgbClr val="000000"/>
                </a:solidFill>
                <a:latin typeface="Calibri" panose="020F0502020204030204" pitchFamily="34" charset="0"/>
              </a:rPr>
              <a:t>  </a:t>
            </a:r>
            <a:endParaRPr lang="en-US" sz="2200" dirty="0" smtClean="0">
              <a:latin typeface="Calibri" panose="020F0502020204030204" pitchFamily="34" charset="0"/>
            </a:endParaRPr>
          </a:p>
          <a:p>
            <a:endParaRPr lang="en-US" dirty="0"/>
          </a:p>
        </p:txBody>
      </p:sp>
      <p:sp>
        <p:nvSpPr>
          <p:cNvPr id="4" name="幻灯片编号占位符 3" descr=" 4"/>
          <p:cNvSpPr>
            <a:spLocks noGrp="1"/>
          </p:cNvSpPr>
          <p:nvPr>
            <p:ph type="sldNum" sz="quarter" idx="11"/>
          </p:nvPr>
        </p:nvSpPr>
        <p:spPr/>
        <p:txBody>
          <a:bodyPr/>
          <a:lstStyle/>
          <a:p>
            <a:r>
              <a:rPr lang="en-US" altLang="zh-CN" smtClean="0"/>
              <a:t>29</a:t>
            </a:r>
            <a:endParaRPr lang="zh-CN" altLang="en-US"/>
          </a:p>
        </p:txBody>
      </p:sp>
    </p:spTree>
    <p:extLst>
      <p:ext uri="{BB962C8B-B14F-4D97-AF65-F5344CB8AC3E}">
        <p14:creationId xmlns:p14="http://schemas.microsoft.com/office/powerpoint/2010/main" val="2370477047"/>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Rectangle 18" descr=" 819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5" name="Rectangle 20" descr=" 541716"/>
          <p:cNvSpPr>
            <a:spLocks noChangeArrowheads="1"/>
          </p:cNvSpPr>
          <p:nvPr/>
        </p:nvSpPr>
        <p:spPr bwMode="auto">
          <a:xfrm>
            <a:off x="152400" y="5105400"/>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latin typeface="Tempus Sans ITC" pitchFamily="82" charset="0"/>
              </a:rPr>
              <a:t>1. Christopher Robin was born in England.      2.  Winnie the Pooh is a title of a book.  </a:t>
            </a:r>
          </a:p>
          <a:p>
            <a:r>
              <a:rPr lang="en-US" b="1">
                <a:solidFill>
                  <a:srgbClr val="FF0000"/>
                </a:solidFill>
                <a:latin typeface="Tempus Sans ITC" pitchFamily="82" charset="0"/>
              </a:rPr>
              <a:t>3. Christopher Robin’s dad was a magician.     4. Christopher Robin must be at least 65 now.</a:t>
            </a:r>
            <a:r>
              <a:rPr lang="en-US">
                <a:solidFill>
                  <a:srgbClr val="FF0000"/>
                </a:solidFill>
                <a:latin typeface="Tempus Sans ITC" pitchFamily="82" charset="0"/>
              </a:rPr>
              <a:t> </a:t>
            </a:r>
          </a:p>
        </p:txBody>
      </p:sp>
      <p:sp>
        <p:nvSpPr>
          <p:cNvPr id="8201" name="Rectangle 19" descr=" 8201"/>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7" name="Slide Number Placeholder 6" descr=" 7"/>
          <p:cNvSpPr>
            <a:spLocks noGrp="1"/>
          </p:cNvSpPr>
          <p:nvPr>
            <p:ph type="sldNum" sz="quarter" idx="11"/>
          </p:nvPr>
        </p:nvSpPr>
        <p:spPr/>
        <p:txBody>
          <a:bodyPr/>
          <a:lstStyle/>
          <a:p>
            <a:pPr>
              <a:defRPr/>
            </a:pPr>
            <a:r>
              <a:rPr lang="en-US" altLang="zh-TW" smtClean="0"/>
              <a:t>Page 2</a:t>
            </a:r>
            <a:endParaRPr lang="en-US" altLang="zh-TW"/>
          </a:p>
        </p:txBody>
      </p:sp>
    </p:spTree>
    <p:extLst>
      <p:ext uri="{BB962C8B-B14F-4D97-AF65-F5344CB8AC3E}">
        <p14:creationId xmlns:p14="http://schemas.microsoft.com/office/powerpoint/2010/main" val="2348643714"/>
      </p:ext>
    </p:extLst>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for Many Tasks </a:t>
            </a:r>
            <a:endParaRPr lang="zh-CN" altLang="en-US" dirty="0"/>
          </a:p>
        </p:txBody>
      </p:sp>
      <p:sp>
        <p:nvSpPr>
          <p:cNvPr id="8" name="Content Placeholder 7" descr=" 8"/>
          <p:cNvSpPr>
            <a:spLocks noGrp="1"/>
          </p:cNvSpPr>
          <p:nvPr>
            <p:ph idx="1"/>
          </p:nvPr>
        </p:nvSpPr>
        <p:spPr/>
        <p:txBody>
          <a:bodyPr/>
          <a:lstStyle/>
          <a:p>
            <a:r>
              <a:rPr lang="en-US" dirty="0">
                <a:solidFill>
                  <a:srgbClr val="FF0000"/>
                </a:solidFill>
                <a:latin typeface="Calibri" panose="020F0502020204030204" pitchFamily="34" charset="0"/>
              </a:rPr>
              <a:t>[Larry Robbins]</a:t>
            </a:r>
            <a:r>
              <a:rPr lang="en-US" dirty="0">
                <a:latin typeface="Calibri" panose="020F0502020204030204" pitchFamily="34" charset="0"/>
              </a:rPr>
              <a:t>, founder of Glenview Capital Management, </a:t>
            </a:r>
            <a:r>
              <a:rPr lang="en-US" dirty="0">
                <a:solidFill>
                  <a:srgbClr val="0033CC"/>
                </a:solidFill>
                <a:latin typeface="Calibri" panose="020F0502020204030204" pitchFamily="34" charset="0"/>
              </a:rPr>
              <a:t>bought</a:t>
            </a:r>
            <a:r>
              <a:rPr lang="en-US" dirty="0">
                <a:latin typeface="Calibri" panose="020F0502020204030204" pitchFamily="34" charset="0"/>
              </a:rPr>
              <a:t> shares of </a:t>
            </a:r>
            <a:r>
              <a:rPr lang="en-US" dirty="0">
                <a:solidFill>
                  <a:srgbClr val="FF0000"/>
                </a:solidFill>
                <a:latin typeface="Calibri" panose="020F0502020204030204" pitchFamily="34" charset="0"/>
              </a:rPr>
              <a:t>[Endo International Plc] </a:t>
            </a:r>
            <a:r>
              <a:rPr lang="en-US" dirty="0" smtClean="0">
                <a:latin typeface="Calibri" panose="020F0502020204030204" pitchFamily="34" charset="0"/>
              </a:rPr>
              <a:t>...”</a:t>
            </a: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pPr lvl="0">
              <a:buClr>
                <a:srgbClr val="FF9900"/>
              </a:buClr>
              <a:buChar char=" "/>
            </a:pPr>
            <a:r>
              <a:rPr lang="en-US" smtClean="0">
                <a:solidFill>
                  <a:srgbClr val="FF0000"/>
                </a:solidFill>
                <a:latin typeface="Calibri" panose="020F0502020204030204" pitchFamily="34" charset="0"/>
              </a:rPr>
              <a:t>          </a:t>
            </a:r>
            <a:r>
              <a:rPr lang="en-US" smtClean="0">
                <a:solidFill>
                  <a:srgbClr val="000000"/>
                </a:solidFill>
                <a:latin typeface="Calibri" panose="020F0502020204030204" pitchFamily="34" charset="0"/>
              </a:rPr>
              <a:t>                                        </a:t>
            </a:r>
            <a:r>
              <a:rPr lang="en-US" baseline="30000" smtClean="0">
                <a:solidFill>
                  <a:srgbClr val="000000"/>
                </a:solidFill>
                <a:latin typeface="Calibri" panose="020F0502020204030204" pitchFamily="34" charset="0"/>
              </a:rPr>
              <a:t>  </a:t>
            </a:r>
            <a:r>
              <a:rPr lang="en-US" smtClean="0">
                <a:solidFill>
                  <a:srgbClr val="000000"/>
                </a:solidFill>
                <a:latin typeface="Calibri" panose="020F0502020204030204" pitchFamily="34" charset="0"/>
              </a:rPr>
              <a:t>           </a:t>
            </a:r>
            <a:br>
              <a:rPr lang="en-US" smtClean="0">
                <a:solidFill>
                  <a:srgbClr val="000000"/>
                </a:solidFill>
                <a:latin typeface="Calibri" panose="020F0502020204030204" pitchFamily="34" charset="0"/>
              </a:rPr>
            </a:br>
            <a:r>
              <a:rPr lang="en-US" smtClean="0">
                <a:solidFill>
                  <a:srgbClr val="000000"/>
                </a:solidFill>
                <a:latin typeface="Calibri" panose="020F0502020204030204" pitchFamily="34" charset="0"/>
              </a:rPr>
              <a:t>      </a:t>
            </a:r>
            <a:endParaRPr lang="en-US" dirty="0" smtClean="0">
              <a:solidFill>
                <a:srgbClr val="000000"/>
              </a:solidFill>
              <a:latin typeface="Calibri" panose="020F0502020204030204" pitchFamily="34" charset="0"/>
            </a:endParaRPr>
          </a:p>
          <a:p>
            <a:pPr lvl="0">
              <a:buClr>
                <a:srgbClr val="FF9900"/>
              </a:buClr>
            </a:pPr>
            <a:endParaRPr lang="en-US" sz="2200" dirty="0">
              <a:solidFill>
                <a:srgbClr val="000000"/>
              </a:solidFill>
              <a:latin typeface="Calibri" panose="020F0502020204030204" pitchFamily="34" charset="0"/>
            </a:endParaRPr>
          </a:p>
          <a:p>
            <a:pPr lvl="0">
              <a:buClr>
                <a:srgbClr val="FF9900"/>
              </a:buClr>
              <a:buChar char=" "/>
            </a:pPr>
            <a:r>
              <a:rPr lang="en-US" sz="2200" smtClean="0">
                <a:solidFill>
                  <a:srgbClr val="FF0000"/>
                </a:solidFill>
                <a:latin typeface="Calibri" panose="020F0502020204030204" pitchFamily="34" charset="0"/>
              </a:rPr>
              <a:t>            </a:t>
            </a:r>
            <a:r>
              <a:rPr lang="en-US" sz="2200" smtClean="0">
                <a:solidFill>
                  <a:srgbClr val="000000"/>
                </a:solidFill>
                <a:latin typeface="Calibri" panose="020F0502020204030204" pitchFamily="34" charset="0"/>
              </a:rPr>
              <a:t>                       </a:t>
            </a:r>
            <a:r>
              <a:rPr lang="en-US" sz="2200" smtClean="0">
                <a:solidFill>
                  <a:srgbClr val="FF0000"/>
                </a:solidFill>
                <a:latin typeface="Calibri" panose="020F0502020204030204" pitchFamily="34" charset="0"/>
              </a:rPr>
              <a:t>        </a:t>
            </a:r>
            <a:r>
              <a:rPr lang="en-US" sz="2200" smtClean="0">
                <a:solidFill>
                  <a:srgbClr val="000000"/>
                </a:solidFill>
                <a:latin typeface="Calibri" panose="020F0502020204030204" pitchFamily="34" charset="0"/>
              </a:rPr>
              <a:t>           </a:t>
            </a:r>
            <a:r>
              <a:rPr lang="en-US" sz="2200" b="1" smtClean="0">
                <a:solidFill>
                  <a:srgbClr val="000000"/>
                </a:solidFill>
                <a:latin typeface="Calibri" panose="020F0502020204030204" pitchFamily="34" charset="0"/>
              </a:rPr>
              <a:t>       </a:t>
            </a:r>
            <a:r>
              <a:rPr lang="en-US" sz="2200" smtClean="0">
                <a:solidFill>
                  <a:srgbClr val="000000"/>
                </a:solidFill>
                <a:latin typeface="Calibri" panose="020F0502020204030204" pitchFamily="34" charset="0"/>
              </a:rPr>
              <a:t>    </a:t>
            </a:r>
            <a:br>
              <a:rPr lang="en-US" sz="2200" smtClean="0">
                <a:solidFill>
                  <a:srgbClr val="000000"/>
                </a:solidFill>
                <a:latin typeface="Calibri" panose="020F0502020204030204" pitchFamily="34" charset="0"/>
              </a:rPr>
            </a:br>
            <a:r>
              <a:rPr lang="en-US" sz="2200" smtClean="0">
                <a:solidFill>
                  <a:srgbClr val="000000"/>
                </a:solidFill>
                <a:latin typeface="Calibri" panose="020F0502020204030204" pitchFamily="34" charset="0"/>
              </a:rPr>
              <a:t> </a:t>
            </a:r>
            <a:r>
              <a:rPr lang="en-US" sz="2200" smtClean="0">
                <a:solidFill>
                  <a:srgbClr val="0033CC"/>
                </a:solidFill>
                <a:latin typeface="Calibri" panose="020F0502020204030204" pitchFamily="34" charset="0"/>
              </a:rPr>
              <a:t>    </a:t>
            </a:r>
            <a:r>
              <a:rPr lang="en-US" sz="2200" smtClean="0">
                <a:solidFill>
                  <a:srgbClr val="000000"/>
                </a:solidFill>
                <a:latin typeface="Calibri" panose="020F0502020204030204" pitchFamily="34" charset="0"/>
              </a:rPr>
              <a:t>  </a:t>
            </a:r>
            <a:endParaRPr lang="en-US" sz="2200" dirty="0" smtClean="0">
              <a:latin typeface="Calibri" panose="020F0502020204030204" pitchFamily="34" charset="0"/>
            </a:endParaRPr>
          </a:p>
          <a:p>
            <a:endParaRPr lang="en-US" dirty="0"/>
          </a:p>
        </p:txBody>
      </p:sp>
      <p:sp>
        <p:nvSpPr>
          <p:cNvPr id="4" name="幻灯片编号占位符 3" descr=" 4"/>
          <p:cNvSpPr>
            <a:spLocks noGrp="1"/>
          </p:cNvSpPr>
          <p:nvPr>
            <p:ph type="sldNum" sz="quarter" idx="11"/>
          </p:nvPr>
        </p:nvSpPr>
        <p:spPr/>
        <p:txBody>
          <a:bodyPr/>
          <a:lstStyle/>
          <a:p>
            <a:r>
              <a:rPr lang="en-US" altLang="zh-CN" smtClean="0"/>
              <a:t>29</a:t>
            </a:r>
            <a:endParaRPr lang="zh-CN" altLang="en-US"/>
          </a:p>
        </p:txBody>
      </p:sp>
      <p:sp>
        <p:nvSpPr>
          <p:cNvPr id="5" name="Rectangle 4" descr=" 5"/>
          <p:cNvSpPr/>
          <p:nvPr/>
        </p:nvSpPr>
        <p:spPr>
          <a:xfrm>
            <a:off x="1600634" y="2133600"/>
            <a:ext cx="5184240" cy="369332"/>
          </a:xfrm>
          <a:prstGeom prst="rect">
            <a:avLst/>
          </a:prstGeom>
          <a:noFill/>
          <a:ln>
            <a:solidFill>
              <a:srgbClr val="FF9933"/>
            </a:solidFill>
          </a:ln>
        </p:spPr>
        <p:txBody>
          <a:bodyPr wrap="none">
            <a:spAutoFit/>
          </a:bodyPr>
          <a:lstStyle/>
          <a:p>
            <a:r>
              <a:rPr lang="en-US" dirty="0" smtClean="0">
                <a:latin typeface="Calibri" panose="020F0502020204030204" pitchFamily="34" charset="0"/>
              </a:rPr>
              <a:t>NER TAGS = {PERSON, LOCATION, ORGANIZIATION, …}</a:t>
            </a:r>
            <a:endParaRPr lang="en-US" dirty="0">
              <a:latin typeface="Calibri" panose="020F0502020204030204" pitchFamily="34" charset="0"/>
            </a:endParaRPr>
          </a:p>
        </p:txBody>
      </p:sp>
    </p:spTree>
    <p:extLst>
      <p:ext uri="{BB962C8B-B14F-4D97-AF65-F5344CB8AC3E}">
        <p14:creationId xmlns:p14="http://schemas.microsoft.com/office/powerpoint/2010/main" val="124398512"/>
      </p:ext>
    </p:extLst>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for Many Tasks </a:t>
            </a:r>
            <a:endParaRPr lang="zh-CN" altLang="en-US" dirty="0"/>
          </a:p>
        </p:txBody>
      </p:sp>
      <p:sp>
        <p:nvSpPr>
          <p:cNvPr id="8" name="Content Placeholder 7" descr=" 8"/>
          <p:cNvSpPr>
            <a:spLocks noGrp="1"/>
          </p:cNvSpPr>
          <p:nvPr>
            <p:ph idx="1"/>
          </p:nvPr>
        </p:nvSpPr>
        <p:spPr/>
        <p:txBody>
          <a:bodyPr/>
          <a:lstStyle/>
          <a:p>
            <a:r>
              <a:rPr lang="en-US" dirty="0">
                <a:solidFill>
                  <a:srgbClr val="FF0000"/>
                </a:solidFill>
                <a:latin typeface="Calibri" panose="020F0502020204030204" pitchFamily="34" charset="0"/>
              </a:rPr>
              <a:t>[Larry Robbins]</a:t>
            </a:r>
            <a:r>
              <a:rPr lang="en-US" dirty="0">
                <a:latin typeface="Calibri" panose="020F0502020204030204" pitchFamily="34" charset="0"/>
              </a:rPr>
              <a:t>, founder of Glenview Capital Management, </a:t>
            </a:r>
            <a:r>
              <a:rPr lang="en-US" dirty="0">
                <a:solidFill>
                  <a:srgbClr val="0033CC"/>
                </a:solidFill>
                <a:latin typeface="Calibri" panose="020F0502020204030204" pitchFamily="34" charset="0"/>
              </a:rPr>
              <a:t>bought</a:t>
            </a:r>
            <a:r>
              <a:rPr lang="en-US" dirty="0">
                <a:latin typeface="Calibri" panose="020F0502020204030204" pitchFamily="34" charset="0"/>
              </a:rPr>
              <a:t> shares of </a:t>
            </a:r>
            <a:r>
              <a:rPr lang="en-US" dirty="0">
                <a:solidFill>
                  <a:srgbClr val="FF0000"/>
                </a:solidFill>
                <a:latin typeface="Calibri" panose="020F0502020204030204" pitchFamily="34" charset="0"/>
              </a:rPr>
              <a:t>[Endo International Plc] </a:t>
            </a:r>
            <a:r>
              <a:rPr lang="en-US" dirty="0" smtClean="0">
                <a:latin typeface="Calibri" panose="020F0502020204030204" pitchFamily="34" charset="0"/>
              </a:rPr>
              <a:t>...”</a:t>
            </a: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pPr lvl="0">
              <a:buClr>
                <a:srgbClr val="FF9900"/>
              </a:buClr>
              <a:buChar char=" "/>
            </a:pPr>
            <a:r>
              <a:rPr lang="en-US" smtClean="0">
                <a:solidFill>
                  <a:srgbClr val="FF0000"/>
                </a:solidFill>
                <a:latin typeface="Calibri" panose="020F0502020204030204" pitchFamily="34" charset="0"/>
              </a:rPr>
              <a:t>          </a:t>
            </a:r>
            <a:r>
              <a:rPr lang="en-US" smtClean="0">
                <a:solidFill>
                  <a:srgbClr val="000000"/>
                </a:solidFill>
                <a:latin typeface="Calibri" panose="020F0502020204030204" pitchFamily="34" charset="0"/>
              </a:rPr>
              <a:t>                                        </a:t>
            </a:r>
            <a:r>
              <a:rPr lang="en-US" baseline="30000" smtClean="0">
                <a:solidFill>
                  <a:srgbClr val="000000"/>
                </a:solidFill>
                <a:latin typeface="Calibri" panose="020F0502020204030204" pitchFamily="34" charset="0"/>
              </a:rPr>
              <a:t>  </a:t>
            </a:r>
            <a:r>
              <a:rPr lang="en-US" smtClean="0">
                <a:solidFill>
                  <a:srgbClr val="000000"/>
                </a:solidFill>
                <a:latin typeface="Calibri" panose="020F0502020204030204" pitchFamily="34" charset="0"/>
              </a:rPr>
              <a:t>           </a:t>
            </a:r>
            <a:br>
              <a:rPr lang="en-US" smtClean="0">
                <a:solidFill>
                  <a:srgbClr val="000000"/>
                </a:solidFill>
                <a:latin typeface="Calibri" panose="020F0502020204030204" pitchFamily="34" charset="0"/>
              </a:rPr>
            </a:br>
            <a:r>
              <a:rPr lang="en-US" smtClean="0">
                <a:solidFill>
                  <a:srgbClr val="000000"/>
                </a:solidFill>
                <a:latin typeface="Calibri" panose="020F0502020204030204" pitchFamily="34" charset="0"/>
              </a:rPr>
              <a:t>      </a:t>
            </a:r>
            <a:endParaRPr lang="en-US" dirty="0" smtClean="0">
              <a:solidFill>
                <a:srgbClr val="000000"/>
              </a:solidFill>
              <a:latin typeface="Calibri" panose="020F0502020204030204" pitchFamily="34" charset="0"/>
            </a:endParaRPr>
          </a:p>
          <a:p>
            <a:pPr lvl="0">
              <a:buClr>
                <a:srgbClr val="FF9900"/>
              </a:buClr>
            </a:pPr>
            <a:endParaRPr lang="en-US" sz="2200" dirty="0">
              <a:solidFill>
                <a:srgbClr val="000000"/>
              </a:solidFill>
              <a:latin typeface="Calibri" panose="020F0502020204030204" pitchFamily="34" charset="0"/>
            </a:endParaRPr>
          </a:p>
          <a:p>
            <a:pPr lvl="0">
              <a:buClr>
                <a:srgbClr val="FF9900"/>
              </a:buClr>
              <a:buChar char=" "/>
            </a:pPr>
            <a:r>
              <a:rPr lang="en-US" sz="2200" smtClean="0">
                <a:solidFill>
                  <a:srgbClr val="FF0000"/>
                </a:solidFill>
                <a:latin typeface="Calibri" panose="020F0502020204030204" pitchFamily="34" charset="0"/>
              </a:rPr>
              <a:t>            </a:t>
            </a:r>
            <a:r>
              <a:rPr lang="en-US" sz="2200" smtClean="0">
                <a:solidFill>
                  <a:srgbClr val="000000"/>
                </a:solidFill>
                <a:latin typeface="Calibri" panose="020F0502020204030204" pitchFamily="34" charset="0"/>
              </a:rPr>
              <a:t>                       </a:t>
            </a:r>
            <a:r>
              <a:rPr lang="en-US" sz="2200" smtClean="0">
                <a:solidFill>
                  <a:srgbClr val="FF0000"/>
                </a:solidFill>
                <a:latin typeface="Calibri" panose="020F0502020204030204" pitchFamily="34" charset="0"/>
              </a:rPr>
              <a:t>        </a:t>
            </a:r>
            <a:r>
              <a:rPr lang="en-US" sz="2200" smtClean="0">
                <a:solidFill>
                  <a:srgbClr val="000000"/>
                </a:solidFill>
                <a:latin typeface="Calibri" panose="020F0502020204030204" pitchFamily="34" charset="0"/>
              </a:rPr>
              <a:t>           </a:t>
            </a:r>
            <a:r>
              <a:rPr lang="en-US" sz="2200" b="1" smtClean="0">
                <a:solidFill>
                  <a:srgbClr val="000000"/>
                </a:solidFill>
                <a:latin typeface="Calibri" panose="020F0502020204030204" pitchFamily="34" charset="0"/>
              </a:rPr>
              <a:t>       </a:t>
            </a:r>
            <a:r>
              <a:rPr lang="en-US" sz="2200" smtClean="0">
                <a:solidFill>
                  <a:srgbClr val="000000"/>
                </a:solidFill>
                <a:latin typeface="Calibri" panose="020F0502020204030204" pitchFamily="34" charset="0"/>
              </a:rPr>
              <a:t>    </a:t>
            </a:r>
            <a:br>
              <a:rPr lang="en-US" sz="2200" smtClean="0">
                <a:solidFill>
                  <a:srgbClr val="000000"/>
                </a:solidFill>
                <a:latin typeface="Calibri" panose="020F0502020204030204" pitchFamily="34" charset="0"/>
              </a:rPr>
            </a:br>
            <a:r>
              <a:rPr lang="en-US" sz="2200" smtClean="0">
                <a:solidFill>
                  <a:srgbClr val="000000"/>
                </a:solidFill>
                <a:latin typeface="Calibri" panose="020F0502020204030204" pitchFamily="34" charset="0"/>
              </a:rPr>
              <a:t> </a:t>
            </a:r>
            <a:r>
              <a:rPr lang="en-US" sz="2200" smtClean="0">
                <a:solidFill>
                  <a:srgbClr val="0033CC"/>
                </a:solidFill>
                <a:latin typeface="Calibri" panose="020F0502020204030204" pitchFamily="34" charset="0"/>
              </a:rPr>
              <a:t>    </a:t>
            </a:r>
            <a:r>
              <a:rPr lang="en-US" sz="2200" smtClean="0">
                <a:solidFill>
                  <a:srgbClr val="000000"/>
                </a:solidFill>
                <a:latin typeface="Calibri" panose="020F0502020204030204" pitchFamily="34" charset="0"/>
              </a:rPr>
              <a:t>  </a:t>
            </a:r>
            <a:endParaRPr lang="en-US" sz="2200" dirty="0" smtClean="0">
              <a:latin typeface="Calibri" panose="020F0502020204030204" pitchFamily="34" charset="0"/>
            </a:endParaRPr>
          </a:p>
          <a:p>
            <a:endParaRPr lang="en-US" dirty="0"/>
          </a:p>
        </p:txBody>
      </p:sp>
      <p:sp>
        <p:nvSpPr>
          <p:cNvPr id="4" name="幻灯片编号占位符 3" descr=" 4"/>
          <p:cNvSpPr>
            <a:spLocks noGrp="1"/>
          </p:cNvSpPr>
          <p:nvPr>
            <p:ph type="sldNum" sz="quarter" idx="11"/>
          </p:nvPr>
        </p:nvSpPr>
        <p:spPr/>
        <p:txBody>
          <a:bodyPr/>
          <a:lstStyle/>
          <a:p>
            <a:r>
              <a:rPr lang="en-US" altLang="zh-CN" smtClean="0"/>
              <a:t>29</a:t>
            </a:r>
            <a:endParaRPr lang="zh-CN" altLang="en-US"/>
          </a:p>
        </p:txBody>
      </p:sp>
      <p:pic>
        <p:nvPicPr>
          <p:cNvPr id="6" name="Picture 2" descr=" 5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590800"/>
            <a:ext cx="4652963" cy="1419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descr=" 5"/>
          <p:cNvSpPr/>
          <p:nvPr/>
        </p:nvSpPr>
        <p:spPr>
          <a:xfrm>
            <a:off x="1600634" y="2133600"/>
            <a:ext cx="5184240" cy="369332"/>
          </a:xfrm>
          <a:prstGeom prst="rect">
            <a:avLst/>
          </a:prstGeom>
          <a:noFill/>
          <a:ln>
            <a:solidFill>
              <a:srgbClr val="FF9933"/>
            </a:solidFill>
          </a:ln>
        </p:spPr>
        <p:txBody>
          <a:bodyPr wrap="none">
            <a:spAutoFit/>
          </a:bodyPr>
          <a:lstStyle/>
          <a:p>
            <a:r>
              <a:rPr lang="en-US" dirty="0" smtClean="0">
                <a:latin typeface="Calibri" panose="020F0502020204030204" pitchFamily="34" charset="0"/>
              </a:rPr>
              <a:t>NER TAGS = {PERSON, LOCATION, ORGANIZIATION, …}</a:t>
            </a:r>
            <a:endParaRPr lang="en-US" dirty="0">
              <a:latin typeface="Calibri" panose="020F0502020204030204" pitchFamily="34" charset="0"/>
            </a:endParaRPr>
          </a:p>
        </p:txBody>
      </p:sp>
    </p:spTree>
    <p:extLst>
      <p:ext uri="{BB962C8B-B14F-4D97-AF65-F5344CB8AC3E}">
        <p14:creationId xmlns:p14="http://schemas.microsoft.com/office/powerpoint/2010/main" val="981372581"/>
      </p:ext>
    </p:extLst>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for Many Tasks </a:t>
            </a:r>
            <a:endParaRPr lang="zh-CN" altLang="en-US" dirty="0"/>
          </a:p>
        </p:txBody>
      </p:sp>
      <p:sp>
        <p:nvSpPr>
          <p:cNvPr id="8" name="Content Placeholder 7" descr=" 8"/>
          <p:cNvSpPr>
            <a:spLocks noGrp="1"/>
          </p:cNvSpPr>
          <p:nvPr>
            <p:ph idx="1"/>
          </p:nvPr>
        </p:nvSpPr>
        <p:spPr>
          <a:xfrm>
            <a:off x="457200" y="1219200"/>
            <a:ext cx="8229600" cy="4953000"/>
          </a:xfrm>
        </p:spPr>
        <p:txBody>
          <a:bodyPr/>
          <a:lstStyle/>
          <a:p>
            <a:r>
              <a:rPr lang="en-US" dirty="0">
                <a:solidFill>
                  <a:srgbClr val="FF0000"/>
                </a:solidFill>
                <a:latin typeface="Calibri" panose="020F0502020204030204" pitchFamily="34" charset="0"/>
              </a:rPr>
              <a:t>[Larry Robbins]</a:t>
            </a:r>
            <a:r>
              <a:rPr lang="en-US" dirty="0">
                <a:latin typeface="Calibri" panose="020F0502020204030204" pitchFamily="34" charset="0"/>
              </a:rPr>
              <a:t>, founder of Glenview Capital Management, </a:t>
            </a:r>
            <a:r>
              <a:rPr lang="en-US" dirty="0">
                <a:solidFill>
                  <a:srgbClr val="0033CC"/>
                </a:solidFill>
                <a:latin typeface="Calibri" panose="020F0502020204030204" pitchFamily="34" charset="0"/>
              </a:rPr>
              <a:t>bought</a:t>
            </a:r>
            <a:r>
              <a:rPr lang="en-US" dirty="0">
                <a:latin typeface="Calibri" panose="020F0502020204030204" pitchFamily="34" charset="0"/>
              </a:rPr>
              <a:t> shares of </a:t>
            </a:r>
            <a:r>
              <a:rPr lang="en-US" dirty="0">
                <a:solidFill>
                  <a:srgbClr val="FF0000"/>
                </a:solidFill>
                <a:latin typeface="Calibri" panose="020F0502020204030204" pitchFamily="34" charset="0"/>
              </a:rPr>
              <a:t>[Endo International Plc] </a:t>
            </a:r>
            <a:r>
              <a:rPr lang="en-US" dirty="0" smtClean="0">
                <a:latin typeface="Calibri" panose="020F0502020204030204" pitchFamily="34" charset="0"/>
              </a:rPr>
              <a:t>...”</a:t>
            </a: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pPr lvl="0">
              <a:buClr>
                <a:srgbClr val="FF9900"/>
              </a:buClr>
            </a:pPr>
            <a:r>
              <a:rPr lang="en-US" smtClean="0">
                <a:solidFill>
                  <a:srgbClr val="FF0000"/>
                </a:solidFill>
                <a:latin typeface="Calibri"/>
              </a:rPr>
              <a:t>[Seattle] </a:t>
            </a:r>
            <a:r>
              <a:rPr lang="en-US" smtClean="0">
                <a:solidFill>
                  <a:srgbClr val="000000"/>
                </a:solidFill>
                <a:latin typeface="Calibri"/>
              </a:rPr>
              <a:t>fired John Doe after the team lost its 7</a:t>
            </a:r>
            <a:r>
              <a:rPr lang="en-US" baseline="30000" smtClean="0">
                <a:solidFill>
                  <a:srgbClr val="000000"/>
                </a:solidFill>
                <a:latin typeface="Calibri"/>
              </a:rPr>
              <a:t>th</a:t>
            </a:r>
            <a:r>
              <a:rPr lang="en-US" smtClean="0">
                <a:solidFill>
                  <a:srgbClr val="000000"/>
                </a:solidFill>
                <a:latin typeface="Calibri"/>
              </a:rPr>
              <a:t> game in a row.  </a:t>
            </a:r>
          </a:p>
          <a:p>
            <a:pPr lvl="0">
              <a:buClr>
                <a:srgbClr val="FF9900"/>
              </a:buClr>
            </a:pPr>
            <a:endParaRPr lang="en-US" sz="2200" dirty="0">
              <a:solidFill>
                <a:srgbClr val="000000"/>
              </a:solidFill>
              <a:latin typeface="Calibri" panose="020F0502020204030204" pitchFamily="34" charset="0"/>
            </a:endParaRPr>
          </a:p>
          <a:p>
            <a:pPr lvl="0">
              <a:buClr>
                <a:srgbClr val="FF9900"/>
              </a:buClr>
              <a:buChar char=" "/>
            </a:pPr>
            <a:r>
              <a:rPr lang="en-US" sz="2200" smtClean="0">
                <a:solidFill>
                  <a:srgbClr val="FF0000"/>
                </a:solidFill>
                <a:latin typeface="Calibri" panose="020F0502020204030204" pitchFamily="34" charset="0"/>
              </a:rPr>
              <a:t>            </a:t>
            </a:r>
            <a:r>
              <a:rPr lang="en-US" sz="2200" smtClean="0">
                <a:solidFill>
                  <a:srgbClr val="000000"/>
                </a:solidFill>
                <a:latin typeface="Calibri" panose="020F0502020204030204" pitchFamily="34" charset="0"/>
              </a:rPr>
              <a:t>                       </a:t>
            </a:r>
            <a:r>
              <a:rPr lang="en-US" sz="2200" smtClean="0">
                <a:solidFill>
                  <a:srgbClr val="FF0000"/>
                </a:solidFill>
                <a:latin typeface="Calibri" panose="020F0502020204030204" pitchFamily="34" charset="0"/>
              </a:rPr>
              <a:t>        </a:t>
            </a:r>
            <a:r>
              <a:rPr lang="en-US" sz="2200" smtClean="0">
                <a:solidFill>
                  <a:srgbClr val="000000"/>
                </a:solidFill>
                <a:latin typeface="Calibri" panose="020F0502020204030204" pitchFamily="34" charset="0"/>
              </a:rPr>
              <a:t>           </a:t>
            </a:r>
            <a:r>
              <a:rPr lang="en-US" sz="2200" b="1" smtClean="0">
                <a:solidFill>
                  <a:srgbClr val="000000"/>
                </a:solidFill>
                <a:latin typeface="Calibri" panose="020F0502020204030204" pitchFamily="34" charset="0"/>
              </a:rPr>
              <a:t>       </a:t>
            </a:r>
            <a:r>
              <a:rPr lang="en-US" sz="2200" smtClean="0">
                <a:solidFill>
                  <a:srgbClr val="000000"/>
                </a:solidFill>
                <a:latin typeface="Calibri" panose="020F0502020204030204" pitchFamily="34" charset="0"/>
              </a:rPr>
              <a:t>    </a:t>
            </a:r>
            <a:br>
              <a:rPr lang="en-US" sz="2200" smtClean="0">
                <a:solidFill>
                  <a:srgbClr val="000000"/>
                </a:solidFill>
                <a:latin typeface="Calibri" panose="020F0502020204030204" pitchFamily="34" charset="0"/>
              </a:rPr>
            </a:br>
            <a:r>
              <a:rPr lang="en-US" sz="2200" smtClean="0">
                <a:solidFill>
                  <a:srgbClr val="000000"/>
                </a:solidFill>
                <a:latin typeface="Calibri" panose="020F0502020204030204" pitchFamily="34" charset="0"/>
              </a:rPr>
              <a:t> </a:t>
            </a:r>
            <a:r>
              <a:rPr lang="en-US" sz="2200" smtClean="0">
                <a:solidFill>
                  <a:srgbClr val="0033CC"/>
                </a:solidFill>
                <a:latin typeface="Calibri" panose="020F0502020204030204" pitchFamily="34" charset="0"/>
              </a:rPr>
              <a:t>    </a:t>
            </a:r>
            <a:r>
              <a:rPr lang="en-US" sz="2200" smtClean="0">
                <a:solidFill>
                  <a:srgbClr val="000000"/>
                </a:solidFill>
                <a:latin typeface="Calibri" panose="020F0502020204030204" pitchFamily="34" charset="0"/>
              </a:rPr>
              <a:t>  </a:t>
            </a:r>
            <a:endParaRPr lang="en-US" sz="2200" dirty="0" smtClean="0">
              <a:latin typeface="Calibri" panose="020F0502020204030204" pitchFamily="34" charset="0"/>
            </a:endParaRPr>
          </a:p>
          <a:p>
            <a:endParaRPr lang="en-US" dirty="0"/>
          </a:p>
        </p:txBody>
      </p:sp>
      <p:sp>
        <p:nvSpPr>
          <p:cNvPr id="4" name="幻灯片编号占位符 3" descr=" 4"/>
          <p:cNvSpPr>
            <a:spLocks noGrp="1"/>
          </p:cNvSpPr>
          <p:nvPr>
            <p:ph type="sldNum" sz="quarter" idx="11"/>
          </p:nvPr>
        </p:nvSpPr>
        <p:spPr/>
        <p:txBody>
          <a:bodyPr/>
          <a:lstStyle/>
          <a:p>
            <a:r>
              <a:rPr lang="en-US" altLang="zh-CN" smtClean="0"/>
              <a:t>29</a:t>
            </a:r>
            <a:endParaRPr lang="zh-CN" altLang="en-US"/>
          </a:p>
        </p:txBody>
      </p:sp>
      <p:pic>
        <p:nvPicPr>
          <p:cNvPr id="6" name="Picture 2" descr=" 5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590800"/>
            <a:ext cx="4652963" cy="1419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descr=" 5"/>
          <p:cNvSpPr/>
          <p:nvPr/>
        </p:nvSpPr>
        <p:spPr>
          <a:xfrm>
            <a:off x="1600634" y="2133600"/>
            <a:ext cx="5184240" cy="369332"/>
          </a:xfrm>
          <a:prstGeom prst="rect">
            <a:avLst/>
          </a:prstGeom>
          <a:noFill/>
          <a:ln>
            <a:solidFill>
              <a:srgbClr val="FF9933"/>
            </a:solidFill>
          </a:ln>
        </p:spPr>
        <p:txBody>
          <a:bodyPr wrap="none">
            <a:spAutoFit/>
          </a:bodyPr>
          <a:lstStyle/>
          <a:p>
            <a:r>
              <a:rPr lang="en-US" dirty="0" smtClean="0">
                <a:latin typeface="Calibri" panose="020F0502020204030204" pitchFamily="34" charset="0"/>
              </a:rPr>
              <a:t>NER TAGS = {PERSON, LOCATION, ORGANIZIATION, …}</a:t>
            </a:r>
            <a:endParaRPr lang="en-US" dirty="0">
              <a:latin typeface="Calibri" panose="020F0502020204030204" pitchFamily="34" charset="0"/>
            </a:endParaRPr>
          </a:p>
        </p:txBody>
      </p:sp>
    </p:spTree>
    <p:extLst>
      <p:ext uri="{BB962C8B-B14F-4D97-AF65-F5344CB8AC3E}">
        <p14:creationId xmlns:p14="http://schemas.microsoft.com/office/powerpoint/2010/main" val="561998012"/>
      </p:ext>
    </p:extLst>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for Many Tasks </a:t>
            </a:r>
            <a:endParaRPr lang="zh-CN" altLang="en-US" dirty="0"/>
          </a:p>
        </p:txBody>
      </p:sp>
      <p:sp>
        <p:nvSpPr>
          <p:cNvPr id="8" name="Content Placeholder 7" descr=" 8"/>
          <p:cNvSpPr>
            <a:spLocks noGrp="1"/>
          </p:cNvSpPr>
          <p:nvPr>
            <p:ph idx="1"/>
          </p:nvPr>
        </p:nvSpPr>
        <p:spPr>
          <a:xfrm>
            <a:off x="457200" y="1219200"/>
            <a:ext cx="8229600" cy="4953000"/>
          </a:xfrm>
        </p:spPr>
        <p:txBody>
          <a:bodyPr/>
          <a:lstStyle/>
          <a:p>
            <a:r>
              <a:rPr lang="en-US" dirty="0">
                <a:solidFill>
                  <a:srgbClr val="FF0000"/>
                </a:solidFill>
                <a:latin typeface="Calibri" panose="020F0502020204030204" pitchFamily="34" charset="0"/>
              </a:rPr>
              <a:t>[Larry Robbins]</a:t>
            </a:r>
            <a:r>
              <a:rPr lang="en-US" dirty="0">
                <a:latin typeface="Calibri" panose="020F0502020204030204" pitchFamily="34" charset="0"/>
              </a:rPr>
              <a:t>, founder of Glenview Capital Management, </a:t>
            </a:r>
            <a:r>
              <a:rPr lang="en-US" dirty="0">
                <a:solidFill>
                  <a:srgbClr val="0033CC"/>
                </a:solidFill>
                <a:latin typeface="Calibri" panose="020F0502020204030204" pitchFamily="34" charset="0"/>
              </a:rPr>
              <a:t>bought</a:t>
            </a:r>
            <a:r>
              <a:rPr lang="en-US" dirty="0">
                <a:latin typeface="Calibri" panose="020F0502020204030204" pitchFamily="34" charset="0"/>
              </a:rPr>
              <a:t> shares of </a:t>
            </a:r>
            <a:r>
              <a:rPr lang="en-US" dirty="0">
                <a:solidFill>
                  <a:srgbClr val="FF0000"/>
                </a:solidFill>
                <a:latin typeface="Calibri" panose="020F0502020204030204" pitchFamily="34" charset="0"/>
              </a:rPr>
              <a:t>[Endo International Plc] </a:t>
            </a:r>
            <a:r>
              <a:rPr lang="en-US" dirty="0" smtClean="0">
                <a:latin typeface="Calibri" panose="020F0502020204030204" pitchFamily="34" charset="0"/>
              </a:rPr>
              <a:t>...”</a:t>
            </a: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pPr lvl="0">
              <a:buClr>
                <a:srgbClr val="FF9900"/>
              </a:buClr>
            </a:pPr>
            <a:r>
              <a:rPr lang="en-US" smtClean="0">
                <a:solidFill>
                  <a:srgbClr val="FF0000"/>
                </a:solidFill>
                <a:latin typeface="Calibri"/>
              </a:rPr>
              <a:t>[Seattle] </a:t>
            </a:r>
            <a:r>
              <a:rPr lang="en-US" smtClean="0">
                <a:solidFill>
                  <a:srgbClr val="000000"/>
                </a:solidFill>
                <a:latin typeface="Calibri"/>
              </a:rPr>
              <a:t>fired John Doe after the team lost its 7</a:t>
            </a:r>
            <a:r>
              <a:rPr lang="en-US" baseline="30000" smtClean="0">
                <a:solidFill>
                  <a:srgbClr val="000000"/>
                </a:solidFill>
                <a:latin typeface="Calibri"/>
              </a:rPr>
              <a:t>th</a:t>
            </a:r>
            <a:r>
              <a:rPr lang="en-US" smtClean="0">
                <a:solidFill>
                  <a:srgbClr val="000000"/>
                </a:solidFill>
                <a:latin typeface="Calibri"/>
              </a:rPr>
              <a:t> game in a row.  </a:t>
            </a:r>
          </a:p>
          <a:p>
            <a:pPr lvl="0">
              <a:buClr>
                <a:srgbClr val="FF9900"/>
              </a:buClr>
            </a:pPr>
            <a:endParaRPr lang="en-US" sz="2200" dirty="0">
              <a:solidFill>
                <a:srgbClr val="000000"/>
              </a:solidFill>
              <a:latin typeface="Calibri" panose="020F0502020204030204" pitchFamily="34" charset="0"/>
            </a:endParaRPr>
          </a:p>
          <a:p>
            <a:pPr lvl="0">
              <a:buClr>
                <a:srgbClr val="FF9900"/>
              </a:buClr>
            </a:pPr>
            <a:r>
              <a:rPr lang="en-US" sz="2200" smtClean="0">
                <a:solidFill>
                  <a:srgbClr val="FF0000"/>
                </a:solidFill>
                <a:latin typeface="Calibri"/>
              </a:rPr>
              <a:t>Organization</a:t>
            </a:r>
            <a:r>
              <a:rPr lang="en-US" sz="2200" smtClean="0">
                <a:solidFill>
                  <a:srgbClr val="000000"/>
                </a:solidFill>
                <a:latin typeface="Calibri"/>
              </a:rPr>
              <a:t> is more likely than a </a:t>
            </a:r>
            <a:r>
              <a:rPr lang="en-US" sz="2200" smtClean="0">
                <a:solidFill>
                  <a:srgbClr val="FF0000"/>
                </a:solidFill>
                <a:latin typeface="Calibri"/>
              </a:rPr>
              <a:t>location</a:t>
            </a:r>
            <a:r>
              <a:rPr lang="en-US" sz="2200" smtClean="0">
                <a:solidFill>
                  <a:srgbClr val="000000"/>
                </a:solidFill>
                <a:latin typeface="Calibri"/>
              </a:rPr>
              <a:t> to be the </a:t>
            </a:r>
            <a:r>
              <a:rPr lang="en-US" sz="2200" b="1" smtClean="0">
                <a:solidFill>
                  <a:srgbClr val="000000"/>
                </a:solidFill>
                <a:latin typeface="Calibri"/>
              </a:rPr>
              <a:t>subject</a:t>
            </a:r>
            <a:r>
              <a:rPr lang="en-US" sz="2200" smtClean="0">
                <a:solidFill>
                  <a:srgbClr val="000000"/>
                </a:solidFill>
                <a:latin typeface="Calibri"/>
              </a:rPr>
              <a:t> of “</a:t>
            </a:r>
            <a:r>
              <a:rPr lang="en-US" sz="2200" smtClean="0">
                <a:solidFill>
                  <a:srgbClr val="0033CC"/>
                </a:solidFill>
                <a:latin typeface="Calibri"/>
              </a:rPr>
              <a:t>fire</a:t>
            </a:r>
            <a:r>
              <a:rPr lang="en-US" sz="2200" smtClean="0">
                <a:solidFill>
                  <a:srgbClr val="000000"/>
                </a:solidFill>
                <a:latin typeface="Calibri"/>
              </a:rPr>
              <a:t>”.</a:t>
            </a:r>
            <a:endParaRPr lang="en-US" sz="2200" smtClean="0">
              <a:latin typeface="Calibri"/>
            </a:endParaRPr>
          </a:p>
          <a:p>
            <a:endParaRPr lang="en-US" dirty="0"/>
          </a:p>
        </p:txBody>
      </p:sp>
      <p:sp>
        <p:nvSpPr>
          <p:cNvPr id="4" name="幻灯片编号占位符 3" descr=" 4"/>
          <p:cNvSpPr>
            <a:spLocks noGrp="1"/>
          </p:cNvSpPr>
          <p:nvPr>
            <p:ph type="sldNum" sz="quarter" idx="11"/>
          </p:nvPr>
        </p:nvSpPr>
        <p:spPr/>
        <p:txBody>
          <a:bodyPr/>
          <a:lstStyle/>
          <a:p>
            <a:r>
              <a:rPr lang="en-US" altLang="zh-CN" smtClean="0"/>
              <a:t>29</a:t>
            </a:r>
            <a:endParaRPr lang="zh-CN" altLang="en-US"/>
          </a:p>
        </p:txBody>
      </p:sp>
      <p:pic>
        <p:nvPicPr>
          <p:cNvPr id="6" name="Picture 2" descr=" 5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590800"/>
            <a:ext cx="4652963" cy="1419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descr=" 5"/>
          <p:cNvSpPr/>
          <p:nvPr/>
        </p:nvSpPr>
        <p:spPr>
          <a:xfrm>
            <a:off x="1600634" y="2133600"/>
            <a:ext cx="5184240" cy="369332"/>
          </a:xfrm>
          <a:prstGeom prst="rect">
            <a:avLst/>
          </a:prstGeom>
          <a:noFill/>
          <a:ln>
            <a:solidFill>
              <a:srgbClr val="FF9933"/>
            </a:solidFill>
          </a:ln>
        </p:spPr>
        <p:txBody>
          <a:bodyPr wrap="none">
            <a:spAutoFit/>
          </a:bodyPr>
          <a:lstStyle/>
          <a:p>
            <a:r>
              <a:rPr lang="en-US" dirty="0" smtClean="0">
                <a:latin typeface="Calibri" panose="020F0502020204030204" pitchFamily="34" charset="0"/>
              </a:rPr>
              <a:t>NER TAGS = {PERSON, LOCATION, ORGANIZIATION, …}</a:t>
            </a:r>
            <a:endParaRPr lang="en-US" dirty="0">
              <a:latin typeface="Calibri" panose="020F0502020204030204" pitchFamily="34" charset="0"/>
            </a:endParaRPr>
          </a:p>
        </p:txBody>
      </p:sp>
      <p:sp>
        <p:nvSpPr>
          <p:cNvPr id="7" name="Rectangle 6" descr=" 10"/>
          <p:cNvSpPr/>
          <p:nvPr/>
        </p:nvSpPr>
        <p:spPr>
          <a:xfrm>
            <a:off x="1564944" y="4800600"/>
            <a:ext cx="5184240" cy="369332"/>
          </a:xfrm>
          <a:prstGeom prst="rect">
            <a:avLst/>
          </a:prstGeom>
          <a:noFill/>
          <a:ln>
            <a:solidFill>
              <a:srgbClr val="FF9933"/>
            </a:solidFill>
          </a:ln>
        </p:spPr>
        <p:txBody>
          <a:bodyPr wrap="none">
            <a:spAutoFit/>
          </a:bodyPr>
          <a:lstStyle/>
          <a:p>
            <a:r>
              <a:rPr lang="en-US" dirty="0" smtClean="0">
                <a:latin typeface="Calibri" panose="020F0502020204030204" pitchFamily="34" charset="0"/>
              </a:rPr>
              <a:t>NER TAGS = {PERSON, LOCATION, ORGANIZIATION, …}</a:t>
            </a:r>
            <a:endParaRPr lang="en-US" dirty="0">
              <a:latin typeface="Calibri" panose="020F0502020204030204" pitchFamily="34" charset="0"/>
            </a:endParaRPr>
          </a:p>
        </p:txBody>
      </p:sp>
    </p:spTree>
    <p:extLst>
      <p:ext uri="{BB962C8B-B14F-4D97-AF65-F5344CB8AC3E}">
        <p14:creationId xmlns:p14="http://schemas.microsoft.com/office/powerpoint/2010/main" val="469105873"/>
      </p:ext>
    </p:extLst>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is Essential </a:t>
            </a:r>
            <a:endParaRPr lang="zh-CN" altLang="en-US" dirty="0"/>
          </a:p>
        </p:txBody>
      </p:sp>
      <p:sp>
        <p:nvSpPr>
          <p:cNvPr id="3" name="内容占位符 2" descr=" 3"/>
          <p:cNvSpPr>
            <a:spLocks noGrp="1"/>
          </p:cNvSpPr>
          <p:nvPr>
            <p:ph idx="1"/>
          </p:nvPr>
        </p:nvSpPr>
        <p:spPr/>
        <p:txBody>
          <a:bodyPr/>
          <a:lstStyle/>
          <a:p>
            <a:pPr>
              <a:buChar char=" "/>
            </a:pPr>
            <a:r>
              <a:rPr lang="en-US" smtClean="0"/>
              <a:t>                                                 </a:t>
            </a:r>
            <a:endParaRPr lang="en-US" dirty="0" smtClean="0"/>
          </a:p>
          <a:p>
            <a:pPr lvl="1">
              <a:buChar char=" "/>
            </a:pPr>
            <a:r>
              <a:rPr lang="en-US" smtClean="0">
                <a:solidFill>
                  <a:srgbClr val="0033CC"/>
                </a:solidFill>
              </a:rPr>
              <a:t>                                                   </a:t>
            </a:r>
            <a:endParaRPr lang="en-US" dirty="0" smtClean="0">
              <a:solidFill>
                <a:srgbClr val="0033CC"/>
              </a:solidFill>
            </a:endParaRPr>
          </a:p>
          <a:p>
            <a:pPr>
              <a:buChar char=" "/>
            </a:pPr>
            <a:r>
              <a:rPr lang="en-US" smtClean="0"/>
              <a:t>                                                       </a:t>
            </a:r>
            <a:br>
              <a:rPr lang="en-US" smtClean="0"/>
            </a:br>
            <a:r>
              <a:rPr lang="en-US" smtClean="0"/>
              <a:t>                                </a:t>
            </a:r>
            <a:endParaRPr lang="en-US" dirty="0" smtClean="0"/>
          </a:p>
          <a:p>
            <a:pPr lvl="1">
              <a:buChar char=" "/>
            </a:pPr>
            <a:r>
              <a:rPr lang="en-US" smtClean="0">
                <a:solidFill>
                  <a:srgbClr val="0033CC"/>
                </a:solidFill>
              </a:rPr>
              <a:t>                                                    </a:t>
            </a:r>
            <a:endParaRPr lang="en-US" dirty="0" smtClean="0">
              <a:solidFill>
                <a:srgbClr val="0033CC"/>
              </a:solidFill>
            </a:endParaRPr>
          </a:p>
          <a:p>
            <a:pPr>
              <a:buChar char=" "/>
            </a:pPr>
            <a:r>
              <a:rPr lang="en-US" altLang="zh-CN" smtClean="0">
                <a:solidFill>
                  <a:srgbClr val="FF0000"/>
                </a:solidFill>
              </a:rPr>
              <a:t>          </a:t>
            </a:r>
            <a:endParaRPr lang="en-US" altLang="zh-CN" dirty="0" smtClean="0">
              <a:solidFill>
                <a:srgbClr val="FF0000"/>
              </a:solidFill>
            </a:endParaRPr>
          </a:p>
          <a:p>
            <a:pPr>
              <a:buChar char=" "/>
            </a:pPr>
            <a:r>
              <a:rPr lang="en-US" altLang="zh-CN" smtClean="0"/>
              <a:t>                                                       </a:t>
            </a:r>
            <a:endParaRPr lang="en-US" altLang="zh-CN" dirty="0" smtClean="0"/>
          </a:p>
          <a:p>
            <a:pPr lvl="1">
              <a:buChar char=" "/>
            </a:pPr>
            <a:r>
              <a:rPr lang="en-US" altLang="zh-CN" smtClean="0">
                <a:solidFill>
                  <a:srgbClr val="0033CC"/>
                </a:solidFill>
              </a:rPr>
              <a:t>                               </a:t>
            </a:r>
            <a:endParaRPr lang="en-US" altLang="zh-CN" dirty="0" smtClean="0">
              <a:solidFill>
                <a:srgbClr val="0033CC"/>
              </a:solidFill>
            </a:endParaRPr>
          </a:p>
          <a:p>
            <a:pPr lvl="1">
              <a:buChar char=" "/>
            </a:pPr>
            <a:r>
              <a:rPr lang="en-US" altLang="zh-CN" smtClean="0"/>
              <a:t>                       </a:t>
            </a:r>
            <a:endParaRPr lang="en-US" altLang="zh-CN" dirty="0" smtClean="0"/>
          </a:p>
          <a:p>
            <a:pPr>
              <a:buChar char=" "/>
            </a:pPr>
            <a:r>
              <a:rPr lang="en-US" altLang="zh-CN" smtClean="0"/>
              <a:t>                              </a:t>
            </a:r>
            <a:endParaRPr lang="en-US" altLang="zh-CN" dirty="0" smtClean="0"/>
          </a:p>
          <a:p>
            <a:pPr lvl="1">
              <a:buChar char=" "/>
            </a:pPr>
            <a:r>
              <a:rPr lang="en-US" altLang="zh-CN" smtClean="0">
                <a:solidFill>
                  <a:srgbClr val="0033CC"/>
                </a:solidFill>
              </a:rPr>
              <a:t>                                </a:t>
            </a:r>
            <a:endParaRPr lang="en-US" altLang="zh-CN" dirty="0" smtClean="0">
              <a:solidFill>
                <a:srgbClr val="0033CC"/>
              </a:solidFill>
            </a:endParaRPr>
          </a:p>
          <a:p>
            <a:pPr lvl="1">
              <a:buChar char=" "/>
            </a:pPr>
            <a:r>
              <a:rPr lang="en-US" altLang="zh-CN" smtClean="0"/>
              <a:t>                                               </a:t>
            </a:r>
            <a:endParaRPr lang="en-US" altLang="zh-CN" dirty="0" smtClean="0"/>
          </a:p>
          <a:p>
            <a:endParaRPr lang="en-US" altLang="zh-CN" dirty="0" smtClean="0"/>
          </a:p>
          <a:p>
            <a:endParaRPr lang="en-US" altLang="zh-CN" dirty="0" smtClean="0"/>
          </a:p>
          <a:p>
            <a:pPr lvl="1"/>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34</a:t>
            </a:r>
            <a:endParaRPr lang="zh-CN" altLang="en-US"/>
          </a:p>
        </p:txBody>
      </p:sp>
    </p:spTree>
    <p:extLst>
      <p:ext uri="{BB962C8B-B14F-4D97-AF65-F5344CB8AC3E}">
        <p14:creationId xmlns:p14="http://schemas.microsoft.com/office/powerpoint/2010/main" val="266664467"/>
      </p:ext>
    </p:extLst>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is Essential </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smtClean="0">
                <a:latin typeface="Calibri"/>
              </a:rPr>
              <a:t>Textual Inference requires additional knowledge. </a:t>
            </a:r>
          </a:p>
          <a:p>
            <a:pPr lvl="1">
              <a:buClr>
                <a:srgbClr val="FBA313"/>
              </a:buClr>
            </a:pPr>
            <a:r>
              <a:rPr lang="en-US" smtClean="0">
                <a:solidFill>
                  <a:srgbClr val="0033CC"/>
                </a:solidFill>
                <a:latin typeface="Calibri"/>
              </a:rPr>
              <a:t>More than just local features: need to know things.</a:t>
            </a:r>
          </a:p>
          <a:p>
            <a:pPr>
              <a:buChar char=" "/>
            </a:pPr>
            <a:r>
              <a:rPr lang="en-US" smtClean="0"/>
              <a:t>                                                       </a:t>
            </a:r>
            <a:br>
              <a:rPr lang="en-US" smtClean="0"/>
            </a:br>
            <a:r>
              <a:rPr lang="en-US" smtClean="0"/>
              <a:t>                                </a:t>
            </a:r>
            <a:endParaRPr lang="en-US" dirty="0" smtClean="0"/>
          </a:p>
          <a:p>
            <a:pPr lvl="1">
              <a:buChar char=" "/>
            </a:pPr>
            <a:r>
              <a:rPr lang="en-US" smtClean="0">
                <a:solidFill>
                  <a:srgbClr val="0033CC"/>
                </a:solidFill>
              </a:rPr>
              <a:t>                                                    </a:t>
            </a:r>
            <a:endParaRPr lang="en-US" dirty="0" smtClean="0">
              <a:solidFill>
                <a:srgbClr val="0033CC"/>
              </a:solidFill>
            </a:endParaRPr>
          </a:p>
          <a:p>
            <a:pPr>
              <a:buChar char=" "/>
            </a:pPr>
            <a:r>
              <a:rPr lang="en-US" altLang="zh-CN" smtClean="0">
                <a:solidFill>
                  <a:srgbClr val="FF0000"/>
                </a:solidFill>
              </a:rPr>
              <a:t>          </a:t>
            </a:r>
            <a:endParaRPr lang="en-US" altLang="zh-CN" dirty="0" smtClean="0">
              <a:solidFill>
                <a:srgbClr val="FF0000"/>
              </a:solidFill>
            </a:endParaRPr>
          </a:p>
          <a:p>
            <a:pPr>
              <a:buChar char=" "/>
            </a:pPr>
            <a:r>
              <a:rPr lang="en-US" altLang="zh-CN" smtClean="0"/>
              <a:t>                                                       </a:t>
            </a:r>
            <a:endParaRPr lang="en-US" altLang="zh-CN" dirty="0" smtClean="0"/>
          </a:p>
          <a:p>
            <a:pPr lvl="1">
              <a:buChar char=" "/>
            </a:pPr>
            <a:r>
              <a:rPr lang="en-US" altLang="zh-CN" smtClean="0">
                <a:solidFill>
                  <a:srgbClr val="0033CC"/>
                </a:solidFill>
              </a:rPr>
              <a:t>                               </a:t>
            </a:r>
            <a:endParaRPr lang="en-US" altLang="zh-CN" dirty="0" smtClean="0">
              <a:solidFill>
                <a:srgbClr val="0033CC"/>
              </a:solidFill>
            </a:endParaRPr>
          </a:p>
          <a:p>
            <a:pPr lvl="1">
              <a:buChar char=" "/>
            </a:pPr>
            <a:r>
              <a:rPr lang="en-US" altLang="zh-CN" smtClean="0"/>
              <a:t>                       </a:t>
            </a:r>
            <a:endParaRPr lang="en-US" altLang="zh-CN" dirty="0" smtClean="0"/>
          </a:p>
          <a:p>
            <a:pPr>
              <a:buChar char=" "/>
            </a:pPr>
            <a:r>
              <a:rPr lang="en-US" altLang="zh-CN" smtClean="0"/>
              <a:t>                              </a:t>
            </a:r>
            <a:endParaRPr lang="en-US" altLang="zh-CN" dirty="0" smtClean="0"/>
          </a:p>
          <a:p>
            <a:pPr lvl="1">
              <a:buChar char=" "/>
            </a:pPr>
            <a:r>
              <a:rPr lang="en-US" altLang="zh-CN" smtClean="0">
                <a:solidFill>
                  <a:srgbClr val="0033CC"/>
                </a:solidFill>
              </a:rPr>
              <a:t>                                </a:t>
            </a:r>
            <a:endParaRPr lang="en-US" altLang="zh-CN" dirty="0" smtClean="0">
              <a:solidFill>
                <a:srgbClr val="0033CC"/>
              </a:solidFill>
            </a:endParaRPr>
          </a:p>
          <a:p>
            <a:pPr lvl="1">
              <a:buChar char=" "/>
            </a:pPr>
            <a:r>
              <a:rPr lang="en-US" altLang="zh-CN" smtClean="0"/>
              <a:t>                                               </a:t>
            </a:r>
            <a:endParaRPr lang="en-US" altLang="zh-CN" dirty="0" smtClean="0"/>
          </a:p>
          <a:p>
            <a:endParaRPr lang="en-US" altLang="zh-CN" dirty="0" smtClean="0"/>
          </a:p>
          <a:p>
            <a:endParaRPr lang="en-US" altLang="zh-CN" dirty="0" smtClean="0"/>
          </a:p>
          <a:p>
            <a:pPr lvl="1"/>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34</a:t>
            </a:r>
            <a:endParaRPr lang="zh-CN" altLang="en-US"/>
          </a:p>
        </p:txBody>
      </p:sp>
    </p:spTree>
    <p:extLst>
      <p:ext uri="{BB962C8B-B14F-4D97-AF65-F5344CB8AC3E}">
        <p14:creationId xmlns:p14="http://schemas.microsoft.com/office/powerpoint/2010/main" val="372924493"/>
      </p:ext>
    </p:extLst>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is Essential </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smtClean="0">
                <a:latin typeface="Calibri"/>
              </a:rPr>
              <a:t>Textual Inference requires additional knowledge. </a:t>
            </a:r>
          </a:p>
          <a:p>
            <a:pPr lvl="1">
              <a:buClr>
                <a:srgbClr val="FBA313"/>
              </a:buClr>
            </a:pPr>
            <a:r>
              <a:rPr lang="en-US" smtClean="0">
                <a:solidFill>
                  <a:srgbClr val="0033CC"/>
                </a:solidFill>
                <a:latin typeface="Calibri"/>
              </a:rPr>
              <a:t>More than just local features: need to know things.</a:t>
            </a:r>
          </a:p>
          <a:p>
            <a:pPr lvl="0">
              <a:buClr>
                <a:srgbClr val="FF9900"/>
              </a:buClr>
            </a:pPr>
            <a:r>
              <a:rPr lang="en-US" smtClean="0">
                <a:latin typeface="Calibri"/>
              </a:rPr>
              <a:t>There is a need to think about how to make use of this knowledge in textual inference. </a:t>
            </a:r>
          </a:p>
          <a:p>
            <a:pPr lvl="1">
              <a:buClr>
                <a:srgbClr val="FBA313"/>
              </a:buClr>
            </a:pPr>
            <a:r>
              <a:rPr lang="en-US" smtClean="0">
                <a:solidFill>
                  <a:srgbClr val="0033CC"/>
                </a:solidFill>
                <a:latin typeface="Calibri"/>
              </a:rPr>
              <a:t>Not here; see my talk at the Neuro-Symbolic Workshop</a:t>
            </a:r>
          </a:p>
          <a:p>
            <a:pPr>
              <a:buChar char=" "/>
            </a:pPr>
            <a:r>
              <a:rPr lang="en-US" altLang="zh-CN" smtClean="0">
                <a:solidFill>
                  <a:srgbClr val="FF0000"/>
                </a:solidFill>
              </a:rPr>
              <a:t>          </a:t>
            </a:r>
            <a:endParaRPr lang="en-US" altLang="zh-CN" dirty="0" smtClean="0">
              <a:solidFill>
                <a:srgbClr val="FF0000"/>
              </a:solidFill>
            </a:endParaRPr>
          </a:p>
          <a:p>
            <a:pPr>
              <a:buChar char=" "/>
            </a:pPr>
            <a:r>
              <a:rPr lang="en-US" altLang="zh-CN" smtClean="0"/>
              <a:t>                                                       </a:t>
            </a:r>
            <a:endParaRPr lang="en-US" altLang="zh-CN" dirty="0" smtClean="0"/>
          </a:p>
          <a:p>
            <a:pPr lvl="1">
              <a:buChar char=" "/>
            </a:pPr>
            <a:r>
              <a:rPr lang="en-US" altLang="zh-CN" smtClean="0">
                <a:solidFill>
                  <a:srgbClr val="0033CC"/>
                </a:solidFill>
              </a:rPr>
              <a:t>                               </a:t>
            </a:r>
            <a:endParaRPr lang="en-US" altLang="zh-CN" dirty="0" smtClean="0">
              <a:solidFill>
                <a:srgbClr val="0033CC"/>
              </a:solidFill>
            </a:endParaRPr>
          </a:p>
          <a:p>
            <a:pPr lvl="1">
              <a:buChar char=" "/>
            </a:pPr>
            <a:r>
              <a:rPr lang="en-US" altLang="zh-CN" smtClean="0"/>
              <a:t>                       </a:t>
            </a:r>
            <a:endParaRPr lang="en-US" altLang="zh-CN" dirty="0" smtClean="0"/>
          </a:p>
          <a:p>
            <a:pPr>
              <a:buChar char=" "/>
            </a:pPr>
            <a:r>
              <a:rPr lang="en-US" altLang="zh-CN" smtClean="0"/>
              <a:t>                              </a:t>
            </a:r>
            <a:endParaRPr lang="en-US" altLang="zh-CN" dirty="0" smtClean="0"/>
          </a:p>
          <a:p>
            <a:pPr lvl="1">
              <a:buChar char=" "/>
            </a:pPr>
            <a:r>
              <a:rPr lang="en-US" altLang="zh-CN" smtClean="0">
                <a:solidFill>
                  <a:srgbClr val="0033CC"/>
                </a:solidFill>
              </a:rPr>
              <a:t>                                </a:t>
            </a:r>
            <a:endParaRPr lang="en-US" altLang="zh-CN" dirty="0" smtClean="0">
              <a:solidFill>
                <a:srgbClr val="0033CC"/>
              </a:solidFill>
            </a:endParaRPr>
          </a:p>
          <a:p>
            <a:pPr lvl="1">
              <a:buChar char=" "/>
            </a:pPr>
            <a:r>
              <a:rPr lang="en-US" altLang="zh-CN" smtClean="0"/>
              <a:t>                                               </a:t>
            </a:r>
            <a:endParaRPr lang="en-US" altLang="zh-CN" dirty="0" smtClean="0"/>
          </a:p>
          <a:p>
            <a:endParaRPr lang="en-US" altLang="zh-CN" dirty="0" smtClean="0"/>
          </a:p>
          <a:p>
            <a:endParaRPr lang="en-US" altLang="zh-CN" dirty="0" smtClean="0"/>
          </a:p>
          <a:p>
            <a:pPr lvl="1"/>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34</a:t>
            </a:r>
            <a:endParaRPr lang="zh-CN" altLang="en-US"/>
          </a:p>
        </p:txBody>
      </p:sp>
    </p:spTree>
    <p:extLst>
      <p:ext uri="{BB962C8B-B14F-4D97-AF65-F5344CB8AC3E}">
        <p14:creationId xmlns:p14="http://schemas.microsoft.com/office/powerpoint/2010/main" val="1788607460"/>
      </p:ext>
    </p:extLst>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is Essential </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smtClean="0">
                <a:latin typeface="Calibri"/>
              </a:rPr>
              <a:t>Textual Inference requires additional knowledge. </a:t>
            </a:r>
          </a:p>
          <a:p>
            <a:pPr lvl="1">
              <a:buClr>
                <a:srgbClr val="FBA313"/>
              </a:buClr>
            </a:pPr>
            <a:r>
              <a:rPr lang="en-US" smtClean="0">
                <a:solidFill>
                  <a:srgbClr val="0033CC"/>
                </a:solidFill>
                <a:latin typeface="Calibri"/>
              </a:rPr>
              <a:t>More than just local features: need to know things.</a:t>
            </a:r>
          </a:p>
          <a:p>
            <a:pPr lvl="0">
              <a:buClr>
                <a:srgbClr val="FF9900"/>
              </a:buClr>
            </a:pPr>
            <a:r>
              <a:rPr lang="en-US" smtClean="0">
                <a:latin typeface="Calibri"/>
              </a:rPr>
              <a:t>There is a need to think about how to make use of this knowledge in textual inference. </a:t>
            </a:r>
          </a:p>
          <a:p>
            <a:pPr lvl="1">
              <a:buClr>
                <a:srgbClr val="FBA313"/>
              </a:buClr>
            </a:pPr>
            <a:r>
              <a:rPr lang="en-US" smtClean="0">
                <a:solidFill>
                  <a:srgbClr val="0033CC"/>
                </a:solidFill>
                <a:latin typeface="Calibri"/>
              </a:rPr>
              <a:t>Not here; see my talk at the Neuro-Symbolic Workshop</a:t>
            </a:r>
          </a:p>
          <a:p>
            <a:pPr lvl="0">
              <a:buClr>
                <a:srgbClr val="FF9900"/>
              </a:buClr>
            </a:pPr>
            <a:r>
              <a:rPr lang="en-US" altLang="zh-CN" smtClean="0">
                <a:solidFill>
                  <a:srgbClr val="FF0000"/>
                </a:solidFill>
                <a:latin typeface="Calibri"/>
              </a:rPr>
              <a:t>This work:</a:t>
            </a:r>
          </a:p>
          <a:p>
            <a:pPr lvl="0">
              <a:buClr>
                <a:srgbClr val="FF9900"/>
              </a:buClr>
            </a:pPr>
            <a:r>
              <a:rPr lang="en-US" altLang="zh-CN" smtClean="0">
                <a:latin typeface="Calibri"/>
              </a:rPr>
              <a:t>Graph-based formulation for modelling knowledge schemas</a:t>
            </a:r>
          </a:p>
          <a:p>
            <a:pPr lvl="1">
              <a:buClr>
                <a:srgbClr val="FBA313"/>
              </a:buClr>
            </a:pPr>
            <a:r>
              <a:rPr lang="en-US" altLang="zh-CN" smtClean="0">
                <a:solidFill>
                  <a:srgbClr val="0033CC"/>
                </a:solidFill>
                <a:latin typeface="Calibri"/>
              </a:rPr>
              <a:t>The necessity of disambiguation</a:t>
            </a:r>
          </a:p>
          <a:p>
            <a:pPr lvl="1">
              <a:buClr>
                <a:srgbClr val="FBA313"/>
              </a:buClr>
            </a:pPr>
            <a:r>
              <a:rPr lang="en-US" altLang="zh-CN" smtClean="0">
                <a:latin typeface="Calibri"/>
              </a:rPr>
              <a:t>The acquisition process</a:t>
            </a:r>
          </a:p>
          <a:p>
            <a:pPr lvl="0">
              <a:buClr>
                <a:srgbClr val="FF9900"/>
              </a:buClr>
            </a:pPr>
            <a:r>
              <a:rPr lang="en-US" altLang="zh-CN" smtClean="0">
                <a:latin typeface="Calibri"/>
              </a:rPr>
              <a:t>Profiler as a public resource </a:t>
            </a:r>
          </a:p>
          <a:p>
            <a:pPr lvl="1">
              <a:buClr>
                <a:srgbClr val="FBA313"/>
              </a:buClr>
            </a:pPr>
            <a:r>
              <a:rPr lang="en-US" altLang="zh-CN" smtClean="0">
                <a:solidFill>
                  <a:srgbClr val="0033CC"/>
                </a:solidFill>
                <a:latin typeface="Calibri"/>
              </a:rPr>
              <a:t>Contains pre-computed statistics</a:t>
            </a:r>
          </a:p>
          <a:p>
            <a:pPr lvl="1">
              <a:buClr>
                <a:srgbClr val="FBA313"/>
              </a:buClr>
            </a:pPr>
            <a:r>
              <a:rPr lang="en-US" altLang="zh-CN" smtClean="0">
                <a:latin typeface="Calibri"/>
              </a:rPr>
              <a:t>Many concepts/entities; many knowledge schemas </a:t>
            </a:r>
          </a:p>
          <a:p>
            <a:endParaRPr lang="en-US" altLang="zh-CN" dirty="0" smtClean="0"/>
          </a:p>
          <a:p>
            <a:endParaRPr lang="en-US" altLang="zh-CN" dirty="0" smtClean="0"/>
          </a:p>
          <a:p>
            <a:pPr lvl="1"/>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34</a:t>
            </a:r>
            <a:endParaRPr lang="zh-CN" altLang="en-US"/>
          </a:p>
        </p:txBody>
      </p:sp>
    </p:spTree>
    <p:extLst>
      <p:ext uri="{BB962C8B-B14F-4D97-AF65-F5344CB8AC3E}">
        <p14:creationId xmlns:p14="http://schemas.microsoft.com/office/powerpoint/2010/main" val="2835198272"/>
      </p:ext>
    </p:extLst>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Terminology</a:t>
            </a:r>
            <a:endParaRPr lang="zh-CN" altLang="en-US" dirty="0"/>
          </a:p>
        </p:txBody>
      </p:sp>
      <p:sp>
        <p:nvSpPr>
          <p:cNvPr id="3" name="内容占位符 2" descr=" 3"/>
          <p:cNvSpPr>
            <a:spLocks noGrp="1"/>
          </p:cNvSpPr>
          <p:nvPr>
            <p:ph idx="1"/>
          </p:nvPr>
        </p:nvSpPr>
        <p:spPr/>
        <p:txBody>
          <a:bodyPr/>
          <a:lstStyle/>
          <a:p>
            <a:pPr>
              <a:buChar char=" "/>
            </a:pPr>
            <a:r>
              <a:rPr lang="en-US" altLang="zh-CN" smtClean="0">
                <a:solidFill>
                  <a:srgbClr val="FF0000"/>
                </a:solidFill>
              </a:rPr>
              <a:t>      </a:t>
            </a:r>
            <a:r>
              <a:rPr lang="en-US" altLang="zh-CN" smtClean="0"/>
              <a:t>  </a:t>
            </a:r>
            <a:r>
              <a:rPr lang="en-US" smtClean="0"/>
              <a:t>                                               </a:t>
            </a:r>
            <a:br>
              <a:rPr lang="en-US" smtClean="0"/>
            </a:br>
            <a:r>
              <a:rPr lang="en-US" smtClean="0"/>
              <a:t>                                    </a:t>
            </a:r>
            <a:endParaRPr lang="en-US" dirty="0" smtClean="0"/>
          </a:p>
          <a:p>
            <a:pPr lvl="1">
              <a:buChar char=" "/>
            </a:pPr>
            <a:r>
              <a:rPr lang="en-US" altLang="zh-CN" smtClean="0"/>
              <a:t>                                                   </a:t>
            </a:r>
            <a:endParaRPr lang="en-US" altLang="zh-CN" dirty="0" smtClean="0"/>
          </a:p>
          <a:p>
            <a:pPr>
              <a:buChar char=" "/>
            </a:pPr>
            <a:r>
              <a:rPr lang="en-US" altLang="zh-CN" smtClean="0">
                <a:solidFill>
                  <a:srgbClr val="FF0000"/>
                </a:solidFill>
              </a:rPr>
              <a:t>       </a:t>
            </a:r>
            <a:r>
              <a:rPr lang="en-US" altLang="zh-CN" smtClean="0"/>
              <a:t>                          </a:t>
            </a:r>
            <a:endParaRPr lang="en-US" altLang="zh-CN" dirty="0" smtClean="0"/>
          </a:p>
          <a:p>
            <a:pPr>
              <a:buChar char=" "/>
            </a:pPr>
            <a:r>
              <a:rPr lang="en-US" altLang="zh-CN" smtClean="0">
                <a:solidFill>
                  <a:srgbClr val="FF0000"/>
                </a:solidFill>
              </a:rPr>
              <a:t>                </a:t>
            </a:r>
            <a:r>
              <a:rPr lang="en-US" altLang="zh-CN" smtClean="0"/>
              <a:t>                                    </a:t>
            </a:r>
            <a:endParaRPr lang="en-US" altLang="zh-CN" dirty="0" smtClean="0"/>
          </a:p>
          <a:p>
            <a:pPr lvl="1">
              <a:buChar char=" "/>
            </a:pPr>
            <a:r>
              <a:rPr lang="en-US" altLang="zh-CN" smtClean="0"/>
              <a:t>                                     </a:t>
            </a:r>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38</a:t>
            </a:r>
            <a:endParaRPr lang="zh-CN" altLang="en-US"/>
          </a:p>
        </p:txBody>
      </p:sp>
    </p:spTree>
    <p:extLst>
      <p:ext uri="{BB962C8B-B14F-4D97-AF65-F5344CB8AC3E}">
        <p14:creationId xmlns:p14="http://schemas.microsoft.com/office/powerpoint/2010/main" val="1943280983"/>
      </p:ext>
    </p:extLst>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Terminology</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solidFill>
                  <a:srgbClr val="FF0000"/>
                </a:solidFill>
                <a:latin typeface="Calibri"/>
              </a:rPr>
              <a:t>Schema</a:t>
            </a:r>
            <a:r>
              <a:rPr lang="en-US" altLang="zh-CN" smtClean="0">
                <a:latin typeface="Calibri"/>
              </a:rPr>
              <a:t>: </a:t>
            </a:r>
            <a:r>
              <a:rPr lang="en-US" smtClean="0">
                <a:latin typeface="Calibri"/>
              </a:rPr>
              <a:t>A way to define a structure and, consequently, semantics, specified by a template. </a:t>
            </a:r>
          </a:p>
          <a:p>
            <a:pPr lvl="1">
              <a:buChar char=" "/>
            </a:pPr>
            <a:r>
              <a:rPr lang="en-US" altLang="zh-CN" smtClean="0"/>
              <a:t>                                                   </a:t>
            </a:r>
            <a:endParaRPr lang="en-US" altLang="zh-CN" dirty="0" smtClean="0"/>
          </a:p>
          <a:p>
            <a:pPr>
              <a:buChar char=" "/>
            </a:pPr>
            <a:r>
              <a:rPr lang="en-US" altLang="zh-CN" smtClean="0">
                <a:solidFill>
                  <a:srgbClr val="FF0000"/>
                </a:solidFill>
              </a:rPr>
              <a:t>       </a:t>
            </a:r>
            <a:r>
              <a:rPr lang="en-US" altLang="zh-CN" smtClean="0"/>
              <a:t>                          </a:t>
            </a:r>
            <a:endParaRPr lang="en-US" altLang="zh-CN" dirty="0" smtClean="0"/>
          </a:p>
          <a:p>
            <a:pPr>
              <a:buChar char=" "/>
            </a:pPr>
            <a:r>
              <a:rPr lang="en-US" altLang="zh-CN" smtClean="0">
                <a:solidFill>
                  <a:srgbClr val="FF0000"/>
                </a:solidFill>
              </a:rPr>
              <a:t>                </a:t>
            </a:r>
            <a:r>
              <a:rPr lang="en-US" altLang="zh-CN" smtClean="0"/>
              <a:t>                                    </a:t>
            </a:r>
            <a:endParaRPr lang="en-US" altLang="zh-CN" dirty="0" smtClean="0"/>
          </a:p>
          <a:p>
            <a:pPr lvl="1">
              <a:buChar char=" "/>
            </a:pPr>
            <a:r>
              <a:rPr lang="en-US" altLang="zh-CN" smtClean="0"/>
              <a:t>                                     </a:t>
            </a:r>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38</a:t>
            </a:r>
            <a:endParaRPr lang="zh-CN" altLang="en-US"/>
          </a:p>
        </p:txBody>
      </p:sp>
    </p:spTree>
    <p:extLst>
      <p:ext uri="{BB962C8B-B14F-4D97-AF65-F5344CB8AC3E}">
        <p14:creationId xmlns:p14="http://schemas.microsoft.com/office/powerpoint/2010/main" val="1325085841"/>
      </p:ext>
    </p:extLst>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 name="Group 22" descr=" 4"/>
          <p:cNvGrpSpPr>
            <a:grpSpLocks/>
          </p:cNvGrpSpPr>
          <p:nvPr/>
        </p:nvGrpSpPr>
        <p:grpSpPr bwMode="auto">
          <a:xfrm>
            <a:off x="2435225" y="1295400"/>
            <a:ext cx="3886200" cy="1371600"/>
            <a:chOff x="1534" y="816"/>
            <a:chExt cx="2448" cy="864"/>
          </a:xfrm>
        </p:grpSpPr>
        <p:sp>
          <p:nvSpPr>
            <p:cNvPr id="8" name="Rectangle 15"/>
            <p:cNvSpPr>
              <a:spLocks noChangeArrowheads="1"/>
            </p:cNvSpPr>
            <p:nvPr/>
          </p:nvSpPr>
          <p:spPr bwMode="auto">
            <a:xfrm>
              <a:off x="3262" y="1536"/>
              <a:ext cx="72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9" name="Rectangle 16"/>
            <p:cNvSpPr>
              <a:spLocks noChangeArrowheads="1"/>
            </p:cNvSpPr>
            <p:nvPr/>
          </p:nvSpPr>
          <p:spPr bwMode="auto">
            <a:xfrm>
              <a:off x="1534" y="1152"/>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 name="Rectangle 17"/>
            <p:cNvSpPr>
              <a:spLocks noChangeArrowheads="1"/>
            </p:cNvSpPr>
            <p:nvPr/>
          </p:nvSpPr>
          <p:spPr bwMode="auto">
            <a:xfrm>
              <a:off x="2158" y="816"/>
              <a:ext cx="129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sp>
        <p:nvSpPr>
          <p:cNvPr id="8198" name="Rectangle 18" descr=" 819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5" name="Rectangle 20" descr=" 541716"/>
          <p:cNvSpPr>
            <a:spLocks noChangeArrowheads="1"/>
          </p:cNvSpPr>
          <p:nvPr/>
        </p:nvSpPr>
        <p:spPr bwMode="auto">
          <a:xfrm>
            <a:off x="152400" y="5105400"/>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latin typeface="Tempus Sans ITC" pitchFamily="82" charset="0"/>
              </a:rPr>
              <a:t>1. Christopher Robin was born in England.      2.  Winnie the Pooh is a title of a book.  </a:t>
            </a:r>
          </a:p>
          <a:p>
            <a:r>
              <a:rPr lang="en-US" b="1">
                <a:solidFill>
                  <a:srgbClr val="FF0000"/>
                </a:solidFill>
                <a:latin typeface="Tempus Sans ITC" pitchFamily="82" charset="0"/>
              </a:rPr>
              <a:t>3. Christopher Robin’s dad was a magician.     4. Christopher Robin must be at least 65 now.</a:t>
            </a:r>
            <a:r>
              <a:rPr lang="en-US">
                <a:solidFill>
                  <a:srgbClr val="FF0000"/>
                </a:solidFill>
                <a:latin typeface="Tempus Sans ITC" pitchFamily="82" charset="0"/>
              </a:rPr>
              <a:t> </a:t>
            </a:r>
          </a:p>
        </p:txBody>
      </p:sp>
      <p:sp>
        <p:nvSpPr>
          <p:cNvPr id="8201" name="Rectangle 19" descr=" 8201"/>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7" name="Slide Number Placeholder 6" descr=" 7"/>
          <p:cNvSpPr>
            <a:spLocks noGrp="1"/>
          </p:cNvSpPr>
          <p:nvPr>
            <p:ph type="sldNum" sz="quarter" idx="11"/>
          </p:nvPr>
        </p:nvSpPr>
        <p:spPr/>
        <p:txBody>
          <a:bodyPr/>
          <a:lstStyle/>
          <a:p>
            <a:pPr>
              <a:defRPr/>
            </a:pPr>
            <a:r>
              <a:rPr lang="en-US" altLang="zh-TW" smtClean="0"/>
              <a:t>Page 2</a:t>
            </a:r>
            <a:endParaRPr lang="en-US" altLang="zh-TW"/>
          </a:p>
        </p:txBody>
      </p:sp>
    </p:spTree>
    <p:extLst>
      <p:ext uri="{BB962C8B-B14F-4D97-AF65-F5344CB8AC3E}">
        <p14:creationId xmlns:p14="http://schemas.microsoft.com/office/powerpoint/2010/main" val="3627201982"/>
      </p:ext>
    </p:extLst>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Terminology</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solidFill>
                  <a:srgbClr val="FF0000"/>
                </a:solidFill>
                <a:latin typeface="Calibri"/>
              </a:rPr>
              <a:t>Schema</a:t>
            </a:r>
            <a:r>
              <a:rPr lang="en-US" altLang="zh-CN" smtClean="0">
                <a:latin typeface="Calibri"/>
              </a:rPr>
              <a:t>: </a:t>
            </a:r>
            <a:r>
              <a:rPr lang="en-US" smtClean="0">
                <a:latin typeface="Calibri"/>
              </a:rPr>
              <a:t>A way to define a structure and, consequently, semantics, specified by a template. </a:t>
            </a:r>
          </a:p>
          <a:p>
            <a:pPr lvl="1">
              <a:buClr>
                <a:srgbClr val="FBA313"/>
              </a:buClr>
            </a:pPr>
            <a:r>
              <a:rPr lang="en-US" altLang="zh-CN" smtClean="0">
                <a:latin typeface="Calibri"/>
              </a:rPr>
              <a:t>We use it Graphically to define pieces of knowledge</a:t>
            </a:r>
          </a:p>
          <a:p>
            <a:pPr>
              <a:buChar char=" "/>
            </a:pPr>
            <a:r>
              <a:rPr lang="en-US" altLang="zh-CN" smtClean="0">
                <a:solidFill>
                  <a:srgbClr val="FF0000"/>
                </a:solidFill>
              </a:rPr>
              <a:t>       </a:t>
            </a:r>
            <a:r>
              <a:rPr lang="en-US" altLang="zh-CN" smtClean="0"/>
              <a:t>                          </a:t>
            </a:r>
            <a:endParaRPr lang="en-US" altLang="zh-CN" dirty="0" smtClean="0"/>
          </a:p>
          <a:p>
            <a:pPr>
              <a:buChar char=" "/>
            </a:pPr>
            <a:r>
              <a:rPr lang="en-US" altLang="zh-CN" smtClean="0">
                <a:solidFill>
                  <a:srgbClr val="FF0000"/>
                </a:solidFill>
              </a:rPr>
              <a:t>                </a:t>
            </a:r>
            <a:r>
              <a:rPr lang="en-US" altLang="zh-CN" smtClean="0"/>
              <a:t>                                    </a:t>
            </a:r>
            <a:endParaRPr lang="en-US" altLang="zh-CN" dirty="0" smtClean="0"/>
          </a:p>
          <a:p>
            <a:pPr lvl="1">
              <a:buChar char=" "/>
            </a:pPr>
            <a:r>
              <a:rPr lang="en-US" altLang="zh-CN" smtClean="0"/>
              <a:t>                                     </a:t>
            </a:r>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38</a:t>
            </a:r>
            <a:endParaRPr lang="zh-CN" altLang="en-US"/>
          </a:p>
        </p:txBody>
      </p:sp>
      <p:pic>
        <p:nvPicPr>
          <p:cNvPr id="5" name="Picture 2" descr=" 71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691" y="4040985"/>
            <a:ext cx="1797286" cy="87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descr=" 71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1363" y="4069904"/>
            <a:ext cx="1662113" cy="76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descr=" 71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6123" y="4006481"/>
            <a:ext cx="2382330" cy="88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descr=" 8"/>
          <p:cNvSpPr txBox="1"/>
          <p:nvPr/>
        </p:nvSpPr>
        <p:spPr>
          <a:xfrm>
            <a:off x="7859217" y="4107969"/>
            <a:ext cx="479618" cy="446276"/>
          </a:xfrm>
          <a:prstGeom prst="rect">
            <a:avLst/>
          </a:prstGeom>
          <a:noFill/>
        </p:spPr>
        <p:txBody>
          <a:bodyPr wrap="none" rtlCol="0">
            <a:spAutoFit/>
          </a:bodyPr>
          <a:lstStyle/>
          <a:p>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656110"/>
      </p:ext>
    </p:extLst>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Terminology</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solidFill>
                  <a:srgbClr val="FF0000"/>
                </a:solidFill>
                <a:latin typeface="Calibri"/>
              </a:rPr>
              <a:t>Schema</a:t>
            </a:r>
            <a:r>
              <a:rPr lang="en-US" altLang="zh-CN" smtClean="0">
                <a:latin typeface="Calibri"/>
              </a:rPr>
              <a:t>: </a:t>
            </a:r>
            <a:r>
              <a:rPr lang="en-US" smtClean="0">
                <a:latin typeface="Calibri"/>
              </a:rPr>
              <a:t>A way to define a structure and, consequently, semantics, specified by a template. </a:t>
            </a:r>
          </a:p>
          <a:p>
            <a:pPr lvl="1">
              <a:buClr>
                <a:srgbClr val="FBA313"/>
              </a:buClr>
            </a:pPr>
            <a:r>
              <a:rPr lang="en-US" altLang="zh-CN" smtClean="0">
                <a:latin typeface="Calibri"/>
              </a:rPr>
              <a:t>We use it Graphically to define pieces of knowledge</a:t>
            </a:r>
          </a:p>
          <a:p>
            <a:pPr lvl="0">
              <a:buClr>
                <a:srgbClr val="FF9900"/>
              </a:buClr>
            </a:pPr>
            <a:r>
              <a:rPr lang="en-US" altLang="zh-CN" smtClean="0">
                <a:solidFill>
                  <a:srgbClr val="FF0000"/>
                </a:solidFill>
                <a:latin typeface="Calibri"/>
              </a:rPr>
              <a:t>Pivot: </a:t>
            </a:r>
            <a:r>
              <a:rPr lang="en-US" altLang="zh-CN" smtClean="0">
                <a:latin typeface="Calibri"/>
              </a:rPr>
              <a:t>a key node in each schema </a:t>
            </a:r>
          </a:p>
          <a:p>
            <a:pPr>
              <a:buChar char=" "/>
            </a:pPr>
            <a:r>
              <a:rPr lang="en-US" altLang="zh-CN" smtClean="0">
                <a:solidFill>
                  <a:srgbClr val="FF0000"/>
                </a:solidFill>
              </a:rPr>
              <a:t>                </a:t>
            </a:r>
            <a:r>
              <a:rPr lang="en-US" altLang="zh-CN" smtClean="0"/>
              <a:t>                                    </a:t>
            </a:r>
            <a:endParaRPr lang="en-US" altLang="zh-CN" dirty="0" smtClean="0"/>
          </a:p>
          <a:p>
            <a:pPr lvl="1">
              <a:buChar char=" "/>
            </a:pPr>
            <a:r>
              <a:rPr lang="en-US" altLang="zh-CN" smtClean="0"/>
              <a:t>                                     </a:t>
            </a:r>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38</a:t>
            </a:r>
            <a:endParaRPr lang="zh-CN" altLang="en-US"/>
          </a:p>
        </p:txBody>
      </p:sp>
      <p:pic>
        <p:nvPicPr>
          <p:cNvPr id="5" name="Picture 2" descr=" 71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691" y="4040985"/>
            <a:ext cx="1797286" cy="87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descr=" 71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1363" y="4069904"/>
            <a:ext cx="1662113" cy="76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descr=" 71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6123" y="4006481"/>
            <a:ext cx="2382330" cy="88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descr=" 8"/>
          <p:cNvSpPr txBox="1"/>
          <p:nvPr/>
        </p:nvSpPr>
        <p:spPr>
          <a:xfrm>
            <a:off x="7859217" y="4107969"/>
            <a:ext cx="479618" cy="446276"/>
          </a:xfrm>
          <a:prstGeom prst="rect">
            <a:avLst/>
          </a:prstGeom>
          <a:noFill/>
        </p:spPr>
        <p:txBody>
          <a:bodyPr wrap="none" rtlCol="0">
            <a:spAutoFit/>
          </a:bodyPr>
          <a:lstStyle/>
          <a:p>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326696"/>
      </p:ext>
    </p:extLst>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descr=" 7"/>
          <p:cNvSpPr/>
          <p:nvPr/>
        </p:nvSpPr>
        <p:spPr>
          <a:xfrm>
            <a:off x="370936" y="3782722"/>
            <a:ext cx="8315864" cy="284667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descr=" 2"/>
          <p:cNvSpPr>
            <a:spLocks noGrp="1"/>
          </p:cNvSpPr>
          <p:nvPr>
            <p:ph type="title"/>
          </p:nvPr>
        </p:nvSpPr>
        <p:spPr/>
        <p:txBody>
          <a:bodyPr/>
          <a:lstStyle/>
          <a:p>
            <a:r>
              <a:rPr lang="en-US" altLang="zh-CN" dirty="0" smtClean="0"/>
              <a:t>Terminology</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solidFill>
                  <a:srgbClr val="FF0000"/>
                </a:solidFill>
                <a:latin typeface="Calibri"/>
              </a:rPr>
              <a:t>Schema</a:t>
            </a:r>
            <a:r>
              <a:rPr lang="en-US" altLang="zh-CN" smtClean="0">
                <a:latin typeface="Calibri"/>
              </a:rPr>
              <a:t>: </a:t>
            </a:r>
            <a:r>
              <a:rPr lang="en-US" smtClean="0">
                <a:latin typeface="Calibri"/>
              </a:rPr>
              <a:t>A way to define a structure and, consequently, semantics, specified by a template. </a:t>
            </a:r>
          </a:p>
          <a:p>
            <a:pPr lvl="1">
              <a:buClr>
                <a:srgbClr val="FBA313"/>
              </a:buClr>
            </a:pPr>
            <a:r>
              <a:rPr lang="en-US" altLang="zh-CN" smtClean="0">
                <a:latin typeface="Calibri"/>
              </a:rPr>
              <a:t>We use it Graphically to define pieces of knowledge</a:t>
            </a:r>
          </a:p>
          <a:p>
            <a:pPr lvl="0">
              <a:buClr>
                <a:srgbClr val="FF9900"/>
              </a:buClr>
            </a:pPr>
            <a:r>
              <a:rPr lang="en-US" altLang="zh-CN" smtClean="0">
                <a:solidFill>
                  <a:srgbClr val="FF0000"/>
                </a:solidFill>
                <a:latin typeface="Calibri"/>
              </a:rPr>
              <a:t>Pivot: </a:t>
            </a:r>
            <a:r>
              <a:rPr lang="en-US" altLang="zh-CN" smtClean="0">
                <a:latin typeface="Calibri"/>
              </a:rPr>
              <a:t>a key node in each schema </a:t>
            </a:r>
          </a:p>
          <a:p>
            <a:pPr>
              <a:buChar char=" "/>
            </a:pPr>
            <a:r>
              <a:rPr lang="en-US" altLang="zh-CN" smtClean="0">
                <a:solidFill>
                  <a:srgbClr val="FF0000"/>
                </a:solidFill>
              </a:rPr>
              <a:t>                </a:t>
            </a:r>
            <a:r>
              <a:rPr lang="en-US" altLang="zh-CN" smtClean="0"/>
              <a:t>                                    </a:t>
            </a:r>
            <a:endParaRPr lang="en-US" altLang="zh-CN" dirty="0" smtClean="0"/>
          </a:p>
          <a:p>
            <a:pPr lvl="1">
              <a:buChar char=" "/>
            </a:pPr>
            <a:r>
              <a:rPr lang="en-US" altLang="zh-CN" smtClean="0"/>
              <a:t>                                     </a:t>
            </a:r>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38</a:t>
            </a:r>
            <a:endParaRPr lang="zh-CN" altLang="en-US"/>
          </a:p>
        </p:txBody>
      </p:sp>
      <p:pic>
        <p:nvPicPr>
          <p:cNvPr id="5" name="Picture 2" descr=" 71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691" y="4040985"/>
            <a:ext cx="1797286" cy="87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descr=" 71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1363" y="4069904"/>
            <a:ext cx="1662113" cy="76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descr=" 71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6123" y="4006481"/>
            <a:ext cx="2382330" cy="88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descr=" 717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9030" r="10152"/>
          <a:stretch/>
        </p:blipFill>
        <p:spPr bwMode="auto">
          <a:xfrm>
            <a:off x="2117833" y="4290464"/>
            <a:ext cx="284600" cy="260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descr=" 10"/>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030" r="10152"/>
          <a:stretch/>
        </p:blipFill>
        <p:spPr bwMode="auto">
          <a:xfrm>
            <a:off x="3986654" y="4287614"/>
            <a:ext cx="287709" cy="2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descr=" 1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9030" r="10152"/>
          <a:stretch/>
        </p:blipFill>
        <p:spPr bwMode="auto">
          <a:xfrm>
            <a:off x="6400561" y="4262865"/>
            <a:ext cx="274133" cy="251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Table 12" descr=" 6"/>
          <p:cNvGraphicFramePr>
            <a:graphicFrameLocks noGrp="1"/>
          </p:cNvGraphicFramePr>
          <p:nvPr>
            <p:extLst>
              <p:ext uri="{D42A27DB-BD31-4B8C-83A1-F6EECF244321}">
                <p14:modId xmlns:p14="http://schemas.microsoft.com/office/powerpoint/2010/main" val="2300570672"/>
              </p:ext>
            </p:extLst>
          </p:nvPr>
        </p:nvGraphicFramePr>
        <p:xfrm>
          <a:off x="495132" y="4393635"/>
          <a:ext cx="956249" cy="1502333"/>
        </p:xfrm>
        <a:graphic>
          <a:graphicData uri="http://schemas.openxmlformats.org/drawingml/2006/table">
            <a:tbl>
              <a:tblPr firstRow="1" firstCol="1" bandRow="1">
                <a:tableStyleId>{5940675A-B579-460E-94D1-54222C63F5DA}</a:tableStyleId>
              </a:tblPr>
              <a:tblGrid>
                <a:gridCol w="956249"/>
              </a:tblGrid>
              <a:tr h="623732">
                <a:tc>
                  <a:txBody>
                    <a:bodyPr/>
                    <a:lstStyle/>
                    <a:p>
                      <a:pPr marL="0" marR="0" algn="ctr">
                        <a:lnSpc>
                          <a:spcPct val="115000"/>
                        </a:lnSpc>
                        <a:spcBef>
                          <a:spcPts val="0"/>
                        </a:spcBef>
                        <a:spcAft>
                          <a:spcPts val="0"/>
                        </a:spcAft>
                      </a:pPr>
                      <a:r>
                        <a:rPr lang="en-US" sz="1200" dirty="0" smtClean="0">
                          <a:effectLst/>
                          <a:latin typeface="Calibri" panose="020F0502020204030204" pitchFamily="34" charset="0"/>
                          <a:ea typeface="Calibri"/>
                          <a:cs typeface="Times New Roman" panose="02020603050405020304" pitchFamily="18" charset="0"/>
                        </a:rPr>
                        <a:t>Profile</a:t>
                      </a:r>
                      <a:r>
                        <a:rPr lang="en-US" sz="1200" baseline="0" dirty="0" smtClean="0">
                          <a:effectLst/>
                          <a:latin typeface="Calibri" panose="020F0502020204030204" pitchFamily="34" charset="0"/>
                          <a:ea typeface="Calibri"/>
                          <a:cs typeface="Times New Roman" panose="02020603050405020304" pitchFamily="18" charset="0"/>
                        </a:rPr>
                        <a:t>: </a:t>
                      </a:r>
                    </a:p>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err="1" smtClean="0">
                          <a:effectLst/>
                          <a:latin typeface="Calibri" panose="020F0502020204030204" pitchFamily="34" charset="0"/>
                          <a:cs typeface="Times New Roman" panose="02020603050405020304" pitchFamily="18" charset="0"/>
                        </a:rPr>
                        <a:t>Entity:Obama</a:t>
                      </a:r>
                      <a:r>
                        <a:rPr lang="en-US" sz="1200" dirty="0" smtClean="0">
                          <a:effectLst/>
                          <a:latin typeface="Calibri" panose="020F0502020204030204" pitchFamily="34" charset="0"/>
                          <a:cs typeface="Times New Roman" panose="02020603050405020304" pitchFamily="18" charset="0"/>
                        </a:rPr>
                        <a:t> </a:t>
                      </a:r>
                    </a:p>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effectLst/>
                          <a:latin typeface="Calibri" panose="020F0502020204030204" pitchFamily="34" charset="0"/>
                          <a:cs typeface="Times New Roman" panose="02020603050405020304" pitchFamily="18" charset="0"/>
                        </a:rPr>
                        <a:t>(President)</a:t>
                      </a:r>
                    </a:p>
                  </a:txBody>
                  <a:tcPr marL="0" marR="0" marT="0" marB="0"/>
                </a:tc>
              </a:tr>
              <a:tr h="878601">
                <a:tc>
                  <a:txBody>
                    <a:bodyPr/>
                    <a:lstStyle/>
                    <a:p>
                      <a:pPr marL="0" marR="0" algn="ctr">
                        <a:lnSpc>
                          <a:spcPct val="115000"/>
                        </a:lnSpc>
                        <a:spcBef>
                          <a:spcPts val="0"/>
                        </a:spcBef>
                        <a:spcAft>
                          <a:spcPts val="0"/>
                        </a:spcAft>
                      </a:pPr>
                      <a:endParaRPr lang="en-US" sz="800" dirty="0">
                        <a:effectLst/>
                        <a:latin typeface="Calibri" panose="020F0502020204030204" pitchFamily="34" charset="0"/>
                        <a:ea typeface="Calibri"/>
                        <a:cs typeface="+mn-cs"/>
                      </a:endParaRPr>
                    </a:p>
                  </a:txBody>
                  <a:tcPr marL="0" marR="0" marT="0" marB="0"/>
                </a:tc>
              </a:tr>
            </a:tbl>
          </a:graphicData>
        </a:graphic>
      </p:graphicFrame>
      <p:pic>
        <p:nvPicPr>
          <p:cNvPr id="12" name="Picture 5" descr=" 7174"/>
          <p:cNvPicPr>
            <a:picLocks noChangeAspect="1" noChangeArrowheads="1"/>
          </p:cNvPicPr>
          <p:nvPr/>
        </p:nvPicPr>
        <p:blipFill>
          <a:blip r:embed="rId9" cstate="print">
            <a:extLst>
              <a:ext uri="{28A0092B-C50C-407E-A947-70E740481C1C}">
                <a14:useLocalDpi xmlns:a14="http://schemas.microsoft.com/office/drawing/2010/main" val="0"/>
              </a:ext>
            </a:extLst>
          </a:blip>
          <a:srcRect l="18649" r="20200" b="53125"/>
          <a:stretch>
            <a:fillRect/>
          </a:stretch>
        </p:blipFill>
        <p:spPr bwMode="auto">
          <a:xfrm>
            <a:off x="595944" y="5116686"/>
            <a:ext cx="743299" cy="7144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descr=" 8"/>
          <p:cNvSpPr txBox="1"/>
          <p:nvPr/>
        </p:nvSpPr>
        <p:spPr>
          <a:xfrm>
            <a:off x="7859217" y="4107969"/>
            <a:ext cx="479618" cy="446276"/>
          </a:xfrm>
          <a:prstGeom prst="rect">
            <a:avLst/>
          </a:prstGeom>
          <a:noFill/>
        </p:spPr>
        <p:txBody>
          <a:bodyPr wrap="none" rtlCol="0">
            <a:spAutoFit/>
          </a:bodyPr>
          <a:lstStyle/>
          <a:p>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213309"/>
      </p:ext>
    </p:extLst>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descr=" 7"/>
          <p:cNvSpPr/>
          <p:nvPr/>
        </p:nvSpPr>
        <p:spPr>
          <a:xfrm>
            <a:off x="370936" y="3782722"/>
            <a:ext cx="8315864" cy="284667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descr=" 2"/>
          <p:cNvSpPr>
            <a:spLocks noGrp="1"/>
          </p:cNvSpPr>
          <p:nvPr>
            <p:ph type="title"/>
          </p:nvPr>
        </p:nvSpPr>
        <p:spPr/>
        <p:txBody>
          <a:bodyPr/>
          <a:lstStyle/>
          <a:p>
            <a:r>
              <a:rPr lang="en-US" altLang="zh-CN" dirty="0" smtClean="0"/>
              <a:t>Terminology</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solidFill>
                  <a:srgbClr val="FF0000"/>
                </a:solidFill>
                <a:latin typeface="Calibri"/>
              </a:rPr>
              <a:t>Schema</a:t>
            </a:r>
            <a:r>
              <a:rPr lang="en-US" altLang="zh-CN" smtClean="0">
                <a:latin typeface="Calibri"/>
              </a:rPr>
              <a:t>: </a:t>
            </a:r>
            <a:r>
              <a:rPr lang="en-US" smtClean="0">
                <a:latin typeface="Calibri"/>
              </a:rPr>
              <a:t>A way to define a structure and, consequently, semantics, specified by a template. </a:t>
            </a:r>
          </a:p>
          <a:p>
            <a:pPr lvl="1">
              <a:buClr>
                <a:srgbClr val="FBA313"/>
              </a:buClr>
            </a:pPr>
            <a:r>
              <a:rPr lang="en-US" altLang="zh-CN" smtClean="0">
                <a:latin typeface="Calibri"/>
              </a:rPr>
              <a:t>We use it Graphically to define pieces of knowledge</a:t>
            </a:r>
          </a:p>
          <a:p>
            <a:pPr lvl="0">
              <a:buClr>
                <a:srgbClr val="FF9900"/>
              </a:buClr>
            </a:pPr>
            <a:r>
              <a:rPr lang="en-US" altLang="zh-CN" smtClean="0">
                <a:solidFill>
                  <a:srgbClr val="FF0000"/>
                </a:solidFill>
                <a:latin typeface="Calibri"/>
              </a:rPr>
              <a:t>Pivot: </a:t>
            </a:r>
            <a:r>
              <a:rPr lang="en-US" altLang="zh-CN" smtClean="0">
                <a:latin typeface="Calibri"/>
              </a:rPr>
              <a:t>a key node in each schema </a:t>
            </a:r>
          </a:p>
          <a:p>
            <a:pPr lvl="0">
              <a:buClr>
                <a:srgbClr val="FF9900"/>
              </a:buClr>
            </a:pPr>
            <a:r>
              <a:rPr lang="en-US" altLang="zh-CN" smtClean="0">
                <a:solidFill>
                  <a:srgbClr val="FF0000"/>
                </a:solidFill>
                <a:latin typeface="Calibri"/>
              </a:rPr>
              <a:t>Profile(pivot): </a:t>
            </a:r>
            <a:r>
              <a:rPr lang="en-US" altLang="zh-CN" smtClean="0">
                <a:latin typeface="Calibri"/>
              </a:rPr>
              <a:t>a set of schemas with a common pivot</a:t>
            </a:r>
          </a:p>
          <a:p>
            <a:pPr lvl="1">
              <a:buChar char=" "/>
            </a:pPr>
            <a:r>
              <a:rPr lang="en-US" altLang="zh-CN" smtClean="0"/>
              <a:t>                                     </a:t>
            </a:r>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38</a:t>
            </a:r>
            <a:endParaRPr lang="zh-CN" altLang="en-US"/>
          </a:p>
        </p:txBody>
      </p:sp>
      <p:pic>
        <p:nvPicPr>
          <p:cNvPr id="5" name="Picture 2" descr=" 71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691" y="4040985"/>
            <a:ext cx="1797286" cy="87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descr=" 71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1363" y="4069904"/>
            <a:ext cx="1662113" cy="76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descr=" 71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6123" y="4006481"/>
            <a:ext cx="2382330" cy="88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descr=" 717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9030" r="10152"/>
          <a:stretch/>
        </p:blipFill>
        <p:spPr bwMode="auto">
          <a:xfrm>
            <a:off x="2117833" y="4290464"/>
            <a:ext cx="284600" cy="260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descr=" 10"/>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030" r="10152"/>
          <a:stretch/>
        </p:blipFill>
        <p:spPr bwMode="auto">
          <a:xfrm>
            <a:off x="3986654" y="4287614"/>
            <a:ext cx="287709" cy="2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descr=" 1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9030" r="10152"/>
          <a:stretch/>
        </p:blipFill>
        <p:spPr bwMode="auto">
          <a:xfrm>
            <a:off x="6400561" y="4262865"/>
            <a:ext cx="274133" cy="251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Table 12" descr=" 6"/>
          <p:cNvGraphicFramePr>
            <a:graphicFrameLocks noGrp="1"/>
          </p:cNvGraphicFramePr>
          <p:nvPr>
            <p:extLst>
              <p:ext uri="{D42A27DB-BD31-4B8C-83A1-F6EECF244321}">
                <p14:modId xmlns:p14="http://schemas.microsoft.com/office/powerpoint/2010/main" val="2010509739"/>
              </p:ext>
            </p:extLst>
          </p:nvPr>
        </p:nvGraphicFramePr>
        <p:xfrm>
          <a:off x="495132" y="4393635"/>
          <a:ext cx="956249" cy="1509537"/>
        </p:xfrm>
        <a:graphic>
          <a:graphicData uri="http://schemas.openxmlformats.org/drawingml/2006/table">
            <a:tbl>
              <a:tblPr firstRow="1" firstCol="1" bandRow="1">
                <a:tableStyleId>{5940675A-B579-460E-94D1-54222C63F5DA}</a:tableStyleId>
              </a:tblPr>
              <a:tblGrid>
                <a:gridCol w="956249"/>
              </a:tblGrid>
              <a:tr h="623732">
                <a:tc>
                  <a:txBody>
                    <a:bodyPr/>
                    <a:lstStyle/>
                    <a:p>
                      <a:pPr marL="0" marR="0" algn="ctr">
                        <a:lnSpc>
                          <a:spcPct val="115000"/>
                        </a:lnSpc>
                        <a:spcBef>
                          <a:spcPts val="0"/>
                        </a:spcBef>
                        <a:spcAft>
                          <a:spcPts val="0"/>
                        </a:spcAft>
                      </a:pPr>
                      <a:r>
                        <a:rPr lang="en-US" sz="1200" dirty="0" smtClean="0">
                          <a:effectLst/>
                          <a:latin typeface="Calibri" panose="020F0502020204030204" pitchFamily="34" charset="0"/>
                          <a:ea typeface="Calibri"/>
                          <a:cs typeface="Times New Roman" panose="02020603050405020304" pitchFamily="18" charset="0"/>
                        </a:rPr>
                        <a:t>Profile</a:t>
                      </a:r>
                      <a:r>
                        <a:rPr lang="en-US" sz="1200" baseline="0" dirty="0" smtClean="0">
                          <a:effectLst/>
                          <a:latin typeface="Calibri" panose="020F0502020204030204" pitchFamily="34" charset="0"/>
                          <a:ea typeface="Calibri"/>
                          <a:cs typeface="Times New Roman" panose="02020603050405020304" pitchFamily="18" charset="0"/>
                        </a:rPr>
                        <a:t>: </a:t>
                      </a:r>
                    </a:p>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err="1" smtClean="0">
                          <a:effectLst/>
                          <a:latin typeface="Calibri" panose="020F0502020204030204" pitchFamily="34" charset="0"/>
                          <a:cs typeface="Times New Roman" panose="02020603050405020304" pitchFamily="18" charset="0"/>
                        </a:rPr>
                        <a:t>Entity:Obama</a:t>
                      </a:r>
                      <a:r>
                        <a:rPr lang="en-US" sz="1200" dirty="0" smtClean="0">
                          <a:effectLst/>
                          <a:latin typeface="Calibri" panose="020F0502020204030204" pitchFamily="34" charset="0"/>
                          <a:cs typeface="Times New Roman" panose="02020603050405020304" pitchFamily="18" charset="0"/>
                        </a:rPr>
                        <a:t> </a:t>
                      </a:r>
                    </a:p>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effectLst/>
                          <a:latin typeface="Calibri" panose="020F0502020204030204" pitchFamily="34" charset="0"/>
                          <a:cs typeface="Times New Roman" panose="02020603050405020304" pitchFamily="18" charset="0"/>
                        </a:rPr>
                        <a:t>(President)</a:t>
                      </a:r>
                    </a:p>
                  </a:txBody>
                  <a:tcPr marL="0" marR="0" marT="0" marB="0"/>
                </a:tc>
              </a:tr>
              <a:tr h="878601">
                <a:tc>
                  <a:txBody>
                    <a:bodyPr/>
                    <a:lstStyle/>
                    <a:p>
                      <a:pPr marL="0" marR="0" algn="ctr">
                        <a:lnSpc>
                          <a:spcPct val="115000"/>
                        </a:lnSpc>
                        <a:spcBef>
                          <a:spcPts val="0"/>
                        </a:spcBef>
                        <a:spcAft>
                          <a:spcPts val="0"/>
                        </a:spcAft>
                      </a:pPr>
                      <a:endParaRPr lang="en-US" sz="800" dirty="0">
                        <a:effectLst/>
                        <a:latin typeface="Calibri" panose="020F0502020204030204" pitchFamily="34" charset="0"/>
                        <a:ea typeface="Calibri"/>
                        <a:cs typeface="+mn-cs"/>
                      </a:endParaRPr>
                    </a:p>
                  </a:txBody>
                  <a:tcPr marL="0" marR="0" marT="0" marB="0"/>
                </a:tc>
              </a:tr>
            </a:tbl>
          </a:graphicData>
        </a:graphic>
      </p:graphicFrame>
      <p:pic>
        <p:nvPicPr>
          <p:cNvPr id="12" name="Picture 5" descr=" 7174"/>
          <p:cNvPicPr>
            <a:picLocks noChangeAspect="1" noChangeArrowheads="1"/>
          </p:cNvPicPr>
          <p:nvPr/>
        </p:nvPicPr>
        <p:blipFill>
          <a:blip r:embed="rId9" cstate="print">
            <a:extLst>
              <a:ext uri="{28A0092B-C50C-407E-A947-70E740481C1C}">
                <a14:useLocalDpi xmlns:a14="http://schemas.microsoft.com/office/drawing/2010/main" val="0"/>
              </a:ext>
            </a:extLst>
          </a:blip>
          <a:srcRect l="18649" r="20200" b="53125"/>
          <a:stretch>
            <a:fillRect/>
          </a:stretch>
        </p:blipFill>
        <p:spPr bwMode="auto">
          <a:xfrm>
            <a:off x="595944" y="5116686"/>
            <a:ext cx="743299" cy="7144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descr=" 8"/>
          <p:cNvSpPr txBox="1"/>
          <p:nvPr/>
        </p:nvSpPr>
        <p:spPr>
          <a:xfrm>
            <a:off x="7859217" y="4107969"/>
            <a:ext cx="479618" cy="446276"/>
          </a:xfrm>
          <a:prstGeom prst="rect">
            <a:avLst/>
          </a:prstGeom>
          <a:noFill/>
        </p:spPr>
        <p:txBody>
          <a:bodyPr wrap="none" rtlCol="0">
            <a:spAutoFit/>
          </a:bodyPr>
          <a:lstStyle/>
          <a:p>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477541"/>
      </p:ext>
    </p:extLst>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descr=" 7"/>
          <p:cNvSpPr/>
          <p:nvPr/>
        </p:nvSpPr>
        <p:spPr>
          <a:xfrm>
            <a:off x="370936" y="3782722"/>
            <a:ext cx="8315864" cy="284667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descr=" 2"/>
          <p:cNvSpPr>
            <a:spLocks noGrp="1"/>
          </p:cNvSpPr>
          <p:nvPr>
            <p:ph type="title"/>
          </p:nvPr>
        </p:nvSpPr>
        <p:spPr/>
        <p:txBody>
          <a:bodyPr/>
          <a:lstStyle/>
          <a:p>
            <a:r>
              <a:rPr lang="en-US" altLang="zh-CN" dirty="0" smtClean="0"/>
              <a:t>Terminology</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solidFill>
                  <a:srgbClr val="FF0000"/>
                </a:solidFill>
                <a:latin typeface="Calibri"/>
              </a:rPr>
              <a:t>Schema</a:t>
            </a:r>
            <a:r>
              <a:rPr lang="en-US" altLang="zh-CN" smtClean="0">
                <a:latin typeface="Calibri"/>
              </a:rPr>
              <a:t>: </a:t>
            </a:r>
            <a:r>
              <a:rPr lang="en-US" smtClean="0">
                <a:latin typeface="Calibri"/>
              </a:rPr>
              <a:t>A way to define a structure and, consequently, semantics, specified by a template. </a:t>
            </a:r>
          </a:p>
          <a:p>
            <a:pPr lvl="1">
              <a:buClr>
                <a:srgbClr val="FBA313"/>
              </a:buClr>
            </a:pPr>
            <a:r>
              <a:rPr lang="en-US" altLang="zh-CN" smtClean="0">
                <a:latin typeface="Calibri"/>
              </a:rPr>
              <a:t>We use it Graphically to define pieces of knowledge</a:t>
            </a:r>
          </a:p>
          <a:p>
            <a:pPr lvl="0">
              <a:buClr>
                <a:srgbClr val="FF9900"/>
              </a:buClr>
            </a:pPr>
            <a:r>
              <a:rPr lang="en-US" altLang="zh-CN" smtClean="0">
                <a:solidFill>
                  <a:srgbClr val="FF0000"/>
                </a:solidFill>
                <a:latin typeface="Calibri"/>
              </a:rPr>
              <a:t>Pivot: </a:t>
            </a:r>
            <a:r>
              <a:rPr lang="en-US" altLang="zh-CN" smtClean="0">
                <a:latin typeface="Calibri"/>
              </a:rPr>
              <a:t>a key node in each schema </a:t>
            </a:r>
          </a:p>
          <a:p>
            <a:pPr lvl="0">
              <a:buClr>
                <a:srgbClr val="FF9900"/>
              </a:buClr>
            </a:pPr>
            <a:r>
              <a:rPr lang="en-US" altLang="zh-CN" smtClean="0">
                <a:solidFill>
                  <a:srgbClr val="FF0000"/>
                </a:solidFill>
                <a:latin typeface="Calibri"/>
              </a:rPr>
              <a:t>Profile(pivot): </a:t>
            </a:r>
            <a:r>
              <a:rPr lang="en-US" altLang="zh-CN" smtClean="0">
                <a:latin typeface="Calibri"/>
              </a:rPr>
              <a:t>a set of schemas with a common pivot</a:t>
            </a:r>
          </a:p>
          <a:p>
            <a:pPr lvl="1">
              <a:buClr>
                <a:srgbClr val="FBA313"/>
              </a:buClr>
            </a:pPr>
            <a:r>
              <a:rPr lang="en-US" altLang="zh-CN" smtClean="0">
                <a:latin typeface="Calibri"/>
              </a:rPr>
              <a:t>Instantiated schema, with statistics	</a:t>
            </a:r>
          </a:p>
          <a:p>
            <a:pPr lvl="1">
              <a:buChar char=" "/>
            </a:pPr>
            <a:endParaRPr lang="zh-CN" altLang="en-US" dirty="0"/>
          </a:p>
        </p:txBody>
      </p:sp>
      <p:sp>
        <p:nvSpPr>
          <p:cNvPr id="4" name="幻灯片编号占位符 3" descr=" 4"/>
          <p:cNvSpPr>
            <a:spLocks noGrp="1"/>
          </p:cNvSpPr>
          <p:nvPr>
            <p:ph type="sldNum" sz="quarter" idx="11"/>
          </p:nvPr>
        </p:nvSpPr>
        <p:spPr/>
        <p:txBody>
          <a:bodyPr/>
          <a:lstStyle/>
          <a:p>
            <a:r>
              <a:rPr lang="en-US" altLang="zh-CN" smtClean="0"/>
              <a:t>38</a:t>
            </a:r>
            <a:endParaRPr lang="zh-CN" altLang="en-US"/>
          </a:p>
        </p:txBody>
      </p:sp>
      <p:pic>
        <p:nvPicPr>
          <p:cNvPr id="5" name="Picture 2" descr=" 71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691" y="4040985"/>
            <a:ext cx="1797286" cy="87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descr=" 71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1363" y="4069904"/>
            <a:ext cx="1662113" cy="76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descr=" 71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6123" y="4006481"/>
            <a:ext cx="2382330" cy="88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descr=" 717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9030" r="10152"/>
          <a:stretch/>
        </p:blipFill>
        <p:spPr bwMode="auto">
          <a:xfrm>
            <a:off x="2117833" y="4290464"/>
            <a:ext cx="284600" cy="260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descr=" 10"/>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030" r="10152"/>
          <a:stretch/>
        </p:blipFill>
        <p:spPr bwMode="auto">
          <a:xfrm>
            <a:off x="3986654" y="4287614"/>
            <a:ext cx="287709" cy="2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descr=" 11"/>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9030" r="10152"/>
          <a:stretch/>
        </p:blipFill>
        <p:spPr bwMode="auto">
          <a:xfrm>
            <a:off x="6400561" y="4262865"/>
            <a:ext cx="274133" cy="251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 name="Table 12" descr=" 6"/>
          <p:cNvGraphicFramePr>
            <a:graphicFrameLocks noGrp="1"/>
          </p:cNvGraphicFramePr>
          <p:nvPr>
            <p:extLst>
              <p:ext uri="{D42A27DB-BD31-4B8C-83A1-F6EECF244321}">
                <p14:modId xmlns:p14="http://schemas.microsoft.com/office/powerpoint/2010/main" val="1446121186"/>
              </p:ext>
            </p:extLst>
          </p:nvPr>
        </p:nvGraphicFramePr>
        <p:xfrm>
          <a:off x="495132" y="4393635"/>
          <a:ext cx="956249" cy="1509537"/>
        </p:xfrm>
        <a:graphic>
          <a:graphicData uri="http://schemas.openxmlformats.org/drawingml/2006/table">
            <a:tbl>
              <a:tblPr firstRow="1" firstCol="1" bandRow="1">
                <a:tableStyleId>{5940675A-B579-460E-94D1-54222C63F5DA}</a:tableStyleId>
              </a:tblPr>
              <a:tblGrid>
                <a:gridCol w="956249"/>
              </a:tblGrid>
              <a:tr h="623732">
                <a:tc>
                  <a:txBody>
                    <a:bodyPr/>
                    <a:lstStyle/>
                    <a:p>
                      <a:pPr marL="0" marR="0" algn="ctr">
                        <a:lnSpc>
                          <a:spcPct val="115000"/>
                        </a:lnSpc>
                        <a:spcBef>
                          <a:spcPts val="0"/>
                        </a:spcBef>
                        <a:spcAft>
                          <a:spcPts val="0"/>
                        </a:spcAft>
                      </a:pPr>
                      <a:r>
                        <a:rPr lang="en-US" sz="1200" dirty="0" smtClean="0">
                          <a:effectLst/>
                          <a:latin typeface="Calibri" panose="020F0502020204030204" pitchFamily="34" charset="0"/>
                          <a:ea typeface="Calibri"/>
                          <a:cs typeface="Times New Roman" panose="02020603050405020304" pitchFamily="18" charset="0"/>
                        </a:rPr>
                        <a:t>Profile</a:t>
                      </a:r>
                      <a:r>
                        <a:rPr lang="en-US" sz="1200" baseline="0" dirty="0" smtClean="0">
                          <a:effectLst/>
                          <a:latin typeface="Calibri" panose="020F0502020204030204" pitchFamily="34" charset="0"/>
                          <a:ea typeface="Calibri"/>
                          <a:cs typeface="Times New Roman" panose="02020603050405020304" pitchFamily="18" charset="0"/>
                        </a:rPr>
                        <a:t>: </a:t>
                      </a:r>
                    </a:p>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err="1" smtClean="0">
                          <a:effectLst/>
                          <a:latin typeface="Calibri" panose="020F0502020204030204" pitchFamily="34" charset="0"/>
                          <a:cs typeface="Times New Roman" panose="02020603050405020304" pitchFamily="18" charset="0"/>
                        </a:rPr>
                        <a:t>Entity:Obama</a:t>
                      </a:r>
                      <a:r>
                        <a:rPr lang="en-US" sz="1200" dirty="0" smtClean="0">
                          <a:effectLst/>
                          <a:latin typeface="Calibri" panose="020F0502020204030204" pitchFamily="34" charset="0"/>
                          <a:cs typeface="Times New Roman" panose="02020603050405020304" pitchFamily="18" charset="0"/>
                        </a:rPr>
                        <a:t> </a:t>
                      </a:r>
                    </a:p>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effectLst/>
                          <a:latin typeface="Calibri" panose="020F0502020204030204" pitchFamily="34" charset="0"/>
                          <a:cs typeface="Times New Roman" panose="02020603050405020304" pitchFamily="18" charset="0"/>
                        </a:rPr>
                        <a:t>(President)</a:t>
                      </a:r>
                    </a:p>
                  </a:txBody>
                  <a:tcPr marL="0" marR="0" marT="0" marB="0"/>
                </a:tc>
              </a:tr>
              <a:tr h="878601">
                <a:tc>
                  <a:txBody>
                    <a:bodyPr/>
                    <a:lstStyle/>
                    <a:p>
                      <a:pPr marL="0" marR="0" algn="ctr">
                        <a:lnSpc>
                          <a:spcPct val="115000"/>
                        </a:lnSpc>
                        <a:spcBef>
                          <a:spcPts val="0"/>
                        </a:spcBef>
                        <a:spcAft>
                          <a:spcPts val="0"/>
                        </a:spcAft>
                      </a:pPr>
                      <a:endParaRPr lang="en-US" sz="800" dirty="0">
                        <a:effectLst/>
                        <a:latin typeface="Calibri" panose="020F0502020204030204" pitchFamily="34" charset="0"/>
                        <a:ea typeface="Calibri"/>
                        <a:cs typeface="+mn-cs"/>
                      </a:endParaRPr>
                    </a:p>
                  </a:txBody>
                  <a:tcPr marL="0" marR="0" marT="0" marB="0"/>
                </a:tc>
              </a:tr>
            </a:tbl>
          </a:graphicData>
        </a:graphic>
      </p:graphicFrame>
      <p:pic>
        <p:nvPicPr>
          <p:cNvPr id="12" name="Picture 5" descr=" 7174"/>
          <p:cNvPicPr>
            <a:picLocks noChangeAspect="1" noChangeArrowheads="1"/>
          </p:cNvPicPr>
          <p:nvPr/>
        </p:nvPicPr>
        <p:blipFill>
          <a:blip r:embed="rId9" cstate="print">
            <a:extLst>
              <a:ext uri="{28A0092B-C50C-407E-A947-70E740481C1C}">
                <a14:useLocalDpi xmlns:a14="http://schemas.microsoft.com/office/drawing/2010/main" val="0"/>
              </a:ext>
            </a:extLst>
          </a:blip>
          <a:srcRect l="18649" r="20200" b="53125"/>
          <a:stretch>
            <a:fillRect/>
          </a:stretch>
        </p:blipFill>
        <p:spPr bwMode="auto">
          <a:xfrm>
            <a:off x="595944" y="5116686"/>
            <a:ext cx="743299" cy="7144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 descr=" 717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24391" y="4890640"/>
            <a:ext cx="765376" cy="1698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8" descr=" 717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13256" y="4866315"/>
            <a:ext cx="889183" cy="1707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9" descr=" 717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21008" y="4849064"/>
            <a:ext cx="964496" cy="1741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descr=" 8"/>
          <p:cNvSpPr txBox="1"/>
          <p:nvPr/>
        </p:nvSpPr>
        <p:spPr>
          <a:xfrm>
            <a:off x="7859217" y="4107969"/>
            <a:ext cx="479618" cy="446276"/>
          </a:xfrm>
          <a:prstGeom prst="rect">
            <a:avLst/>
          </a:prstGeom>
          <a:noFill/>
        </p:spPr>
        <p:txBody>
          <a:bodyPr wrap="none" rtlCol="0">
            <a:spAutoFit/>
          </a:bodyPr>
          <a:lstStyle/>
          <a:p>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p:txBody>
      </p:sp>
      <p:sp>
        <p:nvSpPr>
          <p:cNvPr id="18" name="TextBox 17" descr=" 19"/>
          <p:cNvSpPr txBox="1"/>
          <p:nvPr/>
        </p:nvSpPr>
        <p:spPr>
          <a:xfrm>
            <a:off x="7859217" y="5226392"/>
            <a:ext cx="479618" cy="446276"/>
          </a:xfrm>
          <a:prstGeom prst="rect">
            <a:avLst/>
          </a:prstGeom>
          <a:noFill/>
        </p:spPr>
        <p:txBody>
          <a:bodyPr wrap="none" rtlCol="0">
            <a:spAutoFit/>
          </a:bodyPr>
          <a:lstStyle/>
          <a:p>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500890"/>
      </p:ext>
    </p:extLst>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Disambiguation is Important </a:t>
            </a:r>
            <a:endParaRPr lang="zh-CN" altLang="en-US" dirty="0"/>
          </a:p>
        </p:txBody>
      </p:sp>
      <p:sp>
        <p:nvSpPr>
          <p:cNvPr id="10" name="Content Placeholder 9" descr=" 10"/>
          <p:cNvSpPr>
            <a:spLocks noGrp="1"/>
          </p:cNvSpPr>
          <p:nvPr>
            <p:ph idx="1"/>
          </p:nvPr>
        </p:nvSpPr>
        <p:spPr/>
        <p:txBody>
          <a:bodyPr/>
          <a:lstStyle/>
          <a:p>
            <a:endParaRPr lang="en-US" dirty="0"/>
          </a:p>
        </p:txBody>
      </p:sp>
      <p:sp>
        <p:nvSpPr>
          <p:cNvPr id="4" name="幻灯片编号占位符 3" descr=" 4"/>
          <p:cNvSpPr>
            <a:spLocks noGrp="1"/>
          </p:cNvSpPr>
          <p:nvPr>
            <p:ph type="sldNum" sz="quarter" idx="11"/>
          </p:nvPr>
        </p:nvSpPr>
        <p:spPr/>
        <p:txBody>
          <a:bodyPr/>
          <a:lstStyle/>
          <a:p>
            <a:r>
              <a:rPr lang="en-US" altLang="zh-CN" smtClean="0"/>
              <a:t>45</a:t>
            </a:r>
            <a:endParaRPr lang="zh-CN" altLang="en-US"/>
          </a:p>
        </p:txBody>
      </p:sp>
    </p:spTree>
    <p:extLst>
      <p:ext uri="{BB962C8B-B14F-4D97-AF65-F5344CB8AC3E}">
        <p14:creationId xmlns:p14="http://schemas.microsoft.com/office/powerpoint/2010/main" val="2809449392"/>
      </p:ext>
    </p:extLst>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Disambiguation is Important </a:t>
            </a:r>
            <a:endParaRPr lang="zh-CN" altLang="en-US" dirty="0"/>
          </a:p>
        </p:txBody>
      </p:sp>
      <p:sp>
        <p:nvSpPr>
          <p:cNvPr id="10" name="Content Placeholder 9" descr=" 10"/>
          <p:cNvSpPr>
            <a:spLocks noGrp="1"/>
          </p:cNvSpPr>
          <p:nvPr>
            <p:ph idx="1"/>
          </p:nvPr>
        </p:nvSpPr>
        <p:spPr/>
        <p:txBody>
          <a:bodyPr/>
          <a:lstStyle/>
          <a:p>
            <a:endParaRPr lang="en-US" dirty="0"/>
          </a:p>
        </p:txBody>
      </p:sp>
      <p:sp>
        <p:nvSpPr>
          <p:cNvPr id="4" name="幻灯片编号占位符 3" descr=" 4"/>
          <p:cNvSpPr>
            <a:spLocks noGrp="1"/>
          </p:cNvSpPr>
          <p:nvPr>
            <p:ph type="sldNum" sz="quarter" idx="11"/>
          </p:nvPr>
        </p:nvSpPr>
        <p:spPr/>
        <p:txBody>
          <a:bodyPr/>
          <a:lstStyle/>
          <a:p>
            <a:r>
              <a:rPr lang="en-US" altLang="zh-CN" smtClean="0"/>
              <a:t>45</a:t>
            </a:r>
            <a:endParaRPr lang="zh-CN" altLang="en-US"/>
          </a:p>
        </p:txBody>
      </p:sp>
      <p:sp>
        <p:nvSpPr>
          <p:cNvPr id="5" name="Rectangle 4" descr=" 3"/>
          <p:cNvSpPr/>
          <p:nvPr/>
        </p:nvSpPr>
        <p:spPr>
          <a:xfrm>
            <a:off x="337457" y="1268482"/>
            <a:ext cx="8806543" cy="430887"/>
          </a:xfrm>
          <a:prstGeom prst="rect">
            <a:avLst/>
          </a:prstGeom>
        </p:spPr>
        <p:txBody>
          <a:bodyPr wrap="square">
            <a:spAutoFit/>
          </a:bodyPr>
          <a:lstStyle/>
          <a:p>
            <a:pPr algn="ctr"/>
            <a:r>
              <a:rPr lang="en-US" sz="2200" dirty="0" smtClean="0">
                <a:latin typeface="Calibri" panose="020F0502020204030204" pitchFamily="34" charset="0"/>
              </a:rPr>
              <a:t>               The airport is located south of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a:t>
            </a:r>
          </a:p>
        </p:txBody>
      </p:sp>
      <p:sp>
        <p:nvSpPr>
          <p:cNvPr id="6" name="Rectangle 5" descr=" 5"/>
          <p:cNvSpPr/>
          <p:nvPr/>
        </p:nvSpPr>
        <p:spPr>
          <a:xfrm>
            <a:off x="337457" y="1801882"/>
            <a:ext cx="8806543" cy="430887"/>
          </a:xfrm>
          <a:prstGeom prst="rect">
            <a:avLst/>
          </a:prstGeom>
        </p:spPr>
        <p:txBody>
          <a:bodyPr wrap="square">
            <a:spAutoFit/>
          </a:bodyPr>
          <a:lstStyle/>
          <a:p>
            <a:r>
              <a:rPr lang="en-US" sz="2200" dirty="0">
                <a:latin typeface="Calibri" panose="020F0502020204030204" pitchFamily="34" charset="0"/>
              </a:rPr>
              <a:t> </a:t>
            </a:r>
            <a:r>
              <a:rPr lang="en-US" sz="2200" dirty="0" smtClean="0">
                <a:latin typeface="Calibri" panose="020F0502020204030204" pitchFamily="34" charset="0"/>
              </a:rPr>
              <a:t>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played well today!   </a:t>
            </a:r>
          </a:p>
        </p:txBody>
      </p:sp>
    </p:spTree>
    <p:extLst>
      <p:ext uri="{BB962C8B-B14F-4D97-AF65-F5344CB8AC3E}">
        <p14:creationId xmlns:p14="http://schemas.microsoft.com/office/powerpoint/2010/main" val="534635681"/>
      </p:ext>
    </p:extLst>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Disambiguation is Important </a:t>
            </a:r>
            <a:endParaRPr lang="zh-CN" altLang="en-US" dirty="0"/>
          </a:p>
        </p:txBody>
      </p:sp>
      <p:sp>
        <p:nvSpPr>
          <p:cNvPr id="10" name="Content Placeholder 9" descr=" 10"/>
          <p:cNvSpPr>
            <a:spLocks noGrp="1"/>
          </p:cNvSpPr>
          <p:nvPr>
            <p:ph idx="1"/>
          </p:nvPr>
        </p:nvSpPr>
        <p:spPr/>
        <p:txBody>
          <a:bodyPr/>
          <a:lstStyle/>
          <a:p>
            <a:endParaRPr lang="en-US" dirty="0"/>
          </a:p>
        </p:txBody>
      </p:sp>
      <p:sp>
        <p:nvSpPr>
          <p:cNvPr id="4" name="幻灯片编号占位符 3" descr=" 4"/>
          <p:cNvSpPr>
            <a:spLocks noGrp="1"/>
          </p:cNvSpPr>
          <p:nvPr>
            <p:ph type="sldNum" sz="quarter" idx="11"/>
          </p:nvPr>
        </p:nvSpPr>
        <p:spPr/>
        <p:txBody>
          <a:bodyPr/>
          <a:lstStyle/>
          <a:p>
            <a:r>
              <a:rPr lang="en-US" altLang="zh-CN" smtClean="0"/>
              <a:t>45</a:t>
            </a:r>
            <a:endParaRPr lang="zh-CN" altLang="en-US"/>
          </a:p>
        </p:txBody>
      </p:sp>
      <p:sp>
        <p:nvSpPr>
          <p:cNvPr id="5" name="Rectangle 4" descr=" 3"/>
          <p:cNvSpPr/>
          <p:nvPr/>
        </p:nvSpPr>
        <p:spPr>
          <a:xfrm>
            <a:off x="337457" y="1268482"/>
            <a:ext cx="8806543" cy="430887"/>
          </a:xfrm>
          <a:prstGeom prst="rect">
            <a:avLst/>
          </a:prstGeom>
        </p:spPr>
        <p:txBody>
          <a:bodyPr wrap="square">
            <a:spAutoFit/>
          </a:bodyPr>
          <a:lstStyle/>
          <a:p>
            <a:pPr algn="ctr"/>
            <a:r>
              <a:rPr lang="en-US" sz="2200" dirty="0" smtClean="0">
                <a:latin typeface="Calibri" panose="020F0502020204030204" pitchFamily="34" charset="0"/>
              </a:rPr>
              <a:t>               The airport is located south of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a:t>
            </a:r>
          </a:p>
        </p:txBody>
      </p:sp>
      <p:sp>
        <p:nvSpPr>
          <p:cNvPr id="6" name="Rectangle 5" descr=" 5"/>
          <p:cNvSpPr/>
          <p:nvPr/>
        </p:nvSpPr>
        <p:spPr>
          <a:xfrm>
            <a:off x="337457" y="1801882"/>
            <a:ext cx="8806543" cy="430887"/>
          </a:xfrm>
          <a:prstGeom prst="rect">
            <a:avLst/>
          </a:prstGeom>
        </p:spPr>
        <p:txBody>
          <a:bodyPr wrap="square">
            <a:spAutoFit/>
          </a:bodyPr>
          <a:lstStyle/>
          <a:p>
            <a:r>
              <a:rPr lang="en-US" sz="2200" dirty="0">
                <a:latin typeface="Calibri" panose="020F0502020204030204" pitchFamily="34" charset="0"/>
              </a:rPr>
              <a:t> </a:t>
            </a:r>
            <a:r>
              <a:rPr lang="en-US" sz="2200" dirty="0" smtClean="0">
                <a:latin typeface="Calibri" panose="020F0502020204030204" pitchFamily="34" charset="0"/>
              </a:rPr>
              <a:t>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played well today!   </a:t>
            </a:r>
          </a:p>
        </p:txBody>
      </p:sp>
      <p:pic>
        <p:nvPicPr>
          <p:cNvPr id="8" name="Picture 2" descr=" 6146"/>
          <p:cNvPicPr>
            <a:picLocks noChangeAspect="1" noChangeArrowheads="1"/>
          </p:cNvPicPr>
          <p:nvPr/>
        </p:nvPicPr>
        <p:blipFill rotWithShape="1">
          <a:blip r:embed="rId3">
            <a:extLst>
              <a:ext uri="{28A0092B-C50C-407E-A947-70E740481C1C}">
                <a14:useLocalDpi xmlns:a14="http://schemas.microsoft.com/office/drawing/2010/main" val="0"/>
              </a:ext>
            </a:extLst>
          </a:blip>
          <a:srcRect t="28841" b="14687"/>
          <a:stretch/>
        </p:blipFill>
        <p:spPr bwMode="auto">
          <a:xfrm>
            <a:off x="700404" y="1077554"/>
            <a:ext cx="1641156" cy="84254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descr=" 6"/>
          <p:cNvSpPr/>
          <p:nvPr/>
        </p:nvSpPr>
        <p:spPr>
          <a:xfrm rot="10800000">
            <a:off x="2476500" y="139146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1191759"/>
      </p:ext>
    </p:extLst>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Disambiguation is Important </a:t>
            </a:r>
            <a:endParaRPr lang="zh-CN" altLang="en-US" dirty="0"/>
          </a:p>
        </p:txBody>
      </p:sp>
      <p:sp>
        <p:nvSpPr>
          <p:cNvPr id="10" name="Content Placeholder 9" descr=" 10"/>
          <p:cNvSpPr>
            <a:spLocks noGrp="1"/>
          </p:cNvSpPr>
          <p:nvPr>
            <p:ph idx="1"/>
          </p:nvPr>
        </p:nvSpPr>
        <p:spPr/>
        <p:txBody>
          <a:bodyPr/>
          <a:lstStyle/>
          <a:p>
            <a:endParaRPr lang="en-US" dirty="0"/>
          </a:p>
        </p:txBody>
      </p:sp>
      <p:sp>
        <p:nvSpPr>
          <p:cNvPr id="4" name="幻灯片编号占位符 3" descr=" 4"/>
          <p:cNvSpPr>
            <a:spLocks noGrp="1"/>
          </p:cNvSpPr>
          <p:nvPr>
            <p:ph type="sldNum" sz="quarter" idx="11"/>
          </p:nvPr>
        </p:nvSpPr>
        <p:spPr/>
        <p:txBody>
          <a:bodyPr/>
          <a:lstStyle/>
          <a:p>
            <a:r>
              <a:rPr lang="en-US" altLang="zh-CN" smtClean="0"/>
              <a:t>45</a:t>
            </a:r>
            <a:endParaRPr lang="zh-CN" altLang="en-US"/>
          </a:p>
        </p:txBody>
      </p:sp>
      <p:sp>
        <p:nvSpPr>
          <p:cNvPr id="5" name="Rectangle 4" descr=" 3"/>
          <p:cNvSpPr/>
          <p:nvPr/>
        </p:nvSpPr>
        <p:spPr>
          <a:xfrm>
            <a:off x="337457" y="1268482"/>
            <a:ext cx="8806543" cy="430887"/>
          </a:xfrm>
          <a:prstGeom prst="rect">
            <a:avLst/>
          </a:prstGeom>
        </p:spPr>
        <p:txBody>
          <a:bodyPr wrap="square">
            <a:spAutoFit/>
          </a:bodyPr>
          <a:lstStyle/>
          <a:p>
            <a:pPr algn="ctr"/>
            <a:r>
              <a:rPr lang="en-US" sz="2200" dirty="0" smtClean="0">
                <a:latin typeface="Calibri" panose="020F0502020204030204" pitchFamily="34" charset="0"/>
              </a:rPr>
              <a:t>               The airport is located south of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a:t>
            </a:r>
          </a:p>
        </p:txBody>
      </p:sp>
      <p:sp>
        <p:nvSpPr>
          <p:cNvPr id="6" name="Rectangle 5" descr=" 5"/>
          <p:cNvSpPr/>
          <p:nvPr/>
        </p:nvSpPr>
        <p:spPr>
          <a:xfrm>
            <a:off x="337457" y="1801882"/>
            <a:ext cx="8806543" cy="430887"/>
          </a:xfrm>
          <a:prstGeom prst="rect">
            <a:avLst/>
          </a:prstGeom>
        </p:spPr>
        <p:txBody>
          <a:bodyPr wrap="square">
            <a:spAutoFit/>
          </a:bodyPr>
          <a:lstStyle/>
          <a:p>
            <a:r>
              <a:rPr lang="en-US" sz="2200" dirty="0">
                <a:latin typeface="Calibri" panose="020F0502020204030204" pitchFamily="34" charset="0"/>
              </a:rPr>
              <a:t> </a:t>
            </a:r>
            <a:r>
              <a:rPr lang="en-US" sz="2200" dirty="0" smtClean="0">
                <a:latin typeface="Calibri" panose="020F0502020204030204" pitchFamily="34" charset="0"/>
              </a:rPr>
              <a:t>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played well today!   </a:t>
            </a:r>
          </a:p>
        </p:txBody>
      </p:sp>
      <p:pic>
        <p:nvPicPr>
          <p:cNvPr id="8" name="Picture 2" descr=" 6146"/>
          <p:cNvPicPr>
            <a:picLocks noChangeAspect="1" noChangeArrowheads="1"/>
          </p:cNvPicPr>
          <p:nvPr/>
        </p:nvPicPr>
        <p:blipFill rotWithShape="1">
          <a:blip r:embed="rId3">
            <a:extLst>
              <a:ext uri="{28A0092B-C50C-407E-A947-70E740481C1C}">
                <a14:useLocalDpi xmlns:a14="http://schemas.microsoft.com/office/drawing/2010/main" val="0"/>
              </a:ext>
            </a:extLst>
          </a:blip>
          <a:srcRect t="28841" b="14687"/>
          <a:stretch/>
        </p:blipFill>
        <p:spPr bwMode="auto">
          <a:xfrm>
            <a:off x="700404" y="1077554"/>
            <a:ext cx="1641156" cy="8425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 614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64" t="26203" r="9800" b="27911"/>
          <a:stretch/>
        </p:blipFill>
        <p:spPr bwMode="auto">
          <a:xfrm>
            <a:off x="6798755" y="1741502"/>
            <a:ext cx="1604087" cy="675405"/>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descr=" 6"/>
          <p:cNvSpPr/>
          <p:nvPr/>
        </p:nvSpPr>
        <p:spPr>
          <a:xfrm rot="10800000">
            <a:off x="2476500" y="139146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descr=" 9"/>
          <p:cNvSpPr/>
          <p:nvPr/>
        </p:nvSpPr>
        <p:spPr>
          <a:xfrm>
            <a:off x="6207118" y="192962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983527"/>
      </p:ext>
    </p:extLst>
  </p:cSld>
  <p:clrMapOvr>
    <a:masterClrMapping/>
  </p:clrMapOvr>
  <p:transition spd="med">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Disambiguation is Important </a:t>
            </a:r>
            <a:endParaRPr lang="zh-CN" altLang="en-US" dirty="0"/>
          </a:p>
        </p:txBody>
      </p:sp>
      <p:sp>
        <p:nvSpPr>
          <p:cNvPr id="10" name="Content Placeholder 9" descr=" 10"/>
          <p:cNvSpPr>
            <a:spLocks noGrp="1"/>
          </p:cNvSpPr>
          <p:nvPr>
            <p:ph idx="1"/>
          </p:nvPr>
        </p:nvSpPr>
        <p:spPr/>
        <p:txBody>
          <a:bodyPr/>
          <a:lstStyle/>
          <a:p>
            <a:endParaRPr lang="en-US" dirty="0"/>
          </a:p>
        </p:txBody>
      </p:sp>
      <p:sp>
        <p:nvSpPr>
          <p:cNvPr id="4" name="幻灯片编号占位符 3" descr=" 4"/>
          <p:cNvSpPr>
            <a:spLocks noGrp="1"/>
          </p:cNvSpPr>
          <p:nvPr>
            <p:ph type="sldNum" sz="quarter" idx="11"/>
          </p:nvPr>
        </p:nvSpPr>
        <p:spPr/>
        <p:txBody>
          <a:bodyPr/>
          <a:lstStyle/>
          <a:p>
            <a:r>
              <a:rPr lang="en-US" altLang="zh-CN" smtClean="0"/>
              <a:t>45</a:t>
            </a:r>
            <a:endParaRPr lang="zh-CN" altLang="en-US"/>
          </a:p>
        </p:txBody>
      </p:sp>
      <p:sp>
        <p:nvSpPr>
          <p:cNvPr id="5" name="Rectangle 4" descr=" 3"/>
          <p:cNvSpPr/>
          <p:nvPr/>
        </p:nvSpPr>
        <p:spPr>
          <a:xfrm>
            <a:off x="337457" y="1268482"/>
            <a:ext cx="8806543" cy="430887"/>
          </a:xfrm>
          <a:prstGeom prst="rect">
            <a:avLst/>
          </a:prstGeom>
        </p:spPr>
        <p:txBody>
          <a:bodyPr wrap="square">
            <a:spAutoFit/>
          </a:bodyPr>
          <a:lstStyle/>
          <a:p>
            <a:pPr algn="ctr"/>
            <a:r>
              <a:rPr lang="en-US" sz="2200" dirty="0" smtClean="0">
                <a:latin typeface="Calibri" panose="020F0502020204030204" pitchFamily="34" charset="0"/>
              </a:rPr>
              <a:t>               The airport is located south of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a:t>
            </a:r>
          </a:p>
        </p:txBody>
      </p:sp>
      <p:sp>
        <p:nvSpPr>
          <p:cNvPr id="6" name="Rectangle 5" descr=" 5"/>
          <p:cNvSpPr/>
          <p:nvPr/>
        </p:nvSpPr>
        <p:spPr>
          <a:xfrm>
            <a:off x="337457" y="1801882"/>
            <a:ext cx="8806543" cy="430887"/>
          </a:xfrm>
          <a:prstGeom prst="rect">
            <a:avLst/>
          </a:prstGeom>
        </p:spPr>
        <p:txBody>
          <a:bodyPr wrap="square">
            <a:spAutoFit/>
          </a:bodyPr>
          <a:lstStyle/>
          <a:p>
            <a:r>
              <a:rPr lang="en-US" sz="2200" dirty="0">
                <a:latin typeface="Calibri" panose="020F0502020204030204" pitchFamily="34" charset="0"/>
              </a:rPr>
              <a:t> </a:t>
            </a:r>
            <a:r>
              <a:rPr lang="en-US" sz="2200" dirty="0" smtClean="0">
                <a:latin typeface="Calibri" panose="020F0502020204030204" pitchFamily="34" charset="0"/>
              </a:rPr>
              <a:t>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played well today!   </a:t>
            </a:r>
          </a:p>
        </p:txBody>
      </p:sp>
      <p:pic>
        <p:nvPicPr>
          <p:cNvPr id="8" name="Picture 2" descr=" 6146"/>
          <p:cNvPicPr>
            <a:picLocks noChangeAspect="1" noChangeArrowheads="1"/>
          </p:cNvPicPr>
          <p:nvPr/>
        </p:nvPicPr>
        <p:blipFill rotWithShape="1">
          <a:blip r:embed="rId3">
            <a:extLst>
              <a:ext uri="{28A0092B-C50C-407E-A947-70E740481C1C}">
                <a14:useLocalDpi xmlns:a14="http://schemas.microsoft.com/office/drawing/2010/main" val="0"/>
              </a:ext>
            </a:extLst>
          </a:blip>
          <a:srcRect t="28841" b="14687"/>
          <a:stretch/>
        </p:blipFill>
        <p:spPr bwMode="auto">
          <a:xfrm>
            <a:off x="700404" y="1077554"/>
            <a:ext cx="1641156" cy="8425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 614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64" t="26203" r="9800" b="27911"/>
          <a:stretch/>
        </p:blipFill>
        <p:spPr bwMode="auto">
          <a:xfrm>
            <a:off x="6798755" y="1741502"/>
            <a:ext cx="1604087" cy="675405"/>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descr=" 6"/>
          <p:cNvSpPr/>
          <p:nvPr/>
        </p:nvSpPr>
        <p:spPr>
          <a:xfrm rot="10800000">
            <a:off x="2476500" y="139146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descr=" 9"/>
          <p:cNvSpPr/>
          <p:nvPr/>
        </p:nvSpPr>
        <p:spPr>
          <a:xfrm>
            <a:off x="6207118" y="192962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7" descr=" 6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1957" y="2493107"/>
            <a:ext cx="2129246" cy="3520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8" descr=" 615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372" y="3657847"/>
            <a:ext cx="2440335" cy="113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475554"/>
      </p:ext>
    </p:extLst>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 name="Group 6" descr=" 3"/>
          <p:cNvGrpSpPr>
            <a:grpSpLocks/>
          </p:cNvGrpSpPr>
          <p:nvPr/>
        </p:nvGrpSpPr>
        <p:grpSpPr bwMode="auto">
          <a:xfrm>
            <a:off x="530225" y="1295400"/>
            <a:ext cx="8534400" cy="3276600"/>
            <a:chOff x="334" y="816"/>
            <a:chExt cx="5376" cy="2064"/>
          </a:xfrm>
        </p:grpSpPr>
        <p:sp>
          <p:nvSpPr>
            <p:cNvPr id="12" name="Rectangle 7"/>
            <p:cNvSpPr>
              <a:spLocks noChangeArrowheads="1"/>
            </p:cNvSpPr>
            <p:nvPr/>
          </p:nvSpPr>
          <p:spPr bwMode="auto">
            <a:xfrm>
              <a:off x="2062" y="2256"/>
              <a:ext cx="336"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3" name="Rectangle 8"/>
            <p:cNvSpPr>
              <a:spLocks noChangeArrowheads="1"/>
            </p:cNvSpPr>
            <p:nvPr/>
          </p:nvSpPr>
          <p:spPr bwMode="auto">
            <a:xfrm>
              <a:off x="4222" y="1344"/>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 name="Rectangle 9"/>
            <p:cNvSpPr>
              <a:spLocks noChangeArrowheads="1"/>
            </p:cNvSpPr>
            <p:nvPr/>
          </p:nvSpPr>
          <p:spPr bwMode="auto">
            <a:xfrm>
              <a:off x="2110" y="1344"/>
              <a:ext cx="24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 name="Rectangle 10"/>
            <p:cNvSpPr>
              <a:spLocks noChangeArrowheads="1"/>
            </p:cNvSpPr>
            <p:nvPr/>
          </p:nvSpPr>
          <p:spPr bwMode="auto">
            <a:xfrm>
              <a:off x="1870" y="15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6" name="Rectangle 11"/>
            <p:cNvSpPr>
              <a:spLocks noChangeArrowheads="1"/>
            </p:cNvSpPr>
            <p:nvPr/>
          </p:nvSpPr>
          <p:spPr bwMode="auto">
            <a:xfrm>
              <a:off x="334" y="27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7" name="Rectangle 12"/>
            <p:cNvSpPr>
              <a:spLocks noChangeArrowheads="1"/>
            </p:cNvSpPr>
            <p:nvPr/>
          </p:nvSpPr>
          <p:spPr bwMode="auto">
            <a:xfrm>
              <a:off x="5422" y="1488"/>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8" name="Rectangle 13"/>
            <p:cNvSpPr>
              <a:spLocks noChangeArrowheads="1"/>
            </p:cNvSpPr>
            <p:nvPr/>
          </p:nvSpPr>
          <p:spPr bwMode="auto">
            <a:xfrm>
              <a:off x="4846" y="816"/>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grpSp>
        <p:nvGrpSpPr>
          <p:cNvPr id="6" name="Group 22" descr=" 4"/>
          <p:cNvGrpSpPr>
            <a:grpSpLocks/>
          </p:cNvGrpSpPr>
          <p:nvPr/>
        </p:nvGrpSpPr>
        <p:grpSpPr bwMode="auto">
          <a:xfrm>
            <a:off x="2435225" y="1295400"/>
            <a:ext cx="3886200" cy="1371600"/>
            <a:chOff x="1534" y="816"/>
            <a:chExt cx="2448" cy="864"/>
          </a:xfrm>
        </p:grpSpPr>
        <p:sp>
          <p:nvSpPr>
            <p:cNvPr id="8" name="Rectangle 15"/>
            <p:cNvSpPr>
              <a:spLocks noChangeArrowheads="1"/>
            </p:cNvSpPr>
            <p:nvPr/>
          </p:nvSpPr>
          <p:spPr bwMode="auto">
            <a:xfrm>
              <a:off x="3262" y="1536"/>
              <a:ext cx="72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9" name="Rectangle 16"/>
            <p:cNvSpPr>
              <a:spLocks noChangeArrowheads="1"/>
            </p:cNvSpPr>
            <p:nvPr/>
          </p:nvSpPr>
          <p:spPr bwMode="auto">
            <a:xfrm>
              <a:off x="1534" y="1152"/>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 name="Rectangle 17"/>
            <p:cNvSpPr>
              <a:spLocks noChangeArrowheads="1"/>
            </p:cNvSpPr>
            <p:nvPr/>
          </p:nvSpPr>
          <p:spPr bwMode="auto">
            <a:xfrm>
              <a:off x="2158" y="816"/>
              <a:ext cx="129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sp>
        <p:nvSpPr>
          <p:cNvPr id="8198" name="Rectangle 18" descr=" 819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5" name="Rectangle 20" descr=" 541716"/>
          <p:cNvSpPr>
            <a:spLocks noChangeArrowheads="1"/>
          </p:cNvSpPr>
          <p:nvPr/>
        </p:nvSpPr>
        <p:spPr bwMode="auto">
          <a:xfrm>
            <a:off x="152400" y="5105400"/>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latin typeface="Tempus Sans ITC" pitchFamily="82" charset="0"/>
              </a:rPr>
              <a:t>1. Christopher Robin was born in England.      2.  Winnie the Pooh is a title of a book.  </a:t>
            </a:r>
          </a:p>
          <a:p>
            <a:r>
              <a:rPr lang="en-US" b="1">
                <a:solidFill>
                  <a:srgbClr val="FF0000"/>
                </a:solidFill>
                <a:latin typeface="Tempus Sans ITC" pitchFamily="82" charset="0"/>
              </a:rPr>
              <a:t>3. Christopher Robin’s dad was a magician.     4. Christopher Robin must be at least 65 now.</a:t>
            </a:r>
            <a:r>
              <a:rPr lang="en-US">
                <a:solidFill>
                  <a:srgbClr val="FF0000"/>
                </a:solidFill>
                <a:latin typeface="Tempus Sans ITC" pitchFamily="82" charset="0"/>
              </a:rPr>
              <a:t> </a:t>
            </a:r>
          </a:p>
        </p:txBody>
      </p:sp>
      <p:sp>
        <p:nvSpPr>
          <p:cNvPr id="8201" name="Rectangle 19" descr=" 8201"/>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7" name="Slide Number Placeholder 6" descr=" 7"/>
          <p:cNvSpPr>
            <a:spLocks noGrp="1"/>
          </p:cNvSpPr>
          <p:nvPr>
            <p:ph type="sldNum" sz="quarter" idx="11"/>
          </p:nvPr>
        </p:nvSpPr>
        <p:spPr/>
        <p:txBody>
          <a:bodyPr/>
          <a:lstStyle/>
          <a:p>
            <a:pPr>
              <a:defRPr/>
            </a:pPr>
            <a:r>
              <a:rPr lang="en-US" altLang="zh-TW" smtClean="0"/>
              <a:t>Page 2</a:t>
            </a:r>
            <a:endParaRPr lang="en-US" altLang="zh-TW"/>
          </a:p>
        </p:txBody>
      </p:sp>
    </p:spTree>
    <p:extLst>
      <p:ext uri="{BB962C8B-B14F-4D97-AF65-F5344CB8AC3E}">
        <p14:creationId xmlns:p14="http://schemas.microsoft.com/office/powerpoint/2010/main" val="107487388"/>
      </p:ext>
    </p:extLst>
  </p:cSld>
  <p:clrMapOvr>
    <a:masterClrMapping/>
  </p:clrMapOvr>
  <p:transition spd="med">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Disambiguation is Important </a:t>
            </a:r>
            <a:endParaRPr lang="zh-CN" altLang="en-US" dirty="0"/>
          </a:p>
        </p:txBody>
      </p:sp>
      <p:sp>
        <p:nvSpPr>
          <p:cNvPr id="10" name="Content Placeholder 9" descr=" 10"/>
          <p:cNvSpPr>
            <a:spLocks noGrp="1"/>
          </p:cNvSpPr>
          <p:nvPr>
            <p:ph idx="1"/>
          </p:nvPr>
        </p:nvSpPr>
        <p:spPr/>
        <p:txBody>
          <a:bodyPr/>
          <a:lstStyle/>
          <a:p>
            <a:endParaRPr lang="en-US" dirty="0"/>
          </a:p>
        </p:txBody>
      </p:sp>
      <p:sp>
        <p:nvSpPr>
          <p:cNvPr id="4" name="幻灯片编号占位符 3" descr=" 4"/>
          <p:cNvSpPr>
            <a:spLocks noGrp="1"/>
          </p:cNvSpPr>
          <p:nvPr>
            <p:ph type="sldNum" sz="quarter" idx="11"/>
          </p:nvPr>
        </p:nvSpPr>
        <p:spPr/>
        <p:txBody>
          <a:bodyPr/>
          <a:lstStyle/>
          <a:p>
            <a:r>
              <a:rPr lang="en-US" altLang="zh-CN" smtClean="0"/>
              <a:t>45</a:t>
            </a:r>
            <a:endParaRPr lang="zh-CN" altLang="en-US"/>
          </a:p>
        </p:txBody>
      </p:sp>
      <p:sp>
        <p:nvSpPr>
          <p:cNvPr id="5" name="Rectangle 4" descr=" 3"/>
          <p:cNvSpPr/>
          <p:nvPr/>
        </p:nvSpPr>
        <p:spPr>
          <a:xfrm>
            <a:off x="337457" y="1268482"/>
            <a:ext cx="8806543" cy="430887"/>
          </a:xfrm>
          <a:prstGeom prst="rect">
            <a:avLst/>
          </a:prstGeom>
        </p:spPr>
        <p:txBody>
          <a:bodyPr wrap="square">
            <a:spAutoFit/>
          </a:bodyPr>
          <a:lstStyle/>
          <a:p>
            <a:pPr algn="ctr"/>
            <a:r>
              <a:rPr lang="en-US" sz="2200" dirty="0" smtClean="0">
                <a:latin typeface="Calibri" panose="020F0502020204030204" pitchFamily="34" charset="0"/>
              </a:rPr>
              <a:t>               The airport is located south of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a:t>
            </a:r>
          </a:p>
        </p:txBody>
      </p:sp>
      <p:sp>
        <p:nvSpPr>
          <p:cNvPr id="6" name="Rectangle 5" descr=" 5"/>
          <p:cNvSpPr/>
          <p:nvPr/>
        </p:nvSpPr>
        <p:spPr>
          <a:xfrm>
            <a:off x="337457" y="1801882"/>
            <a:ext cx="8806543" cy="430887"/>
          </a:xfrm>
          <a:prstGeom prst="rect">
            <a:avLst/>
          </a:prstGeom>
        </p:spPr>
        <p:txBody>
          <a:bodyPr wrap="square">
            <a:spAutoFit/>
          </a:bodyPr>
          <a:lstStyle/>
          <a:p>
            <a:r>
              <a:rPr lang="en-US" sz="2200" dirty="0">
                <a:latin typeface="Calibri" panose="020F0502020204030204" pitchFamily="34" charset="0"/>
              </a:rPr>
              <a:t> </a:t>
            </a:r>
            <a:r>
              <a:rPr lang="en-US" sz="2200" dirty="0" smtClean="0">
                <a:latin typeface="Calibri" panose="020F0502020204030204" pitchFamily="34" charset="0"/>
              </a:rPr>
              <a:t>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played well today!   </a:t>
            </a:r>
          </a:p>
        </p:txBody>
      </p:sp>
      <p:pic>
        <p:nvPicPr>
          <p:cNvPr id="8" name="Picture 2" descr=" 6146"/>
          <p:cNvPicPr>
            <a:picLocks noChangeAspect="1" noChangeArrowheads="1"/>
          </p:cNvPicPr>
          <p:nvPr/>
        </p:nvPicPr>
        <p:blipFill rotWithShape="1">
          <a:blip r:embed="rId3">
            <a:extLst>
              <a:ext uri="{28A0092B-C50C-407E-A947-70E740481C1C}">
                <a14:useLocalDpi xmlns:a14="http://schemas.microsoft.com/office/drawing/2010/main" val="0"/>
              </a:ext>
            </a:extLst>
          </a:blip>
          <a:srcRect t="28841" b="14687"/>
          <a:stretch/>
        </p:blipFill>
        <p:spPr bwMode="auto">
          <a:xfrm>
            <a:off x="700404" y="1077554"/>
            <a:ext cx="1641156" cy="8425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 614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64" t="26203" r="9800" b="27911"/>
          <a:stretch/>
        </p:blipFill>
        <p:spPr bwMode="auto">
          <a:xfrm>
            <a:off x="6798755" y="1741502"/>
            <a:ext cx="1604087" cy="675405"/>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descr=" 6"/>
          <p:cNvSpPr/>
          <p:nvPr/>
        </p:nvSpPr>
        <p:spPr>
          <a:xfrm rot="10800000">
            <a:off x="2476500" y="139146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descr=" 9"/>
          <p:cNvSpPr/>
          <p:nvPr/>
        </p:nvSpPr>
        <p:spPr>
          <a:xfrm>
            <a:off x="6207118" y="192962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descr=" 6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834" y="2464532"/>
            <a:ext cx="2395538" cy="350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7" descr=" 6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957" y="2493107"/>
            <a:ext cx="2129246" cy="3520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8" descr=" 615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 y="3657847"/>
            <a:ext cx="2440335" cy="113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9" descr=" 615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6169" y="3656687"/>
            <a:ext cx="2479682" cy="114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131998"/>
      </p:ext>
    </p:extLst>
  </p:cSld>
  <p:clrMapOvr>
    <a:masterClrMapping/>
  </p:clrMapOvr>
  <p:transition spd="med">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Disambiguation is Important </a:t>
            </a:r>
            <a:endParaRPr lang="zh-CN" altLang="en-US" dirty="0"/>
          </a:p>
        </p:txBody>
      </p:sp>
      <p:sp>
        <p:nvSpPr>
          <p:cNvPr id="10" name="Content Placeholder 9" descr=" 10"/>
          <p:cNvSpPr>
            <a:spLocks noGrp="1"/>
          </p:cNvSpPr>
          <p:nvPr>
            <p:ph idx="1"/>
          </p:nvPr>
        </p:nvSpPr>
        <p:spPr/>
        <p:txBody>
          <a:bodyPr/>
          <a:lstStyle/>
          <a:p>
            <a:endParaRPr lang="en-US" dirty="0"/>
          </a:p>
        </p:txBody>
      </p:sp>
      <p:sp>
        <p:nvSpPr>
          <p:cNvPr id="4" name="幻灯片编号占位符 3" descr=" 4"/>
          <p:cNvSpPr>
            <a:spLocks noGrp="1"/>
          </p:cNvSpPr>
          <p:nvPr>
            <p:ph type="sldNum" sz="quarter" idx="11"/>
          </p:nvPr>
        </p:nvSpPr>
        <p:spPr/>
        <p:txBody>
          <a:bodyPr/>
          <a:lstStyle/>
          <a:p>
            <a:r>
              <a:rPr lang="en-US" altLang="zh-CN" smtClean="0"/>
              <a:t>45</a:t>
            </a:r>
            <a:endParaRPr lang="zh-CN" altLang="en-US"/>
          </a:p>
        </p:txBody>
      </p:sp>
      <p:sp>
        <p:nvSpPr>
          <p:cNvPr id="5" name="Rectangle 4" descr=" 3"/>
          <p:cNvSpPr/>
          <p:nvPr/>
        </p:nvSpPr>
        <p:spPr>
          <a:xfrm>
            <a:off x="337457" y="1268482"/>
            <a:ext cx="8806543" cy="430887"/>
          </a:xfrm>
          <a:prstGeom prst="rect">
            <a:avLst/>
          </a:prstGeom>
        </p:spPr>
        <p:txBody>
          <a:bodyPr wrap="square">
            <a:spAutoFit/>
          </a:bodyPr>
          <a:lstStyle/>
          <a:p>
            <a:pPr algn="ctr"/>
            <a:r>
              <a:rPr lang="en-US" sz="2200" dirty="0" smtClean="0">
                <a:latin typeface="Calibri" panose="020F0502020204030204" pitchFamily="34" charset="0"/>
              </a:rPr>
              <a:t>               The airport is located south of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a:t>
            </a:r>
          </a:p>
        </p:txBody>
      </p:sp>
      <p:sp>
        <p:nvSpPr>
          <p:cNvPr id="6" name="Rectangle 5" descr=" 5"/>
          <p:cNvSpPr/>
          <p:nvPr/>
        </p:nvSpPr>
        <p:spPr>
          <a:xfrm>
            <a:off x="337457" y="1801882"/>
            <a:ext cx="8806543" cy="430887"/>
          </a:xfrm>
          <a:prstGeom prst="rect">
            <a:avLst/>
          </a:prstGeom>
        </p:spPr>
        <p:txBody>
          <a:bodyPr wrap="square">
            <a:spAutoFit/>
          </a:bodyPr>
          <a:lstStyle/>
          <a:p>
            <a:r>
              <a:rPr lang="en-US" sz="2200" dirty="0">
                <a:latin typeface="Calibri" panose="020F0502020204030204" pitchFamily="34" charset="0"/>
              </a:rPr>
              <a:t> </a:t>
            </a:r>
            <a:r>
              <a:rPr lang="en-US" sz="2200" dirty="0" smtClean="0">
                <a:latin typeface="Calibri" panose="020F0502020204030204" pitchFamily="34" charset="0"/>
              </a:rPr>
              <a:t>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played well today!   </a:t>
            </a:r>
          </a:p>
        </p:txBody>
      </p:sp>
      <p:pic>
        <p:nvPicPr>
          <p:cNvPr id="8" name="Picture 2" descr=" 6146"/>
          <p:cNvPicPr>
            <a:picLocks noChangeAspect="1" noChangeArrowheads="1"/>
          </p:cNvPicPr>
          <p:nvPr/>
        </p:nvPicPr>
        <p:blipFill rotWithShape="1">
          <a:blip r:embed="rId3">
            <a:extLst>
              <a:ext uri="{28A0092B-C50C-407E-A947-70E740481C1C}">
                <a14:useLocalDpi xmlns:a14="http://schemas.microsoft.com/office/drawing/2010/main" val="0"/>
              </a:ext>
            </a:extLst>
          </a:blip>
          <a:srcRect t="28841" b="14687"/>
          <a:stretch/>
        </p:blipFill>
        <p:spPr bwMode="auto">
          <a:xfrm>
            <a:off x="700404" y="1077554"/>
            <a:ext cx="1641156" cy="8425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 614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64" t="26203" r="9800" b="27911"/>
          <a:stretch/>
        </p:blipFill>
        <p:spPr bwMode="auto">
          <a:xfrm>
            <a:off x="6798755" y="1741502"/>
            <a:ext cx="1604087" cy="675405"/>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descr=" 6"/>
          <p:cNvSpPr/>
          <p:nvPr/>
        </p:nvSpPr>
        <p:spPr>
          <a:xfrm rot="10800000">
            <a:off x="2476500" y="139146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descr=" 9"/>
          <p:cNvSpPr/>
          <p:nvPr/>
        </p:nvSpPr>
        <p:spPr>
          <a:xfrm>
            <a:off x="6207118" y="192962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descr=" 6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834" y="2464532"/>
            <a:ext cx="2395538" cy="350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7" descr=" 61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957" y="2493107"/>
            <a:ext cx="2129246" cy="3520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8" descr=" 615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 y="3657847"/>
            <a:ext cx="2440335" cy="113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9" descr=" 615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6169" y="3656687"/>
            <a:ext cx="2479682" cy="114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ular Callout 15" descr=" 11"/>
          <p:cNvSpPr/>
          <p:nvPr/>
        </p:nvSpPr>
        <p:spPr>
          <a:xfrm>
            <a:off x="6025267" y="5335411"/>
            <a:ext cx="2966333" cy="684389"/>
          </a:xfrm>
          <a:prstGeom prst="wedgeRectCallout">
            <a:avLst>
              <a:gd name="adj1" fmla="val -20817"/>
              <a:gd name="adj2" fmla="val -11896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 </a:t>
            </a:r>
            <a:r>
              <a:rPr lang="en-US" dirty="0" smtClean="0">
                <a:solidFill>
                  <a:srgbClr val="FF0000"/>
                </a:solidFill>
              </a:rPr>
              <a:t>pivot</a:t>
            </a:r>
            <a:r>
              <a:rPr lang="en-US" dirty="0" smtClean="0">
                <a:solidFill>
                  <a:schemeClr val="tx1"/>
                </a:solidFill>
              </a:rPr>
              <a:t> is a pair:</a:t>
            </a:r>
          </a:p>
          <a:p>
            <a:pPr algn="ctr"/>
            <a:r>
              <a:rPr lang="en-US" dirty="0" smtClean="0">
                <a:solidFill>
                  <a:schemeClr val="tx1"/>
                </a:solidFill>
              </a:rPr>
              <a:t>(mention, Wikipedia URL)</a:t>
            </a:r>
            <a:endParaRPr lang="en-US" dirty="0">
              <a:solidFill>
                <a:schemeClr val="tx1"/>
              </a:solidFill>
            </a:endParaRPr>
          </a:p>
        </p:txBody>
      </p:sp>
    </p:spTree>
    <p:extLst>
      <p:ext uri="{BB962C8B-B14F-4D97-AF65-F5344CB8AC3E}">
        <p14:creationId xmlns:p14="http://schemas.microsoft.com/office/powerpoint/2010/main" val="3090572665"/>
      </p:ext>
    </p:extLst>
  </p:cSld>
  <p:clrMapOvr>
    <a:masterClrMapping/>
  </p:clrMapOvr>
  <p:transition spd="med">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Knowledge Schema as a Graph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Knowledge as graph: </a:t>
                </a:r>
              </a:p>
              <a:p>
                <a:pPr lvl="1"/>
                <a:r>
                  <a:rPr lang="en-US" altLang="zh-CN" dirty="0" smtClean="0"/>
                  <a:t>Generalization of Feature Description Logic (Cumby &amp; Roth, ‘02,’03)</a:t>
                </a:r>
              </a:p>
              <a:p>
                <a:pPr lvl="1"/>
                <a:r>
                  <a:rPr lang="en-US" altLang="zh-CN" dirty="0" smtClean="0"/>
                  <a:t>Assumes a structured (relational) representation of the data. </a:t>
                </a:r>
              </a:p>
              <a:p>
                <a:endParaRPr lang="en-US" altLang="zh-CN" dirty="0" smtClean="0"/>
              </a:p>
              <a:p>
                <a:r>
                  <a:rPr lang="en-US" altLang="zh-CN" dirty="0" smtClean="0"/>
                  <a:t>Definition:</a:t>
                </a:r>
              </a:p>
              <a:p>
                <a:pPr lvl="1"/>
                <a:endParaRPr lang="en-US" altLang="zh-CN" dirty="0" smtClean="0"/>
              </a:p>
              <a:p>
                <a:pPr lvl="1"/>
                <a:r>
                  <a:rPr lang="en-US" altLang="zh-CN" dirty="0" smtClean="0">
                    <a:solidFill>
                      <a:srgbClr val="0033CC"/>
                    </a:solidFill>
                  </a:rPr>
                  <a:t>Attribute: </a:t>
                </a:r>
                <a:r>
                  <a:rPr lang="en-US" altLang="zh-CN" dirty="0" smtClean="0"/>
                  <a:t>type of value on each node  </a:t>
                </a:r>
                <a14:m>
                  <m:oMath xmlns:m="http://schemas.openxmlformats.org/officeDocument/2006/math">
                    <m:r>
                      <a:rPr lang="zh-CN" altLang="en-US">
                        <a:latin typeface="Cambria Math"/>
                      </a:rPr>
                      <m:t>𝒜</m:t>
                    </m:r>
                    <m:r>
                      <a:rPr lang="en-US" altLang="zh-CN">
                        <a:latin typeface="Cambria Math"/>
                      </a:rPr>
                      <m:t>={</m:t>
                    </m:r>
                    <m:sSub>
                      <m:sSubPr>
                        <m:ctrlPr>
                          <a:rPr lang="en-US" altLang="zh-CN" i="1">
                            <a:latin typeface="Cambria Math"/>
                          </a:rPr>
                        </m:ctrlPr>
                      </m:sSubPr>
                      <m:e>
                        <m:r>
                          <a:rPr lang="en-US" altLang="zh-CN">
                            <a:latin typeface="Cambria Math"/>
                          </a:rPr>
                          <m:t>𝑎</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a:latin typeface="Cambria Math"/>
                          </a:rPr>
                          <m:t>𝑎</m:t>
                        </m:r>
                      </m:e>
                      <m:sub>
                        <m:r>
                          <a:rPr lang="en-US" altLang="zh-CN">
                            <a:latin typeface="Cambria Math"/>
                          </a:rPr>
                          <m:t>2</m:t>
                        </m:r>
                      </m:sub>
                    </m:sSub>
                    <m:r>
                      <a:rPr lang="en-US" altLang="zh-CN">
                        <a:latin typeface="Cambria Math"/>
                      </a:rPr>
                      <m:t>,</m:t>
                    </m:r>
                    <m:sSub>
                      <m:sSubPr>
                        <m:ctrlPr>
                          <a:rPr lang="en-US" altLang="zh-CN" i="1">
                            <a:latin typeface="Cambria Math"/>
                          </a:rPr>
                        </m:ctrlPr>
                      </m:sSubPr>
                      <m:e>
                        <m:r>
                          <a:rPr lang="en-US" altLang="zh-CN">
                            <a:latin typeface="Cambria Math"/>
                          </a:rPr>
                          <m:t>𝑎</m:t>
                        </m:r>
                      </m:e>
                      <m:sub>
                        <m:r>
                          <a:rPr lang="en-US" altLang="zh-CN">
                            <a:latin typeface="Cambria Math"/>
                          </a:rPr>
                          <m:t>3</m:t>
                        </m:r>
                      </m:sub>
                    </m:sSub>
                    <m:r>
                      <a:rPr lang="en-US" altLang="zh-CN">
                        <a:latin typeface="Cambria Math"/>
                      </a:rPr>
                      <m:t>,…}</m:t>
                    </m:r>
                  </m:oMath>
                </a14:m>
                <a:endParaRPr lang="en-US" altLang="zh-CN" dirty="0" smtClean="0"/>
              </a:p>
              <a:p>
                <a:pPr lvl="2"/>
                <a:r>
                  <a:rPr lang="en-US" altLang="zh-CN" dirty="0" smtClean="0"/>
                  <a:t>In the example: </a:t>
                </a:r>
                <a14:m>
                  <m:oMath xmlns:m="http://schemas.openxmlformats.org/officeDocument/2006/math">
                    <m:r>
                      <a:rPr lang="zh-CN" altLang="en-US" smtClean="0">
                        <a:latin typeface="Cambria Math"/>
                      </a:rPr>
                      <m:t>𝒜</m:t>
                    </m:r>
                    <m:r>
                      <a:rPr lang="en-US" altLang="zh-CN" smtClean="0">
                        <a:latin typeface="Cambria Math"/>
                      </a:rPr>
                      <m:t>={</m:t>
                    </m:r>
                    <m:r>
                      <m:rPr>
                        <m:sty m:val="p"/>
                      </m:rPr>
                      <a:rPr lang="en-US" altLang="zh-CN" smtClean="0">
                        <a:latin typeface="Cambria Math"/>
                      </a:rPr>
                      <m:t>POS</m:t>
                    </m:r>
                    <m:r>
                      <a:rPr lang="en-US" altLang="zh-CN" smtClean="0">
                        <a:latin typeface="Cambria Math"/>
                      </a:rPr>
                      <m:t>, </m:t>
                    </m:r>
                    <m:r>
                      <m:rPr>
                        <m:sty m:val="p"/>
                      </m:rPr>
                      <a:rPr lang="en-US" altLang="zh-CN" smtClean="0">
                        <a:latin typeface="Cambria Math"/>
                      </a:rPr>
                      <m:t>raw</m:t>
                    </m:r>
                    <m:r>
                      <a:rPr lang="en-US" altLang="zh-CN" smtClean="0">
                        <a:latin typeface="Cambria Math"/>
                      </a:rPr>
                      <m:t>−</m:t>
                    </m:r>
                    <m:r>
                      <m:rPr>
                        <m:sty m:val="p"/>
                      </m:rPr>
                      <a:rPr lang="en-US" altLang="zh-CN" smtClean="0">
                        <a:latin typeface="Cambria Math"/>
                      </a:rPr>
                      <m:t>text</m:t>
                    </m:r>
                    <m:r>
                      <a:rPr lang="en-US" altLang="zh-CN" smtClean="0">
                        <a:latin typeface="Cambria Math"/>
                      </a:rPr>
                      <m:t>}</m:t>
                    </m:r>
                  </m:oMath>
                </a14:m>
                <a:endParaRPr lang="en-US" altLang="zh-CN" dirty="0" smtClean="0"/>
              </a:p>
              <a:p>
                <a:pPr lvl="1"/>
                <a:r>
                  <a:rPr lang="en-US" altLang="zh-CN" dirty="0" smtClean="0">
                    <a:solidFill>
                      <a:srgbClr val="0033CC"/>
                    </a:solidFill>
                  </a:rPr>
                  <a:t>Values: </a:t>
                </a:r>
                <a:r>
                  <a:rPr lang="en-US" altLang="zh-CN" dirty="0" smtClean="0"/>
                  <a:t>possible values each attribute take </a:t>
                </a:r>
                <a14:m>
                  <m:oMath xmlns:m="http://schemas.openxmlformats.org/officeDocument/2006/math">
                    <m:r>
                      <a:rPr lang="zh-CN" altLang="en-US">
                        <a:latin typeface="Cambria Math"/>
                      </a:rPr>
                      <m:t>𝒱</m:t>
                    </m:r>
                    <m:r>
                      <a:rPr lang="en-US" altLang="zh-CN">
                        <a:latin typeface="Cambria Math"/>
                      </a:rPr>
                      <m:t>={</m:t>
                    </m:r>
                    <m:sSub>
                      <m:sSubPr>
                        <m:ctrlPr>
                          <a:rPr lang="en-US" altLang="zh-CN" i="1">
                            <a:latin typeface="Cambria Math"/>
                          </a:rPr>
                        </m:ctrlPr>
                      </m:sSubPr>
                      <m:e>
                        <m:r>
                          <a:rPr lang="en-US" altLang="zh-CN">
                            <a:latin typeface="Cambria Math"/>
                          </a:rPr>
                          <m:t>𝑣</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a:latin typeface="Cambria Math"/>
                          </a:rPr>
                          <m:t>𝑣</m:t>
                        </m:r>
                      </m:e>
                      <m:sub>
                        <m:r>
                          <a:rPr lang="en-US" altLang="zh-CN">
                            <a:latin typeface="Cambria Math"/>
                          </a:rPr>
                          <m:t>2</m:t>
                        </m:r>
                      </m:sub>
                    </m:sSub>
                    <m:r>
                      <a:rPr lang="en-US" altLang="zh-CN">
                        <a:latin typeface="Cambria Math"/>
                      </a:rPr>
                      <m:t>,</m:t>
                    </m:r>
                    <m:sSub>
                      <m:sSubPr>
                        <m:ctrlPr>
                          <a:rPr lang="en-US" altLang="zh-CN" i="1">
                            <a:latin typeface="Cambria Math"/>
                          </a:rPr>
                        </m:ctrlPr>
                      </m:sSubPr>
                      <m:e>
                        <m:r>
                          <a:rPr lang="en-US" altLang="zh-CN">
                            <a:latin typeface="Cambria Math"/>
                          </a:rPr>
                          <m:t>𝑣</m:t>
                        </m:r>
                      </m:e>
                      <m:sub>
                        <m:r>
                          <a:rPr lang="en-US" altLang="zh-CN">
                            <a:latin typeface="Cambria Math"/>
                          </a:rPr>
                          <m:t>3</m:t>
                        </m:r>
                      </m:sub>
                    </m:sSub>
                    <m:r>
                      <a:rPr lang="en-US" altLang="zh-CN">
                        <a:latin typeface="Cambria Math"/>
                      </a:rPr>
                      <m:t>,…}</m:t>
                    </m:r>
                  </m:oMath>
                </a14:m>
                <a:endParaRPr lang="en-US" altLang="zh-CN" dirty="0" smtClean="0"/>
              </a:p>
              <a:p>
                <a:pPr lvl="2"/>
                <a:r>
                  <a:rPr lang="en-US" altLang="zh-CN" dirty="0" smtClean="0"/>
                  <a:t>In the example, the values of POS are  </a:t>
                </a:r>
                <a14:m>
                  <m:oMath xmlns:m="http://schemas.openxmlformats.org/officeDocument/2006/math">
                    <m:r>
                      <a:rPr lang="zh-CN" altLang="en-US">
                        <a:latin typeface="Cambria Math"/>
                      </a:rPr>
                      <m:t>𝒱</m:t>
                    </m:r>
                    <m:r>
                      <a:rPr lang="en-US" altLang="zh-CN">
                        <a:latin typeface="Cambria Math"/>
                      </a:rPr>
                      <m:t>={</m:t>
                    </m:r>
                    <m:r>
                      <m:rPr>
                        <m:sty m:val="p"/>
                      </m:rPr>
                      <a:rPr lang="en-US" altLang="zh-CN" smtClean="0">
                        <a:latin typeface="Cambria Math"/>
                      </a:rPr>
                      <m:t>N</m:t>
                    </m:r>
                    <m:r>
                      <a:rPr lang="en-US" altLang="zh-CN" smtClean="0">
                        <a:latin typeface="Cambria Math"/>
                      </a:rPr>
                      <m:t>, </m:t>
                    </m:r>
                    <m:r>
                      <m:rPr>
                        <m:sty m:val="p"/>
                      </m:rPr>
                      <a:rPr lang="en-US" altLang="zh-CN" smtClean="0">
                        <a:latin typeface="Cambria Math"/>
                      </a:rPr>
                      <m:t>VP</m:t>
                    </m:r>
                    <m:r>
                      <a:rPr lang="en-US" altLang="zh-CN">
                        <a:latin typeface="Cambria Math"/>
                      </a:rPr>
                      <m:t>, </m:t>
                    </m:r>
                    <m:r>
                      <m:rPr>
                        <m:sty m:val="p"/>
                      </m:rPr>
                      <a:rPr lang="en-US" altLang="zh-CN" smtClean="0">
                        <a:latin typeface="Cambria Math"/>
                      </a:rPr>
                      <m:t>NP</m:t>
                    </m:r>
                    <m:r>
                      <a:rPr lang="en-US" altLang="zh-CN">
                        <a:latin typeface="Cambria Math"/>
                      </a:rPr>
                      <m:t>,</m:t>
                    </m:r>
                    <m:r>
                      <a:rPr lang="en-US" altLang="zh-CN" smtClean="0">
                        <a:latin typeface="Cambria Math"/>
                      </a:rPr>
                      <m:t> </m:t>
                    </m:r>
                    <m:r>
                      <a:rPr lang="en-US" altLang="zh-CN">
                        <a:latin typeface="Cambria Math"/>
                      </a:rPr>
                      <m:t>…}</m:t>
                    </m:r>
                  </m:oMath>
                </a14:m>
                <a:endParaRPr lang="en-US" altLang="zh-CN" dirty="0" smtClean="0"/>
              </a:p>
              <a:p>
                <a:pPr lvl="1"/>
                <a:r>
                  <a:rPr lang="en-US" altLang="zh-CN" dirty="0" smtClean="0">
                    <a:solidFill>
                      <a:srgbClr val="0033CC"/>
                    </a:solidFill>
                  </a:rPr>
                  <a:t>Roles</a:t>
                </a:r>
                <a:r>
                  <a:rPr lang="en-US" altLang="zh-CN" dirty="0" smtClean="0"/>
                  <a:t> (Relation): connection between nodes  </a:t>
                </a:r>
                <a14:m>
                  <m:oMath xmlns:m="http://schemas.openxmlformats.org/officeDocument/2006/math">
                    <m:r>
                      <a:rPr lang="en-US" altLang="zh-CN" smtClean="0">
                        <a:latin typeface="Cambria Math"/>
                      </a:rPr>
                      <m:t>ℛ</m:t>
                    </m:r>
                    <m:r>
                      <a:rPr lang="en-US" altLang="zh-CN">
                        <a:latin typeface="Cambria Math"/>
                      </a:rPr>
                      <m:t>={</m:t>
                    </m:r>
                    <m:sSub>
                      <m:sSubPr>
                        <m:ctrlPr>
                          <a:rPr lang="en-US" altLang="zh-CN" i="1">
                            <a:latin typeface="Cambria Math"/>
                          </a:rPr>
                        </m:ctrlPr>
                      </m:sSubPr>
                      <m:e>
                        <m:r>
                          <a:rPr lang="en-US" altLang="zh-CN" smtClean="0">
                            <a:latin typeface="Cambria Math"/>
                          </a:rPr>
                          <m:t>𝑟</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smtClean="0">
                            <a:latin typeface="Cambria Math"/>
                          </a:rPr>
                          <m:t>𝑟</m:t>
                        </m:r>
                      </m:e>
                      <m:sub>
                        <m:r>
                          <a:rPr lang="en-US" altLang="zh-CN">
                            <a:latin typeface="Cambria Math"/>
                          </a:rPr>
                          <m:t>2</m:t>
                        </m:r>
                      </m:sub>
                    </m:sSub>
                    <m:r>
                      <a:rPr lang="en-US" altLang="zh-CN">
                        <a:latin typeface="Cambria Math"/>
                      </a:rPr>
                      <m:t>,</m:t>
                    </m:r>
                    <m:sSub>
                      <m:sSubPr>
                        <m:ctrlPr>
                          <a:rPr lang="en-US" altLang="zh-CN" i="1">
                            <a:latin typeface="Cambria Math"/>
                          </a:rPr>
                        </m:ctrlPr>
                      </m:sSubPr>
                      <m:e>
                        <m:r>
                          <a:rPr lang="en-US" altLang="zh-CN" smtClean="0">
                            <a:latin typeface="Cambria Math"/>
                          </a:rPr>
                          <m:t>𝑟</m:t>
                        </m:r>
                      </m:e>
                      <m:sub>
                        <m:r>
                          <a:rPr lang="en-US" altLang="zh-CN">
                            <a:latin typeface="Cambria Math"/>
                          </a:rPr>
                          <m:t>3</m:t>
                        </m:r>
                      </m:sub>
                    </m:sSub>
                    <m:r>
                      <a:rPr lang="en-US" altLang="zh-CN">
                        <a:latin typeface="Cambria Math"/>
                      </a:rPr>
                      <m:t>,…}</m:t>
                    </m:r>
                  </m:oMath>
                </a14:m>
                <a:r>
                  <a:rPr lang="en-US" altLang="zh-CN" dirty="0" smtClean="0"/>
                  <a:t> </a:t>
                </a:r>
                <a:endParaRPr lang="en-US" altLang="zh-CN" dirty="0"/>
              </a:p>
              <a:p>
                <a:pPr lvl="2"/>
                <a:r>
                  <a:rPr lang="en-US" altLang="zh-CN" dirty="0" smtClean="0"/>
                  <a:t>In the example, we have  </a:t>
                </a:r>
                <a14:m>
                  <m:oMath xmlns:m="http://schemas.openxmlformats.org/officeDocument/2006/math">
                    <m:r>
                      <a:rPr lang="en-US" altLang="zh-CN">
                        <a:latin typeface="Cambria Math"/>
                      </a:rPr>
                      <m:t>ℛ</m:t>
                    </m:r>
                    <m:r>
                      <a:rPr lang="en-US" altLang="zh-CN">
                        <a:latin typeface="Cambria Math"/>
                      </a:rPr>
                      <m:t>={</m:t>
                    </m:r>
                    <m:r>
                      <m:rPr>
                        <m:sty m:val="p"/>
                      </m:rPr>
                      <a:rPr lang="en-US" altLang="zh-CN" smtClean="0">
                        <a:latin typeface="Cambria Math"/>
                      </a:rPr>
                      <m:t>subjOf</m:t>
                    </m:r>
                    <m:r>
                      <a:rPr lang="en-US" altLang="zh-CN">
                        <a:latin typeface="Cambria Math"/>
                      </a:rPr>
                      <m:t>,</m:t>
                    </m:r>
                    <m:r>
                      <m:rPr>
                        <m:sty m:val="p"/>
                      </m:rPr>
                      <a:rPr lang="en-US" altLang="zh-CN" smtClean="0">
                        <a:latin typeface="Cambria Math"/>
                      </a:rPr>
                      <m:t>objOf</m:t>
                    </m:r>
                    <m:r>
                      <a:rPr lang="en-US" altLang="zh-CN" smtClean="0">
                        <a:latin typeface="Cambria Math"/>
                      </a:rPr>
                      <m:t>,…}</m:t>
                    </m:r>
                  </m:oMath>
                </a14:m>
                <a:r>
                  <a:rPr lang="en-US" altLang="zh-CN" dirty="0"/>
                  <a:t> </a:t>
                </a:r>
              </a:p>
              <a:p>
                <a:pPr lvl="2"/>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444" t="-984"/>
                </a:stretch>
              </a:blipFill>
            </p:spPr>
            <p:txBody>
              <a:bodyPr/>
              <a:lstStyle/>
              <a:p>
                <a:r>
                  <a:rPr lang="en-US">
                    <a:noFill/>
                  </a:rPr>
                  <a:t> </a:t>
                </a:r>
              </a:p>
            </p:txBody>
          </p:sp>
        </mc:Fallback>
      </mc:AlternateContent>
      <p:sp>
        <p:nvSpPr>
          <p:cNvPr id="4" name="幻灯片编号占位符 3"/>
          <p:cNvSpPr>
            <a:spLocks noGrp="1"/>
          </p:cNvSpPr>
          <p:nvPr>
            <p:ph type="sldNum" sz="quarter" idx="11"/>
          </p:nvPr>
        </p:nvSpPr>
        <p:spPr/>
        <p:txBody>
          <a:bodyPr/>
          <a:lstStyle/>
          <a:p>
            <a:fld id="{D7303D46-9BB5-4D44-8550-46E2B227A4D0}" type="slidenum">
              <a:rPr lang="zh-CN" altLang="en-US" smtClean="0"/>
              <a:pPr/>
              <a:t>52</a:t>
            </a:fld>
            <a:endParaRPr lang="zh-CN" altLang="en-US"/>
          </a:p>
        </p:txBody>
      </p:sp>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590" y="2462725"/>
            <a:ext cx="4485816" cy="1159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40791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Schema Descriptions  </a:t>
            </a:r>
            <a:endParaRPr lang="zh-CN" altLang="en-US" dirty="0"/>
          </a:p>
        </p:txBody>
      </p:sp>
      <p:sp>
        <p:nvSpPr>
          <p:cNvPr id="3" name="内容占位符 2" descr=" 3"/>
          <p:cNvSpPr>
            <a:spLocks noGrp="1"/>
          </p:cNvSpPr>
          <p:nvPr>
            <p:ph idx="1"/>
          </p:nvPr>
        </p:nvSpPr>
        <p:spPr/>
        <p:txBody>
          <a:bodyPr/>
          <a:lstStyle/>
          <a:p>
            <a:r>
              <a:rPr lang="en-US" altLang="zh-CN" dirty="0" smtClean="0">
                <a:solidFill>
                  <a:srgbClr val="0033CC"/>
                </a:solidFill>
              </a:rPr>
              <a:t>A Description:</a:t>
            </a:r>
            <a:r>
              <a:rPr lang="en-US" altLang="zh-CN" dirty="0" smtClean="0"/>
              <a:t> </a:t>
            </a:r>
          </a:p>
          <a:p>
            <a:pPr lvl="1"/>
            <a:r>
              <a:rPr lang="en-US" altLang="zh-CN" dirty="0" smtClean="0"/>
              <a:t>A schema (template) defined in the FDL language, which corresponds to a set of grounded elements matching the definition. </a:t>
            </a:r>
          </a:p>
          <a:p>
            <a:pPr>
              <a:buChar char=" "/>
            </a:pPr>
            <a:r>
              <a:rPr lang="en-US" altLang="zh-CN" smtClean="0"/>
              <a:t>                             </a:t>
            </a:r>
            <a:endParaRPr lang="en-US" altLang="zh-CN" dirty="0" smtClean="0"/>
          </a:p>
          <a:p>
            <a:pPr lvl="1">
              <a:buChar char=" "/>
            </a:pPr>
            <a:r>
              <a:rPr lang="en-US" altLang="zh-CN" smtClean="0"/>
              <a:t>                                                   </a:t>
            </a:r>
            <a:endParaRPr lang="en-US" altLang="zh-CN" dirty="0" smtClean="0"/>
          </a:p>
          <a:p>
            <a:pPr lvl="1">
              <a:buChar char=" "/>
            </a:pPr>
            <a:r>
              <a:rPr lang="en-US" altLang="zh-CN" smtClean="0">
                <a:solidFill>
                  <a:srgbClr val="0033CC"/>
                </a:solidFill>
              </a:rPr>
              <a:t>                                    </a:t>
            </a:r>
            <a:endParaRPr lang="en-US" altLang="zh-CN" dirty="0" smtClean="0">
              <a:solidFill>
                <a:srgbClr val="0033CC"/>
              </a:solidFill>
            </a:endParaRPr>
          </a:p>
        </p:txBody>
      </p:sp>
      <p:sp>
        <p:nvSpPr>
          <p:cNvPr id="4" name="幻灯片编号占位符 3" descr=" 4"/>
          <p:cNvSpPr>
            <a:spLocks noGrp="1"/>
          </p:cNvSpPr>
          <p:nvPr>
            <p:ph type="sldNum" sz="quarter" idx="11"/>
          </p:nvPr>
        </p:nvSpPr>
        <p:spPr/>
        <p:txBody>
          <a:bodyPr/>
          <a:lstStyle/>
          <a:p>
            <a:r>
              <a:rPr lang="en-US" altLang="zh-CN" smtClean="0"/>
              <a:t>53</a:t>
            </a:r>
            <a:endParaRPr lang="zh-CN" altLang="en-US"/>
          </a:p>
        </p:txBody>
      </p:sp>
    </p:spTree>
    <p:extLst>
      <p:ext uri="{BB962C8B-B14F-4D97-AF65-F5344CB8AC3E}">
        <p14:creationId xmlns:p14="http://schemas.microsoft.com/office/powerpoint/2010/main" val="158499640"/>
      </p:ext>
    </p:extLst>
  </p:cSld>
  <p:clrMapOvr>
    <a:masterClrMapping/>
  </p:clrMapOvr>
  <p:transition spd="med">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Schema Descriptions  </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altLang="zh-CN" dirty="0" smtClean="0">
                <a:solidFill>
                  <a:srgbClr val="0033CC"/>
                </a:solidFill>
              </a:rPr>
              <a:t>A Description:</a:t>
            </a:r>
            <a:r>
              <a:rPr lang="en-US" altLang="zh-CN" dirty="0" smtClean="0"/>
              <a:t> </a:t>
            </a:r>
          </a:p>
          <a:p>
            <a:pPr lvl="1"/>
            <a:r>
              <a:rPr lang="en-US" altLang="zh-CN" dirty="0" smtClean="0"/>
              <a:t>A schema (template) defined in the FDL language, which corresponds to a set of grounded elements matching the definition. </a:t>
            </a:r>
          </a:p>
          <a:p>
            <a:pPr lvl="0">
              <a:buClr>
                <a:srgbClr val="FF9900"/>
              </a:buClr>
            </a:pPr>
            <a:r>
              <a:rPr lang="en-US" altLang="zh-CN" smtClean="0">
                <a:latin typeface="Calibri"/>
              </a:rPr>
              <a:t>Description of a schema graph</a:t>
            </a:r>
          </a:p>
          <a:p>
            <a:pPr lvl="1">
              <a:buClr>
                <a:srgbClr val="FBA313"/>
              </a:buClr>
            </a:pPr>
            <a:r>
              <a:rPr lang="en-US" altLang="zh-CN" smtClean="0">
                <a:latin typeface="Calibri"/>
              </a:rPr>
              <a:t>The set of all instances matching the schema graph.</a:t>
            </a:r>
          </a:p>
          <a:p>
            <a:pPr lvl="1">
              <a:buClr>
                <a:srgbClr val="FBA313"/>
              </a:buClr>
            </a:pPr>
            <a:r>
              <a:rPr lang="en-US" altLang="zh-CN" smtClean="0">
                <a:solidFill>
                  <a:srgbClr val="0033CC"/>
                </a:solidFill>
                <a:latin typeface="Calibri"/>
              </a:rPr>
              <a:t>Descriptions are defined Recursively</a:t>
            </a:r>
          </a:p>
          <a:p>
            <a:pPr lvl="1">
              <a:buChar char=" "/>
            </a:pPr>
            <a:endParaRPr lang="en-US" altLang="zh-CN" dirty="0" smtClean="0">
              <a:solidFill>
                <a:srgbClr val="0033CC"/>
              </a:solidFill>
            </a:endParaRPr>
          </a:p>
        </p:txBody>
      </p:sp>
      <p:sp>
        <p:nvSpPr>
          <p:cNvPr id="4" name="幻灯片编号占位符 3" descr=" 4"/>
          <p:cNvSpPr>
            <a:spLocks noGrp="1"/>
          </p:cNvSpPr>
          <p:nvPr>
            <p:ph type="sldNum" sz="quarter" idx="11"/>
          </p:nvPr>
        </p:nvSpPr>
        <p:spPr/>
        <p:txBody>
          <a:bodyPr/>
          <a:lstStyle/>
          <a:p>
            <a:r>
              <a:rPr lang="en-US" altLang="zh-CN" smtClean="0"/>
              <a:t>53</a:t>
            </a:r>
            <a:endParaRPr lang="zh-CN" altLang="en-US"/>
          </a:p>
        </p:txBody>
      </p:sp>
    </p:spTree>
    <p:extLst>
      <p:ext uri="{BB962C8B-B14F-4D97-AF65-F5344CB8AC3E}">
        <p14:creationId xmlns:p14="http://schemas.microsoft.com/office/powerpoint/2010/main" val="3594827322"/>
      </p:ext>
    </p:extLst>
  </p:cSld>
  <p:clrMapOvr>
    <a:masterClrMapping/>
  </p:clrMapOvr>
  <p:transition spd="med">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Schema Descriptions  (2)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solidFill>
                      <a:srgbClr val="0033CC"/>
                    </a:solidFill>
                  </a:rPr>
                  <a:t>A Description:</a:t>
                </a:r>
                <a:r>
                  <a:rPr lang="en-US" altLang="zh-CN" dirty="0"/>
                  <a:t> </a:t>
                </a:r>
              </a:p>
              <a:p>
                <a:pPr lvl="1"/>
                <a:r>
                  <a:rPr lang="en-US" altLang="zh-CN" dirty="0"/>
                  <a:t>A schema (template) defined in the FDL language, which corresponds to a set of grounded elements matching the definition. </a:t>
                </a:r>
              </a:p>
              <a:p>
                <a:r>
                  <a:rPr lang="en-US" altLang="zh-CN" dirty="0"/>
                  <a:t>Description of a schema graph</a:t>
                </a:r>
              </a:p>
              <a:p>
                <a:pPr lvl="1"/>
                <a:r>
                  <a:rPr lang="en-US" altLang="zh-CN" dirty="0"/>
                  <a:t>The set of all instances matching the schema graph.</a:t>
                </a:r>
              </a:p>
              <a:p>
                <a:pPr lvl="1"/>
                <a:r>
                  <a:rPr lang="en-US" altLang="zh-CN" dirty="0">
                    <a:solidFill>
                      <a:srgbClr val="0033CC"/>
                    </a:solidFill>
                  </a:rPr>
                  <a:t>Descriptions are defined Recursively</a:t>
                </a:r>
              </a:p>
              <a:p>
                <a:r>
                  <a:rPr lang="en-US" altLang="zh-CN" dirty="0" smtClean="0"/>
                  <a:t>Basic rules:	</a:t>
                </a:r>
              </a:p>
              <a:p>
                <a:pPr lvl="1"/>
                <a:r>
                  <a:rPr lang="en-US" dirty="0"/>
                  <a:t>For an </a:t>
                </a:r>
                <a:r>
                  <a:rPr lang="en-US" dirty="0" smtClean="0"/>
                  <a:t>attribute </a:t>
                </a:r>
                <a14:m>
                  <m:oMath xmlns:m="http://schemas.openxmlformats.org/officeDocument/2006/math">
                    <m:r>
                      <a:rPr lang="en-US" altLang="zh-CN" smtClean="0">
                        <a:latin typeface="Cambria Math"/>
                      </a:rPr>
                      <m:t>𝑎</m:t>
                    </m:r>
                    <m:r>
                      <a:rPr lang="en-US" altLang="zh-CN" smtClean="0">
                        <a:latin typeface="Cambria Math"/>
                      </a:rPr>
                      <m:t>∈</m:t>
                    </m:r>
                    <m:r>
                      <a:rPr lang="zh-CN" altLang="en-US">
                        <a:latin typeface="Cambria Math"/>
                      </a:rPr>
                      <m:t>𝒜</m:t>
                    </m:r>
                  </m:oMath>
                </a14:m>
                <a:r>
                  <a:rPr lang="en-US" dirty="0" smtClean="0"/>
                  <a:t> and a value </a:t>
                </a:r>
                <a14:m>
                  <m:oMath xmlns:m="http://schemas.openxmlformats.org/officeDocument/2006/math">
                    <m:r>
                      <a:rPr lang="en-US" altLang="zh-CN" smtClean="0">
                        <a:latin typeface="Cambria Math"/>
                      </a:rPr>
                      <m:t>𝑣</m:t>
                    </m:r>
                    <m:r>
                      <a:rPr lang="en-US" altLang="zh-CN" smtClean="0">
                        <a:latin typeface="Cambria Math"/>
                      </a:rPr>
                      <m:t>∈</m:t>
                    </m:r>
                    <m:r>
                      <a:rPr lang="zh-CN" altLang="en-US">
                        <a:latin typeface="Cambria Math"/>
                      </a:rPr>
                      <m:t>𝒱</m:t>
                    </m:r>
                  </m:oMath>
                </a14:m>
                <a:r>
                  <a:rPr lang="en-US" dirty="0" smtClean="0"/>
                  <a:t>, </a:t>
                </a:r>
                <a14:m>
                  <m:oMath xmlns:m="http://schemas.openxmlformats.org/officeDocument/2006/math">
                    <m:r>
                      <a:rPr lang="en-US" altLang="zh-CN" smtClean="0">
                        <a:latin typeface="Cambria Math"/>
                      </a:rPr>
                      <m:t>𝑎</m:t>
                    </m:r>
                    <m:r>
                      <a:rPr lang="en-US" altLang="zh-CN" smtClean="0">
                        <a:latin typeface="Cambria Math"/>
                      </a:rPr>
                      <m:t>(</m:t>
                    </m:r>
                    <m:r>
                      <a:rPr lang="en-US" altLang="zh-CN">
                        <a:latin typeface="Cambria Math"/>
                      </a:rPr>
                      <m:t>𝑣</m:t>
                    </m:r>
                    <m:r>
                      <a:rPr lang="en-US" altLang="zh-CN" smtClean="0">
                        <a:latin typeface="Cambria Math"/>
                      </a:rPr>
                      <m:t>)</m:t>
                    </m:r>
                  </m:oMath>
                </a14:m>
                <a:r>
                  <a:rPr lang="en-US" dirty="0" smtClean="0"/>
                  <a:t> is a description, and it represents the set of </a:t>
                </a:r>
                <a14:m>
                  <m:oMath xmlns:m="http://schemas.openxmlformats.org/officeDocument/2006/math">
                    <m:r>
                      <a:rPr lang="en-US" altLang="zh-CN" smtClean="0">
                        <a:latin typeface="Cambria Math"/>
                      </a:rPr>
                      <m:t>𝑥</m:t>
                    </m:r>
                    <m:r>
                      <a:rPr lang="en-US" altLang="zh-CN" smtClean="0">
                        <a:latin typeface="Cambria Math"/>
                      </a:rPr>
                      <m:t>∈</m:t>
                    </m:r>
                    <m:r>
                      <a:rPr lang="zh-CN" altLang="en-US" smtClean="0">
                        <a:latin typeface="Cambria Math"/>
                      </a:rPr>
                      <m:t>𝒳</m:t>
                    </m:r>
                    <m:r>
                      <a:rPr lang="en-US" altLang="zh-CN">
                        <a:latin typeface="Cambria Math"/>
                      </a:rPr>
                      <m:t> </m:t>
                    </m:r>
                  </m:oMath>
                </a14:m>
                <a:r>
                  <a:rPr lang="en-US" dirty="0" smtClean="0"/>
                  <a:t>for which </a:t>
                </a:r>
                <a14:m>
                  <m:oMath xmlns:m="http://schemas.openxmlformats.org/officeDocument/2006/math">
                    <m:r>
                      <a:rPr lang="en-US" smtClean="0">
                        <a:latin typeface="Cambria Math"/>
                      </a:rPr>
                      <m:t>𝑎</m:t>
                    </m:r>
                    <m:r>
                      <a:rPr lang="en-US" smtClean="0">
                        <a:latin typeface="Cambria Math"/>
                      </a:rPr>
                      <m:t>(</m:t>
                    </m:r>
                    <m:r>
                      <a:rPr lang="en-US" smtClean="0">
                        <a:latin typeface="Cambria Math"/>
                      </a:rPr>
                      <m:t>𝑥</m:t>
                    </m:r>
                    <m:r>
                      <a:rPr lang="en-US" smtClean="0">
                        <a:latin typeface="Cambria Math"/>
                      </a:rPr>
                      <m:t>,</m:t>
                    </m:r>
                    <m:r>
                      <a:rPr lang="en-US" smtClean="0">
                        <a:latin typeface="Cambria Math"/>
                      </a:rPr>
                      <m:t>𝑣</m:t>
                    </m:r>
                    <m:r>
                      <a:rPr lang="en-US" smtClean="0">
                        <a:latin typeface="Cambria Math"/>
                      </a:rPr>
                      <m:t>)</m:t>
                    </m:r>
                  </m:oMath>
                </a14:m>
                <a:r>
                  <a:rPr lang="en-US" dirty="0" smtClean="0"/>
                  <a:t> is True.</a:t>
                </a:r>
                <a:r>
                  <a:rPr lang="en-US" altLang="zh-CN" dirty="0" smtClean="0"/>
                  <a:t> </a:t>
                </a:r>
              </a:p>
              <a:p>
                <a:pPr lvl="1"/>
                <a:r>
                  <a:rPr lang="en-US" altLang="zh-CN" dirty="0" smtClean="0"/>
                  <a:t>Example: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444" t="-984" r="-148"/>
                </a:stretch>
              </a:blipFill>
            </p:spPr>
            <p:txBody>
              <a:bodyPr/>
              <a:lstStyle/>
              <a:p>
                <a:r>
                  <a:rPr lang="en-US">
                    <a:noFill/>
                  </a:rPr>
                  <a:t> </a:t>
                </a:r>
              </a:p>
            </p:txBody>
          </p:sp>
        </mc:Fallback>
      </mc:AlternateContent>
      <p:sp>
        <p:nvSpPr>
          <p:cNvPr id="4" name="幻灯片编号占位符 3"/>
          <p:cNvSpPr>
            <a:spLocks noGrp="1"/>
          </p:cNvSpPr>
          <p:nvPr>
            <p:ph type="sldNum" sz="quarter" idx="11"/>
          </p:nvPr>
        </p:nvSpPr>
        <p:spPr/>
        <p:txBody>
          <a:bodyPr/>
          <a:lstStyle/>
          <a:p>
            <a:fld id="{D7303D46-9BB5-4D44-8550-46E2B227A4D0}" type="slidenum">
              <a:rPr lang="zh-CN" altLang="en-US" smtClean="0"/>
              <a:pPr/>
              <a:t>55</a:t>
            </a:fld>
            <a:endParaRPr lang="zh-CN" alt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7085" y="4620632"/>
            <a:ext cx="4584966" cy="118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477" y="5003375"/>
            <a:ext cx="1570994" cy="298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5376" y="5381779"/>
            <a:ext cx="746997" cy="242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735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0" presetClass="entr" presetSubtype="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Schema Descriptions (3)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Basic rules (continued):	</a:t>
                </a:r>
              </a:p>
              <a:p>
                <a:pPr lvl="1"/>
                <a:r>
                  <a:rPr lang="en-US" dirty="0" smtClean="0"/>
                  <a:t>For </a:t>
                </a:r>
                <a:r>
                  <a:rPr lang="en-US" dirty="0"/>
                  <a:t>a description </a:t>
                </a:r>
                <a14:m>
                  <m:oMath xmlns:m="http://schemas.openxmlformats.org/officeDocument/2006/math">
                    <m:r>
                      <a:rPr lang="en-US" altLang="zh-CN" smtClean="0">
                        <a:latin typeface="Cambria Math"/>
                      </a:rPr>
                      <m:t>𝐷</m:t>
                    </m:r>
                  </m:oMath>
                </a14:m>
                <a:r>
                  <a:rPr lang="en-US" dirty="0"/>
                  <a:t> and a role </a:t>
                </a:r>
                <a14:m>
                  <m:oMath xmlns:m="http://schemas.openxmlformats.org/officeDocument/2006/math">
                    <m:r>
                      <a:rPr lang="en-US" altLang="zh-CN" smtClean="0">
                        <a:latin typeface="Cambria Math"/>
                      </a:rPr>
                      <m:t>𝑟</m:t>
                    </m:r>
                    <m:r>
                      <a:rPr lang="en-US" altLang="zh-CN" smtClean="0">
                        <a:latin typeface="Cambria Math"/>
                      </a:rPr>
                      <m:t>∈</m:t>
                    </m:r>
                    <m:r>
                      <a:rPr lang="en-US" altLang="zh-CN">
                        <a:latin typeface="Cambria Math"/>
                      </a:rPr>
                      <m:t>ℛ</m:t>
                    </m:r>
                  </m:oMath>
                </a14:m>
                <a:r>
                  <a:rPr lang="en-US" dirty="0"/>
                  <a:t>, </a:t>
                </a:r>
                <a14:m>
                  <m:oMath xmlns:m="http://schemas.openxmlformats.org/officeDocument/2006/math">
                    <m:r>
                      <a:rPr lang="en-US" altLang="zh-CN" smtClean="0">
                        <a:latin typeface="Cambria Math"/>
                      </a:rPr>
                      <m:t>(</m:t>
                    </m:r>
                    <m:r>
                      <a:rPr lang="en-US" altLang="zh-CN" smtClean="0">
                        <a:latin typeface="Cambria Math"/>
                      </a:rPr>
                      <m:t>𝑟</m:t>
                    </m:r>
                    <m:r>
                      <a:rPr lang="en-US" altLang="zh-CN" smtClean="0">
                        <a:latin typeface="Cambria Math"/>
                      </a:rPr>
                      <m:t> </m:t>
                    </m:r>
                    <m:r>
                      <a:rPr lang="en-US" altLang="zh-CN" smtClean="0">
                        <a:latin typeface="Cambria Math"/>
                      </a:rPr>
                      <m:t>𝐷</m:t>
                    </m:r>
                    <m:r>
                      <a:rPr lang="en-US" altLang="zh-CN" smtClean="0">
                        <a:latin typeface="Cambria Math"/>
                      </a:rPr>
                      <m:t>)</m:t>
                    </m:r>
                  </m:oMath>
                </a14:m>
                <a:r>
                  <a:rPr lang="en-US" dirty="0" smtClean="0"/>
                  <a:t> </a:t>
                </a:r>
                <a:r>
                  <a:rPr lang="en-US" dirty="0"/>
                  <a:t>is a </a:t>
                </a:r>
                <a:r>
                  <a:rPr lang="en-US" dirty="0" smtClean="0"/>
                  <a:t>description</a:t>
                </a:r>
                <a:r>
                  <a:rPr lang="en-US" dirty="0"/>
                  <a:t>. Such description represents the set </a:t>
                </a:r>
                <a14:m>
                  <m:oMath xmlns:m="http://schemas.openxmlformats.org/officeDocument/2006/math">
                    <m:r>
                      <a:rPr lang="en-US" altLang="zh-CN">
                        <a:latin typeface="Cambria Math"/>
                      </a:rPr>
                      <m:t>𝑥</m:t>
                    </m:r>
                    <m:r>
                      <a:rPr lang="en-US" altLang="zh-CN">
                        <a:latin typeface="Cambria Math"/>
                      </a:rPr>
                      <m:t>∈</m:t>
                    </m:r>
                    <m:r>
                      <a:rPr lang="zh-CN" altLang="en-US">
                        <a:latin typeface="Cambria Math"/>
                      </a:rPr>
                      <m:t>𝒳</m:t>
                    </m:r>
                  </m:oMath>
                </a14:m>
                <a:r>
                  <a:rPr lang="en-US" dirty="0" smtClean="0"/>
                  <a:t> </a:t>
                </a:r>
                <a:r>
                  <a:rPr lang="en-US" dirty="0"/>
                  <a:t>such that </a:t>
                </a:r>
                <a14:m>
                  <m:oMath xmlns:m="http://schemas.openxmlformats.org/officeDocument/2006/math">
                    <m:r>
                      <a:rPr lang="en-US" smtClean="0">
                        <a:latin typeface="Cambria Math"/>
                      </a:rPr>
                      <m:t>𝑟</m:t>
                    </m:r>
                    <m:r>
                      <a:rPr lang="en-US">
                        <a:latin typeface="Cambria Math"/>
                      </a:rPr>
                      <m:t>(</m:t>
                    </m:r>
                    <m:r>
                      <a:rPr lang="en-US">
                        <a:latin typeface="Cambria Math"/>
                      </a:rPr>
                      <m:t>𝑥</m:t>
                    </m:r>
                    <m:r>
                      <a:rPr lang="en-US">
                        <a:latin typeface="Cambria Math"/>
                      </a:rPr>
                      <m:t>,</m:t>
                    </m:r>
                    <m:r>
                      <a:rPr lang="en-US" smtClean="0">
                        <a:latin typeface="Cambria Math"/>
                      </a:rPr>
                      <m:t>𝑦</m:t>
                    </m:r>
                    <m:r>
                      <a:rPr lang="en-US">
                        <a:latin typeface="Cambria Math"/>
                      </a:rPr>
                      <m:t>)</m:t>
                    </m:r>
                  </m:oMath>
                </a14:m>
                <a:r>
                  <a:rPr lang="en-US" dirty="0"/>
                  <a:t> is True</a:t>
                </a:r>
                <a:r>
                  <a:rPr lang="en-US" dirty="0" smtClean="0"/>
                  <a:t>, </a:t>
                </a:r>
                <a:r>
                  <a:rPr lang="en-US" dirty="0"/>
                  <a:t>where </a:t>
                </a:r>
                <a14:m>
                  <m:oMath xmlns:m="http://schemas.openxmlformats.org/officeDocument/2006/math">
                    <m:r>
                      <a:rPr lang="en-US" altLang="zh-CN" smtClean="0">
                        <a:latin typeface="Cambria Math"/>
                      </a:rPr>
                      <m:t>𝑦</m:t>
                    </m:r>
                    <m:r>
                      <a:rPr lang="en-US" altLang="zh-CN">
                        <a:latin typeface="Cambria Math"/>
                      </a:rPr>
                      <m:t>∈</m:t>
                    </m:r>
                    <m:r>
                      <a:rPr lang="zh-CN" altLang="en-US">
                        <a:latin typeface="Cambria Math"/>
                      </a:rPr>
                      <m:t>𝒳</m:t>
                    </m:r>
                  </m:oMath>
                </a14:m>
                <a:r>
                  <a:rPr lang="en-US" dirty="0" smtClean="0"/>
                  <a:t>  is </a:t>
                </a:r>
                <a:r>
                  <a:rPr lang="en-US" dirty="0"/>
                  <a:t>described by </a:t>
                </a:r>
                <a14:m>
                  <m:oMath xmlns:m="http://schemas.openxmlformats.org/officeDocument/2006/math">
                    <m:r>
                      <a:rPr lang="en-US" altLang="zh-CN">
                        <a:latin typeface="Cambria Math"/>
                      </a:rPr>
                      <m:t>𝐷</m:t>
                    </m:r>
                  </m:oMath>
                </a14:m>
                <a:r>
                  <a:rPr lang="en-US" dirty="0" smtClean="0"/>
                  <a:t>.</a:t>
                </a:r>
              </a:p>
              <a:p>
                <a:pPr lvl="1"/>
                <a:endParaRPr lang="en-US" dirty="0" smtClean="0"/>
              </a:p>
              <a:p>
                <a:pPr lvl="1"/>
                <a:endParaRPr lang="en-US" dirty="0"/>
              </a:p>
              <a:p>
                <a:pPr lvl="1"/>
                <a:endParaRPr lang="en-US" dirty="0" smtClean="0"/>
              </a:p>
              <a:p>
                <a:pPr lvl="1"/>
                <a:r>
                  <a:rPr lang="en-US" dirty="0" smtClean="0"/>
                  <a:t>For </a:t>
                </a:r>
                <a:r>
                  <a:rPr lang="en-US" dirty="0"/>
                  <a:t>given descriptions </a:t>
                </a:r>
                <a14:m>
                  <m:oMath xmlns:m="http://schemas.openxmlformats.org/officeDocument/2006/math">
                    <m:sSup>
                      <m:sSupPr>
                        <m:ctrlPr>
                          <a:rPr lang="en-US" altLang="zh-CN" i="1" smtClean="0">
                            <a:latin typeface="Cambria Math"/>
                          </a:rPr>
                        </m:ctrlPr>
                      </m:sSupPr>
                      <m:e>
                        <m:r>
                          <a:rPr lang="en-US" altLang="zh-CN">
                            <a:latin typeface="Cambria Math"/>
                          </a:rPr>
                          <m:t>𝐷</m:t>
                        </m:r>
                      </m:e>
                      <m:sup>
                        <m:r>
                          <a:rPr lang="en-US" altLang="zh-CN" smtClean="0">
                            <a:latin typeface="Cambria Math"/>
                          </a:rPr>
                          <m:t>(1)</m:t>
                        </m:r>
                      </m:sup>
                    </m:sSup>
                    <m:r>
                      <a:rPr lang="en-US" altLang="zh-CN" smtClean="0">
                        <a:latin typeface="Cambria Math"/>
                      </a:rPr>
                      <m:t>, …,</m:t>
                    </m:r>
                    <m:sSup>
                      <m:sSupPr>
                        <m:ctrlPr>
                          <a:rPr lang="en-US" altLang="zh-CN" i="1">
                            <a:latin typeface="Cambria Math"/>
                          </a:rPr>
                        </m:ctrlPr>
                      </m:sSupPr>
                      <m:e>
                        <m:r>
                          <a:rPr lang="en-US" altLang="zh-CN">
                            <a:latin typeface="Cambria Math"/>
                          </a:rPr>
                          <m:t>𝐷</m:t>
                        </m:r>
                      </m:e>
                      <m:sup>
                        <m:r>
                          <a:rPr lang="en-US" altLang="zh-CN">
                            <a:latin typeface="Cambria Math"/>
                          </a:rPr>
                          <m:t>(</m:t>
                        </m:r>
                        <m:r>
                          <a:rPr lang="en-US" altLang="zh-CN" smtClean="0">
                            <a:latin typeface="Cambria Math"/>
                          </a:rPr>
                          <m:t>𝑘</m:t>
                        </m:r>
                        <m:r>
                          <a:rPr lang="en-US" altLang="zh-CN">
                            <a:latin typeface="Cambria Math"/>
                          </a:rPr>
                          <m:t>)</m:t>
                        </m:r>
                      </m:sup>
                    </m:sSup>
                  </m:oMath>
                </a14:m>
                <a:r>
                  <a:rPr lang="en-US" dirty="0"/>
                  <a:t> then </a:t>
                </a:r>
                <a14:m>
                  <m:oMath xmlns:m="http://schemas.openxmlformats.org/officeDocument/2006/math">
                    <m:sSup>
                      <m:sSupPr>
                        <m:ctrlPr>
                          <a:rPr lang="en-US" altLang="zh-CN" i="1">
                            <a:latin typeface="Cambria Math"/>
                          </a:rPr>
                        </m:ctrlPr>
                      </m:sSupPr>
                      <m:e>
                        <m:r>
                          <a:rPr lang="en-US" altLang="zh-CN" smtClean="0">
                            <a:latin typeface="Cambria Math"/>
                          </a:rPr>
                          <m:t>(</m:t>
                        </m:r>
                        <m:r>
                          <a:rPr lang="en-US" altLang="zh-CN" smtClean="0">
                            <a:latin typeface="Cambria Math"/>
                          </a:rPr>
                          <m:t>𝐴𝑁𝐷</m:t>
                        </m:r>
                        <m:r>
                          <a:rPr lang="en-US" altLang="zh-CN" smtClean="0">
                            <a:latin typeface="Cambria Math"/>
                          </a:rPr>
                          <m:t> </m:t>
                        </m:r>
                        <m:r>
                          <a:rPr lang="en-US" altLang="zh-CN">
                            <a:latin typeface="Cambria Math"/>
                          </a:rPr>
                          <m:t>𝐷</m:t>
                        </m:r>
                      </m:e>
                      <m:sup>
                        <m:r>
                          <a:rPr lang="en-US" altLang="zh-CN">
                            <a:latin typeface="Cambria Math"/>
                          </a:rPr>
                          <m:t>(1)</m:t>
                        </m:r>
                      </m:sup>
                    </m:sSup>
                    <m:r>
                      <a:rPr lang="en-US" altLang="zh-CN" smtClean="0">
                        <a:latin typeface="Cambria Math"/>
                      </a:rPr>
                      <m:t>, …,</m:t>
                    </m:r>
                    <m:sSup>
                      <m:sSupPr>
                        <m:ctrlPr>
                          <a:rPr lang="en-US" altLang="zh-CN" i="1">
                            <a:latin typeface="Cambria Math"/>
                          </a:rPr>
                        </m:ctrlPr>
                      </m:sSupPr>
                      <m:e>
                        <m:r>
                          <a:rPr lang="en-US" altLang="zh-CN">
                            <a:latin typeface="Cambria Math"/>
                          </a:rPr>
                          <m:t>𝐷</m:t>
                        </m:r>
                      </m:e>
                      <m:sup>
                        <m:d>
                          <m:dPr>
                            <m:ctrlPr>
                              <a:rPr lang="en-US" altLang="zh-CN" i="1">
                                <a:latin typeface="Cambria Math"/>
                              </a:rPr>
                            </m:ctrlPr>
                          </m:dPr>
                          <m:e>
                            <m:r>
                              <a:rPr lang="en-US" altLang="zh-CN" smtClean="0">
                                <a:latin typeface="Cambria Math"/>
                              </a:rPr>
                              <m:t>𝑘</m:t>
                            </m:r>
                          </m:e>
                        </m:d>
                      </m:sup>
                    </m:sSup>
                    <m:r>
                      <a:rPr lang="en-US" altLang="zh-CN" smtClean="0">
                        <a:latin typeface="Cambria Math"/>
                      </a:rPr>
                      <m:t>)</m:t>
                    </m:r>
                  </m:oMath>
                </a14:m>
                <a:r>
                  <a:rPr lang="en-US" dirty="0" smtClean="0"/>
                  <a:t> is </a:t>
                </a:r>
                <a:r>
                  <a:rPr lang="en-US" dirty="0"/>
                  <a:t>a description, which represents a conjunction of all </a:t>
                </a:r>
                <a:r>
                  <a:rPr lang="en-US" dirty="0" smtClean="0"/>
                  <a:t>elements described </a:t>
                </a:r>
                <a:r>
                  <a:rPr lang="en-US" dirty="0"/>
                  <a:t>by each </a:t>
                </a:r>
                <a:r>
                  <a:rPr lang="en-US" dirty="0" smtClean="0"/>
                  <a:t>description. </a:t>
                </a:r>
                <a:endParaRPr lang="en-US" altLang="zh-CN" dirty="0" smtClean="0"/>
              </a:p>
              <a:p>
                <a:pPr lvl="1"/>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27643"/>
                <a:ext cx="8229600" cy="4603102"/>
              </a:xfrm>
              <a:blipFill rotWithShape="1">
                <a:blip r:embed="rId3"/>
                <a:stretch>
                  <a:fillRect l="-444" t="-1060"/>
                </a:stretch>
              </a:blipFill>
            </p:spPr>
            <p:txBody>
              <a:bodyPr/>
              <a:lstStyle/>
              <a:p>
                <a:r>
                  <a:rPr lang="en-US">
                    <a:noFill/>
                  </a:rPr>
                  <a:t> </a:t>
                </a:r>
              </a:p>
            </p:txBody>
          </p:sp>
        </mc:Fallback>
      </mc:AlternateContent>
      <p:sp>
        <p:nvSpPr>
          <p:cNvPr id="4" name="幻灯片编号占位符 3"/>
          <p:cNvSpPr>
            <a:spLocks noGrp="1"/>
          </p:cNvSpPr>
          <p:nvPr>
            <p:ph type="sldNum" sz="quarter" idx="11"/>
          </p:nvPr>
        </p:nvSpPr>
        <p:spPr/>
        <p:txBody>
          <a:bodyPr/>
          <a:lstStyle/>
          <a:p>
            <a:fld id="{D7303D46-9BB5-4D44-8550-46E2B227A4D0}" type="slidenum">
              <a:rPr lang="zh-CN" altLang="en-US" smtClean="0"/>
              <a:pPr/>
              <a:t>56</a:t>
            </a:fld>
            <a:endParaRPr lang="zh-CN" altLang="en-US"/>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1096" y="2776251"/>
            <a:ext cx="3835704" cy="99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563" y="2940209"/>
            <a:ext cx="2801959" cy="263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3714" y="3307655"/>
            <a:ext cx="2713825" cy="25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580" y="4993396"/>
            <a:ext cx="4900613" cy="30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6595" y="5312725"/>
            <a:ext cx="4646431" cy="29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4076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par>
                                <p:cTn id="21" presetID="10"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animEffect transition="in" filter="fade">
                                      <p:cBhvr>
                                        <p:cTn id="23" dur="500"/>
                                        <p:tgtEl>
                                          <p:spTgt spid="307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fade">
                                      <p:cBhvr>
                                        <p:cTn id="33" dur="500"/>
                                        <p:tgtEl>
                                          <p:spTgt spid="3076"/>
                                        </p:tgtEl>
                                      </p:cBhvr>
                                    </p:animEffect>
                                  </p:childTnLst>
                                </p:cTn>
                              </p:par>
                              <p:par>
                                <p:cTn id="34" presetID="10" presetClass="entr" presetSubtype="0" fill="hold" nodeType="withEffect">
                                  <p:stCondLst>
                                    <p:cond delay="0"/>
                                  </p:stCondLst>
                                  <p:childTnLst>
                                    <p:set>
                                      <p:cBhvr>
                                        <p:cTn id="35" dur="1" fill="hold">
                                          <p:stCondLst>
                                            <p:cond delay="0"/>
                                          </p:stCondLst>
                                        </p:cTn>
                                        <p:tgtEl>
                                          <p:spTgt spid="3077"/>
                                        </p:tgtEl>
                                        <p:attrNameLst>
                                          <p:attrName>style.visibility</p:attrName>
                                        </p:attrNameLst>
                                      </p:cBhvr>
                                      <p:to>
                                        <p:strVal val="visible"/>
                                      </p:to>
                                    </p:set>
                                    <p:animEffect transition="in" filter="fade">
                                      <p:cBhvr>
                                        <p:cTn id="36"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Schema Descriptions (4)</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Basic rules (continued):	</a:t>
                </a:r>
              </a:p>
              <a:p>
                <a:pPr lvl="1"/>
                <a:r>
                  <a:rPr lang="en-US" altLang="zh-CN" dirty="0" smtClean="0"/>
                  <a:t>Denote the description of node </a:t>
                </a:r>
                <a14:m>
                  <m:oMath xmlns:m="http://schemas.openxmlformats.org/officeDocument/2006/math">
                    <m:r>
                      <a:rPr lang="en-US" altLang="zh-CN" smtClean="0">
                        <a:latin typeface="Cambria Math"/>
                      </a:rPr>
                      <m:t>𝑖</m:t>
                    </m:r>
                  </m:oMath>
                </a14:m>
                <a:r>
                  <a:rPr lang="en-US" altLang="zh-CN" dirty="0" smtClean="0"/>
                  <a:t> with </a:t>
                </a:r>
                <a14:m>
                  <m:oMath xmlns:m="http://schemas.openxmlformats.org/officeDocument/2006/math">
                    <m:sSub>
                      <m:sSubPr>
                        <m:ctrlPr>
                          <a:rPr lang="en-US" altLang="zh-CN" i="1" smtClean="0">
                            <a:latin typeface="Cambria Math"/>
                          </a:rPr>
                        </m:ctrlPr>
                      </m:sSubPr>
                      <m:e>
                        <m:r>
                          <a:rPr lang="en-US" altLang="zh-CN">
                            <a:latin typeface="Cambria Math"/>
                          </a:rPr>
                          <m:t>𝐷</m:t>
                        </m:r>
                      </m:e>
                      <m:sub>
                        <m:r>
                          <a:rPr lang="en-US" altLang="zh-CN" smtClean="0">
                            <a:latin typeface="Cambria Math"/>
                          </a:rPr>
                          <m:t>𝑖</m:t>
                        </m:r>
                      </m:sub>
                    </m:sSub>
                  </m:oMath>
                </a14:m>
                <a:r>
                  <a:rPr lang="en-US" altLang="zh-CN" dirty="0" smtClean="0"/>
                  <a:t>. </a:t>
                </a:r>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r>
                  <a:rPr lang="en-US" altLang="zh-CN" dirty="0" smtClean="0"/>
                  <a:t>Denote </a:t>
                </a:r>
                <a:r>
                  <a:rPr lang="en-US" altLang="zh-CN" dirty="0"/>
                  <a:t>the description of nodes </a:t>
                </a:r>
                <a14:m>
                  <m:oMath xmlns:m="http://schemas.openxmlformats.org/officeDocument/2006/math">
                    <m:sSub>
                      <m:sSubPr>
                        <m:ctrlPr>
                          <a:rPr lang="en-US" altLang="zh-CN" i="1">
                            <a:latin typeface="Cambria Math"/>
                          </a:rPr>
                        </m:ctrlPr>
                      </m:sSubPr>
                      <m:e>
                        <m:r>
                          <a:rPr lang="en-US" altLang="zh-CN">
                            <a:latin typeface="Cambria Math"/>
                          </a:rPr>
                          <m:t>𝑖</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a:latin typeface="Cambria Math"/>
                          </a:rPr>
                          <m:t>𝑖</m:t>
                        </m:r>
                      </m:e>
                      <m:sub>
                        <m:r>
                          <a:rPr lang="en-US" altLang="zh-CN">
                            <a:latin typeface="Cambria Math"/>
                          </a:rPr>
                          <m:t>𝑘</m:t>
                        </m:r>
                      </m:sub>
                    </m:sSub>
                  </m:oMath>
                </a14:m>
                <a:r>
                  <a:rPr lang="en-US" altLang="zh-CN" dirty="0"/>
                  <a:t> with </a:t>
                </a:r>
                <a14:m>
                  <m:oMath xmlns:m="http://schemas.openxmlformats.org/officeDocument/2006/math">
                    <m:sSub>
                      <m:sSubPr>
                        <m:ctrlPr>
                          <a:rPr lang="en-US" altLang="zh-CN" i="1">
                            <a:latin typeface="Cambria Math"/>
                          </a:rPr>
                        </m:ctrlPr>
                      </m:sSubPr>
                      <m:e>
                        <m:r>
                          <a:rPr lang="en-US" altLang="zh-CN">
                            <a:latin typeface="Cambria Math"/>
                          </a:rPr>
                          <m:t>𝐷</m:t>
                        </m:r>
                      </m:e>
                      <m:sub>
                        <m:sSub>
                          <m:sSubPr>
                            <m:ctrlPr>
                              <a:rPr lang="en-US" altLang="zh-CN" i="1">
                                <a:latin typeface="Cambria Math"/>
                              </a:rPr>
                            </m:ctrlPr>
                          </m:sSubPr>
                          <m:e>
                            <m:r>
                              <a:rPr lang="en-US" altLang="zh-CN">
                                <a:latin typeface="Cambria Math"/>
                              </a:rPr>
                              <m:t>𝑖</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a:latin typeface="Cambria Math"/>
                              </a:rPr>
                              <m:t>𝑖</m:t>
                            </m:r>
                          </m:e>
                          <m:sub>
                            <m:r>
                              <a:rPr lang="en-US" altLang="zh-CN">
                                <a:latin typeface="Cambria Math"/>
                              </a:rPr>
                              <m:t>𝑘</m:t>
                            </m:r>
                          </m:sub>
                        </m:sSub>
                      </m:sub>
                    </m:sSub>
                  </m:oMath>
                </a14:m>
                <a:r>
                  <a:rPr lang="en-US" altLang="zh-CN" dirty="0"/>
                  <a:t>.</a:t>
                </a:r>
                <a:endParaRPr lang="en-US" altLang="zh-CN" dirty="0" smtClean="0"/>
              </a:p>
              <a:p>
                <a:pPr lvl="2"/>
                <a:r>
                  <a:rPr lang="en-US" altLang="zh-CN" dirty="0" smtClean="0"/>
                  <a:t>The description of the whole graph can be found with: </a:t>
                </a:r>
              </a:p>
              <a:p>
                <a:pPr lvl="2"/>
                <a:endParaRPr lang="en-US" altLang="zh-CN" dirty="0"/>
              </a:p>
              <a:p>
                <a:pPr lvl="2"/>
                <a:r>
                  <a:rPr lang="en-US" altLang="zh-CN" dirty="0" smtClean="0"/>
                  <a:t>This is the set </a:t>
                </a:r>
                <a:r>
                  <a:rPr lang="en-US" altLang="zh-CN" dirty="0"/>
                  <a:t>of all instances matching the pattern defined by the schema graph.</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27643"/>
                <a:ext cx="8229600" cy="4603102"/>
              </a:xfrm>
              <a:blipFill rotWithShape="1">
                <a:blip r:embed="rId3"/>
                <a:stretch>
                  <a:fillRect l="-444" t="-1060" r="-1185" b="-3841"/>
                </a:stretch>
              </a:blipFill>
            </p:spPr>
            <p:txBody>
              <a:bodyPr/>
              <a:lstStyle/>
              <a:p>
                <a:r>
                  <a:rPr lang="en-US">
                    <a:noFill/>
                  </a:rPr>
                  <a:t> </a:t>
                </a:r>
              </a:p>
            </p:txBody>
          </p:sp>
        </mc:Fallback>
      </mc:AlternateContent>
      <p:sp>
        <p:nvSpPr>
          <p:cNvPr id="4" name="幻灯片编号占位符 3"/>
          <p:cNvSpPr>
            <a:spLocks noGrp="1"/>
          </p:cNvSpPr>
          <p:nvPr>
            <p:ph type="sldNum" sz="quarter" idx="11"/>
          </p:nvPr>
        </p:nvSpPr>
        <p:spPr/>
        <p:txBody>
          <a:bodyPr/>
          <a:lstStyle/>
          <a:p>
            <a:fld id="{D7303D46-9BB5-4D44-8550-46E2B227A4D0}" type="slidenum">
              <a:rPr lang="zh-CN" altLang="en-US" smtClean="0"/>
              <a:pPr/>
              <a:t>57</a:t>
            </a:fld>
            <a:endParaRPr lang="zh-CN" alt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661" y="3166315"/>
            <a:ext cx="6055031" cy="1085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7658" y="4979785"/>
            <a:ext cx="2876952" cy="348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14664" y="2152455"/>
            <a:ext cx="3835704" cy="99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5548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fade">
                                      <p:cBhvr>
                                        <p:cTn id="20" dur="500"/>
                                        <p:tgtEl>
                                          <p:spTgt spid="409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099"/>
                                        </p:tgtEl>
                                        <p:attrNameLst>
                                          <p:attrName>style.visibility</p:attrName>
                                        </p:attrNameLst>
                                      </p:cBhvr>
                                      <p:to>
                                        <p:strVal val="visible"/>
                                      </p:to>
                                    </p:set>
                                    <p:animEffect transition="in" filter="fade">
                                      <p:cBhvr>
                                        <p:cTn id="35" dur="500"/>
                                        <p:tgtEl>
                                          <p:spTgt spid="409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Schemas</a:t>
            </a:r>
            <a:endParaRPr lang="zh-CN" altLang="en-US" dirty="0"/>
          </a:p>
        </p:txBody>
      </p:sp>
      <p:sp>
        <p:nvSpPr>
          <p:cNvPr id="3" name="内容占位符 2" descr=" 3"/>
          <p:cNvSpPr>
            <a:spLocks noGrp="1"/>
          </p:cNvSpPr>
          <p:nvPr>
            <p:ph idx="1"/>
          </p:nvPr>
        </p:nvSpPr>
        <p:spPr/>
        <p:txBody>
          <a:bodyPr/>
          <a:lstStyle/>
          <a:p>
            <a:r>
              <a:rPr lang="en-US" altLang="zh-CN" dirty="0" smtClean="0"/>
              <a:t>The definition can be generalized for any graph. </a:t>
            </a:r>
          </a:p>
          <a:p>
            <a:pPr lvl="1"/>
            <a:r>
              <a:rPr lang="en-US" altLang="zh-CN" dirty="0" smtClean="0"/>
              <a:t>See the general definition in the paper. </a:t>
            </a:r>
          </a:p>
          <a:p>
            <a:endParaRPr lang="en-US" altLang="zh-CN" dirty="0" smtClean="0"/>
          </a:p>
          <a:p>
            <a:endParaRPr lang="en-US" altLang="zh-CN" dirty="0" smtClean="0"/>
          </a:p>
          <a:p>
            <a:pPr>
              <a:buChar char=" "/>
            </a:pPr>
            <a:r>
              <a:rPr lang="en-US" altLang="zh-CN" smtClean="0"/>
              <a:t>               </a:t>
            </a:r>
            <a:endParaRPr lang="en-US" altLang="zh-CN" dirty="0" smtClean="0"/>
          </a:p>
          <a:p>
            <a:pPr lvl="1">
              <a:buChar char=" "/>
            </a:pPr>
            <a:r>
              <a:rPr lang="en-US" altLang="zh-CN" smtClean="0"/>
              <a:t>                             </a:t>
            </a:r>
            <a:r>
              <a:rPr lang="en-US" altLang="zh-CN" smtClean="0">
                <a:solidFill>
                  <a:srgbClr val="0033CC"/>
                </a:solidFill>
              </a:rPr>
              <a:t>                                    </a:t>
            </a:r>
            <a:endParaRPr lang="en-US" altLang="zh-CN" dirty="0" smtClean="0">
              <a:solidFill>
                <a:srgbClr val="0033CC"/>
              </a:solidFill>
            </a:endParaRPr>
          </a:p>
          <a:p>
            <a:pPr lvl="1">
              <a:buChar char=" "/>
            </a:pPr>
            <a:r>
              <a:rPr lang="en-US" altLang="zh-CN" smtClean="0"/>
              <a:t>                    </a:t>
            </a:r>
            <a:r>
              <a:rPr lang="en-US" altLang="zh-CN" smtClean="0">
                <a:solidFill>
                  <a:srgbClr val="0033CC"/>
                </a:solidFill>
              </a:rPr>
              <a:t>                                 </a:t>
            </a:r>
            <a:endParaRPr lang="en-US" altLang="zh-CN" dirty="0" smtClean="0">
              <a:solidFill>
                <a:srgbClr val="0033CC"/>
              </a:solidFill>
            </a:endParaRPr>
          </a:p>
          <a:p>
            <a:pPr lvl="1">
              <a:buChar char=" "/>
            </a:pPr>
            <a:r>
              <a:rPr lang="en-US" altLang="zh-CN" smtClean="0"/>
              <a:t>                                                 </a:t>
            </a:r>
            <a:endParaRPr lang="en-US" altLang="zh-CN" dirty="0" smtClean="0"/>
          </a:p>
          <a:p>
            <a:pPr lvl="1"/>
            <a:endParaRPr lang="en-US" altLang="zh-CN" dirty="0"/>
          </a:p>
          <a:p>
            <a:pPr lvl="1">
              <a:buChar char=" "/>
            </a:pPr>
            <a:r>
              <a:rPr lang="en-US" altLang="zh-CN" smtClean="0"/>
              <a:t>              </a:t>
            </a:r>
            <a:endParaRPr lang="en-US" altLang="zh-CN" dirty="0" smtClean="0"/>
          </a:p>
          <a:p>
            <a:pPr lvl="1">
              <a:buChar char=" "/>
            </a:pPr>
            <a:r>
              <a:rPr lang="en-US" altLang="zh-CN" b="1" smtClean="0"/>
              <a:t>                                                     </a:t>
            </a:r>
            <a:endParaRPr lang="en-US" altLang="zh-CN" b="1" dirty="0" smtClean="0"/>
          </a:p>
          <a:p>
            <a:pPr lvl="1">
              <a:buChar char=" "/>
            </a:pPr>
            <a:r>
              <a:rPr lang="en-US" altLang="zh-CN" b="1" smtClean="0"/>
              <a:t> </a:t>
            </a:r>
            <a:r>
              <a:rPr lang="en-US" altLang="zh-CN" smtClean="0"/>
              <a:t>                                      </a:t>
            </a:r>
            <a:endParaRPr lang="en-US" altLang="zh-CN" dirty="0" smtClean="0"/>
          </a:p>
          <a:p>
            <a:pPr lvl="1">
              <a:buChar char=" "/>
            </a:pPr>
            <a:r>
              <a:rPr lang="en-US" altLang="zh-CN" smtClean="0"/>
              <a:t>                                                               </a:t>
            </a:r>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65</a:t>
            </a:r>
            <a:endParaRPr lang="zh-CN" altLang="en-US"/>
          </a:p>
        </p:txBody>
      </p:sp>
    </p:spTree>
    <p:extLst>
      <p:ext uri="{BB962C8B-B14F-4D97-AF65-F5344CB8AC3E}">
        <p14:creationId xmlns:p14="http://schemas.microsoft.com/office/powerpoint/2010/main" val="1987808329"/>
      </p:ext>
    </p:extLst>
  </p:cSld>
  <p:clrMapOvr>
    <a:masterClrMapping/>
  </p:clrMapOvr>
  <p:transition spd="med">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Schemas</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altLang="zh-CN" dirty="0" smtClean="0"/>
              <a:t>The definition can be generalized for any graph. </a:t>
            </a:r>
          </a:p>
          <a:p>
            <a:pPr lvl="1"/>
            <a:r>
              <a:rPr lang="en-US" altLang="zh-CN" dirty="0" smtClean="0"/>
              <a:t>See the general definition in the paper. </a:t>
            </a:r>
          </a:p>
          <a:p>
            <a:endParaRPr lang="en-US" altLang="zh-CN" dirty="0" smtClean="0"/>
          </a:p>
          <a:p>
            <a:endParaRPr lang="en-US" altLang="zh-CN" dirty="0" smtClean="0"/>
          </a:p>
          <a:p>
            <a:pPr lvl="0">
              <a:buClr>
                <a:srgbClr val="FF9900"/>
              </a:buClr>
            </a:pPr>
            <a:r>
              <a:rPr lang="en-US" altLang="zh-CN" smtClean="0">
                <a:latin typeface="Calibri"/>
              </a:rPr>
              <a:t>Why important? </a:t>
            </a:r>
          </a:p>
          <a:p>
            <a:pPr lvl="1">
              <a:buClr>
                <a:srgbClr val="FBA313"/>
              </a:buClr>
            </a:pPr>
            <a:r>
              <a:rPr lang="en-US" altLang="zh-CN" smtClean="0">
                <a:latin typeface="Calibri"/>
              </a:rPr>
              <a:t>A way of formalizing general </a:t>
            </a:r>
            <a:r>
              <a:rPr lang="en-US" altLang="zh-CN" smtClean="0">
                <a:solidFill>
                  <a:srgbClr val="0033CC"/>
                </a:solidFill>
                <a:latin typeface="Calibri"/>
              </a:rPr>
              <a:t>knowledge over relational structures</a:t>
            </a:r>
          </a:p>
          <a:p>
            <a:pPr lvl="1">
              <a:buClr>
                <a:srgbClr val="FBA313"/>
              </a:buClr>
            </a:pPr>
            <a:r>
              <a:rPr lang="en-US" altLang="zh-CN" smtClean="0">
                <a:latin typeface="Calibri"/>
              </a:rPr>
              <a:t>A systematic way to </a:t>
            </a:r>
            <a:r>
              <a:rPr lang="en-US" altLang="zh-CN" smtClean="0">
                <a:solidFill>
                  <a:srgbClr val="0033CC"/>
                </a:solidFill>
                <a:latin typeface="Calibri"/>
              </a:rPr>
              <a:t>represent and acquire knowledge  </a:t>
            </a:r>
          </a:p>
          <a:p>
            <a:pPr lvl="1">
              <a:buClr>
                <a:srgbClr val="FBA313"/>
              </a:buClr>
            </a:pPr>
            <a:r>
              <a:rPr lang="en-US" altLang="zh-CN" smtClean="0">
                <a:latin typeface="Calibri"/>
              </a:rPr>
              <a:t>Compatible with functional programming languages </a:t>
            </a:r>
          </a:p>
          <a:p>
            <a:pPr lvl="1"/>
            <a:endParaRPr lang="en-US" altLang="zh-CN" dirty="0"/>
          </a:p>
          <a:p>
            <a:pPr lvl="1">
              <a:buChar char=" "/>
            </a:pPr>
            <a:r>
              <a:rPr lang="en-US" altLang="zh-CN" smtClean="0"/>
              <a:t>              </a:t>
            </a:r>
            <a:endParaRPr lang="en-US" altLang="zh-CN" dirty="0" smtClean="0"/>
          </a:p>
          <a:p>
            <a:pPr lvl="1">
              <a:buChar char=" "/>
            </a:pPr>
            <a:r>
              <a:rPr lang="en-US" altLang="zh-CN" b="1" smtClean="0"/>
              <a:t>                                                     </a:t>
            </a:r>
            <a:endParaRPr lang="en-US" altLang="zh-CN" b="1" dirty="0" smtClean="0"/>
          </a:p>
          <a:p>
            <a:pPr lvl="1">
              <a:buChar char=" "/>
            </a:pPr>
            <a:r>
              <a:rPr lang="en-US" altLang="zh-CN" b="1" smtClean="0"/>
              <a:t> </a:t>
            </a:r>
            <a:r>
              <a:rPr lang="en-US" altLang="zh-CN" smtClean="0"/>
              <a:t>                                      </a:t>
            </a:r>
            <a:endParaRPr lang="en-US" altLang="zh-CN" dirty="0" smtClean="0"/>
          </a:p>
          <a:p>
            <a:pPr lvl="1">
              <a:buChar char=" "/>
            </a:pPr>
            <a:r>
              <a:rPr lang="en-US" altLang="zh-CN" smtClean="0"/>
              <a:t>                                                               </a:t>
            </a:r>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65</a:t>
            </a:r>
            <a:endParaRPr lang="zh-CN" altLang="en-US"/>
          </a:p>
        </p:txBody>
      </p:sp>
    </p:spTree>
    <p:extLst>
      <p:ext uri="{BB962C8B-B14F-4D97-AF65-F5344CB8AC3E}">
        <p14:creationId xmlns:p14="http://schemas.microsoft.com/office/powerpoint/2010/main" val="4203829133"/>
      </p:ext>
    </p:extLst>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9" name="Group 2" descr=" 2"/>
          <p:cNvGrpSpPr>
            <a:grpSpLocks/>
          </p:cNvGrpSpPr>
          <p:nvPr/>
        </p:nvGrpSpPr>
        <p:grpSpPr bwMode="auto">
          <a:xfrm>
            <a:off x="4495800" y="2114550"/>
            <a:ext cx="3962400" cy="2533650"/>
            <a:chOff x="2832" y="1332"/>
            <a:chExt cx="2496" cy="1596"/>
          </a:xfrm>
        </p:grpSpPr>
        <p:sp>
          <p:nvSpPr>
            <p:cNvPr id="20" name="Rectangle 3"/>
            <p:cNvSpPr>
              <a:spLocks noChangeArrowheads="1"/>
            </p:cNvSpPr>
            <p:nvPr/>
          </p:nvSpPr>
          <p:spPr bwMode="auto">
            <a:xfrm>
              <a:off x="3552" y="2736"/>
              <a:ext cx="1302"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1" name="Rectangle 4"/>
            <p:cNvSpPr>
              <a:spLocks noChangeArrowheads="1"/>
            </p:cNvSpPr>
            <p:nvPr/>
          </p:nvSpPr>
          <p:spPr bwMode="auto">
            <a:xfrm>
              <a:off x="4368" y="1530"/>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2" name="Rectangle 5"/>
            <p:cNvSpPr>
              <a:spLocks noChangeArrowheads="1"/>
            </p:cNvSpPr>
            <p:nvPr/>
          </p:nvSpPr>
          <p:spPr bwMode="auto">
            <a:xfrm>
              <a:off x="2832" y="1332"/>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grpSp>
        <p:nvGrpSpPr>
          <p:cNvPr id="11" name="Group 6" descr=" 3"/>
          <p:cNvGrpSpPr>
            <a:grpSpLocks/>
          </p:cNvGrpSpPr>
          <p:nvPr/>
        </p:nvGrpSpPr>
        <p:grpSpPr bwMode="auto">
          <a:xfrm>
            <a:off x="530225" y="1295400"/>
            <a:ext cx="8534400" cy="3276600"/>
            <a:chOff x="334" y="816"/>
            <a:chExt cx="5376" cy="2064"/>
          </a:xfrm>
        </p:grpSpPr>
        <p:sp>
          <p:nvSpPr>
            <p:cNvPr id="12" name="Rectangle 7"/>
            <p:cNvSpPr>
              <a:spLocks noChangeArrowheads="1"/>
            </p:cNvSpPr>
            <p:nvPr/>
          </p:nvSpPr>
          <p:spPr bwMode="auto">
            <a:xfrm>
              <a:off x="2062" y="2256"/>
              <a:ext cx="336"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3" name="Rectangle 8"/>
            <p:cNvSpPr>
              <a:spLocks noChangeArrowheads="1"/>
            </p:cNvSpPr>
            <p:nvPr/>
          </p:nvSpPr>
          <p:spPr bwMode="auto">
            <a:xfrm>
              <a:off x="4222" y="1344"/>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 name="Rectangle 9"/>
            <p:cNvSpPr>
              <a:spLocks noChangeArrowheads="1"/>
            </p:cNvSpPr>
            <p:nvPr/>
          </p:nvSpPr>
          <p:spPr bwMode="auto">
            <a:xfrm>
              <a:off x="2110" y="1344"/>
              <a:ext cx="24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 name="Rectangle 10"/>
            <p:cNvSpPr>
              <a:spLocks noChangeArrowheads="1"/>
            </p:cNvSpPr>
            <p:nvPr/>
          </p:nvSpPr>
          <p:spPr bwMode="auto">
            <a:xfrm>
              <a:off x="1870" y="15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6" name="Rectangle 11"/>
            <p:cNvSpPr>
              <a:spLocks noChangeArrowheads="1"/>
            </p:cNvSpPr>
            <p:nvPr/>
          </p:nvSpPr>
          <p:spPr bwMode="auto">
            <a:xfrm>
              <a:off x="334" y="27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7" name="Rectangle 12"/>
            <p:cNvSpPr>
              <a:spLocks noChangeArrowheads="1"/>
            </p:cNvSpPr>
            <p:nvPr/>
          </p:nvSpPr>
          <p:spPr bwMode="auto">
            <a:xfrm>
              <a:off x="5422" y="1488"/>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8" name="Rectangle 13"/>
            <p:cNvSpPr>
              <a:spLocks noChangeArrowheads="1"/>
            </p:cNvSpPr>
            <p:nvPr/>
          </p:nvSpPr>
          <p:spPr bwMode="auto">
            <a:xfrm>
              <a:off x="4846" y="816"/>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grpSp>
        <p:nvGrpSpPr>
          <p:cNvPr id="6" name="Group 22" descr=" 4"/>
          <p:cNvGrpSpPr>
            <a:grpSpLocks/>
          </p:cNvGrpSpPr>
          <p:nvPr/>
        </p:nvGrpSpPr>
        <p:grpSpPr bwMode="auto">
          <a:xfrm>
            <a:off x="2435225" y="1295400"/>
            <a:ext cx="3886200" cy="1371600"/>
            <a:chOff x="1534" y="816"/>
            <a:chExt cx="2448" cy="864"/>
          </a:xfrm>
        </p:grpSpPr>
        <p:sp>
          <p:nvSpPr>
            <p:cNvPr id="8" name="Rectangle 15"/>
            <p:cNvSpPr>
              <a:spLocks noChangeArrowheads="1"/>
            </p:cNvSpPr>
            <p:nvPr/>
          </p:nvSpPr>
          <p:spPr bwMode="auto">
            <a:xfrm>
              <a:off x="3262" y="1536"/>
              <a:ext cx="72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9" name="Rectangle 16"/>
            <p:cNvSpPr>
              <a:spLocks noChangeArrowheads="1"/>
            </p:cNvSpPr>
            <p:nvPr/>
          </p:nvSpPr>
          <p:spPr bwMode="auto">
            <a:xfrm>
              <a:off x="1534" y="1152"/>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 name="Rectangle 17"/>
            <p:cNvSpPr>
              <a:spLocks noChangeArrowheads="1"/>
            </p:cNvSpPr>
            <p:nvPr/>
          </p:nvSpPr>
          <p:spPr bwMode="auto">
            <a:xfrm>
              <a:off x="2158" y="816"/>
              <a:ext cx="129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sp>
        <p:nvSpPr>
          <p:cNvPr id="8198" name="Rectangle 18" descr=" 819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5" name="Rectangle 20" descr=" 541716"/>
          <p:cNvSpPr>
            <a:spLocks noChangeArrowheads="1"/>
          </p:cNvSpPr>
          <p:nvPr/>
        </p:nvSpPr>
        <p:spPr bwMode="auto">
          <a:xfrm>
            <a:off x="152400" y="5105400"/>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latin typeface="Tempus Sans ITC" pitchFamily="82" charset="0"/>
              </a:rPr>
              <a:t>1. Christopher Robin was born in England.      2.  Winnie the Pooh is a title of a book.  </a:t>
            </a:r>
          </a:p>
          <a:p>
            <a:r>
              <a:rPr lang="en-US" b="1">
                <a:solidFill>
                  <a:srgbClr val="FF0000"/>
                </a:solidFill>
                <a:latin typeface="Tempus Sans ITC" pitchFamily="82" charset="0"/>
              </a:rPr>
              <a:t>3. Christopher Robin’s dad was a magician.     4. Christopher Robin must be at least 65 now.</a:t>
            </a:r>
            <a:r>
              <a:rPr lang="en-US">
                <a:solidFill>
                  <a:srgbClr val="FF0000"/>
                </a:solidFill>
                <a:latin typeface="Tempus Sans ITC" pitchFamily="82" charset="0"/>
              </a:rPr>
              <a:t> </a:t>
            </a:r>
          </a:p>
        </p:txBody>
      </p:sp>
      <p:sp>
        <p:nvSpPr>
          <p:cNvPr id="8201" name="Rectangle 19" descr=" 8201"/>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7" name="Slide Number Placeholder 6" descr=" 7"/>
          <p:cNvSpPr>
            <a:spLocks noGrp="1"/>
          </p:cNvSpPr>
          <p:nvPr>
            <p:ph type="sldNum" sz="quarter" idx="11"/>
          </p:nvPr>
        </p:nvSpPr>
        <p:spPr/>
        <p:txBody>
          <a:bodyPr/>
          <a:lstStyle/>
          <a:p>
            <a:pPr>
              <a:defRPr/>
            </a:pPr>
            <a:r>
              <a:rPr lang="en-US" altLang="zh-TW" smtClean="0"/>
              <a:t>Page 2</a:t>
            </a:r>
            <a:endParaRPr lang="en-US" altLang="zh-TW"/>
          </a:p>
        </p:txBody>
      </p:sp>
    </p:spTree>
    <p:extLst>
      <p:ext uri="{BB962C8B-B14F-4D97-AF65-F5344CB8AC3E}">
        <p14:creationId xmlns:p14="http://schemas.microsoft.com/office/powerpoint/2010/main" val="781204332"/>
      </p:ext>
    </p:extLst>
  </p:cSld>
  <p:clrMapOvr>
    <a:masterClrMapping/>
  </p:clrMapOvr>
  <p:transition spd="med">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Knowledge Schemas</a:t>
            </a:r>
            <a:endParaRPr lang="zh-CN" altLang="en-US" dirty="0"/>
          </a:p>
        </p:txBody>
      </p:sp>
      <p:sp>
        <p:nvSpPr>
          <p:cNvPr id="3" name="内容占位符 2" descr=" 3"/>
          <p:cNvSpPr>
            <a:spLocks noGrp="1"/>
          </p:cNvSpPr>
          <p:nvPr>
            <p:ph idx="1"/>
          </p:nvPr>
        </p:nvSpPr>
        <p:spPr>
          <a:xfrm>
            <a:off x="457200" y="1219200"/>
            <a:ext cx="8229600" cy="4953000"/>
          </a:xfrm>
        </p:spPr>
        <p:txBody>
          <a:bodyPr/>
          <a:lstStyle/>
          <a:p>
            <a:r>
              <a:rPr lang="en-US" altLang="zh-CN" dirty="0" smtClean="0"/>
              <a:t>The definition can be generalized for any graph. </a:t>
            </a:r>
          </a:p>
          <a:p>
            <a:pPr lvl="1"/>
            <a:r>
              <a:rPr lang="en-US" altLang="zh-CN" dirty="0" smtClean="0"/>
              <a:t>See the general definition in the paper. </a:t>
            </a:r>
          </a:p>
          <a:p>
            <a:endParaRPr lang="en-US" altLang="zh-CN" dirty="0" smtClean="0"/>
          </a:p>
          <a:p>
            <a:endParaRPr lang="en-US" altLang="zh-CN" dirty="0" smtClean="0"/>
          </a:p>
          <a:p>
            <a:pPr lvl="0">
              <a:buClr>
                <a:srgbClr val="FF9900"/>
              </a:buClr>
            </a:pPr>
            <a:r>
              <a:rPr lang="en-US" altLang="zh-CN" smtClean="0">
                <a:latin typeface="Calibri"/>
              </a:rPr>
              <a:t>Why important? </a:t>
            </a:r>
          </a:p>
          <a:p>
            <a:pPr lvl="1">
              <a:buClr>
                <a:srgbClr val="FBA313"/>
              </a:buClr>
            </a:pPr>
            <a:r>
              <a:rPr lang="en-US" altLang="zh-CN" smtClean="0">
                <a:latin typeface="Calibri"/>
              </a:rPr>
              <a:t>A way of formalizing general </a:t>
            </a:r>
            <a:r>
              <a:rPr lang="en-US" altLang="zh-CN" smtClean="0">
                <a:solidFill>
                  <a:srgbClr val="0033CC"/>
                </a:solidFill>
                <a:latin typeface="Calibri"/>
              </a:rPr>
              <a:t>knowledge over relational structures</a:t>
            </a:r>
          </a:p>
          <a:p>
            <a:pPr lvl="1">
              <a:buClr>
                <a:srgbClr val="FBA313"/>
              </a:buClr>
            </a:pPr>
            <a:r>
              <a:rPr lang="en-US" altLang="zh-CN" smtClean="0">
                <a:latin typeface="Calibri"/>
              </a:rPr>
              <a:t>A systematic way to </a:t>
            </a:r>
            <a:r>
              <a:rPr lang="en-US" altLang="zh-CN" smtClean="0">
                <a:solidFill>
                  <a:srgbClr val="0033CC"/>
                </a:solidFill>
                <a:latin typeface="Calibri"/>
              </a:rPr>
              <a:t>represent and acquire knowledge  </a:t>
            </a:r>
          </a:p>
          <a:p>
            <a:pPr lvl="1">
              <a:buClr>
                <a:srgbClr val="FBA313"/>
              </a:buClr>
            </a:pPr>
            <a:r>
              <a:rPr lang="en-US" altLang="zh-CN" smtClean="0">
                <a:latin typeface="Calibri"/>
              </a:rPr>
              <a:t>Compatible with functional programming languages </a:t>
            </a:r>
          </a:p>
          <a:p>
            <a:pPr lvl="1"/>
            <a:endParaRPr lang="en-US" altLang="zh-CN" dirty="0"/>
          </a:p>
          <a:p>
            <a:pPr lvl="1">
              <a:buClr>
                <a:srgbClr val="FBA313"/>
              </a:buClr>
            </a:pPr>
            <a:r>
              <a:rPr lang="en-US" altLang="zh-CN" smtClean="0">
                <a:latin typeface="Calibri"/>
              </a:rPr>
              <a:t>See a talk on:</a:t>
            </a:r>
          </a:p>
          <a:p>
            <a:pPr marL="457200" lvl="1" indent="0">
              <a:buClr>
                <a:srgbClr val="FBA313"/>
              </a:buClr>
              <a:buNone/>
            </a:pPr>
            <a:r>
              <a:rPr lang="en-US" altLang="zh-CN" b="1" smtClean="0">
                <a:latin typeface="Calibri"/>
              </a:rPr>
              <a:t>Saul: Towards Declarative Learning Based Programming </a:t>
            </a:r>
          </a:p>
          <a:p>
            <a:pPr marL="457200" lvl="1" indent="0">
              <a:buClr>
                <a:srgbClr val="FBA313"/>
              </a:buClr>
              <a:buNone/>
            </a:pPr>
            <a:r>
              <a:rPr lang="en-US" altLang="zh-CN" b="1" smtClean="0">
                <a:latin typeface="Calibri"/>
              </a:rPr>
              <a:t> </a:t>
            </a:r>
            <a:r>
              <a:rPr lang="en-US" altLang="zh-CN" smtClean="0">
                <a:latin typeface="Calibri"/>
              </a:rPr>
              <a:t>Parisa Kordjamshidi, Hao Wu, Dan Roth </a:t>
            </a:r>
          </a:p>
          <a:p>
            <a:pPr marL="457200" lvl="1" indent="0">
              <a:buClr>
                <a:srgbClr val="FBA313"/>
              </a:buClr>
              <a:buNone/>
            </a:pPr>
            <a:r>
              <a:rPr lang="en-US" altLang="zh-CN" smtClean="0">
                <a:latin typeface="Calibri"/>
              </a:rPr>
              <a:t>Presented on Tuesday, July 28; 9:40 Relational Learning Session</a:t>
            </a:r>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65</a:t>
            </a:r>
            <a:endParaRPr lang="zh-CN" altLang="en-US"/>
          </a:p>
        </p:txBody>
      </p:sp>
    </p:spTree>
    <p:extLst>
      <p:ext uri="{BB962C8B-B14F-4D97-AF65-F5344CB8AC3E}">
        <p14:creationId xmlns:p14="http://schemas.microsoft.com/office/powerpoint/2010/main" val="1454530376"/>
      </p:ext>
    </p:extLst>
  </p:cSld>
  <p:clrMapOvr>
    <a:masterClrMapping/>
  </p:clrMapOvr>
  <p:transition spd="med">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spTree>
    <p:extLst>
      <p:ext uri="{BB962C8B-B14F-4D97-AF65-F5344CB8AC3E}">
        <p14:creationId xmlns:p14="http://schemas.microsoft.com/office/powerpoint/2010/main" val="518802764"/>
      </p:ext>
    </p:extLst>
  </p:cSld>
  <p:clrMapOvr>
    <a:masterClrMapping/>
  </p:clrMapOvr>
  <p:transition spd="med">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68418"/>
      </p:ext>
    </p:extLst>
  </p:cSld>
  <p:clrMapOvr>
    <a:masterClrMapping/>
  </p:clrMapOvr>
  <p:transition spd="med">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 6"/>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5741784"/>
      </p:ext>
    </p:extLst>
  </p:cSld>
  <p:clrMapOvr>
    <a:masterClrMapping/>
  </p:clrMapOvr>
  <p:transition spd="med">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 6"/>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8" name="TextBox 7" descr=" 14"/>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Tree>
    <p:extLst>
      <p:ext uri="{BB962C8B-B14F-4D97-AF65-F5344CB8AC3E}">
        <p14:creationId xmlns:p14="http://schemas.microsoft.com/office/powerpoint/2010/main" val="4181284420"/>
      </p:ext>
    </p:extLst>
  </p:cSld>
  <p:clrMapOvr>
    <a:masterClrMapping/>
  </p:clrMapOvr>
  <p:transition spd="med">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 6"/>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8" name="TextBox 7" descr=" 14"/>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9" name="Rectangular Callout 8" descr=" 21"/>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art NLP tools. Made available also on AWS.</a:t>
            </a:r>
            <a:endParaRPr lang="en-US" dirty="0">
              <a:solidFill>
                <a:schemeClr val="tx1"/>
              </a:solidFill>
            </a:endParaRPr>
          </a:p>
        </p:txBody>
      </p:sp>
    </p:spTree>
    <p:extLst>
      <p:ext uri="{BB962C8B-B14F-4D97-AF65-F5344CB8AC3E}">
        <p14:creationId xmlns:p14="http://schemas.microsoft.com/office/powerpoint/2010/main" val="582757179"/>
      </p:ext>
    </p:extLst>
  </p:cSld>
  <p:clrMapOvr>
    <a:masterClrMapping/>
  </p:clrMapOvr>
  <p:transition spd="med">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 6"/>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 7"/>
          <p:cNvPicPr>
            <a:picLocks noChangeAspect="1" noChangeArrowheads="1"/>
          </p:cNvPicPr>
          <p:nvPr/>
        </p:nvPicPr>
        <p:blipFill rotWithShape="1">
          <a:blip r:embed="rId3">
            <a:extLst>
              <a:ext uri="{28A0092B-C50C-407E-A947-70E740481C1C}">
                <a14:useLocalDpi xmlns:a14="http://schemas.microsoft.com/office/drawing/2010/main" val="0"/>
              </a:ext>
            </a:extLst>
          </a:blip>
          <a:srcRect l="55055" r="12701" b="58343"/>
          <a:stretch/>
        </p:blipFill>
        <p:spPr bwMode="auto">
          <a:xfrm>
            <a:off x="4842344" y="1494850"/>
            <a:ext cx="2115047"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8" name="TextBox 7" descr=" 14"/>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9" name="Rectangular Callout 8" descr=" 21"/>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art NLP tools. Made available also on AWS.</a:t>
            </a:r>
            <a:endParaRPr lang="en-US" dirty="0">
              <a:solidFill>
                <a:schemeClr val="tx1"/>
              </a:solidFill>
            </a:endParaRPr>
          </a:p>
        </p:txBody>
      </p:sp>
    </p:spTree>
    <p:extLst>
      <p:ext uri="{BB962C8B-B14F-4D97-AF65-F5344CB8AC3E}">
        <p14:creationId xmlns:p14="http://schemas.microsoft.com/office/powerpoint/2010/main" val="1385125963"/>
      </p:ext>
    </p:extLst>
  </p:cSld>
  <p:clrMapOvr>
    <a:masterClrMapping/>
  </p:clrMapOvr>
  <p:transition spd="med">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 6"/>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 7"/>
          <p:cNvPicPr>
            <a:picLocks noChangeAspect="1" noChangeArrowheads="1"/>
          </p:cNvPicPr>
          <p:nvPr/>
        </p:nvPicPr>
        <p:blipFill rotWithShape="1">
          <a:blip r:embed="rId3">
            <a:extLst>
              <a:ext uri="{28A0092B-C50C-407E-A947-70E740481C1C}">
                <a14:useLocalDpi xmlns:a14="http://schemas.microsoft.com/office/drawing/2010/main" val="0"/>
              </a:ext>
            </a:extLst>
          </a:blip>
          <a:srcRect l="55055" r="12701" b="58343"/>
          <a:stretch/>
        </p:blipFill>
        <p:spPr bwMode="auto">
          <a:xfrm>
            <a:off x="4842344" y="1494850"/>
            <a:ext cx="2115047"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 8"/>
          <p:cNvPicPr>
            <a:picLocks noChangeAspect="1" noChangeArrowheads="1"/>
          </p:cNvPicPr>
          <p:nvPr/>
        </p:nvPicPr>
        <p:blipFill rotWithShape="1">
          <a:blip r:embed="rId3">
            <a:extLst>
              <a:ext uri="{28A0092B-C50C-407E-A947-70E740481C1C}">
                <a14:useLocalDpi xmlns:a14="http://schemas.microsoft.com/office/drawing/2010/main" val="0"/>
              </a:ext>
            </a:extLst>
          </a:blip>
          <a:srcRect l="61843" t="49486"/>
          <a:stretch/>
        </p:blipFill>
        <p:spPr bwMode="auto">
          <a:xfrm>
            <a:off x="5287617" y="2902230"/>
            <a:ext cx="2502923" cy="143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descr=" 9"/>
          <p:cNvPicPr>
            <a:picLocks noChangeAspect="1" noChangeArrowheads="1"/>
          </p:cNvPicPr>
          <p:nvPr/>
        </p:nvPicPr>
        <p:blipFill rotWithShape="1">
          <a:blip r:embed="rId3">
            <a:extLst>
              <a:ext uri="{28A0092B-C50C-407E-A947-70E740481C1C}">
                <a14:useLocalDpi xmlns:a14="http://schemas.microsoft.com/office/drawing/2010/main" val="0"/>
              </a:ext>
            </a:extLst>
          </a:blip>
          <a:srcRect l="87299"/>
          <a:stretch/>
        </p:blipFill>
        <p:spPr bwMode="auto">
          <a:xfrm>
            <a:off x="6957391" y="1494850"/>
            <a:ext cx="833149" cy="284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8" name="TextBox 7" descr=" 14"/>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13" name="TextBox 12" descr=" 15"/>
          <p:cNvSpPr txBox="1"/>
          <p:nvPr/>
        </p:nvSpPr>
        <p:spPr>
          <a:xfrm>
            <a:off x="7331433" y="3710614"/>
            <a:ext cx="1556836" cy="923330"/>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 mid-end  </a:t>
            </a:r>
          </a:p>
          <a:p>
            <a:r>
              <a:rPr lang="en-US" b="1" dirty="0" smtClean="0">
                <a:solidFill>
                  <a:srgbClr val="FF0000"/>
                </a:solidFill>
                <a:latin typeface="Calibri" panose="020F0502020204030204" pitchFamily="34" charset="0"/>
                <a:cs typeface="Times New Roman" panose="02020603050405020304" pitchFamily="18" charset="0"/>
              </a:rPr>
              <a:t>EC2 nodes,</a:t>
            </a:r>
          </a:p>
          <a:p>
            <a:r>
              <a:rPr lang="en-US" b="1" dirty="0" smtClean="0">
                <a:solidFill>
                  <a:srgbClr val="FF0000"/>
                </a:solidFill>
                <a:latin typeface="Calibri" panose="020F0502020204030204" pitchFamily="34" charset="0"/>
                <a:cs typeface="Times New Roman" panose="02020603050405020304" pitchFamily="18" charset="0"/>
              </a:rPr>
              <a:t>3 hours,  420$</a:t>
            </a:r>
            <a:endParaRPr lang="en-US" b="1" dirty="0">
              <a:solidFill>
                <a:srgbClr val="FF0000"/>
              </a:solidFill>
              <a:latin typeface="Calibri" panose="020F0502020204030204" pitchFamily="34" charset="0"/>
              <a:cs typeface="Times New Roman" panose="02020603050405020304" pitchFamily="18" charset="0"/>
            </a:endParaRPr>
          </a:p>
        </p:txBody>
      </p:sp>
      <p:sp>
        <p:nvSpPr>
          <p:cNvPr id="9" name="Rectangular Callout 8" descr=" 21"/>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art NLP tools. Made available also on AWS.</a:t>
            </a:r>
            <a:endParaRPr lang="en-US" dirty="0">
              <a:solidFill>
                <a:schemeClr val="tx1"/>
              </a:solidFill>
            </a:endParaRPr>
          </a:p>
        </p:txBody>
      </p:sp>
    </p:spTree>
    <p:extLst>
      <p:ext uri="{BB962C8B-B14F-4D97-AF65-F5344CB8AC3E}">
        <p14:creationId xmlns:p14="http://schemas.microsoft.com/office/powerpoint/2010/main" val="2217206147"/>
      </p:ext>
    </p:extLst>
  </p:cSld>
  <p:clrMapOvr>
    <a:masterClrMapping/>
  </p:clrMapOvr>
  <p:transition spd="med">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 6"/>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 7"/>
          <p:cNvPicPr>
            <a:picLocks noChangeAspect="1" noChangeArrowheads="1"/>
          </p:cNvPicPr>
          <p:nvPr/>
        </p:nvPicPr>
        <p:blipFill rotWithShape="1">
          <a:blip r:embed="rId3">
            <a:extLst>
              <a:ext uri="{28A0092B-C50C-407E-A947-70E740481C1C}">
                <a14:useLocalDpi xmlns:a14="http://schemas.microsoft.com/office/drawing/2010/main" val="0"/>
              </a:ext>
            </a:extLst>
          </a:blip>
          <a:srcRect l="55055" r="12701" b="58343"/>
          <a:stretch/>
        </p:blipFill>
        <p:spPr bwMode="auto">
          <a:xfrm>
            <a:off x="4842344" y="1494850"/>
            <a:ext cx="2115047"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 8"/>
          <p:cNvPicPr>
            <a:picLocks noChangeAspect="1" noChangeArrowheads="1"/>
          </p:cNvPicPr>
          <p:nvPr/>
        </p:nvPicPr>
        <p:blipFill rotWithShape="1">
          <a:blip r:embed="rId3">
            <a:extLst>
              <a:ext uri="{28A0092B-C50C-407E-A947-70E740481C1C}">
                <a14:useLocalDpi xmlns:a14="http://schemas.microsoft.com/office/drawing/2010/main" val="0"/>
              </a:ext>
            </a:extLst>
          </a:blip>
          <a:srcRect l="61843" t="49486"/>
          <a:stretch/>
        </p:blipFill>
        <p:spPr bwMode="auto">
          <a:xfrm>
            <a:off x="5287617" y="2902230"/>
            <a:ext cx="2502923" cy="143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descr=" 9"/>
          <p:cNvPicPr>
            <a:picLocks noChangeAspect="1" noChangeArrowheads="1"/>
          </p:cNvPicPr>
          <p:nvPr/>
        </p:nvPicPr>
        <p:blipFill rotWithShape="1">
          <a:blip r:embed="rId3">
            <a:extLst>
              <a:ext uri="{28A0092B-C50C-407E-A947-70E740481C1C}">
                <a14:useLocalDpi xmlns:a14="http://schemas.microsoft.com/office/drawing/2010/main" val="0"/>
              </a:ext>
            </a:extLst>
          </a:blip>
          <a:srcRect l="87299"/>
          <a:stretch/>
        </p:blipFill>
        <p:spPr bwMode="auto">
          <a:xfrm>
            <a:off x="6957391" y="1494850"/>
            <a:ext cx="833149" cy="284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8" name="TextBox 7" descr=" 14"/>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13" name="TextBox 12" descr=" 15"/>
          <p:cNvSpPr txBox="1"/>
          <p:nvPr/>
        </p:nvSpPr>
        <p:spPr>
          <a:xfrm>
            <a:off x="7331433" y="3710614"/>
            <a:ext cx="1556836" cy="923330"/>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 mid-end  </a:t>
            </a:r>
          </a:p>
          <a:p>
            <a:r>
              <a:rPr lang="en-US" b="1" dirty="0" smtClean="0">
                <a:solidFill>
                  <a:srgbClr val="FF0000"/>
                </a:solidFill>
                <a:latin typeface="Calibri" panose="020F0502020204030204" pitchFamily="34" charset="0"/>
                <a:cs typeface="Times New Roman" panose="02020603050405020304" pitchFamily="18" charset="0"/>
              </a:rPr>
              <a:t>EC2 nodes,</a:t>
            </a:r>
          </a:p>
          <a:p>
            <a:r>
              <a:rPr lang="en-US" b="1" dirty="0" smtClean="0">
                <a:solidFill>
                  <a:srgbClr val="FF0000"/>
                </a:solidFill>
                <a:latin typeface="Calibri" panose="020F0502020204030204" pitchFamily="34" charset="0"/>
                <a:cs typeface="Times New Roman" panose="02020603050405020304" pitchFamily="18" charset="0"/>
              </a:rPr>
              <a:t>3 hours,  420$</a:t>
            </a:r>
            <a:endParaRPr lang="en-US" b="1" dirty="0">
              <a:solidFill>
                <a:srgbClr val="FF0000"/>
              </a:solidFill>
              <a:latin typeface="Calibri" panose="020F0502020204030204" pitchFamily="34" charset="0"/>
              <a:cs typeface="Times New Roman" panose="02020603050405020304" pitchFamily="18" charset="0"/>
            </a:endParaRPr>
          </a:p>
        </p:txBody>
      </p:sp>
      <p:sp>
        <p:nvSpPr>
          <p:cNvPr id="14" name="TextBox 13" descr=" 16"/>
          <p:cNvSpPr txBox="1"/>
          <p:nvPr/>
        </p:nvSpPr>
        <p:spPr>
          <a:xfrm>
            <a:off x="4575734" y="4105723"/>
            <a:ext cx="918841"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200GB </a:t>
            </a:r>
            <a:r>
              <a:rPr lang="en-US" dirty="0" smtClean="0">
                <a:solidFill>
                  <a:srgbClr val="FF0000"/>
                </a:solidFill>
                <a:latin typeface="Calibri" panose="020F0502020204030204" pitchFamily="34" charset="0"/>
                <a:cs typeface="Times New Roman" panose="02020603050405020304" pitchFamily="18" charset="0"/>
              </a:rPr>
              <a:t> </a:t>
            </a:r>
            <a:endParaRPr lang="en-US" b="1" dirty="0">
              <a:solidFill>
                <a:srgbClr val="FF0000"/>
              </a:solidFill>
              <a:latin typeface="Calibri" panose="020F0502020204030204" pitchFamily="34" charset="0"/>
              <a:cs typeface="Times New Roman" panose="02020603050405020304" pitchFamily="18" charset="0"/>
            </a:endParaRPr>
          </a:p>
        </p:txBody>
      </p:sp>
      <p:sp>
        <p:nvSpPr>
          <p:cNvPr id="9" name="Rectangular Callout 8" descr=" 21"/>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art NLP tools. Made available also on AWS.</a:t>
            </a:r>
            <a:endParaRPr lang="en-US" dirty="0">
              <a:solidFill>
                <a:schemeClr val="tx1"/>
              </a:solidFill>
            </a:endParaRPr>
          </a:p>
        </p:txBody>
      </p:sp>
    </p:spTree>
    <p:extLst>
      <p:ext uri="{BB962C8B-B14F-4D97-AF65-F5344CB8AC3E}">
        <p14:creationId xmlns:p14="http://schemas.microsoft.com/office/powerpoint/2010/main" val="531150080"/>
      </p:ext>
    </p:extLst>
  </p:cSld>
  <p:clrMapOvr>
    <a:masterClrMapping/>
  </p:clrMapOvr>
  <p:transition spd="med">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 6"/>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 7"/>
          <p:cNvPicPr>
            <a:picLocks noChangeAspect="1" noChangeArrowheads="1"/>
          </p:cNvPicPr>
          <p:nvPr/>
        </p:nvPicPr>
        <p:blipFill rotWithShape="1">
          <a:blip r:embed="rId3">
            <a:extLst>
              <a:ext uri="{28A0092B-C50C-407E-A947-70E740481C1C}">
                <a14:useLocalDpi xmlns:a14="http://schemas.microsoft.com/office/drawing/2010/main" val="0"/>
              </a:ext>
            </a:extLst>
          </a:blip>
          <a:srcRect l="55055" r="12701" b="58343"/>
          <a:stretch/>
        </p:blipFill>
        <p:spPr bwMode="auto">
          <a:xfrm>
            <a:off x="4842344" y="1494850"/>
            <a:ext cx="2115047"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 8"/>
          <p:cNvPicPr>
            <a:picLocks noChangeAspect="1" noChangeArrowheads="1"/>
          </p:cNvPicPr>
          <p:nvPr/>
        </p:nvPicPr>
        <p:blipFill rotWithShape="1">
          <a:blip r:embed="rId3">
            <a:extLst>
              <a:ext uri="{28A0092B-C50C-407E-A947-70E740481C1C}">
                <a14:useLocalDpi xmlns:a14="http://schemas.microsoft.com/office/drawing/2010/main" val="0"/>
              </a:ext>
            </a:extLst>
          </a:blip>
          <a:srcRect l="61843" t="49486"/>
          <a:stretch/>
        </p:blipFill>
        <p:spPr bwMode="auto">
          <a:xfrm>
            <a:off x="5287617" y="2902230"/>
            <a:ext cx="2502923" cy="143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descr=" 9"/>
          <p:cNvPicPr>
            <a:picLocks noChangeAspect="1" noChangeArrowheads="1"/>
          </p:cNvPicPr>
          <p:nvPr/>
        </p:nvPicPr>
        <p:blipFill rotWithShape="1">
          <a:blip r:embed="rId3">
            <a:extLst>
              <a:ext uri="{28A0092B-C50C-407E-A947-70E740481C1C}">
                <a14:useLocalDpi xmlns:a14="http://schemas.microsoft.com/office/drawing/2010/main" val="0"/>
              </a:ext>
            </a:extLst>
          </a:blip>
          <a:srcRect l="87299"/>
          <a:stretch/>
        </p:blipFill>
        <p:spPr bwMode="auto">
          <a:xfrm>
            <a:off x="6957391" y="1494850"/>
            <a:ext cx="833149" cy="284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descr=" 10"/>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r="37066"/>
          <a:stretch/>
        </p:blipFill>
        <p:spPr bwMode="auto">
          <a:xfrm>
            <a:off x="1230979" y="2916870"/>
            <a:ext cx="4128201" cy="1422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8" name="TextBox 7" descr=" 14"/>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13" name="TextBox 12" descr=" 15"/>
          <p:cNvSpPr txBox="1"/>
          <p:nvPr/>
        </p:nvSpPr>
        <p:spPr>
          <a:xfrm>
            <a:off x="7331433" y="3710614"/>
            <a:ext cx="1556836" cy="923330"/>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 mid-end  </a:t>
            </a:r>
          </a:p>
          <a:p>
            <a:r>
              <a:rPr lang="en-US" b="1" dirty="0" smtClean="0">
                <a:solidFill>
                  <a:srgbClr val="FF0000"/>
                </a:solidFill>
                <a:latin typeface="Calibri" panose="020F0502020204030204" pitchFamily="34" charset="0"/>
                <a:cs typeface="Times New Roman" panose="02020603050405020304" pitchFamily="18" charset="0"/>
              </a:rPr>
              <a:t>EC2 nodes,</a:t>
            </a:r>
          </a:p>
          <a:p>
            <a:r>
              <a:rPr lang="en-US" b="1" dirty="0" smtClean="0">
                <a:solidFill>
                  <a:srgbClr val="FF0000"/>
                </a:solidFill>
                <a:latin typeface="Calibri" panose="020F0502020204030204" pitchFamily="34" charset="0"/>
                <a:cs typeface="Times New Roman" panose="02020603050405020304" pitchFamily="18" charset="0"/>
              </a:rPr>
              <a:t>3 hours,  420$</a:t>
            </a:r>
            <a:endParaRPr lang="en-US" b="1" dirty="0">
              <a:solidFill>
                <a:srgbClr val="FF0000"/>
              </a:solidFill>
              <a:latin typeface="Calibri" panose="020F0502020204030204" pitchFamily="34" charset="0"/>
              <a:cs typeface="Times New Roman" panose="02020603050405020304" pitchFamily="18" charset="0"/>
            </a:endParaRPr>
          </a:p>
        </p:txBody>
      </p:sp>
      <p:sp>
        <p:nvSpPr>
          <p:cNvPr id="14" name="TextBox 13" descr=" 16"/>
          <p:cNvSpPr txBox="1"/>
          <p:nvPr/>
        </p:nvSpPr>
        <p:spPr>
          <a:xfrm>
            <a:off x="4575734" y="4105723"/>
            <a:ext cx="918841"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200GB </a:t>
            </a:r>
            <a:r>
              <a:rPr lang="en-US" dirty="0" smtClean="0">
                <a:solidFill>
                  <a:srgbClr val="FF0000"/>
                </a:solidFill>
                <a:latin typeface="Calibri" panose="020F0502020204030204" pitchFamily="34" charset="0"/>
                <a:cs typeface="Times New Roman" panose="02020603050405020304" pitchFamily="18" charset="0"/>
              </a:rPr>
              <a:t> </a:t>
            </a:r>
            <a:endParaRPr lang="en-US" b="1" dirty="0">
              <a:solidFill>
                <a:srgbClr val="FF0000"/>
              </a:solidFill>
              <a:latin typeface="Calibri" panose="020F0502020204030204" pitchFamily="34" charset="0"/>
              <a:cs typeface="Times New Roman" panose="02020603050405020304" pitchFamily="18" charset="0"/>
            </a:endParaRPr>
          </a:p>
        </p:txBody>
      </p:sp>
      <p:sp>
        <p:nvSpPr>
          <p:cNvPr id="9" name="Rectangular Callout 8" descr=" 21"/>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art NLP tools. Made available also on AWS.</a:t>
            </a:r>
            <a:endParaRPr lang="en-US" dirty="0">
              <a:solidFill>
                <a:schemeClr val="tx1"/>
              </a:solidFill>
            </a:endParaRPr>
          </a:p>
        </p:txBody>
      </p:sp>
    </p:spTree>
    <p:extLst>
      <p:ext uri="{BB962C8B-B14F-4D97-AF65-F5344CB8AC3E}">
        <p14:creationId xmlns:p14="http://schemas.microsoft.com/office/powerpoint/2010/main" val="23830637"/>
      </p:ext>
    </p:extLst>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Rectangle 13" descr=" 23"/>
          <p:cNvSpPr>
            <a:spLocks noChangeArrowheads="1"/>
          </p:cNvSpPr>
          <p:nvPr/>
        </p:nvSpPr>
        <p:spPr bwMode="auto">
          <a:xfrm>
            <a:off x="6019800" y="3733800"/>
            <a:ext cx="54864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3" name="Rectangle 13" descr=" 24"/>
          <p:cNvSpPr>
            <a:spLocks noChangeArrowheads="1"/>
          </p:cNvSpPr>
          <p:nvPr/>
        </p:nvSpPr>
        <p:spPr bwMode="auto">
          <a:xfrm>
            <a:off x="1752600" y="1295400"/>
            <a:ext cx="123444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grpSp>
        <p:nvGrpSpPr>
          <p:cNvPr id="19" name="Group 2" descr=" 2"/>
          <p:cNvGrpSpPr>
            <a:grpSpLocks/>
          </p:cNvGrpSpPr>
          <p:nvPr/>
        </p:nvGrpSpPr>
        <p:grpSpPr bwMode="auto">
          <a:xfrm>
            <a:off x="4495800" y="2114550"/>
            <a:ext cx="3962400" cy="2533650"/>
            <a:chOff x="2832" y="1332"/>
            <a:chExt cx="2496" cy="1596"/>
          </a:xfrm>
        </p:grpSpPr>
        <p:sp>
          <p:nvSpPr>
            <p:cNvPr id="20" name="Rectangle 3"/>
            <p:cNvSpPr>
              <a:spLocks noChangeArrowheads="1"/>
            </p:cNvSpPr>
            <p:nvPr/>
          </p:nvSpPr>
          <p:spPr bwMode="auto">
            <a:xfrm>
              <a:off x="3552" y="2736"/>
              <a:ext cx="1302"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1" name="Rectangle 4"/>
            <p:cNvSpPr>
              <a:spLocks noChangeArrowheads="1"/>
            </p:cNvSpPr>
            <p:nvPr/>
          </p:nvSpPr>
          <p:spPr bwMode="auto">
            <a:xfrm>
              <a:off x="4368" y="1530"/>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2" name="Rectangle 5"/>
            <p:cNvSpPr>
              <a:spLocks noChangeArrowheads="1"/>
            </p:cNvSpPr>
            <p:nvPr/>
          </p:nvSpPr>
          <p:spPr bwMode="auto">
            <a:xfrm>
              <a:off x="2832" y="1332"/>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grpSp>
        <p:nvGrpSpPr>
          <p:cNvPr id="11" name="Group 6" descr=" 3"/>
          <p:cNvGrpSpPr>
            <a:grpSpLocks/>
          </p:cNvGrpSpPr>
          <p:nvPr/>
        </p:nvGrpSpPr>
        <p:grpSpPr bwMode="auto">
          <a:xfrm>
            <a:off x="530225" y="1295400"/>
            <a:ext cx="8534400" cy="3276600"/>
            <a:chOff x="334" y="816"/>
            <a:chExt cx="5376" cy="2064"/>
          </a:xfrm>
        </p:grpSpPr>
        <p:sp>
          <p:nvSpPr>
            <p:cNvPr id="12" name="Rectangle 7"/>
            <p:cNvSpPr>
              <a:spLocks noChangeArrowheads="1"/>
            </p:cNvSpPr>
            <p:nvPr/>
          </p:nvSpPr>
          <p:spPr bwMode="auto">
            <a:xfrm>
              <a:off x="2062" y="2256"/>
              <a:ext cx="336"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3" name="Rectangle 8"/>
            <p:cNvSpPr>
              <a:spLocks noChangeArrowheads="1"/>
            </p:cNvSpPr>
            <p:nvPr/>
          </p:nvSpPr>
          <p:spPr bwMode="auto">
            <a:xfrm>
              <a:off x="4222" y="1344"/>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 name="Rectangle 9"/>
            <p:cNvSpPr>
              <a:spLocks noChangeArrowheads="1"/>
            </p:cNvSpPr>
            <p:nvPr/>
          </p:nvSpPr>
          <p:spPr bwMode="auto">
            <a:xfrm>
              <a:off x="2110" y="1344"/>
              <a:ext cx="24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 name="Rectangle 10"/>
            <p:cNvSpPr>
              <a:spLocks noChangeArrowheads="1"/>
            </p:cNvSpPr>
            <p:nvPr/>
          </p:nvSpPr>
          <p:spPr bwMode="auto">
            <a:xfrm>
              <a:off x="1870" y="15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6" name="Rectangle 11"/>
            <p:cNvSpPr>
              <a:spLocks noChangeArrowheads="1"/>
            </p:cNvSpPr>
            <p:nvPr/>
          </p:nvSpPr>
          <p:spPr bwMode="auto">
            <a:xfrm>
              <a:off x="334" y="27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7" name="Rectangle 12"/>
            <p:cNvSpPr>
              <a:spLocks noChangeArrowheads="1"/>
            </p:cNvSpPr>
            <p:nvPr/>
          </p:nvSpPr>
          <p:spPr bwMode="auto">
            <a:xfrm>
              <a:off x="5422" y="1488"/>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8" name="Rectangle 13"/>
            <p:cNvSpPr>
              <a:spLocks noChangeArrowheads="1"/>
            </p:cNvSpPr>
            <p:nvPr/>
          </p:nvSpPr>
          <p:spPr bwMode="auto">
            <a:xfrm>
              <a:off x="4846" y="816"/>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grpSp>
        <p:nvGrpSpPr>
          <p:cNvPr id="6" name="Group 22" descr=" 4"/>
          <p:cNvGrpSpPr>
            <a:grpSpLocks/>
          </p:cNvGrpSpPr>
          <p:nvPr/>
        </p:nvGrpSpPr>
        <p:grpSpPr bwMode="auto">
          <a:xfrm>
            <a:off x="2435225" y="1295400"/>
            <a:ext cx="3886200" cy="1371600"/>
            <a:chOff x="1534" y="816"/>
            <a:chExt cx="2448" cy="864"/>
          </a:xfrm>
        </p:grpSpPr>
        <p:sp>
          <p:nvSpPr>
            <p:cNvPr id="8" name="Rectangle 15"/>
            <p:cNvSpPr>
              <a:spLocks noChangeArrowheads="1"/>
            </p:cNvSpPr>
            <p:nvPr/>
          </p:nvSpPr>
          <p:spPr bwMode="auto">
            <a:xfrm>
              <a:off x="3262" y="1536"/>
              <a:ext cx="72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9" name="Rectangle 16"/>
            <p:cNvSpPr>
              <a:spLocks noChangeArrowheads="1"/>
            </p:cNvSpPr>
            <p:nvPr/>
          </p:nvSpPr>
          <p:spPr bwMode="auto">
            <a:xfrm>
              <a:off x="1534" y="1152"/>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 name="Rectangle 17"/>
            <p:cNvSpPr>
              <a:spLocks noChangeArrowheads="1"/>
            </p:cNvSpPr>
            <p:nvPr/>
          </p:nvSpPr>
          <p:spPr bwMode="auto">
            <a:xfrm>
              <a:off x="2158" y="816"/>
              <a:ext cx="129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sp>
        <p:nvSpPr>
          <p:cNvPr id="8198" name="Rectangle 18" descr=" 819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5" name="Rectangle 20" descr=" 541716"/>
          <p:cNvSpPr>
            <a:spLocks noChangeArrowheads="1"/>
          </p:cNvSpPr>
          <p:nvPr/>
        </p:nvSpPr>
        <p:spPr bwMode="auto">
          <a:xfrm>
            <a:off x="152400" y="5105400"/>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latin typeface="Tempus Sans ITC" pitchFamily="82" charset="0"/>
              </a:rPr>
              <a:t>1. Christopher Robin was born in England.      2.  Winnie the Pooh is a title of a book.  </a:t>
            </a:r>
          </a:p>
          <a:p>
            <a:r>
              <a:rPr lang="en-US" b="1">
                <a:solidFill>
                  <a:srgbClr val="FF0000"/>
                </a:solidFill>
                <a:latin typeface="Tempus Sans ITC" pitchFamily="82" charset="0"/>
              </a:rPr>
              <a:t>3. Christopher Robin’s dad was a magician.     4. Christopher Robin must be at least 65 now.</a:t>
            </a:r>
            <a:r>
              <a:rPr lang="en-US">
                <a:solidFill>
                  <a:srgbClr val="FF0000"/>
                </a:solidFill>
                <a:latin typeface="Tempus Sans ITC" pitchFamily="82" charset="0"/>
              </a:rPr>
              <a:t> </a:t>
            </a:r>
          </a:p>
        </p:txBody>
      </p:sp>
      <p:sp>
        <p:nvSpPr>
          <p:cNvPr id="8201" name="Rectangle 19" descr=" 8201"/>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7" name="Slide Number Placeholder 6" descr=" 7"/>
          <p:cNvSpPr>
            <a:spLocks noGrp="1"/>
          </p:cNvSpPr>
          <p:nvPr>
            <p:ph type="sldNum" sz="quarter" idx="11"/>
          </p:nvPr>
        </p:nvSpPr>
        <p:spPr/>
        <p:txBody>
          <a:bodyPr/>
          <a:lstStyle/>
          <a:p>
            <a:pPr>
              <a:defRPr/>
            </a:pPr>
            <a:r>
              <a:rPr lang="en-US" altLang="zh-TW" smtClean="0"/>
              <a:t>Page 2</a:t>
            </a:r>
            <a:endParaRPr lang="en-US" altLang="zh-TW"/>
          </a:p>
        </p:txBody>
      </p:sp>
    </p:spTree>
    <p:extLst>
      <p:ext uri="{BB962C8B-B14F-4D97-AF65-F5344CB8AC3E}">
        <p14:creationId xmlns:p14="http://schemas.microsoft.com/office/powerpoint/2010/main" val="1784895514"/>
      </p:ext>
    </p:extLst>
  </p:cSld>
  <p:clrMapOvr>
    <a:masterClrMapping/>
  </p:clrMapOvr>
  <p:transition spd="med">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The Acquisition Procedure </a:t>
            </a:r>
            <a:endParaRPr lang="zh-CN" altLang="en-US" dirty="0"/>
          </a:p>
        </p:txBody>
      </p:sp>
      <p:sp>
        <p:nvSpPr>
          <p:cNvPr id="3" name="内容占位符 2" descr=" 3"/>
          <p:cNvSpPr>
            <a:spLocks noGrp="1"/>
          </p:cNvSpPr>
          <p:nvPr>
            <p:ph idx="1"/>
          </p:nvPr>
        </p:nvSpPr>
        <p:spPr/>
        <p:txBody>
          <a:bodyPr/>
          <a:lstStyle/>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68</a:t>
            </a:r>
            <a:endParaRPr lang="zh-CN" altLang="en-US"/>
          </a:p>
        </p:txBody>
      </p:sp>
      <p:pic>
        <p:nvPicPr>
          <p:cNvPr id="5" name="Picture 2" descr=" 8194"/>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 6"/>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 7"/>
          <p:cNvPicPr>
            <a:picLocks noChangeAspect="1" noChangeArrowheads="1"/>
          </p:cNvPicPr>
          <p:nvPr/>
        </p:nvPicPr>
        <p:blipFill rotWithShape="1">
          <a:blip r:embed="rId3">
            <a:extLst>
              <a:ext uri="{28A0092B-C50C-407E-A947-70E740481C1C}">
                <a14:useLocalDpi xmlns:a14="http://schemas.microsoft.com/office/drawing/2010/main" val="0"/>
              </a:ext>
            </a:extLst>
          </a:blip>
          <a:srcRect l="55055" r="12701" b="58343"/>
          <a:stretch/>
        </p:blipFill>
        <p:spPr bwMode="auto">
          <a:xfrm>
            <a:off x="4842344" y="1494850"/>
            <a:ext cx="2115047"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descr=" 8"/>
          <p:cNvPicPr>
            <a:picLocks noChangeAspect="1" noChangeArrowheads="1"/>
          </p:cNvPicPr>
          <p:nvPr/>
        </p:nvPicPr>
        <p:blipFill rotWithShape="1">
          <a:blip r:embed="rId3">
            <a:extLst>
              <a:ext uri="{28A0092B-C50C-407E-A947-70E740481C1C}">
                <a14:useLocalDpi xmlns:a14="http://schemas.microsoft.com/office/drawing/2010/main" val="0"/>
              </a:ext>
            </a:extLst>
          </a:blip>
          <a:srcRect l="61843" t="49486"/>
          <a:stretch/>
        </p:blipFill>
        <p:spPr bwMode="auto">
          <a:xfrm>
            <a:off x="5287617" y="2902230"/>
            <a:ext cx="2502923" cy="143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descr=" 9"/>
          <p:cNvPicPr>
            <a:picLocks noChangeAspect="1" noChangeArrowheads="1"/>
          </p:cNvPicPr>
          <p:nvPr/>
        </p:nvPicPr>
        <p:blipFill rotWithShape="1">
          <a:blip r:embed="rId3">
            <a:extLst>
              <a:ext uri="{28A0092B-C50C-407E-A947-70E740481C1C}">
                <a14:useLocalDpi xmlns:a14="http://schemas.microsoft.com/office/drawing/2010/main" val="0"/>
              </a:ext>
            </a:extLst>
          </a:blip>
          <a:srcRect l="87299"/>
          <a:stretch/>
        </p:blipFill>
        <p:spPr bwMode="auto">
          <a:xfrm>
            <a:off x="6957391" y="1494850"/>
            <a:ext cx="833149" cy="284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descr=" 10"/>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r="37066"/>
          <a:stretch/>
        </p:blipFill>
        <p:spPr bwMode="auto">
          <a:xfrm>
            <a:off x="1230979" y="2916870"/>
            <a:ext cx="4128201" cy="1422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descr=" 5"/>
          <p:cNvSpPr/>
          <p:nvPr/>
        </p:nvSpPr>
        <p:spPr>
          <a:xfrm>
            <a:off x="3683948" y="5243165"/>
            <a:ext cx="1641796" cy="369332"/>
          </a:xfrm>
          <a:prstGeom prst="rect">
            <a:avLst/>
          </a:prstGeom>
        </p:spPr>
        <p:txBody>
          <a:bodyPr wrap="none">
            <a:spAutoFit/>
          </a:bodyPr>
          <a:lstStyle/>
          <a:p>
            <a:r>
              <a:rPr kumimoji="1" lang="en-US" b="1" dirty="0" smtClean="0">
                <a:latin typeface="Calibri" panose="020F0502020204030204" pitchFamily="34" charset="0"/>
              </a:rPr>
              <a:t>Try our demo: </a:t>
            </a:r>
            <a:endParaRPr lang="en-US" b="1" dirty="0">
              <a:latin typeface="Calibri" panose="020F0502020204030204" pitchFamily="34" charset="0"/>
            </a:endParaRPr>
          </a:p>
        </p:txBody>
      </p:sp>
      <p:sp>
        <p:nvSpPr>
          <p:cNvPr id="6" name="TextBox 5" descr=" 11"/>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8" name="TextBox 7" descr=" 14"/>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13" name="TextBox 12" descr=" 15"/>
          <p:cNvSpPr txBox="1"/>
          <p:nvPr/>
        </p:nvSpPr>
        <p:spPr>
          <a:xfrm>
            <a:off x="7331433" y="3710614"/>
            <a:ext cx="1556836" cy="923330"/>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 mid-end  </a:t>
            </a:r>
          </a:p>
          <a:p>
            <a:r>
              <a:rPr lang="en-US" b="1" dirty="0" smtClean="0">
                <a:solidFill>
                  <a:srgbClr val="FF0000"/>
                </a:solidFill>
                <a:latin typeface="Calibri" panose="020F0502020204030204" pitchFamily="34" charset="0"/>
                <a:cs typeface="Times New Roman" panose="02020603050405020304" pitchFamily="18" charset="0"/>
              </a:rPr>
              <a:t>EC2 nodes,</a:t>
            </a:r>
          </a:p>
          <a:p>
            <a:r>
              <a:rPr lang="en-US" b="1" dirty="0" smtClean="0">
                <a:solidFill>
                  <a:srgbClr val="FF0000"/>
                </a:solidFill>
                <a:latin typeface="Calibri" panose="020F0502020204030204" pitchFamily="34" charset="0"/>
                <a:cs typeface="Times New Roman" panose="02020603050405020304" pitchFamily="18" charset="0"/>
              </a:rPr>
              <a:t>3 hours,  420$</a:t>
            </a:r>
            <a:endParaRPr lang="en-US" b="1" dirty="0">
              <a:solidFill>
                <a:srgbClr val="FF0000"/>
              </a:solidFill>
              <a:latin typeface="Calibri" panose="020F0502020204030204" pitchFamily="34" charset="0"/>
              <a:cs typeface="Times New Roman" panose="02020603050405020304" pitchFamily="18" charset="0"/>
            </a:endParaRPr>
          </a:p>
        </p:txBody>
      </p:sp>
      <p:sp>
        <p:nvSpPr>
          <p:cNvPr id="14" name="TextBox 13" descr=" 16"/>
          <p:cNvSpPr txBox="1"/>
          <p:nvPr/>
        </p:nvSpPr>
        <p:spPr>
          <a:xfrm>
            <a:off x="4575734" y="4105723"/>
            <a:ext cx="918841"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200GB </a:t>
            </a:r>
            <a:r>
              <a:rPr lang="en-US" dirty="0" smtClean="0">
                <a:solidFill>
                  <a:srgbClr val="FF0000"/>
                </a:solidFill>
                <a:latin typeface="Calibri" panose="020F0502020204030204" pitchFamily="34" charset="0"/>
                <a:cs typeface="Times New Roman" panose="02020603050405020304" pitchFamily="18" charset="0"/>
              </a:rPr>
              <a:t> </a:t>
            </a:r>
            <a:endParaRPr lang="en-US" b="1" dirty="0">
              <a:solidFill>
                <a:srgbClr val="FF0000"/>
              </a:solidFill>
              <a:latin typeface="Calibri" panose="020F0502020204030204" pitchFamily="34" charset="0"/>
              <a:cs typeface="Times New Roman" panose="02020603050405020304" pitchFamily="18" charset="0"/>
            </a:endParaRPr>
          </a:p>
        </p:txBody>
      </p:sp>
      <p:sp>
        <p:nvSpPr>
          <p:cNvPr id="16" name="Rectangle 15" descr=" 13"/>
          <p:cNvSpPr/>
          <p:nvPr/>
        </p:nvSpPr>
        <p:spPr>
          <a:xfrm>
            <a:off x="1050597" y="3967223"/>
            <a:ext cx="4572000" cy="646331"/>
          </a:xfrm>
          <a:prstGeom prst="rect">
            <a:avLst/>
          </a:prstGeom>
        </p:spPr>
        <p:txBody>
          <a:bodyPr>
            <a:spAutoFit/>
          </a:bodyPr>
          <a:lstStyle/>
          <a:p>
            <a:r>
              <a:rPr lang="en-US" b="1" dirty="0">
                <a:solidFill>
                  <a:srgbClr val="FF0000"/>
                </a:solidFill>
                <a:latin typeface="Calibri" panose="020F0502020204030204" pitchFamily="34" charset="0"/>
                <a:cs typeface="Times New Roman" panose="02020603050405020304" pitchFamily="18" charset="0"/>
              </a:rPr>
              <a:t>~3,5 M Wiki profiles </a:t>
            </a:r>
          </a:p>
          <a:p>
            <a:r>
              <a:rPr lang="en-US" b="1" dirty="0">
                <a:solidFill>
                  <a:srgbClr val="FF0000"/>
                </a:solidFill>
                <a:latin typeface="Calibri" panose="020F0502020204030204" pitchFamily="34" charset="0"/>
                <a:cs typeface="Times New Roman" panose="02020603050405020304" pitchFamily="18" charset="0"/>
              </a:rPr>
              <a:t>~300,000 verb sense profiles</a:t>
            </a:r>
          </a:p>
        </p:txBody>
      </p:sp>
      <p:sp>
        <p:nvSpPr>
          <p:cNvPr id="18" name="Rectangle 17" descr=" 18"/>
          <p:cNvSpPr/>
          <p:nvPr/>
        </p:nvSpPr>
        <p:spPr>
          <a:xfrm>
            <a:off x="1585662" y="5577478"/>
            <a:ext cx="5561138" cy="369332"/>
          </a:xfrm>
          <a:prstGeom prst="rect">
            <a:avLst/>
          </a:prstGeom>
        </p:spPr>
        <p:txBody>
          <a:bodyPr wrap="none">
            <a:spAutoFit/>
          </a:bodyPr>
          <a:lstStyle/>
          <a:p>
            <a:r>
              <a:rPr lang="en-US" b="1" dirty="0" smtClean="0">
                <a:latin typeface="Courier New" panose="02070309020205020404" pitchFamily="49" charset="0"/>
                <a:cs typeface="Courier New" panose="02070309020205020404" pitchFamily="49" charset="0"/>
              </a:rPr>
              <a:t>http://cogcomp.cs.illinois.edu/profiler</a:t>
            </a:r>
            <a:endParaRPr lang="en-US" b="1" dirty="0">
              <a:latin typeface="Courier New" panose="02070309020205020404" pitchFamily="49" charset="0"/>
              <a:cs typeface="Courier New" panose="02070309020205020404" pitchFamily="49" charset="0"/>
            </a:endParaRPr>
          </a:p>
        </p:txBody>
      </p:sp>
      <p:sp>
        <p:nvSpPr>
          <p:cNvPr id="9" name="Rectangular Callout 8" descr=" 21"/>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art NLP tools. Made available also on AWS.</a:t>
            </a:r>
            <a:endParaRPr lang="en-US" dirty="0">
              <a:solidFill>
                <a:schemeClr val="tx1"/>
              </a:solidFill>
            </a:endParaRPr>
          </a:p>
        </p:txBody>
      </p:sp>
    </p:spTree>
    <p:extLst>
      <p:ext uri="{BB962C8B-B14F-4D97-AF65-F5344CB8AC3E}">
        <p14:creationId xmlns:p14="http://schemas.microsoft.com/office/powerpoint/2010/main" val="541170304"/>
      </p:ext>
    </p:extLst>
  </p:cSld>
  <p:clrMapOvr>
    <a:masterClrMapping/>
  </p:clrMapOvr>
  <p:transition spd="med">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Knowledge Schema as a Graph </a:t>
            </a:r>
            <a:endParaRPr lang="zh-CN" altLang="en-US" dirty="0"/>
          </a:p>
        </p:txBody>
      </p:sp>
      <p:sp>
        <p:nvSpPr>
          <p:cNvPr id="3" name="内容占位符 2" descr=" 3"/>
          <p:cNvSpPr>
            <a:spLocks noGrp="1"/>
          </p:cNvSpPr>
          <p:nvPr>
            <p:ph idx="1"/>
          </p:nvPr>
        </p:nvSpPr>
        <p:spPr/>
        <p:txBody>
          <a:bodyPr/>
          <a:lstStyle/>
          <a:p>
            <a:r>
              <a:rPr lang="en-US" altLang="zh-CN" dirty="0" smtClean="0"/>
              <a:t>The annotations used in the </a:t>
            </a:r>
            <a:r>
              <a:rPr lang="en-US" altLang="zh-CN" dirty="0" err="1" smtClean="0"/>
              <a:t>currecnt</a:t>
            </a:r>
            <a:r>
              <a:rPr lang="en-US" altLang="zh-CN" dirty="0" smtClean="0"/>
              <a:t> system: </a:t>
            </a:r>
          </a:p>
          <a:p>
            <a:pPr lvl="1"/>
            <a:r>
              <a:rPr lang="en-US" altLang="zh-CN" dirty="0" smtClean="0"/>
              <a:t>Attribute &amp; values; Roles </a:t>
            </a:r>
          </a:p>
          <a:p>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78</a:t>
            </a:r>
            <a:endParaRPr lang="zh-CN" altLang="en-US"/>
          </a:p>
        </p:txBody>
      </p:sp>
      <mc:AlternateContent xmlns:mc="http://schemas.openxmlformats.org/markup-compatibility/2006">
        <mc:Choice xmlns:a14="http://schemas.microsoft.com/office/drawing/2010/main" Requires="a14">
          <p:graphicFrame>
            <p:nvGraphicFramePr>
              <p:cNvPr id="5" name="Table 4" descr=" 5"/>
              <p:cNvGraphicFramePr>
                <a:graphicFrameLocks noGrp="1"/>
              </p:cNvGraphicFramePr>
              <p:nvPr>
                <p:extLst>
                  <p:ext uri="{D42A27DB-BD31-4B8C-83A1-F6EECF244321}">
                    <p14:modId xmlns:p14="http://schemas.microsoft.com/office/powerpoint/2010/main" val="2512388000"/>
                  </p:ext>
                </p:extLst>
              </p:nvPr>
            </p:nvGraphicFramePr>
            <p:xfrm>
              <a:off x="1344058" y="2666081"/>
              <a:ext cx="3918329" cy="3108960"/>
            </p:xfrm>
            <a:graphic>
              <a:graphicData uri="http://schemas.openxmlformats.org/drawingml/2006/table">
                <a:tbl>
                  <a:tblPr firstRow="1" bandRow="1">
                    <a:tableStyleId>{9DCAF9ED-07DC-4A11-8D7F-57B35C25682E}</a:tableStyleId>
                  </a:tblPr>
                  <a:tblGrid>
                    <a:gridCol w="1329902"/>
                    <a:gridCol w="2588427"/>
                  </a:tblGrid>
                  <a:tr h="239223">
                    <a:tc>
                      <a:txBody>
                        <a:bodyPr/>
                        <a:lstStyle/>
                        <a:p>
                          <a:pPr algn="ctr"/>
                          <a:r>
                            <a:rPr lang="en-US" sz="1800" dirty="0" smtClean="0">
                              <a:latin typeface="Calibri" panose="020F0502020204030204" pitchFamily="34" charset="0"/>
                              <a:cs typeface="Times New Roman" panose="02020603050405020304" pitchFamily="18" charset="0"/>
                            </a:rPr>
                            <a:t>Attributes (</a:t>
                          </a:r>
                          <a14:m>
                            <m:oMath xmlns:m="http://schemas.openxmlformats.org/officeDocument/2006/math">
                              <m:r>
                                <a:rPr kumimoji="1" lang="zh-CN" altLang="en-US" sz="1800" i="1" smtClean="0">
                                  <a:latin typeface="Cambria Math"/>
                                </a:rPr>
                                <m:t>𝒜</m:t>
                              </m:r>
                            </m:oMath>
                          </a14:m>
                          <a:r>
                            <a:rPr lang="en-US" sz="1800" dirty="0" smtClean="0">
                              <a:latin typeface="Calibri" panose="020F0502020204030204" pitchFamily="34" charset="0"/>
                              <a:cs typeface="Times New Roman" panose="02020603050405020304" pitchFamily="18" charset="0"/>
                            </a:rPr>
                            <a:t>) </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Values</a:t>
                          </a:r>
                          <a:r>
                            <a:rPr lang="en-US" sz="1800" baseline="0" dirty="0" smtClean="0">
                              <a:latin typeface="Calibri" panose="020F0502020204030204" pitchFamily="34" charset="0"/>
                              <a:cs typeface="Times New Roman" panose="02020603050405020304" pitchFamily="18" charset="0"/>
                            </a:rPr>
                            <a:t>  (</a:t>
                          </a:r>
                          <a14:m>
                            <m:oMath xmlns:m="http://schemas.openxmlformats.org/officeDocument/2006/math">
                              <m:r>
                                <a:rPr kumimoji="1" lang="zh-CN" altLang="en-US" sz="1800" i="1" smtClean="0">
                                  <a:latin typeface="Cambria Math"/>
                                </a:rPr>
                                <m:t>𝒱</m:t>
                              </m:r>
                            </m:oMath>
                          </a14:m>
                          <a:r>
                            <a:rPr lang="en-US" sz="1800" baseline="0" dirty="0" smtClean="0">
                              <a:latin typeface="Calibri" panose="020F0502020204030204" pitchFamily="34" charset="0"/>
                              <a:cs typeface="Times New Roman" panose="02020603050405020304" pitchFamily="18" charset="0"/>
                            </a:rPr>
                            <a: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Word</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Lemma</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POS</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labels form Penn Treebank</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NER</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 PER, ORG, LOC, MISC }</a:t>
                          </a:r>
                          <a:endParaRPr lang="en-US" sz="1800" dirty="0">
                            <a:latin typeface="Calibri" panose="020F0502020204030204" pitchFamily="34" charset="0"/>
                            <a:cs typeface="Times New Roman" panose="02020603050405020304" pitchFamily="18" charset="0"/>
                          </a:endParaRPr>
                        </a:p>
                      </a:txBody>
                      <a:tcPr/>
                    </a:tc>
                  </a:tr>
                  <a:tr h="239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Wikifier</a:t>
                          </a:r>
                          <a:endParaRPr lang="en-US" sz="1800" dirty="0" smtClean="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Wikipedia </a:t>
                          </a:r>
                          <a:r>
                            <a:rPr lang="en-US" sz="1800" dirty="0" err="1" smtClean="0">
                              <a:latin typeface="Calibri" panose="020F0502020204030204" pitchFamily="34" charset="0"/>
                              <a:cs typeface="Times New Roman" panose="02020603050405020304" pitchFamily="18" charset="0"/>
                            </a:rPr>
                            <a:t>urls</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err="1" smtClean="0">
                              <a:latin typeface="Calibri" panose="020F0502020204030204" pitchFamily="34" charset="0"/>
                              <a:cs typeface="Times New Roman" panose="02020603050405020304" pitchFamily="18" charset="0"/>
                            </a:rPr>
                            <a:t>Verbsense</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Verb sense from </a:t>
                          </a:r>
                          <a:r>
                            <a:rPr lang="en-US" sz="1800" dirty="0" err="1" smtClean="0">
                              <a:latin typeface="Calibri" panose="020F0502020204030204" pitchFamily="34" charset="0"/>
                              <a:cs typeface="Times New Roman" panose="02020603050405020304" pitchFamily="18" charset="0"/>
                            </a:rPr>
                            <a:t>Verbnet</a:t>
                          </a:r>
                          <a:endParaRPr lang="en-US" sz="1800" dirty="0">
                            <a:latin typeface="Calibri" panose="020F0502020204030204" pitchFamily="34" charset="0"/>
                            <a:cs typeface="Times New Roman" panose="02020603050405020304" pitchFamily="18" charset="0"/>
                          </a:endParaRPr>
                        </a:p>
                      </a:txBody>
                      <a:tcPr/>
                    </a:tc>
                  </a:tr>
                </a:tbl>
              </a:graphicData>
            </a:graphic>
          </p:graphicFrame>
        </mc:Choice>
        <mc:Fallback>
          <p:graphicFrame>
            <p:nvGraphicFramePr>
              <p:cNvPr id="5" name="Table 4" descr=" 5"/>
              <p:cNvGraphicFramePr>
                <a:graphicFrameLocks noGrp="1"/>
              </p:cNvGraphicFramePr>
              <p:nvPr>
                <p:extLst>
                  <p:ext uri="{D42A27DB-BD31-4B8C-83A1-F6EECF244321}">
                    <p14:modId xmlns:p14="http://schemas.microsoft.com/office/powerpoint/2010/main" val="2512388000"/>
                  </p:ext>
                </p:extLst>
              </p:nvPr>
            </p:nvGraphicFramePr>
            <p:xfrm>
              <a:off x="1344058" y="2666081"/>
              <a:ext cx="3918329" cy="3108960"/>
            </p:xfrm>
            <a:graphic>
              <a:graphicData uri="http://schemas.openxmlformats.org/drawingml/2006/table">
                <a:tbl>
                  <a:tblPr firstRow="1" bandRow="1">
                    <a:tableStyleId>{9DCAF9ED-07DC-4A11-8D7F-57B35C25682E}</a:tableStyleId>
                  </a:tblPr>
                  <a:tblGrid>
                    <a:gridCol w="1329902"/>
                    <a:gridCol w="2588427"/>
                  </a:tblGrid>
                  <a:tr h="640080">
                    <a:tc>
                      <a:txBody>
                        <a:bodyPr/>
                        <a:lstStyle/>
                        <a:p>
                          <a:endParaRPr lang="en-US"/>
                        </a:p>
                      </a:txBody>
                      <a:tcPr>
                        <a:blipFill rotWithShape="1">
                          <a:blip r:embed="rId3"/>
                          <a:stretch>
                            <a:fillRect t="-4762" r="-195413" b="-400952"/>
                          </a:stretch>
                        </a:blipFill>
                      </a:tcPr>
                    </a:tc>
                    <a:tc>
                      <a:txBody>
                        <a:bodyPr/>
                        <a:lstStyle/>
                        <a:p>
                          <a:endParaRPr lang="en-US"/>
                        </a:p>
                      </a:txBody>
                      <a:tcPr>
                        <a:blipFill rotWithShape="1">
                          <a:blip r:embed="rId3"/>
                          <a:stretch>
                            <a:fillRect l="-51294" t="-4762" r="-235" b="-400952"/>
                          </a:stretch>
                        </a:blipFill>
                      </a:tcPr>
                    </a:tc>
                  </a:tr>
                  <a:tr h="365760">
                    <a:tc>
                      <a:txBody>
                        <a:bodyPr/>
                        <a:lstStyle/>
                        <a:p>
                          <a:pPr algn="ctr"/>
                          <a:r>
                            <a:rPr lang="en-US" sz="1800" dirty="0" smtClean="0">
                              <a:latin typeface="Calibri" panose="020F0502020204030204" pitchFamily="34" charset="0"/>
                              <a:cs typeface="Times New Roman" panose="02020603050405020304" pitchFamily="18" charset="0"/>
                            </a:rPr>
                            <a:t>Word</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Lemma</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640080">
                    <a:tc>
                      <a:txBody>
                        <a:bodyPr/>
                        <a:lstStyle/>
                        <a:p>
                          <a:pPr algn="ctr"/>
                          <a:r>
                            <a:rPr lang="en-US" sz="1800" dirty="0" smtClean="0">
                              <a:latin typeface="Calibri" panose="020F0502020204030204" pitchFamily="34" charset="0"/>
                              <a:cs typeface="Times New Roman" panose="02020603050405020304" pitchFamily="18" charset="0"/>
                            </a:rPr>
                            <a:t>POS</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labels form Penn Treebank</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NER</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 PER, ORG, LOC, MISC }</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Wikifier</a:t>
                          </a:r>
                          <a:endParaRPr lang="en-US" sz="1800" dirty="0" smtClean="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Wikipedia </a:t>
                          </a:r>
                          <a:r>
                            <a:rPr lang="en-US" sz="1800" dirty="0" err="1" smtClean="0">
                              <a:latin typeface="Calibri" panose="020F0502020204030204" pitchFamily="34" charset="0"/>
                              <a:cs typeface="Times New Roman" panose="02020603050405020304" pitchFamily="18" charset="0"/>
                            </a:rPr>
                            <a:t>urls</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err="1" smtClean="0">
                              <a:latin typeface="Calibri" panose="020F0502020204030204" pitchFamily="34" charset="0"/>
                              <a:cs typeface="Times New Roman" panose="02020603050405020304" pitchFamily="18" charset="0"/>
                            </a:rPr>
                            <a:t>Verbsense</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Verb sense from </a:t>
                          </a:r>
                          <a:r>
                            <a:rPr lang="en-US" sz="1800" dirty="0" err="1" smtClean="0">
                              <a:latin typeface="Calibri" panose="020F0502020204030204" pitchFamily="34" charset="0"/>
                              <a:cs typeface="Times New Roman" panose="02020603050405020304" pitchFamily="18" charset="0"/>
                            </a:rPr>
                            <a:t>Verbnet</a:t>
                          </a:r>
                          <a:endParaRPr lang="en-US" sz="1800" dirty="0">
                            <a:latin typeface="Calibri" panose="020F0502020204030204" pitchFamily="34" charset="0"/>
                            <a:cs typeface="Times New Roman" panose="02020603050405020304" pitchFamily="18" charset="0"/>
                          </a:endParaRPr>
                        </a:p>
                      </a:txBody>
                      <a:tcPr/>
                    </a:tc>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descr=" 7"/>
              <p:cNvGraphicFramePr>
                <a:graphicFrameLocks noGrp="1"/>
              </p:cNvGraphicFramePr>
              <p:nvPr>
                <p:extLst>
                  <p:ext uri="{D42A27DB-BD31-4B8C-83A1-F6EECF244321}">
                    <p14:modId xmlns:p14="http://schemas.microsoft.com/office/powerpoint/2010/main" val="596076213"/>
                  </p:ext>
                </p:extLst>
              </p:nvPr>
            </p:nvGraphicFramePr>
            <p:xfrm>
              <a:off x="6638582" y="1600200"/>
              <a:ext cx="1972018" cy="5029200"/>
            </p:xfrm>
            <a:graphic>
              <a:graphicData uri="http://schemas.openxmlformats.org/drawingml/2006/table">
                <a:tbl>
                  <a:tblPr firstRow="1" bandRow="1">
                    <a:tableStyleId>{9DCAF9ED-07DC-4A11-8D7F-57B35C25682E}</a:tableStyleId>
                  </a:tblPr>
                  <a:tblGrid>
                    <a:gridCol w="1972018"/>
                  </a:tblGrid>
                  <a:tr h="282343">
                    <a:tc>
                      <a:txBody>
                        <a:bodyPr/>
                        <a:lstStyle/>
                        <a:p>
                          <a:pPr algn="ctr"/>
                          <a:r>
                            <a:rPr lang="en-US" sz="1800" dirty="0" smtClean="0">
                              <a:latin typeface="Calibri" panose="020F0502020204030204" pitchFamily="34" charset="0"/>
                              <a:cs typeface="Times New Roman" panose="02020603050405020304" pitchFamily="18" charset="0"/>
                            </a:rPr>
                            <a:t>Roles (</a:t>
                          </a:r>
                          <a14:m>
                            <m:oMath xmlns:m="http://schemas.openxmlformats.org/officeDocument/2006/math">
                              <m:r>
                                <a:rPr kumimoji="1" lang="en-US" altLang="zh-CN" sz="1800" i="1" smtClean="0">
                                  <a:latin typeface="Cambria Math"/>
                                  <a:ea typeface="Cambria Math"/>
                                </a:rPr>
                                <m:t>ℛ</m:t>
                              </m:r>
                            </m:oMath>
                          </a14:m>
                          <a:r>
                            <a:rPr lang="en-US" sz="1800" dirty="0" smtClean="0">
                              <a:latin typeface="Calibri" panose="020F0502020204030204" pitchFamily="34" charset="0"/>
                              <a:cs typeface="Times New Roman" panose="02020603050405020304" pitchFamily="18" charset="0"/>
                            </a:rPr>
                            <a:t>)</a:t>
                          </a:r>
                          <a:endParaRPr lang="en-US" sz="1800" dirty="0">
                            <a:latin typeface="Calibri" panose="020F0502020204030204" pitchFamily="34" charset="0"/>
                            <a:cs typeface="Times New Roman" panose="02020603050405020304" pitchFamily="18" charset="0"/>
                          </a:endParaRPr>
                        </a:p>
                      </a:txBody>
                      <a:tcPr/>
                    </a:tc>
                  </a:tr>
                  <a:tr h="282343">
                    <a:tc>
                      <a:txBody>
                        <a:bodyPr/>
                        <a:lstStyle/>
                        <a:p>
                          <a:pPr algn="ctr"/>
                          <a:r>
                            <a:rPr lang="en-US" sz="1800" dirty="0" smtClean="0">
                              <a:latin typeface="Calibri" panose="020F0502020204030204" pitchFamily="34" charset="0"/>
                              <a:cs typeface="Times New Roman" panose="02020603050405020304" pitchFamily="18" charset="0"/>
                            </a:rPr>
                            <a:t>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algn="ctr"/>
                          <a:r>
                            <a:rPr lang="en-US" sz="1800" dirty="0" smtClean="0">
                              <a:latin typeface="Calibri" panose="020F0502020204030204" pitchFamily="34" charset="0"/>
                              <a:cs typeface="Times New Roman" panose="02020603050405020304" pitchFamily="18" charset="0"/>
                            </a:rPr>
                            <a:t>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ExclusiveContaining</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HasOverlap</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DependencyPath</a:t>
                          </a:r>
                          <a:r>
                            <a:rPr lang="en-US" sz="1800" dirty="0" smtClean="0">
                              <a:latin typeface="Calibri" panose="020F0502020204030204" pitchFamily="34" charset="0"/>
                              <a:cs typeface="Times New Roman" panose="02020603050405020304" pitchFamily="18" charset="0"/>
                            </a:rPr>
                            <a:t>(l)</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imes New Roman" panose="02020603050405020304" pitchFamily="18" charset="0"/>
                            </a:rPr>
                            <a:t>Co-referred</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SubjectOf</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ObjectOf</a:t>
                          </a:r>
                          <a:endParaRPr lang="en-US" sz="1800" dirty="0" smtClean="0">
                            <a:latin typeface="Calibri" panose="020F0502020204030204" pitchFamily="34" charset="0"/>
                            <a:cs typeface="Times New Roman" panose="02020603050405020304" pitchFamily="18" charset="0"/>
                          </a:endParaRPr>
                        </a:p>
                      </a:txBody>
                      <a:tcPr/>
                    </a:tc>
                  </a:tr>
                </a:tbl>
              </a:graphicData>
            </a:graphic>
          </p:graphicFrame>
        </mc:Choice>
        <mc:Fallback>
          <p:graphicFrame>
            <p:nvGraphicFramePr>
              <p:cNvPr id="7" name="Table 6" descr=" 7"/>
              <p:cNvGraphicFramePr>
                <a:graphicFrameLocks noGrp="1"/>
              </p:cNvGraphicFramePr>
              <p:nvPr>
                <p:extLst>
                  <p:ext uri="{D42A27DB-BD31-4B8C-83A1-F6EECF244321}">
                    <p14:modId xmlns:p14="http://schemas.microsoft.com/office/powerpoint/2010/main" val="596076213"/>
                  </p:ext>
                </p:extLst>
              </p:nvPr>
            </p:nvGraphicFramePr>
            <p:xfrm>
              <a:off x="6638582" y="1600200"/>
              <a:ext cx="1972018" cy="5029200"/>
            </p:xfrm>
            <a:graphic>
              <a:graphicData uri="http://schemas.openxmlformats.org/drawingml/2006/table">
                <a:tbl>
                  <a:tblPr firstRow="1" bandRow="1">
                    <a:tableStyleId>{9DCAF9ED-07DC-4A11-8D7F-57B35C25682E}</a:tableStyleId>
                  </a:tblPr>
                  <a:tblGrid>
                    <a:gridCol w="1972018"/>
                  </a:tblGrid>
                  <a:tr h="365760">
                    <a:tc>
                      <a:txBody>
                        <a:bodyPr/>
                        <a:lstStyle/>
                        <a:p>
                          <a:endParaRPr lang="en-US"/>
                        </a:p>
                      </a:txBody>
                      <a:tcPr>
                        <a:blipFill rotWithShape="1">
                          <a:blip r:embed="rId4"/>
                          <a:stretch>
                            <a:fillRect t="-8333" b="-1300000"/>
                          </a:stretch>
                        </a:blipFill>
                      </a:tcPr>
                    </a:tc>
                  </a:tr>
                  <a:tr h="365760">
                    <a:tc>
                      <a:txBody>
                        <a:bodyPr/>
                        <a:lstStyle/>
                        <a:p>
                          <a:pPr algn="ctr"/>
                          <a:r>
                            <a:rPr lang="en-US" sz="1800" dirty="0" smtClean="0">
                              <a:latin typeface="Calibri" panose="020F0502020204030204" pitchFamily="34" charset="0"/>
                              <a:cs typeface="Times New Roman" panose="02020603050405020304" pitchFamily="18" charset="0"/>
                            </a:rPr>
                            <a:t>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After</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NearestAfter</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AdjacentToAfter</a:t>
                          </a:r>
                          <a:endParaRPr lang="en-US" sz="1800" dirty="0">
                            <a:latin typeface="Calibri" panose="020F0502020204030204" pitchFamily="34" charset="0"/>
                            <a:cs typeface="Times New Roman" panose="02020603050405020304" pitchFamily="18" charset="0"/>
                          </a:endParaRPr>
                        </a:p>
                      </a:txBody>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ExclusiveContaining</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HasOverlap</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DependencyPath</a:t>
                          </a:r>
                          <a:r>
                            <a:rPr lang="en-US" sz="1800" dirty="0" smtClean="0">
                              <a:latin typeface="Calibri" panose="020F0502020204030204" pitchFamily="34" charset="0"/>
                              <a:cs typeface="Times New Roman" panose="02020603050405020304" pitchFamily="18" charset="0"/>
                            </a:rPr>
                            <a:t>(l)</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imes New Roman" panose="02020603050405020304" pitchFamily="18" charset="0"/>
                            </a:rPr>
                            <a:t>Co-referred</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SubjectOf</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ObjectOf</a:t>
                          </a:r>
                          <a:endParaRPr lang="en-US" sz="1800" dirty="0" smtClean="0">
                            <a:latin typeface="Calibri" panose="020F0502020204030204" pitchFamily="34" charset="0"/>
                            <a:cs typeface="Times New Roman" panose="02020603050405020304" pitchFamily="18" charset="0"/>
                          </a:endParaRPr>
                        </a:p>
                      </a:txBody>
                      <a:tcPr/>
                    </a:tc>
                  </a:tr>
                </a:tbl>
              </a:graphicData>
            </a:graphic>
          </p:graphicFrame>
        </mc:Fallback>
      </mc:AlternateContent>
    </p:spTree>
    <p:extLst>
      <p:ext uri="{BB962C8B-B14F-4D97-AF65-F5344CB8AC3E}">
        <p14:creationId xmlns:p14="http://schemas.microsoft.com/office/powerpoint/2010/main" val="768579766"/>
      </p:ext>
    </p:extLst>
  </p:cSld>
  <p:clrMapOvr>
    <a:masterClrMapping/>
  </p:clrMapOvr>
  <p:transition spd="med">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smtClean="0"/>
              <a:t>Knowledge Schema as a Graph </a:t>
            </a:r>
            <a:endParaRPr lang="zh-CN" altLang="en-US" dirty="0"/>
          </a:p>
        </p:txBody>
      </p:sp>
      <p:sp>
        <p:nvSpPr>
          <p:cNvPr id="3" name="内容占位符 2" descr=" 3"/>
          <p:cNvSpPr>
            <a:spLocks noGrp="1"/>
          </p:cNvSpPr>
          <p:nvPr>
            <p:ph idx="1"/>
          </p:nvPr>
        </p:nvSpPr>
        <p:spPr/>
        <p:txBody>
          <a:bodyPr/>
          <a:lstStyle/>
          <a:p>
            <a:r>
              <a:rPr lang="en-US" altLang="zh-CN" dirty="0" smtClean="0"/>
              <a:t>The annotations used in the </a:t>
            </a:r>
            <a:r>
              <a:rPr lang="en-US" altLang="zh-CN" dirty="0" err="1" smtClean="0"/>
              <a:t>currecnt</a:t>
            </a:r>
            <a:r>
              <a:rPr lang="en-US" altLang="zh-CN" dirty="0" smtClean="0"/>
              <a:t> system: </a:t>
            </a:r>
          </a:p>
          <a:p>
            <a:pPr lvl="1"/>
            <a:r>
              <a:rPr lang="en-US" altLang="zh-CN" dirty="0" smtClean="0"/>
              <a:t>Attribute &amp; values; Roles </a:t>
            </a:r>
          </a:p>
          <a:p>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78</a:t>
            </a:r>
            <a:endParaRPr lang="zh-CN" altLang="en-US"/>
          </a:p>
        </p:txBody>
      </p:sp>
      <mc:AlternateContent xmlns:mc="http://schemas.openxmlformats.org/markup-compatibility/2006">
        <mc:Choice xmlns:a14="http://schemas.microsoft.com/office/drawing/2010/main" Requires="a14">
          <p:graphicFrame>
            <p:nvGraphicFramePr>
              <p:cNvPr id="5" name="Table 4" descr=" 5"/>
              <p:cNvGraphicFramePr>
                <a:graphicFrameLocks noGrp="1"/>
              </p:cNvGraphicFramePr>
              <p:nvPr>
                <p:extLst>
                  <p:ext uri="{D42A27DB-BD31-4B8C-83A1-F6EECF244321}">
                    <p14:modId xmlns:p14="http://schemas.microsoft.com/office/powerpoint/2010/main" val="4266565257"/>
                  </p:ext>
                </p:extLst>
              </p:nvPr>
            </p:nvGraphicFramePr>
            <p:xfrm>
              <a:off x="1344058" y="2666081"/>
              <a:ext cx="3918329" cy="3108960"/>
            </p:xfrm>
            <a:graphic>
              <a:graphicData uri="http://schemas.openxmlformats.org/drawingml/2006/table">
                <a:tbl>
                  <a:tblPr firstRow="1" bandRow="1">
                    <a:tableStyleId>{9DCAF9ED-07DC-4A11-8D7F-57B35C25682E}</a:tableStyleId>
                  </a:tblPr>
                  <a:tblGrid>
                    <a:gridCol w="1329902"/>
                    <a:gridCol w="2588427"/>
                  </a:tblGrid>
                  <a:tr h="239223">
                    <a:tc>
                      <a:txBody>
                        <a:bodyPr/>
                        <a:lstStyle/>
                        <a:p>
                          <a:pPr algn="ctr"/>
                          <a:r>
                            <a:rPr lang="en-US" sz="1800" dirty="0" smtClean="0">
                              <a:latin typeface="Calibri" panose="020F0502020204030204" pitchFamily="34" charset="0"/>
                              <a:cs typeface="Times New Roman" panose="02020603050405020304" pitchFamily="18" charset="0"/>
                            </a:rPr>
                            <a:t>Attributes (</a:t>
                          </a:r>
                          <a14:m>
                            <m:oMath xmlns:m="http://schemas.openxmlformats.org/officeDocument/2006/math">
                              <m:r>
                                <a:rPr kumimoji="1" lang="zh-CN" altLang="en-US" sz="1800" i="1" smtClean="0">
                                  <a:latin typeface="Cambria Math"/>
                                </a:rPr>
                                <m:t>𝒜</m:t>
                              </m:r>
                            </m:oMath>
                          </a14:m>
                          <a:r>
                            <a:rPr lang="en-US" sz="1800" dirty="0" smtClean="0">
                              <a:latin typeface="Calibri" panose="020F0502020204030204" pitchFamily="34" charset="0"/>
                              <a:cs typeface="Times New Roman" panose="02020603050405020304" pitchFamily="18" charset="0"/>
                            </a:rPr>
                            <a:t>) </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Values</a:t>
                          </a:r>
                          <a:r>
                            <a:rPr lang="en-US" sz="1800" baseline="0" dirty="0" smtClean="0">
                              <a:latin typeface="Calibri" panose="020F0502020204030204" pitchFamily="34" charset="0"/>
                              <a:cs typeface="Times New Roman" panose="02020603050405020304" pitchFamily="18" charset="0"/>
                            </a:rPr>
                            <a:t>  (</a:t>
                          </a:r>
                          <a14:m>
                            <m:oMath xmlns:m="http://schemas.openxmlformats.org/officeDocument/2006/math">
                              <m:r>
                                <a:rPr kumimoji="1" lang="zh-CN" altLang="en-US" sz="1800" i="1" smtClean="0">
                                  <a:latin typeface="Cambria Math"/>
                                </a:rPr>
                                <m:t>𝒱</m:t>
                              </m:r>
                            </m:oMath>
                          </a14:m>
                          <a:r>
                            <a:rPr lang="en-US" sz="1800" baseline="0" dirty="0" smtClean="0">
                              <a:latin typeface="Calibri" panose="020F0502020204030204" pitchFamily="34" charset="0"/>
                              <a:cs typeface="Times New Roman" panose="02020603050405020304" pitchFamily="18" charset="0"/>
                            </a:rPr>
                            <a: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Word</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Lemma</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POS</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labels form Penn Treebank</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NER</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 PER, ORG, LOC, MISC }</a:t>
                          </a:r>
                          <a:endParaRPr lang="en-US" sz="1800" dirty="0">
                            <a:latin typeface="Calibri" panose="020F0502020204030204" pitchFamily="34" charset="0"/>
                            <a:cs typeface="Times New Roman" panose="02020603050405020304" pitchFamily="18" charset="0"/>
                          </a:endParaRPr>
                        </a:p>
                      </a:txBody>
                      <a:tcPr/>
                    </a:tc>
                  </a:tr>
                  <a:tr h="239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Wikifier</a:t>
                          </a:r>
                          <a:endParaRPr lang="en-US" sz="1800" dirty="0" smtClean="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Wikipedia </a:t>
                          </a:r>
                          <a:r>
                            <a:rPr lang="en-US" sz="1800" dirty="0" err="1" smtClean="0">
                              <a:latin typeface="Calibri" panose="020F0502020204030204" pitchFamily="34" charset="0"/>
                              <a:cs typeface="Times New Roman" panose="02020603050405020304" pitchFamily="18" charset="0"/>
                            </a:rPr>
                            <a:t>urls</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err="1" smtClean="0">
                              <a:latin typeface="Calibri" panose="020F0502020204030204" pitchFamily="34" charset="0"/>
                              <a:cs typeface="Times New Roman" panose="02020603050405020304" pitchFamily="18" charset="0"/>
                            </a:rPr>
                            <a:t>Verbsense</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Verb sense from </a:t>
                          </a:r>
                          <a:r>
                            <a:rPr lang="en-US" sz="1800" dirty="0" err="1" smtClean="0">
                              <a:latin typeface="Calibri" panose="020F0502020204030204" pitchFamily="34" charset="0"/>
                              <a:cs typeface="Times New Roman" panose="02020603050405020304" pitchFamily="18" charset="0"/>
                            </a:rPr>
                            <a:t>Verbnet</a:t>
                          </a:r>
                          <a:endParaRPr lang="en-US" sz="1800" dirty="0">
                            <a:latin typeface="Calibri" panose="020F0502020204030204" pitchFamily="34" charset="0"/>
                            <a:cs typeface="Times New Roman" panose="02020603050405020304" pitchFamily="18" charset="0"/>
                          </a:endParaRPr>
                        </a:p>
                      </a:txBody>
                      <a:tcPr/>
                    </a:tc>
                  </a:tr>
                </a:tbl>
              </a:graphicData>
            </a:graphic>
          </p:graphicFrame>
        </mc:Choice>
        <mc:Fallback>
          <p:graphicFrame>
            <p:nvGraphicFramePr>
              <p:cNvPr id="5" name="Table 4" descr=" 5"/>
              <p:cNvGraphicFramePr>
                <a:graphicFrameLocks noGrp="1"/>
              </p:cNvGraphicFramePr>
              <p:nvPr>
                <p:extLst>
                  <p:ext uri="{D42A27DB-BD31-4B8C-83A1-F6EECF244321}">
                    <p14:modId xmlns:p14="http://schemas.microsoft.com/office/powerpoint/2010/main" val="4266565257"/>
                  </p:ext>
                </p:extLst>
              </p:nvPr>
            </p:nvGraphicFramePr>
            <p:xfrm>
              <a:off x="1344058" y="2666081"/>
              <a:ext cx="3918329" cy="3108960"/>
            </p:xfrm>
            <a:graphic>
              <a:graphicData uri="http://schemas.openxmlformats.org/drawingml/2006/table">
                <a:tbl>
                  <a:tblPr firstRow="1" bandRow="1">
                    <a:tableStyleId>{9DCAF9ED-07DC-4A11-8D7F-57B35C25682E}</a:tableStyleId>
                  </a:tblPr>
                  <a:tblGrid>
                    <a:gridCol w="1329902"/>
                    <a:gridCol w="2588427"/>
                  </a:tblGrid>
                  <a:tr h="640080">
                    <a:tc>
                      <a:txBody>
                        <a:bodyPr/>
                        <a:lstStyle/>
                        <a:p>
                          <a:endParaRPr lang="en-US"/>
                        </a:p>
                      </a:txBody>
                      <a:tcPr>
                        <a:blipFill rotWithShape="1">
                          <a:blip r:embed="rId3"/>
                          <a:stretch>
                            <a:fillRect t="-4762" r="-195413" b="-400952"/>
                          </a:stretch>
                        </a:blipFill>
                      </a:tcPr>
                    </a:tc>
                    <a:tc>
                      <a:txBody>
                        <a:bodyPr/>
                        <a:lstStyle/>
                        <a:p>
                          <a:endParaRPr lang="en-US"/>
                        </a:p>
                      </a:txBody>
                      <a:tcPr>
                        <a:blipFill rotWithShape="1">
                          <a:blip r:embed="rId3"/>
                          <a:stretch>
                            <a:fillRect l="-51294" t="-4762" r="-235" b="-400952"/>
                          </a:stretch>
                        </a:blipFill>
                      </a:tcPr>
                    </a:tc>
                  </a:tr>
                  <a:tr h="365760">
                    <a:tc>
                      <a:txBody>
                        <a:bodyPr/>
                        <a:lstStyle/>
                        <a:p>
                          <a:pPr algn="ctr"/>
                          <a:r>
                            <a:rPr lang="en-US" sz="1800" dirty="0" smtClean="0">
                              <a:latin typeface="Calibri" panose="020F0502020204030204" pitchFamily="34" charset="0"/>
                              <a:cs typeface="Times New Roman" panose="02020603050405020304" pitchFamily="18" charset="0"/>
                            </a:rPr>
                            <a:t>Word</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Lemma</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640080">
                    <a:tc>
                      <a:txBody>
                        <a:bodyPr/>
                        <a:lstStyle/>
                        <a:p>
                          <a:pPr algn="ctr"/>
                          <a:r>
                            <a:rPr lang="en-US" sz="1800" dirty="0" smtClean="0">
                              <a:latin typeface="Calibri" panose="020F0502020204030204" pitchFamily="34" charset="0"/>
                              <a:cs typeface="Times New Roman" panose="02020603050405020304" pitchFamily="18" charset="0"/>
                            </a:rPr>
                            <a:t>POS</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labels form Penn Treebank</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NER</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 PER, ORG, LOC, MISC }</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Wikifier</a:t>
                          </a:r>
                          <a:endParaRPr lang="en-US" sz="1800" dirty="0" smtClean="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Wikipedia </a:t>
                          </a:r>
                          <a:r>
                            <a:rPr lang="en-US" sz="1800" dirty="0" err="1" smtClean="0">
                              <a:latin typeface="Calibri" panose="020F0502020204030204" pitchFamily="34" charset="0"/>
                              <a:cs typeface="Times New Roman" panose="02020603050405020304" pitchFamily="18" charset="0"/>
                            </a:rPr>
                            <a:t>urls</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err="1" smtClean="0">
                              <a:latin typeface="Calibri" panose="020F0502020204030204" pitchFamily="34" charset="0"/>
                              <a:cs typeface="Times New Roman" panose="02020603050405020304" pitchFamily="18" charset="0"/>
                            </a:rPr>
                            <a:t>Verbsense</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Verb sense from </a:t>
                          </a:r>
                          <a:r>
                            <a:rPr lang="en-US" sz="1800" dirty="0" err="1" smtClean="0">
                              <a:latin typeface="Calibri" panose="020F0502020204030204" pitchFamily="34" charset="0"/>
                              <a:cs typeface="Times New Roman" panose="02020603050405020304" pitchFamily="18" charset="0"/>
                            </a:rPr>
                            <a:t>Verbnet</a:t>
                          </a:r>
                          <a:endParaRPr lang="en-US" sz="1800" dirty="0">
                            <a:latin typeface="Calibri" panose="020F0502020204030204" pitchFamily="34" charset="0"/>
                            <a:cs typeface="Times New Roman" panose="02020603050405020304" pitchFamily="18" charset="0"/>
                          </a:endParaRPr>
                        </a:p>
                      </a:txBody>
                      <a:tcPr/>
                    </a:tc>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descr=" 7"/>
              <p:cNvGraphicFramePr>
                <a:graphicFrameLocks noGrp="1"/>
              </p:cNvGraphicFramePr>
              <p:nvPr>
                <p:extLst>
                  <p:ext uri="{D42A27DB-BD31-4B8C-83A1-F6EECF244321}">
                    <p14:modId xmlns:p14="http://schemas.microsoft.com/office/powerpoint/2010/main" val="598820577"/>
                  </p:ext>
                </p:extLst>
              </p:nvPr>
            </p:nvGraphicFramePr>
            <p:xfrm>
              <a:off x="6638582" y="1600200"/>
              <a:ext cx="1972018" cy="5029200"/>
            </p:xfrm>
            <a:graphic>
              <a:graphicData uri="http://schemas.openxmlformats.org/drawingml/2006/table">
                <a:tbl>
                  <a:tblPr firstRow="1" bandRow="1">
                    <a:tableStyleId>{9DCAF9ED-07DC-4A11-8D7F-57B35C25682E}</a:tableStyleId>
                  </a:tblPr>
                  <a:tblGrid>
                    <a:gridCol w="1972018"/>
                  </a:tblGrid>
                  <a:tr h="282343">
                    <a:tc>
                      <a:txBody>
                        <a:bodyPr/>
                        <a:lstStyle/>
                        <a:p>
                          <a:pPr algn="ctr"/>
                          <a:r>
                            <a:rPr lang="en-US" sz="1800" dirty="0" smtClean="0">
                              <a:latin typeface="Calibri" panose="020F0502020204030204" pitchFamily="34" charset="0"/>
                              <a:cs typeface="Times New Roman" panose="02020603050405020304" pitchFamily="18" charset="0"/>
                            </a:rPr>
                            <a:t>Roles (</a:t>
                          </a:r>
                          <a14:m>
                            <m:oMath xmlns:m="http://schemas.openxmlformats.org/officeDocument/2006/math">
                              <m:r>
                                <a:rPr kumimoji="1" lang="en-US" altLang="zh-CN" sz="1800" i="1" smtClean="0">
                                  <a:latin typeface="Cambria Math"/>
                                  <a:ea typeface="Cambria Math"/>
                                </a:rPr>
                                <m:t>ℛ</m:t>
                              </m:r>
                            </m:oMath>
                          </a14:m>
                          <a:r>
                            <a:rPr lang="en-US" sz="1800" dirty="0" smtClean="0">
                              <a:latin typeface="Calibri" panose="020F0502020204030204" pitchFamily="34" charset="0"/>
                              <a:cs typeface="Times New Roman" panose="02020603050405020304" pitchFamily="18" charset="0"/>
                            </a:rPr>
                            <a:t>)</a:t>
                          </a:r>
                          <a:endParaRPr lang="en-US" sz="1800" dirty="0">
                            <a:latin typeface="Calibri" panose="020F0502020204030204" pitchFamily="34" charset="0"/>
                            <a:cs typeface="Times New Roman" panose="02020603050405020304" pitchFamily="18" charset="0"/>
                          </a:endParaRPr>
                        </a:p>
                      </a:txBody>
                      <a:tcPr/>
                    </a:tc>
                  </a:tr>
                  <a:tr h="282343">
                    <a:tc>
                      <a:txBody>
                        <a:bodyPr/>
                        <a:lstStyle/>
                        <a:p>
                          <a:pPr algn="ctr"/>
                          <a:r>
                            <a:rPr lang="en-US" sz="1800" dirty="0" smtClean="0">
                              <a:latin typeface="Calibri" panose="020F0502020204030204" pitchFamily="34" charset="0"/>
                              <a:cs typeface="Times New Roman" panose="02020603050405020304" pitchFamily="18" charset="0"/>
                            </a:rPr>
                            <a:t>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algn="ctr"/>
                          <a:r>
                            <a:rPr lang="en-US" sz="1800" dirty="0" smtClean="0">
                              <a:latin typeface="Calibri" panose="020F0502020204030204" pitchFamily="34" charset="0"/>
                              <a:cs typeface="Times New Roman" panose="02020603050405020304" pitchFamily="18" charset="0"/>
                            </a:rPr>
                            <a:t>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ExclusiveContaining</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HasOverlap</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DependencyPath</a:t>
                          </a:r>
                          <a:r>
                            <a:rPr lang="en-US" sz="1800" dirty="0" smtClean="0">
                              <a:latin typeface="Calibri" panose="020F0502020204030204" pitchFamily="34" charset="0"/>
                              <a:cs typeface="Times New Roman" panose="02020603050405020304" pitchFamily="18" charset="0"/>
                            </a:rPr>
                            <a:t>(l)</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imes New Roman" panose="02020603050405020304" pitchFamily="18" charset="0"/>
                            </a:rPr>
                            <a:t>Co-referred</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SubjectOf</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ObjectOf</a:t>
                          </a:r>
                          <a:endParaRPr lang="en-US" sz="1800" dirty="0" smtClean="0">
                            <a:latin typeface="Calibri" panose="020F0502020204030204" pitchFamily="34" charset="0"/>
                            <a:cs typeface="Times New Roman" panose="02020603050405020304" pitchFamily="18" charset="0"/>
                          </a:endParaRPr>
                        </a:p>
                      </a:txBody>
                      <a:tcPr/>
                    </a:tc>
                  </a:tr>
                </a:tbl>
              </a:graphicData>
            </a:graphic>
          </p:graphicFrame>
        </mc:Choice>
        <mc:Fallback>
          <p:graphicFrame>
            <p:nvGraphicFramePr>
              <p:cNvPr id="7" name="Table 6" descr=" 7"/>
              <p:cNvGraphicFramePr>
                <a:graphicFrameLocks noGrp="1"/>
              </p:cNvGraphicFramePr>
              <p:nvPr>
                <p:extLst>
                  <p:ext uri="{D42A27DB-BD31-4B8C-83A1-F6EECF244321}">
                    <p14:modId xmlns:p14="http://schemas.microsoft.com/office/powerpoint/2010/main" val="598820577"/>
                  </p:ext>
                </p:extLst>
              </p:nvPr>
            </p:nvGraphicFramePr>
            <p:xfrm>
              <a:off x="6638582" y="1600200"/>
              <a:ext cx="1972018" cy="5029200"/>
            </p:xfrm>
            <a:graphic>
              <a:graphicData uri="http://schemas.openxmlformats.org/drawingml/2006/table">
                <a:tbl>
                  <a:tblPr firstRow="1" bandRow="1">
                    <a:tableStyleId>{9DCAF9ED-07DC-4A11-8D7F-57B35C25682E}</a:tableStyleId>
                  </a:tblPr>
                  <a:tblGrid>
                    <a:gridCol w="1972018"/>
                  </a:tblGrid>
                  <a:tr h="365760">
                    <a:tc>
                      <a:txBody>
                        <a:bodyPr/>
                        <a:lstStyle/>
                        <a:p>
                          <a:endParaRPr lang="en-US"/>
                        </a:p>
                      </a:txBody>
                      <a:tcPr>
                        <a:blipFill rotWithShape="1">
                          <a:blip r:embed="rId4"/>
                          <a:stretch>
                            <a:fillRect t="-8333" b="-1300000"/>
                          </a:stretch>
                        </a:blipFill>
                      </a:tcPr>
                    </a:tc>
                  </a:tr>
                  <a:tr h="365760">
                    <a:tc>
                      <a:txBody>
                        <a:bodyPr/>
                        <a:lstStyle/>
                        <a:p>
                          <a:pPr algn="ctr"/>
                          <a:r>
                            <a:rPr lang="en-US" sz="1800" dirty="0" smtClean="0">
                              <a:latin typeface="Calibri" panose="020F0502020204030204" pitchFamily="34" charset="0"/>
                              <a:cs typeface="Times New Roman" panose="02020603050405020304" pitchFamily="18" charset="0"/>
                            </a:rPr>
                            <a:t>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After</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NearestAfter</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AdjacentToAfter</a:t>
                          </a:r>
                          <a:endParaRPr lang="en-US" sz="1800" dirty="0">
                            <a:latin typeface="Calibri" panose="020F0502020204030204" pitchFamily="34" charset="0"/>
                            <a:cs typeface="Times New Roman" panose="02020603050405020304" pitchFamily="18" charset="0"/>
                          </a:endParaRPr>
                        </a:p>
                      </a:txBody>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ExclusiveContaining</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HasOverlap</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DependencyPath</a:t>
                          </a:r>
                          <a:r>
                            <a:rPr lang="en-US" sz="1800" dirty="0" smtClean="0">
                              <a:latin typeface="Calibri" panose="020F0502020204030204" pitchFamily="34" charset="0"/>
                              <a:cs typeface="Times New Roman" panose="02020603050405020304" pitchFamily="18" charset="0"/>
                            </a:rPr>
                            <a:t>(l)</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imes New Roman" panose="02020603050405020304" pitchFamily="18" charset="0"/>
                            </a:rPr>
                            <a:t>Co-referred</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SubjectOf</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ObjectOf</a:t>
                          </a:r>
                          <a:endParaRPr lang="en-US" sz="1800" dirty="0" smtClean="0">
                            <a:latin typeface="Calibri" panose="020F0502020204030204" pitchFamily="34" charset="0"/>
                            <a:cs typeface="Times New Roman" panose="02020603050405020304" pitchFamily="18" charset="0"/>
                          </a:endParaRPr>
                        </a:p>
                      </a:txBody>
                      <a:tcPr/>
                    </a:tc>
                  </a:tr>
                </a:tbl>
              </a:graphicData>
            </a:graphic>
          </p:graphicFrame>
        </mc:Fallback>
      </mc:AlternateContent>
      <p:sp>
        <p:nvSpPr>
          <p:cNvPr id="8" name="Right Arrow 7" descr=" 10"/>
          <p:cNvSpPr/>
          <p:nvPr/>
        </p:nvSpPr>
        <p:spPr>
          <a:xfrm>
            <a:off x="381000" y="5105400"/>
            <a:ext cx="838200" cy="3048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484593"/>
      </p:ext>
    </p:extLst>
  </p:cSld>
  <p:clrMapOvr>
    <a:masterClrMapping/>
  </p:clrMapOvr>
  <p:transition spd="med">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Wikification: The Reference Problem </a:t>
            </a:r>
            <a:endParaRPr lang="en-US" sz="2400" dirty="0"/>
          </a:p>
        </p:txBody>
      </p:sp>
      <p:sp>
        <p:nvSpPr>
          <p:cNvPr id="6" name="TextBox 5" descr=" 6"/>
          <p:cNvSpPr txBox="1"/>
          <p:nvPr/>
        </p:nvSpPr>
        <p:spPr>
          <a:xfrm>
            <a:off x="1069560" y="1524000"/>
            <a:ext cx="6975890" cy="1200329"/>
          </a:xfrm>
          <a:prstGeom prst="rect">
            <a:avLst/>
          </a:prstGeom>
          <a:noFill/>
          <a:ln>
            <a:solidFill>
              <a:schemeClr val="tx1"/>
            </a:solidFill>
          </a:ln>
        </p:spPr>
        <p:txBody>
          <a:bodyPr wrap="square" rtlCol="0">
            <a:spAutoFit/>
          </a:bodyPr>
          <a:lstStyle/>
          <a:p>
            <a:r>
              <a:rPr lang="en-US" dirty="0">
                <a:latin typeface="+mj-lt"/>
              </a:rPr>
              <a:t>Blumenthal (D) is a candidate for the U.S. Senate seat now held by Christopher Dodd (D), and he has held a commanding lead in the race since he entered it. But the Times report has the potential to fundamentally reshape the contest in the Nutmeg State.</a:t>
            </a:r>
          </a:p>
        </p:txBody>
      </p:sp>
      <p:sp>
        <p:nvSpPr>
          <p:cNvPr id="5" name="Slide Number Placeholder 4" descr=" 5"/>
          <p:cNvSpPr>
            <a:spLocks noGrp="1"/>
          </p:cNvSpPr>
          <p:nvPr>
            <p:ph type="sldNum" sz="quarter" idx="11"/>
          </p:nvPr>
        </p:nvSpPr>
        <p:spPr/>
        <p:txBody>
          <a:bodyPr/>
          <a:lstStyle/>
          <a:p>
            <a:pPr>
              <a:defRPr/>
            </a:pPr>
            <a:r>
              <a:rPr lang="en-US" altLang="zh-TW" smtClean="0"/>
              <a:t>Page 79</a:t>
            </a:r>
            <a:endParaRPr lang="en-US" altLang="zh-TW"/>
          </a:p>
        </p:txBody>
      </p:sp>
    </p:spTree>
    <p:extLst>
      <p:ext uri="{BB962C8B-B14F-4D97-AF65-F5344CB8AC3E}">
        <p14:creationId xmlns:p14="http://schemas.microsoft.com/office/powerpoint/2010/main" val="1733666751"/>
      </p:ext>
    </p:extLst>
  </p:cSld>
  <p:clrMapOvr>
    <a:masterClrMapping/>
  </p:clrMapOvr>
  <p:transition spd="med">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Wikification: The Reference Problem </a:t>
            </a:r>
            <a:endParaRPr lang="en-US" sz="2400" dirty="0"/>
          </a:p>
        </p:txBody>
      </p:sp>
      <p:sp>
        <p:nvSpPr>
          <p:cNvPr id="6" name="TextBox 5" descr=" 6"/>
          <p:cNvSpPr txBox="1"/>
          <p:nvPr/>
        </p:nvSpPr>
        <p:spPr>
          <a:xfrm>
            <a:off x="1069560" y="1524000"/>
            <a:ext cx="6975890" cy="1200329"/>
          </a:xfrm>
          <a:prstGeom prst="rect">
            <a:avLst/>
          </a:prstGeom>
          <a:noFill/>
          <a:ln>
            <a:solidFill>
              <a:schemeClr val="tx1"/>
            </a:solidFill>
          </a:ln>
        </p:spPr>
        <p:txBody>
          <a:bodyPr wrap="square" rtlCol="0">
            <a:spAutoFit/>
          </a:bodyPr>
          <a:lstStyle/>
          <a:p>
            <a:r>
              <a:rPr lang="en-US" dirty="0">
                <a:latin typeface="+mj-lt"/>
              </a:rPr>
              <a:t>Blumenthal (D) is a candidate for the U.S. Senate seat now held by Christopher Dodd (D), and he has held a commanding lead in the race since he entered it. But the Times report has the potential to fundamentally reshape the contest in the Nutmeg State.</a:t>
            </a:r>
          </a:p>
        </p:txBody>
      </p:sp>
      <p:sp>
        <p:nvSpPr>
          <p:cNvPr id="7" name="TextBox 6" descr=" 7"/>
          <p:cNvSpPr txBox="1"/>
          <p:nvPr/>
        </p:nvSpPr>
        <p:spPr>
          <a:xfrm>
            <a:off x="1066800" y="3997762"/>
            <a:ext cx="6959600" cy="1200329"/>
          </a:xfrm>
          <a:prstGeom prst="rect">
            <a:avLst/>
          </a:prstGeom>
          <a:noFill/>
          <a:ln>
            <a:solidFill>
              <a:schemeClr val="tx1"/>
            </a:solidFill>
          </a:ln>
        </p:spPr>
        <p:txBody>
          <a:bodyPr wrap="square" rtlCol="0">
            <a:spAutoFit/>
          </a:bodyPr>
          <a:lstStyle/>
          <a:p>
            <a:r>
              <a:rPr lang="en-US" u="sng" dirty="0">
                <a:solidFill>
                  <a:srgbClr val="0000FF"/>
                </a:solidFill>
                <a:latin typeface="+mj-lt"/>
              </a:rPr>
              <a:t>Blumenthal</a:t>
            </a:r>
            <a:r>
              <a:rPr lang="en-US" dirty="0">
                <a:latin typeface="+mj-lt"/>
              </a:rPr>
              <a:t> (</a:t>
            </a:r>
            <a:r>
              <a:rPr lang="en-US" u="sng" dirty="0">
                <a:solidFill>
                  <a:srgbClr val="0000FF"/>
                </a:solidFill>
                <a:latin typeface="+mj-lt"/>
              </a:rPr>
              <a:t>D</a:t>
            </a:r>
            <a:r>
              <a:rPr lang="en-US" dirty="0">
                <a:latin typeface="+mj-lt"/>
              </a:rPr>
              <a:t>) is a candidate for the </a:t>
            </a:r>
            <a:r>
              <a:rPr lang="en-US" u="sng" dirty="0">
                <a:solidFill>
                  <a:srgbClr val="0000FF"/>
                </a:solidFill>
                <a:latin typeface="+mj-lt"/>
              </a:rPr>
              <a:t>U.S. Senate</a:t>
            </a:r>
            <a:r>
              <a:rPr lang="en-US" dirty="0">
                <a:latin typeface="+mj-lt"/>
              </a:rPr>
              <a:t> seat now held </a:t>
            </a:r>
            <a:r>
              <a:rPr lang="en-US" dirty="0" smtClean="0">
                <a:latin typeface="+mj-lt"/>
              </a:rPr>
              <a:t>by </a:t>
            </a:r>
            <a:r>
              <a:rPr lang="en-US" u="sng" dirty="0" smtClean="0">
                <a:solidFill>
                  <a:srgbClr val="0000FF"/>
                </a:solidFill>
                <a:latin typeface="+mj-lt"/>
              </a:rPr>
              <a:t>Christopher Dodd</a:t>
            </a:r>
            <a:r>
              <a:rPr lang="en-US" dirty="0" smtClean="0">
                <a:latin typeface="+mj-lt"/>
              </a:rPr>
              <a:t> </a:t>
            </a:r>
            <a:r>
              <a:rPr lang="en-US" dirty="0">
                <a:latin typeface="+mj-lt"/>
              </a:rPr>
              <a:t>(</a:t>
            </a:r>
            <a:r>
              <a:rPr lang="en-US" dirty="0">
                <a:solidFill>
                  <a:srgbClr val="0033CC"/>
                </a:solidFill>
                <a:latin typeface="+mj-lt"/>
              </a:rPr>
              <a:t>D</a:t>
            </a:r>
            <a:r>
              <a:rPr lang="en-US" dirty="0">
                <a:latin typeface="+mj-lt"/>
              </a:rPr>
              <a:t>), and he has held a commanding lead in the </a:t>
            </a:r>
            <a:r>
              <a:rPr lang="en-US" dirty="0" smtClean="0">
                <a:latin typeface="+mj-lt"/>
              </a:rPr>
              <a:t>race since </a:t>
            </a:r>
            <a:r>
              <a:rPr lang="en-US" dirty="0">
                <a:latin typeface="+mj-lt"/>
              </a:rPr>
              <a:t>he entered it. </a:t>
            </a:r>
            <a:r>
              <a:rPr lang="en-US" dirty="0" smtClean="0">
                <a:latin typeface="+mj-lt"/>
              </a:rPr>
              <a:t>But the </a:t>
            </a:r>
            <a:r>
              <a:rPr lang="en-US" u="sng" dirty="0">
                <a:solidFill>
                  <a:srgbClr val="0000FF"/>
                </a:solidFill>
                <a:latin typeface="+mj-lt"/>
              </a:rPr>
              <a:t>Times</a:t>
            </a:r>
            <a:r>
              <a:rPr lang="en-US" dirty="0">
                <a:latin typeface="+mj-lt"/>
              </a:rPr>
              <a:t> report has the potential </a:t>
            </a:r>
            <a:r>
              <a:rPr lang="en-US" dirty="0" smtClean="0">
                <a:latin typeface="+mj-lt"/>
              </a:rPr>
              <a:t>to fundamentally </a:t>
            </a:r>
            <a:r>
              <a:rPr lang="en-US" dirty="0">
                <a:latin typeface="+mj-lt"/>
              </a:rPr>
              <a:t>reshape the contest in </a:t>
            </a:r>
            <a:r>
              <a:rPr lang="en-US" u="sng" dirty="0" smtClean="0">
                <a:solidFill>
                  <a:srgbClr val="0000FF"/>
                </a:solidFill>
                <a:latin typeface="+mj-lt"/>
              </a:rPr>
              <a:t>the Nutmeg </a:t>
            </a:r>
            <a:r>
              <a:rPr lang="en-US" u="sng" dirty="0">
                <a:solidFill>
                  <a:srgbClr val="0000FF"/>
                </a:solidFill>
                <a:latin typeface="+mj-lt"/>
              </a:rPr>
              <a:t>State</a:t>
            </a:r>
            <a:r>
              <a:rPr lang="en-US" dirty="0">
                <a:latin typeface="+mj-lt"/>
              </a:rPr>
              <a:t>.</a:t>
            </a:r>
          </a:p>
        </p:txBody>
      </p:sp>
      <p:sp>
        <p:nvSpPr>
          <p:cNvPr id="20" name="Down Arrow 19" descr=" 8"/>
          <p:cNvSpPr/>
          <p:nvPr/>
        </p:nvSpPr>
        <p:spPr>
          <a:xfrm>
            <a:off x="4104484" y="2848328"/>
            <a:ext cx="265708" cy="350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 40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226" y="3256153"/>
            <a:ext cx="1647704" cy="417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own Arrow 8" descr=" 22"/>
          <p:cNvSpPr/>
          <p:nvPr/>
        </p:nvSpPr>
        <p:spPr>
          <a:xfrm rot="10800000">
            <a:off x="1585962" y="3708305"/>
            <a:ext cx="105115" cy="33805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descr=" 40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267" y="3264639"/>
            <a:ext cx="2577850" cy="41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descr=" 4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2730" y="5498651"/>
            <a:ext cx="1470470" cy="39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descr=" 4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1502" y="5498651"/>
            <a:ext cx="1581150" cy="41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Down Arrow 12" descr=" 24"/>
          <p:cNvSpPr/>
          <p:nvPr/>
        </p:nvSpPr>
        <p:spPr>
          <a:xfrm flipH="1">
            <a:off x="5628986" y="5234076"/>
            <a:ext cx="60262" cy="26457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descr=" 4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2942" y="3233831"/>
            <a:ext cx="1852342" cy="44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Down Arrow 14" descr=" 27"/>
          <p:cNvSpPr/>
          <p:nvPr/>
        </p:nvSpPr>
        <p:spPr>
          <a:xfrm rot="14243175">
            <a:off x="2769282" y="3563472"/>
            <a:ext cx="88476" cy="57912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rved Right Arrow 15" descr=" 3"/>
          <p:cNvSpPr/>
          <p:nvPr/>
        </p:nvSpPr>
        <p:spPr>
          <a:xfrm>
            <a:off x="816597" y="4448174"/>
            <a:ext cx="304800" cy="1334651"/>
          </a:xfrm>
          <a:prstGeom prst="curvedRightArrow">
            <a:avLst/>
          </a:prstGeom>
          <a:solidFill>
            <a:srgbClr val="9E9EFC"/>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FF"/>
                </a:solidFill>
              </a:ln>
              <a:solidFill>
                <a:srgbClr val="0000FF"/>
              </a:solidFill>
            </a:endParaRPr>
          </a:p>
        </p:txBody>
      </p:sp>
      <p:sp>
        <p:nvSpPr>
          <p:cNvPr id="17" name="Down Arrow 16" descr=" 29"/>
          <p:cNvSpPr/>
          <p:nvPr/>
        </p:nvSpPr>
        <p:spPr>
          <a:xfrm rot="14243175">
            <a:off x="5645011" y="3581105"/>
            <a:ext cx="88476" cy="57912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7" descr=" 4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101" y="5469657"/>
            <a:ext cx="1849432" cy="442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Down Arrow 18" descr=" 31"/>
          <p:cNvSpPr/>
          <p:nvPr/>
        </p:nvSpPr>
        <p:spPr>
          <a:xfrm flipH="1">
            <a:off x="3962400" y="4904522"/>
            <a:ext cx="60262" cy="56513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descr=" 5"/>
          <p:cNvSpPr>
            <a:spLocks noGrp="1"/>
          </p:cNvSpPr>
          <p:nvPr>
            <p:ph type="sldNum" sz="quarter" idx="11"/>
          </p:nvPr>
        </p:nvSpPr>
        <p:spPr/>
        <p:txBody>
          <a:bodyPr/>
          <a:lstStyle/>
          <a:p>
            <a:pPr>
              <a:defRPr/>
            </a:pPr>
            <a:r>
              <a:rPr lang="en-US" altLang="zh-TW" smtClean="0"/>
              <a:t>Page 79</a:t>
            </a:r>
            <a:endParaRPr lang="en-US" altLang="zh-TW"/>
          </a:p>
        </p:txBody>
      </p:sp>
    </p:spTree>
    <p:extLst>
      <p:ext uri="{BB962C8B-B14F-4D97-AF65-F5344CB8AC3E}">
        <p14:creationId xmlns:p14="http://schemas.microsoft.com/office/powerpoint/2010/main" val="2340424486"/>
      </p:ext>
    </p:extLst>
  </p:cSld>
  <p:clrMapOvr>
    <a:masterClrMapping/>
  </p:clrMapOvr>
  <p:transition spd="med">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Who is Alex Smith?</a:t>
            </a:r>
            <a:endParaRPr lang="en-US" dirty="0"/>
          </a:p>
        </p:txBody>
      </p:sp>
      <p:pic>
        <p:nvPicPr>
          <p:cNvPr id="6" name="Content Placeholder 5" descr=" 6"/>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desc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Tree>
    <p:extLst>
      <p:ext uri="{BB962C8B-B14F-4D97-AF65-F5344CB8AC3E}">
        <p14:creationId xmlns:p14="http://schemas.microsoft.com/office/powerpoint/2010/main" val="1863589770"/>
      </p:ext>
    </p:extLst>
  </p:cSld>
  <p:clrMapOvr>
    <a:masterClrMapping/>
  </p:clrMapOvr>
  <p:transition spd="med">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Who is Alex Smith?</a:t>
            </a:r>
            <a:endParaRPr lang="en-US" dirty="0"/>
          </a:p>
        </p:txBody>
      </p:sp>
      <p:pic>
        <p:nvPicPr>
          <p:cNvPr id="6" name="Content Placeholder 5" descr=" 6"/>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desc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
        <p:nvSpPr>
          <p:cNvPr id="5" name="Oval 4" descr=" 9"/>
          <p:cNvSpPr/>
          <p:nvPr/>
        </p:nvSpPr>
        <p:spPr>
          <a:xfrm>
            <a:off x="1116715" y="2666543"/>
            <a:ext cx="1295045" cy="361276"/>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descr=" 10"/>
          <p:cNvSpPr/>
          <p:nvPr/>
        </p:nvSpPr>
        <p:spPr>
          <a:xfrm>
            <a:off x="1238366" y="3629667"/>
            <a:ext cx="1061882" cy="322231"/>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descr=" 24"/>
          <p:cNvSpPr txBox="1"/>
          <p:nvPr/>
        </p:nvSpPr>
        <p:spPr>
          <a:xfrm>
            <a:off x="1205076" y="2677388"/>
            <a:ext cx="1095172"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Alex Smith</a:t>
            </a:r>
            <a:endParaRPr lang="en-US" dirty="0">
              <a:solidFill>
                <a:srgbClr val="FF0000"/>
              </a:solidFill>
            </a:endParaRPr>
          </a:p>
        </p:txBody>
      </p:sp>
      <p:sp>
        <p:nvSpPr>
          <p:cNvPr id="10" name="TextBox 9" descr=" 25"/>
          <p:cNvSpPr txBox="1"/>
          <p:nvPr/>
        </p:nvSpPr>
        <p:spPr>
          <a:xfrm>
            <a:off x="1429310" y="3641029"/>
            <a:ext cx="679994"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Smith</a:t>
            </a:r>
            <a:endParaRPr lang="en-US" dirty="0">
              <a:solidFill>
                <a:srgbClr val="FF0000"/>
              </a:solidFill>
            </a:endParaRPr>
          </a:p>
        </p:txBody>
      </p:sp>
    </p:spTree>
    <p:extLst>
      <p:ext uri="{BB962C8B-B14F-4D97-AF65-F5344CB8AC3E}">
        <p14:creationId xmlns:p14="http://schemas.microsoft.com/office/powerpoint/2010/main" val="1212882911"/>
      </p:ext>
    </p:extLst>
  </p:cSld>
  <p:clrMapOvr>
    <a:masterClrMapping/>
  </p:clrMapOvr>
  <p:transition spd="med">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Who is Alex Smith?</a:t>
            </a:r>
            <a:endParaRPr lang="en-US" dirty="0"/>
          </a:p>
        </p:txBody>
      </p:sp>
      <p:pic>
        <p:nvPicPr>
          <p:cNvPr id="6" name="Content Placeholder 5" descr=" 6"/>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desc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
        <p:nvSpPr>
          <p:cNvPr id="5" name="Oval 4" descr=" 9"/>
          <p:cNvSpPr/>
          <p:nvPr/>
        </p:nvSpPr>
        <p:spPr>
          <a:xfrm>
            <a:off x="1116715" y="2666543"/>
            <a:ext cx="1295045" cy="361276"/>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descr=" 10"/>
          <p:cNvSpPr/>
          <p:nvPr/>
        </p:nvSpPr>
        <p:spPr>
          <a:xfrm>
            <a:off x="1238366" y="3629667"/>
            <a:ext cx="1061882" cy="322231"/>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descr=" 11"/>
          <p:cNvSpPr/>
          <p:nvPr/>
        </p:nvSpPr>
        <p:spPr>
          <a:xfrm>
            <a:off x="6732240" y="2666543"/>
            <a:ext cx="1139918" cy="381151"/>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descr=" 12"/>
          <p:cNvSpPr/>
          <p:nvPr/>
        </p:nvSpPr>
        <p:spPr>
          <a:xfrm>
            <a:off x="6444208" y="3449030"/>
            <a:ext cx="1152128" cy="361276"/>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descr=" 24"/>
          <p:cNvSpPr txBox="1"/>
          <p:nvPr/>
        </p:nvSpPr>
        <p:spPr>
          <a:xfrm>
            <a:off x="1205076" y="2677388"/>
            <a:ext cx="1095172"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Alex Smith</a:t>
            </a:r>
            <a:endParaRPr lang="en-US" dirty="0">
              <a:solidFill>
                <a:srgbClr val="FF0000"/>
              </a:solidFill>
            </a:endParaRPr>
          </a:p>
        </p:txBody>
      </p:sp>
      <p:sp>
        <p:nvSpPr>
          <p:cNvPr id="10" name="TextBox 9" descr=" 25"/>
          <p:cNvSpPr txBox="1"/>
          <p:nvPr/>
        </p:nvSpPr>
        <p:spPr>
          <a:xfrm>
            <a:off x="1429310" y="3641029"/>
            <a:ext cx="679994"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Smith</a:t>
            </a:r>
            <a:endParaRPr lang="en-US" dirty="0">
              <a:solidFill>
                <a:srgbClr val="FF0000"/>
              </a:solidFill>
            </a:endParaRPr>
          </a:p>
        </p:txBody>
      </p:sp>
      <p:sp>
        <p:nvSpPr>
          <p:cNvPr id="12" name="TextBox 11" descr=" 26"/>
          <p:cNvSpPr txBox="1"/>
          <p:nvPr/>
        </p:nvSpPr>
        <p:spPr>
          <a:xfrm>
            <a:off x="6732240" y="2677904"/>
            <a:ext cx="1095172"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Alex Smith</a:t>
            </a:r>
            <a:endParaRPr lang="en-US" dirty="0">
              <a:solidFill>
                <a:srgbClr val="00BE00"/>
              </a:solidFill>
            </a:endParaRPr>
          </a:p>
        </p:txBody>
      </p:sp>
      <p:sp>
        <p:nvSpPr>
          <p:cNvPr id="14" name="TextBox 13" descr=" 27"/>
          <p:cNvSpPr txBox="1"/>
          <p:nvPr/>
        </p:nvSpPr>
        <p:spPr>
          <a:xfrm>
            <a:off x="6609204" y="3460390"/>
            <a:ext cx="679994"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Smith</a:t>
            </a:r>
            <a:endParaRPr lang="en-US" dirty="0">
              <a:solidFill>
                <a:srgbClr val="00BE00"/>
              </a:solidFill>
            </a:endParaRPr>
          </a:p>
        </p:txBody>
      </p:sp>
    </p:spTree>
    <p:extLst>
      <p:ext uri="{BB962C8B-B14F-4D97-AF65-F5344CB8AC3E}">
        <p14:creationId xmlns:p14="http://schemas.microsoft.com/office/powerpoint/2010/main" val="1700019812"/>
      </p:ext>
    </p:extLst>
  </p:cSld>
  <p:clrMapOvr>
    <a:masterClrMapping/>
  </p:clrMapOvr>
  <p:transition spd="med">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Who is Alex Smith?</a:t>
            </a:r>
            <a:endParaRPr lang="en-US" dirty="0"/>
          </a:p>
        </p:txBody>
      </p:sp>
      <p:pic>
        <p:nvPicPr>
          <p:cNvPr id="6" name="Content Placeholder 5" descr=" 6"/>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desc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
        <p:nvSpPr>
          <p:cNvPr id="5" name="Oval 4" descr=" 9"/>
          <p:cNvSpPr/>
          <p:nvPr/>
        </p:nvSpPr>
        <p:spPr>
          <a:xfrm>
            <a:off x="1116715" y="2666543"/>
            <a:ext cx="1295045" cy="361276"/>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descr=" 10"/>
          <p:cNvSpPr/>
          <p:nvPr/>
        </p:nvSpPr>
        <p:spPr>
          <a:xfrm>
            <a:off x="1238366" y="3629667"/>
            <a:ext cx="1061882" cy="322231"/>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descr=" 11"/>
          <p:cNvSpPr/>
          <p:nvPr/>
        </p:nvSpPr>
        <p:spPr>
          <a:xfrm>
            <a:off x="6732240" y="2666543"/>
            <a:ext cx="1139918" cy="381151"/>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descr=" 12"/>
          <p:cNvSpPr/>
          <p:nvPr/>
        </p:nvSpPr>
        <p:spPr>
          <a:xfrm>
            <a:off x="6444208" y="3449030"/>
            <a:ext cx="1152128" cy="361276"/>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 8"/>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2358595" y="2132856"/>
            <a:ext cx="2075688" cy="2560320"/>
          </a:xfrm>
          <a:prstGeom prst="rect">
            <a:avLst/>
          </a:prstGeom>
        </p:spPr>
      </p:pic>
      <p:sp>
        <p:nvSpPr>
          <p:cNvPr id="16"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8" name="TextBox 7" descr=" 24"/>
          <p:cNvSpPr txBox="1"/>
          <p:nvPr/>
        </p:nvSpPr>
        <p:spPr>
          <a:xfrm>
            <a:off x="1205076" y="2677388"/>
            <a:ext cx="1095172"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Alex Smith</a:t>
            </a:r>
            <a:endParaRPr lang="en-US" dirty="0">
              <a:solidFill>
                <a:srgbClr val="FF0000"/>
              </a:solidFill>
            </a:endParaRPr>
          </a:p>
        </p:txBody>
      </p:sp>
      <p:sp>
        <p:nvSpPr>
          <p:cNvPr id="10" name="TextBox 9" descr=" 25"/>
          <p:cNvSpPr txBox="1"/>
          <p:nvPr/>
        </p:nvSpPr>
        <p:spPr>
          <a:xfrm>
            <a:off x="1429310" y="3641029"/>
            <a:ext cx="679994"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Smith</a:t>
            </a:r>
            <a:endParaRPr lang="en-US" dirty="0">
              <a:solidFill>
                <a:srgbClr val="FF0000"/>
              </a:solidFill>
            </a:endParaRPr>
          </a:p>
        </p:txBody>
      </p:sp>
      <p:sp>
        <p:nvSpPr>
          <p:cNvPr id="12" name="TextBox 11" descr=" 26"/>
          <p:cNvSpPr txBox="1"/>
          <p:nvPr/>
        </p:nvSpPr>
        <p:spPr>
          <a:xfrm>
            <a:off x="6732240" y="2677904"/>
            <a:ext cx="1095172"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Alex Smith</a:t>
            </a:r>
            <a:endParaRPr lang="en-US" dirty="0">
              <a:solidFill>
                <a:srgbClr val="00BE00"/>
              </a:solidFill>
            </a:endParaRPr>
          </a:p>
        </p:txBody>
      </p:sp>
      <p:sp>
        <p:nvSpPr>
          <p:cNvPr id="14" name="TextBox 13" descr=" 27"/>
          <p:cNvSpPr txBox="1"/>
          <p:nvPr/>
        </p:nvSpPr>
        <p:spPr>
          <a:xfrm>
            <a:off x="6609204" y="3460390"/>
            <a:ext cx="679994"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Smith</a:t>
            </a:r>
            <a:endParaRPr lang="en-US" dirty="0">
              <a:solidFill>
                <a:srgbClr val="00BE00"/>
              </a:solidFill>
            </a:endParaRPr>
          </a:p>
        </p:txBody>
      </p:sp>
    </p:spTree>
    <p:extLst>
      <p:ext uri="{BB962C8B-B14F-4D97-AF65-F5344CB8AC3E}">
        <p14:creationId xmlns:p14="http://schemas.microsoft.com/office/powerpoint/2010/main" val="2786667202"/>
      </p:ext>
    </p:extLst>
  </p:cSld>
  <p:clrMapOvr>
    <a:masterClrMapping/>
  </p:clrMapOvr>
  <p:transition spd="med">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Who is Alex Smith?</a:t>
            </a:r>
            <a:endParaRPr lang="en-US" dirty="0"/>
          </a:p>
        </p:txBody>
      </p:sp>
      <p:pic>
        <p:nvPicPr>
          <p:cNvPr id="6" name="Content Placeholder 5" descr=" 6"/>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desc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
        <p:nvSpPr>
          <p:cNvPr id="5" name="Oval 4" descr=" 9"/>
          <p:cNvSpPr/>
          <p:nvPr/>
        </p:nvSpPr>
        <p:spPr>
          <a:xfrm>
            <a:off x="1116715" y="2666543"/>
            <a:ext cx="1295045" cy="361276"/>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descr=" 10"/>
          <p:cNvSpPr/>
          <p:nvPr/>
        </p:nvSpPr>
        <p:spPr>
          <a:xfrm>
            <a:off x="1238366" y="3629667"/>
            <a:ext cx="1061882" cy="322231"/>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descr=" 11"/>
          <p:cNvSpPr/>
          <p:nvPr/>
        </p:nvSpPr>
        <p:spPr>
          <a:xfrm>
            <a:off x="6732240" y="2666543"/>
            <a:ext cx="1139918" cy="381151"/>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descr=" 12"/>
          <p:cNvSpPr/>
          <p:nvPr/>
        </p:nvSpPr>
        <p:spPr>
          <a:xfrm>
            <a:off x="6444208" y="3449030"/>
            <a:ext cx="1152128" cy="361276"/>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 8"/>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2358595" y="2132856"/>
            <a:ext cx="2075688" cy="2560320"/>
          </a:xfrm>
          <a:prstGeom prst="rect">
            <a:avLst/>
          </a:prstGeom>
        </p:spPr>
      </p:pic>
      <p:pic>
        <p:nvPicPr>
          <p:cNvPr id="17" name="Picture 16" descr="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7134" y="2132856"/>
            <a:ext cx="2078489" cy="2560320"/>
          </a:xfrm>
          <a:prstGeom prst="rect">
            <a:avLst/>
          </a:prstGeom>
        </p:spPr>
      </p:pic>
      <p:sp>
        <p:nvSpPr>
          <p:cNvPr id="16"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18" name="TextBox 3" descr=" 16"/>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sp>
        <p:nvSpPr>
          <p:cNvPr id="8" name="TextBox 7" descr=" 24"/>
          <p:cNvSpPr txBox="1"/>
          <p:nvPr/>
        </p:nvSpPr>
        <p:spPr>
          <a:xfrm>
            <a:off x="1205076" y="2677388"/>
            <a:ext cx="1095172"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Alex Smith</a:t>
            </a:r>
            <a:endParaRPr lang="en-US" dirty="0">
              <a:solidFill>
                <a:srgbClr val="FF0000"/>
              </a:solidFill>
            </a:endParaRPr>
          </a:p>
        </p:txBody>
      </p:sp>
      <p:sp>
        <p:nvSpPr>
          <p:cNvPr id="10" name="TextBox 9" descr=" 25"/>
          <p:cNvSpPr txBox="1"/>
          <p:nvPr/>
        </p:nvSpPr>
        <p:spPr>
          <a:xfrm>
            <a:off x="1429310" y="3641029"/>
            <a:ext cx="679994"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Smith</a:t>
            </a:r>
            <a:endParaRPr lang="en-US" dirty="0">
              <a:solidFill>
                <a:srgbClr val="FF0000"/>
              </a:solidFill>
            </a:endParaRPr>
          </a:p>
        </p:txBody>
      </p:sp>
      <p:sp>
        <p:nvSpPr>
          <p:cNvPr id="12" name="TextBox 11" descr=" 26"/>
          <p:cNvSpPr txBox="1"/>
          <p:nvPr/>
        </p:nvSpPr>
        <p:spPr>
          <a:xfrm>
            <a:off x="6732240" y="2677904"/>
            <a:ext cx="1095172"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Alex Smith</a:t>
            </a:r>
            <a:endParaRPr lang="en-US" dirty="0">
              <a:solidFill>
                <a:srgbClr val="00BE00"/>
              </a:solidFill>
            </a:endParaRPr>
          </a:p>
        </p:txBody>
      </p:sp>
      <p:sp>
        <p:nvSpPr>
          <p:cNvPr id="14" name="TextBox 13" descr=" 27"/>
          <p:cNvSpPr txBox="1"/>
          <p:nvPr/>
        </p:nvSpPr>
        <p:spPr>
          <a:xfrm>
            <a:off x="6609204" y="3460390"/>
            <a:ext cx="679994"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Smith</a:t>
            </a:r>
            <a:endParaRPr lang="en-US" dirty="0">
              <a:solidFill>
                <a:srgbClr val="00BE00"/>
              </a:solidFill>
            </a:endParaRPr>
          </a:p>
        </p:txBody>
      </p:sp>
    </p:spTree>
    <p:extLst>
      <p:ext uri="{BB962C8B-B14F-4D97-AF65-F5344CB8AC3E}">
        <p14:creationId xmlns:p14="http://schemas.microsoft.com/office/powerpoint/2010/main" val="1707693648"/>
      </p:ext>
    </p:extLst>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Rectangle 13" descr=" 23"/>
          <p:cNvSpPr>
            <a:spLocks noChangeArrowheads="1"/>
          </p:cNvSpPr>
          <p:nvPr/>
        </p:nvSpPr>
        <p:spPr bwMode="auto">
          <a:xfrm>
            <a:off x="6019800" y="3733800"/>
            <a:ext cx="54864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3" name="Rectangle 13" descr=" 24"/>
          <p:cNvSpPr>
            <a:spLocks noChangeArrowheads="1"/>
          </p:cNvSpPr>
          <p:nvPr/>
        </p:nvSpPr>
        <p:spPr bwMode="auto">
          <a:xfrm>
            <a:off x="1752600" y="1295400"/>
            <a:ext cx="123444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grpSp>
        <p:nvGrpSpPr>
          <p:cNvPr id="19" name="Group 2" descr=" 2"/>
          <p:cNvGrpSpPr>
            <a:grpSpLocks/>
          </p:cNvGrpSpPr>
          <p:nvPr/>
        </p:nvGrpSpPr>
        <p:grpSpPr bwMode="auto">
          <a:xfrm>
            <a:off x="4495800" y="2114550"/>
            <a:ext cx="3962400" cy="2533650"/>
            <a:chOff x="2832" y="1332"/>
            <a:chExt cx="2496" cy="1596"/>
          </a:xfrm>
        </p:grpSpPr>
        <p:sp>
          <p:nvSpPr>
            <p:cNvPr id="20" name="Rectangle 3"/>
            <p:cNvSpPr>
              <a:spLocks noChangeArrowheads="1"/>
            </p:cNvSpPr>
            <p:nvPr/>
          </p:nvSpPr>
          <p:spPr bwMode="auto">
            <a:xfrm>
              <a:off x="3552" y="2736"/>
              <a:ext cx="1302"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1" name="Rectangle 4"/>
            <p:cNvSpPr>
              <a:spLocks noChangeArrowheads="1"/>
            </p:cNvSpPr>
            <p:nvPr/>
          </p:nvSpPr>
          <p:spPr bwMode="auto">
            <a:xfrm>
              <a:off x="4368" y="1530"/>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2" name="Rectangle 5"/>
            <p:cNvSpPr>
              <a:spLocks noChangeArrowheads="1"/>
            </p:cNvSpPr>
            <p:nvPr/>
          </p:nvSpPr>
          <p:spPr bwMode="auto">
            <a:xfrm>
              <a:off x="2832" y="1332"/>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grpSp>
        <p:nvGrpSpPr>
          <p:cNvPr id="11" name="Group 6" descr=" 3"/>
          <p:cNvGrpSpPr>
            <a:grpSpLocks/>
          </p:cNvGrpSpPr>
          <p:nvPr/>
        </p:nvGrpSpPr>
        <p:grpSpPr bwMode="auto">
          <a:xfrm>
            <a:off x="530225" y="1295400"/>
            <a:ext cx="8534400" cy="3276600"/>
            <a:chOff x="334" y="816"/>
            <a:chExt cx="5376" cy="2064"/>
          </a:xfrm>
        </p:grpSpPr>
        <p:sp>
          <p:nvSpPr>
            <p:cNvPr id="12" name="Rectangle 7"/>
            <p:cNvSpPr>
              <a:spLocks noChangeArrowheads="1"/>
            </p:cNvSpPr>
            <p:nvPr/>
          </p:nvSpPr>
          <p:spPr bwMode="auto">
            <a:xfrm>
              <a:off x="2062" y="2256"/>
              <a:ext cx="336"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3" name="Rectangle 8"/>
            <p:cNvSpPr>
              <a:spLocks noChangeArrowheads="1"/>
            </p:cNvSpPr>
            <p:nvPr/>
          </p:nvSpPr>
          <p:spPr bwMode="auto">
            <a:xfrm>
              <a:off x="4222" y="1344"/>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 name="Rectangle 9"/>
            <p:cNvSpPr>
              <a:spLocks noChangeArrowheads="1"/>
            </p:cNvSpPr>
            <p:nvPr/>
          </p:nvSpPr>
          <p:spPr bwMode="auto">
            <a:xfrm>
              <a:off x="2110" y="1344"/>
              <a:ext cx="24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5" name="Rectangle 10"/>
            <p:cNvSpPr>
              <a:spLocks noChangeArrowheads="1"/>
            </p:cNvSpPr>
            <p:nvPr/>
          </p:nvSpPr>
          <p:spPr bwMode="auto">
            <a:xfrm>
              <a:off x="1870" y="15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6" name="Rectangle 11"/>
            <p:cNvSpPr>
              <a:spLocks noChangeArrowheads="1"/>
            </p:cNvSpPr>
            <p:nvPr/>
          </p:nvSpPr>
          <p:spPr bwMode="auto">
            <a:xfrm>
              <a:off x="334" y="27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7" name="Rectangle 12"/>
            <p:cNvSpPr>
              <a:spLocks noChangeArrowheads="1"/>
            </p:cNvSpPr>
            <p:nvPr/>
          </p:nvSpPr>
          <p:spPr bwMode="auto">
            <a:xfrm>
              <a:off x="5422" y="1488"/>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8" name="Rectangle 13"/>
            <p:cNvSpPr>
              <a:spLocks noChangeArrowheads="1"/>
            </p:cNvSpPr>
            <p:nvPr/>
          </p:nvSpPr>
          <p:spPr bwMode="auto">
            <a:xfrm>
              <a:off x="4846" y="816"/>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grpSp>
        <p:nvGrpSpPr>
          <p:cNvPr id="6" name="Group 22" descr=" 4"/>
          <p:cNvGrpSpPr>
            <a:grpSpLocks/>
          </p:cNvGrpSpPr>
          <p:nvPr/>
        </p:nvGrpSpPr>
        <p:grpSpPr bwMode="auto">
          <a:xfrm>
            <a:off x="2435225" y="1295400"/>
            <a:ext cx="3886200" cy="1371600"/>
            <a:chOff x="1534" y="816"/>
            <a:chExt cx="2448" cy="864"/>
          </a:xfrm>
        </p:grpSpPr>
        <p:sp>
          <p:nvSpPr>
            <p:cNvPr id="8" name="Rectangle 15"/>
            <p:cNvSpPr>
              <a:spLocks noChangeArrowheads="1"/>
            </p:cNvSpPr>
            <p:nvPr/>
          </p:nvSpPr>
          <p:spPr bwMode="auto">
            <a:xfrm>
              <a:off x="3262" y="1536"/>
              <a:ext cx="72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9" name="Rectangle 16"/>
            <p:cNvSpPr>
              <a:spLocks noChangeArrowheads="1"/>
            </p:cNvSpPr>
            <p:nvPr/>
          </p:nvSpPr>
          <p:spPr bwMode="auto">
            <a:xfrm>
              <a:off x="1534" y="1152"/>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 name="Rectangle 17"/>
            <p:cNvSpPr>
              <a:spLocks noChangeArrowheads="1"/>
            </p:cNvSpPr>
            <p:nvPr/>
          </p:nvSpPr>
          <p:spPr bwMode="auto">
            <a:xfrm>
              <a:off x="2158" y="816"/>
              <a:ext cx="129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sp>
        <p:nvSpPr>
          <p:cNvPr id="8198" name="Rectangle 18" descr=" 819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5" name="Rectangle 20" descr=" 541716"/>
          <p:cNvSpPr>
            <a:spLocks noChangeArrowheads="1"/>
          </p:cNvSpPr>
          <p:nvPr/>
        </p:nvSpPr>
        <p:spPr bwMode="auto">
          <a:xfrm>
            <a:off x="152400" y="5105400"/>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latin typeface="Tempus Sans ITC" pitchFamily="82" charset="0"/>
              </a:rPr>
              <a:t>1. Christopher Robin was born in England.      2.  Winnie the Pooh is a title of a book.  </a:t>
            </a:r>
          </a:p>
          <a:p>
            <a:r>
              <a:rPr lang="en-US" b="1">
                <a:solidFill>
                  <a:srgbClr val="FF0000"/>
                </a:solidFill>
                <a:latin typeface="Tempus Sans ITC" pitchFamily="82" charset="0"/>
              </a:rPr>
              <a:t>3. Christopher Robin’s dad was a magician.     4. Christopher Robin must be at least 65 now.</a:t>
            </a:r>
            <a:r>
              <a:rPr lang="en-US">
                <a:solidFill>
                  <a:srgbClr val="FF0000"/>
                </a:solidFill>
                <a:latin typeface="Tempus Sans ITC" pitchFamily="82" charset="0"/>
              </a:rPr>
              <a:t> </a:t>
            </a:r>
          </a:p>
        </p:txBody>
      </p:sp>
      <p:sp>
        <p:nvSpPr>
          <p:cNvPr id="8201" name="Rectangle 19" descr=" 8201"/>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25" name="Rectangle 23" descr=" 541719"/>
          <p:cNvSpPr>
            <a:spLocks noChangeArrowheads="1"/>
          </p:cNvSpPr>
          <p:nvPr/>
        </p:nvSpPr>
        <p:spPr bwMode="auto">
          <a:xfrm>
            <a:off x="2933700" y="5867400"/>
            <a:ext cx="3276600" cy="381000"/>
          </a:xfrm>
          <a:prstGeom prst="rect">
            <a:avLst/>
          </a:prstGeom>
          <a:solidFill>
            <a:srgbClr val="CC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lnSpc>
                <a:spcPct val="90000"/>
              </a:lnSpc>
              <a:spcBef>
                <a:spcPct val="20000"/>
              </a:spcBef>
              <a:buClr>
                <a:srgbClr val="FF9900"/>
              </a:buClr>
              <a:buSzPct val="75000"/>
            </a:pPr>
            <a:r>
              <a:rPr lang="en-US" sz="2000" b="1" smtClean="0">
                <a:solidFill>
                  <a:schemeClr val="bg1"/>
                </a:solidFill>
                <a:latin typeface="Tempus Sans ITC"/>
              </a:rPr>
              <a:t>This is an Inference Problem</a:t>
            </a:r>
          </a:p>
          <a:p>
            <a:pPr marL="342900" indent="-342900">
              <a:lnSpc>
                <a:spcPct val="90000"/>
              </a:lnSpc>
              <a:spcBef>
                <a:spcPct val="20000"/>
              </a:spcBef>
              <a:buClr>
                <a:schemeClr val="bg2"/>
              </a:buClr>
              <a:buSzPct val="75000"/>
              <a:buFont typeface="Wingdings" pitchFamily="2" charset="2"/>
              <a:buNone/>
            </a:pPr>
            <a:endParaRPr lang="en-US" sz="2000" b="1">
              <a:solidFill>
                <a:schemeClr val="bg1"/>
              </a:solidFill>
              <a:latin typeface="Tempus Sans ITC" pitchFamily="82" charset="0"/>
            </a:endParaRPr>
          </a:p>
        </p:txBody>
      </p:sp>
      <p:sp>
        <p:nvSpPr>
          <p:cNvPr id="7" name="Slide Number Placeholder 6" descr=" 7"/>
          <p:cNvSpPr>
            <a:spLocks noGrp="1"/>
          </p:cNvSpPr>
          <p:nvPr>
            <p:ph type="sldNum" sz="quarter" idx="11"/>
          </p:nvPr>
        </p:nvSpPr>
        <p:spPr/>
        <p:txBody>
          <a:bodyPr/>
          <a:lstStyle/>
          <a:p>
            <a:pPr>
              <a:defRPr/>
            </a:pPr>
            <a:r>
              <a:rPr lang="en-US" altLang="zh-TW" smtClean="0"/>
              <a:t>Page 2</a:t>
            </a:r>
            <a:endParaRPr lang="en-US" altLang="zh-TW"/>
          </a:p>
        </p:txBody>
      </p:sp>
    </p:spTree>
    <p:extLst>
      <p:ext uri="{BB962C8B-B14F-4D97-AF65-F5344CB8AC3E}">
        <p14:creationId xmlns:p14="http://schemas.microsoft.com/office/powerpoint/2010/main" val="890638048"/>
      </p:ext>
    </p:extLst>
  </p:cSld>
  <p:clrMapOvr>
    <a:masterClrMapping/>
  </p:clrMapOvr>
  <p:transition spd="med">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Who is Alex Smith?</a:t>
            </a:r>
            <a:endParaRPr lang="en-US" dirty="0"/>
          </a:p>
        </p:txBody>
      </p:sp>
      <p:pic>
        <p:nvPicPr>
          <p:cNvPr id="6" name="Content Placeholder 5" descr=" 6"/>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desc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
        <p:nvSpPr>
          <p:cNvPr id="5" name="Oval 4" descr=" 9"/>
          <p:cNvSpPr/>
          <p:nvPr/>
        </p:nvSpPr>
        <p:spPr>
          <a:xfrm>
            <a:off x="1116715" y="2666543"/>
            <a:ext cx="1295045" cy="361276"/>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descr=" 10"/>
          <p:cNvSpPr/>
          <p:nvPr/>
        </p:nvSpPr>
        <p:spPr>
          <a:xfrm>
            <a:off x="1238366" y="3629667"/>
            <a:ext cx="1061882" cy="322231"/>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descr=" 11"/>
          <p:cNvSpPr/>
          <p:nvPr/>
        </p:nvSpPr>
        <p:spPr>
          <a:xfrm>
            <a:off x="6732240" y="2666543"/>
            <a:ext cx="1139918" cy="381151"/>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descr=" 12"/>
          <p:cNvSpPr/>
          <p:nvPr/>
        </p:nvSpPr>
        <p:spPr>
          <a:xfrm>
            <a:off x="6444208" y="3449030"/>
            <a:ext cx="1152128" cy="361276"/>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 8"/>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2358595" y="2132856"/>
            <a:ext cx="2075688" cy="2560320"/>
          </a:xfrm>
          <a:prstGeom prst="rect">
            <a:avLst/>
          </a:prstGeom>
        </p:spPr>
      </p:pic>
      <p:pic>
        <p:nvPicPr>
          <p:cNvPr id="17" name="Picture 16" descr="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7134" y="2132856"/>
            <a:ext cx="2078489" cy="2560320"/>
          </a:xfrm>
          <a:prstGeom prst="rect">
            <a:avLst/>
          </a:prstGeom>
        </p:spPr>
      </p:pic>
      <p:sp>
        <p:nvSpPr>
          <p:cNvPr id="16"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18" name="TextBox 3" descr=" 16"/>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sp>
        <p:nvSpPr>
          <p:cNvPr id="19" name="Oval 18" descr=" 17"/>
          <p:cNvSpPr/>
          <p:nvPr/>
        </p:nvSpPr>
        <p:spPr>
          <a:xfrm>
            <a:off x="795685" y="3845692"/>
            <a:ext cx="720080" cy="322231"/>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ular Callout 19" descr=" 18"/>
          <p:cNvSpPr>
            <a:spLocks noChangeArrowheads="1"/>
          </p:cNvSpPr>
          <p:nvPr/>
        </p:nvSpPr>
        <p:spPr bwMode="auto">
          <a:xfrm>
            <a:off x="107504" y="5366487"/>
            <a:ext cx="2458616" cy="577113"/>
          </a:xfrm>
          <a:prstGeom prst="wedgeRectCallout">
            <a:avLst>
              <a:gd name="adj1" fmla="val -6819"/>
              <a:gd name="adj2" fmla="val -258777"/>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San Diego:  </a:t>
            </a:r>
            <a:r>
              <a:rPr lang="en-US" sz="1600" b="1" dirty="0" smtClean="0">
                <a:solidFill>
                  <a:srgbClr val="000000"/>
                </a:solidFill>
                <a:latin typeface="Calibri" panose="020F0502020204030204" pitchFamily="34" charset="0"/>
              </a:rPr>
              <a:t>The San Diego Chargers (A Football team)</a:t>
            </a:r>
            <a:endParaRPr lang="en-US" sz="1600" b="1" dirty="0">
              <a:solidFill>
                <a:srgbClr val="000000"/>
              </a:solidFill>
              <a:latin typeface="Calibri" panose="020F0502020204030204" pitchFamily="34" charset="0"/>
            </a:endParaRPr>
          </a:p>
        </p:txBody>
      </p:sp>
      <p:sp>
        <p:nvSpPr>
          <p:cNvPr id="8" name="TextBox 7" descr=" 24"/>
          <p:cNvSpPr txBox="1"/>
          <p:nvPr/>
        </p:nvSpPr>
        <p:spPr>
          <a:xfrm>
            <a:off x="1205076" y="2677388"/>
            <a:ext cx="1095172"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Alex Smith</a:t>
            </a:r>
            <a:endParaRPr lang="en-US" dirty="0">
              <a:solidFill>
                <a:srgbClr val="FF0000"/>
              </a:solidFill>
            </a:endParaRPr>
          </a:p>
        </p:txBody>
      </p:sp>
      <p:sp>
        <p:nvSpPr>
          <p:cNvPr id="10" name="TextBox 9" descr=" 25"/>
          <p:cNvSpPr txBox="1"/>
          <p:nvPr/>
        </p:nvSpPr>
        <p:spPr>
          <a:xfrm>
            <a:off x="1429310" y="3641029"/>
            <a:ext cx="679994"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Smith</a:t>
            </a:r>
            <a:endParaRPr lang="en-US" dirty="0">
              <a:solidFill>
                <a:srgbClr val="FF0000"/>
              </a:solidFill>
            </a:endParaRPr>
          </a:p>
        </p:txBody>
      </p:sp>
      <p:sp>
        <p:nvSpPr>
          <p:cNvPr id="12" name="TextBox 11" descr=" 26"/>
          <p:cNvSpPr txBox="1"/>
          <p:nvPr/>
        </p:nvSpPr>
        <p:spPr>
          <a:xfrm>
            <a:off x="6732240" y="2677904"/>
            <a:ext cx="1095172"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Alex Smith</a:t>
            </a:r>
            <a:endParaRPr lang="en-US" dirty="0">
              <a:solidFill>
                <a:srgbClr val="00BE00"/>
              </a:solidFill>
            </a:endParaRPr>
          </a:p>
        </p:txBody>
      </p:sp>
      <p:sp>
        <p:nvSpPr>
          <p:cNvPr id="14" name="TextBox 13" descr=" 27"/>
          <p:cNvSpPr txBox="1"/>
          <p:nvPr/>
        </p:nvSpPr>
        <p:spPr>
          <a:xfrm>
            <a:off x="6609204" y="3460390"/>
            <a:ext cx="679994"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Smith</a:t>
            </a:r>
            <a:endParaRPr lang="en-US" dirty="0">
              <a:solidFill>
                <a:srgbClr val="00BE00"/>
              </a:solidFill>
            </a:endParaRPr>
          </a:p>
        </p:txBody>
      </p:sp>
    </p:spTree>
    <p:extLst>
      <p:ext uri="{BB962C8B-B14F-4D97-AF65-F5344CB8AC3E}">
        <p14:creationId xmlns:p14="http://schemas.microsoft.com/office/powerpoint/2010/main" val="932776471"/>
      </p:ext>
    </p:extLst>
  </p:cSld>
  <p:clrMapOvr>
    <a:masterClrMapping/>
  </p:clrMapOvr>
  <p:transition spd="med">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Who is Alex Smith?</a:t>
            </a:r>
            <a:endParaRPr lang="en-US" dirty="0"/>
          </a:p>
        </p:txBody>
      </p:sp>
      <p:pic>
        <p:nvPicPr>
          <p:cNvPr id="6" name="Content Placeholder 5" descr=" 6"/>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desc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
        <p:nvSpPr>
          <p:cNvPr id="5" name="Oval 4" descr=" 9"/>
          <p:cNvSpPr/>
          <p:nvPr/>
        </p:nvSpPr>
        <p:spPr>
          <a:xfrm>
            <a:off x="1116715" y="2666543"/>
            <a:ext cx="1295045" cy="361276"/>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descr=" 10"/>
          <p:cNvSpPr/>
          <p:nvPr/>
        </p:nvSpPr>
        <p:spPr>
          <a:xfrm>
            <a:off x="1238366" y="3629667"/>
            <a:ext cx="1061882" cy="322231"/>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descr=" 11"/>
          <p:cNvSpPr/>
          <p:nvPr/>
        </p:nvSpPr>
        <p:spPr>
          <a:xfrm>
            <a:off x="6732240" y="2666543"/>
            <a:ext cx="1139918" cy="381151"/>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descr=" 12"/>
          <p:cNvSpPr/>
          <p:nvPr/>
        </p:nvSpPr>
        <p:spPr>
          <a:xfrm>
            <a:off x="6444208" y="3449030"/>
            <a:ext cx="1152128" cy="361276"/>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 8"/>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2358595" y="2132856"/>
            <a:ext cx="2075688" cy="2560320"/>
          </a:xfrm>
          <a:prstGeom prst="rect">
            <a:avLst/>
          </a:prstGeom>
        </p:spPr>
      </p:pic>
      <p:pic>
        <p:nvPicPr>
          <p:cNvPr id="17" name="Picture 16" descr="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7134" y="2132856"/>
            <a:ext cx="2078489" cy="2560320"/>
          </a:xfrm>
          <a:prstGeom prst="rect">
            <a:avLst/>
          </a:prstGeom>
        </p:spPr>
      </p:pic>
      <p:sp>
        <p:nvSpPr>
          <p:cNvPr id="16"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18" name="TextBox 3" descr=" 16"/>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sp>
        <p:nvSpPr>
          <p:cNvPr id="19" name="Oval 18" descr=" 17"/>
          <p:cNvSpPr/>
          <p:nvPr/>
        </p:nvSpPr>
        <p:spPr>
          <a:xfrm>
            <a:off x="795685" y="3845692"/>
            <a:ext cx="720080" cy="322231"/>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ular Callout 19" descr=" 18"/>
          <p:cNvSpPr>
            <a:spLocks noChangeArrowheads="1"/>
          </p:cNvSpPr>
          <p:nvPr/>
        </p:nvSpPr>
        <p:spPr bwMode="auto">
          <a:xfrm>
            <a:off x="107504" y="5366487"/>
            <a:ext cx="2458616" cy="577113"/>
          </a:xfrm>
          <a:prstGeom prst="wedgeRectCallout">
            <a:avLst>
              <a:gd name="adj1" fmla="val -6819"/>
              <a:gd name="adj2" fmla="val -258777"/>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San Diego:  </a:t>
            </a:r>
            <a:r>
              <a:rPr lang="en-US" sz="1600" b="1" dirty="0" smtClean="0">
                <a:solidFill>
                  <a:srgbClr val="000000"/>
                </a:solidFill>
                <a:latin typeface="Calibri" panose="020F0502020204030204" pitchFamily="34" charset="0"/>
              </a:rPr>
              <a:t>The San Diego Chargers (A Football team)</a:t>
            </a:r>
            <a:endParaRPr lang="en-US" sz="1600" b="1" dirty="0">
              <a:solidFill>
                <a:srgbClr val="000000"/>
              </a:solidFill>
              <a:latin typeface="Calibri" panose="020F0502020204030204" pitchFamily="34" charset="0"/>
            </a:endParaRPr>
          </a:p>
        </p:txBody>
      </p:sp>
      <p:sp>
        <p:nvSpPr>
          <p:cNvPr id="22" name="Oval 21" descr=" 19"/>
          <p:cNvSpPr/>
          <p:nvPr/>
        </p:nvSpPr>
        <p:spPr>
          <a:xfrm>
            <a:off x="6660232" y="4003828"/>
            <a:ext cx="720080" cy="361276"/>
          </a:xfrm>
          <a:prstGeom prst="ellipse">
            <a:avLst/>
          </a:prstGeom>
          <a:no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ular Callout 20" descr=" 20"/>
          <p:cNvSpPr>
            <a:spLocks noChangeArrowheads="1"/>
          </p:cNvSpPr>
          <p:nvPr/>
        </p:nvSpPr>
        <p:spPr bwMode="auto">
          <a:xfrm>
            <a:off x="6642850" y="5524566"/>
            <a:ext cx="2458616" cy="577113"/>
          </a:xfrm>
          <a:prstGeom prst="wedgeRectCallout">
            <a:avLst>
              <a:gd name="adj1" fmla="val -40163"/>
              <a:gd name="adj2" fmla="val -236923"/>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Ravens:  </a:t>
            </a:r>
            <a:r>
              <a:rPr lang="en-US" sz="1600" b="1" dirty="0" smtClean="0">
                <a:solidFill>
                  <a:srgbClr val="000000"/>
                </a:solidFill>
                <a:latin typeface="Calibri" panose="020F0502020204030204" pitchFamily="34" charset="0"/>
              </a:rPr>
              <a:t>The Baltimore Ravens (A Football team)</a:t>
            </a:r>
            <a:endParaRPr lang="en-US" sz="1600" b="1" dirty="0">
              <a:solidFill>
                <a:srgbClr val="000000"/>
              </a:solidFill>
              <a:latin typeface="Calibri" panose="020F0502020204030204" pitchFamily="34" charset="0"/>
            </a:endParaRPr>
          </a:p>
        </p:txBody>
      </p:sp>
      <p:sp>
        <p:nvSpPr>
          <p:cNvPr id="8" name="TextBox 7" descr=" 24"/>
          <p:cNvSpPr txBox="1"/>
          <p:nvPr/>
        </p:nvSpPr>
        <p:spPr>
          <a:xfrm>
            <a:off x="1205076" y="2677388"/>
            <a:ext cx="1095172"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Alex Smith</a:t>
            </a:r>
            <a:endParaRPr lang="en-US" dirty="0">
              <a:solidFill>
                <a:srgbClr val="FF0000"/>
              </a:solidFill>
            </a:endParaRPr>
          </a:p>
        </p:txBody>
      </p:sp>
      <p:sp>
        <p:nvSpPr>
          <p:cNvPr id="10" name="TextBox 9" descr=" 25"/>
          <p:cNvSpPr txBox="1"/>
          <p:nvPr/>
        </p:nvSpPr>
        <p:spPr>
          <a:xfrm>
            <a:off x="1429310" y="3641029"/>
            <a:ext cx="679994"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Smith</a:t>
            </a:r>
            <a:endParaRPr lang="en-US" dirty="0">
              <a:solidFill>
                <a:srgbClr val="FF0000"/>
              </a:solidFill>
            </a:endParaRPr>
          </a:p>
        </p:txBody>
      </p:sp>
      <p:sp>
        <p:nvSpPr>
          <p:cNvPr id="12" name="TextBox 11" descr=" 26"/>
          <p:cNvSpPr txBox="1"/>
          <p:nvPr/>
        </p:nvSpPr>
        <p:spPr>
          <a:xfrm>
            <a:off x="6732240" y="2677904"/>
            <a:ext cx="1095172"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Alex Smith</a:t>
            </a:r>
            <a:endParaRPr lang="en-US" dirty="0">
              <a:solidFill>
                <a:srgbClr val="00BE00"/>
              </a:solidFill>
            </a:endParaRPr>
          </a:p>
        </p:txBody>
      </p:sp>
      <p:sp>
        <p:nvSpPr>
          <p:cNvPr id="14" name="TextBox 13" descr=" 27"/>
          <p:cNvSpPr txBox="1"/>
          <p:nvPr/>
        </p:nvSpPr>
        <p:spPr>
          <a:xfrm>
            <a:off x="6609204" y="3460390"/>
            <a:ext cx="679994"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Smith</a:t>
            </a:r>
            <a:endParaRPr lang="en-US" dirty="0">
              <a:solidFill>
                <a:srgbClr val="00BE00"/>
              </a:solidFill>
            </a:endParaRPr>
          </a:p>
        </p:txBody>
      </p:sp>
    </p:spTree>
    <p:extLst>
      <p:ext uri="{BB962C8B-B14F-4D97-AF65-F5344CB8AC3E}">
        <p14:creationId xmlns:p14="http://schemas.microsoft.com/office/powerpoint/2010/main" val="908539360"/>
      </p:ext>
    </p:extLst>
  </p:cSld>
  <p:clrMapOvr>
    <a:masterClrMapping/>
  </p:clrMapOvr>
  <p:transition spd="med">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Who is Alex Smith?</a:t>
            </a:r>
            <a:endParaRPr lang="en-US" dirty="0"/>
          </a:p>
        </p:txBody>
      </p:sp>
      <p:pic>
        <p:nvPicPr>
          <p:cNvPr id="6" name="Content Placeholder 5" descr=" 6"/>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desc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
        <p:nvSpPr>
          <p:cNvPr id="5" name="Oval 4" descr=" 9"/>
          <p:cNvSpPr/>
          <p:nvPr/>
        </p:nvSpPr>
        <p:spPr>
          <a:xfrm>
            <a:off x="1116715" y="2666543"/>
            <a:ext cx="1295045" cy="361276"/>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descr=" 10"/>
          <p:cNvSpPr/>
          <p:nvPr/>
        </p:nvSpPr>
        <p:spPr>
          <a:xfrm>
            <a:off x="1238366" y="3629667"/>
            <a:ext cx="1061882" cy="322231"/>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descr=" 11"/>
          <p:cNvSpPr/>
          <p:nvPr/>
        </p:nvSpPr>
        <p:spPr>
          <a:xfrm>
            <a:off x="6732240" y="2666543"/>
            <a:ext cx="1139918" cy="381151"/>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descr=" 12"/>
          <p:cNvSpPr/>
          <p:nvPr/>
        </p:nvSpPr>
        <p:spPr>
          <a:xfrm>
            <a:off x="6444208" y="3449030"/>
            <a:ext cx="1152128" cy="361276"/>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 8"/>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2358595" y="2132856"/>
            <a:ext cx="2075688" cy="2560320"/>
          </a:xfrm>
          <a:prstGeom prst="rect">
            <a:avLst/>
          </a:prstGeom>
        </p:spPr>
      </p:pic>
      <p:pic>
        <p:nvPicPr>
          <p:cNvPr id="17" name="Picture 16" descr="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7134" y="2132856"/>
            <a:ext cx="2078489" cy="2560320"/>
          </a:xfrm>
          <a:prstGeom prst="rect">
            <a:avLst/>
          </a:prstGeom>
        </p:spPr>
      </p:pic>
      <p:sp>
        <p:nvSpPr>
          <p:cNvPr id="16"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18" name="TextBox 3" descr=" 16"/>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sp>
        <p:nvSpPr>
          <p:cNvPr id="19" name="Oval 18" descr=" 17"/>
          <p:cNvSpPr/>
          <p:nvPr/>
        </p:nvSpPr>
        <p:spPr>
          <a:xfrm>
            <a:off x="795685" y="3845692"/>
            <a:ext cx="720080" cy="322231"/>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ular Callout 19" descr=" 18"/>
          <p:cNvSpPr>
            <a:spLocks noChangeArrowheads="1"/>
          </p:cNvSpPr>
          <p:nvPr/>
        </p:nvSpPr>
        <p:spPr bwMode="auto">
          <a:xfrm>
            <a:off x="107504" y="5366487"/>
            <a:ext cx="2458616" cy="577113"/>
          </a:xfrm>
          <a:prstGeom prst="wedgeRectCallout">
            <a:avLst>
              <a:gd name="adj1" fmla="val -6819"/>
              <a:gd name="adj2" fmla="val -258777"/>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San Diego:  </a:t>
            </a:r>
            <a:r>
              <a:rPr lang="en-US" sz="1600" b="1" dirty="0" smtClean="0">
                <a:solidFill>
                  <a:srgbClr val="000000"/>
                </a:solidFill>
                <a:latin typeface="Calibri" panose="020F0502020204030204" pitchFamily="34" charset="0"/>
              </a:rPr>
              <a:t>The San Diego Chargers (A Football team)</a:t>
            </a:r>
            <a:endParaRPr lang="en-US" sz="1600" b="1" dirty="0">
              <a:solidFill>
                <a:srgbClr val="000000"/>
              </a:solidFill>
              <a:latin typeface="Calibri" panose="020F0502020204030204" pitchFamily="34" charset="0"/>
            </a:endParaRPr>
          </a:p>
        </p:txBody>
      </p:sp>
      <p:sp>
        <p:nvSpPr>
          <p:cNvPr id="22" name="Oval 21" descr=" 19"/>
          <p:cNvSpPr/>
          <p:nvPr/>
        </p:nvSpPr>
        <p:spPr>
          <a:xfrm>
            <a:off x="6660232" y="4003828"/>
            <a:ext cx="720080" cy="361276"/>
          </a:xfrm>
          <a:prstGeom prst="ellipse">
            <a:avLst/>
          </a:prstGeom>
          <a:no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ular Callout 20" descr=" 20"/>
          <p:cNvSpPr>
            <a:spLocks noChangeArrowheads="1"/>
          </p:cNvSpPr>
          <p:nvPr/>
        </p:nvSpPr>
        <p:spPr bwMode="auto">
          <a:xfrm>
            <a:off x="6642850" y="5524566"/>
            <a:ext cx="2458616" cy="577113"/>
          </a:xfrm>
          <a:prstGeom prst="wedgeRectCallout">
            <a:avLst>
              <a:gd name="adj1" fmla="val -40163"/>
              <a:gd name="adj2" fmla="val -236923"/>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Ravens:  </a:t>
            </a:r>
            <a:r>
              <a:rPr lang="en-US" sz="1600" b="1" dirty="0" smtClean="0">
                <a:solidFill>
                  <a:srgbClr val="000000"/>
                </a:solidFill>
                <a:latin typeface="Calibri" panose="020F0502020204030204" pitchFamily="34" charset="0"/>
              </a:rPr>
              <a:t>The Baltimore Ravens (A Football team)</a:t>
            </a:r>
            <a:endParaRPr lang="en-US" sz="1600" b="1" dirty="0">
              <a:solidFill>
                <a:srgbClr val="000000"/>
              </a:solidFill>
              <a:latin typeface="Calibri" panose="020F0502020204030204" pitchFamily="34" charset="0"/>
            </a:endParaRPr>
          </a:p>
        </p:txBody>
      </p:sp>
      <p:sp>
        <p:nvSpPr>
          <p:cNvPr id="23" name="TextBox 3" descr=" 23"/>
          <p:cNvSpPr txBox="1">
            <a:spLocks noChangeArrowheads="1"/>
          </p:cNvSpPr>
          <p:nvPr/>
        </p:nvSpPr>
        <p:spPr bwMode="auto">
          <a:xfrm>
            <a:off x="2798870" y="5445224"/>
            <a:ext cx="3473450" cy="400110"/>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2000" dirty="0" smtClean="0">
                <a:solidFill>
                  <a:srgbClr val="000000"/>
                </a:solidFill>
                <a:latin typeface="Calibri" pitchFamily="34" charset="0"/>
              </a:rPr>
              <a:t>Contextual Disambiguation</a:t>
            </a:r>
          </a:p>
        </p:txBody>
      </p:sp>
      <p:sp>
        <p:nvSpPr>
          <p:cNvPr id="8" name="TextBox 7" descr=" 24"/>
          <p:cNvSpPr txBox="1"/>
          <p:nvPr/>
        </p:nvSpPr>
        <p:spPr>
          <a:xfrm>
            <a:off x="1205076" y="2677388"/>
            <a:ext cx="1095172"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Alex Smith</a:t>
            </a:r>
            <a:endParaRPr lang="en-US" dirty="0">
              <a:solidFill>
                <a:srgbClr val="FF0000"/>
              </a:solidFill>
            </a:endParaRPr>
          </a:p>
        </p:txBody>
      </p:sp>
      <p:sp>
        <p:nvSpPr>
          <p:cNvPr id="10" name="TextBox 9" descr=" 25"/>
          <p:cNvSpPr txBox="1"/>
          <p:nvPr/>
        </p:nvSpPr>
        <p:spPr>
          <a:xfrm>
            <a:off x="1429310" y="3641029"/>
            <a:ext cx="679994"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Smith</a:t>
            </a:r>
            <a:endParaRPr lang="en-US" dirty="0">
              <a:solidFill>
                <a:srgbClr val="FF0000"/>
              </a:solidFill>
            </a:endParaRPr>
          </a:p>
        </p:txBody>
      </p:sp>
      <p:sp>
        <p:nvSpPr>
          <p:cNvPr id="12" name="TextBox 11" descr=" 26"/>
          <p:cNvSpPr txBox="1"/>
          <p:nvPr/>
        </p:nvSpPr>
        <p:spPr>
          <a:xfrm>
            <a:off x="6732240" y="2677904"/>
            <a:ext cx="1095172"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Alex Smith</a:t>
            </a:r>
            <a:endParaRPr lang="en-US" dirty="0">
              <a:solidFill>
                <a:srgbClr val="00BE00"/>
              </a:solidFill>
            </a:endParaRPr>
          </a:p>
        </p:txBody>
      </p:sp>
      <p:sp>
        <p:nvSpPr>
          <p:cNvPr id="14" name="TextBox 13" descr=" 27"/>
          <p:cNvSpPr txBox="1"/>
          <p:nvPr/>
        </p:nvSpPr>
        <p:spPr>
          <a:xfrm>
            <a:off x="6609204" y="3460390"/>
            <a:ext cx="679994"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Smith</a:t>
            </a:r>
            <a:endParaRPr lang="en-US" dirty="0">
              <a:solidFill>
                <a:srgbClr val="00BE00"/>
              </a:solidFill>
            </a:endParaRPr>
          </a:p>
        </p:txBody>
      </p:sp>
    </p:spTree>
    <p:extLst>
      <p:ext uri="{BB962C8B-B14F-4D97-AF65-F5344CB8AC3E}">
        <p14:creationId xmlns:p14="http://schemas.microsoft.com/office/powerpoint/2010/main" val="1257263357"/>
      </p:ext>
    </p:extLst>
  </p:cSld>
  <p:clrMapOvr>
    <a:masterClrMapping/>
  </p:clrMapOvr>
  <p:transition spd="med">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Middle Eastern Politics</a:t>
            </a:r>
            <a:endParaRPr lang="en-US" dirty="0"/>
          </a:p>
        </p:txBody>
      </p:sp>
      <p:sp>
        <p:nvSpPr>
          <p:cNvPr id="15"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pic>
        <p:nvPicPr>
          <p:cNvPr id="4" name="Content Placeholder 3" desc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600" y="980728"/>
            <a:ext cx="6620799" cy="4372586"/>
          </a:xfrm>
        </p:spPr>
      </p:pic>
    </p:spTree>
    <p:extLst>
      <p:ext uri="{BB962C8B-B14F-4D97-AF65-F5344CB8AC3E}">
        <p14:creationId xmlns:p14="http://schemas.microsoft.com/office/powerpoint/2010/main" val="89303236"/>
      </p:ext>
    </p:extLst>
  </p:cSld>
  <p:clrMapOvr>
    <a:masterClrMapping/>
  </p:clrMapOvr>
  <p:transition spd="med">
    <p:cu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Middle Eastern Politics</a:t>
            </a:r>
            <a:endParaRPr lang="en-US" dirty="0"/>
          </a:p>
        </p:txBody>
      </p:sp>
      <p:sp>
        <p:nvSpPr>
          <p:cNvPr id="15"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7" name="TextBox 3" descr=" 16"/>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pic>
        <p:nvPicPr>
          <p:cNvPr id="4" name="Content Placeholder 3" desc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600" y="980728"/>
            <a:ext cx="6620799" cy="4372586"/>
          </a:xfrm>
        </p:spPr>
      </p:pic>
      <p:sp>
        <p:nvSpPr>
          <p:cNvPr id="6" name="Oval 5" descr=" 21"/>
          <p:cNvSpPr/>
          <p:nvPr/>
        </p:nvSpPr>
        <p:spPr>
          <a:xfrm>
            <a:off x="5364088" y="2806189"/>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descr=" 22"/>
          <p:cNvSpPr txBox="1"/>
          <p:nvPr/>
        </p:nvSpPr>
        <p:spPr>
          <a:xfrm>
            <a:off x="5436096" y="2852936"/>
            <a:ext cx="1752403" cy="338554"/>
          </a:xfrm>
          <a:prstGeom prst="rect">
            <a:avLst/>
          </a:prstGeom>
          <a:noFill/>
        </p:spPr>
        <p:txBody>
          <a:bodyPr wrap="none" rtlCol="0">
            <a:spAutoFit/>
          </a:bodyPr>
          <a:lstStyle/>
          <a:p>
            <a:r>
              <a:rPr lang="en-US" sz="1600" b="1" dirty="0">
                <a:solidFill>
                  <a:srgbClr val="C00000"/>
                </a:solidFill>
                <a:latin typeface="Calibri" panose="020F0502020204030204" pitchFamily="34" charset="0"/>
              </a:rPr>
              <a:t>Mahmoud </a:t>
            </a:r>
            <a:r>
              <a:rPr lang="en-US" sz="1600" b="1" dirty="0" smtClean="0">
                <a:solidFill>
                  <a:srgbClr val="C00000"/>
                </a:solidFill>
                <a:latin typeface="Calibri" panose="020F0502020204030204" pitchFamily="34" charset="0"/>
              </a:rPr>
              <a:t>Abbas </a:t>
            </a:r>
            <a:endParaRPr lang="en-US" dirty="0"/>
          </a:p>
        </p:txBody>
      </p:sp>
      <p:sp>
        <p:nvSpPr>
          <p:cNvPr id="8" name="Oval 7" descr=" 24"/>
          <p:cNvSpPr/>
          <p:nvPr/>
        </p:nvSpPr>
        <p:spPr>
          <a:xfrm>
            <a:off x="5699917" y="3212976"/>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descr=" 25"/>
          <p:cNvSpPr txBox="1"/>
          <p:nvPr/>
        </p:nvSpPr>
        <p:spPr>
          <a:xfrm>
            <a:off x="5940152" y="3259723"/>
            <a:ext cx="1149097" cy="338554"/>
          </a:xfrm>
          <a:prstGeom prst="rect">
            <a:avLst/>
          </a:prstGeom>
          <a:noFill/>
        </p:spPr>
        <p:txBody>
          <a:bodyPr wrap="none" rtlCol="0">
            <a:spAutoFit/>
          </a:bodyPr>
          <a:lstStyle/>
          <a:p>
            <a:r>
              <a:rPr lang="en-US" sz="1600" b="1" dirty="0" smtClean="0">
                <a:solidFill>
                  <a:srgbClr val="C00000"/>
                </a:solidFill>
                <a:latin typeface="Calibri" panose="020F0502020204030204" pitchFamily="34" charset="0"/>
              </a:rPr>
              <a:t>Abu </a:t>
            </a:r>
            <a:r>
              <a:rPr lang="en-US" sz="1600" b="1" dirty="0" err="1" smtClean="0">
                <a:solidFill>
                  <a:srgbClr val="C00000"/>
                </a:solidFill>
                <a:latin typeface="Calibri" panose="020F0502020204030204" pitchFamily="34" charset="0"/>
              </a:rPr>
              <a:t>Mazen</a:t>
            </a:r>
            <a:endParaRPr lang="en-US" dirty="0"/>
          </a:p>
        </p:txBody>
      </p:sp>
    </p:spTree>
    <p:extLst>
      <p:ext uri="{BB962C8B-B14F-4D97-AF65-F5344CB8AC3E}">
        <p14:creationId xmlns:p14="http://schemas.microsoft.com/office/powerpoint/2010/main" val="2660053184"/>
      </p:ext>
    </p:extLst>
  </p:cSld>
  <p:clrMapOvr>
    <a:masterClrMapping/>
  </p:clrMapOvr>
  <p:transition spd="med">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Middle Eastern Politics</a:t>
            </a:r>
            <a:endParaRPr lang="en-US" dirty="0"/>
          </a:p>
        </p:txBody>
      </p:sp>
      <p:sp>
        <p:nvSpPr>
          <p:cNvPr id="15"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7" name="TextBox 3" descr=" 16"/>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pic>
        <p:nvPicPr>
          <p:cNvPr id="4" name="Content Placeholder 3" desc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600" y="980728"/>
            <a:ext cx="6620799" cy="4372586"/>
          </a:xfrm>
        </p:spPr>
      </p:pic>
      <p:sp>
        <p:nvSpPr>
          <p:cNvPr id="6" name="Oval 5" descr=" 21"/>
          <p:cNvSpPr/>
          <p:nvPr/>
        </p:nvSpPr>
        <p:spPr>
          <a:xfrm>
            <a:off x="5364088" y="2806189"/>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descr=" 22"/>
          <p:cNvSpPr txBox="1"/>
          <p:nvPr/>
        </p:nvSpPr>
        <p:spPr>
          <a:xfrm>
            <a:off x="5436096" y="2852936"/>
            <a:ext cx="1752403" cy="338554"/>
          </a:xfrm>
          <a:prstGeom prst="rect">
            <a:avLst/>
          </a:prstGeom>
          <a:noFill/>
        </p:spPr>
        <p:txBody>
          <a:bodyPr wrap="none" rtlCol="0">
            <a:spAutoFit/>
          </a:bodyPr>
          <a:lstStyle/>
          <a:p>
            <a:r>
              <a:rPr lang="en-US" sz="1600" b="1" dirty="0">
                <a:solidFill>
                  <a:srgbClr val="C00000"/>
                </a:solidFill>
                <a:latin typeface="Calibri" panose="020F0502020204030204" pitchFamily="34" charset="0"/>
              </a:rPr>
              <a:t>Mahmoud </a:t>
            </a:r>
            <a:r>
              <a:rPr lang="en-US" sz="1600" b="1" dirty="0" smtClean="0">
                <a:solidFill>
                  <a:srgbClr val="C00000"/>
                </a:solidFill>
                <a:latin typeface="Calibri" panose="020F0502020204030204" pitchFamily="34" charset="0"/>
              </a:rPr>
              <a:t>Abbas </a:t>
            </a:r>
            <a:endParaRPr lang="en-US" dirty="0"/>
          </a:p>
        </p:txBody>
      </p:sp>
      <p:sp>
        <p:nvSpPr>
          <p:cNvPr id="8" name="Oval 7" descr=" 24"/>
          <p:cNvSpPr/>
          <p:nvPr/>
        </p:nvSpPr>
        <p:spPr>
          <a:xfrm>
            <a:off x="5699917" y="3212976"/>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descr=" 25"/>
          <p:cNvSpPr txBox="1"/>
          <p:nvPr/>
        </p:nvSpPr>
        <p:spPr>
          <a:xfrm>
            <a:off x="5940152" y="3259723"/>
            <a:ext cx="1149097" cy="338554"/>
          </a:xfrm>
          <a:prstGeom prst="rect">
            <a:avLst/>
          </a:prstGeom>
          <a:noFill/>
        </p:spPr>
        <p:txBody>
          <a:bodyPr wrap="none" rtlCol="0">
            <a:spAutoFit/>
          </a:bodyPr>
          <a:lstStyle/>
          <a:p>
            <a:r>
              <a:rPr lang="en-US" sz="1600" b="1" dirty="0" smtClean="0">
                <a:solidFill>
                  <a:srgbClr val="C00000"/>
                </a:solidFill>
                <a:latin typeface="Calibri" panose="020F0502020204030204" pitchFamily="34" charset="0"/>
              </a:rPr>
              <a:t>Abu </a:t>
            </a:r>
            <a:r>
              <a:rPr lang="en-US" sz="1600" b="1" dirty="0" err="1" smtClean="0">
                <a:solidFill>
                  <a:srgbClr val="C00000"/>
                </a:solidFill>
                <a:latin typeface="Calibri" panose="020F0502020204030204" pitchFamily="34" charset="0"/>
              </a:rPr>
              <a:t>Mazen</a:t>
            </a:r>
            <a:endParaRPr lang="en-US" dirty="0"/>
          </a:p>
        </p:txBody>
      </p:sp>
      <p:sp>
        <p:nvSpPr>
          <p:cNvPr id="10" name="Rectangular Callout 9" descr=" 18"/>
          <p:cNvSpPr>
            <a:spLocks noChangeArrowheads="1"/>
          </p:cNvSpPr>
          <p:nvPr/>
        </p:nvSpPr>
        <p:spPr bwMode="auto">
          <a:xfrm>
            <a:off x="0" y="4221088"/>
            <a:ext cx="4248472" cy="577113"/>
          </a:xfrm>
          <a:prstGeom prst="wedgeRectCallout">
            <a:avLst>
              <a:gd name="adj1" fmla="val 92944"/>
              <a:gd name="adj2" fmla="val -224929"/>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Mahmoud Abbas: </a:t>
            </a:r>
            <a:r>
              <a:rPr lang="en-US" sz="1600" b="1" dirty="0">
                <a:solidFill>
                  <a:srgbClr val="000000"/>
                </a:solidFill>
                <a:latin typeface="Calibri" panose="020F0502020204030204" pitchFamily="34" charset="0"/>
              </a:rPr>
              <a:t>http://en.wikipedia.org/wiki/Mahmoud_Abbas</a:t>
            </a:r>
          </a:p>
        </p:txBody>
      </p:sp>
    </p:spTree>
    <p:extLst>
      <p:ext uri="{BB962C8B-B14F-4D97-AF65-F5344CB8AC3E}">
        <p14:creationId xmlns:p14="http://schemas.microsoft.com/office/powerpoint/2010/main" val="2315134147"/>
      </p:ext>
    </p:extLst>
  </p:cSld>
  <p:clrMapOvr>
    <a:masterClrMapping/>
  </p:clrMapOvr>
  <p:transition spd="med">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Middle Eastern Politics</a:t>
            </a:r>
            <a:endParaRPr lang="en-US" dirty="0"/>
          </a:p>
        </p:txBody>
      </p:sp>
      <p:sp>
        <p:nvSpPr>
          <p:cNvPr id="15"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7" name="TextBox 3" descr=" 16"/>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pic>
        <p:nvPicPr>
          <p:cNvPr id="4" name="Content Placeholder 3" desc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600" y="980728"/>
            <a:ext cx="6620799" cy="4372586"/>
          </a:xfrm>
        </p:spPr>
      </p:pic>
      <p:pic>
        <p:nvPicPr>
          <p:cNvPr id="12" name="Picture 11" desc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980" y="4941168"/>
            <a:ext cx="1375420" cy="1806802"/>
          </a:xfrm>
          <a:prstGeom prst="rect">
            <a:avLst/>
          </a:prstGeom>
        </p:spPr>
      </p:pic>
      <p:sp>
        <p:nvSpPr>
          <p:cNvPr id="6" name="Oval 5" descr=" 21"/>
          <p:cNvSpPr/>
          <p:nvPr/>
        </p:nvSpPr>
        <p:spPr>
          <a:xfrm>
            <a:off x="5364088" y="2806189"/>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descr=" 22"/>
          <p:cNvSpPr txBox="1"/>
          <p:nvPr/>
        </p:nvSpPr>
        <p:spPr>
          <a:xfrm>
            <a:off x="5436096" y="2852936"/>
            <a:ext cx="1752403" cy="338554"/>
          </a:xfrm>
          <a:prstGeom prst="rect">
            <a:avLst/>
          </a:prstGeom>
          <a:noFill/>
        </p:spPr>
        <p:txBody>
          <a:bodyPr wrap="none" rtlCol="0">
            <a:spAutoFit/>
          </a:bodyPr>
          <a:lstStyle/>
          <a:p>
            <a:r>
              <a:rPr lang="en-US" sz="1600" b="1" dirty="0">
                <a:solidFill>
                  <a:srgbClr val="C00000"/>
                </a:solidFill>
                <a:latin typeface="Calibri" panose="020F0502020204030204" pitchFamily="34" charset="0"/>
              </a:rPr>
              <a:t>Mahmoud </a:t>
            </a:r>
            <a:r>
              <a:rPr lang="en-US" sz="1600" b="1" dirty="0" smtClean="0">
                <a:solidFill>
                  <a:srgbClr val="C00000"/>
                </a:solidFill>
                <a:latin typeface="Calibri" panose="020F0502020204030204" pitchFamily="34" charset="0"/>
              </a:rPr>
              <a:t>Abbas </a:t>
            </a:r>
            <a:endParaRPr lang="en-US" dirty="0"/>
          </a:p>
        </p:txBody>
      </p:sp>
      <p:sp>
        <p:nvSpPr>
          <p:cNvPr id="8" name="Oval 7" descr=" 24"/>
          <p:cNvSpPr/>
          <p:nvPr/>
        </p:nvSpPr>
        <p:spPr>
          <a:xfrm>
            <a:off x="5699917" y="3212976"/>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descr=" 25"/>
          <p:cNvSpPr txBox="1"/>
          <p:nvPr/>
        </p:nvSpPr>
        <p:spPr>
          <a:xfrm>
            <a:off x="5940152" y="3259723"/>
            <a:ext cx="1149097" cy="338554"/>
          </a:xfrm>
          <a:prstGeom prst="rect">
            <a:avLst/>
          </a:prstGeom>
          <a:noFill/>
        </p:spPr>
        <p:txBody>
          <a:bodyPr wrap="none" rtlCol="0">
            <a:spAutoFit/>
          </a:bodyPr>
          <a:lstStyle/>
          <a:p>
            <a:r>
              <a:rPr lang="en-US" sz="1600" b="1" dirty="0" smtClean="0">
                <a:solidFill>
                  <a:srgbClr val="C00000"/>
                </a:solidFill>
                <a:latin typeface="Calibri" panose="020F0502020204030204" pitchFamily="34" charset="0"/>
              </a:rPr>
              <a:t>Abu </a:t>
            </a:r>
            <a:r>
              <a:rPr lang="en-US" sz="1600" b="1" dirty="0" err="1" smtClean="0">
                <a:solidFill>
                  <a:srgbClr val="C00000"/>
                </a:solidFill>
                <a:latin typeface="Calibri" panose="020F0502020204030204" pitchFamily="34" charset="0"/>
              </a:rPr>
              <a:t>Mazen</a:t>
            </a:r>
            <a:endParaRPr lang="en-US" dirty="0"/>
          </a:p>
        </p:txBody>
      </p:sp>
      <p:sp>
        <p:nvSpPr>
          <p:cNvPr id="10" name="Rectangular Callout 9" descr=" 18"/>
          <p:cNvSpPr>
            <a:spLocks noChangeArrowheads="1"/>
          </p:cNvSpPr>
          <p:nvPr/>
        </p:nvSpPr>
        <p:spPr bwMode="auto">
          <a:xfrm>
            <a:off x="0" y="4221088"/>
            <a:ext cx="4248472" cy="577113"/>
          </a:xfrm>
          <a:prstGeom prst="wedgeRectCallout">
            <a:avLst>
              <a:gd name="adj1" fmla="val 92944"/>
              <a:gd name="adj2" fmla="val -224929"/>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Mahmoud Abbas: </a:t>
            </a:r>
            <a:r>
              <a:rPr lang="en-US" sz="1600" b="1" dirty="0">
                <a:solidFill>
                  <a:srgbClr val="000000"/>
                </a:solidFill>
                <a:latin typeface="Calibri" panose="020F0502020204030204" pitchFamily="34" charset="0"/>
              </a:rPr>
              <a:t>http://en.wikipedia.org/wiki/Mahmoud_Abbas</a:t>
            </a:r>
          </a:p>
        </p:txBody>
      </p:sp>
      <p:sp>
        <p:nvSpPr>
          <p:cNvPr id="11" name="Rectangular Callout 10" descr=" 20"/>
          <p:cNvSpPr>
            <a:spLocks noChangeArrowheads="1"/>
          </p:cNvSpPr>
          <p:nvPr/>
        </p:nvSpPr>
        <p:spPr bwMode="auto">
          <a:xfrm>
            <a:off x="4895527" y="5524567"/>
            <a:ext cx="4248473" cy="577113"/>
          </a:xfrm>
          <a:prstGeom prst="wedgeRectCallout">
            <a:avLst>
              <a:gd name="adj1" fmla="val -10541"/>
              <a:gd name="adj2" fmla="val -360619"/>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Abu </a:t>
            </a:r>
            <a:r>
              <a:rPr lang="en-US" sz="1600" b="1" dirty="0" err="1" smtClean="0">
                <a:solidFill>
                  <a:srgbClr val="C00000"/>
                </a:solidFill>
                <a:latin typeface="Calibri" panose="020F0502020204030204" pitchFamily="34" charset="0"/>
              </a:rPr>
              <a:t>Mazen</a:t>
            </a:r>
            <a:r>
              <a:rPr lang="en-US" sz="1600" b="1" dirty="0" smtClean="0">
                <a:solidFill>
                  <a:srgbClr val="C00000"/>
                </a:solidFill>
                <a:latin typeface="Calibri" panose="020F0502020204030204" pitchFamily="34" charset="0"/>
              </a:rPr>
              <a:t>: </a:t>
            </a:r>
            <a:r>
              <a:rPr lang="en-US" sz="1600" b="1" dirty="0">
                <a:solidFill>
                  <a:srgbClr val="000000"/>
                </a:solidFill>
                <a:latin typeface="Calibri" panose="020F0502020204030204" pitchFamily="34" charset="0"/>
              </a:rPr>
              <a:t>http://en.wikipedia.org/wiki/Mahmoud_Abbas</a:t>
            </a:r>
          </a:p>
        </p:txBody>
      </p:sp>
    </p:spTree>
    <p:extLst>
      <p:ext uri="{BB962C8B-B14F-4D97-AF65-F5344CB8AC3E}">
        <p14:creationId xmlns:p14="http://schemas.microsoft.com/office/powerpoint/2010/main" val="3204968778"/>
      </p:ext>
    </p:extLst>
  </p:cSld>
  <p:clrMapOvr>
    <a:masterClrMapping/>
  </p:clrMapOvr>
  <p:transition spd="med">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p:cNvSpPr>
            <a:spLocks noGrp="1"/>
          </p:cNvSpPr>
          <p:nvPr>
            <p:ph type="title"/>
          </p:nvPr>
        </p:nvSpPr>
        <p:spPr/>
        <p:txBody>
          <a:bodyPr/>
          <a:lstStyle/>
          <a:p>
            <a:r>
              <a:rPr lang="en-US" dirty="0" smtClean="0"/>
              <a:t>Middle Eastern Politics</a:t>
            </a:r>
            <a:endParaRPr lang="en-US" dirty="0"/>
          </a:p>
        </p:txBody>
      </p:sp>
      <p:sp>
        <p:nvSpPr>
          <p:cNvPr id="15" name="TextBox 3" descr=" 15"/>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7" name="TextBox 3" descr=" 16"/>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pic>
        <p:nvPicPr>
          <p:cNvPr id="4" name="Content Placeholder 3" desc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600" y="980728"/>
            <a:ext cx="6620799" cy="4372586"/>
          </a:xfrm>
        </p:spPr>
      </p:pic>
      <p:pic>
        <p:nvPicPr>
          <p:cNvPr id="12" name="Picture 11" desc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980" y="4941168"/>
            <a:ext cx="1375420" cy="1806802"/>
          </a:xfrm>
          <a:prstGeom prst="rect">
            <a:avLst/>
          </a:prstGeom>
        </p:spPr>
      </p:pic>
      <p:sp>
        <p:nvSpPr>
          <p:cNvPr id="6" name="Oval 5" descr=" 21"/>
          <p:cNvSpPr/>
          <p:nvPr/>
        </p:nvSpPr>
        <p:spPr>
          <a:xfrm>
            <a:off x="5364088" y="2806189"/>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descr=" 22"/>
          <p:cNvSpPr txBox="1"/>
          <p:nvPr/>
        </p:nvSpPr>
        <p:spPr>
          <a:xfrm>
            <a:off x="5436096" y="2852936"/>
            <a:ext cx="1752403" cy="338554"/>
          </a:xfrm>
          <a:prstGeom prst="rect">
            <a:avLst/>
          </a:prstGeom>
          <a:noFill/>
        </p:spPr>
        <p:txBody>
          <a:bodyPr wrap="none" rtlCol="0">
            <a:spAutoFit/>
          </a:bodyPr>
          <a:lstStyle/>
          <a:p>
            <a:r>
              <a:rPr lang="en-US" sz="1600" b="1" dirty="0">
                <a:solidFill>
                  <a:srgbClr val="C00000"/>
                </a:solidFill>
                <a:latin typeface="Calibri" panose="020F0502020204030204" pitchFamily="34" charset="0"/>
              </a:rPr>
              <a:t>Mahmoud </a:t>
            </a:r>
            <a:r>
              <a:rPr lang="en-US" sz="1600" b="1" dirty="0" smtClean="0">
                <a:solidFill>
                  <a:srgbClr val="C00000"/>
                </a:solidFill>
                <a:latin typeface="Calibri" panose="020F0502020204030204" pitchFamily="34" charset="0"/>
              </a:rPr>
              <a:t>Abbas </a:t>
            </a:r>
            <a:endParaRPr lang="en-US" dirty="0"/>
          </a:p>
        </p:txBody>
      </p:sp>
      <p:sp>
        <p:nvSpPr>
          <p:cNvPr id="8" name="Oval 7" descr=" 24"/>
          <p:cNvSpPr/>
          <p:nvPr/>
        </p:nvSpPr>
        <p:spPr>
          <a:xfrm>
            <a:off x="5699917" y="3212976"/>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descr=" 25"/>
          <p:cNvSpPr txBox="1"/>
          <p:nvPr/>
        </p:nvSpPr>
        <p:spPr>
          <a:xfrm>
            <a:off x="5940152" y="3259723"/>
            <a:ext cx="1149097" cy="338554"/>
          </a:xfrm>
          <a:prstGeom prst="rect">
            <a:avLst/>
          </a:prstGeom>
          <a:noFill/>
        </p:spPr>
        <p:txBody>
          <a:bodyPr wrap="none" rtlCol="0">
            <a:spAutoFit/>
          </a:bodyPr>
          <a:lstStyle/>
          <a:p>
            <a:r>
              <a:rPr lang="en-US" sz="1600" b="1" dirty="0" smtClean="0">
                <a:solidFill>
                  <a:srgbClr val="C00000"/>
                </a:solidFill>
                <a:latin typeface="Calibri" panose="020F0502020204030204" pitchFamily="34" charset="0"/>
              </a:rPr>
              <a:t>Abu </a:t>
            </a:r>
            <a:r>
              <a:rPr lang="en-US" sz="1600" b="1" dirty="0" err="1" smtClean="0">
                <a:solidFill>
                  <a:srgbClr val="C00000"/>
                </a:solidFill>
                <a:latin typeface="Calibri" panose="020F0502020204030204" pitchFamily="34" charset="0"/>
              </a:rPr>
              <a:t>Mazen</a:t>
            </a:r>
            <a:endParaRPr lang="en-US" dirty="0"/>
          </a:p>
        </p:txBody>
      </p:sp>
      <p:sp>
        <p:nvSpPr>
          <p:cNvPr id="10" name="Rectangular Callout 9" descr=" 18"/>
          <p:cNvSpPr>
            <a:spLocks noChangeArrowheads="1"/>
          </p:cNvSpPr>
          <p:nvPr/>
        </p:nvSpPr>
        <p:spPr bwMode="auto">
          <a:xfrm>
            <a:off x="0" y="4221088"/>
            <a:ext cx="4248472" cy="577113"/>
          </a:xfrm>
          <a:prstGeom prst="wedgeRectCallout">
            <a:avLst>
              <a:gd name="adj1" fmla="val 92944"/>
              <a:gd name="adj2" fmla="val -224929"/>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Mahmoud Abbas: </a:t>
            </a:r>
            <a:r>
              <a:rPr lang="en-US" sz="1600" b="1" dirty="0">
                <a:solidFill>
                  <a:srgbClr val="000000"/>
                </a:solidFill>
                <a:latin typeface="Calibri" panose="020F0502020204030204" pitchFamily="34" charset="0"/>
              </a:rPr>
              <a:t>http://en.wikipedia.org/wiki/Mahmoud_Abbas</a:t>
            </a:r>
          </a:p>
        </p:txBody>
      </p:sp>
      <p:sp>
        <p:nvSpPr>
          <p:cNvPr id="11" name="Rectangular Callout 10" descr=" 20"/>
          <p:cNvSpPr>
            <a:spLocks noChangeArrowheads="1"/>
          </p:cNvSpPr>
          <p:nvPr/>
        </p:nvSpPr>
        <p:spPr bwMode="auto">
          <a:xfrm>
            <a:off x="4895527" y="5524567"/>
            <a:ext cx="4248473" cy="577113"/>
          </a:xfrm>
          <a:prstGeom prst="wedgeRectCallout">
            <a:avLst>
              <a:gd name="adj1" fmla="val -10541"/>
              <a:gd name="adj2" fmla="val -360619"/>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Abu </a:t>
            </a:r>
            <a:r>
              <a:rPr lang="en-US" sz="1600" b="1" dirty="0" err="1" smtClean="0">
                <a:solidFill>
                  <a:srgbClr val="C00000"/>
                </a:solidFill>
                <a:latin typeface="Calibri" panose="020F0502020204030204" pitchFamily="34" charset="0"/>
              </a:rPr>
              <a:t>Mazen</a:t>
            </a:r>
            <a:r>
              <a:rPr lang="en-US" sz="1600" b="1" dirty="0" smtClean="0">
                <a:solidFill>
                  <a:srgbClr val="C00000"/>
                </a:solidFill>
                <a:latin typeface="Calibri" panose="020F0502020204030204" pitchFamily="34" charset="0"/>
              </a:rPr>
              <a:t>: </a:t>
            </a:r>
            <a:r>
              <a:rPr lang="en-US" sz="1600" b="1" dirty="0">
                <a:solidFill>
                  <a:srgbClr val="000000"/>
                </a:solidFill>
                <a:latin typeface="Calibri" panose="020F0502020204030204" pitchFamily="34" charset="0"/>
              </a:rPr>
              <a:t>http://en.wikipedia.org/wiki/Mahmoud_Abbas</a:t>
            </a:r>
          </a:p>
        </p:txBody>
      </p:sp>
      <p:sp>
        <p:nvSpPr>
          <p:cNvPr id="13" name="TextBox 3" descr=" 26"/>
          <p:cNvSpPr txBox="1">
            <a:spLocks noChangeArrowheads="1"/>
          </p:cNvSpPr>
          <p:nvPr/>
        </p:nvSpPr>
        <p:spPr bwMode="auto">
          <a:xfrm>
            <a:off x="44668" y="5013176"/>
            <a:ext cx="3657600" cy="1631216"/>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Clr>
                <a:srgbClr val="000000"/>
              </a:buClr>
              <a:buSzPct val="100000"/>
            </a:pPr>
            <a:r>
              <a:rPr lang="en-US" sz="2000" b="1" dirty="0" smtClean="0">
                <a:solidFill>
                  <a:srgbClr val="000000"/>
                </a:solidFill>
                <a:latin typeface="Calibri" pitchFamily="34" charset="0"/>
              </a:rPr>
              <a:t>Variability: </a:t>
            </a:r>
            <a:r>
              <a:rPr lang="en-US" sz="2000" dirty="0" smtClean="0">
                <a:solidFill>
                  <a:srgbClr val="000000"/>
                </a:solidFill>
                <a:latin typeface="Calibri" pitchFamily="34" charset="0"/>
              </a:rPr>
              <a:t>Getting around multiple </a:t>
            </a:r>
            <a:r>
              <a:rPr lang="en-US" sz="2000" b="1" dirty="0" smtClean="0">
                <a:solidFill>
                  <a:srgbClr val="000000"/>
                </a:solidFill>
                <a:latin typeface="Calibri" pitchFamily="34" charset="0"/>
              </a:rPr>
              <a:t>surface representations. </a:t>
            </a:r>
          </a:p>
          <a:p>
            <a:pPr eaLnBrk="1" hangingPunct="1">
              <a:buClr>
                <a:srgbClr val="000000"/>
              </a:buClr>
              <a:buSzPct val="100000"/>
            </a:pPr>
            <a:r>
              <a:rPr lang="en-US" sz="2000" b="1" dirty="0" smtClean="0">
                <a:solidFill>
                  <a:srgbClr val="000000"/>
                </a:solidFill>
                <a:latin typeface="Calibri" pitchFamily="34" charset="0"/>
              </a:rPr>
              <a:t>Co-reference resolution </a:t>
            </a:r>
            <a:r>
              <a:rPr lang="en-US" sz="2000" dirty="0" smtClean="0">
                <a:solidFill>
                  <a:srgbClr val="000000"/>
                </a:solidFill>
                <a:latin typeface="Calibri" pitchFamily="34" charset="0"/>
              </a:rPr>
              <a:t>within &amp; across documents, </a:t>
            </a:r>
            <a:r>
              <a:rPr lang="en-US" sz="2000" b="1" dirty="0" smtClean="0">
                <a:solidFill>
                  <a:srgbClr val="000000"/>
                </a:solidFill>
                <a:latin typeface="Calibri" pitchFamily="34" charset="0"/>
              </a:rPr>
              <a:t>with grounding</a:t>
            </a:r>
          </a:p>
        </p:txBody>
      </p:sp>
    </p:spTree>
    <p:extLst>
      <p:ext uri="{BB962C8B-B14F-4D97-AF65-F5344CB8AC3E}">
        <p14:creationId xmlns:p14="http://schemas.microsoft.com/office/powerpoint/2010/main" val="3522460067"/>
      </p:ext>
    </p:extLst>
  </p:cSld>
  <p:clrMapOvr>
    <a:masterClrMapping/>
  </p:clrMapOvr>
  <p:transition spd="med">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Profiler DB</a:t>
            </a:r>
            <a:endParaRPr lang="en-US" dirty="0"/>
          </a:p>
        </p:txBody>
      </p:sp>
      <p:sp>
        <p:nvSpPr>
          <p:cNvPr id="3" name="Content Placeholder 2"/>
          <p:cNvSpPr>
            <a:spLocks noGrp="1"/>
          </p:cNvSpPr>
          <p:nvPr>
            <p:ph idx="1"/>
          </p:nvPr>
        </p:nvSpPr>
        <p:spPr/>
        <p:txBody>
          <a:bodyPr/>
          <a:lstStyle/>
          <a:p>
            <a:r>
              <a:rPr lang="en-US" dirty="0" smtClean="0"/>
              <a:t>Each entry corresponds to a </a:t>
            </a:r>
            <a:r>
              <a:rPr lang="en-US" dirty="0" smtClean="0">
                <a:solidFill>
                  <a:srgbClr val="0033CC"/>
                </a:solidFill>
              </a:rPr>
              <a:t>disambiguated</a:t>
            </a:r>
            <a:r>
              <a:rPr lang="en-US" dirty="0" smtClean="0"/>
              <a:t> entity/Concept</a:t>
            </a:r>
          </a:p>
          <a:p>
            <a:r>
              <a:rPr lang="en-US" dirty="0" smtClean="0"/>
              <a:t>Mapping to Wikipedia grounds entities in the “world” and allow us to profile unique entities, rather than “mentions” in text. </a:t>
            </a:r>
          </a:p>
          <a:p>
            <a:endParaRPr lang="en-US" dirty="0"/>
          </a:p>
          <a:p>
            <a:r>
              <a:rPr lang="en-US" dirty="0" smtClean="0"/>
              <a:t>In particular, we have </a:t>
            </a:r>
            <a:r>
              <a:rPr lang="en-US" dirty="0" smtClean="0">
                <a:solidFill>
                  <a:srgbClr val="0033CC"/>
                </a:solidFill>
              </a:rPr>
              <a:t>distinct entries</a:t>
            </a:r>
            <a:r>
              <a:rPr lang="en-US" dirty="0" smtClean="0"/>
              <a:t> for:</a:t>
            </a:r>
          </a:p>
          <a:p>
            <a:r>
              <a:rPr lang="en-US" dirty="0" smtClean="0"/>
              <a:t>Clinton (Bill), Clinton (Hilary), Clinton (lake), Clinton (Illinois),…..</a:t>
            </a:r>
          </a:p>
          <a:p>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95</a:t>
            </a:r>
            <a:endParaRPr lang="en-US" altLang="zh-TW"/>
          </a:p>
        </p:txBody>
      </p:sp>
    </p:spTree>
    <p:extLst>
      <p:ext uri="{BB962C8B-B14F-4D97-AF65-F5344CB8AC3E}">
        <p14:creationId xmlns:p14="http://schemas.microsoft.com/office/powerpoint/2010/main" val="3554196798"/>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The Acquisition Procedure </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幻灯片编号占位符 3"/>
          <p:cNvSpPr>
            <a:spLocks noGrp="1"/>
          </p:cNvSpPr>
          <p:nvPr>
            <p:ph type="sldNum" sz="quarter" idx="11"/>
          </p:nvPr>
        </p:nvSpPr>
        <p:spPr/>
        <p:txBody>
          <a:bodyPr/>
          <a:lstStyle/>
          <a:p>
            <a:r>
              <a:rPr lang="en-US" altLang="zh-CN" smtClean="0"/>
              <a:t>96</a:t>
            </a:r>
            <a:endParaRPr lang="zh-CN" altLang="en-US"/>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055" r="12701" b="58343"/>
          <a:stretch/>
        </p:blipFill>
        <p:spPr bwMode="auto">
          <a:xfrm>
            <a:off x="4842344" y="1494850"/>
            <a:ext cx="2115047"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843" t="49486"/>
          <a:stretch/>
        </p:blipFill>
        <p:spPr bwMode="auto">
          <a:xfrm>
            <a:off x="5287617" y="2902230"/>
            <a:ext cx="2502923" cy="143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299"/>
          <a:stretch/>
        </p:blipFill>
        <p:spPr bwMode="auto">
          <a:xfrm>
            <a:off x="6957391" y="1494850"/>
            <a:ext cx="833149" cy="284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r="37066"/>
          <a:stretch/>
        </p:blipFill>
        <p:spPr bwMode="auto">
          <a:xfrm>
            <a:off x="1230979" y="2916870"/>
            <a:ext cx="4128201" cy="1422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683948" y="5243165"/>
            <a:ext cx="1641796" cy="369332"/>
          </a:xfrm>
          <a:prstGeom prst="rect">
            <a:avLst/>
          </a:prstGeom>
        </p:spPr>
        <p:txBody>
          <a:bodyPr wrap="none">
            <a:spAutoFit/>
          </a:bodyPr>
          <a:lstStyle/>
          <a:p>
            <a:r>
              <a:rPr kumimoji="1" lang="en-US" b="1" dirty="0" smtClean="0">
                <a:latin typeface="Calibri" panose="020F0502020204030204" pitchFamily="34" charset="0"/>
              </a:rPr>
              <a:t>Try our demo: </a:t>
            </a:r>
            <a:endParaRPr lang="en-US" b="1" dirty="0">
              <a:latin typeface="Calibri" panose="020F0502020204030204" pitchFamily="34" charset="0"/>
            </a:endParaRPr>
          </a:p>
        </p:txBody>
      </p:sp>
      <p:sp>
        <p:nvSpPr>
          <p:cNvPr id="11" name="TextBox 10"/>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14" name="TextBox 13"/>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15" name="TextBox 14"/>
          <p:cNvSpPr txBox="1"/>
          <p:nvPr/>
        </p:nvSpPr>
        <p:spPr>
          <a:xfrm>
            <a:off x="7331433" y="3710614"/>
            <a:ext cx="1556836" cy="923330"/>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 mid-end  </a:t>
            </a:r>
          </a:p>
          <a:p>
            <a:r>
              <a:rPr lang="en-US" b="1" dirty="0" smtClean="0">
                <a:solidFill>
                  <a:srgbClr val="FF0000"/>
                </a:solidFill>
                <a:latin typeface="Calibri" panose="020F0502020204030204" pitchFamily="34" charset="0"/>
                <a:cs typeface="Times New Roman" panose="02020603050405020304" pitchFamily="18" charset="0"/>
              </a:rPr>
              <a:t>EC2 nodes,</a:t>
            </a:r>
          </a:p>
          <a:p>
            <a:r>
              <a:rPr lang="en-US" b="1" dirty="0" smtClean="0">
                <a:solidFill>
                  <a:srgbClr val="FF0000"/>
                </a:solidFill>
                <a:latin typeface="Calibri" panose="020F0502020204030204" pitchFamily="34" charset="0"/>
                <a:cs typeface="Times New Roman" panose="02020603050405020304" pitchFamily="18" charset="0"/>
              </a:rPr>
              <a:t>3 hours,  420$</a:t>
            </a:r>
            <a:endParaRPr lang="en-US" b="1" dirty="0">
              <a:solidFill>
                <a:srgbClr val="FF0000"/>
              </a:solidFill>
              <a:latin typeface="Calibri" panose="020F0502020204030204" pitchFamily="34" charset="0"/>
              <a:cs typeface="Times New Roman" panose="02020603050405020304" pitchFamily="18" charset="0"/>
            </a:endParaRPr>
          </a:p>
        </p:txBody>
      </p:sp>
      <p:sp>
        <p:nvSpPr>
          <p:cNvPr id="16" name="TextBox 15"/>
          <p:cNvSpPr txBox="1"/>
          <p:nvPr/>
        </p:nvSpPr>
        <p:spPr>
          <a:xfrm>
            <a:off x="4575734" y="4105723"/>
            <a:ext cx="918841"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200GB </a:t>
            </a:r>
            <a:r>
              <a:rPr lang="en-US" dirty="0" smtClean="0">
                <a:solidFill>
                  <a:srgbClr val="FF0000"/>
                </a:solidFill>
                <a:latin typeface="Calibri" panose="020F0502020204030204" pitchFamily="34" charset="0"/>
                <a:cs typeface="Times New Roman" panose="02020603050405020304" pitchFamily="18" charset="0"/>
              </a:rPr>
              <a:t> </a:t>
            </a:r>
            <a:endParaRPr lang="en-US" b="1" dirty="0">
              <a:solidFill>
                <a:srgbClr val="FF0000"/>
              </a:solidFill>
              <a:latin typeface="Calibri" panose="020F0502020204030204" pitchFamily="34" charset="0"/>
              <a:cs typeface="Times New Roman" panose="02020603050405020304" pitchFamily="18" charset="0"/>
            </a:endParaRPr>
          </a:p>
        </p:txBody>
      </p:sp>
      <p:sp>
        <p:nvSpPr>
          <p:cNvPr id="13" name="Rectangle 12"/>
          <p:cNvSpPr/>
          <p:nvPr/>
        </p:nvSpPr>
        <p:spPr>
          <a:xfrm>
            <a:off x="1050597" y="3967223"/>
            <a:ext cx="4572000" cy="646331"/>
          </a:xfrm>
          <a:prstGeom prst="rect">
            <a:avLst/>
          </a:prstGeom>
        </p:spPr>
        <p:txBody>
          <a:bodyPr>
            <a:spAutoFit/>
          </a:bodyPr>
          <a:lstStyle/>
          <a:p>
            <a:r>
              <a:rPr lang="en-US" b="1" dirty="0">
                <a:solidFill>
                  <a:srgbClr val="FF0000"/>
                </a:solidFill>
                <a:latin typeface="Calibri" panose="020F0502020204030204" pitchFamily="34" charset="0"/>
                <a:cs typeface="Times New Roman" panose="02020603050405020304" pitchFamily="18" charset="0"/>
              </a:rPr>
              <a:t>~3,5 M Wiki profiles </a:t>
            </a:r>
          </a:p>
          <a:p>
            <a:r>
              <a:rPr lang="en-US" b="1" dirty="0">
                <a:solidFill>
                  <a:srgbClr val="FF0000"/>
                </a:solidFill>
                <a:latin typeface="Calibri" panose="020F0502020204030204" pitchFamily="34" charset="0"/>
                <a:cs typeface="Times New Roman" panose="02020603050405020304" pitchFamily="18" charset="0"/>
              </a:rPr>
              <a:t>~300,000 verb sense profiles</a:t>
            </a:r>
          </a:p>
        </p:txBody>
      </p:sp>
      <p:sp>
        <p:nvSpPr>
          <p:cNvPr id="18" name="Rectangle 17"/>
          <p:cNvSpPr/>
          <p:nvPr/>
        </p:nvSpPr>
        <p:spPr>
          <a:xfrm>
            <a:off x="1585662" y="5577478"/>
            <a:ext cx="5561138" cy="369332"/>
          </a:xfrm>
          <a:prstGeom prst="rect">
            <a:avLst/>
          </a:prstGeom>
        </p:spPr>
        <p:txBody>
          <a:bodyPr wrap="none">
            <a:spAutoFit/>
          </a:bodyPr>
          <a:lstStyle/>
          <a:p>
            <a:r>
              <a:rPr lang="en-US" b="1" dirty="0" smtClean="0">
                <a:latin typeface="Courier New" panose="02070309020205020404" pitchFamily="49" charset="0"/>
                <a:cs typeface="Courier New" panose="02070309020205020404" pitchFamily="49" charset="0"/>
              </a:rPr>
              <a:t>http://cogcomp.cs.illinois.edu/profiler</a:t>
            </a:r>
            <a:endParaRPr lang="en-US" b="1" dirty="0">
              <a:latin typeface="Courier New" panose="02070309020205020404" pitchFamily="49" charset="0"/>
              <a:cs typeface="Courier New" panose="02070309020205020404" pitchFamily="49" charset="0"/>
            </a:endParaRPr>
          </a:p>
        </p:txBody>
      </p:sp>
      <p:sp>
        <p:nvSpPr>
          <p:cNvPr id="21" name="Rectangular Callout 20"/>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art NLP tools. Made available also on AWS.</a:t>
            </a:r>
            <a:endParaRPr lang="en-US" dirty="0">
              <a:solidFill>
                <a:schemeClr val="tx1"/>
              </a:solidFill>
            </a:endParaRPr>
          </a:p>
        </p:txBody>
      </p:sp>
    </p:spTree>
    <p:extLst>
      <p:ext uri="{BB962C8B-B14F-4D97-AF65-F5344CB8AC3E}">
        <p14:creationId xmlns:p14="http://schemas.microsoft.com/office/powerpoint/2010/main" val="240598020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What is being Repaired? </a:t>
            </a:r>
            <a:endParaRPr lang="zh-CN" altLang="en-US" dirty="0"/>
          </a:p>
        </p:txBody>
      </p:sp>
      <p:sp>
        <p:nvSpPr>
          <p:cNvPr id="11" name="Content Placeholder 10" descr=" 11"/>
          <p:cNvSpPr>
            <a:spLocks noGrp="1"/>
          </p:cNvSpPr>
          <p:nvPr>
            <p:ph idx="1"/>
          </p:nvPr>
        </p:nvSpPr>
        <p:spPr/>
        <p:txBody>
          <a:bodyPr/>
          <a:lstStyle/>
          <a:p>
            <a:r>
              <a:rPr lang="en-US" dirty="0" smtClean="0">
                <a:latin typeface="Calibri" panose="020F0502020204030204" pitchFamily="34" charset="0"/>
              </a:rPr>
              <a:t>             The  </a:t>
            </a:r>
            <a:r>
              <a:rPr lang="en-US" dirty="0">
                <a:latin typeface="Calibri" panose="020F0502020204030204" pitchFamily="34" charset="0"/>
              </a:rPr>
              <a:t>ball  hit the  window  and Bill repaired  it . </a:t>
            </a:r>
            <a:endParaRPr lang="en-US" sz="2200" dirty="0">
              <a:latin typeface="Calibri" panose="020F0502020204030204" pitchFamily="34" charset="0"/>
            </a:endParaRPr>
          </a:p>
          <a:p>
            <a:endParaRPr lang="en-US" dirty="0" smtClean="0"/>
          </a:p>
          <a:p>
            <a:endParaRPr lang="en-US" dirty="0"/>
          </a:p>
        </p:txBody>
      </p:sp>
      <p:sp>
        <p:nvSpPr>
          <p:cNvPr id="4" name="幻灯片编号占位符 3" descr=" 4"/>
          <p:cNvSpPr>
            <a:spLocks noGrp="1"/>
          </p:cNvSpPr>
          <p:nvPr>
            <p:ph type="sldNum" sz="quarter" idx="11"/>
          </p:nvPr>
        </p:nvSpPr>
        <p:spPr/>
        <p:txBody>
          <a:bodyPr/>
          <a:lstStyle/>
          <a:p>
            <a:r>
              <a:rPr lang="en-US" altLang="zh-CN" smtClean="0"/>
              <a:t>9</a:t>
            </a:r>
            <a:endParaRPr lang="zh-CN" altLang="en-US"/>
          </a:p>
        </p:txBody>
      </p:sp>
    </p:spTree>
    <p:extLst>
      <p:ext uri="{BB962C8B-B14F-4D97-AF65-F5344CB8AC3E}">
        <p14:creationId xmlns:p14="http://schemas.microsoft.com/office/powerpoint/2010/main" val="222888488"/>
      </p:ext>
    </p:extLst>
  </p:cSld>
  <p:clrMapOvr>
    <a:masterClrMapping/>
  </p:clrMapOvr>
  <p:transition spd="med">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Evidence</a:t>
            </a:r>
            <a:endParaRPr lang="en-US" dirty="0"/>
          </a:p>
        </p:txBody>
      </p:sp>
      <p:sp>
        <p:nvSpPr>
          <p:cNvPr id="3" name="Content Placeholder 2"/>
          <p:cNvSpPr>
            <a:spLocks noGrp="1"/>
          </p:cNvSpPr>
          <p:nvPr>
            <p:ph idx="1"/>
          </p:nvPr>
        </p:nvSpPr>
        <p:spPr/>
        <p:txBody>
          <a:bodyPr/>
          <a:lstStyle/>
          <a:p>
            <a:r>
              <a:rPr lang="en-US" dirty="0" smtClean="0"/>
              <a:t>We are at early stages of experimental validation (and refinement) of the acquisition and inference with the profiler.</a:t>
            </a:r>
          </a:p>
          <a:p>
            <a:endParaRPr lang="en-US" dirty="0"/>
          </a:p>
          <a:p>
            <a:endParaRPr lang="en-US" dirty="0" smtClean="0"/>
          </a:p>
          <a:p>
            <a:r>
              <a:rPr lang="en-US" dirty="0" smtClean="0"/>
              <a:t>Co-reference Resolution</a:t>
            </a:r>
          </a:p>
          <a:p>
            <a:endParaRPr lang="en-US" dirty="0"/>
          </a:p>
          <a:p>
            <a:r>
              <a:rPr lang="en-US" dirty="0" smtClean="0"/>
              <a:t>Identifying Attributes of Entities </a:t>
            </a:r>
          </a:p>
          <a:p>
            <a:pPr lvl="1"/>
            <a:r>
              <a:rPr lang="en-US" dirty="0" smtClean="0"/>
              <a:t>Profession</a:t>
            </a:r>
          </a:p>
        </p:txBody>
      </p:sp>
      <p:sp>
        <p:nvSpPr>
          <p:cNvPr id="4" name="Slide Number Placeholder 3"/>
          <p:cNvSpPr>
            <a:spLocks noGrp="1"/>
          </p:cNvSpPr>
          <p:nvPr>
            <p:ph type="sldNum" sz="quarter" idx="11"/>
          </p:nvPr>
        </p:nvSpPr>
        <p:spPr/>
        <p:txBody>
          <a:bodyPr/>
          <a:lstStyle/>
          <a:p>
            <a:pPr>
              <a:defRPr/>
            </a:pPr>
            <a:r>
              <a:rPr lang="en-US" altLang="zh-TW" smtClean="0"/>
              <a:t>Page 97</a:t>
            </a:r>
            <a:endParaRPr lang="en-US" altLang="zh-TW"/>
          </a:p>
        </p:txBody>
      </p:sp>
    </p:spTree>
    <p:extLst>
      <p:ext uri="{BB962C8B-B14F-4D97-AF65-F5344CB8AC3E}">
        <p14:creationId xmlns:p14="http://schemas.microsoft.com/office/powerpoint/2010/main" val="2132735746"/>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1: Co-reference Resolution</a:t>
            </a:r>
            <a:endParaRPr lang="zh-CN" altLang="en-US" dirty="0"/>
          </a:p>
        </p:txBody>
      </p:sp>
      <p:sp>
        <p:nvSpPr>
          <p:cNvPr id="3" name="内容占位符 2" descr=" 3"/>
          <p:cNvSpPr>
            <a:spLocks noGrp="1"/>
          </p:cNvSpPr>
          <p:nvPr>
            <p:ph idx="1"/>
          </p:nvPr>
        </p:nvSpPr>
        <p:spPr/>
        <p:txBody>
          <a:bodyPr/>
          <a:lstStyle/>
          <a:p>
            <a:pPr>
              <a:buChar char=" "/>
            </a:pPr>
            <a:r>
              <a:rPr lang="en-US" altLang="zh-CN" smtClean="0"/>
              <a:t>                                                    </a:t>
            </a:r>
            <a:endParaRPr lang="en-US" altLang="zh-CN" dirty="0" smtClean="0"/>
          </a:p>
          <a:p>
            <a:pPr>
              <a:buChar char=" "/>
            </a:pPr>
            <a:r>
              <a:rPr lang="en-US" altLang="zh-CN" smtClean="0"/>
              <a:t>                                          </a:t>
            </a:r>
            <a:endParaRPr lang="en-US" altLang="zh-CN" dirty="0" smtClean="0"/>
          </a:p>
          <a:p>
            <a:pPr lvl="1">
              <a:buChar char=" "/>
            </a:pPr>
            <a:r>
              <a:rPr lang="en-US" altLang="zh-CN" smtClean="0"/>
              <a:t>                                                  </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Char char=" "/>
            </a:pPr>
            <a:r>
              <a:rPr lang="en-US" altLang="zh-CN" smtClean="0"/>
              <a:t>                                                             </a:t>
            </a:r>
            <a:br>
              <a:rPr lang="en-US" altLang="zh-CN" smtClean="0"/>
            </a:br>
            <a:r>
              <a:rPr lang="en-US" altLang="zh-CN" smtClean="0"/>
              <a:t>                                                           </a:t>
            </a:r>
            <a:br>
              <a:rPr lang="en-US" altLang="zh-CN" smtClean="0"/>
            </a:br>
            <a:r>
              <a:rPr lang="en-US" altLang="zh-CN" smtClean="0"/>
              <a:t>              </a:t>
            </a:r>
            <a:endParaRPr lang="en-US" altLang="zh-CN"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98</a:t>
            </a:r>
            <a:endParaRPr lang="zh-CN" altLang="en-US"/>
          </a:p>
        </p:txBody>
      </p:sp>
    </p:spTree>
    <p:extLst>
      <p:ext uri="{BB962C8B-B14F-4D97-AF65-F5344CB8AC3E}">
        <p14:creationId xmlns:p14="http://schemas.microsoft.com/office/powerpoint/2010/main" val="706237730"/>
      </p:ext>
    </p:extLst>
  </p:cSld>
  <p:clrMapOvr>
    <a:masterClrMapping/>
  </p:clrMapOvr>
  <p:transition spd="med">
    <p:cu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1: Co-reference Resolution</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latin typeface="Calibri"/>
              </a:rPr>
              <a:t>We build upon our previous work (Peng et al, 2015). </a:t>
            </a:r>
          </a:p>
          <a:p>
            <a:pPr>
              <a:buChar char=" "/>
            </a:pPr>
            <a:r>
              <a:rPr lang="en-US" altLang="zh-CN" smtClean="0"/>
              <a:t>                                          </a:t>
            </a:r>
            <a:endParaRPr lang="en-US" altLang="zh-CN" dirty="0" smtClean="0"/>
          </a:p>
          <a:p>
            <a:pPr lvl="1">
              <a:buChar char=" "/>
            </a:pPr>
            <a:r>
              <a:rPr lang="en-US" altLang="zh-CN" smtClean="0"/>
              <a:t>                                                  </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Char char=" "/>
            </a:pPr>
            <a:r>
              <a:rPr lang="en-US" altLang="zh-CN" smtClean="0"/>
              <a:t>                                                             </a:t>
            </a:r>
            <a:br>
              <a:rPr lang="en-US" altLang="zh-CN" smtClean="0"/>
            </a:br>
            <a:r>
              <a:rPr lang="en-US" altLang="zh-CN" smtClean="0"/>
              <a:t>                                                           </a:t>
            </a:r>
            <a:br>
              <a:rPr lang="en-US" altLang="zh-CN" smtClean="0"/>
            </a:br>
            <a:r>
              <a:rPr lang="en-US" altLang="zh-CN" smtClean="0"/>
              <a:t>              </a:t>
            </a:r>
            <a:endParaRPr lang="en-US" altLang="zh-CN"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98</a:t>
            </a:r>
            <a:endParaRPr lang="zh-CN" altLang="en-US"/>
          </a:p>
        </p:txBody>
      </p:sp>
    </p:spTree>
    <p:extLst>
      <p:ext uri="{BB962C8B-B14F-4D97-AF65-F5344CB8AC3E}">
        <p14:creationId xmlns:p14="http://schemas.microsoft.com/office/powerpoint/2010/main" val="206460952"/>
      </p:ext>
    </p:extLst>
  </p:cSld>
  <p:clrMapOvr>
    <a:masterClrMapping/>
  </p:clrMapOvr>
  <p:transition spd="med">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1: Co-reference Resolution</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latin typeface="Calibri"/>
              </a:rPr>
              <a:t>We build upon our previous work (Peng et al, 2015). </a:t>
            </a:r>
          </a:p>
          <a:p>
            <a:pPr lvl="0">
              <a:buClr>
                <a:srgbClr val="FF9900"/>
              </a:buClr>
            </a:pPr>
            <a:r>
              <a:rPr lang="en-US" altLang="zh-CN" smtClean="0">
                <a:latin typeface="Calibri"/>
              </a:rPr>
              <a:t>Extended the Winograd  data (Rahman &amp; Ng) </a:t>
            </a:r>
          </a:p>
          <a:p>
            <a:pPr lvl="1">
              <a:buChar char=" "/>
            </a:pPr>
            <a:r>
              <a:rPr lang="en-US" altLang="zh-CN" smtClean="0"/>
              <a:t>                                                  </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Char char=" "/>
            </a:pPr>
            <a:r>
              <a:rPr lang="en-US" altLang="zh-CN" smtClean="0"/>
              <a:t>                                                             </a:t>
            </a:r>
            <a:br>
              <a:rPr lang="en-US" altLang="zh-CN" smtClean="0"/>
            </a:br>
            <a:r>
              <a:rPr lang="en-US" altLang="zh-CN" smtClean="0"/>
              <a:t>                                                           </a:t>
            </a:r>
            <a:br>
              <a:rPr lang="en-US" altLang="zh-CN" smtClean="0"/>
            </a:br>
            <a:r>
              <a:rPr lang="en-US" altLang="zh-CN" smtClean="0"/>
              <a:t>              </a:t>
            </a:r>
            <a:endParaRPr lang="en-US" altLang="zh-CN"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98</a:t>
            </a:r>
            <a:endParaRPr lang="zh-CN" altLang="en-US"/>
          </a:p>
        </p:txBody>
      </p:sp>
    </p:spTree>
    <p:extLst>
      <p:ext uri="{BB962C8B-B14F-4D97-AF65-F5344CB8AC3E}">
        <p14:creationId xmlns:p14="http://schemas.microsoft.com/office/powerpoint/2010/main" val="977244459"/>
      </p:ext>
    </p:extLst>
  </p:cSld>
  <p:clrMapOvr>
    <a:masterClrMapping/>
  </p:clrMapOvr>
  <p:transition spd="med">
    <p:cu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1: Co-reference Resolution</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latin typeface="Calibri"/>
              </a:rPr>
              <a:t>We build upon our previous work (Peng et al, 2015). </a:t>
            </a:r>
          </a:p>
          <a:p>
            <a:pPr lvl="0">
              <a:buClr>
                <a:srgbClr val="FF9900"/>
              </a:buClr>
            </a:pPr>
            <a:r>
              <a:rPr lang="en-US" altLang="zh-CN" smtClean="0">
                <a:latin typeface="Calibri"/>
              </a:rPr>
              <a:t>Extended the Winograd  data (Rahman &amp; Ng) </a:t>
            </a:r>
          </a:p>
          <a:p>
            <a:pPr lvl="1">
              <a:buClr>
                <a:srgbClr val="FBA313"/>
              </a:buClr>
            </a:pPr>
            <a:r>
              <a:rPr lang="en-US" altLang="zh-CN" smtClean="0">
                <a:latin typeface="Calibri"/>
              </a:rPr>
              <a:t>to general co-reference instances: WinoCoref data </a:t>
            </a:r>
          </a:p>
          <a:p>
            <a:endParaRPr lang="en-US" altLang="zh-CN" dirty="0" smtClean="0"/>
          </a:p>
          <a:p>
            <a:endParaRPr lang="en-US" altLang="zh-CN" dirty="0" smtClean="0"/>
          </a:p>
          <a:p>
            <a:endParaRPr lang="en-US" altLang="zh-CN" dirty="0" smtClean="0"/>
          </a:p>
          <a:p>
            <a:endParaRPr lang="en-US" altLang="zh-CN" dirty="0" smtClean="0"/>
          </a:p>
          <a:p>
            <a:pPr>
              <a:buChar char=" "/>
            </a:pPr>
            <a:r>
              <a:rPr lang="en-US" altLang="zh-CN" smtClean="0"/>
              <a:t>                                                             </a:t>
            </a:r>
            <a:br>
              <a:rPr lang="en-US" altLang="zh-CN" smtClean="0"/>
            </a:br>
            <a:r>
              <a:rPr lang="en-US" altLang="zh-CN" smtClean="0"/>
              <a:t>                                                           </a:t>
            </a:r>
            <a:br>
              <a:rPr lang="en-US" altLang="zh-CN" smtClean="0"/>
            </a:br>
            <a:r>
              <a:rPr lang="en-US" altLang="zh-CN" smtClean="0"/>
              <a:t>              </a:t>
            </a:r>
            <a:endParaRPr lang="en-US" altLang="zh-CN"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98</a:t>
            </a:r>
            <a:endParaRPr lang="zh-CN" altLang="en-US"/>
          </a:p>
        </p:txBody>
      </p:sp>
    </p:spTree>
    <p:extLst>
      <p:ext uri="{BB962C8B-B14F-4D97-AF65-F5344CB8AC3E}">
        <p14:creationId xmlns:p14="http://schemas.microsoft.com/office/powerpoint/2010/main" val="3760911855"/>
      </p:ext>
    </p:extLst>
  </p:cSld>
  <p:clrMapOvr>
    <a:masterClrMapping/>
  </p:clrMapOvr>
  <p:transition spd="med">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1: Co-reference Resolution</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latin typeface="Calibri"/>
              </a:rPr>
              <a:t>We build upon our previous work (Peng et al, 2015). </a:t>
            </a:r>
          </a:p>
          <a:p>
            <a:pPr lvl="0">
              <a:buClr>
                <a:srgbClr val="FF9900"/>
              </a:buClr>
            </a:pPr>
            <a:r>
              <a:rPr lang="en-US" altLang="zh-CN" smtClean="0">
                <a:latin typeface="Calibri"/>
              </a:rPr>
              <a:t>Extended the Winograd  data (Rahman &amp; Ng) </a:t>
            </a:r>
          </a:p>
          <a:p>
            <a:pPr lvl="1">
              <a:buClr>
                <a:srgbClr val="FBA313"/>
              </a:buClr>
            </a:pPr>
            <a:r>
              <a:rPr lang="en-US" altLang="zh-CN" smtClean="0">
                <a:latin typeface="Calibri"/>
              </a:rPr>
              <a:t>to general co-reference instances: WinoCoref data </a:t>
            </a:r>
          </a:p>
          <a:p>
            <a:endParaRPr lang="en-US" altLang="zh-CN" dirty="0" smtClean="0"/>
          </a:p>
          <a:p>
            <a:endParaRPr lang="en-US" altLang="zh-CN" dirty="0" smtClean="0"/>
          </a:p>
          <a:p>
            <a:endParaRPr lang="en-US" altLang="zh-CN" dirty="0" smtClean="0"/>
          </a:p>
          <a:p>
            <a:endParaRPr lang="en-US" altLang="zh-CN" dirty="0" smtClean="0"/>
          </a:p>
          <a:p>
            <a:pPr>
              <a:buChar char=" "/>
            </a:pPr>
            <a:r>
              <a:rPr lang="en-US" altLang="zh-CN" smtClean="0"/>
              <a:t>                                                             </a:t>
            </a:r>
            <a:br>
              <a:rPr lang="en-US" altLang="zh-CN" smtClean="0"/>
            </a:br>
            <a:r>
              <a:rPr lang="en-US" altLang="zh-CN" smtClean="0"/>
              <a:t>                                                           </a:t>
            </a:r>
            <a:br>
              <a:rPr lang="en-US" altLang="zh-CN" smtClean="0"/>
            </a:br>
            <a:r>
              <a:rPr lang="en-US" altLang="zh-CN" smtClean="0"/>
              <a:t>              </a:t>
            </a:r>
            <a:endParaRPr lang="en-US" altLang="zh-CN"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98</a:t>
            </a:r>
            <a:endParaRPr lang="zh-CN" altLang="en-US"/>
          </a:p>
        </p:txBody>
      </p:sp>
      <p:grpSp>
        <p:nvGrpSpPr>
          <p:cNvPr id="5" name="Group 4" descr=" 13"/>
          <p:cNvGrpSpPr/>
          <p:nvPr/>
        </p:nvGrpSpPr>
        <p:grpSpPr>
          <a:xfrm>
            <a:off x="664170" y="3109766"/>
            <a:ext cx="7586695" cy="1060290"/>
            <a:chOff x="664170" y="2695079"/>
            <a:chExt cx="7586695" cy="1060290"/>
          </a:xfrm>
        </p:grpSpPr>
        <p:sp>
          <p:nvSpPr>
            <p:cNvPr id="6" name="Rectangle 5"/>
            <p:cNvSpPr/>
            <p:nvPr/>
          </p:nvSpPr>
          <p:spPr>
            <a:xfrm>
              <a:off x="664170" y="2695079"/>
              <a:ext cx="7586695" cy="1060290"/>
            </a:xfrm>
            <a:prstGeom prst="rect">
              <a:avLst/>
            </a:prstGeom>
            <a:solidFill>
              <a:schemeClr val="bg1"/>
            </a:solidFill>
            <a:ln w="28575">
              <a:solidFill>
                <a:srgbClr val="0070C0"/>
              </a:solidFill>
            </a:ln>
          </p:spPr>
          <p:txBody>
            <a:bodyPr wrap="square" lIns="182880" tIns="91440" bIns="91440">
              <a:spAutoFit/>
            </a:bodyPr>
            <a:lstStyle/>
            <a:p>
              <a:pPr>
                <a:lnSpc>
                  <a:spcPct val="150000"/>
                </a:lnSpc>
              </a:pPr>
              <a:r>
                <a:rPr lang="en-US" sz="2000" b="1" dirty="0" smtClean="0">
                  <a:latin typeface="Calibri" panose="020F0502020204030204" pitchFamily="34" charset="0"/>
                </a:rPr>
                <a:t>Jack  threw  the </a:t>
              </a:r>
              <a:r>
                <a:rPr lang="en-US" sz="2000" b="1" dirty="0">
                  <a:latin typeface="Calibri" panose="020F0502020204030204" pitchFamily="34" charset="0"/>
                </a:rPr>
                <a:t>bags of </a:t>
              </a:r>
              <a:r>
                <a:rPr lang="en-US" sz="2000" b="1" dirty="0" smtClean="0">
                  <a:latin typeface="Calibri" panose="020F0502020204030204" pitchFamily="34" charset="0"/>
                </a:rPr>
                <a:t> John   </a:t>
              </a:r>
              <a:r>
                <a:rPr lang="en-US" sz="2000" b="1" dirty="0">
                  <a:latin typeface="Calibri" panose="020F0502020204030204" pitchFamily="34" charset="0"/>
                </a:rPr>
                <a:t>into the water since </a:t>
              </a:r>
              <a:r>
                <a:rPr lang="en-US" sz="2000" b="1" dirty="0" smtClean="0">
                  <a:latin typeface="Calibri" panose="020F0502020204030204" pitchFamily="34" charset="0"/>
                </a:rPr>
                <a:t> he  </a:t>
              </a:r>
              <a:r>
                <a:rPr lang="en-US" sz="2000" b="1" dirty="0">
                  <a:latin typeface="Calibri" panose="020F0502020204030204" pitchFamily="34" charset="0"/>
                </a:rPr>
                <a:t>mistakenly asked </a:t>
              </a:r>
              <a:r>
                <a:rPr lang="en-US" sz="2000" b="1" dirty="0" smtClean="0">
                  <a:latin typeface="Calibri" panose="020F0502020204030204" pitchFamily="34" charset="0"/>
                </a:rPr>
                <a:t>  him  </a:t>
              </a:r>
              <a:r>
                <a:rPr lang="en-US" sz="2000" b="1" dirty="0">
                  <a:latin typeface="Calibri" panose="020F0502020204030204" pitchFamily="34" charset="0"/>
                </a:rPr>
                <a:t>to carry </a:t>
              </a:r>
              <a:r>
                <a:rPr lang="en-US" sz="2000" b="1" dirty="0" smtClean="0">
                  <a:latin typeface="Calibri" panose="020F0502020204030204" pitchFamily="34" charset="0"/>
                </a:rPr>
                <a:t> his  </a:t>
              </a:r>
              <a:r>
                <a:rPr lang="en-US" sz="2000" b="1" dirty="0">
                  <a:latin typeface="Calibri" panose="020F0502020204030204" pitchFamily="34" charset="0"/>
                </a:rPr>
                <a:t>bags</a:t>
              </a:r>
              <a:r>
                <a:rPr lang="en-US" sz="2000" b="1" dirty="0" smtClean="0">
                  <a:latin typeface="Calibri" panose="020F0502020204030204" pitchFamily="34" charset="0"/>
                </a:rPr>
                <a:t>.</a:t>
              </a:r>
            </a:p>
          </p:txBody>
        </p:sp>
        <p:sp>
          <p:nvSpPr>
            <p:cNvPr id="7" name="Rectangle 6"/>
            <p:cNvSpPr/>
            <p:nvPr/>
          </p:nvSpPr>
          <p:spPr>
            <a:xfrm>
              <a:off x="800622" y="2824281"/>
              <a:ext cx="576947" cy="435429"/>
            </a:xfrm>
            <a:prstGeom prst="rect">
              <a:avLst/>
            </a:prstGeom>
            <a:solidFill>
              <a:srgbClr val="92D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p:cNvSpPr/>
            <p:nvPr/>
          </p:nvSpPr>
          <p:spPr>
            <a:xfrm>
              <a:off x="6255454" y="2829534"/>
              <a:ext cx="348343"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9" name="Rectangle 8"/>
            <p:cNvSpPr/>
            <p:nvPr/>
          </p:nvSpPr>
          <p:spPr>
            <a:xfrm>
              <a:off x="3374555" y="2813648"/>
              <a:ext cx="576947" cy="435429"/>
            </a:xfrm>
            <a:prstGeom prst="rect">
              <a:avLst/>
            </a:prstGeom>
            <a:solidFill>
              <a:srgbClr val="92D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10" name="Rectangle 9"/>
            <p:cNvSpPr/>
            <p:nvPr/>
          </p:nvSpPr>
          <p:spPr>
            <a:xfrm>
              <a:off x="1562485" y="3292719"/>
              <a:ext cx="541609"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11" name="Rectangle 10"/>
            <p:cNvSpPr/>
            <p:nvPr/>
          </p:nvSpPr>
          <p:spPr>
            <a:xfrm>
              <a:off x="3020386" y="3292719"/>
              <a:ext cx="431735"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grpSp>
    </p:spTree>
    <p:extLst>
      <p:ext uri="{BB962C8B-B14F-4D97-AF65-F5344CB8AC3E}">
        <p14:creationId xmlns:p14="http://schemas.microsoft.com/office/powerpoint/2010/main" val="868991995"/>
      </p:ext>
    </p:extLst>
  </p:cSld>
  <p:clrMapOvr>
    <a:masterClrMapping/>
  </p:clrMapOvr>
  <p:transition spd="med">
    <p:cu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1: Co-reference Resolution</a:t>
            </a:r>
            <a:endParaRPr lang="zh-CN" altLang="en-US" dirty="0"/>
          </a:p>
        </p:txBody>
      </p:sp>
      <p:sp>
        <p:nvSpPr>
          <p:cNvPr id="3" name="内容占位符 2" descr=" 3"/>
          <p:cNvSpPr>
            <a:spLocks noGrp="1"/>
          </p:cNvSpPr>
          <p:nvPr>
            <p:ph idx="1"/>
          </p:nvPr>
        </p:nvSpPr>
        <p:spPr>
          <a:xfrm>
            <a:off x="457200" y="1219200"/>
            <a:ext cx="8229600" cy="4953000"/>
          </a:xfrm>
        </p:spPr>
        <p:txBody>
          <a:bodyPr/>
          <a:lstStyle/>
          <a:p>
            <a:pPr lvl="0">
              <a:buClr>
                <a:srgbClr val="FF9900"/>
              </a:buClr>
            </a:pPr>
            <a:r>
              <a:rPr lang="en-US" altLang="zh-CN" smtClean="0">
                <a:latin typeface="Calibri"/>
              </a:rPr>
              <a:t>We build upon our previous work (Peng et al, 2015). </a:t>
            </a:r>
          </a:p>
          <a:p>
            <a:pPr lvl="0">
              <a:buClr>
                <a:srgbClr val="FF9900"/>
              </a:buClr>
            </a:pPr>
            <a:r>
              <a:rPr lang="en-US" altLang="zh-CN" smtClean="0">
                <a:latin typeface="Calibri"/>
              </a:rPr>
              <a:t>Extended the Winograd  data (Rahman &amp; Ng) </a:t>
            </a:r>
          </a:p>
          <a:p>
            <a:pPr lvl="1">
              <a:buClr>
                <a:srgbClr val="FBA313"/>
              </a:buClr>
            </a:pPr>
            <a:r>
              <a:rPr lang="en-US" altLang="zh-CN" smtClean="0">
                <a:latin typeface="Calibri"/>
              </a:rPr>
              <a:t>to general co-reference instances: WinoCoref data </a:t>
            </a:r>
          </a:p>
          <a:p>
            <a:endParaRPr lang="en-US" altLang="zh-CN" dirty="0" smtClean="0"/>
          </a:p>
          <a:p>
            <a:endParaRPr lang="en-US" altLang="zh-CN" dirty="0" smtClean="0"/>
          </a:p>
          <a:p>
            <a:endParaRPr lang="en-US" altLang="zh-CN" dirty="0" smtClean="0"/>
          </a:p>
          <a:p>
            <a:endParaRPr lang="en-US" altLang="zh-CN" dirty="0" smtClean="0"/>
          </a:p>
          <a:p>
            <a:pPr lvl="0">
              <a:buClr>
                <a:srgbClr val="FF9900"/>
              </a:buClr>
            </a:pPr>
            <a:r>
              <a:rPr lang="en-US" altLang="zh-CN" smtClean="0">
                <a:latin typeface="Calibri"/>
              </a:rPr>
              <a:t>Schemas are converted automatically, given an instance, into constraints that are used in an Integer Linear Programming formulation.  </a:t>
            </a:r>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98</a:t>
            </a:r>
            <a:endParaRPr lang="zh-CN" altLang="en-US"/>
          </a:p>
        </p:txBody>
      </p:sp>
      <p:grpSp>
        <p:nvGrpSpPr>
          <p:cNvPr id="5" name="Group 4" descr=" 13"/>
          <p:cNvGrpSpPr/>
          <p:nvPr/>
        </p:nvGrpSpPr>
        <p:grpSpPr>
          <a:xfrm>
            <a:off x="664170" y="3109766"/>
            <a:ext cx="7586695" cy="1060290"/>
            <a:chOff x="664170" y="2695079"/>
            <a:chExt cx="7586695" cy="1060290"/>
          </a:xfrm>
        </p:grpSpPr>
        <p:sp>
          <p:nvSpPr>
            <p:cNvPr id="6" name="Rectangle 5"/>
            <p:cNvSpPr/>
            <p:nvPr/>
          </p:nvSpPr>
          <p:spPr>
            <a:xfrm>
              <a:off x="664170" y="2695079"/>
              <a:ext cx="7586695" cy="1060290"/>
            </a:xfrm>
            <a:prstGeom prst="rect">
              <a:avLst/>
            </a:prstGeom>
            <a:solidFill>
              <a:schemeClr val="bg1"/>
            </a:solidFill>
            <a:ln w="28575">
              <a:solidFill>
                <a:srgbClr val="0070C0"/>
              </a:solidFill>
            </a:ln>
          </p:spPr>
          <p:txBody>
            <a:bodyPr wrap="square" lIns="182880" tIns="91440" bIns="91440">
              <a:spAutoFit/>
            </a:bodyPr>
            <a:lstStyle/>
            <a:p>
              <a:pPr>
                <a:lnSpc>
                  <a:spcPct val="150000"/>
                </a:lnSpc>
              </a:pPr>
              <a:r>
                <a:rPr lang="en-US" sz="2000" b="1" dirty="0" smtClean="0">
                  <a:latin typeface="Calibri" panose="020F0502020204030204" pitchFamily="34" charset="0"/>
                </a:rPr>
                <a:t>Jack  threw  the </a:t>
              </a:r>
              <a:r>
                <a:rPr lang="en-US" sz="2000" b="1" dirty="0">
                  <a:latin typeface="Calibri" panose="020F0502020204030204" pitchFamily="34" charset="0"/>
                </a:rPr>
                <a:t>bags of </a:t>
              </a:r>
              <a:r>
                <a:rPr lang="en-US" sz="2000" b="1" dirty="0" smtClean="0">
                  <a:latin typeface="Calibri" panose="020F0502020204030204" pitchFamily="34" charset="0"/>
                </a:rPr>
                <a:t> John   </a:t>
              </a:r>
              <a:r>
                <a:rPr lang="en-US" sz="2000" b="1" dirty="0">
                  <a:latin typeface="Calibri" panose="020F0502020204030204" pitchFamily="34" charset="0"/>
                </a:rPr>
                <a:t>into the water since </a:t>
              </a:r>
              <a:r>
                <a:rPr lang="en-US" sz="2000" b="1" dirty="0" smtClean="0">
                  <a:latin typeface="Calibri" panose="020F0502020204030204" pitchFamily="34" charset="0"/>
                </a:rPr>
                <a:t> he  </a:t>
              </a:r>
              <a:r>
                <a:rPr lang="en-US" sz="2000" b="1" dirty="0">
                  <a:latin typeface="Calibri" panose="020F0502020204030204" pitchFamily="34" charset="0"/>
                </a:rPr>
                <a:t>mistakenly asked </a:t>
              </a:r>
              <a:r>
                <a:rPr lang="en-US" sz="2000" b="1" dirty="0" smtClean="0">
                  <a:latin typeface="Calibri" panose="020F0502020204030204" pitchFamily="34" charset="0"/>
                </a:rPr>
                <a:t>  him  </a:t>
              </a:r>
              <a:r>
                <a:rPr lang="en-US" sz="2000" b="1" dirty="0">
                  <a:latin typeface="Calibri" panose="020F0502020204030204" pitchFamily="34" charset="0"/>
                </a:rPr>
                <a:t>to carry </a:t>
              </a:r>
              <a:r>
                <a:rPr lang="en-US" sz="2000" b="1" dirty="0" smtClean="0">
                  <a:latin typeface="Calibri" panose="020F0502020204030204" pitchFamily="34" charset="0"/>
                </a:rPr>
                <a:t> his  </a:t>
              </a:r>
              <a:r>
                <a:rPr lang="en-US" sz="2000" b="1" dirty="0">
                  <a:latin typeface="Calibri" panose="020F0502020204030204" pitchFamily="34" charset="0"/>
                </a:rPr>
                <a:t>bags</a:t>
              </a:r>
              <a:r>
                <a:rPr lang="en-US" sz="2000" b="1" dirty="0" smtClean="0">
                  <a:latin typeface="Calibri" panose="020F0502020204030204" pitchFamily="34" charset="0"/>
                </a:rPr>
                <a:t>.</a:t>
              </a:r>
            </a:p>
          </p:txBody>
        </p:sp>
        <p:sp>
          <p:nvSpPr>
            <p:cNvPr id="7" name="Rectangle 6"/>
            <p:cNvSpPr/>
            <p:nvPr/>
          </p:nvSpPr>
          <p:spPr>
            <a:xfrm>
              <a:off x="800622" y="2824281"/>
              <a:ext cx="576947" cy="435429"/>
            </a:xfrm>
            <a:prstGeom prst="rect">
              <a:avLst/>
            </a:prstGeom>
            <a:solidFill>
              <a:srgbClr val="92D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p:cNvSpPr/>
            <p:nvPr/>
          </p:nvSpPr>
          <p:spPr>
            <a:xfrm>
              <a:off x="6255454" y="2829534"/>
              <a:ext cx="348343"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9" name="Rectangle 8"/>
            <p:cNvSpPr/>
            <p:nvPr/>
          </p:nvSpPr>
          <p:spPr>
            <a:xfrm>
              <a:off x="3374555" y="2813648"/>
              <a:ext cx="576947" cy="435429"/>
            </a:xfrm>
            <a:prstGeom prst="rect">
              <a:avLst/>
            </a:prstGeom>
            <a:solidFill>
              <a:srgbClr val="92D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10" name="Rectangle 9"/>
            <p:cNvSpPr/>
            <p:nvPr/>
          </p:nvSpPr>
          <p:spPr>
            <a:xfrm>
              <a:off x="1562485" y="3292719"/>
              <a:ext cx="541609"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11" name="Rectangle 10"/>
            <p:cNvSpPr/>
            <p:nvPr/>
          </p:nvSpPr>
          <p:spPr>
            <a:xfrm>
              <a:off x="3020386" y="3292719"/>
              <a:ext cx="431735"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grpSp>
    </p:spTree>
    <p:extLst>
      <p:ext uri="{BB962C8B-B14F-4D97-AF65-F5344CB8AC3E}">
        <p14:creationId xmlns:p14="http://schemas.microsoft.com/office/powerpoint/2010/main" val="3740140738"/>
      </p:ext>
    </p:extLst>
  </p:cSld>
  <p:clrMapOvr>
    <a:masterClrMapping/>
  </p:clrMapOvr>
  <p:transition spd="med">
    <p:cu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1: Co-reference Resolution</a:t>
            </a:r>
            <a:endParaRPr lang="zh-CN" altLang="en-US" dirty="0"/>
          </a:p>
        </p:txBody>
      </p:sp>
      <p:sp>
        <p:nvSpPr>
          <p:cNvPr id="3" name="内容占位符 2"/>
          <p:cNvSpPr>
            <a:spLocks noGrp="1"/>
          </p:cNvSpPr>
          <p:nvPr>
            <p:ph idx="1"/>
          </p:nvPr>
        </p:nvSpPr>
        <p:spPr/>
        <p:txBody>
          <a:bodyPr/>
          <a:lstStyle/>
          <a:p>
            <a:r>
              <a:rPr lang="en-US" altLang="zh-CN" dirty="0" smtClean="0"/>
              <a:t>Metrics:</a:t>
            </a:r>
          </a:p>
          <a:p>
            <a:pPr lvl="1"/>
            <a:r>
              <a:rPr lang="en-US" altLang="zh-CN" dirty="0" smtClean="0"/>
              <a:t>Precision for </a:t>
            </a:r>
            <a:r>
              <a:rPr lang="en-US" altLang="zh-CN" dirty="0" err="1" smtClean="0"/>
              <a:t>Winograd</a:t>
            </a:r>
            <a:r>
              <a:rPr lang="en-US" altLang="zh-CN" dirty="0" smtClean="0"/>
              <a:t> dataset</a:t>
            </a:r>
          </a:p>
          <a:p>
            <a:pPr lvl="1"/>
            <a:r>
              <a:rPr lang="en-US" altLang="zh-CN" dirty="0" err="1" smtClean="0"/>
              <a:t>AntePre</a:t>
            </a:r>
            <a:r>
              <a:rPr lang="en-US" altLang="zh-CN" dirty="0" smtClean="0"/>
              <a:t> for </a:t>
            </a:r>
            <a:r>
              <a:rPr lang="en-US" altLang="zh-CN" dirty="0" err="1" smtClean="0"/>
              <a:t>WinoCored</a:t>
            </a:r>
            <a:r>
              <a:rPr lang="en-US" altLang="zh-CN" dirty="0" smtClean="0"/>
              <a:t> dataset:</a:t>
            </a:r>
          </a:p>
          <a:p>
            <a:pPr lvl="2"/>
            <a:r>
              <a:rPr lang="en-US" altLang="zh-CN" dirty="0" smtClean="0"/>
              <a:t>Consider all the binary decisions of connecting pronouns to nominal mentions </a:t>
            </a:r>
          </a:p>
          <a:p>
            <a:pPr lvl="2"/>
            <a:r>
              <a:rPr lang="en-US" altLang="zh-CN" dirty="0" err="1" smtClean="0"/>
              <a:t>AntePre</a:t>
            </a:r>
            <a:r>
              <a:rPr lang="en-US" altLang="zh-CN" dirty="0" smtClean="0"/>
              <a:t> is the ratio of correct binary decisions to the total decisions </a:t>
            </a:r>
          </a:p>
          <a:p>
            <a:pPr lvl="2"/>
            <a:endParaRPr lang="en-US" altLang="zh-CN" dirty="0" smtClean="0"/>
          </a:p>
          <a:p>
            <a:pPr lvl="2"/>
            <a:endParaRPr lang="en-US" altLang="zh-CN" dirty="0" smtClean="0"/>
          </a:p>
          <a:p>
            <a:pPr lvl="2"/>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97</a:t>
            </a:fld>
            <a:endParaRPr lang="zh-CN" altLang="en-US"/>
          </a:p>
        </p:txBody>
      </p:sp>
      <p:graphicFrame>
        <p:nvGraphicFramePr>
          <p:cNvPr id="5" name="Table 4"/>
          <p:cNvGraphicFramePr>
            <a:graphicFrameLocks noGrp="1"/>
          </p:cNvGraphicFramePr>
          <p:nvPr>
            <p:extLst>
              <p:ext uri="{D42A27DB-BD31-4B8C-83A1-F6EECF244321}">
                <p14:modId xmlns:p14="http://schemas.microsoft.com/office/powerpoint/2010/main" val="49406889"/>
              </p:ext>
            </p:extLst>
          </p:nvPr>
        </p:nvGraphicFramePr>
        <p:xfrm>
          <a:off x="1339696" y="3610638"/>
          <a:ext cx="6418521" cy="1854200"/>
        </p:xfrm>
        <a:graphic>
          <a:graphicData uri="http://schemas.openxmlformats.org/drawingml/2006/table">
            <a:tbl>
              <a:tblPr firstRow="1" bandRow="1">
                <a:tableStyleId>{93296810-A885-4BE3-A3E7-6D5BEEA58F35}</a:tableStyleId>
              </a:tblPr>
              <a:tblGrid>
                <a:gridCol w="2324848"/>
                <a:gridCol w="1954166"/>
                <a:gridCol w="2139507"/>
              </a:tblGrid>
              <a:tr h="370840">
                <a:tc>
                  <a:txBody>
                    <a:bodyPr/>
                    <a:lstStyle/>
                    <a:p>
                      <a:pPr algn="ctr"/>
                      <a:r>
                        <a:rPr lang="en-US" dirty="0" smtClean="0">
                          <a:latin typeface="Calibri" panose="020F0502020204030204" pitchFamily="34" charset="0"/>
                          <a:cs typeface="Times New Roman" panose="02020603050405020304" pitchFamily="18" charset="0"/>
                        </a:rPr>
                        <a:t>Dataset</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err="1" smtClean="0">
                          <a:latin typeface="Calibri" panose="020F0502020204030204" pitchFamily="34" charset="0"/>
                          <a:cs typeface="Times New Roman" panose="02020603050405020304" pitchFamily="18" charset="0"/>
                        </a:rPr>
                        <a:t>Winograd</a:t>
                      </a:r>
                      <a:r>
                        <a:rPr lang="en-US" dirty="0" smtClean="0">
                          <a:latin typeface="Calibri" panose="020F0502020204030204" pitchFamily="34" charset="0"/>
                          <a:cs typeface="Times New Roman" panose="02020603050405020304" pitchFamily="18" charset="0"/>
                        </a:rPr>
                        <a:t> </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err="1" smtClean="0">
                          <a:latin typeface="Calibri" panose="020F0502020204030204" pitchFamily="34" charset="0"/>
                          <a:cs typeface="Times New Roman" panose="02020603050405020304" pitchFamily="18" charset="0"/>
                        </a:rPr>
                        <a:t>WinoCoref</a:t>
                      </a:r>
                      <a:r>
                        <a:rPr lang="en-US" dirty="0" smtClean="0">
                          <a:latin typeface="Calibri" panose="020F0502020204030204" pitchFamily="34" charset="0"/>
                          <a:cs typeface="Times New Roman" panose="02020603050405020304" pitchFamily="18" charset="0"/>
                        </a:rPr>
                        <a:t> </a:t>
                      </a:r>
                      <a:endParaRPr lang="en-US" dirty="0">
                        <a:latin typeface="Calibri" panose="020F0502020204030204" pitchFamily="34" charset="0"/>
                        <a:cs typeface="Times New Roman" panose="02020603050405020304" pitchFamily="18" charset="0"/>
                      </a:endParaRPr>
                    </a:p>
                  </a:txBody>
                  <a:tcPr/>
                </a:tc>
              </a:tr>
              <a:tr h="370840">
                <a:tc>
                  <a:txBody>
                    <a:bodyPr/>
                    <a:lstStyle/>
                    <a:p>
                      <a:pPr algn="ctr"/>
                      <a:r>
                        <a:rPr lang="en-US" dirty="0" smtClean="0">
                          <a:latin typeface="Calibri" panose="020F0502020204030204" pitchFamily="34" charset="0"/>
                          <a:cs typeface="Times New Roman" panose="02020603050405020304" pitchFamily="18" charset="0"/>
                        </a:rPr>
                        <a:t>Metric</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Precision</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err="1" smtClean="0">
                          <a:latin typeface="Calibri" panose="020F0502020204030204" pitchFamily="34" charset="0"/>
                          <a:cs typeface="Times New Roman" panose="02020603050405020304" pitchFamily="18" charset="0"/>
                        </a:rPr>
                        <a:t>AntePre</a:t>
                      </a:r>
                      <a:r>
                        <a:rPr lang="en-US" dirty="0" smtClean="0">
                          <a:latin typeface="Calibri" panose="020F0502020204030204" pitchFamily="34" charset="0"/>
                          <a:cs typeface="Times New Roman" panose="02020603050405020304" pitchFamily="18" charset="0"/>
                        </a:rPr>
                        <a:t> </a:t>
                      </a:r>
                      <a:endParaRPr lang="en-US" dirty="0">
                        <a:latin typeface="Calibri" panose="020F0502020204030204" pitchFamily="34" charset="0"/>
                        <a:cs typeface="Times New Roman" panose="02020603050405020304" pitchFamily="18" charset="0"/>
                      </a:endParaRPr>
                    </a:p>
                  </a:txBody>
                  <a:tcPr/>
                </a:tc>
              </a:tr>
              <a:tr h="370840">
                <a:tc>
                  <a:txBody>
                    <a:bodyPr/>
                    <a:lstStyle/>
                    <a:p>
                      <a:pPr algn="ctr"/>
                      <a:r>
                        <a:rPr lang="en-US" dirty="0" smtClean="0">
                          <a:latin typeface="Calibri" panose="020F0502020204030204" pitchFamily="34" charset="0"/>
                          <a:cs typeface="Times New Roman" panose="02020603050405020304" pitchFamily="18" charset="0"/>
                        </a:rPr>
                        <a:t>(Rahman</a:t>
                      </a:r>
                      <a:r>
                        <a:rPr lang="en-US" baseline="0" dirty="0" smtClean="0">
                          <a:latin typeface="Calibri" panose="020F0502020204030204" pitchFamily="34" charset="0"/>
                          <a:cs typeface="Times New Roman" panose="02020603050405020304" pitchFamily="18" charset="0"/>
                        </a:rPr>
                        <a:t> &amp; Ng, </a:t>
                      </a:r>
                      <a:r>
                        <a:rPr lang="en-US" dirty="0" smtClean="0">
                          <a:latin typeface="Calibri" panose="020F0502020204030204" pitchFamily="34" charset="0"/>
                          <a:cs typeface="Times New Roman" panose="02020603050405020304" pitchFamily="18" charset="0"/>
                        </a:rPr>
                        <a:t>2012)</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73.05</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 </a:t>
                      </a:r>
                      <a:endParaRPr lang="en-US" dirty="0">
                        <a:latin typeface="Calibri" panose="020F0502020204030204" pitchFamily="34" charset="0"/>
                        <a:cs typeface="Times New Roman" panose="02020603050405020304" pitchFamily="18" charset="0"/>
                      </a:endParaRPr>
                    </a:p>
                  </a:txBody>
                  <a:tcPr/>
                </a:tc>
              </a:tr>
              <a:tr h="370840">
                <a:tc>
                  <a:txBody>
                    <a:bodyPr/>
                    <a:lstStyle/>
                    <a:p>
                      <a:pPr algn="ctr"/>
                      <a:r>
                        <a:rPr lang="en-US" dirty="0" smtClean="0">
                          <a:latin typeface="Calibri" panose="020F0502020204030204" pitchFamily="34" charset="0"/>
                          <a:cs typeface="Times New Roman" panose="02020603050405020304" pitchFamily="18" charset="0"/>
                        </a:rPr>
                        <a:t>(Peng et al,</a:t>
                      </a:r>
                      <a:r>
                        <a:rPr lang="en-US" baseline="0" dirty="0" smtClean="0">
                          <a:latin typeface="Calibri" panose="020F0502020204030204" pitchFamily="34" charset="0"/>
                          <a:cs typeface="Times New Roman" panose="02020603050405020304" pitchFamily="18" charset="0"/>
                        </a:rPr>
                        <a:t> </a:t>
                      </a:r>
                      <a:r>
                        <a:rPr lang="en-US" dirty="0" smtClean="0">
                          <a:latin typeface="Calibri" panose="020F0502020204030204" pitchFamily="34" charset="0"/>
                          <a:cs typeface="Times New Roman" panose="02020603050405020304" pitchFamily="18" charset="0"/>
                        </a:rPr>
                        <a:t>2015)</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76.41</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89.32</a:t>
                      </a:r>
                      <a:endParaRPr lang="en-US" dirty="0">
                        <a:latin typeface="Calibri" panose="020F0502020204030204" pitchFamily="34" charset="0"/>
                        <a:cs typeface="Times New Roman" panose="02020603050405020304" pitchFamily="18" charset="0"/>
                      </a:endParaRPr>
                    </a:p>
                  </a:txBody>
                  <a:tcPr/>
                </a:tc>
              </a:tr>
              <a:tr h="370840">
                <a:tc>
                  <a:txBody>
                    <a:bodyPr/>
                    <a:lstStyle/>
                    <a:p>
                      <a:pPr algn="ctr"/>
                      <a:r>
                        <a:rPr lang="en-US" dirty="0" smtClean="0">
                          <a:latin typeface="Calibri" panose="020F0502020204030204" pitchFamily="34" charset="0"/>
                          <a:cs typeface="Times New Roman" panose="02020603050405020304" pitchFamily="18" charset="0"/>
                        </a:rPr>
                        <a:t>Our paper</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77.16</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89.77</a:t>
                      </a:r>
                      <a:endParaRPr lang="en-US" dirty="0">
                        <a:latin typeface="Calibri" panose="020F0502020204030204" pitchFamily="34"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564429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p:cNvSpPr>
            <a:spLocks noGrp="1"/>
          </p:cNvSpPr>
          <p:nvPr>
            <p:ph idx="1"/>
          </p:nvPr>
        </p:nvSpPr>
        <p:spPr/>
        <p:txBody>
          <a:bodyPr/>
          <a:lstStyle/>
          <a:p>
            <a:r>
              <a:rPr lang="en-US" altLang="zh-CN" smtClean="0"/>
              <a:t>Observations: Profiles of people contain information about their occupation. </a:t>
            </a:r>
          </a:p>
          <a:p>
            <a:endParaRPr lang="zh-CN" altLang="en-US" dirty="0"/>
          </a:p>
        </p:txBody>
      </p:sp>
      <p:sp>
        <p:nvSpPr>
          <p:cNvPr id="4" name="幻灯片编号占位符 3"/>
          <p:cNvSpPr>
            <a:spLocks noGrp="1"/>
          </p:cNvSpPr>
          <p:nvPr>
            <p:ph type="sldNum" sz="quarter" idx="11"/>
          </p:nvPr>
        </p:nvSpPr>
        <p:spPr/>
        <p:txBody>
          <a:bodyPr/>
          <a:lstStyle/>
          <a:p>
            <a:r>
              <a:rPr lang="en-US" altLang="zh-CN" smtClean="0"/>
              <a:t>105</a:t>
            </a:r>
            <a:endParaRPr lang="zh-CN" altLang="en-US"/>
          </a:p>
        </p:txBody>
      </p:sp>
      <p:pic>
        <p:nvPicPr>
          <p:cNvPr id="9223" name="Picture 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809"/>
          <a:stretch/>
        </p:blipFill>
        <p:spPr bwMode="auto">
          <a:xfrm>
            <a:off x="2357607" y="2353950"/>
            <a:ext cx="4377414" cy="356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2575910"/>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en-US" altLang="zh-CN" dirty="0" smtClean="0"/>
              <a:t>Experiment 2: Classifying occupations </a:t>
            </a:r>
            <a:endParaRPr lang="zh-CN" altLang="en-US" dirty="0"/>
          </a:p>
        </p:txBody>
      </p:sp>
      <p:sp>
        <p:nvSpPr>
          <p:cNvPr id="3" name="内容占位符 2" descr=" 3"/>
          <p:cNvSpPr>
            <a:spLocks noGrp="1"/>
          </p:cNvSpPr>
          <p:nvPr>
            <p:ph idx="1"/>
          </p:nvPr>
        </p:nvSpPr>
        <p:spPr/>
        <p:txBody>
          <a:bodyPr/>
          <a:lstStyle/>
          <a:p>
            <a:r>
              <a:rPr lang="en-US" dirty="0" smtClean="0"/>
              <a:t>Created a dataset of People-Profession based on Wikipedia </a:t>
            </a:r>
          </a:p>
          <a:p>
            <a:r>
              <a:rPr lang="en-US" dirty="0" smtClean="0"/>
              <a:t>Steps: </a:t>
            </a:r>
          </a:p>
          <a:p>
            <a:pPr lvl="1">
              <a:buChar char=" "/>
            </a:pPr>
            <a:r>
              <a:rPr lang="en-US" smtClean="0"/>
              <a:t>                                                    </a:t>
            </a:r>
            <a:endParaRPr lang="en-US" dirty="0" smtClean="0"/>
          </a:p>
          <a:p>
            <a:pPr lvl="1">
              <a:buChar char=" "/>
            </a:pPr>
            <a:r>
              <a:rPr lang="en-US" smtClean="0"/>
              <a:t>                                                                      </a:t>
            </a:r>
            <a:endParaRPr lang="en-US" dirty="0" smtClean="0"/>
          </a:p>
          <a:p>
            <a:pPr lvl="1">
              <a:buChar char=" "/>
            </a:pPr>
            <a:r>
              <a:rPr lang="en-US" smtClean="0"/>
              <a:t>                                                                    </a:t>
            </a:r>
            <a:endParaRPr lang="en-US" dirty="0" smtClean="0"/>
          </a:p>
          <a:p>
            <a:endParaRPr lang="en-US" dirty="0" smtClean="0"/>
          </a:p>
          <a:p>
            <a:endParaRPr lang="en-US" altLang="zh-CN" dirty="0" smtClean="0"/>
          </a:p>
          <a:p>
            <a:endParaRPr lang="zh-CN" altLang="en-US" dirty="0"/>
          </a:p>
        </p:txBody>
      </p:sp>
      <p:sp>
        <p:nvSpPr>
          <p:cNvPr id="4" name="幻灯片编号占位符 3" descr=" 4"/>
          <p:cNvSpPr>
            <a:spLocks noGrp="1"/>
          </p:cNvSpPr>
          <p:nvPr>
            <p:ph type="sldNum" sz="quarter" idx="11"/>
          </p:nvPr>
        </p:nvSpPr>
        <p:spPr/>
        <p:txBody>
          <a:bodyPr/>
          <a:lstStyle/>
          <a:p>
            <a:r>
              <a:rPr lang="en-US" altLang="zh-CN" smtClean="0"/>
              <a:t>106</a:t>
            </a:r>
            <a:endParaRPr lang="zh-CN" altLang="en-US"/>
          </a:p>
        </p:txBody>
      </p:sp>
      <p:sp>
        <p:nvSpPr>
          <p:cNvPr id="5" name="Rectangle 4" descr=" 5"/>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spTree>
    <p:extLst>
      <p:ext uri="{BB962C8B-B14F-4D97-AF65-F5344CB8AC3E}">
        <p14:creationId xmlns:p14="http://schemas.microsoft.com/office/powerpoint/2010/main" val="3586034469"/>
      </p:ext>
    </p:extLst>
  </p:cSld>
  <p:clrMapOvr>
    <a:masterClrMapping/>
  </p:clrMapOvr>
  <p:transition spd="med">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 name="FIRSTDANR@YOZKPGTFUVWXY5MI" val="2971"/>
  <p:tag name="ACCESSLIST" val=""/>
  <p:tag name="FIRSTDANR@EKFAUQOFUVWYY57I" val="3619"/>
  <p:tag name="FIRSTDANR@ELHXENZFUVWZY5H8" val="4613"/>
  <p:tag name="FIRSTDANR@CYDCTBQRUVW1Y552" val="5274"/>
</p:tagLst>
</file>

<file path=ppt/theme/theme1.xml><?xml version="1.0" encoding="utf-8"?>
<a:theme xmlns:a="http://schemas.openxmlformats.org/drawingml/2006/main" name="vasin_CCG">
  <a:themeElements>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vasin_CCG">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sin_CCG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vasin_CCG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vasin_CCG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vasin_CCG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vasin_CCG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vasin_CCG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vasin_CCG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vasin_CCG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vasin_CCG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vasin_CCG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vasin_CCG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Settings\davzimak\Application Data\Microsoft\Templates\vasin_CCG.pot</Template>
  <TotalTime>64952</TotalTime>
  <Words>12731</Words>
  <Application>Microsoft Office PowerPoint</Application>
  <PresentationFormat>On-screen Show (4:3)</PresentationFormat>
  <Paragraphs>1787</Paragraphs>
  <Slides>109</Slides>
  <Notes>107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109</vt:i4>
      </vt:variant>
    </vt:vector>
  </HeadingPairs>
  <TitlesOfParts>
    <vt:vector size="120" baseType="lpstr">
      <vt:lpstr>Arial</vt:lpstr>
      <vt:lpstr>Tempus Sans ITC</vt:lpstr>
      <vt:lpstr>Courier New</vt:lpstr>
      <vt:lpstr>MS PGothic</vt:lpstr>
      <vt:lpstr>宋体</vt:lpstr>
      <vt:lpstr>Wingdings</vt:lpstr>
      <vt:lpstr>Times New Roman</vt:lpstr>
      <vt:lpstr>Cambria Math</vt:lpstr>
      <vt:lpstr>Arial Unicode MS</vt:lpstr>
      <vt:lpstr>Calibri</vt:lpstr>
      <vt:lpstr>vasin_CCG</vt:lpstr>
      <vt:lpstr>Illinois-Profiler: Knowledge Schemas at Scale   </vt:lpstr>
      <vt:lpstr>Comprehension</vt:lpstr>
      <vt:lpstr>Comprehension</vt:lpstr>
      <vt:lpstr>Comprehension</vt:lpstr>
      <vt:lpstr>Comprehension</vt:lpstr>
      <vt:lpstr>Comprehension</vt:lpstr>
      <vt:lpstr>Comprehension</vt:lpstr>
      <vt:lpstr>Comprehension</vt:lpstr>
      <vt:lpstr>What is being Repaired? </vt:lpstr>
      <vt:lpstr>What is being Repaired? </vt:lpstr>
      <vt:lpstr>What is being Repaired? </vt:lpstr>
      <vt:lpstr>What is being Repaired? </vt:lpstr>
      <vt:lpstr>What is being Repaired? </vt:lpstr>
      <vt:lpstr>What is being Repaired? </vt:lpstr>
      <vt:lpstr>What is being Repaired? </vt:lpstr>
      <vt:lpstr>Structured Knowledge </vt:lpstr>
      <vt:lpstr>Structured Knowledge </vt:lpstr>
      <vt:lpstr>Structured Knowledge </vt:lpstr>
      <vt:lpstr>Structured Knowledge </vt:lpstr>
      <vt:lpstr>Structured Knowledge </vt:lpstr>
      <vt:lpstr>Structured Knowledge </vt:lpstr>
      <vt:lpstr>Structured Knowledge </vt:lpstr>
      <vt:lpstr>Structured Knowledge </vt:lpstr>
      <vt:lpstr>Structured Knowledge </vt:lpstr>
      <vt:lpstr>Structured Knowledge </vt:lpstr>
      <vt:lpstr>Structured Knowledge </vt:lpstr>
      <vt:lpstr>Structured Knowledge </vt:lpstr>
      <vt:lpstr>Structured Knowledge </vt:lpstr>
      <vt:lpstr>Knowledge for Many Tasks </vt:lpstr>
      <vt:lpstr>Knowledge for Many Tasks </vt:lpstr>
      <vt:lpstr>Knowledge for Many Tasks </vt:lpstr>
      <vt:lpstr>Knowledge for Many Tasks </vt:lpstr>
      <vt:lpstr>Knowledge for Many Tasks </vt:lpstr>
      <vt:lpstr>Knowledge is Essential </vt:lpstr>
      <vt:lpstr>Knowledge is Essential </vt:lpstr>
      <vt:lpstr>Knowledge is Essential </vt:lpstr>
      <vt:lpstr>Knowledge is Essential </vt:lpstr>
      <vt:lpstr>Terminology</vt:lpstr>
      <vt:lpstr>Terminology</vt:lpstr>
      <vt:lpstr>Terminology</vt:lpstr>
      <vt:lpstr>Terminology</vt:lpstr>
      <vt:lpstr>Terminology</vt:lpstr>
      <vt:lpstr>Terminology</vt:lpstr>
      <vt:lpstr>Terminology</vt:lpstr>
      <vt:lpstr>Disambiguation is Important </vt:lpstr>
      <vt:lpstr>Disambiguation is Important </vt:lpstr>
      <vt:lpstr>Disambiguation is Important </vt:lpstr>
      <vt:lpstr>Disambiguation is Important </vt:lpstr>
      <vt:lpstr>Disambiguation is Important </vt:lpstr>
      <vt:lpstr>Disambiguation is Important </vt:lpstr>
      <vt:lpstr>Disambiguation is Important </vt:lpstr>
      <vt:lpstr>Knowledge Schema as a Graph </vt:lpstr>
      <vt:lpstr>Knowledge Schema Descriptions  </vt:lpstr>
      <vt:lpstr>Knowledge Schema Descriptions  </vt:lpstr>
      <vt:lpstr>Knowledge Schema Descriptions  (2) </vt:lpstr>
      <vt:lpstr>Knowledge Schema Descriptions (3)</vt:lpstr>
      <vt:lpstr>Knowledge Schema Descriptions (4)</vt:lpstr>
      <vt:lpstr>Knowledge Schemas</vt:lpstr>
      <vt:lpstr>Knowledge Schemas</vt:lpstr>
      <vt:lpstr>Knowledge Schemas</vt:lpstr>
      <vt:lpstr>The Acquisition Procedure </vt:lpstr>
      <vt:lpstr>The Acquisition Procedure </vt:lpstr>
      <vt:lpstr>The Acquisition Procedure </vt:lpstr>
      <vt:lpstr>The Acquisition Procedure </vt:lpstr>
      <vt:lpstr>The Acquisition Procedure </vt:lpstr>
      <vt:lpstr>The Acquisition Procedure </vt:lpstr>
      <vt:lpstr>The Acquisition Procedure </vt:lpstr>
      <vt:lpstr>The Acquisition Procedure </vt:lpstr>
      <vt:lpstr>The Acquisition Procedure </vt:lpstr>
      <vt:lpstr>The Acquisition Procedure </vt:lpstr>
      <vt:lpstr>Knowledge Schema as a Graph </vt:lpstr>
      <vt:lpstr>Knowledge Schema as a Graph </vt:lpstr>
      <vt:lpstr>Wikification: The Reference Problem </vt:lpstr>
      <vt:lpstr>Wikification: The Reference Problem </vt:lpstr>
      <vt:lpstr>Who is Alex Smith?</vt:lpstr>
      <vt:lpstr>Who is Alex Smith?</vt:lpstr>
      <vt:lpstr>Who is Alex Smith?</vt:lpstr>
      <vt:lpstr>Who is Alex Smith?</vt:lpstr>
      <vt:lpstr>Who is Alex Smith?</vt:lpstr>
      <vt:lpstr>Who is Alex Smith?</vt:lpstr>
      <vt:lpstr>Who is Alex Smith?</vt:lpstr>
      <vt:lpstr>Who is Alex Smith?</vt:lpstr>
      <vt:lpstr>Middle Eastern Politics</vt:lpstr>
      <vt:lpstr>Middle Eastern Politics</vt:lpstr>
      <vt:lpstr>Middle Eastern Politics</vt:lpstr>
      <vt:lpstr>Middle Eastern Politics</vt:lpstr>
      <vt:lpstr>Middle Eastern Politics</vt:lpstr>
      <vt:lpstr>The Profiler DB</vt:lpstr>
      <vt:lpstr>The Acquisition Procedure </vt:lpstr>
      <vt:lpstr>Experimental Evidence</vt:lpstr>
      <vt:lpstr>Experiment 1: Co-reference Resolution</vt:lpstr>
      <vt:lpstr>Experiment 1: Co-reference Resolution</vt:lpstr>
      <vt:lpstr>Experiment 1: Co-reference Resolution</vt:lpstr>
      <vt:lpstr>Experiment 1: Co-reference Resolution</vt:lpstr>
      <vt:lpstr>Experiment 1: Co-reference Resolution</vt:lpstr>
      <vt:lpstr>Experiment 1: Co-reference Resolution</vt:lpstr>
      <vt:lpstr>Experiment 1: Co-reference Resolution</vt:lpstr>
      <vt:lpstr>Experiment 2: Classifying occupations </vt:lpstr>
      <vt:lpstr>Experiment 2: Classifying occupations </vt:lpstr>
      <vt:lpstr>Experiment 2: Classifying occupations </vt:lpstr>
      <vt:lpstr>Experiment 2: Classifying occupations </vt:lpstr>
      <vt:lpstr>Experiment 2: Classifying occupations </vt:lpstr>
      <vt:lpstr>Experiment 2: Classifying occupations </vt:lpstr>
      <vt:lpstr>Experiment 2: Classifying occupations </vt:lpstr>
      <vt:lpstr>Experiment 2: Classifying occupations </vt:lpstr>
      <vt:lpstr>Experiment 2: Classifying occupations </vt:lpstr>
      <vt:lpstr>Future Directions</vt:lpstr>
      <vt:lpstr>Future Directions</vt:lpstr>
      <vt:lpstr>References</vt:lpstr>
    </vt:vector>
  </TitlesOfParts>
  <Company>UIUC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CCMs</dc:title>
  <dc:subject>Talk at Maryland, April 2009</dc:subject>
  <dc:creator>Dan Roth</dc:creator>
  <cp:lastModifiedBy>Daniel</cp:lastModifiedBy>
  <cp:revision>989</cp:revision>
  <dcterms:created xsi:type="dcterms:W3CDTF">2004-04-28T22:21:11Z</dcterms:created>
  <dcterms:modified xsi:type="dcterms:W3CDTF">2015-07-27T21:21:05Z</dcterms:modified>
</cp:coreProperties>
</file>