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 id="2147483659" r:id="rId4"/>
  </p:sldMasterIdLst>
  <p:notesMasterIdLst>
    <p:notesMasterId r:id="rId6"/>
  </p:notesMasterIdLst>
  <p:handoutMasterIdLst>
    <p:handoutMasterId r:id="rId7"/>
  </p:handoutMasterIdLst>
  <p:sldIdLst>
    <p:sldId id="256" r:id="rId5"/>
  </p:sldIdLst>
  <p:sldSz cx="43891200" cy="32918400"/>
  <p:notesSz cx="7010400" cy="92964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E1EE"/>
    <a:srgbClr val="364E58"/>
    <a:srgbClr val="537887"/>
    <a:srgbClr val="779CA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658" autoAdjust="0"/>
    <p:restoredTop sz="99199" autoAdjust="0"/>
  </p:normalViewPr>
  <p:slideViewPr>
    <p:cSldViewPr snapToGrid="0" snapToObjects="1" showGuides="1">
      <p:cViewPr>
        <p:scale>
          <a:sx n="50" d="100"/>
          <a:sy n="50" d="100"/>
        </p:scale>
        <p:origin x="3324" y="-6372"/>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0158C5BC-9A70-462C-B28D-9600239EAC64}" type="datetimeFigureOut">
              <a:rPr lang="en-US" smtClean="0"/>
              <a:pPr/>
              <a:t>8/12/2014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CC2317-6751-4CD4-9995-8782DD78E936}" type="datetimeFigureOut">
              <a:rPr lang="en-US" smtClean="0"/>
              <a:pPr/>
              <a:t>8/12/2014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567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8/12/2014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6989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smtClean="0"/>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21301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326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fld id="{B61BEF0D-F0BB-DE4B-95CE-6DB70DBA9567}" type="datetimeFigureOut">
              <a:rPr lang="en-US" dirty="0"/>
              <a:pPr/>
              <a:t>8/12/2014</a:t>
            </a:fld>
            <a:endParaRPr lang="en-US" dirty="0"/>
          </a:p>
        </p:txBody>
      </p:sp>
      <p:sp>
        <p:nvSpPr>
          <p:cNvPr id="5" name="Footer Placeholder 4"/>
          <p:cNvSpPr>
            <a:spLocks noGrp="1"/>
          </p:cNvSpPr>
          <p:nvPr>
            <p:ph type="ftr" sz="quarter" idx="11"/>
          </p:nvPr>
        </p:nvSpPr>
        <p:spPr>
          <a:xfrm>
            <a:off x="2789724" y="28568690"/>
            <a:ext cx="28426603" cy="1752600"/>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2140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11" name="Text Placeholder 5"/>
          <p:cNvSpPr>
            <a:spLocks noGrp="1"/>
          </p:cNvSpPr>
          <p:nvPr>
            <p:ph type="body" sz="quarter" idx="9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103"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1"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2"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3"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4"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5"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6"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7"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8"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59"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61"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5"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8"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1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121"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62" name="Text Placeholder 5"/>
          <p:cNvSpPr>
            <a:spLocks noGrp="1"/>
          </p:cNvSpPr>
          <p:nvPr>
            <p:ph type="body" sz="quarter" idx="13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3" name="Text Placeholder 5"/>
          <p:cNvSpPr>
            <a:spLocks noGrp="1"/>
          </p:cNvSpPr>
          <p:nvPr>
            <p:ph type="body" sz="quarter" idx="13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5"/>
          <p:cNvSpPr>
            <a:spLocks noGrp="1"/>
          </p:cNvSpPr>
          <p:nvPr>
            <p:ph type="body" sz="quarter" idx="13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5" name="Text Placeholder 5"/>
          <p:cNvSpPr>
            <a:spLocks noGrp="1"/>
          </p:cNvSpPr>
          <p:nvPr>
            <p:ph type="body" sz="quarter" idx="13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6" name="Text Placeholder 5"/>
          <p:cNvSpPr>
            <a:spLocks noGrp="1"/>
          </p:cNvSpPr>
          <p:nvPr>
            <p:ph type="body" sz="quarter" idx="140"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7" name="Text Placeholder 5"/>
          <p:cNvSpPr>
            <a:spLocks noGrp="1"/>
          </p:cNvSpPr>
          <p:nvPr>
            <p:ph type="body" sz="quarter" idx="141"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8" name="Text Placeholder 5"/>
          <p:cNvSpPr>
            <a:spLocks noGrp="1"/>
          </p:cNvSpPr>
          <p:nvPr>
            <p:ph type="body" sz="quarter" idx="142"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9" name="Text Placeholder 5"/>
          <p:cNvSpPr>
            <a:spLocks noGrp="1"/>
          </p:cNvSpPr>
          <p:nvPr>
            <p:ph type="body" sz="quarter" idx="143"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0" name="Text Placeholder 5"/>
          <p:cNvSpPr>
            <a:spLocks noGrp="1"/>
          </p:cNvSpPr>
          <p:nvPr>
            <p:ph type="body" sz="quarter" idx="144"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1" name="Text Placeholder 5"/>
          <p:cNvSpPr>
            <a:spLocks noGrp="1"/>
          </p:cNvSpPr>
          <p:nvPr>
            <p:ph type="body" sz="quarter" idx="14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5"/>
          <p:cNvSpPr>
            <a:spLocks noGrp="1"/>
          </p:cNvSpPr>
          <p:nvPr>
            <p:ph type="body" sz="quarter" idx="14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3" name="Text Placeholder 5"/>
          <p:cNvSpPr>
            <a:spLocks noGrp="1"/>
          </p:cNvSpPr>
          <p:nvPr>
            <p:ph type="body" sz="quarter" idx="14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4" name="Text Placeholder 5"/>
          <p:cNvSpPr>
            <a:spLocks noGrp="1"/>
          </p:cNvSpPr>
          <p:nvPr>
            <p:ph type="body" sz="quarter" idx="14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5" name="Text Placeholder 5"/>
          <p:cNvSpPr>
            <a:spLocks noGrp="1"/>
          </p:cNvSpPr>
          <p:nvPr>
            <p:ph type="body" sz="quarter" idx="14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extLst>
      <p:ext uri="{BB962C8B-B14F-4D97-AF65-F5344CB8AC3E}">
        <p14:creationId xmlns:p14="http://schemas.microsoft.com/office/powerpoint/2010/main" val="92785436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342883" indent="-342883">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1" name="Text Placeholder 5"/>
          <p:cNvSpPr>
            <a:spLocks noGrp="1"/>
          </p:cNvSpPr>
          <p:nvPr>
            <p:ph type="body" sz="quarter" idx="95"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3930311" y="20388301"/>
            <a:ext cx="13578840" cy="861752"/>
          </a:xfrm>
          <a:prstGeom prst="rect">
            <a:avLst/>
          </a:prstGeom>
        </p:spPr>
        <p:txBody>
          <a:bodyPr wrap="square" lIns="228589" tIns="228589" rIns="228589" bIns="228589">
            <a:spAutoFit/>
          </a:bodyPr>
          <a:lstStyle>
            <a:lvl1pPr marL="0" indent="0">
              <a:buNone/>
              <a:defRPr sz="2600" baseline="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10917141" y="25063837"/>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3906858" y="17032206"/>
            <a:ext cx="13555387"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3906859" y="17032206"/>
            <a:ext cx="13569696"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4" name="Picture Placeholder 13"/>
          <p:cNvSpPr>
            <a:spLocks noGrp="1"/>
          </p:cNvSpPr>
          <p:nvPr>
            <p:ph type="pic" sz="quarter" idx="15" hasCustomPrompt="1"/>
          </p:nvPr>
        </p:nvSpPr>
        <p:spPr>
          <a:xfrm>
            <a:off x="914400" y="11430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8" name="Picture Placeholder 13"/>
          <p:cNvSpPr>
            <a:spLocks noGrp="1"/>
          </p:cNvSpPr>
          <p:nvPr>
            <p:ph type="pic" sz="quarter" idx="18" hasCustomPrompt="1"/>
          </p:nvPr>
        </p:nvSpPr>
        <p:spPr>
          <a:xfrm>
            <a:off x="38557200" y="1219200"/>
            <a:ext cx="4419600" cy="2514600"/>
          </a:xfrm>
          <a:prstGeom prst="rect">
            <a:avLst/>
          </a:prstGeom>
        </p:spPr>
        <p:txBody>
          <a:bodyPr lIns="91436" tIns="45717" rIns="91436" bIns="45717" anchor="ctr"/>
          <a:lstStyle>
            <a:lvl1pPr algn="ctr">
              <a:buNone/>
              <a:defRPr sz="4000">
                <a:solidFill>
                  <a:schemeClr val="bg1"/>
                </a:solidFill>
              </a:defRPr>
            </a:lvl1pPr>
          </a:lstStyle>
          <a:p>
            <a:r>
              <a:rPr lang="en-US" dirty="0" smtClean="0"/>
              <a:t>LOGO</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342883" indent="-342883">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71" name="Text Placeholder 5"/>
          <p:cNvSpPr>
            <a:spLocks noGrp="1"/>
          </p:cNvSpPr>
          <p:nvPr>
            <p:ph type="body" sz="quarter" idx="9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72" name="Text Placeholder 3"/>
          <p:cNvSpPr>
            <a:spLocks noGrp="1"/>
          </p:cNvSpPr>
          <p:nvPr>
            <p:ph type="body" sz="quarter" idx="10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3" name="Text Placeholder 3"/>
          <p:cNvSpPr>
            <a:spLocks noGrp="1"/>
          </p:cNvSpPr>
          <p:nvPr>
            <p:ph type="body" sz="quarter" idx="116"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4" name="Text Placeholder 3"/>
          <p:cNvSpPr>
            <a:spLocks noGrp="1"/>
          </p:cNvSpPr>
          <p:nvPr>
            <p:ph type="body" sz="quarter" idx="117"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5" name="Text Placeholder 3"/>
          <p:cNvSpPr>
            <a:spLocks noGrp="1"/>
          </p:cNvSpPr>
          <p:nvPr>
            <p:ph type="body" sz="quarter" idx="118"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6" name="Text Placeholder 3"/>
          <p:cNvSpPr>
            <a:spLocks noGrp="1"/>
          </p:cNvSpPr>
          <p:nvPr>
            <p:ph type="body" sz="quarter" idx="119"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7" name="Text Placeholder 3"/>
          <p:cNvSpPr>
            <a:spLocks noGrp="1"/>
          </p:cNvSpPr>
          <p:nvPr>
            <p:ph type="body" sz="quarter" idx="120"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8" name="Text Placeholder 3"/>
          <p:cNvSpPr>
            <a:spLocks noGrp="1"/>
          </p:cNvSpPr>
          <p:nvPr>
            <p:ph type="body" sz="quarter" idx="121"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79" name="Text Placeholder 3"/>
          <p:cNvSpPr>
            <a:spLocks noGrp="1"/>
          </p:cNvSpPr>
          <p:nvPr>
            <p:ph type="body" sz="quarter" idx="122"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0" name="Text Placeholder 3"/>
          <p:cNvSpPr>
            <a:spLocks noGrp="1"/>
          </p:cNvSpPr>
          <p:nvPr>
            <p:ph type="body" sz="quarter" idx="123"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1" name="Text Placeholder 3"/>
          <p:cNvSpPr>
            <a:spLocks noGrp="1"/>
          </p:cNvSpPr>
          <p:nvPr>
            <p:ph type="body" sz="quarter" idx="124"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2" name="Text Placeholder 3"/>
          <p:cNvSpPr>
            <a:spLocks noGrp="1"/>
          </p:cNvSpPr>
          <p:nvPr>
            <p:ph type="body" sz="quarter" idx="125" hasCustomPrompt="1"/>
          </p:nvPr>
        </p:nvSpPr>
        <p:spPr>
          <a:xfrm>
            <a:off x="-10408283" y="21259801"/>
            <a:ext cx="10056813" cy="846363"/>
          </a:xfrm>
          <a:prstGeom prst="rect">
            <a:avLst/>
          </a:prstGeom>
        </p:spPr>
        <p:txBody>
          <a:bodyPr wrap="square" lIns="228589" tIns="228589" rIns="228589" bIns="228589">
            <a:spAutoFit/>
          </a:bodyPr>
          <a:lstStyle>
            <a:lvl1pPr marL="0" indent="0">
              <a:buNone/>
              <a:defRPr sz="2500" baseline="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TEXT PLACEHOLDER</a:t>
            </a:r>
            <a:endParaRPr lang="en-US" dirty="0"/>
          </a:p>
        </p:txBody>
      </p:sp>
      <p:sp>
        <p:nvSpPr>
          <p:cNvPr id="83" name="Picture Placeholder 13"/>
          <p:cNvSpPr>
            <a:spLocks noGrp="1"/>
          </p:cNvSpPr>
          <p:nvPr>
            <p:ph type="pic" sz="quarter" idx="11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4" name="Picture Placeholder 13"/>
          <p:cNvSpPr>
            <a:spLocks noGrp="1"/>
          </p:cNvSpPr>
          <p:nvPr>
            <p:ph type="pic" sz="quarter" idx="126"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5" name="Picture Placeholder 13"/>
          <p:cNvSpPr>
            <a:spLocks noGrp="1"/>
          </p:cNvSpPr>
          <p:nvPr>
            <p:ph type="pic" sz="quarter" idx="127"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6" name="Picture Placeholder 13"/>
          <p:cNvSpPr>
            <a:spLocks noGrp="1"/>
          </p:cNvSpPr>
          <p:nvPr>
            <p:ph type="pic" sz="quarter" idx="128"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7" name="Picture Placeholder 13"/>
          <p:cNvSpPr>
            <a:spLocks noGrp="1"/>
          </p:cNvSpPr>
          <p:nvPr>
            <p:ph type="pic" sz="quarter" idx="129"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8" name="Picture Placeholder 13"/>
          <p:cNvSpPr>
            <a:spLocks noGrp="1"/>
          </p:cNvSpPr>
          <p:nvPr>
            <p:ph type="pic" sz="quarter" idx="130"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89" name="Picture Placeholder 13"/>
          <p:cNvSpPr>
            <a:spLocks noGrp="1"/>
          </p:cNvSpPr>
          <p:nvPr>
            <p:ph type="pic" sz="quarter" idx="131"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0" name="Picture Placeholder 13"/>
          <p:cNvSpPr>
            <a:spLocks noGrp="1"/>
          </p:cNvSpPr>
          <p:nvPr>
            <p:ph type="pic" sz="quarter" idx="132"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1" name="Picture Placeholder 13"/>
          <p:cNvSpPr>
            <a:spLocks noGrp="1"/>
          </p:cNvSpPr>
          <p:nvPr>
            <p:ph type="pic" sz="quarter" idx="133"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2" name="Picture Placeholder 13"/>
          <p:cNvSpPr>
            <a:spLocks noGrp="1"/>
          </p:cNvSpPr>
          <p:nvPr>
            <p:ph type="pic" sz="quarter" idx="134"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3" name="Picture Placeholder 13"/>
          <p:cNvSpPr>
            <a:spLocks noGrp="1"/>
          </p:cNvSpPr>
          <p:nvPr>
            <p:ph type="pic" sz="quarter" idx="135" hasCustomPrompt="1"/>
          </p:nvPr>
        </p:nvSpPr>
        <p:spPr>
          <a:xfrm>
            <a:off x="-9326880" y="25313640"/>
            <a:ext cx="7909559" cy="4840110"/>
          </a:xfrm>
          <a:prstGeom prst="rect">
            <a:avLst/>
          </a:prstGeom>
          <a:solidFill>
            <a:schemeClr val="bg2"/>
          </a:solidFill>
          <a:ln>
            <a:solidFill>
              <a:schemeClr val="tx2"/>
            </a:solidFill>
          </a:ln>
          <a:effectLst/>
        </p:spPr>
        <p:txBody>
          <a:bodyPr lIns="91436" tIns="45717" rIns="91436" bIns="45717" anchor="ctr"/>
          <a:lstStyle>
            <a:lvl1pPr marL="0" indent="0" algn="ctr">
              <a:buNone/>
              <a:defRPr sz="4000" b="0" baseline="0">
                <a:solidFill>
                  <a:schemeClr val="tx2"/>
                </a:solidFill>
              </a:defRPr>
            </a:lvl1pPr>
          </a:lstStyle>
          <a:p>
            <a:r>
              <a:rPr lang="en-US" dirty="0" smtClean="0"/>
              <a:t>PICTURE PLACEHOLDER</a:t>
            </a:r>
            <a:endParaRPr lang="en-US" dirty="0"/>
          </a:p>
        </p:txBody>
      </p:sp>
      <p:sp>
        <p:nvSpPr>
          <p:cNvPr id="94" name="Text Placeholder 5"/>
          <p:cNvSpPr>
            <a:spLocks noGrp="1"/>
          </p:cNvSpPr>
          <p:nvPr>
            <p:ph type="body" sz="quarter" idx="13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5" name="Text Placeholder 5"/>
          <p:cNvSpPr>
            <a:spLocks noGrp="1"/>
          </p:cNvSpPr>
          <p:nvPr>
            <p:ph type="body" sz="quarter" idx="13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6" name="Text Placeholder 5"/>
          <p:cNvSpPr>
            <a:spLocks noGrp="1"/>
          </p:cNvSpPr>
          <p:nvPr>
            <p:ph type="body" sz="quarter" idx="13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7" name="Text Placeholder 5"/>
          <p:cNvSpPr>
            <a:spLocks noGrp="1"/>
          </p:cNvSpPr>
          <p:nvPr>
            <p:ph type="body" sz="quarter" idx="13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8" name="Text Placeholder 5"/>
          <p:cNvSpPr>
            <a:spLocks noGrp="1"/>
          </p:cNvSpPr>
          <p:nvPr>
            <p:ph type="body" sz="quarter" idx="140"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99" name="Text Placeholder 5"/>
          <p:cNvSpPr>
            <a:spLocks noGrp="1"/>
          </p:cNvSpPr>
          <p:nvPr>
            <p:ph type="body" sz="quarter" idx="141"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0" name="Text Placeholder 5"/>
          <p:cNvSpPr>
            <a:spLocks noGrp="1"/>
          </p:cNvSpPr>
          <p:nvPr>
            <p:ph type="body" sz="quarter" idx="142"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1" name="Text Placeholder 5"/>
          <p:cNvSpPr>
            <a:spLocks noGrp="1"/>
          </p:cNvSpPr>
          <p:nvPr>
            <p:ph type="body" sz="quarter" idx="143"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2" name="Text Placeholder 5"/>
          <p:cNvSpPr>
            <a:spLocks noGrp="1"/>
          </p:cNvSpPr>
          <p:nvPr>
            <p:ph type="body" sz="quarter" idx="144"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3" name="Text Placeholder 5"/>
          <p:cNvSpPr>
            <a:spLocks noGrp="1"/>
          </p:cNvSpPr>
          <p:nvPr>
            <p:ph type="body" sz="quarter" idx="145"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4" name="Text Placeholder 5"/>
          <p:cNvSpPr>
            <a:spLocks noGrp="1"/>
          </p:cNvSpPr>
          <p:nvPr>
            <p:ph type="body" sz="quarter" idx="146"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5" name="Text Placeholder 5"/>
          <p:cNvSpPr>
            <a:spLocks noGrp="1"/>
          </p:cNvSpPr>
          <p:nvPr>
            <p:ph type="body" sz="quarter" idx="147"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6" name="Text Placeholder 5"/>
          <p:cNvSpPr>
            <a:spLocks noGrp="1"/>
          </p:cNvSpPr>
          <p:nvPr>
            <p:ph type="body" sz="quarter" idx="148"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107" name="Text Placeholder 5"/>
          <p:cNvSpPr>
            <a:spLocks noGrp="1"/>
          </p:cNvSpPr>
          <p:nvPr>
            <p:ph type="body" sz="quarter" idx="149" hasCustomPrompt="1"/>
          </p:nvPr>
        </p:nvSpPr>
        <p:spPr>
          <a:xfrm>
            <a:off x="-10408283" y="18288001"/>
            <a:ext cx="10050462" cy="754045"/>
          </a:xfrm>
          <a:prstGeom prst="rect">
            <a:avLst/>
          </a:prstGeom>
          <a:noFill/>
        </p:spPr>
        <p:txBody>
          <a:bodyPr wrap="square" lIns="91436" tIns="91436" rIns="91436" bIns="91436" anchor="ctr" anchorCtr="0">
            <a:spAutoFit/>
          </a:bodyPr>
          <a:lstStyle>
            <a:lvl1pPr algn="ctr">
              <a:buNone/>
              <a:defRPr sz="3700" b="1" u="sng" baseline="0">
                <a:solidFill>
                  <a:schemeClr val="accent5">
                    <a:lumMod val="50000"/>
                  </a:schemeClr>
                </a:solidFill>
              </a:defRPr>
            </a:lvl1pPr>
          </a:lstStyle>
          <a:p>
            <a:pPr lvl="0"/>
            <a:r>
              <a:rPr lang="en-US" dirty="0" smtClean="0"/>
              <a:t>SECTION HEADER PLACEHOLDER</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8/12/2014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7910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2170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8/12/2014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6351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17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256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110480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3.jpeg"/><Relationship Id="rId5" Type="http://schemas.openxmlformats.org/officeDocument/2006/relationships/hyperlink" Target="http://www.facebook.com/pages/PosterPresentationscom/217914411419?v=app_4949752878&amp;ref=ts" TargetMode="Externa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4.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75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0" name="Rectangle 19"/>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9" name="Rectangle 28"/>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solidFill>
              <a:schemeClr val="accent5">
                <a:lumMod val="50000"/>
              </a:schemeClr>
            </a:solid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4" name="Rectangle 33"/>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6"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42"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44" name="TextBox 43"/>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40" name="Group 39"/>
          <p:cNvGrpSpPr/>
          <p:nvPr/>
        </p:nvGrpSpPr>
        <p:grpSpPr>
          <a:xfrm>
            <a:off x="-10239857" y="31696514"/>
            <a:ext cx="9771398" cy="1090621"/>
            <a:chOff x="44242388" y="28054064"/>
            <a:chExt cx="9771398" cy="1090621"/>
          </a:xfrm>
        </p:grpSpPr>
        <p:sp>
          <p:nvSpPr>
            <p:cNvPr id="35" name="Rounded Rectangle 34"/>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3" name="TextBox 32"/>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43" name="Straight Connector 42"/>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75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3946601" y="-77485"/>
            <a:ext cx="13577436"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3946601" y="17054234"/>
            <a:ext cx="13534339"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3686139" y="31638625"/>
            <a:ext cx="13200441"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3892846" y="20466669"/>
            <a:ext cx="13534339"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58"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75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7" name="Rectangle 26"/>
          <p:cNvSpPr/>
          <p:nvPr/>
        </p:nvSpPr>
        <p:spPr>
          <a:xfrm>
            <a:off x="44222126" y="0"/>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000" b="1" dirty="0" smtClean="0">
                <a:solidFill>
                  <a:schemeClr val="bg1"/>
                </a:solidFill>
                <a:latin typeface="Trebuchet MS" pitchFamily="34" charset="0"/>
              </a:rPr>
              <a:t>QUICK</a:t>
            </a:r>
            <a:r>
              <a:rPr lang="en-US" sz="4000" b="1" baseline="0" dirty="0" smtClean="0">
                <a:solidFill>
                  <a:schemeClr val="bg1"/>
                </a:solidFill>
                <a:latin typeface="Trebuchet MS" pitchFamily="34" charset="0"/>
              </a:rPr>
              <a:t> TIPS</a:t>
            </a:r>
            <a:endParaRPr lang="en-US" sz="4000" b="1" dirty="0" smtClean="0">
              <a:solidFill>
                <a:schemeClr val="bg1"/>
              </a:solidFill>
              <a:latin typeface="Trebuchet MS" pitchFamily="34" charset="0"/>
            </a:endParaRP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3134780"/>
            <a:r>
              <a:rPr lang="en-US" sz="3200" dirty="0" smtClean="0">
                <a:latin typeface="Trebuchet MS" pitchFamily="34" charset="0"/>
              </a:rPr>
              <a:t>This PowerPoint</a:t>
            </a:r>
            <a:r>
              <a:rPr lang="en-US" sz="3200" baseline="0" dirty="0" smtClean="0">
                <a:latin typeface="Trebuchet MS" pitchFamily="34" charset="0"/>
              </a:rPr>
              <a:t> template requires basic PowerPoint (version 2007 or newer) skills. Below is a list of commonly asked questions specific to this template. </a:t>
            </a:r>
            <a:br>
              <a:rPr lang="en-US" sz="3200" baseline="0" dirty="0" smtClean="0">
                <a:latin typeface="Trebuchet MS" pitchFamily="34" charset="0"/>
              </a:rPr>
            </a:br>
            <a:r>
              <a:rPr lang="en-US" sz="3200" baseline="0" dirty="0" smtClean="0">
                <a:latin typeface="Trebuchet MS" pitchFamily="34" charset="0"/>
              </a:rPr>
              <a:t>If you are using an older version of PowerPoint some template features may not work properly.</a:t>
            </a:r>
            <a:endParaRPr lang="en-US" sz="4000" b="1" dirty="0" smtClean="0">
              <a:solidFill>
                <a:srgbClr val="FFFF00"/>
              </a:solidFill>
              <a:latin typeface="Trebuchet MS" pitchFamily="34" charset="0"/>
            </a:endParaRPr>
          </a:p>
          <a:p>
            <a:pPr defTabSz="3134780"/>
            <a:endParaRPr lang="en-US" sz="4000" b="1" dirty="0" smtClean="0">
              <a:solidFill>
                <a:srgbClr val="FFFF00"/>
              </a:solidFill>
              <a:latin typeface="Trebuchet MS" pitchFamily="34" charset="0"/>
            </a:endParaRPr>
          </a:p>
          <a:p>
            <a:pPr algn="ctr"/>
            <a:r>
              <a:rPr lang="en-US" sz="4000" b="1" dirty="0" smtClean="0">
                <a:solidFill>
                  <a:schemeClr val="bg1"/>
                </a:solidFill>
                <a:latin typeface="Trebuchet MS" pitchFamily="34" charset="0"/>
              </a:rPr>
              <a:t>Using the template</a:t>
            </a:r>
            <a:endParaRPr lang="en-US" sz="4000" b="1" baseline="0" dirty="0" smtClean="0">
              <a:solidFill>
                <a:schemeClr val="bg1"/>
              </a:solidFill>
              <a:latin typeface="Trebuchet MS" pitchFamily="34" charset="0"/>
            </a:endParaRPr>
          </a:p>
          <a:p>
            <a:pPr algn="ctr"/>
            <a:endParaRPr lang="en-US" sz="3200" b="1" dirty="0" smtClean="0">
              <a:solidFill>
                <a:srgbClr val="FFFF00"/>
              </a:solidFill>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1" dirty="0" smtClean="0">
                <a:solidFill>
                  <a:srgbClr val="FFFF00"/>
                </a:solidFill>
                <a:latin typeface="Trebuchet MS" pitchFamily="34" charset="0"/>
              </a:rPr>
              <a:t>Verifying the quality of your graphics</a:t>
            </a:r>
          </a:p>
          <a:p>
            <a:pPr defTabSz="3134780"/>
            <a:r>
              <a:rPr lang="en-US" sz="3200" dirty="0" smtClean="0">
                <a:latin typeface="Trebuchet MS" pitchFamily="34" charset="0"/>
              </a:rPr>
              <a:t>Go to the </a:t>
            </a:r>
            <a:r>
              <a:rPr lang="en-US" sz="3200" baseline="0" dirty="0" smtClean="0">
                <a:latin typeface="Trebuchet MS" pitchFamily="34" charset="0"/>
              </a:rPr>
              <a:t>VIEW menu and click on ZOOM to set your preferred magnification. This template is at 100% the size of the final poster. All text and graphics will be printed at 100% their size. To see what your poster will look like when printed, set the zoom to 100% and evaluate the quality of all your graphics before you submit your poster for printing.</a:t>
            </a:r>
            <a:br>
              <a:rPr lang="en-US" sz="3200" baseline="0" dirty="0" smtClean="0">
                <a:latin typeface="Trebuchet MS" pitchFamily="34" charset="0"/>
              </a:rPr>
            </a:br>
            <a:endParaRPr lang="en-US" sz="3200" baseline="0" dirty="0" smtClean="0">
              <a:latin typeface="Trebuchet MS" pitchFamily="34" charset="0"/>
            </a:endParaRPr>
          </a:p>
          <a:p>
            <a:pPr defTabSz="3134780"/>
            <a:r>
              <a:rPr lang="en-US" sz="3200" b="1" dirty="0" smtClean="0">
                <a:solidFill>
                  <a:srgbClr val="FFFF00"/>
                </a:solidFill>
                <a:latin typeface="Trebuchet MS" pitchFamily="34" charset="0"/>
              </a:rPr>
              <a:t>Using the placeholders</a:t>
            </a:r>
          </a:p>
          <a:p>
            <a:pPr defTabSz="3134780"/>
            <a:r>
              <a:rPr lang="en-US" sz="3200" baseline="0" dirty="0" smtClean="0">
                <a:latin typeface="Trebuchet MS" pitchFamily="34" charset="0"/>
              </a:rPr>
              <a:t>To add text to this template click inside a placeholder and type in or paste your text. To move a placeholder, click on it </a:t>
            </a:r>
            <a:r>
              <a:rPr lang="en-US" sz="3200" u="sng" baseline="0" dirty="0" smtClean="0">
                <a:latin typeface="Trebuchet MS" pitchFamily="34" charset="0"/>
              </a:rPr>
              <a:t>once</a:t>
            </a:r>
            <a:r>
              <a:rPr lang="en-US" sz="3200" baseline="0" dirty="0" smtClean="0">
                <a:latin typeface="Trebuchet MS" pitchFamily="34" charset="0"/>
              </a:rPr>
              <a:t> (to select it), place your cursor on its frame and your cursor will change to this symbol:         Then, click </a:t>
            </a:r>
            <a:r>
              <a:rPr lang="en-US" sz="3200" u="sng" baseline="0" dirty="0" smtClean="0">
                <a:latin typeface="Trebuchet MS" pitchFamily="34" charset="0"/>
              </a:rPr>
              <a:t>once</a:t>
            </a:r>
            <a:r>
              <a:rPr lang="en-US" sz="3200" baseline="0" dirty="0" smtClean="0">
                <a:latin typeface="Trebuchet MS" pitchFamily="34" charset="0"/>
              </a:rPr>
              <a:t> and drag it to its new location where you can resize it as needed. Additional placeholders can be found on the left side of this template.</a:t>
            </a:r>
          </a:p>
          <a:p>
            <a:pPr defTabSz="3134780"/>
            <a:endParaRPr lang="en-US" sz="3200" b="1" baseline="0" dirty="0" smtClean="0">
              <a:solidFill>
                <a:srgbClr val="FFFF00"/>
              </a:solidFill>
              <a:latin typeface="Trebuchet MS" pitchFamily="34" charset="0"/>
            </a:endParaRPr>
          </a:p>
          <a:p>
            <a:pPr defTabSz="3134780"/>
            <a:r>
              <a:rPr lang="en-US" sz="3200" b="1" baseline="0" dirty="0" smtClean="0">
                <a:solidFill>
                  <a:srgbClr val="FFFF00"/>
                </a:solidFill>
                <a:latin typeface="Trebuchet MS" pitchFamily="34" charset="0"/>
              </a:rPr>
              <a:t>Modifying the layout</a:t>
            </a:r>
          </a:p>
          <a:p>
            <a:pPr defTabSz="3134780"/>
            <a:r>
              <a:rPr lang="en-US" sz="3200" dirty="0" smtClean="0">
                <a:latin typeface="Trebuchet MS" pitchFamily="34" charset="0"/>
              </a:rPr>
              <a:t>This template has four</a:t>
            </a:r>
            <a:endParaRPr lang="en-US" sz="3200" baseline="0" dirty="0" smtClean="0">
              <a:latin typeface="Trebuchet MS" pitchFamily="34" charset="0"/>
            </a:endParaRPr>
          </a:p>
          <a:p>
            <a:pPr defTabSz="3134780"/>
            <a:r>
              <a:rPr lang="en-US" sz="3200" baseline="0" dirty="0" smtClean="0">
                <a:latin typeface="Trebuchet MS" pitchFamily="34" charset="0"/>
              </a:rPr>
              <a:t>different column layouts. </a:t>
            </a:r>
          </a:p>
          <a:p>
            <a:pPr defTabSz="3134780"/>
            <a:r>
              <a:rPr lang="en-US" sz="3200" u="sng" baseline="0" dirty="0" smtClean="0">
                <a:latin typeface="Trebuchet MS" pitchFamily="34" charset="0"/>
              </a:rPr>
              <a:t>Right-click</a:t>
            </a:r>
            <a:r>
              <a:rPr lang="en-US" sz="3200" baseline="0" dirty="0" smtClean="0">
                <a:latin typeface="Trebuchet MS" pitchFamily="34" charset="0"/>
              </a:rPr>
              <a:t> your mouse</a:t>
            </a:r>
          </a:p>
          <a:p>
            <a:pPr defTabSz="3134780"/>
            <a:r>
              <a:rPr lang="en-US" sz="3200" baseline="0" dirty="0" smtClean="0">
                <a:latin typeface="Trebuchet MS" pitchFamily="34" charset="0"/>
              </a:rPr>
              <a:t>on the background and </a:t>
            </a:r>
          </a:p>
          <a:p>
            <a:pPr defTabSz="3134780"/>
            <a:r>
              <a:rPr lang="en-US" sz="3200" baseline="0" dirty="0" smtClean="0">
                <a:latin typeface="Trebuchet MS" pitchFamily="34" charset="0"/>
              </a:rPr>
              <a:t>click on “Layout” to see </a:t>
            </a:r>
          </a:p>
          <a:p>
            <a:pPr defTabSz="3134780"/>
            <a:r>
              <a:rPr lang="en-US" sz="3200" baseline="0" dirty="0" smtClean="0">
                <a:latin typeface="Trebuchet MS" pitchFamily="34" charset="0"/>
              </a:rPr>
              <a:t>the layout options.</a:t>
            </a:r>
            <a:endParaRPr lang="en-US" sz="3200" dirty="0" smtClean="0">
              <a:latin typeface="Trebuchet MS" pitchFamily="34" charset="0"/>
            </a:endParaRPr>
          </a:p>
          <a:p>
            <a:pPr marL="0" marR="0" indent="0" algn="l" defTabSz="3134780" rtl="0" eaLnBrk="1" fontAlgn="auto" latinLnBrk="0" hangingPunct="1">
              <a:lnSpc>
                <a:spcPct val="100000"/>
              </a:lnSpc>
              <a:spcBef>
                <a:spcPts val="0"/>
              </a:spcBef>
              <a:spcAft>
                <a:spcPts val="0"/>
              </a:spcAft>
              <a:buClrTx/>
              <a:buSzTx/>
              <a:buFontTx/>
              <a:buNone/>
              <a:tabLst/>
              <a:defRPr/>
            </a:pPr>
            <a:r>
              <a:rPr lang="en-US" sz="3200" baseline="0" dirty="0" smtClean="0">
                <a:latin typeface="Trebuchet MS" pitchFamily="34" charset="0"/>
              </a:rPr>
              <a:t>The columns in the provided layouts are fixed and cannot be moved but advanced users can modify any layout by going to VIEW and then SLIDE MASTER.</a:t>
            </a:r>
          </a:p>
          <a:p>
            <a:pPr marL="0" marR="0" indent="0" algn="l" defTabSz="3134780" rtl="0" eaLnBrk="1" fontAlgn="auto" latinLnBrk="0" hangingPunct="1">
              <a:lnSpc>
                <a:spcPct val="100000"/>
              </a:lnSpc>
              <a:spcBef>
                <a:spcPts val="0"/>
              </a:spcBef>
              <a:spcAft>
                <a:spcPts val="0"/>
              </a:spcAft>
              <a:buClrTx/>
              <a:buSzTx/>
              <a:buFontTx/>
              <a:buNone/>
              <a:tabLst/>
              <a:defRPr/>
            </a:pPr>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Importing text and graphics from external sources</a:t>
            </a:r>
          </a:p>
          <a:p>
            <a:pPr defTabSz="3134780"/>
            <a:r>
              <a:rPr lang="en-US" sz="3200" b="1" u="sng" baseline="0" dirty="0" smtClean="0">
                <a:latin typeface="Trebuchet MS" pitchFamily="34" charset="0"/>
              </a:rPr>
              <a:t>TEXT: </a:t>
            </a:r>
            <a:r>
              <a:rPr lang="en-US" sz="3200" baseline="0" dirty="0" smtClean="0">
                <a:latin typeface="Trebuchet MS" pitchFamily="34" charset="0"/>
              </a:rPr>
              <a:t>Paste or type your text into a pre-existing placeholder or drag in a new placeholder from the left side of the template. Move it anywhere as needed.</a:t>
            </a:r>
          </a:p>
          <a:p>
            <a:pPr defTabSz="3134780"/>
            <a:r>
              <a:rPr lang="en-US" sz="3200" b="1" u="sng" baseline="0" dirty="0" smtClean="0">
                <a:latin typeface="Trebuchet MS" pitchFamily="34" charset="0"/>
              </a:rPr>
              <a:t>PHOTOS: </a:t>
            </a:r>
            <a:r>
              <a:rPr lang="en-US" sz="3200" baseline="0" dirty="0" smtClean="0">
                <a:latin typeface="Trebuchet MS" pitchFamily="34" charset="0"/>
              </a:rPr>
              <a:t>Drag in a picture placeholder, size it </a:t>
            </a:r>
            <a:r>
              <a:rPr lang="en-US" sz="3200" u="sng" baseline="0" dirty="0" smtClean="0">
                <a:latin typeface="Trebuchet MS" pitchFamily="34" charset="0"/>
              </a:rPr>
              <a:t>first</a:t>
            </a:r>
            <a:r>
              <a:rPr lang="en-US" sz="3200" baseline="0" dirty="0" smtClean="0">
                <a:latin typeface="Trebuchet MS" pitchFamily="34" charset="0"/>
              </a:rPr>
              <a:t>, click in it and insert a photo from the menu.</a:t>
            </a:r>
          </a:p>
          <a:p>
            <a:pPr defTabSz="3134780"/>
            <a:r>
              <a:rPr lang="en-US" sz="3200" b="1" u="sng" baseline="0" dirty="0" smtClean="0">
                <a:latin typeface="Trebuchet MS" pitchFamily="34" charset="0"/>
              </a:rPr>
              <a:t>TABLES: </a:t>
            </a:r>
            <a:r>
              <a:rPr lang="en-US" sz="3200" baseline="0" dirty="0" smtClean="0">
                <a:latin typeface="Trebuchet MS" pitchFamily="34" charset="0"/>
              </a:rPr>
              <a:t>You can copy and paste a table from an external document onto this poster template. To adjust  the way the text fits within the cells of a table that has been pasted, </a:t>
            </a:r>
            <a:r>
              <a:rPr lang="en-US" sz="3200" u="sng" baseline="0" dirty="0" smtClean="0">
                <a:latin typeface="Trebuchet MS" pitchFamily="34" charset="0"/>
              </a:rPr>
              <a:t>right-click</a:t>
            </a:r>
            <a:r>
              <a:rPr lang="en-US" sz="3200" baseline="0" dirty="0" smtClean="0">
                <a:latin typeface="Trebuchet MS" pitchFamily="34" charset="0"/>
              </a:rPr>
              <a:t> on the table, click FORMAT SHAPE  then click on TEXT BOX and change the INTERNAL MARGIN values to 0.25</a:t>
            </a:r>
          </a:p>
          <a:p>
            <a:pPr defTabSz="3134780"/>
            <a:endParaRPr lang="en-US" sz="3200" baseline="0" dirty="0" smtClean="0">
              <a:latin typeface="Trebuchet MS" pitchFamily="34" charset="0"/>
            </a:endParaRPr>
          </a:p>
          <a:p>
            <a:pPr defTabSz="3134780"/>
            <a:r>
              <a:rPr lang="en-US" sz="3200" b="1" baseline="0" dirty="0" smtClean="0">
                <a:solidFill>
                  <a:srgbClr val="FFFF00"/>
                </a:solidFill>
                <a:latin typeface="Trebuchet MS" pitchFamily="34" charset="0"/>
              </a:rPr>
              <a:t>Modifying the color scheme</a:t>
            </a:r>
          </a:p>
          <a:p>
            <a:pPr defTabSz="3134780"/>
            <a:r>
              <a:rPr lang="en-US" sz="3200" baseline="0" dirty="0" smtClean="0">
                <a:latin typeface="Trebuchet MS" pitchFamily="34" charset="0"/>
              </a:rPr>
              <a:t>To change the color scheme of this template go to the “Design” menu and click on “Colors”. You can choose from the provide color combinations or you can create your own.</a:t>
            </a:r>
          </a:p>
          <a:p>
            <a:pPr defTabSz="3134780"/>
            <a:endParaRPr lang="en-US" sz="3200" baseline="0" dirty="0" smtClean="0">
              <a:latin typeface="Trebuchet MS" pitchFamily="34" charset="0"/>
            </a:endParaRPr>
          </a:p>
          <a:p>
            <a:pPr defTabSz="3134780"/>
            <a:endParaRPr lang="en-US" sz="3200" baseline="0" dirty="0" smtClean="0">
              <a:latin typeface="Trebuchet MS" pitchFamily="34" charset="0"/>
            </a:endParaRPr>
          </a:p>
          <a:p>
            <a:pPr defTabSz="4389219"/>
            <a:endParaRPr lang="en-US" sz="2000" baseline="0" dirty="0" smtClean="0">
              <a:latin typeface="Trebuchet MS" pitchFamily="34" charset="0"/>
            </a:endParaRPr>
          </a:p>
          <a:p>
            <a:pPr defTabSz="4389219"/>
            <a:endParaRPr lang="en-US" sz="2000" dirty="0" smtClean="0">
              <a:latin typeface="Trebuchet MS" pitchFamily="34" charset="0"/>
            </a:endParaRPr>
          </a:p>
          <a:p>
            <a:pPr algn="ctr"/>
            <a:endParaRPr lang="en-US" sz="2000" b="1" dirty="0" smtClean="0">
              <a:solidFill>
                <a:schemeClr val="bg1"/>
              </a:solidFill>
              <a:latin typeface="Trebuchet MS" pitchFamily="34" charset="0"/>
            </a:endParaRPr>
          </a:p>
          <a:p>
            <a:pPr defTabSz="4389219"/>
            <a:endParaRPr lang="en-US" sz="2000" b="1" dirty="0" smtClean="0">
              <a:solidFill>
                <a:srgbClr val="FFFF00"/>
              </a:solidFill>
              <a:latin typeface="Trebuchet MS" pitchFamily="34" charset="0"/>
            </a:endParaRPr>
          </a:p>
          <a:p>
            <a:pPr algn="ctr"/>
            <a:endParaRPr lang="en-US" sz="3200" b="1" dirty="0">
              <a:latin typeface="Trebuchet MS" pitchFamily="34" charset="0"/>
            </a:endParaRPr>
          </a:p>
        </p:txBody>
      </p:sp>
      <p:sp>
        <p:nvSpPr>
          <p:cNvPr id="28" name="Rectangle 27"/>
          <p:cNvSpPr/>
          <p:nvPr/>
        </p:nvSpPr>
        <p:spPr>
          <a:xfrm>
            <a:off x="-10402388" y="-19596"/>
            <a:ext cx="10050462" cy="32918400"/>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lIns="182872" tIns="365741" rIns="182872" bIns="182872" rtlCol="0" anchor="t" anchorCtr="0"/>
          <a:lstStyle/>
          <a:p>
            <a:pPr algn="ctr"/>
            <a:r>
              <a:rPr lang="en-US" sz="4400" b="1" dirty="0" smtClean="0">
                <a:solidFill>
                  <a:schemeClr val="bg1"/>
                </a:solidFill>
                <a:latin typeface="Trebuchet MS" pitchFamily="34" charset="0"/>
              </a:rPr>
              <a:t>QUICK DESIGN</a:t>
            </a:r>
            <a:r>
              <a:rPr lang="en-US" sz="4400" b="1" baseline="0" dirty="0" smtClean="0">
                <a:solidFill>
                  <a:schemeClr val="bg1"/>
                </a:solidFill>
                <a:latin typeface="Trebuchet MS" pitchFamily="34" charset="0"/>
              </a:rPr>
              <a:t> </a:t>
            </a:r>
            <a:r>
              <a:rPr lang="en-US" sz="4400" b="1" dirty="0" smtClean="0">
                <a:solidFill>
                  <a:schemeClr val="bg1"/>
                </a:solidFill>
                <a:latin typeface="Trebuchet MS" pitchFamily="34" charset="0"/>
              </a:rPr>
              <a:t>GUIDE</a:t>
            </a:r>
          </a:p>
          <a:p>
            <a:pPr algn="ctr"/>
            <a:r>
              <a:rPr lang="en-US" sz="4000" b="1" dirty="0" smtClean="0">
                <a:solidFill>
                  <a:srgbClr val="FFFF00"/>
                </a:solidFill>
                <a:latin typeface="Trebuchet MS" pitchFamily="34" charset="0"/>
              </a:rPr>
              <a:t>(--THIS SECTION DOES NOT PRINT--)</a:t>
            </a:r>
          </a:p>
          <a:p>
            <a:pPr algn="ctr"/>
            <a:endParaRPr lang="en-US" sz="3200" b="1" dirty="0" smtClean="0">
              <a:latin typeface="Trebuchet MS" pitchFamily="34" charset="0"/>
            </a:endParaRPr>
          </a:p>
          <a:p>
            <a:pPr defTabSz="4389219"/>
            <a:r>
              <a:rPr lang="en-US" sz="3200" dirty="0" smtClean="0">
                <a:latin typeface="Trebuchet MS" pitchFamily="34" charset="0"/>
              </a:rPr>
              <a:t>This PowerPoint</a:t>
            </a:r>
            <a:r>
              <a:rPr lang="en-US" sz="3200" baseline="0" dirty="0" smtClean="0">
                <a:latin typeface="Trebuchet MS" pitchFamily="34" charset="0"/>
              </a:rPr>
              <a:t> </a:t>
            </a:r>
            <a:r>
              <a:rPr lang="en-US" sz="3200" dirty="0" smtClean="0">
                <a:latin typeface="Trebuchet MS" pitchFamily="34" charset="0"/>
              </a:rPr>
              <a:t>2007 template produces</a:t>
            </a:r>
            <a:r>
              <a:rPr lang="en-US" sz="3200" baseline="0" dirty="0" smtClean="0">
                <a:latin typeface="Trebuchet MS" pitchFamily="34" charset="0"/>
              </a:rPr>
              <a:t> </a:t>
            </a:r>
            <a:r>
              <a:rPr lang="en-US" sz="3200" dirty="0" smtClean="0">
                <a:latin typeface="Trebuchet MS" pitchFamily="34" charset="0"/>
              </a:rPr>
              <a:t>a 36”x48” professional  poster. It</a:t>
            </a:r>
            <a:r>
              <a:rPr lang="en-US" sz="3200" baseline="0" dirty="0" smtClean="0">
                <a:latin typeface="Trebuchet MS" pitchFamily="34" charset="0"/>
              </a:rPr>
              <a:t> </a:t>
            </a:r>
            <a:r>
              <a:rPr lang="en-US" sz="3200" dirty="0" smtClean="0">
                <a:latin typeface="Trebuchet MS" pitchFamily="34" charset="0"/>
              </a:rPr>
              <a:t>will save you valuable time placing titles, subtitles,</a:t>
            </a:r>
            <a:r>
              <a:rPr lang="en-US" sz="3200" baseline="0" dirty="0" smtClean="0">
                <a:latin typeface="Trebuchet MS" pitchFamily="34" charset="0"/>
              </a:rPr>
              <a:t> text, and graphics</a:t>
            </a:r>
            <a:r>
              <a:rPr lang="en-US" sz="3200" dirty="0" smtClean="0">
                <a:latin typeface="Trebuchet MS" pitchFamily="34" charset="0"/>
              </a:rPr>
              <a:t>. </a:t>
            </a:r>
          </a:p>
          <a:p>
            <a:pPr defTabSz="4389219"/>
            <a:endParaRPr lang="en-US" sz="3200" dirty="0" smtClean="0">
              <a:latin typeface="Trebuchet MS" pitchFamily="34" charset="0"/>
            </a:endParaRPr>
          </a:p>
          <a:p>
            <a:pPr defTabSz="4389219"/>
            <a:r>
              <a:rPr lang="en-US" sz="3200" dirty="0" smtClean="0">
                <a:latin typeface="Trebuchet MS" pitchFamily="34" charset="0"/>
              </a:rPr>
              <a:t>Use it to create your presentation. Then send</a:t>
            </a:r>
            <a:r>
              <a:rPr lang="en-US" sz="3200" baseline="0" dirty="0" smtClean="0">
                <a:latin typeface="Trebuchet MS" pitchFamily="34" charset="0"/>
              </a:rPr>
              <a:t> it </a:t>
            </a:r>
            <a:r>
              <a:rPr lang="en-US" sz="3200" dirty="0" smtClean="0">
                <a:latin typeface="Trebuchet MS" pitchFamily="34" charset="0"/>
              </a:rPr>
              <a:t>to </a:t>
            </a:r>
            <a:r>
              <a:rPr lang="en-US" sz="3200" b="1" dirty="0" smtClean="0">
                <a:latin typeface="Trebuchet MS" pitchFamily="34" charset="0"/>
              </a:rPr>
              <a:t>PosterPresentations.com</a:t>
            </a:r>
            <a:r>
              <a:rPr lang="en-US" sz="3200" dirty="0" smtClean="0">
                <a:latin typeface="Trebuchet MS" pitchFamily="34" charset="0"/>
              </a:rPr>
              <a:t> for premium quality, same day affordable printing.</a:t>
            </a:r>
            <a:br>
              <a:rPr lang="en-US" sz="3200" dirty="0" smtClean="0">
                <a:latin typeface="Trebuchet MS" pitchFamily="34" charset="0"/>
              </a:rPr>
            </a:br>
            <a:endParaRPr lang="en-US" sz="3200" dirty="0" smtClean="0">
              <a:latin typeface="Trebuchet MS" pitchFamily="34" charset="0"/>
            </a:endParaRPr>
          </a:p>
          <a:p>
            <a:pPr defTabSz="4389219"/>
            <a:r>
              <a:rPr lang="en-US" sz="3200" dirty="0" smtClean="0">
                <a:latin typeface="Trebuchet MS" pitchFamily="34" charset="0"/>
              </a:rPr>
              <a:t>We provide a series of </a:t>
            </a:r>
            <a:r>
              <a:rPr lang="en-US" sz="3200" b="1" dirty="0" smtClean="0">
                <a:latin typeface="Trebuchet MS" pitchFamily="34" charset="0"/>
              </a:rPr>
              <a:t>online tutorials</a:t>
            </a:r>
            <a:r>
              <a:rPr lang="en-US" sz="3200" dirty="0" smtClean="0">
                <a:latin typeface="Trebuchet MS" pitchFamily="34" charset="0"/>
              </a:rPr>
              <a:t> that will guide you through the poster design process and answer your poster production questions. </a:t>
            </a:r>
          </a:p>
          <a:p>
            <a:pPr defTabSz="4389219"/>
            <a:endParaRPr lang="en-US" sz="3200" dirty="0" smtClean="0">
              <a:latin typeface="Trebuchet MS" pitchFamily="34" charset="0"/>
            </a:endParaRPr>
          </a:p>
          <a:p>
            <a:pPr defTabSz="4389219"/>
            <a:r>
              <a:rPr lang="en-US" sz="3200" dirty="0" smtClean="0">
                <a:latin typeface="Trebuchet MS" pitchFamily="34" charset="0"/>
              </a:rPr>
              <a:t>View our online</a:t>
            </a:r>
            <a:r>
              <a:rPr lang="en-US" sz="3200" baseline="0" dirty="0" smtClean="0">
                <a:latin typeface="Trebuchet MS" pitchFamily="34" charset="0"/>
              </a:rPr>
              <a:t> tutorials at:</a:t>
            </a:r>
            <a:r>
              <a:rPr lang="en-US" sz="3200" dirty="0" smtClean="0">
                <a:latin typeface="Trebuchet MS" pitchFamily="34" charset="0"/>
              </a:rPr>
              <a:t/>
            </a:r>
            <a:br>
              <a:rPr lang="en-US" sz="3200" dirty="0" smtClean="0">
                <a:latin typeface="Trebuchet MS" pitchFamily="34" charset="0"/>
              </a:rPr>
            </a:br>
            <a:r>
              <a:rPr lang="en-US" sz="3200" dirty="0" smtClean="0">
                <a:solidFill>
                  <a:srgbClr val="FFFF00"/>
                </a:solidFill>
                <a:latin typeface="Trebuchet MS" pitchFamily="34" charset="0"/>
              </a:rPr>
              <a:t> http://bit.ly/Poster_creation_help </a:t>
            </a:r>
            <a:r>
              <a:rPr lang="en-US" sz="3200" dirty="0" smtClean="0">
                <a:latin typeface="Trebuchet MS" pitchFamily="34" charset="0"/>
              </a:rPr>
              <a:t/>
            </a:r>
            <a:br>
              <a:rPr lang="en-US" sz="3200" dirty="0" smtClean="0">
                <a:latin typeface="Trebuchet MS" pitchFamily="34" charset="0"/>
              </a:rPr>
            </a:br>
            <a:r>
              <a:rPr lang="en-US" sz="3200" dirty="0" smtClean="0">
                <a:latin typeface="Trebuchet MS" pitchFamily="34" charset="0"/>
              </a:rPr>
              <a:t>(copy</a:t>
            </a:r>
            <a:r>
              <a:rPr lang="en-US" sz="3200" baseline="0" dirty="0" smtClean="0">
                <a:latin typeface="Trebuchet MS" pitchFamily="34" charset="0"/>
              </a:rPr>
              <a:t> and paste the link into your web browser).</a:t>
            </a:r>
          </a:p>
          <a:p>
            <a:pPr defTabSz="4389219"/>
            <a:endParaRPr lang="en-US" sz="3200" dirty="0" smtClean="0">
              <a:latin typeface="Trebuchet MS" pitchFamily="34" charset="0"/>
            </a:endParaRPr>
          </a:p>
          <a:p>
            <a:pPr defTabSz="4389219"/>
            <a:r>
              <a:rPr lang="en-US" sz="3200" dirty="0" smtClean="0">
                <a:latin typeface="Trebuchet MS" pitchFamily="34" charset="0"/>
              </a:rPr>
              <a:t>For assistance and to order your printed poster</a:t>
            </a:r>
            <a:r>
              <a:rPr lang="en-US" sz="3200" dirty="0" smtClean="0">
                <a:solidFill>
                  <a:schemeClr val="bg1"/>
                </a:solidFill>
                <a:latin typeface="Trebuchet MS" pitchFamily="34" charset="0"/>
              </a:rPr>
              <a:t> call </a:t>
            </a:r>
            <a:r>
              <a:rPr lang="en-US" sz="3200" b="1" dirty="0" smtClean="0">
                <a:solidFill>
                  <a:srgbClr val="FFFF00"/>
                </a:solidFill>
                <a:latin typeface="Trebuchet MS" pitchFamily="34" charset="0"/>
              </a:rPr>
              <a:t>PosterPresentations.com</a:t>
            </a:r>
            <a:r>
              <a:rPr lang="en-US" sz="3200" dirty="0" smtClean="0">
                <a:solidFill>
                  <a:srgbClr val="FFFF00"/>
                </a:solidFill>
                <a:latin typeface="Trebuchet MS" pitchFamily="34" charset="0"/>
              </a:rPr>
              <a:t> </a:t>
            </a:r>
            <a:r>
              <a:rPr lang="en-US" sz="3200" dirty="0" smtClean="0">
                <a:latin typeface="Trebuchet MS" pitchFamily="34" charset="0"/>
              </a:rPr>
              <a:t>at </a:t>
            </a:r>
            <a:r>
              <a:rPr lang="en-US" sz="4000" b="1" dirty="0" smtClean="0">
                <a:solidFill>
                  <a:srgbClr val="FFFF00"/>
                </a:solidFill>
                <a:latin typeface="Trebuchet MS" pitchFamily="34" charset="0"/>
              </a:rPr>
              <a:t>1.866.649.3004</a:t>
            </a:r>
          </a:p>
          <a:p>
            <a:pPr defTabSz="4389219"/>
            <a:endParaRPr lang="en-US" sz="4000" b="1" dirty="0" smtClean="0">
              <a:solidFill>
                <a:srgbClr val="FFFF00"/>
              </a:solidFill>
              <a:latin typeface="Trebuchet MS" pitchFamily="34" charset="0"/>
            </a:endParaRPr>
          </a:p>
          <a:p>
            <a:pPr defTabSz="4389219"/>
            <a:endParaRPr lang="en-US" sz="4000" b="1" dirty="0" smtClean="0">
              <a:solidFill>
                <a:srgbClr val="FFFF00"/>
              </a:solidFill>
              <a:latin typeface="Trebuchet MS" pitchFamily="34" charset="0"/>
            </a:endParaRPr>
          </a:p>
          <a:p>
            <a:pPr algn="ctr"/>
            <a:r>
              <a:rPr lang="en-US" sz="4400" b="1" dirty="0" smtClean="0">
                <a:solidFill>
                  <a:schemeClr val="bg1"/>
                </a:solidFill>
                <a:latin typeface="Trebuchet MS" pitchFamily="34" charset="0"/>
              </a:rPr>
              <a:t>Object Placeholders</a:t>
            </a:r>
          </a:p>
          <a:p>
            <a:pPr algn="ctr"/>
            <a:endParaRPr lang="en-US" sz="4400" b="1" dirty="0" smtClean="0">
              <a:solidFill>
                <a:schemeClr val="bg1"/>
              </a:solidFill>
              <a:latin typeface="Trebuchet MS" pitchFamily="34" charset="0"/>
            </a:endParaRPr>
          </a:p>
          <a:p>
            <a:pPr defTabSz="4389219"/>
            <a:r>
              <a:rPr lang="en-US" sz="3200" dirty="0" smtClean="0">
                <a:latin typeface="Trebuchet MS" pitchFamily="34" charset="0"/>
              </a:rPr>
              <a:t>Use the placeholders provided below to add new elements to your poster:</a:t>
            </a:r>
            <a:r>
              <a:rPr lang="en-US" sz="3200" baseline="0" dirty="0" smtClean="0">
                <a:latin typeface="Trebuchet MS" pitchFamily="34" charset="0"/>
              </a:rPr>
              <a:t> </a:t>
            </a:r>
            <a:r>
              <a:rPr lang="en-US" sz="3200" dirty="0" smtClean="0">
                <a:latin typeface="Trebuchet MS" pitchFamily="34" charset="0"/>
              </a:rPr>
              <a:t>Drag a placeholder onto the</a:t>
            </a:r>
            <a:r>
              <a:rPr lang="en-US" sz="3200" baseline="0" dirty="0" smtClean="0">
                <a:latin typeface="Trebuchet MS" pitchFamily="34" charset="0"/>
              </a:rPr>
              <a:t> poster area,</a:t>
            </a:r>
            <a:r>
              <a:rPr lang="en-US" sz="3200" dirty="0" smtClean="0">
                <a:latin typeface="Trebuchet MS" pitchFamily="34" charset="0"/>
              </a:rPr>
              <a:t> size it, and click it to edit.</a:t>
            </a:r>
          </a:p>
          <a:p>
            <a:pPr defTabSz="4389219"/>
            <a:endParaRPr lang="en-US" sz="3200" dirty="0" smtClean="0">
              <a:latin typeface="Trebuchet MS" pitchFamily="34" charset="0"/>
            </a:endParaRPr>
          </a:p>
          <a:p>
            <a:pPr defTabSz="4389219"/>
            <a:r>
              <a:rPr lang="en-US" sz="3200" b="1" dirty="0" smtClean="0">
                <a:solidFill>
                  <a:srgbClr val="FFFF00"/>
                </a:solidFill>
                <a:latin typeface="Trebuchet MS" pitchFamily="34" charset="0"/>
              </a:rPr>
              <a:t>Section Header placeholder</a:t>
            </a:r>
          </a:p>
          <a:p>
            <a:pPr defTabSz="4389219"/>
            <a:r>
              <a:rPr lang="en-US" sz="3200" dirty="0" smtClean="0">
                <a:latin typeface="Trebuchet MS" pitchFamily="34" charset="0"/>
              </a:rPr>
              <a:t>Move</a:t>
            </a:r>
            <a:r>
              <a:rPr lang="en-US" sz="3200" baseline="0" dirty="0" smtClean="0">
                <a:latin typeface="Trebuchet MS" pitchFamily="34" charset="0"/>
              </a:rPr>
              <a:t> this preformatted section header placeholder to the poster area to add another section header. Use section headers to separate topics or concepts within your presentation. </a:t>
            </a:r>
          </a:p>
          <a:p>
            <a:pPr defTabSz="4389219"/>
            <a:endParaRPr lang="en-US" sz="3200" baseline="0" dirty="0" smtClean="0">
              <a:latin typeface="Trebuchet MS" pitchFamily="34" charset="0"/>
            </a:endParaRPr>
          </a:p>
          <a:p>
            <a:pPr defTabSz="4389219"/>
            <a:endParaRPr lang="en-US" sz="3200" dirty="0" smtClean="0">
              <a:latin typeface="Trebuchet MS" pitchFamily="34" charset="0"/>
            </a:endParaRPr>
          </a:p>
          <a:p>
            <a:pPr defTabSz="4389219"/>
            <a:endParaRPr lang="en-US" sz="3200" b="1" dirty="0" smtClean="0">
              <a:solidFill>
                <a:srgbClr val="FFFF00"/>
              </a:solidFill>
              <a:latin typeface="Trebuchet MS" pitchFamily="34" charset="0"/>
            </a:endParaRPr>
          </a:p>
          <a:p>
            <a:pPr defTabSz="4389219"/>
            <a:r>
              <a:rPr lang="en-US" sz="3200" b="1" dirty="0" smtClean="0">
                <a:solidFill>
                  <a:srgbClr val="FFFF00"/>
                </a:solidFill>
                <a:latin typeface="Trebuchet MS" pitchFamily="34" charset="0"/>
              </a:rPr>
              <a:t>Text placeholder</a:t>
            </a:r>
          </a:p>
          <a:p>
            <a:pPr defTabSz="4389219"/>
            <a:r>
              <a:rPr lang="en-US" sz="3200" baseline="0" dirty="0" smtClean="0">
                <a:latin typeface="Trebuchet MS" pitchFamily="34" charset="0"/>
              </a:rPr>
              <a:t>Move this preformatted text placeholder to the poster to add a new body of text.</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1" baseline="0" dirty="0" smtClean="0">
              <a:solidFill>
                <a:srgbClr val="FFFF00"/>
              </a:solidFill>
              <a:latin typeface="Trebuchet MS" pitchFamily="34" charset="0"/>
            </a:endParaRPr>
          </a:p>
          <a:p>
            <a:pPr defTabSz="4389219"/>
            <a:r>
              <a:rPr lang="en-US" sz="3200" b="1" baseline="0" dirty="0" smtClean="0">
                <a:solidFill>
                  <a:srgbClr val="FFFF00"/>
                </a:solidFill>
                <a:latin typeface="Trebuchet MS" pitchFamily="34" charset="0"/>
              </a:rPr>
              <a:t>Picture placeholder</a:t>
            </a:r>
          </a:p>
          <a:p>
            <a:pPr defTabSz="4389219"/>
            <a:r>
              <a:rPr lang="en-US" sz="3200" baseline="0" dirty="0" smtClean="0">
                <a:latin typeface="Trebuchet MS" pitchFamily="34" charset="0"/>
              </a:rPr>
              <a:t>Move this graphic placeholder onto your poster, size it first, and then click it to add a picture to the poster.</a:t>
            </a: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defTabSz="4389219"/>
            <a:endParaRPr lang="en-US" sz="3200" baseline="0" dirty="0" smtClean="0">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algn="ctr"/>
            <a:endParaRPr lang="en-US" sz="4400" b="1" dirty="0" smtClean="0">
              <a:solidFill>
                <a:schemeClr val="bg1"/>
              </a:solidFill>
              <a:latin typeface="Trebuchet MS" pitchFamily="34" charset="0"/>
            </a:endParaRPr>
          </a:p>
          <a:p>
            <a:pPr defTabSz="4389219"/>
            <a:endParaRPr lang="en-US" sz="3200" dirty="0" smtClean="0">
              <a:latin typeface="Trebuchet MS" pitchFamily="34" charset="0"/>
            </a:endParaRPr>
          </a:p>
          <a:p>
            <a:pPr algn="ctr"/>
            <a:endParaRPr lang="en-US" sz="3200" b="1" dirty="0" smtClean="0">
              <a:solidFill>
                <a:schemeClr val="bg1"/>
              </a:solidFill>
              <a:latin typeface="Trebuchet MS" pitchFamily="34" charset="0"/>
            </a:endParaRPr>
          </a:p>
          <a:p>
            <a:pPr defTabSz="4389219"/>
            <a:endParaRPr lang="en-US" sz="3200" b="1" dirty="0" smtClean="0">
              <a:solidFill>
                <a:srgbClr val="FFFF00"/>
              </a:solidFill>
              <a:latin typeface="Trebuchet MS" pitchFamily="34" charset="0"/>
            </a:endParaRPr>
          </a:p>
          <a:p>
            <a:pPr algn="ctr"/>
            <a:endParaRPr lang="en-US" sz="4400" b="1" dirty="0">
              <a:latin typeface="Trebuchet MS" pitchFamily="34" charset="0"/>
            </a:endParaRPr>
          </a:p>
        </p:txBody>
      </p:sp>
      <p:sp>
        <p:nvSpPr>
          <p:cNvPr id="29" name="Rectangle 28"/>
          <p:cNvSpPr/>
          <p:nvPr/>
        </p:nvSpPr>
        <p:spPr>
          <a:xfrm>
            <a:off x="-10370486" y="21297014"/>
            <a:ext cx="10018560" cy="7772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7" rIns="91436" bIns="45717" rtlCol="0" anchor="ctr"/>
          <a:lstStyle/>
          <a:p>
            <a:pPr algn="ctr"/>
            <a:endParaRPr lang="en-US" dirty="0"/>
          </a:p>
        </p:txBody>
      </p:sp>
      <p:pic>
        <p:nvPicPr>
          <p:cNvPr id="30" name="Picture 2"/>
          <p:cNvPicPr>
            <a:picLocks noChangeAspect="1" noChangeArrowheads="1"/>
          </p:cNvPicPr>
          <p:nvPr/>
        </p:nvPicPr>
        <p:blipFill>
          <a:blip r:embed="rId3" cstate="print"/>
          <a:srcRect/>
          <a:stretch>
            <a:fillRect/>
          </a:stretch>
        </p:blipFill>
        <p:spPr bwMode="auto">
          <a:xfrm>
            <a:off x="49098247" y="15525143"/>
            <a:ext cx="4741366" cy="3058182"/>
          </a:xfrm>
          <a:prstGeom prst="rect">
            <a:avLst/>
          </a:prstGeom>
          <a:noFill/>
          <a:ln w="9525">
            <a:noFill/>
            <a:miter lim="800000"/>
            <a:headEnd/>
            <a:tailEnd/>
          </a:ln>
          <a:effectLst/>
        </p:spPr>
      </p:pic>
      <p:pic>
        <p:nvPicPr>
          <p:cNvPr id="31" name="Picture 2"/>
          <p:cNvPicPr>
            <a:picLocks noChangeAspect="1" noChangeArrowheads="1"/>
          </p:cNvPicPr>
          <p:nvPr/>
        </p:nvPicPr>
        <p:blipFill>
          <a:blip r:embed="rId4" cstate="print"/>
          <a:srcRect/>
          <a:stretch>
            <a:fillRect/>
          </a:stretch>
        </p:blipFill>
        <p:spPr bwMode="auto">
          <a:xfrm>
            <a:off x="47342926" y="13118821"/>
            <a:ext cx="590550" cy="438150"/>
          </a:xfrm>
          <a:prstGeom prst="rect">
            <a:avLst/>
          </a:prstGeom>
          <a:noFill/>
          <a:ln w="9525">
            <a:solidFill>
              <a:schemeClr val="tx1"/>
            </a:solidFill>
            <a:miter lim="800000"/>
            <a:headEnd/>
            <a:tailEnd/>
          </a:ln>
          <a:effectLst/>
        </p:spPr>
      </p:pic>
      <p:sp>
        <p:nvSpPr>
          <p:cNvPr id="32" name="TextBox 31"/>
          <p:cNvSpPr txBox="1"/>
          <p:nvPr/>
        </p:nvSpPr>
        <p:spPr>
          <a:xfrm>
            <a:off x="44487740" y="30588807"/>
            <a:ext cx="9160286" cy="2185208"/>
          </a:xfrm>
          <a:prstGeom prst="rect">
            <a:avLst/>
          </a:prstGeom>
          <a:noFill/>
        </p:spPr>
        <p:txBody>
          <a:bodyPr wrap="square" lIns="91436" tIns="45717" rIns="91436" bIns="45717" rtlCol="0">
            <a:spAutoFit/>
          </a:bodyPr>
          <a:lstStyle/>
          <a:p>
            <a:r>
              <a:rPr lang="en-US" sz="3600" dirty="0" smtClean="0">
                <a:solidFill>
                  <a:schemeClr val="bg1"/>
                </a:solidFill>
              </a:rPr>
              <a:t>© 2012 PosterPresentations.com</a:t>
            </a:r>
            <a:br>
              <a:rPr lang="en-US" sz="3600" dirty="0" smtClean="0">
                <a:solidFill>
                  <a:schemeClr val="bg1"/>
                </a:solidFill>
              </a:rPr>
            </a:br>
            <a:r>
              <a:rPr lang="en-US" sz="3600" dirty="0" smtClean="0">
                <a:solidFill>
                  <a:schemeClr val="bg1"/>
                </a:solidFill>
              </a:rPr>
              <a:t>    </a:t>
            </a:r>
            <a:r>
              <a:rPr lang="en-US" sz="3200" dirty="0" smtClean="0">
                <a:solidFill>
                  <a:schemeClr val="bg1"/>
                </a:solidFill>
              </a:rPr>
              <a:t>2117 Fourth Street ,</a:t>
            </a:r>
            <a:r>
              <a:rPr lang="en-US" sz="3200" baseline="0" dirty="0" smtClean="0">
                <a:solidFill>
                  <a:schemeClr val="bg1"/>
                </a:solidFill>
              </a:rPr>
              <a:t> Unit C</a:t>
            </a:r>
            <a:br>
              <a:rPr lang="en-US" sz="3200" baseline="0" dirty="0" smtClean="0">
                <a:solidFill>
                  <a:schemeClr val="bg1"/>
                </a:solidFill>
              </a:rPr>
            </a:br>
            <a:r>
              <a:rPr lang="en-US" sz="3200" baseline="0" dirty="0" smtClean="0">
                <a:solidFill>
                  <a:schemeClr val="bg1"/>
                </a:solidFill>
              </a:rPr>
              <a:t>    Berkeley CA 94710</a:t>
            </a:r>
            <a:br>
              <a:rPr lang="en-US" sz="3200" baseline="0" dirty="0" smtClean="0">
                <a:solidFill>
                  <a:schemeClr val="bg1"/>
                </a:solidFill>
              </a:rPr>
            </a:br>
            <a:r>
              <a:rPr lang="en-US" sz="3200" baseline="0" dirty="0" smtClean="0">
                <a:solidFill>
                  <a:schemeClr val="bg1"/>
                </a:solidFill>
              </a:rPr>
              <a:t>    </a:t>
            </a:r>
            <a:r>
              <a:rPr lang="en-US" sz="3200" b="1" baseline="0" dirty="0" smtClean="0">
                <a:solidFill>
                  <a:srgbClr val="FFFF00"/>
                </a:solidFill>
              </a:rPr>
              <a:t>posterpresenter@gmail.com</a:t>
            </a:r>
            <a:endParaRPr lang="en-US" sz="3600" b="1" dirty="0">
              <a:solidFill>
                <a:srgbClr val="FFFF00"/>
              </a:solidFill>
            </a:endParaRPr>
          </a:p>
        </p:txBody>
      </p:sp>
      <p:grpSp>
        <p:nvGrpSpPr>
          <p:cNvPr id="33" name="Group 32"/>
          <p:cNvGrpSpPr/>
          <p:nvPr/>
        </p:nvGrpSpPr>
        <p:grpSpPr>
          <a:xfrm>
            <a:off x="-10239857" y="31696514"/>
            <a:ext cx="9771398" cy="1090621"/>
            <a:chOff x="44242388" y="28054064"/>
            <a:chExt cx="9771398" cy="1090621"/>
          </a:xfrm>
        </p:grpSpPr>
        <p:sp>
          <p:nvSpPr>
            <p:cNvPr id="34" name="Rounded Rectangle 33"/>
            <p:cNvSpPr/>
            <p:nvPr userDrawn="1"/>
          </p:nvSpPr>
          <p:spPr>
            <a:xfrm>
              <a:off x="44242388" y="28054064"/>
              <a:ext cx="9771397" cy="109062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7" descr="http://t2.gstatic.com/images?q=tbn:ANd9GcR4APHC6TT9w54M2zn_pvCiBxUNcspYPoVxirLRphBoJabfSvu7zw">
              <a:hlinkClick r:id="rId5"/>
            </p:cNvPr>
            <p:cNvPicPr>
              <a:picLocks noChangeAspect="1" noChangeArrowheads="1"/>
            </p:cNvPicPr>
            <p:nvPr userDrawn="1"/>
          </p:nvPicPr>
          <p:blipFill>
            <a:blip r:embed="rId6"/>
            <a:srcRect/>
            <a:stretch>
              <a:fillRect/>
            </a:stretch>
          </p:blipFill>
          <p:spPr bwMode="auto">
            <a:xfrm>
              <a:off x="44341112" y="28126635"/>
              <a:ext cx="914400" cy="914400"/>
            </a:xfrm>
            <a:prstGeom prst="rect">
              <a:avLst/>
            </a:prstGeom>
            <a:noFill/>
          </p:spPr>
        </p:pic>
        <p:sp>
          <p:nvSpPr>
            <p:cNvPr id="36" name="TextBox 35"/>
            <p:cNvSpPr txBox="1"/>
            <p:nvPr userDrawn="1"/>
          </p:nvSpPr>
          <p:spPr>
            <a:xfrm>
              <a:off x="45342598" y="28154090"/>
              <a:ext cx="8671188" cy="892552"/>
            </a:xfrm>
            <a:prstGeom prst="rect">
              <a:avLst/>
            </a:prstGeom>
            <a:noFill/>
          </p:spPr>
          <p:txBody>
            <a:bodyPr wrap="square" rtlCol="0">
              <a:spAutoFit/>
            </a:bodyPr>
            <a:lstStyle/>
            <a:p>
              <a:r>
                <a:rPr lang="en-US" sz="2600" dirty="0" smtClean="0">
                  <a:solidFill>
                    <a:schemeClr val="tx2"/>
                  </a:solidFill>
                  <a:latin typeface="Trebuchet MS" pitchFamily="34" charset="0"/>
                </a:rPr>
                <a:t>Student</a:t>
              </a:r>
              <a:r>
                <a:rPr lang="en-US" sz="2600" baseline="0" dirty="0" smtClean="0">
                  <a:solidFill>
                    <a:schemeClr val="tx2"/>
                  </a:solidFill>
                  <a:latin typeface="Trebuchet MS" pitchFamily="34" charset="0"/>
                </a:rPr>
                <a:t> discounts are available on our </a:t>
              </a:r>
              <a:r>
                <a:rPr lang="en-US" sz="2600" baseline="0" dirty="0" err="1" smtClean="0">
                  <a:solidFill>
                    <a:schemeClr val="tx2"/>
                  </a:solidFill>
                  <a:latin typeface="Trebuchet MS" pitchFamily="34" charset="0"/>
                </a:rPr>
                <a:t>Facebook</a:t>
              </a:r>
              <a:r>
                <a:rPr lang="en-US" sz="2600" baseline="0" dirty="0" smtClean="0">
                  <a:solidFill>
                    <a:schemeClr val="tx2"/>
                  </a:solidFill>
                  <a:latin typeface="Trebuchet MS" pitchFamily="34" charset="0"/>
                </a:rPr>
                <a:t> page.</a:t>
              </a:r>
              <a:br>
                <a:rPr lang="en-US" sz="2600" baseline="0" dirty="0" smtClean="0">
                  <a:solidFill>
                    <a:schemeClr val="tx2"/>
                  </a:solidFill>
                  <a:latin typeface="Trebuchet MS" pitchFamily="34" charset="0"/>
                </a:rPr>
              </a:br>
              <a:r>
                <a:rPr lang="en-US" sz="2600" baseline="0" dirty="0" smtClean="0">
                  <a:solidFill>
                    <a:schemeClr val="tx2"/>
                  </a:solidFill>
                  <a:latin typeface="Trebuchet MS" pitchFamily="34" charset="0"/>
                </a:rPr>
                <a:t>Go to </a:t>
              </a:r>
              <a:r>
                <a:rPr lang="en-US" sz="2600" u="sng" baseline="0" dirty="0" smtClean="0">
                  <a:solidFill>
                    <a:schemeClr val="tx2"/>
                  </a:solidFill>
                  <a:latin typeface="Trebuchet MS" pitchFamily="34" charset="0"/>
                </a:rPr>
                <a:t>PosterPresentations.com</a:t>
              </a:r>
              <a:r>
                <a:rPr lang="en-US" sz="2600" baseline="0" dirty="0" smtClean="0">
                  <a:solidFill>
                    <a:schemeClr val="tx2"/>
                  </a:solidFill>
                  <a:latin typeface="Trebuchet MS" pitchFamily="34" charset="0"/>
                </a:rPr>
                <a:t> and click on the FB icon. </a:t>
              </a:r>
              <a:endParaRPr lang="en-US" sz="2600" dirty="0">
                <a:solidFill>
                  <a:schemeClr val="tx2"/>
                </a:solidFill>
                <a:latin typeface="Trebuchet MS" pitchFamily="34" charset="0"/>
              </a:endParaRPr>
            </a:p>
          </p:txBody>
        </p:sp>
      </p:grpSp>
      <p:cxnSp>
        <p:nvCxnSpPr>
          <p:cNvPr id="37" name="Straight Connector 36"/>
          <p:cNvCxnSpPr/>
          <p:nvPr/>
        </p:nvCxnSpPr>
        <p:spPr>
          <a:xfrm>
            <a:off x="44222126" y="30500133"/>
            <a:ext cx="10050462" cy="15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10370486" y="11582400"/>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44254028" y="4841856"/>
            <a:ext cx="10018560" cy="1607"/>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fld id="{B61BEF0D-F0BB-DE4B-95CE-6DB70DBA9567}" type="datetimeFigureOut">
              <a:rPr lang="en-US" dirty="0"/>
              <a:pPr/>
              <a:t>8/12/2014</a:t>
            </a:fld>
            <a:endParaRPr lang="en-US" dirty="0"/>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Rounded Rectangle 11"/>
          <p:cNvSpPr/>
          <p:nvPr userDrawn="1"/>
        </p:nvSpPr>
        <p:spPr>
          <a:xfrm>
            <a:off x="922338"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userDrawn="1"/>
        </p:nvSpPr>
        <p:spPr>
          <a:xfrm>
            <a:off x="11587692"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userDrawn="1"/>
        </p:nvSpPr>
        <p:spPr>
          <a:xfrm>
            <a:off x="22253046"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userDrawn="1"/>
        </p:nvSpPr>
        <p:spPr>
          <a:xfrm>
            <a:off x="32918400" y="5475145"/>
            <a:ext cx="10058400" cy="26736675"/>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07445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75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847635" y="6175732"/>
            <a:ext cx="10056813" cy="7294282"/>
          </a:xfrm>
        </p:spPr>
        <p:txBody>
          <a:bodyPr/>
          <a:lstStyle/>
          <a:p>
            <a:pPr>
              <a:spcBef>
                <a:spcPts val="0"/>
              </a:spcBef>
              <a:spcAft>
                <a:spcPts val="0"/>
              </a:spcAft>
              <a:buFont typeface="Arial" pitchFamily="34" charset="0"/>
              <a:buChar char="•"/>
            </a:pPr>
            <a:r>
              <a:rPr lang="en-US" sz="3600" dirty="0" smtClean="0">
                <a:solidFill>
                  <a:schemeClr val="tx1"/>
                </a:solidFill>
              </a:rPr>
              <a:t>MCTest-160 [1] contains pairs of narratives and  multiple choice questions. </a:t>
            </a:r>
          </a:p>
          <a:p>
            <a:pPr>
              <a:spcBef>
                <a:spcPts val="0"/>
              </a:spcBef>
              <a:spcAft>
                <a:spcPts val="0"/>
              </a:spcAft>
              <a:buFont typeface="Arial" pitchFamily="34" charset="0"/>
              <a:buChar char="•"/>
            </a:pPr>
            <a:r>
              <a:rPr lang="en-US" sz="3600" dirty="0" smtClean="0">
                <a:solidFill>
                  <a:schemeClr val="tx1"/>
                </a:solidFill>
              </a:rPr>
              <a:t>An example </a:t>
            </a:r>
            <a:r>
              <a:rPr lang="en-US" sz="3600" dirty="0">
                <a:solidFill>
                  <a:schemeClr val="tx1"/>
                </a:solidFill>
              </a:rPr>
              <a:t>of narrative QA:</a:t>
            </a:r>
          </a:p>
          <a:p>
            <a:pPr>
              <a:spcBef>
                <a:spcPts val="0"/>
              </a:spcBef>
              <a:spcAft>
                <a:spcPts val="0"/>
              </a:spcAft>
            </a:pPr>
            <a:r>
              <a:rPr lang="en-US" sz="2800" b="1" dirty="0" smtClean="0">
                <a:solidFill>
                  <a:srgbClr val="FF0000"/>
                </a:solidFill>
              </a:rPr>
              <a:t>Story</a:t>
            </a:r>
            <a:r>
              <a:rPr lang="en-US" sz="2800" b="1" dirty="0">
                <a:solidFill>
                  <a:srgbClr val="FF0000"/>
                </a:solidFill>
              </a:rPr>
              <a:t>: </a:t>
            </a:r>
            <a:r>
              <a:rPr lang="en-US" sz="2800" dirty="0">
                <a:solidFill>
                  <a:schemeClr val="tx1"/>
                </a:solidFill>
              </a:rPr>
              <a:t>“Sally had a very exciting summer vacation. She went to summer camp for the first time. She made friends with a girl named Tina. They shared a bunk bed in their cabin. Sally's favorite activity was walking in the woods because she enjoyed nature. Tina liked arts and crafts. Together, they made some art using leaves they found in the woods. Even after she fell in the water, Sally still enjoyed canoeing. </a:t>
            </a:r>
            <a:r>
              <a:rPr lang="en-US" sz="2800" dirty="0" smtClean="0">
                <a:solidFill>
                  <a:schemeClr val="tx1"/>
                </a:solidFill>
              </a:rPr>
              <a:t>… ”</a:t>
            </a:r>
            <a:r>
              <a:rPr lang="en-US" sz="2800" dirty="0">
                <a:solidFill>
                  <a:schemeClr val="tx1"/>
                </a:solidFill>
              </a:rPr>
              <a:t/>
            </a:r>
            <a:br>
              <a:rPr lang="en-US" sz="2800" dirty="0">
                <a:solidFill>
                  <a:schemeClr val="tx1"/>
                </a:solidFill>
              </a:rPr>
            </a:br>
            <a:r>
              <a:rPr lang="en-US" sz="2800" b="1" dirty="0">
                <a:solidFill>
                  <a:srgbClr val="FF0000"/>
                </a:solidFill>
              </a:rPr>
              <a:t>Q: </a:t>
            </a:r>
            <a:r>
              <a:rPr lang="en-US" sz="2800" dirty="0">
                <a:solidFill>
                  <a:schemeClr val="tx1"/>
                </a:solidFill>
              </a:rPr>
              <a:t>Who went to the beach with Sally?</a:t>
            </a:r>
          </a:p>
          <a:p>
            <a:pPr>
              <a:spcBef>
                <a:spcPts val="0"/>
              </a:spcBef>
              <a:spcAft>
                <a:spcPts val="0"/>
              </a:spcAft>
            </a:pPr>
            <a:r>
              <a:rPr lang="en-US" sz="2800" dirty="0">
                <a:solidFill>
                  <a:schemeClr val="tx1"/>
                </a:solidFill>
              </a:rPr>
              <a:t>1)  her sisters</a:t>
            </a:r>
          </a:p>
          <a:p>
            <a:pPr>
              <a:spcBef>
                <a:spcPts val="0"/>
              </a:spcBef>
              <a:spcAft>
                <a:spcPts val="0"/>
              </a:spcAft>
            </a:pPr>
            <a:r>
              <a:rPr lang="en-US" sz="2800" dirty="0">
                <a:solidFill>
                  <a:schemeClr val="tx1"/>
                </a:solidFill>
              </a:rPr>
              <a:t>2)  Tina</a:t>
            </a:r>
          </a:p>
          <a:p>
            <a:pPr>
              <a:spcBef>
                <a:spcPts val="0"/>
              </a:spcBef>
              <a:spcAft>
                <a:spcPts val="0"/>
              </a:spcAft>
            </a:pPr>
            <a:r>
              <a:rPr lang="en-US" sz="2800" dirty="0">
                <a:solidFill>
                  <a:schemeClr val="tx1"/>
                </a:solidFill>
              </a:rPr>
              <a:t>3)  her brothers, mother, and father</a:t>
            </a:r>
          </a:p>
          <a:p>
            <a:pPr>
              <a:spcBef>
                <a:spcPts val="0"/>
              </a:spcBef>
              <a:spcAft>
                <a:spcPts val="0"/>
              </a:spcAft>
            </a:pPr>
            <a:r>
              <a:rPr lang="en-US" sz="2800" dirty="0">
                <a:solidFill>
                  <a:schemeClr val="tx1"/>
                </a:solidFill>
              </a:rPr>
              <a:t>4)  herself</a:t>
            </a:r>
          </a:p>
        </p:txBody>
      </p:sp>
      <p:sp>
        <p:nvSpPr>
          <p:cNvPr id="3" name="Text Placeholder 2"/>
          <p:cNvSpPr>
            <a:spLocks noGrp="1"/>
          </p:cNvSpPr>
          <p:nvPr>
            <p:ph type="body" sz="quarter" idx="11"/>
          </p:nvPr>
        </p:nvSpPr>
        <p:spPr/>
        <p:txBody>
          <a:bodyPr/>
          <a:lstStyle/>
          <a:p>
            <a:r>
              <a:rPr lang="en-US" dirty="0">
                <a:solidFill>
                  <a:schemeClr val="accent3">
                    <a:lumMod val="75000"/>
                  </a:schemeClr>
                </a:solidFill>
              </a:rPr>
              <a:t>Introduction</a:t>
            </a:r>
          </a:p>
        </p:txBody>
      </p:sp>
      <p:pic>
        <p:nvPicPr>
          <p:cNvPr id="70" name="Picture Placeholder 69"/>
          <p:cNvPicPr>
            <a:picLocks noGrp="1" noChangeAspect="1"/>
          </p:cNvPicPr>
          <p:nvPr>
            <p:ph type="pic" sz="quarter" idx="15"/>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3006" t="-162" r="1065"/>
          <a:stretch/>
        </p:blipFill>
        <p:spPr>
          <a:xfrm>
            <a:off x="31876779" y="3139293"/>
            <a:ext cx="10670486" cy="1280160"/>
          </a:xfrm>
        </p:spPr>
      </p:pic>
      <p:sp>
        <p:nvSpPr>
          <p:cNvPr id="6" name="Text Placeholder 5"/>
          <p:cNvSpPr>
            <a:spLocks noGrp="1"/>
          </p:cNvSpPr>
          <p:nvPr>
            <p:ph type="body" sz="quarter" idx="20"/>
          </p:nvPr>
        </p:nvSpPr>
        <p:spPr>
          <a:xfrm>
            <a:off x="922339" y="13383838"/>
            <a:ext cx="10050462" cy="754045"/>
          </a:xfrm>
        </p:spPr>
        <p:txBody>
          <a:bodyPr/>
          <a:lstStyle/>
          <a:p>
            <a:r>
              <a:rPr lang="en-US" dirty="0" smtClean="0">
                <a:solidFill>
                  <a:schemeClr val="accent3">
                    <a:lumMod val="75000"/>
                  </a:schemeClr>
                </a:solidFill>
              </a:rPr>
              <a:t>An early observation: pruning stories helps!</a:t>
            </a:r>
            <a:endParaRPr lang="en-US" dirty="0">
              <a:solidFill>
                <a:schemeClr val="accent3">
                  <a:lumMod val="75000"/>
                </a:schemeClr>
              </a:solidFill>
            </a:endParaRPr>
          </a:p>
        </p:txBody>
      </p:sp>
      <p:sp>
        <p:nvSpPr>
          <p:cNvPr id="10" name="Text Placeholder 9"/>
          <p:cNvSpPr>
            <a:spLocks noGrp="1"/>
          </p:cNvSpPr>
          <p:nvPr>
            <p:ph type="body" sz="quarter" idx="24"/>
          </p:nvPr>
        </p:nvSpPr>
        <p:spPr>
          <a:xfrm>
            <a:off x="22250401" y="18290275"/>
            <a:ext cx="10058400" cy="754045"/>
          </a:xfrm>
        </p:spPr>
        <p:txBody>
          <a:bodyPr/>
          <a:lstStyle/>
          <a:p>
            <a:r>
              <a:rPr lang="en-US" dirty="0" err="1" smtClean="0">
                <a:solidFill>
                  <a:schemeClr val="accent3">
                    <a:lumMod val="75000"/>
                  </a:schemeClr>
                </a:solidFill>
              </a:rPr>
              <a:t>Relgrams</a:t>
            </a:r>
            <a:endParaRPr lang="en-US" dirty="0"/>
          </a:p>
        </p:txBody>
      </p:sp>
      <p:sp>
        <p:nvSpPr>
          <p:cNvPr id="15" name="Text Placeholder 14"/>
          <p:cNvSpPr>
            <a:spLocks noGrp="1"/>
          </p:cNvSpPr>
          <p:nvPr>
            <p:ph type="body" sz="quarter" idx="29"/>
          </p:nvPr>
        </p:nvSpPr>
        <p:spPr>
          <a:xfrm>
            <a:off x="32914027" y="25921583"/>
            <a:ext cx="10047018" cy="754045"/>
          </a:xfrm>
        </p:spPr>
        <p:txBody>
          <a:bodyPr/>
          <a:lstStyle/>
          <a:p>
            <a:r>
              <a:rPr lang="en-US" dirty="0" smtClean="0">
                <a:solidFill>
                  <a:schemeClr val="accent3">
                    <a:lumMod val="75000"/>
                  </a:schemeClr>
                </a:solidFill>
              </a:rPr>
              <a:t>Acknowledgment </a:t>
            </a:r>
            <a:endParaRPr lang="en-US" dirty="0">
              <a:solidFill>
                <a:schemeClr val="accent3">
                  <a:lumMod val="75000"/>
                </a:schemeClr>
              </a:solidFill>
            </a:endParaRPr>
          </a:p>
        </p:txBody>
      </p:sp>
      <p:sp>
        <p:nvSpPr>
          <p:cNvPr id="16" name="Text Placeholder 15"/>
          <p:cNvSpPr>
            <a:spLocks noGrp="1"/>
          </p:cNvSpPr>
          <p:nvPr>
            <p:ph type="body" sz="quarter" idx="30"/>
          </p:nvPr>
        </p:nvSpPr>
        <p:spPr>
          <a:xfrm>
            <a:off x="32973021" y="26497183"/>
            <a:ext cx="10052050" cy="1569638"/>
          </a:xfrm>
        </p:spPr>
        <p:txBody>
          <a:bodyPr/>
          <a:lstStyle/>
          <a:p>
            <a:r>
              <a:rPr lang="en-US" sz="3600" dirty="0">
                <a:solidFill>
                  <a:schemeClr val="tx1"/>
                </a:solidFill>
              </a:rPr>
              <a:t>Scott </a:t>
            </a:r>
            <a:r>
              <a:rPr lang="en-US" sz="3600" dirty="0" err="1">
                <a:solidFill>
                  <a:schemeClr val="tx1"/>
                </a:solidFill>
              </a:rPr>
              <a:t>Yih</a:t>
            </a:r>
            <a:r>
              <a:rPr lang="en-US" sz="3600" dirty="0">
                <a:solidFill>
                  <a:schemeClr val="tx1"/>
                </a:solidFill>
              </a:rPr>
              <a:t>, Erin Renshaw, Andrzej Pastusiak, Matt Richardson, and Chris Meek</a:t>
            </a:r>
          </a:p>
        </p:txBody>
      </p:sp>
      <p:sp>
        <p:nvSpPr>
          <p:cNvPr id="17" name="Text Placeholder 16"/>
          <p:cNvSpPr>
            <a:spLocks noGrp="1"/>
          </p:cNvSpPr>
          <p:nvPr>
            <p:ph type="body" sz="quarter" idx="95"/>
          </p:nvPr>
        </p:nvSpPr>
        <p:spPr/>
        <p:txBody>
          <a:bodyPr/>
          <a:lstStyle/>
          <a:p>
            <a:endParaRPr lang="en-US"/>
          </a:p>
        </p:txBody>
      </p:sp>
      <p:sp>
        <p:nvSpPr>
          <p:cNvPr id="19" name="Text Placeholder 18"/>
          <p:cNvSpPr>
            <a:spLocks noGrp="1"/>
          </p:cNvSpPr>
          <p:nvPr>
            <p:ph type="body" sz="quarter" idx="107"/>
          </p:nvPr>
        </p:nvSpPr>
        <p:spPr/>
        <p:txBody>
          <a:bodyPr/>
          <a:lstStyle/>
          <a:p>
            <a:endParaRPr lang="en-US"/>
          </a:p>
        </p:txBody>
      </p:sp>
      <p:sp>
        <p:nvSpPr>
          <p:cNvPr id="20" name="Text Placeholder 19"/>
          <p:cNvSpPr>
            <a:spLocks noGrp="1"/>
          </p:cNvSpPr>
          <p:nvPr>
            <p:ph type="body" sz="quarter" idx="116"/>
          </p:nvPr>
        </p:nvSpPr>
        <p:spPr/>
        <p:txBody>
          <a:bodyPr/>
          <a:lstStyle/>
          <a:p>
            <a:endParaRPr lang="en-US"/>
          </a:p>
        </p:txBody>
      </p:sp>
      <p:sp>
        <p:nvSpPr>
          <p:cNvPr id="21" name="Text Placeholder 20"/>
          <p:cNvSpPr>
            <a:spLocks noGrp="1"/>
          </p:cNvSpPr>
          <p:nvPr>
            <p:ph type="body" sz="quarter" idx="117"/>
          </p:nvPr>
        </p:nvSpPr>
        <p:spPr/>
        <p:txBody>
          <a:bodyPr/>
          <a:lstStyle/>
          <a:p>
            <a:endParaRPr lang="en-US"/>
          </a:p>
        </p:txBody>
      </p:sp>
      <p:sp>
        <p:nvSpPr>
          <p:cNvPr id="22" name="Text Placeholder 21"/>
          <p:cNvSpPr>
            <a:spLocks noGrp="1"/>
          </p:cNvSpPr>
          <p:nvPr>
            <p:ph type="body" sz="quarter" idx="118"/>
          </p:nvPr>
        </p:nvSpPr>
        <p:spPr/>
        <p:txBody>
          <a:bodyPr/>
          <a:lstStyle/>
          <a:p>
            <a:endParaRPr lang="en-US"/>
          </a:p>
        </p:txBody>
      </p:sp>
      <p:sp>
        <p:nvSpPr>
          <p:cNvPr id="23" name="Text Placeholder 22"/>
          <p:cNvSpPr>
            <a:spLocks noGrp="1"/>
          </p:cNvSpPr>
          <p:nvPr>
            <p:ph type="body" sz="quarter" idx="119"/>
          </p:nvPr>
        </p:nvSpPr>
        <p:spPr/>
        <p:txBody>
          <a:bodyPr/>
          <a:lstStyle/>
          <a:p>
            <a:endParaRPr lang="en-US"/>
          </a:p>
        </p:txBody>
      </p:sp>
      <p:sp>
        <p:nvSpPr>
          <p:cNvPr id="24" name="Text Placeholder 23"/>
          <p:cNvSpPr>
            <a:spLocks noGrp="1"/>
          </p:cNvSpPr>
          <p:nvPr>
            <p:ph type="body" sz="quarter" idx="120"/>
          </p:nvPr>
        </p:nvSpPr>
        <p:spPr/>
        <p:txBody>
          <a:bodyPr/>
          <a:lstStyle/>
          <a:p>
            <a:endParaRPr lang="en-US"/>
          </a:p>
        </p:txBody>
      </p:sp>
      <p:sp>
        <p:nvSpPr>
          <p:cNvPr id="25" name="Text Placeholder 24"/>
          <p:cNvSpPr>
            <a:spLocks noGrp="1"/>
          </p:cNvSpPr>
          <p:nvPr>
            <p:ph type="body" sz="quarter" idx="121"/>
          </p:nvPr>
        </p:nvSpPr>
        <p:spPr/>
        <p:txBody>
          <a:bodyPr/>
          <a:lstStyle/>
          <a:p>
            <a:endParaRPr lang="en-US"/>
          </a:p>
        </p:txBody>
      </p:sp>
      <p:sp>
        <p:nvSpPr>
          <p:cNvPr id="26" name="Text Placeholder 25"/>
          <p:cNvSpPr>
            <a:spLocks noGrp="1"/>
          </p:cNvSpPr>
          <p:nvPr>
            <p:ph type="body" sz="quarter" idx="122"/>
          </p:nvPr>
        </p:nvSpPr>
        <p:spPr/>
        <p:txBody>
          <a:bodyPr/>
          <a:lstStyle/>
          <a:p>
            <a:endParaRPr lang="en-US"/>
          </a:p>
        </p:txBody>
      </p:sp>
      <p:sp>
        <p:nvSpPr>
          <p:cNvPr id="27" name="Text Placeholder 26"/>
          <p:cNvSpPr>
            <a:spLocks noGrp="1"/>
          </p:cNvSpPr>
          <p:nvPr>
            <p:ph type="body" sz="quarter" idx="123"/>
          </p:nvPr>
        </p:nvSpPr>
        <p:spPr/>
        <p:txBody>
          <a:bodyPr/>
          <a:lstStyle/>
          <a:p>
            <a:endParaRPr lang="en-US"/>
          </a:p>
        </p:txBody>
      </p:sp>
      <p:sp>
        <p:nvSpPr>
          <p:cNvPr id="28" name="Text Placeholder 27"/>
          <p:cNvSpPr>
            <a:spLocks noGrp="1"/>
          </p:cNvSpPr>
          <p:nvPr>
            <p:ph type="body" sz="quarter" idx="124"/>
          </p:nvPr>
        </p:nvSpPr>
        <p:spPr/>
        <p:txBody>
          <a:bodyPr/>
          <a:lstStyle/>
          <a:p>
            <a:endParaRPr lang="en-US"/>
          </a:p>
        </p:txBody>
      </p:sp>
      <p:sp>
        <p:nvSpPr>
          <p:cNvPr id="29" name="Text Placeholder 28"/>
          <p:cNvSpPr>
            <a:spLocks noGrp="1"/>
          </p:cNvSpPr>
          <p:nvPr>
            <p:ph type="body" sz="quarter" idx="125"/>
          </p:nvPr>
        </p:nvSpPr>
        <p:spPr/>
        <p:txBody>
          <a:bodyPr/>
          <a:lstStyle/>
          <a:p>
            <a:endParaRPr lang="en-US" dirty="0"/>
          </a:p>
        </p:txBody>
      </p:sp>
      <p:sp>
        <p:nvSpPr>
          <p:cNvPr id="30" name="Picture Placeholder 29"/>
          <p:cNvSpPr>
            <a:spLocks noGrp="1"/>
          </p:cNvSpPr>
          <p:nvPr>
            <p:ph type="pic" sz="quarter" idx="115"/>
          </p:nvPr>
        </p:nvSpPr>
        <p:spPr/>
      </p:sp>
      <p:sp>
        <p:nvSpPr>
          <p:cNvPr id="31" name="Picture Placeholder 30"/>
          <p:cNvSpPr>
            <a:spLocks noGrp="1"/>
          </p:cNvSpPr>
          <p:nvPr>
            <p:ph type="pic" sz="quarter" idx="126"/>
          </p:nvPr>
        </p:nvSpPr>
        <p:spPr/>
      </p:sp>
      <p:sp>
        <p:nvSpPr>
          <p:cNvPr id="32" name="Picture Placeholder 31"/>
          <p:cNvSpPr>
            <a:spLocks noGrp="1"/>
          </p:cNvSpPr>
          <p:nvPr>
            <p:ph type="pic" sz="quarter" idx="127"/>
          </p:nvPr>
        </p:nvSpPr>
        <p:spPr/>
      </p:sp>
      <p:sp>
        <p:nvSpPr>
          <p:cNvPr id="33" name="Picture Placeholder 32"/>
          <p:cNvSpPr>
            <a:spLocks noGrp="1"/>
          </p:cNvSpPr>
          <p:nvPr>
            <p:ph type="pic" sz="quarter" idx="128"/>
          </p:nvPr>
        </p:nvSpPr>
        <p:spPr/>
      </p:sp>
      <p:sp>
        <p:nvSpPr>
          <p:cNvPr id="34" name="Picture Placeholder 33"/>
          <p:cNvSpPr>
            <a:spLocks noGrp="1"/>
          </p:cNvSpPr>
          <p:nvPr>
            <p:ph type="pic" sz="quarter" idx="129"/>
          </p:nvPr>
        </p:nvSpPr>
        <p:spPr/>
      </p:sp>
      <p:sp>
        <p:nvSpPr>
          <p:cNvPr id="35" name="Picture Placeholder 34"/>
          <p:cNvSpPr>
            <a:spLocks noGrp="1"/>
          </p:cNvSpPr>
          <p:nvPr>
            <p:ph type="pic" sz="quarter" idx="130"/>
          </p:nvPr>
        </p:nvSpPr>
        <p:spPr/>
      </p:sp>
      <p:sp>
        <p:nvSpPr>
          <p:cNvPr id="36" name="Picture Placeholder 35"/>
          <p:cNvSpPr>
            <a:spLocks noGrp="1"/>
          </p:cNvSpPr>
          <p:nvPr>
            <p:ph type="pic" sz="quarter" idx="131"/>
          </p:nvPr>
        </p:nvSpPr>
        <p:spPr/>
      </p:sp>
      <p:sp>
        <p:nvSpPr>
          <p:cNvPr id="37" name="Picture Placeholder 36"/>
          <p:cNvSpPr>
            <a:spLocks noGrp="1"/>
          </p:cNvSpPr>
          <p:nvPr>
            <p:ph type="pic" sz="quarter" idx="132"/>
          </p:nvPr>
        </p:nvSpPr>
        <p:spPr/>
      </p:sp>
      <p:sp>
        <p:nvSpPr>
          <p:cNvPr id="41" name="Text Placeholder 40"/>
          <p:cNvSpPr>
            <a:spLocks noGrp="1"/>
          </p:cNvSpPr>
          <p:nvPr>
            <p:ph type="body" sz="quarter" idx="136"/>
          </p:nvPr>
        </p:nvSpPr>
        <p:spPr/>
        <p:txBody>
          <a:bodyPr/>
          <a:lstStyle/>
          <a:p>
            <a:endParaRPr lang="en-US"/>
          </a:p>
        </p:txBody>
      </p:sp>
      <p:sp>
        <p:nvSpPr>
          <p:cNvPr id="42" name="Text Placeholder 41"/>
          <p:cNvSpPr>
            <a:spLocks noGrp="1"/>
          </p:cNvSpPr>
          <p:nvPr>
            <p:ph type="body" sz="quarter" idx="137"/>
          </p:nvPr>
        </p:nvSpPr>
        <p:spPr/>
        <p:txBody>
          <a:bodyPr/>
          <a:lstStyle/>
          <a:p>
            <a:endParaRPr lang="en-US"/>
          </a:p>
        </p:txBody>
      </p:sp>
      <p:sp>
        <p:nvSpPr>
          <p:cNvPr id="43" name="Text Placeholder 42"/>
          <p:cNvSpPr>
            <a:spLocks noGrp="1"/>
          </p:cNvSpPr>
          <p:nvPr>
            <p:ph type="body" sz="quarter" idx="138"/>
          </p:nvPr>
        </p:nvSpPr>
        <p:spPr/>
        <p:txBody>
          <a:bodyPr/>
          <a:lstStyle/>
          <a:p>
            <a:endParaRPr lang="en-US"/>
          </a:p>
        </p:txBody>
      </p:sp>
      <p:sp>
        <p:nvSpPr>
          <p:cNvPr id="44" name="Text Placeholder 43"/>
          <p:cNvSpPr>
            <a:spLocks noGrp="1"/>
          </p:cNvSpPr>
          <p:nvPr>
            <p:ph type="body" sz="quarter" idx="139"/>
          </p:nvPr>
        </p:nvSpPr>
        <p:spPr/>
        <p:txBody>
          <a:bodyPr/>
          <a:lstStyle/>
          <a:p>
            <a:endParaRPr lang="en-US"/>
          </a:p>
        </p:txBody>
      </p:sp>
      <p:sp>
        <p:nvSpPr>
          <p:cNvPr id="45" name="Text Placeholder 44"/>
          <p:cNvSpPr>
            <a:spLocks noGrp="1"/>
          </p:cNvSpPr>
          <p:nvPr>
            <p:ph type="body" sz="quarter" idx="140"/>
          </p:nvPr>
        </p:nvSpPr>
        <p:spPr/>
        <p:txBody>
          <a:bodyPr/>
          <a:lstStyle/>
          <a:p>
            <a:endParaRPr lang="en-US"/>
          </a:p>
        </p:txBody>
      </p:sp>
      <p:sp>
        <p:nvSpPr>
          <p:cNvPr id="46" name="Text Placeholder 45"/>
          <p:cNvSpPr>
            <a:spLocks noGrp="1"/>
          </p:cNvSpPr>
          <p:nvPr>
            <p:ph type="body" sz="quarter" idx="141"/>
          </p:nvPr>
        </p:nvSpPr>
        <p:spPr/>
        <p:txBody>
          <a:bodyPr/>
          <a:lstStyle/>
          <a:p>
            <a:endParaRPr lang="en-US"/>
          </a:p>
        </p:txBody>
      </p:sp>
      <p:sp>
        <p:nvSpPr>
          <p:cNvPr id="47" name="Text Placeholder 46"/>
          <p:cNvSpPr>
            <a:spLocks noGrp="1"/>
          </p:cNvSpPr>
          <p:nvPr>
            <p:ph type="body" sz="quarter" idx="142"/>
          </p:nvPr>
        </p:nvSpPr>
        <p:spPr/>
        <p:txBody>
          <a:bodyPr/>
          <a:lstStyle/>
          <a:p>
            <a:endParaRPr lang="en-US"/>
          </a:p>
        </p:txBody>
      </p:sp>
      <p:sp>
        <p:nvSpPr>
          <p:cNvPr id="48" name="Text Placeholder 47"/>
          <p:cNvSpPr>
            <a:spLocks noGrp="1"/>
          </p:cNvSpPr>
          <p:nvPr>
            <p:ph type="body" sz="quarter" idx="143"/>
          </p:nvPr>
        </p:nvSpPr>
        <p:spPr/>
        <p:txBody>
          <a:bodyPr/>
          <a:lstStyle/>
          <a:p>
            <a:endParaRPr lang="en-US"/>
          </a:p>
        </p:txBody>
      </p:sp>
      <p:sp>
        <p:nvSpPr>
          <p:cNvPr id="49" name="Text Placeholder 48"/>
          <p:cNvSpPr>
            <a:spLocks noGrp="1"/>
          </p:cNvSpPr>
          <p:nvPr>
            <p:ph type="body" sz="quarter" idx="144"/>
          </p:nvPr>
        </p:nvSpPr>
        <p:spPr/>
        <p:txBody>
          <a:bodyPr/>
          <a:lstStyle/>
          <a:p>
            <a:endParaRPr lang="en-US"/>
          </a:p>
        </p:txBody>
      </p:sp>
      <p:sp>
        <p:nvSpPr>
          <p:cNvPr id="50" name="Text Placeholder 49"/>
          <p:cNvSpPr>
            <a:spLocks noGrp="1"/>
          </p:cNvSpPr>
          <p:nvPr>
            <p:ph type="body" sz="quarter" idx="145"/>
          </p:nvPr>
        </p:nvSpPr>
        <p:spPr/>
        <p:txBody>
          <a:bodyPr/>
          <a:lstStyle/>
          <a:p>
            <a:endParaRPr lang="en-US"/>
          </a:p>
        </p:txBody>
      </p:sp>
      <p:sp>
        <p:nvSpPr>
          <p:cNvPr id="51" name="Text Placeholder 50"/>
          <p:cNvSpPr>
            <a:spLocks noGrp="1"/>
          </p:cNvSpPr>
          <p:nvPr>
            <p:ph type="body" sz="quarter" idx="146"/>
          </p:nvPr>
        </p:nvSpPr>
        <p:spPr/>
        <p:txBody>
          <a:bodyPr/>
          <a:lstStyle/>
          <a:p>
            <a:endParaRPr lang="en-US"/>
          </a:p>
        </p:txBody>
      </p:sp>
      <p:sp>
        <p:nvSpPr>
          <p:cNvPr id="52" name="Text Placeholder 51"/>
          <p:cNvSpPr>
            <a:spLocks noGrp="1"/>
          </p:cNvSpPr>
          <p:nvPr>
            <p:ph type="body" sz="quarter" idx="147"/>
          </p:nvPr>
        </p:nvSpPr>
        <p:spPr/>
        <p:txBody>
          <a:bodyPr/>
          <a:lstStyle/>
          <a:p>
            <a:endParaRPr lang="en-US"/>
          </a:p>
        </p:txBody>
      </p:sp>
      <p:sp>
        <p:nvSpPr>
          <p:cNvPr id="53" name="Text Placeholder 52"/>
          <p:cNvSpPr>
            <a:spLocks noGrp="1"/>
          </p:cNvSpPr>
          <p:nvPr>
            <p:ph type="body" sz="quarter" idx="148"/>
          </p:nvPr>
        </p:nvSpPr>
        <p:spPr/>
        <p:txBody>
          <a:bodyPr/>
          <a:lstStyle/>
          <a:p>
            <a:endParaRPr lang="en-US"/>
          </a:p>
        </p:txBody>
      </p:sp>
      <p:sp>
        <p:nvSpPr>
          <p:cNvPr id="54" name="Text Placeholder 53"/>
          <p:cNvSpPr>
            <a:spLocks noGrp="1"/>
          </p:cNvSpPr>
          <p:nvPr>
            <p:ph type="body" sz="quarter" idx="149"/>
          </p:nvPr>
        </p:nvSpPr>
        <p:spPr/>
        <p:txBody>
          <a:bodyPr/>
          <a:lstStyle/>
          <a:p>
            <a:endParaRPr lang="en-US"/>
          </a:p>
        </p:txBody>
      </p:sp>
      <p:sp>
        <p:nvSpPr>
          <p:cNvPr id="56" name="Text Placeholder 55"/>
          <p:cNvSpPr>
            <a:spLocks noGrp="1"/>
          </p:cNvSpPr>
          <p:nvPr>
            <p:ph type="body" sz="quarter" idx="150"/>
          </p:nvPr>
        </p:nvSpPr>
        <p:spPr>
          <a:xfrm>
            <a:off x="2226366" y="3139293"/>
            <a:ext cx="31998968" cy="1280160"/>
          </a:xfrm>
        </p:spPr>
        <p:txBody>
          <a:bodyPr>
            <a:normAutofit/>
          </a:bodyPr>
          <a:lstStyle/>
          <a:p>
            <a:pPr algn="l"/>
            <a:r>
              <a:rPr lang="en-US" dirty="0" smtClean="0">
                <a:solidFill>
                  <a:schemeClr val="accent3">
                    <a:lumMod val="50000"/>
                  </a:schemeClr>
                </a:solidFill>
              </a:rPr>
              <a:t>Daniel Khashabi, Chris J.C. Burges</a:t>
            </a:r>
            <a:endParaRPr lang="en-US" dirty="0">
              <a:solidFill>
                <a:schemeClr val="accent3">
                  <a:lumMod val="50000"/>
                </a:schemeClr>
              </a:solidFill>
            </a:endParaRPr>
          </a:p>
        </p:txBody>
      </p:sp>
      <p:sp>
        <p:nvSpPr>
          <p:cNvPr id="57" name="Text Placeholder 56"/>
          <p:cNvSpPr>
            <a:spLocks noGrp="1"/>
          </p:cNvSpPr>
          <p:nvPr>
            <p:ph type="body" sz="quarter" idx="151"/>
          </p:nvPr>
        </p:nvSpPr>
        <p:spPr>
          <a:xfrm>
            <a:off x="5946116" y="386299"/>
            <a:ext cx="31998968" cy="1637973"/>
          </a:xfrm>
        </p:spPr>
        <p:txBody>
          <a:bodyPr>
            <a:normAutofit/>
          </a:bodyPr>
          <a:lstStyle/>
          <a:p>
            <a:r>
              <a:rPr lang="en-US" dirty="0" smtClean="0">
                <a:solidFill>
                  <a:schemeClr val="accent3">
                    <a:lumMod val="75000"/>
                  </a:schemeClr>
                </a:solidFill>
              </a:rPr>
              <a:t>Flow of Semantics in </a:t>
            </a:r>
            <a:r>
              <a:rPr lang="en-US" dirty="0">
                <a:solidFill>
                  <a:schemeClr val="accent3">
                    <a:lumMod val="75000"/>
                  </a:schemeClr>
                </a:solidFill>
              </a:rPr>
              <a:t>Narratives</a:t>
            </a:r>
          </a:p>
        </p:txBody>
      </p:sp>
      <p:cxnSp>
        <p:nvCxnSpPr>
          <p:cNvPr id="74" name="Straight Connector 73"/>
          <p:cNvCxnSpPr/>
          <p:nvPr/>
        </p:nvCxnSpPr>
        <p:spPr>
          <a:xfrm>
            <a:off x="922341" y="6378994"/>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78" name="Straight Connector 77"/>
          <p:cNvCxnSpPr/>
          <p:nvPr/>
        </p:nvCxnSpPr>
        <p:spPr>
          <a:xfrm>
            <a:off x="32927417" y="23294049"/>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79" name="Straight Connector 78"/>
          <p:cNvCxnSpPr/>
          <p:nvPr/>
        </p:nvCxnSpPr>
        <p:spPr>
          <a:xfrm>
            <a:off x="32927417" y="22502238"/>
            <a:ext cx="10038660" cy="0"/>
          </a:xfrm>
          <a:prstGeom prst="line">
            <a:avLst/>
          </a:prstGeom>
          <a:ln w="9525">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80" name="Straight Connector 79"/>
          <p:cNvCxnSpPr/>
          <p:nvPr/>
        </p:nvCxnSpPr>
        <p:spPr>
          <a:xfrm>
            <a:off x="32927417" y="26654400"/>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81" name="Straight Connector 80"/>
          <p:cNvCxnSpPr/>
          <p:nvPr/>
        </p:nvCxnSpPr>
        <p:spPr>
          <a:xfrm>
            <a:off x="32927417" y="25921583"/>
            <a:ext cx="10038660" cy="0"/>
          </a:xfrm>
          <a:prstGeom prst="line">
            <a:avLst/>
          </a:prstGeom>
          <a:ln w="9525">
            <a:solidFill>
              <a:srgbClr val="779CAB"/>
            </a:solidFill>
          </a:ln>
        </p:spPr>
        <p:style>
          <a:lnRef idx="1">
            <a:schemeClr val="accent4"/>
          </a:lnRef>
          <a:fillRef idx="0">
            <a:schemeClr val="accent4"/>
          </a:fillRef>
          <a:effectRef idx="0">
            <a:schemeClr val="accent4"/>
          </a:effectRef>
          <a:fontRef idx="minor">
            <a:schemeClr val="tx1"/>
          </a:fontRef>
        </p:style>
      </p:cxnSp>
      <p:sp>
        <p:nvSpPr>
          <p:cNvPr id="84" name="Text Placeholder 2"/>
          <p:cNvSpPr>
            <a:spLocks noGrp="1"/>
          </p:cNvSpPr>
          <p:nvPr>
            <p:ph type="body" sz="quarter" idx="11"/>
          </p:nvPr>
        </p:nvSpPr>
        <p:spPr>
          <a:xfrm>
            <a:off x="32927417" y="22510507"/>
            <a:ext cx="10048875" cy="754045"/>
          </a:xfrm>
        </p:spPr>
        <p:txBody>
          <a:bodyPr/>
          <a:lstStyle/>
          <a:p>
            <a:r>
              <a:rPr lang="en-US" dirty="0" smtClean="0">
                <a:solidFill>
                  <a:schemeClr val="accent3">
                    <a:lumMod val="75000"/>
                  </a:schemeClr>
                </a:solidFill>
              </a:rPr>
              <a:t>Future work</a:t>
            </a:r>
            <a:endParaRPr lang="en-US" dirty="0">
              <a:solidFill>
                <a:schemeClr val="accent3">
                  <a:lumMod val="75000"/>
                </a:schemeClr>
              </a:solidFill>
            </a:endParaRPr>
          </a:p>
        </p:txBody>
      </p:sp>
      <p:sp>
        <p:nvSpPr>
          <p:cNvPr id="86" name="Text Placeholder 1"/>
          <p:cNvSpPr>
            <a:spLocks noGrp="1"/>
          </p:cNvSpPr>
          <p:nvPr>
            <p:ph type="body" sz="quarter" idx="10"/>
          </p:nvPr>
        </p:nvSpPr>
        <p:spPr>
          <a:xfrm>
            <a:off x="33003313" y="23128654"/>
            <a:ext cx="10056813" cy="2923855"/>
          </a:xfrm>
        </p:spPr>
        <p:txBody>
          <a:bodyPr anchor="t" anchorCtr="0"/>
          <a:lstStyle/>
          <a:p>
            <a:pPr marL="457200" indent="-365760">
              <a:spcBef>
                <a:spcPts val="0"/>
              </a:spcBef>
              <a:spcAft>
                <a:spcPts val="0"/>
              </a:spcAft>
              <a:buFont typeface="Arial" panose="020B0604020202020204" pitchFamily="34" charset="0"/>
              <a:buChar char="•"/>
            </a:pPr>
            <a:r>
              <a:rPr lang="en-US" sz="3200" dirty="0" smtClean="0">
                <a:solidFill>
                  <a:schemeClr val="tx1"/>
                </a:solidFill>
              </a:rPr>
              <a:t>Using the timeline information for improving </a:t>
            </a:r>
            <a:r>
              <a:rPr lang="en-US" sz="3200" dirty="0" err="1" smtClean="0">
                <a:solidFill>
                  <a:schemeClr val="tx1"/>
                </a:solidFill>
              </a:rPr>
              <a:t>coreference</a:t>
            </a:r>
            <a:endParaRPr lang="en-US" sz="3200" dirty="0" smtClean="0">
              <a:solidFill>
                <a:schemeClr val="tx1"/>
              </a:solidFill>
            </a:endParaRPr>
          </a:p>
          <a:p>
            <a:pPr marL="457200" indent="-457200">
              <a:spcBef>
                <a:spcPts val="0"/>
              </a:spcBef>
              <a:spcAft>
                <a:spcPts val="0"/>
              </a:spcAft>
              <a:buFont typeface="Arial" panose="020B0604020202020204" pitchFamily="34" charset="0"/>
              <a:buChar char="•"/>
            </a:pPr>
            <a:r>
              <a:rPr lang="en-US" sz="3200" dirty="0" smtClean="0">
                <a:solidFill>
                  <a:schemeClr val="tx1"/>
                </a:solidFill>
              </a:rPr>
              <a:t>QA on the subset chosen by event timeline </a:t>
            </a:r>
          </a:p>
          <a:p>
            <a:pPr marL="457200" indent="-457200">
              <a:spcBef>
                <a:spcPts val="0"/>
              </a:spcBef>
              <a:spcAft>
                <a:spcPts val="0"/>
              </a:spcAft>
              <a:buFont typeface="Arial" panose="020B0604020202020204" pitchFamily="34" charset="0"/>
              <a:buChar char="•"/>
            </a:pPr>
            <a:r>
              <a:rPr lang="en-US" sz="3200" dirty="0" smtClean="0">
                <a:solidFill>
                  <a:schemeClr val="tx1"/>
                </a:solidFill>
              </a:rPr>
              <a:t>Neural models for transition between events</a:t>
            </a:r>
          </a:p>
          <a:p>
            <a:pPr marL="457200" indent="-457200">
              <a:spcBef>
                <a:spcPts val="0"/>
              </a:spcBef>
              <a:spcAft>
                <a:spcPts val="0"/>
              </a:spcAft>
              <a:buFont typeface="Arial" panose="020B0604020202020204" pitchFamily="34" charset="0"/>
              <a:buChar char="•"/>
            </a:pPr>
            <a:r>
              <a:rPr lang="en-US" sz="3200" dirty="0" smtClean="0">
                <a:solidFill>
                  <a:schemeClr val="tx1"/>
                </a:solidFill>
              </a:rPr>
              <a:t>SRL-gram </a:t>
            </a:r>
          </a:p>
        </p:txBody>
      </p:sp>
      <p:cxnSp>
        <p:nvCxnSpPr>
          <p:cNvPr id="87" name="Straight Connector 86"/>
          <p:cNvCxnSpPr/>
          <p:nvPr/>
        </p:nvCxnSpPr>
        <p:spPr>
          <a:xfrm>
            <a:off x="22270141" y="19120007"/>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90" name="Text Placeholder 1"/>
              <p:cNvSpPr>
                <a:spLocks noGrp="1"/>
              </p:cNvSpPr>
              <p:nvPr>
                <p:ph type="body" sz="quarter" idx="10"/>
              </p:nvPr>
            </p:nvSpPr>
            <p:spPr>
              <a:xfrm>
                <a:off x="32977936" y="6315932"/>
                <a:ext cx="10056813" cy="17583766"/>
              </a:xfrm>
            </p:spPr>
            <p:txBody>
              <a:bodyPr anchor="t" anchorCtr="0"/>
              <a:lstStyle/>
              <a:p>
                <a:pPr marL="571500" indent="-571500">
                  <a:spcBef>
                    <a:spcPts val="0"/>
                  </a:spcBef>
                  <a:spcAft>
                    <a:spcPts val="0"/>
                  </a:spcAft>
                  <a:buFont typeface="Arial" panose="020B0604020202020204" pitchFamily="34" charset="0"/>
                  <a:buChar char="•"/>
                </a:pPr>
                <a:r>
                  <a:rPr lang="en-US" sz="3600" dirty="0" smtClean="0">
                    <a:solidFill>
                      <a:schemeClr val="tx1"/>
                    </a:solidFill>
                  </a:rPr>
                  <a:t>We can use the co-</a:t>
                </a:r>
                <a:r>
                  <a:rPr lang="en-US" sz="3600" dirty="0" err="1" smtClean="0">
                    <a:solidFill>
                      <a:schemeClr val="tx1"/>
                    </a:solidFill>
                  </a:rPr>
                  <a:t>occurance</a:t>
                </a:r>
                <a:r>
                  <a:rPr lang="en-US" sz="3600" dirty="0" smtClean="0">
                    <a:solidFill>
                      <a:schemeClr val="tx1"/>
                    </a:solidFill>
                  </a:rPr>
                  <a:t> information between the normalized-event.</a:t>
                </a:r>
              </a:p>
              <a:p>
                <a:pPr marL="571500" indent="-571500">
                  <a:spcBef>
                    <a:spcPts val="0"/>
                  </a:spcBef>
                  <a:spcAft>
                    <a:spcPts val="0"/>
                  </a:spcAft>
                  <a:buFont typeface="Arial" panose="020B0604020202020204" pitchFamily="34" charset="0"/>
                  <a:buChar char="•"/>
                </a:pPr>
                <a:r>
                  <a:rPr lang="en-US" sz="3600" dirty="0" smtClean="0">
                    <a:solidFill>
                      <a:schemeClr val="tx1"/>
                    </a:solidFill>
                  </a:rPr>
                  <a:t>We are given: </a:t>
                </a:r>
                <a:r>
                  <a:rPr lang="en-US" sz="3600" dirty="0">
                    <a:solidFill>
                      <a:schemeClr val="tx1"/>
                    </a:solidFill>
                  </a:rPr>
                  <a:t/>
                </a:r>
                <a:br>
                  <a:rPr lang="en-US" sz="3600" dirty="0">
                    <a:solidFill>
                      <a:schemeClr val="tx1"/>
                    </a:solidFill>
                  </a:rPr>
                </a:br>
                <a14:m>
                  <m:oMath xmlns:m="http://schemas.openxmlformats.org/officeDocument/2006/math">
                    <m:r>
                      <a:rPr lang="en-US" sz="3600" i="1">
                        <a:solidFill>
                          <a:schemeClr val="tx1"/>
                        </a:solidFill>
                        <a:latin typeface="Cambria Math" panose="02040503050406030204" pitchFamily="18" charset="0"/>
                      </a:rPr>
                      <m:t>𝑝</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𝑗</m:t>
                            </m:r>
                          </m:sub>
                        </m:sSub>
                        <m:r>
                          <a:rPr lang="en-US" sz="3600" b="0" i="1" smtClean="0">
                            <a:solidFill>
                              <a:schemeClr val="tx1"/>
                            </a:solidFill>
                            <a:latin typeface="Cambria Math"/>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b="0" i="1" smtClean="0">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 </m:t>
                        </m:r>
                      </m:e>
                    </m:d>
                    <m:r>
                      <a:rPr lang="en-US" sz="3600" b="0" i="1" smtClean="0">
                        <a:solidFill>
                          <a:schemeClr val="tx1"/>
                        </a:solidFill>
                        <a:latin typeface="Cambria Math" panose="02040503050406030204" pitchFamily="18" charset="0"/>
                      </a:rPr>
                      <m:t>, ∀</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𝑒</m:t>
                        </m:r>
                      </m:e>
                      <m:sub>
                        <m:r>
                          <a:rPr lang="en-US" sz="3600" b="0" i="1" smtClean="0">
                            <a:solidFill>
                              <a:schemeClr val="tx1"/>
                            </a:solidFill>
                            <a:latin typeface="Cambria Math" panose="02040503050406030204" pitchFamily="18" charset="0"/>
                          </a:rPr>
                          <m:t>𝑖</m:t>
                        </m:r>
                      </m:sub>
                    </m:sSub>
                    <m:r>
                      <a:rPr lang="en-US" sz="3600" b="0" i="1" smtClean="0">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ea typeface="Cambria Math" panose="02040503050406030204" pitchFamily="18" charset="0"/>
                          </a:rPr>
                        </m:ctrlPr>
                      </m:sSubPr>
                      <m:e>
                        <m:r>
                          <a:rPr lang="en-US" sz="3600" b="0" i="1" smtClean="0">
                            <a:solidFill>
                              <a:schemeClr val="tx1"/>
                            </a:solidFill>
                            <a:latin typeface="Cambria Math" panose="02040503050406030204" pitchFamily="18" charset="0"/>
                            <a:ea typeface="Cambria Math" panose="02040503050406030204" pitchFamily="18" charset="0"/>
                          </a:rPr>
                          <m:t>ℰ</m:t>
                        </m:r>
                      </m:e>
                      <m:sub>
                        <m:r>
                          <a:rPr lang="en-US" sz="3600" b="0" i="1" smtClean="0">
                            <a:solidFill>
                              <a:schemeClr val="tx1"/>
                            </a:solidFill>
                            <a:latin typeface="Cambria Math" panose="02040503050406030204" pitchFamily="18" charset="0"/>
                            <a:ea typeface="Cambria Math" panose="02040503050406030204" pitchFamily="18" charset="0"/>
                          </a:rPr>
                          <m:t>1</m:t>
                        </m:r>
                      </m:sub>
                    </m:sSub>
                    <m:r>
                      <a:rPr lang="en-US" sz="3600" b="0" i="1" smtClean="0">
                        <a:solidFill>
                          <a:schemeClr val="tx1"/>
                        </a:solidFill>
                        <a:latin typeface="Cambria Math" panose="02040503050406030204" pitchFamily="18" charset="0"/>
                        <a:ea typeface="Cambria Math" panose="02040503050406030204" pitchFamily="18" charset="0"/>
                      </a:rPr>
                      <m:t>, </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b="0" i="1" smtClean="0">
                            <a:solidFill>
                              <a:schemeClr val="tx1"/>
                            </a:solidFill>
                            <a:latin typeface="Cambria Math" panose="02040503050406030204" pitchFamily="18" charset="0"/>
                          </a:rPr>
                          <m:t>𝑗</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ℰ</m:t>
                        </m:r>
                      </m:e>
                      <m:sub>
                        <m:r>
                          <a:rPr lang="en-US" sz="3600" b="0" i="1" smtClean="0">
                            <a:solidFill>
                              <a:schemeClr val="tx1"/>
                            </a:solidFill>
                            <a:latin typeface="Cambria Math" panose="02040503050406030204" pitchFamily="18" charset="0"/>
                            <a:ea typeface="Cambria Math" panose="02040503050406030204" pitchFamily="18" charset="0"/>
                          </a:rPr>
                          <m:t>2</m:t>
                        </m:r>
                      </m:sub>
                    </m:sSub>
                  </m:oMath>
                </a14:m>
                <a:endParaRPr lang="en-US" sz="3600" dirty="0" smtClean="0">
                  <a:solidFill>
                    <a:schemeClr val="tx1"/>
                  </a:solidFill>
                </a:endParaRPr>
              </a:p>
              <a:p>
                <a:pPr>
                  <a:spcBef>
                    <a:spcPts val="0"/>
                  </a:spcBef>
                  <a:spcAft>
                    <a:spcPts val="0"/>
                  </a:spcAft>
                </a:pPr>
                <a:r>
                  <a:rPr lang="en-US" sz="3600" dirty="0">
                    <a:solidFill>
                      <a:schemeClr val="tx1"/>
                    </a:solidFill>
                  </a:rPr>
                  <a:t> </a:t>
                </a:r>
                <a:r>
                  <a:rPr lang="en-US" sz="3600" dirty="0" smtClean="0">
                    <a:solidFill>
                      <a:schemeClr val="tx1"/>
                    </a:solidFill>
                  </a:rPr>
                  <a:t>    such that: </a:t>
                </a:r>
              </a:p>
              <a:p>
                <a:pPr>
                  <a:spcBef>
                    <a:spcPts val="0"/>
                  </a:spcBef>
                  <a:spcAft>
                    <a:spcPts val="0"/>
                  </a:spcAft>
                </a:pPr>
                <a14:m>
                  <m:oMathPara xmlns:m="http://schemas.openxmlformats.org/officeDocument/2006/math">
                    <m:oMathParaPr>
                      <m:jc m:val="centerGroup"/>
                    </m:oMathParaPr>
                    <m:oMath xmlns:m="http://schemas.openxmlformats.org/officeDocument/2006/math">
                      <m:nary>
                        <m:naryPr>
                          <m:chr m:val="∑"/>
                          <m:supHide m:val="on"/>
                          <m:ctrlPr>
                            <a:rPr lang="en-US" sz="3600" b="0" i="1" smtClean="0">
                              <a:solidFill>
                                <a:schemeClr val="tx1"/>
                              </a:solidFill>
                              <a:latin typeface="Cambria Math" panose="02040503050406030204" pitchFamily="18" charset="0"/>
                            </a:rPr>
                          </m:ctrlPr>
                        </m:naryPr>
                        <m: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b="0" i="1" smtClean="0">
                                  <a:solidFill>
                                    <a:schemeClr val="tx1"/>
                                  </a:solidFill>
                                  <a:latin typeface="Cambria Math" panose="02040503050406030204" pitchFamily="18" charset="0"/>
                                </a:rPr>
                                <m:t>𝑗</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ℰ</m:t>
                              </m:r>
                            </m:e>
                            <m:sub>
                              <m:r>
                                <a:rPr lang="en-US" sz="3600" b="0" i="1" smtClean="0">
                                  <a:solidFill>
                                    <a:schemeClr val="tx1"/>
                                  </a:solidFill>
                                  <a:latin typeface="Cambria Math"/>
                                  <a:ea typeface="Cambria Math" panose="02040503050406030204" pitchFamily="18" charset="0"/>
                                </a:rPr>
                                <m:t>2</m:t>
                              </m:r>
                            </m:sub>
                          </m:sSub>
                        </m:sub>
                        <m:sup/>
                        <m:e>
                          <m:r>
                            <a:rPr lang="en-US" sz="3600" i="1">
                              <a:solidFill>
                                <a:schemeClr val="tx1"/>
                              </a:solidFill>
                              <a:latin typeface="Cambria Math" panose="02040503050406030204" pitchFamily="18" charset="0"/>
                            </a:rPr>
                            <m:t>𝑝</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𝑗</m:t>
                                  </m:r>
                                </m:sub>
                              </m:sSub>
                              <m:r>
                                <a:rPr lang="en-US" sz="3600" i="1">
                                  <a:solidFill>
                                    <a:schemeClr val="tx1"/>
                                  </a:solidFill>
                                  <a:latin typeface="Cambria Math"/>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 </m:t>
                              </m:r>
                            </m:e>
                          </m:d>
                          <m:r>
                            <a:rPr lang="en-US" sz="3600" b="0" i="1" smtClean="0">
                              <a:solidFill>
                                <a:schemeClr val="tx1"/>
                              </a:solidFill>
                              <a:latin typeface="Cambria Math" panose="02040503050406030204" pitchFamily="18" charset="0"/>
                            </a:rPr>
                            <m:t>=1</m:t>
                          </m:r>
                        </m:e>
                      </m:nary>
                      <m:r>
                        <a:rPr lang="en-US" sz="3600" i="1">
                          <a:solidFill>
                            <a:schemeClr val="tx1"/>
                          </a:solidFill>
                          <a:latin typeface="Cambria Math" panose="02040503050406030204" pitchFamily="18" charset="0"/>
                          <a:ea typeface="Cambria Math" panose="02040503050406030204" pitchFamily="18" charset="0"/>
                        </a:rPr>
                        <m:t>, </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b="0" i="1" smtClean="0">
                              <a:solidFill>
                                <a:schemeClr val="tx1"/>
                              </a:solidFill>
                              <a:latin typeface="Cambria Math" panose="02040503050406030204" pitchFamily="18" charset="0"/>
                            </a:rPr>
                            <m:t>𝑖</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ℰ</m:t>
                          </m:r>
                        </m:e>
                        <m:sub>
                          <m:r>
                            <a:rPr lang="en-US" sz="3600" b="0" i="1" smtClean="0">
                              <a:solidFill>
                                <a:schemeClr val="tx1"/>
                              </a:solidFill>
                              <a:latin typeface="Cambria Math"/>
                              <a:ea typeface="Cambria Math" panose="02040503050406030204" pitchFamily="18" charset="0"/>
                            </a:rPr>
                            <m:t>1</m:t>
                          </m:r>
                        </m:sub>
                      </m:sSub>
                    </m:oMath>
                  </m:oMathPara>
                </a14:m>
                <a:endParaRPr lang="en-US" sz="3600" dirty="0">
                  <a:solidFill>
                    <a:schemeClr val="tx1"/>
                  </a:solidFill>
                </a:endParaRPr>
              </a:p>
              <a:p>
                <a:pPr marL="571500" indent="-571500">
                  <a:spcBef>
                    <a:spcPts val="0"/>
                  </a:spcBef>
                  <a:spcAft>
                    <a:spcPts val="0"/>
                  </a:spcAft>
                  <a:buFont typeface="Arial" panose="020B0604020202020204" pitchFamily="34" charset="0"/>
                  <a:buChar char="•"/>
                </a:pPr>
                <a:r>
                  <a:rPr lang="en-US" sz="3600" dirty="0" smtClean="0">
                    <a:solidFill>
                      <a:schemeClr val="tx1"/>
                    </a:solidFill>
                  </a:rPr>
                  <a:t>Given a story, extract all of the events in the story:   </a:t>
                </a:r>
                <a14:m>
                  <m:oMath xmlns:m="http://schemas.openxmlformats.org/officeDocument/2006/math">
                    <m:sSub>
                      <m:sSubPr>
                        <m:ctrlPr>
                          <a:rPr lang="en-US" sz="3600" i="1">
                            <a:solidFill>
                              <a:schemeClr val="tx1"/>
                            </a:solidFill>
                            <a:latin typeface="Cambria Math" panose="02040503050406030204" pitchFamily="18" charset="0"/>
                            <a:ea typeface="Cambria Math" panose="02040503050406030204" pitchFamily="18" charset="0"/>
                          </a:rPr>
                        </m:ctrlPr>
                      </m:sSubPr>
                      <m:e>
                        <m:r>
                          <a:rPr lang="en-US" sz="3600" i="1">
                            <a:solidFill>
                              <a:schemeClr val="tx1"/>
                            </a:solidFill>
                            <a:latin typeface="Cambria Math" panose="02040503050406030204" pitchFamily="18" charset="0"/>
                            <a:ea typeface="Cambria Math" panose="02040503050406030204" pitchFamily="18" charset="0"/>
                          </a:rPr>
                          <m:t>ℰ</m:t>
                        </m:r>
                      </m:e>
                      <m:sub>
                        <m:r>
                          <a:rPr lang="en-US" sz="3600" b="0" i="1" smtClean="0">
                            <a:solidFill>
                              <a:schemeClr val="tx1"/>
                            </a:solidFill>
                            <a:latin typeface="Cambria Math" panose="02040503050406030204" pitchFamily="18" charset="0"/>
                            <a:ea typeface="Cambria Math" panose="02040503050406030204" pitchFamily="18" charset="0"/>
                          </a:rPr>
                          <m:t>𝑠𝑡𝑜𝑟𝑦</m:t>
                        </m:r>
                      </m:sub>
                    </m:sSub>
                  </m:oMath>
                </a14:m>
                <a:endParaRPr lang="en-US" sz="3600" dirty="0" smtClean="0">
                  <a:solidFill>
                    <a:schemeClr val="tx1"/>
                  </a:solidFill>
                </a:endParaRPr>
              </a:p>
              <a:p>
                <a:pPr marL="571500" indent="-571500">
                  <a:spcBef>
                    <a:spcPts val="0"/>
                  </a:spcBef>
                  <a:spcAft>
                    <a:spcPts val="0"/>
                  </a:spcAft>
                  <a:buFont typeface="Arial" panose="020B0604020202020204" pitchFamily="34" charset="0"/>
                  <a:buChar char="•"/>
                </a:pPr>
                <a:r>
                  <a:rPr lang="en-US" sz="3600" dirty="0" smtClean="0">
                    <a:solidFill>
                      <a:schemeClr val="tx1"/>
                    </a:solidFill>
                  </a:rPr>
                  <a:t>For any pair of events in the story extract event-transition probability: </a:t>
                </a:r>
                <a14:m>
                  <m:oMath xmlns:m="http://schemas.openxmlformats.org/officeDocument/2006/math">
                    <m:r>
                      <a:rPr lang="en-US" sz="3600" i="1">
                        <a:solidFill>
                          <a:schemeClr val="tx1"/>
                        </a:solidFill>
                        <a:latin typeface="Cambria Math" panose="02040503050406030204" pitchFamily="18" charset="0"/>
                      </a:rPr>
                      <m:t>𝑝</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2</m:t>
                            </m:r>
                          </m:sub>
                        </m:sSub>
                        <m:r>
                          <a:rPr lang="en-US" sz="3600" b="0" i="1" smtClean="0">
                            <a:solidFill>
                              <a:schemeClr val="tx1"/>
                            </a:solidFill>
                            <a:latin typeface="Cambria Math"/>
                          </a:rPr>
                          <m:t>| </m:t>
                        </m:r>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1</m:t>
                        </m:r>
                      </m:sub>
                    </m:sSub>
                    <m:r>
                      <a:rPr lang="en-US" sz="3600" i="1">
                        <a:solidFill>
                          <a:schemeClr val="tx1"/>
                        </a:solidFill>
                        <a:latin typeface="Cambria Math" panose="02040503050406030204" pitchFamily="18" charset="0"/>
                      </a:rPr>
                      <m:t>)</m:t>
                    </m:r>
                  </m:oMath>
                </a14:m>
                <a:endParaRPr lang="en-US" sz="3600" dirty="0" smtClean="0">
                  <a:solidFill>
                    <a:schemeClr val="tx1"/>
                  </a:solidFill>
                </a:endParaRPr>
              </a:p>
              <a:p>
                <a:pPr marL="571500" indent="-571500">
                  <a:spcBef>
                    <a:spcPts val="0"/>
                  </a:spcBef>
                  <a:spcAft>
                    <a:spcPts val="0"/>
                  </a:spcAft>
                  <a:buFont typeface="Arial" panose="020B0604020202020204" pitchFamily="34" charset="0"/>
                  <a:buChar char="•"/>
                </a:pPr>
                <a:r>
                  <a:rPr lang="en-US" sz="3600" dirty="0" smtClean="0">
                    <a:solidFill>
                      <a:schemeClr val="tx1"/>
                    </a:solidFill>
                  </a:rPr>
                  <a:t>The indicator variable </a:t>
                </a:r>
                <a14:m>
                  <m:oMath xmlns:m="http://schemas.openxmlformats.org/officeDocument/2006/math">
                    <m:r>
                      <a:rPr lang="en-US" sz="3600" i="1">
                        <a:solidFill>
                          <a:schemeClr val="tx1"/>
                        </a:solidFill>
                        <a:latin typeface="Cambria Math" panose="02040503050406030204" pitchFamily="18" charset="0"/>
                      </a:rPr>
                      <m:t>𝑥</m:t>
                    </m:r>
                    <m:d>
                      <m:dPr>
                        <m:ctrlPr>
                          <a:rPr lang="en-US" sz="3600" i="1">
                            <a:solidFill>
                              <a:schemeClr val="tx1"/>
                            </a:solidFill>
                            <a:latin typeface="Cambria Math" panose="02040503050406030204" pitchFamily="18" charset="0"/>
                          </a:rPr>
                        </m:ctrlPr>
                      </m:dPr>
                      <m:e>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1</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2</m:t>
                            </m:r>
                          </m:sub>
                        </m:sSub>
                      </m:e>
                    </m:d>
                  </m:oMath>
                </a14:m>
                <a:r>
                  <a:rPr lang="en-US" sz="3600" dirty="0" smtClean="0">
                    <a:solidFill>
                      <a:schemeClr val="tx1"/>
                    </a:solidFill>
                  </a:rPr>
                  <a:t> shows the directed connection from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1</m:t>
                        </m:r>
                      </m:sub>
                    </m:sSub>
                  </m:oMath>
                </a14:m>
                <a:r>
                  <a:rPr lang="en-US" sz="3600" dirty="0" smtClean="0">
                    <a:solidFill>
                      <a:schemeClr val="tx1"/>
                    </a:solidFill>
                  </a:rPr>
                  <a:t> to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b="0" i="1" smtClean="0">
                            <a:solidFill>
                              <a:schemeClr val="tx1"/>
                            </a:solidFill>
                            <a:latin typeface="Cambria Math"/>
                          </a:rPr>
                          <m:t>2</m:t>
                        </m:r>
                      </m:sub>
                    </m:sSub>
                  </m:oMath>
                </a14:m>
                <a:r>
                  <a:rPr lang="en-US" sz="3600" dirty="0" smtClean="0">
                    <a:solidFill>
                      <a:schemeClr val="tx1"/>
                    </a:solidFill>
                  </a:rPr>
                  <a:t>, if it is 1.  </a:t>
                </a:r>
              </a:p>
              <a:p>
                <a:pPr>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n-US" sz="3200" i="1">
                              <a:solidFill>
                                <a:schemeClr val="tx1"/>
                              </a:solidFill>
                              <a:latin typeface="Cambria Math" panose="02040503050406030204" pitchFamily="18" charset="0"/>
                            </a:rPr>
                          </m:ctrlPr>
                        </m:dPr>
                        <m:e>
                          <m:eqArr>
                            <m:eqArrPr>
                              <m:ctrlPr>
                                <a:rPr lang="en-US" sz="3200" i="1">
                                  <a:solidFill>
                                    <a:schemeClr val="tx1"/>
                                  </a:solidFill>
                                  <a:latin typeface="Cambria Math" panose="02040503050406030204" pitchFamily="18" charset="0"/>
                                </a:rPr>
                              </m:ctrlPr>
                            </m:eqArrPr>
                            <m:e>
                              <m:func>
                                <m:funcPr>
                                  <m:ctrlPr>
                                    <a:rPr lang="en-US" sz="3200" i="1">
                                      <a:solidFill>
                                        <a:schemeClr val="tx1"/>
                                      </a:solidFill>
                                      <a:latin typeface="Cambria Math" panose="02040503050406030204" pitchFamily="18" charset="0"/>
                                    </a:rPr>
                                  </m:ctrlPr>
                                </m:funcPr>
                                <m:fName>
                                  <m:limLow>
                                    <m:limLowPr>
                                      <m:ctrlPr>
                                        <a:rPr lang="en-US" sz="3200" i="1">
                                          <a:solidFill>
                                            <a:schemeClr val="tx1"/>
                                          </a:solidFill>
                                          <a:latin typeface="Cambria Math" panose="02040503050406030204" pitchFamily="18" charset="0"/>
                                        </a:rPr>
                                      </m:ctrlPr>
                                    </m:limLowPr>
                                    <m:e>
                                      <m:r>
                                        <m:rPr>
                                          <m:sty m:val="p"/>
                                        </m:rPr>
                                        <a:rPr lang="en-US" sz="3200">
                                          <a:solidFill>
                                            <a:schemeClr val="tx1"/>
                                          </a:solidFill>
                                          <a:latin typeface="Cambria Math" panose="02040503050406030204" pitchFamily="18" charset="0"/>
                                        </a:rPr>
                                        <m:t>max</m:t>
                                      </m:r>
                                    </m:e>
                                    <m:lim>
                                      <m:r>
                                        <a:rPr lang="en-US" sz="3200" i="1">
                                          <a:solidFill>
                                            <a:schemeClr val="tx1"/>
                                          </a:solidFill>
                                          <a:latin typeface="Cambria Math" panose="02040503050406030204" pitchFamily="18" charset="0"/>
                                        </a:rPr>
                                        <m:t>𝑥</m:t>
                                      </m:r>
                                    </m:lim>
                                  </m:limLow>
                                </m:fName>
                                <m:e>
                                  <m:nary>
                                    <m:naryPr>
                                      <m:chr m:val="∑"/>
                                      <m:supHide m:val="on"/>
                                      <m:ctrlPr>
                                        <a:rPr lang="en-US" sz="3200" i="1">
                                          <a:solidFill>
                                            <a:schemeClr val="tx1"/>
                                          </a:solidFill>
                                          <a:latin typeface="Cambria Math" panose="02040503050406030204" pitchFamily="18" charset="0"/>
                                        </a:rPr>
                                      </m:ctrlPr>
                                    </m:naryPr>
                                    <m:sub>
                                      <m:sSub>
                                        <m:sSubPr>
                                          <m:ctrlPr>
                                            <a:rPr lang="en-US" sz="3200" i="1">
                                              <a:solidFill>
                                                <a:schemeClr val="tx1"/>
                                              </a:solidFill>
                                              <a:latin typeface="Cambria Math" panose="02040503050406030204" pitchFamily="18" charset="0"/>
                                            </a:rPr>
                                          </m:ctrlPr>
                                        </m:sSubPr>
                                        <m:e>
                                          <m:r>
                                            <m:rPr>
                                              <m:brk m:alnAt="7"/>
                                            </m:rPr>
                                            <a:rPr lang="en-US" sz="3200" i="1">
                                              <a:solidFill>
                                                <a:schemeClr val="tx1"/>
                                              </a:solidFill>
                                              <a:latin typeface="Cambria Math" panose="02040503050406030204" pitchFamily="18" charset="0"/>
                                            </a:rPr>
                                            <m:t>𝑒</m:t>
                                          </m:r>
                                        </m:e>
                                        <m:sub>
                                          <m:r>
                                            <m:rPr>
                                              <m:brk m:alnAt="7"/>
                                            </m:rPr>
                                            <a:rPr lang="en-US" sz="3200" i="1">
                                              <a:solidFill>
                                                <a:schemeClr val="tx1"/>
                                              </a:solidFill>
                                              <a:latin typeface="Cambria Math" panose="02040503050406030204" pitchFamily="18" charset="0"/>
                                            </a:rPr>
                                            <m:t>1</m:t>
                                          </m:r>
                                        </m:sub>
                                      </m:sSub>
                                      <m:r>
                                        <m:rPr>
                                          <m:brk m:alnAt="7"/>
                                        </m:rP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m:rPr>
                                              <m:brk m:alnAt="7"/>
                                            </m:rPr>
                                            <a:rPr lang="en-US" sz="3200" i="1">
                                              <a:solidFill>
                                                <a:schemeClr val="tx1"/>
                                              </a:solidFill>
                                              <a:latin typeface="Cambria Math" panose="02040503050406030204" pitchFamily="18" charset="0"/>
                                            </a:rPr>
                                            <m:t>𝑒</m:t>
                                          </m:r>
                                        </m:e>
                                        <m:sub>
                                          <m:r>
                                            <m:rPr>
                                              <m:brk m:alnAt="7"/>
                                            </m:rPr>
                                            <a:rPr lang="en-US" sz="3200" i="1">
                                              <a:solidFill>
                                                <a:schemeClr val="tx1"/>
                                              </a:solidFill>
                                              <a:latin typeface="Cambria Math" panose="02040503050406030204" pitchFamily="18" charset="0"/>
                                            </a:rPr>
                                            <m:t>2</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ea typeface="Cambria Math" panose="02040503050406030204" pitchFamily="18" charset="0"/>
                                            </a:rPr>
                                          </m:ctrlPr>
                                        </m:sSubPr>
                                        <m:e>
                                          <m:r>
                                            <a:rPr lang="en-US" sz="3200" i="1">
                                              <a:solidFill>
                                                <a:schemeClr val="tx1"/>
                                              </a:solidFill>
                                              <a:latin typeface="Cambria Math" panose="02040503050406030204" pitchFamily="18" charset="0"/>
                                              <a:ea typeface="Cambria Math" panose="02040503050406030204" pitchFamily="18" charset="0"/>
                                            </a:rPr>
                                            <m:t>ℰ</m:t>
                                          </m:r>
                                        </m:e>
                                        <m:sub>
                                          <m:r>
                                            <a:rPr lang="en-US" sz="3200" i="1">
                                              <a:solidFill>
                                                <a:schemeClr val="tx1"/>
                                              </a:solidFill>
                                              <a:latin typeface="Cambria Math" panose="02040503050406030204" pitchFamily="18" charset="0"/>
                                              <a:ea typeface="Cambria Math" panose="02040503050406030204" pitchFamily="18" charset="0"/>
                                            </a:rPr>
                                            <m:t>𝑠𝑡𝑜𝑟𝑦</m:t>
                                          </m:r>
                                        </m:sub>
                                      </m:sSub>
                                    </m:sub>
                                    <m:sup/>
                                    <m:e>
                                      <m:r>
                                        <a:rPr lang="en-US" sz="3200" i="1">
                                          <a:solidFill>
                                            <a:schemeClr val="tx1"/>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1</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2</m:t>
                                              </m:r>
                                            </m:sub>
                                          </m:sSub>
                                        </m:e>
                                      </m:d>
                                      <m:r>
                                        <a:rPr lang="en-US" sz="3200" i="1">
                                          <a:solidFill>
                                            <a:schemeClr val="tx1"/>
                                          </a:solidFill>
                                          <a:latin typeface="Cambria Math"/>
                                        </a:rPr>
                                        <m:t>(</m:t>
                                      </m:r>
                                      <m:r>
                                        <a:rPr lang="en-US" sz="3200" i="1">
                                          <a:solidFill>
                                            <a:schemeClr val="tx1"/>
                                          </a:solidFill>
                                          <a:latin typeface="Cambria Math" panose="02040503050406030204" pitchFamily="18" charset="0"/>
                                        </a:rPr>
                                        <m:t>𝑝</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2</m:t>
                                                  </m:r>
                                                </m:sub>
                                              </m:sSub>
                                              <m:r>
                                                <a:rPr lang="en-US" sz="3200" i="1">
                                                  <a:solidFill>
                                                    <a:schemeClr val="tx1"/>
                                                  </a:solidFill>
                                                  <a:latin typeface="Cambria Math"/>
                                                </a:rPr>
                                                <m:t>| </m:t>
                                              </m:r>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1</m:t>
                                              </m:r>
                                            </m:sub>
                                          </m:sSub>
                                        </m:e>
                                      </m:d>
                                      <m:r>
                                        <a:rPr lang="en-US" sz="3200" i="1">
                                          <a:solidFill>
                                            <a:schemeClr val="tx1"/>
                                          </a:solidFill>
                                          <a:latin typeface="Cambria Math"/>
                                        </a:rPr>
                                        <m:t>−</m:t>
                                      </m:r>
                                      <m:r>
                                        <a:rPr lang="en-US" sz="3200" i="1">
                                          <a:solidFill>
                                            <a:schemeClr val="tx1"/>
                                          </a:solidFill>
                                          <a:latin typeface="Cambria Math"/>
                                        </a:rPr>
                                        <m:t>𝜃</m:t>
                                      </m:r>
                                      <m:r>
                                        <a:rPr lang="en-US" sz="3200" i="1">
                                          <a:solidFill>
                                            <a:schemeClr val="tx1"/>
                                          </a:solidFill>
                                          <a:latin typeface="Cambria Math"/>
                                        </a:rPr>
                                        <m:t>)</m:t>
                                      </m:r>
                                      <m:r>
                                        <m:rPr>
                                          <m:nor/>
                                        </m:rPr>
                                        <a:rPr lang="en-US" sz="3200" dirty="0">
                                          <a:solidFill>
                                            <a:schemeClr val="tx1"/>
                                          </a:solidFill>
                                        </a:rPr>
                                        <m:t> </m:t>
                                      </m:r>
                                    </m:e>
                                  </m:nary>
                                </m:e>
                              </m:func>
                            </m:e>
                            <m:e>
                              <m:r>
                                <a:rPr lang="en-US" sz="3200" i="1">
                                  <a:solidFill>
                                    <a:schemeClr val="tx1"/>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1</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a:rPr>
                                        <m:t>3</m:t>
                                      </m:r>
                                    </m:sub>
                                  </m:sSub>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1</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2</m:t>
                                      </m:r>
                                    </m:sub>
                                  </m:sSub>
                                </m:e>
                              </m:d>
                              <m:r>
                                <a:rPr lang="en-US" sz="3200" i="1">
                                  <a:solidFill>
                                    <a:schemeClr val="tx1"/>
                                  </a:solidFill>
                                  <a:latin typeface="Cambria Math" panose="02040503050406030204" pitchFamily="18" charset="0"/>
                                </a:rPr>
                                <m:t>+</m:t>
                              </m:r>
                              <m:r>
                                <a:rPr lang="en-US" sz="3200" i="1">
                                  <a:solidFill>
                                    <a:schemeClr val="tx1"/>
                                  </a:solidFill>
                                  <a:latin typeface="Cambria Math"/>
                                </a:rPr>
                                <m:t>                            </m:t>
                              </m:r>
                            </m:e>
                            <m:e>
                              <m:r>
                                <a:rPr lang="en-US" sz="3200" i="1">
                                  <a:solidFill>
                                    <a:schemeClr val="tx1"/>
                                  </a:solidFill>
                                  <a:latin typeface="Cambria Math"/>
                                </a:rPr>
                                <m:t>                  </m:t>
                              </m:r>
                              <m:r>
                                <a:rPr lang="en-US" sz="3200" i="1">
                                  <a:solidFill>
                                    <a:schemeClr val="tx1"/>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a:rPr>
                                        <m:t>2</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a:rPr>
                                        <m:t>3</m:t>
                                      </m:r>
                                    </m:sub>
                                  </m:sSub>
                                </m:e>
                              </m:d>
                              <m:r>
                                <a:rPr lang="en-US" sz="3200" i="1">
                                  <a:solidFill>
                                    <a:schemeClr val="tx1"/>
                                  </a:solidFill>
                                  <a:latin typeface="Cambria Math" panose="02040503050406030204" pitchFamily="18" charset="0"/>
                                </a:rPr>
                                <m:t>−1</m:t>
                              </m:r>
                              <m:r>
                                <a:rPr lang="en-US" sz="3200" i="1">
                                  <a:solidFill>
                                    <a:schemeClr val="tx1"/>
                                  </a:solidFill>
                                  <a:latin typeface="Cambria Math"/>
                                </a:rPr>
                                <m:t>, ∀</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a:rPr>
                                    <m:t>𝑒</m:t>
                                  </m:r>
                                </m:e>
                                <m:sub>
                                  <m:r>
                                    <a:rPr lang="en-US" sz="3200" i="1">
                                      <a:solidFill>
                                        <a:schemeClr val="tx1"/>
                                      </a:solidFill>
                                      <a:latin typeface="Cambria Math"/>
                                    </a:rPr>
                                    <m:t>1</m:t>
                                  </m:r>
                                </m:sub>
                              </m:sSub>
                              <m:r>
                                <a:rPr lang="en-US" sz="3200" i="1">
                                  <a:solidFill>
                                    <a:schemeClr val="tx1"/>
                                  </a:solidFill>
                                  <a:latin typeface="Cambria Math"/>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a:rPr>
                                    <m:t>𝑒</m:t>
                                  </m:r>
                                </m:e>
                                <m:sub>
                                  <m:r>
                                    <a:rPr lang="en-US" sz="3200" i="1">
                                      <a:solidFill>
                                        <a:schemeClr val="tx1"/>
                                      </a:solidFill>
                                      <a:latin typeface="Cambria Math"/>
                                    </a:rPr>
                                    <m:t>2</m:t>
                                  </m:r>
                                </m:sub>
                              </m:sSub>
                              <m:r>
                                <a:rPr lang="en-US" sz="3200" i="1">
                                  <a:solidFill>
                                    <a:schemeClr val="tx1"/>
                                  </a:solidFill>
                                  <a:latin typeface="Cambria Math"/>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a:rPr>
                                    <m:t>𝑒</m:t>
                                  </m:r>
                                </m:e>
                                <m:sub>
                                  <m:r>
                                    <a:rPr lang="en-US" sz="3200" i="1">
                                      <a:solidFill>
                                        <a:schemeClr val="tx1"/>
                                      </a:solidFill>
                                      <a:latin typeface="Cambria Math"/>
                                    </a:rPr>
                                    <m:t>3</m:t>
                                  </m:r>
                                </m:sub>
                              </m:sSub>
                            </m:e>
                            <m:e>
                              <m:r>
                                <a:rPr lang="en-US" sz="3200" i="1">
                                  <a:solidFill>
                                    <a:schemeClr val="tx1"/>
                                  </a:solidFill>
                                  <a:latin typeface="Cambria Math" panose="02040503050406030204" pitchFamily="18" charset="0"/>
                                </a:rPr>
                                <m:t>𝑥</m:t>
                              </m:r>
                              <m:d>
                                <m:dPr>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1</m:t>
                                      </m:r>
                                    </m:sub>
                                  </m:sSub>
                                  <m:r>
                                    <a:rPr lang="en-US" sz="3200" i="1">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𝑒</m:t>
                                      </m:r>
                                    </m:e>
                                    <m:sub>
                                      <m:r>
                                        <a:rPr lang="en-US" sz="3200" i="1">
                                          <a:solidFill>
                                            <a:schemeClr val="tx1"/>
                                          </a:solidFill>
                                          <a:latin typeface="Cambria Math" panose="02040503050406030204" pitchFamily="18" charset="0"/>
                                        </a:rPr>
                                        <m:t>2</m:t>
                                      </m:r>
                                    </m:sub>
                                  </m:sSub>
                                </m:e>
                              </m:d>
                              <m:r>
                                <a:rPr lang="en-US" sz="3200" i="1">
                                  <a:solidFill>
                                    <a:schemeClr val="tx1"/>
                                  </a:solidFill>
                                  <a:latin typeface="Cambria Math" panose="02040503050406030204" pitchFamily="18" charset="0"/>
                                </a:rPr>
                                <m:t>∈</m:t>
                              </m:r>
                              <m:d>
                                <m:dPr>
                                  <m:begChr m:val="{"/>
                                  <m:endChr m:val="}"/>
                                  <m:ctrlPr>
                                    <a:rPr lang="en-US" sz="3200" i="1">
                                      <a:solidFill>
                                        <a:schemeClr val="tx1"/>
                                      </a:solidFill>
                                      <a:latin typeface="Cambria Math" panose="02040503050406030204" pitchFamily="18" charset="0"/>
                                    </a:rPr>
                                  </m:ctrlPr>
                                </m:dPr>
                                <m:e>
                                  <m:r>
                                    <a:rPr lang="en-US" sz="3200" i="1">
                                      <a:solidFill>
                                        <a:schemeClr val="tx1"/>
                                      </a:solidFill>
                                      <a:latin typeface="Cambria Math" panose="02040503050406030204" pitchFamily="18" charset="0"/>
                                    </a:rPr>
                                    <m:t>0,1</m:t>
                                  </m:r>
                                </m:e>
                              </m:d>
                              <m:r>
                                <a:rPr lang="en-US" sz="3200" i="1">
                                  <a:solidFill>
                                    <a:schemeClr val="tx1"/>
                                  </a:solidFill>
                                  <a:latin typeface="Cambria Math"/>
                                </a:rPr>
                                <m:t>,  </m:t>
                              </m:r>
                              <m:r>
                                <a:rPr lang="en-US" sz="3200" i="1">
                                  <a:solidFill>
                                    <a:schemeClr val="tx1"/>
                                  </a:solidFill>
                                  <a:latin typeface="Cambria Math"/>
                                </a:rPr>
                                <m:t>𝜃</m:t>
                              </m:r>
                              <m:r>
                                <a:rPr lang="en-US" sz="3200" i="1">
                                  <a:solidFill>
                                    <a:schemeClr val="tx1"/>
                                  </a:solidFill>
                                  <a:latin typeface="Cambria Math"/>
                                </a:rPr>
                                <m:t>∈(0,1)</m:t>
                              </m:r>
                            </m:e>
                            <m:e/>
                          </m:eqArr>
                          <m:r>
                            <a:rPr lang="en-US" sz="3200" i="1">
                              <a:solidFill>
                                <a:schemeClr val="tx1"/>
                              </a:solidFill>
                              <a:latin typeface="Cambria Math"/>
                            </a:rPr>
                            <m:t> </m:t>
                          </m:r>
                        </m:e>
                      </m:d>
                    </m:oMath>
                  </m:oMathPara>
                </a14:m>
                <a:endParaRPr lang="en-US" sz="3600" dirty="0" smtClean="0">
                  <a:solidFill>
                    <a:schemeClr val="tx1"/>
                  </a:solidFill>
                </a:endParaRPr>
              </a:p>
              <a:p>
                <a:pPr marL="571500" indent="-571500">
                  <a:spcBef>
                    <a:spcPts val="0"/>
                  </a:spcBef>
                  <a:spcAft>
                    <a:spcPts val="0"/>
                  </a:spcAft>
                  <a:buFont typeface="Arial" panose="020B0604020202020204" pitchFamily="34" charset="0"/>
                  <a:buChar char="•"/>
                </a:pPr>
                <a:r>
                  <a:rPr lang="en-US" sz="3600" dirty="0" smtClean="0">
                    <a:solidFill>
                      <a:schemeClr val="tx1"/>
                    </a:solidFill>
                  </a:rPr>
                  <a:t>The ILP is inspired from [3]. </a:t>
                </a:r>
              </a:p>
              <a:p>
                <a:pPr marL="571500" indent="-571500">
                  <a:spcBef>
                    <a:spcPts val="0"/>
                  </a:spcBef>
                  <a:spcAft>
                    <a:spcPts val="0"/>
                  </a:spcAft>
                  <a:buFont typeface="Arial" panose="020B0604020202020204" pitchFamily="34" charset="0"/>
                  <a:buChar char="•"/>
                </a:pPr>
                <a:r>
                  <a:rPr lang="en-US" sz="3600" dirty="0" smtClean="0">
                    <a:solidFill>
                      <a:schemeClr val="tx1"/>
                    </a:solidFill>
                  </a:rPr>
                  <a:t> </a:t>
                </a:r>
                <a14:m>
                  <m:oMath xmlns:m="http://schemas.openxmlformats.org/officeDocument/2006/math">
                    <m:r>
                      <a:rPr lang="en-US" sz="3600" b="0" i="1" smtClean="0">
                        <a:solidFill>
                          <a:schemeClr val="tx1"/>
                        </a:solidFill>
                        <a:latin typeface="Cambria Math"/>
                      </a:rPr>
                      <m:t>𝜃</m:t>
                    </m:r>
                  </m:oMath>
                </a14:m>
                <a:r>
                  <a:rPr lang="en-US" sz="3600" dirty="0" smtClean="0">
                    <a:solidFill>
                      <a:schemeClr val="tx1"/>
                    </a:solidFill>
                  </a:rPr>
                  <a:t>  is a handle to control number of clusters.  </a:t>
                </a:r>
                <a:endParaRPr lang="en-US" sz="3600" b="1" dirty="0" smtClean="0">
                  <a:solidFill>
                    <a:srgbClr val="FF0000"/>
                  </a:solidFill>
                </a:endParaRPr>
              </a:p>
              <a:p>
                <a:pPr marL="571500" indent="-571500">
                  <a:spcBef>
                    <a:spcPts val="0"/>
                  </a:spcBef>
                  <a:spcAft>
                    <a:spcPts val="0"/>
                  </a:spcAft>
                  <a:buFont typeface="Arial" panose="020B0604020202020204" pitchFamily="34" charset="0"/>
                  <a:buChar char="•"/>
                </a:pPr>
                <a:r>
                  <a:rPr lang="en-US" sz="3600" b="1" dirty="0" smtClean="0">
                    <a:solidFill>
                      <a:srgbClr val="FF0000"/>
                    </a:solidFill>
                  </a:rPr>
                  <a:t>Problem:</a:t>
                </a:r>
                <a:r>
                  <a:rPr lang="en-US" sz="3600" b="1" dirty="0" smtClean="0">
                    <a:solidFill>
                      <a:schemeClr val="tx1"/>
                    </a:solidFill>
                  </a:rPr>
                  <a:t> </a:t>
                </a:r>
                <a:r>
                  <a:rPr lang="en-US" sz="3600" dirty="0" smtClean="0">
                    <a:solidFill>
                      <a:schemeClr val="tx1"/>
                    </a:solidFill>
                  </a:rPr>
                  <a:t>the coverage of the </a:t>
                </a:r>
                <a:r>
                  <a:rPr lang="en-US" sz="3600" dirty="0" err="1" smtClean="0">
                    <a:solidFill>
                      <a:schemeClr val="tx1"/>
                    </a:solidFill>
                  </a:rPr>
                  <a:t>Relgram</a:t>
                </a:r>
                <a:r>
                  <a:rPr lang="en-US" sz="3600" dirty="0" smtClean="0">
                    <a:solidFill>
                      <a:schemeClr val="tx1"/>
                    </a:solidFill>
                  </a:rPr>
                  <a:t> dataset is not enough to give reasonable set of transition probabilities between events. </a:t>
                </a:r>
              </a:p>
              <a:p>
                <a:pPr marL="571500" indent="-571500">
                  <a:spcBef>
                    <a:spcPts val="0"/>
                  </a:spcBef>
                  <a:spcAft>
                    <a:spcPts val="0"/>
                  </a:spcAft>
                  <a:buFont typeface="Arial" panose="020B0604020202020204" pitchFamily="34" charset="0"/>
                  <a:buChar char="•"/>
                </a:pPr>
                <a:r>
                  <a:rPr lang="en-US" sz="3600" b="1" dirty="0">
                    <a:solidFill>
                      <a:srgbClr val="FF0000"/>
                    </a:solidFill>
                  </a:rPr>
                  <a:t>Alternative: </a:t>
                </a:r>
                <a:r>
                  <a:rPr lang="en-US" sz="3600" dirty="0" smtClean="0">
                    <a:solidFill>
                      <a:schemeClr val="tx1"/>
                    </a:solidFill>
                  </a:rPr>
                  <a:t>Training a classifier which approximates the transition probabilities </a:t>
                </a:r>
                <a14:m>
                  <m:oMath xmlns:m="http://schemas.openxmlformats.org/officeDocument/2006/math">
                    <m:r>
                      <a:rPr lang="en-US" sz="3600" i="1">
                        <a:solidFill>
                          <a:schemeClr val="tx1"/>
                        </a:solidFill>
                        <a:latin typeface="Cambria Math" panose="02040503050406030204" pitchFamily="18" charset="0"/>
                      </a:rPr>
                      <m:t>𝑝</m:t>
                    </m:r>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1</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𝑒</m:t>
                        </m:r>
                      </m:e>
                      <m:sub>
                        <m:r>
                          <a:rPr lang="en-US" sz="3600" i="1">
                            <a:solidFill>
                              <a:schemeClr val="tx1"/>
                            </a:solidFill>
                            <a:latin typeface="Cambria Math" panose="02040503050406030204" pitchFamily="18" charset="0"/>
                          </a:rPr>
                          <m:t>2</m:t>
                        </m:r>
                      </m:sub>
                    </m:sSub>
                    <m:r>
                      <a:rPr lang="en-US" sz="3600" i="1">
                        <a:solidFill>
                          <a:schemeClr val="tx1"/>
                        </a:solidFill>
                        <a:latin typeface="Cambria Math" panose="02040503050406030204" pitchFamily="18" charset="0"/>
                      </a:rPr>
                      <m:t>)</m:t>
                    </m:r>
                  </m:oMath>
                </a14:m>
                <a:r>
                  <a:rPr lang="en-US" sz="3600" dirty="0" smtClean="0">
                    <a:solidFill>
                      <a:schemeClr val="tx1"/>
                    </a:solidFill>
                  </a:rPr>
                  <a:t> for any pair </a:t>
                </a:r>
                <a14:m>
                  <m:oMath xmlns:m="http://schemas.openxmlformats.org/officeDocument/2006/math">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a:rPr>
                          <m:t>𝑒</m:t>
                        </m:r>
                      </m:e>
                      <m:sub>
                        <m:r>
                          <a:rPr lang="en-US" sz="3600" b="0" i="1" smtClean="0">
                            <a:solidFill>
                              <a:schemeClr val="tx1"/>
                            </a:solidFill>
                            <a:latin typeface="Cambria Math"/>
                          </a:rPr>
                          <m:t>1</m:t>
                        </m:r>
                      </m:sub>
                    </m:sSub>
                  </m:oMath>
                </a14:m>
                <a:r>
                  <a:rPr lang="en-US" sz="3600" dirty="0" smtClean="0">
                    <a:solidFill>
                      <a:schemeClr val="tx1"/>
                    </a:solidFill>
                  </a:rPr>
                  <a:t> and </a:t>
                </a:r>
                <a14:m>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a:rPr>
                          <m:t>𝑒</m:t>
                        </m:r>
                      </m:e>
                      <m:sub>
                        <m:r>
                          <a:rPr lang="en-US" sz="3600" b="0" i="1" smtClean="0">
                            <a:solidFill>
                              <a:schemeClr val="tx1"/>
                            </a:solidFill>
                            <a:latin typeface="Cambria Math"/>
                          </a:rPr>
                          <m:t>2</m:t>
                        </m:r>
                      </m:sub>
                    </m:sSub>
                  </m:oMath>
                </a14:m>
                <a:r>
                  <a:rPr lang="en-US" sz="3600" dirty="0" smtClean="0">
                    <a:solidFill>
                      <a:schemeClr val="tx1"/>
                    </a:solidFill>
                  </a:rPr>
                  <a:t>. </a:t>
                </a:r>
              </a:p>
              <a:p>
                <a:pPr marL="1143000" lvl="1" indent="-571500">
                  <a:spcBef>
                    <a:spcPts val="0"/>
                  </a:spcBef>
                  <a:spcAft>
                    <a:spcPts val="0"/>
                  </a:spcAft>
                  <a:buFont typeface="Arial" panose="020B0604020202020204" pitchFamily="34" charset="0"/>
                  <a:buChar char="•"/>
                </a:pPr>
                <a:r>
                  <a:rPr lang="en-US" sz="3600" smtClean="0">
                    <a:solidFill>
                      <a:schemeClr val="tx1"/>
                    </a:solidFill>
                    <a:latin typeface="Times New Roman" pitchFamily="18" charset="0"/>
                    <a:cs typeface="Times New Roman" pitchFamily="18" charset="0"/>
                  </a:rPr>
                  <a:t>In progress </a:t>
                </a:r>
                <a:r>
                  <a:rPr lang="en-US" sz="3600" dirty="0">
                    <a:solidFill>
                      <a:schemeClr val="tx1"/>
                    </a:solidFill>
                    <a:latin typeface="Times New Roman" pitchFamily="18" charset="0"/>
                    <a:cs typeface="Times New Roman" pitchFamily="18" charset="0"/>
                  </a:rPr>
                  <a:t>….</a:t>
                </a:r>
                <a:r>
                  <a:rPr lang="en-US" sz="3600" dirty="0" smtClean="0">
                    <a:solidFill>
                      <a:schemeClr val="tx1"/>
                    </a:solidFill>
                  </a:rPr>
                  <a:t/>
                </a:r>
                <a:br>
                  <a:rPr lang="en-US" sz="3600" dirty="0" smtClean="0">
                    <a:solidFill>
                      <a:schemeClr val="tx1"/>
                    </a:solidFill>
                  </a:rPr>
                </a:br>
                <a:endParaRPr lang="en-US" sz="3600" dirty="0" smtClean="0">
                  <a:solidFill>
                    <a:schemeClr val="tx1"/>
                  </a:solidFill>
                </a:endParaRPr>
              </a:p>
            </p:txBody>
          </p:sp>
        </mc:Choice>
        <mc:Fallback>
          <p:sp>
            <p:nvSpPr>
              <p:cNvPr id="90" name="Text Placeholder 1"/>
              <p:cNvSpPr>
                <a:spLocks noGrp="1" noRot="1" noChangeAspect="1" noMove="1" noResize="1" noEditPoints="1" noAdjustHandles="1" noChangeArrowheads="1" noChangeShapeType="1" noTextEdit="1"/>
              </p:cNvSpPr>
              <p:nvPr>
                <p:ph type="body" sz="quarter" idx="10"/>
              </p:nvPr>
            </p:nvSpPr>
            <p:spPr>
              <a:xfrm>
                <a:off x="32977936" y="6315932"/>
                <a:ext cx="10056813" cy="17583766"/>
              </a:xfrm>
              <a:blipFill rotWithShape="0">
                <a:blip r:embed="rId3"/>
                <a:stretch>
                  <a:fillRect l="-121" r="-545"/>
                </a:stretch>
              </a:blipFill>
            </p:spPr>
            <p:txBody>
              <a:bodyPr/>
              <a:lstStyle/>
              <a:p>
                <a:r>
                  <a:rPr lang="en-US">
                    <a:noFill/>
                  </a:rPr>
                  <a:t> </a:t>
                </a:r>
              </a:p>
            </p:txBody>
          </p:sp>
        </mc:Fallback>
      </mc:AlternateContent>
      <p:sp>
        <p:nvSpPr>
          <p:cNvPr id="91" name="Text Placeholder 14"/>
          <p:cNvSpPr>
            <a:spLocks noGrp="1"/>
          </p:cNvSpPr>
          <p:nvPr>
            <p:ph type="body" sz="quarter" idx="29"/>
          </p:nvPr>
        </p:nvSpPr>
        <p:spPr>
          <a:xfrm>
            <a:off x="32948439" y="28096843"/>
            <a:ext cx="10047018" cy="754045"/>
          </a:xfrm>
        </p:spPr>
        <p:txBody>
          <a:bodyPr/>
          <a:lstStyle/>
          <a:p>
            <a:r>
              <a:rPr lang="en-US" dirty="0" smtClean="0">
                <a:solidFill>
                  <a:schemeClr val="accent3">
                    <a:lumMod val="75000"/>
                  </a:schemeClr>
                </a:solidFill>
              </a:rPr>
              <a:t>References </a:t>
            </a:r>
            <a:endParaRPr lang="en-US" dirty="0">
              <a:solidFill>
                <a:schemeClr val="accent3">
                  <a:lumMod val="75000"/>
                </a:schemeClr>
              </a:solidFill>
            </a:endParaRPr>
          </a:p>
        </p:txBody>
      </p:sp>
      <p:cxnSp>
        <p:nvCxnSpPr>
          <p:cNvPr id="92" name="Straight Connector 91"/>
          <p:cNvCxnSpPr/>
          <p:nvPr/>
        </p:nvCxnSpPr>
        <p:spPr>
          <a:xfrm>
            <a:off x="32961829" y="28829660"/>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93" name="Straight Connector 92"/>
          <p:cNvCxnSpPr/>
          <p:nvPr/>
        </p:nvCxnSpPr>
        <p:spPr>
          <a:xfrm>
            <a:off x="32961829" y="28096843"/>
            <a:ext cx="10038660" cy="0"/>
          </a:xfrm>
          <a:prstGeom prst="line">
            <a:avLst/>
          </a:prstGeom>
          <a:ln w="9525">
            <a:solidFill>
              <a:srgbClr val="779CAB"/>
            </a:solidFill>
          </a:ln>
        </p:spPr>
        <p:style>
          <a:lnRef idx="1">
            <a:schemeClr val="accent4"/>
          </a:lnRef>
          <a:fillRef idx="0">
            <a:schemeClr val="accent4"/>
          </a:fillRef>
          <a:effectRef idx="0">
            <a:schemeClr val="accent4"/>
          </a:effectRef>
          <a:fontRef idx="minor">
            <a:schemeClr val="tx1"/>
          </a:fontRef>
        </p:style>
      </p:cxnSp>
      <p:sp>
        <p:nvSpPr>
          <p:cNvPr id="94" name="Text Placeholder 15"/>
          <p:cNvSpPr>
            <a:spLocks noGrp="1"/>
          </p:cNvSpPr>
          <p:nvPr>
            <p:ph type="body" sz="quarter" idx="30"/>
          </p:nvPr>
        </p:nvSpPr>
        <p:spPr>
          <a:xfrm>
            <a:off x="32977936" y="28713479"/>
            <a:ext cx="10052050" cy="3477853"/>
          </a:xfrm>
        </p:spPr>
        <p:txBody>
          <a:bodyPr/>
          <a:lstStyle/>
          <a:p>
            <a:pPr>
              <a:spcBef>
                <a:spcPts val="0"/>
              </a:spcBef>
              <a:spcAft>
                <a:spcPts val="0"/>
              </a:spcAft>
            </a:pPr>
            <a:r>
              <a:rPr lang="en-US" sz="2400" dirty="0">
                <a:solidFill>
                  <a:schemeClr val="tx1"/>
                </a:solidFill>
              </a:rPr>
              <a:t>[1] Richardson, Matthew, et al "</a:t>
            </a:r>
            <a:r>
              <a:rPr lang="en-US" sz="2400" dirty="0" err="1">
                <a:solidFill>
                  <a:schemeClr val="tx1"/>
                </a:solidFill>
              </a:rPr>
              <a:t>MCTest</a:t>
            </a:r>
            <a:r>
              <a:rPr lang="en-US" sz="2400" dirty="0">
                <a:solidFill>
                  <a:schemeClr val="tx1"/>
                </a:solidFill>
              </a:rPr>
              <a:t>: A Challenge Dataset for the Open-Domain Machine Comprehension of Text." EMNLP. 2013</a:t>
            </a:r>
            <a:r>
              <a:rPr lang="en-US" sz="2400" dirty="0" smtClean="0">
                <a:solidFill>
                  <a:schemeClr val="tx1"/>
                </a:solidFill>
              </a:rPr>
              <a:t>.</a:t>
            </a:r>
          </a:p>
          <a:p>
            <a:pPr>
              <a:spcBef>
                <a:spcPts val="0"/>
              </a:spcBef>
              <a:spcAft>
                <a:spcPts val="0"/>
              </a:spcAft>
            </a:pPr>
            <a:r>
              <a:rPr lang="en-US" sz="2400" dirty="0">
                <a:solidFill>
                  <a:schemeClr val="tx1"/>
                </a:solidFill>
              </a:rPr>
              <a:t>[2] Chang, Wen-tau </a:t>
            </a:r>
            <a:r>
              <a:rPr lang="en-US" sz="2400" dirty="0" err="1">
                <a:solidFill>
                  <a:schemeClr val="tx1"/>
                </a:solidFill>
              </a:rPr>
              <a:t>Yih</a:t>
            </a:r>
            <a:r>
              <a:rPr lang="en-US" sz="2400" dirty="0">
                <a:solidFill>
                  <a:schemeClr val="tx1"/>
                </a:solidFill>
              </a:rPr>
              <a:t> Ming-Wei, and Christopher Meek Andrzej </a:t>
            </a:r>
            <a:r>
              <a:rPr lang="en-US" sz="2400" dirty="0" err="1">
                <a:solidFill>
                  <a:schemeClr val="tx1"/>
                </a:solidFill>
              </a:rPr>
              <a:t>Pastusiak</a:t>
            </a:r>
            <a:r>
              <a:rPr lang="en-US" sz="2400" dirty="0">
                <a:solidFill>
                  <a:schemeClr val="tx1"/>
                </a:solidFill>
              </a:rPr>
              <a:t>. "Question answering using enhanced lexical semantic models." (2013).</a:t>
            </a:r>
          </a:p>
          <a:p>
            <a:pPr>
              <a:spcBef>
                <a:spcPts val="0"/>
              </a:spcBef>
              <a:spcAft>
                <a:spcPts val="0"/>
              </a:spcAft>
            </a:pPr>
            <a:r>
              <a:rPr lang="en-US" sz="2800" dirty="0">
                <a:solidFill>
                  <a:schemeClr val="tx1"/>
                </a:solidFill>
              </a:rPr>
              <a:t>[3</a:t>
            </a:r>
            <a:r>
              <a:rPr lang="en-US" sz="2400" dirty="0">
                <a:solidFill>
                  <a:schemeClr val="tx1"/>
                </a:solidFill>
              </a:rPr>
              <a:t>] Chang, Kai-Wei, et al. "Inference protocols for </a:t>
            </a:r>
            <a:r>
              <a:rPr lang="en-US" sz="2400" dirty="0" err="1">
                <a:solidFill>
                  <a:schemeClr val="tx1"/>
                </a:solidFill>
              </a:rPr>
              <a:t>coreference</a:t>
            </a:r>
            <a:r>
              <a:rPr lang="en-US" sz="2400" dirty="0">
                <a:solidFill>
                  <a:schemeClr val="tx1"/>
                </a:solidFill>
              </a:rPr>
              <a:t> resolution." </a:t>
            </a:r>
            <a:r>
              <a:rPr lang="en-US" sz="2400" dirty="0" err="1">
                <a:solidFill>
                  <a:schemeClr val="tx1"/>
                </a:solidFill>
              </a:rPr>
              <a:t>CoNLL</a:t>
            </a:r>
            <a:r>
              <a:rPr lang="en-US" sz="2400" dirty="0">
                <a:solidFill>
                  <a:schemeClr val="tx1"/>
                </a:solidFill>
              </a:rPr>
              <a:t>: Shared Task, 2011</a:t>
            </a:r>
            <a:r>
              <a:rPr lang="en-US" sz="2400" dirty="0" smtClean="0">
                <a:solidFill>
                  <a:schemeClr val="tx1"/>
                </a:solidFill>
              </a:rPr>
              <a:t>.</a:t>
            </a:r>
            <a:endParaRPr lang="en-US" sz="2400" dirty="0">
              <a:solidFill>
                <a:schemeClr val="tx1"/>
              </a:solidFill>
            </a:endParaRPr>
          </a:p>
          <a:p>
            <a:pPr>
              <a:spcBef>
                <a:spcPts val="0"/>
              </a:spcBef>
              <a:spcAft>
                <a:spcPts val="0"/>
              </a:spcAft>
            </a:pPr>
            <a:r>
              <a:rPr lang="en-US" sz="2400" dirty="0" smtClean="0">
                <a:solidFill>
                  <a:schemeClr val="tx1"/>
                </a:solidFill>
              </a:rPr>
              <a:t>[4] </a:t>
            </a:r>
            <a:r>
              <a:rPr lang="en-US" sz="2400" dirty="0" err="1" smtClean="0">
                <a:solidFill>
                  <a:schemeClr val="tx1"/>
                </a:solidFill>
              </a:rPr>
              <a:t>Balasubramanian</a:t>
            </a:r>
            <a:r>
              <a:rPr lang="en-US" sz="2400" dirty="0">
                <a:solidFill>
                  <a:schemeClr val="tx1"/>
                </a:solidFill>
              </a:rPr>
              <a:t>, </a:t>
            </a:r>
            <a:r>
              <a:rPr lang="en-US" sz="2400" dirty="0" err="1">
                <a:solidFill>
                  <a:schemeClr val="tx1"/>
                </a:solidFill>
              </a:rPr>
              <a:t>Niranjan</a:t>
            </a:r>
            <a:r>
              <a:rPr lang="en-US" sz="2400" dirty="0">
                <a:solidFill>
                  <a:schemeClr val="tx1"/>
                </a:solidFill>
              </a:rPr>
              <a:t>, et al. "Generating Coherent Event Schemas at Scale." </a:t>
            </a:r>
            <a:r>
              <a:rPr lang="en-US" sz="2400" i="1" dirty="0">
                <a:solidFill>
                  <a:schemeClr val="tx1"/>
                </a:solidFill>
              </a:rPr>
              <a:t>EMNLP</a:t>
            </a:r>
            <a:r>
              <a:rPr lang="en-US" sz="2400" dirty="0">
                <a:solidFill>
                  <a:schemeClr val="tx1"/>
                </a:solidFill>
              </a:rPr>
              <a:t>. 2013</a:t>
            </a:r>
            <a:r>
              <a:rPr lang="en-US" sz="2400" dirty="0" smtClean="0">
                <a:solidFill>
                  <a:schemeClr val="tx1"/>
                </a:solidFill>
              </a:rPr>
              <a:t>.</a:t>
            </a:r>
            <a:endParaRPr lang="en-US" sz="2400" dirty="0">
              <a:solidFill>
                <a:schemeClr val="tx1"/>
              </a:solidFill>
            </a:endParaRPr>
          </a:p>
        </p:txBody>
      </p:sp>
      <p:cxnSp>
        <p:nvCxnSpPr>
          <p:cNvPr id="95" name="Straight Connector 94"/>
          <p:cNvCxnSpPr/>
          <p:nvPr/>
        </p:nvCxnSpPr>
        <p:spPr>
          <a:xfrm>
            <a:off x="32987188" y="6312239"/>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sp>
        <p:nvSpPr>
          <p:cNvPr id="97" name="Text Placeholder 2"/>
          <p:cNvSpPr>
            <a:spLocks noGrp="1"/>
          </p:cNvSpPr>
          <p:nvPr>
            <p:ph type="body" sz="quarter" idx="11"/>
          </p:nvPr>
        </p:nvSpPr>
        <p:spPr>
          <a:xfrm>
            <a:off x="32987188" y="5528697"/>
            <a:ext cx="10048875" cy="754045"/>
          </a:xfrm>
        </p:spPr>
        <p:txBody>
          <a:bodyPr/>
          <a:lstStyle/>
          <a:p>
            <a:r>
              <a:rPr lang="en-US" dirty="0" smtClean="0">
                <a:solidFill>
                  <a:schemeClr val="accent3">
                    <a:lumMod val="75000"/>
                  </a:schemeClr>
                </a:solidFill>
              </a:rPr>
              <a:t>Creating timeline with event probabilities </a:t>
            </a:r>
            <a:endParaRPr lang="en-US" dirty="0">
              <a:solidFill>
                <a:schemeClr val="accent3">
                  <a:lumMod val="75000"/>
                </a:schemeClr>
              </a:solidFill>
            </a:endParaRPr>
          </a:p>
        </p:txBody>
      </p:sp>
      <p:cxnSp>
        <p:nvCxnSpPr>
          <p:cNvPr id="68" name="Straight Connector 67"/>
          <p:cNvCxnSpPr/>
          <p:nvPr/>
        </p:nvCxnSpPr>
        <p:spPr>
          <a:xfrm>
            <a:off x="934141" y="14181197"/>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cxnSp>
        <p:nvCxnSpPr>
          <p:cNvPr id="69" name="Straight Connector 68"/>
          <p:cNvCxnSpPr/>
          <p:nvPr/>
        </p:nvCxnSpPr>
        <p:spPr>
          <a:xfrm>
            <a:off x="932556" y="13383838"/>
            <a:ext cx="10038660" cy="0"/>
          </a:xfrm>
          <a:prstGeom prst="line">
            <a:avLst/>
          </a:prstGeom>
          <a:ln w="9525">
            <a:solidFill>
              <a:srgbClr val="779CAB"/>
            </a:solidFill>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98" name="TextBox 97"/>
              <p:cNvSpPr txBox="1"/>
              <p:nvPr/>
            </p:nvSpPr>
            <p:spPr>
              <a:xfrm>
                <a:off x="916440" y="14190229"/>
                <a:ext cx="10050462" cy="16712267"/>
              </a:xfrm>
              <a:prstGeom prst="rect">
                <a:avLst/>
              </a:prstGeom>
              <a:noFill/>
            </p:spPr>
            <p:txBody>
              <a:bodyPr wrap="square" rtlCol="0">
                <a:spAutoFit/>
              </a:bodyPr>
              <a:lstStyle/>
              <a:p>
                <a:pPr marL="571500" indent="-571500">
                  <a:spcBef>
                    <a:spcPts val="0"/>
                  </a:spcBef>
                  <a:spcAft>
                    <a:spcPts val="0"/>
                  </a:spcAft>
                  <a:buFont typeface="Arial" pitchFamily="34" charset="0"/>
                  <a:buChar char="•"/>
                </a:pPr>
                <a:r>
                  <a:rPr lang="en-US" sz="3600" dirty="0" smtClean="0">
                    <a:latin typeface="Times New Roman" pitchFamily="18" charset="0"/>
                    <a:cs typeface="Times New Roman" pitchFamily="18" charset="0"/>
                  </a:rPr>
                  <a:t>Suppose we manually remove irrelevant sentences from the story. Does this help improve the performance of QA baseline? </a:t>
                </a:r>
              </a:p>
              <a:p>
                <a:pPr marL="571500" indent="-571500">
                  <a:spcBef>
                    <a:spcPts val="0"/>
                  </a:spcBef>
                  <a:spcAft>
                    <a:spcPts val="0"/>
                  </a:spcAft>
                  <a:buFont typeface="Arial" pitchFamily="34" charset="0"/>
                  <a:buChar char="•"/>
                </a:pPr>
                <a:r>
                  <a:rPr lang="en-US" sz="3600" b="1" dirty="0">
                    <a:solidFill>
                      <a:srgbClr val="FF0000"/>
                    </a:solidFill>
                    <a:latin typeface="Times New Roman" pitchFamily="18" charset="0"/>
                    <a:cs typeface="Times New Roman" pitchFamily="18" charset="0"/>
                  </a:rPr>
                  <a:t>Experiment:</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Given set of </a:t>
                </a:r>
                <a:r>
                  <a:rPr lang="en-US" sz="3600" dirty="0">
                    <a:latin typeface="Times New Roman" pitchFamily="18" charset="0"/>
                    <a:cs typeface="Times New Roman" pitchFamily="18" charset="0"/>
                  </a:rPr>
                  <a:t>(Story, Question, Options) </a:t>
                </a:r>
                <a:r>
                  <a:rPr lang="en-US" sz="3600" dirty="0" smtClean="0">
                    <a:latin typeface="Times New Roman" pitchFamily="18" charset="0"/>
                    <a:cs typeface="Times New Roman" pitchFamily="18" charset="0"/>
                  </a:rPr>
                  <a:t>answered </a:t>
                </a:r>
                <a:r>
                  <a:rPr lang="en-US" sz="3600" dirty="0">
                    <a:latin typeface="Times New Roman" pitchFamily="18" charset="0"/>
                    <a:cs typeface="Times New Roman" pitchFamily="18" charset="0"/>
                  </a:rPr>
                  <a:t>wrongly by the baseline filtered the stories: </a:t>
                </a:r>
              </a:p>
              <a:p>
                <a:pPr marL="2057325" lvl="1" indent="-571500">
                  <a:spcBef>
                    <a:spcPts val="0"/>
                  </a:spcBef>
                  <a:spcAft>
                    <a:spcPts val="0"/>
                  </a:spcAft>
                  <a:buFont typeface="Arial" pitchFamily="34" charset="0"/>
                  <a:buChar char="•"/>
                </a:pPr>
                <a:r>
                  <a:rPr lang="en-US" sz="3600" b="1" dirty="0">
                    <a:solidFill>
                      <a:srgbClr val="FF0000"/>
                    </a:solidFill>
                    <a:latin typeface="Times New Roman" pitchFamily="18" charset="0"/>
                    <a:cs typeface="Times New Roman" pitchFamily="18" charset="0"/>
                  </a:rPr>
                  <a:t>Scheme 1:</a:t>
                </a:r>
                <a:r>
                  <a:rPr lang="en-US" sz="3600" dirty="0">
                    <a:latin typeface="Times New Roman" pitchFamily="18" charset="0"/>
                    <a:cs typeface="Times New Roman" pitchFamily="18" charset="0"/>
                  </a:rPr>
                  <a:t> Keep the sentences needed to answer the question. </a:t>
                </a:r>
              </a:p>
              <a:p>
                <a:pPr marL="2057325" lvl="1" indent="-571500">
                  <a:spcBef>
                    <a:spcPts val="0"/>
                  </a:spcBef>
                  <a:spcAft>
                    <a:spcPts val="0"/>
                  </a:spcAft>
                  <a:buFont typeface="Arial" pitchFamily="34" charset="0"/>
                  <a:buChar char="•"/>
                </a:pPr>
                <a:r>
                  <a:rPr lang="en-US" sz="3600" b="1" dirty="0">
                    <a:solidFill>
                      <a:srgbClr val="FF0000"/>
                    </a:solidFill>
                    <a:latin typeface="Times New Roman" pitchFamily="18" charset="0"/>
                    <a:cs typeface="Times New Roman" pitchFamily="18" charset="0"/>
                  </a:rPr>
                  <a:t>Scheme 2:</a:t>
                </a:r>
                <a:r>
                  <a:rPr lang="en-US" sz="3600" dirty="0">
                    <a:latin typeface="Times New Roman" pitchFamily="18" charset="0"/>
                    <a:cs typeface="Times New Roman" pitchFamily="18" charset="0"/>
                  </a:rPr>
                  <a:t> Keep the sentences needed to answer the question and relevant to options. </a:t>
                </a:r>
                <a:endParaRPr lang="en-US" sz="3600" dirty="0" smtClean="0">
                  <a:latin typeface="Times New Roman" pitchFamily="18" charset="0"/>
                  <a:cs typeface="Times New Roman" pitchFamily="18" charset="0"/>
                </a:endParaRPr>
              </a:p>
              <a:p>
                <a:pPr>
                  <a:spcBef>
                    <a:spcPts val="0"/>
                  </a:spcBef>
                  <a:spcAft>
                    <a:spcPts val="0"/>
                  </a:spcAft>
                </a:pPr>
                <a:endParaRPr lang="en-US" sz="3600" dirty="0" smtClean="0">
                  <a:latin typeface="Times New Roman" pitchFamily="18" charset="0"/>
                  <a:cs typeface="Times New Roman" pitchFamily="18" charset="0"/>
                </a:endParaRP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a:spcBef>
                    <a:spcPts val="0"/>
                  </a:spcBef>
                  <a:spcAft>
                    <a:spcPts val="0"/>
                  </a:spcAft>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r>
                  <a:rPr lang="en-US" sz="3600" b="1" dirty="0" smtClean="0">
                    <a:solidFill>
                      <a:srgbClr val="FF0000"/>
                    </a:solidFill>
                    <a:latin typeface="Times New Roman" pitchFamily="18" charset="0"/>
                    <a:cs typeface="Times New Roman" pitchFamily="18" charset="0"/>
                  </a:rPr>
                  <a:t>Next: </a:t>
                </a:r>
                <a:r>
                  <a:rPr lang="en-US" sz="3600" dirty="0" smtClean="0">
                    <a:latin typeface="Times New Roman" pitchFamily="18" charset="0"/>
                    <a:cs typeface="Times New Roman" pitchFamily="18" charset="0"/>
                  </a:rPr>
                  <a:t>With this </a:t>
                </a:r>
                <a:r>
                  <a:rPr lang="en-US" sz="3600" dirty="0">
                    <a:latin typeface="Times New Roman" pitchFamily="18" charset="0"/>
                    <a:cs typeface="Times New Roman" pitchFamily="18" charset="0"/>
                  </a:rPr>
                  <a:t>observation, can we come up with an efficient way of pruning sentences for QA?</a:t>
                </a: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r>
                  <a:rPr lang="en-US" sz="3600" b="1" dirty="0">
                    <a:solidFill>
                      <a:srgbClr val="FF0000"/>
                    </a:solidFill>
                    <a:latin typeface="Times New Roman" pitchFamily="18" charset="0"/>
                    <a:cs typeface="Times New Roman" pitchFamily="18" charset="0"/>
                  </a:rPr>
                  <a:t>Experiment:</a:t>
                </a:r>
                <a:r>
                  <a:rPr lang="en-US" sz="3600" dirty="0">
                    <a:latin typeface="Times New Roman" pitchFamily="18" charset="0"/>
                    <a:cs typeface="Times New Roman" pitchFamily="18" charset="0"/>
                  </a:rPr>
                  <a:t> </a:t>
                </a:r>
                <a:r>
                  <a:rPr lang="en-US" sz="3600" dirty="0" smtClean="0">
                    <a:latin typeface="Times New Roman" pitchFamily="18" charset="0"/>
                    <a:cs typeface="Times New Roman" pitchFamily="18" charset="0"/>
                  </a:rPr>
                  <a:t>We selected the </a:t>
                </a:r>
                <a:r>
                  <a:rPr lang="en-US" sz="3600" dirty="0">
                    <a:latin typeface="Times New Roman" pitchFamily="18" charset="0"/>
                    <a:cs typeface="Times New Roman" pitchFamily="18" charset="0"/>
                  </a:rPr>
                  <a:t>system </a:t>
                </a:r>
                <a:r>
                  <a:rPr lang="en-US" sz="3600" dirty="0" smtClean="0">
                    <a:latin typeface="Times New Roman" pitchFamily="18" charset="0"/>
                    <a:cs typeface="Times New Roman" pitchFamily="18" charset="0"/>
                  </a:rPr>
                  <a:t>in [2] (one of the state-of-the-art QA systems). </a:t>
                </a:r>
              </a:p>
              <a:p>
                <a:pPr marL="571500" indent="-571500">
                  <a:spcBef>
                    <a:spcPts val="0"/>
                  </a:spcBef>
                  <a:spcAft>
                    <a:spcPts val="0"/>
                  </a:spcAft>
                  <a:buFont typeface="Arial" pitchFamily="34" charset="0"/>
                  <a:buChar char="•"/>
                </a:pPr>
                <a:r>
                  <a:rPr lang="en-US" sz="3600" dirty="0" smtClean="0">
                    <a:latin typeface="Times New Roman" pitchFamily="18" charset="0"/>
                    <a:cs typeface="Times New Roman" pitchFamily="18" charset="0"/>
                  </a:rPr>
                  <a:t>This system scores a pair of (Sentence, Question).  </a:t>
                </a: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r>
                  <a:rPr lang="en-US" sz="3600" dirty="0" smtClean="0">
                    <a:latin typeface="Times New Roman" pitchFamily="18" charset="0"/>
                    <a:cs typeface="Times New Roman" pitchFamily="18" charset="0"/>
                  </a:rPr>
                  <a:t>Given any sentence </a:t>
                </a:r>
                <a14:m>
                  <m:oMath xmlns:m="http://schemas.openxmlformats.org/officeDocument/2006/math">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𝑠</m:t>
                        </m:r>
                      </m:e>
                      <m:sub>
                        <m:r>
                          <a:rPr lang="en-US" sz="3600" b="0" i="1" smtClean="0">
                            <a:latin typeface="Cambria Math"/>
                            <a:cs typeface="Times New Roman" pitchFamily="18" charset="0"/>
                          </a:rPr>
                          <m:t>𝑖</m:t>
                        </m:r>
                      </m:sub>
                    </m:sSub>
                    <m:r>
                      <a:rPr lang="en-US" sz="3600" b="0" i="1" smtClean="0">
                        <a:latin typeface="Cambria Math"/>
                        <a:cs typeface="Times New Roman" pitchFamily="18" charset="0"/>
                      </a:rPr>
                      <m:t>∈</m:t>
                    </m:r>
                    <m:r>
                      <m:rPr>
                        <m:sty m:val="p"/>
                      </m:rPr>
                      <a:rPr lang="en-US" sz="3600" b="0" i="0" smtClean="0">
                        <a:latin typeface="Cambria Math"/>
                        <a:cs typeface="Times New Roman" pitchFamily="18" charset="0"/>
                      </a:rPr>
                      <m:t>Story</m:t>
                    </m:r>
                    <m:r>
                      <a:rPr lang="en-US" sz="3600" b="0" i="0" smtClean="0">
                        <a:latin typeface="Cambria Math"/>
                        <a:cs typeface="Times New Roman" pitchFamily="18" charset="0"/>
                      </a:rPr>
                      <m:t>,</m:t>
                    </m:r>
                  </m:oMath>
                </a14:m>
                <a:r>
                  <a:rPr lang="en-US" sz="3600" dirty="0" smtClean="0">
                    <a:latin typeface="Times New Roman" pitchFamily="18" charset="0"/>
                    <a:cs typeface="Times New Roman" pitchFamily="18" charset="0"/>
                  </a:rPr>
                  <a:t> and question </a:t>
                </a:r>
                <a14:m>
                  <m:oMath xmlns:m="http://schemas.openxmlformats.org/officeDocument/2006/math">
                    <m:r>
                      <a:rPr lang="en-US" sz="3600" b="0" i="1" smtClean="0">
                        <a:latin typeface="Cambria Math"/>
                        <a:cs typeface="Times New Roman" pitchFamily="18" charset="0"/>
                      </a:rPr>
                      <m:t>𝑞</m:t>
                    </m:r>
                  </m:oMath>
                </a14:m>
                <a:r>
                  <a:rPr lang="en-US" sz="3600" dirty="0" smtClean="0">
                    <a:latin typeface="Times New Roman" pitchFamily="18" charset="0"/>
                    <a:cs typeface="Times New Roman" pitchFamily="18" charset="0"/>
                  </a:rPr>
                  <a:t>, run the scoring system on </a:t>
                </a:r>
                <a14:m>
                  <m:oMath xmlns:m="http://schemas.openxmlformats.org/officeDocument/2006/math">
                    <m:r>
                      <a:rPr lang="en-US" sz="3600" b="0" i="1" smtClean="0">
                        <a:latin typeface="Cambria Math"/>
                        <a:cs typeface="Times New Roman" pitchFamily="18" charset="0"/>
                      </a:rPr>
                      <m:t>(</m:t>
                    </m:r>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𝑠</m:t>
                        </m:r>
                      </m:e>
                      <m:sub>
                        <m:r>
                          <a:rPr lang="en-US" sz="3600" b="0" i="1" smtClean="0">
                            <a:latin typeface="Cambria Math"/>
                            <a:cs typeface="Times New Roman" pitchFamily="18" charset="0"/>
                          </a:rPr>
                          <m:t>𝑖</m:t>
                        </m:r>
                      </m:sub>
                    </m:sSub>
                    <m:r>
                      <a:rPr lang="en-US" sz="3600" b="0" i="1" smtClean="0">
                        <a:latin typeface="Cambria Math"/>
                        <a:cs typeface="Times New Roman" pitchFamily="18" charset="0"/>
                      </a:rPr>
                      <m:t>, </m:t>
                    </m:r>
                    <m:r>
                      <a:rPr lang="en-US" sz="3600" b="0" i="1" smtClean="0">
                        <a:latin typeface="Cambria Math"/>
                        <a:cs typeface="Times New Roman" pitchFamily="18" charset="0"/>
                      </a:rPr>
                      <m:t>𝑞</m:t>
                    </m:r>
                    <m:r>
                      <a:rPr lang="en-US" sz="3600" b="0" i="1" smtClean="0">
                        <a:latin typeface="Cambria Math"/>
                        <a:cs typeface="Times New Roman" pitchFamily="18" charset="0"/>
                      </a:rPr>
                      <m:t>)</m:t>
                    </m:r>
                  </m:oMath>
                </a14:m>
                <a:r>
                  <a:rPr lang="en-US" sz="3600" dirty="0" smtClean="0">
                    <a:latin typeface="Times New Roman" pitchFamily="18" charset="0"/>
                    <a:cs typeface="Times New Roman" pitchFamily="18" charset="0"/>
                  </a:rPr>
                  <a:t>and get the score.</a:t>
                </a:r>
                <a:endParaRPr lang="en-US" sz="3600" dirty="0">
                  <a:latin typeface="Times New Roman" pitchFamily="18" charset="0"/>
                  <a:cs typeface="Times New Roman" pitchFamily="18" charset="0"/>
                </a:endParaRPr>
              </a:p>
              <a:p>
                <a:pPr marL="571500" indent="-571500">
                  <a:spcBef>
                    <a:spcPts val="0"/>
                  </a:spcBef>
                  <a:spcAft>
                    <a:spcPts val="0"/>
                  </a:spcAft>
                  <a:buFont typeface="Arial" pitchFamily="34" charset="0"/>
                  <a:buChar char="•"/>
                </a:pPr>
                <a:r>
                  <a:rPr lang="en-US" sz="3600" dirty="0" smtClean="0">
                    <a:latin typeface="Times New Roman" pitchFamily="18" charset="0"/>
                    <a:cs typeface="Times New Roman" pitchFamily="18" charset="0"/>
                  </a:rPr>
                  <a:t>For the given threshold </a:t>
                </a:r>
                <a14:m>
                  <m:oMath xmlns:m="http://schemas.openxmlformats.org/officeDocument/2006/math">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𝑣</m:t>
                        </m:r>
                      </m:e>
                      <m:sub>
                        <m:r>
                          <a:rPr lang="en-US" sz="3600" i="1">
                            <a:latin typeface="Cambria Math"/>
                            <a:cs typeface="Times New Roman" pitchFamily="18" charset="0"/>
                          </a:rPr>
                          <m:t>𝑡h</m:t>
                        </m:r>
                      </m:sub>
                    </m:sSub>
                  </m:oMath>
                </a14:m>
                <a:r>
                  <a:rPr lang="en-US" sz="3600" dirty="0" smtClean="0">
                    <a:latin typeface="Times New Roman" pitchFamily="18" charset="0"/>
                    <a:cs typeface="Times New Roman" pitchFamily="18" charset="0"/>
                  </a:rPr>
                  <a:t>, keep the sentences with </a:t>
                </a:r>
                <a14:m>
                  <m:oMath xmlns:m="http://schemas.openxmlformats.org/officeDocument/2006/math">
                    <m:r>
                      <a:rPr lang="en-US" sz="3600" b="0" i="1" smtClean="0">
                        <a:latin typeface="Cambria Math"/>
                        <a:cs typeface="Times New Roman" pitchFamily="18" charset="0"/>
                      </a:rPr>
                      <m:t>𝑆𝑐𝑜𝑟𝑒</m:t>
                    </m:r>
                    <m:d>
                      <m:dPr>
                        <m:ctrlPr>
                          <a:rPr lang="en-US" sz="3600" b="0" i="1" smtClean="0">
                            <a:latin typeface="Cambria Math" panose="02040503050406030204" pitchFamily="18" charset="0"/>
                            <a:cs typeface="Times New Roman" pitchFamily="18" charset="0"/>
                          </a:rPr>
                        </m:ctrlPr>
                      </m:dPr>
                      <m:e>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𝑠</m:t>
                            </m:r>
                          </m:e>
                          <m:sub>
                            <m:r>
                              <a:rPr lang="en-US" sz="3600" b="0" i="1" smtClean="0">
                                <a:latin typeface="Cambria Math"/>
                                <a:cs typeface="Times New Roman" pitchFamily="18" charset="0"/>
                              </a:rPr>
                              <m:t>𝑖</m:t>
                            </m:r>
                          </m:sub>
                        </m:sSub>
                        <m:r>
                          <a:rPr lang="en-US" sz="3600" b="0" i="1" smtClean="0">
                            <a:latin typeface="Cambria Math"/>
                            <a:cs typeface="Times New Roman" pitchFamily="18" charset="0"/>
                          </a:rPr>
                          <m:t>, </m:t>
                        </m:r>
                        <m:r>
                          <a:rPr lang="en-US" sz="3600" b="0" i="1" smtClean="0">
                            <a:latin typeface="Cambria Math"/>
                            <a:cs typeface="Times New Roman" pitchFamily="18" charset="0"/>
                          </a:rPr>
                          <m:t>𝑞</m:t>
                        </m:r>
                      </m:e>
                    </m:d>
                    <m:r>
                      <a:rPr lang="en-US" sz="3600" b="0" i="1" smtClean="0">
                        <a:latin typeface="Cambria Math"/>
                        <a:cs typeface="Times New Roman" pitchFamily="18" charset="0"/>
                      </a:rPr>
                      <m:t>≥</m:t>
                    </m:r>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𝑣</m:t>
                        </m:r>
                      </m:e>
                      <m:sub>
                        <m:r>
                          <a:rPr lang="en-US" sz="3600" b="0" i="1" smtClean="0">
                            <a:latin typeface="Cambria Math"/>
                            <a:cs typeface="Times New Roman" pitchFamily="18" charset="0"/>
                          </a:rPr>
                          <m:t>𝑡h</m:t>
                        </m:r>
                      </m:sub>
                    </m:sSub>
                  </m:oMath>
                </a14:m>
                <a:r>
                  <a:rPr lang="en-US" sz="3600" dirty="0" smtClean="0">
                    <a:latin typeface="Times New Roman" pitchFamily="18" charset="0"/>
                    <a:cs typeface="Times New Roman" pitchFamily="18" charset="0"/>
                  </a:rPr>
                  <a:t>. </a:t>
                </a:r>
              </a:p>
              <a:p>
                <a:pPr marL="571500" indent="-571500">
                  <a:spcBef>
                    <a:spcPts val="0"/>
                  </a:spcBef>
                  <a:spcAft>
                    <a:spcPts val="0"/>
                  </a:spcAft>
                  <a:buFont typeface="Arial" pitchFamily="34" charset="0"/>
                  <a:buChar char="•"/>
                </a:pPr>
                <a:r>
                  <a:rPr lang="en-US" sz="3600" b="1" dirty="0" smtClean="0">
                    <a:solidFill>
                      <a:srgbClr val="FF0000"/>
                    </a:solidFill>
                    <a:latin typeface="Times New Roman" pitchFamily="18" charset="0"/>
                    <a:cs typeface="Times New Roman" pitchFamily="18" charset="0"/>
                  </a:rPr>
                  <a:t>Result: </a:t>
                </a:r>
                <a:r>
                  <a:rPr lang="en-US" sz="3600" dirty="0" smtClean="0">
                    <a:latin typeface="Times New Roman" pitchFamily="18" charset="0"/>
                    <a:cs typeface="Times New Roman" pitchFamily="18" charset="0"/>
                  </a:rPr>
                  <a:t>Just a little performance increase over the baseline. </a:t>
                </a:r>
                <a:endParaRPr lang="en-US" sz="3600" dirty="0">
                  <a:latin typeface="Times New Roman" pitchFamily="18" charset="0"/>
                  <a:cs typeface="Times New Roman" pitchFamily="18" charset="0"/>
                </a:endParaRPr>
              </a:p>
            </p:txBody>
          </p:sp>
        </mc:Choice>
        <mc:Fallback xmlns="">
          <p:sp>
            <p:nvSpPr>
              <p:cNvPr id="98" name="TextBox 97"/>
              <p:cNvSpPr txBox="1">
                <a:spLocks noRot="1" noChangeAspect="1" noMove="1" noResize="1" noEditPoints="1" noAdjustHandles="1" noChangeArrowheads="1" noChangeShapeType="1" noTextEdit="1"/>
              </p:cNvSpPr>
              <p:nvPr/>
            </p:nvSpPr>
            <p:spPr>
              <a:xfrm>
                <a:off x="916440" y="14190229"/>
                <a:ext cx="10050462" cy="16712267"/>
              </a:xfrm>
              <a:prstGeom prst="rect">
                <a:avLst/>
              </a:prstGeom>
              <a:blipFill rotWithShape="1">
                <a:blip r:embed="rId4"/>
                <a:stretch>
                  <a:fillRect l="-1637" t="-584" r="-2790" b="-401"/>
                </a:stretch>
              </a:blipFill>
            </p:spPr>
            <p:txBody>
              <a:bodyPr/>
              <a:lstStyle/>
              <a:p>
                <a:r>
                  <a:rPr lang="en-US">
                    <a:noFill/>
                  </a:rPr>
                  <a:t> </a:t>
                </a:r>
              </a:p>
            </p:txBody>
          </p:sp>
        </mc:Fallback>
      </mc:AlternateContent>
      <p:graphicFrame>
        <p:nvGraphicFramePr>
          <p:cNvPr id="99" name="Table 98"/>
          <p:cNvGraphicFramePr>
            <a:graphicFrameLocks noGrp="1"/>
          </p:cNvGraphicFramePr>
          <p:nvPr>
            <p:extLst>
              <p:ext uri="{D42A27DB-BD31-4B8C-83A1-F6EECF244321}">
                <p14:modId xmlns:p14="http://schemas.microsoft.com/office/powerpoint/2010/main" val="1150730433"/>
              </p:ext>
            </p:extLst>
          </p:nvPr>
        </p:nvGraphicFramePr>
        <p:xfrm>
          <a:off x="2001204" y="20432611"/>
          <a:ext cx="7812738" cy="1920240"/>
        </p:xfrm>
        <a:graphic>
          <a:graphicData uri="http://schemas.openxmlformats.org/drawingml/2006/table">
            <a:tbl>
              <a:tblPr firstRow="1" bandRow="1">
                <a:tableStyleId>{5940675A-B579-460E-94D1-54222C63F5DA}</a:tableStyleId>
              </a:tblPr>
              <a:tblGrid>
                <a:gridCol w="2604246"/>
                <a:gridCol w="2604246"/>
                <a:gridCol w="2604246"/>
              </a:tblGrid>
              <a:tr h="431771">
                <a:tc gridSpan="3">
                  <a:txBody>
                    <a:bodyPr/>
                    <a:lstStyle/>
                    <a:p>
                      <a:pPr algn="ctr"/>
                      <a:r>
                        <a:rPr lang="en-US" sz="3600" kern="1200" dirty="0" smtClean="0">
                          <a:solidFill>
                            <a:schemeClr val="tx1"/>
                          </a:solidFill>
                          <a:effectLst/>
                          <a:latin typeface="+mn-lt"/>
                          <a:ea typeface="+mn-ea"/>
                          <a:cs typeface="+mn-cs"/>
                        </a:rPr>
                        <a:t>Accuracies</a:t>
                      </a:r>
                      <a:r>
                        <a:rPr lang="en-US" sz="3600" kern="1200" baseline="0" dirty="0" smtClean="0">
                          <a:solidFill>
                            <a:schemeClr val="tx1"/>
                          </a:solidFill>
                          <a:effectLst/>
                          <a:latin typeface="+mn-lt"/>
                          <a:ea typeface="+mn-ea"/>
                          <a:cs typeface="+mn-cs"/>
                        </a:rPr>
                        <a:t> on baseline error</a:t>
                      </a:r>
                      <a:endParaRPr lang="en-US" sz="3600" kern="1200" dirty="0">
                        <a:solidFill>
                          <a:schemeClr val="tx1"/>
                        </a:solidFill>
                        <a:effectLst/>
                        <a:latin typeface="+mn-lt"/>
                        <a:ea typeface="+mn-ea"/>
                        <a:cs typeface="+mn-cs"/>
                      </a:endParaRPr>
                    </a:p>
                  </a:txBody>
                  <a:tcPr/>
                </a:tc>
                <a:tc hMerge="1">
                  <a:txBody>
                    <a:bodyPr/>
                    <a:lstStyle/>
                    <a:p>
                      <a:pPr algn="ctr"/>
                      <a:endParaRPr lang="en-US" sz="3600" kern="1200" dirty="0">
                        <a:solidFill>
                          <a:schemeClr val="tx1"/>
                        </a:solidFill>
                        <a:effectLst/>
                        <a:latin typeface="+mn-lt"/>
                        <a:ea typeface="+mn-ea"/>
                        <a:cs typeface="+mn-cs"/>
                      </a:endParaRPr>
                    </a:p>
                  </a:txBody>
                  <a:tcPr/>
                </a:tc>
                <a:tc hMerge="1">
                  <a:txBody>
                    <a:bodyPr/>
                    <a:lstStyle/>
                    <a:p>
                      <a:pPr algn="ctr"/>
                      <a:endParaRPr lang="en-US" sz="3600" kern="1200" dirty="0">
                        <a:solidFill>
                          <a:schemeClr val="tx1"/>
                        </a:solidFill>
                        <a:effectLst/>
                        <a:latin typeface="+mn-lt"/>
                        <a:ea typeface="+mn-ea"/>
                        <a:cs typeface="+mn-cs"/>
                      </a:endParaRPr>
                    </a:p>
                  </a:txBody>
                  <a:tcPr/>
                </a:tc>
              </a:tr>
              <a:tr h="431771">
                <a:tc>
                  <a:txBody>
                    <a:bodyPr/>
                    <a:lstStyle/>
                    <a:p>
                      <a:pPr algn="ctr"/>
                      <a:r>
                        <a:rPr lang="en-US" sz="3600" kern="1200" dirty="0" smtClean="0">
                          <a:solidFill>
                            <a:schemeClr val="tx1"/>
                          </a:solidFill>
                          <a:effectLst/>
                          <a:latin typeface="+mn-lt"/>
                          <a:ea typeface="+mn-ea"/>
                          <a:cs typeface="+mn-cs"/>
                        </a:rPr>
                        <a:t>No</a:t>
                      </a:r>
                      <a:r>
                        <a:rPr lang="en-US" sz="3600" kern="1200" baseline="0" dirty="0" smtClean="0">
                          <a:solidFill>
                            <a:schemeClr val="tx1"/>
                          </a:solidFill>
                          <a:effectLst/>
                          <a:latin typeface="+mn-lt"/>
                          <a:ea typeface="+mn-ea"/>
                          <a:cs typeface="+mn-cs"/>
                        </a:rPr>
                        <a:t> pruning</a:t>
                      </a:r>
                      <a:endParaRPr lang="en-US" sz="3600" kern="1200" dirty="0">
                        <a:solidFill>
                          <a:schemeClr val="tx1"/>
                        </a:solidFill>
                        <a:effectLst/>
                        <a:latin typeface="+mn-lt"/>
                        <a:ea typeface="+mn-ea"/>
                        <a:cs typeface="+mn-cs"/>
                      </a:endParaRPr>
                    </a:p>
                  </a:txBody>
                  <a:tcPr/>
                </a:tc>
                <a:tc>
                  <a:txBody>
                    <a:bodyPr/>
                    <a:lstStyle/>
                    <a:p>
                      <a:pPr algn="ctr"/>
                      <a:r>
                        <a:rPr lang="en-US" sz="3600" kern="1200" dirty="0" smtClean="0">
                          <a:solidFill>
                            <a:schemeClr val="tx1"/>
                          </a:solidFill>
                          <a:effectLst/>
                          <a:latin typeface="+mn-lt"/>
                          <a:ea typeface="+mn-ea"/>
                          <a:cs typeface="+mn-cs"/>
                        </a:rPr>
                        <a:t>Schema</a:t>
                      </a:r>
                      <a:r>
                        <a:rPr lang="en-US" sz="3600" kern="1200" baseline="0" dirty="0" smtClean="0">
                          <a:solidFill>
                            <a:schemeClr val="tx1"/>
                          </a:solidFill>
                          <a:effectLst/>
                          <a:latin typeface="+mn-lt"/>
                          <a:ea typeface="+mn-ea"/>
                          <a:cs typeface="+mn-cs"/>
                        </a:rPr>
                        <a:t> 1</a:t>
                      </a:r>
                      <a:endParaRPr lang="en-US" sz="3600" kern="1200" dirty="0">
                        <a:solidFill>
                          <a:schemeClr val="tx1"/>
                        </a:solidFill>
                        <a:effectLst/>
                        <a:latin typeface="+mn-lt"/>
                        <a:ea typeface="+mn-ea"/>
                        <a:cs typeface="+mn-cs"/>
                      </a:endParaRPr>
                    </a:p>
                  </a:txBody>
                  <a:tcPr/>
                </a:tc>
                <a:tc>
                  <a:txBody>
                    <a:bodyPr/>
                    <a:lstStyle/>
                    <a:p>
                      <a:pPr algn="ctr"/>
                      <a:r>
                        <a:rPr lang="en-US" sz="3600" kern="1200" dirty="0" smtClean="0">
                          <a:solidFill>
                            <a:schemeClr val="tx1"/>
                          </a:solidFill>
                          <a:effectLst/>
                          <a:latin typeface="+mn-lt"/>
                          <a:ea typeface="+mn-ea"/>
                          <a:cs typeface="+mn-cs"/>
                        </a:rPr>
                        <a:t>Schema 2</a:t>
                      </a:r>
                      <a:endParaRPr lang="en-US" sz="3600" kern="1200" dirty="0">
                        <a:solidFill>
                          <a:schemeClr val="tx1"/>
                        </a:solidFill>
                        <a:effectLst/>
                        <a:latin typeface="+mn-lt"/>
                        <a:ea typeface="+mn-ea"/>
                        <a:cs typeface="+mn-cs"/>
                      </a:endParaRPr>
                    </a:p>
                  </a:txBody>
                  <a:tcPr/>
                </a:tc>
              </a:tr>
              <a:tr h="431072">
                <a:tc>
                  <a:txBody>
                    <a:bodyPr/>
                    <a:lstStyle/>
                    <a:p>
                      <a:pPr marL="0" marR="0" indent="0" algn="ctr" defTabSz="2194560" rtl="0" eaLnBrk="1" fontAlgn="auto" latinLnBrk="0" hangingPunct="1">
                        <a:lnSpc>
                          <a:spcPct val="100000"/>
                        </a:lnSpc>
                        <a:spcBef>
                          <a:spcPts val="0"/>
                        </a:spcBef>
                        <a:spcAft>
                          <a:spcPts val="0"/>
                        </a:spcAft>
                        <a:buClrTx/>
                        <a:buSzTx/>
                        <a:buFontTx/>
                        <a:buNone/>
                        <a:tabLst/>
                        <a:defRPr/>
                      </a:pPr>
                      <a:r>
                        <a:rPr lang="en-US" sz="3600" kern="1200" dirty="0" smtClean="0">
                          <a:solidFill>
                            <a:schemeClr val="tx1"/>
                          </a:solidFill>
                          <a:effectLst/>
                          <a:latin typeface="+mn-lt"/>
                          <a:ea typeface="+mn-ea"/>
                          <a:cs typeface="+mn-cs"/>
                        </a:rPr>
                        <a:t>0.0 % </a:t>
                      </a:r>
                    </a:p>
                  </a:txBody>
                  <a:tcPr/>
                </a:tc>
                <a:tc>
                  <a:txBody>
                    <a:bodyPr/>
                    <a:lstStyle/>
                    <a:p>
                      <a:pPr algn="ctr"/>
                      <a:r>
                        <a:rPr lang="en-US" sz="3600" kern="1200" dirty="0" smtClean="0">
                          <a:solidFill>
                            <a:schemeClr val="tx1"/>
                          </a:solidFill>
                          <a:effectLst/>
                          <a:latin typeface="+mn-lt"/>
                          <a:ea typeface="+mn-ea"/>
                          <a:cs typeface="+mn-cs"/>
                        </a:rPr>
                        <a:t>38.77 % </a:t>
                      </a:r>
                      <a:endParaRPr lang="en-US" sz="3600" kern="1200" dirty="0">
                        <a:solidFill>
                          <a:schemeClr val="tx1"/>
                        </a:solidFill>
                        <a:effectLst/>
                        <a:latin typeface="+mn-lt"/>
                        <a:ea typeface="+mn-ea"/>
                        <a:cs typeface="+mn-cs"/>
                      </a:endParaRPr>
                    </a:p>
                  </a:txBody>
                  <a:tcPr/>
                </a:tc>
                <a:tc>
                  <a:txBody>
                    <a:bodyPr/>
                    <a:lstStyle/>
                    <a:p>
                      <a:pPr algn="ctr"/>
                      <a:r>
                        <a:rPr lang="en-US" sz="3600" kern="1200" dirty="0" smtClean="0">
                          <a:solidFill>
                            <a:schemeClr val="tx1"/>
                          </a:solidFill>
                          <a:effectLst/>
                          <a:latin typeface="+mn-lt"/>
                          <a:ea typeface="+mn-ea"/>
                          <a:cs typeface="+mn-cs"/>
                        </a:rPr>
                        <a:t>14.13 % </a:t>
                      </a:r>
                      <a:endParaRPr lang="en-US" sz="3600" kern="1200" dirty="0">
                        <a:solidFill>
                          <a:schemeClr val="tx1"/>
                        </a:solidFill>
                        <a:effectLst/>
                        <a:latin typeface="+mn-lt"/>
                        <a:ea typeface="+mn-ea"/>
                        <a:cs typeface="+mn-cs"/>
                      </a:endParaRPr>
                    </a:p>
                  </a:txBody>
                  <a:tcPr/>
                </a:tc>
              </a:tr>
            </a:tbl>
          </a:graphicData>
        </a:graphic>
      </p:graphicFrame>
      <p:grpSp>
        <p:nvGrpSpPr>
          <p:cNvPr id="100" name="Group 99"/>
          <p:cNvGrpSpPr/>
          <p:nvPr/>
        </p:nvGrpSpPr>
        <p:grpSpPr>
          <a:xfrm>
            <a:off x="1305201" y="23770332"/>
            <a:ext cx="9398625" cy="1673410"/>
            <a:chOff x="3739667" y="24611447"/>
            <a:chExt cx="5836615" cy="954805"/>
          </a:xfrm>
        </p:grpSpPr>
        <p:grpSp>
          <p:nvGrpSpPr>
            <p:cNvPr id="101" name="Group 100"/>
            <p:cNvGrpSpPr/>
            <p:nvPr/>
          </p:nvGrpSpPr>
          <p:grpSpPr>
            <a:xfrm>
              <a:off x="3739667" y="24611447"/>
              <a:ext cx="2679391" cy="954805"/>
              <a:chOff x="2005" y="423624"/>
              <a:chExt cx="2679391" cy="954805"/>
            </a:xfrm>
          </p:grpSpPr>
          <p:sp>
            <p:nvSpPr>
              <p:cNvPr id="108" name="Rounded Rectangle 107"/>
              <p:cNvSpPr/>
              <p:nvPr/>
            </p:nvSpPr>
            <p:spPr>
              <a:xfrm>
                <a:off x="2005" y="423624"/>
                <a:ext cx="2679391" cy="9548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9" name="Rounded Rectangle 4"/>
              <p:cNvSpPr/>
              <p:nvPr/>
            </p:nvSpPr>
            <p:spPr>
              <a:xfrm>
                <a:off x="29970" y="451589"/>
                <a:ext cx="2623461" cy="898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3200" b="1" kern="1200" dirty="0" smtClean="0">
                    <a:solidFill>
                      <a:srgbClr val="92D050"/>
                    </a:solidFill>
                  </a:rPr>
                  <a:t>System1:</a:t>
                </a:r>
                <a:r>
                  <a:rPr lang="en-US" sz="3200" kern="1200" dirty="0" smtClean="0"/>
                  <a:t> Finding the Right Sentence(s)</a:t>
                </a:r>
                <a:endParaRPr lang="en-US" sz="3200" kern="1200" dirty="0"/>
              </a:p>
            </p:txBody>
          </p:sp>
        </p:grpSp>
        <p:grpSp>
          <p:nvGrpSpPr>
            <p:cNvPr id="102" name="Group 101"/>
            <p:cNvGrpSpPr/>
            <p:nvPr/>
          </p:nvGrpSpPr>
          <p:grpSpPr>
            <a:xfrm>
              <a:off x="6578193" y="24891523"/>
              <a:ext cx="337364" cy="394652"/>
              <a:chOff x="2840531" y="703700"/>
              <a:chExt cx="337364" cy="394652"/>
            </a:xfrm>
          </p:grpSpPr>
          <p:sp>
            <p:nvSpPr>
              <p:cNvPr id="106" name="Right Arrow 105"/>
              <p:cNvSpPr/>
              <p:nvPr/>
            </p:nvSpPr>
            <p:spPr>
              <a:xfrm>
                <a:off x="2840531" y="703700"/>
                <a:ext cx="337364" cy="394652"/>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07" name="Right Arrow 6"/>
              <p:cNvSpPr/>
              <p:nvPr/>
            </p:nvSpPr>
            <p:spPr>
              <a:xfrm>
                <a:off x="2840531" y="782630"/>
                <a:ext cx="236155" cy="2367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p:txBody>
          </p:sp>
        </p:grpSp>
        <p:grpSp>
          <p:nvGrpSpPr>
            <p:cNvPr id="103" name="Group 102"/>
            <p:cNvGrpSpPr/>
            <p:nvPr/>
          </p:nvGrpSpPr>
          <p:grpSpPr>
            <a:xfrm>
              <a:off x="7055596" y="24611447"/>
              <a:ext cx="2520686" cy="954805"/>
              <a:chOff x="3317934" y="423624"/>
              <a:chExt cx="2520686" cy="954805"/>
            </a:xfrm>
          </p:grpSpPr>
          <p:sp>
            <p:nvSpPr>
              <p:cNvPr id="104" name="Rounded Rectangle 103"/>
              <p:cNvSpPr/>
              <p:nvPr/>
            </p:nvSpPr>
            <p:spPr>
              <a:xfrm>
                <a:off x="3317934" y="423624"/>
                <a:ext cx="2520686" cy="954805"/>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5" name="Rounded Rectangle 8"/>
              <p:cNvSpPr/>
              <p:nvPr/>
            </p:nvSpPr>
            <p:spPr>
              <a:xfrm>
                <a:off x="3345900" y="451589"/>
                <a:ext cx="2464756" cy="89887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3200" b="1" kern="1200" dirty="0" smtClean="0">
                    <a:solidFill>
                      <a:srgbClr val="FF0000"/>
                    </a:solidFill>
                  </a:rPr>
                  <a:t>System2:</a:t>
                </a:r>
                <a:r>
                  <a:rPr lang="en-US" sz="3200" kern="1200" dirty="0" smtClean="0"/>
                  <a:t> Answering the question, given </a:t>
                </a:r>
                <a:r>
                  <a:rPr lang="en-US" sz="3200" kern="1200" smtClean="0"/>
                  <a:t>the </a:t>
                </a:r>
                <a:r>
                  <a:rPr lang="en-US" sz="3200" smtClean="0"/>
                  <a:t>selected</a:t>
                </a:r>
                <a:r>
                  <a:rPr lang="en-US" sz="3200" kern="1200" smtClean="0"/>
                  <a:t> </a:t>
                </a:r>
                <a:r>
                  <a:rPr lang="en-US" sz="3200" kern="1200" dirty="0" smtClean="0"/>
                  <a:t>sentence(s)</a:t>
                </a:r>
                <a:endParaRPr lang="en-US" sz="3200" kern="1200" dirty="0"/>
              </a:p>
            </p:txBody>
          </p:sp>
        </p:grpSp>
      </p:grpSp>
      <p:sp>
        <p:nvSpPr>
          <p:cNvPr id="40" name="TextBox 39"/>
          <p:cNvSpPr txBox="1"/>
          <p:nvPr/>
        </p:nvSpPr>
        <p:spPr>
          <a:xfrm>
            <a:off x="22270141" y="6549748"/>
            <a:ext cx="10038659" cy="18374261"/>
          </a:xfrm>
          <a:prstGeom prst="rect">
            <a:avLst/>
          </a:prstGeom>
          <a:noFill/>
        </p:spPr>
        <p:txBody>
          <a:bodyPr wrap="square" rtlCol="0">
            <a:spAutoFit/>
          </a:bodyPr>
          <a:lstStyle/>
          <a:p>
            <a:pPr marL="571500" indent="-571500">
              <a:buFont typeface="Arial" pitchFamily="34" charset="0"/>
              <a:buChar char="•"/>
            </a:pPr>
            <a:r>
              <a:rPr lang="en-US" sz="3600" dirty="0" smtClean="0">
                <a:latin typeface="Times New Roman" pitchFamily="18" charset="0"/>
                <a:cs typeface="Times New Roman" pitchFamily="18" charset="0"/>
              </a:rPr>
              <a:t>Suppose we are given </a:t>
            </a:r>
            <a:r>
              <a:rPr lang="en-US" sz="3600" dirty="0" err="1" smtClean="0">
                <a:latin typeface="Times New Roman" pitchFamily="18" charset="0"/>
                <a:cs typeface="Times New Roman" pitchFamily="18" charset="0"/>
              </a:rPr>
              <a:t>coreference</a:t>
            </a:r>
            <a:r>
              <a:rPr lang="en-US" sz="3600" dirty="0" smtClean="0">
                <a:latin typeface="Times New Roman" pitchFamily="18" charset="0"/>
                <a:cs typeface="Times New Roman" pitchFamily="18" charset="0"/>
              </a:rPr>
              <a:t> chains of a given story. Can we create  a coherent set of event chains, for each animate entity? </a:t>
            </a:r>
          </a:p>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Experiment: </a:t>
            </a:r>
            <a:endParaRPr lang="en-US" sz="3600" dirty="0">
              <a:latin typeface="Times New Roman" pitchFamily="18" charset="0"/>
              <a:cs typeface="Times New Roman" pitchFamily="18" charset="0"/>
            </a:endParaRPr>
          </a:p>
          <a:p>
            <a:pPr marL="1188720" lvl="1" indent="-571500">
              <a:buFont typeface="Arial" pitchFamily="34" charset="0"/>
              <a:buChar char="•"/>
            </a:pPr>
            <a:r>
              <a:rPr lang="en-US" sz="3600" dirty="0" smtClean="0">
                <a:latin typeface="Times New Roman" pitchFamily="18" charset="0"/>
                <a:cs typeface="Times New Roman" pitchFamily="18" charset="0"/>
              </a:rPr>
              <a:t>Extract </a:t>
            </a:r>
            <a:r>
              <a:rPr lang="en-US" sz="3600" dirty="0" err="1" smtClean="0">
                <a:latin typeface="Times New Roman" pitchFamily="18" charset="0"/>
                <a:cs typeface="Times New Roman" pitchFamily="18" charset="0"/>
              </a:rPr>
              <a:t>coreference</a:t>
            </a:r>
            <a:r>
              <a:rPr lang="en-US" sz="3600" dirty="0" smtClean="0">
                <a:latin typeface="Times New Roman" pitchFamily="18" charset="0"/>
                <a:cs typeface="Times New Roman" pitchFamily="18" charset="0"/>
              </a:rPr>
              <a:t> chains for each story</a:t>
            </a:r>
          </a:p>
          <a:p>
            <a:pPr marL="1188720" lvl="1" indent="-571500">
              <a:buFont typeface="Arial" pitchFamily="34" charset="0"/>
              <a:buChar char="•"/>
            </a:pPr>
            <a:r>
              <a:rPr lang="en-US" sz="3600" dirty="0" smtClean="0">
                <a:latin typeface="Times New Roman" pitchFamily="18" charset="0"/>
                <a:cs typeface="Times New Roman" pitchFamily="18" charset="0"/>
              </a:rPr>
              <a:t>Separate chains into plural and singular chains, and find connection between them. </a:t>
            </a:r>
          </a:p>
          <a:p>
            <a:pPr marL="1188720" lvl="1" indent="-571500">
              <a:buFont typeface="Arial" pitchFamily="34" charset="0"/>
              <a:buChar char="•"/>
            </a:pPr>
            <a:r>
              <a:rPr lang="en-US" sz="3600" dirty="0" smtClean="0">
                <a:latin typeface="Times New Roman" pitchFamily="18" charset="0"/>
                <a:cs typeface="Times New Roman" pitchFamily="18" charset="0"/>
              </a:rPr>
              <a:t>And create timeline of singular chains, with plural chains attached to them.</a:t>
            </a:r>
          </a:p>
          <a:p>
            <a:pPr marL="571500" indent="-571500">
              <a:buFont typeface="Arial" pitchFamily="34" charset="0"/>
              <a:buChar char="•"/>
            </a:pPr>
            <a:r>
              <a:rPr lang="en-US" sz="3600" dirty="0" smtClean="0">
                <a:latin typeface="Times New Roman" pitchFamily="18" charset="0"/>
                <a:cs typeface="Times New Roman" pitchFamily="18" charset="0"/>
              </a:rPr>
              <a:t>An example is shown below. The output can be much noisier. </a:t>
            </a:r>
          </a:p>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Next:</a:t>
            </a:r>
            <a:r>
              <a:rPr lang="en-US" sz="3600" dirty="0" smtClean="0">
                <a:latin typeface="Times New Roman" pitchFamily="18" charset="0"/>
                <a:cs typeface="Times New Roman" pitchFamily="18" charset="0"/>
              </a:rPr>
              <a:t> Can we use this timeline to improve QA?</a:t>
            </a:r>
          </a:p>
          <a:p>
            <a:pPr marL="571500" indent="-571500">
              <a:buFont typeface="Arial" pitchFamily="34" charset="0"/>
              <a:buChar char="•"/>
            </a:pPr>
            <a:r>
              <a:rPr lang="en-US" sz="3600" b="1" dirty="0">
                <a:solidFill>
                  <a:srgbClr val="FF0000"/>
                </a:solidFill>
                <a:latin typeface="Times New Roman" pitchFamily="18" charset="0"/>
                <a:cs typeface="Times New Roman" pitchFamily="18" charset="0"/>
              </a:rPr>
              <a:t>Experiment: </a:t>
            </a:r>
            <a:r>
              <a:rPr lang="en-US" sz="3600" dirty="0" smtClean="0">
                <a:latin typeface="Times New Roman" pitchFamily="18" charset="0"/>
                <a:cs typeface="Times New Roman" pitchFamily="18" charset="0"/>
              </a:rPr>
              <a:t>Given question, find its main character, and choose the subset of sentences, related to this character, using the timeline. </a:t>
            </a:r>
            <a:endParaRPr lang="en-US" sz="3600" dirty="0">
              <a:latin typeface="Times New Roman" pitchFamily="18" charset="0"/>
              <a:cs typeface="Times New Roman" pitchFamily="18" charset="0"/>
            </a:endParaRPr>
          </a:p>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Result:</a:t>
            </a:r>
            <a:endParaRPr lang="en-US" sz="3600" dirty="0">
              <a:latin typeface="Times New Roman" pitchFamily="18" charset="0"/>
              <a:cs typeface="Times New Roman" pitchFamily="18" charset="0"/>
            </a:endParaRPr>
          </a:p>
          <a:p>
            <a:pPr marL="571500" indent="-571500">
              <a:buFont typeface="Arial" pitchFamily="34" charset="0"/>
              <a:buChar char="•"/>
            </a:pPr>
            <a:r>
              <a:rPr lang="en-US" sz="3600" dirty="0">
                <a:latin typeface="Times New Roman" pitchFamily="18" charset="0"/>
                <a:cs typeface="Times New Roman" pitchFamily="18" charset="0"/>
              </a:rPr>
              <a:t>O</a:t>
            </a:r>
            <a:r>
              <a:rPr lang="en-US" sz="3600" dirty="0" smtClean="0">
                <a:latin typeface="Times New Roman" pitchFamily="18" charset="0"/>
                <a:cs typeface="Times New Roman" pitchFamily="18" charset="0"/>
              </a:rPr>
              <a:t>n average the reduced size of  the stories is 83.2</a:t>
            </a:r>
            <a:r>
              <a:rPr lang="en-US" sz="3600" dirty="0">
                <a:latin typeface="Times New Roman" pitchFamily="18" charset="0"/>
                <a:cs typeface="Times New Roman" pitchFamily="18" charset="0"/>
              </a:rPr>
              <a:t>% (no. of </a:t>
            </a:r>
            <a:r>
              <a:rPr lang="en-US" sz="3600" dirty="0" smtClean="0">
                <a:latin typeface="Times New Roman" pitchFamily="18" charset="0"/>
                <a:cs typeface="Times New Roman" pitchFamily="18" charset="0"/>
              </a:rPr>
              <a:t>words) of the original stories.</a:t>
            </a:r>
          </a:p>
          <a:p>
            <a:pPr marL="571500" indent="-571500">
              <a:buFont typeface="Arial" pitchFamily="34" charset="0"/>
              <a:buChar char="•"/>
            </a:pPr>
            <a:r>
              <a:rPr lang="en-US" sz="3600" dirty="0">
                <a:latin typeface="Times New Roman" pitchFamily="18" charset="0"/>
                <a:cs typeface="Times New Roman" pitchFamily="18" charset="0"/>
              </a:rPr>
              <a:t>But the performance almost doesn’t change. </a:t>
            </a:r>
          </a:p>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Promising </a:t>
            </a:r>
            <a:r>
              <a:rPr lang="en-US" sz="3600" b="1" dirty="0">
                <a:solidFill>
                  <a:srgbClr val="FF0000"/>
                </a:solidFill>
                <a:latin typeface="Times New Roman" pitchFamily="18" charset="0"/>
                <a:cs typeface="Times New Roman" pitchFamily="18" charset="0"/>
              </a:rPr>
              <a:t>point:</a:t>
            </a:r>
            <a:r>
              <a:rPr lang="en-US" sz="3600" dirty="0">
                <a:latin typeface="Times New Roman" pitchFamily="18" charset="0"/>
                <a:cs typeface="Times New Roman" pitchFamily="18" charset="0"/>
              </a:rPr>
              <a:t> although no improvement yet, but reduced text</a:t>
            </a:r>
          </a:p>
          <a:p>
            <a:pPr marL="571500" indent="-571500">
              <a:spcBef>
                <a:spcPts val="0"/>
              </a:spcBef>
              <a:spcAft>
                <a:spcPts val="0"/>
              </a:spcAft>
              <a:buFont typeface="Arial" panose="020B0604020202020204" pitchFamily="34" charset="0"/>
              <a:buChar char="•"/>
            </a:pPr>
            <a:endParaRPr lang="en-US" sz="3600" dirty="0" smtClean="0">
              <a:latin typeface="Times New Roman" pitchFamily="18" charset="0"/>
              <a:cs typeface="Times New Roman" pitchFamily="18" charset="0"/>
            </a:endParaRPr>
          </a:p>
          <a:p>
            <a:pPr marL="571500" indent="-571500">
              <a:spcBef>
                <a:spcPts val="0"/>
              </a:spcBef>
              <a:spcAft>
                <a:spcPts val="0"/>
              </a:spcAft>
              <a:buFont typeface="Arial" panose="020B0604020202020204" pitchFamily="34" charset="0"/>
              <a:buChar char="•"/>
            </a:pPr>
            <a:endParaRPr lang="en-US" sz="3600" dirty="0">
              <a:latin typeface="Times New Roman" pitchFamily="18" charset="0"/>
              <a:cs typeface="Times New Roman" pitchFamily="18" charset="0"/>
            </a:endParaRPr>
          </a:p>
          <a:p>
            <a:pPr marL="571500" indent="-571500">
              <a:spcBef>
                <a:spcPts val="0"/>
              </a:spcBef>
              <a:spcAft>
                <a:spcPts val="0"/>
              </a:spcAft>
              <a:buFont typeface="Arial" panose="020B0604020202020204" pitchFamily="34" charset="0"/>
              <a:buChar char="•"/>
            </a:pPr>
            <a:r>
              <a:rPr lang="en-US" sz="3600" dirty="0" smtClean="0">
                <a:latin typeface="Times New Roman" pitchFamily="18" charset="0"/>
                <a:cs typeface="Times New Roman" pitchFamily="18" charset="0"/>
              </a:rPr>
              <a:t>Define </a:t>
            </a:r>
            <a:r>
              <a:rPr lang="en-US" sz="3600" dirty="0">
                <a:latin typeface="Times New Roman" pitchFamily="18" charset="0"/>
                <a:cs typeface="Times New Roman" pitchFamily="18" charset="0"/>
              </a:rPr>
              <a:t>an event to be: </a:t>
            </a:r>
          </a:p>
          <a:p>
            <a:pPr algn="ctr">
              <a:spcBef>
                <a:spcPts val="0"/>
              </a:spcBef>
              <a:spcAft>
                <a:spcPts val="0"/>
              </a:spcAft>
            </a:pPr>
            <a:r>
              <a:rPr lang="en-US" sz="3600" dirty="0"/>
              <a:t>( </a:t>
            </a:r>
            <a:r>
              <a:rPr lang="en-US" sz="3600" dirty="0">
                <a:solidFill>
                  <a:srgbClr val="0070C0"/>
                </a:solidFill>
              </a:rPr>
              <a:t>Subject</a:t>
            </a:r>
            <a:r>
              <a:rPr lang="en-US" sz="3600" dirty="0"/>
              <a:t>; </a:t>
            </a:r>
            <a:r>
              <a:rPr lang="en-US" sz="3600" dirty="0">
                <a:solidFill>
                  <a:srgbClr val="7030A0"/>
                </a:solidFill>
              </a:rPr>
              <a:t>Relation</a:t>
            </a:r>
            <a:r>
              <a:rPr lang="en-US" sz="3600" dirty="0"/>
              <a:t>; </a:t>
            </a:r>
            <a:r>
              <a:rPr lang="en-US" sz="3600" dirty="0">
                <a:solidFill>
                  <a:srgbClr val="FF0000"/>
                </a:solidFill>
              </a:rPr>
              <a:t>Object</a:t>
            </a:r>
            <a:r>
              <a:rPr lang="en-US" sz="3600" dirty="0"/>
              <a:t> )</a:t>
            </a:r>
          </a:p>
          <a:p>
            <a:pPr marL="571500" indent="-571500">
              <a:spcBef>
                <a:spcPts val="0"/>
              </a:spcBef>
              <a:spcAft>
                <a:spcPts val="0"/>
              </a:spcAft>
              <a:buFont typeface="Arial" panose="020B0604020202020204" pitchFamily="34" charset="0"/>
              <a:buChar char="•"/>
            </a:pPr>
            <a:r>
              <a:rPr lang="en-US" sz="3600" dirty="0">
                <a:latin typeface="Times New Roman" pitchFamily="18" charset="0"/>
                <a:cs typeface="Times New Roman" pitchFamily="18" charset="0"/>
              </a:rPr>
              <a:t>Ex.:</a:t>
            </a:r>
            <a:r>
              <a:rPr lang="en-US" sz="3600" dirty="0"/>
              <a:t>   </a:t>
            </a:r>
            <a:endParaRPr lang="en-US" sz="3600" dirty="0" smtClean="0"/>
          </a:p>
          <a:p>
            <a:pPr algn="ctr">
              <a:spcBef>
                <a:spcPts val="0"/>
              </a:spcBef>
              <a:spcAft>
                <a:spcPts val="0"/>
              </a:spcAft>
            </a:pPr>
            <a:r>
              <a:rPr lang="en-US" sz="3600" dirty="0" smtClean="0"/>
              <a:t>( </a:t>
            </a:r>
            <a:r>
              <a:rPr lang="en-US" sz="3600" dirty="0">
                <a:solidFill>
                  <a:srgbClr val="0070C0"/>
                </a:solidFill>
              </a:rPr>
              <a:t>Abramoff</a:t>
            </a:r>
            <a:r>
              <a:rPr lang="en-US" sz="3600" dirty="0"/>
              <a:t>; </a:t>
            </a:r>
            <a:r>
              <a:rPr lang="en-US" sz="3600" dirty="0">
                <a:solidFill>
                  <a:srgbClr val="7030A0"/>
                </a:solidFill>
              </a:rPr>
              <a:t>was indicted in</a:t>
            </a:r>
            <a:r>
              <a:rPr lang="en-US" sz="3600" dirty="0"/>
              <a:t>; </a:t>
            </a:r>
            <a:r>
              <a:rPr lang="en-US" sz="3600" dirty="0">
                <a:solidFill>
                  <a:srgbClr val="FF0000"/>
                </a:solidFill>
              </a:rPr>
              <a:t>Florida</a:t>
            </a:r>
            <a:r>
              <a:rPr lang="en-US" sz="3600" dirty="0"/>
              <a:t> )</a:t>
            </a:r>
          </a:p>
          <a:p>
            <a:pPr marL="571500" indent="-571500">
              <a:spcBef>
                <a:spcPts val="0"/>
              </a:spcBef>
              <a:spcAft>
                <a:spcPts val="0"/>
              </a:spcAft>
              <a:buFont typeface="Arial" panose="020B0604020202020204" pitchFamily="34" charset="0"/>
              <a:buChar char="•"/>
            </a:pPr>
            <a:r>
              <a:rPr lang="en-US" sz="3600" dirty="0">
                <a:latin typeface="Times New Roman" pitchFamily="18" charset="0"/>
                <a:cs typeface="Times New Roman" pitchFamily="18" charset="0"/>
              </a:rPr>
              <a:t>Normalize the arguments: </a:t>
            </a:r>
          </a:p>
          <a:p>
            <a:pPr algn="ctr">
              <a:spcBef>
                <a:spcPts val="0"/>
              </a:spcBef>
              <a:spcAft>
                <a:spcPts val="0"/>
              </a:spcAft>
            </a:pPr>
            <a:r>
              <a:rPr lang="en-US" sz="3600" dirty="0"/>
              <a:t>(</a:t>
            </a:r>
            <a:r>
              <a:rPr lang="en-US" sz="3600" dirty="0">
                <a:solidFill>
                  <a:srgbClr val="0070C0"/>
                </a:solidFill>
              </a:rPr>
              <a:t>Person</a:t>
            </a:r>
            <a:r>
              <a:rPr lang="en-US" sz="3600" dirty="0"/>
              <a:t>; </a:t>
            </a:r>
            <a:r>
              <a:rPr lang="en-US" sz="3600" dirty="0">
                <a:solidFill>
                  <a:srgbClr val="7030A0"/>
                </a:solidFill>
              </a:rPr>
              <a:t>be indicted in</a:t>
            </a:r>
            <a:r>
              <a:rPr lang="en-US" sz="3600" dirty="0"/>
              <a:t>; </a:t>
            </a:r>
            <a:r>
              <a:rPr lang="en-US" sz="3600" dirty="0">
                <a:solidFill>
                  <a:srgbClr val="FF0000"/>
                </a:solidFill>
              </a:rPr>
              <a:t>State</a:t>
            </a:r>
            <a:r>
              <a:rPr lang="en-US" sz="3600" dirty="0"/>
              <a:t>)</a:t>
            </a:r>
          </a:p>
          <a:p>
            <a:pPr marL="571500" indent="-571500">
              <a:buFont typeface="Arial" panose="020B0604020202020204" pitchFamily="34" charset="0"/>
              <a:buChar char="•"/>
            </a:pPr>
            <a:r>
              <a:rPr lang="en-US" sz="3600" dirty="0">
                <a:latin typeface="Times New Roman" pitchFamily="18" charset="0"/>
                <a:cs typeface="Times New Roman" pitchFamily="18" charset="0"/>
              </a:rPr>
              <a:t>In </a:t>
            </a:r>
            <a:r>
              <a:rPr lang="en-US" sz="3600" dirty="0" smtClean="0">
                <a:latin typeface="Times New Roman" pitchFamily="18" charset="0"/>
                <a:cs typeface="Times New Roman" pitchFamily="18" charset="0"/>
              </a:rPr>
              <a:t>[4] </a:t>
            </a:r>
            <a:r>
              <a:rPr lang="en-US" sz="3600" dirty="0">
                <a:latin typeface="Times New Roman" pitchFamily="18" charset="0"/>
                <a:cs typeface="Times New Roman" pitchFamily="18" charset="0"/>
              </a:rPr>
              <a:t>the authors have gathered co-</a:t>
            </a:r>
            <a:r>
              <a:rPr lang="en-US" sz="3600" dirty="0" err="1">
                <a:latin typeface="Times New Roman" pitchFamily="18" charset="0"/>
                <a:cs typeface="Times New Roman" pitchFamily="18" charset="0"/>
              </a:rPr>
              <a:t>occurance</a:t>
            </a:r>
            <a:r>
              <a:rPr lang="en-US" sz="3600" dirty="0">
                <a:latin typeface="Times New Roman" pitchFamily="18" charset="0"/>
                <a:cs typeface="Times New Roman" pitchFamily="18" charset="0"/>
              </a:rPr>
              <a:t> information </a:t>
            </a:r>
            <a:r>
              <a:rPr lang="en-US" sz="3600" dirty="0" smtClean="0">
                <a:latin typeface="Times New Roman" pitchFamily="18" charset="0"/>
                <a:cs typeface="Times New Roman" pitchFamily="18" charset="0"/>
              </a:rPr>
              <a:t>for the </a:t>
            </a:r>
            <a:r>
              <a:rPr lang="en-US" sz="3600" dirty="0">
                <a:latin typeface="Times New Roman" pitchFamily="18" charset="0"/>
                <a:cs typeface="Times New Roman" pitchFamily="18" charset="0"/>
              </a:rPr>
              <a:t>normalized events, for 1.8 M words, gathering about 11M pair of events. </a:t>
            </a:r>
          </a:p>
          <a:p>
            <a:pPr marL="571500" indent="-571500">
              <a:buFont typeface="Arial" panose="020B0604020202020204" pitchFamily="34" charset="0"/>
              <a:buChar char="•"/>
            </a:pPr>
            <a:endParaRPr lang="en-US" sz="3600" dirty="0">
              <a:latin typeface="Times New Roman" pitchFamily="18" charset="0"/>
              <a:cs typeface="Times New Roman" pitchFamily="18" charset="0"/>
            </a:endParaRPr>
          </a:p>
        </p:txBody>
      </p:sp>
      <p:cxnSp>
        <p:nvCxnSpPr>
          <p:cNvPr id="113" name="Straight Connector 112"/>
          <p:cNvCxnSpPr/>
          <p:nvPr/>
        </p:nvCxnSpPr>
        <p:spPr>
          <a:xfrm>
            <a:off x="22250401" y="6313898"/>
            <a:ext cx="10038660" cy="0"/>
          </a:xfrm>
          <a:prstGeom prst="line">
            <a:avLst/>
          </a:prstGeom>
          <a:ln w="76200">
            <a:solidFill>
              <a:srgbClr val="779CAB"/>
            </a:solidFill>
          </a:ln>
        </p:spPr>
        <p:style>
          <a:lnRef idx="1">
            <a:schemeClr val="accent4"/>
          </a:lnRef>
          <a:fillRef idx="0">
            <a:schemeClr val="accent4"/>
          </a:fillRef>
          <a:effectRef idx="0">
            <a:schemeClr val="accent4"/>
          </a:effectRef>
          <a:fontRef idx="minor">
            <a:schemeClr val="tx1"/>
          </a:fontRef>
        </p:style>
      </p:cxnSp>
      <p:sp>
        <p:nvSpPr>
          <p:cNvPr id="115" name="Text Placeholder 2"/>
          <p:cNvSpPr>
            <a:spLocks noGrp="1"/>
          </p:cNvSpPr>
          <p:nvPr>
            <p:ph type="body" sz="quarter" idx="11"/>
          </p:nvPr>
        </p:nvSpPr>
        <p:spPr>
          <a:xfrm>
            <a:off x="22281932" y="5561887"/>
            <a:ext cx="10048875" cy="754045"/>
          </a:xfrm>
        </p:spPr>
        <p:txBody>
          <a:bodyPr/>
          <a:lstStyle/>
          <a:p>
            <a:r>
              <a:rPr lang="en-US" dirty="0" err="1" smtClean="0">
                <a:solidFill>
                  <a:schemeClr val="accent3">
                    <a:lumMod val="75000"/>
                  </a:schemeClr>
                </a:solidFill>
              </a:rPr>
              <a:t>Coreference</a:t>
            </a:r>
            <a:r>
              <a:rPr lang="en-US" dirty="0" smtClean="0">
                <a:solidFill>
                  <a:schemeClr val="accent3">
                    <a:lumMod val="75000"/>
                  </a:schemeClr>
                </a:solidFill>
              </a:rPr>
              <a:t> for creating timeline</a:t>
            </a:r>
            <a:endParaRPr lang="en-US" dirty="0">
              <a:solidFill>
                <a:schemeClr val="accent3">
                  <a:lumMod val="75000"/>
                </a:schemeClr>
              </a:solidFill>
            </a:endParaRPr>
          </a:p>
        </p:txBody>
      </p:sp>
      <p:grpSp>
        <p:nvGrpSpPr>
          <p:cNvPr id="61" name="Group 60"/>
          <p:cNvGrpSpPr/>
          <p:nvPr/>
        </p:nvGrpSpPr>
        <p:grpSpPr>
          <a:xfrm>
            <a:off x="12208850" y="14481335"/>
            <a:ext cx="8949907" cy="7341960"/>
            <a:chOff x="12208850" y="13757435"/>
            <a:chExt cx="8949907" cy="7341960"/>
          </a:xfrm>
        </p:grpSpPr>
        <p:grpSp>
          <p:nvGrpSpPr>
            <p:cNvPr id="58" name="Group 57"/>
            <p:cNvGrpSpPr/>
            <p:nvPr/>
          </p:nvGrpSpPr>
          <p:grpSpPr>
            <a:xfrm>
              <a:off x="12208850" y="13757435"/>
              <a:ext cx="8949907" cy="7341960"/>
              <a:chOff x="12109867" y="13660665"/>
              <a:chExt cx="8949907" cy="7341960"/>
            </a:xfrm>
          </p:grpSpPr>
          <p:grpSp>
            <p:nvGrpSpPr>
              <p:cNvPr id="39" name="Group 38"/>
              <p:cNvGrpSpPr/>
              <p:nvPr/>
            </p:nvGrpSpPr>
            <p:grpSpPr>
              <a:xfrm>
                <a:off x="12109867" y="13660665"/>
                <a:ext cx="8949907" cy="7341960"/>
                <a:chOff x="12209880" y="5403109"/>
                <a:chExt cx="8592720" cy="7152425"/>
              </a:xfrm>
            </p:grpSpPr>
            <p:pic>
              <p:nvPicPr>
                <p:cNvPr id="1027" name="Picture 3" descr="C:\Users\t-dakhas\Desktop\AllFiles\thr3.png"/>
                <p:cNvPicPr>
                  <a:picLocks noChangeAspect="1" noChangeArrowheads="1"/>
                </p:cNvPicPr>
                <p:nvPr/>
              </p:nvPicPr>
              <p:blipFill rotWithShape="1">
                <a:blip r:embed="rId5">
                  <a:extLst>
                    <a:ext uri="{28A0092B-C50C-407E-A947-70E740481C1C}">
                      <a14:useLocalDpi xmlns:a14="http://schemas.microsoft.com/office/drawing/2010/main" val="0"/>
                    </a:ext>
                  </a:extLst>
                </a:blip>
                <a:srcRect t="-5577" r="22749" b="-4008"/>
                <a:stretch/>
              </p:blipFill>
              <p:spPr bwMode="auto">
                <a:xfrm>
                  <a:off x="12209880" y="5403109"/>
                  <a:ext cx="8592720" cy="7152425"/>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11" name="Picture 5" descr="C:\Users\t-dakhas\Desktop\AllFiles\thr1.png"/>
                <p:cNvPicPr>
                  <a:picLocks noChangeAspect="1" noChangeArrowheads="1"/>
                </p:cNvPicPr>
                <p:nvPr/>
              </p:nvPicPr>
              <p:blipFill rotWithShape="1">
                <a:blip r:embed="rId6">
                  <a:extLst>
                    <a:ext uri="{28A0092B-C50C-407E-A947-70E740481C1C}">
                      <a14:useLocalDpi xmlns:a14="http://schemas.microsoft.com/office/drawing/2010/main" val="0"/>
                    </a:ext>
                  </a:extLst>
                </a:blip>
                <a:srcRect l="76642" r="2986" b="88269"/>
                <a:stretch/>
              </p:blipFill>
              <p:spPr bwMode="auto">
                <a:xfrm>
                  <a:off x="13310016" y="10373757"/>
                  <a:ext cx="3343275" cy="115654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grpSp>
          <p:sp>
            <p:nvSpPr>
              <p:cNvPr id="55" name="TextBox 54"/>
              <p:cNvSpPr txBox="1"/>
              <p:nvPr/>
            </p:nvSpPr>
            <p:spPr>
              <a:xfrm>
                <a:off x="13067126" y="13660665"/>
                <a:ext cx="7435049" cy="523220"/>
              </a:xfrm>
              <a:prstGeom prst="rect">
                <a:avLst/>
              </a:prstGeom>
              <a:noFill/>
            </p:spPr>
            <p:txBody>
              <a:bodyPr wrap="none" rtlCol="0">
                <a:spAutoFit/>
              </a:bodyPr>
              <a:lstStyle/>
              <a:p>
                <a:r>
                  <a:rPr lang="en-US" sz="2800" dirty="0">
                    <a:latin typeface="Times New Roman" pitchFamily="18" charset="0"/>
                    <a:cs typeface="Times New Roman" pitchFamily="18" charset="0"/>
                  </a:rPr>
                  <a:t>Scores normalized with respect to question length</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grpSp>
        <p:sp>
          <p:nvSpPr>
            <p:cNvPr id="116" name="TextBox 115"/>
            <p:cNvSpPr txBox="1"/>
            <p:nvPr/>
          </p:nvSpPr>
          <p:spPr>
            <a:xfrm>
              <a:off x="16036674" y="20557988"/>
              <a:ext cx="1519968" cy="523220"/>
            </a:xfrm>
            <a:prstGeom prst="rect">
              <a:avLst/>
            </a:prstGeom>
            <a:noFill/>
          </p:spPr>
          <p:txBody>
            <a:bodyPr wrap="none" rtlCol="0">
              <a:spAutoFit/>
            </a:bodyPr>
            <a:lstStyle/>
            <a:p>
              <a:r>
                <a:rPr lang="en-US" sz="2800" dirty="0" smtClean="0">
                  <a:latin typeface="Times New Roman" pitchFamily="18" charset="0"/>
                  <a:cs typeface="Times New Roman" pitchFamily="18" charset="0"/>
                </a:rPr>
                <a:t>threshold</a:t>
              </a:r>
              <a:endParaRPr lang="en-US" sz="2800" dirty="0">
                <a:latin typeface="Times New Roman" pitchFamily="18" charset="0"/>
                <a:cs typeface="Times New Roman" pitchFamily="18" charset="0"/>
              </a:endParaRPr>
            </a:p>
          </p:txBody>
        </p:sp>
      </p:grpSp>
      <mc:AlternateContent xmlns:mc="http://schemas.openxmlformats.org/markup-compatibility/2006" xmlns:a14="http://schemas.microsoft.com/office/drawing/2010/main">
        <mc:Choice Requires="a14">
          <p:sp>
            <p:nvSpPr>
              <p:cNvPr id="117" name="TextBox 116"/>
              <p:cNvSpPr txBox="1"/>
              <p:nvPr/>
            </p:nvSpPr>
            <p:spPr>
              <a:xfrm>
                <a:off x="12228075" y="11476856"/>
                <a:ext cx="9386290" cy="3847207"/>
              </a:xfrm>
              <a:prstGeom prst="rect">
                <a:avLst/>
              </a:prstGeom>
              <a:noFill/>
            </p:spPr>
            <p:txBody>
              <a:bodyPr wrap="square" rtlCol="0">
                <a:spAutoFit/>
              </a:bodyPr>
              <a:lstStyle/>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Next:</a:t>
                </a:r>
                <a:r>
                  <a:rPr lang="en-US" sz="3600" dirty="0" smtClean="0">
                    <a:latin typeface="Times New Roman" pitchFamily="18" charset="0"/>
                    <a:cs typeface="Times New Roman" pitchFamily="18" charset="0"/>
                  </a:rPr>
                  <a:t> Can we filter some of the hard questions?</a:t>
                </a:r>
                <a:endParaRPr lang="en-US" sz="3600" b="1" dirty="0" smtClean="0">
                  <a:solidFill>
                    <a:srgbClr val="FF0000"/>
                  </a:solidFill>
                  <a:latin typeface="Times New Roman" pitchFamily="18" charset="0"/>
                  <a:cs typeface="Times New Roman" pitchFamily="18" charset="0"/>
                </a:endParaRPr>
              </a:p>
              <a:p>
                <a:pPr marL="571500" indent="-571500">
                  <a:buFont typeface="Arial" pitchFamily="34" charset="0"/>
                  <a:buChar char="•"/>
                </a:pPr>
                <a:r>
                  <a:rPr lang="en-US" sz="3600" b="1" dirty="0" smtClean="0">
                    <a:solidFill>
                      <a:srgbClr val="FF0000"/>
                    </a:solidFill>
                    <a:latin typeface="Times New Roman" pitchFamily="18" charset="0"/>
                    <a:cs typeface="Times New Roman" pitchFamily="18" charset="0"/>
                  </a:rPr>
                  <a:t>Experiment: </a:t>
                </a:r>
                <a:r>
                  <a:rPr lang="en-US" sz="3600" dirty="0" smtClean="0">
                    <a:latin typeface="Times New Roman" pitchFamily="18" charset="0"/>
                    <a:cs typeface="Times New Roman" pitchFamily="18" charset="0"/>
                  </a:rPr>
                  <a:t>Given a threshold </a:t>
                </a:r>
                <a14:m>
                  <m:oMath xmlns:m="http://schemas.openxmlformats.org/officeDocument/2006/math">
                    <m:sSub>
                      <m:sSubPr>
                        <m:ctrlPr>
                          <a:rPr lang="en-US" sz="3600" b="0" i="1" smtClean="0">
                            <a:latin typeface="Cambria Math" panose="02040503050406030204" pitchFamily="18" charset="0"/>
                            <a:cs typeface="Times New Roman" pitchFamily="18" charset="0"/>
                          </a:rPr>
                        </m:ctrlPr>
                      </m:sSubPr>
                      <m:e>
                        <m:r>
                          <a:rPr lang="en-US" sz="3600" b="0" i="1" smtClean="0">
                            <a:latin typeface="Cambria Math"/>
                            <a:cs typeface="Times New Roman" pitchFamily="18" charset="0"/>
                          </a:rPr>
                          <m:t>𝑣</m:t>
                        </m:r>
                      </m:e>
                      <m:sub>
                        <m:r>
                          <a:rPr lang="en-US" sz="3600" b="0" i="1" smtClean="0">
                            <a:latin typeface="Cambria Math"/>
                            <a:cs typeface="Times New Roman" pitchFamily="18" charset="0"/>
                          </a:rPr>
                          <m:t>𝑡h</m:t>
                        </m:r>
                      </m:sub>
                    </m:sSub>
                  </m:oMath>
                </a14:m>
                <a:r>
                  <a:rPr lang="en-US" sz="3600" dirty="0" smtClean="0">
                    <a:latin typeface="Times New Roman" pitchFamily="18" charset="0"/>
                    <a:cs typeface="Times New Roman" pitchFamily="18" charset="0"/>
                  </a:rPr>
                  <a:t>, abstain all of the questions for which the best option has confidence less than </a:t>
                </a:r>
                <a14:m>
                  <m:oMath xmlns:m="http://schemas.openxmlformats.org/officeDocument/2006/math">
                    <m:sSub>
                      <m:sSubPr>
                        <m:ctrlPr>
                          <a:rPr lang="en-US" sz="3600" i="1">
                            <a:latin typeface="Cambria Math" panose="02040503050406030204" pitchFamily="18" charset="0"/>
                            <a:cs typeface="Times New Roman" pitchFamily="18" charset="0"/>
                          </a:rPr>
                        </m:ctrlPr>
                      </m:sSubPr>
                      <m:e>
                        <m:r>
                          <a:rPr lang="en-US" sz="3600" i="1">
                            <a:latin typeface="Cambria Math"/>
                            <a:cs typeface="Times New Roman" pitchFamily="18" charset="0"/>
                          </a:rPr>
                          <m:t>𝑣</m:t>
                        </m:r>
                      </m:e>
                      <m:sub>
                        <m:r>
                          <a:rPr lang="en-US" sz="3600" i="1">
                            <a:latin typeface="Cambria Math"/>
                            <a:cs typeface="Times New Roman" pitchFamily="18" charset="0"/>
                          </a:rPr>
                          <m:t>𝑡h</m:t>
                        </m:r>
                      </m:sub>
                    </m:sSub>
                  </m:oMath>
                </a14:m>
                <a:r>
                  <a:rPr lang="en-US" sz="3600" dirty="0" smtClean="0">
                    <a:latin typeface="Times New Roman" pitchFamily="18" charset="0"/>
                    <a:cs typeface="Times New Roman" pitchFamily="18" charset="0"/>
                  </a:rPr>
                  <a:t>: </a:t>
                </a:r>
              </a:p>
              <a:p>
                <a:pPr marL="571500" indent="-571500">
                  <a:buFont typeface="Arial" pitchFamily="34" charset="0"/>
                  <a:buChar char="•"/>
                </a:pPr>
                <a:endParaRPr lang="en-US" sz="3600" dirty="0">
                  <a:latin typeface="Times New Roman" pitchFamily="18" charset="0"/>
                  <a:cs typeface="Times New Roman" pitchFamily="18" charset="0"/>
                </a:endParaRPr>
              </a:p>
              <a:p>
                <a:pPr algn="ctr"/>
                <a:endParaRPr lang="en-US" sz="2800" dirty="0" smtClean="0">
                  <a:latin typeface="Times New Roman" pitchFamily="18" charset="0"/>
                  <a:cs typeface="Times New Roman" pitchFamily="18" charset="0"/>
                </a:endParaRPr>
              </a:p>
            </p:txBody>
          </p:sp>
        </mc:Choice>
        <mc:Fallback xmlns="">
          <p:sp>
            <p:nvSpPr>
              <p:cNvPr id="117" name="TextBox 116"/>
              <p:cNvSpPr txBox="1">
                <a:spLocks noRot="1" noChangeAspect="1" noMove="1" noResize="1" noEditPoints="1" noAdjustHandles="1" noChangeArrowheads="1" noChangeShapeType="1" noTextEdit="1"/>
              </p:cNvSpPr>
              <p:nvPr/>
            </p:nvSpPr>
            <p:spPr>
              <a:xfrm>
                <a:off x="12228075" y="11476856"/>
                <a:ext cx="9386290" cy="3847207"/>
              </a:xfrm>
              <a:prstGeom prst="rect">
                <a:avLst/>
              </a:prstGeom>
              <a:blipFill rotWithShape="1">
                <a:blip r:embed="rId8"/>
                <a:stretch>
                  <a:fillRect l="-1818" t="-2536"/>
                </a:stretch>
              </a:blipFill>
            </p:spPr>
            <p:txBody>
              <a:bodyPr/>
              <a:lstStyle/>
              <a:p>
                <a:r>
                  <a:rPr lang="en-US">
                    <a:noFill/>
                  </a:rPr>
                  <a:t> </a:t>
                </a:r>
              </a:p>
            </p:txBody>
          </p:sp>
        </mc:Fallback>
      </mc:AlternateContent>
      <p:sp>
        <p:nvSpPr>
          <p:cNvPr id="12" name="Rectangle 11"/>
          <p:cNvSpPr/>
          <p:nvPr/>
        </p:nvSpPr>
        <p:spPr>
          <a:xfrm>
            <a:off x="12228075" y="21505999"/>
            <a:ext cx="8803738" cy="2862322"/>
          </a:xfrm>
          <a:prstGeom prst="rect">
            <a:avLst/>
          </a:prstGeom>
        </p:spPr>
        <p:txBody>
          <a:bodyPr wrap="square">
            <a:spAutoFit/>
          </a:bodyPr>
          <a:lstStyle/>
          <a:p>
            <a:pPr marL="571500" indent="-571500">
              <a:spcBef>
                <a:spcPts val="0"/>
              </a:spcBef>
              <a:spcAft>
                <a:spcPts val="0"/>
              </a:spcAft>
              <a:buFont typeface="Arial" pitchFamily="34" charset="0"/>
              <a:buChar char="•"/>
            </a:pPr>
            <a:endParaRPr lang="en-US" sz="3600" b="1" dirty="0" smtClean="0">
              <a:solidFill>
                <a:srgbClr val="FF0000"/>
              </a:solidFill>
              <a:latin typeface="Times New Roman" pitchFamily="18" charset="0"/>
              <a:cs typeface="Times New Roman" pitchFamily="18" charset="0"/>
            </a:endParaRPr>
          </a:p>
          <a:p>
            <a:pPr marL="571500" indent="-571500">
              <a:spcBef>
                <a:spcPts val="0"/>
              </a:spcBef>
              <a:spcAft>
                <a:spcPts val="0"/>
              </a:spcAft>
              <a:buFont typeface="Arial" pitchFamily="34" charset="0"/>
              <a:buChar char="•"/>
            </a:pPr>
            <a:r>
              <a:rPr lang="en-US" sz="3600" b="1" dirty="0" smtClean="0">
                <a:solidFill>
                  <a:srgbClr val="FF0000"/>
                </a:solidFill>
                <a:latin typeface="Times New Roman" pitchFamily="18" charset="0"/>
                <a:cs typeface="Times New Roman" pitchFamily="18" charset="0"/>
              </a:rPr>
              <a:t>Result: </a:t>
            </a:r>
            <a:r>
              <a:rPr lang="en-US" sz="3600" dirty="0" smtClean="0">
                <a:latin typeface="Times New Roman" pitchFamily="18" charset="0"/>
                <a:cs typeface="Times New Roman" pitchFamily="18" charset="0"/>
              </a:rPr>
              <a:t>Increased performance comes at the cost of losing substantial coverage!</a:t>
            </a:r>
          </a:p>
          <a:p>
            <a:pPr marL="571500" indent="-571500">
              <a:spcBef>
                <a:spcPts val="0"/>
              </a:spcBef>
              <a:spcAft>
                <a:spcPts val="0"/>
              </a:spcAft>
              <a:buFont typeface="Arial" pitchFamily="34" charset="0"/>
              <a:buChar char="•"/>
            </a:pPr>
            <a:r>
              <a:rPr lang="en-US" sz="3600" b="1" dirty="0" smtClean="0">
                <a:solidFill>
                  <a:srgbClr val="FF0000"/>
                </a:solidFill>
                <a:latin typeface="Times New Roman" pitchFamily="18" charset="0"/>
                <a:cs typeface="Times New Roman" pitchFamily="18" charset="0"/>
              </a:rPr>
              <a:t>Next:</a:t>
            </a:r>
            <a:r>
              <a:rPr lang="en-US" sz="3600" dirty="0" smtClean="0">
                <a:latin typeface="Times New Roman" pitchFamily="18" charset="0"/>
                <a:cs typeface="Times New Roman" pitchFamily="18" charset="0"/>
              </a:rPr>
              <a:t> Can we chunk events, based on their animate characters? </a:t>
            </a:r>
            <a:endParaRPr lang="en-US" sz="3600" dirty="0">
              <a:latin typeface="Times New Roman" pitchFamily="18" charset="0"/>
              <a:cs typeface="Times New Roman" pitchFamily="18" charset="0"/>
            </a:endParaRPr>
          </a:p>
        </p:txBody>
      </p:sp>
      <p:grpSp>
        <p:nvGrpSpPr>
          <p:cNvPr id="119" name="Group 118"/>
          <p:cNvGrpSpPr/>
          <p:nvPr/>
        </p:nvGrpSpPr>
        <p:grpSpPr>
          <a:xfrm>
            <a:off x="11587656" y="24607037"/>
            <a:ext cx="20711620" cy="7600320"/>
            <a:chOff x="11587656" y="24607037"/>
            <a:chExt cx="20711620" cy="7600320"/>
          </a:xfrm>
        </p:grpSpPr>
        <p:sp>
          <p:nvSpPr>
            <p:cNvPr id="120" name="Rounded Rectangle 119"/>
            <p:cNvSpPr/>
            <p:nvPr/>
          </p:nvSpPr>
          <p:spPr>
            <a:xfrm>
              <a:off x="11587656" y="24607037"/>
              <a:ext cx="20711620" cy="7600320"/>
            </a:xfrm>
            <a:prstGeom prst="roundRect">
              <a:avLst>
                <a:gd name="adj" fmla="val 8782"/>
              </a:avLst>
            </a:prstGeom>
            <a:solidFill>
              <a:schemeClr val="bg1"/>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1" name="Picture 6" descr="C:\Users\t-dakhas\Desktop\TimelineSamples\Dev.2_11.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6453" t="2980" r="41686"/>
            <a:stretch/>
          </p:blipFill>
          <p:spPr bwMode="auto">
            <a:xfrm>
              <a:off x="11745302" y="24962551"/>
              <a:ext cx="20384822" cy="6883707"/>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25" name="Straight Connector 124"/>
          <p:cNvCxnSpPr/>
          <p:nvPr/>
        </p:nvCxnSpPr>
        <p:spPr>
          <a:xfrm>
            <a:off x="22250401" y="18361505"/>
            <a:ext cx="10038660" cy="0"/>
          </a:xfrm>
          <a:prstGeom prst="line">
            <a:avLst/>
          </a:prstGeom>
          <a:ln w="9525">
            <a:solidFill>
              <a:srgbClr val="779CAB"/>
            </a:solidFill>
          </a:ln>
        </p:spPr>
        <p:style>
          <a:lnRef idx="1">
            <a:schemeClr val="accent4"/>
          </a:lnRef>
          <a:fillRef idx="0">
            <a:schemeClr val="accent4"/>
          </a:fillRef>
          <a:effectRef idx="0">
            <a:schemeClr val="accent4"/>
          </a:effectRef>
          <a:fontRef idx="minor">
            <a:schemeClr val="tx1"/>
          </a:fontRef>
        </p:style>
      </p:cxnSp>
      <p:grpSp>
        <p:nvGrpSpPr>
          <p:cNvPr id="5" name="Group 4"/>
          <p:cNvGrpSpPr/>
          <p:nvPr/>
        </p:nvGrpSpPr>
        <p:grpSpPr>
          <a:xfrm>
            <a:off x="12247124" y="5865983"/>
            <a:ext cx="8838263" cy="5400334"/>
            <a:chOff x="12247124" y="5739859"/>
            <a:chExt cx="8838263" cy="5400334"/>
          </a:xfrm>
        </p:grpSpPr>
        <p:pic>
          <p:nvPicPr>
            <p:cNvPr id="1028" name="Picture 4"/>
            <p:cNvPicPr>
              <a:picLocks noChangeAspect="1" noChangeArrowheads="1"/>
            </p:cNvPicPr>
            <p:nvPr/>
          </p:nvPicPr>
          <p:blipFill rotWithShape="1">
            <a:blip r:embed="rId10">
              <a:extLst>
                <a:ext uri="{28A0092B-C50C-407E-A947-70E740481C1C}">
                  <a14:useLocalDpi xmlns:a14="http://schemas.microsoft.com/office/drawing/2010/main" val="0"/>
                </a:ext>
              </a:extLst>
            </a:blip>
            <a:srcRect l="55138" t="6231" r="5417" b="8078"/>
            <a:stretch/>
          </p:blipFill>
          <p:spPr bwMode="auto">
            <a:xfrm>
              <a:off x="12247124" y="5739859"/>
              <a:ext cx="8838263" cy="54003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14805144" y="5739859"/>
              <a:ext cx="3985963" cy="584775"/>
            </a:xfrm>
            <a:prstGeom prst="rect">
              <a:avLst/>
            </a:prstGeom>
            <a:noFill/>
          </p:spPr>
          <p:txBody>
            <a:bodyPr wrap="none" rtlCol="0">
              <a:spAutoFit/>
            </a:bodyPr>
            <a:lstStyle/>
            <a:p>
              <a:r>
                <a:rPr lang="en-US" sz="3200" dirty="0" smtClean="0">
                  <a:latin typeface="Times New Roman" panose="02020603050405020304" pitchFamily="18" charset="0"/>
                  <a:cs typeface="Times New Roman" panose="02020603050405020304" pitchFamily="18" charset="0"/>
                </a:rPr>
                <a:t>Accuracy vs Threshold</a:t>
              </a:r>
              <a:endParaRPr lang="en-US" sz="3200" dirty="0">
                <a:latin typeface="Times New Roman" panose="02020603050405020304" pitchFamily="18" charset="0"/>
                <a:cs typeface="Times New Roman" panose="02020603050405020304" pitchFamily="18" charset="0"/>
              </a:endParaRPr>
            </a:p>
          </p:txBody>
        </p:sp>
      </p:grpSp>
      <p:sp>
        <p:nvSpPr>
          <p:cNvPr id="7" name="Notched Right Arrow 6"/>
          <p:cNvSpPr/>
          <p:nvPr/>
        </p:nvSpPr>
        <p:spPr>
          <a:xfrm>
            <a:off x="17455899" y="6907473"/>
            <a:ext cx="2213317" cy="81545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882192" y="6707403"/>
            <a:ext cx="3360732" cy="18587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6921220" y="7785988"/>
            <a:ext cx="3251211"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Decreasing story size</a:t>
            </a:r>
            <a:endParaRPr lang="en-US" sz="2800" dirty="0">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7651775" y="29233124"/>
            <a:ext cx="12838735" cy="1257386"/>
            <a:chOff x="17651775" y="29233124"/>
            <a:chExt cx="12838735" cy="1257386"/>
          </a:xfrm>
        </p:grpSpPr>
        <p:sp>
          <p:nvSpPr>
            <p:cNvPr id="11" name="TextBox 10"/>
            <p:cNvSpPr txBox="1"/>
            <p:nvPr/>
          </p:nvSpPr>
          <p:spPr>
            <a:xfrm>
              <a:off x="19258645" y="29493580"/>
              <a:ext cx="10992048" cy="646331"/>
            </a:xfrm>
            <a:prstGeom prst="rect">
              <a:avLst/>
            </a:prstGeom>
            <a:noFill/>
          </p:spPr>
          <p:txBody>
            <a:bodyPr wrap="none" rtlCol="0">
              <a:spAutoFit/>
            </a:bodyPr>
            <a:lstStyle/>
            <a:p>
              <a:r>
                <a:rPr lang="en-US" sz="3600" dirty="0" smtClean="0"/>
                <a:t>Mistake in timeline; should have belonged to the red chain.</a:t>
              </a:r>
              <a:endParaRPr lang="en-US" sz="3600" dirty="0"/>
            </a:p>
          </p:txBody>
        </p:sp>
        <p:sp>
          <p:nvSpPr>
            <p:cNvPr id="13" name="Left Arrow 12"/>
            <p:cNvSpPr/>
            <p:nvPr/>
          </p:nvSpPr>
          <p:spPr>
            <a:xfrm>
              <a:off x="17651775" y="29233124"/>
              <a:ext cx="12838735" cy="1257386"/>
            </a:xfrm>
            <a:prstGeom prst="leftArrow">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grpSp>
        <p:nvGrpSpPr>
          <p:cNvPr id="110" name="Group 109"/>
          <p:cNvGrpSpPr/>
          <p:nvPr/>
        </p:nvGrpSpPr>
        <p:grpSpPr>
          <a:xfrm>
            <a:off x="17651775" y="30648165"/>
            <a:ext cx="8708170" cy="1257386"/>
            <a:chOff x="17651776" y="29233124"/>
            <a:chExt cx="8708170" cy="1257386"/>
          </a:xfrm>
        </p:grpSpPr>
        <p:sp>
          <p:nvSpPr>
            <p:cNvPr id="112" name="TextBox 111"/>
            <p:cNvSpPr txBox="1"/>
            <p:nvPr/>
          </p:nvSpPr>
          <p:spPr>
            <a:xfrm>
              <a:off x="19258645" y="29493580"/>
              <a:ext cx="6598986" cy="646331"/>
            </a:xfrm>
            <a:prstGeom prst="rect">
              <a:avLst/>
            </a:prstGeom>
            <a:noFill/>
          </p:spPr>
          <p:txBody>
            <a:bodyPr wrap="none" rtlCol="0">
              <a:spAutoFit/>
            </a:bodyPr>
            <a:lstStyle/>
            <a:p>
              <a:r>
                <a:rPr lang="en-US" sz="3600" dirty="0" smtClean="0"/>
                <a:t>Mistake in timeline; wrong subject.</a:t>
              </a:r>
              <a:endParaRPr lang="en-US" sz="3600" dirty="0"/>
            </a:p>
          </p:txBody>
        </p:sp>
        <p:sp>
          <p:nvSpPr>
            <p:cNvPr id="114" name="Left Arrow 113"/>
            <p:cNvSpPr/>
            <p:nvPr/>
          </p:nvSpPr>
          <p:spPr>
            <a:xfrm>
              <a:off x="17651776" y="29233124"/>
              <a:ext cx="8708170" cy="1257386"/>
            </a:xfrm>
            <a:prstGeom prst="leftArrow">
              <a:avLst/>
            </a:prstGeom>
            <a:no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grpSp>
    </p:spTree>
    <p:extLst>
      <p:ext uri="{BB962C8B-B14F-4D97-AF65-F5344CB8AC3E}">
        <p14:creationId xmlns:p14="http://schemas.microsoft.com/office/powerpoint/2010/main" val="3425218134"/>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1544</TotalTime>
  <Words>741</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vt:i4>
      </vt:variant>
    </vt:vector>
  </HeadingPairs>
  <TitlesOfParts>
    <vt:vector size="12" baseType="lpstr">
      <vt:lpstr>Arial</vt:lpstr>
      <vt:lpstr>Calibri</vt:lpstr>
      <vt:lpstr>Cambria Math</vt:lpstr>
      <vt:lpstr>Gill Sans MT</vt:lpstr>
      <vt:lpstr>Times New Roman</vt:lpstr>
      <vt:lpstr>Trebuchet MS</vt:lpstr>
      <vt:lpstr>Wingdings 2</vt:lpstr>
      <vt:lpstr>36x48-Template-V2b</vt:lpstr>
      <vt:lpstr>1_Classic 3 Columns</vt:lpstr>
      <vt:lpstr>Classic - Wide Center</vt:lpstr>
      <vt:lpstr>Dividend</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Chris J.C. Burges</cp:lastModifiedBy>
  <cp:revision>176</cp:revision>
  <cp:lastPrinted>2014-08-12T16:22:35Z</cp:lastPrinted>
  <dcterms:created xsi:type="dcterms:W3CDTF">2012-02-03T19:11:35Z</dcterms:created>
  <dcterms:modified xsi:type="dcterms:W3CDTF">2014-08-12T18:53:34Z</dcterms:modified>
</cp:coreProperties>
</file>