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6" r:id="rId9"/>
    <p:sldId id="262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Blinded Bandits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Ofer</a:t>
            </a:r>
            <a:r>
              <a:rPr lang="en-US" dirty="0" smtClean="0"/>
              <a:t> </a:t>
            </a:r>
            <a:r>
              <a:rPr lang="en-US" dirty="0" err="1" smtClean="0"/>
              <a:t>Dekel</a:t>
            </a:r>
            <a:r>
              <a:rPr lang="en-US" dirty="0" smtClean="0"/>
              <a:t>, </a:t>
            </a:r>
            <a:r>
              <a:rPr lang="en-US" dirty="0" err="1" smtClean="0"/>
              <a:t>Elad</a:t>
            </a:r>
            <a:r>
              <a:rPr lang="en-US" dirty="0" smtClean="0"/>
              <a:t> </a:t>
            </a:r>
            <a:r>
              <a:rPr lang="en-US" dirty="0" err="1" smtClean="0"/>
              <a:t>Hazan</a:t>
            </a:r>
            <a:r>
              <a:rPr lang="en-US" dirty="0" smtClean="0"/>
              <a:t>, </a:t>
            </a:r>
            <a:r>
              <a:rPr lang="en-US" dirty="0" err="1" smtClean="0"/>
              <a:t>Tomer</a:t>
            </a:r>
            <a:r>
              <a:rPr lang="en-US" dirty="0" smtClean="0"/>
              <a:t> </a:t>
            </a:r>
            <a:r>
              <a:rPr lang="en-US" dirty="0" err="1" smtClean="0"/>
              <a:t>Koren</a:t>
            </a:r>
            <a:endParaRPr lang="en-US" dirty="0" smtClean="0"/>
          </a:p>
          <a:p>
            <a:r>
              <a:rPr lang="en-US" dirty="0" smtClean="0"/>
              <a:t>NIPS 2014 (Yesterday)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2400" dirty="0" smtClean="0"/>
              <a:t>(Proof on the board) </a:t>
            </a:r>
            <a:endParaRPr 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55" y="1524000"/>
            <a:ext cx="873224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191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Blinded EXP3: The guarantee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Proofs on the board! </a:t>
            </a:r>
            <a:endParaRPr 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75" y="1371600"/>
            <a:ext cx="8093925" cy="1341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75" y="2819400"/>
            <a:ext cx="5590478" cy="1061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75" y="3886200"/>
            <a:ext cx="6681091" cy="1005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23" y="5055567"/>
            <a:ext cx="7362826" cy="430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992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Online Learning setting with Bandit feedback </a:t>
            </a:r>
          </a:p>
          <a:p>
            <a:r>
              <a:rPr lang="en-US" dirty="0" smtClean="0"/>
              <a:t>No feedback when we switch action </a:t>
            </a:r>
          </a:p>
          <a:p>
            <a:r>
              <a:rPr lang="en-US" dirty="0" smtClean="0"/>
              <a:t>“Blinded” Multi-Armed Bandit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8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Learning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6657974" cy="21079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91000"/>
            <a:ext cx="7038976" cy="1238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62000" y="3801369"/>
            <a:ext cx="1314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Regret: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437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85750" indent="-285750"/>
            <a:r>
              <a:rPr lang="en-US" dirty="0"/>
              <a:t>Oblivious vs. non-oblivious (adaptive)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6725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374" y="1371600"/>
            <a:ext cx="5895976" cy="1036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31222" y="2362200"/>
            <a:ext cx="4837606" cy="56938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Oblivious: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Simple non-oblivious cost: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Switching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m-memory: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Max: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Average: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516781"/>
            <a:ext cx="4514849" cy="607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733800"/>
            <a:ext cx="3670389" cy="538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4626580"/>
            <a:ext cx="4679373" cy="4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572330"/>
            <a:ext cx="4329742" cy="371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097" y="6262687"/>
            <a:ext cx="331470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471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on works discussed at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[1</a:t>
            </a:r>
            <a:r>
              <a:rPr lang="en-US" sz="1600" dirty="0"/>
              <a:t>] Weighted-Majority:  </a:t>
            </a:r>
            <a:r>
              <a:rPr lang="en-US" sz="1600" dirty="0" err="1" smtClean="0"/>
              <a:t>Littlestone</a:t>
            </a:r>
            <a:r>
              <a:rPr lang="en-US" sz="1600" dirty="0" smtClean="0"/>
              <a:t> </a:t>
            </a:r>
            <a:r>
              <a:rPr lang="en-US" sz="1600" dirty="0"/>
              <a:t>and </a:t>
            </a:r>
            <a:r>
              <a:rPr lang="en-US" sz="1600" dirty="0" smtClean="0"/>
              <a:t>K </a:t>
            </a:r>
            <a:r>
              <a:rPr lang="en-US" sz="1600" dirty="0" err="1"/>
              <a:t>Warmuth</a:t>
            </a:r>
            <a:r>
              <a:rPr lang="en-US" sz="1600" dirty="0"/>
              <a:t>. The weighted majority </a:t>
            </a:r>
            <a:r>
              <a:rPr lang="en-US" sz="1600" dirty="0" smtClean="0"/>
              <a:t>algorithm, 1994.</a:t>
            </a:r>
          </a:p>
          <a:p>
            <a:pPr marL="0" indent="0">
              <a:buNone/>
            </a:pPr>
            <a:r>
              <a:rPr lang="en-US" sz="1600" dirty="0" smtClean="0"/>
              <a:t>[2] Follow-The-Perturbed-Leader</a:t>
            </a:r>
            <a:r>
              <a:rPr lang="en-US" sz="1600" dirty="0"/>
              <a:t>:  </a:t>
            </a:r>
            <a:r>
              <a:rPr lang="en-US" sz="1600" dirty="0" err="1" smtClean="0"/>
              <a:t>Kalai</a:t>
            </a:r>
            <a:r>
              <a:rPr lang="en-US" sz="1600" dirty="0" smtClean="0"/>
              <a:t> </a:t>
            </a:r>
            <a:r>
              <a:rPr lang="en-US" sz="1600" dirty="0"/>
              <a:t>and </a:t>
            </a:r>
            <a:r>
              <a:rPr lang="en-US" sz="1600" dirty="0" err="1" smtClean="0"/>
              <a:t>Vempala</a:t>
            </a:r>
            <a:r>
              <a:rPr lang="en-US" sz="1600" dirty="0"/>
              <a:t>. </a:t>
            </a:r>
            <a:r>
              <a:rPr lang="en-US" sz="1600" dirty="0" err="1" smtClean="0"/>
              <a:t>Effcient</a:t>
            </a:r>
            <a:r>
              <a:rPr lang="en-US" sz="1600" dirty="0" smtClean="0"/>
              <a:t> </a:t>
            </a:r>
            <a:r>
              <a:rPr lang="en-US" sz="1600" dirty="0"/>
              <a:t>algorithms for online </a:t>
            </a:r>
            <a:r>
              <a:rPr lang="en-US" sz="1600" dirty="0" smtClean="0"/>
              <a:t>decision problems. 2005. </a:t>
            </a:r>
          </a:p>
          <a:p>
            <a:pPr marL="0" indent="0">
              <a:buNone/>
            </a:pPr>
            <a:r>
              <a:rPr lang="en-US" sz="1600" dirty="0" smtClean="0"/>
              <a:t>[3] EXP3</a:t>
            </a:r>
            <a:r>
              <a:rPr lang="en-US" sz="1600" dirty="0"/>
              <a:t>:  </a:t>
            </a:r>
            <a:r>
              <a:rPr lang="en-US" sz="1600" dirty="0" smtClean="0"/>
              <a:t>Auer et al. </a:t>
            </a:r>
            <a:r>
              <a:rPr lang="en-US" sz="1600" dirty="0"/>
              <a:t>The </a:t>
            </a:r>
            <a:r>
              <a:rPr lang="en-US" sz="1600" dirty="0" err="1" smtClean="0"/>
              <a:t>nonstochastic</a:t>
            </a:r>
            <a:r>
              <a:rPr lang="en-US" sz="1600" dirty="0" smtClean="0"/>
              <a:t> </a:t>
            </a:r>
            <a:r>
              <a:rPr lang="en-US" sz="1600" dirty="0" err="1"/>
              <a:t>multiarmed</a:t>
            </a:r>
            <a:r>
              <a:rPr lang="en-US" sz="1600" dirty="0"/>
              <a:t> bandit </a:t>
            </a:r>
            <a:r>
              <a:rPr lang="en-US" sz="1600" dirty="0" smtClean="0"/>
              <a:t>problem, 2002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 smtClean="0"/>
              <a:t>[4] Switching Cost</a:t>
            </a:r>
            <a:r>
              <a:rPr lang="en-US" sz="1600" dirty="0"/>
              <a:t>:  </a:t>
            </a:r>
            <a:r>
              <a:rPr lang="en-US" sz="1600" dirty="0" err="1" smtClean="0"/>
              <a:t>Dekel</a:t>
            </a:r>
            <a:r>
              <a:rPr lang="en-US" sz="1600" dirty="0"/>
              <a:t> </a:t>
            </a:r>
            <a:r>
              <a:rPr lang="en-US" sz="1600" dirty="0" smtClean="0"/>
              <a:t>et al. </a:t>
            </a:r>
            <a:r>
              <a:rPr lang="en-US" sz="1600" dirty="0"/>
              <a:t>Bandits with </a:t>
            </a:r>
            <a:r>
              <a:rPr lang="en-US" sz="1600" dirty="0" smtClean="0"/>
              <a:t>switching costs</a:t>
            </a:r>
            <a:r>
              <a:rPr lang="en-US" sz="1600" dirty="0"/>
              <a:t>: </a:t>
            </a:r>
            <a:r>
              <a:rPr lang="en-US" sz="1600" dirty="0" smtClean="0"/>
              <a:t>T^{2/3</a:t>
            </a:r>
            <a:r>
              <a:rPr lang="en-US" sz="1600" dirty="0"/>
              <a:t>} </a:t>
            </a:r>
            <a:r>
              <a:rPr lang="en-US" sz="1600" dirty="0" smtClean="0"/>
              <a:t>regret, 2013.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[5] Linear Composite Costs</a:t>
            </a:r>
            <a:r>
              <a:rPr lang="en-US" sz="1600" dirty="0"/>
              <a:t>: </a:t>
            </a:r>
            <a:r>
              <a:rPr lang="en-US" sz="1600" dirty="0" err="1" smtClean="0"/>
              <a:t>Dekel</a:t>
            </a:r>
            <a:r>
              <a:rPr lang="en-US" sz="1600" dirty="0" smtClean="0"/>
              <a:t> et al. </a:t>
            </a:r>
            <a:r>
              <a:rPr lang="en-US" sz="1600" dirty="0"/>
              <a:t>Online learning with </a:t>
            </a:r>
            <a:r>
              <a:rPr lang="en-US" sz="1600" dirty="0" smtClean="0"/>
              <a:t>composite </a:t>
            </a:r>
            <a:r>
              <a:rPr lang="en-US" sz="1600" dirty="0"/>
              <a:t>loss </a:t>
            </a:r>
            <a:r>
              <a:rPr lang="en-US" sz="1600" dirty="0" smtClean="0"/>
              <a:t>functions, 2014.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2209800"/>
            <a:ext cx="7153275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Arrow Callout 4"/>
          <p:cNvSpPr/>
          <p:nvPr/>
        </p:nvSpPr>
        <p:spPr>
          <a:xfrm>
            <a:off x="152400" y="3298166"/>
            <a:ext cx="1219200" cy="461963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91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Bandit</a:t>
            </a:r>
            <a:endParaRPr lang="en-US" sz="1600" dirty="0"/>
          </a:p>
        </p:txBody>
      </p:sp>
      <p:sp>
        <p:nvSpPr>
          <p:cNvPr id="8" name="Right Arrow Callout 7"/>
          <p:cNvSpPr/>
          <p:nvPr/>
        </p:nvSpPr>
        <p:spPr>
          <a:xfrm>
            <a:off x="152400" y="2814099"/>
            <a:ext cx="1219200" cy="461963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91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Full-Information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32251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A Bandit Game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EXP3 algorithm, 2002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5715000"/>
            <a:ext cx="8024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dirty="0"/>
              <a:t>EXP3:  Auer et al. The </a:t>
            </a:r>
            <a:r>
              <a:rPr lang="en-US" dirty="0" err="1"/>
              <a:t>nonstochastic</a:t>
            </a:r>
            <a:r>
              <a:rPr lang="en-US" dirty="0"/>
              <a:t> </a:t>
            </a:r>
            <a:r>
              <a:rPr lang="en-US" dirty="0" err="1"/>
              <a:t>multiarmed</a:t>
            </a:r>
            <a:r>
              <a:rPr lang="en-US" dirty="0"/>
              <a:t> bandit problem, 2002.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00200"/>
            <a:ext cx="87820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4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6183868"/>
            <a:ext cx="80249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dirty="0"/>
              <a:t>EXP3:  Auer et al. The </a:t>
            </a:r>
            <a:r>
              <a:rPr lang="en-US" dirty="0" err="1"/>
              <a:t>nonstochastic</a:t>
            </a:r>
            <a:r>
              <a:rPr lang="en-US" dirty="0"/>
              <a:t> </a:t>
            </a:r>
            <a:r>
              <a:rPr lang="en-US" dirty="0" err="1"/>
              <a:t>multiarmed</a:t>
            </a:r>
            <a:r>
              <a:rPr lang="en-US" dirty="0"/>
              <a:t> bandit problem, 2002.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120" y="4413600"/>
            <a:ext cx="8709280" cy="145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9600"/>
            <a:ext cx="8670471" cy="331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559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Blinded</a:t>
            </a:r>
            <a:r>
              <a:rPr lang="en-US" dirty="0" smtClean="0"/>
              <a:t> Bandit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b="0" dirty="0" smtClean="0"/>
                  <a:t>we get feedback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Otherwise, no feedback!  </a:t>
                </a:r>
              </a:p>
              <a:p>
                <a:pPr lvl="1"/>
                <a:r>
                  <a:rPr lang="en-US" b="0" dirty="0" smtClean="0"/>
                  <a:t>We still suffer the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b="0" dirty="0"/>
              </a:p>
              <a:p>
                <a:endParaRPr lang="en-US" b="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66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14400"/>
            <a:ext cx="8949017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Notched Right Arrow 8"/>
          <p:cNvSpPr/>
          <p:nvPr/>
        </p:nvSpPr>
        <p:spPr>
          <a:xfrm rot="10800000">
            <a:off x="2778825" y="3725638"/>
            <a:ext cx="935692" cy="266700"/>
          </a:xfrm>
          <a:prstGeom prst="notch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Notched Right Arrow 9"/>
          <p:cNvSpPr/>
          <p:nvPr/>
        </p:nvSpPr>
        <p:spPr>
          <a:xfrm rot="10800000">
            <a:off x="2778824" y="2209800"/>
            <a:ext cx="935692" cy="266700"/>
          </a:xfrm>
          <a:prstGeom prst="notch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Notched Right Arrow 10"/>
          <p:cNvSpPr/>
          <p:nvPr/>
        </p:nvSpPr>
        <p:spPr>
          <a:xfrm rot="10800000">
            <a:off x="4191000" y="1600200"/>
            <a:ext cx="935692" cy="266700"/>
          </a:xfrm>
          <a:prstGeom prst="notched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261</Words>
  <Application>Microsoft Office PowerPoint</Application>
  <PresentationFormat>On-screen Show (4:3)</PresentationFormat>
  <Paragraphs>74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Blinded Bandits</vt:lpstr>
      <vt:lpstr>Overview</vt:lpstr>
      <vt:lpstr>Online Learning </vt:lpstr>
      <vt:lpstr>Oblivious vs. non-oblivious (adaptive)</vt:lpstr>
      <vt:lpstr>Review on works discussed at class</vt:lpstr>
      <vt:lpstr>Reminder: A Bandit Game </vt:lpstr>
      <vt:lpstr>PowerPoint Presentation</vt:lpstr>
      <vt:lpstr>Blinded Bandit</vt:lpstr>
      <vt:lpstr>PowerPoint Presentation</vt:lpstr>
      <vt:lpstr>PowerPoint Presentation</vt:lpstr>
      <vt:lpstr>Blinded EXP3: The guarantee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Blinded Bandit Algorithms </dc:title>
  <dc:creator>Daniel</dc:creator>
  <cp:lastModifiedBy>Daniel</cp:lastModifiedBy>
  <cp:revision>79</cp:revision>
  <dcterms:created xsi:type="dcterms:W3CDTF">2006-08-16T00:00:00Z</dcterms:created>
  <dcterms:modified xsi:type="dcterms:W3CDTF">2014-12-10T19:28:39Z</dcterms:modified>
</cp:coreProperties>
</file>