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16" r:id="rId1"/>
  </p:sldMasterIdLst>
  <p:notesMasterIdLst>
    <p:notesMasterId r:id="rId32"/>
  </p:notesMasterIdLst>
  <p:sldIdLst>
    <p:sldId id="256" r:id="rId2"/>
    <p:sldId id="272" r:id="rId3"/>
    <p:sldId id="274" r:id="rId4"/>
    <p:sldId id="275" r:id="rId5"/>
    <p:sldId id="276" r:id="rId6"/>
    <p:sldId id="278" r:id="rId7"/>
    <p:sldId id="279" r:id="rId8"/>
    <p:sldId id="281" r:id="rId9"/>
    <p:sldId id="282" r:id="rId10"/>
    <p:sldId id="283" r:id="rId11"/>
    <p:sldId id="277" r:id="rId12"/>
    <p:sldId id="285" r:id="rId13"/>
    <p:sldId id="287" r:id="rId14"/>
    <p:sldId id="286" r:id="rId15"/>
    <p:sldId id="288" r:id="rId16"/>
    <p:sldId id="292" r:id="rId17"/>
    <p:sldId id="290" r:id="rId18"/>
    <p:sldId id="258" r:id="rId19"/>
    <p:sldId id="259" r:id="rId20"/>
    <p:sldId id="260" r:id="rId21"/>
    <p:sldId id="261" r:id="rId22"/>
    <p:sldId id="264" r:id="rId23"/>
    <p:sldId id="265" r:id="rId24"/>
    <p:sldId id="266" r:id="rId25"/>
    <p:sldId id="267" r:id="rId26"/>
    <p:sldId id="269" r:id="rId27"/>
    <p:sldId id="270" r:id="rId28"/>
    <p:sldId id="271" r:id="rId29"/>
    <p:sldId id="291" r:id="rId30"/>
    <p:sldId id="263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3CF"/>
    <a:srgbClr val="EA7500"/>
    <a:srgbClr val="FF6600"/>
    <a:srgbClr val="DCE3F8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54" autoAdjust="0"/>
  </p:normalViewPr>
  <p:slideViewPr>
    <p:cSldViewPr>
      <p:cViewPr>
        <p:scale>
          <a:sx n="90" d="100"/>
          <a:sy n="90" d="100"/>
        </p:scale>
        <p:origin x="-139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6F477-F373-42C3-9AC7-FE132C87DB06}" type="datetimeFigureOut">
              <a:rPr lang="en-US" smtClean="0"/>
              <a:t>9/22/2014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684AE-7AE2-491D-BA2A-4C1E42CCE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48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</a:t>
            </a:r>
            <a:r>
              <a:rPr lang="en-US" baseline="0" dirty="0" smtClean="0"/>
              <a:t> a set of points</a:t>
            </a:r>
          </a:p>
          <a:p>
            <a:r>
              <a:rPr lang="en-US" baseline="0" dirty="0" smtClean="0"/>
              <a:t>- One way to get an understanding of how the points are related to each other, is clustering “similar” points.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“Similar” might completely depend on the metric space that we are using. So, “similarity” is subjective, but for now let’s not worry about that.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Clustering is very important in many ML applications. Say we have tons of images, and we want to find an internal structure for the points in our feature space.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6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Independently assign the data points into the data batches </a:t>
            </a:r>
            <a:br>
              <a:rPr lang="en-US" baseline="0" dirty="0" smtClean="0"/>
            </a:br>
            <a:r>
              <a:rPr lang="en-US" baseline="0" dirty="0" smtClean="0"/>
              <a:t>- We need to have enough data points inside each batch </a:t>
            </a:r>
            <a:r>
              <a:rPr lang="en-US" baseline="0" dirty="0" smtClean="0">
                <a:sym typeface="Wingdings" pitchFamily="2" charset="2"/>
              </a:rPr>
              <a:t> Specifically, we need to have enough data points per latent components, inside each data batch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6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Subsample the data</a:t>
            </a:r>
            <a:r>
              <a:rPr lang="en-US" baseline="0" dirty="0" smtClean="0"/>
              <a:t>: choose a k, and copy its data points to x^’ at random, and for any k^’, if r_{</a:t>
            </a:r>
            <a:r>
              <a:rPr lang="en-US" baseline="0" dirty="0" err="1" smtClean="0"/>
              <a:t>n,k</a:t>
            </a:r>
            <a:r>
              <a:rPr lang="en-US" baseline="0" dirty="0" smtClean="0"/>
              <a:t>^’} &gt; \tau (0.1) copy it into x^’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Learn a fresh</a:t>
            </a:r>
            <a:r>
              <a:rPr lang="en-US" baseline="0" dirty="0" smtClean="0"/>
              <a:t> DP-GMM on the subsampled data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the fresh components to the original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12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two clusters into one for parsimony, accuracy, efficiency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Requires </a:t>
            </a:r>
            <a:r>
              <a:rPr lang="en-US" dirty="0" err="1" smtClean="0"/>
              <a:t>memoized</a:t>
            </a:r>
            <a:r>
              <a:rPr lang="en-US" dirty="0" smtClean="0"/>
              <a:t> entropy sums for candidate pairs of clusters;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Sampling</a:t>
            </a:r>
            <a:r>
              <a:rPr lang="en-US" baseline="0" dirty="0" smtClean="0"/>
              <a:t> from all pairs is inefficient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5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 first study, a</a:t>
            </a:r>
            <a:r>
              <a:rPr lang="en-US" baseline="0" dirty="0" smtClean="0"/>
              <a:t> toy example …. </a:t>
            </a:r>
          </a:p>
          <a:p>
            <a:r>
              <a:rPr lang="en-US" baseline="0" dirty="0" smtClean="0"/>
              <a:t>Zero-mean GMM, with 8 equally common components </a:t>
            </a:r>
          </a:p>
          <a:p>
            <a:r>
              <a:rPr lang="en-US" baseline="0" dirty="0" smtClean="0"/>
              <a:t>Each one is defined by a 25*25 covariance matrix</a:t>
            </a:r>
          </a:p>
          <a:p>
            <a:r>
              <a:rPr lang="en-US" baseline="0" dirty="0" smtClean="0"/>
              <a:t>This produces 5*5 patches </a:t>
            </a:r>
          </a:p>
          <a:p>
            <a:r>
              <a:rPr lang="en-US" baseline="0" dirty="0" smtClean="0"/>
              <a:t>Goal: </a:t>
            </a:r>
          </a:p>
          <a:p>
            <a:r>
              <a:rPr lang="en-US" baseline="0" dirty="0" smtClean="0"/>
              <a:t>- can we recover K = 8?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Runs: </a:t>
            </a:r>
          </a:p>
          <a:p>
            <a:r>
              <a:rPr lang="en-US" dirty="0" smtClean="0"/>
              <a:t>- Each truncation-fixed model run</a:t>
            </a:r>
            <a:r>
              <a:rPr lang="en-US" baseline="0" dirty="0" smtClean="0"/>
              <a:t> 10 times with random initialization, with K=25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MO-BM (</a:t>
            </a:r>
            <a:r>
              <a:rPr lang="en-US" dirty="0" err="1" smtClean="0"/>
              <a:t>Memoized</a:t>
            </a:r>
            <a:r>
              <a:rPr lang="en-US" baseline="0" dirty="0" smtClean="0"/>
              <a:t> Birth Merge</a:t>
            </a:r>
            <a:r>
              <a:rPr lang="en-US" dirty="0" smtClean="0"/>
              <a:t>) :</a:t>
            </a:r>
            <a:r>
              <a:rPr lang="en-US" baseline="0" dirty="0" smtClean="0"/>
              <a:t> starts at K=1</a:t>
            </a:r>
            <a:br>
              <a:rPr lang="en-US" baseline="0" dirty="0" smtClean="0"/>
            </a:br>
            <a:r>
              <a:rPr lang="en-US" baseline="0" dirty="0" smtClean="0"/>
              <a:t>- SO: with 3 different rates </a:t>
            </a:r>
            <a:br>
              <a:rPr lang="en-US" baseline="0" dirty="0" smtClean="0"/>
            </a:br>
            <a:r>
              <a:rPr lang="en-US" baseline="0" dirty="0" smtClean="0"/>
              <a:t>- Online methods: B = 100 (# of batches)</a:t>
            </a:r>
            <a:br>
              <a:rPr lang="en-US" baseline="0" dirty="0" smtClean="0"/>
            </a:br>
            <a:r>
              <a:rPr lang="en-US" baseline="0" dirty="0" smtClean="0"/>
              <a:t>-  </a:t>
            </a:r>
            <a:r>
              <a:rPr lang="en-US" baseline="0" dirty="0" err="1" smtClean="0"/>
              <a:t>GreedyMerge</a:t>
            </a:r>
            <a:r>
              <a:rPr lang="en-US" baseline="0" dirty="0" smtClean="0"/>
              <a:t>, a </a:t>
            </a:r>
            <a:r>
              <a:rPr lang="en-US" baseline="0" dirty="0" err="1" smtClean="0"/>
              <a:t>memoized</a:t>
            </a:r>
            <a:r>
              <a:rPr lang="en-US" baseline="0" dirty="0" smtClean="0"/>
              <a:t> online variant that instead uses only the current-batch ELBO</a:t>
            </a:r>
          </a:p>
          <a:p>
            <a:pPr marL="171450" indent="-171450">
              <a:buFontTx/>
              <a:buChar char="-"/>
            </a:pPr>
            <a:endParaRPr lang="en-US" baseline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Bottom figures: The covariance matrices and weights </a:t>
            </a:r>
            <a:r>
              <a:rPr lang="en-US" baseline="0" dirty="0" err="1" smtClean="0"/>
              <a:t>w_k</a:t>
            </a:r>
            <a:r>
              <a:rPr lang="en-US" baseline="0" dirty="0" smtClean="0"/>
              <a:t>, found by one run of each method, aligned to the true component. </a:t>
            </a:r>
            <a:br>
              <a:rPr lang="en-US" baseline="0" dirty="0" smtClean="0"/>
            </a:br>
            <a:r>
              <a:rPr lang="en-US" baseline="0" dirty="0" smtClean="0"/>
              <a:t>X: no comparable component found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Observation: </a:t>
            </a:r>
            <a:br>
              <a:rPr lang="en-US" baseline="0" dirty="0" smtClean="0"/>
            </a:br>
            <a:r>
              <a:rPr lang="en-US" baseline="0" dirty="0" smtClean="0"/>
              <a:t>- SO sensitive to initialization and learning rates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Problems: </a:t>
            </a:r>
          </a:p>
          <a:p>
            <a:r>
              <a:rPr lang="en-US" baseline="0" dirty="0" smtClean="0"/>
              <a:t>- For MO-BM and MO they should have run the algorithm for multiple rates, to see how much initialization is important.  </a:t>
            </a:r>
            <a:br>
              <a:rPr lang="en-US" baseline="0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73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 N = 60000 MNIST images of handwritten digits 0-9.</a:t>
            </a:r>
          </a:p>
          <a:p>
            <a:r>
              <a:rPr lang="en-US" dirty="0" smtClean="0"/>
              <a:t>As preprocessing, all images projected to D = 50 via PCA.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Kuri</a:t>
            </a:r>
            <a:r>
              <a:rPr lang="en-US" dirty="0" smtClean="0"/>
              <a:t>:</a:t>
            </a:r>
            <a:r>
              <a:rPr lang="en-US" baseline="0" dirty="0" smtClean="0"/>
              <a:t> split-merge scheme for single-batch </a:t>
            </a:r>
            <a:r>
              <a:rPr lang="en-US" baseline="0" dirty="0" err="1" smtClean="0"/>
              <a:t>variational</a:t>
            </a:r>
            <a:r>
              <a:rPr lang="en-US" baseline="0" dirty="0" smtClean="0"/>
              <a:t> DPM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Right figures: Comparison of final ELBO, for multiple runs of each method, varying initialization and number of batches </a:t>
            </a:r>
          </a:p>
          <a:p>
            <a:r>
              <a:rPr lang="en-US" baseline="0" dirty="0" smtClean="0"/>
              <a:t>Stochastic Variations: with three different learning rates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Left: Evaluation of cluster alignment to the true digit label.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95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analyzed in the work: What if your data is not sufficient? </a:t>
            </a:r>
          </a:p>
          <a:p>
            <a:r>
              <a:rPr lang="en-US" baseline="0" dirty="0" smtClean="0"/>
              <a:t>Then how do you choose the number of the batches? </a:t>
            </a:r>
          </a:p>
          <a:p>
            <a:r>
              <a:rPr lang="en-US" baseline="0" dirty="0" smtClean="0"/>
              <a:t>Some strategies for batches, might not contain enough data in the missing components. Not strategy is proposed to choose a good batch size and the distribution of points in batches.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9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…. We want to</a:t>
            </a:r>
            <a:r>
              <a:rPr lang="en-US" baseline="0" dirty="0" smtClean="0"/>
              <a:t> Bayesian modeling … we use the Bayes rule </a:t>
            </a:r>
          </a:p>
          <a:p>
            <a:r>
              <a:rPr lang="en-US" baseline="0" dirty="0" smtClean="0"/>
              <a:t>We have a set of parameters \theta, and observations y </a:t>
            </a:r>
            <a:br>
              <a:rPr lang="en-US" baseline="0" dirty="0" smtClean="0"/>
            </a:br>
            <a:r>
              <a:rPr lang="en-US" baseline="0" dirty="0" smtClean="0"/>
              <a:t>- Posterior </a:t>
            </a:r>
          </a:p>
          <a:p>
            <a:r>
              <a:rPr lang="en-US" baseline="0" dirty="0" smtClean="0"/>
              <a:t>- Likelihood, like a logistic regression, or any other model. H</a:t>
            </a:r>
          </a:p>
          <a:p>
            <a:r>
              <a:rPr lang="en-US" baseline="0" dirty="0" smtClean="0"/>
              <a:t>ere in this work the likelihood will be a nonparametric mixture model, which is commonly known as </a:t>
            </a:r>
            <a:r>
              <a:rPr lang="en-US" baseline="0" dirty="0" err="1" smtClean="0"/>
              <a:t>Dirichlet</a:t>
            </a:r>
            <a:r>
              <a:rPr lang="en-US" baseline="0" dirty="0" smtClean="0"/>
              <a:t> Process Mixture … </a:t>
            </a:r>
          </a:p>
          <a:p>
            <a:r>
              <a:rPr lang="en-US" baseline="0" dirty="0" smtClean="0"/>
              <a:t>- Prior</a:t>
            </a:r>
          </a:p>
          <a:p>
            <a:r>
              <a:rPr lang="en-US" baseline="0" dirty="0" smtClean="0"/>
              <a:t>- Marginal Likelihood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Goal is to choose the most probable assignment to the posterior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dirty="0" smtClean="0"/>
              <a:t>Usually the </a:t>
            </a:r>
            <a:r>
              <a:rPr lang="en-US" baseline="0" dirty="0" smtClean="0"/>
              <a:t>posterior function is hard to calculate directly, except the conjugate priors. Can we use an equivalent measure to find an approximation to what we want?</a:t>
            </a:r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95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popular approach</a:t>
            </a:r>
            <a:r>
              <a:rPr lang="en-US" baseline="0" dirty="0" smtClean="0"/>
              <a:t> is </a:t>
            </a:r>
            <a:r>
              <a:rPr lang="en-US" baseline="0" dirty="0" err="1" smtClean="0"/>
              <a:t>variational</a:t>
            </a:r>
            <a:r>
              <a:rPr lang="en-US" baseline="0" dirty="0" smtClean="0"/>
              <a:t> approximation, which is originated from calculus of variations, in which we try to optimize </a:t>
            </a:r>
            <a:r>
              <a:rPr lang="en-US" baseline="0" dirty="0" err="1" smtClean="0"/>
              <a:t>functionals</a:t>
            </a:r>
            <a:r>
              <a:rPr lang="en-US" baseline="0" dirty="0" smtClean="0"/>
              <a:t>.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Let’s say we approximate the posterior with another function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We can lower bound marginal likelihood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Now define a parametric family for q, and </a:t>
            </a:r>
            <a:r>
              <a:rPr lang="en-US" baseline="0" dirty="0" err="1" smtClean="0"/>
              <a:t>maximuze</a:t>
            </a:r>
            <a:r>
              <a:rPr lang="en-US" baseline="0" dirty="0" smtClean="0"/>
              <a:t> the lower bound until it converges 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Advantages ….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Disadvantage ….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607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is the closed</a:t>
            </a:r>
            <a:r>
              <a:rPr lang="en-US" baseline="0" dirty="0" smtClean="0"/>
              <a:t> form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401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let’s</a:t>
            </a:r>
            <a:r>
              <a:rPr lang="en-US" baseline="0" dirty="0" smtClean="0"/>
              <a:t> switch gears a little gears a little and define </a:t>
            </a:r>
            <a:r>
              <a:rPr lang="en-US" baseline="0" dirty="0" err="1" smtClean="0"/>
              <a:t>Dirichlet</a:t>
            </a:r>
            <a:r>
              <a:rPr lang="en-US" baseline="0" dirty="0" smtClean="0"/>
              <a:t> process mixture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from k-means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ambria Math"/>
              </a:rPr>
              <a:t>Truncate </a:t>
            </a:r>
            <a:r>
              <a:rPr lang="en-US" i="1" dirty="0" smtClean="0">
                <a:latin typeface="Cambria Math"/>
              </a:rPr>
              <a:t>k</a:t>
            </a:r>
            <a:r>
              <a:rPr lang="en-US" dirty="0" smtClean="0">
                <a:latin typeface="Cambria Math"/>
              </a:rPr>
              <a:t>: </a:t>
            </a:r>
            <a:r>
              <a:rPr lang="en-US" i="1" dirty="0" smtClean="0">
                <a:latin typeface="Cambria Math"/>
              </a:rPr>
              <a:t>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659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Subsample the data</a:t>
            </a:r>
            <a:r>
              <a:rPr lang="en-US" baseline="0" dirty="0" smtClean="0"/>
              <a:t>: choose a k, and copy its data points to x^’ at random, and for any k^’, if r_{</a:t>
            </a:r>
            <a:r>
              <a:rPr lang="en-US" baseline="0" dirty="0" err="1" smtClean="0"/>
              <a:t>n,k</a:t>
            </a:r>
            <a:r>
              <a:rPr lang="en-US" baseline="0" dirty="0" smtClean="0"/>
              <a:t>^’} &gt; \tau (0.1) copy it into x^’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Learn a fresh</a:t>
            </a:r>
            <a:r>
              <a:rPr lang="en-US" baseline="0" dirty="0" smtClean="0"/>
              <a:t> DP-GMM on the subsampled data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Add the fresh components to the original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12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two clusters into one for parsimony, accuracy, efficiency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Requires </a:t>
            </a:r>
            <a:r>
              <a:rPr lang="en-US" dirty="0" err="1" smtClean="0"/>
              <a:t>memoized</a:t>
            </a:r>
            <a:r>
              <a:rPr lang="en-US" dirty="0" smtClean="0"/>
              <a:t> entropy sums for candidate pairs of clusters;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Sampling</a:t>
            </a:r>
            <a:r>
              <a:rPr lang="en-US" baseline="0" dirty="0" smtClean="0"/>
              <a:t> from all pairs is inefficient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15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Clustering N = 60000 MNIST images of handwritten digits 0-9.</a:t>
            </a:r>
          </a:p>
          <a:p>
            <a:r>
              <a:rPr lang="en-US" dirty="0" smtClean="0"/>
              <a:t>As preprocessing, all images projected to D = 50 via PCA.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Kuri</a:t>
            </a:r>
            <a:r>
              <a:rPr lang="en-US" dirty="0" smtClean="0"/>
              <a:t>:</a:t>
            </a:r>
            <a:r>
              <a:rPr lang="en-US" baseline="0" dirty="0" smtClean="0"/>
              <a:t> split-merge scheme for single-batch </a:t>
            </a:r>
            <a:r>
              <a:rPr lang="en-US" baseline="0" dirty="0" err="1" smtClean="0"/>
              <a:t>variational</a:t>
            </a:r>
            <a:r>
              <a:rPr lang="en-US" baseline="0" dirty="0" smtClean="0"/>
              <a:t> DPM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Right figures: Comparison of final ELBO, for multiple runs of each method, varying initialization and number of batches </a:t>
            </a:r>
          </a:p>
          <a:p>
            <a:r>
              <a:rPr lang="en-US" baseline="0" dirty="0" smtClean="0"/>
              <a:t>Stochastic Variations: with three different learning rates 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Left: Evaluation of cluster alignment to the true digit label.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95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At this point we should probably ask ourselves how good it is to use lower bound on marginal likelihood, as measure of performance? </a:t>
            </a:r>
          </a:p>
          <a:p>
            <a:endParaRPr lang="en-US" baseline="0" dirty="0" smtClean="0"/>
          </a:p>
          <a:p>
            <a:r>
              <a:rPr lang="en-US" baseline="0" dirty="0" smtClean="0"/>
              <a:t>Even, how good is it to use likelihood as a measure of performance?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Independently assign the data points into the data batches </a:t>
            </a:r>
            <a:br>
              <a:rPr lang="en-US" baseline="0" dirty="0" smtClean="0"/>
            </a:br>
            <a:r>
              <a:rPr lang="en-US" baseline="0" dirty="0" smtClean="0"/>
              <a:t>- We need to have enough data points inside each batch </a:t>
            </a:r>
            <a:r>
              <a:rPr lang="en-US" baseline="0" dirty="0" smtClean="0">
                <a:sym typeface="Wingdings" pitchFamily="2" charset="2"/>
              </a:rPr>
              <a:t> Specifically, we need to have enough data points per latent components, inside each data batch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Independently assign the data points into the data batches </a:t>
            </a:r>
            <a:br>
              <a:rPr lang="en-US" baseline="0" dirty="0" smtClean="0"/>
            </a:br>
            <a:r>
              <a:rPr lang="en-US" baseline="0" dirty="0" smtClean="0"/>
              <a:t>- We need to have enough data points inside each batch </a:t>
            </a:r>
            <a:r>
              <a:rPr lang="en-US" baseline="0" dirty="0" smtClean="0">
                <a:sym typeface="Wingdings" pitchFamily="2" charset="2"/>
              </a:rPr>
              <a:t> Specifically, we need to have enough data points per latent components, inside each data batch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Independently assign the data points into the data batches </a:t>
            </a:r>
            <a:br>
              <a:rPr lang="en-US" baseline="0" dirty="0" smtClean="0"/>
            </a:br>
            <a:r>
              <a:rPr lang="en-US" baseline="0" dirty="0" smtClean="0"/>
              <a:t>- We need to have enough data points inside each batch </a:t>
            </a:r>
            <a:r>
              <a:rPr lang="en-US" baseline="0" dirty="0" smtClean="0">
                <a:sym typeface="Wingdings" pitchFamily="2" charset="2"/>
              </a:rPr>
              <a:t> Specifically, we need to have enough data points per latent components, inside each data batch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6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Independently assign the data points into the data batches </a:t>
            </a:r>
            <a:br>
              <a:rPr lang="en-US" baseline="0" dirty="0" smtClean="0"/>
            </a:br>
            <a:r>
              <a:rPr lang="en-US" baseline="0" dirty="0" smtClean="0"/>
              <a:t>- We need to have enough data points inside each batch </a:t>
            </a:r>
            <a:r>
              <a:rPr lang="en-US" baseline="0" dirty="0" smtClean="0">
                <a:sym typeface="Wingdings" pitchFamily="2" charset="2"/>
              </a:rPr>
              <a:t> Specifically, we need to have enough data points per latent components, inside each data batch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Assumptions: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Independently assign the data points into the data batches </a:t>
            </a:r>
            <a:br>
              <a:rPr lang="en-US" baseline="0" dirty="0" smtClean="0"/>
            </a:br>
            <a:r>
              <a:rPr lang="en-US" baseline="0" dirty="0" smtClean="0"/>
              <a:t>- We need to have enough data points inside each batch </a:t>
            </a:r>
            <a:r>
              <a:rPr lang="en-US" baseline="0" dirty="0" smtClean="0">
                <a:sym typeface="Wingdings" pitchFamily="2" charset="2"/>
              </a:rPr>
              <a:t> Specifically, we need to have enough data points per latent components, inside each data batch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684AE-7AE2-491D-BA2A-4C1E42CCE2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8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7" r:id="rId1"/>
    <p:sldLayoutId id="2147484718" r:id="rId2"/>
    <p:sldLayoutId id="2147484719" r:id="rId3"/>
    <p:sldLayoutId id="2147484720" r:id="rId4"/>
    <p:sldLayoutId id="2147484721" r:id="rId5"/>
    <p:sldLayoutId id="2147484722" r:id="rId6"/>
    <p:sldLayoutId id="2147484723" r:id="rId7"/>
    <p:sldLayoutId id="2147484724" r:id="rId8"/>
    <p:sldLayoutId id="2147484725" r:id="rId9"/>
    <p:sldLayoutId id="2147484726" r:id="rId10"/>
    <p:sldLayoutId id="21474847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2.png"/><Relationship Id="rId7" Type="http://schemas.openxmlformats.org/officeDocument/2006/relationships/image" Target="../media/image4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63.png"/><Relationship Id="rId3" Type="http://schemas.openxmlformats.org/officeDocument/2006/relationships/image" Target="../media/image55.png"/><Relationship Id="rId7" Type="http://schemas.openxmlformats.org/officeDocument/2006/relationships/image" Target="../media/image100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1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57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150.png"/><Relationship Id="rId4" Type="http://schemas.openxmlformats.org/officeDocument/2006/relationships/image" Target="../media/image17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57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5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ee.duke.edu/~lcarin/Kyle6.27.2014.pdf" TargetMode="External"/><Relationship Id="rId2" Type="http://schemas.openxmlformats.org/officeDocument/2006/relationships/hyperlink" Target="http://cs.brown.edu/~sudderth/slides/isba14variationalHDP.pdf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1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4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11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NIPS 2013</a:t>
            </a:r>
          </a:p>
          <a:p>
            <a:r>
              <a:rPr lang="en-US" dirty="0"/>
              <a:t>Michael C. Hughes and Erik B. </a:t>
            </a:r>
            <a:r>
              <a:rPr lang="en-US" dirty="0" err="1"/>
              <a:t>Sudderth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Memoized</a:t>
            </a:r>
            <a:r>
              <a:rPr lang="en-US" sz="3200" dirty="0"/>
              <a:t> Online </a:t>
            </a:r>
            <a:r>
              <a:rPr lang="en-US" sz="3200" dirty="0" err="1"/>
              <a:t>Variational</a:t>
            </a:r>
            <a:r>
              <a:rPr lang="en-US" sz="3200" dirty="0"/>
              <a:t> Inference for</a:t>
            </a:r>
            <a:br>
              <a:rPr lang="en-US" sz="3200" dirty="0"/>
            </a:br>
            <a:r>
              <a:rPr lang="en-US" sz="3200" dirty="0" err="1"/>
              <a:t>Dirichlet</a:t>
            </a:r>
            <a:r>
              <a:rPr lang="en-US" sz="3200" dirty="0"/>
              <a:t> Process Mixture Models</a:t>
            </a:r>
          </a:p>
        </p:txBody>
      </p:sp>
    </p:spTree>
    <p:extLst>
      <p:ext uri="{BB962C8B-B14F-4D97-AF65-F5344CB8AC3E}">
        <p14:creationId xmlns:p14="http://schemas.microsoft.com/office/powerpoint/2010/main" val="15161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Loop until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convergence: </a:t>
                </a: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Θ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k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n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𝑔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itchFamily="18" charset="0"/>
                            <a:ea typeface="Cambria Math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, 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1274" t="-1488" b="-1190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Callout 4"/>
          <p:cNvSpPr/>
          <p:nvPr/>
        </p:nvSpPr>
        <p:spPr>
          <a:xfrm>
            <a:off x="6096000" y="8176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Clustering Assignment Estimation</a:t>
            </a:r>
            <a:endParaRPr lang="en-US" sz="1600" b="1" dirty="0"/>
          </a:p>
        </p:txBody>
      </p:sp>
      <p:sp>
        <p:nvSpPr>
          <p:cNvPr id="34" name="Left Arrow Callout 33"/>
          <p:cNvSpPr/>
          <p:nvPr/>
        </p:nvSpPr>
        <p:spPr>
          <a:xfrm>
            <a:off x="6096000" y="16558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Component Parameter Estimation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en-US" b="1" i="1" smtClean="0">
                          <a:latin typeface="Cambria Math"/>
                        </a:rPr>
                        <m:t>×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15346" y="2514600"/>
                <a:ext cx="8276254" cy="3693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Compare these two: </a:t>
                </a: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	  </a:t>
                </a:r>
                <a:r>
                  <a:rPr lang="en-US" sz="1400" dirty="0" smtClean="0">
                    <a:latin typeface="Cambria Math" pitchFamily="18" charset="0"/>
                    <a:ea typeface="Cambria Math" pitchFamily="18" charset="0"/>
                  </a:rPr>
                  <a:t>(this work)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                            </a:t>
                </a:r>
                <a:r>
                  <a:rPr lang="en-US" sz="1200" dirty="0" smtClean="0">
                    <a:latin typeface="Cambria Math" pitchFamily="18" charset="0"/>
                    <a:ea typeface="Cambria Math" pitchFamily="18" charset="0"/>
                  </a:rPr>
                  <a:t>(Stochastic Optimization for DPM, Hoffman </a:t>
                </a:r>
                <a:r>
                  <a:rPr lang="en-US" sz="1200" i="1" dirty="0" smtClean="0">
                    <a:latin typeface="Cambria Math" pitchFamily="18" charset="0"/>
                    <a:ea typeface="Cambria Math" pitchFamily="18" charset="0"/>
                  </a:rPr>
                  <a:t>et al.</a:t>
                </a:r>
                <a:r>
                  <a:rPr lang="en-US" sz="1200" dirty="0" smtClean="0">
                    <a:latin typeface="Cambria Math" pitchFamily="18" charset="0"/>
                    <a:ea typeface="Cambria Math" pitchFamily="18" charset="0"/>
                  </a:rPr>
                  <a:t>,  JMLR, 2013)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lvl="8"/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→+∞</m:t>
                        </m:r>
                      </m:e>
                    </m:nary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, 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+∞</m:t>
                        </m:r>
                      </m:e>
                    </m:nary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46" y="2514600"/>
                <a:ext cx="8276254" cy="3693319"/>
              </a:xfrm>
              <a:prstGeom prst="rect">
                <a:avLst/>
              </a:prstGeom>
              <a:blipFill rotWithShape="1">
                <a:blip r:embed="rId6"/>
                <a:stretch>
                  <a:fillRect l="-442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381000" y="3455828"/>
                <a:ext cx="4241591" cy="2329548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Loop until 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ℒ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itchFamily="18" charset="0"/>
                            <a:ea typeface="Cambria Math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   convergence:</a:t>
                </a:r>
              </a:p>
              <a:p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        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Randomly choose: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∈</m:t>
                    </m:r>
                    <m:r>
                      <a:rPr lang="en-US" sz="1600" b="0" i="0" smtClean="0">
                        <a:latin typeface="Cambria Math"/>
                        <a:ea typeface="Cambria Math" pitchFamily="18" charset="0"/>
                      </a:rPr>
                      <m:t>{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1, 2, 3,…, 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𝐵</m:t>
                    </m:r>
                    <m:r>
                      <a:rPr lang="en-US" sz="1600" b="0" i="0" smtClean="0">
                        <a:latin typeface="Cambria Math"/>
                        <a:ea typeface="Cambria Math" pitchFamily="18" charset="0"/>
                      </a:rPr>
                      <m:t>}</m:t>
                    </m:r>
                  </m:oMath>
                </a14:m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  <a:p>
                <a:pPr lvl="2"/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/>
                          </a:rPr>
                          <m:t>ℬ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sz="1600" dirty="0" smtClean="0"/>
              </a:p>
              <a:p>
                <a:pPr lvl="2"/>
                <a:r>
                  <a:rPr lang="en-US" sz="1600" dirty="0"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ea typeface="Cambria Math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e>
                    </m:d>
                    <m:r>
                      <a:rPr lang="en-US" sz="1600">
                        <a:latin typeface="Cambria Math"/>
                      </a:rPr>
                      <m:t>←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𝑓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itchFamily="18" charset="0"/>
                            <a:ea typeface="Cambria Math" pitchFamily="18" charset="0"/>
                          </a:rPr>
                          <m:t>Θ</m:t>
                        </m:r>
                      </m:e>
                      <m:sup>
                        <m:r>
                          <a:rPr lang="en-US" sz="1600" b="0" i="0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p>
                    <m:r>
                      <a:rPr lang="en-US" sz="1600" b="0" i="0" smtClean="0">
                        <a:latin typeface="Cambria Math"/>
                        <a:ea typeface="Cambria Math" pitchFamily="18" charset="0"/>
                      </a:rPr>
                      <m:t>,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k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n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  <m:r>
                      <a:rPr lang="en-US" sz="1600"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  <a:p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        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	For cluster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=1, 2, 3,…, 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  <a:p>
                <a:pPr lvl="2"/>
                <a:r>
                  <a:rPr lang="en-US" sz="1600" dirty="0" smtClean="0">
                    <a:ea typeface="Cambria Math" pitchFamily="18" charset="0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p>
                        </m:sSubSup>
                      </m:e>
                      <m:sup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𝑛𝑒𝑤</m:t>
                        </m:r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sup>
                    </m:sSup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𝑔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itchFamily="18" charset="0"/>
                            <a:ea typeface="Cambria Math" pitchFamily="18" charset="0"/>
                          </a:rPr>
                          <m:t>𝒛</m:t>
                        </m:r>
                      </m:e>
                    </m:d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,  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𝑏</m:t>
                    </m:r>
                    <m:r>
                      <a:rPr lang="en-US" sz="160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lvl="2"/>
                <a:r>
                  <a:rPr lang="en-US" sz="1600" dirty="0"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ea typeface="Cambria Math" pitchFamily="18" charset="0"/>
                  </a:rPr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600" dirty="0" smtClean="0"/>
                  <a:t> 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16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p>
                        </m:sSubSup>
                      </m:e>
                      <m:sup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𝑜𝑙𝑑</m:t>
                        </m:r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 smtClean="0"/>
                  <a:t> +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16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p>
                        </m:sSubSup>
                      </m:e>
                      <m:sup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𝑛𝑒𝑤</m:t>
                        </m:r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600" dirty="0" smtClean="0"/>
              </a:p>
              <a:p>
                <a:pPr lvl="2"/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16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 pitchFamily="18" charset="0"/>
                              </a:rPr>
                              <m:t>          </m:t>
                            </m:r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p>
                        </m:sSubSup>
                      </m:e>
                      <m:sup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𝑜𝑙𝑑</m:t>
                        </m:r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←</m:t>
                    </m:r>
                    <m:sSup>
                      <m:s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16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600" i="1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p>
                        </m:sSubSup>
                      </m:e>
                      <m:sup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𝑛𝑒𝑤</m:t>
                        </m:r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455828"/>
                <a:ext cx="4241591" cy="2329548"/>
              </a:xfrm>
              <a:prstGeom prst="rect">
                <a:avLst/>
              </a:prstGeom>
              <a:blipFill rotWithShape="1">
                <a:blip r:embed="rId7"/>
                <a:stretch>
                  <a:fillRect l="-716" t="-779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4724400" y="3564386"/>
                <a:ext cx="4191000" cy="2074414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Loop until 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ℒ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itchFamily="18" charset="0"/>
                            <a:ea typeface="Cambria Math" pitchFamily="18" charset="0"/>
                          </a:rPr>
                          <m:t>q</m:t>
                        </m:r>
                      </m:e>
                    </m:d>
                  </m:oMath>
                </a14:m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   convergence:</a:t>
                </a:r>
              </a:p>
              <a:p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        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Randomly choose: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𝑏</m:t>
                    </m:r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∈</m:t>
                    </m:r>
                    <m:r>
                      <a:rPr lang="en-US" sz="1600" b="0" i="0" smtClean="0">
                        <a:latin typeface="Cambria Math"/>
                        <a:ea typeface="Cambria Math" pitchFamily="18" charset="0"/>
                      </a:rPr>
                      <m:t>{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1, 2, 3,…, 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𝐵</m:t>
                    </m:r>
                    <m:r>
                      <a:rPr lang="en-US" sz="1600" b="0" i="0" smtClean="0">
                        <a:latin typeface="Cambria Math"/>
                        <a:ea typeface="Cambria Math" pitchFamily="18" charset="0"/>
                      </a:rPr>
                      <m:t>}</m:t>
                    </m:r>
                  </m:oMath>
                </a14:m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  <a:p>
                <a:pPr lvl="2"/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>
                            <a:latin typeface="Cambria Math"/>
                          </a:rPr>
                          <m:t>ℬ</m:t>
                        </m:r>
                      </m:e>
                      <m:sub>
                        <m:r>
                          <a:rPr lang="en-US" sz="160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sz="1600" dirty="0" smtClean="0"/>
              </a:p>
              <a:p>
                <a:pPr lvl="2"/>
                <a:r>
                  <a:rPr lang="en-US" sz="1600" dirty="0"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ea typeface="Cambria Math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e>
                    </m:d>
                    <m:r>
                      <a:rPr lang="en-US" sz="1600">
                        <a:latin typeface="Cambria Math"/>
                      </a:rPr>
                      <m:t>←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𝑓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itchFamily="18" charset="0"/>
                            <a:ea typeface="Cambria Math" pitchFamily="18" charset="0"/>
                          </a:rPr>
                          <m:t>Θ</m:t>
                        </m:r>
                      </m:e>
                      <m:sup>
                        <m:r>
                          <a:rPr lang="en-US" sz="1600" b="0" i="0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p>
                    <m:r>
                      <a:rPr lang="en-US" sz="1600" b="0" i="0" smtClean="0">
                        <a:latin typeface="Cambria Math"/>
                        <a:ea typeface="Cambria Math" pitchFamily="18" charset="0"/>
                      </a:rPr>
                      <m:t>,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k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n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  <m:r>
                      <a:rPr lang="en-US" sz="1600">
                        <a:latin typeface="Cambria Math"/>
                      </a:rPr>
                      <m:t> </m:t>
                    </m:r>
                  </m:oMath>
                </a14:m>
                <a:endParaRPr lang="en-US" sz="1600" dirty="0"/>
              </a:p>
              <a:p>
                <a:r>
                  <a:rPr lang="en-US" sz="1600" dirty="0">
                    <a:latin typeface="Cambria Math" pitchFamily="18" charset="0"/>
                    <a:ea typeface="Cambria Math" pitchFamily="18" charset="0"/>
                  </a:rPr>
                  <a:t>         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	For cluster 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=1, 2, 3,…, </m:t>
                    </m:r>
                    <m:r>
                      <a:rPr lang="en-US" sz="1600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  <a:p>
                <a:pPr lvl="2"/>
                <a:r>
                  <a:rPr lang="en-US" sz="1600" dirty="0" smtClean="0">
                    <a:ea typeface="Cambria Math" pitchFamily="18" charset="0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1600" i="1">
                                <a:latin typeface="Cambria Math" pitchFamily="18" charset="0"/>
                                <a:ea typeface="Cambria Math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p>
                        </m:sSubSup>
                      </m:e>
                      <m:sup/>
                    </m:sSup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𝑔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latin typeface="Cambria Math" pitchFamily="18" charset="0"/>
                            <a:ea typeface="Cambria Math" pitchFamily="18" charset="0"/>
                          </a:rPr>
                          <m:t>𝒛</m:t>
                        </m:r>
                      </m:e>
                    </m:d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,  </m:t>
                    </m:r>
                    <m:r>
                      <a:rPr lang="en-US" sz="1600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𝑏</m:t>
                    </m:r>
                    <m:r>
                      <a:rPr lang="en-US" sz="160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lvl="2"/>
                <a:r>
                  <a:rPr lang="en-US" sz="1600" dirty="0">
                    <a:ea typeface="Cambria Math" pitchFamily="18" charset="0"/>
                  </a:rPr>
                  <a:t> </a:t>
                </a:r>
                <a:r>
                  <a:rPr lang="en-US" sz="1600" dirty="0" smtClean="0">
                    <a:ea typeface="Cambria Math" pitchFamily="18" charset="0"/>
                  </a:rPr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←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  <a:ea typeface="Cambria Math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1600" dirty="0" smtClean="0"/>
                  <a:t> 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.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1600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𝑏</m:t>
                        </m:r>
                      </m:sup>
                    </m:sSubSup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.</m:t>
                    </m:r>
                    <m:f>
                      <m:fPr>
                        <m:ctrlP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>
                                <a:latin typeface="Cambria Math"/>
                              </a:rPr>
                              <m:t>ℬ</m:t>
                            </m:r>
                          </m:e>
                          <m:sub>
                            <m:r>
                              <a:rPr lang="en-US" sz="1600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1600" dirty="0" smtClean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64386"/>
                <a:ext cx="4191000" cy="2074414"/>
              </a:xfrm>
              <a:prstGeom prst="rect">
                <a:avLst/>
              </a:prstGeom>
              <a:blipFill rotWithShape="1">
                <a:blip r:embed="rId8"/>
                <a:stretch>
                  <a:fillRect l="-579" t="-875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638800" y="4601593"/>
            <a:ext cx="3200400" cy="961007"/>
          </a:xfrm>
          <a:prstGeom prst="rect">
            <a:avLst/>
          </a:prstGeom>
          <a:solidFill>
            <a:schemeClr val="accent1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5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Loop until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convergence: </a:t>
                </a: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Θ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k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n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𝑔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itchFamily="18" charset="0"/>
                            <a:ea typeface="Cambria Math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, 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1274" t="-1488" b="-1190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Callout 4"/>
          <p:cNvSpPr/>
          <p:nvPr/>
        </p:nvSpPr>
        <p:spPr>
          <a:xfrm>
            <a:off x="6096000" y="8176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Clustering Assignment Estimation</a:t>
            </a:r>
            <a:endParaRPr lang="en-US" sz="1600" b="1" dirty="0"/>
          </a:p>
        </p:txBody>
      </p:sp>
      <p:sp>
        <p:nvSpPr>
          <p:cNvPr id="34" name="Left Arrow Callout 33"/>
          <p:cNvSpPr/>
          <p:nvPr/>
        </p:nvSpPr>
        <p:spPr>
          <a:xfrm>
            <a:off x="6096000" y="16558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Component Parameter Estimation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en-US" b="1" i="1" smtClean="0">
                          <a:latin typeface="Cambria Math"/>
                        </a:rPr>
                        <m:t>×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15346" y="2743200"/>
            <a:ext cx="78144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Note: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They use a nonparametric model!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But ….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inference uses </a:t>
            </a:r>
            <a:r>
              <a:rPr lang="en-US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maximum-clusters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How to get adaptive number of </a:t>
            </a:r>
            <a:r>
              <a:rPr lang="en-US" dirty="0" smtClean="0">
                <a:solidFill>
                  <a:srgbClr val="002060"/>
                </a:solidFill>
                <a:latin typeface="Cambria Math" pitchFamily="18" charset="0"/>
                <a:ea typeface="Cambria Math" pitchFamily="18" charset="0"/>
              </a:rPr>
              <a:t>maximum-clusters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?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Heuristics to </a:t>
            </a:r>
            <a:r>
              <a:rPr lang="en-US" b="1" dirty="0" smtClean="0">
                <a:solidFill>
                  <a:srgbClr val="00B050"/>
                </a:solidFill>
                <a:latin typeface="Cambria Math" pitchFamily="18" charset="0"/>
                <a:ea typeface="Cambria Math" pitchFamily="18" charset="0"/>
              </a:rPr>
              <a:t>add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new clusters, or </a:t>
            </a:r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 Math" pitchFamily="18" charset="0"/>
                <a:ea typeface="Cambria Math" pitchFamily="18" charset="0"/>
              </a:rPr>
              <a:t>remove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them.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7800" y="3200400"/>
            <a:ext cx="3505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/>
              <a:t>Dirichlet</a:t>
            </a:r>
            <a:r>
              <a:rPr lang="en-US" sz="1400" b="1" dirty="0" smtClean="0"/>
              <a:t> Process Mixture (DPM)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269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 moves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81000" y="1371600"/>
                <a:ext cx="8382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The strategy in this work: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600" b="1" dirty="0" smtClean="0">
                    <a:latin typeface="Cambria Math" pitchFamily="18" charset="0"/>
                    <a:ea typeface="Cambria Math" pitchFamily="18" charset="0"/>
                  </a:rPr>
                  <a:t>Collection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: </a:t>
                </a:r>
              </a:p>
              <a:p>
                <a:pPr marL="1200150" lvl="2" indent="-285750">
                  <a:buFont typeface="Arial" pitchFamily="34" charset="0"/>
                  <a:buChar char="•"/>
                </a:pP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Choose a random target component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6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1200150" lvl="2" indent="-285750">
                  <a:buFont typeface="Arial" pitchFamily="34" charset="0"/>
                  <a:buChar char="•"/>
                </a:pP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Collect all the data points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  <a:ea typeface="Cambria Math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)&gt;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threshold</m:t>
                        </m:r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  <a:ea typeface="Cambria Math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/>
                        <a:ea typeface="Cambria Math" pitchFamily="18" charset="0"/>
                      </a:rPr>
                      <m:t>)&gt;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threshold</m:t>
                        </m:r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)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600" b="1" dirty="0" smtClean="0">
                    <a:latin typeface="Cambria Math" pitchFamily="18" charset="0"/>
                    <a:ea typeface="Cambria Math" pitchFamily="18" charset="0"/>
                  </a:rPr>
                  <a:t>Creation: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run a DPM on the subsampled data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=10</m:t>
                    </m:r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)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600" b="1" dirty="0" smtClean="0">
                    <a:latin typeface="Cambria Math" pitchFamily="18" charset="0"/>
                    <a:ea typeface="Cambria Math" pitchFamily="18" charset="0"/>
                  </a:rPr>
                  <a:t>Adoption: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Update parameters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371600"/>
                <a:ext cx="8382000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291" t="-1556" b="-3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352800"/>
            <a:ext cx="2209800" cy="239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5"/>
          <a:stretch/>
        </p:blipFill>
        <p:spPr bwMode="auto">
          <a:xfrm>
            <a:off x="3558363" y="3623283"/>
            <a:ext cx="2156637" cy="201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533775"/>
            <a:ext cx="2106209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96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birth moves?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775019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Past: split-merge schema for single-batch learning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E.g. EM (Ueda et al., 2000),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Variational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-HDP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Bryant and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Sudderth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, 2012), etc.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Split a new component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Fix everything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Run restricted updates.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Decide whether to keep it or not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Many similar Algorithms for k-means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Hamerly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&amp;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Elkan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, NIPS, 2004),  (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Feng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&amp;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Hammerly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, NIPS, 2007), etc.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This strategy unlikely to work in the batch mode: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Each batch might not contain enough examples of the missing component </a:t>
            </a:r>
          </a:p>
        </p:txBody>
      </p:sp>
    </p:spTree>
    <p:extLst>
      <p:ext uri="{BB962C8B-B14F-4D97-AF65-F5344CB8AC3E}">
        <p14:creationId xmlns:p14="http://schemas.microsoft.com/office/powerpoint/2010/main" val="34871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clusters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447800"/>
            <a:ext cx="4343400" cy="1685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1510" y="3124200"/>
                <a:ext cx="6974923" cy="3436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New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takes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over all responsibility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of old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 pitchFamily="18" charset="0"/>
                      </a:rPr>
                      <m:t>←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+</a:t>
                </a:r>
                <a:r>
                  <a:rPr lang="en-US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r>
                        <a:rPr lang="en-US" i="1">
                          <a:latin typeface="Cambria Math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 pitchFamily="18" charset="0"/>
                        </a:rPr>
                        <m:t>)←</m:t>
                      </m:r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/>
                          <a:ea typeface="Cambria Math" pitchFamily="18" charset="0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 pitchFamily="18" charset="0"/>
                        </a:rPr>
                        <m:t>𝑝</m:t>
                      </m:r>
                      <m:r>
                        <a:rPr lang="en-US" i="1">
                          <a:latin typeface="Cambria Math"/>
                          <a:ea typeface="Cambria Math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i="1">
                          <a:latin typeface="Cambria Math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/>
                </a:r>
                <a:br>
                  <a:rPr lang="en-US" dirty="0" smtClean="0">
                    <a:latin typeface="Cambria Math" pitchFamily="18" charset="0"/>
                    <a:ea typeface="Cambria Math" pitchFamily="18" charset="0"/>
                  </a:rPr>
                </a:b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Accept or reject: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𝑚𝑟𝑒𝑔𝑒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&gt;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How to choose pair?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Randomly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160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Randomly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proportional to the relative marginal likelihood: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𝑝</m:t>
                      </m:r>
                      <m:d>
                        <m:d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/>
                          <a:ea typeface="Cambria Math"/>
                        </a:rPr>
                        <m:t>∝</m:t>
                      </m:r>
                      <m:f>
                        <m:f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itchFamily="18" charset="0"/>
                                  <a:ea typeface="Cambria Math" pitchFamily="18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>
                                  <a:latin typeface="Cambria Math" pitchFamily="18" charset="0"/>
                                  <a:ea typeface="Cambria Math" pitchFamily="18" charset="0"/>
                                </a:rPr>
                                <m:t>ℒ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10" y="3124200"/>
                <a:ext cx="6974923" cy="3436710"/>
              </a:xfrm>
              <a:prstGeom prst="rect">
                <a:avLst/>
              </a:prstGeom>
              <a:blipFill rotWithShape="1">
                <a:blip r:embed="rId4"/>
                <a:stretch>
                  <a:fillRect l="-699" t="-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657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toy data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2000" y="1676400"/>
                <a:ext cx="7587975" cy="2031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Data (N=100000) synthetic image patches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Generated by a zero mean GMM with 8 equally common components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Each component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25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×25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covariance matrix producing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 pitchFamily="18" charset="0"/>
                      </a:rPr>
                      <m:t>5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×5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patches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Goal: recovering these patches, and their size (K=8)   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B = 100 (1000 examples per batch)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MO-BM starts with </a:t>
                </a:r>
                <a:r>
                  <a:rPr lang="en-US" i="1" dirty="0" smtClean="0">
                    <a:latin typeface="Cambria Math" pitchFamily="18" charset="0"/>
                    <a:ea typeface="Cambria Math" pitchFamily="18" charset="0"/>
                  </a:rPr>
                  <a:t>K = 1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Truncation-fixed start with K = 25 with 10 random initialization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6400"/>
                <a:ext cx="7587975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482" t="-18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0"/>
            <a:ext cx="7543800" cy="1373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72774"/>
            <a:ext cx="7923075" cy="1561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00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Results: Clustering tiny images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09600" y="1472625"/>
            <a:ext cx="6705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108754 images of size 32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×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32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Projected in 50 dimension using PCA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MO-BM starting at </a:t>
            </a:r>
            <a:r>
              <a:rPr lang="en-US" sz="1600" i="1" dirty="0">
                <a:latin typeface="Cambria Math" pitchFamily="18" charset="0"/>
                <a:ea typeface="Cambria Math" pitchFamily="18" charset="0"/>
              </a:rPr>
              <a:t>K = </a:t>
            </a:r>
            <a:r>
              <a:rPr lang="en-US" sz="1600" i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,  others have </a:t>
            </a:r>
            <a:r>
              <a:rPr lang="en-US" sz="1600" i="1" dirty="0" smtClean="0">
                <a:latin typeface="Cambria Math" pitchFamily="18" charset="0"/>
                <a:ea typeface="Cambria Math" pitchFamily="18" charset="0"/>
              </a:rPr>
              <a:t>K=100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ambria Math" pitchFamily="18" charset="0"/>
                <a:ea typeface="Cambria Math" pitchFamily="18" charset="0"/>
              </a:rPr>
              <a:t>full-mean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DP-GMM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577033"/>
            <a:ext cx="4081322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4224858"/>
            <a:ext cx="4067175" cy="242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18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391400" cy="1143000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66800" y="1676400"/>
            <a:ext cx="7467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A distributed algorithm for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Dirichlet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Process Mixture model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Split-merge schema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Interesting improvement over the similar methods for DPM.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Theoretical convergence  guarantees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?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Theoretical justification for choosing batches  B, or experiments investigating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it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?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Previous “almost” similar algorithms, specially on </a:t>
            </a:r>
            <a:r>
              <a:rPr lang="en-US" i="1" smtClean="0">
                <a:latin typeface="Cambria Math" pitchFamily="18" charset="0"/>
                <a:ea typeface="Cambria Math" pitchFamily="18" charset="0"/>
              </a:rPr>
              <a:t>k-means </a:t>
            </a:r>
            <a:r>
              <a:rPr lang="en-US" i="1" smtClean="0">
                <a:latin typeface="Cambria Math" pitchFamily="18" charset="0"/>
                <a:ea typeface="Cambria Math" pitchFamily="18" charset="0"/>
              </a:rPr>
              <a:t>?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37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Inference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24200" y="2162095"/>
                <a:ext cx="2368725" cy="669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1" i="1" smtClean="0">
                          <a:latin typeface="Cambria Math"/>
                        </a:rPr>
                        <m:t>𝜽</m:t>
                      </m:r>
                      <m:r>
                        <a:rPr lang="en-US" b="0" i="1" smtClean="0">
                          <a:latin typeface="Cambria Math"/>
                        </a:rPr>
                        <m:t>|</m:t>
                      </m:r>
                      <m:r>
                        <a:rPr lang="en-US" b="1" i="1" smtClean="0">
                          <a:latin typeface="Cambria Math"/>
                        </a:rPr>
                        <m:t>𝒚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latin typeface="Cambria Math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162095"/>
                <a:ext cx="2368725" cy="6690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Callout 4"/>
          <p:cNvSpPr/>
          <p:nvPr/>
        </p:nvSpPr>
        <p:spPr>
          <a:xfrm>
            <a:off x="1295400" y="2307825"/>
            <a:ext cx="1857555" cy="409496"/>
          </a:xfrm>
          <a:prstGeom prst="rightArrowCallout">
            <a:avLst/>
          </a:prstGeom>
          <a:solidFill>
            <a:srgbClr val="00B0F0">
              <a:alpha val="38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Posterior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Right Arrow Callout 5"/>
          <p:cNvSpPr/>
          <p:nvPr/>
        </p:nvSpPr>
        <p:spPr>
          <a:xfrm flipH="1">
            <a:off x="5378880" y="2133599"/>
            <a:ext cx="1631520" cy="409496"/>
          </a:xfrm>
          <a:prstGeom prst="rightArrowCallout">
            <a:avLst/>
          </a:prstGeom>
          <a:solidFill>
            <a:schemeClr val="accent1">
              <a:lumMod val="60000"/>
              <a:lumOff val="40000"/>
              <a:alpha val="38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tx1"/>
                </a:solidFill>
              </a:rPr>
              <a:t>Prior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Up Arrow Callout 7"/>
          <p:cNvSpPr/>
          <p:nvPr/>
        </p:nvSpPr>
        <p:spPr>
          <a:xfrm>
            <a:off x="3352800" y="2828688"/>
            <a:ext cx="2895600" cy="600312"/>
          </a:xfrm>
          <a:prstGeom prst="upArrowCallout">
            <a:avLst/>
          </a:prstGeom>
          <a:solidFill>
            <a:srgbClr val="FFFF00">
              <a:alpha val="38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Marginal </a:t>
            </a:r>
            <a:r>
              <a:rPr lang="en-US" sz="1400" b="1" dirty="0" smtClean="0">
                <a:solidFill>
                  <a:schemeClr val="tx1"/>
                </a:solidFill>
              </a:rPr>
              <a:t>likelihood / Evidence 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Down Arrow Callout 9"/>
          <p:cNvSpPr/>
          <p:nvPr/>
        </p:nvSpPr>
        <p:spPr>
          <a:xfrm>
            <a:off x="3657600" y="1371600"/>
            <a:ext cx="1721280" cy="790495"/>
          </a:xfrm>
          <a:prstGeom prst="downArrowCallout">
            <a:avLst/>
          </a:prstGeom>
          <a:solidFill>
            <a:srgbClr val="92D050">
              <a:alpha val="3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8740" y="3654166"/>
                <a:ext cx="7239000" cy="1636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Goal: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itchFamily="18" charset="0"/>
                              <a:ea typeface="Cambria Math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itchFamily="18" charset="0"/>
                          <a:ea typeface="Cambria Math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𝜽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itchFamily="18" charset="0"/>
                              <a:ea typeface="Cambria Math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itchFamily="18" charset="0"/>
                              <a:ea typeface="Cambria Math" pitchFamily="18" charset="0"/>
                            </a:rPr>
                            <m:t>𝜽</m:t>
                          </m:r>
                          <m:r>
                            <a:rPr lang="en-US" i="1">
                              <a:latin typeface="Cambria Math" pitchFamily="18" charset="0"/>
                              <a:ea typeface="Cambria Math" pitchFamily="18" charset="0"/>
                            </a:rPr>
                            <m:t>|</m:t>
                          </m:r>
                          <m:r>
                            <a:rPr lang="en-US" b="1" i="1">
                              <a:latin typeface="Cambria Math" pitchFamily="18" charset="0"/>
                              <a:ea typeface="Cambria Math" pitchFamily="18" charset="0"/>
                            </a:rPr>
                            <m:t>𝒚</m:t>
                          </m:r>
                          <m:r>
                            <a:rPr lang="en-US" i="1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But posterior hard to calculate: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𝜽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a:rPr lang="en-US" b="1" i="1">
                          <a:latin typeface="Cambria Math"/>
                        </a:rPr>
                        <m:t>𝒚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𝒚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latin typeface="Cambria Math"/>
                            </a:rPr>
                            <m:t>𝜽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1" i="1">
                              <a:latin typeface="Cambria Math"/>
                            </a:rPr>
                            <m:t>𝜽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b="1" i="1">
                                  <a:latin typeface="Cambria Math"/>
                                </a:rPr>
                                <m:t>𝒅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𝜽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40" y="3654166"/>
                <a:ext cx="7239000" cy="1636923"/>
              </a:xfrm>
              <a:prstGeom prst="rect">
                <a:avLst/>
              </a:prstGeom>
              <a:blipFill rotWithShape="1">
                <a:blip r:embed="rId4"/>
                <a:stretch>
                  <a:fillRect l="-505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1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Lower-bounding marginal likelihood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1752600"/>
                <a:ext cx="7848600" cy="4869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𝜽</m:t>
                          </m:r>
                        </m:e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~ </m:t>
                      </m:r>
                      <m:r>
                        <a:rPr lang="en-US" i="1">
                          <a:latin typeface="Cambria Math"/>
                        </a:rPr>
                        <m:t>𝑞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𝜽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endParaRPr lang="en-US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≥</m:t>
                      </m:r>
                      <m:func>
                        <m:funcPr>
                          <m:ctrlPr>
                            <a:rPr lang="en-US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/>
                        </a:rPr>
                        <m:t>−</m:t>
                      </m:r>
                      <m:r>
                        <a:rPr lang="en-US" i="1">
                          <a:latin typeface="Cambria Math"/>
                        </a:rPr>
                        <m:t>𝐾𝐿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𝑞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𝜽</m:t>
                      </m:r>
                      <m:r>
                        <a:rPr lang="en-US" i="1">
                          <a:latin typeface="Cambria Math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𝜽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𝜽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𝜽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𝜽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𝜽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b="0" dirty="0" smtClean="0"/>
                  <a:t>Given that,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𝐾𝐿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𝑞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𝜽</m:t>
                      </m:r>
                      <m:r>
                        <a:rPr lang="en-US" i="1">
                          <a:latin typeface="Cambria Math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𝜽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/>
                                </a:rPr>
                                <m:t>𝜽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b="1" i="1">
                                      <a:latin typeface="Cambria Math"/>
                                    </a:rPr>
                                    <m:t>𝜽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𝒙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|</m:t>
                                      </m:r>
                                      <m:r>
                                        <a:rPr lang="en-US" b="1" i="1">
                                          <a:latin typeface="Cambria Math"/>
                                        </a:rPr>
                                        <m:t>𝜽</m:t>
                                      </m:r>
                                    </m:e>
                                  </m:d>
                                  <m:r>
                                    <a:rPr lang="en-US" i="1" smtClean="0">
                                      <a:latin typeface="Cambria Math"/>
                                    </a:rPr>
                                    <m:t> 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𝜽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Advantage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Turn Bayesian inference into optimization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Gives lower bound on the marginal likelihood </a:t>
                </a:r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Disadvantage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Add more non-convexity to the objective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/>
                  <a:t>Cannot easily applied when non-conjugate family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/>
                            </a:rPr>
                            <m:t>𝒙</m:t>
                          </m:r>
                          <m:r>
                            <a:rPr lang="en-US" i="1">
                              <a:latin typeface="Cambria Math"/>
                            </a:rPr>
                            <m:t>|</m:t>
                          </m:r>
                          <m:r>
                            <a:rPr lang="en-US" b="1" i="1">
                              <a:latin typeface="Cambria Math"/>
                            </a:rPr>
                            <m:t>𝜽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𝑝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1" i="1">
                          <a:latin typeface="Cambria Math"/>
                        </a:rPr>
                        <m:t>𝜽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0"/>
                <a:ext cx="7848600" cy="4869410"/>
              </a:xfrm>
              <a:prstGeom prst="rect">
                <a:avLst/>
              </a:prstGeom>
              <a:blipFill rotWithShape="1">
                <a:blip r:embed="rId3"/>
                <a:stretch>
                  <a:fillRect l="-621" b="-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8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"/>
            <a:ext cx="5715000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24200" y="5181600"/>
            <a:ext cx="27574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Motivation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3734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Variational</a:t>
            </a:r>
            <a:r>
              <a:rPr lang="en-US" dirty="0" smtClean="0"/>
              <a:t> Bayes for Conjugate families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7200" y="1828800"/>
                <a:ext cx="8305800" cy="264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Given the joint distribution: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itchFamily="18" charset="0"/>
                          <a:ea typeface="Cambria Math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itchFamily="18" charset="0"/>
                          <a:ea typeface="Cambria Math" pitchFamily="18" charset="0"/>
                        </a:rPr>
                        <m:t>(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itchFamily="18" charset="0"/>
                          <a:ea typeface="Cambria Math" pitchFamily="18" charset="0"/>
                        </a:rPr>
                        <m:t>,</m:t>
                      </m:r>
                      <m:r>
                        <a:rPr lang="en-US" b="1" i="1">
                          <a:latin typeface="Cambria Math" pitchFamily="18" charset="0"/>
                          <a:ea typeface="Cambria Math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itchFamily="18" charset="0"/>
                          <a:ea typeface="Cambria Math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And by making following decomposition assumption: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itchFamily="18" charset="0"/>
                              <a:ea typeface="Cambria Math" pitchFamily="18" charset="0"/>
                            </a:rPr>
                            <m:t>𝜽</m:t>
                          </m:r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=[</m:t>
                          </m:r>
                          <m:r>
                            <a:rPr lang="en-US" i="1">
                              <a:latin typeface="Cambria Math" pitchFamily="18" charset="0"/>
                              <a:ea typeface="Cambria Math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itchFamily="18" charset="0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itchFamily="18" charset="0"/>
                          <a:ea typeface="Cambria Math" pitchFamily="18" charset="0"/>
                        </a:rPr>
                        <m:t>, 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itchFamily="18" charset="0"/>
                              <a:ea typeface="Cambria Math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itchFamily="18" charset="0"/>
                          <a:ea typeface="Cambria Math" pitchFamily="18" charset="0"/>
                        </a:rPr>
                        <m:t>],  </m:t>
                      </m:r>
                      <m:r>
                        <a:rPr lang="en-US" b="0" i="1" smtClean="0">
                          <a:latin typeface="Cambria Math" pitchFamily="18" charset="0"/>
                          <a:ea typeface="Cambria Math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itchFamily="18" charset="0"/>
                          <a:ea typeface="Cambria Math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Optimal updates have the following form: </a:t>
                </a:r>
              </a:p>
              <a:p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itchFamily="18" charset="0"/>
                          <a:ea typeface="Cambria Math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itchFamily="18" charset="0"/>
                          <a:ea typeface="Cambria Math" pitchFamily="18" charset="0"/>
                        </a:rPr>
                        <m:t>∝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itchFamily="18" charset="0"/>
                              <a:ea typeface="Cambria Math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itchFamily="18" charset="0"/>
                                      <a:ea typeface="Cambria Math" pitchFamily="18" charset="0"/>
                                    </a:rPr>
                                    <m:t>𝔼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\</m:t>
                                      </m:r>
                                      <m:r>
                                        <a:rPr lang="en-US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/>
                                      <a:ea typeface="Cambria Math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 (</m:t>
                                      </m:r>
                                      <m:r>
                                        <a:rPr lang="en-US" b="1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𝜽</m:t>
                                      </m:r>
                                      <m:r>
                                        <a:rPr lang="en-US" b="0" i="1" smtClean="0">
                                          <a:latin typeface="Cambria Math" pitchFamily="18" charset="0"/>
                                          <a:ea typeface="Cambria Math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8800"/>
                <a:ext cx="8305800" cy="2645596"/>
              </a:xfrm>
              <a:prstGeom prst="rect">
                <a:avLst/>
              </a:prstGeom>
              <a:blipFill rotWithShape="1">
                <a:blip r:embed="rId3"/>
                <a:stretch>
                  <a:fillRect l="-440" t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68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Process (Stick Breaking)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94" y="1558867"/>
            <a:ext cx="1962115" cy="1457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9" r="7570"/>
          <a:stretch/>
        </p:blipFill>
        <p:spPr bwMode="auto">
          <a:xfrm>
            <a:off x="2656675" y="1773578"/>
            <a:ext cx="1000925" cy="93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056" y="1447800"/>
            <a:ext cx="2497144" cy="155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8"/>
          <a:stretch/>
        </p:blipFill>
        <p:spPr bwMode="auto">
          <a:xfrm>
            <a:off x="6832746" y="1355371"/>
            <a:ext cx="1625454" cy="176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04800" y="2971800"/>
                <a:ext cx="4724400" cy="1772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For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2, 3,…</m:t>
                    </m:r>
                  </m:oMath>
                </a14:m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Cluster shape: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~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Stick proportion: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~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𝐵𝑒𝑡𝑎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(1,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Cluster coefficient: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0" i="1" dirty="0" smtClean="0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𝑙</m:t>
                        </m:r>
                        <m:r>
                          <a:rPr lang="en-US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71800"/>
                <a:ext cx="4724400" cy="1772537"/>
              </a:xfrm>
              <a:prstGeom prst="rect">
                <a:avLst/>
              </a:prstGeom>
              <a:blipFill rotWithShape="1">
                <a:blip r:embed="rId7"/>
                <a:stretch>
                  <a:fillRect l="-1032" t="-2069" b="-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428619" y="3468469"/>
            <a:ext cx="21723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Stick-breaking</a:t>
            </a:r>
          </a:p>
          <a:p>
            <a:pPr algn="ctr"/>
            <a:r>
              <a:rPr lang="en-US" dirty="0" smtClean="0"/>
              <a:t>(Sethuraman,1994)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72000" y="3604435"/>
                <a:ext cx="1766317" cy="576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eqArrPr>
                            <m:e/>
                            <m:e/>
                          </m:eqArr>
                        </m:e>
                      </m:d>
                      <m:r>
                        <a:rPr lang="en-US" i="1">
                          <a:latin typeface="Cambria Math"/>
                        </a:rPr>
                        <m:t>𝜋</m:t>
                      </m:r>
                      <m:r>
                        <a:rPr lang="en-US" i="1">
                          <a:latin typeface="Cambria Math"/>
                        </a:rPr>
                        <m:t>~</m:t>
                      </m:r>
                      <m:r>
                        <a:rPr lang="en-US" i="1">
                          <a:latin typeface="Cambria Math"/>
                        </a:rPr>
                        <m:t>𝑆𝑡𝑖𝑐𝑘</m:t>
                      </m:r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i="1">
                          <a:latin typeface="Cambria Math"/>
                        </a:rPr>
                        <m:t>𝛼</m:t>
                      </m:r>
                      <m:r>
                        <a:rPr lang="en-US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604435"/>
                <a:ext cx="1766317" cy="57631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114800"/>
            <a:ext cx="2276409" cy="225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94" y="4343400"/>
            <a:ext cx="5101104" cy="51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575" y="4857951"/>
            <a:ext cx="3698171" cy="391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675" y="5380989"/>
            <a:ext cx="2924495" cy="438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06" y="5819921"/>
            <a:ext cx="3429964" cy="459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460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Process Mixture model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7" y="1380318"/>
            <a:ext cx="2497144" cy="155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3319469"/>
                <a:ext cx="4724400" cy="2905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For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2, 3,…</m:t>
                    </m:r>
                  </m:oMath>
                </a14:m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Cluster shape: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~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Stick proportion: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~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𝐵𝑒𝑡𝑎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(1,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Cluster coefficient: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nary>
                      <m:naryPr>
                        <m:chr m:val="∏"/>
                        <m:ctrlPr>
                          <a:rPr lang="en-US" b="0" i="1" dirty="0" smtClean="0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𝑙</m:t>
                        </m:r>
                        <m:r>
                          <a:rPr lang="en-US" b="0" i="1" dirty="0" smtClean="0">
                            <a:latin typeface="Cambria Math" pitchFamily="18" charset="0"/>
                            <a:ea typeface="Cambria Math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p>
                      <m:e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For each data point: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2, 3,…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Cluster assignment: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~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𝐶𝑎𝑡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Observation: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~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Posterior variables: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 pitchFamily="18" charset="0"/>
                          </a:rPr>
                          <m:t>Θ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} 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Approximation: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𝑞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 pitchFamily="18" charset="0"/>
                          </a:rPr>
                          <m:t>n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)</m:t>
                    </m:r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19469"/>
                <a:ext cx="4724400" cy="2905732"/>
              </a:xfrm>
              <a:prstGeom prst="rect">
                <a:avLst/>
              </a:prstGeom>
              <a:blipFill rotWithShape="1">
                <a:blip r:embed="rId4"/>
                <a:stretch>
                  <a:fillRect l="-1161" t="-126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431701" y="2590800"/>
                <a:ext cx="1112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𝑆𝑡𝑖𝑐𝑘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701" y="2590800"/>
                <a:ext cx="111209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8"/>
          <a:stretch/>
        </p:blipFill>
        <p:spPr bwMode="auto">
          <a:xfrm>
            <a:off x="3479946" y="1270955"/>
            <a:ext cx="1625454" cy="176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670" y="2971800"/>
            <a:ext cx="2256063" cy="258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67600" y="3581400"/>
                <a:ext cx="161371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𝐻𝑦𝑝𝑒𝑟𝑝𝑎𝑟𝑎𝑚𝑒𝑡𝑒𝑟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581400"/>
                <a:ext cx="1613710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28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Dirichlet</a:t>
            </a:r>
            <a:r>
              <a:rPr lang="en-US" dirty="0" smtClean="0"/>
              <a:t> Process Mixture model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7" y="1380318"/>
            <a:ext cx="2497144" cy="1550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3319469"/>
                <a:ext cx="7620000" cy="3098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latin typeface="Cambria Math"/>
                  </a:rPr>
                  <a:t>For each data point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b="0" dirty="0" smtClean="0">
                    <a:latin typeface="Cambria Math" pitchFamily="18" charset="0"/>
                    <a:ea typeface="Cambria Math" pitchFamily="18" charset="0"/>
                  </a:rPr>
                  <a:t> and clusters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sz="1600" b="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𝑞</m:t>
                    </m:r>
                    <m:d>
                      <m:d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𝑛𝑘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∝</m:t>
                    </m:r>
                    <m:func>
                      <m:funcPr>
                        <m:ctrlPr>
                          <a:rPr lang="en-US" sz="16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  <m:t>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𝑞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  <a:ea typeface="Cambria Math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/>
                                            <a:ea typeface="Cambria Math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log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𝑝</m:t>
                                    </m:r>
                                    <m:d>
                                      <m:dPr>
                                        <m:endChr m:val="|"/>
                                        <m:ctrlPr>
                                          <a:rPr lang="en-US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6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) </m:t>
                                    </m:r>
                                  </m:e>
                                </m:func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600" dirty="0" smtClean="0"/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sz="1600" b="0" dirty="0" smtClean="0"/>
              </a:p>
              <a:p>
                <a:r>
                  <a:rPr lang="en-US" sz="1600" dirty="0">
                    <a:latin typeface="Cambria Math"/>
                  </a:rPr>
                  <a:t>For cluster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𝑘</m:t>
                    </m:r>
                    <m:r>
                      <a:rPr lang="en-US" sz="1600" i="1">
                        <a:latin typeface="Cambria Math"/>
                      </a:rPr>
                      <m:t>=1, 2, 3,…, </m:t>
                    </m:r>
                    <m:r>
                      <a:rPr lang="en-US" sz="1600" i="1">
                        <a:latin typeface="Cambria Math"/>
                      </a:rPr>
                      <m:t>𝐾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sz="1600" i="1">
                        <a:latin typeface="Cambria Math"/>
                      </a:rPr>
                      <m:t>←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𝑛𝑘</m:t>
                            </m:r>
                          </m:sub>
                        </m:sSub>
                      </m:e>
                    </m:nary>
                  </m:oMath>
                </a14:m>
                <a:endParaRPr lang="en-US" sz="1600" i="1" dirty="0" smtClean="0">
                  <a:latin typeface="Cambria Math"/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sz="1600" i="1">
                        <a:latin typeface="Cambria Math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en-US" sz="16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𝑛𝑘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sz="16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US" sz="1600" dirty="0" smtClean="0">
                    <a:latin typeface="Cambria Math"/>
                  </a:rPr>
                  <a:t>   </a:t>
                </a:r>
              </a:p>
              <a:p>
                <a:r>
                  <a:rPr lang="en-US" sz="1600" dirty="0" smtClean="0">
                    <a:latin typeface="Cambria Math"/>
                  </a:rPr>
                  <a:t>For cluster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𝑘</m:t>
                    </m:r>
                    <m:r>
                      <a:rPr lang="en-US" sz="1600" b="0" i="1" smtClean="0">
                        <a:latin typeface="Cambria Math"/>
                      </a:rPr>
                      <m:t>=1, 2, 3,…, </m:t>
                    </m:r>
                    <m:r>
                      <a:rPr lang="en-US" sz="1600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sz="1600" dirty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sz="1600" i="1">
                        <a:latin typeface="Cambria Math"/>
                      </a:rPr>
                      <m:t>←1+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marL="285750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/>
                          </a:rPr>
                          <m:t>𝛼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sz="1600" i="1">
                        <a:latin typeface="Cambria Math"/>
                      </a:rPr>
                      <m:t>←</m:t>
                    </m:r>
                    <m:r>
                      <a:rPr lang="en-US" sz="1600" i="1">
                        <a:latin typeface="Cambria Math"/>
                      </a:rPr>
                      <m:t>𝛼</m:t>
                    </m:r>
                    <m:r>
                      <a:rPr lang="en-US" sz="1600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sz="1600" i="1">
                            <a:latin typeface="Cambria Math"/>
                          </a:rPr>
                        </m:ctrlPr>
                      </m:sSub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1600" i="1">
                                <a:latin typeface="Cambria Math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/>
                              </a:rPr>
                              <m:t>𝑙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&gt;</m:t>
                            </m:r>
                            <m:r>
                              <a:rPr lang="en-US" sz="1600" i="1">
                                <a:latin typeface="Cambria Math"/>
                              </a:rPr>
                              <m:t>𝑘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𝑙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e>
                        </m:nary>
                      </m:e>
                      <m:sub/>
                      <m:sup/>
                    </m:sSubSup>
                  </m:oMath>
                </a14:m>
                <a:endParaRPr lang="en-US" sz="1600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319469"/>
                <a:ext cx="7620000" cy="3098605"/>
              </a:xfrm>
              <a:prstGeom prst="rect">
                <a:avLst/>
              </a:prstGeom>
              <a:blipFill rotWithShape="1">
                <a:blip r:embed="rId4"/>
                <a:stretch>
                  <a:fillRect l="-480" t="-787" b="-13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477964" y="2590800"/>
                <a:ext cx="11120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𝑆𝑡𝑖𝑐𝑘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964" y="2590800"/>
                <a:ext cx="111209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5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8"/>
          <a:stretch/>
        </p:blipFill>
        <p:spPr bwMode="auto">
          <a:xfrm>
            <a:off x="3479946" y="1270955"/>
            <a:ext cx="1625454" cy="176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058287"/>
            <a:ext cx="2256063" cy="258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696200" y="3667780"/>
                <a:ext cx="11071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𝐻𝑦𝑝𝑒𝑟</m:t>
                      </m:r>
                    </m:oMath>
                  </m:oMathPara>
                </a14:m>
                <a:endParaRPr lang="en-US" sz="1400" b="0" i="1" dirty="0" smtClean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𝑝𝑎𝑟𝑎𝑚𝑒𝑡𝑒𝑟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667780"/>
                <a:ext cx="1107163" cy="523220"/>
              </a:xfrm>
              <a:prstGeom prst="rect">
                <a:avLst/>
              </a:prstGeom>
              <a:blipFill rotWithShape="1">
                <a:blip r:embed="rId8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63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</a:t>
            </a:r>
            <a:r>
              <a:rPr lang="en-US" dirty="0" err="1" smtClean="0"/>
              <a:t>Variational</a:t>
            </a:r>
            <a:r>
              <a:rPr lang="en-US" dirty="0" smtClean="0"/>
              <a:t>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514" y="1600200"/>
                <a:ext cx="7620000" cy="432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Stochastically 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𝐵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batches: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itchFamily="18" charset="0"/>
                              <a:ea typeface="Cambria Math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itchFamily="18" charset="0"/>
                          <a:ea typeface="Cambria Math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itchFamily="18" charset="0"/>
                              <a:ea typeface="Cambria Math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itchFamily="18" charset="0"/>
                          <a:ea typeface="Cambria Math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ℬ</m:t>
                          </m:r>
                        </m:e>
                        <m:sub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For each batch: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2, 3,…,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𝐵</m:t>
                    </m:r>
                  </m:oMath>
                </a14:m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742950" lvl="1" indent="-2857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𝐸𝑆𝑡𝑒𝑝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ℬ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,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  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742950" lvl="1" indent="-285750">
                  <a:buFont typeface="Courier New" pitchFamily="49" charset="0"/>
                  <a:buChar char="o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For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2, 3,…,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marL="1200150" lvl="2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𝑏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  <a:ea typeface="Cambria Math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  <a:ea typeface="Cambria Math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  <m:sup/>
                        </m:sSup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1200150" lvl="2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𝑁</m:t>
                        </m:r>
                      </m:num>
                      <m:den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ℬ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|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𝑏</m:t>
                        </m:r>
                      </m:sup>
                    </m:sSubSup>
                  </m:oMath>
                </a14:m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1200150" lvl="2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  <m:sup/>
                    </m:sSubSup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sSubSup>
                      <m:sSubSup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itchFamily="18" charset="0"/>
                                <a:ea typeface="Cambria Math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  <m:sup/>
                    </m:sSubSup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marL="1200150" lvl="2" indent="-285750">
                  <a:buFont typeface="Arial" pitchFamily="34" charset="0"/>
                  <a:buChar char="•"/>
                </a:pP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Similarly for stick weights </a:t>
                </a: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Convergence condition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</m:oMath>
                </a14:m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→∞</m:t>
                          </m:r>
                        </m:e>
                      </m:nary>
                      <m:r>
                        <a:rPr lang="en-US" b="0" i="1" smtClean="0">
                          <a:latin typeface="Cambria Math" pitchFamily="18" charset="0"/>
                          <a:ea typeface="Cambria Math" pitchFamily="18" charset="0"/>
                        </a:rPr>
                        <m:t>,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itchFamily="18" charset="0"/>
                              <a:ea typeface="Cambria Math" pitchFamily="18" charset="0"/>
                            </a:rPr>
                            <m:t>𝑡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itchFamily="18" charset="0"/>
                                  <a:ea typeface="Cambria Math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itchFamily="18" charset="0"/>
                                  <a:ea typeface="Cambria Math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itchFamily="18" charset="0"/>
                              <a:ea typeface="Cambria Math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itchFamily="18" charset="0"/>
                              <a:ea typeface="Cambria Math" pitchFamily="18" charset="0"/>
                            </a:rPr>
                            <m:t>∞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1600200"/>
                <a:ext cx="7620000" cy="4329327"/>
              </a:xfrm>
              <a:prstGeom prst="rect">
                <a:avLst/>
              </a:prstGeom>
              <a:blipFill rotWithShape="1">
                <a:blip r:embed="rId3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971851" y="1383268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 Math"/>
              </a:rPr>
              <a:t>Hoffman et al., JMLR,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Memoized</a:t>
            </a:r>
            <a:r>
              <a:rPr lang="en-US" dirty="0" smtClean="0"/>
              <a:t> </a:t>
            </a:r>
            <a:r>
              <a:rPr lang="en-US" dirty="0" err="1" smtClean="0"/>
              <a:t>Variational</a:t>
            </a:r>
            <a:r>
              <a:rPr lang="en-US" dirty="0" smtClean="0"/>
              <a:t> Bayes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22514" y="1600200"/>
                <a:ext cx="7620000" cy="326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itchFamily="49" charset="0"/>
                  <a:buChar char="o"/>
                </a:pPr>
                <a:endParaRPr lang="en-US" dirty="0" smtClean="0">
                  <a:latin typeface="Cambria Math"/>
                </a:endParaRPr>
              </a:p>
              <a:p>
                <a:r>
                  <a:rPr lang="en-US" dirty="0" smtClean="0">
                    <a:latin typeface="Cambria Math"/>
                  </a:rPr>
                  <a:t>Stochastically 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 smtClean="0">
                    <a:latin typeface="Cambria Math"/>
                  </a:rPr>
                  <a:t> batches: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ℬ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ℬ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ℬ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latin typeface="Cambria Math"/>
                </a:endParaRPr>
              </a:p>
              <a:p>
                <a:pPr marL="285750" indent="-285750" algn="ctr">
                  <a:buFont typeface="Courier New" pitchFamily="49" charset="0"/>
                  <a:buChar char="o"/>
                </a:pPr>
                <a:endParaRPr lang="en-US" dirty="0" smtClean="0">
                  <a:latin typeface="Cambria Math"/>
                </a:endParaRPr>
              </a:p>
              <a:p>
                <a:pPr marL="285750" indent="-285750">
                  <a:buFont typeface="Courier New" pitchFamily="49" charset="0"/>
                  <a:buChar char="o"/>
                </a:pPr>
                <a:r>
                  <a:rPr lang="en-US" dirty="0" smtClean="0">
                    <a:latin typeface="Cambria Math"/>
                  </a:rPr>
                  <a:t>For each batch: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=1, 2, 3,…, </m:t>
                    </m:r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b="0" dirty="0" smtClean="0"/>
              </a:p>
              <a:p>
                <a:pPr marL="742950" lvl="1" indent="-2857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</a:rPr>
                      <m:t>𝐸𝑆𝑡𝑒𝑝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ℬ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b="0" i="1" smtClean="0">
                        <a:latin typeface="Cambria Math"/>
                      </a:rPr>
                      <m:t>)  </m:t>
                    </m:r>
                  </m:oMath>
                </a14:m>
                <a:endParaRPr lang="en-US" dirty="0" smtClean="0"/>
              </a:p>
              <a:p>
                <a:pPr marL="742950" lvl="1" indent="-285750">
                  <a:buFont typeface="Courier New" pitchFamily="49" charset="0"/>
                  <a:buChar char="o"/>
                </a:pPr>
                <a:r>
                  <a:rPr lang="en-US" dirty="0" smtClean="0">
                    <a:latin typeface="Cambria Math"/>
                  </a:rPr>
                  <a:t>For data 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=1, 2, 3,…, </m:t>
                    </m:r>
                    <m:r>
                      <a:rPr lang="en-US" b="0" i="1" smtClean="0">
                        <a:latin typeface="Cambria Math"/>
                      </a:rPr>
                      <m:t>𝐾</m:t>
                    </m:r>
                  </m:oMath>
                </a14:m>
                <a:endParaRPr lang="en-US" dirty="0"/>
              </a:p>
              <a:p>
                <a:pPr marL="1200150" lvl="2" indent="-2857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1200150" lvl="2" indent="-2857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←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ℬ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𝑛𝑘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marL="1200150" lvl="2" indent="-2857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←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US" b="0" i="0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bSup>
                  </m:oMath>
                </a14:m>
                <a:endParaRPr lang="en-US" i="1" dirty="0">
                  <a:latin typeface="Cambria Math"/>
                </a:endParaRPr>
              </a:p>
              <a:p>
                <a:pPr marL="1200150" lvl="2" indent="-285750">
                  <a:buFont typeface="Courier New" pitchFamily="49" charset="0"/>
                  <a:buChar char="o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b>
                      <m:sup/>
                    </m:sSubSup>
                    <m:r>
                      <a:rPr lang="en-US" b="0" i="1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4" y="1600200"/>
                <a:ext cx="7620000" cy="3265509"/>
              </a:xfrm>
              <a:prstGeom prst="rect">
                <a:avLst/>
              </a:prstGeom>
              <a:blipFill rotWithShape="1">
                <a:blip r:embed="rId3"/>
                <a:stretch>
                  <a:fillRect l="-720" b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602416" y="1371600"/>
            <a:ext cx="323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mbria Math"/>
              </a:rPr>
              <a:t>Hughes </a:t>
            </a:r>
            <a:r>
              <a:rPr lang="en-US" dirty="0">
                <a:latin typeface="Cambria Math"/>
              </a:rPr>
              <a:t>&amp; </a:t>
            </a:r>
            <a:r>
              <a:rPr lang="en-US" dirty="0" err="1">
                <a:latin typeface="Cambria Math"/>
              </a:rPr>
              <a:t>Sudderth</a:t>
            </a:r>
            <a:r>
              <a:rPr lang="en-US" dirty="0">
                <a:latin typeface="Cambria Math"/>
              </a:rPr>
              <a:t>, NIPS 2013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95283" y="3623310"/>
                <a:ext cx="1877117" cy="124617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⋯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⋯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p>
                                </m:sSubSup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p>
                                </m:sSubSup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 smtClean="0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283" y="3623310"/>
                <a:ext cx="1877117" cy="12461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68135" y="2467660"/>
                <a:ext cx="1828065" cy="38087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⋯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35" y="2467660"/>
                <a:ext cx="1828065" cy="380873"/>
              </a:xfrm>
              <a:prstGeom prst="rect">
                <a:avLst/>
              </a:prstGeom>
              <a:blipFill rotWithShape="1">
                <a:blip r:embed="rId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791200" y="2177534"/>
                <a:ext cx="1495281" cy="1907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 smtClean="0">
                    <a:latin typeface="Cambria Math"/>
                  </a:rPr>
                  <a:t>Global variables: </a:t>
                </a:r>
              </a:p>
              <a:p>
                <a:endParaRPr lang="en-US" sz="1400" dirty="0">
                  <a:latin typeface="Cambria Math"/>
                </a:endParaRPr>
              </a:p>
              <a:p>
                <a:endParaRPr lang="en-US" sz="1400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sz="14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4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𝑏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/>
              </a:p>
              <a:p>
                <a:r>
                  <a:rPr lang="en-US" sz="1400" dirty="0" smtClean="0">
                    <a:latin typeface="Cambria Math"/>
                  </a:rPr>
                  <a:t>Local variables: </a:t>
                </a:r>
              </a:p>
              <a:p>
                <a:endParaRPr lang="en-US" sz="1400" dirty="0">
                  <a:latin typeface="Cambria Math"/>
                </a:endParaRP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177534"/>
                <a:ext cx="1495281" cy="1907830"/>
              </a:xfrm>
              <a:prstGeom prst="rect">
                <a:avLst/>
              </a:prstGeom>
              <a:blipFill rotWithShape="1">
                <a:blip r:embed="rId6"/>
                <a:stretch>
                  <a:fillRect l="-816" t="-3834" r="-52245" b="-19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86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 moves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524000"/>
            <a:ext cx="7791877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Conventional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variatioanl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approximation: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Truncation on the number of components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Need to have an adaptive way to add new components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Past: split-merge schema for single-batch learning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E.g. EM (Ueda et al., 2000),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Variational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-HDP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Bryant and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Sudderth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, 2012), etc.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Split a new component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Fix everything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Run restricted updates.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Decide whether to keep it or not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This strategy unlikely to work in the batch mode: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Each batch might not contain enough examples of the missing component </a:t>
            </a:r>
          </a:p>
        </p:txBody>
      </p:sp>
    </p:spTree>
    <p:extLst>
      <p:ext uri="{BB962C8B-B14F-4D97-AF65-F5344CB8AC3E}">
        <p14:creationId xmlns:p14="http://schemas.microsoft.com/office/powerpoint/2010/main" val="337604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Birth moves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62000" y="1371600"/>
                <a:ext cx="7848600" cy="1097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The strategy in this work: 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600" b="1" dirty="0" smtClean="0">
                    <a:latin typeface="Cambria Math" pitchFamily="18" charset="0"/>
                    <a:ea typeface="Cambria Math" pitchFamily="18" charset="0"/>
                  </a:rPr>
                  <a:t>Collection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: subsample data in the targeted component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600" b="1" dirty="0" smtClean="0">
                    <a:latin typeface="Cambria Math" pitchFamily="18" charset="0"/>
                    <a:ea typeface="Cambria Math" pitchFamily="18" charset="0"/>
                  </a:rPr>
                  <a:t>Creation: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run a DPM on the subsampled data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/>
                            <a:ea typeface="Cambria Math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=10</m:t>
                    </m:r>
                  </m:oMath>
                </a14:m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)</a:t>
                </a:r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  <a:p>
                <a:pPr marL="742950" lvl="1" indent="-285750">
                  <a:buFont typeface="Arial" pitchFamily="34" charset="0"/>
                  <a:buChar char="•"/>
                </a:pPr>
                <a:r>
                  <a:rPr lang="en-US" sz="1600" b="1" dirty="0" smtClean="0">
                    <a:latin typeface="Cambria Math" pitchFamily="18" charset="0"/>
                    <a:ea typeface="Cambria Math" pitchFamily="18" charset="0"/>
                  </a:rPr>
                  <a:t>Adoption:</a:t>
                </a:r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 Update parameters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1600" i="1">
                            <a:latin typeface="Cambria Math"/>
                            <a:ea typeface="Cambria Math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371600"/>
                <a:ext cx="7848600" cy="1097673"/>
              </a:xfrm>
              <a:prstGeom prst="rect">
                <a:avLst/>
              </a:prstGeom>
              <a:blipFill rotWithShape="1">
                <a:blip r:embed="rId3"/>
                <a:stretch>
                  <a:fillRect l="-233" t="-2222" b="-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89339"/>
            <a:ext cx="2209800" cy="239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55"/>
          <a:stretch/>
        </p:blipFill>
        <p:spPr bwMode="auto">
          <a:xfrm>
            <a:off x="3558363" y="3059822"/>
            <a:ext cx="2156637" cy="2015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970314"/>
            <a:ext cx="2106209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00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clusters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524000"/>
            <a:ext cx="5295900" cy="2055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3657600"/>
                <a:ext cx="7435690" cy="2919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New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takes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over all responsibility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of old 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+</a:t>
                </a:r>
                <a:r>
                  <a:rPr lang="en-US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b>
                        </m:sSub>
                      </m:sub>
                    </m:sSub>
                    <m:r>
                      <a:rPr lang="en-US" b="0" i="0" smtClean="0">
                        <a:latin typeface="Cambria Math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 pitchFamily="18" charset="0"/>
                      </a:rPr>
                      <m:t>←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+</a:t>
                </a:r>
                <a:r>
                  <a:rPr lang="en-US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𝑁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b>
                        </m:sSub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		</a:t>
                </a:r>
                <a:r>
                  <a:rPr lang="en-US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/>
                        <a:ea typeface="Cambria Math" pitchFamily="18" charset="0"/>
                      </a:rPr>
                      <m:t>←</m:t>
                    </m:r>
                    <m:sSubSup>
                      <m:sSubSup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𝑎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+</a:t>
                </a:r>
                <a:r>
                  <a:rPr lang="en-US" dirty="0">
                    <a:ea typeface="Cambria Math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b>
                        </m:sSub>
                      </m:sub>
                      <m:sup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</a:t>
                </a:r>
                <a:br>
                  <a:rPr lang="en-US" dirty="0" smtClean="0">
                    <a:latin typeface="Cambria Math" pitchFamily="18" charset="0"/>
                    <a:ea typeface="Cambria Math" pitchFamily="18" charset="0"/>
                  </a:rPr>
                </a:b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Accept or reject: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𝑚𝑟𝑒𝑔𝑒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&gt;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?</m:t>
                      </m:r>
                    </m:oMath>
                  </m:oMathPara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How to choose pair? </a:t>
                </a:r>
              </a:p>
              <a:p>
                <a:r>
                  <a:rPr lang="en-US" sz="1600" dirty="0" smtClean="0">
                    <a:latin typeface="Cambria Math" pitchFamily="18" charset="0"/>
                    <a:ea typeface="Cambria Math" pitchFamily="18" charset="0"/>
                  </a:rPr>
                  <a:t>Randomly sample proportional to the relative marginal likelihood: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𝑎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𝑀</m:t>
                          </m:r>
                          <m:r>
                            <a:rPr lang="en-US" sz="1600" b="0" i="1" smtClean="0">
                              <a:latin typeface="Cambria Math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1600" i="1">
                              <a:latin typeface="Cambria Math"/>
                              <a:ea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57600"/>
                <a:ext cx="7435690" cy="2919902"/>
              </a:xfrm>
              <a:prstGeom prst="rect">
                <a:avLst/>
              </a:prstGeom>
              <a:blipFill rotWithShape="1">
                <a:blip r:embed="rId4"/>
                <a:stretch>
                  <a:fillRect l="-656" t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34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Results: Clustering Handwritten digits 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196" y="2858554"/>
            <a:ext cx="3652004" cy="3542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70"/>
          <a:stretch/>
        </p:blipFill>
        <p:spPr bwMode="auto">
          <a:xfrm>
            <a:off x="4724400" y="2057400"/>
            <a:ext cx="3657600" cy="592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52600" y="6474023"/>
            <a:ext cx="5562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Kuri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Kurihara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 et al. “Accelerated </a:t>
            </a:r>
            <a:r>
              <a:rPr lang="en-US" sz="1400" dirty="0" err="1" smtClean="0">
                <a:latin typeface="Cambria Math" pitchFamily="18" charset="0"/>
                <a:ea typeface="Cambria Math" pitchFamily="18" charset="0"/>
              </a:rPr>
              <a:t>variational</a:t>
            </a:r>
            <a:r>
              <a:rPr lang="en-US" sz="1400" dirty="0" smtClean="0">
                <a:latin typeface="Cambria Math" pitchFamily="18" charset="0"/>
                <a:ea typeface="Cambria Math" pitchFamily="18" charset="0"/>
              </a:rPr>
              <a:t> ...”, </a:t>
            </a:r>
            <a:r>
              <a:rPr lang="en-US" sz="1400" dirty="0">
                <a:latin typeface="Cambria Math" pitchFamily="18" charset="0"/>
                <a:ea typeface="Cambria Math" pitchFamily="18" charset="0"/>
              </a:rPr>
              <a:t>NIPS 2006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368" y="4253029"/>
            <a:ext cx="2441432" cy="2019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48855"/>
            <a:ext cx="2209800" cy="1642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9600" y="1472625"/>
            <a:ext cx="6705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ambria Math" pitchFamily="18" charset="0"/>
                <a:ea typeface="Cambria Math" pitchFamily="18" charset="0"/>
              </a:rPr>
              <a:t>Clustering N = 60000 MNIST images of handwritten digits 0-9.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ambria Math" pitchFamily="18" charset="0"/>
                <a:ea typeface="Cambria Math" pitchFamily="18" charset="0"/>
              </a:rPr>
              <a:t>As preprocessing, all images projected to D = 50 via PCA.</a:t>
            </a:r>
          </a:p>
        </p:txBody>
      </p:sp>
    </p:spTree>
    <p:extLst>
      <p:ext uri="{BB962C8B-B14F-4D97-AF65-F5344CB8AC3E}">
        <p14:creationId xmlns:p14="http://schemas.microsoft.com/office/powerpoint/2010/main" val="25527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Box 5126"/>
          <p:cNvSpPr txBox="1"/>
          <p:nvPr/>
        </p:nvSpPr>
        <p:spPr>
          <a:xfrm>
            <a:off x="215841" y="1474728"/>
            <a:ext cx="5977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                              k=1              k=2              k=3</a:t>
            </a:r>
          </a:p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Clusters: </a:t>
            </a:r>
          </a:p>
          <a:p>
            <a:endParaRPr lang="en-US" sz="1600" dirty="0">
              <a:latin typeface="Cambria Math" pitchFamily="18" charset="0"/>
              <a:ea typeface="Cambria Math" pitchFamily="18" charset="0"/>
            </a:endParaRPr>
          </a:p>
          <a:p>
            <a:endParaRPr lang="en-US" sz="16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sz="16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Points: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                    n=1             n=2             n=3            n=4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435041" y="1821172"/>
            <a:ext cx="3048000" cy="1177556"/>
            <a:chOff x="1435041" y="1821172"/>
            <a:chExt cx="3048000" cy="1177556"/>
          </a:xfrm>
        </p:grpSpPr>
        <p:sp>
          <p:nvSpPr>
            <p:cNvPr id="8" name="Oval 7"/>
            <p:cNvSpPr/>
            <p:nvPr/>
          </p:nvSpPr>
          <p:spPr>
            <a:xfrm>
              <a:off x="3721041" y="182383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795923" y="182117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2792464" y="1821172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435041" y="2808228"/>
              <a:ext cx="190500" cy="1905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4292541" y="2808228"/>
              <a:ext cx="190500" cy="1905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2405523" y="2805570"/>
              <a:ext cx="190500" cy="1905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402064" y="2805570"/>
              <a:ext cx="190500" cy="1905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9" idx="4"/>
              <a:endCxn id="11" idx="7"/>
            </p:cNvCxnSpPr>
            <p:nvPr/>
          </p:nvCxnSpPr>
          <p:spPr>
            <a:xfrm flipH="1">
              <a:off x="1597643" y="2202172"/>
              <a:ext cx="388780" cy="6339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4"/>
              <a:endCxn id="13" idx="1"/>
            </p:cNvCxnSpPr>
            <p:nvPr/>
          </p:nvCxnSpPr>
          <p:spPr>
            <a:xfrm>
              <a:off x="1986423" y="2202172"/>
              <a:ext cx="446998" cy="631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4"/>
              <a:endCxn id="13" idx="7"/>
            </p:cNvCxnSpPr>
            <p:nvPr/>
          </p:nvCxnSpPr>
          <p:spPr>
            <a:xfrm flipH="1">
              <a:off x="2568125" y="2202172"/>
              <a:ext cx="414839" cy="631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4"/>
              <a:endCxn id="14" idx="7"/>
            </p:cNvCxnSpPr>
            <p:nvPr/>
          </p:nvCxnSpPr>
          <p:spPr>
            <a:xfrm flipH="1">
              <a:off x="3564666" y="2204830"/>
              <a:ext cx="346875" cy="6286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4"/>
              <a:endCxn id="14" idx="1"/>
            </p:cNvCxnSpPr>
            <p:nvPr/>
          </p:nvCxnSpPr>
          <p:spPr>
            <a:xfrm>
              <a:off x="2982964" y="2202172"/>
              <a:ext cx="446998" cy="631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8" idx="4"/>
              <a:endCxn id="12" idx="1"/>
            </p:cNvCxnSpPr>
            <p:nvPr/>
          </p:nvCxnSpPr>
          <p:spPr>
            <a:xfrm>
              <a:off x="3911541" y="2204830"/>
              <a:ext cx="408898" cy="631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11" idx="7"/>
            </p:cNvCxnSpPr>
            <p:nvPr/>
          </p:nvCxnSpPr>
          <p:spPr>
            <a:xfrm flipH="1">
              <a:off x="1597643" y="2204830"/>
              <a:ext cx="1385321" cy="631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endCxn id="11" idx="7"/>
            </p:cNvCxnSpPr>
            <p:nvPr/>
          </p:nvCxnSpPr>
          <p:spPr>
            <a:xfrm flipH="1">
              <a:off x="1597643" y="2204830"/>
              <a:ext cx="2313898" cy="631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endCxn id="13" idx="7"/>
            </p:cNvCxnSpPr>
            <p:nvPr/>
          </p:nvCxnSpPr>
          <p:spPr>
            <a:xfrm flipH="1">
              <a:off x="2568125" y="2204830"/>
              <a:ext cx="1343416" cy="6286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endCxn id="14" idx="1"/>
            </p:cNvCxnSpPr>
            <p:nvPr/>
          </p:nvCxnSpPr>
          <p:spPr>
            <a:xfrm>
              <a:off x="1986423" y="2204830"/>
              <a:ext cx="1443539" cy="6286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endCxn id="12" idx="1"/>
            </p:cNvCxnSpPr>
            <p:nvPr/>
          </p:nvCxnSpPr>
          <p:spPr>
            <a:xfrm>
              <a:off x="1986423" y="2204830"/>
              <a:ext cx="2334016" cy="631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endCxn id="12" idx="1"/>
            </p:cNvCxnSpPr>
            <p:nvPr/>
          </p:nvCxnSpPr>
          <p:spPr>
            <a:xfrm>
              <a:off x="2982964" y="2204830"/>
              <a:ext cx="1337475" cy="631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41" name="Group 5140"/>
          <p:cNvGrpSpPr/>
          <p:nvPr/>
        </p:nvGrpSpPr>
        <p:grpSpPr>
          <a:xfrm>
            <a:off x="5334000" y="838200"/>
            <a:ext cx="3691809" cy="2751963"/>
            <a:chOff x="1828800" y="381000"/>
            <a:chExt cx="5257800" cy="3513963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381000"/>
              <a:ext cx="5257800" cy="3513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3352800" y="1905000"/>
              <a:ext cx="562989" cy="3185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</a:rPr>
                <a:t>k=1</a:t>
              </a:r>
              <a:endParaRPr lang="en-US" sz="12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43716" y="2743200"/>
              <a:ext cx="562989" cy="3185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</a:rPr>
                <a:t>k=2</a:t>
              </a:r>
              <a:endParaRPr lang="en-US" sz="12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62727" y="3429001"/>
              <a:ext cx="562989" cy="3185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</a:rPr>
                <a:t>k=3</a:t>
              </a:r>
              <a:endParaRPr lang="en-US" sz="12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76525" y="2613553"/>
              <a:ext cx="562989" cy="3185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</a:rPr>
                <a:t>k=4</a:t>
              </a:r>
              <a:endParaRPr lang="en-US" sz="12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924550" y="1589567"/>
              <a:ext cx="562989" cy="3185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</a:rPr>
                <a:t>k=5</a:t>
              </a:r>
              <a:endParaRPr lang="en-US" sz="1200" i="1" dirty="0">
                <a:latin typeface="Cambria Math" pitchFamily="18" charset="0"/>
                <a:ea typeface="Cambria Math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876142" y="685801"/>
              <a:ext cx="562989" cy="3185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latin typeface="Cambria Math" pitchFamily="18" charset="0"/>
                  <a:ea typeface="Cambria Math" pitchFamily="18" charset="0"/>
                </a:rPr>
                <a:t>k=6</a:t>
              </a:r>
              <a:endParaRPr lang="en-US" sz="1400" i="1" dirty="0">
                <a:latin typeface="Cambria Math" pitchFamily="18" charset="0"/>
                <a:ea typeface="Cambria Math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42" name="TextBox 5141"/>
              <p:cNvSpPr txBox="1"/>
              <p:nvPr/>
            </p:nvSpPr>
            <p:spPr>
              <a:xfrm>
                <a:off x="762000" y="3962400"/>
                <a:ext cx="75438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Cluster-point assignment: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Cluster parameters: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142" name="TextBox 5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962400"/>
                <a:ext cx="7543800" cy="1477328"/>
              </a:xfrm>
              <a:prstGeom prst="rect">
                <a:avLst/>
              </a:prstGeom>
              <a:blipFill rotWithShape="1">
                <a:blip r:embed="rId4"/>
                <a:stretch>
                  <a:fillRect l="-646" t="-2479" b="-3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45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1874" y="1513897"/>
            <a:ext cx="8397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>
                <a:latin typeface="Cambria Math" pitchFamily="18" charset="0"/>
                <a:ea typeface="Cambria Math" pitchFamily="18" charset="0"/>
              </a:rPr>
              <a:t>Michael C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. Hughes,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and Erik </a:t>
            </a:r>
            <a:r>
              <a:rPr lang="en-US" sz="1600" dirty="0" err="1">
                <a:latin typeface="Cambria Math" pitchFamily="18" charset="0"/>
                <a:ea typeface="Cambria Math" pitchFamily="18" charset="0"/>
              </a:rPr>
              <a:t>Sudderth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. "</a:t>
            </a:r>
            <a:r>
              <a:rPr lang="en-US" sz="1600" dirty="0" err="1">
                <a:latin typeface="Cambria Math" pitchFamily="18" charset="0"/>
                <a:ea typeface="Cambria Math" pitchFamily="18" charset="0"/>
              </a:rPr>
              <a:t>Memoized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Online </a:t>
            </a:r>
            <a:r>
              <a:rPr lang="en-US" sz="1600" dirty="0" err="1">
                <a:latin typeface="Cambria Math" pitchFamily="18" charset="0"/>
                <a:ea typeface="Cambria Math" pitchFamily="18" charset="0"/>
              </a:rPr>
              <a:t>Variational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Inference for </a:t>
            </a:r>
            <a:r>
              <a:rPr lang="en-US" sz="1600" dirty="0" err="1">
                <a:latin typeface="Cambria Math" pitchFamily="18" charset="0"/>
                <a:ea typeface="Cambria Math" pitchFamily="18" charset="0"/>
              </a:rPr>
              <a:t>Dirichlet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 Process Mixture Models." </a:t>
            </a:r>
            <a:r>
              <a:rPr lang="en-US" sz="1600" i="1" dirty="0">
                <a:latin typeface="Cambria Math" pitchFamily="18" charset="0"/>
                <a:ea typeface="Cambria Math" pitchFamily="18" charset="0"/>
              </a:rPr>
              <a:t>Advances in Neural Information Processing Systems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. 2013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Erik </a:t>
            </a:r>
            <a:r>
              <a:rPr lang="en-US" sz="1600" dirty="0" err="1" smtClean="0">
                <a:latin typeface="Cambria Math" pitchFamily="18" charset="0"/>
                <a:ea typeface="Cambria Math" pitchFamily="18" charset="0"/>
              </a:rPr>
              <a:t>Sudderth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slides: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hlinkClick r:id="rId2"/>
              </a:rPr>
              <a:t>http</a:t>
            </a:r>
            <a:r>
              <a:rPr lang="en-US" sz="1600" dirty="0">
                <a:latin typeface="Cambria Math" pitchFamily="18" charset="0"/>
                <a:ea typeface="Cambria Math" pitchFamily="18" charset="0"/>
                <a:hlinkClick r:id="rId2"/>
              </a:rPr>
              <a:t>://cs.brown.edu/~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hlinkClick r:id="rId2"/>
              </a:rPr>
              <a:t>sudderth/slides/isba14variationalHDP.pdf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Kyle </a:t>
            </a:r>
            <a:r>
              <a:rPr lang="en-US" sz="1600" dirty="0">
                <a:latin typeface="Cambria Math" pitchFamily="18" charset="0"/>
                <a:ea typeface="Cambria Math" pitchFamily="18" charset="0"/>
              </a:rPr>
              <a:t>Ulrich slides: </a:t>
            </a:r>
            <a:r>
              <a:rPr lang="en-US" sz="1600" dirty="0">
                <a:latin typeface="Cambria Math" pitchFamily="18" charset="0"/>
                <a:ea typeface="Cambria Math" pitchFamily="18" charset="0"/>
                <a:hlinkClick r:id="rId3"/>
              </a:rPr>
              <a:t>http://people.ee.duke.edu/~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  <a:hlinkClick r:id="rId3"/>
              </a:rPr>
              <a:t>lcarin/Kyle6.27.2014.pdf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TextBox 5126"/>
          <p:cNvSpPr txBox="1"/>
          <p:nvPr/>
        </p:nvSpPr>
        <p:spPr>
          <a:xfrm>
            <a:off x="1905000" y="152400"/>
            <a:ext cx="59779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                              k=1              k=2              k=3</a:t>
            </a:r>
          </a:p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Clusters: </a:t>
            </a:r>
          </a:p>
          <a:p>
            <a:endParaRPr lang="en-US" sz="1600" dirty="0">
              <a:latin typeface="Cambria Math" pitchFamily="18" charset="0"/>
              <a:ea typeface="Cambria Math" pitchFamily="18" charset="0"/>
            </a:endParaRPr>
          </a:p>
          <a:p>
            <a:endParaRPr lang="en-US" sz="16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sz="16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Points: 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  <a:p>
            <a:r>
              <a:rPr lang="en-US" sz="16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1600" dirty="0" smtClean="0">
                <a:latin typeface="Cambria Math" pitchFamily="18" charset="0"/>
                <a:ea typeface="Cambria Math" pitchFamily="18" charset="0"/>
              </a:rPr>
              <a:t>                       n=1             n=2             n=3            n=4</a:t>
            </a:r>
            <a:endParaRPr lang="en-US" sz="1600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346759" y="501502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21641" y="49884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8182" y="49884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060759" y="1485900"/>
            <a:ext cx="190500" cy="190500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18259" y="1485900"/>
            <a:ext cx="190500" cy="190500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031241" y="1483242"/>
            <a:ext cx="190500" cy="190500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027782" y="1483242"/>
            <a:ext cx="190500" cy="190500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4"/>
            <a:endCxn id="11" idx="7"/>
          </p:cNvCxnSpPr>
          <p:nvPr/>
        </p:nvCxnSpPr>
        <p:spPr>
          <a:xfrm flipH="1">
            <a:off x="3223361" y="879844"/>
            <a:ext cx="388780" cy="633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4"/>
            <a:endCxn id="13" idx="1"/>
          </p:cNvCxnSpPr>
          <p:nvPr/>
        </p:nvCxnSpPr>
        <p:spPr>
          <a:xfrm>
            <a:off x="3612141" y="879844"/>
            <a:ext cx="446998" cy="631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4"/>
            <a:endCxn id="13" idx="7"/>
          </p:cNvCxnSpPr>
          <p:nvPr/>
        </p:nvCxnSpPr>
        <p:spPr>
          <a:xfrm flipH="1">
            <a:off x="4193843" y="879844"/>
            <a:ext cx="414839" cy="631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14" idx="7"/>
          </p:cNvCxnSpPr>
          <p:nvPr/>
        </p:nvCxnSpPr>
        <p:spPr>
          <a:xfrm flipH="1">
            <a:off x="5190384" y="882502"/>
            <a:ext cx="346875" cy="628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4"/>
            <a:endCxn id="14" idx="1"/>
          </p:cNvCxnSpPr>
          <p:nvPr/>
        </p:nvCxnSpPr>
        <p:spPr>
          <a:xfrm>
            <a:off x="4608682" y="879844"/>
            <a:ext cx="446998" cy="631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" idx="4"/>
            <a:endCxn id="12" idx="1"/>
          </p:cNvCxnSpPr>
          <p:nvPr/>
        </p:nvCxnSpPr>
        <p:spPr>
          <a:xfrm>
            <a:off x="5537259" y="882502"/>
            <a:ext cx="408898" cy="631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1" idx="7"/>
          </p:cNvCxnSpPr>
          <p:nvPr/>
        </p:nvCxnSpPr>
        <p:spPr>
          <a:xfrm flipH="1">
            <a:off x="3223361" y="882502"/>
            <a:ext cx="1385321" cy="631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11" idx="7"/>
          </p:cNvCxnSpPr>
          <p:nvPr/>
        </p:nvCxnSpPr>
        <p:spPr>
          <a:xfrm flipH="1">
            <a:off x="3223361" y="882502"/>
            <a:ext cx="2313898" cy="631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13" idx="7"/>
          </p:cNvCxnSpPr>
          <p:nvPr/>
        </p:nvCxnSpPr>
        <p:spPr>
          <a:xfrm flipH="1">
            <a:off x="4193843" y="882502"/>
            <a:ext cx="1343416" cy="628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4" idx="1"/>
          </p:cNvCxnSpPr>
          <p:nvPr/>
        </p:nvCxnSpPr>
        <p:spPr>
          <a:xfrm>
            <a:off x="3612141" y="882502"/>
            <a:ext cx="1443539" cy="6286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2" idx="1"/>
          </p:cNvCxnSpPr>
          <p:nvPr/>
        </p:nvCxnSpPr>
        <p:spPr>
          <a:xfrm>
            <a:off x="3612141" y="882502"/>
            <a:ext cx="2334016" cy="631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12" idx="1"/>
          </p:cNvCxnSpPr>
          <p:nvPr/>
        </p:nvCxnSpPr>
        <p:spPr>
          <a:xfrm>
            <a:off x="4608682" y="882502"/>
            <a:ext cx="1337475" cy="6312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42" name="TextBox 5141"/>
              <p:cNvSpPr txBox="1"/>
              <p:nvPr/>
            </p:nvSpPr>
            <p:spPr>
              <a:xfrm>
                <a:off x="762000" y="2104072"/>
                <a:ext cx="7543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Cluster-point assignment: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latin typeface="Cambria Math" pitchFamily="18" charset="0"/>
                  <a:ea typeface="Cambria Math" pitchFamily="18" charset="0"/>
                </a:endParaRPr>
              </a:p>
              <a:p>
                <a:pPr algn="ctr"/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Cluster component parameters: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  <a:ea typeface="Cambria Math" pitchFamily="18" charset="0"/>
                        </a:rPr>
                        <m:t>Θ</m:t>
                      </m:r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  <a:ea typeface="Cambria Math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 pitchFamily="18" charset="0"/>
                        </a:rPr>
                        <m:t>}</m:t>
                      </m:r>
                    </m:oMath>
                  </m:oMathPara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The usual scenario: </a:t>
                </a:r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5142" name="TextBox 5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104072"/>
                <a:ext cx="7543800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646" t="-180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54101" y="4135398"/>
                <a:ext cx="3810000" cy="203132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Loop until convergence: </a:t>
                </a: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Θ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k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n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𝑔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itchFamily="18" charset="0"/>
                            <a:ea typeface="Cambria Math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, 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101" y="4135398"/>
                <a:ext cx="3810000" cy="2031325"/>
              </a:xfrm>
              <a:prstGeom prst="rect">
                <a:avLst/>
              </a:prstGeom>
              <a:blipFill rotWithShape="1">
                <a:blip r:embed="rId4"/>
                <a:stretch>
                  <a:fillRect l="-1274" t="-1484" b="-890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Callout 4"/>
          <p:cNvSpPr/>
          <p:nvPr/>
        </p:nvSpPr>
        <p:spPr>
          <a:xfrm>
            <a:off x="6096000" y="4648200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Clustering Assignment Estimation</a:t>
            </a:r>
            <a:endParaRPr lang="en-US" sz="1600" b="1" dirty="0"/>
          </a:p>
        </p:txBody>
      </p:sp>
      <p:sp>
        <p:nvSpPr>
          <p:cNvPr id="34" name="Left Arrow Callout 33"/>
          <p:cNvSpPr/>
          <p:nvPr/>
        </p:nvSpPr>
        <p:spPr>
          <a:xfrm>
            <a:off x="6096000" y="5486400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Component Parameter Estimation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5800" y="4724400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en-US" b="1" i="1" smtClean="0">
                          <a:latin typeface="Cambria Math"/>
                        </a:rPr>
                        <m:t>×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724400"/>
                <a:ext cx="1219200" cy="426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85800" y="5669340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669340"/>
                <a:ext cx="1219200" cy="4266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29400" y="3058180"/>
                <a:ext cx="1295400" cy="523220"/>
              </a:xfrm>
              <a:prstGeom prst="rect">
                <a:avLst/>
              </a:prstGeom>
              <a:solidFill>
                <a:srgbClr val="FFCCFF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𝑁</m:t>
                      </m:r>
                      <m:r>
                        <a:rPr lang="en-US" sz="2800" b="0" i="1" smtClean="0">
                          <a:latin typeface="Cambria Math"/>
                        </a:rPr>
                        <m:t>≫</m:t>
                      </m:r>
                      <m:r>
                        <a:rPr lang="en-US" sz="2800" b="0" i="1" smtClean="0">
                          <a:latin typeface="Cambria Math"/>
                        </a:rPr>
                        <m:t>𝐾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058180"/>
                <a:ext cx="12954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24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4" grpId="0" animBg="1"/>
      <p:bldP spid="6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Loop until convergence: </a:t>
                </a: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Θ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k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n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𝑔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itchFamily="18" charset="0"/>
                            <a:ea typeface="Cambria Math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, 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1274" t="-1488" b="-1190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Callout 4"/>
          <p:cNvSpPr/>
          <p:nvPr/>
        </p:nvSpPr>
        <p:spPr>
          <a:xfrm>
            <a:off x="6096000" y="8176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Clustering Assignment Estimation</a:t>
            </a:r>
            <a:endParaRPr lang="en-US" sz="1600" b="1" dirty="0"/>
          </a:p>
        </p:txBody>
      </p:sp>
      <p:sp>
        <p:nvSpPr>
          <p:cNvPr id="34" name="Left Arrow Callout 33"/>
          <p:cNvSpPr/>
          <p:nvPr/>
        </p:nvSpPr>
        <p:spPr>
          <a:xfrm>
            <a:off x="6096000" y="16558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Component Parameter Estimation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en-US" b="1" i="1" smtClean="0">
                          <a:latin typeface="Cambria Math"/>
                        </a:rPr>
                        <m:t>×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15346" y="2743200"/>
            <a:ext cx="78144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How to keep track of  convergence?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A simple rule 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k-means 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Alternatively keep track of the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k-means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global objective: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Dirichlet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Processs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Mixture with 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Variational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Inference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Lower bound on the marginal likelihood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600200" y="3363433"/>
            <a:ext cx="5867400" cy="426660"/>
          </a:xfrm>
          <a:prstGeom prst="rect">
            <a:avLst/>
          </a:prstGeom>
          <a:solidFill>
            <a:srgbClr val="EA75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When the assignments don’t change.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600200" y="4297740"/>
                <a:ext cx="5867400" cy="6552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𝐿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Θ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60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297740"/>
                <a:ext cx="5867400" cy="6552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600200" y="5715000"/>
                <a:ext cx="5867400" cy="6552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ℒ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h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𝒛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))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715000"/>
                <a:ext cx="5867400" cy="65526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96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Loop until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  <a:ea typeface="Cambria Math"/>
                      </a:rPr>
                      <m:t>  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  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convergence: </a:t>
                </a: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Θ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k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n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𝑔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itchFamily="18" charset="0"/>
                            <a:ea typeface="Cambria Math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, 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1274" t="-1488" b="-1190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Callout 4"/>
          <p:cNvSpPr/>
          <p:nvPr/>
        </p:nvSpPr>
        <p:spPr>
          <a:xfrm>
            <a:off x="6096000" y="8176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Clustering Assignment Estimation</a:t>
            </a:r>
            <a:endParaRPr lang="en-US" sz="1600" b="1" dirty="0"/>
          </a:p>
        </p:txBody>
      </p:sp>
      <p:sp>
        <p:nvSpPr>
          <p:cNvPr id="34" name="Left Arrow Callout 33"/>
          <p:cNvSpPr/>
          <p:nvPr/>
        </p:nvSpPr>
        <p:spPr>
          <a:xfrm>
            <a:off x="6096000" y="16558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Component Parameter Estimation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en-US" b="1" i="1" smtClean="0">
                          <a:latin typeface="Cambria Math"/>
                        </a:rPr>
                        <m:t>×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15346" y="2743200"/>
            <a:ext cx="78144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What if the data doesn’t fit in the disk?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What if we want to accelerate this?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Assumption: 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Independently sampled assignment into batches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Enough samples inside each data batch 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latent components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3429000"/>
            <a:ext cx="6172200" cy="455474"/>
          </a:xfrm>
          <a:prstGeom prst="rect">
            <a:avLst/>
          </a:prstGeom>
          <a:solidFill>
            <a:srgbClr val="DCE3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Divide the data into </a:t>
            </a:r>
            <a:r>
              <a:rPr lang="en-US" i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batches </a:t>
            </a:r>
            <a:endParaRPr lang="en-US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32407" y="4748473"/>
                <a:ext cx="91467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  <m:r>
                        <a:rPr lang="en-US" b="0" i="1" smtClean="0">
                          <a:latin typeface="Cambria Math"/>
                        </a:rPr>
                        <m:t>≪</m:t>
                      </m:r>
                      <m:r>
                        <a:rPr lang="en-US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407" y="4748473"/>
                <a:ext cx="914674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460899" y="359066"/>
            <a:ext cx="577701" cy="326734"/>
          </a:xfrm>
          <a:prstGeom prst="rect">
            <a:avLst/>
          </a:prstGeom>
          <a:solidFill>
            <a:srgbClr val="F583CF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3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Loop until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convergence: </a:t>
                </a: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Θ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k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n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𝑔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itchFamily="18" charset="0"/>
                            <a:ea typeface="Cambria Math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, 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1274" t="-1488" b="-1190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Callout 4"/>
          <p:cNvSpPr/>
          <p:nvPr/>
        </p:nvSpPr>
        <p:spPr>
          <a:xfrm>
            <a:off x="6096000" y="8176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Clustering Assignment Estimation</a:t>
            </a:r>
            <a:endParaRPr lang="en-US" sz="1600" b="1" dirty="0"/>
          </a:p>
        </p:txBody>
      </p:sp>
      <p:sp>
        <p:nvSpPr>
          <p:cNvPr id="34" name="Left Arrow Callout 33"/>
          <p:cNvSpPr/>
          <p:nvPr/>
        </p:nvSpPr>
        <p:spPr>
          <a:xfrm>
            <a:off x="6096000" y="16558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Component Parameter Estimation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en-US" b="1" i="1" smtClean="0">
                          <a:latin typeface="Cambria Math"/>
                        </a:rPr>
                        <m:t>×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15346" y="2514600"/>
            <a:ext cx="78144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Clusters are shared between data batches!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590800"/>
            <a:ext cx="6172200" cy="455474"/>
          </a:xfrm>
          <a:prstGeom prst="rect">
            <a:avLst/>
          </a:prstGeom>
          <a:solidFill>
            <a:srgbClr val="DCE3F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Divide the data into </a:t>
            </a:r>
            <a:r>
              <a:rPr lang="en-US" i="1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solidFill>
                  <a:schemeClr val="tx1"/>
                </a:solidFill>
                <a:latin typeface="Cambria Math" pitchFamily="18" charset="0"/>
                <a:ea typeface="Cambria Math" pitchFamily="18" charset="0"/>
              </a:rPr>
              <a:t>  batches </a:t>
            </a:r>
            <a:endParaRPr lang="en-US" dirty="0">
              <a:solidFill>
                <a:schemeClr val="tx1"/>
              </a:solidFill>
              <a:latin typeface="Cambria Math" pitchFamily="18" charset="0"/>
              <a:ea typeface="Cambria Math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7251402" y="3124200"/>
                <a:ext cx="565299" cy="533400"/>
              </a:xfrm>
              <a:prstGeom prst="ellipse">
                <a:avLst/>
              </a:prstGeom>
              <a:solidFill>
                <a:srgbClr val="F583CF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02" y="3124200"/>
                <a:ext cx="565299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6521301" y="3962400"/>
                <a:ext cx="565299" cy="533400"/>
              </a:xfrm>
              <a:prstGeom prst="ellipse">
                <a:avLst/>
              </a:prstGeom>
              <a:solidFill>
                <a:srgbClr val="F583CF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301" y="3962400"/>
                <a:ext cx="565299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7175202" y="3962400"/>
                <a:ext cx="565299" cy="533400"/>
              </a:xfrm>
              <a:prstGeom prst="ellipse">
                <a:avLst/>
              </a:prstGeom>
              <a:solidFill>
                <a:srgbClr val="F583CF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02" y="3962400"/>
                <a:ext cx="565299" cy="5334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8273901" y="3962400"/>
                <a:ext cx="565299" cy="533400"/>
              </a:xfrm>
              <a:prstGeom prst="ellipse">
                <a:avLst/>
              </a:prstGeom>
              <a:solidFill>
                <a:srgbClr val="F583CF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01" y="3962400"/>
                <a:ext cx="565299" cy="5334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784802" y="3995334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802" y="3995334"/>
                <a:ext cx="4219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9" idx="3"/>
            <a:endCxn id="14" idx="7"/>
          </p:cNvCxnSpPr>
          <p:nvPr/>
        </p:nvCxnSpPr>
        <p:spPr>
          <a:xfrm flipH="1">
            <a:off x="7003814" y="3579485"/>
            <a:ext cx="330374" cy="46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15" idx="0"/>
          </p:cNvCxnSpPr>
          <p:nvPr/>
        </p:nvCxnSpPr>
        <p:spPr>
          <a:xfrm flipH="1">
            <a:off x="7457852" y="3657600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5"/>
            <a:endCxn id="16" idx="1"/>
          </p:cNvCxnSpPr>
          <p:nvPr/>
        </p:nvCxnSpPr>
        <p:spPr>
          <a:xfrm>
            <a:off x="7733915" y="3579485"/>
            <a:ext cx="622772" cy="46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524000" y="3429000"/>
            <a:ext cx="4672703" cy="555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Define global / local cluster parameters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47083" y="5257800"/>
                <a:ext cx="2702085" cy="13009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=[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p>
                            </m:sSubSup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 smtClean="0">
                                      <a:latin typeface="Cambria Math"/>
                                      <a:ea typeface="Cambria Math"/>
                                    </a:rPr>
                                    <m:t>⋯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]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/>
                                  </a:rPr>
                                  <m:t>Θ</m:t>
                                </m:r>
                              </m:e>
                              <m:sup>
                                <m:r>
                                  <a:rPr lang="en-US" b="0" i="0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=[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⋯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]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r>
                                  <a:rPr lang="en-US" i="1" smtClean="0">
                                    <a:latin typeface="Cambria Math"/>
                                    <a:ea typeface="Cambria Math"/>
                                  </a:rPr>
                                  <m:t>⋮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  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/>
                                          </a:rPr>
                                          <m:t>Θ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/>
                                          </a:rPr>
                                          <m:t>B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/>
                                      </a:rPr>
                                      <m:t>=[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p>
                                </m:sSubSup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eqArrPr>
                              <m:e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𝐵</m:t>
                                    </m:r>
                                  </m:sup>
                                </m:sSubSup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⋮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  </m:t>
                                      </m:r>
                                    </m:e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𝐾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𝐵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]</m:t>
                                      </m:r>
                                    </m:e>
                                  </m:mr>
                                </m:m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083" y="5257800"/>
                <a:ext cx="2702085" cy="1300997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219935" y="4379975"/>
                <a:ext cx="2715680" cy="38087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</a:rPr>
                                      <m:t>Θ</m:t>
                                    </m:r>
                                  </m:e>
                                  <m:sup>
                                    <m:r>
                                      <a:rPr lang="en-US" b="0" i="0" smtClean="0">
                                        <a:latin typeface="Cambria Math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b="0" i="0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= [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p>
                            </m:sSubSup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⋯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𝐾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  <m:r>
                              <a:rPr lang="en-US" b="0" i="1" smtClean="0">
                                <a:latin typeface="Cambria Math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935" y="4379975"/>
                <a:ext cx="2715680" cy="380873"/>
              </a:xfrm>
              <a:prstGeom prst="rect">
                <a:avLst/>
              </a:prstGeom>
              <a:blipFill rotWithShape="1"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143000" y="4089849"/>
            <a:ext cx="258769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mbria Math"/>
              </a:rPr>
              <a:t>Global component parameters: </a:t>
            </a:r>
          </a:p>
          <a:p>
            <a:endParaRPr lang="en-US" sz="1400" dirty="0">
              <a:latin typeface="Cambria Math"/>
            </a:endParaRPr>
          </a:p>
          <a:p>
            <a:endParaRPr lang="en-US" sz="1400" dirty="0" smtClean="0">
              <a:latin typeface="Cambria Math"/>
            </a:endParaRPr>
          </a:p>
          <a:p>
            <a:endParaRPr lang="en-US" sz="1400" dirty="0"/>
          </a:p>
          <a:p>
            <a:r>
              <a:rPr lang="en-US" sz="1400" dirty="0" smtClean="0">
                <a:latin typeface="Cambria Math"/>
              </a:rPr>
              <a:t>Local </a:t>
            </a:r>
            <a:r>
              <a:rPr lang="en-US" sz="1400" dirty="0">
                <a:latin typeface="Cambria Math"/>
              </a:rPr>
              <a:t>component </a:t>
            </a:r>
            <a:r>
              <a:rPr lang="en-US" sz="1400" dirty="0" smtClean="0">
                <a:latin typeface="Cambria Math"/>
              </a:rPr>
              <a:t>parameter: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553200" y="4953000"/>
                <a:ext cx="501869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953000"/>
                <a:ext cx="501869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194516" y="4953000"/>
                <a:ext cx="506805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516" y="4953000"/>
                <a:ext cx="506805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305985" y="4953000"/>
                <a:ext cx="524439" cy="37427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985" y="4953000"/>
                <a:ext cx="524439" cy="37427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772585" y="4876800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585" y="4876800"/>
                <a:ext cx="42191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442797" y="5715000"/>
                <a:ext cx="506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797" y="5715000"/>
                <a:ext cx="506805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24" idx="2"/>
            <a:endCxn id="25" idx="0"/>
          </p:cNvCxnSpPr>
          <p:nvPr/>
        </p:nvCxnSpPr>
        <p:spPr>
          <a:xfrm>
            <a:off x="6804135" y="5322332"/>
            <a:ext cx="892065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25" idx="0"/>
          </p:cNvCxnSpPr>
          <p:nvPr/>
        </p:nvCxnSpPr>
        <p:spPr>
          <a:xfrm>
            <a:off x="7447919" y="5322332"/>
            <a:ext cx="248281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2"/>
            <a:endCxn id="25" idx="0"/>
          </p:cNvCxnSpPr>
          <p:nvPr/>
        </p:nvCxnSpPr>
        <p:spPr>
          <a:xfrm flipH="1">
            <a:off x="7696200" y="5327270"/>
            <a:ext cx="872005" cy="38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6651735" y="4545925"/>
            <a:ext cx="304800" cy="38684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7315200" y="4572000"/>
            <a:ext cx="304800" cy="38684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8415805" y="4570411"/>
            <a:ext cx="304800" cy="38684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9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24" grpId="0" animBg="1"/>
      <p:bldP spid="32" grpId="0" animBg="1"/>
      <p:bldP spid="33" grpId="0" animBg="1"/>
      <p:bldP spid="35" grpId="0"/>
      <p:bldP spid="25" grpId="0" animBg="1"/>
      <p:bldP spid="45" grpId="0" animBg="1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Loop until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convergence: </a:t>
                </a: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Θ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k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n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𝑔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itchFamily="18" charset="0"/>
                            <a:ea typeface="Cambria Math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, 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1274" t="-1488" b="-1190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Callout 4"/>
          <p:cNvSpPr/>
          <p:nvPr/>
        </p:nvSpPr>
        <p:spPr>
          <a:xfrm>
            <a:off x="6096000" y="8176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Clustering Assignment Estimation</a:t>
            </a:r>
            <a:endParaRPr lang="en-US" sz="1600" b="1" dirty="0"/>
          </a:p>
        </p:txBody>
      </p:sp>
      <p:sp>
        <p:nvSpPr>
          <p:cNvPr id="34" name="Left Arrow Callout 33"/>
          <p:cNvSpPr/>
          <p:nvPr/>
        </p:nvSpPr>
        <p:spPr>
          <a:xfrm>
            <a:off x="6096000" y="16558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Component Parameter Estimation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en-US" b="1" i="1" smtClean="0">
                          <a:latin typeface="Cambria Math"/>
                        </a:rPr>
                        <m:t>×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15346" y="2514600"/>
            <a:ext cx="78144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How to aggregate the parameters? 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Similar rules holds in DPM: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each component: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all components: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7327602" y="2602468"/>
                <a:ext cx="565299" cy="533400"/>
              </a:xfrm>
              <a:prstGeom prst="ellipse">
                <a:avLst/>
              </a:prstGeom>
              <a:solidFill>
                <a:srgbClr val="F583CF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602" y="2602468"/>
                <a:ext cx="565299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6597501" y="3440668"/>
                <a:ext cx="565299" cy="533400"/>
              </a:xfrm>
              <a:prstGeom prst="ellipse">
                <a:avLst/>
              </a:prstGeom>
              <a:solidFill>
                <a:srgbClr val="F583CF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01" y="3440668"/>
                <a:ext cx="565299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7251402" y="3440668"/>
                <a:ext cx="565299" cy="533400"/>
              </a:xfrm>
              <a:prstGeom prst="ellipse">
                <a:avLst/>
              </a:prstGeom>
              <a:solidFill>
                <a:srgbClr val="F583CF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02" y="3440668"/>
                <a:ext cx="565299" cy="5334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8350101" y="3440668"/>
                <a:ext cx="565299" cy="533400"/>
              </a:xfrm>
              <a:prstGeom prst="ellipse">
                <a:avLst/>
              </a:prstGeom>
              <a:solidFill>
                <a:srgbClr val="F583CF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01" y="3440668"/>
                <a:ext cx="565299" cy="5334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61002" y="3473602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002" y="3473602"/>
                <a:ext cx="4219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9" idx="3"/>
            <a:endCxn id="14" idx="7"/>
          </p:cNvCxnSpPr>
          <p:nvPr/>
        </p:nvCxnSpPr>
        <p:spPr>
          <a:xfrm flipH="1">
            <a:off x="7080014" y="3057753"/>
            <a:ext cx="330374" cy="46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15" idx="0"/>
          </p:cNvCxnSpPr>
          <p:nvPr/>
        </p:nvCxnSpPr>
        <p:spPr>
          <a:xfrm flipH="1">
            <a:off x="7534052" y="3135868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5"/>
            <a:endCxn id="16" idx="1"/>
          </p:cNvCxnSpPr>
          <p:nvPr/>
        </p:nvCxnSpPr>
        <p:spPr>
          <a:xfrm>
            <a:off x="7810115" y="3057753"/>
            <a:ext cx="622772" cy="46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629400" y="4431268"/>
                <a:ext cx="501869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431268"/>
                <a:ext cx="5018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270716" y="4431268"/>
                <a:ext cx="506805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16" y="4431268"/>
                <a:ext cx="50680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382185" y="4431268"/>
                <a:ext cx="524439" cy="37427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185" y="4431268"/>
                <a:ext cx="524439" cy="37427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48785" y="4355068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785" y="4355068"/>
                <a:ext cx="42191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518997" y="5193268"/>
                <a:ext cx="506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97" y="5193268"/>
                <a:ext cx="50680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24" idx="2"/>
            <a:endCxn id="25" idx="0"/>
          </p:cNvCxnSpPr>
          <p:nvPr/>
        </p:nvCxnSpPr>
        <p:spPr>
          <a:xfrm>
            <a:off x="6880335" y="4800600"/>
            <a:ext cx="892065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25" idx="0"/>
          </p:cNvCxnSpPr>
          <p:nvPr/>
        </p:nvCxnSpPr>
        <p:spPr>
          <a:xfrm>
            <a:off x="7524119" y="4800600"/>
            <a:ext cx="248281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2"/>
            <a:endCxn id="25" idx="0"/>
          </p:cNvCxnSpPr>
          <p:nvPr/>
        </p:nvCxnSpPr>
        <p:spPr>
          <a:xfrm flipH="1">
            <a:off x="7772400" y="4805538"/>
            <a:ext cx="872005" cy="38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6727935" y="4024193"/>
            <a:ext cx="304800" cy="38684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7391400" y="4050268"/>
            <a:ext cx="304800" cy="38684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8492005" y="4048679"/>
            <a:ext cx="304800" cy="38684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7197916" y="4734580"/>
            <a:ext cx="1031684" cy="523220"/>
          </a:xfrm>
          <a:prstGeom prst="rect">
            <a:avLst/>
          </a:prstGeom>
          <a:solidFill>
            <a:srgbClr val="0070C0">
              <a:alpha val="55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n w="19050"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?</a:t>
            </a:r>
            <a:endParaRPr lang="en-US" sz="2800" b="1" dirty="0">
              <a:ln w="19050"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3048000"/>
            <a:ext cx="5257800" cy="992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K-means example:</a:t>
            </a:r>
          </a:p>
          <a:p>
            <a:pPr algn="ctr"/>
            <a:r>
              <a:rPr lang="en-US" dirty="0" smtClean="0"/>
              <a:t>The global cluster center, is weighted average of the local cluster centers.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4012381" y="4811725"/>
                <a:ext cx="1397819" cy="76450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sub>
                        <m:sup>
                          <m:r>
                            <a:rPr lang="en-US" b="0" i="0" smtClean="0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b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381" y="4811725"/>
                <a:ext cx="1397819" cy="76450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3993145" y="5728630"/>
                <a:ext cx="1417055" cy="76450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Θ</m:t>
                          </m:r>
                        </m:e>
                        <m:sub/>
                        <m:sup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Θ</m:t>
                              </m:r>
                            </m:e>
                            <m:sub/>
                            <m: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b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3145" y="5728630"/>
                <a:ext cx="1417055" cy="764505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33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Loop until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ℒ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convergence: </a:t>
                </a: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Θ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k</m:t>
                    </m:r>
                    <m: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itchFamily="18" charset="0"/>
                        <a:ea typeface="Cambria Math" pitchFamily="18" charset="0"/>
                      </a:rPr>
                      <m:t>n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endParaRPr lang="en-US" dirty="0" smtClean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     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𝑔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itchFamily="18" charset="0"/>
                            <a:ea typeface="Cambria Math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itchFamily="18" charset="0"/>
                        <a:ea typeface="Cambria Math" pitchFamily="18" charset="0"/>
                      </a:rPr>
                      <m:t>, 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i="1" dirty="0" smtClean="0">
                  <a:latin typeface="Cambria Math" pitchFamily="18" charset="0"/>
                  <a:ea typeface="Cambria Math" pitchFamily="18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101" y="304800"/>
                <a:ext cx="3810000" cy="2031325"/>
              </a:xfrm>
              <a:prstGeom prst="rect">
                <a:avLst/>
              </a:prstGeom>
              <a:blipFill rotWithShape="1">
                <a:blip r:embed="rId3"/>
                <a:stretch>
                  <a:fillRect l="-1274" t="-1488" b="-1190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Arrow Callout 4"/>
          <p:cNvSpPr/>
          <p:nvPr/>
        </p:nvSpPr>
        <p:spPr>
          <a:xfrm>
            <a:off x="6096000" y="8176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Clustering Assignment Estimation</a:t>
            </a:r>
            <a:endParaRPr lang="en-US" sz="1600" b="1" dirty="0"/>
          </a:p>
        </p:txBody>
      </p:sp>
      <p:sp>
        <p:nvSpPr>
          <p:cNvPr id="34" name="Left Arrow Callout 33"/>
          <p:cNvSpPr/>
          <p:nvPr/>
        </p:nvSpPr>
        <p:spPr>
          <a:xfrm>
            <a:off x="6096000" y="1655802"/>
            <a:ext cx="2433836" cy="762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7044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Component Parameter Estimation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  <m:r>
                        <a:rPr lang="en-US" b="1" i="1" smtClean="0">
                          <a:latin typeface="Cambria Math"/>
                        </a:rPr>
                        <m:t>×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893802"/>
                <a:ext cx="1219200" cy="4266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𝑲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838742"/>
                <a:ext cx="1219200" cy="4266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715346" y="2514600"/>
            <a:ext cx="78144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How does the algorithm look like? 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Models and analysis for K-means: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/>
              <p:cNvSpPr/>
              <p:nvPr/>
            </p:nvSpPr>
            <p:spPr>
              <a:xfrm>
                <a:off x="7327602" y="2602468"/>
                <a:ext cx="565299" cy="533400"/>
              </a:xfrm>
              <a:prstGeom prst="ellipse">
                <a:avLst/>
              </a:prstGeom>
              <a:solidFill>
                <a:srgbClr val="F583CF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Ova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602" y="2602468"/>
                <a:ext cx="565299" cy="533400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/>
              <p:cNvSpPr/>
              <p:nvPr/>
            </p:nvSpPr>
            <p:spPr>
              <a:xfrm>
                <a:off x="6597501" y="3440668"/>
                <a:ext cx="565299" cy="533400"/>
              </a:xfrm>
              <a:prstGeom prst="ellipse">
                <a:avLst/>
              </a:prstGeom>
              <a:solidFill>
                <a:srgbClr val="F583CF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Oval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01" y="3440668"/>
                <a:ext cx="565299" cy="533400"/>
              </a:xfrm>
              <a:prstGeom prst="ellipse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/>
              <p:cNvSpPr/>
              <p:nvPr/>
            </p:nvSpPr>
            <p:spPr>
              <a:xfrm>
                <a:off x="7251402" y="3440668"/>
                <a:ext cx="565299" cy="533400"/>
              </a:xfrm>
              <a:prstGeom prst="ellipse">
                <a:avLst/>
              </a:prstGeom>
              <a:solidFill>
                <a:srgbClr val="F583CF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02" y="3440668"/>
                <a:ext cx="565299" cy="533400"/>
              </a:xfrm>
              <a:prstGeom prst="ellipse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/>
              <p:cNvSpPr/>
              <p:nvPr/>
            </p:nvSpPr>
            <p:spPr>
              <a:xfrm>
                <a:off x="8350101" y="3440668"/>
                <a:ext cx="565299" cy="533400"/>
              </a:xfrm>
              <a:prstGeom prst="ellipse">
                <a:avLst/>
              </a:prstGeom>
              <a:solidFill>
                <a:srgbClr val="F583CF">
                  <a:alpha val="4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Oval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01" y="3440668"/>
                <a:ext cx="565299" cy="533400"/>
              </a:xfrm>
              <a:prstGeom prst="ellipse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861002" y="3473602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002" y="3473602"/>
                <a:ext cx="42191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9" idx="3"/>
            <a:endCxn id="14" idx="7"/>
          </p:cNvCxnSpPr>
          <p:nvPr/>
        </p:nvCxnSpPr>
        <p:spPr>
          <a:xfrm flipH="1">
            <a:off x="7080014" y="3057753"/>
            <a:ext cx="330374" cy="46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4"/>
            <a:endCxn id="15" idx="0"/>
          </p:cNvCxnSpPr>
          <p:nvPr/>
        </p:nvCxnSpPr>
        <p:spPr>
          <a:xfrm flipH="1">
            <a:off x="7534052" y="3135868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5"/>
            <a:endCxn id="16" idx="1"/>
          </p:cNvCxnSpPr>
          <p:nvPr/>
        </p:nvCxnSpPr>
        <p:spPr>
          <a:xfrm>
            <a:off x="7810115" y="3057753"/>
            <a:ext cx="622772" cy="461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629400" y="4431268"/>
                <a:ext cx="501869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431268"/>
                <a:ext cx="5018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270716" y="4431268"/>
                <a:ext cx="506805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 b="0" i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16" y="4431268"/>
                <a:ext cx="50680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382185" y="4431268"/>
                <a:ext cx="524439" cy="37427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185" y="4431268"/>
                <a:ext cx="524439" cy="37427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848785" y="4355068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785" y="4355068"/>
                <a:ext cx="42191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7518997" y="5193268"/>
                <a:ext cx="506805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Θ</m:t>
                          </m:r>
                        </m:e>
                        <m:sup>
                          <m:r>
                            <a:rPr lang="en-US">
                              <a:latin typeface="Cambria Math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97" y="5193268"/>
                <a:ext cx="50680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>
            <a:stCxn id="24" idx="2"/>
            <a:endCxn id="25" idx="0"/>
          </p:cNvCxnSpPr>
          <p:nvPr/>
        </p:nvCxnSpPr>
        <p:spPr>
          <a:xfrm>
            <a:off x="6880335" y="4800600"/>
            <a:ext cx="892065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2"/>
            <a:endCxn id="25" idx="0"/>
          </p:cNvCxnSpPr>
          <p:nvPr/>
        </p:nvCxnSpPr>
        <p:spPr>
          <a:xfrm>
            <a:off x="7524119" y="4800600"/>
            <a:ext cx="248281" cy="392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2"/>
            <a:endCxn id="25" idx="0"/>
          </p:cNvCxnSpPr>
          <p:nvPr/>
        </p:nvCxnSpPr>
        <p:spPr>
          <a:xfrm flipH="1">
            <a:off x="7772400" y="4805538"/>
            <a:ext cx="872005" cy="38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wn Arrow 44"/>
          <p:cNvSpPr/>
          <p:nvPr/>
        </p:nvSpPr>
        <p:spPr>
          <a:xfrm>
            <a:off x="6727935" y="4024193"/>
            <a:ext cx="304800" cy="38684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7391400" y="4050268"/>
            <a:ext cx="304800" cy="38684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8492005" y="4048679"/>
            <a:ext cx="304800" cy="386842"/>
          </a:xfrm>
          <a:prstGeom prst="down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685800" y="2971800"/>
                <a:ext cx="5584750" cy="2563972"/>
              </a:xfrm>
              <a:prstGeom prst="rect">
                <a:avLst/>
              </a:prstGeom>
              <a:noFill/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Loop until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itchFamily="18" charset="0"/>
                        <a:ea typeface="Cambria Math" pitchFamily="18" charset="0"/>
                      </a:rPr>
                      <m:t>ℒ</m:t>
                    </m:r>
                    <m:r>
                      <a:rPr lang="en-US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convergence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:</a:t>
                </a:r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     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Randomly choose: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itchFamily="18" charset="0"/>
                        <a:ea typeface="Cambria Math" pitchFamily="18" charset="0"/>
                      </a:rPr>
                      <m:t>𝑏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∈</m:t>
                    </m:r>
                    <m:r>
                      <a:rPr lang="en-US" b="0" i="0" smtClean="0">
                        <a:latin typeface="Cambria Math"/>
                        <a:ea typeface="Cambria Math" pitchFamily="18" charset="0"/>
                      </a:rPr>
                      <m:t>{</m:t>
                    </m:r>
                    <m:r>
                      <a:rPr lang="en-US">
                        <a:latin typeface="Cambria Math" pitchFamily="18" charset="0"/>
                        <a:ea typeface="Cambria Math" pitchFamily="18" charset="0"/>
                      </a:rPr>
                      <m:t>1, 2, 3,…, </m:t>
                    </m:r>
                    <m:r>
                      <a:rPr lang="en-US">
                        <a:latin typeface="Cambria Math" pitchFamily="18" charset="0"/>
                        <a:ea typeface="Cambria Math" pitchFamily="18" charset="0"/>
                      </a:rPr>
                      <m:t>𝐵</m:t>
                    </m:r>
                    <m:r>
                      <a:rPr lang="en-US" b="0" i="0" smtClean="0">
                        <a:latin typeface="Cambria Math"/>
                        <a:ea typeface="Cambria Math" pitchFamily="18" charset="0"/>
                      </a:rPr>
                      <m:t>}</m:t>
                    </m:r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lvl="2"/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ℬ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=1, …,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>
                    <a:ea typeface="Cambria Math" pitchFamily="18" charset="0"/>
                  </a:rPr>
                  <a:t> </a:t>
                </a:r>
                <a:r>
                  <a:rPr lang="en-US" dirty="0" smtClean="0">
                    <a:ea typeface="Cambria Math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←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𝑓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itchFamily="18" charset="0"/>
                            <a:ea typeface="Cambria Math" pitchFamily="18" charset="0"/>
                          </a:rPr>
                          <m:t>Θ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p>
                    <m:r>
                      <a:rPr lang="en-US" b="0" i="0" smtClean="0">
                        <a:latin typeface="Cambria Math"/>
                        <a:ea typeface="Cambria Math" pitchFamily="18" charset="0"/>
                      </a:rPr>
                      <m:t>,</m:t>
                    </m:r>
                    <m:r>
                      <a:rPr lang="en-US">
                        <a:latin typeface="Cambria Math" pitchFamily="18" charset="0"/>
                        <a:ea typeface="Cambria Math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itchFamily="18" charset="0"/>
                        <a:ea typeface="Cambria Math" pitchFamily="18" charset="0"/>
                      </a:rPr>
                      <m:t>k</m:t>
                    </m:r>
                    <m:r>
                      <a:rPr lang="en-US">
                        <a:latin typeface="Cambria Math" pitchFamily="18" charset="0"/>
                        <a:ea typeface="Cambria Math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itchFamily="18" charset="0"/>
                        <a:ea typeface="Cambria Math" pitchFamily="18" charset="0"/>
                      </a:rPr>
                      <m:t>n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  <m:r>
                      <a:rPr lang="en-US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       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	For cluster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>
                        <a:latin typeface="Cambria Math" pitchFamily="18" charset="0"/>
                        <a:ea typeface="Cambria Math" pitchFamily="18" charset="0"/>
                      </a:rPr>
                      <m:t>=1, 2, 3,…, </m:t>
                    </m:r>
                    <m:r>
                      <a:rPr lang="en-US">
                        <a:latin typeface="Cambria Math" pitchFamily="18" charset="0"/>
                        <a:ea typeface="Cambria Math" pitchFamily="18" charset="0"/>
                      </a:rPr>
                      <m:t>𝐾</m:t>
                    </m:r>
                  </m:oMath>
                </a14:m>
                <a:endParaRPr lang="en-US" dirty="0">
                  <a:latin typeface="Cambria Math" pitchFamily="18" charset="0"/>
                  <a:ea typeface="Cambria Math" pitchFamily="18" charset="0"/>
                </a:endParaRPr>
              </a:p>
              <a:p>
                <a:pPr lvl="2"/>
                <a:r>
                  <a:rPr lang="en-US" dirty="0" smtClean="0">
                    <a:ea typeface="Cambria Math" pitchFamily="18" charset="0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p>
                        </m:sSubSup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←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𝑔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(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itchFamily="18" charset="0"/>
                            <a:ea typeface="Cambria Math" pitchFamily="18" charset="0"/>
                          </a:rPr>
                          <m:t>𝒛</m:t>
                        </m:r>
                      </m:e>
                    </m:d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,  </m:t>
                    </m:r>
                    <m:r>
                      <a:rPr lang="en-US" i="1">
                        <a:latin typeface="Cambria Math" pitchFamily="18" charset="0"/>
                        <a:ea typeface="Cambria Math" pitchFamily="18" charset="0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,</m:t>
                    </m:r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𝑏</m:t>
                    </m:r>
                    <m:r>
                      <a:rPr lang="en-US" i="1" smtClean="0">
                        <a:latin typeface="Cambria Math" pitchFamily="18" charset="0"/>
                        <a:ea typeface="Cambria Math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>
                    <a:ea typeface="Cambria Math" pitchFamily="18" charset="0"/>
                  </a:rPr>
                  <a:t> </a:t>
                </a:r>
                <a:r>
                  <a:rPr lang="en-US" dirty="0" smtClean="0">
                    <a:ea typeface="Cambria Math" pitchFamily="18" charset="0"/>
                  </a:rPr>
                  <a:t>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←</m:t>
                    </m:r>
                    <m:sSubSup>
                      <m:sSubSup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itchFamily="18" charset="0"/>
                            <a:ea typeface="Cambria Math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 smtClean="0"/>
                  <a:t> 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p>
                        </m:sSubSup>
                      </m:e>
                      <m:sup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𝑜𝑙𝑑</m:t>
                        </m:r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/>
                  <a:t> +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p>
                        </m:sSubSup>
                      </m:e>
                      <m:sup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𝑛𝑒𝑤</m:t>
                        </m:r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2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  <a:ea typeface="Cambria Math" pitchFamily="18" charset="0"/>
                              </a:rPr>
                              <m:t>          </m:t>
                            </m:r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p>
                        </m:sSubSup>
                      </m:e>
                      <m:sup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 pitchFamily="18" charset="0"/>
                          </a:rPr>
                          <m:t>𝑜𝑙𝑑</m:t>
                        </m:r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 pitchFamily="18" charset="0"/>
                      </a:rPr>
                      <m:t>←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>
                                <a:latin typeface="Cambria Math" pitchFamily="18" charset="0"/>
                                <a:ea typeface="Cambria Math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  <a:ea typeface="Cambria Math" pitchFamily="18" charset="0"/>
                              </a:rPr>
                              <m:t>𝑏</m:t>
                            </m:r>
                          </m:sup>
                        </m:sSubSup>
                      </m:e>
                      <m:sup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𝑛𝑒𝑤</m:t>
                        </m:r>
                        <m:r>
                          <a:rPr lang="en-US" i="1">
                            <a:latin typeface="Cambria Math"/>
                            <a:ea typeface="Cambria Math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971800"/>
                <a:ext cx="5584750" cy="2563972"/>
              </a:xfrm>
              <a:prstGeom prst="rect">
                <a:avLst/>
              </a:prstGeom>
              <a:blipFill rotWithShape="1">
                <a:blip r:embed="rId16"/>
                <a:stretch>
                  <a:fillRect l="-871" t="-1182"/>
                </a:stretch>
              </a:blipFill>
              <a:ln w="19050">
                <a:solidFill>
                  <a:schemeClr val="accent1">
                    <a:lumMod val="75000"/>
                  </a:schemeClr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14742" y="6172200"/>
            <a:ext cx="8447890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Januzaj</a:t>
            </a:r>
            <a:r>
              <a:rPr lang="en-US" dirty="0" smtClean="0">
                <a:solidFill>
                  <a:schemeClr val="bg1"/>
                </a:solidFill>
              </a:rPr>
              <a:t> et al., “Towards </a:t>
            </a:r>
            <a:r>
              <a:rPr lang="en-US" dirty="0">
                <a:solidFill>
                  <a:schemeClr val="bg1"/>
                </a:solidFill>
              </a:rPr>
              <a:t>effective and efficient distributed </a:t>
            </a:r>
            <a:r>
              <a:rPr lang="en-US" dirty="0" smtClean="0">
                <a:solidFill>
                  <a:schemeClr val="bg1"/>
                </a:solidFill>
              </a:rPr>
              <a:t>clustering”, ICDM, 2003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72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2730</TotalTime>
  <Words>3748</Words>
  <Application>Microsoft Office PowerPoint</Application>
  <PresentationFormat>On-screen Show (4:3)</PresentationFormat>
  <Paragraphs>550</Paragraphs>
  <Slides>30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Equity</vt:lpstr>
      <vt:lpstr>Memoized Online Variational Inference for Dirichlet Process Mixture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Birth moves </vt:lpstr>
      <vt:lpstr>Other birth moves?</vt:lpstr>
      <vt:lpstr>Merge clusters </vt:lpstr>
      <vt:lpstr>Results: toy data</vt:lpstr>
      <vt:lpstr>Results: Clustering tiny images</vt:lpstr>
      <vt:lpstr>Summary</vt:lpstr>
      <vt:lpstr>Bayesian Inference</vt:lpstr>
      <vt:lpstr>Lower-bounding marginal likelihood</vt:lpstr>
      <vt:lpstr>Variational Bayes for Conjugate families </vt:lpstr>
      <vt:lpstr>Dirichlet Process (Stick Breaking)</vt:lpstr>
      <vt:lpstr>Dirichlet Process Mixture model</vt:lpstr>
      <vt:lpstr>Dirichlet Process Mixture model</vt:lpstr>
      <vt:lpstr>Stochastic Variational Bayes</vt:lpstr>
      <vt:lpstr>Memoized Variational Bayes</vt:lpstr>
      <vt:lpstr>Birth moves </vt:lpstr>
      <vt:lpstr>Birth moves </vt:lpstr>
      <vt:lpstr>Merge clusters </vt:lpstr>
      <vt:lpstr>Results: Clustering Handwritten digits 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</cp:lastModifiedBy>
  <cp:revision>429</cp:revision>
  <dcterms:created xsi:type="dcterms:W3CDTF">2006-08-16T00:00:00Z</dcterms:created>
  <dcterms:modified xsi:type="dcterms:W3CDTF">2014-09-22T23:18:40Z</dcterms:modified>
</cp:coreProperties>
</file>