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23"/>
  </p:notesMasterIdLst>
  <p:sldIdLst>
    <p:sldId id="256" r:id="rId2"/>
    <p:sldId id="277" r:id="rId3"/>
    <p:sldId id="281" r:id="rId4"/>
    <p:sldId id="286" r:id="rId5"/>
    <p:sldId id="287" r:id="rId6"/>
    <p:sldId id="282" r:id="rId7"/>
    <p:sldId id="268" r:id="rId8"/>
    <p:sldId id="272" r:id="rId9"/>
    <p:sldId id="273" r:id="rId10"/>
    <p:sldId id="288" r:id="rId11"/>
    <p:sldId id="289" r:id="rId12"/>
    <p:sldId id="290" r:id="rId13"/>
    <p:sldId id="274" r:id="rId14"/>
    <p:sldId id="262" r:id="rId15"/>
    <p:sldId id="275" r:id="rId16"/>
    <p:sldId id="293" r:id="rId17"/>
    <p:sldId id="294" r:id="rId18"/>
    <p:sldId id="280" r:id="rId19"/>
    <p:sldId id="284" r:id="rId20"/>
    <p:sldId id="285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7C"/>
    <a:srgbClr val="BBC6FD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67" autoAdjust="0"/>
  </p:normalViewPr>
  <p:slideViewPr>
    <p:cSldViewPr>
      <p:cViewPr>
        <p:scale>
          <a:sx n="100" d="100"/>
          <a:sy n="100" d="100"/>
        </p:scale>
        <p:origin x="792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LR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LR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LR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Embedding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Sheet2!$B$2:$B$3</c:f>
              <c:strCache>
                <c:ptCount val="2"/>
                <c:pt idx="0">
                  <c:v>MSR</c:v>
                </c:pt>
                <c:pt idx="1">
                  <c:v>Google</c:v>
                </c:pt>
              </c:strCache>
            </c:strRef>
          </c:cat>
          <c:val>
            <c:numRef>
              <c:f>Sheet2!$C$2:$C$3</c:f>
              <c:numCache>
                <c:formatCode>0.00%</c:formatCode>
                <c:ptCount val="2"/>
                <c:pt idx="0">
                  <c:v>0.53979999999999995</c:v>
                </c:pt>
                <c:pt idx="1">
                  <c:v>0.627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Explicit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Sheet2!$B$2:$B$3</c:f>
              <c:strCache>
                <c:ptCount val="2"/>
                <c:pt idx="0">
                  <c:v>MSR</c:v>
                </c:pt>
                <c:pt idx="1">
                  <c:v>Google</c:v>
                </c:pt>
              </c:strCache>
            </c:strRef>
          </c:cat>
          <c:val>
            <c:numRef>
              <c:f>Sheet2!$D$2:$D$3</c:f>
              <c:numCache>
                <c:formatCode>0.00%</c:formatCode>
                <c:ptCount val="2"/>
                <c:pt idx="0">
                  <c:v>0.29039999999999999</c:v>
                </c:pt>
                <c:pt idx="1">
                  <c:v>0.45050000000000001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4514816"/>
        <c:axId val="204516352"/>
      </c:barChart>
      <c:catAx>
        <c:axId val="2045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6352"/>
        <c:crosses val="autoZero"/>
        <c:auto val="1"/>
        <c:lblAlgn val="ctr"/>
        <c:lblOffset val="100"/>
        <c:noMultiLvlLbl val="0"/>
      </c:catAx>
      <c:valAx>
        <c:axId val="204516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Accuracy</a:t>
                </a:r>
                <a:endParaRPr lang="en-GB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Sheet1!$C$82</c:f>
              <c:strCache>
                <c:ptCount val="1"/>
                <c:pt idx="0">
                  <c:v>Add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Sheet1!$A$83:$B$86</c:f>
              <c:multiLvlStrCache>
                <c:ptCount val="4"/>
                <c:lvl>
                  <c:pt idx="0">
                    <c:v>MSR</c:v>
                  </c:pt>
                  <c:pt idx="1">
                    <c:v>Google</c:v>
                  </c:pt>
                  <c:pt idx="2">
                    <c:v>MSR</c:v>
                  </c:pt>
                  <c:pt idx="3">
                    <c:v>Google</c:v>
                  </c:pt>
                </c:lvl>
                <c:lvl>
                  <c:pt idx="0">
                    <c:v>Embedding</c:v>
                  </c:pt>
                  <c:pt idx="2">
                    <c:v>Explicit</c:v>
                  </c:pt>
                </c:lvl>
              </c:multiLvlStrCache>
            </c:multiLvlStrRef>
          </c:cat>
          <c:val>
            <c:numRef>
              <c:f>Sheet1!$C$83:$C$86</c:f>
              <c:numCache>
                <c:formatCode>0.00%</c:formatCode>
                <c:ptCount val="4"/>
                <c:pt idx="0">
                  <c:v>0.53979999999999995</c:v>
                </c:pt>
                <c:pt idx="1">
                  <c:v>0.627</c:v>
                </c:pt>
                <c:pt idx="2">
                  <c:v>0.29039999999999999</c:v>
                </c:pt>
                <c:pt idx="3">
                  <c:v>0.45050000000000001</c:v>
                </c:pt>
              </c:numCache>
            </c:numRef>
          </c:val>
        </c:ser>
        <c:ser>
          <c:idx val="1"/>
          <c:order val="1"/>
          <c:tx>
            <c:strRef>
              <c:f>Sheet1!$D$82</c:f>
              <c:strCache>
                <c:ptCount val="1"/>
                <c:pt idx="0">
                  <c:v>Mul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Sheet1!$A$83:$B$86</c:f>
              <c:multiLvlStrCache>
                <c:ptCount val="4"/>
                <c:lvl>
                  <c:pt idx="0">
                    <c:v>MSR</c:v>
                  </c:pt>
                  <c:pt idx="1">
                    <c:v>Google</c:v>
                  </c:pt>
                  <c:pt idx="2">
                    <c:v>MSR</c:v>
                  </c:pt>
                  <c:pt idx="3">
                    <c:v>Google</c:v>
                  </c:pt>
                </c:lvl>
                <c:lvl>
                  <c:pt idx="0">
                    <c:v>Embedding</c:v>
                  </c:pt>
                  <c:pt idx="2">
                    <c:v>Explicit</c:v>
                  </c:pt>
                </c:lvl>
              </c:multiLvlStrCache>
            </c:multiLvlStrRef>
          </c:cat>
          <c:val>
            <c:numRef>
              <c:f>Sheet1!$D$83:$D$86</c:f>
              <c:numCache>
                <c:formatCode>0.00%</c:formatCode>
                <c:ptCount val="4"/>
                <c:pt idx="0">
                  <c:v>0.59089999999999998</c:v>
                </c:pt>
                <c:pt idx="1">
                  <c:v>0.66720000000000002</c:v>
                </c:pt>
                <c:pt idx="2">
                  <c:v>0.56830000000000003</c:v>
                </c:pt>
                <c:pt idx="3">
                  <c:v>0.68240000000000001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4593792"/>
        <c:axId val="204599680"/>
      </c:barChart>
      <c:catAx>
        <c:axId val="2045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4599680"/>
        <c:crosses val="autoZero"/>
        <c:auto val="1"/>
        <c:lblAlgn val="ctr"/>
        <c:lblOffset val="100"/>
        <c:noMultiLvlLbl val="0"/>
      </c:catAx>
      <c:valAx>
        <c:axId val="2045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459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mbria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Sheet2!$C$28</c:f>
              <c:strCache>
                <c:ptCount val="1"/>
                <c:pt idx="0">
                  <c:v>Embedding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Sheet2!$B$29:$B$30</c:f>
              <c:strCache>
                <c:ptCount val="2"/>
                <c:pt idx="0">
                  <c:v>MSR</c:v>
                </c:pt>
                <c:pt idx="1">
                  <c:v>Google</c:v>
                </c:pt>
              </c:strCache>
            </c:strRef>
          </c:cat>
          <c:val>
            <c:numRef>
              <c:f>Sheet2!$C$29:$C$30</c:f>
              <c:numCache>
                <c:formatCode>0.00%</c:formatCode>
                <c:ptCount val="2"/>
                <c:pt idx="0">
                  <c:v>0.59089999999999998</c:v>
                </c:pt>
                <c:pt idx="1">
                  <c:v>0.66720000000000002</c:v>
                </c:pt>
              </c:numCache>
            </c:numRef>
          </c:val>
        </c:ser>
        <c:ser>
          <c:idx val="1"/>
          <c:order val="1"/>
          <c:tx>
            <c:strRef>
              <c:f>Sheet2!$D$28</c:f>
              <c:strCache>
                <c:ptCount val="1"/>
                <c:pt idx="0">
                  <c:v>Explicit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Sheet2!$B$29:$B$30</c:f>
              <c:strCache>
                <c:ptCount val="2"/>
                <c:pt idx="0">
                  <c:v>MSR</c:v>
                </c:pt>
                <c:pt idx="1">
                  <c:v>Google</c:v>
                </c:pt>
              </c:strCache>
            </c:strRef>
          </c:cat>
          <c:val>
            <c:numRef>
              <c:f>Sheet2!$D$29:$D$30</c:f>
              <c:numCache>
                <c:formatCode>0.00%</c:formatCode>
                <c:ptCount val="2"/>
                <c:pt idx="0">
                  <c:v>0.56830000000000003</c:v>
                </c:pt>
                <c:pt idx="1">
                  <c:v>0.68240000000000001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4635520"/>
        <c:axId val="204649600"/>
      </c:barChart>
      <c:catAx>
        <c:axId val="20463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4649600"/>
        <c:crosses val="autoZero"/>
        <c:auto val="1"/>
        <c:lblAlgn val="ctr"/>
        <c:lblOffset val="100"/>
        <c:noMultiLvlLbl val="0"/>
      </c:catAx>
      <c:valAx>
        <c:axId val="204649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463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mbria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F477-F373-42C3-9AC7-FE132C87DB0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84AE-7AE2-491D-BA2A-4C1E42CC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plethora of tasks in NLP that depend on word similarity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be fair to both features, and compare them on the same data, and with the same procedure. </a:t>
            </a:r>
            <a:br>
              <a:rPr lang="en-US" baseline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baseline="0" dirty="0" smtClean="0"/>
              <a:t> analogy problem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</a:t>
            </a:r>
            <a:r>
              <a:rPr lang="en-US" baseline="0" dirty="0" err="1" smtClean="0"/>
              <a:t>meaure</a:t>
            </a:r>
            <a:r>
              <a:rPr lang="en-US" baseline="0" dirty="0" smtClean="0"/>
              <a:t> of distance.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Mathematically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normalize the vectors, i.e. they have a vector of size one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problem is that, one of the terms might be much bigger than the one ones ….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Baghdad is on an entirely different scale…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0B4A-F6FE-4697-A264-D9CDABCD3A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Here’s an example of how</a:t>
            </a:r>
            <a:r>
              <a:rPr lang="en-US" baseline="0" dirty="0" smtClean="0"/>
              <a:t> the word </a:t>
            </a:r>
            <a:r>
              <a:rPr lang="en-US" dirty="0" smtClean="0"/>
              <a:t>“Italy”</a:t>
            </a:r>
            <a:r>
              <a:rPr lang="en-US" baseline="0" dirty="0" smtClean="0"/>
              <a:t> </a:t>
            </a:r>
            <a:r>
              <a:rPr lang="en-US" dirty="0" smtClean="0"/>
              <a:t>might be represented in such an embedded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vectors are continuous and dense.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Usually by projections of these continuous vectors into lower dimension, we can observe that semantically similar words lie closer to each other.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many ways to build these vectors. One of the ways is using RNN.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Vectors can be built by neural-network inspired algorithms, such as the ones in word2vec.</a:t>
            </a:r>
            <a:br>
              <a:rPr lang="en-US" baseline="0" dirty="0" smtClean="0"/>
            </a:br>
            <a:r>
              <a:rPr lang="en-US" baseline="0" dirty="0" smtClean="0"/>
              <a:t>Create a table of words, and assign a vector for each of them. Given the context vectors, we want to predict future vectors.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Here’s an example of how</a:t>
            </a:r>
            <a:r>
              <a:rPr lang="en-US" baseline="0" dirty="0" smtClean="0"/>
              <a:t> the word </a:t>
            </a:r>
            <a:r>
              <a:rPr lang="en-US" dirty="0" smtClean="0"/>
              <a:t>“Italy”</a:t>
            </a:r>
            <a:r>
              <a:rPr lang="en-US" baseline="0" dirty="0" smtClean="0"/>
              <a:t> </a:t>
            </a:r>
            <a:r>
              <a:rPr lang="en-US" dirty="0" smtClean="0"/>
              <a:t>might be represented in such an embedded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vectors are continuous and dense.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Usually by projections of these continuous vectors into lower dimension, we can observe that semantically similar words lie closer to each other.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many ways to build these vectors. One of the ways is using the Skip-gram model.</a:t>
            </a:r>
            <a:br>
              <a:rPr lang="en-US" baseline="0" dirty="0" smtClean="0"/>
            </a:br>
            <a:r>
              <a:rPr lang="en-US" baseline="0" dirty="0" smtClean="0"/>
              <a:t>Let me deviate a little from the main subject of this work, and talk a little about </a:t>
            </a:r>
            <a:r>
              <a:rPr lang="en-US" baseline="0" dirty="0" err="1" smtClean="0"/>
              <a:t>Skipgrams</a:t>
            </a:r>
            <a:r>
              <a:rPr lang="en-US" baseline="0" dirty="0" smtClean="0"/>
              <a:t>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Vectors can be built by neural-network inspired algorithms, such as the ones in word2vec.</a:t>
            </a:r>
            <a:br>
              <a:rPr lang="en-US" baseline="0" dirty="0" smtClean="0"/>
            </a:br>
            <a:r>
              <a:rPr lang="en-US" baseline="0" dirty="0" smtClean="0"/>
              <a:t>Create a table of words, and assign a vector for each of them. Given the context vectors, we want to predict future vectors.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Has trivial solution: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the vectors the same, and with very size!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probabilities will become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has been</a:t>
            </a:r>
            <a:r>
              <a:rPr lang="en-US" baseline="0" dirty="0" smtClean="0"/>
              <a:t> a lot of excitement over deep learning in NLP, and continuous vector representations. </a:t>
            </a:r>
          </a:p>
          <a:p>
            <a:r>
              <a:rPr lang="en-US" baseline="0" dirty="0" smtClean="0"/>
              <a:t>One property observed in Neural continuous language models was the </a:t>
            </a:r>
            <a:r>
              <a:rPr lang="en-US" dirty="0" smtClean="0"/>
              <a:t>Analogy . </a:t>
            </a:r>
            <a:br>
              <a:rPr lang="en-US" dirty="0" smtClean="0"/>
            </a:br>
            <a:r>
              <a:rPr lang="en-US" dirty="0" smtClean="0"/>
              <a:t>For example,</a:t>
            </a:r>
            <a:r>
              <a:rPr lang="en-US" baseline="0" dirty="0" smtClean="0"/>
              <a:t> consider the </a:t>
            </a:r>
            <a:r>
              <a:rPr lang="en-US" dirty="0" smtClean="0"/>
              <a:t>“Capital</a:t>
            </a:r>
            <a:r>
              <a:rPr lang="en-US" baseline="0" dirty="0" smtClean="0"/>
              <a:t> of” relation. Just by adding almost a constant vector to the vector of the country, we end up at the vector of its “capital city”.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authors of the work showed the interesting properties of their vectors. </a:t>
            </a:r>
          </a:p>
          <a:p>
            <a:r>
              <a:rPr lang="en-US" dirty="0" smtClean="0"/>
              <a:t>The vectors,</a:t>
            </a:r>
            <a:r>
              <a:rPr lang="en-US" baseline="0" dirty="0" smtClean="0"/>
              <a:t> capture “relational similarities”, </a:t>
            </a:r>
          </a:p>
          <a:p>
            <a:r>
              <a:rPr lang="en-US" baseline="0" dirty="0" smtClean="0"/>
              <a:t>…. or in other words, analogies.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“man is to woman as king is to queen”.</a:t>
            </a:r>
            <a:endParaRPr lang="en-GB" dirty="0" smtClean="0"/>
          </a:p>
          <a:p>
            <a:endParaRPr lang="en-US" dirty="0" smtClean="0"/>
          </a:p>
          <a:p>
            <a:r>
              <a:rPr lang="en-US" baseline="0" dirty="0" smtClean="0"/>
              <a:t>See, if you take the vector representation of “king”, subtract “man”, and add “woman”… you’ll get a vector that’s very close to “queen”.</a:t>
            </a:r>
          </a:p>
          <a:p>
            <a:r>
              <a:rPr lang="en-US" baseline="0" dirty="0" smtClean="0"/>
              <a:t>This isn’t the only example…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we talked about before, here is an analogy problem. </a:t>
            </a:r>
          </a:p>
          <a:p>
            <a:endParaRPr lang="en-US" baseline="0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vector space interpretation is this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consider this problem …..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people think neural representations have this special property about analogy of words.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the paper wants to analyze 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 Do the explicit representation have these properties ? </a:t>
            </a:r>
          </a:p>
          <a:p>
            <a:endParaRPr lang="en-US" baseline="0" dirty="0" smtClean="0"/>
          </a:p>
          <a:p>
            <a:r>
              <a:rPr lang="en-US" baseline="0" smtClean="0"/>
              <a:t>--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consider a relatively popular explicit word representation created by counting.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We want to create a matrix of counts called matrix-context matrix.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First column, words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First row, the context vectors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The count shows how many times a word was context of a term.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an example vector of “apricot” is …. </a:t>
            </a:r>
            <a:br>
              <a:rPr lang="en-US" baseline="0" dirty="0" smtClean="0"/>
            </a:br>
            <a:r>
              <a:rPr lang="en-US" baseline="0" dirty="0" smtClean="0"/>
              <a:t>We </a:t>
            </a:r>
            <a:r>
              <a:rPr lang="en-US" b="1" baseline="0" dirty="0" smtClean="0"/>
              <a:t>know</a:t>
            </a:r>
            <a:r>
              <a:rPr lang="en-US" b="0" baseline="0" dirty="0" smtClean="0"/>
              <a:t> what their dimensions mean – they’re specific contexts that co-occurred with the word,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These vectors are sparse,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A popular measure of distance between these vectors, is PMI and PPMI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here we will use the vectors directly inside another measure which we will talk about later.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Here’s an example of how</a:t>
            </a:r>
            <a:r>
              <a:rPr lang="en-US" baseline="0" dirty="0" smtClean="0"/>
              <a:t> the word </a:t>
            </a:r>
            <a:r>
              <a:rPr lang="en-US" dirty="0" smtClean="0"/>
              <a:t>“Italy”</a:t>
            </a:r>
            <a:r>
              <a:rPr lang="en-US" baseline="0" dirty="0" smtClean="0"/>
              <a:t> </a:t>
            </a:r>
            <a:r>
              <a:rPr lang="en-US" dirty="0" smtClean="0"/>
              <a:t>might be represented in such an embedded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vectors are continuous and dense.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Usually by projections of these continuous vectors into lower dimension, we can observe that semantically similar words lie closer to each other.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many ways to build these vectors. One of the ways is using the Skip-gram model.</a:t>
            </a:r>
            <a:br>
              <a:rPr lang="en-US" baseline="0" dirty="0" smtClean="0"/>
            </a:br>
            <a:r>
              <a:rPr lang="en-US" baseline="0" dirty="0" smtClean="0"/>
              <a:t>Let me deviate a little from the main subject of this work, and talk a little about </a:t>
            </a:r>
            <a:r>
              <a:rPr lang="en-US" baseline="0" dirty="0" err="1" smtClean="0"/>
              <a:t>Skipgrams</a:t>
            </a:r>
            <a:r>
              <a:rPr lang="en-US" baseline="0" dirty="0" smtClean="0"/>
              <a:t>. 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denominator is hard to calculate, since it is of size the number of tokens. And remember that it is usually trained on Billions of tokens.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can we train such a model?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use some more tricks to train this objective functions, but let’s for now skip those details, since they are not the main subject of this work, and I think we more interesting things we can discuss about.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be fair to both features, and compare them on the same data, and with the same procedure. </a:t>
            </a:r>
            <a:br>
              <a:rPr lang="en-US" baseline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baseline="0" dirty="0" smtClean="0"/>
              <a:t> analogy problem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</a:t>
            </a:r>
            <a:r>
              <a:rPr lang="en-US" baseline="0" dirty="0" err="1" smtClean="0"/>
              <a:t>meaure</a:t>
            </a:r>
            <a:r>
              <a:rPr lang="en-US" baseline="0" dirty="0" smtClean="0"/>
              <a:t> of distance.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Mathematically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normalize the vectors, i.e. they have a vector of size one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problem is that, one of the terms might be much bigger than the one ones ….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</a:t>
            </a:r>
            <a:r>
              <a:rPr lang="en-US" baseline="0" dirty="0" smtClean="0"/>
              <a:t>e is the datasets they use 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see that the</a:t>
            </a:r>
            <a:r>
              <a:rPr lang="en-US" baseline="0" dirty="0" smtClean="0"/>
              <a:t> explicit representation does recover quite a few analogies, but not as many as the embeddings.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if that’s the case, there must be something really special with embeddings, right?</a:t>
            </a:r>
          </a:p>
          <a:p>
            <a:r>
              <a:rPr lang="en-US" baseline="0" dirty="0" smtClean="0"/>
              <a:t>So this raises another question: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60B4A-F6FE-4697-A264-D9CDABCD3A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3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evyomer.wordpress.com/2014/04/25/linguistic-regularities-in-sparse-and-explicit-word-representations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CONLL 2014</a:t>
            </a:r>
          </a:p>
          <a:p>
            <a:r>
              <a:rPr lang="en-US" dirty="0"/>
              <a:t>Omer Levy and </a:t>
            </a:r>
            <a:r>
              <a:rPr lang="en-US" dirty="0" err="1"/>
              <a:t>Yoav</a:t>
            </a:r>
            <a:r>
              <a:rPr lang="en-US" dirty="0"/>
              <a:t> </a:t>
            </a:r>
            <a:r>
              <a:rPr lang="en-US" dirty="0" smtClean="0"/>
              <a:t>Goldberg.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Linguistic Regularities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 </a:t>
            </a:r>
            <a:r>
              <a:rPr lang="en-US" sz="3200" dirty="0"/>
              <a:t>Sparse and Explicit Word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16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vs Explicit (Round 1)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02931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6060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 pitchFamily="18" charset="0"/>
                <a:ea typeface="Cambria Math" pitchFamily="18" charset="0"/>
              </a:rPr>
              <a:t>Many analogies recovered by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explicit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, but many more by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embedding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.</a:t>
            </a:r>
            <a:endParaRPr lang="en-GB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multiplicative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219200"/>
                <a:ext cx="7620000" cy="496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Given </a:t>
                </a:r>
                <a:r>
                  <a:rPr lang="en-US" dirty="0">
                    <a:latin typeface="Cambria Math"/>
                  </a:rPr>
                  <a:t>3 words: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Cosine similarity: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Additive objective:  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Multiplicative objective: </a:t>
                </a:r>
                <a:endParaRPr lang="en-US" dirty="0" smtClean="0">
                  <a:latin typeface="Cambria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dirty="0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dirty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7620000" cy="4964179"/>
              </a:xfrm>
              <a:prstGeom prst="rect">
                <a:avLst/>
              </a:prstGeom>
              <a:blipFill rotWithShape="1">
                <a:blip r:embed="rId3"/>
                <a:stretch>
                  <a:fillRect l="-560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641225" y="5869350"/>
            <a:ext cx="360000" cy="360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Down Arrow 4"/>
          <p:cNvSpPr/>
          <p:nvPr/>
        </p:nvSpPr>
        <p:spPr>
          <a:xfrm rot="10800000">
            <a:off x="5107199" y="4823246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10800000">
            <a:off x="3985887" y="4820853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3450000" y="3338896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5888400" y="3352800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4650150" y="4067175"/>
            <a:ext cx="360000" cy="360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relatively weak 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91440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sz="1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𝐼𝑟𝑎𝑞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𝐸𝑛𝑔𝑙𝑎𝑛𝑑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𝐼𝑟𝑎𝑞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𝐿𝑜𝑛𝑑𝑜𝑛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𝐼𝑟𝑎𝑞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𝐵𝑎𝑔h𝑑𝑎𝑑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 smtClean="0"/>
                  <a:t> </a:t>
                </a:r>
                <a:endParaRPr lang="en-US" sz="1800" b="0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1500" b="0" dirty="0" smtClean="0">
                    <a:solidFill>
                      <a:schemeClr val="accent2"/>
                    </a:solidFill>
                  </a:rPr>
                  <a:t>              </a:t>
                </a:r>
                <a:r>
                  <a:rPr lang="en-US" sz="2200" b="0" dirty="0" smtClean="0">
                    <a:solidFill>
                      <a:schemeClr val="accent2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0.15</m:t>
                    </m:r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0.13</m:t>
                    </m:r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0.63</m:t>
                    </m:r>
                  </m:oMath>
                </a14:m>
                <a:endParaRPr lang="en-US" sz="22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accent2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0.13</m:t>
                    </m:r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           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0.14</m:t>
                    </m:r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           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sz="2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𝑀𝑜𝑠𝑢𝑙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𝐸𝑛𝑔𝑙𝑎𝑛𝑑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𝑀𝑜𝑠𝑢𝑙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𝐿𝑜𝑛𝑑𝑜𝑛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𝑀𝑜𝑠𝑢𝑙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𝐵𝑎𝑔h𝑑𝑎𝑑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9144000" cy="503237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371600" y="1600200"/>
                <a:ext cx="5575500" cy="5770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       </a:t>
                </a:r>
                <a:r>
                  <a:rPr lang="en-US" sz="20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England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 smtClean="0">
                    <a:solidFill>
                      <a:schemeClr val="accent4"/>
                    </a:solidFill>
                    <a:latin typeface="+mj-lt"/>
                  </a:rPr>
                  <a:t> </a:t>
                </a:r>
                <a:r>
                  <a:rPr lang="en-US" sz="2000" b="0" i="0" dirty="0" smtClean="0">
                    <a:solidFill>
                      <a:srgbClr val="00B050"/>
                    </a:solidFill>
                    <a:latin typeface="+mj-lt"/>
                  </a:rPr>
                  <a:t>London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0" i="0" dirty="0" smtClean="0">
                    <a:solidFill>
                      <a:schemeClr val="accent5"/>
                    </a:solidFill>
                    <a:latin typeface="+mj-lt"/>
                  </a:rPr>
                  <a:t> </a:t>
                </a:r>
                <a:r>
                  <a:rPr lang="en-US" sz="2000" b="0" i="0" dirty="0" smtClean="0">
                    <a:solidFill>
                      <a:srgbClr val="0070C0"/>
                    </a:solidFill>
                    <a:latin typeface="+mj-lt"/>
                  </a:rPr>
                  <a:t>Baghdad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i="0" dirty="0" smtClean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rgbClr val="FFC000"/>
                    </a:solidFill>
                    <a:latin typeface="+mj-lt"/>
                  </a:rPr>
                  <a:t>?</a:t>
                </a:r>
                <a:endParaRPr lang="en-GB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00200"/>
                <a:ext cx="5575500" cy="577058"/>
              </a:xfrm>
              <a:prstGeom prst="rect">
                <a:avLst/>
              </a:prstGeom>
              <a:blipFill rotWithShape="1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172200" y="1695450"/>
            <a:ext cx="582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Iraq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56050" y="2764199"/>
            <a:ext cx="270000" cy="36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0800000">
            <a:off x="7039050" y="2764199"/>
            <a:ext cx="27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10800000">
            <a:off x="2209801" y="2764199"/>
            <a:ext cx="27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</a:t>
            </a:r>
            <a:r>
              <a:rPr lang="en-US" dirty="0" err="1"/>
              <a:t>vs</a:t>
            </a:r>
            <a:r>
              <a:rPr lang="en-US" dirty="0"/>
              <a:t> Explicit (Round </a:t>
            </a:r>
            <a:r>
              <a:rPr lang="en-US" dirty="0" smtClean="0"/>
              <a:t>2)</a:t>
            </a:r>
            <a:endParaRPr lang="en-GB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56126"/>
              </p:ext>
            </p:extLst>
          </p:nvPr>
        </p:nvGraphicFramePr>
        <p:xfrm>
          <a:off x="533400" y="1828800"/>
          <a:ext cx="8001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3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81434"/>
              </p:ext>
            </p:extLst>
          </p:nvPr>
        </p:nvGraphicFramePr>
        <p:xfrm>
          <a:off x="457200" y="1828800"/>
          <a:ext cx="8077200" cy="385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4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" y="16002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mbria Math" pitchFamily="18" charset="0"/>
                <a:ea typeface="Cambria Math" pitchFamily="18" charset="0"/>
              </a:rPr>
              <a:t>On </a:t>
            </a:r>
            <a:r>
              <a:rPr lang="en-GB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GB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nalogies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GB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continuous (neural)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representation 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is not magical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mbria Math" pitchFamily="18" charset="0"/>
                <a:ea typeface="Cambria Math" pitchFamily="18" charset="0"/>
              </a:rPr>
              <a:t>Analogies </a:t>
            </a:r>
            <a:r>
              <a:rPr lang="en-GB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are possible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in the </a:t>
            </a:r>
            <a:r>
              <a:rPr lang="en-GB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explicit representation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mbria Math" pitchFamily="18" charset="0"/>
                <a:ea typeface="Cambria Math" pitchFamily="18" charset="0"/>
              </a:rPr>
              <a:t>On analogies </a:t>
            </a:r>
            <a:r>
              <a:rPr lang="en-GB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explicit </a:t>
            </a:r>
            <a:r>
              <a:rPr lang="en-GB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representation</a:t>
            </a:r>
            <a:r>
              <a:rPr lang="en-GB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can be as good as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continuous (neural)</a:t>
            </a:r>
            <a:r>
              <a:rPr lang="en-GB" dirty="0" smtClean="0">
                <a:latin typeface="Cambria Math" pitchFamily="18" charset="0"/>
                <a:ea typeface="Cambria Math" pitchFamily="18" charset="0"/>
              </a:rPr>
              <a:t> representation.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mbria Math" pitchFamily="18" charset="0"/>
                <a:ea typeface="Cambria Math" pitchFamily="18" charset="0"/>
              </a:rPr>
              <a:t>Objective (function) matters! </a:t>
            </a:r>
            <a:endParaRPr lang="en-GB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Agreement between representations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88315"/>
              </p:ext>
            </p:extLst>
          </p:nvPr>
        </p:nvGraphicFramePr>
        <p:xfrm>
          <a:off x="628650" y="1825625"/>
          <a:ext cx="7886699" cy="27102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1811"/>
                <a:gridCol w="1418858"/>
                <a:gridCol w="1418858"/>
                <a:gridCol w="1570278"/>
                <a:gridCol w="1586894"/>
              </a:tblGrid>
              <a:tr h="10690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Objective</a:t>
                      </a:r>
                      <a:endParaRPr lang="en-GB" sz="2000" dirty="0"/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Both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Correct</a:t>
                      </a:r>
                      <a:endParaRPr lang="en-GB" sz="2000" dirty="0"/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Both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Wrong</a:t>
                      </a:r>
                      <a:endParaRPr lang="en-GB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Embedding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Correct</a:t>
                      </a:r>
                      <a:endParaRPr lang="en-GB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Explicit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Correct</a:t>
                      </a:r>
                      <a:endParaRPr lang="en-GB" sz="2000" dirty="0"/>
                    </a:p>
                  </a:txBody>
                  <a:tcPr marL="68580" marR="68580" anchor="ctr"/>
                </a:tc>
              </a:tr>
              <a:tr h="8205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MSR</a:t>
                      </a:r>
                      <a:endParaRPr lang="en-GB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43.97%</a:t>
                      </a:r>
                      <a:endParaRPr lang="en-GB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28.06%</a:t>
                      </a:r>
                      <a:endParaRPr lang="en-GB" sz="2800" b="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15.12%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12.85%</a:t>
                      </a:r>
                      <a:endParaRPr lang="en-GB" sz="2800" dirty="0"/>
                    </a:p>
                  </a:txBody>
                  <a:tcPr marL="68580" marR="68580" anchor="ctr"/>
                </a:tc>
              </a:tr>
              <a:tr h="8205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Google</a:t>
                      </a:r>
                      <a:endParaRPr lang="en-GB" sz="2800" b="0" dirty="0"/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57.12%</a:t>
                      </a:r>
                      <a:endParaRPr lang="en-GB" sz="2800" b="0" dirty="0"/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22.17%</a:t>
                      </a:r>
                      <a:endParaRPr lang="en-GB" sz="2800" b="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9.59%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11.12%</a:t>
                      </a:r>
                      <a:endParaRPr lang="en-GB" sz="2800" dirty="0"/>
                    </a:p>
                  </a:txBody>
                  <a:tcPr marL="68580" marR="68580"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objectives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09233"/>
              </p:ext>
            </p:extLst>
          </p:nvPr>
        </p:nvGraphicFramePr>
        <p:xfrm>
          <a:off x="228600" y="2242784"/>
          <a:ext cx="8610600" cy="3141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/>
                <a:gridCol w="2121476"/>
                <a:gridCol w="2090502"/>
                <a:gridCol w="2112622"/>
              </a:tblGrid>
              <a:tr h="10690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Objective</a:t>
                      </a:r>
                      <a:endParaRPr lang="en-GB" sz="2000" dirty="0"/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Representation</a:t>
                      </a:r>
                      <a:endParaRPr lang="en-GB" sz="2000" dirty="0"/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MSR</a:t>
                      </a:r>
                      <a:endParaRPr lang="en-GB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Google</a:t>
                      </a:r>
                      <a:endParaRPr lang="en-GB" sz="2000" dirty="0"/>
                    </a:p>
                  </a:txBody>
                  <a:tcPr marL="68580" marR="68580" anchor="ctr"/>
                </a:tc>
              </a:tr>
              <a:tr h="4724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Additive</a:t>
                      </a:r>
                      <a:endParaRPr lang="en-GB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Embedding</a:t>
                      </a:r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53.98%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62.70%</a:t>
                      </a:r>
                      <a:endParaRPr lang="en-GB" sz="2800" dirty="0"/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29.04%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45.05%</a:t>
                      </a:r>
                      <a:endParaRPr lang="en-GB" sz="2800" dirty="0"/>
                    </a:p>
                  </a:txBody>
                  <a:tcPr marL="68580" marR="685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Multiplicative</a:t>
                      </a:r>
                      <a:endParaRPr lang="en-GB" sz="2800" b="0" dirty="0"/>
                    </a:p>
                  </a:txBody>
                  <a:tcPr marL="68580" marR="68580" anchor="ctr"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/>
                        <a:t>Embedding</a:t>
                      </a:r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59.09%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66.72%</a:t>
                      </a:r>
                      <a:endParaRPr lang="en-GB" sz="2800" dirty="0"/>
                    </a:p>
                  </a:txBody>
                  <a:tcPr marL="68580" marR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Explicit</a:t>
                      </a:r>
                    </a:p>
                  </a:txBody>
                  <a:tcPr marL="68580" marR="6858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56.83%</a:t>
                      </a:r>
                      <a:endParaRPr lang="en-GB" sz="28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68.24%</a:t>
                      </a:r>
                      <a:endParaRPr lang="en-GB" sz="2800" dirty="0"/>
                    </a:p>
                  </a:txBody>
                  <a:tcPr marL="68580" marR="685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9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58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Recurrent Neural Networks </a:t>
                </a:r>
                <a:r>
                  <a:rPr lang="en-US" sz="1600" dirty="0">
                    <a:latin typeface="Cambria Math"/>
                  </a:rPr>
                  <a:t>(</a:t>
                </a:r>
                <a:r>
                  <a:rPr lang="en-US" sz="1600" dirty="0" err="1">
                    <a:latin typeface="Cambria Math"/>
                  </a:rPr>
                  <a:t>Mikolov</a:t>
                </a:r>
                <a:r>
                  <a:rPr lang="en-US" sz="1600" dirty="0">
                    <a:latin typeface="Cambria Math"/>
                  </a:rPr>
                  <a:t> et </a:t>
                </a:r>
                <a:r>
                  <a:rPr lang="en-US" sz="1600" dirty="0" err="1">
                    <a:latin typeface="Cambria Math"/>
                  </a:rPr>
                  <a:t>al.,NAACL</a:t>
                </a:r>
                <a:r>
                  <a:rPr lang="en-US" sz="1600" dirty="0">
                    <a:latin typeface="Cambria Math"/>
                  </a:rPr>
                  <a:t>, 2013</a:t>
                </a:r>
                <a:r>
                  <a:rPr lang="en-US" sz="1600" dirty="0" smtClean="0">
                    <a:latin typeface="Cambria Math"/>
                  </a:rPr>
                  <a:t>)</a:t>
                </a:r>
                <a:r>
                  <a:rPr lang="en-US" dirty="0" smtClean="0">
                    <a:latin typeface="Cambria" pitchFamily="18" charset="0"/>
                  </a:rPr>
                  <a:t>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>
                    <a:latin typeface="Cambria" pitchFamily="18" charset="0"/>
                  </a:rPr>
                  <a:t>Input-output relations: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𝑽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𝑼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𝑉𝑜𝑐𝑎𝑏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𝑉𝑜𝑐𝑎𝑏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𝑉𝑜𝑐𝑎𝑏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𝑉𝑜𝑐𝑎𝑏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 </m:t>
                        </m:r>
                      </m:sup>
                    </m:sSup>
                  </m:oMath>
                </a14:m>
                <a:endParaRPr lang="en-US" dirty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>
                  <a:latin typeface="Cambria" pitchFamily="18" charset="0"/>
                  <a:ea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582793"/>
              </a:xfrm>
              <a:prstGeom prst="rect">
                <a:avLst/>
              </a:prstGeom>
              <a:blipFill rotWithShape="1">
                <a:blip r:embed="rId3"/>
                <a:stretch>
                  <a:fillRect l="-560" t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11" y="3429000"/>
            <a:ext cx="2600889" cy="259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0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vectors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15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Example: </a:t>
                </a:r>
                <a:endParaRPr lang="en-US" b="0" dirty="0" smtClean="0">
                  <a:latin typeface="Cambria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𝐼𝑡𝑎𝑙𝑦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(−7.35, 9.42, 0.88,…)∈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  <a:p>
                <a:endParaRPr lang="en-US" b="0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Continuous </a:t>
                </a:r>
                <a:r>
                  <a:rPr lang="en-US" dirty="0">
                    <a:latin typeface="Cambria" pitchFamily="18" charset="0"/>
                  </a:rPr>
                  <a:t>values </a:t>
                </a:r>
                <a:r>
                  <a:rPr lang="en-US" b="0" dirty="0" smtClean="0">
                    <a:latin typeface="Cambria" pitchFamily="18" charset="0"/>
                  </a:rPr>
                  <a:t>and dense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>
                    <a:latin typeface="Cambria" pitchFamily="18" charset="0"/>
                  </a:rPr>
                  <a:t>How to create?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Example: Skip-gram model </a:t>
                </a:r>
                <a:r>
                  <a:rPr lang="en-US" sz="1600" dirty="0" smtClean="0">
                    <a:latin typeface="Cambria Math"/>
                  </a:rPr>
                  <a:t>(</a:t>
                </a:r>
                <a:r>
                  <a:rPr lang="en-US" sz="1600" dirty="0" err="1" smtClean="0">
                    <a:latin typeface="Cambria Math"/>
                  </a:rPr>
                  <a:t>Mikolov</a:t>
                </a:r>
                <a:r>
                  <a:rPr lang="en-US" sz="1600" dirty="0" smtClean="0">
                    <a:latin typeface="Cambria Math"/>
                  </a:rPr>
                  <a:t> </a:t>
                </a:r>
                <a:r>
                  <a:rPr lang="en-US" sz="1600" dirty="0">
                    <a:latin typeface="Cambria Math"/>
                  </a:rPr>
                  <a:t>et a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l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.,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err="1">
                    <a:latin typeface="Cambria Math" pitchFamily="18" charset="0"/>
                    <a:ea typeface="Cambria Math" pitchFamily="18" charset="0"/>
                  </a:rPr>
                  <a:t>arXiv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preprint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arXiv:1301.3781)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Problem: The denominator is of size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r>
                  <a:rPr lang="en-US" b="0" dirty="0" smtClean="0">
                    <a:latin typeface="Cambria Math" pitchFamily="18" charset="0"/>
                    <a:ea typeface="Cambria Math" pitchFamily="18" charset="0"/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Hard to calculate the gradient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152932"/>
              </a:xfrm>
              <a:prstGeom prst="rect">
                <a:avLst/>
              </a:prstGeom>
              <a:blipFill rotWithShape="1">
                <a:blip r:embed="rId3"/>
                <a:stretch>
                  <a:fillRect l="-560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25" y="3733800"/>
            <a:ext cx="2399975" cy="25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600200"/>
            <a:ext cx="5791199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Astronomers have been able to capture and record the moment when a massive star begins to blow itself apart.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910959"/>
            <a:ext cx="22493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International Politics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910959"/>
            <a:ext cx="17235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Space Science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3105867" y="2246531"/>
            <a:ext cx="1313733" cy="66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4419600" y="2246531"/>
            <a:ext cx="1318975" cy="66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56499" y="3810000"/>
                <a:ext cx="6763754" cy="2073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/>
                  </a:rPr>
                  <a:t>A distance measure between words? </a:t>
                </a:r>
                <a:endParaRPr lang="en-US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Document </a:t>
                </a:r>
                <a:r>
                  <a:rPr lang="en-US" dirty="0">
                    <a:latin typeface="Cambria Math"/>
                  </a:rPr>
                  <a:t>clustering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Cambria Math"/>
                  </a:rPr>
                  <a:t>Machine translation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Cambria Math"/>
                  </a:rPr>
                  <a:t>Information retrieval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Cambria Math"/>
                  </a:rPr>
                  <a:t>Question answering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….</a:t>
                </a:r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99" y="3810000"/>
                <a:ext cx="6763754" cy="2073388"/>
              </a:xfrm>
              <a:prstGeom prst="rect">
                <a:avLst/>
              </a:prstGeom>
              <a:blipFill rotWithShape="1">
                <a:blip r:embed="rId3"/>
                <a:stretch>
                  <a:fillRect l="-812" t="-1765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90818"/>
            <a:ext cx="1972105" cy="19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367559" y="4572000"/>
            <a:ext cx="4414241" cy="1200329"/>
          </a:xfrm>
          <a:prstGeom prst="rect">
            <a:avLst/>
          </a:prstGeom>
          <a:solidFill>
            <a:srgbClr val="BBC6FD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Vector representation?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18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vectors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266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Problem: The denominator is of size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r>
                  <a:rPr lang="en-US" b="0" dirty="0" smtClean="0">
                    <a:latin typeface="Cambria Math" pitchFamily="18" charset="0"/>
                    <a:ea typeface="Cambria Math" pitchFamily="18" charset="0"/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Hard to calculate the gradient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>
                    <a:latin typeface="Cambria Math" pitchFamily="18" charset="0"/>
                    <a:ea typeface="Cambria Math" pitchFamily="18" charset="0"/>
                  </a:rPr>
                  <a:t>Change the objective: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>
                    <a:latin typeface="Cambria Math" pitchFamily="18" charset="0"/>
                    <a:ea typeface="Cambria Math" pitchFamily="18" charset="0"/>
                  </a:rPr>
                  <a:t>Has trivial solution!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Introduce artificial negative instances! </a:t>
                </a:r>
              </a:p>
              <a:p>
                <a:pPr algn="ctr"/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itchFamily="18" charset="0"/>
                                <a:ea typeface="Cambria Math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266424"/>
              </a:xfrm>
              <a:prstGeom prst="rect">
                <a:avLst/>
              </a:prstGeom>
              <a:blipFill rotWithShape="1">
                <a:blip r:embed="rId3"/>
                <a:stretch>
                  <a:fillRect l="-560" b="-7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874" y="1513897"/>
            <a:ext cx="8397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from: </a:t>
            </a:r>
            <a:r>
              <a:rPr lang="en-US" dirty="0">
                <a:hlinkClick r:id="rId2"/>
              </a:rPr>
              <a:t>http://levyomer.wordpress.com/2014/04/25/linguistic-regularities-in-sparse-and-explicit-word-representations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/>
              <a:t>Mikolov</a:t>
            </a:r>
            <a:r>
              <a:rPr lang="en-US" dirty="0"/>
              <a:t>, Tomas, et al. "Distributed representations of words and phrases and their compositionality."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2013.</a:t>
            </a:r>
          </a:p>
          <a:p>
            <a:endParaRPr lang="en-US" dirty="0" smtClean="0"/>
          </a:p>
          <a:p>
            <a:r>
              <a:rPr lang="en-US" dirty="0" err="1"/>
              <a:t>Mikolov</a:t>
            </a:r>
            <a:r>
              <a:rPr lang="en-US" dirty="0"/>
              <a:t>, Tomas, Wen-tau </a:t>
            </a:r>
            <a:r>
              <a:rPr lang="en-US" dirty="0" err="1"/>
              <a:t>Yih</a:t>
            </a:r>
            <a:r>
              <a:rPr lang="en-US" dirty="0"/>
              <a:t>, and Geoffrey Zweig. "Linguistic Regularities in Continuous Space Word Representations." </a:t>
            </a:r>
            <a:r>
              <a:rPr lang="en-US" i="1" dirty="0"/>
              <a:t>HLT-NAACL</a:t>
            </a:r>
            <a:r>
              <a:rPr lang="en-US" dirty="0"/>
              <a:t>. 2013.</a:t>
            </a:r>
          </a:p>
        </p:txBody>
      </p:sp>
    </p:spTree>
    <p:extLst>
      <p:ext uri="{BB962C8B-B14F-4D97-AF65-F5344CB8AC3E}">
        <p14:creationId xmlns:p14="http://schemas.microsoft.com/office/powerpoint/2010/main" val="1474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Vector Representation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6474023"/>
            <a:ext cx="6231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 Math"/>
              </a:rPr>
              <a:t>Figures from (</a:t>
            </a:r>
            <a:r>
              <a:rPr lang="en-US" sz="1400" dirty="0" err="1" smtClean="0">
                <a:latin typeface="Cambria Math"/>
              </a:rPr>
              <a:t>Mikolov</a:t>
            </a:r>
            <a:r>
              <a:rPr lang="en-US" sz="1400" dirty="0" smtClean="0">
                <a:latin typeface="Cambria Math"/>
              </a:rPr>
              <a:t> et </a:t>
            </a:r>
            <a:r>
              <a:rPr lang="en-US" sz="1400" dirty="0" err="1" smtClean="0">
                <a:latin typeface="Cambria Math"/>
              </a:rPr>
              <a:t>al.,NAACL</a:t>
            </a:r>
            <a:r>
              <a:rPr lang="en-US" sz="1400" dirty="0" smtClean="0">
                <a:latin typeface="Cambria Math"/>
              </a:rPr>
              <a:t>, 2013) and (</a:t>
            </a:r>
            <a:r>
              <a:rPr lang="en-US" sz="1400" dirty="0" err="1" smtClean="0">
                <a:latin typeface="Cambria Math"/>
              </a:rPr>
              <a:t>Turian</a:t>
            </a:r>
            <a:r>
              <a:rPr lang="en-US" sz="1400" dirty="0" smtClean="0">
                <a:latin typeface="Cambria Math"/>
              </a:rPr>
              <a:t>  et al., ACL, 2010)</a:t>
            </a:r>
            <a:endParaRPr lang="en-US" sz="1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 bwMode="auto">
          <a:xfrm>
            <a:off x="2227951" y="2895600"/>
            <a:ext cx="4450040" cy="29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905000" y="15240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Explicit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1524000"/>
            <a:ext cx="1905000" cy="1066800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Continuous</a:t>
            </a:r>
          </a:p>
          <a:p>
            <a:pPr algn="ctr"/>
            <a:r>
              <a:rPr lang="en-US" b="1" dirty="0" smtClean="0"/>
              <a:t>~ </a:t>
            </a:r>
            <a:r>
              <a:rPr lang="en-US" b="1" dirty="0" err="1" smtClean="0"/>
              <a:t>Embeddings</a:t>
            </a:r>
            <a:endParaRPr lang="en-US" b="1" dirty="0" smtClean="0"/>
          </a:p>
          <a:p>
            <a:pPr algn="ctr"/>
            <a:r>
              <a:rPr lang="en-US" b="1" dirty="0" smtClean="0"/>
              <a:t>~ Neural        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814165">
            <a:off x="4811994" y="2498622"/>
            <a:ext cx="774067" cy="859656"/>
          </a:xfrm>
          <a:prstGeom prst="down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6031468"/>
                <a:ext cx="450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𝑅𝑢𝑠𝑠𝑖𝑎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𝑜𝑠𝑐𝑜𝑤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𝐽𝑎𝑝𝑎𝑛</m:t>
                    </m:r>
                  </m:oMath>
                </a14:m>
                <a:r>
                  <a:rPr lang="en-US" dirty="0"/>
                  <a:t> is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𝑇𝑜𝑘𝑦𝑜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031468"/>
                <a:ext cx="45037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33" y="2590800"/>
            <a:ext cx="5180767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vectors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Interesting properties: directional similarity  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Analogy between words: </a:t>
                </a:r>
                <a:br>
                  <a:rPr lang="en-US" dirty="0" smtClean="0">
                    <a:latin typeface="Cambria Math"/>
                  </a:rPr>
                </a:br>
                <a:endParaRPr lang="en-US" dirty="0" smtClean="0">
                  <a:latin typeface="Cambria Math"/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woman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man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queen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king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king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man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woman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queen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560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3200" y="6474023"/>
            <a:ext cx="3336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mbria Math"/>
              </a:rPr>
              <a:t>Figure from (</a:t>
            </a:r>
            <a:r>
              <a:rPr lang="en-US" sz="1400" dirty="0" err="1" smtClean="0">
                <a:latin typeface="Cambria Math"/>
              </a:rPr>
              <a:t>Mikolov</a:t>
            </a:r>
            <a:r>
              <a:rPr lang="en-US" sz="1400" dirty="0" smtClean="0">
                <a:latin typeface="Cambria Math"/>
              </a:rPr>
              <a:t> et </a:t>
            </a:r>
            <a:r>
              <a:rPr lang="en-US" sz="1400" dirty="0" err="1" smtClean="0">
                <a:latin typeface="Cambria Math"/>
              </a:rPr>
              <a:t>al.,NAACL</a:t>
            </a:r>
            <a:r>
              <a:rPr lang="en-US" sz="1400" dirty="0" smtClean="0">
                <a:latin typeface="Cambria Math"/>
              </a:rPr>
              <a:t>, 2013)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49" y="2057400"/>
            <a:ext cx="4832051" cy="172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92599" y="3581400"/>
            <a:ext cx="5507073" cy="1200329"/>
          </a:xfrm>
          <a:prstGeom prst="rect">
            <a:avLst/>
          </a:prstGeom>
          <a:solidFill>
            <a:srgbClr val="FFFC7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 Math"/>
              </a:rPr>
              <a:t>Older continuous vector representations: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/>
              </a:rPr>
              <a:t>Latent Semantic Analysis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/>
              </a:rPr>
              <a:t>Latent </a:t>
            </a:r>
            <a:r>
              <a:rPr lang="en-US" dirty="0" err="1" smtClean="0">
                <a:latin typeface="Cambria Math"/>
              </a:rPr>
              <a:t>Dirichlet</a:t>
            </a:r>
            <a:r>
              <a:rPr lang="en-US" dirty="0" smtClean="0">
                <a:latin typeface="Cambria Math"/>
              </a:rPr>
              <a:t> Allocation (</a:t>
            </a:r>
            <a:r>
              <a:rPr lang="en-US" dirty="0" err="1" smtClean="0">
                <a:latin typeface="Cambria Math"/>
              </a:rPr>
              <a:t>Blei</a:t>
            </a:r>
            <a:r>
              <a:rPr lang="en-US" dirty="0" smtClean="0">
                <a:latin typeface="Cambria Math"/>
              </a:rPr>
              <a:t>, Ng, Jordan, 2003)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/>
              </a:rPr>
              <a:t>etc.  </a:t>
            </a:r>
            <a:endParaRPr lang="en-US" dirty="0">
              <a:latin typeface="Cambria Mat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599" y="5066824"/>
            <a:ext cx="5507073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/>
              </a:rPr>
              <a:t>A recent result  (Levy and </a:t>
            </a:r>
            <a:r>
              <a:rPr lang="en-US" b="1" dirty="0" err="1" smtClean="0">
                <a:latin typeface="Cambria Math"/>
              </a:rPr>
              <a:t>Golberg</a:t>
            </a:r>
            <a:r>
              <a:rPr lang="en-US" b="1" dirty="0" smtClean="0">
                <a:latin typeface="Cambria Math"/>
              </a:rPr>
              <a:t>, NIPS, 2014) mathematically showed that the two representation are “almost” equivalent. </a:t>
            </a:r>
          </a:p>
        </p:txBody>
      </p:sp>
    </p:spTree>
    <p:extLst>
      <p:ext uri="{BB962C8B-B14F-4D97-AF65-F5344CB8AC3E}">
        <p14:creationId xmlns:p14="http://schemas.microsoft.com/office/powerpoint/2010/main" val="2834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paper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Analogy: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Cambria Math"/>
                  </a:rPr>
                  <a:t>With simple vector arithmetic:</a:t>
                </a:r>
              </a:p>
              <a:p>
                <a:pPr algn="ctr"/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Cambria Math"/>
                  </a:rPr>
                  <a:t>Given 3 words: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Can we solve analogy problems with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/>
                  </a:rPr>
                  <a:t>explicit </a:t>
                </a:r>
                <a:r>
                  <a:rPr lang="en-US" dirty="0" smtClean="0">
                    <a:latin typeface="Cambria Math"/>
                  </a:rPr>
                  <a:t>representation?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Compare the performance of the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Continuous (neural) representation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Explicit representation 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560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86000" y="5105400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mbria" pitchFamily="18" charset="0"/>
              </a:rPr>
              <a:t>Baroni</a:t>
            </a:r>
            <a:r>
              <a:rPr lang="en-US" dirty="0">
                <a:latin typeface="Cambria" pitchFamily="18" charset="0"/>
              </a:rPr>
              <a:t> et al. (ACL, 2014) showed that </a:t>
            </a:r>
            <a:r>
              <a:rPr lang="en-US" dirty="0" err="1">
                <a:latin typeface="Cambria" pitchFamily="18" charset="0"/>
              </a:rPr>
              <a:t>embeddings</a:t>
            </a:r>
            <a:r>
              <a:rPr lang="en-US" dirty="0">
                <a:latin typeface="Cambria" pitchFamily="18" charset="0"/>
              </a:rPr>
              <a:t> outperform explicit</a:t>
            </a:r>
          </a:p>
        </p:txBody>
      </p:sp>
    </p:spTree>
    <p:extLst>
      <p:ext uri="{BB962C8B-B14F-4D97-AF65-F5344CB8AC3E}">
        <p14:creationId xmlns:p14="http://schemas.microsoft.com/office/powerpoint/2010/main" val="41996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54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Term-Context vector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𝐴𝑝𝑟𝑖𝑐𝑜𝑡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𝐶𝑜𝑚𝑝𝑢𝑡𝑒𝑟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0,  </m:t>
                        </m:r>
                        <m:r>
                          <a:rPr lang="en-US" b="0" i="1" smtClean="0">
                            <a:latin typeface="Cambria Math"/>
                          </a:rPr>
                          <m:t>𝑝𝑖𝑛𝑐h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𝑉𝑜𝑐𝑎𝑏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≈100,000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Sparse!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err="1" smtClean="0">
                    <a:latin typeface="Cambria" pitchFamily="18" charset="0"/>
                  </a:rPr>
                  <a:t>Pointwise</a:t>
                </a:r>
                <a:r>
                  <a:rPr lang="en-US" b="1" dirty="0" smtClean="0">
                    <a:latin typeface="Cambria" pitchFamily="18" charset="0"/>
                  </a:rPr>
                  <a:t> Mutual Information: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latin typeface="Cambria" pitchFamily="18" charset="0"/>
                  </a:rPr>
                  <a:t>Positive PMI: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Replace the negative PMI values with zero. </a:t>
                </a:r>
              </a:p>
              <a:p>
                <a:endParaRPr lang="en-US" dirty="0">
                  <a:latin typeface="Cambria" pitchFamily="18" charset="0"/>
                </a:endParaRP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541436"/>
              </a:xfrm>
              <a:prstGeom prst="rect">
                <a:avLst/>
              </a:prstGeom>
              <a:blipFill rotWithShape="1">
                <a:blip r:embed="rId4"/>
                <a:stretch>
                  <a:fillRect l="-560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490031"/>
              </p:ext>
            </p:extLst>
          </p:nvPr>
        </p:nvGraphicFramePr>
        <p:xfrm>
          <a:off x="2319338" y="4398963"/>
          <a:ext cx="49641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2920680" imgH="380880" progId="Equation.3">
                  <p:embed/>
                </p:oleObj>
              </mc:Choice>
              <mc:Fallback>
                <p:oleObj name="Equation" r:id="rId5" imgW="2920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398963"/>
                        <a:ext cx="496411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5396"/>
              </p:ext>
            </p:extLst>
          </p:nvPr>
        </p:nvGraphicFramePr>
        <p:xfrm>
          <a:off x="1600198" y="1981200"/>
          <a:ext cx="5569794" cy="13843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8299"/>
                <a:gridCol w="928299"/>
                <a:gridCol w="928299"/>
                <a:gridCol w="928299"/>
                <a:gridCol w="928299"/>
                <a:gridCol w="928299"/>
              </a:tblGrid>
              <a:tr h="27686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computer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pinch</a:t>
                      </a:r>
                      <a:endParaRPr lang="en-US" sz="14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result</a:t>
                      </a:r>
                      <a:endParaRPr lang="en-US" sz="14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sugar</a:t>
                      </a:r>
                      <a:endParaRPr lang="en-US" sz="14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apricot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pineapple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digital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6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information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4544688" y="2277374"/>
            <a:ext cx="609600" cy="54202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25244" y="2277374"/>
            <a:ext cx="609600" cy="533400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2803582"/>
            <a:ext cx="1371600" cy="542026"/>
          </a:xfrm>
          <a:prstGeom prst="rect">
            <a:avLst/>
          </a:prstGeom>
          <a:solidFill>
            <a:srgbClr val="FFFC7C">
              <a:alpha val="5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79208" y="2853904"/>
            <a:ext cx="609600" cy="474452"/>
          </a:xfrm>
          <a:prstGeom prst="rect">
            <a:avLst/>
          </a:prstGeom>
          <a:solidFill>
            <a:srgbClr val="FFFC7C">
              <a:alpha val="5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vectors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15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Example: </a:t>
                </a:r>
                <a:endParaRPr lang="en-US" b="0" dirty="0" smtClean="0">
                  <a:latin typeface="Cambria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𝐼𝑡𝑎𝑙𝑦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(−7.35, 9.42, 0.88,…)∈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itchFamily="18" charset="0"/>
                </a:endParaRPr>
              </a:p>
              <a:p>
                <a:endParaRPr lang="en-US" b="0" dirty="0">
                  <a:latin typeface="Cambria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Continuous </a:t>
                </a:r>
                <a:r>
                  <a:rPr lang="en-US" dirty="0">
                    <a:latin typeface="Cambria" pitchFamily="18" charset="0"/>
                  </a:rPr>
                  <a:t>values </a:t>
                </a:r>
                <a:r>
                  <a:rPr lang="en-US" b="0" dirty="0" smtClean="0">
                    <a:latin typeface="Cambria" pitchFamily="18" charset="0"/>
                  </a:rPr>
                  <a:t>and dense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 smtClean="0">
                    <a:latin typeface="Cambria" pitchFamily="18" charset="0"/>
                  </a:rPr>
                  <a:t>How to create?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Example: Skip-gram model </a:t>
                </a:r>
                <a:r>
                  <a:rPr lang="en-US" sz="1600" dirty="0" smtClean="0">
                    <a:latin typeface="Cambria Math"/>
                  </a:rPr>
                  <a:t>(</a:t>
                </a:r>
                <a:r>
                  <a:rPr lang="en-US" sz="1600" dirty="0" err="1" smtClean="0">
                    <a:latin typeface="Cambria Math"/>
                  </a:rPr>
                  <a:t>Mikolov</a:t>
                </a:r>
                <a:r>
                  <a:rPr lang="en-US" sz="1600" dirty="0" smtClean="0">
                    <a:latin typeface="Cambria Math"/>
                  </a:rPr>
                  <a:t> </a:t>
                </a:r>
                <a:r>
                  <a:rPr lang="en-US" sz="1600" dirty="0">
                    <a:latin typeface="Cambria Math"/>
                  </a:rPr>
                  <a:t>et a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l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.,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err="1">
                    <a:latin typeface="Cambria Math" pitchFamily="18" charset="0"/>
                    <a:ea typeface="Cambria Math" pitchFamily="18" charset="0"/>
                  </a:rPr>
                  <a:t>arXiv</a:t>
                </a:r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preprint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arXiv:1301.3781)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Problem: The denominator is of size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r>
                  <a:rPr lang="en-US" b="0" dirty="0" smtClean="0">
                    <a:latin typeface="Cambria Math" pitchFamily="18" charset="0"/>
                    <a:ea typeface="Cambria Math" pitchFamily="18" charset="0"/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Hard to calculate the gradient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152932"/>
              </a:xfrm>
              <a:prstGeom prst="rect">
                <a:avLst/>
              </a:prstGeom>
              <a:blipFill rotWithShape="1">
                <a:blip r:embed="rId3"/>
                <a:stretch>
                  <a:fillRect l="-560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25" y="3733800"/>
            <a:ext cx="2399975" cy="25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6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Formulating analogy objective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219200"/>
                <a:ext cx="7620000" cy="504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Given </a:t>
                </a:r>
                <a:r>
                  <a:rPr lang="en-US" dirty="0">
                    <a:latin typeface="Cambria Math"/>
                  </a:rPr>
                  <a:t>3 words: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dirty="0"/>
                  <a:t>is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Cosine similarity: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Prediction: </a:t>
                </a:r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If using normalized vectors: </a:t>
                </a:r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/>
                  </a:rPr>
                  <a:t>Alternative</a:t>
                </a:r>
                <a:r>
                  <a:rPr lang="en-US" dirty="0">
                    <a:latin typeface="Cambria Math"/>
                  </a:rPr>
                  <a:t>? </a:t>
                </a: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" pitchFamily="18" charset="0"/>
                  </a:rPr>
                  <a:t>Instead </a:t>
                </a:r>
                <a:r>
                  <a:rPr lang="en-US" dirty="0">
                    <a:latin typeface="Cambria" pitchFamily="18" charset="0"/>
                  </a:rPr>
                  <a:t>of </a:t>
                </a:r>
                <a:r>
                  <a:rPr lang="en-US" b="1" dirty="0">
                    <a:latin typeface="Cambria" pitchFamily="18" charset="0"/>
                  </a:rPr>
                  <a:t>adding</a:t>
                </a:r>
                <a:r>
                  <a:rPr lang="en-US" dirty="0">
                    <a:latin typeface="Cambria" pitchFamily="18" charset="0"/>
                  </a:rPr>
                  <a:t> similarities, </a:t>
                </a:r>
                <a:r>
                  <a:rPr lang="en-US" b="1" dirty="0">
                    <a:latin typeface="Cambria" pitchFamily="18" charset="0"/>
                  </a:rPr>
                  <a:t>multiply</a:t>
                </a:r>
                <a:r>
                  <a:rPr lang="en-US" dirty="0">
                    <a:latin typeface="Cambria" pitchFamily="18" charset="0"/>
                  </a:rPr>
                  <a:t> them</a:t>
                </a:r>
                <a:r>
                  <a:rPr lang="en-US" dirty="0" smtClean="0">
                    <a:latin typeface="Cambria" pitchFamily="18" charset="0"/>
                  </a:rPr>
                  <a:t>!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dirty="0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dirty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dirty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7620000" cy="5049587"/>
              </a:xfrm>
              <a:prstGeom prst="rect">
                <a:avLst/>
              </a:prstGeom>
              <a:blipFill rotWithShape="1">
                <a:blip r:embed="rId3"/>
                <a:stretch>
                  <a:fillRect l="-560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4622175" y="5938722"/>
            <a:ext cx="360000" cy="3600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Down Arrow 4"/>
          <p:cNvSpPr/>
          <p:nvPr/>
        </p:nvSpPr>
        <p:spPr>
          <a:xfrm rot="10800000">
            <a:off x="5088149" y="4892618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10800000">
            <a:off x="3966837" y="4890225"/>
            <a:ext cx="360000" cy="3600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MSR: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	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8000 syntactic analogies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Google: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itchFamily="18" charset="0"/>
                      </a:rPr>
                      <m:t>~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19,000 syntactic and semantic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analogies</a:t>
                </a:r>
                <a:br>
                  <a:rPr lang="en-US" dirty="0" smtClean="0">
                    <a:latin typeface="Cambria Math" pitchFamily="18" charset="0"/>
                    <a:ea typeface="Cambria Math" pitchFamily="18" charset="0"/>
                  </a:rPr>
                </a:b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Learn </a:t>
                </a: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different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representations from the same</a:t>
                </a: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corpus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: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560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24" y="4191000"/>
            <a:ext cx="1279676" cy="156754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23163"/>
              </p:ext>
            </p:extLst>
          </p:nvPr>
        </p:nvGraphicFramePr>
        <p:xfrm>
          <a:off x="2008414" y="2438400"/>
          <a:ext cx="46482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a*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b*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Good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Rough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good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rougher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best 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rough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en-US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800600"/>
            <a:ext cx="5638800" cy="1371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Very important!! </a:t>
            </a:r>
            <a:endParaRPr lang="en-US" sz="2800" dirty="0"/>
          </a:p>
          <a:p>
            <a:pPr algn="ctr"/>
            <a:r>
              <a:rPr lang="en-US" sz="1600" dirty="0" smtClean="0"/>
              <a:t>Recent controversies over inaccurate evaluations for “</a:t>
            </a:r>
            <a:r>
              <a:rPr lang="en-US" sz="1600" dirty="0" err="1" smtClean="0"/>
              <a:t>GloVe</a:t>
            </a:r>
            <a:r>
              <a:rPr lang="en-US" sz="1600" dirty="0" smtClean="0"/>
              <a:t> word-representation” </a:t>
            </a:r>
            <a:r>
              <a:rPr lang="en-US" sz="1600" dirty="0"/>
              <a:t>(</a:t>
            </a:r>
            <a:r>
              <a:rPr lang="en-US" sz="1600" dirty="0" smtClean="0"/>
              <a:t>Pennington et al, EMNLP)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4003</TotalTime>
  <Words>1946</Words>
  <Application>Microsoft Office PowerPoint</Application>
  <PresentationFormat>On-screen Show (4:3)</PresentationFormat>
  <Paragraphs>374</Paragraphs>
  <Slides>21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Equation</vt:lpstr>
      <vt:lpstr>Linguistic Regularities  in Sparse and Explicit Word Representations</vt:lpstr>
      <vt:lpstr>PowerPoint Presentation</vt:lpstr>
      <vt:lpstr>Vector Representation</vt:lpstr>
      <vt:lpstr>Continuous vectors representation</vt:lpstr>
      <vt:lpstr>Goals of the paper</vt:lpstr>
      <vt:lpstr>Explicit representation</vt:lpstr>
      <vt:lpstr>Continuous vectors representation</vt:lpstr>
      <vt:lpstr>Formulating analogy objective</vt:lpstr>
      <vt:lpstr>Corpora </vt:lpstr>
      <vt:lpstr>Embedding vs Explicit (Round 1)</vt:lpstr>
      <vt:lpstr>Using multiplicative form</vt:lpstr>
      <vt:lpstr>A relatively weak justification</vt:lpstr>
      <vt:lpstr>Embedding vs Explicit (Round 2)</vt:lpstr>
      <vt:lpstr>PowerPoint Presentation</vt:lpstr>
      <vt:lpstr>Summary</vt:lpstr>
      <vt:lpstr>Agreement between representations</vt:lpstr>
      <vt:lpstr>Comparison of objectives</vt:lpstr>
      <vt:lpstr>Recurrent Neural Network</vt:lpstr>
      <vt:lpstr>Continuous vectors representation</vt:lpstr>
      <vt:lpstr>Continuous vectors representation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337</cp:revision>
  <dcterms:created xsi:type="dcterms:W3CDTF">2006-08-16T00:00:00Z</dcterms:created>
  <dcterms:modified xsi:type="dcterms:W3CDTF">2014-09-22T18:16:45Z</dcterms:modified>
</cp:coreProperties>
</file>