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43"/>
  </p:notesMasterIdLst>
  <p:handoutMasterIdLst>
    <p:handoutMasterId r:id="rId44"/>
  </p:handoutMasterIdLst>
  <p:sldIdLst>
    <p:sldId id="257" r:id="rId2"/>
    <p:sldId id="264" r:id="rId3"/>
    <p:sldId id="310" r:id="rId4"/>
    <p:sldId id="319" r:id="rId5"/>
    <p:sldId id="324" r:id="rId6"/>
    <p:sldId id="321" r:id="rId7"/>
    <p:sldId id="323" r:id="rId8"/>
    <p:sldId id="326" r:id="rId9"/>
    <p:sldId id="329" r:id="rId10"/>
    <p:sldId id="327" r:id="rId11"/>
    <p:sldId id="333" r:id="rId12"/>
    <p:sldId id="334" r:id="rId13"/>
    <p:sldId id="337" r:id="rId14"/>
    <p:sldId id="338" r:id="rId15"/>
    <p:sldId id="340" r:id="rId16"/>
    <p:sldId id="341" r:id="rId17"/>
    <p:sldId id="342" r:id="rId18"/>
    <p:sldId id="343" r:id="rId19"/>
    <p:sldId id="339" r:id="rId20"/>
    <p:sldId id="335" r:id="rId21"/>
    <p:sldId id="344" r:id="rId22"/>
    <p:sldId id="336" r:id="rId23"/>
    <p:sldId id="332" r:id="rId24"/>
    <p:sldId id="330" r:id="rId25"/>
    <p:sldId id="345" r:id="rId26"/>
    <p:sldId id="346" r:id="rId27"/>
    <p:sldId id="349" r:id="rId28"/>
    <p:sldId id="347" r:id="rId29"/>
    <p:sldId id="350" r:id="rId30"/>
    <p:sldId id="348" r:id="rId31"/>
    <p:sldId id="351" r:id="rId32"/>
    <p:sldId id="353" r:id="rId33"/>
    <p:sldId id="352" r:id="rId34"/>
    <p:sldId id="354" r:id="rId35"/>
    <p:sldId id="316" r:id="rId36"/>
    <p:sldId id="266" r:id="rId37"/>
    <p:sldId id="325" r:id="rId38"/>
    <p:sldId id="269" r:id="rId39"/>
    <p:sldId id="356" r:id="rId40"/>
    <p:sldId id="355" r:id="rId41"/>
    <p:sldId id="322" r:id="rId42"/>
  </p:sldIdLst>
  <p:sldSz cx="9144000" cy="6858000" type="screen4x3"/>
  <p:notesSz cx="6858000" cy="9144000"/>
  <p:custDataLst>
    <p:tags r:id="rId46"/>
  </p:custDataLst>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605" autoAdjust="0"/>
  </p:normalViewPr>
  <p:slideViewPr>
    <p:cSldViewPr snapToGrid="0" snapToObjects="1">
      <p:cViewPr varScale="1">
        <p:scale>
          <a:sx n="91" d="100"/>
          <a:sy n="91" d="100"/>
        </p:scale>
        <p:origin x="-1608"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gs" Target="tags/tag1.xml"/><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printerSettings" Target="printerSettings/printerSettings1.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1B4DC9-3358-264F-A091-3D3E8B208A39}" type="datetimeFigureOut">
              <a:rPr kumimoji="1" lang="zh-CN" altLang="en-US" smtClean="0"/>
              <a:t>3/18/15</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8F4DF3-F22D-1347-BE6E-E5B0F514DBA9}" type="slidenum">
              <a:rPr kumimoji="1" lang="zh-CN" altLang="en-US" smtClean="0"/>
              <a:t>‹#›</a:t>
            </a:fld>
            <a:endParaRPr kumimoji="1" lang="zh-CN" altLang="en-US"/>
          </a:p>
        </p:txBody>
      </p:sp>
    </p:spTree>
    <p:extLst>
      <p:ext uri="{BB962C8B-B14F-4D97-AF65-F5344CB8AC3E}">
        <p14:creationId xmlns:p14="http://schemas.microsoft.com/office/powerpoint/2010/main" val="5213632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9FDBC4-41E2-0544-8B34-27FF51FBD375}" type="datetimeFigureOut">
              <a:rPr kumimoji="1" lang="zh-CN" altLang="en-US" smtClean="0"/>
              <a:t>3/18/15</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898D13-C967-BE42-8DA5-D85AA74B4ED8}" type="slidenum">
              <a:rPr kumimoji="1" lang="zh-CN" altLang="en-US" smtClean="0"/>
              <a:t>‹#›</a:t>
            </a:fld>
            <a:endParaRPr kumimoji="1" lang="zh-CN" altLang="en-US"/>
          </a:p>
        </p:txBody>
      </p:sp>
    </p:spTree>
    <p:extLst>
      <p:ext uri="{BB962C8B-B14F-4D97-AF65-F5344CB8AC3E}">
        <p14:creationId xmlns:p14="http://schemas.microsoft.com/office/powerpoint/2010/main" val="34602740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Welcome to my </a:t>
            </a:r>
            <a:r>
              <a:rPr kumimoji="1" lang="en-US" altLang="zh-CN" dirty="0" smtClean="0"/>
              <a:t>talk</a:t>
            </a:r>
            <a:r>
              <a:rPr kumimoji="1" lang="en-US" altLang="zh-CN" dirty="0" smtClean="0"/>
              <a:t> </a:t>
            </a:r>
            <a:r>
              <a:rPr kumimoji="1" lang="en-US" altLang="zh-CN" dirty="0" smtClean="0"/>
              <a:t>exam</a:t>
            </a:r>
            <a:r>
              <a:rPr kumimoji="1" lang="en-US" altLang="zh-CN" dirty="0" smtClean="0"/>
              <a:t>.</a:t>
            </a:r>
          </a:p>
          <a:p>
            <a:r>
              <a:rPr kumimoji="1" lang="en-US" altLang="zh-CN" dirty="0" smtClean="0"/>
              <a:t>Thanks for being here today.</a:t>
            </a:r>
          </a:p>
          <a:p>
            <a:r>
              <a:rPr kumimoji="1" lang="en-US" altLang="zh-CN" dirty="0" smtClean="0"/>
              <a:t>My name is Haoruo Peng, I am a second year </a:t>
            </a:r>
            <a:r>
              <a:rPr kumimoji="1" lang="en-US" altLang="zh-CN" dirty="0" err="1" smtClean="0"/>
              <a:t>Phd</a:t>
            </a:r>
            <a:r>
              <a:rPr kumimoji="1" lang="en-US" altLang="zh-CN" dirty="0" smtClean="0"/>
              <a:t> student, and my advisor is Prof. Dan Roth.</a:t>
            </a:r>
          </a:p>
          <a:p>
            <a:r>
              <a:rPr kumimoji="1" lang="en-US" altLang="zh-CN" dirty="0" smtClean="0"/>
              <a:t>Stop me if necessary</a:t>
            </a:r>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1</a:t>
            </a:fld>
            <a:endParaRPr kumimoji="1" lang="zh-CN" altLang="en-US"/>
          </a:p>
        </p:txBody>
      </p:sp>
    </p:spTree>
    <p:extLst>
      <p:ext uri="{BB962C8B-B14F-4D97-AF65-F5344CB8AC3E}">
        <p14:creationId xmlns:p14="http://schemas.microsoft.com/office/powerpoint/2010/main" val="1640170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Seamlessly</a:t>
            </a:r>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13</a:t>
            </a:fld>
            <a:endParaRPr kumimoji="1" lang="zh-CN" altLang="en-US"/>
          </a:p>
        </p:txBody>
      </p:sp>
    </p:spTree>
    <p:extLst>
      <p:ext uri="{BB962C8B-B14F-4D97-AF65-F5344CB8AC3E}">
        <p14:creationId xmlns:p14="http://schemas.microsoft.com/office/powerpoint/2010/main" val="729857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15</a:t>
            </a:fld>
            <a:endParaRPr kumimoji="1" lang="zh-CN" altLang="en-US"/>
          </a:p>
        </p:txBody>
      </p:sp>
    </p:spTree>
    <p:extLst>
      <p:ext uri="{BB962C8B-B14F-4D97-AF65-F5344CB8AC3E}">
        <p14:creationId xmlns:p14="http://schemas.microsoft.com/office/powerpoint/2010/main" val="2739465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16</a:t>
            </a:fld>
            <a:endParaRPr kumimoji="1" lang="zh-CN" altLang="en-US"/>
          </a:p>
        </p:txBody>
      </p:sp>
    </p:spTree>
    <p:extLst>
      <p:ext uri="{BB962C8B-B14F-4D97-AF65-F5344CB8AC3E}">
        <p14:creationId xmlns:p14="http://schemas.microsoft.com/office/powerpoint/2010/main" val="9693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Did not use </a:t>
            </a:r>
            <a:r>
              <a:rPr kumimoji="1" lang="en-US" altLang="zh-CN" dirty="0" err="1" smtClean="0"/>
              <a:t>OpenIE</a:t>
            </a:r>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17</a:t>
            </a:fld>
            <a:endParaRPr kumimoji="1" lang="zh-CN" altLang="en-US"/>
          </a:p>
        </p:txBody>
      </p:sp>
    </p:spTree>
    <p:extLst>
      <p:ext uri="{BB962C8B-B14F-4D97-AF65-F5344CB8AC3E}">
        <p14:creationId xmlns:p14="http://schemas.microsoft.com/office/powerpoint/2010/main" val="2705453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Polarity</a:t>
            </a:r>
            <a:r>
              <a:rPr kumimoji="1" lang="zh-CN" altLang="en-US" dirty="0" smtClean="0"/>
              <a:t>: </a:t>
            </a:r>
            <a:r>
              <a:rPr kumimoji="1" lang="en-US" altLang="zh-CN" dirty="0" smtClean="0"/>
              <a:t>Wilson</a:t>
            </a:r>
          </a:p>
          <a:p>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18</a:t>
            </a:fld>
            <a:endParaRPr kumimoji="1" lang="zh-CN" altLang="en-US"/>
          </a:p>
        </p:txBody>
      </p:sp>
    </p:spTree>
    <p:extLst>
      <p:ext uri="{BB962C8B-B14F-4D97-AF65-F5344CB8AC3E}">
        <p14:creationId xmlns:p14="http://schemas.microsoft.com/office/powerpoint/2010/main" val="1112847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Questions</a:t>
            </a:r>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19</a:t>
            </a:fld>
            <a:endParaRPr kumimoji="1" lang="zh-CN" altLang="en-US"/>
          </a:p>
        </p:txBody>
      </p:sp>
    </p:spTree>
    <p:extLst>
      <p:ext uri="{BB962C8B-B14F-4D97-AF65-F5344CB8AC3E}">
        <p14:creationId xmlns:p14="http://schemas.microsoft.com/office/powerpoint/2010/main" val="3917831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Expanding</a:t>
            </a:r>
            <a:r>
              <a:rPr kumimoji="1" lang="zh-CN" altLang="en-US" dirty="0" smtClean="0"/>
              <a:t> </a:t>
            </a:r>
            <a:r>
              <a:rPr kumimoji="1" lang="en-US" altLang="zh-CN" dirty="0" smtClean="0"/>
              <a:t>Knowledge</a:t>
            </a:r>
          </a:p>
          <a:p>
            <a:r>
              <a:rPr kumimoji="1" lang="en-US" altLang="zh-CN" dirty="0" smtClean="0"/>
              <a:t>Unsupervised</a:t>
            </a:r>
          </a:p>
          <a:p>
            <a:r>
              <a:rPr kumimoji="1" lang="en-US" altLang="zh-CN" dirty="0" smtClean="0"/>
              <a:t>AI-complete</a:t>
            </a:r>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24</a:t>
            </a:fld>
            <a:endParaRPr kumimoji="1" lang="zh-CN" altLang="en-US"/>
          </a:p>
        </p:txBody>
      </p:sp>
    </p:spTree>
    <p:extLst>
      <p:ext uri="{BB962C8B-B14F-4D97-AF65-F5344CB8AC3E}">
        <p14:creationId xmlns:p14="http://schemas.microsoft.com/office/powerpoint/2010/main" val="16401707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Light</a:t>
            </a:r>
            <a:r>
              <a:rPr kumimoji="1" lang="zh-CN" altLang="en-US" dirty="0" smtClean="0"/>
              <a:t> </a:t>
            </a:r>
            <a:r>
              <a:rPr kumimoji="1" lang="en-US" altLang="zh-CN" dirty="0" smtClean="0"/>
              <a:t>verbs:</a:t>
            </a:r>
            <a:r>
              <a:rPr kumimoji="1" lang="zh-CN" altLang="en-US" dirty="0" smtClean="0"/>
              <a:t> </a:t>
            </a:r>
            <a:r>
              <a:rPr kumimoji="1" lang="en-US" altLang="zh-CN" dirty="0" smtClean="0"/>
              <a:t>I</a:t>
            </a:r>
            <a:r>
              <a:rPr kumimoji="1" lang="zh-CN" altLang="en-US" dirty="0" smtClean="0"/>
              <a:t> </a:t>
            </a:r>
            <a:r>
              <a:rPr kumimoji="1" lang="en-US" altLang="zh-CN" dirty="0" smtClean="0"/>
              <a:t>make</a:t>
            </a:r>
            <a:r>
              <a:rPr kumimoji="1" lang="zh-CN" altLang="en-US" dirty="0" smtClean="0"/>
              <a:t> </a:t>
            </a:r>
            <a:r>
              <a:rPr kumimoji="1" lang="en-US" altLang="zh-CN" dirty="0" smtClean="0"/>
              <a:t>you</a:t>
            </a:r>
            <a:r>
              <a:rPr kumimoji="1" lang="zh-CN" altLang="en-US" dirty="0" smtClean="0"/>
              <a:t> </a:t>
            </a:r>
            <a:r>
              <a:rPr kumimoji="1" lang="en-US" altLang="zh-CN" dirty="0" smtClean="0"/>
              <a:t>do</a:t>
            </a:r>
            <a:r>
              <a:rPr kumimoji="1" lang="zh-CN" altLang="en-US" dirty="0" smtClean="0"/>
              <a:t> </a:t>
            </a:r>
            <a:r>
              <a:rPr kumimoji="1" lang="en-US" altLang="zh-CN" dirty="0" err="1" smtClean="0"/>
              <a:t>sth</a:t>
            </a:r>
            <a:r>
              <a:rPr kumimoji="1" lang="en-US" altLang="zh-CN" dirty="0" smtClean="0"/>
              <a:t>,</a:t>
            </a:r>
            <a:r>
              <a:rPr kumimoji="1" lang="zh-CN" altLang="en-US" dirty="0" smtClean="0"/>
              <a:t> </a:t>
            </a:r>
            <a:r>
              <a:rPr kumimoji="1" lang="en-US" altLang="zh-CN" dirty="0" smtClean="0"/>
              <a:t>I</a:t>
            </a:r>
            <a:r>
              <a:rPr kumimoji="1" lang="zh-CN" altLang="en-US" dirty="0" smtClean="0"/>
              <a:t> </a:t>
            </a:r>
            <a:r>
              <a:rPr kumimoji="1" lang="en-US" altLang="zh-CN" dirty="0" smtClean="0"/>
              <a:t>suggest</a:t>
            </a:r>
            <a:r>
              <a:rPr kumimoji="1" lang="zh-CN" altLang="en-US" dirty="0" smtClean="0"/>
              <a:t> </a:t>
            </a:r>
            <a:r>
              <a:rPr kumimoji="1" lang="en-US" altLang="zh-CN" dirty="0" smtClean="0"/>
              <a:t>you</a:t>
            </a:r>
            <a:r>
              <a:rPr kumimoji="1" lang="zh-CN" altLang="en-US" dirty="0" smtClean="0"/>
              <a:t> </a:t>
            </a:r>
            <a:r>
              <a:rPr kumimoji="1" lang="en-US" altLang="zh-CN" dirty="0" smtClean="0"/>
              <a:t>do</a:t>
            </a:r>
            <a:r>
              <a:rPr kumimoji="1" lang="zh-CN" altLang="en-US" dirty="0" smtClean="0"/>
              <a:t> </a:t>
            </a:r>
            <a:r>
              <a:rPr kumimoji="1" lang="en-US" altLang="zh-CN" dirty="0" err="1" smtClean="0"/>
              <a:t>sth</a:t>
            </a:r>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29</a:t>
            </a:fld>
            <a:endParaRPr kumimoji="1" lang="zh-CN" altLang="en-US"/>
          </a:p>
        </p:txBody>
      </p:sp>
    </p:spTree>
    <p:extLst>
      <p:ext uri="{BB962C8B-B14F-4D97-AF65-F5344CB8AC3E}">
        <p14:creationId xmlns:p14="http://schemas.microsoft.com/office/powerpoint/2010/main" val="461444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35</a:t>
            </a:fld>
            <a:endParaRPr kumimoji="1" lang="zh-CN" altLang="en-US"/>
          </a:p>
        </p:txBody>
      </p:sp>
    </p:spTree>
    <p:extLst>
      <p:ext uri="{BB962C8B-B14F-4D97-AF65-F5344CB8AC3E}">
        <p14:creationId xmlns:p14="http://schemas.microsoft.com/office/powerpoint/2010/main" val="2889542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37</a:t>
            </a:fld>
            <a:endParaRPr kumimoji="1" lang="zh-CN" altLang="en-US"/>
          </a:p>
        </p:txBody>
      </p:sp>
    </p:spTree>
    <p:extLst>
      <p:ext uri="{BB962C8B-B14F-4D97-AF65-F5344CB8AC3E}">
        <p14:creationId xmlns:p14="http://schemas.microsoft.com/office/powerpoint/2010/main" val="2137351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What</a:t>
            </a:r>
            <a:r>
              <a:rPr kumimoji="1" lang="zh-CN" altLang="en-US" dirty="0" smtClean="0"/>
              <a:t> </a:t>
            </a:r>
            <a:r>
              <a:rPr kumimoji="1" lang="en-US" altLang="zh-CN" dirty="0" smtClean="0"/>
              <a:t>is</a:t>
            </a:r>
            <a:r>
              <a:rPr kumimoji="1" lang="zh-CN" altLang="en-US" dirty="0" smtClean="0"/>
              <a:t> </a:t>
            </a:r>
            <a:r>
              <a:rPr kumimoji="1" lang="en-US" altLang="zh-CN" dirty="0" smtClean="0"/>
              <a:t>the</a:t>
            </a:r>
            <a:r>
              <a:rPr kumimoji="1" lang="zh-CN" altLang="en-US" dirty="0" smtClean="0"/>
              <a:t> </a:t>
            </a:r>
            <a:r>
              <a:rPr kumimoji="1" lang="en-US" altLang="zh-CN" dirty="0" smtClean="0"/>
              <a:t>task</a:t>
            </a:r>
            <a:r>
              <a:rPr kumimoji="1" lang="zh-CN" altLang="en-US" dirty="0" smtClean="0"/>
              <a:t> </a:t>
            </a:r>
            <a:r>
              <a:rPr kumimoji="1" lang="en-US" altLang="zh-CN" dirty="0" smtClean="0"/>
              <a:t>of</a:t>
            </a:r>
            <a:r>
              <a:rPr kumimoji="1" lang="zh-CN" altLang="en-US" dirty="0" smtClean="0"/>
              <a:t> </a:t>
            </a:r>
            <a:r>
              <a:rPr kumimoji="1" lang="en-US" altLang="zh-CN" dirty="0" smtClean="0"/>
              <a:t>coreference</a:t>
            </a:r>
            <a:r>
              <a:rPr kumimoji="1" lang="zh-CN" altLang="en-US" dirty="0" smtClean="0"/>
              <a:t> </a:t>
            </a:r>
            <a:r>
              <a:rPr kumimoji="1" lang="en-US" altLang="zh-CN" dirty="0" smtClean="0"/>
              <a:t>resolution?</a:t>
            </a:r>
            <a:r>
              <a:rPr kumimoji="1" lang="en-US" altLang="zh-CN" baseline="0" dirty="0" smtClean="0"/>
              <a:t> </a:t>
            </a:r>
            <a:r>
              <a:rPr lang="en-US" altLang="zh-CN" sz="1200" b="1" kern="1200" dirty="0" smtClean="0">
                <a:solidFill>
                  <a:schemeClr val="tx1"/>
                </a:solidFill>
                <a:latin typeface="+mn-lt"/>
                <a:ea typeface="+mn-ea"/>
                <a:cs typeface="+mn-cs"/>
              </a:rPr>
              <a:t>coreference</a:t>
            </a:r>
            <a:r>
              <a:rPr lang="en-US" altLang="zh-CN" sz="1200" b="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occurs when two or more expressions in a text refer to the same entity</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latin typeface="+mn-lt"/>
                <a:ea typeface="+mn-ea"/>
                <a:cs typeface="+mn-cs"/>
              </a:rPr>
              <a:t>a well-studied problem in discourse,</a:t>
            </a:r>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but</a:t>
            </a:r>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far</a:t>
            </a:r>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from</a:t>
            </a:r>
            <a:r>
              <a:rPr lang="zh-CN" altLang="en-US" sz="1200" b="0" i="0" kern="1200" dirty="0" smtClean="0">
                <a:solidFill>
                  <a:schemeClr val="tx1"/>
                </a:solidFill>
                <a:latin typeface="+mn-lt"/>
                <a:ea typeface="+mn-ea"/>
                <a:cs typeface="+mn-cs"/>
              </a:rPr>
              <a:t> </a:t>
            </a:r>
            <a:r>
              <a:rPr lang="en-US" altLang="zh-CN" sz="1200" b="0" i="0" kern="1200" dirty="0" smtClean="0">
                <a:solidFill>
                  <a:schemeClr val="tx1"/>
                </a:solidFill>
                <a:latin typeface="+mn-lt"/>
                <a:ea typeface="+mn-ea"/>
                <a:cs typeface="+mn-cs"/>
              </a:rPr>
              <a:t>solved</a:t>
            </a: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mn-ea"/>
                <a:cs typeface="+mn-cs"/>
              </a:rPr>
              <a:t>Anaphora / </a:t>
            </a:r>
            <a:r>
              <a:rPr lang="en-US" altLang="zh-CN" sz="1200" kern="1200" dirty="0" err="1" smtClean="0">
                <a:solidFill>
                  <a:schemeClr val="tx1"/>
                </a:solidFill>
                <a:latin typeface="+mn-lt"/>
                <a:ea typeface="+mn-ea"/>
                <a:cs typeface="+mn-cs"/>
              </a:rPr>
              <a:t>Cataphora</a:t>
            </a:r>
            <a:r>
              <a:rPr lang="en-US" altLang="zh-CN" sz="1200" kern="1200" dirty="0" smtClean="0">
                <a:solidFill>
                  <a:schemeClr val="tx1"/>
                </a:solidFill>
                <a:latin typeface="+mn-lt"/>
                <a:ea typeface="+mn-ea"/>
                <a:cs typeface="+mn-cs"/>
              </a:rPr>
              <a:t> / Split antecedents / </a:t>
            </a:r>
            <a:r>
              <a:rPr lang="en-US" altLang="zh-CN" sz="1200" kern="1200" dirty="0" err="1" smtClean="0">
                <a:solidFill>
                  <a:schemeClr val="tx1"/>
                </a:solidFill>
                <a:latin typeface="+mn-lt"/>
                <a:ea typeface="+mn-ea"/>
                <a:cs typeface="+mn-cs"/>
              </a:rPr>
              <a:t>Coreferring</a:t>
            </a:r>
            <a:r>
              <a:rPr lang="en-US" altLang="zh-CN" sz="1200" kern="1200" dirty="0" smtClean="0">
                <a:solidFill>
                  <a:schemeClr val="tx1"/>
                </a:solidFill>
                <a:latin typeface="+mn-lt"/>
                <a:ea typeface="+mn-ea"/>
                <a:cs typeface="+mn-cs"/>
              </a:rPr>
              <a:t> noun phrases</a:t>
            </a:r>
            <a:endParaRPr lang="en-US" altLang="zh-CN" sz="1200" b="0" i="0" kern="1200" dirty="0" smtClean="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2</a:t>
            </a:fld>
            <a:endParaRPr kumimoji="1" lang="zh-CN" altLang="en-US"/>
          </a:p>
        </p:txBody>
      </p:sp>
    </p:spTree>
    <p:extLst>
      <p:ext uri="{BB962C8B-B14F-4D97-AF65-F5344CB8AC3E}">
        <p14:creationId xmlns:p14="http://schemas.microsoft.com/office/powerpoint/2010/main" val="1185026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There</a:t>
            </a:r>
            <a:r>
              <a:rPr kumimoji="1" lang="zh-CN" altLang="en-US" dirty="0" smtClean="0"/>
              <a:t> </a:t>
            </a:r>
            <a:r>
              <a:rPr kumimoji="1" lang="en-US" altLang="zh-CN" dirty="0" smtClean="0"/>
              <a:t>are</a:t>
            </a:r>
            <a:r>
              <a:rPr kumimoji="1" lang="zh-CN" altLang="en-US" dirty="0" smtClean="0"/>
              <a:t> </a:t>
            </a:r>
            <a:r>
              <a:rPr kumimoji="1" lang="en-US" altLang="zh-CN" dirty="0" smtClean="0"/>
              <a:t>a</a:t>
            </a:r>
            <a:r>
              <a:rPr kumimoji="1" lang="zh-CN" altLang="en-US" dirty="0" smtClean="0"/>
              <a:t> </a:t>
            </a:r>
            <a:r>
              <a:rPr kumimoji="1" lang="en-US" altLang="zh-CN" dirty="0" smtClean="0"/>
              <a:t>number</a:t>
            </a:r>
            <a:r>
              <a:rPr kumimoji="1" lang="zh-CN" altLang="en-US" dirty="0" smtClean="0"/>
              <a:t> </a:t>
            </a:r>
            <a:r>
              <a:rPr kumimoji="1" lang="en-US" altLang="zh-CN" dirty="0" smtClean="0"/>
              <a:t>of</a:t>
            </a:r>
            <a:r>
              <a:rPr kumimoji="1" lang="zh-CN" altLang="en-US" dirty="0" smtClean="0"/>
              <a:t> </a:t>
            </a:r>
            <a:r>
              <a:rPr kumimoji="1" lang="en-US" altLang="zh-CN" dirty="0" smtClean="0"/>
              <a:t>…</a:t>
            </a:r>
          </a:p>
          <a:p>
            <a:r>
              <a:rPr kumimoji="1" lang="en-US" altLang="zh-CN" dirty="0" err="1" smtClean="0"/>
              <a:t>Hightlight</a:t>
            </a:r>
            <a:r>
              <a:rPr kumimoji="1" lang="zh-CN" altLang="en-US" dirty="0" smtClean="0"/>
              <a:t> </a:t>
            </a:r>
            <a:r>
              <a:rPr kumimoji="1" lang="en-US" altLang="zh-CN" dirty="0" smtClean="0"/>
              <a:t>two</a:t>
            </a:r>
            <a:r>
              <a:rPr kumimoji="1" lang="zh-CN" altLang="en-US" dirty="0" smtClean="0"/>
              <a:t> </a:t>
            </a:r>
            <a:r>
              <a:rPr kumimoji="1" lang="en-US" altLang="zh-CN" dirty="0" smtClean="0"/>
              <a:t>of</a:t>
            </a:r>
            <a:r>
              <a:rPr kumimoji="1" lang="zh-CN" altLang="en-US" dirty="0" smtClean="0"/>
              <a:t> </a:t>
            </a:r>
            <a:r>
              <a:rPr kumimoji="1" lang="en-US" altLang="zh-CN" dirty="0" smtClean="0"/>
              <a:t>them</a:t>
            </a:r>
            <a:r>
              <a:rPr kumimoji="1" lang="zh-CN" altLang="en-US" dirty="0" smtClean="0"/>
              <a:t> </a:t>
            </a:r>
            <a:r>
              <a:rPr kumimoji="1" lang="en-US" altLang="zh-CN" dirty="0" smtClean="0"/>
              <a:t>=&gt;</a:t>
            </a:r>
            <a:r>
              <a:rPr kumimoji="1" lang="zh-CN" altLang="en-US" dirty="0" smtClean="0"/>
              <a:t> </a:t>
            </a:r>
            <a:r>
              <a:rPr kumimoji="1" lang="en-US" altLang="zh-CN" dirty="0" smtClean="0"/>
              <a:t>lead</a:t>
            </a:r>
            <a:r>
              <a:rPr kumimoji="1" lang="zh-CN" altLang="en-US" dirty="0" smtClean="0"/>
              <a:t> </a:t>
            </a:r>
            <a:r>
              <a:rPr kumimoji="1" lang="en-US" altLang="zh-CN" dirty="0" smtClean="0"/>
              <a:t>to</a:t>
            </a:r>
            <a:r>
              <a:rPr kumimoji="1" lang="zh-CN" altLang="en-US" dirty="0" smtClean="0"/>
              <a:t> </a:t>
            </a:r>
            <a:r>
              <a:rPr kumimoji="1" lang="en-US" altLang="zh-CN" dirty="0" smtClean="0"/>
              <a:t>my</a:t>
            </a:r>
            <a:r>
              <a:rPr kumimoji="1" lang="zh-CN" altLang="en-US" dirty="0" smtClean="0"/>
              <a:t> </a:t>
            </a:r>
            <a:r>
              <a:rPr kumimoji="1" lang="en-US" altLang="zh-CN" dirty="0" smtClean="0"/>
              <a:t>research</a:t>
            </a:r>
            <a:r>
              <a:rPr kumimoji="1" lang="zh-CN" altLang="en-US" dirty="0" smtClean="0"/>
              <a:t> </a:t>
            </a:r>
            <a:r>
              <a:rPr kumimoji="1" lang="en-US" altLang="zh-CN" dirty="0" smtClean="0"/>
              <a:t>direction</a:t>
            </a: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39</a:t>
            </a:fld>
            <a:endParaRPr kumimoji="1" lang="zh-CN" altLang="en-US"/>
          </a:p>
        </p:txBody>
      </p:sp>
    </p:spTree>
    <p:extLst>
      <p:ext uri="{BB962C8B-B14F-4D97-AF65-F5344CB8AC3E}">
        <p14:creationId xmlns:p14="http://schemas.microsoft.com/office/powerpoint/2010/main" val="16247190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latin typeface="+mn-lt"/>
                <a:ea typeface="+mn-ea"/>
                <a:cs typeface="+mn-cs"/>
              </a:rPr>
              <a:t>Mention detection is the task of identifying textual references to an object or the set of objects, namely mentions. Mentions1 can be either proper nouns (e.g. Joe Smith), nominal nouns (e.g. the guy wearing a blue shirt), pronouns (e.g. he, him), or </a:t>
            </a:r>
            <a:r>
              <a:rPr lang="en-US" altLang="zh-CN" sz="1200" kern="1200" dirty="0" err="1" smtClean="0">
                <a:solidFill>
                  <a:schemeClr val="tx1"/>
                </a:solidFill>
                <a:latin typeface="+mn-lt"/>
                <a:ea typeface="+mn-ea"/>
                <a:cs typeface="+mn-cs"/>
              </a:rPr>
              <a:t>premodifier</a:t>
            </a:r>
            <a:r>
              <a:rPr lang="en-US" altLang="zh-CN" sz="1200" kern="1200" dirty="0" smtClean="0">
                <a:solidFill>
                  <a:schemeClr val="tx1"/>
                </a:solidFill>
                <a:latin typeface="+mn-lt"/>
                <a:ea typeface="+mn-ea"/>
                <a:cs typeface="+mn-cs"/>
              </a:rPr>
              <a:t> mentions (e.g. the [Russian] foreign minister).</a:t>
            </a:r>
          </a:p>
          <a:p>
            <a:r>
              <a:rPr lang="en-US" altLang="zh-CN" sz="1200" b="1" kern="1200" dirty="0" smtClean="0">
                <a:solidFill>
                  <a:schemeClr val="tx1"/>
                </a:solidFill>
                <a:latin typeface="+mn-lt"/>
                <a:ea typeface="+mn-ea"/>
                <a:cs typeface="+mn-cs"/>
              </a:rPr>
              <a:t>It‘</a:t>
            </a:r>
            <a:r>
              <a:rPr lang="en-US" altLang="zh-CN" sz="1200" b="0" kern="1200" dirty="0" smtClean="0">
                <a:solidFill>
                  <a:schemeClr val="tx1"/>
                </a:solidFill>
                <a:latin typeface="+mn-lt"/>
                <a:ea typeface="+mn-ea"/>
                <a:cs typeface="+mn-cs"/>
              </a:rPr>
              <a:t>s raining. He can’t make it</a:t>
            </a:r>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40</a:t>
            </a:fld>
            <a:endParaRPr kumimoji="1" lang="zh-CN" altLang="en-US"/>
          </a:p>
        </p:txBody>
      </p:sp>
    </p:spTree>
    <p:extLst>
      <p:ext uri="{BB962C8B-B14F-4D97-AF65-F5344CB8AC3E}">
        <p14:creationId xmlns:p14="http://schemas.microsoft.com/office/powerpoint/2010/main" val="937194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We</a:t>
            </a:r>
            <a:r>
              <a:rPr kumimoji="1" lang="zh-CN" altLang="en-US" dirty="0" smtClean="0"/>
              <a:t> </a:t>
            </a:r>
            <a:r>
              <a:rPr kumimoji="1" lang="en-US" altLang="zh-CN" dirty="0" smtClean="0"/>
              <a:t>can</a:t>
            </a:r>
            <a:r>
              <a:rPr kumimoji="1" lang="zh-CN" altLang="en-US" dirty="0" smtClean="0"/>
              <a:t> </a:t>
            </a:r>
            <a:r>
              <a:rPr kumimoji="1" lang="en-US" altLang="zh-CN" dirty="0" smtClean="0"/>
              <a:t>visualize</a:t>
            </a:r>
            <a:r>
              <a:rPr kumimoji="1" lang="zh-CN" altLang="en-US" dirty="0" smtClean="0"/>
              <a:t> </a:t>
            </a:r>
            <a:r>
              <a:rPr kumimoji="1" lang="en-US" altLang="zh-CN" dirty="0" smtClean="0"/>
              <a:t>this</a:t>
            </a:r>
            <a:r>
              <a:rPr kumimoji="1" lang="zh-CN" altLang="en-US" dirty="0" smtClean="0"/>
              <a:t> </a:t>
            </a:r>
            <a:r>
              <a:rPr kumimoji="1" lang="en-US" altLang="zh-CN" dirty="0" smtClean="0"/>
              <a:t>as</a:t>
            </a:r>
            <a:r>
              <a:rPr kumimoji="1" lang="zh-CN" altLang="en-US" dirty="0" smtClean="0"/>
              <a:t> </a:t>
            </a:r>
            <a:r>
              <a:rPr kumimoji="1" lang="en-US" altLang="zh-CN" dirty="0" smtClean="0"/>
              <a:t>clusters</a:t>
            </a:r>
            <a:r>
              <a:rPr kumimoji="1" lang="zh-CN" altLang="en-US" dirty="0" smtClean="0"/>
              <a:t> </a:t>
            </a:r>
            <a:r>
              <a:rPr kumimoji="1" lang="en-US" altLang="zh-CN" dirty="0" smtClean="0"/>
              <a:t>of</a:t>
            </a:r>
            <a:r>
              <a:rPr kumimoji="1" lang="zh-CN" altLang="en-US" dirty="0" smtClean="0"/>
              <a:t> </a:t>
            </a:r>
            <a:r>
              <a:rPr kumimoji="1" lang="en-US" altLang="zh-CN" dirty="0" smtClean="0"/>
              <a:t>mentions</a:t>
            </a:r>
            <a:r>
              <a:rPr kumimoji="1" lang="zh-CN" altLang="en-US" dirty="0" smtClean="0"/>
              <a:t> </a:t>
            </a:r>
            <a:r>
              <a:rPr kumimoji="1" lang="en-US" altLang="zh-CN" dirty="0" smtClean="0"/>
              <a:t>(See it online to</a:t>
            </a:r>
            <a:r>
              <a:rPr kumimoji="1" lang="zh-CN" altLang="en-US" dirty="0" smtClean="0"/>
              <a:t> </a:t>
            </a:r>
            <a:r>
              <a:rPr kumimoji="1" lang="en-US" altLang="zh-CN" dirty="0" smtClean="0"/>
              <a:t>form</a:t>
            </a:r>
            <a:r>
              <a:rPr kumimoji="1" lang="zh-CN" altLang="en-US" dirty="0" smtClean="0"/>
              <a:t> </a:t>
            </a:r>
            <a:r>
              <a:rPr kumimoji="1" lang="en-US" altLang="zh-CN" dirty="0" smtClean="0"/>
              <a:t>coreference</a:t>
            </a:r>
            <a:r>
              <a:rPr kumimoji="1" lang="zh-CN" altLang="en-US" dirty="0" smtClean="0"/>
              <a:t> </a:t>
            </a:r>
            <a:r>
              <a:rPr kumimoji="1" lang="en-US" altLang="zh-CN" dirty="0" smtClean="0"/>
              <a:t>chain)</a:t>
            </a:r>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3</a:t>
            </a:fld>
            <a:endParaRPr kumimoji="1" lang="zh-CN" altLang="en-US"/>
          </a:p>
        </p:txBody>
      </p:sp>
    </p:spTree>
    <p:extLst>
      <p:ext uri="{BB962C8B-B14F-4D97-AF65-F5344CB8AC3E}">
        <p14:creationId xmlns:p14="http://schemas.microsoft.com/office/powerpoint/2010/main" val="2786659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Will</a:t>
            </a:r>
            <a:r>
              <a:rPr kumimoji="1" lang="zh-CN" altLang="en-US" dirty="0" smtClean="0"/>
              <a:t> </a:t>
            </a:r>
            <a:r>
              <a:rPr kumimoji="1" lang="en-US" altLang="zh-CN" dirty="0" smtClean="0"/>
              <a:t>be</a:t>
            </a:r>
            <a:r>
              <a:rPr kumimoji="1" lang="zh-CN" altLang="en-US" dirty="0" smtClean="0"/>
              <a:t> </a:t>
            </a:r>
            <a:r>
              <a:rPr kumimoji="1" lang="en-US" altLang="zh-CN" dirty="0" smtClean="0"/>
              <a:t>updated</a:t>
            </a:r>
          </a:p>
          <a:p>
            <a:r>
              <a:rPr kumimoji="1" lang="en-US" altLang="zh-CN" dirty="0" smtClean="0"/>
              <a:t>Welcome</a:t>
            </a:r>
            <a:r>
              <a:rPr kumimoji="1" lang="zh-CN" altLang="en-US" dirty="0" smtClean="0"/>
              <a:t> </a:t>
            </a:r>
            <a:r>
              <a:rPr kumimoji="1" lang="en-US" altLang="zh-CN" dirty="0" smtClean="0"/>
              <a:t>questions</a:t>
            </a:r>
            <a:r>
              <a:rPr kumimoji="1" lang="zh-CN" altLang="en-US" dirty="0" smtClean="0"/>
              <a:t> </a:t>
            </a:r>
            <a:r>
              <a:rPr kumimoji="1" lang="en-US" altLang="zh-CN" dirty="0" smtClean="0"/>
              <a:t>at</a:t>
            </a:r>
            <a:r>
              <a:rPr kumimoji="1" lang="zh-CN" altLang="en-US" dirty="0" smtClean="0"/>
              <a:t> </a:t>
            </a:r>
            <a:r>
              <a:rPr kumimoji="1" lang="en-US" altLang="zh-CN" dirty="0" smtClean="0"/>
              <a:t>any</a:t>
            </a:r>
            <a:r>
              <a:rPr kumimoji="1" lang="zh-CN" altLang="en-US" dirty="0" smtClean="0"/>
              <a:t> </a:t>
            </a:r>
            <a:r>
              <a:rPr kumimoji="1" lang="en-US" altLang="zh-CN" dirty="0" smtClean="0"/>
              <a:t>point.</a:t>
            </a:r>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4</a:t>
            </a:fld>
            <a:endParaRPr kumimoji="1" lang="zh-CN" altLang="en-US"/>
          </a:p>
        </p:txBody>
      </p:sp>
    </p:spTree>
    <p:extLst>
      <p:ext uri="{BB962C8B-B14F-4D97-AF65-F5344CB8AC3E}">
        <p14:creationId xmlns:p14="http://schemas.microsoft.com/office/powerpoint/2010/main" val="218371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Later on, algorithm focus on this inference part</a:t>
            </a:r>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6</a:t>
            </a:fld>
            <a:endParaRPr kumimoji="1" lang="zh-CN" altLang="en-US"/>
          </a:p>
        </p:txBody>
      </p:sp>
    </p:spTree>
    <p:extLst>
      <p:ext uri="{BB962C8B-B14F-4D97-AF65-F5344CB8AC3E}">
        <p14:creationId xmlns:p14="http://schemas.microsoft.com/office/powerpoint/2010/main" val="388066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latin typeface="+mn-lt"/>
                <a:ea typeface="+mn-ea"/>
                <a:cs typeface="+mn-cs"/>
              </a:rPr>
              <a:t>20</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years</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line</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of</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works</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=&gt;</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Traditional</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pipelined</a:t>
            </a:r>
            <a:r>
              <a:rPr lang="zh-CN" altLang="en-US" sz="1200" kern="1200" dirty="0" smtClean="0">
                <a:solidFill>
                  <a:schemeClr val="tx1"/>
                </a:solidFill>
                <a:latin typeface="+mn-lt"/>
                <a:ea typeface="+mn-ea"/>
                <a:cs typeface="+mn-cs"/>
              </a:rPr>
              <a:t> </a:t>
            </a:r>
            <a:r>
              <a:rPr lang="en-US" altLang="zh-CN" sz="1200" kern="1200" dirty="0" smtClean="0">
                <a:solidFill>
                  <a:schemeClr val="tx1"/>
                </a:solidFill>
                <a:latin typeface="+mn-lt"/>
                <a:ea typeface="+mn-ea"/>
                <a:cs typeface="+mn-cs"/>
              </a:rPr>
              <a:t>system</a:t>
            </a:r>
          </a:p>
          <a:p>
            <a:r>
              <a:rPr lang="en-US" altLang="zh-CN" sz="1200" kern="1200" dirty="0" smtClean="0">
                <a:solidFill>
                  <a:schemeClr val="tx1"/>
                </a:solidFill>
                <a:latin typeface="+mn-lt"/>
                <a:ea typeface="+mn-ea"/>
                <a:cs typeface="+mn-cs"/>
              </a:rPr>
              <a:t>The MUC score (</a:t>
            </a:r>
            <a:r>
              <a:rPr lang="en-US" altLang="zh-CN" sz="1200" kern="1200" dirty="0" err="1" smtClean="0">
                <a:solidFill>
                  <a:schemeClr val="tx1"/>
                </a:solidFill>
                <a:latin typeface="+mn-lt"/>
                <a:ea typeface="+mn-ea"/>
                <a:cs typeface="+mn-cs"/>
              </a:rPr>
              <a:t>Vilain</a:t>
            </a:r>
            <a:r>
              <a:rPr lang="en-US" altLang="zh-CN" sz="1200" kern="1200" dirty="0" smtClean="0">
                <a:solidFill>
                  <a:schemeClr val="tx1"/>
                </a:solidFill>
                <a:latin typeface="+mn-lt"/>
                <a:ea typeface="+mn-ea"/>
                <a:cs typeface="+mn-cs"/>
              </a:rPr>
              <a:t> et al., 1995) counts the minimum number of links between mentions to be inserted or deleted when mapping a system response to a gold standard key set. Although pairwise links capture the information in a set, they cannot represent singleton entities, i.e. entities, which are mentioned only once. Therefore, the MUC score is not suitable for the ACE data.</a:t>
            </a:r>
          </a:p>
          <a:p>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The B3 algorithm (</a:t>
            </a:r>
            <a:r>
              <a:rPr lang="en-US" altLang="zh-CN" sz="1200" kern="1200" dirty="0" err="1" smtClean="0">
                <a:solidFill>
                  <a:schemeClr val="tx1"/>
                </a:solidFill>
                <a:latin typeface="+mn-lt"/>
                <a:ea typeface="+mn-ea"/>
                <a:cs typeface="+mn-cs"/>
              </a:rPr>
              <a:t>Bagga</a:t>
            </a:r>
            <a:r>
              <a:rPr lang="en-US" altLang="zh-CN" sz="1200" kern="1200" dirty="0" smtClean="0">
                <a:solidFill>
                  <a:schemeClr val="tx1"/>
                </a:solidFill>
                <a:latin typeface="+mn-lt"/>
                <a:ea typeface="+mn-ea"/>
                <a:cs typeface="+mn-cs"/>
              </a:rPr>
              <a:t> &amp; Baldwin, 1998) overcomes the shortcomings of the MUC score. Instead of looking at the links, B 3 computes precision and recall for all mentions in the document, which are then combined to produce the final precision and recall numbers for the entire output.</a:t>
            </a:r>
          </a:p>
          <a:p>
            <a:endParaRPr lang="en-US" altLang="zh-CN" sz="1200" kern="1200" dirty="0" smtClean="0">
              <a:solidFill>
                <a:schemeClr val="tx1"/>
              </a:solidFill>
              <a:latin typeface="+mn-lt"/>
              <a:ea typeface="+mn-ea"/>
              <a:cs typeface="+mn-cs"/>
            </a:endParaRPr>
          </a:p>
          <a:p>
            <a:r>
              <a:rPr lang="en-US" altLang="zh-CN" sz="1200" kern="1200" dirty="0" err="1" smtClean="0">
                <a:solidFill>
                  <a:schemeClr val="tx1"/>
                </a:solidFill>
                <a:latin typeface="+mn-lt"/>
                <a:ea typeface="+mn-ea"/>
                <a:cs typeface="+mn-cs"/>
              </a:rPr>
              <a:t>Luo</a:t>
            </a:r>
            <a:r>
              <a:rPr lang="en-US" altLang="zh-CN" sz="1200" kern="1200" dirty="0" smtClean="0">
                <a:solidFill>
                  <a:schemeClr val="tx1"/>
                </a:solidFill>
                <a:latin typeface="+mn-lt"/>
                <a:ea typeface="+mn-ea"/>
                <a:cs typeface="+mn-cs"/>
              </a:rPr>
              <a:t> (2005) criticizes the B 3 algorithm for using entities more than one time, because B 3 computes precision and recall of mentions by comparing entities containing that mention. Hence </a:t>
            </a:r>
            <a:r>
              <a:rPr lang="en-US" altLang="zh-CN" sz="1200" kern="1200" dirty="0" err="1" smtClean="0">
                <a:solidFill>
                  <a:schemeClr val="tx1"/>
                </a:solidFill>
                <a:latin typeface="+mn-lt"/>
                <a:ea typeface="+mn-ea"/>
                <a:cs typeface="+mn-cs"/>
              </a:rPr>
              <a:t>Luo</a:t>
            </a:r>
            <a:r>
              <a:rPr lang="en-US" altLang="zh-CN" sz="1200" kern="1200" dirty="0" smtClean="0">
                <a:solidFill>
                  <a:schemeClr val="tx1"/>
                </a:solidFill>
                <a:latin typeface="+mn-lt"/>
                <a:ea typeface="+mn-ea"/>
                <a:cs typeface="+mn-cs"/>
              </a:rPr>
              <a:t> proposes the CEAF algorithm which aligns entities in key and response. CEAF applies a similarity metric (which could be either mention based or entity based) for each pair of entities (i.e. a set of mentions) to measure the goodness of each possible alignment. The best mapping is used for calculating CEAF precision, recall and F-measure.</a:t>
            </a:r>
          </a:p>
          <a:p>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Recently, a new coreference resolution evaluation algorithm, BLANC, has been introduced (</a:t>
            </a:r>
            <a:r>
              <a:rPr lang="en-US" altLang="zh-CN" sz="1200" kern="1200" dirty="0" err="1" smtClean="0">
                <a:solidFill>
                  <a:schemeClr val="tx1"/>
                </a:solidFill>
                <a:latin typeface="+mn-lt"/>
                <a:ea typeface="+mn-ea"/>
                <a:cs typeface="+mn-cs"/>
              </a:rPr>
              <a:t>Recasens</a:t>
            </a:r>
            <a:r>
              <a:rPr lang="en-US" altLang="zh-CN" sz="1200" kern="1200" dirty="0" smtClean="0">
                <a:solidFill>
                  <a:schemeClr val="tx1"/>
                </a:solidFill>
                <a:latin typeface="+mn-lt"/>
                <a:ea typeface="+mn-ea"/>
                <a:cs typeface="+mn-cs"/>
              </a:rPr>
              <a:t> &amp; </a:t>
            </a:r>
            <a:r>
              <a:rPr lang="en-US" altLang="zh-CN" sz="1200" kern="1200" dirty="0" err="1" smtClean="0">
                <a:solidFill>
                  <a:schemeClr val="tx1"/>
                </a:solidFill>
                <a:latin typeface="+mn-lt"/>
                <a:ea typeface="+mn-ea"/>
                <a:cs typeface="+mn-cs"/>
              </a:rPr>
              <a:t>Hovy</a:t>
            </a:r>
            <a:r>
              <a:rPr lang="en-US" altLang="zh-CN" sz="1200" kern="1200" dirty="0" smtClean="0">
                <a:solidFill>
                  <a:schemeClr val="tx1"/>
                </a:solidFill>
                <a:latin typeface="+mn-lt"/>
                <a:ea typeface="+mn-ea"/>
                <a:cs typeface="+mn-cs"/>
              </a:rPr>
              <a:t>, 2010). This measure implements the Rand index (Rand, 1971) which has been originally developed to evaluate clustering methods. The BLANC algorithm deals correctly with singleton entities and rewards correct entities according to the number of mentions. However, a basic assumption behind BLANC is, that the sum of all </a:t>
            </a:r>
            <a:r>
              <a:rPr lang="en-US" altLang="zh-CN" sz="1200" kern="1200" dirty="0" err="1" smtClean="0">
                <a:solidFill>
                  <a:schemeClr val="tx1"/>
                </a:solidFill>
                <a:latin typeface="+mn-lt"/>
                <a:ea typeface="+mn-ea"/>
                <a:cs typeface="+mn-cs"/>
              </a:rPr>
              <a:t>coreferential</a:t>
            </a:r>
            <a:r>
              <a:rPr lang="en-US" altLang="zh-CN" sz="1200" kern="1200" dirty="0" smtClean="0">
                <a:solidFill>
                  <a:schemeClr val="tx1"/>
                </a:solidFill>
                <a:latin typeface="+mn-lt"/>
                <a:ea typeface="+mn-ea"/>
                <a:cs typeface="+mn-cs"/>
              </a:rPr>
              <a:t> and non-</a:t>
            </a:r>
            <a:r>
              <a:rPr lang="en-US" altLang="zh-CN" sz="1200" kern="1200" dirty="0" err="1" smtClean="0">
                <a:solidFill>
                  <a:schemeClr val="tx1"/>
                </a:solidFill>
                <a:latin typeface="+mn-lt"/>
                <a:ea typeface="+mn-ea"/>
                <a:cs typeface="+mn-cs"/>
              </a:rPr>
              <a:t>coreferential</a:t>
            </a:r>
            <a:r>
              <a:rPr lang="en-US" altLang="zh-CN" sz="1200" kern="1200" dirty="0" smtClean="0">
                <a:solidFill>
                  <a:schemeClr val="tx1"/>
                </a:solidFill>
                <a:latin typeface="+mn-lt"/>
                <a:ea typeface="+mn-ea"/>
                <a:cs typeface="+mn-cs"/>
              </a:rPr>
              <a:t> links is constant for a given set of mentions. This implies that BLANC assumes identical mentions in key and response. It is not clear how to adapt BLANC to system mentions. We do not address this issue here.</a:t>
            </a: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7</a:t>
            </a:fld>
            <a:endParaRPr kumimoji="1" lang="zh-CN" altLang="en-US"/>
          </a:p>
        </p:txBody>
      </p:sp>
    </p:spTree>
    <p:extLst>
      <p:ext uri="{BB962C8B-B14F-4D97-AF65-F5344CB8AC3E}">
        <p14:creationId xmlns:p14="http://schemas.microsoft.com/office/powerpoint/2010/main" val="2195054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There</a:t>
            </a:r>
            <a:r>
              <a:rPr kumimoji="1" lang="zh-CN" altLang="en-US" dirty="0" smtClean="0"/>
              <a:t> </a:t>
            </a:r>
            <a:r>
              <a:rPr kumimoji="1" lang="en-US" altLang="zh-CN" dirty="0" smtClean="0"/>
              <a:t>are</a:t>
            </a:r>
            <a:r>
              <a:rPr kumimoji="1" lang="zh-CN" altLang="en-US" dirty="0" smtClean="0"/>
              <a:t> </a:t>
            </a:r>
            <a:r>
              <a:rPr kumimoji="1" lang="en-US" altLang="zh-CN" dirty="0" smtClean="0"/>
              <a:t>a</a:t>
            </a:r>
            <a:r>
              <a:rPr kumimoji="1" lang="zh-CN" altLang="en-US" dirty="0" smtClean="0"/>
              <a:t> </a:t>
            </a:r>
            <a:r>
              <a:rPr kumimoji="1" lang="en-US" altLang="zh-CN" dirty="0" smtClean="0"/>
              <a:t>number</a:t>
            </a:r>
            <a:r>
              <a:rPr kumimoji="1" lang="zh-CN" altLang="en-US" dirty="0" smtClean="0"/>
              <a:t> </a:t>
            </a:r>
            <a:r>
              <a:rPr kumimoji="1" lang="en-US" altLang="zh-CN" dirty="0" smtClean="0"/>
              <a:t>of</a:t>
            </a:r>
            <a:r>
              <a:rPr kumimoji="1" lang="zh-CN" altLang="en-US" dirty="0" smtClean="0"/>
              <a:t> </a:t>
            </a:r>
            <a:r>
              <a:rPr kumimoji="1" lang="en-US" altLang="zh-CN" dirty="0" smtClean="0"/>
              <a:t>…</a:t>
            </a:r>
          </a:p>
          <a:p>
            <a:r>
              <a:rPr kumimoji="1" lang="en-US" altLang="zh-CN" dirty="0" err="1" smtClean="0"/>
              <a:t>Hightlight</a:t>
            </a:r>
            <a:r>
              <a:rPr kumimoji="1" lang="zh-CN" altLang="en-US" dirty="0" smtClean="0"/>
              <a:t> </a:t>
            </a:r>
            <a:r>
              <a:rPr kumimoji="1" lang="en-US" altLang="zh-CN" dirty="0" smtClean="0"/>
              <a:t>two</a:t>
            </a:r>
            <a:r>
              <a:rPr kumimoji="1" lang="zh-CN" altLang="en-US" dirty="0" smtClean="0"/>
              <a:t> </a:t>
            </a:r>
            <a:r>
              <a:rPr kumimoji="1" lang="en-US" altLang="zh-CN" dirty="0" smtClean="0"/>
              <a:t>of</a:t>
            </a:r>
            <a:r>
              <a:rPr kumimoji="1" lang="zh-CN" altLang="en-US" dirty="0" smtClean="0"/>
              <a:t> </a:t>
            </a:r>
            <a:r>
              <a:rPr kumimoji="1" lang="en-US" altLang="zh-CN" dirty="0" smtClean="0"/>
              <a:t>them</a:t>
            </a:r>
            <a:r>
              <a:rPr kumimoji="1" lang="zh-CN" altLang="en-US" dirty="0" smtClean="0"/>
              <a:t> </a:t>
            </a:r>
            <a:r>
              <a:rPr kumimoji="1" lang="en-US" altLang="zh-CN" dirty="0" smtClean="0"/>
              <a:t>=&gt;</a:t>
            </a:r>
            <a:r>
              <a:rPr kumimoji="1" lang="zh-CN" altLang="en-US" dirty="0" smtClean="0"/>
              <a:t> </a:t>
            </a:r>
            <a:r>
              <a:rPr kumimoji="1" lang="en-US" altLang="zh-CN" dirty="0" smtClean="0"/>
              <a:t>lead</a:t>
            </a:r>
            <a:r>
              <a:rPr kumimoji="1" lang="zh-CN" altLang="en-US" dirty="0" smtClean="0"/>
              <a:t> </a:t>
            </a:r>
            <a:r>
              <a:rPr kumimoji="1" lang="en-US" altLang="zh-CN" dirty="0" smtClean="0"/>
              <a:t>to</a:t>
            </a:r>
            <a:r>
              <a:rPr kumimoji="1" lang="zh-CN" altLang="en-US" dirty="0" smtClean="0"/>
              <a:t> </a:t>
            </a:r>
            <a:r>
              <a:rPr kumimoji="1" lang="en-US" altLang="zh-CN" dirty="0" smtClean="0"/>
              <a:t>my</a:t>
            </a:r>
            <a:r>
              <a:rPr kumimoji="1" lang="zh-CN" altLang="en-US" dirty="0" smtClean="0"/>
              <a:t> </a:t>
            </a:r>
            <a:r>
              <a:rPr kumimoji="1" lang="en-US" altLang="zh-CN" dirty="0" smtClean="0"/>
              <a:t>research</a:t>
            </a:r>
            <a:r>
              <a:rPr kumimoji="1" lang="zh-CN" altLang="en-US" dirty="0" smtClean="0"/>
              <a:t> </a:t>
            </a:r>
            <a:r>
              <a:rPr kumimoji="1" lang="en-US" altLang="zh-CN" dirty="0" smtClean="0"/>
              <a:t>direction</a:t>
            </a:r>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8</a:t>
            </a:fld>
            <a:endParaRPr kumimoji="1" lang="zh-CN" altLang="en-US"/>
          </a:p>
        </p:txBody>
      </p:sp>
    </p:spTree>
    <p:extLst>
      <p:ext uri="{BB962C8B-B14F-4D97-AF65-F5344CB8AC3E}">
        <p14:creationId xmlns:p14="http://schemas.microsoft.com/office/powerpoint/2010/main" val="1624719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Welcome to my qualification exam.</a:t>
            </a:r>
          </a:p>
          <a:p>
            <a:r>
              <a:rPr kumimoji="1" lang="en-US" altLang="zh-CN" dirty="0" smtClean="0"/>
              <a:t>Thanks for being here today.</a:t>
            </a:r>
          </a:p>
          <a:p>
            <a:r>
              <a:rPr kumimoji="1" lang="en-US" altLang="zh-CN" dirty="0" smtClean="0"/>
              <a:t>My name is Haoruo Peng, I am a second year </a:t>
            </a:r>
            <a:r>
              <a:rPr kumimoji="1" lang="en-US" altLang="zh-CN" dirty="0" err="1" smtClean="0"/>
              <a:t>Phd</a:t>
            </a:r>
            <a:r>
              <a:rPr kumimoji="1" lang="en-US" altLang="zh-CN" dirty="0" smtClean="0"/>
              <a:t> student, and my advisor is Prof. Dan Roth.</a:t>
            </a:r>
          </a:p>
          <a:p>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9</a:t>
            </a:fld>
            <a:endParaRPr kumimoji="1" lang="zh-CN" altLang="en-US"/>
          </a:p>
        </p:txBody>
      </p:sp>
    </p:spTree>
    <p:extLst>
      <p:ext uri="{BB962C8B-B14F-4D97-AF65-F5344CB8AC3E}">
        <p14:creationId xmlns:p14="http://schemas.microsoft.com/office/powerpoint/2010/main" val="1640170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Light verb VS. Phrasal verb</a:t>
            </a:r>
          </a:p>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CN" dirty="0" smtClean="0"/>
              <a:t>the verb phrase is one headed by a verb. It may be composed of only a single verb, but typically it consists of combinations of main and auxiliary verbs, plus optional </a:t>
            </a:r>
            <a:r>
              <a:rPr kumimoji="1" lang="en-US" altLang="zh-CN" dirty="0" err="1" smtClean="0"/>
              <a:t>specifiers</a:t>
            </a:r>
            <a:r>
              <a:rPr kumimoji="1" lang="en-US" altLang="zh-CN" dirty="0" smtClean="0"/>
              <a:t>, complements (not including subject complements), and adjuncts.</a:t>
            </a:r>
            <a:endParaRPr kumimoji="1" lang="zh-CN" altLang="en-US" dirty="0"/>
          </a:p>
        </p:txBody>
      </p:sp>
      <p:sp>
        <p:nvSpPr>
          <p:cNvPr id="4" name="幻灯片编号占位符 3"/>
          <p:cNvSpPr>
            <a:spLocks noGrp="1"/>
          </p:cNvSpPr>
          <p:nvPr>
            <p:ph type="sldNum" sz="quarter" idx="10"/>
          </p:nvPr>
        </p:nvSpPr>
        <p:spPr/>
        <p:txBody>
          <a:bodyPr/>
          <a:lstStyle/>
          <a:p>
            <a:fld id="{62898D13-C967-BE42-8DA5-D85AA74B4ED8}" type="slidenum">
              <a:rPr kumimoji="1" lang="zh-CN" altLang="en-US" smtClean="0"/>
              <a:t>10</a:t>
            </a:fld>
            <a:endParaRPr kumimoji="1" lang="zh-CN" altLang="en-US"/>
          </a:p>
        </p:txBody>
      </p:sp>
    </p:spTree>
    <p:extLst>
      <p:ext uri="{BB962C8B-B14F-4D97-AF65-F5344CB8AC3E}">
        <p14:creationId xmlns:p14="http://schemas.microsoft.com/office/powerpoint/2010/main" val="480534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37891" name="Rectangle 3"/>
          <p:cNvSpPr>
            <a:spLocks noGrp="1" noChangeArrowheads="1"/>
          </p:cNvSpPr>
          <p:nvPr>
            <p:ph type="dt" sz="half" idx="2"/>
          </p:nvPr>
        </p:nvSpPr>
        <p:spPr>
          <a:xfrm>
            <a:off x="2971800" y="6553200"/>
            <a:ext cx="5029200" cy="228600"/>
          </a:xfrm>
        </p:spPr>
        <p:txBody>
          <a:bodyPr/>
          <a:lstStyle>
            <a:lvl1pPr>
              <a:defRPr/>
            </a:lvl1pPr>
          </a:lstStyle>
          <a:p>
            <a:fld id="{0A9092F8-981D-4540-85D4-1172B0125AF1}" type="datetime1">
              <a:rPr kumimoji="1" lang="en-US" altLang="zh-CN" smtClean="0"/>
              <a:t>3/18/15</a:t>
            </a:fld>
            <a:endParaRPr kumimoji="1" lang="zh-CN" altLang="en-US"/>
          </a:p>
        </p:txBody>
      </p:sp>
      <p:sp>
        <p:nvSpPr>
          <p:cNvPr id="37892" name="Rectangle 4"/>
          <p:cNvSpPr>
            <a:spLocks noGrp="1" noChangeArrowheads="1"/>
          </p:cNvSpPr>
          <p:nvPr>
            <p:ph type="ftr" sz="quarter" idx="3"/>
          </p:nvPr>
        </p:nvSpPr>
        <p:spPr>
          <a:xfrm>
            <a:off x="2971800" y="6248400"/>
            <a:ext cx="6019800" cy="228600"/>
          </a:xfrm>
        </p:spPr>
        <p:txBody>
          <a:bodyPr/>
          <a:lstStyle>
            <a:lvl1pPr>
              <a:defRPr/>
            </a:lvl1pPr>
          </a:lstStyle>
          <a:p>
            <a:endParaRPr kumimoji="1" lang="zh-CN" altLang="en-US"/>
          </a:p>
        </p:txBody>
      </p:sp>
      <p:sp>
        <p:nvSpPr>
          <p:cNvPr id="37893" name="Rectangle 5"/>
          <p:cNvSpPr>
            <a:spLocks noGrp="1" noChangeArrowheads="1"/>
          </p:cNvSpPr>
          <p:nvPr>
            <p:ph type="sldNum" sz="quarter" idx="4"/>
          </p:nvPr>
        </p:nvSpPr>
        <p:spPr>
          <a:xfrm>
            <a:off x="8077200" y="6553200"/>
            <a:ext cx="914400" cy="228600"/>
          </a:xfrm>
        </p:spPr>
        <p:txBody>
          <a:bodyPr/>
          <a:lstStyle>
            <a:lvl1pPr>
              <a:defRPr/>
            </a:lvl1pPr>
          </a:lstStyle>
          <a:p>
            <a:fld id="{D7303D46-9BB5-4D44-8550-46E2B227A4D0}" type="slidenum">
              <a:rPr kumimoji="1" lang="zh-CN" altLang="en-US" smtClean="0"/>
              <a:t>‹#›</a:t>
            </a:fld>
            <a:endParaRPr kumimoji="1" lang="zh-CN" altLang="en-US"/>
          </a:p>
        </p:txBody>
      </p:sp>
      <p:sp>
        <p:nvSpPr>
          <p:cNvPr id="10" name="Rectangle 2"/>
          <p:cNvSpPr>
            <a:spLocks noChangeArrowheads="1"/>
          </p:cNvSpPr>
          <p:nvPr/>
        </p:nvSpPr>
        <p:spPr bwMode="hidden">
          <a:xfrm>
            <a:off x="-1" y="5562600"/>
            <a:ext cx="9144000" cy="1295400"/>
          </a:xfrm>
          <a:prstGeom prst="rect">
            <a:avLst/>
          </a:prstGeom>
          <a:gradFill flip="none" rotWithShape="1">
            <a:gsLst>
              <a:gs pos="0">
                <a:schemeClr val="folHlink"/>
              </a:gs>
              <a:gs pos="100000">
                <a:schemeClr val="bg1"/>
              </a:gs>
            </a:gsLst>
            <a:lin ang="16200000" scaled="1"/>
            <a:tileRect/>
          </a:gradFill>
          <a:ln w="9525">
            <a:noFill/>
            <a:miter lim="800000"/>
            <a:headEnd/>
            <a:tailEnd/>
          </a:ln>
          <a:effectLst/>
        </p:spPr>
        <p:txBody>
          <a:bodyPr wrap="none" anchor="ctr"/>
          <a:lstStyle/>
          <a:p>
            <a:pPr algn="ctr"/>
            <a:endParaRPr lang="zh-TW" altLang="en-US" sz="2400">
              <a:latin typeface="Times New Roman" pitchFamily="18" charset="0"/>
              <a:ea typeface="Arial Unicode MS" pitchFamily="34" charset="-128"/>
              <a:cs typeface="Arial Unicode MS" pitchFamily="34" charset="-128"/>
            </a:endParaRPr>
          </a:p>
        </p:txBody>
      </p:sp>
      <p:sp>
        <p:nvSpPr>
          <p:cNvPr id="11" name="Rectangle 9"/>
          <p:cNvSpPr>
            <a:spLocks noChangeArrowheads="1"/>
          </p:cNvSpPr>
          <p:nvPr/>
        </p:nvSpPr>
        <p:spPr bwMode="auto">
          <a:xfrm>
            <a:off x="0" y="-6816"/>
            <a:ext cx="9144000" cy="1756975"/>
          </a:xfrm>
          <a:prstGeom prst="rect">
            <a:avLst/>
          </a:prstGeom>
          <a:gradFill flip="none" rotWithShape="1">
            <a:gsLst>
              <a:gs pos="0">
                <a:schemeClr val="bg2">
                  <a:alpha val="77000"/>
                </a:schemeClr>
              </a:gs>
              <a:gs pos="100000">
                <a:schemeClr val="bg1"/>
              </a:gs>
            </a:gsLst>
            <a:lin ang="5400000" scaled="1"/>
            <a:tileRect/>
          </a:gradFill>
          <a:ln w="9525">
            <a:noFill/>
            <a:miter lim="800000"/>
            <a:headEnd/>
            <a:tailEnd/>
          </a:ln>
        </p:spPr>
        <p:txBody>
          <a:bodyPr/>
          <a:lstStyle/>
          <a:p>
            <a:endParaRPr lang="zh-TW" altLang="en-US" sz="2400">
              <a:latin typeface="Times New Roman" pitchFamily="18" charset="0"/>
              <a:ea typeface="Arial Unicode MS" pitchFamily="34" charset="-128"/>
              <a:cs typeface="Arial Unicode MS" pitchFamily="34" charset="-128"/>
            </a:endParaRPr>
          </a:p>
        </p:txBody>
      </p:sp>
      <p:sp>
        <p:nvSpPr>
          <p:cNvPr id="37894" name="Rectangle 6"/>
          <p:cNvSpPr>
            <a:spLocks noGrp="1" noChangeArrowheads="1"/>
          </p:cNvSpPr>
          <p:nvPr>
            <p:ph type="ctrTitle"/>
          </p:nvPr>
        </p:nvSpPr>
        <p:spPr>
          <a:xfrm>
            <a:off x="542766" y="1828800"/>
            <a:ext cx="8153400" cy="2133600"/>
          </a:xfrm>
        </p:spPr>
        <p:txBody>
          <a:bodyPr/>
          <a:lstStyle>
            <a:lvl1pPr algn="ctr">
              <a:defRPr sz="4000">
                <a:solidFill>
                  <a:schemeClr val="accent5">
                    <a:lumMod val="25000"/>
                  </a:schemeClr>
                </a:solidFill>
                <a:latin typeface="Comic Sans MS" panose="030F0702030302020204" pitchFamily="66" charset="0"/>
                <a:ea typeface="+mj-ea"/>
                <a:cs typeface="Aharoni" panose="02010803020104030203" pitchFamily="2" charset="-79"/>
              </a:defRPr>
            </a:lvl1pPr>
          </a:lstStyle>
          <a:p>
            <a:r>
              <a:rPr lang="zh-CN" altLang="en-US" smtClean="0"/>
              <a:t>单击此处编辑母版标题样式</a:t>
            </a:r>
            <a:endParaRPr lang="en-US" altLang="zh-TW" dirty="0"/>
          </a:p>
        </p:txBody>
      </p:sp>
      <p:sp>
        <p:nvSpPr>
          <p:cNvPr id="37895" name="Rectangle 7"/>
          <p:cNvSpPr>
            <a:spLocks noGrp="1" noChangeArrowheads="1"/>
          </p:cNvSpPr>
          <p:nvPr>
            <p:ph type="subTitle" idx="1"/>
          </p:nvPr>
        </p:nvSpPr>
        <p:spPr>
          <a:xfrm>
            <a:off x="542766" y="3962400"/>
            <a:ext cx="8153400" cy="2209800"/>
          </a:xfrm>
        </p:spPr>
        <p:txBody>
          <a:bodyPr/>
          <a:lstStyle>
            <a:lvl1pPr marL="0" indent="0" algn="ctr">
              <a:buFont typeface="Wingdings" pitchFamily="2" charset="2"/>
              <a:buNone/>
              <a:defRPr sz="2400">
                <a:solidFill>
                  <a:schemeClr val="accent5">
                    <a:lumMod val="50000"/>
                  </a:schemeClr>
                </a:solidFill>
                <a:latin typeface="+mj-lt"/>
              </a:defRPr>
            </a:lvl1pPr>
          </a:lstStyle>
          <a:p>
            <a:r>
              <a:rPr lang="zh-CN" altLang="en-US" smtClean="0"/>
              <a:t>单击此处编辑母版副标题样式</a:t>
            </a:r>
            <a:endParaRPr lang="en-US" altLang="zh-TW" dirty="0"/>
          </a:p>
        </p:txBody>
      </p:sp>
      <p:pic>
        <p:nvPicPr>
          <p:cNvPr id="37898" name="Picture 10" descr="ccg_02"/>
          <p:cNvPicPr>
            <a:picLocks noChangeAspect="1" noChangeArrowheads="1"/>
          </p:cNvPicPr>
          <p:nvPr/>
        </p:nvPicPr>
        <p:blipFill>
          <a:blip r:embed="rId2" cstate="print"/>
          <a:srcRect/>
          <a:stretch>
            <a:fillRect/>
          </a:stretch>
        </p:blipFill>
        <p:spPr bwMode="auto">
          <a:xfrm>
            <a:off x="-1" y="-38100"/>
            <a:ext cx="7620001" cy="1331058"/>
          </a:xfrm>
          <a:prstGeom prst="rect">
            <a:avLst/>
          </a:prstGeom>
          <a:noFill/>
        </p:spPr>
      </p:pic>
    </p:spTree>
    <p:extLst>
      <p:ext uri="{BB962C8B-B14F-4D97-AF65-F5344CB8AC3E}">
        <p14:creationId xmlns:p14="http://schemas.microsoft.com/office/powerpoint/2010/main" val="284417761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Footer Placeholder 3"/>
          <p:cNvSpPr>
            <a:spLocks noGrp="1"/>
          </p:cNvSpPr>
          <p:nvPr>
            <p:ph type="ftr" sz="quarter" idx="10"/>
          </p:nvPr>
        </p:nvSpPr>
        <p:spPr/>
        <p:txBody>
          <a:bodyPr/>
          <a:lstStyle>
            <a:lvl1pPr>
              <a:defRPr/>
            </a:lvl1pPr>
          </a:lstStyle>
          <a:p>
            <a:endParaRPr kumimoji="1" lang="zh-CN" altLang="en-US"/>
          </a:p>
        </p:txBody>
      </p:sp>
      <p:sp>
        <p:nvSpPr>
          <p:cNvPr id="5" name="Slide Number Placeholder 4"/>
          <p:cNvSpPr>
            <a:spLocks noGrp="1"/>
          </p:cNvSpPr>
          <p:nvPr>
            <p:ph type="sldNum" sz="quarter" idx="11"/>
          </p:nvPr>
        </p:nvSpPr>
        <p:spPr/>
        <p:txBody>
          <a:bodyPr/>
          <a:lstStyle>
            <a:lvl1pPr>
              <a:defRPr/>
            </a:lvl1pPr>
          </a:lstStyle>
          <a:p>
            <a:fld id="{D7303D46-9BB5-4D44-8550-46E2B227A4D0}" type="slidenum">
              <a:rPr kumimoji="1" lang="zh-CN" altLang="en-US" smtClean="0"/>
              <a:t>‹#›</a:t>
            </a:fld>
            <a:endParaRPr kumimoji="1" lang="zh-CN" altLang="en-US"/>
          </a:p>
        </p:txBody>
      </p:sp>
      <p:sp>
        <p:nvSpPr>
          <p:cNvPr id="6" name="Date Placeholder 5"/>
          <p:cNvSpPr>
            <a:spLocks noGrp="1"/>
          </p:cNvSpPr>
          <p:nvPr>
            <p:ph type="dt" sz="half" idx="12"/>
          </p:nvPr>
        </p:nvSpPr>
        <p:spPr/>
        <p:txBody>
          <a:bodyPr/>
          <a:lstStyle>
            <a:lvl1pPr>
              <a:defRPr/>
            </a:lvl1pPr>
          </a:lstStyle>
          <a:p>
            <a:fld id="{77924CCC-A7AF-734A-B217-52BAD1521906}" type="datetime1">
              <a:rPr kumimoji="1" lang="en-US" altLang="zh-CN" smtClean="0"/>
              <a:t>3/18/15</a:t>
            </a:fld>
            <a:endParaRPr kumimoji="1" lang="zh-CN" altLang="en-US"/>
          </a:p>
        </p:txBody>
      </p:sp>
    </p:spTree>
    <p:extLst>
      <p:ext uri="{BB962C8B-B14F-4D97-AF65-F5344CB8AC3E}">
        <p14:creationId xmlns:p14="http://schemas.microsoft.com/office/powerpoint/2010/main" val="664010099"/>
      </p:ext>
    </p:extLst>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57200"/>
            <a:ext cx="2133600" cy="5715000"/>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52400" y="457200"/>
            <a:ext cx="6248400" cy="571500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Footer Placeholder 3"/>
          <p:cNvSpPr>
            <a:spLocks noGrp="1"/>
          </p:cNvSpPr>
          <p:nvPr>
            <p:ph type="ftr" sz="quarter" idx="10"/>
          </p:nvPr>
        </p:nvSpPr>
        <p:spPr/>
        <p:txBody>
          <a:bodyPr/>
          <a:lstStyle>
            <a:lvl1pPr>
              <a:defRPr/>
            </a:lvl1pPr>
          </a:lstStyle>
          <a:p>
            <a:endParaRPr kumimoji="1" lang="zh-CN" altLang="en-US"/>
          </a:p>
        </p:txBody>
      </p:sp>
      <p:sp>
        <p:nvSpPr>
          <p:cNvPr id="5" name="Slide Number Placeholder 4"/>
          <p:cNvSpPr>
            <a:spLocks noGrp="1"/>
          </p:cNvSpPr>
          <p:nvPr>
            <p:ph type="sldNum" sz="quarter" idx="11"/>
          </p:nvPr>
        </p:nvSpPr>
        <p:spPr/>
        <p:txBody>
          <a:bodyPr/>
          <a:lstStyle>
            <a:lvl1pPr>
              <a:defRPr/>
            </a:lvl1pPr>
          </a:lstStyle>
          <a:p>
            <a:fld id="{D7303D46-9BB5-4D44-8550-46E2B227A4D0}" type="slidenum">
              <a:rPr kumimoji="1" lang="zh-CN" altLang="en-US" smtClean="0"/>
              <a:t>‹#›</a:t>
            </a:fld>
            <a:endParaRPr kumimoji="1" lang="zh-CN" altLang="en-US"/>
          </a:p>
        </p:txBody>
      </p:sp>
      <p:sp>
        <p:nvSpPr>
          <p:cNvPr id="6" name="Date Placeholder 5"/>
          <p:cNvSpPr>
            <a:spLocks noGrp="1"/>
          </p:cNvSpPr>
          <p:nvPr>
            <p:ph type="dt" sz="half" idx="12"/>
          </p:nvPr>
        </p:nvSpPr>
        <p:spPr/>
        <p:txBody>
          <a:bodyPr/>
          <a:lstStyle>
            <a:lvl1pPr>
              <a:defRPr/>
            </a:lvl1pPr>
          </a:lstStyle>
          <a:p>
            <a:fld id="{4A727C39-1CCC-4F45-95C2-4050CCEEBFCA}" type="datetime1">
              <a:rPr kumimoji="1" lang="en-US" altLang="zh-CN" smtClean="0"/>
              <a:t>3/18/15</a:t>
            </a:fld>
            <a:endParaRPr kumimoji="1" lang="zh-CN" altLang="en-US"/>
          </a:p>
        </p:txBody>
      </p:sp>
    </p:spTree>
    <p:extLst>
      <p:ext uri="{BB962C8B-B14F-4D97-AF65-F5344CB8AC3E}">
        <p14:creationId xmlns:p14="http://schemas.microsoft.com/office/powerpoint/2010/main" val="166759166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lvl1pPr>
              <a:defRPr sz="3200">
                <a:latin typeface="Comic Sans MS" panose="030F0702030302020204" pitchFamily="66" charset="0"/>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57200" y="1492898"/>
            <a:ext cx="8229600" cy="4603102"/>
          </a:xfrm>
        </p:spPr>
        <p:txBody>
          <a:bodyPr/>
          <a:lstStyle>
            <a:lvl1pPr>
              <a:defRPr b="0">
                <a:latin typeface="+mj-lt"/>
              </a:defRPr>
            </a:lvl1pPr>
            <a:lvl2pPr>
              <a:defRPr b="0">
                <a:latin typeface="+mj-lt"/>
              </a:defRPr>
            </a:lvl2pPr>
            <a:lvl3pPr>
              <a:defRPr sz="1800" b="0">
                <a:latin typeface="+mj-lt"/>
              </a:defRPr>
            </a:lvl3pPr>
            <a:lvl4pPr>
              <a:defRPr>
                <a:latin typeface="+mj-lt"/>
              </a:defRPr>
            </a:lvl4pPr>
            <a:lvl5pPr>
              <a:defRPr>
                <a:latin typeface="+mj-lt"/>
              </a:defRPr>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Footer Placeholder 3"/>
          <p:cNvSpPr>
            <a:spLocks noGrp="1"/>
          </p:cNvSpPr>
          <p:nvPr>
            <p:ph type="ftr" sz="quarter" idx="10"/>
          </p:nvPr>
        </p:nvSpPr>
        <p:spPr/>
        <p:txBody>
          <a:bodyPr/>
          <a:lstStyle>
            <a:lvl1pPr>
              <a:defRPr/>
            </a:lvl1pPr>
          </a:lstStyle>
          <a:p>
            <a:endParaRPr kumimoji="1" lang="zh-CN" altLang="en-US"/>
          </a:p>
        </p:txBody>
      </p:sp>
      <p:sp>
        <p:nvSpPr>
          <p:cNvPr id="5" name="Slide Number Placeholder 4"/>
          <p:cNvSpPr>
            <a:spLocks noGrp="1"/>
          </p:cNvSpPr>
          <p:nvPr>
            <p:ph type="sldNum" sz="quarter" idx="11"/>
          </p:nvPr>
        </p:nvSpPr>
        <p:spPr/>
        <p:txBody>
          <a:bodyPr/>
          <a:lstStyle>
            <a:lvl1pPr>
              <a:defRPr sz="1400"/>
            </a:lvl1pPr>
          </a:lstStyle>
          <a:p>
            <a:fld id="{D7303D46-9BB5-4D44-8550-46E2B227A4D0}" type="slidenum">
              <a:rPr kumimoji="1" lang="zh-CN" altLang="en-US" smtClean="0"/>
              <a:t>‹#›</a:t>
            </a:fld>
            <a:endParaRPr kumimoji="1" lang="zh-CN" altLang="en-US"/>
          </a:p>
        </p:txBody>
      </p:sp>
      <p:sp>
        <p:nvSpPr>
          <p:cNvPr id="6" name="Date Placeholder 5"/>
          <p:cNvSpPr>
            <a:spLocks noGrp="1"/>
          </p:cNvSpPr>
          <p:nvPr>
            <p:ph type="dt" sz="half" idx="12"/>
          </p:nvPr>
        </p:nvSpPr>
        <p:spPr/>
        <p:txBody>
          <a:bodyPr/>
          <a:lstStyle>
            <a:lvl1pPr>
              <a:defRPr sz="1400"/>
            </a:lvl1pPr>
          </a:lstStyle>
          <a:p>
            <a:fld id="{98A313B7-1BC4-A449-8C0E-0978510A2F14}" type="datetime1">
              <a:rPr kumimoji="1" lang="en-US" altLang="zh-CN" smtClean="0"/>
              <a:t>3/18/15</a:t>
            </a:fld>
            <a:endParaRPr kumimoji="1" lang="zh-CN" altLang="en-US"/>
          </a:p>
        </p:txBody>
      </p:sp>
    </p:spTree>
    <p:extLst>
      <p:ext uri="{BB962C8B-B14F-4D97-AF65-F5344CB8AC3E}">
        <p14:creationId xmlns:p14="http://schemas.microsoft.com/office/powerpoint/2010/main" val="136671994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Footer Placeholder 3"/>
          <p:cNvSpPr>
            <a:spLocks noGrp="1"/>
          </p:cNvSpPr>
          <p:nvPr>
            <p:ph type="ftr" sz="quarter" idx="10"/>
          </p:nvPr>
        </p:nvSpPr>
        <p:spPr/>
        <p:txBody>
          <a:bodyPr/>
          <a:lstStyle>
            <a:lvl1pPr>
              <a:defRPr/>
            </a:lvl1pPr>
          </a:lstStyle>
          <a:p>
            <a:endParaRPr kumimoji="1" lang="zh-CN" altLang="en-US"/>
          </a:p>
        </p:txBody>
      </p:sp>
      <p:sp>
        <p:nvSpPr>
          <p:cNvPr id="5" name="Slide Number Placeholder 4"/>
          <p:cNvSpPr>
            <a:spLocks noGrp="1"/>
          </p:cNvSpPr>
          <p:nvPr>
            <p:ph type="sldNum" sz="quarter" idx="11"/>
          </p:nvPr>
        </p:nvSpPr>
        <p:spPr/>
        <p:txBody>
          <a:bodyPr/>
          <a:lstStyle>
            <a:lvl1pPr>
              <a:defRPr/>
            </a:lvl1pPr>
          </a:lstStyle>
          <a:p>
            <a:fld id="{D7303D46-9BB5-4D44-8550-46E2B227A4D0}" type="slidenum">
              <a:rPr kumimoji="1" lang="zh-CN" altLang="en-US" smtClean="0"/>
              <a:t>‹#›</a:t>
            </a:fld>
            <a:endParaRPr kumimoji="1" lang="zh-CN" altLang="en-US"/>
          </a:p>
        </p:txBody>
      </p:sp>
      <p:sp>
        <p:nvSpPr>
          <p:cNvPr id="6" name="Date Placeholder 5"/>
          <p:cNvSpPr>
            <a:spLocks noGrp="1"/>
          </p:cNvSpPr>
          <p:nvPr>
            <p:ph type="dt" sz="half" idx="12"/>
          </p:nvPr>
        </p:nvSpPr>
        <p:spPr/>
        <p:txBody>
          <a:bodyPr/>
          <a:lstStyle>
            <a:lvl1pPr>
              <a:defRPr/>
            </a:lvl1pPr>
          </a:lstStyle>
          <a:p>
            <a:fld id="{52113156-2F1E-1847-BEE1-1D214FF30CFD}" type="datetime1">
              <a:rPr kumimoji="1" lang="en-US" altLang="zh-CN" smtClean="0"/>
              <a:t>3/18/15</a:t>
            </a:fld>
            <a:endParaRPr kumimoji="1" lang="zh-CN" altLang="en-US"/>
          </a:p>
        </p:txBody>
      </p:sp>
    </p:spTree>
    <p:extLst>
      <p:ext uri="{BB962C8B-B14F-4D97-AF65-F5344CB8AC3E}">
        <p14:creationId xmlns:p14="http://schemas.microsoft.com/office/powerpoint/2010/main" val="51916922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2192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Content Placeholder 3"/>
          <p:cNvSpPr>
            <a:spLocks noGrp="1"/>
          </p:cNvSpPr>
          <p:nvPr>
            <p:ph sz="half" idx="2"/>
          </p:nvPr>
        </p:nvSpPr>
        <p:spPr>
          <a:xfrm>
            <a:off x="4648200" y="12192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5" name="Footer Placeholder 4"/>
          <p:cNvSpPr>
            <a:spLocks noGrp="1"/>
          </p:cNvSpPr>
          <p:nvPr>
            <p:ph type="ftr" sz="quarter" idx="10"/>
          </p:nvPr>
        </p:nvSpPr>
        <p:spPr/>
        <p:txBody>
          <a:bodyPr/>
          <a:lstStyle>
            <a:lvl1pPr>
              <a:defRPr/>
            </a:lvl1pPr>
          </a:lstStyle>
          <a:p>
            <a:endParaRPr kumimoji="1" lang="zh-CN" altLang="en-US"/>
          </a:p>
        </p:txBody>
      </p:sp>
      <p:sp>
        <p:nvSpPr>
          <p:cNvPr id="6" name="Slide Number Placeholder 5"/>
          <p:cNvSpPr>
            <a:spLocks noGrp="1"/>
          </p:cNvSpPr>
          <p:nvPr>
            <p:ph type="sldNum" sz="quarter" idx="11"/>
          </p:nvPr>
        </p:nvSpPr>
        <p:spPr/>
        <p:txBody>
          <a:bodyPr/>
          <a:lstStyle>
            <a:lvl1pPr>
              <a:defRPr/>
            </a:lvl1pPr>
          </a:lstStyle>
          <a:p>
            <a:fld id="{D7303D46-9BB5-4D44-8550-46E2B227A4D0}" type="slidenum">
              <a:rPr kumimoji="1" lang="zh-CN" altLang="en-US" smtClean="0"/>
              <a:t>‹#›</a:t>
            </a:fld>
            <a:endParaRPr kumimoji="1" lang="zh-CN" altLang="en-US"/>
          </a:p>
        </p:txBody>
      </p:sp>
      <p:sp>
        <p:nvSpPr>
          <p:cNvPr id="7" name="Date Placeholder 6"/>
          <p:cNvSpPr>
            <a:spLocks noGrp="1"/>
          </p:cNvSpPr>
          <p:nvPr>
            <p:ph type="dt" sz="half" idx="12"/>
          </p:nvPr>
        </p:nvSpPr>
        <p:spPr/>
        <p:txBody>
          <a:bodyPr/>
          <a:lstStyle>
            <a:lvl1pPr>
              <a:defRPr/>
            </a:lvl1pPr>
          </a:lstStyle>
          <a:p>
            <a:fld id="{BAE73B95-481A-AB44-8C28-E0967B9B139E}" type="datetime1">
              <a:rPr kumimoji="1" lang="en-US" altLang="zh-CN" smtClean="0"/>
              <a:t>3/18/15</a:t>
            </a:fld>
            <a:endParaRPr kumimoji="1" lang="zh-CN" altLang="en-US"/>
          </a:p>
        </p:txBody>
      </p:sp>
    </p:spTree>
    <p:extLst>
      <p:ext uri="{BB962C8B-B14F-4D97-AF65-F5344CB8AC3E}">
        <p14:creationId xmlns:p14="http://schemas.microsoft.com/office/powerpoint/2010/main" val="143497389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7" name="Footer Placeholder 6"/>
          <p:cNvSpPr>
            <a:spLocks noGrp="1"/>
          </p:cNvSpPr>
          <p:nvPr>
            <p:ph type="ftr" sz="quarter" idx="10"/>
          </p:nvPr>
        </p:nvSpPr>
        <p:spPr/>
        <p:txBody>
          <a:bodyPr/>
          <a:lstStyle>
            <a:lvl1pPr>
              <a:defRPr/>
            </a:lvl1pPr>
          </a:lstStyle>
          <a:p>
            <a:endParaRPr kumimoji="1" lang="zh-CN" altLang="en-US"/>
          </a:p>
        </p:txBody>
      </p:sp>
      <p:sp>
        <p:nvSpPr>
          <p:cNvPr id="8" name="Slide Number Placeholder 7"/>
          <p:cNvSpPr>
            <a:spLocks noGrp="1"/>
          </p:cNvSpPr>
          <p:nvPr>
            <p:ph type="sldNum" sz="quarter" idx="11"/>
          </p:nvPr>
        </p:nvSpPr>
        <p:spPr/>
        <p:txBody>
          <a:bodyPr/>
          <a:lstStyle>
            <a:lvl1pPr>
              <a:defRPr/>
            </a:lvl1pPr>
          </a:lstStyle>
          <a:p>
            <a:fld id="{D7303D46-9BB5-4D44-8550-46E2B227A4D0}" type="slidenum">
              <a:rPr kumimoji="1" lang="zh-CN" altLang="en-US" smtClean="0"/>
              <a:t>‹#›</a:t>
            </a:fld>
            <a:endParaRPr kumimoji="1" lang="zh-CN" altLang="en-US"/>
          </a:p>
        </p:txBody>
      </p:sp>
      <p:sp>
        <p:nvSpPr>
          <p:cNvPr id="9" name="Date Placeholder 8"/>
          <p:cNvSpPr>
            <a:spLocks noGrp="1"/>
          </p:cNvSpPr>
          <p:nvPr>
            <p:ph type="dt" sz="half" idx="12"/>
          </p:nvPr>
        </p:nvSpPr>
        <p:spPr/>
        <p:txBody>
          <a:bodyPr/>
          <a:lstStyle>
            <a:lvl1pPr>
              <a:defRPr/>
            </a:lvl1pPr>
          </a:lstStyle>
          <a:p>
            <a:fld id="{A8843279-8D10-7C41-9D79-8F046C4FC699}" type="datetime1">
              <a:rPr kumimoji="1" lang="en-US" altLang="zh-CN" smtClean="0"/>
              <a:t>3/18/15</a:t>
            </a:fld>
            <a:endParaRPr kumimoji="1" lang="zh-CN" altLang="en-US"/>
          </a:p>
        </p:txBody>
      </p:sp>
    </p:spTree>
    <p:extLst>
      <p:ext uri="{BB962C8B-B14F-4D97-AF65-F5344CB8AC3E}">
        <p14:creationId xmlns:p14="http://schemas.microsoft.com/office/powerpoint/2010/main" val="159074885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Footer Placeholder 2"/>
          <p:cNvSpPr>
            <a:spLocks noGrp="1"/>
          </p:cNvSpPr>
          <p:nvPr>
            <p:ph type="ftr" sz="quarter" idx="10"/>
          </p:nvPr>
        </p:nvSpPr>
        <p:spPr/>
        <p:txBody>
          <a:bodyPr/>
          <a:lstStyle>
            <a:lvl1pPr>
              <a:defRPr/>
            </a:lvl1pPr>
          </a:lstStyle>
          <a:p>
            <a:endParaRPr kumimoji="1" lang="zh-CN" altLang="en-US"/>
          </a:p>
        </p:txBody>
      </p:sp>
      <p:sp>
        <p:nvSpPr>
          <p:cNvPr id="4" name="Slide Number Placeholder 3"/>
          <p:cNvSpPr>
            <a:spLocks noGrp="1"/>
          </p:cNvSpPr>
          <p:nvPr>
            <p:ph type="sldNum" sz="quarter" idx="11"/>
          </p:nvPr>
        </p:nvSpPr>
        <p:spPr/>
        <p:txBody>
          <a:bodyPr/>
          <a:lstStyle>
            <a:lvl1pPr>
              <a:defRPr/>
            </a:lvl1pPr>
          </a:lstStyle>
          <a:p>
            <a:fld id="{D7303D46-9BB5-4D44-8550-46E2B227A4D0}" type="slidenum">
              <a:rPr kumimoji="1" lang="zh-CN" altLang="en-US" smtClean="0"/>
              <a:t>‹#›</a:t>
            </a:fld>
            <a:endParaRPr kumimoji="1" lang="zh-CN" altLang="en-US"/>
          </a:p>
        </p:txBody>
      </p:sp>
      <p:sp>
        <p:nvSpPr>
          <p:cNvPr id="5" name="Date Placeholder 4"/>
          <p:cNvSpPr>
            <a:spLocks noGrp="1"/>
          </p:cNvSpPr>
          <p:nvPr>
            <p:ph type="dt" sz="half" idx="12"/>
          </p:nvPr>
        </p:nvSpPr>
        <p:spPr/>
        <p:txBody>
          <a:bodyPr/>
          <a:lstStyle>
            <a:lvl1pPr>
              <a:defRPr/>
            </a:lvl1pPr>
          </a:lstStyle>
          <a:p>
            <a:fld id="{CE18DC03-38ED-CC4E-8463-25590A2AE190}" type="datetime1">
              <a:rPr kumimoji="1" lang="en-US" altLang="zh-CN" smtClean="0"/>
              <a:t>3/18/15</a:t>
            </a:fld>
            <a:endParaRPr kumimoji="1" lang="zh-CN" altLang="en-US"/>
          </a:p>
        </p:txBody>
      </p:sp>
    </p:spTree>
    <p:extLst>
      <p:ext uri="{BB962C8B-B14F-4D97-AF65-F5344CB8AC3E}">
        <p14:creationId xmlns:p14="http://schemas.microsoft.com/office/powerpoint/2010/main" val="285468566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kumimoji="1" lang="zh-CN" altLang="en-US"/>
          </a:p>
        </p:txBody>
      </p:sp>
      <p:sp>
        <p:nvSpPr>
          <p:cNvPr id="3" name="Slide Number Placeholder 2"/>
          <p:cNvSpPr>
            <a:spLocks noGrp="1"/>
          </p:cNvSpPr>
          <p:nvPr>
            <p:ph type="sldNum" sz="quarter" idx="11"/>
          </p:nvPr>
        </p:nvSpPr>
        <p:spPr/>
        <p:txBody>
          <a:bodyPr/>
          <a:lstStyle>
            <a:lvl1pPr>
              <a:defRPr/>
            </a:lvl1pPr>
          </a:lstStyle>
          <a:p>
            <a:fld id="{D7303D46-9BB5-4D44-8550-46E2B227A4D0}" type="slidenum">
              <a:rPr kumimoji="1" lang="zh-CN" altLang="en-US" smtClean="0"/>
              <a:t>‹#›</a:t>
            </a:fld>
            <a:endParaRPr kumimoji="1" lang="zh-CN" altLang="en-US"/>
          </a:p>
        </p:txBody>
      </p:sp>
      <p:sp>
        <p:nvSpPr>
          <p:cNvPr id="4" name="Date Placeholder 3"/>
          <p:cNvSpPr>
            <a:spLocks noGrp="1"/>
          </p:cNvSpPr>
          <p:nvPr>
            <p:ph type="dt" sz="half" idx="12"/>
          </p:nvPr>
        </p:nvSpPr>
        <p:spPr/>
        <p:txBody>
          <a:bodyPr/>
          <a:lstStyle>
            <a:lvl1pPr>
              <a:defRPr/>
            </a:lvl1pPr>
          </a:lstStyle>
          <a:p>
            <a:fld id="{51CA1548-8FBF-4749-8ABA-55CA3F6F8E25}" type="datetime1">
              <a:rPr kumimoji="1" lang="en-US" altLang="zh-CN" smtClean="0"/>
              <a:t>3/18/15</a:t>
            </a:fld>
            <a:endParaRPr kumimoji="1" lang="zh-CN" altLang="en-US"/>
          </a:p>
        </p:txBody>
      </p:sp>
    </p:spTree>
    <p:extLst>
      <p:ext uri="{BB962C8B-B14F-4D97-AF65-F5344CB8AC3E}">
        <p14:creationId xmlns:p14="http://schemas.microsoft.com/office/powerpoint/2010/main" val="2278415190"/>
      </p:ext>
    </p:extLst>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Footer Placeholder 4"/>
          <p:cNvSpPr>
            <a:spLocks noGrp="1"/>
          </p:cNvSpPr>
          <p:nvPr>
            <p:ph type="ftr" sz="quarter" idx="10"/>
          </p:nvPr>
        </p:nvSpPr>
        <p:spPr/>
        <p:txBody>
          <a:bodyPr/>
          <a:lstStyle>
            <a:lvl1pPr>
              <a:defRPr/>
            </a:lvl1pPr>
          </a:lstStyle>
          <a:p>
            <a:endParaRPr kumimoji="1" lang="zh-CN" altLang="en-US"/>
          </a:p>
        </p:txBody>
      </p:sp>
      <p:sp>
        <p:nvSpPr>
          <p:cNvPr id="6" name="Slide Number Placeholder 5"/>
          <p:cNvSpPr>
            <a:spLocks noGrp="1"/>
          </p:cNvSpPr>
          <p:nvPr>
            <p:ph type="sldNum" sz="quarter" idx="11"/>
          </p:nvPr>
        </p:nvSpPr>
        <p:spPr/>
        <p:txBody>
          <a:bodyPr/>
          <a:lstStyle>
            <a:lvl1pPr>
              <a:defRPr/>
            </a:lvl1pPr>
          </a:lstStyle>
          <a:p>
            <a:fld id="{D7303D46-9BB5-4D44-8550-46E2B227A4D0}" type="slidenum">
              <a:rPr kumimoji="1" lang="zh-CN" altLang="en-US" smtClean="0"/>
              <a:t>‹#›</a:t>
            </a:fld>
            <a:endParaRPr kumimoji="1" lang="zh-CN" altLang="en-US"/>
          </a:p>
        </p:txBody>
      </p:sp>
      <p:sp>
        <p:nvSpPr>
          <p:cNvPr id="7" name="Date Placeholder 6"/>
          <p:cNvSpPr>
            <a:spLocks noGrp="1"/>
          </p:cNvSpPr>
          <p:nvPr>
            <p:ph type="dt" sz="half" idx="12"/>
          </p:nvPr>
        </p:nvSpPr>
        <p:spPr/>
        <p:txBody>
          <a:bodyPr/>
          <a:lstStyle>
            <a:lvl1pPr>
              <a:defRPr/>
            </a:lvl1pPr>
          </a:lstStyle>
          <a:p>
            <a:fld id="{0C078CD8-FAEA-8B43-B211-1FBB7C195C73}" type="datetime1">
              <a:rPr kumimoji="1" lang="en-US" altLang="zh-CN" smtClean="0"/>
              <a:t>3/18/15</a:t>
            </a:fld>
            <a:endParaRPr kumimoji="1" lang="zh-CN" altLang="en-US"/>
          </a:p>
        </p:txBody>
      </p:sp>
    </p:spTree>
    <p:extLst>
      <p:ext uri="{BB962C8B-B14F-4D97-AF65-F5344CB8AC3E}">
        <p14:creationId xmlns:p14="http://schemas.microsoft.com/office/powerpoint/2010/main" val="1718495769"/>
      </p:ext>
    </p:extLst>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Footer Placeholder 4"/>
          <p:cNvSpPr>
            <a:spLocks noGrp="1"/>
          </p:cNvSpPr>
          <p:nvPr>
            <p:ph type="ftr" sz="quarter" idx="10"/>
          </p:nvPr>
        </p:nvSpPr>
        <p:spPr/>
        <p:txBody>
          <a:bodyPr/>
          <a:lstStyle>
            <a:lvl1pPr>
              <a:defRPr/>
            </a:lvl1pPr>
          </a:lstStyle>
          <a:p>
            <a:endParaRPr kumimoji="1" lang="zh-CN" altLang="en-US"/>
          </a:p>
        </p:txBody>
      </p:sp>
      <p:sp>
        <p:nvSpPr>
          <p:cNvPr id="6" name="Slide Number Placeholder 5"/>
          <p:cNvSpPr>
            <a:spLocks noGrp="1"/>
          </p:cNvSpPr>
          <p:nvPr>
            <p:ph type="sldNum" sz="quarter" idx="11"/>
          </p:nvPr>
        </p:nvSpPr>
        <p:spPr/>
        <p:txBody>
          <a:bodyPr/>
          <a:lstStyle>
            <a:lvl1pPr>
              <a:defRPr/>
            </a:lvl1pPr>
          </a:lstStyle>
          <a:p>
            <a:fld id="{D7303D46-9BB5-4D44-8550-46E2B227A4D0}" type="slidenum">
              <a:rPr kumimoji="1" lang="zh-CN" altLang="en-US" smtClean="0"/>
              <a:t>‹#›</a:t>
            </a:fld>
            <a:endParaRPr kumimoji="1" lang="zh-CN" altLang="en-US"/>
          </a:p>
        </p:txBody>
      </p:sp>
      <p:sp>
        <p:nvSpPr>
          <p:cNvPr id="7" name="Date Placeholder 6"/>
          <p:cNvSpPr>
            <a:spLocks noGrp="1"/>
          </p:cNvSpPr>
          <p:nvPr>
            <p:ph type="dt" sz="half" idx="12"/>
          </p:nvPr>
        </p:nvSpPr>
        <p:spPr/>
        <p:txBody>
          <a:bodyPr/>
          <a:lstStyle>
            <a:lvl1pPr>
              <a:defRPr/>
            </a:lvl1pPr>
          </a:lstStyle>
          <a:p>
            <a:fld id="{2089943C-AD4D-464D-BEBE-46709230B2F2}" type="datetime1">
              <a:rPr kumimoji="1" lang="en-US" altLang="zh-CN" smtClean="0"/>
              <a:t>3/18/15</a:t>
            </a:fld>
            <a:endParaRPr kumimoji="1" lang="zh-CN" altLang="en-US"/>
          </a:p>
        </p:txBody>
      </p:sp>
    </p:spTree>
    <p:extLst>
      <p:ext uri="{BB962C8B-B14F-4D97-AF65-F5344CB8AC3E}">
        <p14:creationId xmlns:p14="http://schemas.microsoft.com/office/powerpoint/2010/main" val="1236404035"/>
      </p:ext>
    </p:extLst>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ftr" sz="quarter" idx="3"/>
          </p:nvPr>
        </p:nvSpPr>
        <p:spPr bwMode="auto">
          <a:xfrm>
            <a:off x="4495800" y="6248400"/>
            <a:ext cx="40386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Arial Unicode MS" pitchFamily="34" charset="-128"/>
                <a:cs typeface="Arial Unicode MS" pitchFamily="34" charset="-128"/>
              </a:defRPr>
            </a:lvl1pPr>
          </a:lstStyle>
          <a:p>
            <a:endParaRPr kumimoji="1" lang="zh-CN" altLang="en-US"/>
          </a:p>
        </p:txBody>
      </p:sp>
      <p:sp>
        <p:nvSpPr>
          <p:cNvPr id="36867" name="Rectangle 3"/>
          <p:cNvSpPr>
            <a:spLocks noGrp="1" noChangeArrowheads="1"/>
          </p:cNvSpPr>
          <p:nvPr>
            <p:ph type="sldNum" sz="quarter" idx="4"/>
          </p:nvPr>
        </p:nvSpPr>
        <p:spPr bwMode="auto">
          <a:xfrm>
            <a:off x="7620000" y="6553200"/>
            <a:ext cx="9144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ea typeface="Arial Unicode MS" pitchFamily="34" charset="-128"/>
                <a:cs typeface="Arial Unicode MS" pitchFamily="34" charset="-128"/>
              </a:defRPr>
            </a:lvl1pPr>
          </a:lstStyle>
          <a:p>
            <a:fld id="{D7303D46-9BB5-4D44-8550-46E2B227A4D0}" type="slidenum">
              <a:rPr kumimoji="1" lang="zh-CN" altLang="en-US" smtClean="0"/>
              <a:t>‹#›</a:t>
            </a:fld>
            <a:endParaRPr kumimoji="1" lang="zh-CN" altLang="en-US"/>
          </a:p>
        </p:txBody>
      </p:sp>
      <p:sp>
        <p:nvSpPr>
          <p:cNvPr id="36873" name="Rectangle 9"/>
          <p:cNvSpPr>
            <a:spLocks noChangeArrowheads="1"/>
          </p:cNvSpPr>
          <p:nvPr/>
        </p:nvSpPr>
        <p:spPr bwMode="auto">
          <a:xfrm>
            <a:off x="0" y="-6816"/>
            <a:ext cx="9144000" cy="611410"/>
          </a:xfrm>
          <a:prstGeom prst="rect">
            <a:avLst/>
          </a:prstGeom>
          <a:gradFill flip="none" rotWithShape="1">
            <a:gsLst>
              <a:gs pos="0">
                <a:schemeClr val="bg2"/>
              </a:gs>
              <a:gs pos="100000">
                <a:schemeClr val="bg1"/>
              </a:gs>
            </a:gsLst>
            <a:lin ang="5400000" scaled="1"/>
            <a:tileRect/>
          </a:gradFill>
          <a:ln w="9525">
            <a:noFill/>
            <a:miter lim="800000"/>
            <a:headEnd/>
            <a:tailEnd/>
          </a:ln>
        </p:spPr>
        <p:txBody>
          <a:bodyPr/>
          <a:lstStyle/>
          <a:p>
            <a:endParaRPr lang="zh-TW" altLang="en-US" sz="2400">
              <a:latin typeface="Times New Roman" pitchFamily="18" charset="0"/>
              <a:ea typeface="Arial Unicode MS" pitchFamily="34" charset="-128"/>
              <a:cs typeface="Arial Unicode MS" pitchFamily="34" charset="-128"/>
            </a:endParaRPr>
          </a:p>
        </p:txBody>
      </p:sp>
      <p:sp>
        <p:nvSpPr>
          <p:cNvPr id="36868" name="Rectangle 4"/>
          <p:cNvSpPr>
            <a:spLocks noGrp="1" noChangeArrowheads="1"/>
          </p:cNvSpPr>
          <p:nvPr>
            <p:ph type="title"/>
          </p:nvPr>
        </p:nvSpPr>
        <p:spPr bwMode="auto">
          <a:xfrm>
            <a:off x="460322" y="457200"/>
            <a:ext cx="8229600" cy="533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TW" altLang="en-US" dirty="0" smtClean="0"/>
              <a:t>按一下以編輯母片標題樣式</a:t>
            </a:r>
            <a:endParaRPr lang="en-US" altLang="zh-TW" dirty="0" smtClean="0"/>
          </a:p>
        </p:txBody>
      </p:sp>
      <p:sp>
        <p:nvSpPr>
          <p:cNvPr id="36869" name="Rectangle 5"/>
          <p:cNvSpPr>
            <a:spLocks noGrp="1" noChangeArrowheads="1"/>
          </p:cNvSpPr>
          <p:nvPr>
            <p:ph type="body" idx="1"/>
          </p:nvPr>
        </p:nvSpPr>
        <p:spPr bwMode="auto">
          <a:xfrm>
            <a:off x="457200" y="1219200"/>
            <a:ext cx="82296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altLang="zh-TW" dirty="0" smtClean="0"/>
          </a:p>
        </p:txBody>
      </p:sp>
      <p:sp>
        <p:nvSpPr>
          <p:cNvPr id="36872" name="Rectangle 8"/>
          <p:cNvSpPr>
            <a:spLocks noGrp="1" noChangeArrowheads="1"/>
          </p:cNvSpPr>
          <p:nvPr>
            <p:ph type="dt" sz="half" idx="2"/>
          </p:nvPr>
        </p:nvSpPr>
        <p:spPr bwMode="auto">
          <a:xfrm>
            <a:off x="4495800" y="6554634"/>
            <a:ext cx="304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ea typeface="Arial Unicode MS" pitchFamily="34" charset="-128"/>
                <a:cs typeface="Arial Unicode MS" pitchFamily="34" charset="-128"/>
              </a:defRPr>
            </a:lvl1pPr>
          </a:lstStyle>
          <a:p>
            <a:fld id="{165CA53F-5DE4-614D-888D-B1D21B0C4DF5}" type="datetime1">
              <a:rPr kumimoji="1" lang="en-US" altLang="zh-CN" smtClean="0"/>
              <a:t>3/18/15</a:t>
            </a:fld>
            <a:endParaRPr kumimoji="1" lang="zh-CN" altLang="en-US"/>
          </a:p>
        </p:txBody>
      </p:sp>
      <p:pic>
        <p:nvPicPr>
          <p:cNvPr id="2" name="Picture 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610600" y="6172200"/>
            <a:ext cx="468312" cy="606552"/>
          </a:xfrm>
          <a:prstGeom prst="rect">
            <a:avLst/>
          </a:prstGeom>
        </p:spPr>
      </p:pic>
      <p:pic>
        <p:nvPicPr>
          <p:cNvPr id="9" name="Picture 10" descr="ccg_02"/>
          <p:cNvPicPr>
            <a:picLocks noChangeAspect="1" noChangeArrowheads="1"/>
          </p:cNvPicPr>
          <p:nvPr/>
        </p:nvPicPr>
        <p:blipFill>
          <a:blip r:embed="rId14" cstate="print"/>
          <a:srcRect/>
          <a:stretch>
            <a:fillRect/>
          </a:stretch>
        </p:blipFill>
        <p:spPr bwMode="auto">
          <a:xfrm>
            <a:off x="0" y="6014793"/>
            <a:ext cx="4419600" cy="772014"/>
          </a:xfrm>
          <a:prstGeom prst="rect">
            <a:avLst/>
          </a:prstGeom>
          <a:noFill/>
        </p:spPr>
      </p:pic>
    </p:spTree>
    <p:extLst>
      <p:ext uri="{BB962C8B-B14F-4D97-AF65-F5344CB8AC3E}">
        <p14:creationId xmlns:p14="http://schemas.microsoft.com/office/powerpoint/2010/main" val="239894318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xmlns:p14="http://schemas.microsoft.com/office/powerpoint/2010/main" spd="med"/>
  <p:timing>
    <p:tnLst>
      <p:par>
        <p:cTn xmlns:p14="http://schemas.microsoft.com/office/powerpoint/2010/main" id="1" dur="indefinite" restart="never" nodeType="tmRoot"/>
      </p:par>
    </p:tnLst>
  </p:timing>
  <p:hf hdr="0" ftr="0" dt="0"/>
  <p:txStyles>
    <p:titleStyle>
      <a:lvl1pPr algn="l" rtl="0" eaLnBrk="1" fontAlgn="base" hangingPunct="1">
        <a:spcBef>
          <a:spcPct val="0"/>
        </a:spcBef>
        <a:spcAft>
          <a:spcPct val="0"/>
        </a:spcAft>
        <a:defRPr sz="2800">
          <a:solidFill>
            <a:schemeClr val="accent5">
              <a:lumMod val="25000"/>
            </a:schemeClr>
          </a:solidFill>
          <a:latin typeface="Arial Rounded MT Bold" panose="020F0704030504030204" pitchFamily="34" charset="0"/>
          <a:ea typeface="+mj-ea"/>
          <a:cs typeface="Arial Rounded MT Bold" panose="020F0704030504030204" pitchFamily="34" charset="0"/>
        </a:defRPr>
      </a:lvl1pPr>
      <a:lvl2pPr algn="l" rtl="0" eaLnBrk="1" fontAlgn="base" hangingPunct="1">
        <a:spcBef>
          <a:spcPct val="0"/>
        </a:spcBef>
        <a:spcAft>
          <a:spcPct val="0"/>
        </a:spcAft>
        <a:defRPr sz="2800">
          <a:solidFill>
            <a:schemeClr val="tx1"/>
          </a:solidFill>
          <a:latin typeface="Arial" charset="0"/>
          <a:cs typeface="Arial" charset="0"/>
        </a:defRPr>
      </a:lvl2pPr>
      <a:lvl3pPr algn="l" rtl="0" eaLnBrk="1" fontAlgn="base" hangingPunct="1">
        <a:spcBef>
          <a:spcPct val="0"/>
        </a:spcBef>
        <a:spcAft>
          <a:spcPct val="0"/>
        </a:spcAft>
        <a:defRPr sz="2800">
          <a:solidFill>
            <a:schemeClr val="tx1"/>
          </a:solidFill>
          <a:latin typeface="Arial" charset="0"/>
          <a:cs typeface="Arial" charset="0"/>
        </a:defRPr>
      </a:lvl3pPr>
      <a:lvl4pPr algn="l" rtl="0" eaLnBrk="1" fontAlgn="base" hangingPunct="1">
        <a:spcBef>
          <a:spcPct val="0"/>
        </a:spcBef>
        <a:spcAft>
          <a:spcPct val="0"/>
        </a:spcAft>
        <a:defRPr sz="2800">
          <a:solidFill>
            <a:schemeClr val="tx1"/>
          </a:solidFill>
          <a:latin typeface="Arial" charset="0"/>
          <a:cs typeface="Arial" charset="0"/>
        </a:defRPr>
      </a:lvl4pPr>
      <a:lvl5pPr algn="l" rtl="0" eaLnBrk="1" fontAlgn="base" hangingPunct="1">
        <a:spcBef>
          <a:spcPct val="0"/>
        </a:spcBef>
        <a:spcAft>
          <a:spcPct val="0"/>
        </a:spcAft>
        <a:defRPr sz="2800">
          <a:solidFill>
            <a:schemeClr val="tx1"/>
          </a:solidFill>
          <a:latin typeface="Arial" charset="0"/>
          <a:cs typeface="Arial" charset="0"/>
        </a:defRPr>
      </a:lvl5pPr>
      <a:lvl6pPr marL="457200" algn="l" rtl="0" eaLnBrk="1" fontAlgn="base" hangingPunct="1">
        <a:spcBef>
          <a:spcPct val="0"/>
        </a:spcBef>
        <a:spcAft>
          <a:spcPct val="0"/>
        </a:spcAft>
        <a:defRPr sz="2800">
          <a:solidFill>
            <a:schemeClr val="tx1"/>
          </a:solidFill>
          <a:latin typeface="Arial" charset="0"/>
          <a:cs typeface="Arial" charset="0"/>
        </a:defRPr>
      </a:lvl6pPr>
      <a:lvl7pPr marL="914400" algn="l" rtl="0" eaLnBrk="1" fontAlgn="base" hangingPunct="1">
        <a:spcBef>
          <a:spcPct val="0"/>
        </a:spcBef>
        <a:spcAft>
          <a:spcPct val="0"/>
        </a:spcAft>
        <a:defRPr sz="2800">
          <a:solidFill>
            <a:schemeClr val="tx1"/>
          </a:solidFill>
          <a:latin typeface="Arial" charset="0"/>
          <a:cs typeface="Arial" charset="0"/>
        </a:defRPr>
      </a:lvl7pPr>
      <a:lvl8pPr marL="1371600" algn="l" rtl="0" eaLnBrk="1" fontAlgn="base" hangingPunct="1">
        <a:spcBef>
          <a:spcPct val="0"/>
        </a:spcBef>
        <a:spcAft>
          <a:spcPct val="0"/>
        </a:spcAft>
        <a:defRPr sz="2800">
          <a:solidFill>
            <a:schemeClr val="tx1"/>
          </a:solidFill>
          <a:latin typeface="Arial" charset="0"/>
          <a:cs typeface="Arial" charset="0"/>
        </a:defRPr>
      </a:lvl8pPr>
      <a:lvl9pPr marL="1828800" algn="l" rtl="0" eaLnBrk="1" fontAlgn="base" hangingPunct="1">
        <a:spcBef>
          <a:spcPct val="0"/>
        </a:spcBef>
        <a:spcAft>
          <a:spcPct val="0"/>
        </a:spcAft>
        <a:defRPr sz="2800">
          <a:solidFill>
            <a:schemeClr val="tx1"/>
          </a:solidFill>
          <a:latin typeface="Arial" charset="0"/>
          <a:cs typeface="Arial" charset="0"/>
        </a:defRPr>
      </a:lvl9pPr>
    </p:titleStyle>
    <p:bodyStyle>
      <a:lvl1pPr marL="342900" indent="-342900" algn="l" rtl="0" eaLnBrk="1" fontAlgn="base" hangingPunct="1">
        <a:spcBef>
          <a:spcPct val="20000"/>
        </a:spcBef>
        <a:spcAft>
          <a:spcPct val="0"/>
        </a:spcAft>
        <a:buClr>
          <a:schemeClr val="bg2"/>
        </a:buClr>
        <a:buSzPct val="75000"/>
        <a:buFont typeface="Wingdings" pitchFamily="2" charset="2"/>
        <a:buChar char="n"/>
        <a:defRPr sz="2400" b="0">
          <a:solidFill>
            <a:schemeClr val="tx1"/>
          </a:solidFill>
          <a:latin typeface="+mj-lt"/>
          <a:ea typeface="+mn-ea"/>
          <a:cs typeface="Calibri" pitchFamily="34" charset="0"/>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sz="2000" b="0">
          <a:solidFill>
            <a:schemeClr val="tx1"/>
          </a:solidFill>
          <a:latin typeface="+mj-lt"/>
          <a:cs typeface="Calibri" pitchFamily="34" charset="0"/>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sz="1800" b="0">
          <a:solidFill>
            <a:schemeClr val="tx1"/>
          </a:solidFill>
          <a:latin typeface="+mj-lt"/>
          <a:cs typeface="Calibri" pitchFamily="34" charset="0"/>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sz="1600" b="0">
          <a:solidFill>
            <a:schemeClr val="tx1"/>
          </a:solidFill>
          <a:latin typeface="+mj-lt"/>
          <a:cs typeface="Calibri" pitchFamily="34" charset="0"/>
        </a:defRPr>
      </a:lvl4pPr>
      <a:lvl5pPr marL="2057400" indent="-228600" algn="l" rtl="0" eaLnBrk="1" fontAlgn="base" hangingPunct="1">
        <a:spcBef>
          <a:spcPct val="20000"/>
        </a:spcBef>
        <a:spcAft>
          <a:spcPct val="0"/>
        </a:spcAft>
        <a:buClr>
          <a:schemeClr val="bg2"/>
        </a:buClr>
        <a:buFont typeface="Wingdings" pitchFamily="2" charset="2"/>
        <a:buChar char="§"/>
        <a:defRPr sz="1600" b="0">
          <a:solidFill>
            <a:schemeClr val="tx1"/>
          </a:solidFill>
          <a:latin typeface="+mj-lt"/>
          <a:cs typeface="Calibri" pitchFamily="34" charset="0"/>
        </a:defRPr>
      </a:lvl5pPr>
      <a:lvl6pPr marL="25146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6pPr>
      <a:lvl7pPr marL="29718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7pPr>
      <a:lvl8pPr marL="34290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8pPr>
      <a:lvl9pPr marL="3886200" indent="-228600" algn="l" rtl="0" eaLnBrk="1" fontAlgn="base" hangingPunct="1">
        <a:spcBef>
          <a:spcPct val="20000"/>
        </a:spcBef>
        <a:spcAft>
          <a:spcPct val="0"/>
        </a:spcAft>
        <a:buClr>
          <a:schemeClr val="bg2"/>
        </a:buClr>
        <a:buFont typeface="Wingdings" pitchFamily="2" charset="2"/>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tags" Target="../tags/tag8.xml"/><Relationship Id="rId2" Type="http://schemas.openxmlformats.org/officeDocument/2006/relationships/tags" Target="../tags/tag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1" Type="http://schemas.openxmlformats.org/officeDocument/2006/relationships/image" Target="../media/image7.png"/><Relationship Id="rId12" Type="http://schemas.openxmlformats.org/officeDocument/2006/relationships/image" Target="../media/image15.png"/><Relationship Id="rId13" Type="http://schemas.openxmlformats.org/officeDocument/2006/relationships/image" Target="../media/image16.png"/><Relationship Id="rId1" Type="http://schemas.openxmlformats.org/officeDocument/2006/relationships/tags" Target="../tags/tag10.xml"/><Relationship Id="rId2" Type="http://schemas.openxmlformats.org/officeDocument/2006/relationships/tags" Target="../tags/tag11.xml"/><Relationship Id="rId3" Type="http://schemas.openxmlformats.org/officeDocument/2006/relationships/tags" Target="../tags/tag12.xml"/><Relationship Id="rId4" Type="http://schemas.openxmlformats.org/officeDocument/2006/relationships/tags" Target="../tags/tag13.xml"/><Relationship Id="rId5" Type="http://schemas.openxmlformats.org/officeDocument/2006/relationships/tags" Target="../tags/tag14.xml"/><Relationship Id="rId6" Type="http://schemas.openxmlformats.org/officeDocument/2006/relationships/slideLayout" Target="../slideLayouts/slideLayout2.xml"/><Relationship Id="rId7" Type="http://schemas.openxmlformats.org/officeDocument/2006/relationships/notesSlide" Target="../notesSlides/notesSlide11.xml"/><Relationship Id="rId8" Type="http://schemas.openxmlformats.org/officeDocument/2006/relationships/image" Target="../media/image14.png"/><Relationship Id="rId9" Type="http://schemas.openxmlformats.org/officeDocument/2006/relationships/image" Target="../media/image5.png"/><Relationship Id="rId10"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usten.cs.illinois.edu:60000/"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jpg"/><Relationship Id="rId4" Type="http://schemas.openxmlformats.org/officeDocument/2006/relationships/image" Target="../media/image30.jpg"/><Relationship Id="rId5" Type="http://schemas.openxmlformats.org/officeDocument/2006/relationships/image" Target="../media/image31.jpg"/><Relationship Id="rId6" Type="http://schemas.openxmlformats.org/officeDocument/2006/relationships/image" Target="../media/image32.jp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cogcomp.cs.illinois.edu/page/demo_view/Coref"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1.xml.rels><?xml version="1.0" encoding="UTF-8" standalone="yes"?>
<Relationships xmlns="http://schemas.openxmlformats.org/package/2006/relationships"><Relationship Id="rId11" Type="http://schemas.openxmlformats.org/officeDocument/2006/relationships/slideLayout" Target="../slideLayouts/slideLayout2.xml"/><Relationship Id="rId12" Type="http://schemas.openxmlformats.org/officeDocument/2006/relationships/image" Target="../media/image5.png"/><Relationship Id="rId13" Type="http://schemas.openxmlformats.org/officeDocument/2006/relationships/image" Target="../media/image6.png"/><Relationship Id="rId14" Type="http://schemas.openxmlformats.org/officeDocument/2006/relationships/image" Target="../media/image7.png"/><Relationship Id="rId15" Type="http://schemas.openxmlformats.org/officeDocument/2006/relationships/image" Target="../media/image15.png"/><Relationship Id="rId16" Type="http://schemas.openxmlformats.org/officeDocument/2006/relationships/image" Target="../media/image33.png"/><Relationship Id="rId17" Type="http://schemas.openxmlformats.org/officeDocument/2006/relationships/image" Target="../media/image34.png"/><Relationship Id="rId18" Type="http://schemas.openxmlformats.org/officeDocument/2006/relationships/image" Target="../media/image35.png"/><Relationship Id="rId19" Type="http://schemas.openxmlformats.org/officeDocument/2006/relationships/image" Target="../media/image16.png"/><Relationship Id="rId1" Type="http://schemas.openxmlformats.org/officeDocument/2006/relationships/tags" Target="../tags/tag15.xml"/><Relationship Id="rId2" Type="http://schemas.openxmlformats.org/officeDocument/2006/relationships/tags" Target="../tags/tag16.xml"/><Relationship Id="rId3" Type="http://schemas.openxmlformats.org/officeDocument/2006/relationships/tags" Target="../tags/tag17.xml"/><Relationship Id="rId4" Type="http://schemas.openxmlformats.org/officeDocument/2006/relationships/tags" Target="../tags/tag18.xml"/><Relationship Id="rId5" Type="http://schemas.openxmlformats.org/officeDocument/2006/relationships/tags" Target="../tags/tag19.xml"/><Relationship Id="rId6" Type="http://schemas.openxmlformats.org/officeDocument/2006/relationships/tags" Target="../tags/tag20.xml"/><Relationship Id="rId7" Type="http://schemas.openxmlformats.org/officeDocument/2006/relationships/tags" Target="../tags/tag21.xml"/><Relationship Id="rId8" Type="http://schemas.openxmlformats.org/officeDocument/2006/relationships/tags" Target="../tags/tag22.xml"/><Relationship Id="rId9" Type="http://schemas.openxmlformats.org/officeDocument/2006/relationships/tags" Target="../tags/tag23.xml"/><Relationship Id="rId10" Type="http://schemas.openxmlformats.org/officeDocument/2006/relationships/tags" Target="../tags/tag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1" Type="http://schemas.openxmlformats.org/officeDocument/2006/relationships/image" Target="../media/image7.png"/><Relationship Id="rId12" Type="http://schemas.openxmlformats.org/officeDocument/2006/relationships/image" Target="../media/image8.png"/><Relationship Id="rId1" Type="http://schemas.openxmlformats.org/officeDocument/2006/relationships/tags" Target="../tags/tag2.xml"/><Relationship Id="rId2" Type="http://schemas.openxmlformats.org/officeDocument/2006/relationships/tags" Target="../tags/tag3.xml"/><Relationship Id="rId3" Type="http://schemas.openxmlformats.org/officeDocument/2006/relationships/tags" Target="../tags/tag4.xml"/><Relationship Id="rId4" Type="http://schemas.openxmlformats.org/officeDocument/2006/relationships/tags" Target="../tags/tag5.xml"/><Relationship Id="rId5" Type="http://schemas.openxmlformats.org/officeDocument/2006/relationships/tags" Target="../tags/tag6.xml"/><Relationship Id="rId6" Type="http://schemas.openxmlformats.org/officeDocument/2006/relationships/tags" Target="../tags/tag7.xml"/><Relationship Id="rId7" Type="http://schemas.openxmlformats.org/officeDocument/2006/relationships/slideLayout" Target="../slideLayouts/slideLayout2.xml"/><Relationship Id="rId8" Type="http://schemas.openxmlformats.org/officeDocument/2006/relationships/notesSlide" Target="../notesSlides/notesSlide5.xml"/><Relationship Id="rId9" Type="http://schemas.openxmlformats.org/officeDocument/2006/relationships/image" Target="../media/image5.png"/><Relationship Id="rId10"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Coreference Resolution </a:t>
            </a:r>
            <a:r>
              <a:rPr lang="en-US" altLang="zh-CN" dirty="0" smtClean="0"/>
              <a:t>with Knowledge</a:t>
            </a:r>
            <a:endParaRPr kumimoji="1" lang="zh-CN" altLang="en-US" dirty="0"/>
          </a:p>
        </p:txBody>
      </p:sp>
      <p:sp>
        <p:nvSpPr>
          <p:cNvPr id="3" name="副标题 2"/>
          <p:cNvSpPr>
            <a:spLocks noGrp="1"/>
          </p:cNvSpPr>
          <p:nvPr>
            <p:ph type="subTitle" idx="1"/>
          </p:nvPr>
        </p:nvSpPr>
        <p:spPr/>
        <p:txBody>
          <a:bodyPr/>
          <a:lstStyle/>
          <a:p>
            <a:r>
              <a:rPr kumimoji="1" lang="en-US" altLang="zh-CN" dirty="0" smtClean="0"/>
              <a:t>Haoruo</a:t>
            </a:r>
            <a:r>
              <a:rPr kumimoji="1" lang="zh-CN" altLang="en-US" dirty="0" smtClean="0"/>
              <a:t> </a:t>
            </a:r>
            <a:r>
              <a:rPr kumimoji="1" lang="en-US" altLang="zh-CN" dirty="0" smtClean="0"/>
              <a:t>Peng</a:t>
            </a:r>
          </a:p>
          <a:p>
            <a:r>
              <a:rPr kumimoji="1" lang="en-US" altLang="zh-CN" dirty="0" smtClean="0"/>
              <a:t>March</a:t>
            </a:r>
            <a:r>
              <a:rPr kumimoji="1" lang="zh-CN" altLang="en-US" dirty="0" smtClean="0"/>
              <a:t> </a:t>
            </a:r>
            <a:r>
              <a:rPr kumimoji="1" lang="en-US" altLang="zh-CN" dirty="0" smtClean="0"/>
              <a:t>20,</a:t>
            </a:r>
            <a:r>
              <a:rPr kumimoji="1" lang="zh-CN" altLang="en-US" dirty="0" smtClean="0"/>
              <a:t> </a:t>
            </a:r>
            <a:r>
              <a:rPr kumimoji="1" lang="en-US" altLang="zh-CN" dirty="0" smtClean="0"/>
              <a:t>2015</a:t>
            </a:r>
            <a:endParaRPr kumimoji="1" lang="zh-CN" altLang="en-US" dirty="0"/>
          </a:p>
        </p:txBody>
      </p:sp>
      <p:sp>
        <p:nvSpPr>
          <p:cNvPr id="4" name="幻灯片编号占位符 3"/>
          <p:cNvSpPr>
            <a:spLocks noGrp="1"/>
          </p:cNvSpPr>
          <p:nvPr>
            <p:ph type="sldNum" sz="quarter" idx="4"/>
          </p:nvPr>
        </p:nvSpPr>
        <p:spPr/>
        <p:txBody>
          <a:bodyPr/>
          <a:lstStyle/>
          <a:p>
            <a:fld id="{D7303D46-9BB5-4D44-8550-46E2B227A4D0}" type="slidenum">
              <a:rPr kumimoji="1" lang="zh-CN" altLang="en-US" smtClean="0"/>
              <a:t>1</a:t>
            </a:fld>
            <a:endParaRPr kumimoji="1" lang="zh-CN" altLang="en-US"/>
          </a:p>
        </p:txBody>
      </p:sp>
    </p:spTree>
    <p:extLst>
      <p:ext uri="{BB962C8B-B14F-4D97-AF65-F5344CB8AC3E}">
        <p14:creationId xmlns:p14="http://schemas.microsoft.com/office/powerpoint/2010/main" val="382032020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Hard</a:t>
            </a:r>
            <a:r>
              <a:rPr lang="zh-CN" altLang="en-US" dirty="0" smtClean="0"/>
              <a:t> </a:t>
            </a:r>
            <a:r>
              <a:rPr lang="en-US" altLang="zh-CN" dirty="0"/>
              <a:t>Coreference</a:t>
            </a:r>
            <a:r>
              <a:rPr lang="zh-CN" altLang="en-US" dirty="0"/>
              <a:t> </a:t>
            </a:r>
            <a:r>
              <a:rPr lang="en-US" altLang="zh-CN" dirty="0"/>
              <a:t>Problems</a:t>
            </a:r>
            <a:endParaRPr kumimoji="1" lang="zh-CN" altLang="en-US" dirty="0"/>
          </a:p>
        </p:txBody>
      </p:sp>
      <p:sp>
        <p:nvSpPr>
          <p:cNvPr id="3" name="内容占位符 2"/>
          <p:cNvSpPr>
            <a:spLocks noGrp="1"/>
          </p:cNvSpPr>
          <p:nvPr>
            <p:ph idx="1"/>
          </p:nvPr>
        </p:nvSpPr>
        <p:spPr/>
        <p:txBody>
          <a:bodyPr/>
          <a:lstStyle/>
          <a:p>
            <a:r>
              <a:rPr kumimoji="1" lang="en-US" altLang="zh-CN" dirty="0" smtClean="0"/>
              <a:t>Motivating Examples</a:t>
            </a:r>
          </a:p>
          <a:p>
            <a:pPr marL="457200" lvl="1" indent="0">
              <a:buNone/>
            </a:pPr>
            <a:r>
              <a:rPr kumimoji="1" lang="en-US" altLang="zh-CN" dirty="0" smtClean="0"/>
              <a:t>Category 1</a:t>
            </a:r>
          </a:p>
          <a:p>
            <a:pPr lvl="1"/>
            <a:r>
              <a:rPr lang="en-US" altLang="zh-CN" dirty="0" smtClean="0"/>
              <a:t>[</a:t>
            </a:r>
            <a:r>
              <a:rPr lang="en-US" altLang="zh-CN" dirty="0"/>
              <a:t>A bird] perched on the [limb] and [it]</a:t>
            </a:r>
            <a:r>
              <a:rPr lang="zh-CN" altLang="en-US" dirty="0"/>
              <a:t> </a:t>
            </a:r>
            <a:r>
              <a:rPr lang="en-US" altLang="zh-CN" dirty="0"/>
              <a:t>bent</a:t>
            </a:r>
            <a:r>
              <a:rPr lang="en-US" altLang="zh-CN" dirty="0" smtClean="0"/>
              <a:t>.</a:t>
            </a:r>
          </a:p>
          <a:p>
            <a:pPr lvl="1"/>
            <a:r>
              <a:rPr lang="en-US" altLang="zh-CN" dirty="0" smtClean="0"/>
              <a:t>[</a:t>
            </a:r>
            <a:r>
              <a:rPr lang="en-US" altLang="zh-CN" dirty="0"/>
              <a:t>The bee</a:t>
            </a:r>
            <a:r>
              <a:rPr lang="en-US" altLang="zh-CN" dirty="0" smtClean="0"/>
              <a:t>] </a:t>
            </a:r>
            <a:r>
              <a:rPr lang="en-US" altLang="zh-CN" dirty="0"/>
              <a:t>landed on [the flower</a:t>
            </a:r>
            <a:r>
              <a:rPr lang="en-US" altLang="zh-CN" dirty="0" smtClean="0"/>
              <a:t>] </a:t>
            </a:r>
            <a:r>
              <a:rPr lang="en-US" altLang="zh-CN" dirty="0"/>
              <a:t>because [it</a:t>
            </a:r>
            <a:r>
              <a:rPr lang="en-US" altLang="zh-CN" dirty="0" smtClean="0"/>
              <a:t>] </a:t>
            </a:r>
            <a:r>
              <a:rPr lang="en-US" altLang="zh-CN" dirty="0"/>
              <a:t>had pollen.</a:t>
            </a:r>
          </a:p>
          <a:p>
            <a:pPr marL="457200" lvl="1" indent="0">
              <a:buNone/>
            </a:pPr>
            <a:endParaRPr lang="en-US" altLang="zh-CN" dirty="0" smtClean="0"/>
          </a:p>
          <a:p>
            <a:pPr marL="457200" lvl="1" indent="0">
              <a:buNone/>
            </a:pPr>
            <a:r>
              <a:rPr lang="en-US" altLang="zh-CN" dirty="0" smtClean="0"/>
              <a:t>Category 2</a:t>
            </a:r>
            <a:endParaRPr lang="en-US" altLang="zh-CN" dirty="0"/>
          </a:p>
          <a:p>
            <a:pPr lvl="1"/>
            <a:r>
              <a:rPr lang="en-US" altLang="zh-CN" dirty="0" smtClean="0"/>
              <a:t>[Jack]</a:t>
            </a:r>
            <a:r>
              <a:rPr lang="zh-CN" altLang="zh-CN" dirty="0" smtClean="0"/>
              <a:t> </a:t>
            </a:r>
            <a:r>
              <a:rPr lang="en-US" altLang="zh-CN" dirty="0"/>
              <a:t>is robbed by [Kevin], and [he] is</a:t>
            </a:r>
            <a:r>
              <a:rPr lang="zh-CN" altLang="en-US" dirty="0"/>
              <a:t> </a:t>
            </a:r>
            <a:r>
              <a:rPr lang="en-US" altLang="zh-CN" dirty="0"/>
              <a:t>arrested by police</a:t>
            </a:r>
            <a:r>
              <a:rPr lang="en-US" altLang="zh-CN" dirty="0" smtClean="0"/>
              <a:t>.</a:t>
            </a:r>
          </a:p>
          <a:p>
            <a:pPr lvl="1"/>
            <a:r>
              <a:rPr lang="en-US" altLang="zh-CN" dirty="0"/>
              <a:t>[</a:t>
            </a:r>
            <a:r>
              <a:rPr lang="en-US" altLang="zh-CN" dirty="0" smtClean="0"/>
              <a:t>Jim] </a:t>
            </a:r>
            <a:r>
              <a:rPr lang="en-US" altLang="zh-CN" dirty="0"/>
              <a:t>was afraid of </a:t>
            </a:r>
            <a:r>
              <a:rPr lang="en-US" altLang="zh-CN" dirty="0" smtClean="0"/>
              <a:t>[Robert] because </a:t>
            </a:r>
            <a:r>
              <a:rPr lang="en-US" altLang="zh-CN" dirty="0"/>
              <a:t>[he</a:t>
            </a:r>
            <a:r>
              <a:rPr lang="en-US" altLang="zh-CN" dirty="0" smtClean="0"/>
              <a:t>] </a:t>
            </a:r>
            <a:r>
              <a:rPr lang="en-US" altLang="zh-CN" dirty="0"/>
              <a:t>gets scared around new people.</a:t>
            </a:r>
            <a:endParaRPr lang="en-US" altLang="zh-CN" dirty="0" smtClean="0"/>
          </a:p>
          <a:p>
            <a:pPr marL="457200" lvl="1" indent="0">
              <a:buNone/>
            </a:pPr>
            <a:endParaRPr lang="en-US" altLang="zh-CN" dirty="0" smtClean="0"/>
          </a:p>
          <a:p>
            <a:pPr marL="457200" lvl="1" indent="0">
              <a:buNone/>
            </a:pPr>
            <a:r>
              <a:rPr lang="en-US" altLang="zh-CN" dirty="0" smtClean="0"/>
              <a:t>Category </a:t>
            </a:r>
            <a:r>
              <a:rPr lang="en-US" altLang="zh-CN" dirty="0"/>
              <a:t>3</a:t>
            </a:r>
            <a:endParaRPr lang="en-US" altLang="zh-CN" dirty="0" smtClean="0"/>
          </a:p>
          <a:p>
            <a:pPr lvl="1"/>
            <a:r>
              <a:rPr lang="en-US" altLang="zh-CN" dirty="0"/>
              <a:t>[Lakshman</a:t>
            </a:r>
            <a:r>
              <a:rPr lang="en-US" altLang="zh-CN" dirty="0" smtClean="0"/>
              <a:t>] </a:t>
            </a:r>
            <a:r>
              <a:rPr lang="en-US" altLang="zh-CN" dirty="0"/>
              <a:t>asked [Vivan</a:t>
            </a:r>
            <a:r>
              <a:rPr lang="en-US" altLang="zh-CN" dirty="0" smtClean="0"/>
              <a:t>] </a:t>
            </a:r>
            <a:r>
              <a:rPr lang="en-US" altLang="zh-CN" dirty="0"/>
              <a:t>to get him some ice cream because [he</a:t>
            </a:r>
            <a:r>
              <a:rPr lang="en-US" altLang="zh-CN" dirty="0" smtClean="0"/>
              <a:t>] </a:t>
            </a:r>
            <a:r>
              <a:rPr lang="en-US" altLang="zh-CN" dirty="0"/>
              <a:t>was hot.</a:t>
            </a:r>
            <a:endParaRPr lang="en-US" altLang="zh-CN" dirty="0" smtClean="0"/>
          </a:p>
          <a:p>
            <a:pPr lvl="1"/>
            <a:endParaRPr lang="en-US" altLang="zh-CN" dirty="0"/>
          </a:p>
          <a:p>
            <a:pPr lvl="1"/>
            <a:endParaRPr kumimoji="1" lang="zh-CN" altLang="en-US" dirty="0"/>
          </a:p>
        </p:txBody>
      </p:sp>
      <p:sp>
        <p:nvSpPr>
          <p:cNvPr id="4" name="幻灯片编号占位符 3"/>
          <p:cNvSpPr>
            <a:spLocks noGrp="1"/>
          </p:cNvSpPr>
          <p:nvPr>
            <p:ph type="sldNum" sz="quarter" idx="11"/>
          </p:nvPr>
        </p:nvSpPr>
        <p:spPr/>
        <p:txBody>
          <a:bodyPr/>
          <a:lstStyle/>
          <a:p>
            <a:fld id="{D7303D46-9BB5-4D44-8550-46E2B227A4D0}" type="slidenum">
              <a:rPr kumimoji="1" lang="zh-CN" altLang="en-US" smtClean="0"/>
              <a:t>10</a:t>
            </a:fld>
            <a:endParaRPr kumimoji="1" lang="zh-CN" altLang="en-US"/>
          </a:p>
        </p:txBody>
      </p:sp>
    </p:spTree>
    <p:extLst>
      <p:ext uri="{BB962C8B-B14F-4D97-AF65-F5344CB8AC3E}">
        <p14:creationId xmlns:p14="http://schemas.microsoft.com/office/powerpoint/2010/main" val="303578285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Predicate Schemas</a:t>
            </a:r>
            <a:endParaRPr kumimoji="1" lang="zh-CN" altLang="en-US" dirty="0"/>
          </a:p>
        </p:txBody>
      </p:sp>
      <p:sp>
        <p:nvSpPr>
          <p:cNvPr id="3" name="内容占位符 2"/>
          <p:cNvSpPr>
            <a:spLocks noGrp="1"/>
          </p:cNvSpPr>
          <p:nvPr>
            <p:ph idx="1"/>
          </p:nvPr>
        </p:nvSpPr>
        <p:spPr>
          <a:xfrm>
            <a:off x="457199" y="1492898"/>
            <a:ext cx="8543761" cy="4603102"/>
          </a:xfrm>
        </p:spPr>
        <p:txBody>
          <a:bodyPr/>
          <a:lstStyle/>
          <a:p>
            <a:r>
              <a:rPr kumimoji="1" lang="en-US" altLang="zh-CN" dirty="0" smtClean="0"/>
              <a:t>Type 1</a:t>
            </a:r>
          </a:p>
          <a:p>
            <a:pPr lvl="1"/>
            <a:r>
              <a:rPr kumimoji="1" lang="en-US" altLang="zh-CN" dirty="0" smtClean="0"/>
              <a:t> </a:t>
            </a:r>
          </a:p>
          <a:p>
            <a:pPr lvl="1"/>
            <a:r>
              <a:rPr kumimoji="1" lang="en-US" altLang="zh-CN" dirty="0" smtClean="0"/>
              <a:t>(Cat1) </a:t>
            </a:r>
            <a:r>
              <a:rPr lang="en-US" altLang="zh-CN" dirty="0"/>
              <a:t>[The bee] landed on [the flower] because [it] had pollen.</a:t>
            </a:r>
          </a:p>
          <a:p>
            <a:pPr lvl="1"/>
            <a:r>
              <a:rPr lang="en-US" altLang="zh-CN" dirty="0" smtClean="0"/>
              <a:t>S(have(m=[the flower], a=[pollen])) &gt;</a:t>
            </a:r>
          </a:p>
          <a:p>
            <a:pPr marL="457200" lvl="1" indent="0">
              <a:buNone/>
            </a:pPr>
            <a:r>
              <a:rPr lang="en-US" altLang="zh-CN" dirty="0" smtClean="0"/>
              <a:t>    S(have(m=[the bee],     a=[pollen]))</a:t>
            </a:r>
            <a:endParaRPr kumimoji="1" lang="en-US" altLang="zh-CN" dirty="0" smtClean="0"/>
          </a:p>
          <a:p>
            <a:endParaRPr kumimoji="1" lang="en-US" altLang="zh-CN" dirty="0"/>
          </a:p>
          <a:p>
            <a:r>
              <a:rPr kumimoji="1" lang="en-US" altLang="zh-CN" dirty="0" smtClean="0"/>
              <a:t>Type 2</a:t>
            </a:r>
          </a:p>
          <a:p>
            <a:pPr lvl="1"/>
            <a:r>
              <a:rPr kumimoji="1" lang="en-US" altLang="zh-CN" dirty="0"/>
              <a:t> </a:t>
            </a:r>
            <a:endParaRPr kumimoji="1" lang="en-US" altLang="zh-CN" dirty="0" smtClean="0"/>
          </a:p>
          <a:p>
            <a:pPr lvl="1"/>
            <a:r>
              <a:rPr lang="en-US" altLang="zh-CN" dirty="0" smtClean="0"/>
              <a:t>(Cat2) </a:t>
            </a:r>
            <a:r>
              <a:rPr lang="en-US" altLang="zh-CN" dirty="0"/>
              <a:t>[Jim] was afraid of [Robert] because [he] gets scared around new people.</a:t>
            </a:r>
          </a:p>
          <a:p>
            <a:pPr lvl="1"/>
            <a:r>
              <a:rPr lang="en-US" altLang="zh-CN" dirty="0" smtClean="0"/>
              <a:t>S(be </a:t>
            </a:r>
            <a:r>
              <a:rPr lang="en-US" altLang="zh-CN" dirty="0"/>
              <a:t>afraid </a:t>
            </a:r>
            <a:r>
              <a:rPr lang="en-US" altLang="zh-CN" dirty="0" smtClean="0"/>
              <a:t>of(m=</a:t>
            </a:r>
            <a:r>
              <a:rPr lang="zh-CN" altLang="en-US" dirty="0" smtClean="0"/>
              <a:t>*</a:t>
            </a:r>
            <a:r>
              <a:rPr lang="en-US" altLang="zh-CN" dirty="0" smtClean="0"/>
              <a:t>, a=</a:t>
            </a:r>
            <a:r>
              <a:rPr lang="zh-CN" altLang="en-US" dirty="0"/>
              <a:t>*</a:t>
            </a:r>
            <a:r>
              <a:rPr lang="en-US" altLang="zh-CN" dirty="0" smtClean="0"/>
              <a:t>) | get </a:t>
            </a:r>
            <a:r>
              <a:rPr lang="en-US" altLang="zh-CN" dirty="0"/>
              <a:t>scared </a:t>
            </a:r>
            <a:r>
              <a:rPr lang="en-US" altLang="zh-CN" dirty="0" smtClean="0"/>
              <a:t>around(m=</a:t>
            </a:r>
            <a:r>
              <a:rPr lang="zh-CN" altLang="en-US" dirty="0" smtClean="0"/>
              <a:t>*</a:t>
            </a:r>
            <a:r>
              <a:rPr lang="en-US" altLang="zh-CN" dirty="0" smtClean="0"/>
              <a:t>,</a:t>
            </a:r>
            <a:r>
              <a:rPr lang="zh-CN" altLang="en-US" dirty="0" smtClean="0"/>
              <a:t> </a:t>
            </a:r>
            <a:r>
              <a:rPr lang="en-US" altLang="zh-CN" dirty="0" smtClean="0"/>
              <a:t>a=</a:t>
            </a:r>
            <a:r>
              <a:rPr lang="zh-CN" altLang="en-US" dirty="0" smtClean="0"/>
              <a:t>*</a:t>
            </a:r>
            <a:r>
              <a:rPr lang="en-US" altLang="zh-CN" dirty="0" smtClean="0"/>
              <a:t>), because</a:t>
            </a:r>
            <a:r>
              <a:rPr lang="en-US" altLang="zh-CN" dirty="0"/>
              <a:t>) &gt;</a:t>
            </a:r>
          </a:p>
          <a:p>
            <a:pPr marL="457200" lvl="1" indent="0">
              <a:buNone/>
            </a:pPr>
            <a:r>
              <a:rPr lang="en-US" altLang="zh-CN" dirty="0" smtClean="0"/>
              <a:t>    S(</a:t>
            </a:r>
            <a:r>
              <a:rPr lang="en-US" altLang="zh-CN" dirty="0"/>
              <a:t>be afraid </a:t>
            </a:r>
            <a:r>
              <a:rPr lang="en-US" altLang="zh-CN" dirty="0" smtClean="0"/>
              <a:t>of(a=</a:t>
            </a:r>
            <a:r>
              <a:rPr lang="zh-CN" altLang="en-US" dirty="0" smtClean="0"/>
              <a:t>*</a:t>
            </a:r>
            <a:r>
              <a:rPr lang="en-US" altLang="zh-CN" dirty="0" smtClean="0"/>
              <a:t>, m=</a:t>
            </a:r>
            <a:r>
              <a:rPr lang="zh-CN" altLang="en-US" dirty="0" smtClean="0"/>
              <a:t>*</a:t>
            </a:r>
            <a:r>
              <a:rPr lang="en-US" altLang="zh-CN" dirty="0" smtClean="0"/>
              <a:t>) | get </a:t>
            </a:r>
            <a:r>
              <a:rPr lang="en-US" altLang="zh-CN" dirty="0"/>
              <a:t>scared </a:t>
            </a:r>
            <a:r>
              <a:rPr lang="en-US" altLang="zh-CN" dirty="0" smtClean="0"/>
              <a:t>around(m=</a:t>
            </a:r>
            <a:r>
              <a:rPr lang="zh-CN" altLang="en-US" dirty="0" smtClean="0"/>
              <a:t>*</a:t>
            </a:r>
            <a:r>
              <a:rPr lang="en-US" altLang="zh-CN" dirty="0"/>
              <a:t>,</a:t>
            </a:r>
            <a:r>
              <a:rPr lang="en-US" altLang="zh-CN" dirty="0" smtClean="0"/>
              <a:t> a=</a:t>
            </a:r>
            <a:r>
              <a:rPr lang="zh-CN" altLang="en-US" dirty="0" smtClean="0"/>
              <a:t>*</a:t>
            </a:r>
            <a:r>
              <a:rPr lang="en-US" altLang="zh-CN" dirty="0" smtClean="0"/>
              <a:t>), </a:t>
            </a:r>
            <a:r>
              <a:rPr lang="en-US" altLang="zh-CN" dirty="0"/>
              <a:t>because)</a:t>
            </a:r>
            <a:endParaRPr kumimoji="1" lang="zh-CN" altLang="en-US" dirty="0"/>
          </a:p>
        </p:txBody>
      </p:sp>
      <p:sp>
        <p:nvSpPr>
          <p:cNvPr id="4" name="幻灯片编号占位符 3"/>
          <p:cNvSpPr>
            <a:spLocks noGrp="1"/>
          </p:cNvSpPr>
          <p:nvPr>
            <p:ph type="sldNum" sz="quarter" idx="11"/>
          </p:nvPr>
        </p:nvSpPr>
        <p:spPr/>
        <p:txBody>
          <a:bodyPr/>
          <a:lstStyle/>
          <a:p>
            <a:fld id="{D7303D46-9BB5-4D44-8550-46E2B227A4D0}" type="slidenum">
              <a:rPr kumimoji="1" lang="zh-CN" altLang="en-US" smtClean="0"/>
              <a:t>11</a:t>
            </a:fld>
            <a:endParaRPr kumimoji="1" lang="zh-CN" altLang="en-US"/>
          </a:p>
        </p:txBody>
      </p:sp>
      <p:pic>
        <p:nvPicPr>
          <p:cNvPr id="6" name="图片 5" descr="TP_tmp.png"/>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332439" y="1946803"/>
            <a:ext cx="1737656" cy="353967"/>
          </a:xfrm>
          <a:prstGeom prst="rect">
            <a:avLst/>
          </a:prstGeom>
        </p:spPr>
      </p:pic>
      <p:pic>
        <p:nvPicPr>
          <p:cNvPr id="8" name="图片 7" descr="TP_tmp.png"/>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bwMode="auto">
          <a:xfrm>
            <a:off x="1332439" y="4220251"/>
            <a:ext cx="4022352" cy="418325"/>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
        <p:nvSpPr>
          <p:cNvPr id="9" name="矩形 8"/>
          <p:cNvSpPr/>
          <p:nvPr/>
        </p:nvSpPr>
        <p:spPr>
          <a:xfrm>
            <a:off x="2316527" y="4312637"/>
            <a:ext cx="348874" cy="311982"/>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4129570" y="4303614"/>
            <a:ext cx="348874" cy="311982"/>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2" name="矩形 11"/>
          <p:cNvSpPr/>
          <p:nvPr/>
        </p:nvSpPr>
        <p:spPr>
          <a:xfrm>
            <a:off x="2735176" y="1946803"/>
            <a:ext cx="237235" cy="311982"/>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2298153" y="1946803"/>
            <a:ext cx="348874" cy="311982"/>
          </a:xfrm>
          <a:prstGeom prst="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4" name="文本框 13"/>
          <p:cNvSpPr txBox="1"/>
          <p:nvPr/>
        </p:nvSpPr>
        <p:spPr>
          <a:xfrm>
            <a:off x="2388860" y="1121041"/>
            <a:ext cx="865209" cy="461665"/>
          </a:xfrm>
          <a:prstGeom prst="rect">
            <a:avLst/>
          </a:prstGeom>
          <a:noFill/>
        </p:spPr>
        <p:txBody>
          <a:bodyPr wrap="square" rtlCol="0">
            <a:spAutoFit/>
          </a:bodyPr>
          <a:lstStyle/>
          <a:p>
            <a:r>
              <a:rPr kumimoji="1" lang="en-US" altLang="zh-CN" sz="2400" b="1" dirty="0" smtClean="0">
                <a:solidFill>
                  <a:srgbClr val="FF0000"/>
                </a:solidFill>
              </a:rPr>
              <a:t>Sub</a:t>
            </a:r>
            <a:endParaRPr kumimoji="1" lang="zh-CN" altLang="en-US" sz="2400" b="1" dirty="0">
              <a:solidFill>
                <a:srgbClr val="FF0000"/>
              </a:solidFill>
            </a:endParaRPr>
          </a:p>
        </p:txBody>
      </p:sp>
      <p:sp>
        <p:nvSpPr>
          <p:cNvPr id="15" name="文本框 14"/>
          <p:cNvSpPr txBox="1"/>
          <p:nvPr/>
        </p:nvSpPr>
        <p:spPr>
          <a:xfrm>
            <a:off x="3254069" y="1111587"/>
            <a:ext cx="865209" cy="461665"/>
          </a:xfrm>
          <a:prstGeom prst="rect">
            <a:avLst/>
          </a:prstGeom>
          <a:noFill/>
        </p:spPr>
        <p:txBody>
          <a:bodyPr wrap="square" rtlCol="0">
            <a:spAutoFit/>
          </a:bodyPr>
          <a:lstStyle/>
          <a:p>
            <a:r>
              <a:rPr kumimoji="1" lang="en-US" altLang="zh-CN" sz="2400" b="1" dirty="0" smtClean="0">
                <a:solidFill>
                  <a:srgbClr val="FF0000"/>
                </a:solidFill>
              </a:rPr>
              <a:t>Obj</a:t>
            </a:r>
            <a:endParaRPr kumimoji="1" lang="zh-CN" altLang="en-US" sz="2400" b="1" dirty="0">
              <a:solidFill>
                <a:srgbClr val="FF0000"/>
              </a:solidFill>
            </a:endParaRPr>
          </a:p>
        </p:txBody>
      </p:sp>
      <p:cxnSp>
        <p:nvCxnSpPr>
          <p:cNvPr id="17" name="直线箭头连接符 16"/>
          <p:cNvCxnSpPr>
            <a:stCxn id="14" idx="2"/>
            <a:endCxn id="13" idx="0"/>
          </p:cNvCxnSpPr>
          <p:nvPr/>
        </p:nvCxnSpPr>
        <p:spPr>
          <a:xfrm flipH="1">
            <a:off x="2472590" y="1582706"/>
            <a:ext cx="348875" cy="364097"/>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0" name="直线箭头连接符 19"/>
          <p:cNvCxnSpPr>
            <a:stCxn id="15" idx="2"/>
            <a:endCxn id="12" idx="0"/>
          </p:cNvCxnSpPr>
          <p:nvPr/>
        </p:nvCxnSpPr>
        <p:spPr>
          <a:xfrm flipH="1">
            <a:off x="2853794" y="1573252"/>
            <a:ext cx="832880" cy="373551"/>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25" name="文本框 24"/>
          <p:cNvSpPr txBox="1"/>
          <p:nvPr/>
        </p:nvSpPr>
        <p:spPr>
          <a:xfrm>
            <a:off x="2053941" y="3520702"/>
            <a:ext cx="2676798" cy="461665"/>
          </a:xfrm>
          <a:prstGeom prst="rect">
            <a:avLst/>
          </a:prstGeom>
          <a:noFill/>
        </p:spPr>
        <p:txBody>
          <a:bodyPr wrap="square" rtlCol="0">
            <a:spAutoFit/>
          </a:bodyPr>
          <a:lstStyle/>
          <a:p>
            <a:r>
              <a:rPr kumimoji="1" lang="en-US" altLang="zh-CN" sz="2400" b="1" dirty="0" smtClean="0">
                <a:solidFill>
                  <a:srgbClr val="FF0000"/>
                </a:solidFill>
              </a:rPr>
              <a:t>Shared Mention</a:t>
            </a:r>
            <a:endParaRPr kumimoji="1" lang="zh-CN" altLang="en-US" sz="2400" b="1" dirty="0">
              <a:solidFill>
                <a:srgbClr val="FF0000"/>
              </a:solidFill>
            </a:endParaRPr>
          </a:p>
        </p:txBody>
      </p:sp>
      <p:cxnSp>
        <p:nvCxnSpPr>
          <p:cNvPr id="26" name="直线箭头连接符 25"/>
          <p:cNvCxnSpPr>
            <a:stCxn id="25" idx="2"/>
            <a:endCxn id="9" idx="0"/>
          </p:cNvCxnSpPr>
          <p:nvPr/>
        </p:nvCxnSpPr>
        <p:spPr>
          <a:xfrm flipH="1">
            <a:off x="2490964" y="3982367"/>
            <a:ext cx="901376" cy="33027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9" name="直线箭头连接符 28"/>
          <p:cNvCxnSpPr>
            <a:stCxn id="25" idx="2"/>
            <a:endCxn id="11" idx="0"/>
          </p:cNvCxnSpPr>
          <p:nvPr/>
        </p:nvCxnSpPr>
        <p:spPr>
          <a:xfrm>
            <a:off x="3392340" y="3982367"/>
            <a:ext cx="911667" cy="321247"/>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文本框 31"/>
          <p:cNvSpPr txBox="1"/>
          <p:nvPr/>
        </p:nvSpPr>
        <p:spPr>
          <a:xfrm>
            <a:off x="6907714" y="5233784"/>
            <a:ext cx="446559" cy="369332"/>
          </a:xfrm>
          <a:prstGeom prst="rect">
            <a:avLst/>
          </a:prstGeom>
          <a:noFill/>
        </p:spPr>
        <p:txBody>
          <a:bodyPr wrap="square" rtlCol="0">
            <a:spAutoFit/>
          </a:bodyPr>
          <a:lstStyle/>
          <a:p>
            <a:r>
              <a:rPr kumimoji="1" lang="en-US" altLang="zh-CN" dirty="0" smtClean="0"/>
              <a:t>^</a:t>
            </a:r>
            <a:endParaRPr kumimoji="1" lang="zh-CN" altLang="en-US" dirty="0"/>
          </a:p>
        </p:txBody>
      </p:sp>
      <p:sp>
        <p:nvSpPr>
          <p:cNvPr id="33" name="文本框 32"/>
          <p:cNvSpPr txBox="1"/>
          <p:nvPr/>
        </p:nvSpPr>
        <p:spPr>
          <a:xfrm>
            <a:off x="6907714" y="5603116"/>
            <a:ext cx="446559" cy="369332"/>
          </a:xfrm>
          <a:prstGeom prst="rect">
            <a:avLst/>
          </a:prstGeom>
          <a:noFill/>
        </p:spPr>
        <p:txBody>
          <a:bodyPr wrap="square" rtlCol="0">
            <a:spAutoFit/>
          </a:bodyPr>
          <a:lstStyle/>
          <a:p>
            <a:r>
              <a:rPr kumimoji="1" lang="en-US" altLang="zh-CN" dirty="0" smtClean="0"/>
              <a:t>^</a:t>
            </a:r>
            <a:endParaRPr kumimoji="1" lang="zh-CN" altLang="en-US" dirty="0"/>
          </a:p>
        </p:txBody>
      </p:sp>
    </p:spTree>
    <p:extLst>
      <p:ext uri="{BB962C8B-B14F-4D97-AF65-F5344CB8AC3E}">
        <p14:creationId xmlns:p14="http://schemas.microsoft.com/office/powerpoint/2010/main" val="354436632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P spid="14" grpId="0"/>
      <p:bldP spid="15" grpId="0"/>
      <p:bldP spid="25" grpId="0"/>
      <p:bldP spid="32" grpId="0"/>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Predicate Schemas</a:t>
            </a:r>
            <a:endParaRPr kumimoji="1" lang="zh-CN" altLang="en-US" dirty="0"/>
          </a:p>
        </p:txBody>
      </p:sp>
      <p:sp>
        <p:nvSpPr>
          <p:cNvPr id="3" name="内容占位符 2"/>
          <p:cNvSpPr>
            <a:spLocks noGrp="1"/>
          </p:cNvSpPr>
          <p:nvPr>
            <p:ph idx="1"/>
          </p:nvPr>
        </p:nvSpPr>
        <p:spPr/>
        <p:txBody>
          <a:bodyPr/>
          <a:lstStyle/>
          <a:p>
            <a:r>
              <a:rPr lang="en-US" altLang="zh-CN" dirty="0"/>
              <a:t>Possible variations for scoring </a:t>
            </a:r>
            <a:r>
              <a:rPr lang="en-US" altLang="zh-CN" dirty="0" smtClean="0"/>
              <a:t>function statistics</a:t>
            </a:r>
            <a:r>
              <a:rPr lang="en-US" altLang="zh-CN" dirty="0"/>
              <a:t>.</a:t>
            </a:r>
            <a:endParaRPr kumimoji="1" lang="zh-CN" altLang="en-US" dirty="0"/>
          </a:p>
        </p:txBody>
      </p:sp>
      <p:sp>
        <p:nvSpPr>
          <p:cNvPr id="4" name="幻灯片编号占位符 3"/>
          <p:cNvSpPr>
            <a:spLocks noGrp="1"/>
          </p:cNvSpPr>
          <p:nvPr>
            <p:ph type="sldNum" sz="quarter" idx="11"/>
          </p:nvPr>
        </p:nvSpPr>
        <p:spPr/>
        <p:txBody>
          <a:bodyPr/>
          <a:lstStyle/>
          <a:p>
            <a:fld id="{D7303D46-9BB5-4D44-8550-46E2B227A4D0}" type="slidenum">
              <a:rPr kumimoji="1" lang="zh-CN" altLang="en-US" smtClean="0"/>
              <a:t>12</a:t>
            </a:fld>
            <a:endParaRPr kumimoji="1" lang="zh-CN" altLang="en-US"/>
          </a:p>
        </p:txBody>
      </p:sp>
      <p:pic>
        <p:nvPicPr>
          <p:cNvPr id="5" name="图片 4" descr="schema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423" y="2009773"/>
            <a:ext cx="4766914" cy="4236377"/>
          </a:xfrm>
          <a:prstGeom prst="rect">
            <a:avLst/>
          </a:prstGeom>
        </p:spPr>
      </p:pic>
    </p:spTree>
    <p:extLst>
      <p:ext uri="{BB962C8B-B14F-4D97-AF65-F5344CB8AC3E}">
        <p14:creationId xmlns:p14="http://schemas.microsoft.com/office/powerpoint/2010/main" val="170634442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Predicate </a:t>
            </a:r>
            <a:r>
              <a:rPr kumimoji="1" lang="en-US" altLang="zh-CN" dirty="0" smtClean="0"/>
              <a:t>Schemas in Coreference</a:t>
            </a:r>
            <a:endParaRPr kumimoji="1" lang="zh-CN" altLang="en-US" dirty="0"/>
          </a:p>
        </p:txBody>
      </p:sp>
      <p:sp>
        <p:nvSpPr>
          <p:cNvPr id="3" name="内容占位符 2"/>
          <p:cNvSpPr>
            <a:spLocks noGrp="1"/>
          </p:cNvSpPr>
          <p:nvPr>
            <p:ph idx="1"/>
          </p:nvPr>
        </p:nvSpPr>
        <p:spPr/>
        <p:txBody>
          <a:bodyPr/>
          <a:lstStyle/>
          <a:p>
            <a:r>
              <a:rPr kumimoji="1" lang="en-US" altLang="zh-CN" dirty="0"/>
              <a:t>Pairwise Mention Scoring Function</a:t>
            </a:r>
          </a:p>
          <a:p>
            <a:endParaRPr kumimoji="1" lang="en-US" altLang="zh-CN" dirty="0" smtClean="0"/>
          </a:p>
          <a:p>
            <a:endParaRPr kumimoji="1" lang="en-US" altLang="zh-CN" dirty="0"/>
          </a:p>
          <a:p>
            <a:endParaRPr kumimoji="1" lang="en-US" altLang="zh-CN" dirty="0" smtClean="0"/>
          </a:p>
          <a:p>
            <a:r>
              <a:rPr lang="en-US" altLang="zh-CN" dirty="0"/>
              <a:t>Scoring Function for </a:t>
            </a:r>
            <a:r>
              <a:rPr kumimoji="1" lang="en-US" altLang="zh-CN" dirty="0"/>
              <a:t>Predicate Schemas</a:t>
            </a:r>
          </a:p>
          <a:p>
            <a:endParaRPr kumimoji="1" lang="en-US" altLang="zh-CN" dirty="0"/>
          </a:p>
          <a:p>
            <a:endParaRPr kumimoji="1" lang="en-US" altLang="zh-CN" dirty="0" smtClean="0"/>
          </a:p>
          <a:p>
            <a:endParaRPr kumimoji="1" lang="en-US" altLang="zh-CN" dirty="0" smtClean="0"/>
          </a:p>
          <a:p>
            <a:r>
              <a:rPr kumimoji="1" lang="en-US" altLang="zh-CN" dirty="0" smtClean="0"/>
              <a:t>We can add scores of </a:t>
            </a:r>
            <a:r>
              <a:rPr kumimoji="1" lang="en-US" altLang="zh-CN" dirty="0"/>
              <a:t>Predicate </a:t>
            </a:r>
            <a:r>
              <a:rPr kumimoji="1" lang="en-US" altLang="zh-CN" dirty="0" smtClean="0"/>
              <a:t>Schemas as </a:t>
            </a:r>
            <a:r>
              <a:rPr kumimoji="1" lang="en-US" altLang="zh-CN" b="1" dirty="0" smtClean="0">
                <a:solidFill>
                  <a:srgbClr val="FF0000"/>
                </a:solidFill>
              </a:rPr>
              <a:t>Features</a:t>
            </a:r>
            <a:endParaRPr kumimoji="1" lang="en-US" altLang="zh-CN" b="1" dirty="0">
              <a:solidFill>
                <a:srgbClr val="FF0000"/>
              </a:solidFill>
            </a:endParaRPr>
          </a:p>
          <a:p>
            <a:endParaRPr kumimoji="1" lang="zh-CN" altLang="en-US" dirty="0"/>
          </a:p>
        </p:txBody>
      </p:sp>
      <p:sp>
        <p:nvSpPr>
          <p:cNvPr id="4" name="幻灯片编号占位符 3"/>
          <p:cNvSpPr>
            <a:spLocks noGrp="1"/>
          </p:cNvSpPr>
          <p:nvPr>
            <p:ph type="sldNum" sz="quarter" idx="11"/>
          </p:nvPr>
        </p:nvSpPr>
        <p:spPr/>
        <p:txBody>
          <a:bodyPr/>
          <a:lstStyle/>
          <a:p>
            <a:fld id="{D7303D46-9BB5-4D44-8550-46E2B227A4D0}" type="slidenum">
              <a:rPr kumimoji="1" lang="zh-CN" altLang="en-US" smtClean="0"/>
              <a:t>13</a:t>
            </a:fld>
            <a:endParaRPr kumimoji="1" lang="zh-CN" altLang="en-US"/>
          </a:p>
        </p:txBody>
      </p:sp>
      <p:pic>
        <p:nvPicPr>
          <p:cNvPr id="5" name="图片 4" descr="mentionscori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1955" y="2172496"/>
            <a:ext cx="4749800" cy="838200"/>
          </a:xfrm>
          <a:prstGeom prst="rect">
            <a:avLst/>
          </a:prstGeom>
        </p:spPr>
      </p:pic>
      <p:pic>
        <p:nvPicPr>
          <p:cNvPr id="6" name="图片 5" descr="scor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0800" y="3917089"/>
            <a:ext cx="1981200" cy="825500"/>
          </a:xfrm>
          <a:prstGeom prst="rect">
            <a:avLst/>
          </a:prstGeom>
        </p:spPr>
      </p:pic>
    </p:spTree>
    <p:extLst>
      <p:ext uri="{BB962C8B-B14F-4D97-AF65-F5344CB8AC3E}">
        <p14:creationId xmlns:p14="http://schemas.microsoft.com/office/powerpoint/2010/main" val="221220187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Ways of Using Knowledge</a:t>
            </a:r>
            <a:endParaRPr kumimoji="1" lang="zh-CN" altLang="en-US" dirty="0"/>
          </a:p>
        </p:txBody>
      </p:sp>
      <p:sp>
        <p:nvSpPr>
          <p:cNvPr id="3" name="内容占位符 2"/>
          <p:cNvSpPr>
            <a:spLocks noGrp="1"/>
          </p:cNvSpPr>
          <p:nvPr>
            <p:ph idx="1"/>
          </p:nvPr>
        </p:nvSpPr>
        <p:spPr/>
        <p:txBody>
          <a:bodyPr/>
          <a:lstStyle/>
          <a:p>
            <a:r>
              <a:rPr kumimoji="1" lang="en-US" altLang="zh-CN" dirty="0" smtClean="0"/>
              <a:t>Major Disadvantages of Using </a:t>
            </a:r>
            <a:r>
              <a:rPr kumimoji="1" lang="en-US" altLang="zh-CN" dirty="0"/>
              <a:t>K</a:t>
            </a:r>
            <a:r>
              <a:rPr kumimoji="1" lang="en-US" altLang="zh-CN" dirty="0" smtClean="0"/>
              <a:t>nowledge as </a:t>
            </a:r>
            <a:r>
              <a:rPr kumimoji="1" lang="en-US" altLang="zh-CN" b="1" dirty="0" smtClean="0">
                <a:solidFill>
                  <a:srgbClr val="FF0000"/>
                </a:solidFill>
              </a:rPr>
              <a:t>Features</a:t>
            </a:r>
          </a:p>
          <a:p>
            <a:pPr lvl="1"/>
            <a:r>
              <a:rPr kumimoji="1" lang="en-US" altLang="zh-CN" dirty="0" smtClean="0"/>
              <a:t>Noise in Knowledge</a:t>
            </a:r>
          </a:p>
          <a:p>
            <a:pPr lvl="1"/>
            <a:r>
              <a:rPr kumimoji="1" lang="en-US" altLang="zh-CN" dirty="0" smtClean="0"/>
              <a:t>Inexplicit </a:t>
            </a:r>
            <a:r>
              <a:rPr kumimoji="1" lang="en-US" altLang="zh-CN" dirty="0"/>
              <a:t>T</a:t>
            </a:r>
            <a:r>
              <a:rPr kumimoji="1" lang="en-US" altLang="zh-CN" dirty="0" smtClean="0"/>
              <a:t>extual Inference</a:t>
            </a:r>
          </a:p>
          <a:p>
            <a:pPr lvl="1"/>
            <a:endParaRPr kumimoji="1" lang="en-US" altLang="zh-CN" dirty="0"/>
          </a:p>
          <a:p>
            <a:r>
              <a:rPr kumimoji="1" lang="en-US" altLang="zh-CN" dirty="0" smtClean="0"/>
              <a:t>Alternative way</a:t>
            </a:r>
          </a:p>
          <a:p>
            <a:pPr lvl="1"/>
            <a:r>
              <a:rPr kumimoji="1" lang="en-US" altLang="zh-CN" dirty="0" smtClean="0"/>
              <a:t>Using Knowledge as </a:t>
            </a:r>
            <a:r>
              <a:rPr kumimoji="1" lang="en-US" altLang="zh-CN" b="1" dirty="0" smtClean="0">
                <a:solidFill>
                  <a:srgbClr val="FF0000"/>
                </a:solidFill>
              </a:rPr>
              <a:t>Constraints</a:t>
            </a:r>
          </a:p>
          <a:p>
            <a:endParaRPr kumimoji="1" lang="en-US" altLang="zh-CN" dirty="0" smtClean="0"/>
          </a:p>
        </p:txBody>
      </p:sp>
      <p:sp>
        <p:nvSpPr>
          <p:cNvPr id="4" name="幻灯片编号占位符 3"/>
          <p:cNvSpPr>
            <a:spLocks noGrp="1"/>
          </p:cNvSpPr>
          <p:nvPr>
            <p:ph type="sldNum" sz="quarter" idx="11"/>
          </p:nvPr>
        </p:nvSpPr>
        <p:spPr/>
        <p:txBody>
          <a:bodyPr/>
          <a:lstStyle/>
          <a:p>
            <a:fld id="{D7303D46-9BB5-4D44-8550-46E2B227A4D0}" type="slidenum">
              <a:rPr kumimoji="1" lang="zh-CN" altLang="en-US" smtClean="0"/>
              <a:t>14</a:t>
            </a:fld>
            <a:endParaRPr kumimoji="1" lang="zh-CN" altLang="en-US"/>
          </a:p>
        </p:txBody>
      </p:sp>
    </p:spTree>
    <p:extLst>
      <p:ext uri="{BB962C8B-B14F-4D97-AF65-F5344CB8AC3E}">
        <p14:creationId xmlns:p14="http://schemas.microsoft.com/office/powerpoint/2010/main" val="80280869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Using </a:t>
            </a:r>
            <a:r>
              <a:rPr kumimoji="1" lang="en-US" altLang="zh-CN" dirty="0" smtClean="0"/>
              <a:t>Knowledge as Constraints </a:t>
            </a:r>
            <a:endParaRPr kumimoji="1" lang="zh-CN" altLang="en-US" dirty="0"/>
          </a:p>
        </p:txBody>
      </p:sp>
      <p:sp>
        <p:nvSpPr>
          <p:cNvPr id="3" name="内容占位符 2"/>
          <p:cNvSpPr>
            <a:spLocks noGrp="1"/>
          </p:cNvSpPr>
          <p:nvPr>
            <p:ph idx="1"/>
          </p:nvPr>
        </p:nvSpPr>
        <p:spPr/>
        <p:txBody>
          <a:bodyPr/>
          <a:lstStyle/>
          <a:p>
            <a:r>
              <a:rPr kumimoji="1" lang="en-US" altLang="zh-CN" dirty="0" smtClean="0"/>
              <a:t>Generating Constraints</a:t>
            </a:r>
          </a:p>
          <a:p>
            <a:endParaRPr kumimoji="1" lang="en-US" altLang="zh-CN" dirty="0"/>
          </a:p>
          <a:p>
            <a:endParaRPr kumimoji="1" lang="en-US" altLang="zh-CN" dirty="0" smtClean="0"/>
          </a:p>
          <a:p>
            <a:pPr marL="0" indent="0">
              <a:buNone/>
            </a:pPr>
            <a:endParaRPr kumimoji="1" lang="en-US" altLang="zh-CN" dirty="0"/>
          </a:p>
          <a:p>
            <a:r>
              <a:rPr kumimoji="1" lang="en-US" altLang="zh-CN" dirty="0" smtClean="0"/>
              <a:t>ILP inference (Best-Link)</a:t>
            </a:r>
          </a:p>
          <a:p>
            <a:endParaRPr kumimoji="1" lang="zh-CN" altLang="en-US" dirty="0"/>
          </a:p>
          <a:p>
            <a:endParaRPr kumimoji="1" lang="zh-CN" altLang="en-US" dirty="0"/>
          </a:p>
        </p:txBody>
      </p:sp>
      <p:sp>
        <p:nvSpPr>
          <p:cNvPr id="4" name="幻灯片编号占位符 3"/>
          <p:cNvSpPr>
            <a:spLocks noGrp="1"/>
          </p:cNvSpPr>
          <p:nvPr>
            <p:ph type="sldNum" sz="quarter" idx="11"/>
          </p:nvPr>
        </p:nvSpPr>
        <p:spPr/>
        <p:txBody>
          <a:bodyPr/>
          <a:lstStyle/>
          <a:p>
            <a:fld id="{D7303D46-9BB5-4D44-8550-46E2B227A4D0}" type="slidenum">
              <a:rPr kumimoji="1" lang="zh-CN" altLang="en-US" smtClean="0"/>
              <a:t>15</a:t>
            </a:fld>
            <a:endParaRPr kumimoji="1" lang="zh-CN" altLang="en-US"/>
          </a:p>
        </p:txBody>
      </p:sp>
      <p:pic>
        <p:nvPicPr>
          <p:cNvPr id="5" name="图片 4" descr="gencon.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3685" y="1921244"/>
            <a:ext cx="7081977" cy="1295483"/>
          </a:xfrm>
          <a:prstGeom prst="rect">
            <a:avLst/>
          </a:prstGeom>
        </p:spPr>
      </p:pic>
      <p:pic>
        <p:nvPicPr>
          <p:cNvPr id="6" name="图片 5" descr="TP_tmp.png"/>
          <p:cNvPicPr>
            <a:picLocks noChangeAspect="1"/>
          </p:cNvPicPr>
          <p:nvPr>
            <p:custDataLst>
              <p:tags r:id="rId1"/>
            </p:custDataLst>
          </p:nvPr>
        </p:nvPicPr>
        <p:blipFill>
          <a:blip r:embed="rId9">
            <a:extLst>
              <a:ext uri="{28A0092B-C50C-407E-A947-70E740481C1C}">
                <a14:useLocalDpi xmlns:a14="http://schemas.microsoft.com/office/drawing/2010/main" val="0"/>
              </a:ext>
            </a:extLst>
          </a:blip>
          <a:stretch>
            <a:fillRect/>
          </a:stretch>
        </p:blipFill>
        <p:spPr bwMode="auto">
          <a:xfrm>
            <a:off x="1013685" y="3822548"/>
            <a:ext cx="3341075" cy="457200"/>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7" name="图片 6" descr="TP_tmp.png"/>
          <p:cNvPicPr>
            <a:picLocks noChangeAspect="1"/>
          </p:cNvPicPr>
          <p:nvPr>
            <p:custDataLst>
              <p:tags r:id="rId2"/>
            </p:custDataLst>
          </p:nvPr>
        </p:nvPicPr>
        <p:blipFill>
          <a:blip r:embed="rId10">
            <a:extLst>
              <a:ext uri="{28A0092B-C50C-407E-A947-70E740481C1C}">
                <a14:useLocalDpi xmlns:a14="http://schemas.microsoft.com/office/drawing/2010/main" val="0"/>
              </a:ext>
            </a:extLst>
          </a:blip>
          <a:stretch>
            <a:fillRect/>
          </a:stretch>
        </p:blipFill>
        <p:spPr bwMode="auto">
          <a:xfrm>
            <a:off x="1784652" y="4326826"/>
            <a:ext cx="3619500" cy="457200"/>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8" name="图片 7" descr="TP_tmp.png"/>
          <p:cNvPicPr>
            <a:picLocks noChangeAspect="1"/>
          </p:cNvPicPr>
          <p:nvPr>
            <p:custDataLst>
              <p:tags r:id="rId3"/>
            </p:custDataLst>
          </p:nvPr>
        </p:nvPicPr>
        <p:blipFill>
          <a:blip r:embed="rId11">
            <a:extLst>
              <a:ext uri="{28A0092B-C50C-407E-A947-70E740481C1C}">
                <a14:useLocalDpi xmlns:a14="http://schemas.microsoft.com/office/drawing/2010/main" val="0"/>
              </a:ext>
            </a:extLst>
          </a:blip>
          <a:stretch>
            <a:fillRect/>
          </a:stretch>
        </p:blipFill>
        <p:spPr>
          <a:xfrm>
            <a:off x="6027034" y="4279748"/>
            <a:ext cx="2112698" cy="455680"/>
          </a:xfrm>
          <a:prstGeom prst="rect">
            <a:avLst/>
          </a:prstGeom>
        </p:spPr>
      </p:pic>
      <p:pic>
        <p:nvPicPr>
          <p:cNvPr id="9" name="图片 8" descr="TP_tmp.png"/>
          <p:cNvPicPr>
            <a:picLocks noChangeAspect="1"/>
          </p:cNvPicPr>
          <p:nvPr>
            <p:custDataLst>
              <p:tags r:id="rId4"/>
            </p:custDataLst>
          </p:nvPr>
        </p:nvPicPr>
        <p:blipFill>
          <a:blip r:embed="rId12">
            <a:extLst>
              <a:ext uri="{28A0092B-C50C-407E-A947-70E740481C1C}">
                <a14:useLocalDpi xmlns:a14="http://schemas.microsoft.com/office/drawing/2010/main" val="0"/>
              </a:ext>
            </a:extLst>
          </a:blip>
          <a:stretch>
            <a:fillRect/>
          </a:stretch>
        </p:blipFill>
        <p:spPr>
          <a:xfrm>
            <a:off x="1784652" y="4837028"/>
            <a:ext cx="6355080" cy="457200"/>
          </a:xfrm>
          <a:prstGeom prst="rect">
            <a:avLst/>
          </a:prstGeom>
        </p:spPr>
      </p:pic>
      <p:pic>
        <p:nvPicPr>
          <p:cNvPr id="10" name="图片 9" descr="TP_tmp.png"/>
          <p:cNvPicPr>
            <a:picLocks noChangeAspect="1"/>
          </p:cNvPicPr>
          <p:nvPr>
            <p:custDataLst>
              <p:tags r:id="rId5"/>
            </p:custDataLst>
          </p:nvPr>
        </p:nvPicPr>
        <p:blipFill>
          <a:blip r:embed="rId13">
            <a:extLst>
              <a:ext uri="{28A0092B-C50C-407E-A947-70E740481C1C}">
                <a14:useLocalDpi xmlns:a14="http://schemas.microsoft.com/office/drawing/2010/main" val="0"/>
              </a:ext>
            </a:extLst>
          </a:blip>
          <a:stretch>
            <a:fillRect/>
          </a:stretch>
        </p:blipFill>
        <p:spPr bwMode="auto">
          <a:xfrm>
            <a:off x="1781041" y="5432973"/>
            <a:ext cx="6263640" cy="457200"/>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Tree>
    <p:extLst>
      <p:ext uri="{BB962C8B-B14F-4D97-AF65-F5344CB8AC3E}">
        <p14:creationId xmlns:p14="http://schemas.microsoft.com/office/powerpoint/2010/main" val="377656101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a:t>
            </a:r>
            <a:r>
              <a:rPr kumimoji="1" lang="en-US" altLang="zh-CN" dirty="0" smtClean="0"/>
              <a:t>cores for Predicate Schemas</a:t>
            </a:r>
            <a:endParaRPr kumimoji="1" lang="zh-CN" altLang="en-US" dirty="0"/>
          </a:p>
        </p:txBody>
      </p:sp>
      <p:sp>
        <p:nvSpPr>
          <p:cNvPr id="3" name="内容占位符 2"/>
          <p:cNvSpPr>
            <a:spLocks noGrp="1"/>
          </p:cNvSpPr>
          <p:nvPr>
            <p:ph idx="1"/>
          </p:nvPr>
        </p:nvSpPr>
        <p:spPr/>
        <p:txBody>
          <a:bodyPr/>
          <a:lstStyle/>
          <a:p>
            <a:r>
              <a:rPr kumimoji="1" lang="en-US" altLang="zh-CN" dirty="0" smtClean="0"/>
              <a:t>Multiple Sources</a:t>
            </a:r>
          </a:p>
          <a:p>
            <a:pPr lvl="1"/>
            <a:r>
              <a:rPr kumimoji="1" lang="en-US" altLang="zh-CN" dirty="0" smtClean="0"/>
              <a:t>Gigaword</a:t>
            </a:r>
          </a:p>
          <a:p>
            <a:pPr lvl="1"/>
            <a:r>
              <a:rPr kumimoji="1" lang="en-US" altLang="zh-CN" dirty="0" smtClean="0"/>
              <a:t>Wikipedia</a:t>
            </a:r>
          </a:p>
          <a:p>
            <a:pPr lvl="1"/>
            <a:r>
              <a:rPr kumimoji="1" lang="en-US" altLang="zh-CN" dirty="0" smtClean="0"/>
              <a:t>Web Search</a:t>
            </a:r>
          </a:p>
          <a:p>
            <a:pPr lvl="1"/>
            <a:r>
              <a:rPr lang="en-US" altLang="zh-CN" dirty="0" smtClean="0"/>
              <a:t>Polarity Information</a:t>
            </a:r>
          </a:p>
          <a:p>
            <a:endParaRPr kumimoji="1" lang="en-US" altLang="zh-CN" dirty="0" smtClean="0"/>
          </a:p>
          <a:p>
            <a:endParaRPr kumimoji="1" lang="zh-CN" altLang="en-US" dirty="0"/>
          </a:p>
        </p:txBody>
      </p:sp>
      <p:sp>
        <p:nvSpPr>
          <p:cNvPr id="4" name="幻灯片编号占位符 3"/>
          <p:cNvSpPr>
            <a:spLocks noGrp="1"/>
          </p:cNvSpPr>
          <p:nvPr>
            <p:ph type="sldNum" sz="quarter" idx="11"/>
          </p:nvPr>
        </p:nvSpPr>
        <p:spPr/>
        <p:txBody>
          <a:bodyPr/>
          <a:lstStyle/>
          <a:p>
            <a:fld id="{D7303D46-9BB5-4D44-8550-46E2B227A4D0}" type="slidenum">
              <a:rPr kumimoji="1" lang="zh-CN" altLang="en-US" smtClean="0"/>
              <a:t>16</a:t>
            </a:fld>
            <a:endParaRPr kumimoji="1" lang="zh-CN" altLang="en-US"/>
          </a:p>
        </p:txBody>
      </p:sp>
    </p:spTree>
    <p:extLst>
      <p:ext uri="{BB962C8B-B14F-4D97-AF65-F5344CB8AC3E}">
        <p14:creationId xmlns:p14="http://schemas.microsoft.com/office/powerpoint/2010/main" val="1133856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Scores for Predicate Schemas</a:t>
            </a:r>
            <a:endParaRPr kumimoji="1" lang="zh-CN" altLang="en-US" dirty="0"/>
          </a:p>
        </p:txBody>
      </p:sp>
      <p:sp>
        <p:nvSpPr>
          <p:cNvPr id="3" name="内容占位符 2"/>
          <p:cNvSpPr>
            <a:spLocks noGrp="1"/>
          </p:cNvSpPr>
          <p:nvPr>
            <p:ph idx="1"/>
          </p:nvPr>
        </p:nvSpPr>
        <p:spPr/>
        <p:txBody>
          <a:bodyPr/>
          <a:lstStyle/>
          <a:p>
            <a:r>
              <a:rPr kumimoji="1" lang="en-US" altLang="zh-CN" dirty="0" smtClean="0"/>
              <a:t>Gigaword</a:t>
            </a:r>
          </a:p>
          <a:p>
            <a:pPr lvl="1"/>
            <a:r>
              <a:rPr kumimoji="1" lang="en-US" altLang="zh-CN" dirty="0" smtClean="0"/>
              <a:t>Chunking + Dependency Parsing </a:t>
            </a:r>
          </a:p>
          <a:p>
            <a:pPr marL="457200" lvl="1" indent="0">
              <a:buNone/>
            </a:pPr>
            <a:r>
              <a:rPr kumimoji="1" lang="en-US" altLang="zh-CN" dirty="0"/>
              <a:t> </a:t>
            </a:r>
            <a:r>
              <a:rPr kumimoji="1" lang="en-US" altLang="zh-CN" dirty="0" smtClean="0"/>
              <a:t>    =&gt; predicate(subject, object)</a:t>
            </a:r>
          </a:p>
          <a:p>
            <a:pPr marL="457200" lvl="1" indent="0">
              <a:buNone/>
            </a:pPr>
            <a:r>
              <a:rPr kumimoji="1" lang="en-US" altLang="zh-CN" dirty="0"/>
              <a:t> </a:t>
            </a:r>
            <a:r>
              <a:rPr kumimoji="1" lang="en-US" altLang="zh-CN" dirty="0" smtClean="0"/>
              <a:t>    =&gt; Type 1 Predicate Schema</a:t>
            </a:r>
            <a:endParaRPr kumimoji="1" lang="en-US" altLang="zh-CN" dirty="0"/>
          </a:p>
          <a:p>
            <a:pPr lvl="1"/>
            <a:r>
              <a:rPr kumimoji="1" lang="en-US" altLang="zh-CN" dirty="0" smtClean="0"/>
              <a:t>Heuristic Coreference</a:t>
            </a:r>
          </a:p>
          <a:p>
            <a:pPr marL="457200" lvl="1" indent="0">
              <a:buNone/>
            </a:pPr>
            <a:r>
              <a:rPr kumimoji="1" lang="en-US" altLang="zh-CN" dirty="0"/>
              <a:t> </a:t>
            </a:r>
            <a:r>
              <a:rPr kumimoji="1" lang="en-US" altLang="zh-CN" dirty="0" smtClean="0"/>
              <a:t>    =</a:t>
            </a:r>
            <a:r>
              <a:rPr kumimoji="1" lang="en-US" altLang="zh-CN" dirty="0"/>
              <a:t>&gt; Type </a:t>
            </a:r>
            <a:r>
              <a:rPr kumimoji="1" lang="en-US" altLang="zh-CN" dirty="0" smtClean="0"/>
              <a:t>2 </a:t>
            </a:r>
            <a:r>
              <a:rPr kumimoji="1" lang="en-US" altLang="zh-CN" dirty="0"/>
              <a:t>Predicate </a:t>
            </a:r>
            <a:r>
              <a:rPr kumimoji="1" lang="en-US" altLang="zh-CN" dirty="0" smtClean="0"/>
              <a:t>Schema</a:t>
            </a:r>
          </a:p>
          <a:p>
            <a:r>
              <a:rPr kumimoji="1" lang="en-US" altLang="zh-CN" dirty="0" smtClean="0"/>
              <a:t>Wikipedia</a:t>
            </a:r>
          </a:p>
          <a:p>
            <a:pPr lvl="1"/>
            <a:r>
              <a:rPr kumimoji="1" lang="en-US" altLang="zh-CN" dirty="0" smtClean="0"/>
              <a:t>Entity Linking to ground on Wikipedia Entries (Disambiguation)</a:t>
            </a:r>
          </a:p>
          <a:p>
            <a:pPr lvl="1"/>
            <a:r>
              <a:rPr kumimoji="1" lang="en-US" altLang="zh-CN" dirty="0" smtClean="0"/>
              <a:t>Gather Simple Statistics for 1) </a:t>
            </a:r>
            <a:r>
              <a:rPr lang="en-US" altLang="zh-CN" dirty="0" smtClean="0"/>
              <a:t>immediately after 2) immediately </a:t>
            </a:r>
            <a:r>
              <a:rPr lang="en-US" altLang="zh-CN" dirty="0"/>
              <a:t>before </a:t>
            </a:r>
            <a:r>
              <a:rPr lang="en-US" altLang="zh-CN" dirty="0" smtClean="0"/>
              <a:t>3) after 4) before</a:t>
            </a:r>
          </a:p>
          <a:p>
            <a:pPr marL="457200" lvl="1" indent="0">
              <a:buNone/>
            </a:pPr>
            <a:r>
              <a:rPr kumimoji="1" lang="en-US" altLang="zh-CN" dirty="0"/>
              <a:t> </a:t>
            </a:r>
            <a:r>
              <a:rPr kumimoji="1" lang="en-US" altLang="zh-CN" dirty="0" smtClean="0"/>
              <a:t>   =&gt; </a:t>
            </a:r>
            <a:r>
              <a:rPr kumimoji="1" lang="en-US" altLang="zh-CN" dirty="0"/>
              <a:t>predicate(subject, object</a:t>
            </a:r>
            <a:r>
              <a:rPr kumimoji="1" lang="en-US" altLang="zh-CN" dirty="0" smtClean="0"/>
              <a:t>)       (approximation)</a:t>
            </a:r>
          </a:p>
          <a:p>
            <a:pPr marL="457200" lvl="1" indent="0">
              <a:buNone/>
            </a:pPr>
            <a:r>
              <a:rPr kumimoji="1" lang="en-US" altLang="zh-CN" dirty="0"/>
              <a:t> </a:t>
            </a:r>
            <a:r>
              <a:rPr kumimoji="1" lang="en-US" altLang="zh-CN" dirty="0" smtClean="0"/>
              <a:t>   </a:t>
            </a:r>
            <a:r>
              <a:rPr kumimoji="1" lang="en-US" altLang="zh-CN" dirty="0"/>
              <a:t>=&gt; Type 1 Predicate Schema</a:t>
            </a:r>
          </a:p>
          <a:p>
            <a:pPr marL="457200" lvl="1" indent="0">
              <a:buNone/>
            </a:pPr>
            <a:endParaRPr kumimoji="1" lang="en-US" altLang="zh-CN" dirty="0" smtClean="0"/>
          </a:p>
        </p:txBody>
      </p:sp>
      <p:sp>
        <p:nvSpPr>
          <p:cNvPr id="4" name="幻灯片编号占位符 3"/>
          <p:cNvSpPr>
            <a:spLocks noGrp="1"/>
          </p:cNvSpPr>
          <p:nvPr>
            <p:ph type="sldNum" sz="quarter" idx="11"/>
          </p:nvPr>
        </p:nvSpPr>
        <p:spPr/>
        <p:txBody>
          <a:bodyPr/>
          <a:lstStyle/>
          <a:p>
            <a:fld id="{D7303D46-9BB5-4D44-8550-46E2B227A4D0}" type="slidenum">
              <a:rPr kumimoji="1" lang="zh-CN" altLang="en-US" smtClean="0"/>
              <a:t>17</a:t>
            </a:fld>
            <a:endParaRPr kumimoji="1" lang="zh-CN" altLang="en-US"/>
          </a:p>
        </p:txBody>
      </p:sp>
    </p:spTree>
    <p:extLst>
      <p:ext uri="{BB962C8B-B14F-4D97-AF65-F5344CB8AC3E}">
        <p14:creationId xmlns:p14="http://schemas.microsoft.com/office/powerpoint/2010/main" val="374712717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Scores for Predicate Schemas</a:t>
            </a:r>
            <a:endParaRPr kumimoji="1" lang="zh-CN" altLang="en-US" dirty="0"/>
          </a:p>
        </p:txBody>
      </p:sp>
      <p:sp>
        <p:nvSpPr>
          <p:cNvPr id="3" name="内容占位符 2"/>
          <p:cNvSpPr>
            <a:spLocks noGrp="1"/>
          </p:cNvSpPr>
          <p:nvPr>
            <p:ph idx="1"/>
          </p:nvPr>
        </p:nvSpPr>
        <p:spPr/>
        <p:txBody>
          <a:bodyPr/>
          <a:lstStyle/>
          <a:p>
            <a:pPr marL="342900" lvl="1" indent="-342900">
              <a:buClr>
                <a:schemeClr val="bg2"/>
              </a:buClr>
              <a:buSzPct val="75000"/>
              <a:buFont typeface="Wingdings" pitchFamily="2" charset="2"/>
              <a:buChar char="n"/>
            </a:pPr>
            <a:r>
              <a:rPr kumimoji="1" lang="en-US" altLang="zh-CN" sz="2400" dirty="0"/>
              <a:t>Web Search</a:t>
            </a:r>
          </a:p>
          <a:p>
            <a:pPr lvl="1"/>
            <a:r>
              <a:rPr kumimoji="1" lang="en-US" altLang="zh-CN" dirty="0" smtClean="0"/>
              <a:t>Google Query with Quote (counts)</a:t>
            </a:r>
          </a:p>
          <a:p>
            <a:pPr lvl="1"/>
            <a:r>
              <a:rPr kumimoji="1" lang="en-US" altLang="zh-CN" dirty="0" smtClean="0"/>
              <a:t>“m predicate”, “m a”, “a m”, “m predicate a”</a:t>
            </a:r>
          </a:p>
          <a:p>
            <a:pPr marL="457200" lvl="1" indent="0">
              <a:buNone/>
            </a:pPr>
            <a:r>
              <a:rPr kumimoji="1" lang="en-US" altLang="zh-CN" dirty="0" smtClean="0"/>
              <a:t>    </a:t>
            </a:r>
            <a:r>
              <a:rPr kumimoji="1" lang="en-US" altLang="zh-CN" dirty="0"/>
              <a:t> </a:t>
            </a:r>
            <a:r>
              <a:rPr kumimoji="1" lang="en-US" altLang="zh-CN" dirty="0" smtClean="0"/>
              <a:t>=</a:t>
            </a:r>
            <a:r>
              <a:rPr kumimoji="1" lang="en-US" altLang="zh-CN" dirty="0"/>
              <a:t>&gt; Type 1 Predicate </a:t>
            </a:r>
            <a:r>
              <a:rPr kumimoji="1" lang="en-US" altLang="zh-CN" dirty="0" smtClean="0"/>
              <a:t>Schema</a:t>
            </a:r>
          </a:p>
          <a:p>
            <a:pPr marL="457200" lvl="1" indent="0">
              <a:buNone/>
            </a:pPr>
            <a:endParaRPr kumimoji="1" lang="en-US" altLang="zh-CN" dirty="0"/>
          </a:p>
          <a:p>
            <a:r>
              <a:rPr lang="en-US" altLang="zh-CN" dirty="0"/>
              <a:t>Polarity Information</a:t>
            </a:r>
          </a:p>
          <a:p>
            <a:pPr lvl="1"/>
            <a:r>
              <a:rPr kumimoji="1" lang="en-US" altLang="zh-CN" dirty="0" smtClean="0"/>
              <a:t>Polarity on predicates =&gt; </a:t>
            </a:r>
            <a:r>
              <a:rPr kumimoji="1" lang="en-US" altLang="zh-CN" dirty="0"/>
              <a:t>Polarity on </a:t>
            </a:r>
            <a:r>
              <a:rPr kumimoji="1" lang="en-US" altLang="zh-CN" dirty="0" smtClean="0"/>
              <a:t>mentions</a:t>
            </a:r>
          </a:p>
          <a:p>
            <a:pPr lvl="1"/>
            <a:r>
              <a:rPr kumimoji="1" lang="en-US" altLang="zh-CN" dirty="0" smtClean="0"/>
              <a:t>Negate polarity if mention is object</a:t>
            </a:r>
          </a:p>
          <a:p>
            <a:pPr lvl="1"/>
            <a:r>
              <a:rPr kumimoji="1" lang="en-US" altLang="zh-CN" dirty="0"/>
              <a:t>Negate polarity </a:t>
            </a:r>
            <a:r>
              <a:rPr kumimoji="1" lang="en-US" altLang="zh-CN" dirty="0" smtClean="0"/>
              <a:t>for </a:t>
            </a:r>
            <a:r>
              <a:rPr lang="en-US" altLang="zh-CN" dirty="0"/>
              <a:t>polarity-reversing </a:t>
            </a:r>
            <a:r>
              <a:rPr lang="en-US" altLang="zh-CN" dirty="0" smtClean="0"/>
              <a:t>connective</a:t>
            </a:r>
          </a:p>
          <a:p>
            <a:pPr lvl="1"/>
            <a:r>
              <a:rPr kumimoji="1" lang="en-US" altLang="zh-CN" dirty="0" smtClean="0"/>
              <a:t>+1 if polarities for mentions are the same</a:t>
            </a:r>
          </a:p>
          <a:p>
            <a:pPr marL="457200" lvl="1" indent="0">
              <a:buNone/>
            </a:pPr>
            <a:r>
              <a:rPr kumimoji="1" lang="en-US" altLang="zh-CN" dirty="0" smtClean="0"/>
              <a:t>     -1 if </a:t>
            </a:r>
            <a:r>
              <a:rPr kumimoji="1" lang="en-US" altLang="zh-CN" dirty="0"/>
              <a:t>polarities for mentions </a:t>
            </a:r>
            <a:r>
              <a:rPr kumimoji="1" lang="en-US" altLang="zh-CN" dirty="0" smtClean="0"/>
              <a:t>are different</a:t>
            </a:r>
          </a:p>
          <a:p>
            <a:pPr marL="457200" lvl="1" indent="0">
              <a:buNone/>
            </a:pPr>
            <a:r>
              <a:rPr kumimoji="1" lang="en-US" altLang="zh-CN" dirty="0" smtClean="0"/>
              <a:t>    =</a:t>
            </a:r>
            <a:r>
              <a:rPr kumimoji="1" lang="en-US" altLang="zh-CN" dirty="0"/>
              <a:t>&gt; Type </a:t>
            </a:r>
            <a:r>
              <a:rPr kumimoji="1" lang="en-US" altLang="zh-CN" dirty="0" smtClean="0"/>
              <a:t>2</a:t>
            </a:r>
            <a:r>
              <a:rPr kumimoji="1" lang="en-US" altLang="zh-CN" dirty="0" smtClean="0"/>
              <a:t> </a:t>
            </a:r>
            <a:r>
              <a:rPr kumimoji="1" lang="en-US" altLang="zh-CN" dirty="0"/>
              <a:t>Predicate Schema</a:t>
            </a:r>
          </a:p>
          <a:p>
            <a:pPr lvl="1"/>
            <a:endParaRPr kumimoji="1" lang="zh-CN" altLang="en-US" dirty="0"/>
          </a:p>
        </p:txBody>
      </p:sp>
      <p:sp>
        <p:nvSpPr>
          <p:cNvPr id="4" name="幻灯片编号占位符 3"/>
          <p:cNvSpPr>
            <a:spLocks noGrp="1"/>
          </p:cNvSpPr>
          <p:nvPr>
            <p:ph type="sldNum" sz="quarter" idx="11"/>
          </p:nvPr>
        </p:nvSpPr>
        <p:spPr/>
        <p:txBody>
          <a:bodyPr/>
          <a:lstStyle/>
          <a:p>
            <a:fld id="{D7303D46-9BB5-4D44-8550-46E2B227A4D0}" type="slidenum">
              <a:rPr kumimoji="1" lang="zh-CN" altLang="en-US" smtClean="0"/>
              <a:t>18</a:t>
            </a:fld>
            <a:endParaRPr kumimoji="1" lang="zh-CN" altLang="en-US"/>
          </a:p>
        </p:txBody>
      </p:sp>
    </p:spTree>
    <p:extLst>
      <p:ext uri="{BB962C8B-B14F-4D97-AF65-F5344CB8AC3E}">
        <p14:creationId xmlns:p14="http://schemas.microsoft.com/office/powerpoint/2010/main" val="83581247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Recap</a:t>
            </a:r>
            <a:endParaRPr kumimoji="1" lang="zh-CN" altLang="en-US" dirty="0"/>
          </a:p>
        </p:txBody>
      </p:sp>
      <p:sp>
        <p:nvSpPr>
          <p:cNvPr id="3" name="内容占位符 2"/>
          <p:cNvSpPr>
            <a:spLocks noGrp="1"/>
          </p:cNvSpPr>
          <p:nvPr>
            <p:ph idx="1"/>
          </p:nvPr>
        </p:nvSpPr>
        <p:spPr/>
        <p:txBody>
          <a:bodyPr/>
          <a:lstStyle/>
          <a:p>
            <a:r>
              <a:rPr kumimoji="1" lang="en-US" altLang="zh-CN" dirty="0" smtClean="0"/>
              <a:t>Things to consider for using knowledge in NLP</a:t>
            </a:r>
          </a:p>
          <a:p>
            <a:pPr lvl="1"/>
            <a:r>
              <a:rPr kumimoji="1" lang="en-US" altLang="zh-CN" dirty="0" smtClean="0"/>
              <a:t>Knowledge Representation</a:t>
            </a:r>
          </a:p>
          <a:p>
            <a:pPr lvl="2"/>
            <a:r>
              <a:rPr kumimoji="1" lang="en-US" altLang="zh-CN" dirty="0" smtClean="0"/>
              <a:t>Predicate Schema</a:t>
            </a:r>
          </a:p>
          <a:p>
            <a:pPr lvl="1"/>
            <a:r>
              <a:rPr kumimoji="1" lang="en-US" altLang="zh-CN" dirty="0" smtClean="0"/>
              <a:t>Knowledge Inference</a:t>
            </a:r>
          </a:p>
          <a:p>
            <a:pPr lvl="2"/>
            <a:r>
              <a:rPr kumimoji="1" lang="en-US" altLang="zh-CN" dirty="0" smtClean="0"/>
              <a:t>Features VS. Inference</a:t>
            </a:r>
          </a:p>
          <a:p>
            <a:pPr lvl="1"/>
            <a:r>
              <a:rPr kumimoji="1" lang="en-US" altLang="zh-CN" dirty="0" smtClean="0"/>
              <a:t>Knowledge Acquisition</a:t>
            </a:r>
          </a:p>
          <a:p>
            <a:pPr lvl="2"/>
            <a:r>
              <a:rPr kumimoji="1" lang="en-US" altLang="zh-CN" dirty="0" smtClean="0"/>
              <a:t> </a:t>
            </a:r>
            <a:r>
              <a:rPr kumimoji="1" lang="en-US" altLang="zh-CN" dirty="0"/>
              <a:t>Multiple </a:t>
            </a:r>
            <a:r>
              <a:rPr kumimoji="1" lang="en-US" altLang="zh-CN" dirty="0" smtClean="0"/>
              <a:t>Sources</a:t>
            </a:r>
            <a:endParaRPr kumimoji="1" lang="en-US" altLang="zh-CN" dirty="0"/>
          </a:p>
        </p:txBody>
      </p:sp>
      <p:sp>
        <p:nvSpPr>
          <p:cNvPr id="4" name="幻灯片编号占位符 3"/>
          <p:cNvSpPr>
            <a:spLocks noGrp="1"/>
          </p:cNvSpPr>
          <p:nvPr>
            <p:ph type="sldNum" sz="quarter" idx="11"/>
          </p:nvPr>
        </p:nvSpPr>
        <p:spPr/>
        <p:txBody>
          <a:bodyPr/>
          <a:lstStyle/>
          <a:p>
            <a:fld id="{D7303D46-9BB5-4D44-8550-46E2B227A4D0}" type="slidenum">
              <a:rPr kumimoji="1" lang="zh-CN" altLang="en-US" smtClean="0"/>
              <a:t>19</a:t>
            </a:fld>
            <a:endParaRPr kumimoji="1" lang="zh-CN" altLang="en-US"/>
          </a:p>
        </p:txBody>
      </p:sp>
    </p:spTree>
    <p:extLst>
      <p:ext uri="{BB962C8B-B14F-4D97-AF65-F5344CB8AC3E}">
        <p14:creationId xmlns:p14="http://schemas.microsoft.com/office/powerpoint/2010/main" val="165494465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Coreference Problem</a:t>
            </a:r>
            <a:endParaRPr kumimoji="1" lang="zh-CN" altLang="en-US" dirty="0"/>
          </a:p>
        </p:txBody>
      </p:sp>
      <p:sp>
        <p:nvSpPr>
          <p:cNvPr id="4" name="幻灯片编号占位符 3"/>
          <p:cNvSpPr>
            <a:spLocks noGrp="1"/>
          </p:cNvSpPr>
          <p:nvPr>
            <p:ph type="sldNum" sz="quarter" idx="11"/>
          </p:nvPr>
        </p:nvSpPr>
        <p:spPr/>
        <p:txBody>
          <a:bodyPr/>
          <a:lstStyle/>
          <a:p>
            <a:fld id="{D7303D46-9BB5-4D44-8550-46E2B227A4D0}" type="slidenum">
              <a:rPr kumimoji="1" lang="zh-CN" altLang="en-US" smtClean="0"/>
              <a:t>2</a:t>
            </a:fld>
            <a:endParaRPr kumimoji="1" lang="zh-CN" altLang="en-US"/>
          </a:p>
        </p:txBody>
      </p:sp>
      <p:pic>
        <p:nvPicPr>
          <p:cNvPr id="3" name="图片 2" descr="coref_demo_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700" y="1930400"/>
            <a:ext cx="8343900" cy="2984500"/>
          </a:xfrm>
          <a:prstGeom prst="rect">
            <a:avLst/>
          </a:prstGeom>
        </p:spPr>
      </p:pic>
    </p:spTree>
    <p:extLst>
      <p:ext uri="{BB962C8B-B14F-4D97-AF65-F5344CB8AC3E}">
        <p14:creationId xmlns:p14="http://schemas.microsoft.com/office/powerpoint/2010/main" val="282103937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Datasets</a:t>
            </a:r>
            <a:endParaRPr kumimoji="1" lang="zh-CN" altLang="en-US" dirty="0"/>
          </a:p>
        </p:txBody>
      </p:sp>
      <p:sp>
        <p:nvSpPr>
          <p:cNvPr id="4" name="幻灯片编号占位符 3"/>
          <p:cNvSpPr>
            <a:spLocks noGrp="1"/>
          </p:cNvSpPr>
          <p:nvPr>
            <p:ph type="sldNum" sz="quarter" idx="11"/>
          </p:nvPr>
        </p:nvSpPr>
        <p:spPr/>
        <p:txBody>
          <a:bodyPr/>
          <a:lstStyle/>
          <a:p>
            <a:fld id="{D7303D46-9BB5-4D44-8550-46E2B227A4D0}" type="slidenum">
              <a:rPr kumimoji="1" lang="zh-CN" altLang="en-US" smtClean="0"/>
              <a:t>20</a:t>
            </a:fld>
            <a:endParaRPr kumimoji="1" lang="zh-CN" altLang="en-US"/>
          </a:p>
        </p:txBody>
      </p:sp>
      <p:sp>
        <p:nvSpPr>
          <p:cNvPr id="6" name="文本框 5"/>
          <p:cNvSpPr txBox="1"/>
          <p:nvPr/>
        </p:nvSpPr>
        <p:spPr>
          <a:xfrm>
            <a:off x="3935304" y="6214646"/>
            <a:ext cx="4657779" cy="338554"/>
          </a:xfrm>
          <a:prstGeom prst="rect">
            <a:avLst/>
          </a:prstGeom>
          <a:noFill/>
        </p:spPr>
        <p:txBody>
          <a:bodyPr wrap="none" rtlCol="0">
            <a:spAutoFit/>
          </a:bodyPr>
          <a:lstStyle/>
          <a:p>
            <a:r>
              <a:rPr lang="en-US" altLang="zh-CN" sz="1600" baseline="30000" dirty="0" smtClean="0">
                <a:solidFill>
                  <a:srgbClr val="000000"/>
                </a:solidFill>
              </a:rPr>
              <a:t>1</a:t>
            </a:r>
            <a:r>
              <a:rPr lang="en-US" altLang="zh-CN" sz="1600" dirty="0" smtClean="0">
                <a:solidFill>
                  <a:srgbClr val="000000"/>
                </a:solidFill>
              </a:rPr>
              <a:t>http</a:t>
            </a:r>
            <a:r>
              <a:rPr lang="en-US" altLang="zh-CN" sz="1600" dirty="0">
                <a:solidFill>
                  <a:srgbClr val="000000"/>
                </a:solidFill>
              </a:rPr>
              <a:t>://www.hlt.utdallas.edu/~vince/data/emnlp12</a:t>
            </a:r>
            <a:r>
              <a:rPr lang="en-US" altLang="zh-CN" sz="1600" dirty="0" smtClean="0">
                <a:solidFill>
                  <a:srgbClr val="000000"/>
                </a:solidFill>
              </a:rPr>
              <a:t>/</a:t>
            </a:r>
            <a:endParaRPr lang="en-US" altLang="zh-CN" sz="1600" dirty="0">
              <a:solidFill>
                <a:srgbClr val="000000"/>
              </a:solidFill>
            </a:endParaRPr>
          </a:p>
        </p:txBody>
      </p:sp>
      <p:sp>
        <p:nvSpPr>
          <p:cNvPr id="8" name="内容占位符 7"/>
          <p:cNvSpPr>
            <a:spLocks noGrp="1"/>
          </p:cNvSpPr>
          <p:nvPr>
            <p:ph idx="1"/>
          </p:nvPr>
        </p:nvSpPr>
        <p:spPr/>
        <p:txBody>
          <a:bodyPr/>
          <a:lstStyle/>
          <a:p>
            <a:pPr marL="0" indent="-400050"/>
            <a:r>
              <a:rPr lang="en-US" altLang="zh-CN" dirty="0" err="1"/>
              <a:t>Winograd</a:t>
            </a:r>
            <a:r>
              <a:rPr lang="en-US" altLang="zh-CN" dirty="0"/>
              <a:t> dataset</a:t>
            </a:r>
            <a:r>
              <a:rPr lang="en-US" altLang="zh-CN" baseline="30000" dirty="0"/>
              <a:t>1</a:t>
            </a:r>
            <a:endParaRPr lang="en-US" altLang="zh-CN" dirty="0"/>
          </a:p>
          <a:p>
            <a:pPr lvl="1"/>
            <a:r>
              <a:rPr lang="en-US" altLang="zh-CN" dirty="0"/>
              <a:t>[The bee] landed on [the flower] because [it] </a:t>
            </a:r>
            <a:r>
              <a:rPr lang="en-US" altLang="zh-CN" i="1" dirty="0"/>
              <a:t>had</a:t>
            </a:r>
            <a:r>
              <a:rPr lang="en-US" altLang="zh-CN" dirty="0"/>
              <a:t> pollen.</a:t>
            </a:r>
          </a:p>
          <a:p>
            <a:pPr marL="457200" lvl="1" indent="0">
              <a:buNone/>
            </a:pPr>
            <a:r>
              <a:rPr lang="en-US" altLang="zh-CN" dirty="0"/>
              <a:t> </a:t>
            </a:r>
            <a:r>
              <a:rPr lang="en-US" altLang="zh-CN" dirty="0" smtClean="0"/>
              <a:t>   [</a:t>
            </a:r>
            <a:r>
              <a:rPr lang="en-US" altLang="zh-CN" dirty="0"/>
              <a:t>The bee] landed on [the flower] because [it] </a:t>
            </a:r>
            <a:r>
              <a:rPr lang="en-US" altLang="zh-CN" i="1" dirty="0" smtClean="0"/>
              <a:t>wanted</a:t>
            </a:r>
            <a:r>
              <a:rPr lang="en-US" altLang="zh-CN" dirty="0" smtClean="0"/>
              <a:t> pollen.</a:t>
            </a:r>
          </a:p>
          <a:p>
            <a:pPr lvl="1"/>
            <a:r>
              <a:rPr lang="en-US" altLang="zh-CN" dirty="0"/>
              <a:t> </a:t>
            </a:r>
            <a:endParaRPr lang="en-US" altLang="zh-CN" dirty="0" smtClean="0"/>
          </a:p>
          <a:p>
            <a:pPr marL="457200" lvl="1" indent="0">
              <a:buNone/>
            </a:pPr>
            <a:endParaRPr lang="en-US" altLang="zh-CN" dirty="0"/>
          </a:p>
          <a:p>
            <a:pPr lvl="1"/>
            <a:endParaRPr kumimoji="1" lang="en-US" altLang="zh-CN" dirty="0" smtClean="0"/>
          </a:p>
          <a:p>
            <a:pPr lvl="1"/>
            <a:endParaRPr kumimoji="1" lang="en-US" altLang="zh-CN" dirty="0"/>
          </a:p>
          <a:p>
            <a:pPr lvl="1"/>
            <a:endParaRPr kumimoji="1" lang="en-US" altLang="zh-CN" dirty="0" smtClean="0"/>
          </a:p>
          <a:p>
            <a:pPr lvl="1"/>
            <a:r>
              <a:rPr kumimoji="1" lang="en-US" altLang="zh-CN" dirty="0" smtClean="0"/>
              <a:t>[Jack] threw </a:t>
            </a:r>
            <a:r>
              <a:rPr kumimoji="1" lang="en-US" altLang="zh-CN" dirty="0"/>
              <a:t>the bags of </a:t>
            </a:r>
            <a:r>
              <a:rPr kumimoji="1" lang="en-US" altLang="zh-CN" dirty="0" smtClean="0"/>
              <a:t>[John] into </a:t>
            </a:r>
            <a:r>
              <a:rPr kumimoji="1" lang="en-US" altLang="zh-CN" dirty="0"/>
              <a:t>the </a:t>
            </a:r>
            <a:r>
              <a:rPr kumimoji="1" lang="en-US" altLang="zh-CN" dirty="0" smtClean="0"/>
              <a:t>water since [he] mistakenly </a:t>
            </a:r>
            <a:r>
              <a:rPr kumimoji="1" lang="en-US" altLang="zh-CN" dirty="0"/>
              <a:t>asked </a:t>
            </a:r>
            <a:r>
              <a:rPr kumimoji="1" lang="en-US" altLang="zh-CN" b="1" u="sng" dirty="0" smtClean="0"/>
              <a:t>him</a:t>
            </a:r>
            <a:r>
              <a:rPr kumimoji="1" lang="en-US" altLang="zh-CN" dirty="0" smtClean="0"/>
              <a:t> to carry </a:t>
            </a:r>
            <a:r>
              <a:rPr kumimoji="1" lang="en-US" altLang="zh-CN" b="1" u="sng" dirty="0" smtClean="0"/>
              <a:t>his</a:t>
            </a:r>
            <a:r>
              <a:rPr kumimoji="1" lang="en-US" altLang="zh-CN" dirty="0" smtClean="0"/>
              <a:t> bags.</a:t>
            </a:r>
          </a:p>
          <a:p>
            <a:endParaRPr lang="en-US" altLang="zh-CN" dirty="0" smtClean="0"/>
          </a:p>
          <a:p>
            <a:r>
              <a:rPr lang="en-US" altLang="zh-CN" dirty="0" err="1" smtClean="0"/>
              <a:t>WinoCoref</a:t>
            </a:r>
            <a:r>
              <a:rPr lang="en-US" altLang="zh-CN" dirty="0" smtClean="0"/>
              <a:t> dataset</a:t>
            </a:r>
            <a:endParaRPr lang="en-US" altLang="zh-CN" dirty="0"/>
          </a:p>
          <a:p>
            <a:endParaRPr kumimoji="1" lang="en-US" altLang="zh-CN" dirty="0" smtClean="0"/>
          </a:p>
          <a:p>
            <a:pPr lvl="1"/>
            <a:endParaRPr kumimoji="1" lang="en-US" altLang="zh-CN" dirty="0" smtClean="0"/>
          </a:p>
          <a:p>
            <a:pPr lvl="1"/>
            <a:endParaRPr kumimoji="1" lang="zh-CN" altLang="en-US" dirty="0"/>
          </a:p>
        </p:txBody>
      </p:sp>
      <p:pic>
        <p:nvPicPr>
          <p:cNvPr id="9" name="图片 8" descr="cat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385" y="2815365"/>
            <a:ext cx="6819900" cy="1689100"/>
          </a:xfrm>
          <a:prstGeom prst="rect">
            <a:avLst/>
          </a:prstGeom>
        </p:spPr>
      </p:pic>
    </p:spTree>
    <p:extLst>
      <p:ext uri="{BB962C8B-B14F-4D97-AF65-F5344CB8AC3E}">
        <p14:creationId xmlns:p14="http://schemas.microsoft.com/office/powerpoint/2010/main" val="313925814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Evaluation on Hard Coreference </a:t>
            </a:r>
            <a:endParaRPr kumimoji="1"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4089483581"/>
              </p:ext>
            </p:extLst>
          </p:nvPr>
        </p:nvGraphicFramePr>
        <p:xfrm>
          <a:off x="945625" y="1644652"/>
          <a:ext cx="7245948" cy="3657600"/>
        </p:xfrm>
        <a:graphic>
          <a:graphicData uri="http://schemas.openxmlformats.org/drawingml/2006/table">
            <a:tbl>
              <a:tblPr firstRow="1" bandRow="1">
                <a:tableStyleId>{5C22544A-7EE6-4342-B048-85BDC9FD1C3A}</a:tableStyleId>
              </a:tblPr>
              <a:tblGrid>
                <a:gridCol w="3464149"/>
                <a:gridCol w="1772282"/>
                <a:gridCol w="2009517"/>
              </a:tblGrid>
              <a:tr h="370840">
                <a:tc>
                  <a:txBody>
                    <a:bodyPr/>
                    <a:lstStyle/>
                    <a:p>
                      <a:r>
                        <a:rPr lang="en-US" altLang="zh-CN" sz="2400" b="0" i="0" u="none" strike="noStrike" kern="1200" baseline="0" dirty="0" smtClean="0">
                          <a:solidFill>
                            <a:schemeClr val="tx1"/>
                          </a:solidFill>
                          <a:latin typeface="+mn-lt"/>
                          <a:ea typeface="+mn-ea"/>
                          <a:cs typeface="+mn-cs"/>
                        </a:rPr>
                        <a:t>Dataset</a:t>
                      </a:r>
                      <a:endParaRPr lang="zh-CN" altLang="en-US" sz="2400" b="0" dirty="0">
                        <a:solidFill>
                          <a:schemeClr val="tx1"/>
                        </a:solidFill>
                      </a:endParaRPr>
                    </a:p>
                  </a:txBody>
                  <a:tcPr/>
                </a:tc>
                <a:tc>
                  <a:txBody>
                    <a:bodyPr/>
                    <a:lstStyle/>
                    <a:p>
                      <a:r>
                        <a:rPr lang="en-US" altLang="zh-CN" sz="2400" b="0" i="0" u="none" strike="noStrike" kern="1200" baseline="0" dirty="0" err="1" smtClean="0">
                          <a:solidFill>
                            <a:schemeClr val="tx1"/>
                          </a:solidFill>
                          <a:latin typeface="+mn-lt"/>
                          <a:ea typeface="+mn-ea"/>
                          <a:cs typeface="+mn-cs"/>
                        </a:rPr>
                        <a:t>Winograd</a:t>
                      </a:r>
                      <a:endParaRPr lang="zh-CN" altLang="en-US" sz="2400" b="0" dirty="0">
                        <a:solidFill>
                          <a:schemeClr val="tx1"/>
                        </a:solidFill>
                      </a:endParaRPr>
                    </a:p>
                  </a:txBody>
                  <a:tcPr/>
                </a:tc>
                <a:tc>
                  <a:txBody>
                    <a:bodyPr/>
                    <a:lstStyle/>
                    <a:p>
                      <a:r>
                        <a:rPr lang="en-US" altLang="zh-CN" sz="2400" b="0" i="0" u="none" strike="noStrike" kern="1200" baseline="0" dirty="0" err="1" smtClean="0">
                          <a:solidFill>
                            <a:schemeClr val="tx1"/>
                          </a:solidFill>
                          <a:latin typeface="+mn-lt"/>
                          <a:ea typeface="+mn-ea"/>
                          <a:cs typeface="+mn-cs"/>
                        </a:rPr>
                        <a:t>WinoCoref</a:t>
                      </a:r>
                      <a:endParaRPr lang="zh-CN" altLang="en-US" sz="2400" b="0" dirty="0">
                        <a:solidFill>
                          <a:schemeClr val="tx1"/>
                        </a:solidFill>
                      </a:endParaRPr>
                    </a:p>
                  </a:txBody>
                  <a:tcPr/>
                </a:tc>
              </a:tr>
              <a:tr h="370840">
                <a:tc>
                  <a:txBody>
                    <a:bodyPr/>
                    <a:lstStyle/>
                    <a:p>
                      <a:r>
                        <a:rPr lang="en-US" altLang="zh-CN" sz="2400" b="0" i="0" u="none" strike="noStrike" kern="1200" baseline="0" dirty="0" smtClean="0">
                          <a:solidFill>
                            <a:schemeClr val="tx1"/>
                          </a:solidFill>
                          <a:latin typeface="+mn-lt"/>
                          <a:ea typeface="+mn-ea"/>
                          <a:cs typeface="+mn-cs"/>
                        </a:rPr>
                        <a:t>Metric</a:t>
                      </a:r>
                      <a:endParaRPr lang="zh-CN" altLang="en-US" sz="2400" b="0" dirty="0">
                        <a:solidFill>
                          <a:schemeClr val="tx1"/>
                        </a:solidFill>
                      </a:endParaRPr>
                    </a:p>
                  </a:txBody>
                  <a:tcPr/>
                </a:tc>
                <a:tc>
                  <a:txBody>
                    <a:bodyPr/>
                    <a:lstStyle/>
                    <a:p>
                      <a:r>
                        <a:rPr lang="en-US" altLang="zh-CN" sz="2400" b="0" i="0" u="none" strike="noStrike" kern="1200" baseline="0" dirty="0" smtClean="0">
                          <a:solidFill>
                            <a:schemeClr val="tx1"/>
                          </a:solidFill>
                          <a:latin typeface="+mn-lt"/>
                          <a:ea typeface="+mn-ea"/>
                          <a:cs typeface="+mn-cs"/>
                        </a:rPr>
                        <a:t>Precision</a:t>
                      </a:r>
                      <a:endParaRPr lang="zh-CN" altLang="en-US" sz="2400" b="0" dirty="0">
                        <a:solidFill>
                          <a:schemeClr val="tx1"/>
                        </a:solidFill>
                      </a:endParaRPr>
                    </a:p>
                  </a:txBody>
                  <a:tcPr/>
                </a:tc>
                <a:tc>
                  <a:txBody>
                    <a:bodyPr/>
                    <a:lstStyle/>
                    <a:p>
                      <a:r>
                        <a:rPr lang="en-US" altLang="zh-CN" sz="2400" b="0" i="0" u="none" strike="noStrike" kern="1200" baseline="0" dirty="0" err="1" smtClean="0">
                          <a:solidFill>
                            <a:schemeClr val="tx1"/>
                          </a:solidFill>
                          <a:latin typeface="+mn-lt"/>
                          <a:ea typeface="+mn-ea"/>
                          <a:cs typeface="+mn-cs"/>
                        </a:rPr>
                        <a:t>AntePre</a:t>
                      </a:r>
                      <a:endParaRPr lang="zh-CN" altLang="en-US" sz="2400" b="0" dirty="0">
                        <a:solidFill>
                          <a:schemeClr val="tx1"/>
                        </a:solidFill>
                      </a:endParaRPr>
                    </a:p>
                  </a:txBody>
                  <a:tcPr/>
                </a:tc>
              </a:tr>
              <a:tr h="370840">
                <a:tc>
                  <a:txBody>
                    <a:bodyPr/>
                    <a:lstStyle/>
                    <a:p>
                      <a:r>
                        <a:rPr lang="en-US" altLang="zh-CN" sz="2400" b="0" i="0" u="none" strike="noStrike" kern="1200" baseline="0" dirty="0" smtClean="0">
                          <a:solidFill>
                            <a:schemeClr val="tx1"/>
                          </a:solidFill>
                          <a:latin typeface="+mn-lt"/>
                          <a:ea typeface="+mn-ea"/>
                          <a:cs typeface="+mn-cs"/>
                        </a:rPr>
                        <a:t>Illinois</a:t>
                      </a:r>
                      <a:endParaRPr lang="zh-CN" altLang="en-US" sz="2400" b="0" dirty="0">
                        <a:solidFill>
                          <a:schemeClr val="tx1"/>
                        </a:solidFill>
                      </a:endParaRPr>
                    </a:p>
                  </a:txBody>
                  <a:tcPr/>
                </a:tc>
                <a:tc>
                  <a:txBody>
                    <a:bodyPr/>
                    <a:lstStyle/>
                    <a:p>
                      <a:r>
                        <a:rPr lang="en-US" altLang="zh-CN" sz="2400" b="0" i="0" u="none" strike="noStrike" kern="1200" baseline="0" dirty="0" smtClean="0">
                          <a:solidFill>
                            <a:schemeClr val="tx1"/>
                          </a:solidFill>
                          <a:latin typeface="+mn-lt"/>
                          <a:ea typeface="+mn-ea"/>
                          <a:cs typeface="+mn-cs"/>
                        </a:rPr>
                        <a:t>51.48</a:t>
                      </a:r>
                      <a:endParaRPr lang="zh-CN" altLang="en-US" sz="2400" b="0" dirty="0">
                        <a:solidFill>
                          <a:schemeClr val="tx1"/>
                        </a:solidFill>
                      </a:endParaRPr>
                    </a:p>
                  </a:txBody>
                  <a:tcPr/>
                </a:tc>
                <a:tc>
                  <a:txBody>
                    <a:bodyPr/>
                    <a:lstStyle/>
                    <a:p>
                      <a:r>
                        <a:rPr lang="en-US" altLang="zh-CN" sz="2400" b="0" i="0" u="none" strike="noStrike" kern="1200" baseline="0" dirty="0" smtClean="0">
                          <a:solidFill>
                            <a:schemeClr val="tx1"/>
                          </a:solidFill>
                          <a:latin typeface="+mn-lt"/>
                          <a:ea typeface="+mn-ea"/>
                          <a:cs typeface="+mn-cs"/>
                        </a:rPr>
                        <a:t>68.37</a:t>
                      </a:r>
                      <a:endParaRPr lang="zh-CN" altLang="en-US" sz="2400" b="0" dirty="0">
                        <a:solidFill>
                          <a:schemeClr val="tx1"/>
                        </a:solidFill>
                      </a:endParaRPr>
                    </a:p>
                  </a:txBody>
                  <a:tcPr/>
                </a:tc>
              </a:tr>
              <a:tr h="370840">
                <a:tc>
                  <a:txBody>
                    <a:bodyPr/>
                    <a:lstStyle/>
                    <a:p>
                      <a:r>
                        <a:rPr lang="en-US" altLang="zh-CN" sz="2400" b="0" i="0" u="none" strike="noStrike" kern="1200" baseline="0" dirty="0" err="1" smtClean="0">
                          <a:solidFill>
                            <a:schemeClr val="tx1"/>
                          </a:solidFill>
                          <a:latin typeface="+mn-lt"/>
                          <a:ea typeface="+mn-ea"/>
                          <a:cs typeface="+mn-cs"/>
                        </a:rPr>
                        <a:t>IlliCons</a:t>
                      </a:r>
                      <a:endParaRPr lang="zh-CN" altLang="en-US" sz="2400" b="0" dirty="0">
                        <a:solidFill>
                          <a:schemeClr val="tx1"/>
                        </a:solidFill>
                      </a:endParaRPr>
                    </a:p>
                  </a:txBody>
                  <a:tcPr/>
                </a:tc>
                <a:tc>
                  <a:txBody>
                    <a:bodyPr/>
                    <a:lstStyle/>
                    <a:p>
                      <a:r>
                        <a:rPr lang="en-US" altLang="zh-CN" sz="2400" b="0" i="0" u="none" strike="noStrike" kern="1200" baseline="0" dirty="0" smtClean="0">
                          <a:solidFill>
                            <a:schemeClr val="tx1"/>
                          </a:solidFill>
                          <a:latin typeface="+mn-lt"/>
                          <a:ea typeface="+mn-ea"/>
                          <a:cs typeface="+mn-cs"/>
                        </a:rPr>
                        <a:t>53.26</a:t>
                      </a:r>
                      <a:endParaRPr lang="zh-CN" altLang="en-US" sz="2400" b="0" dirty="0">
                        <a:solidFill>
                          <a:schemeClr val="tx1"/>
                        </a:solidFill>
                      </a:endParaRPr>
                    </a:p>
                  </a:txBody>
                  <a:tcPr/>
                </a:tc>
                <a:tc>
                  <a:txBody>
                    <a:bodyPr/>
                    <a:lstStyle/>
                    <a:p>
                      <a:r>
                        <a:rPr lang="en-US" altLang="zh-CN" sz="2400" b="0" i="0" u="none" strike="noStrike" kern="1200" baseline="0" dirty="0" smtClean="0">
                          <a:solidFill>
                            <a:schemeClr val="tx1"/>
                          </a:solidFill>
                          <a:latin typeface="+mn-lt"/>
                          <a:ea typeface="+mn-ea"/>
                          <a:cs typeface="+mn-cs"/>
                        </a:rPr>
                        <a:t>74.32</a:t>
                      </a:r>
                      <a:endParaRPr lang="zh-CN" altLang="en-US" sz="2400" b="0" dirty="0">
                        <a:solidFill>
                          <a:schemeClr val="tx1"/>
                        </a:solidFill>
                      </a:endParaRPr>
                    </a:p>
                  </a:txBody>
                  <a:tcPr/>
                </a:tc>
              </a:tr>
              <a:tr h="370840">
                <a:tc>
                  <a:txBody>
                    <a:bodyPr/>
                    <a:lstStyle/>
                    <a:p>
                      <a:r>
                        <a:rPr lang="en-US" altLang="zh-CN" sz="2400" b="0" i="0" u="none" strike="noStrike" kern="1200" baseline="0" dirty="0" err="1" smtClean="0">
                          <a:solidFill>
                            <a:schemeClr val="dk1"/>
                          </a:solidFill>
                          <a:latin typeface="+mn-lt"/>
                          <a:ea typeface="+mn-ea"/>
                          <a:cs typeface="+mn-cs"/>
                        </a:rPr>
                        <a:t>Rahman</a:t>
                      </a:r>
                      <a:r>
                        <a:rPr lang="en-US" altLang="zh-CN" sz="2400" b="0" i="0" u="none" strike="noStrike" kern="1200" baseline="0" dirty="0" smtClean="0">
                          <a:solidFill>
                            <a:schemeClr val="dk1"/>
                          </a:solidFill>
                          <a:latin typeface="+mn-lt"/>
                          <a:ea typeface="+mn-ea"/>
                          <a:cs typeface="+mn-cs"/>
                        </a:rPr>
                        <a:t> and Ng (2012)</a:t>
                      </a:r>
                      <a:endParaRPr lang="zh-CN" altLang="en-US" sz="2400" b="0" dirty="0"/>
                    </a:p>
                  </a:txBody>
                  <a:tcPr/>
                </a:tc>
                <a:tc>
                  <a:txBody>
                    <a:bodyPr/>
                    <a:lstStyle/>
                    <a:p>
                      <a:r>
                        <a:rPr lang="en-US" altLang="zh-CN" sz="2400" b="0" i="0" u="none" strike="noStrike" kern="1200" baseline="0" dirty="0" smtClean="0">
                          <a:solidFill>
                            <a:schemeClr val="dk1"/>
                          </a:solidFill>
                          <a:latin typeface="+mn-lt"/>
                          <a:ea typeface="+mn-ea"/>
                          <a:cs typeface="+mn-cs"/>
                        </a:rPr>
                        <a:t>73.05</a:t>
                      </a:r>
                      <a:endParaRPr lang="zh-CN" altLang="en-US" sz="2400" b="0" dirty="0"/>
                    </a:p>
                  </a:txBody>
                  <a:tcPr/>
                </a:tc>
                <a:tc>
                  <a:txBody>
                    <a:bodyPr/>
                    <a:lstStyle/>
                    <a:p>
                      <a:r>
                        <a:rPr lang="en-US" altLang="zh-CN" sz="2400" b="1" i="0" u="none" strike="noStrike" kern="1200" baseline="0" dirty="0" smtClean="0">
                          <a:solidFill>
                            <a:srgbClr val="FF0000"/>
                          </a:solidFill>
                          <a:latin typeface="+mn-lt"/>
                          <a:ea typeface="+mn-ea"/>
                          <a:cs typeface="+mn-cs"/>
                        </a:rPr>
                        <a:t>—–</a:t>
                      </a:r>
                      <a:endParaRPr lang="zh-CN" altLang="en-US" sz="2400" b="1" dirty="0">
                        <a:solidFill>
                          <a:srgbClr val="FF0000"/>
                        </a:solidFill>
                      </a:endParaRPr>
                    </a:p>
                  </a:txBody>
                  <a:tcPr/>
                </a:tc>
              </a:tr>
              <a:tr h="370840">
                <a:tc>
                  <a:txBody>
                    <a:bodyPr/>
                    <a:lstStyle/>
                    <a:p>
                      <a:r>
                        <a:rPr lang="en-US" altLang="zh-CN" sz="2400" b="0" i="0" u="none" strike="noStrike" kern="1200" baseline="0" dirty="0" err="1" smtClean="0">
                          <a:solidFill>
                            <a:schemeClr val="dk1"/>
                          </a:solidFill>
                          <a:latin typeface="+mn-lt"/>
                          <a:ea typeface="+mn-ea"/>
                          <a:cs typeface="+mn-cs"/>
                        </a:rPr>
                        <a:t>KnowFeat</a:t>
                      </a:r>
                      <a:endParaRPr lang="zh-CN" altLang="en-US" sz="2400" b="0" dirty="0"/>
                    </a:p>
                  </a:txBody>
                  <a:tcPr/>
                </a:tc>
                <a:tc>
                  <a:txBody>
                    <a:bodyPr/>
                    <a:lstStyle/>
                    <a:p>
                      <a:r>
                        <a:rPr lang="en-US" altLang="zh-CN" sz="2400" b="0" i="0" u="none" strike="noStrike" kern="1200" baseline="0" dirty="0" smtClean="0">
                          <a:solidFill>
                            <a:schemeClr val="dk1"/>
                          </a:solidFill>
                          <a:latin typeface="+mn-lt"/>
                          <a:ea typeface="+mn-ea"/>
                          <a:cs typeface="+mn-cs"/>
                        </a:rPr>
                        <a:t>71.81</a:t>
                      </a:r>
                      <a:endParaRPr lang="zh-CN" altLang="en-US" sz="2400" b="0" dirty="0"/>
                    </a:p>
                  </a:txBody>
                  <a:tcPr/>
                </a:tc>
                <a:tc>
                  <a:txBody>
                    <a:bodyPr/>
                    <a:lstStyle/>
                    <a:p>
                      <a:r>
                        <a:rPr lang="en-US" altLang="zh-CN" sz="2400" b="0" i="0" u="none" strike="noStrike" kern="1200" baseline="0" dirty="0" smtClean="0">
                          <a:solidFill>
                            <a:schemeClr val="dk1"/>
                          </a:solidFill>
                          <a:latin typeface="+mn-lt"/>
                          <a:ea typeface="+mn-ea"/>
                          <a:cs typeface="+mn-cs"/>
                        </a:rPr>
                        <a:t>88.48</a:t>
                      </a:r>
                      <a:endParaRPr lang="zh-CN" altLang="en-US" sz="2400" b="0" dirty="0"/>
                    </a:p>
                  </a:txBody>
                  <a:tcPr/>
                </a:tc>
              </a:tr>
              <a:tr h="370840">
                <a:tc>
                  <a:txBody>
                    <a:bodyPr/>
                    <a:lstStyle/>
                    <a:p>
                      <a:r>
                        <a:rPr lang="en-US" altLang="zh-CN" sz="2400" b="0" i="0" u="none" strike="noStrike" kern="1200" baseline="0" dirty="0" err="1" smtClean="0">
                          <a:solidFill>
                            <a:schemeClr val="dk1"/>
                          </a:solidFill>
                          <a:latin typeface="+mn-lt"/>
                          <a:ea typeface="+mn-ea"/>
                          <a:cs typeface="+mn-cs"/>
                        </a:rPr>
                        <a:t>KnowCons</a:t>
                      </a:r>
                      <a:endParaRPr lang="zh-CN" altLang="en-US" sz="2400" b="0" dirty="0"/>
                    </a:p>
                  </a:txBody>
                  <a:tcPr/>
                </a:tc>
                <a:tc>
                  <a:txBody>
                    <a:bodyPr/>
                    <a:lstStyle/>
                    <a:p>
                      <a:r>
                        <a:rPr lang="en-US" altLang="zh-CN" sz="2400" b="0" i="0" u="none" strike="noStrike" kern="1200" baseline="0" dirty="0" smtClean="0">
                          <a:solidFill>
                            <a:schemeClr val="dk1"/>
                          </a:solidFill>
                          <a:latin typeface="+mn-lt"/>
                          <a:ea typeface="+mn-ea"/>
                          <a:cs typeface="+mn-cs"/>
                        </a:rPr>
                        <a:t>74.93</a:t>
                      </a:r>
                      <a:endParaRPr lang="zh-CN" altLang="en-US" sz="2400" b="0" dirty="0"/>
                    </a:p>
                  </a:txBody>
                  <a:tcPr/>
                </a:tc>
                <a:tc>
                  <a:txBody>
                    <a:bodyPr/>
                    <a:lstStyle/>
                    <a:p>
                      <a:r>
                        <a:rPr lang="en-US" altLang="zh-CN" sz="2400" b="0" i="0" u="none" strike="noStrike" kern="1200" baseline="0" dirty="0" smtClean="0">
                          <a:solidFill>
                            <a:schemeClr val="dk1"/>
                          </a:solidFill>
                          <a:latin typeface="+mn-lt"/>
                          <a:ea typeface="+mn-ea"/>
                          <a:cs typeface="+mn-cs"/>
                        </a:rPr>
                        <a:t>88.95</a:t>
                      </a:r>
                      <a:endParaRPr lang="zh-CN" altLang="en-US" sz="2400" b="0" dirty="0"/>
                    </a:p>
                  </a:txBody>
                  <a:tcPr/>
                </a:tc>
              </a:tr>
              <a:tr h="370840">
                <a:tc>
                  <a:txBody>
                    <a:bodyPr/>
                    <a:lstStyle/>
                    <a:p>
                      <a:r>
                        <a:rPr lang="en-US" altLang="zh-CN" sz="2400" b="0" i="0" u="none" strike="noStrike" kern="1200" baseline="0" dirty="0" err="1" smtClean="0">
                          <a:solidFill>
                            <a:schemeClr val="dk1"/>
                          </a:solidFill>
                          <a:latin typeface="+mn-lt"/>
                          <a:ea typeface="+mn-ea"/>
                          <a:cs typeface="+mn-cs"/>
                        </a:rPr>
                        <a:t>KnowComb</a:t>
                      </a:r>
                      <a:endParaRPr lang="zh-CN" altLang="en-US" sz="2400" b="0" dirty="0"/>
                    </a:p>
                  </a:txBody>
                  <a:tcPr/>
                </a:tc>
                <a:tc>
                  <a:txBody>
                    <a:bodyPr/>
                    <a:lstStyle/>
                    <a:p>
                      <a:r>
                        <a:rPr lang="en-US" altLang="zh-CN" sz="2400" b="1" i="0" u="none" strike="noStrike" kern="1200" baseline="0" dirty="0" smtClean="0">
                          <a:solidFill>
                            <a:schemeClr val="dk1"/>
                          </a:solidFill>
                          <a:latin typeface="+mn-lt"/>
                          <a:ea typeface="+mn-ea"/>
                          <a:cs typeface="+mn-cs"/>
                        </a:rPr>
                        <a:t>76.41</a:t>
                      </a:r>
                      <a:endParaRPr lang="zh-CN" altLang="en-US" sz="2400" b="1" dirty="0"/>
                    </a:p>
                  </a:txBody>
                  <a:tcPr/>
                </a:tc>
                <a:tc>
                  <a:txBody>
                    <a:bodyPr/>
                    <a:lstStyle/>
                    <a:p>
                      <a:r>
                        <a:rPr lang="en-US" altLang="zh-CN" sz="2400" b="1" i="0" u="none" strike="noStrike" kern="1200" baseline="0" dirty="0" smtClean="0">
                          <a:solidFill>
                            <a:schemeClr val="dk1"/>
                          </a:solidFill>
                          <a:latin typeface="+mn-lt"/>
                          <a:ea typeface="+mn-ea"/>
                          <a:cs typeface="+mn-cs"/>
                        </a:rPr>
                        <a:t>89.32</a:t>
                      </a:r>
                      <a:endParaRPr lang="zh-CN" altLang="en-US" sz="2400" b="1" dirty="0"/>
                    </a:p>
                  </a:txBody>
                  <a:tcPr/>
                </a:tc>
              </a:tr>
            </a:tbl>
          </a:graphicData>
        </a:graphic>
      </p:graphicFrame>
      <p:sp>
        <p:nvSpPr>
          <p:cNvPr id="4" name="幻灯片编号占位符 3"/>
          <p:cNvSpPr>
            <a:spLocks noGrp="1"/>
          </p:cNvSpPr>
          <p:nvPr>
            <p:ph type="sldNum" sz="quarter" idx="11"/>
          </p:nvPr>
        </p:nvSpPr>
        <p:spPr/>
        <p:txBody>
          <a:bodyPr/>
          <a:lstStyle/>
          <a:p>
            <a:fld id="{D7303D46-9BB5-4D44-8550-46E2B227A4D0}" type="slidenum">
              <a:rPr kumimoji="1" lang="zh-CN" altLang="en-US" smtClean="0"/>
              <a:t>21</a:t>
            </a:fld>
            <a:endParaRPr kumimoji="1" lang="zh-CN" altLang="en-US"/>
          </a:p>
        </p:txBody>
      </p:sp>
    </p:spTree>
    <p:extLst>
      <p:ext uri="{BB962C8B-B14F-4D97-AF65-F5344CB8AC3E}">
        <p14:creationId xmlns:p14="http://schemas.microsoft.com/office/powerpoint/2010/main" val="282037438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Evaluation on Standard Coreference</a:t>
            </a:r>
            <a:endParaRPr kumimoji="1" lang="zh-CN" altLang="en-US" dirty="0"/>
          </a:p>
        </p:txBody>
      </p:sp>
      <p:sp>
        <p:nvSpPr>
          <p:cNvPr id="3" name="内容占位符 2"/>
          <p:cNvSpPr>
            <a:spLocks noGrp="1"/>
          </p:cNvSpPr>
          <p:nvPr>
            <p:ph idx="1"/>
          </p:nvPr>
        </p:nvSpPr>
        <p:spPr/>
        <p:txBody>
          <a:bodyPr/>
          <a:lstStyle/>
          <a:p>
            <a:endParaRPr kumimoji="1" lang="zh-CN" altLang="en-US" dirty="0"/>
          </a:p>
        </p:txBody>
      </p:sp>
      <p:sp>
        <p:nvSpPr>
          <p:cNvPr id="4" name="幻灯片编号占位符 3"/>
          <p:cNvSpPr>
            <a:spLocks noGrp="1"/>
          </p:cNvSpPr>
          <p:nvPr>
            <p:ph type="sldNum" sz="quarter" idx="11"/>
          </p:nvPr>
        </p:nvSpPr>
        <p:spPr/>
        <p:txBody>
          <a:bodyPr/>
          <a:lstStyle/>
          <a:p>
            <a:fld id="{D7303D46-9BB5-4D44-8550-46E2B227A4D0}" type="slidenum">
              <a:rPr kumimoji="1" lang="zh-CN" altLang="en-US" smtClean="0"/>
              <a:t>22</a:t>
            </a:fld>
            <a:endParaRPr kumimoji="1" lang="zh-CN" altLang="en-US"/>
          </a:p>
        </p:txBody>
      </p:sp>
      <p:pic>
        <p:nvPicPr>
          <p:cNvPr id="5" name="图片 4" descr="aceOnt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964713"/>
            <a:ext cx="8229600" cy="3597511"/>
          </a:xfrm>
          <a:prstGeom prst="rect">
            <a:avLst/>
          </a:prstGeom>
        </p:spPr>
      </p:pic>
    </p:spTree>
    <p:extLst>
      <p:ext uri="{BB962C8B-B14F-4D97-AF65-F5344CB8AC3E}">
        <p14:creationId xmlns:p14="http://schemas.microsoft.com/office/powerpoint/2010/main" val="344569486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Analysis on Effects of Schemas</a:t>
            </a:r>
            <a:endParaRPr kumimoji="1" lang="zh-CN" altLang="en-US" dirty="0"/>
          </a:p>
        </p:txBody>
      </p:sp>
      <p:sp>
        <p:nvSpPr>
          <p:cNvPr id="4" name="幻灯片编号占位符 3"/>
          <p:cNvSpPr>
            <a:spLocks noGrp="1"/>
          </p:cNvSpPr>
          <p:nvPr>
            <p:ph type="sldNum" sz="quarter" idx="11"/>
          </p:nvPr>
        </p:nvSpPr>
        <p:spPr/>
        <p:txBody>
          <a:bodyPr/>
          <a:lstStyle/>
          <a:p>
            <a:fld id="{D7303D46-9BB5-4D44-8550-46E2B227A4D0}" type="slidenum">
              <a:rPr kumimoji="1" lang="zh-CN" altLang="en-US" smtClean="0"/>
              <a:t>23</a:t>
            </a:fld>
            <a:endParaRPr kumimoji="1" lang="zh-CN" altLang="en-US"/>
          </a:p>
        </p:txBody>
      </p:sp>
      <p:pic>
        <p:nvPicPr>
          <p:cNvPr id="7" name="图片 6" descr="Screen Shot 2015-03-18 at 1.56.1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100" y="2019300"/>
            <a:ext cx="5753100" cy="2806700"/>
          </a:xfrm>
          <a:prstGeom prst="rect">
            <a:avLst/>
          </a:prstGeom>
        </p:spPr>
      </p:pic>
      <p:sp>
        <p:nvSpPr>
          <p:cNvPr id="8" name="内容占位符 7"/>
          <p:cNvSpPr>
            <a:spLocks noGrp="1"/>
          </p:cNvSpPr>
          <p:nvPr>
            <p:ph idx="1"/>
          </p:nvPr>
        </p:nvSpPr>
        <p:spPr/>
        <p:txBody>
          <a:bodyPr/>
          <a:lstStyle/>
          <a:p>
            <a:endParaRPr kumimoji="1" lang="zh-CN" altLang="en-US" dirty="0"/>
          </a:p>
        </p:txBody>
      </p:sp>
    </p:spTree>
    <p:extLst>
      <p:ext uri="{BB962C8B-B14F-4D97-AF65-F5344CB8AC3E}">
        <p14:creationId xmlns:p14="http://schemas.microsoft.com/office/powerpoint/2010/main" val="183034738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7459" y="2247510"/>
            <a:ext cx="9466069" cy="2133600"/>
          </a:xfrm>
        </p:spPr>
        <p:txBody>
          <a:bodyPr/>
          <a:lstStyle/>
          <a:p>
            <a:r>
              <a:rPr lang="en-US" altLang="zh-CN" dirty="0" smtClean="0"/>
              <a:t>Part 2 </a:t>
            </a:r>
            <a:br>
              <a:rPr lang="en-US" altLang="zh-CN" dirty="0" smtClean="0"/>
            </a:br>
            <a:r>
              <a:rPr lang="en-US" altLang="zh-CN" dirty="0" smtClean="0"/>
              <a:t>Profiler: Knowledge Schemas at Scale</a:t>
            </a:r>
            <a:endParaRPr kumimoji="1" lang="zh-CN" altLang="en-US" dirty="0"/>
          </a:p>
        </p:txBody>
      </p:sp>
      <p:sp>
        <p:nvSpPr>
          <p:cNvPr id="4" name="幻灯片编号占位符 3"/>
          <p:cNvSpPr>
            <a:spLocks noGrp="1"/>
          </p:cNvSpPr>
          <p:nvPr>
            <p:ph type="sldNum" sz="quarter" idx="4"/>
          </p:nvPr>
        </p:nvSpPr>
        <p:spPr/>
        <p:txBody>
          <a:bodyPr/>
          <a:lstStyle/>
          <a:p>
            <a:fld id="{D7303D46-9BB5-4D44-8550-46E2B227A4D0}" type="slidenum">
              <a:rPr kumimoji="1" lang="zh-CN" altLang="en-US" smtClean="0"/>
              <a:t>24</a:t>
            </a:fld>
            <a:endParaRPr kumimoji="1" lang="zh-CN" altLang="en-US"/>
          </a:p>
        </p:txBody>
      </p:sp>
    </p:spTree>
    <p:extLst>
      <p:ext uri="{BB962C8B-B14F-4D97-AF65-F5344CB8AC3E}">
        <p14:creationId xmlns:p14="http://schemas.microsoft.com/office/powerpoint/2010/main" val="257081440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Goal</a:t>
            </a:r>
            <a:endParaRPr kumimoji="1" lang="zh-CN" altLang="en-US" dirty="0"/>
          </a:p>
        </p:txBody>
      </p:sp>
      <p:sp>
        <p:nvSpPr>
          <p:cNvPr id="3" name="内容占位符 2"/>
          <p:cNvSpPr>
            <a:spLocks noGrp="1"/>
          </p:cNvSpPr>
          <p:nvPr>
            <p:ph idx="1"/>
          </p:nvPr>
        </p:nvSpPr>
        <p:spPr/>
        <p:txBody>
          <a:bodyPr/>
          <a:lstStyle/>
          <a:p>
            <a:r>
              <a:rPr kumimoji="1" lang="en-US" altLang="zh-CN" dirty="0" smtClean="0"/>
              <a:t>How to enlarge the Knowledge acquired from text</a:t>
            </a:r>
          </a:p>
          <a:p>
            <a:pPr lvl="1"/>
            <a:r>
              <a:rPr kumimoji="1" lang="en-US" altLang="zh-CN" dirty="0" smtClean="0"/>
              <a:t>Data Volume</a:t>
            </a:r>
          </a:p>
          <a:p>
            <a:pPr lvl="1"/>
            <a:r>
              <a:rPr kumimoji="1" lang="en-US" altLang="zh-CN" dirty="0" smtClean="0"/>
              <a:t>Schema Richness</a:t>
            </a:r>
          </a:p>
          <a:p>
            <a:pPr lvl="1"/>
            <a:endParaRPr kumimoji="1" lang="en-US" altLang="zh-CN" dirty="0"/>
          </a:p>
          <a:p>
            <a:pPr lvl="1"/>
            <a:endParaRPr kumimoji="1" lang="en-US" altLang="zh-CN" dirty="0" smtClean="0"/>
          </a:p>
          <a:p>
            <a:r>
              <a:rPr kumimoji="1" lang="en-US" altLang="zh-CN" dirty="0" smtClean="0"/>
              <a:t>Profiler</a:t>
            </a:r>
          </a:p>
          <a:p>
            <a:pPr lvl="1"/>
            <a:r>
              <a:rPr kumimoji="1" lang="en-US" altLang="zh-CN" dirty="0" smtClean="0"/>
              <a:t>Demo:</a:t>
            </a:r>
            <a:r>
              <a:rPr kumimoji="1" lang="zh-CN" altLang="en-US" dirty="0" smtClean="0"/>
              <a:t> </a:t>
            </a:r>
            <a:r>
              <a:rPr kumimoji="1" lang="en-US" altLang="zh-CN" dirty="0">
                <a:hlinkClick r:id="rId2"/>
              </a:rPr>
              <a:t>http://austen.cs.illinois.edu:60000</a:t>
            </a:r>
            <a:r>
              <a:rPr kumimoji="1" lang="en-US" altLang="zh-CN" dirty="0" smtClean="0">
                <a:hlinkClick r:id="rId2"/>
              </a:rPr>
              <a:t>/</a:t>
            </a:r>
            <a:endParaRPr kumimoji="1" lang="en-US" altLang="zh-CN" dirty="0" smtClean="0"/>
          </a:p>
          <a:p>
            <a:pPr lvl="1"/>
            <a:endParaRPr kumimoji="1" lang="zh-CN" altLang="en-US" dirty="0"/>
          </a:p>
        </p:txBody>
      </p:sp>
      <p:sp>
        <p:nvSpPr>
          <p:cNvPr id="4" name="幻灯片编号占位符 3"/>
          <p:cNvSpPr>
            <a:spLocks noGrp="1"/>
          </p:cNvSpPr>
          <p:nvPr>
            <p:ph type="sldNum" sz="quarter" idx="11"/>
          </p:nvPr>
        </p:nvSpPr>
        <p:spPr/>
        <p:txBody>
          <a:bodyPr/>
          <a:lstStyle/>
          <a:p>
            <a:fld id="{D7303D46-9BB5-4D44-8550-46E2B227A4D0}" type="slidenum">
              <a:rPr kumimoji="1" lang="zh-CN" altLang="en-US" smtClean="0"/>
              <a:t>25</a:t>
            </a:fld>
            <a:endParaRPr kumimoji="1" lang="zh-CN" altLang="en-US"/>
          </a:p>
        </p:txBody>
      </p:sp>
    </p:spTree>
    <p:extLst>
      <p:ext uri="{BB962C8B-B14F-4D97-AF65-F5344CB8AC3E}">
        <p14:creationId xmlns:p14="http://schemas.microsoft.com/office/powerpoint/2010/main" val="178687182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Motivation</a:t>
            </a:r>
            <a:endParaRPr kumimoji="1" lang="zh-CN" altLang="en-US" dirty="0"/>
          </a:p>
        </p:txBody>
      </p:sp>
      <p:sp>
        <p:nvSpPr>
          <p:cNvPr id="3" name="内容占位符 2"/>
          <p:cNvSpPr>
            <a:spLocks noGrp="1"/>
          </p:cNvSpPr>
          <p:nvPr>
            <p:ph idx="1"/>
          </p:nvPr>
        </p:nvSpPr>
        <p:spPr/>
        <p:txBody>
          <a:bodyPr/>
          <a:lstStyle/>
          <a:p>
            <a:r>
              <a:rPr kumimoji="1" lang="en-US" altLang="zh-CN" dirty="0"/>
              <a:t> </a:t>
            </a:r>
            <a:endParaRPr kumimoji="1" lang="zh-CN" altLang="en-US" dirty="0"/>
          </a:p>
        </p:txBody>
      </p:sp>
      <p:sp>
        <p:nvSpPr>
          <p:cNvPr id="4" name="幻灯片编号占位符 3"/>
          <p:cNvSpPr>
            <a:spLocks noGrp="1"/>
          </p:cNvSpPr>
          <p:nvPr>
            <p:ph type="sldNum" sz="quarter" idx="11"/>
          </p:nvPr>
        </p:nvSpPr>
        <p:spPr/>
        <p:txBody>
          <a:bodyPr/>
          <a:lstStyle/>
          <a:p>
            <a:fld id="{D7303D46-9BB5-4D44-8550-46E2B227A4D0}" type="slidenum">
              <a:rPr kumimoji="1" lang="zh-CN" altLang="en-US" smtClean="0"/>
              <a:t>26</a:t>
            </a:fld>
            <a:endParaRPr kumimoji="1" lang="zh-CN" altLang="en-US"/>
          </a:p>
        </p:txBody>
      </p:sp>
      <p:pic>
        <p:nvPicPr>
          <p:cNvPr id="5" name="图片 4" descr="exampl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2753"/>
            <a:ext cx="9144000" cy="4491290"/>
          </a:xfrm>
          <a:prstGeom prst="rect">
            <a:avLst/>
          </a:prstGeom>
        </p:spPr>
      </p:pic>
    </p:spTree>
    <p:extLst>
      <p:ext uri="{BB962C8B-B14F-4D97-AF65-F5344CB8AC3E}">
        <p14:creationId xmlns:p14="http://schemas.microsoft.com/office/powerpoint/2010/main" val="277662492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Enriched Schemas</a:t>
            </a:r>
            <a:endParaRPr kumimoji="1" lang="zh-CN" altLang="en-US" dirty="0"/>
          </a:p>
        </p:txBody>
      </p:sp>
      <p:sp>
        <p:nvSpPr>
          <p:cNvPr id="3" name="内容占位符 2"/>
          <p:cNvSpPr>
            <a:spLocks noGrp="1"/>
          </p:cNvSpPr>
          <p:nvPr>
            <p:ph idx="1"/>
          </p:nvPr>
        </p:nvSpPr>
        <p:spPr/>
        <p:txBody>
          <a:bodyPr/>
          <a:lstStyle/>
          <a:p>
            <a:r>
              <a:rPr kumimoji="1" lang="zh-CN" altLang="en-US" dirty="0" smtClean="0"/>
              <a:t> </a:t>
            </a:r>
            <a:endParaRPr kumimoji="1" lang="zh-CN" altLang="en-US" dirty="0"/>
          </a:p>
        </p:txBody>
      </p:sp>
      <p:sp>
        <p:nvSpPr>
          <p:cNvPr id="4" name="幻灯片编号占位符 3"/>
          <p:cNvSpPr>
            <a:spLocks noGrp="1"/>
          </p:cNvSpPr>
          <p:nvPr>
            <p:ph type="sldNum" sz="quarter" idx="11"/>
          </p:nvPr>
        </p:nvSpPr>
        <p:spPr/>
        <p:txBody>
          <a:bodyPr/>
          <a:lstStyle/>
          <a:p>
            <a:fld id="{D7303D46-9BB5-4D44-8550-46E2B227A4D0}" type="slidenum">
              <a:rPr kumimoji="1" lang="zh-CN" altLang="en-US" smtClean="0"/>
              <a:t>27</a:t>
            </a:fld>
            <a:endParaRPr kumimoji="1" lang="zh-CN" altLang="en-US"/>
          </a:p>
        </p:txBody>
      </p:sp>
      <p:pic>
        <p:nvPicPr>
          <p:cNvPr id="6" name="图片 5" descr="schema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3215"/>
            <a:ext cx="9144000" cy="5468382"/>
          </a:xfrm>
          <a:prstGeom prst="rect">
            <a:avLst/>
          </a:prstGeom>
        </p:spPr>
      </p:pic>
    </p:spTree>
    <p:extLst>
      <p:ext uri="{BB962C8B-B14F-4D97-AF65-F5344CB8AC3E}">
        <p14:creationId xmlns:p14="http://schemas.microsoft.com/office/powerpoint/2010/main" val="394618727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Enriched Schemas</a:t>
            </a:r>
            <a:endParaRPr kumimoji="1" lang="zh-CN" altLang="en-US" dirty="0"/>
          </a:p>
        </p:txBody>
      </p:sp>
      <p:sp>
        <p:nvSpPr>
          <p:cNvPr id="4" name="幻灯片编号占位符 3"/>
          <p:cNvSpPr>
            <a:spLocks noGrp="1"/>
          </p:cNvSpPr>
          <p:nvPr>
            <p:ph type="sldNum" sz="quarter" idx="11"/>
          </p:nvPr>
        </p:nvSpPr>
        <p:spPr/>
        <p:txBody>
          <a:bodyPr/>
          <a:lstStyle/>
          <a:p>
            <a:fld id="{D7303D46-9BB5-4D44-8550-46E2B227A4D0}" type="slidenum">
              <a:rPr kumimoji="1" lang="zh-CN" altLang="en-US" smtClean="0"/>
              <a:t>28</a:t>
            </a:fld>
            <a:endParaRPr kumimoji="1" lang="zh-CN" altLang="en-US"/>
          </a:p>
        </p:txBody>
      </p:sp>
      <p:pic>
        <p:nvPicPr>
          <p:cNvPr id="6" name="图片 5" descr="attribut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00" y="2237316"/>
            <a:ext cx="7835900" cy="3263900"/>
          </a:xfrm>
          <a:prstGeom prst="rect">
            <a:avLst/>
          </a:prstGeom>
        </p:spPr>
      </p:pic>
      <p:sp>
        <p:nvSpPr>
          <p:cNvPr id="7" name="内容占位符 6"/>
          <p:cNvSpPr>
            <a:spLocks noGrp="1"/>
          </p:cNvSpPr>
          <p:nvPr>
            <p:ph idx="1"/>
          </p:nvPr>
        </p:nvSpPr>
        <p:spPr/>
        <p:txBody>
          <a:bodyPr/>
          <a:lstStyle/>
          <a:p>
            <a:endParaRPr kumimoji="1" lang="zh-CN" altLang="en-US" dirty="0"/>
          </a:p>
        </p:txBody>
      </p:sp>
    </p:spTree>
    <p:extLst>
      <p:ext uri="{BB962C8B-B14F-4D97-AF65-F5344CB8AC3E}">
        <p14:creationId xmlns:p14="http://schemas.microsoft.com/office/powerpoint/2010/main" val="250555430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Enriched Schemas</a:t>
            </a:r>
            <a:endParaRPr kumimoji="1" lang="zh-CN" altLang="en-US" dirty="0"/>
          </a:p>
        </p:txBody>
      </p:sp>
      <p:sp>
        <p:nvSpPr>
          <p:cNvPr id="4" name="幻灯片编号占位符 3"/>
          <p:cNvSpPr>
            <a:spLocks noGrp="1"/>
          </p:cNvSpPr>
          <p:nvPr>
            <p:ph type="sldNum" sz="quarter" idx="11"/>
          </p:nvPr>
        </p:nvSpPr>
        <p:spPr/>
        <p:txBody>
          <a:bodyPr/>
          <a:lstStyle/>
          <a:p>
            <a:fld id="{D7303D46-9BB5-4D44-8550-46E2B227A4D0}" type="slidenum">
              <a:rPr kumimoji="1" lang="zh-CN" altLang="en-US" smtClean="0"/>
              <a:t>29</a:t>
            </a:fld>
            <a:endParaRPr kumimoji="1" lang="zh-CN" altLang="en-US"/>
          </a:p>
        </p:txBody>
      </p:sp>
      <p:pic>
        <p:nvPicPr>
          <p:cNvPr id="5" name="图片 4" descr="ro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8279" y="1273901"/>
            <a:ext cx="3864642" cy="5016500"/>
          </a:xfrm>
          <a:prstGeom prst="rect">
            <a:avLst/>
          </a:prstGeom>
        </p:spPr>
      </p:pic>
      <p:sp>
        <p:nvSpPr>
          <p:cNvPr id="6" name="内容占位符 5"/>
          <p:cNvSpPr>
            <a:spLocks noGrp="1"/>
          </p:cNvSpPr>
          <p:nvPr>
            <p:ph idx="1"/>
          </p:nvPr>
        </p:nvSpPr>
        <p:spPr/>
        <p:txBody>
          <a:bodyPr/>
          <a:lstStyle/>
          <a:p>
            <a:endParaRPr kumimoji="1" lang="zh-CN" altLang="en-US"/>
          </a:p>
        </p:txBody>
      </p:sp>
    </p:spTree>
    <p:extLst>
      <p:ext uri="{BB962C8B-B14F-4D97-AF65-F5344CB8AC3E}">
        <p14:creationId xmlns:p14="http://schemas.microsoft.com/office/powerpoint/2010/main" val="381816562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Coreference Problem</a:t>
            </a:r>
            <a:endParaRPr kumimoji="1" lang="zh-CN" altLang="en-US" dirty="0"/>
          </a:p>
        </p:txBody>
      </p:sp>
      <p:sp>
        <p:nvSpPr>
          <p:cNvPr id="4" name="幻灯片编号占位符 3"/>
          <p:cNvSpPr>
            <a:spLocks noGrp="1"/>
          </p:cNvSpPr>
          <p:nvPr>
            <p:ph type="sldNum" sz="quarter" idx="11"/>
          </p:nvPr>
        </p:nvSpPr>
        <p:spPr/>
        <p:txBody>
          <a:bodyPr/>
          <a:lstStyle/>
          <a:p>
            <a:fld id="{D7303D46-9BB5-4D44-8550-46E2B227A4D0}" type="slidenum">
              <a:rPr kumimoji="1" lang="zh-CN" altLang="en-US" smtClean="0"/>
              <a:t>3</a:t>
            </a:fld>
            <a:endParaRPr kumimoji="1" lang="zh-CN" altLang="en-US"/>
          </a:p>
        </p:txBody>
      </p:sp>
      <p:pic>
        <p:nvPicPr>
          <p:cNvPr id="6" name="图片 5" descr="coref_demo_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565" y="1336679"/>
            <a:ext cx="7747000" cy="4963647"/>
          </a:xfrm>
          <a:prstGeom prst="rect">
            <a:avLst/>
          </a:prstGeom>
        </p:spPr>
      </p:pic>
    </p:spTree>
    <p:extLst>
      <p:ext uri="{BB962C8B-B14F-4D97-AF65-F5344CB8AC3E}">
        <p14:creationId xmlns:p14="http://schemas.microsoft.com/office/powerpoint/2010/main" val="174197510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Implementation</a:t>
            </a:r>
            <a:endParaRPr kumimoji="1" lang="zh-CN" altLang="en-US" dirty="0"/>
          </a:p>
        </p:txBody>
      </p:sp>
      <p:sp>
        <p:nvSpPr>
          <p:cNvPr id="4" name="幻灯片编号占位符 3"/>
          <p:cNvSpPr>
            <a:spLocks noGrp="1"/>
          </p:cNvSpPr>
          <p:nvPr>
            <p:ph type="sldNum" sz="quarter" idx="11"/>
          </p:nvPr>
        </p:nvSpPr>
        <p:spPr/>
        <p:txBody>
          <a:bodyPr/>
          <a:lstStyle/>
          <a:p>
            <a:fld id="{D7303D46-9BB5-4D44-8550-46E2B227A4D0}" type="slidenum">
              <a:rPr kumimoji="1" lang="zh-CN" altLang="en-US" smtClean="0"/>
              <a:t>30</a:t>
            </a:fld>
            <a:endParaRPr kumimoji="1" lang="zh-CN" altLang="en-US"/>
          </a:p>
        </p:txBody>
      </p:sp>
      <p:pic>
        <p:nvPicPr>
          <p:cNvPr id="5" name="图片 4" descr="implementat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032000"/>
            <a:ext cx="6997700" cy="2781300"/>
          </a:xfrm>
          <a:prstGeom prst="rect">
            <a:avLst/>
          </a:prstGeom>
        </p:spPr>
      </p:pic>
    </p:spTree>
    <p:extLst>
      <p:ext uri="{BB962C8B-B14F-4D97-AF65-F5344CB8AC3E}">
        <p14:creationId xmlns:p14="http://schemas.microsoft.com/office/powerpoint/2010/main" val="386642533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Effect</a:t>
            </a:r>
            <a:r>
              <a:rPr kumimoji="1" lang="zh-CN" altLang="en-US" dirty="0" smtClean="0"/>
              <a:t> </a:t>
            </a:r>
            <a:r>
              <a:rPr kumimoji="1" lang="en-US" altLang="zh-CN" dirty="0" smtClean="0"/>
              <a:t>of</a:t>
            </a:r>
            <a:r>
              <a:rPr kumimoji="1" lang="zh-CN" altLang="en-US" dirty="0" smtClean="0"/>
              <a:t> </a:t>
            </a:r>
            <a:r>
              <a:rPr kumimoji="1" lang="en-US" altLang="zh-CN" dirty="0" err="1" smtClean="0"/>
              <a:t>Wikification</a:t>
            </a:r>
            <a:r>
              <a:rPr kumimoji="1" lang="en-US" altLang="zh-CN" dirty="0" smtClean="0"/>
              <a:t> (Entity</a:t>
            </a:r>
            <a:r>
              <a:rPr kumimoji="1" lang="zh-CN" altLang="en-US" dirty="0" smtClean="0"/>
              <a:t>-</a:t>
            </a:r>
            <a:r>
              <a:rPr kumimoji="1" lang="en-US" altLang="zh-CN" dirty="0" smtClean="0"/>
              <a:t>Linking)</a:t>
            </a:r>
            <a:endParaRPr kumimoji="1" lang="zh-CN" altLang="en-US" dirty="0"/>
          </a:p>
        </p:txBody>
      </p:sp>
      <p:sp>
        <p:nvSpPr>
          <p:cNvPr id="4" name="幻灯片编号占位符 3"/>
          <p:cNvSpPr>
            <a:spLocks noGrp="1"/>
          </p:cNvSpPr>
          <p:nvPr>
            <p:ph type="sldNum" sz="quarter" idx="11"/>
          </p:nvPr>
        </p:nvSpPr>
        <p:spPr/>
        <p:txBody>
          <a:bodyPr/>
          <a:lstStyle/>
          <a:p>
            <a:fld id="{D7303D46-9BB5-4D44-8550-46E2B227A4D0}" type="slidenum">
              <a:rPr kumimoji="1" lang="zh-CN" altLang="en-US" smtClean="0"/>
              <a:t>31</a:t>
            </a:fld>
            <a:endParaRPr kumimoji="1" lang="zh-CN" altLang="en-US"/>
          </a:p>
        </p:txBody>
      </p:sp>
      <p:pic>
        <p:nvPicPr>
          <p:cNvPr id="5" name="图片 4" descr="disambuagte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9087" y="1101129"/>
            <a:ext cx="5946958" cy="5229222"/>
          </a:xfrm>
          <a:prstGeom prst="rect">
            <a:avLst/>
          </a:prstGeom>
        </p:spPr>
      </p:pic>
    </p:spTree>
    <p:extLst>
      <p:ext uri="{BB962C8B-B14F-4D97-AF65-F5344CB8AC3E}">
        <p14:creationId xmlns:p14="http://schemas.microsoft.com/office/powerpoint/2010/main" val="336345733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Effect</a:t>
            </a:r>
            <a:r>
              <a:rPr kumimoji="1" lang="zh-CN" altLang="en-US" dirty="0" smtClean="0"/>
              <a:t> </a:t>
            </a:r>
            <a:r>
              <a:rPr kumimoji="1" lang="en-US" altLang="zh-CN" dirty="0" smtClean="0"/>
              <a:t>of</a:t>
            </a:r>
            <a:r>
              <a:rPr kumimoji="1" lang="zh-CN" altLang="en-US" dirty="0" smtClean="0"/>
              <a:t> </a:t>
            </a:r>
            <a:r>
              <a:rPr kumimoji="1" lang="en-US" altLang="zh-CN" dirty="0" err="1" smtClean="0"/>
              <a:t>Wikification</a:t>
            </a:r>
            <a:r>
              <a:rPr kumimoji="1" lang="en-US" altLang="zh-CN" dirty="0" smtClean="0"/>
              <a:t> (Entity</a:t>
            </a:r>
            <a:r>
              <a:rPr kumimoji="1" lang="zh-CN" altLang="en-US" dirty="0" smtClean="0"/>
              <a:t>-</a:t>
            </a:r>
            <a:r>
              <a:rPr kumimoji="1" lang="en-US" altLang="zh-CN" dirty="0" smtClean="0"/>
              <a:t>Linking)</a:t>
            </a:r>
            <a:endParaRPr kumimoji="1" lang="zh-CN" altLang="en-US" dirty="0"/>
          </a:p>
        </p:txBody>
      </p:sp>
      <p:sp>
        <p:nvSpPr>
          <p:cNvPr id="4" name="幻灯片编号占位符 3"/>
          <p:cNvSpPr>
            <a:spLocks noGrp="1"/>
          </p:cNvSpPr>
          <p:nvPr>
            <p:ph type="sldNum" sz="quarter" idx="11"/>
          </p:nvPr>
        </p:nvSpPr>
        <p:spPr/>
        <p:txBody>
          <a:bodyPr/>
          <a:lstStyle/>
          <a:p>
            <a:fld id="{D7303D46-9BB5-4D44-8550-46E2B227A4D0}" type="slidenum">
              <a:rPr kumimoji="1" lang="zh-CN" altLang="en-US" smtClean="0"/>
              <a:t>32</a:t>
            </a:fld>
            <a:endParaRPr kumimoji="1" lang="zh-CN" altLang="en-US"/>
          </a:p>
        </p:txBody>
      </p:sp>
      <p:pic>
        <p:nvPicPr>
          <p:cNvPr id="3" name="图片 2" descr="disambuagte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0350" y="1087174"/>
            <a:ext cx="5929875" cy="5194299"/>
          </a:xfrm>
          <a:prstGeom prst="rect">
            <a:avLst/>
          </a:prstGeom>
        </p:spPr>
      </p:pic>
    </p:spTree>
    <p:extLst>
      <p:ext uri="{BB962C8B-B14F-4D97-AF65-F5344CB8AC3E}">
        <p14:creationId xmlns:p14="http://schemas.microsoft.com/office/powerpoint/2010/main" val="40292922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Knowledge Visualization</a:t>
            </a:r>
            <a:endParaRPr kumimoji="1" lang="zh-CN" altLang="en-US" dirty="0"/>
          </a:p>
        </p:txBody>
      </p:sp>
      <p:sp>
        <p:nvSpPr>
          <p:cNvPr id="4" name="幻灯片编号占位符 3"/>
          <p:cNvSpPr>
            <a:spLocks noGrp="1"/>
          </p:cNvSpPr>
          <p:nvPr>
            <p:ph type="sldNum" sz="quarter" idx="11"/>
          </p:nvPr>
        </p:nvSpPr>
        <p:spPr/>
        <p:txBody>
          <a:bodyPr/>
          <a:lstStyle/>
          <a:p>
            <a:fld id="{D7303D46-9BB5-4D44-8550-46E2B227A4D0}" type="slidenum">
              <a:rPr kumimoji="1" lang="zh-CN" altLang="en-US" smtClean="0"/>
              <a:t>33</a:t>
            </a:fld>
            <a:endParaRPr kumimoji="1" lang="zh-CN" altLang="en-US"/>
          </a:p>
        </p:txBody>
      </p:sp>
      <p:pic>
        <p:nvPicPr>
          <p:cNvPr id="5" name="图片 4" descr="profess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0952" y="1156202"/>
            <a:ext cx="5905093" cy="5181097"/>
          </a:xfrm>
          <a:prstGeom prst="rect">
            <a:avLst/>
          </a:prstGeom>
        </p:spPr>
      </p:pic>
    </p:spTree>
    <p:extLst>
      <p:ext uri="{BB962C8B-B14F-4D97-AF65-F5344CB8AC3E}">
        <p14:creationId xmlns:p14="http://schemas.microsoft.com/office/powerpoint/2010/main" val="411256732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Knowledge Visualization</a:t>
            </a:r>
            <a:endParaRPr kumimoji="1" lang="zh-CN" altLang="en-US" dirty="0"/>
          </a:p>
        </p:txBody>
      </p:sp>
      <p:sp>
        <p:nvSpPr>
          <p:cNvPr id="4" name="幻灯片编号占位符 3"/>
          <p:cNvSpPr>
            <a:spLocks noGrp="1"/>
          </p:cNvSpPr>
          <p:nvPr>
            <p:ph type="sldNum" sz="quarter" idx="11"/>
          </p:nvPr>
        </p:nvSpPr>
        <p:spPr/>
        <p:txBody>
          <a:bodyPr/>
          <a:lstStyle/>
          <a:p>
            <a:fld id="{D7303D46-9BB5-4D44-8550-46E2B227A4D0}" type="slidenum">
              <a:rPr kumimoji="1" lang="zh-CN" altLang="en-US" smtClean="0"/>
              <a:t>34</a:t>
            </a:fld>
            <a:endParaRPr kumimoji="1" lang="zh-CN" altLang="en-US"/>
          </a:p>
        </p:txBody>
      </p:sp>
      <p:pic>
        <p:nvPicPr>
          <p:cNvPr id="5" name="图片 4" descr="peopl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866" y="1087172"/>
            <a:ext cx="5972731" cy="5209043"/>
          </a:xfrm>
          <a:prstGeom prst="rect">
            <a:avLst/>
          </a:prstGeom>
        </p:spPr>
      </p:pic>
    </p:spTree>
    <p:extLst>
      <p:ext uri="{BB962C8B-B14F-4D97-AF65-F5344CB8AC3E}">
        <p14:creationId xmlns:p14="http://schemas.microsoft.com/office/powerpoint/2010/main" val="222287777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Publications</a:t>
            </a:r>
            <a:endParaRPr kumimoji="1" lang="zh-CN" altLang="en-US" dirty="0"/>
          </a:p>
        </p:txBody>
      </p:sp>
      <p:sp>
        <p:nvSpPr>
          <p:cNvPr id="3" name="内容占位符 2"/>
          <p:cNvSpPr>
            <a:spLocks noGrp="1"/>
          </p:cNvSpPr>
          <p:nvPr>
            <p:ph idx="1"/>
          </p:nvPr>
        </p:nvSpPr>
        <p:spPr/>
        <p:txBody>
          <a:bodyPr/>
          <a:lstStyle/>
          <a:p>
            <a:r>
              <a:rPr kumimoji="1" lang="en-US" altLang="zh-CN" dirty="0" smtClean="0"/>
              <a:t>[1] </a:t>
            </a:r>
            <a:r>
              <a:rPr lang="en-US" altLang="zh-CN" dirty="0" smtClean="0"/>
              <a:t>Solving</a:t>
            </a:r>
            <a:r>
              <a:rPr lang="zh-CN" altLang="en-US" dirty="0" smtClean="0"/>
              <a:t> </a:t>
            </a:r>
            <a:r>
              <a:rPr lang="en-US" altLang="zh-CN" dirty="0"/>
              <a:t>Hard</a:t>
            </a:r>
            <a:r>
              <a:rPr lang="zh-CN" altLang="en-US" dirty="0"/>
              <a:t> </a:t>
            </a:r>
            <a:r>
              <a:rPr lang="en-US" altLang="zh-CN" dirty="0"/>
              <a:t>Coreference</a:t>
            </a:r>
            <a:r>
              <a:rPr lang="zh-CN" altLang="en-US" dirty="0"/>
              <a:t> </a:t>
            </a:r>
            <a:r>
              <a:rPr lang="en-US" altLang="zh-CN" dirty="0" smtClean="0"/>
              <a:t>Problems. </a:t>
            </a:r>
            <a:r>
              <a:rPr lang="en-US" altLang="zh-CN" i="1" dirty="0" smtClean="0"/>
              <a:t>Haoruo Peng</a:t>
            </a:r>
            <a:r>
              <a:rPr lang="en-US" altLang="zh-CN" b="1" i="1" dirty="0" smtClean="0"/>
              <a:t>*</a:t>
            </a:r>
            <a:r>
              <a:rPr lang="en-US" altLang="zh-CN" i="1" dirty="0" smtClean="0"/>
              <a:t>, </a:t>
            </a:r>
            <a:r>
              <a:rPr lang="en-US" altLang="zh-CN" i="1" dirty="0"/>
              <a:t>Daniel </a:t>
            </a:r>
            <a:r>
              <a:rPr lang="en-US" altLang="zh-CN" i="1" dirty="0" smtClean="0"/>
              <a:t>Khashabi* </a:t>
            </a:r>
            <a:r>
              <a:rPr lang="en-US" altLang="zh-CN" i="1" dirty="0"/>
              <a:t>and Dan Roth</a:t>
            </a:r>
            <a:r>
              <a:rPr lang="en-US" altLang="zh-CN" dirty="0"/>
              <a:t>. </a:t>
            </a:r>
            <a:r>
              <a:rPr lang="en-US" altLang="zh-CN" dirty="0" smtClean="0"/>
              <a:t>NAACL</a:t>
            </a:r>
            <a:r>
              <a:rPr lang="zh-CN" altLang="en-US" dirty="0" smtClean="0"/>
              <a:t> </a:t>
            </a:r>
            <a:r>
              <a:rPr lang="zh-CN" altLang="zh-CN" dirty="0" smtClean="0"/>
              <a:t>2</a:t>
            </a:r>
            <a:r>
              <a:rPr lang="en-US" altLang="zh-CN" dirty="0" smtClean="0"/>
              <a:t>015.</a:t>
            </a:r>
            <a:endParaRPr kumimoji="1" lang="en-US" altLang="zh-CN" dirty="0" smtClean="0"/>
          </a:p>
          <a:p>
            <a:endParaRPr kumimoji="1" lang="en-US" altLang="zh-CN" dirty="0" smtClean="0"/>
          </a:p>
          <a:p>
            <a:r>
              <a:rPr kumimoji="1" lang="en-US" altLang="zh-CN" dirty="0" smtClean="0"/>
              <a:t>[2] </a:t>
            </a:r>
            <a:r>
              <a:rPr lang="en-US" altLang="zh-CN" dirty="0"/>
              <a:t>A Joint Framework for Mention Head Detection and Coreference </a:t>
            </a:r>
            <a:r>
              <a:rPr lang="en-US" altLang="zh-CN" dirty="0" smtClean="0"/>
              <a:t>Resolution. Submitted to ACL 2015.</a:t>
            </a:r>
          </a:p>
          <a:p>
            <a:endParaRPr kumimoji="1" lang="en-US" altLang="zh-CN" dirty="0" smtClean="0"/>
          </a:p>
          <a:p>
            <a:r>
              <a:rPr kumimoji="1" lang="en-US" altLang="zh-CN" dirty="0" smtClean="0"/>
              <a:t>[3] Profiler:</a:t>
            </a:r>
            <a:r>
              <a:rPr kumimoji="1" lang="zh-CN" altLang="en-US" dirty="0" smtClean="0"/>
              <a:t> </a:t>
            </a:r>
            <a:r>
              <a:rPr kumimoji="1" lang="en-US" altLang="zh-CN" dirty="0" smtClean="0"/>
              <a:t>Knowledge</a:t>
            </a:r>
            <a:r>
              <a:rPr kumimoji="1" lang="zh-CN" altLang="en-US" dirty="0" smtClean="0"/>
              <a:t> </a:t>
            </a:r>
            <a:r>
              <a:rPr kumimoji="1" lang="en-US" altLang="zh-CN" dirty="0" smtClean="0"/>
              <a:t>Schemas</a:t>
            </a:r>
            <a:r>
              <a:rPr kumimoji="1" lang="zh-CN" altLang="en-US" dirty="0" smtClean="0"/>
              <a:t> </a:t>
            </a:r>
            <a:r>
              <a:rPr kumimoji="1" lang="en-US" altLang="zh-CN" dirty="0" smtClean="0"/>
              <a:t>at</a:t>
            </a:r>
            <a:r>
              <a:rPr kumimoji="1" lang="zh-CN" altLang="en-US" dirty="0" smtClean="0"/>
              <a:t> </a:t>
            </a:r>
            <a:r>
              <a:rPr kumimoji="1" lang="en-US" altLang="zh-CN" dirty="0" smtClean="0"/>
              <a:t>Scale</a:t>
            </a:r>
            <a:r>
              <a:rPr lang="en-US" altLang="zh-CN" dirty="0" smtClean="0"/>
              <a:t>. </a:t>
            </a:r>
            <a:r>
              <a:rPr lang="en-US" altLang="zh-CN" dirty="0"/>
              <a:t>Submitted to </a:t>
            </a:r>
            <a:r>
              <a:rPr lang="en-US" altLang="zh-CN" dirty="0" smtClean="0"/>
              <a:t>Transactions</a:t>
            </a:r>
            <a:r>
              <a:rPr lang="zh-CN" altLang="en-US" dirty="0" smtClean="0"/>
              <a:t> </a:t>
            </a:r>
            <a:r>
              <a:rPr lang="en-US" altLang="zh-CN" dirty="0" smtClean="0"/>
              <a:t>of</a:t>
            </a:r>
            <a:r>
              <a:rPr lang="zh-CN" altLang="en-US" dirty="0" smtClean="0"/>
              <a:t> </a:t>
            </a:r>
            <a:r>
              <a:rPr lang="en-US" altLang="zh-CN" dirty="0" smtClean="0"/>
              <a:t>ACL</a:t>
            </a:r>
            <a:r>
              <a:rPr lang="zh-CN" altLang="en-US" dirty="0" smtClean="0"/>
              <a:t> </a:t>
            </a:r>
            <a:r>
              <a:rPr lang="en-US" altLang="zh-CN" dirty="0" smtClean="0"/>
              <a:t>2015</a:t>
            </a:r>
            <a:r>
              <a:rPr lang="zh-CN" altLang="en-US" dirty="0" smtClean="0"/>
              <a:t> </a:t>
            </a:r>
            <a:r>
              <a:rPr lang="en-US" altLang="zh-CN" dirty="0" smtClean="0"/>
              <a:t>.</a:t>
            </a:r>
            <a:endParaRPr lang="en-US" altLang="zh-CN" dirty="0"/>
          </a:p>
          <a:p>
            <a:endParaRPr kumimoji="1" lang="zh-CN" altLang="en-US" dirty="0"/>
          </a:p>
        </p:txBody>
      </p:sp>
      <p:sp>
        <p:nvSpPr>
          <p:cNvPr id="4" name="幻灯片编号占位符 3"/>
          <p:cNvSpPr>
            <a:spLocks noGrp="1"/>
          </p:cNvSpPr>
          <p:nvPr>
            <p:ph type="sldNum" sz="quarter" idx="11"/>
          </p:nvPr>
        </p:nvSpPr>
        <p:spPr/>
        <p:txBody>
          <a:bodyPr/>
          <a:lstStyle/>
          <a:p>
            <a:fld id="{D7303D46-9BB5-4D44-8550-46E2B227A4D0}" type="slidenum">
              <a:rPr kumimoji="1" lang="zh-CN" altLang="en-US" smtClean="0"/>
              <a:t>35</a:t>
            </a:fld>
            <a:endParaRPr kumimoji="1" lang="zh-CN" altLang="en-US"/>
          </a:p>
        </p:txBody>
      </p:sp>
    </p:spTree>
    <p:extLst>
      <p:ext uri="{BB962C8B-B14F-4D97-AF65-F5344CB8AC3E}">
        <p14:creationId xmlns:p14="http://schemas.microsoft.com/office/powerpoint/2010/main" val="95285016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Future Directions</a:t>
            </a:r>
            <a:endParaRPr kumimoji="1" lang="zh-CN" altLang="en-US" dirty="0"/>
          </a:p>
        </p:txBody>
      </p:sp>
      <p:sp>
        <p:nvSpPr>
          <p:cNvPr id="3" name="内容占位符 2"/>
          <p:cNvSpPr>
            <a:spLocks noGrp="1"/>
          </p:cNvSpPr>
          <p:nvPr>
            <p:ph idx="1"/>
          </p:nvPr>
        </p:nvSpPr>
        <p:spPr/>
        <p:txBody>
          <a:bodyPr/>
          <a:lstStyle/>
          <a:p>
            <a:r>
              <a:rPr kumimoji="1" lang="en-US" altLang="zh-CN" dirty="0" smtClean="0"/>
              <a:t>The use of world knowledge in NLP tasks</a:t>
            </a:r>
          </a:p>
          <a:p>
            <a:pPr lvl="1"/>
            <a:r>
              <a:rPr kumimoji="1" lang="en-US" altLang="zh-CN" dirty="0" smtClean="0"/>
              <a:t>Knowledge Representation (schemas)</a:t>
            </a:r>
          </a:p>
          <a:p>
            <a:pPr lvl="2"/>
            <a:r>
              <a:rPr kumimoji="1" lang="en-US" altLang="zh-CN" dirty="0" smtClean="0"/>
              <a:t>Is co-occurrence information enough?</a:t>
            </a:r>
          </a:p>
          <a:p>
            <a:pPr lvl="1"/>
            <a:r>
              <a:rPr kumimoji="1" lang="en-US" altLang="zh-CN" dirty="0" smtClean="0"/>
              <a:t>Knowledge Inference</a:t>
            </a:r>
          </a:p>
          <a:p>
            <a:pPr lvl="2"/>
            <a:r>
              <a:rPr kumimoji="1" lang="en-US" altLang="zh-CN" dirty="0" smtClean="0"/>
              <a:t>Sparsity Issues</a:t>
            </a:r>
          </a:p>
          <a:p>
            <a:pPr lvl="1"/>
            <a:r>
              <a:rPr kumimoji="1" lang="en-US" altLang="zh-CN" dirty="0"/>
              <a:t>Knowledge </a:t>
            </a:r>
            <a:r>
              <a:rPr kumimoji="1" lang="en-US" altLang="zh-CN" dirty="0" smtClean="0"/>
              <a:t>Acquisition</a:t>
            </a:r>
          </a:p>
          <a:p>
            <a:pPr lvl="2"/>
            <a:r>
              <a:rPr kumimoji="1" lang="en-US" altLang="zh-CN" dirty="0" smtClean="0"/>
              <a:t>Which sources to choose?</a:t>
            </a:r>
          </a:p>
          <a:p>
            <a:pPr lvl="2"/>
            <a:r>
              <a:rPr kumimoji="1" lang="en-US" altLang="zh-CN" dirty="0" smtClean="0"/>
              <a:t>Interpolation / </a:t>
            </a:r>
            <a:endParaRPr kumimoji="1" lang="en-US" altLang="zh-CN" dirty="0"/>
          </a:p>
          <a:p>
            <a:pPr lvl="1"/>
            <a:r>
              <a:rPr kumimoji="1" lang="en-US" altLang="zh-CN" dirty="0" smtClean="0"/>
              <a:t>Tasks beyond CR (CR can be seen as a subset of AI-complete problems)</a:t>
            </a:r>
          </a:p>
          <a:p>
            <a:pPr lvl="1"/>
            <a:endParaRPr kumimoji="1" lang="en-US" altLang="zh-CN" dirty="0" smtClean="0"/>
          </a:p>
          <a:p>
            <a:r>
              <a:rPr kumimoji="1" lang="en-US" altLang="zh-CN" dirty="0" smtClean="0"/>
              <a:t>Outlier Detection for Singleton Mentions</a:t>
            </a:r>
          </a:p>
          <a:p>
            <a:pPr lvl="1"/>
            <a:endParaRPr kumimoji="1" lang="en-US" altLang="zh-CN" dirty="0" smtClean="0"/>
          </a:p>
        </p:txBody>
      </p:sp>
      <p:sp>
        <p:nvSpPr>
          <p:cNvPr id="4" name="幻灯片编号占位符 3"/>
          <p:cNvSpPr>
            <a:spLocks noGrp="1"/>
          </p:cNvSpPr>
          <p:nvPr>
            <p:ph type="sldNum" sz="quarter" idx="11"/>
          </p:nvPr>
        </p:nvSpPr>
        <p:spPr/>
        <p:txBody>
          <a:bodyPr/>
          <a:lstStyle/>
          <a:p>
            <a:fld id="{D7303D46-9BB5-4D44-8550-46E2B227A4D0}" type="slidenum">
              <a:rPr kumimoji="1" lang="zh-CN" altLang="en-US" smtClean="0"/>
              <a:t>36</a:t>
            </a:fld>
            <a:endParaRPr kumimoji="1" lang="zh-CN" altLang="en-US"/>
          </a:p>
        </p:txBody>
      </p:sp>
    </p:spTree>
    <p:extLst>
      <p:ext uri="{BB962C8B-B14F-4D97-AF65-F5344CB8AC3E}">
        <p14:creationId xmlns:p14="http://schemas.microsoft.com/office/powerpoint/2010/main" val="202706980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Collaborators</a:t>
            </a:r>
            <a:endParaRPr kumimoji="1" lang="zh-CN" altLang="en-US" dirty="0"/>
          </a:p>
        </p:txBody>
      </p:sp>
      <p:sp>
        <p:nvSpPr>
          <p:cNvPr id="3" name="内容占位符 2"/>
          <p:cNvSpPr>
            <a:spLocks noGrp="1"/>
          </p:cNvSpPr>
          <p:nvPr>
            <p:ph idx="1"/>
          </p:nvPr>
        </p:nvSpPr>
        <p:spPr/>
        <p:txBody>
          <a:bodyPr/>
          <a:lstStyle/>
          <a:p>
            <a:endParaRPr kumimoji="1" lang="en-US" altLang="zh-CN" dirty="0" smtClean="0"/>
          </a:p>
          <a:p>
            <a:endParaRPr kumimoji="1" lang="en-US" altLang="zh-CN" dirty="0"/>
          </a:p>
          <a:p>
            <a:endParaRPr kumimoji="1" lang="en-US" altLang="zh-CN" dirty="0" smtClean="0"/>
          </a:p>
          <a:p>
            <a:pPr marL="0" indent="0">
              <a:buNone/>
            </a:pPr>
            <a:r>
              <a:rPr kumimoji="1" lang="en-US" altLang="zh-CN" dirty="0"/>
              <a:t> </a:t>
            </a:r>
            <a:r>
              <a:rPr kumimoji="1" lang="en-US" altLang="zh-CN" dirty="0" smtClean="0"/>
              <a:t>       </a:t>
            </a:r>
          </a:p>
          <a:p>
            <a:pPr marL="0" indent="0">
              <a:buNone/>
            </a:pPr>
            <a:r>
              <a:rPr kumimoji="1" lang="en-US" altLang="zh-CN" sz="1600" b="1" dirty="0" smtClean="0"/>
              <a:t>                       </a:t>
            </a:r>
            <a:r>
              <a:rPr kumimoji="1" lang="en-US" altLang="zh-CN" sz="1600" b="1" dirty="0" smtClean="0"/>
              <a:t>Daniel </a:t>
            </a:r>
            <a:r>
              <a:rPr kumimoji="1" lang="en-US" altLang="zh-CN" sz="1600" b="1" dirty="0"/>
              <a:t>Khashabi        </a:t>
            </a:r>
            <a:r>
              <a:rPr kumimoji="1" lang="en-US" altLang="zh-CN" sz="1600" b="1" dirty="0" smtClean="0"/>
              <a:t>    </a:t>
            </a:r>
            <a:r>
              <a:rPr kumimoji="1" lang="zh-CN" altLang="en-US" sz="1600" b="1" dirty="0"/>
              <a:t> </a:t>
            </a:r>
            <a:r>
              <a:rPr kumimoji="1" lang="en-US" altLang="zh-CN" sz="1600" b="1" dirty="0" smtClean="0"/>
              <a:t>Zhiye </a:t>
            </a:r>
            <a:r>
              <a:rPr kumimoji="1" lang="en-US" altLang="zh-CN" sz="1600" b="1" dirty="0"/>
              <a:t>Fei</a:t>
            </a:r>
            <a:r>
              <a:rPr kumimoji="1" lang="zh-CN" altLang="en-US" sz="1600" b="1" dirty="0" smtClean="0"/>
              <a:t>            </a:t>
            </a:r>
            <a:r>
              <a:rPr kumimoji="1" lang="en-US" altLang="zh-CN" sz="1600" b="1" dirty="0" smtClean="0"/>
              <a:t>  Kaiwei </a:t>
            </a:r>
            <a:r>
              <a:rPr kumimoji="1" lang="en-US" altLang="zh-CN" sz="1600" b="1" dirty="0"/>
              <a:t>Chang </a:t>
            </a:r>
            <a:endParaRPr kumimoji="1" lang="en-US" altLang="zh-CN" sz="1600" b="1" dirty="0" smtClean="0"/>
          </a:p>
          <a:p>
            <a:pPr marL="0" indent="0">
              <a:buNone/>
            </a:pPr>
            <a:endParaRPr kumimoji="1" lang="en-US" altLang="zh-CN" sz="1600" b="1" dirty="0"/>
          </a:p>
          <a:p>
            <a:pPr marL="0" indent="0">
              <a:buNone/>
            </a:pPr>
            <a:endParaRPr kumimoji="1" lang="en-US" altLang="zh-CN" sz="1600" b="1" dirty="0" smtClean="0"/>
          </a:p>
          <a:p>
            <a:pPr marL="0" indent="0">
              <a:buNone/>
            </a:pPr>
            <a:endParaRPr kumimoji="1" lang="en-US" altLang="zh-CN" sz="1600" b="1" dirty="0"/>
          </a:p>
          <a:p>
            <a:pPr marL="0" indent="0">
              <a:buNone/>
            </a:pPr>
            <a:endParaRPr kumimoji="1" lang="en-US" altLang="zh-CN" sz="1600" b="1" dirty="0" smtClean="0"/>
          </a:p>
          <a:p>
            <a:pPr marL="0" indent="0">
              <a:buNone/>
            </a:pPr>
            <a:endParaRPr kumimoji="1" lang="en-US" altLang="zh-CN" sz="1600" b="1" dirty="0"/>
          </a:p>
          <a:p>
            <a:pPr marL="0" indent="0">
              <a:buNone/>
            </a:pPr>
            <a:endParaRPr kumimoji="1" lang="en-US" altLang="zh-CN" sz="1600" b="1" dirty="0" smtClean="0"/>
          </a:p>
          <a:p>
            <a:pPr marL="0" indent="0">
              <a:buNone/>
            </a:pPr>
            <a:endParaRPr kumimoji="1" lang="en-US" altLang="zh-CN" sz="1600" b="1" dirty="0"/>
          </a:p>
          <a:p>
            <a:pPr marL="0" indent="0" algn="ctr">
              <a:buNone/>
            </a:pPr>
            <a:r>
              <a:rPr kumimoji="1" lang="en-US" altLang="zh-CN" sz="1600" b="1" dirty="0" smtClean="0"/>
              <a:t>Prof.</a:t>
            </a:r>
            <a:r>
              <a:rPr kumimoji="1" lang="zh-CN" altLang="en-US" sz="1600" b="1" dirty="0" smtClean="0"/>
              <a:t> </a:t>
            </a:r>
            <a:r>
              <a:rPr kumimoji="1" lang="en-US" altLang="zh-CN" sz="1600" b="1" dirty="0" smtClean="0"/>
              <a:t>Dan</a:t>
            </a:r>
            <a:r>
              <a:rPr kumimoji="1" lang="zh-CN" altLang="en-US" sz="1600" b="1" dirty="0" smtClean="0"/>
              <a:t> </a:t>
            </a:r>
            <a:r>
              <a:rPr kumimoji="1" lang="en-US" altLang="zh-CN" sz="1600" b="1" dirty="0" smtClean="0"/>
              <a:t>Roth</a:t>
            </a:r>
            <a:r>
              <a:rPr kumimoji="1" lang="zh-CN" altLang="en-US" sz="1600" b="1" dirty="0" smtClean="0"/>
              <a:t>         </a:t>
            </a:r>
            <a:endParaRPr kumimoji="1" lang="zh-CN" altLang="en-US" sz="1600" b="1" dirty="0"/>
          </a:p>
        </p:txBody>
      </p:sp>
      <p:sp>
        <p:nvSpPr>
          <p:cNvPr id="4" name="幻灯片编号占位符 3"/>
          <p:cNvSpPr>
            <a:spLocks noGrp="1"/>
          </p:cNvSpPr>
          <p:nvPr>
            <p:ph type="sldNum" sz="quarter" idx="11"/>
          </p:nvPr>
        </p:nvSpPr>
        <p:spPr/>
        <p:txBody>
          <a:bodyPr/>
          <a:lstStyle/>
          <a:p>
            <a:fld id="{D7303D46-9BB5-4D44-8550-46E2B227A4D0}" type="slidenum">
              <a:rPr kumimoji="1" lang="zh-CN" altLang="en-US" smtClean="0"/>
              <a:t>37</a:t>
            </a:fld>
            <a:endParaRPr kumimoji="1" lang="zh-CN" altLang="en-US"/>
          </a:p>
        </p:txBody>
      </p:sp>
      <p:pic>
        <p:nvPicPr>
          <p:cNvPr id="6" name="图片 5" descr="162-c.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5480" y="1827861"/>
            <a:ext cx="1235054" cy="1250302"/>
          </a:xfrm>
          <a:prstGeom prst="rect">
            <a:avLst/>
          </a:prstGeom>
        </p:spPr>
      </p:pic>
      <p:pic>
        <p:nvPicPr>
          <p:cNvPr id="8" name="图片 7" descr="2696329.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7013" y="1827861"/>
            <a:ext cx="1250302" cy="1250302"/>
          </a:xfrm>
          <a:prstGeom prst="rect">
            <a:avLst/>
          </a:prstGeom>
        </p:spPr>
      </p:pic>
      <p:pic>
        <p:nvPicPr>
          <p:cNvPr id="9" name="图片 8" descr="141-c.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3013" y="1827861"/>
            <a:ext cx="1235055" cy="1250302"/>
          </a:xfrm>
          <a:prstGeom prst="rect">
            <a:avLst/>
          </a:prstGeom>
        </p:spPr>
      </p:pic>
      <p:pic>
        <p:nvPicPr>
          <p:cNvPr id="10" name="图片 9" descr="1-c.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97011" y="3865545"/>
            <a:ext cx="1602291" cy="1622072"/>
          </a:xfrm>
          <a:prstGeom prst="rect">
            <a:avLst/>
          </a:prstGeom>
        </p:spPr>
      </p:pic>
    </p:spTree>
    <p:extLst>
      <p:ext uri="{BB962C8B-B14F-4D97-AF65-F5344CB8AC3E}">
        <p14:creationId xmlns:p14="http://schemas.microsoft.com/office/powerpoint/2010/main" val="349538004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4"/>
          </p:nvPr>
        </p:nvSpPr>
        <p:spPr/>
        <p:txBody>
          <a:bodyPr/>
          <a:lstStyle/>
          <a:p>
            <a:fld id="{D7303D46-9BB5-4D44-8550-46E2B227A4D0}" type="slidenum">
              <a:rPr kumimoji="1" lang="zh-CN" altLang="en-US" smtClean="0"/>
              <a:t>38</a:t>
            </a:fld>
            <a:endParaRPr kumimoji="1" lang="zh-CN" altLang="en-US"/>
          </a:p>
        </p:txBody>
      </p:sp>
      <p:sp>
        <p:nvSpPr>
          <p:cNvPr id="3" name="标题 2"/>
          <p:cNvSpPr>
            <a:spLocks noGrp="1"/>
          </p:cNvSpPr>
          <p:nvPr>
            <p:ph type="ctrTitle"/>
          </p:nvPr>
        </p:nvSpPr>
        <p:spPr/>
        <p:txBody>
          <a:bodyPr/>
          <a:lstStyle/>
          <a:p>
            <a:r>
              <a:rPr kumimoji="1" lang="en-US" altLang="zh-CN" dirty="0" smtClean="0"/>
              <a:t>Thank You !</a:t>
            </a:r>
            <a:endParaRPr kumimoji="1" lang="zh-CN" altLang="en-US" dirty="0"/>
          </a:p>
        </p:txBody>
      </p:sp>
      <p:sp>
        <p:nvSpPr>
          <p:cNvPr id="4" name="副标题 3"/>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391765509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Difficulties in CR</a:t>
            </a:r>
            <a:endParaRPr kumimoji="1" lang="zh-CN" altLang="en-US" dirty="0"/>
          </a:p>
        </p:txBody>
      </p:sp>
      <p:sp>
        <p:nvSpPr>
          <p:cNvPr id="3" name="内容占位符 2"/>
          <p:cNvSpPr>
            <a:spLocks noGrp="1"/>
          </p:cNvSpPr>
          <p:nvPr>
            <p:ph idx="1"/>
          </p:nvPr>
        </p:nvSpPr>
        <p:spPr/>
        <p:txBody>
          <a:bodyPr/>
          <a:lstStyle/>
          <a:p>
            <a:r>
              <a:rPr kumimoji="1" lang="en-US" altLang="zh-CN" dirty="0" smtClean="0"/>
              <a:t>Hard Coreference Problems</a:t>
            </a:r>
          </a:p>
          <a:p>
            <a:pPr lvl="1"/>
            <a:r>
              <a:rPr lang="en-US" altLang="zh-CN" dirty="0" smtClean="0"/>
              <a:t>Ex</a:t>
            </a:r>
            <a:r>
              <a:rPr lang="en-US" altLang="zh-CN" dirty="0"/>
              <a:t>.1 [A bird</a:t>
            </a:r>
            <a:r>
              <a:rPr lang="en-US" altLang="zh-CN" dirty="0" smtClean="0"/>
              <a:t>] </a:t>
            </a:r>
            <a:r>
              <a:rPr lang="en-US" altLang="zh-CN" dirty="0"/>
              <a:t>perched on the [limb</a:t>
            </a:r>
            <a:r>
              <a:rPr lang="en-US" altLang="zh-CN" dirty="0" smtClean="0"/>
              <a:t>] </a:t>
            </a:r>
            <a:r>
              <a:rPr lang="en-US" altLang="zh-CN" dirty="0"/>
              <a:t>and [</a:t>
            </a:r>
            <a:r>
              <a:rPr lang="en-US" altLang="zh-CN" dirty="0" smtClean="0"/>
              <a:t>it]</a:t>
            </a:r>
            <a:r>
              <a:rPr lang="zh-CN" altLang="en-US" dirty="0" smtClean="0"/>
              <a:t> </a:t>
            </a:r>
            <a:r>
              <a:rPr lang="en-US" altLang="zh-CN" dirty="0" smtClean="0"/>
              <a:t>bent.</a:t>
            </a:r>
          </a:p>
          <a:p>
            <a:pPr lvl="1"/>
            <a:r>
              <a:rPr lang="en-US" altLang="zh-CN" dirty="0" smtClean="0"/>
              <a:t>Ex</a:t>
            </a:r>
            <a:r>
              <a:rPr lang="en-US" altLang="zh-CN" dirty="0"/>
              <a:t>.2 [Robert</a:t>
            </a:r>
            <a:r>
              <a:rPr lang="en-US" altLang="zh-CN" dirty="0" smtClean="0"/>
              <a:t>]</a:t>
            </a:r>
            <a:r>
              <a:rPr lang="zh-CN" altLang="zh-CN" dirty="0"/>
              <a:t> </a:t>
            </a:r>
            <a:r>
              <a:rPr lang="en-US" altLang="zh-CN" dirty="0" smtClean="0"/>
              <a:t>is </a:t>
            </a:r>
            <a:r>
              <a:rPr lang="en-US" altLang="zh-CN" dirty="0"/>
              <a:t>robbed by [Kevin</a:t>
            </a:r>
            <a:r>
              <a:rPr lang="en-US" altLang="zh-CN" dirty="0" smtClean="0"/>
              <a:t>], </a:t>
            </a:r>
            <a:r>
              <a:rPr lang="en-US" altLang="zh-CN" dirty="0"/>
              <a:t>and [he</a:t>
            </a:r>
            <a:r>
              <a:rPr lang="en-US" altLang="zh-CN" dirty="0" smtClean="0"/>
              <a:t>] is</a:t>
            </a:r>
            <a:r>
              <a:rPr lang="zh-CN" altLang="en-US" dirty="0" smtClean="0"/>
              <a:t> </a:t>
            </a:r>
            <a:r>
              <a:rPr lang="en-US" altLang="zh-CN" dirty="0" smtClean="0"/>
              <a:t>arrested </a:t>
            </a:r>
            <a:r>
              <a:rPr lang="en-US" altLang="zh-CN" dirty="0"/>
              <a:t>by police</a:t>
            </a:r>
            <a:r>
              <a:rPr lang="en-US" altLang="zh-CN" dirty="0" smtClean="0"/>
              <a:t>.</a:t>
            </a:r>
          </a:p>
          <a:p>
            <a:pPr lvl="1"/>
            <a:r>
              <a:rPr kumimoji="1" lang="en-US" altLang="zh-CN" dirty="0" smtClean="0"/>
              <a:t>Gender</a:t>
            </a:r>
            <a:r>
              <a:rPr kumimoji="1" lang="zh-CN" altLang="en-US" dirty="0" smtClean="0"/>
              <a:t> </a:t>
            </a:r>
            <a:r>
              <a:rPr kumimoji="1" lang="en-US" altLang="zh-CN" dirty="0" smtClean="0"/>
              <a:t>/</a:t>
            </a:r>
            <a:r>
              <a:rPr kumimoji="1" lang="zh-CN" altLang="en-US" dirty="0" smtClean="0"/>
              <a:t> </a:t>
            </a:r>
            <a:r>
              <a:rPr lang="en-US" altLang="zh-CN" dirty="0" smtClean="0"/>
              <a:t>Plurality</a:t>
            </a:r>
            <a:r>
              <a:rPr lang="zh-CN" altLang="en-US" dirty="0" smtClean="0"/>
              <a:t> </a:t>
            </a:r>
            <a:r>
              <a:rPr lang="en-US" altLang="zh-CN" dirty="0" smtClean="0"/>
              <a:t>information</a:t>
            </a:r>
            <a:r>
              <a:rPr lang="zh-CN" altLang="en-US" dirty="0" smtClean="0"/>
              <a:t> </a:t>
            </a:r>
            <a:r>
              <a:rPr lang="en-US" altLang="zh-CN" dirty="0" smtClean="0"/>
              <a:t>cannot</a:t>
            </a:r>
            <a:r>
              <a:rPr lang="zh-CN" altLang="en-US" dirty="0" smtClean="0"/>
              <a:t> </a:t>
            </a:r>
            <a:r>
              <a:rPr lang="en-US" altLang="zh-CN" dirty="0" smtClean="0"/>
              <a:t>help</a:t>
            </a:r>
          </a:p>
          <a:p>
            <a:pPr lvl="1"/>
            <a:r>
              <a:rPr kumimoji="1" lang="en-US" altLang="zh-CN" dirty="0" smtClean="0"/>
              <a:t>-&gt; Requires</a:t>
            </a:r>
            <a:r>
              <a:rPr kumimoji="1" lang="zh-CN" altLang="en-US" dirty="0" smtClean="0"/>
              <a:t> </a:t>
            </a:r>
            <a:r>
              <a:rPr kumimoji="1" lang="en-US" altLang="zh-CN" dirty="0" smtClean="0"/>
              <a:t>Knowledge</a:t>
            </a:r>
          </a:p>
          <a:p>
            <a:pPr lvl="1"/>
            <a:endParaRPr kumimoji="1" lang="en-US" altLang="zh-CN" dirty="0" smtClean="0"/>
          </a:p>
          <a:p>
            <a:r>
              <a:rPr kumimoji="1" lang="en-US" altLang="zh-CN" dirty="0" smtClean="0"/>
              <a:t>Performance Gaps</a:t>
            </a:r>
          </a:p>
          <a:p>
            <a:endParaRPr kumimoji="1" lang="en-US" altLang="zh-CN" dirty="0"/>
          </a:p>
          <a:p>
            <a:endParaRPr kumimoji="1" lang="en-US" altLang="zh-CN" dirty="0" smtClean="0"/>
          </a:p>
          <a:p>
            <a:endParaRPr kumimoji="1" lang="en-US" altLang="zh-CN" dirty="0"/>
          </a:p>
          <a:p>
            <a:pPr lvl="1"/>
            <a:endParaRPr kumimoji="1" lang="en-US" altLang="zh-CN" dirty="0" smtClean="0"/>
          </a:p>
          <a:p>
            <a:pPr lvl="1"/>
            <a:r>
              <a:rPr kumimoji="1" lang="en-US" altLang="zh-CN" dirty="0" smtClean="0"/>
              <a:t>-&gt; Requires Better</a:t>
            </a:r>
            <a:r>
              <a:rPr kumimoji="1" lang="zh-CN" altLang="en-US" dirty="0" smtClean="0"/>
              <a:t> </a:t>
            </a:r>
            <a:r>
              <a:rPr kumimoji="1" lang="en-US" altLang="zh-CN" dirty="0" smtClean="0"/>
              <a:t>Mention</a:t>
            </a:r>
            <a:r>
              <a:rPr kumimoji="1" lang="zh-CN" altLang="en-US" dirty="0" smtClean="0"/>
              <a:t> </a:t>
            </a:r>
            <a:r>
              <a:rPr kumimoji="1" lang="en-US" altLang="zh-CN" dirty="0" smtClean="0"/>
              <a:t>Detection</a:t>
            </a:r>
          </a:p>
          <a:p>
            <a:endParaRPr kumimoji="1" lang="en-US" altLang="zh-CN" dirty="0" smtClean="0"/>
          </a:p>
        </p:txBody>
      </p:sp>
      <p:sp>
        <p:nvSpPr>
          <p:cNvPr id="4" name="幻灯片编号占位符 3"/>
          <p:cNvSpPr>
            <a:spLocks noGrp="1"/>
          </p:cNvSpPr>
          <p:nvPr>
            <p:ph type="sldNum" sz="quarter" idx="11"/>
          </p:nvPr>
        </p:nvSpPr>
        <p:spPr/>
        <p:txBody>
          <a:bodyPr/>
          <a:lstStyle/>
          <a:p>
            <a:fld id="{D7303D46-9BB5-4D44-8550-46E2B227A4D0}" type="slidenum">
              <a:rPr kumimoji="1" lang="zh-CN" altLang="en-US" smtClean="0"/>
              <a:t>39</a:t>
            </a:fld>
            <a:endParaRPr kumimoji="1"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2206921415"/>
              </p:ext>
            </p:extLst>
          </p:nvPr>
        </p:nvGraphicFramePr>
        <p:xfrm>
          <a:off x="1237715" y="4291011"/>
          <a:ext cx="6465115" cy="1483360"/>
        </p:xfrm>
        <a:graphic>
          <a:graphicData uri="http://schemas.openxmlformats.org/drawingml/2006/table">
            <a:tbl>
              <a:tblPr firstRow="1" bandRow="1">
                <a:tableStyleId>{5C22544A-7EE6-4342-B048-85BDC9FD1C3A}</a:tableStyleId>
              </a:tblPr>
              <a:tblGrid>
                <a:gridCol w="1293023"/>
                <a:gridCol w="1293023"/>
                <a:gridCol w="1293023"/>
                <a:gridCol w="1293023"/>
                <a:gridCol w="1293023"/>
              </a:tblGrid>
              <a:tr h="370840">
                <a:tc>
                  <a:txBody>
                    <a:bodyPr/>
                    <a:lstStyle/>
                    <a:p>
                      <a:r>
                        <a:rPr lang="en-US" altLang="zh-CN" sz="1800" b="1" i="0" u="none" strike="noStrike" kern="1200" baseline="0" dirty="0" smtClean="0">
                          <a:solidFill>
                            <a:srgbClr val="000000"/>
                          </a:solidFill>
                          <a:latin typeface="+mn-lt"/>
                          <a:ea typeface="+mn-ea"/>
                          <a:cs typeface="+mn-cs"/>
                        </a:rPr>
                        <a:t>System</a:t>
                      </a:r>
                      <a:endParaRPr lang="fr-FR" altLang="zh-CN" sz="1800" b="1" i="0" u="none" strike="noStrike" kern="1200" baseline="0" dirty="0" smtClean="0">
                        <a:solidFill>
                          <a:srgbClr val="000000"/>
                        </a:solidFill>
                        <a:latin typeface="+mn-lt"/>
                        <a:ea typeface="+mn-ea"/>
                        <a:cs typeface="+mn-cs"/>
                      </a:endParaRPr>
                    </a:p>
                  </a:txBody>
                  <a:tcPr/>
                </a:tc>
                <a:tc>
                  <a:txBody>
                    <a:bodyPr/>
                    <a:lstStyle/>
                    <a:p>
                      <a:r>
                        <a:rPr lang="en-US" altLang="zh-CN" sz="1800" b="1" i="0" u="none" strike="noStrike" kern="1200" baseline="0" dirty="0" smtClean="0">
                          <a:solidFill>
                            <a:srgbClr val="000000"/>
                          </a:solidFill>
                          <a:latin typeface="+mn-lt"/>
                          <a:ea typeface="+mn-ea"/>
                          <a:cs typeface="+mn-cs"/>
                        </a:rPr>
                        <a:t>Dataset </a:t>
                      </a:r>
                      <a:endParaRPr lang="zh-CN" altLang="en-US" b="1" dirty="0">
                        <a:solidFill>
                          <a:srgbClr val="000000"/>
                        </a:solidFill>
                      </a:endParaRPr>
                    </a:p>
                  </a:txBody>
                  <a:tcPr/>
                </a:tc>
                <a:tc>
                  <a:txBody>
                    <a:bodyPr/>
                    <a:lstStyle/>
                    <a:p>
                      <a:r>
                        <a:rPr lang="en-US" altLang="zh-CN" dirty="0" smtClean="0">
                          <a:solidFill>
                            <a:srgbClr val="000000"/>
                          </a:solidFill>
                        </a:rPr>
                        <a:t>Gold</a:t>
                      </a:r>
                      <a:endParaRPr lang="zh-CN" altLang="en-US" dirty="0">
                        <a:solidFill>
                          <a:srgbClr val="00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000000"/>
                          </a:solidFill>
                        </a:rPr>
                        <a:t>Predicted</a:t>
                      </a:r>
                    </a:p>
                  </a:txBody>
                  <a:tcPr/>
                </a:tc>
                <a:tc>
                  <a:txBody>
                    <a:bodyPr/>
                    <a:lstStyle/>
                    <a:p>
                      <a:r>
                        <a:rPr lang="en-US" altLang="zh-CN" smtClean="0">
                          <a:solidFill>
                            <a:srgbClr val="000000"/>
                          </a:solidFill>
                        </a:rPr>
                        <a:t>Gap</a:t>
                      </a:r>
                      <a:endParaRPr lang="zh-CN" altLang="en-US" dirty="0">
                        <a:solidFill>
                          <a:srgbClr val="000000"/>
                        </a:solidFill>
                      </a:endParaRPr>
                    </a:p>
                  </a:txBody>
                  <a:tcPr/>
                </a:tc>
              </a:tr>
              <a:tr h="370840">
                <a:tc>
                  <a:txBody>
                    <a:bodyPr/>
                    <a:lstStyle/>
                    <a:p>
                      <a:r>
                        <a:rPr lang="fr-FR" altLang="zh-CN" sz="1800" b="0" i="0" u="none" strike="noStrike" kern="1200" baseline="0" dirty="0" smtClean="0">
                          <a:solidFill>
                            <a:srgbClr val="000000"/>
                          </a:solidFill>
                          <a:latin typeface="+mn-lt"/>
                          <a:ea typeface="+mn-ea"/>
                          <a:cs typeface="+mn-cs"/>
                        </a:rPr>
                        <a:t>Illinois</a:t>
                      </a:r>
                      <a:endParaRPr lang="zh-CN" altLang="en-US" dirty="0">
                        <a:solidFill>
                          <a:srgbClr val="000000"/>
                        </a:solidFill>
                      </a:endParaRPr>
                    </a:p>
                  </a:txBody>
                  <a:tcPr/>
                </a:tc>
                <a:tc>
                  <a:txBody>
                    <a:bodyPr/>
                    <a:lstStyle/>
                    <a:p>
                      <a:r>
                        <a:rPr lang="fr-FR" altLang="zh-CN" sz="1800" b="0" i="0" u="none" strike="noStrike" kern="1200" baseline="0" dirty="0" smtClean="0">
                          <a:solidFill>
                            <a:srgbClr val="000000"/>
                          </a:solidFill>
                          <a:latin typeface="+mn-lt"/>
                          <a:ea typeface="+mn-ea"/>
                          <a:cs typeface="+mn-cs"/>
                        </a:rPr>
                        <a:t>CoNLL-12 </a:t>
                      </a:r>
                      <a:r>
                        <a:rPr lang="en-US" altLang="zh-CN" dirty="0" smtClean="0">
                          <a:solidFill>
                            <a:srgbClr val="000000"/>
                          </a:solidFill>
                        </a:rPr>
                        <a:t> </a:t>
                      </a:r>
                      <a:endParaRPr lang="zh-CN" altLang="en-US" dirty="0">
                        <a:solidFill>
                          <a:srgbClr val="000000"/>
                        </a:solidFill>
                      </a:endParaRPr>
                    </a:p>
                  </a:txBody>
                  <a:tcPr/>
                </a:tc>
                <a:tc>
                  <a:txBody>
                    <a:bodyPr/>
                    <a:lstStyle/>
                    <a:p>
                      <a:r>
                        <a:rPr lang="fr-FR" altLang="zh-CN" sz="1800" b="0" i="0" u="none" strike="noStrike" kern="1200" baseline="0" dirty="0" smtClean="0">
                          <a:solidFill>
                            <a:srgbClr val="000000"/>
                          </a:solidFill>
                          <a:latin typeface="+mn-lt"/>
                          <a:ea typeface="+mn-ea"/>
                          <a:cs typeface="+mn-cs"/>
                        </a:rPr>
                        <a:t>77.05</a:t>
                      </a:r>
                      <a:endParaRPr lang="zh-CN" altLang="en-US" dirty="0">
                        <a:solidFill>
                          <a:srgbClr val="000000"/>
                        </a:solidFill>
                      </a:endParaRPr>
                    </a:p>
                  </a:txBody>
                  <a:tcPr/>
                </a:tc>
                <a:tc>
                  <a:txBody>
                    <a:bodyPr/>
                    <a:lstStyle/>
                    <a:p>
                      <a:r>
                        <a:rPr lang="fr-FR" altLang="zh-CN" sz="1800" b="0" i="0" u="none" strike="noStrike" kern="1200" baseline="0" dirty="0" smtClean="0">
                          <a:solidFill>
                            <a:srgbClr val="000000"/>
                          </a:solidFill>
                          <a:latin typeface="+mn-lt"/>
                          <a:ea typeface="+mn-ea"/>
                          <a:cs typeface="+mn-cs"/>
                        </a:rPr>
                        <a:t>60.00 </a:t>
                      </a:r>
                      <a:endParaRPr lang="zh-CN" altLang="en-US" dirty="0">
                        <a:solidFill>
                          <a:srgbClr val="000000"/>
                        </a:solidFill>
                      </a:endParaRPr>
                    </a:p>
                  </a:txBody>
                  <a:tcPr/>
                </a:tc>
                <a:tc>
                  <a:txBody>
                    <a:bodyPr/>
                    <a:lstStyle/>
                    <a:p>
                      <a:r>
                        <a:rPr lang="en-US" altLang="zh-CN" dirty="0" smtClean="0">
                          <a:solidFill>
                            <a:srgbClr val="000000"/>
                          </a:solidFill>
                        </a:rPr>
                        <a:t>17.05</a:t>
                      </a:r>
                      <a:endParaRPr lang="zh-CN" altLang="en-US" dirty="0">
                        <a:solidFill>
                          <a:srgbClr val="000000"/>
                        </a:solidFill>
                      </a:endParaRPr>
                    </a:p>
                  </a:txBody>
                  <a:tcPr/>
                </a:tc>
              </a:tr>
              <a:tr h="370840">
                <a:tc>
                  <a:txBody>
                    <a:bodyPr/>
                    <a:lstStyle/>
                    <a:p>
                      <a:r>
                        <a:rPr lang="fr-FR" altLang="zh-CN" sz="1800" b="0" i="0" u="none" strike="noStrike" kern="1200" baseline="0" dirty="0" smtClean="0">
                          <a:solidFill>
                            <a:srgbClr val="000000"/>
                          </a:solidFill>
                          <a:latin typeface="+mn-lt"/>
                          <a:ea typeface="+mn-ea"/>
                          <a:cs typeface="+mn-cs"/>
                        </a:rPr>
                        <a:t>Berkeley </a:t>
                      </a:r>
                      <a:endParaRPr lang="zh-CN" altLang="en-US" dirty="0">
                        <a:solidFill>
                          <a:srgbClr val="000000"/>
                        </a:solidFill>
                      </a:endParaRPr>
                    </a:p>
                  </a:txBody>
                  <a:tcPr/>
                </a:tc>
                <a:tc>
                  <a:txBody>
                    <a:bodyPr/>
                    <a:lstStyle/>
                    <a:p>
                      <a:r>
                        <a:rPr lang="fr-FR" altLang="zh-CN" sz="1800" b="0" i="0" u="none" strike="noStrike" kern="1200" baseline="0" dirty="0" smtClean="0">
                          <a:solidFill>
                            <a:srgbClr val="000000"/>
                          </a:solidFill>
                          <a:latin typeface="+mn-lt"/>
                          <a:ea typeface="+mn-ea"/>
                          <a:cs typeface="+mn-cs"/>
                        </a:rPr>
                        <a:t>CoNLL-11 </a:t>
                      </a:r>
                      <a:endParaRPr lang="zh-CN" altLang="en-US" dirty="0">
                        <a:solidFill>
                          <a:srgbClr val="000000"/>
                        </a:solidFill>
                      </a:endParaRPr>
                    </a:p>
                  </a:txBody>
                  <a:tcPr/>
                </a:tc>
                <a:tc>
                  <a:txBody>
                    <a:bodyPr/>
                    <a:lstStyle/>
                    <a:p>
                      <a:r>
                        <a:rPr lang="fr-FR" altLang="zh-CN" sz="1800" b="0" i="0" u="none" strike="noStrike" kern="1200" baseline="0" dirty="0" smtClean="0">
                          <a:solidFill>
                            <a:srgbClr val="000000"/>
                          </a:solidFill>
                          <a:latin typeface="+mn-lt"/>
                          <a:ea typeface="+mn-ea"/>
                          <a:cs typeface="+mn-cs"/>
                        </a:rPr>
                        <a:t>76.68</a:t>
                      </a:r>
                      <a:endParaRPr lang="zh-CN" altLang="en-US" dirty="0">
                        <a:solidFill>
                          <a:srgbClr val="000000"/>
                        </a:solidFill>
                      </a:endParaRPr>
                    </a:p>
                  </a:txBody>
                  <a:tcPr/>
                </a:tc>
                <a:tc>
                  <a:txBody>
                    <a:bodyPr/>
                    <a:lstStyle/>
                    <a:p>
                      <a:r>
                        <a:rPr lang="fr-FR" altLang="zh-CN" sz="1800" b="0" i="0" u="none" strike="noStrike" kern="1200" baseline="0" dirty="0" smtClean="0">
                          <a:solidFill>
                            <a:srgbClr val="000000"/>
                          </a:solidFill>
                          <a:latin typeface="+mn-lt"/>
                          <a:ea typeface="+mn-ea"/>
                          <a:cs typeface="+mn-cs"/>
                        </a:rPr>
                        <a:t>60.42 </a:t>
                      </a:r>
                      <a:endParaRPr lang="zh-CN" altLang="en-US" dirty="0">
                        <a:solidFill>
                          <a:srgbClr val="000000"/>
                        </a:solidFill>
                      </a:endParaRPr>
                    </a:p>
                  </a:txBody>
                  <a:tcPr/>
                </a:tc>
                <a:tc>
                  <a:txBody>
                    <a:bodyPr/>
                    <a:lstStyle/>
                    <a:p>
                      <a:r>
                        <a:rPr lang="fr-FR" altLang="zh-CN" sz="1800" b="0" i="0" u="none" strike="noStrike" kern="1200" baseline="0" dirty="0" smtClean="0">
                          <a:solidFill>
                            <a:srgbClr val="000000"/>
                          </a:solidFill>
                          <a:latin typeface="+mn-lt"/>
                          <a:ea typeface="+mn-ea"/>
                          <a:cs typeface="+mn-cs"/>
                        </a:rPr>
                        <a:t>16.26</a:t>
                      </a:r>
                    </a:p>
                  </a:txBody>
                  <a:tcPr/>
                </a:tc>
              </a:tr>
              <a:tr h="370840">
                <a:tc>
                  <a:txBody>
                    <a:bodyPr/>
                    <a:lstStyle/>
                    <a:p>
                      <a:r>
                        <a:rPr lang="en-US" altLang="zh-CN" smtClean="0">
                          <a:solidFill>
                            <a:srgbClr val="000000"/>
                          </a:solidFill>
                        </a:rPr>
                        <a:t>Stanford</a:t>
                      </a:r>
                      <a:endParaRPr lang="zh-CN" altLang="en-US" dirty="0">
                        <a:solidFill>
                          <a:srgbClr val="000000"/>
                        </a:solidFill>
                      </a:endParaRPr>
                    </a:p>
                  </a:txBody>
                  <a:tcPr/>
                </a:tc>
                <a:tc>
                  <a:txBody>
                    <a:bodyPr/>
                    <a:lstStyle/>
                    <a:p>
                      <a:r>
                        <a:rPr lang="sv-SE" altLang="zh-CN" sz="1800" b="0" i="0" u="none" strike="noStrike" kern="1200" baseline="0" dirty="0" smtClean="0">
                          <a:solidFill>
                            <a:srgbClr val="000000"/>
                          </a:solidFill>
                          <a:latin typeface="+mn-lt"/>
                          <a:ea typeface="+mn-ea"/>
                          <a:cs typeface="+mn-cs"/>
                        </a:rPr>
                        <a:t>ACE-04 </a:t>
                      </a:r>
                      <a:endParaRPr lang="zh-CN" altLang="en-US" dirty="0">
                        <a:solidFill>
                          <a:srgbClr val="000000"/>
                        </a:solidFill>
                      </a:endParaRPr>
                    </a:p>
                  </a:txBody>
                  <a:tcPr/>
                </a:tc>
                <a:tc>
                  <a:txBody>
                    <a:bodyPr/>
                    <a:lstStyle/>
                    <a:p>
                      <a:r>
                        <a:rPr lang="sv-SE" altLang="zh-CN" sz="1800" b="0" i="0" u="none" strike="noStrike" kern="1200" baseline="0" dirty="0" smtClean="0">
                          <a:solidFill>
                            <a:srgbClr val="000000"/>
                          </a:solidFill>
                          <a:latin typeface="+mn-lt"/>
                          <a:ea typeface="+mn-ea"/>
                          <a:cs typeface="+mn-cs"/>
                        </a:rPr>
                        <a:t>81.05 </a:t>
                      </a:r>
                      <a:endParaRPr lang="zh-CN" altLang="en-US" dirty="0">
                        <a:solidFill>
                          <a:srgbClr val="000000"/>
                        </a:solidFill>
                      </a:endParaRPr>
                    </a:p>
                  </a:txBody>
                  <a:tcPr/>
                </a:tc>
                <a:tc>
                  <a:txBody>
                    <a:bodyPr/>
                    <a:lstStyle/>
                    <a:p>
                      <a:r>
                        <a:rPr lang="sv-SE" altLang="zh-CN" sz="1800" b="0" i="0" u="none" strike="noStrike" kern="1200" baseline="0" dirty="0" smtClean="0">
                          <a:solidFill>
                            <a:srgbClr val="000000"/>
                          </a:solidFill>
                          <a:latin typeface="+mn-lt"/>
                          <a:ea typeface="+mn-ea"/>
                          <a:cs typeface="+mn-cs"/>
                        </a:rPr>
                        <a:t>70.33 </a:t>
                      </a:r>
                      <a:endParaRPr lang="zh-CN" altLang="en-US" dirty="0">
                        <a:solidFill>
                          <a:srgbClr val="00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altLang="zh-CN" sz="1800" b="0" i="0" u="none" strike="noStrike" kern="1200" baseline="0" dirty="0" smtClean="0">
                          <a:solidFill>
                            <a:srgbClr val="000000"/>
                          </a:solidFill>
                          <a:latin typeface="+mn-lt"/>
                          <a:ea typeface="+mn-ea"/>
                          <a:cs typeface="+mn-cs"/>
                        </a:rPr>
                        <a:t>10.72</a:t>
                      </a:r>
                      <a:endParaRPr lang="zh-CN" altLang="en-US" dirty="0" smtClean="0">
                        <a:solidFill>
                          <a:srgbClr val="000000"/>
                        </a:solidFill>
                      </a:endParaRPr>
                    </a:p>
                  </a:txBody>
                  <a:tcPr/>
                </a:tc>
              </a:tr>
            </a:tbl>
          </a:graphicData>
        </a:graphic>
      </p:graphicFrame>
    </p:spTree>
    <p:extLst>
      <p:ext uri="{BB962C8B-B14F-4D97-AF65-F5344CB8AC3E}">
        <p14:creationId xmlns:p14="http://schemas.microsoft.com/office/powerpoint/2010/main" val="244321076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Online</a:t>
            </a:r>
            <a:r>
              <a:rPr kumimoji="1" lang="zh-CN" altLang="en-US" dirty="0" smtClean="0"/>
              <a:t> </a:t>
            </a:r>
            <a:r>
              <a:rPr kumimoji="1" lang="en-US" altLang="zh-CN" dirty="0" smtClean="0"/>
              <a:t>Demo</a:t>
            </a:r>
            <a:endParaRPr kumimoji="1" lang="zh-CN" altLang="en-US" dirty="0"/>
          </a:p>
        </p:txBody>
      </p:sp>
      <p:sp>
        <p:nvSpPr>
          <p:cNvPr id="3" name="内容占位符 2"/>
          <p:cNvSpPr>
            <a:spLocks noGrp="1"/>
          </p:cNvSpPr>
          <p:nvPr>
            <p:ph idx="1"/>
          </p:nvPr>
        </p:nvSpPr>
        <p:spPr/>
        <p:txBody>
          <a:bodyPr/>
          <a:lstStyle/>
          <a:p>
            <a:r>
              <a:rPr kumimoji="1" lang="en-US" altLang="zh-CN" dirty="0" smtClean="0"/>
              <a:t>Please</a:t>
            </a:r>
            <a:r>
              <a:rPr kumimoji="1" lang="zh-CN" altLang="en-US" dirty="0" smtClean="0"/>
              <a:t> </a:t>
            </a:r>
            <a:r>
              <a:rPr kumimoji="1" lang="en-US" altLang="zh-CN" dirty="0" smtClean="0"/>
              <a:t>check</a:t>
            </a:r>
            <a:r>
              <a:rPr kumimoji="1" lang="zh-CN" altLang="en-US" dirty="0" smtClean="0"/>
              <a:t> </a:t>
            </a:r>
            <a:r>
              <a:rPr kumimoji="1" lang="en-US" altLang="zh-CN" dirty="0" smtClean="0"/>
              <a:t>out</a:t>
            </a:r>
            <a:r>
              <a:rPr kumimoji="1" lang="en-US" altLang="zh-CN" dirty="0" smtClean="0">
                <a:hlinkClick r:id="rId3"/>
              </a:rPr>
              <a:t>http</a:t>
            </a:r>
            <a:r>
              <a:rPr kumimoji="1" lang="en-US" altLang="zh-CN" dirty="0">
                <a:hlinkClick r:id="rId3"/>
              </a:rPr>
              <a:t>://cogcomp.cs.illinois.edu/page/demo_view/</a:t>
            </a:r>
            <a:r>
              <a:rPr kumimoji="1" lang="en-US" altLang="zh-CN" dirty="0" smtClean="0">
                <a:hlinkClick r:id="rId3"/>
              </a:rPr>
              <a:t>Coref</a:t>
            </a:r>
            <a:endParaRPr kumimoji="1" lang="en-US" altLang="zh-CN" dirty="0" smtClean="0"/>
          </a:p>
          <a:p>
            <a:endParaRPr kumimoji="1" lang="zh-CN" altLang="en-US" dirty="0"/>
          </a:p>
        </p:txBody>
      </p:sp>
      <p:sp>
        <p:nvSpPr>
          <p:cNvPr id="4" name="幻灯片编号占位符 3"/>
          <p:cNvSpPr>
            <a:spLocks noGrp="1"/>
          </p:cNvSpPr>
          <p:nvPr>
            <p:ph type="sldNum" sz="quarter" idx="11"/>
          </p:nvPr>
        </p:nvSpPr>
        <p:spPr/>
        <p:txBody>
          <a:bodyPr/>
          <a:lstStyle/>
          <a:p>
            <a:fld id="{D7303D46-9BB5-4D44-8550-46E2B227A4D0}" type="slidenum">
              <a:rPr kumimoji="1" lang="zh-CN" altLang="en-US" smtClean="0"/>
              <a:t>4</a:t>
            </a:fld>
            <a:endParaRPr kumimoji="1" lang="zh-CN" altLang="en-US"/>
          </a:p>
        </p:txBody>
      </p:sp>
    </p:spTree>
    <p:extLst>
      <p:ext uri="{BB962C8B-B14F-4D97-AF65-F5344CB8AC3E}">
        <p14:creationId xmlns:p14="http://schemas.microsoft.com/office/powerpoint/2010/main" val="350760996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8971" y="436491"/>
            <a:ext cx="8965029" cy="685800"/>
          </a:xfrm>
        </p:spPr>
        <p:txBody>
          <a:bodyPr/>
          <a:lstStyle/>
          <a:p>
            <a:pPr algn="ctr"/>
            <a:r>
              <a:rPr lang="en-US" altLang="zh-CN" dirty="0" smtClean="0"/>
              <a:t>A </a:t>
            </a:r>
            <a:r>
              <a:rPr lang="en-US" altLang="zh-CN" dirty="0"/>
              <a:t>Joint </a:t>
            </a:r>
            <a:r>
              <a:rPr lang="en-US" altLang="zh-CN" dirty="0" smtClean="0"/>
              <a:t>Framework for Mention Head Detection </a:t>
            </a:r>
            <a:r>
              <a:rPr lang="en-US" altLang="zh-CN" dirty="0"/>
              <a:t>and Coreference </a:t>
            </a:r>
            <a:r>
              <a:rPr lang="en-US" altLang="zh-CN" dirty="0" smtClean="0"/>
              <a:t>Resolution</a:t>
            </a:r>
            <a:endParaRPr kumimoji="1" lang="zh-CN" altLang="en-US" dirty="0"/>
          </a:p>
        </p:txBody>
      </p:sp>
      <p:sp>
        <p:nvSpPr>
          <p:cNvPr id="3" name="内容占位符 2"/>
          <p:cNvSpPr>
            <a:spLocks noGrp="1"/>
          </p:cNvSpPr>
          <p:nvPr>
            <p:ph idx="1"/>
          </p:nvPr>
        </p:nvSpPr>
        <p:spPr/>
        <p:txBody>
          <a:bodyPr/>
          <a:lstStyle/>
          <a:p>
            <a:r>
              <a:rPr kumimoji="1" lang="en-US" altLang="zh-CN" dirty="0" smtClean="0"/>
              <a:t>Goal:</a:t>
            </a:r>
            <a:r>
              <a:rPr kumimoji="1" lang="zh-CN" altLang="en-US" dirty="0" smtClean="0"/>
              <a:t> </a:t>
            </a:r>
            <a:r>
              <a:rPr kumimoji="1" lang="en-US" altLang="zh-CN" dirty="0" smtClean="0"/>
              <a:t>Improve</a:t>
            </a:r>
            <a:r>
              <a:rPr kumimoji="1" lang="zh-CN" altLang="en-US" dirty="0" smtClean="0"/>
              <a:t> </a:t>
            </a:r>
            <a:r>
              <a:rPr kumimoji="1" lang="en-US" altLang="zh-CN" dirty="0" smtClean="0"/>
              <a:t>CR on predicted mentions (End-to-End)</a:t>
            </a:r>
            <a:endParaRPr kumimoji="1" lang="en-US" altLang="zh-CN" dirty="0"/>
          </a:p>
          <a:p>
            <a:r>
              <a:rPr kumimoji="1" lang="en-US" altLang="zh-CN" dirty="0" smtClean="0"/>
              <a:t>Solution:</a:t>
            </a:r>
          </a:p>
          <a:p>
            <a:pPr lvl="1"/>
            <a:endParaRPr kumimoji="1" lang="en-US" altLang="zh-CN" dirty="0" smtClean="0"/>
          </a:p>
          <a:p>
            <a:pPr marL="457200" lvl="1" indent="0">
              <a:buNone/>
            </a:pPr>
            <a:r>
              <a:rPr kumimoji="1" lang="en-US" altLang="zh-CN" dirty="0"/>
              <a:t/>
            </a:r>
            <a:br>
              <a:rPr kumimoji="1" lang="en-US" altLang="zh-CN" dirty="0"/>
            </a:br>
            <a:endParaRPr kumimoji="1" lang="en-US" altLang="zh-CN" dirty="0" smtClean="0"/>
          </a:p>
          <a:p>
            <a:pPr lvl="1"/>
            <a:r>
              <a:rPr kumimoji="1" lang="en-US" altLang="zh-CN" dirty="0" smtClean="0"/>
              <a:t>Traditional: MD -&gt; Coref</a:t>
            </a:r>
          </a:p>
          <a:p>
            <a:pPr lvl="1"/>
            <a:r>
              <a:rPr kumimoji="1" lang="en-US" altLang="zh-CN" dirty="0" smtClean="0"/>
              <a:t>Our paper: Mention Head -&gt; Joint Coref</a:t>
            </a:r>
            <a:r>
              <a:rPr kumimoji="1" lang="en-US" altLang="zh-CN" dirty="0"/>
              <a:t> </a:t>
            </a:r>
            <a:r>
              <a:rPr kumimoji="1" lang="en-US" altLang="zh-CN" dirty="0" smtClean="0"/>
              <a:t>-&gt; Head to Mention</a:t>
            </a:r>
            <a:endParaRPr lang="en-US" altLang="zh-CN" dirty="0" smtClean="0"/>
          </a:p>
          <a:p>
            <a:pPr lvl="1"/>
            <a:r>
              <a:rPr lang="en-US" altLang="zh-CN" dirty="0" smtClean="0"/>
              <a:t>Joint </a:t>
            </a:r>
            <a:r>
              <a:rPr lang="en-US" altLang="zh-CN" dirty="0"/>
              <a:t>Learning / Inference Step</a:t>
            </a:r>
          </a:p>
          <a:p>
            <a:pPr lvl="2"/>
            <a:r>
              <a:rPr kumimoji="1" lang="en-US" altLang="zh-CN" dirty="0"/>
              <a:t>Add decision variables to decide </a:t>
            </a:r>
            <a:r>
              <a:rPr kumimoji="1" lang="en-US" altLang="zh-CN" dirty="0" smtClean="0"/>
              <a:t>whether to </a:t>
            </a:r>
            <a:r>
              <a:rPr kumimoji="1" lang="en-US" altLang="zh-CN" dirty="0"/>
              <a:t>choose </a:t>
            </a:r>
            <a:r>
              <a:rPr kumimoji="1" lang="en-US" altLang="zh-CN" dirty="0" smtClean="0"/>
              <a:t>a head or not</a:t>
            </a:r>
          </a:p>
          <a:p>
            <a:pPr lvl="2"/>
            <a:r>
              <a:rPr kumimoji="1" lang="en-US" altLang="zh-CN" dirty="0"/>
              <a:t>Joint</a:t>
            </a:r>
            <a:r>
              <a:rPr kumimoji="1" lang="zh-CN" altLang="en-US" dirty="0"/>
              <a:t> </a:t>
            </a:r>
            <a:r>
              <a:rPr kumimoji="1" lang="en-US" altLang="zh-CN" dirty="0"/>
              <a:t>Coref</a:t>
            </a:r>
            <a:r>
              <a:rPr kumimoji="1" lang="zh-CN" altLang="en-US" dirty="0"/>
              <a:t> </a:t>
            </a:r>
            <a:r>
              <a:rPr kumimoji="1" lang="en-US" altLang="zh-CN" dirty="0"/>
              <a:t>is</a:t>
            </a:r>
            <a:r>
              <a:rPr kumimoji="1" lang="zh-CN" altLang="en-US" dirty="0"/>
              <a:t> </a:t>
            </a:r>
            <a:r>
              <a:rPr kumimoji="1" lang="en-US" altLang="zh-CN" dirty="0"/>
              <a:t>able</a:t>
            </a:r>
            <a:r>
              <a:rPr kumimoji="1" lang="zh-CN" altLang="en-US" dirty="0"/>
              <a:t> </a:t>
            </a:r>
            <a:r>
              <a:rPr kumimoji="1" lang="en-US" altLang="zh-CN" dirty="0"/>
              <a:t>to</a:t>
            </a:r>
            <a:r>
              <a:rPr kumimoji="1" lang="zh-CN" altLang="en-US" dirty="0"/>
              <a:t> </a:t>
            </a:r>
            <a:r>
              <a:rPr kumimoji="1" lang="en-US" altLang="zh-CN" dirty="0"/>
              <a:t>reject</a:t>
            </a:r>
            <a:r>
              <a:rPr kumimoji="1" lang="zh-CN" altLang="en-US" dirty="0"/>
              <a:t> </a:t>
            </a:r>
            <a:r>
              <a:rPr kumimoji="1" lang="en-US" altLang="zh-CN" dirty="0"/>
              <a:t>some</a:t>
            </a:r>
            <a:r>
              <a:rPr kumimoji="1" lang="zh-CN" altLang="en-US" dirty="0"/>
              <a:t> </a:t>
            </a:r>
            <a:r>
              <a:rPr kumimoji="1" lang="en-US" altLang="zh-CN" dirty="0"/>
              <a:t>mention</a:t>
            </a:r>
            <a:r>
              <a:rPr kumimoji="1" lang="zh-CN" altLang="en-US" dirty="0"/>
              <a:t> </a:t>
            </a:r>
            <a:r>
              <a:rPr kumimoji="1" lang="en-US" altLang="zh-CN" dirty="0"/>
              <a:t>head</a:t>
            </a:r>
            <a:r>
              <a:rPr kumimoji="1" lang="zh-CN" altLang="en-US" dirty="0"/>
              <a:t> </a:t>
            </a:r>
            <a:r>
              <a:rPr kumimoji="1" lang="en-US" altLang="zh-CN" dirty="0" smtClean="0"/>
              <a:t>candidates</a:t>
            </a:r>
          </a:p>
          <a:p>
            <a:r>
              <a:rPr kumimoji="1" lang="en-US" altLang="zh-CN" dirty="0" smtClean="0"/>
              <a:t>Results</a:t>
            </a:r>
          </a:p>
        </p:txBody>
      </p:sp>
      <p:sp>
        <p:nvSpPr>
          <p:cNvPr id="4" name="幻灯片编号占位符 3"/>
          <p:cNvSpPr>
            <a:spLocks noGrp="1"/>
          </p:cNvSpPr>
          <p:nvPr>
            <p:ph type="sldNum" sz="quarter" idx="11"/>
          </p:nvPr>
        </p:nvSpPr>
        <p:spPr/>
        <p:txBody>
          <a:bodyPr/>
          <a:lstStyle/>
          <a:p>
            <a:fld id="{D7303D46-9BB5-4D44-8550-46E2B227A4D0}" type="slidenum">
              <a:rPr kumimoji="1" lang="zh-CN" altLang="en-US" smtClean="0"/>
              <a:t>40</a:t>
            </a:fld>
            <a:endParaRPr kumimoji="1" lang="zh-CN" altLang="en-US"/>
          </a:p>
        </p:txBody>
      </p:sp>
      <p:sp>
        <p:nvSpPr>
          <p:cNvPr id="5" name="文本框 4"/>
          <p:cNvSpPr txBox="1"/>
          <p:nvPr/>
        </p:nvSpPr>
        <p:spPr>
          <a:xfrm>
            <a:off x="82830" y="2391373"/>
            <a:ext cx="9000775" cy="923330"/>
          </a:xfrm>
          <a:prstGeom prst="rect">
            <a:avLst/>
          </a:prstGeom>
          <a:noFill/>
        </p:spPr>
        <p:txBody>
          <a:bodyPr wrap="square" rtlCol="0">
            <a:spAutoFit/>
          </a:bodyPr>
          <a:lstStyle/>
          <a:p>
            <a:pPr algn="just"/>
            <a:r>
              <a:rPr lang="en-US" altLang="zh-CN" dirty="0"/>
              <a:t>[Multinational </a:t>
            </a:r>
            <a:r>
              <a:rPr lang="en-US" altLang="zh-CN" u="sng" dirty="0"/>
              <a:t>companies</a:t>
            </a:r>
            <a:r>
              <a:rPr lang="en-US" altLang="zh-CN" dirty="0"/>
              <a:t> investing in [</a:t>
            </a:r>
            <a:r>
              <a:rPr lang="en-US" altLang="zh-CN" u="sng" dirty="0"/>
              <a:t>China</a:t>
            </a:r>
            <a:r>
              <a:rPr lang="en-US" altLang="zh-CN" dirty="0"/>
              <a:t>]</a:t>
            </a:r>
            <a:r>
              <a:rPr lang="en-US" altLang="zh-CN" dirty="0" smtClean="0"/>
              <a:t>] had </a:t>
            </a:r>
            <a:r>
              <a:rPr lang="en-US" altLang="zh-CN" dirty="0"/>
              <a:t>become so angry </a:t>
            </a:r>
            <a:r>
              <a:rPr lang="en-US" altLang="zh-CN" dirty="0" smtClean="0"/>
              <a:t>that [</a:t>
            </a:r>
            <a:r>
              <a:rPr lang="en-US" altLang="zh-CN" u="sng" dirty="0"/>
              <a:t>they</a:t>
            </a:r>
            <a:r>
              <a:rPr lang="en-US" altLang="zh-CN" dirty="0"/>
              <a:t>] </a:t>
            </a:r>
            <a:r>
              <a:rPr lang="en-US" altLang="zh-CN" dirty="0" smtClean="0"/>
              <a:t>recently set </a:t>
            </a:r>
            <a:r>
              <a:rPr lang="en-US" altLang="zh-CN" dirty="0"/>
              <a:t>up an </a:t>
            </a:r>
            <a:r>
              <a:rPr lang="en-US" altLang="zh-CN" b="1" i="1" dirty="0"/>
              <a:t>anti-piracy league</a:t>
            </a:r>
            <a:r>
              <a:rPr lang="en-US" altLang="zh-CN" dirty="0"/>
              <a:t> to </a:t>
            </a:r>
            <a:r>
              <a:rPr lang="en-US" altLang="zh-CN" dirty="0" smtClean="0"/>
              <a:t>pressure [</a:t>
            </a:r>
            <a:r>
              <a:rPr lang="en-US" altLang="zh-CN" dirty="0"/>
              <a:t>the [</a:t>
            </a:r>
            <a:r>
              <a:rPr lang="en-US" altLang="zh-CN" u="sng" dirty="0"/>
              <a:t>Chinese</a:t>
            </a:r>
            <a:r>
              <a:rPr lang="en-US" altLang="zh-CN" dirty="0"/>
              <a:t>] </a:t>
            </a:r>
            <a:r>
              <a:rPr lang="en-US" altLang="zh-CN" u="sng" dirty="0" smtClean="0"/>
              <a:t>government</a:t>
            </a:r>
            <a:r>
              <a:rPr lang="en-US" altLang="zh-CN" dirty="0"/>
              <a:t>] to take action</a:t>
            </a:r>
            <a:r>
              <a:rPr lang="en-US" altLang="zh-CN" dirty="0" smtClean="0"/>
              <a:t>. [</a:t>
            </a:r>
            <a:r>
              <a:rPr lang="en-US" altLang="zh-CN" u="sng" dirty="0"/>
              <a:t>Domestic manufacturers</a:t>
            </a:r>
            <a:r>
              <a:rPr lang="en-US" altLang="zh-CN" dirty="0"/>
              <a:t>, [</a:t>
            </a:r>
            <a:r>
              <a:rPr lang="en-US" altLang="zh-CN" u="sng" dirty="0"/>
              <a:t>who</a:t>
            </a:r>
            <a:r>
              <a:rPr lang="en-US" altLang="zh-CN" dirty="0"/>
              <a:t>] are also suffering]</a:t>
            </a:r>
            <a:r>
              <a:rPr lang="en-US" altLang="zh-CN" dirty="0" smtClean="0"/>
              <a:t>, launched </a:t>
            </a:r>
            <a:r>
              <a:rPr lang="en-US" altLang="zh-CN" dirty="0"/>
              <a:t>a similar body this month. </a:t>
            </a:r>
            <a:endParaRPr kumimoji="1"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2321063883"/>
              </p:ext>
            </p:extLst>
          </p:nvPr>
        </p:nvGraphicFramePr>
        <p:xfrm>
          <a:off x="2149412" y="5181844"/>
          <a:ext cx="5539904" cy="1107440"/>
        </p:xfrm>
        <a:graphic>
          <a:graphicData uri="http://schemas.openxmlformats.org/drawingml/2006/table">
            <a:tbl>
              <a:tblPr firstRow="1" bandRow="1">
                <a:tableStyleId>{5C22544A-7EE6-4342-B048-85BDC9FD1C3A}</a:tableStyleId>
              </a:tblPr>
              <a:tblGrid>
                <a:gridCol w="1384976"/>
                <a:gridCol w="1384976"/>
                <a:gridCol w="1384976"/>
                <a:gridCol w="1384976"/>
              </a:tblGrid>
              <a:tr h="189541">
                <a:tc>
                  <a:txBody>
                    <a:bodyPr/>
                    <a:lstStyle/>
                    <a:p>
                      <a:r>
                        <a:rPr lang="en-US" altLang="zh-CN" dirty="0" smtClean="0">
                          <a:solidFill>
                            <a:schemeClr val="tx1"/>
                          </a:solidFill>
                        </a:rPr>
                        <a:t>Dataset</a:t>
                      </a:r>
                      <a:endParaRPr lang="zh-CN" altLang="en-US" dirty="0">
                        <a:solidFill>
                          <a:schemeClr val="tx1"/>
                        </a:solidFill>
                      </a:endParaRPr>
                    </a:p>
                  </a:txBody>
                  <a:tcPr/>
                </a:tc>
                <a:tc>
                  <a:txBody>
                    <a:bodyPr/>
                    <a:lstStyle/>
                    <a:p>
                      <a:r>
                        <a:rPr lang="en-US" altLang="zh-CN" dirty="0" smtClean="0">
                          <a:solidFill>
                            <a:schemeClr val="tx1"/>
                          </a:solidFill>
                        </a:rPr>
                        <a:t>Illinois</a:t>
                      </a:r>
                      <a:endParaRPr lang="zh-CN" altLang="en-US" dirty="0">
                        <a:solidFill>
                          <a:schemeClr val="tx1"/>
                        </a:solidFill>
                      </a:endParaRPr>
                    </a:p>
                  </a:txBody>
                  <a:tcPr/>
                </a:tc>
                <a:tc>
                  <a:txBody>
                    <a:bodyPr/>
                    <a:lstStyle/>
                    <a:p>
                      <a:r>
                        <a:rPr lang="en-US" altLang="zh-CN" dirty="0" smtClean="0">
                          <a:solidFill>
                            <a:schemeClr val="tx1"/>
                          </a:solidFill>
                        </a:rPr>
                        <a:t>Baseline</a:t>
                      </a:r>
                      <a:endParaRPr lang="zh-CN" altLang="en-US" dirty="0">
                        <a:solidFill>
                          <a:schemeClr val="tx1"/>
                        </a:solidFill>
                      </a:endParaRPr>
                    </a:p>
                  </a:txBody>
                  <a:tcPr/>
                </a:tc>
                <a:tc>
                  <a:txBody>
                    <a:bodyPr/>
                    <a:lstStyle/>
                    <a:p>
                      <a:r>
                        <a:rPr lang="en-US" altLang="zh-CN" dirty="0" smtClean="0">
                          <a:solidFill>
                            <a:srgbClr val="000000"/>
                          </a:solidFill>
                        </a:rPr>
                        <a:t>Our Paper</a:t>
                      </a:r>
                      <a:endParaRPr lang="zh-CN" altLang="en-US" dirty="0">
                        <a:solidFill>
                          <a:srgbClr val="000000"/>
                        </a:solidFill>
                      </a:endParaRPr>
                    </a:p>
                  </a:txBody>
                  <a:tcPr/>
                </a:tc>
              </a:tr>
              <a:tr h="370840">
                <a:tc>
                  <a:txBody>
                    <a:bodyPr/>
                    <a:lstStyle/>
                    <a:p>
                      <a:r>
                        <a:rPr lang="en-US" altLang="zh-CN" dirty="0" smtClean="0"/>
                        <a:t>ACE-04</a:t>
                      </a:r>
                      <a:endParaRPr lang="zh-CN" altLang="en-US" dirty="0"/>
                    </a:p>
                  </a:txBody>
                  <a:tcPr/>
                </a:tc>
                <a:tc>
                  <a:txBody>
                    <a:bodyPr/>
                    <a:lstStyle/>
                    <a:p>
                      <a:r>
                        <a:rPr lang="en-US" altLang="zh-CN" sz="1800" b="0" i="0" u="none" strike="noStrike" kern="1200" baseline="0" dirty="0" smtClean="0">
                          <a:solidFill>
                            <a:schemeClr val="dk1"/>
                          </a:solidFill>
                          <a:latin typeface="+mn-lt"/>
                          <a:ea typeface="+mn-ea"/>
                          <a:cs typeface="+mn-cs"/>
                        </a:rPr>
                        <a:t>68.27</a:t>
                      </a:r>
                      <a:endParaRPr lang="zh-CN" altLang="en-US" dirty="0"/>
                    </a:p>
                  </a:txBody>
                  <a:tcPr/>
                </a:tc>
                <a:tc>
                  <a:txBody>
                    <a:bodyPr/>
                    <a:lstStyle/>
                    <a:p>
                      <a:r>
                        <a:rPr lang="en-US" altLang="zh-CN" sz="1800" b="0" i="0" u="none" strike="noStrike" kern="1200" baseline="0" dirty="0" smtClean="0">
                          <a:solidFill>
                            <a:schemeClr val="dk1"/>
                          </a:solidFill>
                          <a:latin typeface="+mn-lt"/>
                          <a:ea typeface="+mn-ea"/>
                          <a:cs typeface="+mn-cs"/>
                        </a:rPr>
                        <a:t>68.27</a:t>
                      </a:r>
                      <a:endParaRPr lang="zh-CN" altLang="en-US" dirty="0"/>
                    </a:p>
                  </a:txBody>
                  <a:tcPr/>
                </a:tc>
                <a:tc>
                  <a:txBody>
                    <a:bodyPr/>
                    <a:lstStyle/>
                    <a:p>
                      <a:r>
                        <a:rPr lang="en-US" altLang="zh-CN" sz="1800" b="0" i="0" u="none" strike="noStrike" kern="1200" baseline="0" dirty="0" smtClean="0">
                          <a:solidFill>
                            <a:schemeClr val="dk1"/>
                          </a:solidFill>
                          <a:latin typeface="+mn-lt"/>
                          <a:ea typeface="+mn-ea"/>
                          <a:cs typeface="+mn-cs"/>
                        </a:rPr>
                        <a:t>71.20</a:t>
                      </a:r>
                      <a:endParaRPr kumimoji="1" lang="en-US" altLang="zh-CN"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rPr>
                        <a:t>CoNLL-12</a:t>
                      </a:r>
                      <a:endParaRPr lang="zh-CN" altLang="en-US" dirty="0" smtClean="0">
                        <a:solidFill>
                          <a:schemeClr val="tx1"/>
                        </a:solidFill>
                      </a:endParaRPr>
                    </a:p>
                  </a:txBody>
                  <a:tcPr/>
                </a:tc>
                <a:tc>
                  <a:txBody>
                    <a:bodyPr/>
                    <a:lstStyle/>
                    <a:p>
                      <a:r>
                        <a:rPr lang="en-US" altLang="zh-CN" sz="1800" b="0" i="0" u="none" strike="noStrike" kern="1200" baseline="0" dirty="0" smtClean="0">
                          <a:solidFill>
                            <a:schemeClr val="dk1"/>
                          </a:solidFill>
                          <a:latin typeface="+mn-lt"/>
                          <a:ea typeface="+mn-ea"/>
                          <a:cs typeface="+mn-cs"/>
                        </a:rPr>
                        <a:t>60.00</a:t>
                      </a:r>
                      <a:endParaRPr lang="zh-CN" altLang="en-US" dirty="0"/>
                    </a:p>
                  </a:txBody>
                  <a:tcPr/>
                </a:tc>
                <a:tc>
                  <a:txBody>
                    <a:bodyPr/>
                    <a:lstStyle/>
                    <a:p>
                      <a:r>
                        <a:rPr lang="en-US" altLang="zh-CN" sz="1800" b="0" i="0" u="none" strike="noStrike" kern="1200" baseline="0" dirty="0" smtClean="0">
                          <a:solidFill>
                            <a:schemeClr val="dk1"/>
                          </a:solidFill>
                          <a:latin typeface="+mn-lt"/>
                          <a:ea typeface="+mn-ea"/>
                          <a:cs typeface="+mn-cs"/>
                        </a:rPr>
                        <a:t>61.71</a:t>
                      </a:r>
                      <a:endParaRPr lang="zh-CN" altLang="en-US" dirty="0"/>
                    </a:p>
                  </a:txBody>
                  <a:tcPr/>
                </a:tc>
                <a:tc>
                  <a:txBody>
                    <a:bodyPr/>
                    <a:lstStyle/>
                    <a:p>
                      <a:r>
                        <a:rPr lang="en-US" altLang="zh-CN" sz="1800" b="0" i="0" u="none" strike="noStrike" kern="1200" baseline="0" dirty="0" smtClean="0">
                          <a:solidFill>
                            <a:schemeClr val="dk1"/>
                          </a:solidFill>
                          <a:latin typeface="+mn-lt"/>
                          <a:ea typeface="+mn-ea"/>
                          <a:cs typeface="+mn-cs"/>
                        </a:rPr>
                        <a:t>63.01</a:t>
                      </a:r>
                      <a:endParaRPr kumimoji="1" lang="en-US" altLang="zh-CN" dirty="0" smtClean="0"/>
                    </a:p>
                  </a:txBody>
                  <a:tcPr/>
                </a:tc>
              </a:tr>
            </a:tbl>
          </a:graphicData>
        </a:graphic>
      </p:graphicFrame>
    </p:spTree>
    <p:extLst>
      <p:ext uri="{BB962C8B-B14F-4D97-AF65-F5344CB8AC3E}">
        <p14:creationId xmlns:p14="http://schemas.microsoft.com/office/powerpoint/2010/main" val="112652129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ILP formulation of CR</a:t>
            </a:r>
            <a:endParaRPr kumimoji="1" lang="zh-CN" altLang="en-US" dirty="0"/>
          </a:p>
        </p:txBody>
      </p:sp>
      <p:sp>
        <p:nvSpPr>
          <p:cNvPr id="3" name="内容占位符 2"/>
          <p:cNvSpPr>
            <a:spLocks noGrp="1"/>
          </p:cNvSpPr>
          <p:nvPr>
            <p:ph idx="1"/>
          </p:nvPr>
        </p:nvSpPr>
        <p:spPr/>
        <p:txBody>
          <a:bodyPr/>
          <a:lstStyle/>
          <a:p>
            <a:r>
              <a:rPr kumimoji="1" lang="en-US" altLang="zh-CN" dirty="0" smtClean="0"/>
              <a:t>Best</a:t>
            </a:r>
            <a:r>
              <a:rPr kumimoji="1" lang="en-US" altLang="zh-CN" dirty="0"/>
              <a:t>-</a:t>
            </a:r>
            <a:r>
              <a:rPr kumimoji="1" lang="en-US" altLang="zh-CN" dirty="0" smtClean="0"/>
              <a:t>Link with Knowledge Constraints</a:t>
            </a:r>
          </a:p>
          <a:p>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smtClean="0"/>
          </a:p>
          <a:p>
            <a:r>
              <a:rPr kumimoji="1" lang="en-US" altLang="zh-CN" dirty="0" smtClean="0"/>
              <a:t>Best-Link with Joint Mention Detection</a:t>
            </a:r>
          </a:p>
          <a:p>
            <a:endParaRPr kumimoji="1" lang="en-US" altLang="zh-CN" dirty="0" smtClean="0"/>
          </a:p>
          <a:p>
            <a:endParaRPr kumimoji="1" lang="en-US" altLang="zh-CN" dirty="0" smtClean="0"/>
          </a:p>
          <a:p>
            <a:pPr lvl="1"/>
            <a:endParaRPr kumimoji="1" lang="zh-CN" altLang="en-US" dirty="0"/>
          </a:p>
        </p:txBody>
      </p:sp>
      <p:sp>
        <p:nvSpPr>
          <p:cNvPr id="4" name="幻灯片编号占位符 3"/>
          <p:cNvSpPr>
            <a:spLocks noGrp="1"/>
          </p:cNvSpPr>
          <p:nvPr>
            <p:ph type="sldNum" sz="quarter" idx="11"/>
          </p:nvPr>
        </p:nvSpPr>
        <p:spPr/>
        <p:txBody>
          <a:bodyPr/>
          <a:lstStyle/>
          <a:p>
            <a:fld id="{D7303D46-9BB5-4D44-8550-46E2B227A4D0}" type="slidenum">
              <a:rPr kumimoji="1" lang="zh-CN" altLang="en-US" smtClean="0"/>
              <a:t>41</a:t>
            </a:fld>
            <a:endParaRPr kumimoji="1" lang="zh-CN" altLang="en-US"/>
          </a:p>
        </p:txBody>
      </p:sp>
      <p:pic>
        <p:nvPicPr>
          <p:cNvPr id="5" name="图片 4" descr="TP_tmp.png"/>
          <p:cNvPicPr>
            <a:picLocks noChangeAspect="1"/>
          </p:cNvPicPr>
          <p:nvPr>
            <p:custDataLst>
              <p:tags r:id="rId1"/>
            </p:custDataLst>
          </p:nvPr>
        </p:nvPicPr>
        <p:blipFill>
          <a:blip r:embed="rId12">
            <a:extLst>
              <a:ext uri="{28A0092B-C50C-407E-A947-70E740481C1C}">
                <a14:useLocalDpi xmlns:a14="http://schemas.microsoft.com/office/drawing/2010/main" val="0"/>
              </a:ext>
            </a:extLst>
          </a:blip>
          <a:stretch>
            <a:fillRect/>
          </a:stretch>
        </p:blipFill>
        <p:spPr bwMode="auto">
          <a:xfrm>
            <a:off x="1502109" y="1910479"/>
            <a:ext cx="3341075" cy="457200"/>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6" name="图片 5" descr="TP_tmp.png"/>
          <p:cNvPicPr>
            <a:picLocks noChangeAspect="1"/>
          </p:cNvPicPr>
          <p:nvPr>
            <p:custDataLst>
              <p:tags r:id="rId2"/>
            </p:custDataLst>
          </p:nvPr>
        </p:nvPicPr>
        <p:blipFill>
          <a:blip r:embed="rId13">
            <a:extLst>
              <a:ext uri="{28A0092B-C50C-407E-A947-70E740481C1C}">
                <a14:useLocalDpi xmlns:a14="http://schemas.microsoft.com/office/drawing/2010/main" val="0"/>
              </a:ext>
            </a:extLst>
          </a:blip>
          <a:stretch>
            <a:fillRect/>
          </a:stretch>
        </p:blipFill>
        <p:spPr bwMode="auto">
          <a:xfrm>
            <a:off x="2273076" y="2414757"/>
            <a:ext cx="3619500" cy="457200"/>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7" name="图片 6" descr="TP_tmp.png"/>
          <p:cNvPicPr>
            <a:picLocks noChangeAspect="1"/>
          </p:cNvPicPr>
          <p:nvPr>
            <p:custDataLst>
              <p:tags r:id="rId3"/>
            </p:custDataLst>
          </p:nvPr>
        </p:nvPicPr>
        <p:blipFill>
          <a:blip r:embed="rId14">
            <a:extLst>
              <a:ext uri="{28A0092B-C50C-407E-A947-70E740481C1C}">
                <a14:useLocalDpi xmlns:a14="http://schemas.microsoft.com/office/drawing/2010/main" val="0"/>
              </a:ext>
            </a:extLst>
          </a:blip>
          <a:stretch>
            <a:fillRect/>
          </a:stretch>
        </p:blipFill>
        <p:spPr>
          <a:xfrm>
            <a:off x="6515458" y="2367679"/>
            <a:ext cx="2112698" cy="455680"/>
          </a:xfrm>
          <a:prstGeom prst="rect">
            <a:avLst/>
          </a:prstGeom>
        </p:spPr>
      </p:pic>
      <p:pic>
        <p:nvPicPr>
          <p:cNvPr id="9" name="图片 8" descr="TP_tmp.png"/>
          <p:cNvPicPr>
            <a:picLocks noChangeAspect="1"/>
          </p:cNvPicPr>
          <p:nvPr>
            <p:custDataLst>
              <p:tags r:id="rId4"/>
            </p:custDataLst>
          </p:nvPr>
        </p:nvPicPr>
        <p:blipFill>
          <a:blip r:embed="rId15">
            <a:extLst>
              <a:ext uri="{28A0092B-C50C-407E-A947-70E740481C1C}">
                <a14:useLocalDpi xmlns:a14="http://schemas.microsoft.com/office/drawing/2010/main" val="0"/>
              </a:ext>
            </a:extLst>
          </a:blip>
          <a:stretch>
            <a:fillRect/>
          </a:stretch>
        </p:blipFill>
        <p:spPr>
          <a:xfrm>
            <a:off x="2273076" y="2924959"/>
            <a:ext cx="6355080" cy="457200"/>
          </a:xfrm>
          <a:prstGeom prst="rect">
            <a:avLst/>
          </a:prstGeom>
        </p:spPr>
      </p:pic>
      <p:pic>
        <p:nvPicPr>
          <p:cNvPr id="15" name="图片 14" descr="TP_tmp.png"/>
          <p:cNvPicPr>
            <a:picLocks noChangeAspect="1"/>
          </p:cNvPicPr>
          <p:nvPr>
            <p:custDataLst>
              <p:tags r:id="rId5"/>
            </p:custDataLst>
          </p:nvPr>
        </p:nvPicPr>
        <p:blipFill>
          <a:blip r:embed="rId16">
            <a:extLst>
              <a:ext uri="{28A0092B-C50C-407E-A947-70E740481C1C}">
                <a14:useLocalDpi xmlns:a14="http://schemas.microsoft.com/office/drawing/2010/main" val="0"/>
              </a:ext>
            </a:extLst>
          </a:blip>
          <a:stretch>
            <a:fillRect/>
          </a:stretch>
        </p:blipFill>
        <p:spPr bwMode="auto">
          <a:xfrm>
            <a:off x="1502109" y="4629976"/>
            <a:ext cx="5380889" cy="457200"/>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13" name="图片 12" descr="TP_tmp.png"/>
          <p:cNvPicPr>
            <a:picLocks noChangeAspect="1"/>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bwMode="auto">
          <a:xfrm>
            <a:off x="2255810" y="5137138"/>
            <a:ext cx="3619500" cy="457200"/>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14" name="图片 13" descr="TP_tmp.png"/>
          <p:cNvPicPr>
            <a:picLocks noChangeAspect="1"/>
          </p:cNvPicPr>
          <p:nvPr>
            <p:custDataLst>
              <p:tags r:id="rId7"/>
            </p:custDataLst>
          </p:nvPr>
        </p:nvPicPr>
        <p:blipFill>
          <a:blip r:embed="rId14">
            <a:extLst>
              <a:ext uri="{28A0092B-C50C-407E-A947-70E740481C1C}">
                <a14:useLocalDpi xmlns:a14="http://schemas.microsoft.com/office/drawing/2010/main" val="0"/>
              </a:ext>
            </a:extLst>
          </a:blip>
          <a:stretch>
            <a:fillRect/>
          </a:stretch>
        </p:blipFill>
        <p:spPr>
          <a:xfrm>
            <a:off x="6498192" y="5090060"/>
            <a:ext cx="2112698" cy="455680"/>
          </a:xfrm>
          <a:prstGeom prst="rect">
            <a:avLst/>
          </a:prstGeom>
        </p:spPr>
      </p:pic>
      <p:pic>
        <p:nvPicPr>
          <p:cNvPr id="17" name="图片 16" descr="TP_tmp.png"/>
          <p:cNvPicPr>
            <a:picLocks noChangeAspect="1"/>
          </p:cNvPicPr>
          <p:nvPr>
            <p:custDataLst>
              <p:tags r:id="rId8"/>
            </p:custDataLst>
          </p:nvPr>
        </p:nvPicPr>
        <p:blipFill>
          <a:blip r:embed="rId17">
            <a:extLst>
              <a:ext uri="{28A0092B-C50C-407E-A947-70E740481C1C}">
                <a14:useLocalDpi xmlns:a14="http://schemas.microsoft.com/office/drawing/2010/main" val="0"/>
              </a:ext>
            </a:extLst>
          </a:blip>
          <a:stretch>
            <a:fillRect/>
          </a:stretch>
        </p:blipFill>
        <p:spPr bwMode="auto">
          <a:xfrm>
            <a:off x="2947340" y="5713698"/>
            <a:ext cx="2705100" cy="419100"/>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19" name="图片 18" descr="TP_tmp.png"/>
          <p:cNvPicPr>
            <a:picLocks noChangeAspect="1"/>
          </p:cNvPicPr>
          <p:nvPr>
            <p:custDataLst>
              <p:tags r:id="rId9"/>
            </p:custDataLst>
          </p:nvPr>
        </p:nvPicPr>
        <p:blipFill>
          <a:blip r:embed="rId18">
            <a:extLst>
              <a:ext uri="{28A0092B-C50C-407E-A947-70E740481C1C}">
                <a14:useLocalDpi xmlns:a14="http://schemas.microsoft.com/office/drawing/2010/main" val="0"/>
              </a:ext>
            </a:extLst>
          </a:blip>
          <a:stretch>
            <a:fillRect/>
          </a:stretch>
        </p:blipFill>
        <p:spPr bwMode="auto">
          <a:xfrm>
            <a:off x="6681160" y="5664497"/>
            <a:ext cx="1946996" cy="455680"/>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22" name="图片 21" descr="TP_tmp.png"/>
          <p:cNvPicPr>
            <a:picLocks noChangeAspect="1"/>
          </p:cNvPicPr>
          <p:nvPr>
            <p:custDataLst>
              <p:tags r:id="rId10"/>
            </p:custDataLst>
          </p:nvPr>
        </p:nvPicPr>
        <p:blipFill>
          <a:blip r:embed="rId19">
            <a:extLst>
              <a:ext uri="{28A0092B-C50C-407E-A947-70E740481C1C}">
                <a14:useLocalDpi xmlns:a14="http://schemas.microsoft.com/office/drawing/2010/main" val="0"/>
              </a:ext>
            </a:extLst>
          </a:blip>
          <a:stretch>
            <a:fillRect/>
          </a:stretch>
        </p:blipFill>
        <p:spPr bwMode="auto">
          <a:xfrm>
            <a:off x="2269465" y="3520904"/>
            <a:ext cx="6263640" cy="457200"/>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spTree>
    <p:extLst>
      <p:ext uri="{BB962C8B-B14F-4D97-AF65-F5344CB8AC3E}">
        <p14:creationId xmlns:p14="http://schemas.microsoft.com/office/powerpoint/2010/main" val="189312748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General Framework </a:t>
            </a:r>
            <a:endParaRPr kumimoji="1" lang="zh-CN" altLang="en-US" dirty="0"/>
          </a:p>
        </p:txBody>
      </p:sp>
      <p:sp>
        <p:nvSpPr>
          <p:cNvPr id="3" name="内容占位符 2"/>
          <p:cNvSpPr>
            <a:spLocks noGrp="1"/>
          </p:cNvSpPr>
          <p:nvPr>
            <p:ph idx="1"/>
          </p:nvPr>
        </p:nvSpPr>
        <p:spPr>
          <a:xfrm>
            <a:off x="457200" y="3112356"/>
            <a:ext cx="8229600" cy="2983644"/>
          </a:xfrm>
        </p:spPr>
        <p:txBody>
          <a:bodyPr/>
          <a:lstStyle/>
          <a:p>
            <a:r>
              <a:rPr kumimoji="1" lang="en-US" altLang="zh-CN" dirty="0" smtClean="0"/>
              <a:t>Mention</a:t>
            </a:r>
            <a:r>
              <a:rPr kumimoji="1" lang="zh-CN" altLang="en-US" dirty="0" smtClean="0"/>
              <a:t> </a:t>
            </a:r>
            <a:r>
              <a:rPr kumimoji="1" lang="en-US" altLang="zh-CN" dirty="0" smtClean="0"/>
              <a:t>Detection</a:t>
            </a:r>
          </a:p>
          <a:p>
            <a:r>
              <a:rPr kumimoji="1" lang="en-US" altLang="zh-CN" dirty="0"/>
              <a:t>Pairwise Mention </a:t>
            </a:r>
            <a:r>
              <a:rPr kumimoji="1" lang="en-US" altLang="zh-CN" dirty="0" smtClean="0"/>
              <a:t>Scoring</a:t>
            </a:r>
          </a:p>
          <a:p>
            <a:pPr lvl="1"/>
            <a:r>
              <a:rPr kumimoji="1" lang="en-US" altLang="zh-CN" dirty="0" smtClean="0"/>
              <a:t>Goal: Coreferent Mentions</a:t>
            </a:r>
            <a:r>
              <a:rPr kumimoji="1" lang="zh-CN" altLang="en-US" dirty="0" smtClean="0"/>
              <a:t> </a:t>
            </a:r>
            <a:r>
              <a:rPr kumimoji="1" lang="en-US" altLang="zh-CN" dirty="0" smtClean="0"/>
              <a:t>have</a:t>
            </a:r>
            <a:r>
              <a:rPr kumimoji="1" lang="zh-CN" altLang="en-US" dirty="0" smtClean="0"/>
              <a:t> </a:t>
            </a:r>
            <a:r>
              <a:rPr kumimoji="1" lang="en-US" altLang="zh-CN" dirty="0" smtClean="0"/>
              <a:t>higher</a:t>
            </a:r>
            <a:r>
              <a:rPr kumimoji="1" lang="zh-CN" altLang="en-US" dirty="0" smtClean="0"/>
              <a:t> </a:t>
            </a:r>
            <a:r>
              <a:rPr kumimoji="1" lang="en-US" altLang="zh-CN" dirty="0" smtClean="0"/>
              <a:t>scores</a:t>
            </a:r>
          </a:p>
          <a:p>
            <a:r>
              <a:rPr kumimoji="1" lang="en-US" altLang="zh-CN" dirty="0"/>
              <a:t>Inference</a:t>
            </a:r>
            <a:r>
              <a:rPr kumimoji="1" lang="zh-CN" altLang="en-US" dirty="0"/>
              <a:t> </a:t>
            </a:r>
            <a:r>
              <a:rPr kumimoji="1" lang="en-US" altLang="zh-CN" dirty="0"/>
              <a:t>(ILP)</a:t>
            </a:r>
          </a:p>
          <a:p>
            <a:pPr lvl="1"/>
            <a:r>
              <a:rPr kumimoji="1" lang="en-US" altLang="zh-CN" dirty="0"/>
              <a:t>Best-Link</a:t>
            </a:r>
          </a:p>
          <a:p>
            <a:pPr lvl="1"/>
            <a:r>
              <a:rPr kumimoji="1" lang="en-US" altLang="zh-CN" dirty="0"/>
              <a:t>All</a:t>
            </a:r>
            <a:r>
              <a:rPr kumimoji="1" lang="zh-CN" altLang="en-US" dirty="0"/>
              <a:t>-</a:t>
            </a:r>
            <a:r>
              <a:rPr kumimoji="1" lang="en-US" altLang="zh-CN" dirty="0"/>
              <a:t>Link</a:t>
            </a:r>
          </a:p>
          <a:p>
            <a:pPr lvl="1"/>
            <a:endParaRPr kumimoji="1" lang="en-US" altLang="zh-CN" dirty="0"/>
          </a:p>
          <a:p>
            <a:endParaRPr kumimoji="1" lang="en-US" altLang="zh-CN" dirty="0"/>
          </a:p>
          <a:p>
            <a:endParaRPr kumimoji="1" lang="en-US" altLang="zh-CN" dirty="0" smtClean="0"/>
          </a:p>
          <a:p>
            <a:pPr marL="0" indent="0">
              <a:buNone/>
            </a:pPr>
            <a:endParaRPr kumimoji="1" lang="en-US" altLang="zh-CN" dirty="0"/>
          </a:p>
          <a:p>
            <a:endParaRPr kumimoji="1" lang="en-US" altLang="zh-CN" dirty="0" smtClean="0"/>
          </a:p>
          <a:p>
            <a:endParaRPr kumimoji="1" lang="en-US" altLang="zh-CN" dirty="0" smtClean="0"/>
          </a:p>
        </p:txBody>
      </p:sp>
      <p:sp>
        <p:nvSpPr>
          <p:cNvPr id="4" name="幻灯片编号占位符 3"/>
          <p:cNvSpPr>
            <a:spLocks noGrp="1"/>
          </p:cNvSpPr>
          <p:nvPr>
            <p:ph type="sldNum" sz="quarter" idx="11"/>
          </p:nvPr>
        </p:nvSpPr>
        <p:spPr/>
        <p:txBody>
          <a:bodyPr/>
          <a:lstStyle/>
          <a:p>
            <a:fld id="{D7303D46-9BB5-4D44-8550-46E2B227A4D0}" type="slidenum">
              <a:rPr kumimoji="1" lang="zh-CN" altLang="en-US" smtClean="0"/>
              <a:t>5</a:t>
            </a:fld>
            <a:endParaRPr kumimoji="1" lang="zh-CN" altLang="en-US"/>
          </a:p>
        </p:txBody>
      </p:sp>
      <p:sp>
        <p:nvSpPr>
          <p:cNvPr id="5" name="文本框 4"/>
          <p:cNvSpPr txBox="1"/>
          <p:nvPr/>
        </p:nvSpPr>
        <p:spPr>
          <a:xfrm>
            <a:off x="655884" y="1507334"/>
            <a:ext cx="8163662" cy="1200329"/>
          </a:xfrm>
          <a:prstGeom prst="rect">
            <a:avLst/>
          </a:prstGeom>
          <a:noFill/>
        </p:spPr>
        <p:txBody>
          <a:bodyPr wrap="square" rtlCol="0">
            <a:spAutoFit/>
          </a:bodyPr>
          <a:lstStyle/>
          <a:p>
            <a:r>
              <a:rPr lang="en-US" altLang="zh-CN" sz="3600" dirty="0">
                <a:latin typeface="Times New Roman"/>
                <a:cs typeface="Times New Roman"/>
              </a:rPr>
              <a:t>Jack threw the bags of </a:t>
            </a:r>
            <a:r>
              <a:rPr lang="en-US" altLang="zh-CN" sz="3600" dirty="0" smtClean="0">
                <a:latin typeface="Times New Roman"/>
                <a:cs typeface="Times New Roman"/>
              </a:rPr>
              <a:t>Mary</a:t>
            </a:r>
            <a:r>
              <a:rPr lang="zh-CN" altLang="en-US" sz="3600" dirty="0" smtClean="0">
                <a:latin typeface="Times New Roman"/>
                <a:cs typeface="Times New Roman"/>
              </a:rPr>
              <a:t> </a:t>
            </a:r>
            <a:r>
              <a:rPr lang="en-US" altLang="zh-CN" sz="3600" dirty="0" smtClean="0">
                <a:latin typeface="Times New Roman"/>
                <a:cs typeface="Times New Roman"/>
              </a:rPr>
              <a:t>into </a:t>
            </a:r>
            <a:r>
              <a:rPr lang="en-US" altLang="zh-CN" sz="3600" dirty="0">
                <a:latin typeface="Times New Roman"/>
                <a:cs typeface="Times New Roman"/>
              </a:rPr>
              <a:t>the water since he </a:t>
            </a:r>
            <a:r>
              <a:rPr lang="en-US" altLang="zh-CN" sz="3600" dirty="0" smtClean="0">
                <a:latin typeface="Times New Roman"/>
                <a:cs typeface="Times New Roman"/>
              </a:rPr>
              <a:t>is</a:t>
            </a:r>
            <a:r>
              <a:rPr lang="zh-CN" altLang="en-US" sz="3600" dirty="0" smtClean="0">
                <a:latin typeface="Times New Roman"/>
                <a:cs typeface="Times New Roman"/>
              </a:rPr>
              <a:t> </a:t>
            </a:r>
            <a:r>
              <a:rPr lang="en-US" altLang="zh-CN" sz="3600" dirty="0" smtClean="0">
                <a:latin typeface="Times New Roman"/>
                <a:cs typeface="Times New Roman"/>
              </a:rPr>
              <a:t>angry</a:t>
            </a:r>
            <a:r>
              <a:rPr lang="zh-CN" altLang="en-US" sz="3600" dirty="0" smtClean="0">
                <a:latin typeface="Times New Roman"/>
                <a:cs typeface="Times New Roman"/>
              </a:rPr>
              <a:t> </a:t>
            </a:r>
            <a:r>
              <a:rPr lang="en-US" altLang="zh-CN" sz="3600" dirty="0" smtClean="0">
                <a:latin typeface="Times New Roman"/>
                <a:cs typeface="Times New Roman"/>
              </a:rPr>
              <a:t>with</a:t>
            </a:r>
            <a:r>
              <a:rPr lang="zh-CN" altLang="en-US" sz="3600" dirty="0" smtClean="0">
                <a:latin typeface="Times New Roman"/>
                <a:cs typeface="Times New Roman"/>
              </a:rPr>
              <a:t> </a:t>
            </a:r>
            <a:r>
              <a:rPr lang="en-US" altLang="zh-CN" sz="3600" dirty="0" smtClean="0">
                <a:latin typeface="Times New Roman"/>
                <a:cs typeface="Times New Roman"/>
              </a:rPr>
              <a:t>her.</a:t>
            </a:r>
            <a:endParaRPr kumimoji="1" lang="zh-CN" altLang="en-US" sz="3600" dirty="0">
              <a:latin typeface="Times New Roman"/>
              <a:cs typeface="Times New Roman"/>
            </a:endParaRPr>
          </a:p>
        </p:txBody>
      </p:sp>
      <p:sp>
        <p:nvSpPr>
          <p:cNvPr id="7" name="文本框 6"/>
          <p:cNvSpPr txBox="1"/>
          <p:nvPr/>
        </p:nvSpPr>
        <p:spPr>
          <a:xfrm>
            <a:off x="655884" y="1507334"/>
            <a:ext cx="8163662" cy="1200329"/>
          </a:xfrm>
          <a:prstGeom prst="rect">
            <a:avLst/>
          </a:prstGeom>
          <a:noFill/>
        </p:spPr>
        <p:txBody>
          <a:bodyPr wrap="square" rtlCol="0">
            <a:spAutoFit/>
          </a:bodyPr>
          <a:lstStyle/>
          <a:p>
            <a:r>
              <a:rPr lang="en-US" altLang="zh-CN" sz="3600" b="1" i="1" dirty="0">
                <a:latin typeface="Times New Roman"/>
                <a:cs typeface="Times New Roman"/>
              </a:rPr>
              <a:t>Jack</a:t>
            </a:r>
            <a:r>
              <a:rPr lang="en-US" altLang="zh-CN" sz="3600" dirty="0">
                <a:latin typeface="Times New Roman"/>
                <a:cs typeface="Times New Roman"/>
              </a:rPr>
              <a:t> threw the bags of </a:t>
            </a:r>
            <a:r>
              <a:rPr lang="en-US" altLang="zh-CN" sz="3600" b="1" i="1" dirty="0" smtClean="0">
                <a:latin typeface="Times New Roman"/>
                <a:cs typeface="Times New Roman"/>
              </a:rPr>
              <a:t>Mary</a:t>
            </a:r>
            <a:r>
              <a:rPr lang="zh-CN" altLang="en-US" sz="3600" dirty="0" smtClean="0">
                <a:latin typeface="Times New Roman"/>
                <a:cs typeface="Times New Roman"/>
              </a:rPr>
              <a:t> </a:t>
            </a:r>
            <a:r>
              <a:rPr lang="en-US" altLang="zh-CN" sz="3600" dirty="0" smtClean="0">
                <a:latin typeface="Times New Roman"/>
                <a:cs typeface="Times New Roman"/>
              </a:rPr>
              <a:t>into </a:t>
            </a:r>
            <a:r>
              <a:rPr lang="en-US" altLang="zh-CN" sz="3600" dirty="0">
                <a:latin typeface="Times New Roman"/>
                <a:cs typeface="Times New Roman"/>
              </a:rPr>
              <a:t>the water since </a:t>
            </a:r>
            <a:r>
              <a:rPr lang="en-US" altLang="zh-CN" sz="3600" b="1" i="1" dirty="0">
                <a:latin typeface="Times New Roman"/>
                <a:cs typeface="Times New Roman"/>
              </a:rPr>
              <a:t>he</a:t>
            </a:r>
            <a:r>
              <a:rPr lang="en-US" altLang="zh-CN" sz="3600" dirty="0">
                <a:latin typeface="Times New Roman"/>
                <a:cs typeface="Times New Roman"/>
              </a:rPr>
              <a:t> </a:t>
            </a:r>
            <a:r>
              <a:rPr lang="en-US" altLang="zh-CN" sz="3600" dirty="0" smtClean="0">
                <a:latin typeface="Times New Roman"/>
                <a:cs typeface="Times New Roman"/>
              </a:rPr>
              <a:t>is</a:t>
            </a:r>
            <a:r>
              <a:rPr lang="zh-CN" altLang="en-US" sz="3600" dirty="0" smtClean="0">
                <a:latin typeface="Times New Roman"/>
                <a:cs typeface="Times New Roman"/>
              </a:rPr>
              <a:t> </a:t>
            </a:r>
            <a:r>
              <a:rPr lang="en-US" altLang="zh-CN" sz="3600" dirty="0" smtClean="0">
                <a:latin typeface="Times New Roman"/>
                <a:cs typeface="Times New Roman"/>
              </a:rPr>
              <a:t>angry</a:t>
            </a:r>
            <a:r>
              <a:rPr lang="zh-CN" altLang="en-US" sz="3600" dirty="0" smtClean="0">
                <a:latin typeface="Times New Roman"/>
                <a:cs typeface="Times New Roman"/>
              </a:rPr>
              <a:t> </a:t>
            </a:r>
            <a:r>
              <a:rPr lang="en-US" altLang="zh-CN" sz="3600" dirty="0" smtClean="0">
                <a:latin typeface="Times New Roman"/>
                <a:cs typeface="Times New Roman"/>
              </a:rPr>
              <a:t>with</a:t>
            </a:r>
            <a:r>
              <a:rPr lang="zh-CN" altLang="en-US" sz="3600" dirty="0" smtClean="0">
                <a:latin typeface="Times New Roman"/>
                <a:cs typeface="Times New Roman"/>
              </a:rPr>
              <a:t> </a:t>
            </a:r>
            <a:r>
              <a:rPr lang="en-US" altLang="zh-CN" sz="3600" b="1" i="1" dirty="0" smtClean="0">
                <a:latin typeface="Times New Roman"/>
                <a:cs typeface="Times New Roman"/>
              </a:rPr>
              <a:t>her</a:t>
            </a:r>
            <a:r>
              <a:rPr lang="en-US" altLang="zh-CN" sz="3600" dirty="0" smtClean="0">
                <a:latin typeface="Times New Roman"/>
                <a:cs typeface="Times New Roman"/>
              </a:rPr>
              <a:t>.</a:t>
            </a:r>
            <a:endParaRPr kumimoji="1" lang="zh-CN" altLang="en-US" sz="3600" dirty="0">
              <a:latin typeface="Times New Roman"/>
              <a:cs typeface="Times New Roman"/>
            </a:endParaRPr>
          </a:p>
        </p:txBody>
      </p:sp>
      <p:sp>
        <p:nvSpPr>
          <p:cNvPr id="31" name="任意形状 30"/>
          <p:cNvSpPr/>
          <p:nvPr/>
        </p:nvSpPr>
        <p:spPr>
          <a:xfrm>
            <a:off x="1144308" y="1184871"/>
            <a:ext cx="4242314" cy="502477"/>
          </a:xfrm>
          <a:custGeom>
            <a:avLst/>
            <a:gdLst>
              <a:gd name="connsiteX0" fmla="*/ 0 w 4242314"/>
              <a:gd name="connsiteY0" fmla="*/ 502477 h 502477"/>
              <a:gd name="connsiteX1" fmla="*/ 2079292 w 4242314"/>
              <a:gd name="connsiteY1" fmla="*/ 33 h 502477"/>
              <a:gd name="connsiteX2" fmla="*/ 4242314 w 4242314"/>
              <a:gd name="connsiteY2" fmla="*/ 474563 h 502477"/>
            </a:gdLst>
            <a:ahLst/>
            <a:cxnLst>
              <a:cxn ang="0">
                <a:pos x="connsiteX0" y="connsiteY0"/>
              </a:cxn>
              <a:cxn ang="0">
                <a:pos x="connsiteX1" y="connsiteY1"/>
              </a:cxn>
              <a:cxn ang="0">
                <a:pos x="connsiteX2" y="connsiteY2"/>
              </a:cxn>
            </a:cxnLst>
            <a:rect l="l" t="t" r="r" b="b"/>
            <a:pathLst>
              <a:path w="4242314" h="502477">
                <a:moveTo>
                  <a:pt x="0" y="502477"/>
                </a:moveTo>
                <a:cubicBezTo>
                  <a:pt x="686120" y="253581"/>
                  <a:pt x="1372240" y="4685"/>
                  <a:pt x="2079292" y="33"/>
                </a:cubicBezTo>
                <a:cubicBezTo>
                  <a:pt x="2786344" y="-4619"/>
                  <a:pt x="4242314" y="474563"/>
                  <a:pt x="4242314" y="474563"/>
                </a:cubicBezTo>
              </a:path>
            </a:pathLst>
          </a:custGeom>
          <a:ln w="63500">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32" name="任意形状 31"/>
          <p:cNvSpPr/>
          <p:nvPr/>
        </p:nvSpPr>
        <p:spPr>
          <a:xfrm rot="10800000">
            <a:off x="2023472" y="2637828"/>
            <a:ext cx="3125914" cy="404746"/>
          </a:xfrm>
          <a:custGeom>
            <a:avLst/>
            <a:gdLst>
              <a:gd name="connsiteX0" fmla="*/ 0 w 4242314"/>
              <a:gd name="connsiteY0" fmla="*/ 502477 h 502477"/>
              <a:gd name="connsiteX1" fmla="*/ 2079292 w 4242314"/>
              <a:gd name="connsiteY1" fmla="*/ 33 h 502477"/>
              <a:gd name="connsiteX2" fmla="*/ 4242314 w 4242314"/>
              <a:gd name="connsiteY2" fmla="*/ 474563 h 502477"/>
            </a:gdLst>
            <a:ahLst/>
            <a:cxnLst>
              <a:cxn ang="0">
                <a:pos x="connsiteX0" y="connsiteY0"/>
              </a:cxn>
              <a:cxn ang="0">
                <a:pos x="connsiteX1" y="connsiteY1"/>
              </a:cxn>
              <a:cxn ang="0">
                <a:pos x="connsiteX2" y="connsiteY2"/>
              </a:cxn>
            </a:cxnLst>
            <a:rect l="l" t="t" r="r" b="b"/>
            <a:pathLst>
              <a:path w="4242314" h="502477">
                <a:moveTo>
                  <a:pt x="0" y="502477"/>
                </a:moveTo>
                <a:cubicBezTo>
                  <a:pt x="686120" y="253581"/>
                  <a:pt x="1372240" y="4685"/>
                  <a:pt x="2079292" y="33"/>
                </a:cubicBezTo>
                <a:cubicBezTo>
                  <a:pt x="2786344" y="-4619"/>
                  <a:pt x="4242314" y="474563"/>
                  <a:pt x="4242314" y="474563"/>
                </a:cubicBezTo>
              </a:path>
            </a:pathLst>
          </a:custGeom>
          <a:ln w="63500">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cxnSp>
        <p:nvCxnSpPr>
          <p:cNvPr id="36" name="直线箭头连接符 35"/>
          <p:cNvCxnSpPr/>
          <p:nvPr/>
        </p:nvCxnSpPr>
        <p:spPr>
          <a:xfrm>
            <a:off x="1144308" y="2037687"/>
            <a:ext cx="879164" cy="251221"/>
          </a:xfrm>
          <a:prstGeom prst="straightConnector1">
            <a:avLst/>
          </a:prstGeom>
          <a:ln w="63500">
            <a:solidFill>
              <a:srgbClr val="FF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9" name="直线箭头连接符 38"/>
          <p:cNvCxnSpPr/>
          <p:nvPr/>
        </p:nvCxnSpPr>
        <p:spPr>
          <a:xfrm>
            <a:off x="1423408" y="2037687"/>
            <a:ext cx="3725978" cy="251221"/>
          </a:xfrm>
          <a:prstGeom prst="straightConnector1">
            <a:avLst/>
          </a:prstGeom>
          <a:ln w="63500">
            <a:solidFill>
              <a:srgbClr val="FF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42" name="直线箭头连接符 41"/>
          <p:cNvCxnSpPr/>
          <p:nvPr/>
        </p:nvCxnSpPr>
        <p:spPr>
          <a:xfrm flipH="1">
            <a:off x="5149387" y="2037687"/>
            <a:ext cx="502380" cy="293092"/>
          </a:xfrm>
          <a:prstGeom prst="straightConnector1">
            <a:avLst/>
          </a:prstGeom>
          <a:ln w="63500">
            <a:solidFill>
              <a:srgbClr val="FF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49" name="直线箭头连接符 48"/>
          <p:cNvCxnSpPr/>
          <p:nvPr/>
        </p:nvCxnSpPr>
        <p:spPr>
          <a:xfrm flipH="1">
            <a:off x="2023472" y="2037687"/>
            <a:ext cx="3363150" cy="293092"/>
          </a:xfrm>
          <a:prstGeom prst="straightConnector1">
            <a:avLst/>
          </a:prstGeom>
          <a:ln w="63500">
            <a:solidFill>
              <a:srgbClr val="FF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060607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31" grpId="0" animBg="1"/>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ILP formulation of CR</a:t>
            </a:r>
            <a:endParaRPr kumimoji="1" lang="zh-CN" altLang="en-US" dirty="0"/>
          </a:p>
        </p:txBody>
      </p:sp>
      <p:sp>
        <p:nvSpPr>
          <p:cNvPr id="3" name="内容占位符 2"/>
          <p:cNvSpPr>
            <a:spLocks noGrp="1"/>
          </p:cNvSpPr>
          <p:nvPr>
            <p:ph idx="1"/>
          </p:nvPr>
        </p:nvSpPr>
        <p:spPr/>
        <p:txBody>
          <a:bodyPr/>
          <a:lstStyle/>
          <a:p>
            <a:r>
              <a:rPr kumimoji="1" lang="en-US" altLang="zh-CN" dirty="0" smtClean="0"/>
              <a:t>Best-Link</a:t>
            </a:r>
          </a:p>
          <a:p>
            <a:endParaRPr kumimoji="1" lang="en-US" altLang="zh-CN" dirty="0"/>
          </a:p>
          <a:p>
            <a:endParaRPr kumimoji="1" lang="en-US" altLang="zh-CN" dirty="0" smtClean="0"/>
          </a:p>
          <a:p>
            <a:pPr marL="0" indent="0">
              <a:buNone/>
            </a:pPr>
            <a:endParaRPr kumimoji="1" lang="en-US" altLang="zh-CN" dirty="0" smtClean="0"/>
          </a:p>
          <a:p>
            <a:endParaRPr kumimoji="1" lang="en-US" altLang="zh-CN" dirty="0" smtClean="0"/>
          </a:p>
          <a:p>
            <a:r>
              <a:rPr kumimoji="1" lang="en-US" altLang="zh-CN" dirty="0" smtClean="0"/>
              <a:t>All-Link</a:t>
            </a:r>
          </a:p>
          <a:p>
            <a:endParaRPr kumimoji="1" lang="en-US" altLang="zh-CN" dirty="0" smtClean="0"/>
          </a:p>
          <a:p>
            <a:endParaRPr kumimoji="1" lang="zh-CN" altLang="en-US" dirty="0"/>
          </a:p>
        </p:txBody>
      </p:sp>
      <p:sp>
        <p:nvSpPr>
          <p:cNvPr id="4" name="幻灯片编号占位符 3"/>
          <p:cNvSpPr>
            <a:spLocks noGrp="1"/>
          </p:cNvSpPr>
          <p:nvPr>
            <p:ph type="sldNum" sz="quarter" idx="11"/>
          </p:nvPr>
        </p:nvSpPr>
        <p:spPr/>
        <p:txBody>
          <a:bodyPr/>
          <a:lstStyle/>
          <a:p>
            <a:fld id="{D7303D46-9BB5-4D44-8550-46E2B227A4D0}" type="slidenum">
              <a:rPr kumimoji="1" lang="zh-CN" altLang="en-US" smtClean="0"/>
              <a:t>6</a:t>
            </a:fld>
            <a:endParaRPr kumimoji="1" lang="zh-CN" altLang="en-US"/>
          </a:p>
        </p:txBody>
      </p:sp>
      <p:pic>
        <p:nvPicPr>
          <p:cNvPr id="12" name="图片 11" descr="TP_tmp.png"/>
          <p:cNvPicPr>
            <a:picLocks noChangeAspect="1"/>
          </p:cNvPicPr>
          <p:nvPr>
            <p:custDataLst>
              <p:tags r:id="rId1"/>
            </p:custDataLst>
          </p:nvPr>
        </p:nvPicPr>
        <p:blipFill>
          <a:blip r:embed="rId9">
            <a:extLst>
              <a:ext uri="{28A0092B-C50C-407E-A947-70E740481C1C}">
                <a14:useLocalDpi xmlns:a14="http://schemas.microsoft.com/office/drawing/2010/main" val="0"/>
              </a:ext>
            </a:extLst>
          </a:blip>
          <a:stretch>
            <a:fillRect/>
          </a:stretch>
        </p:blipFill>
        <p:spPr bwMode="auto">
          <a:xfrm>
            <a:off x="1502109" y="1910479"/>
            <a:ext cx="3341075" cy="457200"/>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15" name="图片 14" descr="TP_tmp.png"/>
          <p:cNvPicPr>
            <a:picLocks noChangeAspect="1"/>
          </p:cNvPicPr>
          <p:nvPr>
            <p:custDataLst>
              <p:tags r:id="rId2"/>
            </p:custDataLst>
          </p:nvPr>
        </p:nvPicPr>
        <p:blipFill>
          <a:blip r:embed="rId10">
            <a:extLst>
              <a:ext uri="{28A0092B-C50C-407E-A947-70E740481C1C}">
                <a14:useLocalDpi xmlns:a14="http://schemas.microsoft.com/office/drawing/2010/main" val="0"/>
              </a:ext>
            </a:extLst>
          </a:blip>
          <a:stretch>
            <a:fillRect/>
          </a:stretch>
        </p:blipFill>
        <p:spPr bwMode="auto">
          <a:xfrm>
            <a:off x="2273076" y="2414757"/>
            <a:ext cx="3619500" cy="457200"/>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17" name="图片 16" descr="TP_tmp.png"/>
          <p:cNvPicPr>
            <a:picLocks noChangeAspect="1"/>
          </p:cNvPicPr>
          <p:nvPr>
            <p:custDataLst>
              <p:tags r:id="rId3"/>
            </p:custDataLst>
          </p:nvPr>
        </p:nvPicPr>
        <p:blipFill>
          <a:blip r:embed="rId11">
            <a:extLst>
              <a:ext uri="{28A0092B-C50C-407E-A947-70E740481C1C}">
                <a14:useLocalDpi xmlns:a14="http://schemas.microsoft.com/office/drawing/2010/main" val="0"/>
              </a:ext>
            </a:extLst>
          </a:blip>
          <a:stretch>
            <a:fillRect/>
          </a:stretch>
        </p:blipFill>
        <p:spPr>
          <a:xfrm>
            <a:off x="2963502" y="2885612"/>
            <a:ext cx="2112698" cy="455680"/>
          </a:xfrm>
          <a:prstGeom prst="rect">
            <a:avLst/>
          </a:prstGeom>
        </p:spPr>
      </p:pic>
      <p:pic>
        <p:nvPicPr>
          <p:cNvPr id="18" name="图片 17" descr="TP_tmp.png"/>
          <p:cNvPicPr>
            <a:picLocks noChangeAspect="1"/>
          </p:cNvPicPr>
          <p:nvPr>
            <p:custDataLst>
              <p:tags r:id="rId4"/>
            </p:custDataLst>
          </p:nvPr>
        </p:nvPicPr>
        <p:blipFill>
          <a:blip r:embed="rId9">
            <a:extLst>
              <a:ext uri="{28A0092B-C50C-407E-A947-70E740481C1C}">
                <a14:useLocalDpi xmlns:a14="http://schemas.microsoft.com/office/drawing/2010/main" val="0"/>
              </a:ext>
            </a:extLst>
          </a:blip>
          <a:stretch>
            <a:fillRect/>
          </a:stretch>
        </p:blipFill>
        <p:spPr bwMode="auto">
          <a:xfrm>
            <a:off x="1502109" y="4124741"/>
            <a:ext cx="3341075" cy="457200"/>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21" name="图片 20" descr="TP_tmp.png"/>
          <p:cNvPicPr>
            <a:picLocks noChangeAspect="1"/>
          </p:cNvPicPr>
          <p:nvPr>
            <p:custDataLst>
              <p:tags r:id="rId5"/>
            </p:custDataLst>
          </p:nvPr>
        </p:nvPicPr>
        <p:blipFill>
          <a:blip r:embed="rId12">
            <a:extLst>
              <a:ext uri="{28A0092B-C50C-407E-A947-70E740481C1C}">
                <a14:useLocalDpi xmlns:a14="http://schemas.microsoft.com/office/drawing/2010/main" val="0"/>
              </a:ext>
            </a:extLst>
          </a:blip>
          <a:stretch>
            <a:fillRect/>
          </a:stretch>
        </p:blipFill>
        <p:spPr bwMode="auto">
          <a:xfrm>
            <a:off x="2273076" y="4606297"/>
            <a:ext cx="5872661" cy="394138"/>
          </a:xfrm>
          <a:prstGeom prst="rect">
            <a:avLst/>
          </a:prstGeom>
          <a:noFill/>
          <a:ln/>
          <a:effectLst/>
          <a:extLst>
            <a:ext uri="{909E8E84-426E-40dd-AFC4-6F175D3DCCD1}">
              <a14:hiddenFill xmlns:a14="http://schemas.microsoft.com/office/drawing/2010/main">
                <a:pattFill prst="pct5">
                  <a:fgClr>
                    <a:srgbClr val="FFFFFF">
                      <a:alpha val="0"/>
                    </a:srgbClr>
                  </a:fgClr>
                  <a:bgClr>
                    <a:srgbClr val="FFFFFF">
                      <a:alpha val="0"/>
                    </a:srgbClr>
                  </a:bgClr>
                </a:pattFill>
              </a14:hiddenFill>
            </a:ext>
            <a:ext uri="{AF507438-7753-43e0-B8FC-AC1667EBCBE1}">
              <a14:hiddenEffects xmlns:a14="http://schemas.microsoft.com/office/drawing/2010/main">
                <a:effectLst>
                  <a:outerShdw blurRad="63500" dist="37357" dir="2700000" rotWithShape="0">
                    <a:scrgbClr r="0" g="0" b="0"/>
                  </a:outerShdw>
                </a:effectLst>
              </a14:hiddenEffects>
            </a:ext>
            <a:ext uri="{31F19639-BCED-4a60-ADC4-E9642A236FB7}">
              <a14:hiddenScene3d xmlns:a14="http://schemas.microsoft.com/office/drawing/2010/main">
                <a:camera prst="orthographicFront">
                  <a:rot lat="0" lon="0" rev="0"/>
                </a:camera>
                <a:lightRig rig="threePt" dir="t">
                  <a:rot lat="0" lon="0" rev="0"/>
                </a:lightRig>
              </a14:hiddenScene3d>
            </a:ext>
            <a:ext uri="{E45631CC-5BF2-4c18-A39C-3461C7D3F71A}">
              <a14:hiddenSp3d xmlns:a14="http://schemas.microsoft.com/office/drawing/2010/main" extrusionH="457200">
                <a:contourClr>
                  <a:srgbClr val="000000"/>
                </a:contourClr>
              </a14:hiddenSp3d>
            </a:ext>
            <a:ext uri="{53640926-AAD7-44d8-BBD7-CCE9431645EC}">
              <a14:shadowObscured xmlns:a14="http://schemas.microsoft.com/office/drawing/2010/main"/>
            </a:ext>
          </a:extLst>
        </p:spPr>
      </p:pic>
      <p:pic>
        <p:nvPicPr>
          <p:cNvPr id="22" name="图片 21" descr="TP_tmp.png"/>
          <p:cNvPicPr>
            <a:picLocks noChangeAspect="1"/>
          </p:cNvPicPr>
          <p:nvPr>
            <p:custDataLst>
              <p:tags r:id="rId6"/>
            </p:custDataLst>
          </p:nvPr>
        </p:nvPicPr>
        <p:blipFill>
          <a:blip r:embed="rId11">
            <a:extLst>
              <a:ext uri="{28A0092B-C50C-407E-A947-70E740481C1C}">
                <a14:useLocalDpi xmlns:a14="http://schemas.microsoft.com/office/drawing/2010/main" val="0"/>
              </a:ext>
            </a:extLst>
          </a:blip>
          <a:stretch>
            <a:fillRect/>
          </a:stretch>
        </p:blipFill>
        <p:spPr>
          <a:xfrm>
            <a:off x="2963502" y="5113519"/>
            <a:ext cx="2112698" cy="455680"/>
          </a:xfrm>
          <a:prstGeom prst="rect">
            <a:avLst/>
          </a:prstGeom>
        </p:spPr>
      </p:pic>
    </p:spTree>
    <p:extLst>
      <p:ext uri="{BB962C8B-B14F-4D97-AF65-F5344CB8AC3E}">
        <p14:creationId xmlns:p14="http://schemas.microsoft.com/office/powerpoint/2010/main" val="348937970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General Framework</a:t>
            </a:r>
            <a:endParaRPr kumimoji="1" lang="zh-CN" altLang="en-US" dirty="0"/>
          </a:p>
        </p:txBody>
      </p:sp>
      <p:sp>
        <p:nvSpPr>
          <p:cNvPr id="3" name="内容占位符 2"/>
          <p:cNvSpPr>
            <a:spLocks noGrp="1"/>
          </p:cNvSpPr>
          <p:nvPr>
            <p:ph idx="1"/>
          </p:nvPr>
        </p:nvSpPr>
        <p:spPr/>
        <p:txBody>
          <a:bodyPr/>
          <a:lstStyle/>
          <a:p>
            <a:r>
              <a:rPr kumimoji="1" lang="en-US" altLang="zh-CN" dirty="0" smtClean="0"/>
              <a:t>Learning</a:t>
            </a:r>
            <a:r>
              <a:rPr kumimoji="1" lang="zh-CN" altLang="en-US" dirty="0" smtClean="0"/>
              <a:t> </a:t>
            </a:r>
            <a:r>
              <a:rPr kumimoji="1" lang="en-US" altLang="zh-CN" dirty="0" smtClean="0"/>
              <a:t>(for</a:t>
            </a:r>
            <a:r>
              <a:rPr kumimoji="1" lang="zh-CN" altLang="en-US" dirty="0" smtClean="0"/>
              <a:t> </a:t>
            </a:r>
            <a:r>
              <a:rPr kumimoji="1" lang="en-US" altLang="zh-CN" dirty="0"/>
              <a:t>Pairwise Mention </a:t>
            </a:r>
            <a:r>
              <a:rPr kumimoji="1" lang="en-US" altLang="zh-CN" dirty="0" smtClean="0"/>
              <a:t>Scores)</a:t>
            </a:r>
          </a:p>
          <a:p>
            <a:pPr lvl="1"/>
            <a:r>
              <a:rPr kumimoji="1" lang="en-US" altLang="zh-CN" dirty="0" smtClean="0"/>
              <a:t>Structural SVM</a:t>
            </a:r>
          </a:p>
          <a:p>
            <a:pPr lvl="1"/>
            <a:r>
              <a:rPr kumimoji="1" lang="en-US" altLang="zh-CN" dirty="0"/>
              <a:t>F</a:t>
            </a:r>
            <a:r>
              <a:rPr kumimoji="1" lang="en-US" altLang="zh-CN" dirty="0" smtClean="0"/>
              <a:t>eatures:</a:t>
            </a:r>
          </a:p>
          <a:p>
            <a:pPr lvl="2"/>
            <a:r>
              <a:rPr kumimoji="1" lang="en-US" altLang="zh-CN" dirty="0"/>
              <a:t>Mention </a:t>
            </a:r>
            <a:r>
              <a:rPr kumimoji="1" lang="en-US" altLang="zh-CN" dirty="0" smtClean="0"/>
              <a:t>Types,</a:t>
            </a:r>
            <a:r>
              <a:rPr kumimoji="1" lang="zh-CN" altLang="en-US" dirty="0" smtClean="0"/>
              <a:t> </a:t>
            </a:r>
            <a:r>
              <a:rPr kumimoji="1" lang="en-US" altLang="zh-CN" dirty="0"/>
              <a:t>String </a:t>
            </a:r>
            <a:r>
              <a:rPr kumimoji="1" lang="en-US" altLang="zh-CN" dirty="0" smtClean="0"/>
              <a:t>Relations,</a:t>
            </a:r>
            <a:r>
              <a:rPr kumimoji="1" lang="zh-CN" altLang="en-US" dirty="0" smtClean="0"/>
              <a:t> </a:t>
            </a:r>
            <a:r>
              <a:rPr kumimoji="1" lang="en-US" altLang="zh-CN" dirty="0" smtClean="0"/>
              <a:t>Semantic,</a:t>
            </a:r>
            <a:r>
              <a:rPr kumimoji="1" lang="zh-CN" altLang="en-US" dirty="0" smtClean="0"/>
              <a:t> </a:t>
            </a:r>
            <a:r>
              <a:rPr kumimoji="1" lang="en-US" altLang="zh-CN" dirty="0"/>
              <a:t>Relative </a:t>
            </a:r>
            <a:r>
              <a:rPr kumimoji="1" lang="en-US" altLang="zh-CN" dirty="0" smtClean="0"/>
              <a:t>Location,</a:t>
            </a:r>
            <a:r>
              <a:rPr kumimoji="1" lang="zh-CN" altLang="en-US" dirty="0" smtClean="0"/>
              <a:t> </a:t>
            </a:r>
            <a:r>
              <a:rPr kumimoji="1" lang="en-US" altLang="zh-CN" dirty="0" err="1" smtClean="0"/>
              <a:t>Anaphoricity</a:t>
            </a:r>
            <a:r>
              <a:rPr kumimoji="1" lang="en-US" altLang="zh-CN" dirty="0" smtClean="0"/>
              <a:t>(Learned),</a:t>
            </a:r>
            <a:r>
              <a:rPr kumimoji="1" lang="zh-CN" altLang="en-US" dirty="0" smtClean="0"/>
              <a:t> </a:t>
            </a:r>
            <a:r>
              <a:rPr kumimoji="1" lang="en-US" altLang="zh-CN" dirty="0"/>
              <a:t>Aligned </a:t>
            </a:r>
            <a:r>
              <a:rPr kumimoji="1" lang="en-US" altLang="zh-CN" dirty="0" smtClean="0"/>
              <a:t>Modifiers,</a:t>
            </a:r>
            <a:r>
              <a:rPr kumimoji="1" lang="zh-CN" altLang="en-US" dirty="0" smtClean="0"/>
              <a:t> </a:t>
            </a:r>
            <a:r>
              <a:rPr kumimoji="1" lang="en-US" altLang="zh-CN" dirty="0" smtClean="0"/>
              <a:t>Memorization,</a:t>
            </a:r>
            <a:r>
              <a:rPr kumimoji="1" lang="zh-CN" altLang="en-US" dirty="0" smtClean="0"/>
              <a:t> </a:t>
            </a:r>
            <a:r>
              <a:rPr kumimoji="1" lang="en-US" altLang="zh-CN" dirty="0" smtClean="0"/>
              <a:t>etc.</a:t>
            </a:r>
          </a:p>
          <a:p>
            <a:endParaRPr kumimoji="1" lang="en-US" altLang="zh-CN" dirty="0" smtClean="0"/>
          </a:p>
          <a:p>
            <a:r>
              <a:rPr kumimoji="1" lang="en-US" altLang="zh-CN" dirty="0" smtClean="0"/>
              <a:t>Evaluation</a:t>
            </a:r>
          </a:p>
          <a:p>
            <a:pPr lvl="1"/>
            <a:r>
              <a:rPr kumimoji="1" lang="en-US" altLang="zh-CN" dirty="0" smtClean="0"/>
              <a:t>MUC</a:t>
            </a:r>
          </a:p>
          <a:p>
            <a:pPr lvl="1"/>
            <a:r>
              <a:rPr kumimoji="1" lang="en-US" altLang="zh-CN" dirty="0" smtClean="0"/>
              <a:t>BCUB</a:t>
            </a:r>
          </a:p>
          <a:p>
            <a:pPr lvl="1"/>
            <a:r>
              <a:rPr kumimoji="1" lang="en-US" altLang="zh-CN" dirty="0" err="1" smtClean="0"/>
              <a:t>CEAF_e</a:t>
            </a:r>
            <a:endParaRPr kumimoji="1" lang="en-US" altLang="zh-CN" dirty="0" smtClean="0"/>
          </a:p>
          <a:p>
            <a:pPr lvl="1"/>
            <a:endParaRPr kumimoji="1" lang="en-US" altLang="zh-CN" dirty="0"/>
          </a:p>
          <a:p>
            <a:r>
              <a:rPr kumimoji="1" lang="en-US" altLang="zh-CN" dirty="0" err="1" smtClean="0"/>
              <a:t>IllinoisCoref</a:t>
            </a:r>
            <a:endParaRPr kumimoji="1" lang="en-US" altLang="zh-CN" dirty="0" smtClean="0"/>
          </a:p>
          <a:p>
            <a:endParaRPr kumimoji="1" lang="zh-CN" altLang="en-US" dirty="0"/>
          </a:p>
        </p:txBody>
      </p:sp>
      <p:sp>
        <p:nvSpPr>
          <p:cNvPr id="4" name="幻灯片编号占位符 3"/>
          <p:cNvSpPr>
            <a:spLocks noGrp="1"/>
          </p:cNvSpPr>
          <p:nvPr>
            <p:ph type="sldNum" sz="quarter" idx="11"/>
          </p:nvPr>
        </p:nvSpPr>
        <p:spPr/>
        <p:txBody>
          <a:bodyPr/>
          <a:lstStyle/>
          <a:p>
            <a:fld id="{D7303D46-9BB5-4D44-8550-46E2B227A4D0}" type="slidenum">
              <a:rPr kumimoji="1" lang="zh-CN" altLang="en-US" smtClean="0"/>
              <a:t>7</a:t>
            </a:fld>
            <a:endParaRPr kumimoji="1" lang="zh-CN" altLang="en-US"/>
          </a:p>
        </p:txBody>
      </p:sp>
      <p:sp>
        <p:nvSpPr>
          <p:cNvPr id="5" name="文本框 4"/>
          <p:cNvSpPr txBox="1"/>
          <p:nvPr/>
        </p:nvSpPr>
        <p:spPr>
          <a:xfrm>
            <a:off x="3098300" y="5519454"/>
            <a:ext cx="4276732" cy="646331"/>
          </a:xfrm>
          <a:prstGeom prst="rect">
            <a:avLst/>
          </a:prstGeom>
          <a:noFill/>
          <a:ln w="0">
            <a:noFill/>
          </a:ln>
        </p:spPr>
        <p:txBody>
          <a:bodyPr wrap="none" rtlCol="0">
            <a:spAutoFit/>
          </a:bodyPr>
          <a:lstStyle/>
          <a:p>
            <a:r>
              <a:rPr kumimoji="1" lang="en-US" altLang="zh-CN" b="1" i="1" dirty="0" smtClean="0"/>
              <a:t>VS.</a:t>
            </a:r>
            <a:r>
              <a:rPr kumimoji="1" lang="zh-CN" altLang="en-US" b="1" i="1" dirty="0" smtClean="0"/>
              <a:t> </a:t>
            </a:r>
            <a:r>
              <a:rPr kumimoji="1" lang="en-US" altLang="zh-CN" b="1" i="1" dirty="0" smtClean="0"/>
              <a:t>Stanford </a:t>
            </a:r>
            <a:r>
              <a:rPr kumimoji="1" lang="en-US" altLang="zh-CN" b="1" i="1" dirty="0" err="1" smtClean="0"/>
              <a:t>Muti</a:t>
            </a:r>
            <a:r>
              <a:rPr kumimoji="1" lang="en-US" altLang="zh-CN" b="1" i="1" dirty="0" smtClean="0"/>
              <a:t>-pass</a:t>
            </a:r>
            <a:r>
              <a:rPr kumimoji="1" lang="zh-CN" altLang="en-US" b="1" i="1" dirty="0" smtClean="0"/>
              <a:t> </a:t>
            </a:r>
            <a:r>
              <a:rPr kumimoji="1" lang="en-US" altLang="zh-CN" b="1" i="1" dirty="0" smtClean="0"/>
              <a:t>Sieve</a:t>
            </a:r>
            <a:r>
              <a:rPr kumimoji="1" lang="zh-CN" altLang="en-US" b="1" i="1" dirty="0" smtClean="0"/>
              <a:t> </a:t>
            </a:r>
            <a:r>
              <a:rPr kumimoji="1" lang="en-US" altLang="zh-CN" b="1" i="1" dirty="0" smtClean="0"/>
              <a:t>System</a:t>
            </a:r>
          </a:p>
          <a:p>
            <a:r>
              <a:rPr kumimoji="1" lang="en-US" altLang="zh-CN" b="1" i="1" dirty="0" smtClean="0"/>
              <a:t>VS.</a:t>
            </a:r>
            <a:r>
              <a:rPr kumimoji="1" lang="zh-CN" altLang="en-US" b="1" i="1" dirty="0" smtClean="0"/>
              <a:t> </a:t>
            </a:r>
            <a:r>
              <a:rPr kumimoji="1" lang="en-US" altLang="zh-CN" b="1" i="1" dirty="0" smtClean="0"/>
              <a:t>Berkeley</a:t>
            </a:r>
            <a:r>
              <a:rPr kumimoji="1" lang="zh-CN" altLang="en-US" b="1" i="1" dirty="0" smtClean="0"/>
              <a:t> </a:t>
            </a:r>
            <a:r>
              <a:rPr kumimoji="1" lang="en-US" altLang="zh-CN" b="1" i="1" dirty="0" smtClean="0"/>
              <a:t>CR</a:t>
            </a:r>
            <a:r>
              <a:rPr kumimoji="1" lang="zh-CN" altLang="en-US" b="1" i="1" dirty="0" smtClean="0"/>
              <a:t> </a:t>
            </a:r>
            <a:r>
              <a:rPr kumimoji="1" lang="en-US" altLang="zh-CN" b="1" i="1" dirty="0" smtClean="0"/>
              <a:t>System  </a:t>
            </a:r>
            <a:endParaRPr kumimoji="1" lang="zh-CN" altLang="en-US" b="1" i="1" dirty="0"/>
          </a:p>
        </p:txBody>
      </p:sp>
    </p:spTree>
    <p:extLst>
      <p:ext uri="{BB962C8B-B14F-4D97-AF65-F5344CB8AC3E}">
        <p14:creationId xmlns:p14="http://schemas.microsoft.com/office/powerpoint/2010/main" val="313691653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Difficulties in CR</a:t>
            </a:r>
            <a:endParaRPr kumimoji="1" lang="zh-CN" altLang="en-US" dirty="0"/>
          </a:p>
        </p:txBody>
      </p:sp>
      <p:sp>
        <p:nvSpPr>
          <p:cNvPr id="3" name="内容占位符 2"/>
          <p:cNvSpPr>
            <a:spLocks noGrp="1"/>
          </p:cNvSpPr>
          <p:nvPr>
            <p:ph idx="1"/>
          </p:nvPr>
        </p:nvSpPr>
        <p:spPr/>
        <p:txBody>
          <a:bodyPr/>
          <a:lstStyle/>
          <a:p>
            <a:r>
              <a:rPr kumimoji="1" lang="en-US" altLang="zh-CN" dirty="0" smtClean="0"/>
              <a:t>Hard Coreference Problems</a:t>
            </a:r>
          </a:p>
          <a:p>
            <a:pPr lvl="1"/>
            <a:r>
              <a:rPr lang="en-US" altLang="zh-CN" dirty="0" smtClean="0"/>
              <a:t>[</a:t>
            </a:r>
            <a:r>
              <a:rPr lang="en-US" altLang="zh-CN" dirty="0"/>
              <a:t>A bird</a:t>
            </a:r>
            <a:r>
              <a:rPr lang="en-US" altLang="zh-CN" dirty="0" smtClean="0"/>
              <a:t>] </a:t>
            </a:r>
            <a:r>
              <a:rPr lang="en-US" altLang="zh-CN" dirty="0"/>
              <a:t>perched on the [limb</a:t>
            </a:r>
            <a:r>
              <a:rPr lang="en-US" altLang="zh-CN" dirty="0" smtClean="0"/>
              <a:t>] </a:t>
            </a:r>
            <a:r>
              <a:rPr lang="en-US" altLang="zh-CN" dirty="0"/>
              <a:t>and [</a:t>
            </a:r>
            <a:r>
              <a:rPr lang="en-US" altLang="zh-CN" dirty="0" smtClean="0"/>
              <a:t>it]</a:t>
            </a:r>
            <a:r>
              <a:rPr lang="zh-CN" altLang="en-US" dirty="0" smtClean="0"/>
              <a:t> </a:t>
            </a:r>
            <a:r>
              <a:rPr lang="en-US" altLang="zh-CN" dirty="0" smtClean="0"/>
              <a:t>bent.</a:t>
            </a:r>
          </a:p>
          <a:p>
            <a:pPr lvl="1"/>
            <a:r>
              <a:rPr lang="en-US" altLang="zh-CN" dirty="0" smtClean="0"/>
              <a:t>[</a:t>
            </a:r>
            <a:r>
              <a:rPr lang="en-US" altLang="zh-CN" dirty="0"/>
              <a:t>Robert</a:t>
            </a:r>
            <a:r>
              <a:rPr lang="en-US" altLang="zh-CN" dirty="0" smtClean="0"/>
              <a:t>]</a:t>
            </a:r>
            <a:r>
              <a:rPr lang="zh-CN" altLang="zh-CN" dirty="0"/>
              <a:t> </a:t>
            </a:r>
            <a:r>
              <a:rPr lang="en-US" altLang="zh-CN" dirty="0" smtClean="0"/>
              <a:t>is </a:t>
            </a:r>
            <a:r>
              <a:rPr lang="en-US" altLang="zh-CN" dirty="0"/>
              <a:t>robbed by [Kevin</a:t>
            </a:r>
            <a:r>
              <a:rPr lang="en-US" altLang="zh-CN" dirty="0" smtClean="0"/>
              <a:t>], </a:t>
            </a:r>
            <a:r>
              <a:rPr lang="en-US" altLang="zh-CN" dirty="0"/>
              <a:t>and [he</a:t>
            </a:r>
            <a:r>
              <a:rPr lang="en-US" altLang="zh-CN" dirty="0" smtClean="0"/>
              <a:t>] is</a:t>
            </a:r>
            <a:r>
              <a:rPr lang="zh-CN" altLang="en-US" dirty="0" smtClean="0"/>
              <a:t> </a:t>
            </a:r>
            <a:r>
              <a:rPr lang="en-US" altLang="zh-CN" dirty="0" smtClean="0"/>
              <a:t>arrested </a:t>
            </a:r>
            <a:r>
              <a:rPr lang="en-US" altLang="zh-CN" dirty="0"/>
              <a:t>by police</a:t>
            </a:r>
            <a:r>
              <a:rPr lang="en-US" altLang="zh-CN" dirty="0" smtClean="0"/>
              <a:t>.</a:t>
            </a:r>
          </a:p>
          <a:p>
            <a:pPr lvl="1"/>
            <a:endParaRPr kumimoji="1" lang="en-US" altLang="zh-CN" dirty="0" smtClean="0"/>
          </a:p>
          <a:p>
            <a:pPr lvl="1"/>
            <a:r>
              <a:rPr kumimoji="1" lang="en-US" altLang="zh-CN" dirty="0" smtClean="0"/>
              <a:t>Gender</a:t>
            </a:r>
            <a:r>
              <a:rPr kumimoji="1" lang="zh-CN" altLang="en-US" dirty="0" smtClean="0"/>
              <a:t> </a:t>
            </a:r>
            <a:r>
              <a:rPr kumimoji="1" lang="en-US" altLang="zh-CN" dirty="0" smtClean="0"/>
              <a:t>/</a:t>
            </a:r>
            <a:r>
              <a:rPr kumimoji="1" lang="zh-CN" altLang="en-US" dirty="0" smtClean="0"/>
              <a:t> </a:t>
            </a:r>
            <a:r>
              <a:rPr lang="en-US" altLang="zh-CN" dirty="0" smtClean="0"/>
              <a:t>Plurality</a:t>
            </a:r>
            <a:r>
              <a:rPr lang="zh-CN" altLang="en-US" dirty="0" smtClean="0"/>
              <a:t> </a:t>
            </a:r>
            <a:r>
              <a:rPr lang="en-US" altLang="zh-CN" dirty="0" smtClean="0"/>
              <a:t>information</a:t>
            </a:r>
            <a:r>
              <a:rPr lang="zh-CN" altLang="en-US" dirty="0" smtClean="0"/>
              <a:t> </a:t>
            </a:r>
            <a:r>
              <a:rPr lang="en-US" altLang="zh-CN" dirty="0" smtClean="0"/>
              <a:t>cannot</a:t>
            </a:r>
            <a:r>
              <a:rPr lang="zh-CN" altLang="en-US" dirty="0" smtClean="0"/>
              <a:t> </a:t>
            </a:r>
            <a:r>
              <a:rPr lang="en-US" altLang="zh-CN" dirty="0" smtClean="0"/>
              <a:t>help</a:t>
            </a:r>
          </a:p>
          <a:p>
            <a:pPr lvl="1"/>
            <a:r>
              <a:rPr kumimoji="1" lang="en-US" altLang="zh-CN" dirty="0" smtClean="0"/>
              <a:t>-&gt; Requires</a:t>
            </a:r>
            <a:r>
              <a:rPr kumimoji="1" lang="zh-CN" altLang="en-US" dirty="0" smtClean="0"/>
              <a:t> </a:t>
            </a:r>
            <a:r>
              <a:rPr kumimoji="1" lang="en-US" altLang="zh-CN" dirty="0" smtClean="0"/>
              <a:t>Knowledge</a:t>
            </a:r>
          </a:p>
          <a:p>
            <a:pPr lvl="1"/>
            <a:endParaRPr kumimoji="1" lang="en-US" altLang="zh-CN" dirty="0" smtClean="0"/>
          </a:p>
        </p:txBody>
      </p:sp>
      <p:sp>
        <p:nvSpPr>
          <p:cNvPr id="4" name="幻灯片编号占位符 3"/>
          <p:cNvSpPr>
            <a:spLocks noGrp="1"/>
          </p:cNvSpPr>
          <p:nvPr>
            <p:ph type="sldNum" sz="quarter" idx="11"/>
          </p:nvPr>
        </p:nvSpPr>
        <p:spPr/>
        <p:txBody>
          <a:bodyPr/>
          <a:lstStyle/>
          <a:p>
            <a:fld id="{D7303D46-9BB5-4D44-8550-46E2B227A4D0}" type="slidenum">
              <a:rPr kumimoji="1" lang="zh-CN" altLang="en-US" smtClean="0"/>
              <a:t>8</a:t>
            </a:fld>
            <a:endParaRPr kumimoji="1" lang="zh-CN" altLang="en-US"/>
          </a:p>
        </p:txBody>
      </p:sp>
    </p:spTree>
    <p:extLst>
      <p:ext uri="{BB962C8B-B14F-4D97-AF65-F5344CB8AC3E}">
        <p14:creationId xmlns:p14="http://schemas.microsoft.com/office/powerpoint/2010/main" val="219319920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4305" y="2220069"/>
            <a:ext cx="8709385" cy="2133600"/>
          </a:xfrm>
        </p:spPr>
        <p:txBody>
          <a:bodyPr/>
          <a:lstStyle/>
          <a:p>
            <a:r>
              <a:rPr lang="en-US" altLang="zh-CN" dirty="0" smtClean="0"/>
              <a:t>Part 1 </a:t>
            </a:r>
            <a:br>
              <a:rPr lang="en-US" altLang="zh-CN" dirty="0" smtClean="0"/>
            </a:br>
            <a:r>
              <a:rPr lang="en-US" altLang="zh-CN" dirty="0" smtClean="0"/>
              <a:t>Solving Hard Coreference Problems</a:t>
            </a:r>
            <a:endParaRPr kumimoji="1" lang="zh-CN" altLang="en-US" dirty="0"/>
          </a:p>
        </p:txBody>
      </p:sp>
      <p:sp>
        <p:nvSpPr>
          <p:cNvPr id="4" name="幻灯片编号占位符 3"/>
          <p:cNvSpPr>
            <a:spLocks noGrp="1"/>
          </p:cNvSpPr>
          <p:nvPr>
            <p:ph type="sldNum" sz="quarter" idx="4"/>
          </p:nvPr>
        </p:nvSpPr>
        <p:spPr/>
        <p:txBody>
          <a:bodyPr/>
          <a:lstStyle/>
          <a:p>
            <a:fld id="{D7303D46-9BB5-4D44-8550-46E2B227A4D0}" type="slidenum">
              <a:rPr kumimoji="1" lang="zh-CN" altLang="en-US" smtClean="0"/>
              <a:t>9</a:t>
            </a:fld>
            <a:endParaRPr kumimoji="1" lang="zh-CN" altLang="en-US"/>
          </a:p>
        </p:txBody>
      </p:sp>
    </p:spTree>
    <p:extLst>
      <p:ext uri="{BB962C8B-B14F-4D97-AF65-F5344CB8AC3E}">
        <p14:creationId xmlns:p14="http://schemas.microsoft.com/office/powerpoint/2010/main" val="281620399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IRSTPENGHAORUO@C1ML60QQDV3T3PP7" val="5509"/>
  <p:tag name="DEFAULTDISPLAYSOURCE" val="\documentclass{article}&#10;&#10;\pagestyle{empty}&#10;&#10;\begin{document}&#10;&#10;&#10;\end{document}"/>
  <p:tag name="EMBEDFONTS" val="0"/>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arg\max_y\sum_{u,v}w_{uv}y_{uv}$&#10;\end{document}"/>
  <p:tag name="FILENAME" val="TP_tmp"/>
  <p:tag name="FORMAT" val="png16m"/>
  <p:tag name="RES" val="1200"/>
  <p:tag name="BLEND" val="0"/>
  <p:tag name="TRANSPARENT" val="0"/>
  <p:tag name="TBUG" val="0"/>
  <p:tag name="ALLOWFS" val="0"/>
  <p:tag name="ORIGWIDTH" val="95"/>
  <p:tag name="PICTUREFILESIZE" val="7310"/>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s.t. $\sum_{u&lt;v}y_{uv}\leq 1$, $\forall v$&#10;&#10;\end{document}"/>
  <p:tag name="FILENAME" val="TP_tmp"/>
  <p:tag name="FORMAT" val="png16m"/>
  <p:tag name="RES" val="1200"/>
  <p:tag name="BLEND" val="0"/>
  <p:tag name="TRANSPARENT" val="0"/>
  <p:tag name="TBUG" val="0"/>
  <p:tag name="ALLOWFS" val="0"/>
  <p:tag name="ORIGWIDTH" val="95"/>
  <p:tag name="PICTUREFILESIZE" val="6558"/>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y_{uv} \in \{ 0,1\}$&#10;&#10;\end{document}"/>
  <p:tag name="FILENAME" val="TP_tmp"/>
  <p:tag name="FORMAT" val="png16m"/>
  <p:tag name="RES" val="1200"/>
  <p:tag name="BLEND" val="0"/>
  <p:tag name="TRANSPARENT" val="0"/>
  <p:tag name="TBUG" val="0"/>
  <p:tag name="ALLOWFS" val="0"/>
  <p:tag name="ORIGWIDTH" val="51"/>
  <p:tag name="PICTUREFILESIZE" val="3660"/>
</p:tagLst>
</file>

<file path=ppt/tags/tag1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if $s_{uv}\geq t+s_{um}$ then $y_{uv}\geq y_{um}$&#10;&#10;\end{document}"/>
  <p:tag name="FILENAME" val="TP_tmp"/>
  <p:tag name="FORMAT" val="png16m"/>
  <p:tag name="RES" val="1200"/>
  <p:tag name="BLEND" val="0"/>
  <p:tag name="TRANSPARENT" val="0"/>
  <p:tag name="TBUG" val="0"/>
  <p:tag name="ALLOWFS" val="0"/>
  <p:tag name="ORIGWIDTH" val="139"/>
  <p:tag name="PICTUREFILESIZE" val="7161"/>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if $s_{uv}\geq t'\cdot s_{um}$ then $y_{uv}\geq y_{um}$&#10;&#10;\end{document}"/>
  <p:tag name="FILENAME" val="TP_tmp"/>
  <p:tag name="FORMAT" val="png16m"/>
  <p:tag name="RES" val="1200"/>
  <p:tag name="BLEND" val="0"/>
  <p:tag name="TRANSPARENT" val="0"/>
  <p:tag name="TBUG" val="0"/>
  <p:tag name="ALLOWFS" val="0"/>
  <p:tag name="ORIGWIDTH" val="137"/>
  <p:tag name="PICTUREFILESIZE" val="7272"/>
</p:tagLst>
</file>

<file path=ppt/tags/tag1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arg\max_y\sum_{u,v}w_{uv}y_{uv}$&#10;\end{document}"/>
  <p:tag name="FILENAME" val="TP_tmp"/>
  <p:tag name="FORMAT" val="png16m"/>
  <p:tag name="RES" val="1200"/>
  <p:tag name="BLEND" val="0"/>
  <p:tag name="TRANSPARENT" val="0"/>
  <p:tag name="TBUG" val="0"/>
  <p:tag name="ALLOWFS" val="0"/>
  <p:tag name="ORIGWIDTH" val="95"/>
  <p:tag name="PICTUREFILESIZE" val="7310"/>
</p:tagLst>
</file>

<file path=ppt/tags/tag1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s.t. $\sum_{u&lt;v}y_{uv}\leq 1$, $\forall v$&#10;&#10;\end{document}"/>
  <p:tag name="FILENAME" val="TP_tmp"/>
  <p:tag name="FORMAT" val="png16m"/>
  <p:tag name="RES" val="1200"/>
  <p:tag name="BLEND" val="0"/>
  <p:tag name="TRANSPARENT" val="0"/>
  <p:tag name="TBUG" val="0"/>
  <p:tag name="ALLOWFS" val="0"/>
  <p:tag name="ORIGWIDTH" val="95"/>
  <p:tag name="PICTUREFILESIZE" val="6558"/>
</p:tagLst>
</file>

<file path=ppt/tags/tag1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y_{uv} \in \{ 0,1\}$&#10;&#10;\end{document}"/>
  <p:tag name="FILENAME" val="TP_tmp"/>
  <p:tag name="FORMAT" val="png16m"/>
  <p:tag name="RES" val="1200"/>
  <p:tag name="BLEND" val="0"/>
  <p:tag name="TRANSPARENT" val="0"/>
  <p:tag name="TBUG" val="0"/>
  <p:tag name="ALLOWFS" val="0"/>
  <p:tag name="ORIGWIDTH" val="51"/>
  <p:tag name="PICTUREFILESIZE" val="3660"/>
</p:tagLst>
</file>

<file path=ppt/tags/tag1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if $s_{uv}\geq t+s_{um}$ then $y_{uv}\geq y_{um}$&#10;&#10;\end{document}"/>
  <p:tag name="FILENAME" val="TP_tmp"/>
  <p:tag name="FORMAT" val="png16m"/>
  <p:tag name="RES" val="1200"/>
  <p:tag name="BLEND" val="0"/>
  <p:tag name="TRANSPARENT" val="0"/>
  <p:tag name="TBUG" val="0"/>
  <p:tag name="ALLOWFS" val="0"/>
  <p:tag name="ORIGWIDTH" val="139"/>
  <p:tag name="PICTUREFILESIZE" val="7161"/>
</p:tagLst>
</file>

<file path=ppt/tags/tag1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arg\max_y\sum_{u,v}w_{uv}y_{uv}+\sum_m \lambda_m y_m$&#10;\end{document}"/>
  <p:tag name="FILENAME" val="TP_tmp"/>
  <p:tag name="FORMAT" val="png16m"/>
  <p:tag name="RES" val="1200"/>
  <p:tag name="BLEND" val="0"/>
  <p:tag name="TRANSPARENT" val="0"/>
  <p:tag name="TBUG" val="0"/>
  <p:tag name="ALLOWFS" val="0"/>
  <p:tag name="ORIGWIDTH" val="153"/>
  <p:tag name="PICTUREFILESIZE" val="10525"/>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arg\max_y\sum_{u,v}w_{uv}y_{uv}$&#10;\end{document}"/>
  <p:tag name="FILENAME" val="TP_tmp"/>
  <p:tag name="FORMAT" val="png16m"/>
  <p:tag name="RES" val="1200"/>
  <p:tag name="BLEND" val="0"/>
  <p:tag name="TRANSPARENT" val="0"/>
  <p:tag name="TBUG" val="0"/>
  <p:tag name="ALLOWFS" val="0"/>
  <p:tag name="ORIGWIDTH" val="95"/>
  <p:tag name="PICTUREFILESIZE" val="7310"/>
</p:tagLst>
</file>

<file path=ppt/tags/tag2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s.t. $\sum_{u&lt;v}y_{uv}\leq 1$, $\forall v$&#10;&#10;\end{document}"/>
  <p:tag name="FILENAME" val="TP_tmp"/>
  <p:tag name="FORMAT" val="png16m"/>
  <p:tag name="RES" val="1200"/>
  <p:tag name="BLEND" val="0"/>
  <p:tag name="TRANSPARENT" val="0"/>
  <p:tag name="TBUG" val="0"/>
  <p:tag name="ALLOWFS" val="0"/>
  <p:tag name="ORIGWIDTH" val="95"/>
  <p:tag name="PICTUREFILESIZE" val="6558"/>
</p:tagLst>
</file>

<file path=ppt/tags/tag2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y_{uv} \in \{ 0,1\}$&#10;&#10;\end{document}"/>
  <p:tag name="FILENAME" val="TP_tmp"/>
  <p:tag name="FORMAT" val="png16m"/>
  <p:tag name="RES" val="1200"/>
  <p:tag name="BLEND" val="0"/>
  <p:tag name="TRANSPARENT" val="0"/>
  <p:tag name="TBUG" val="0"/>
  <p:tag name="ALLOWFS" val="0"/>
  <p:tag name="ORIGWIDTH" val="51"/>
  <p:tag name="PICTUREFILESIZE" val="3660"/>
</p:tagLst>
</file>

<file path=ppt/tags/tag2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sum_{u}y_{uv}\leq y_v$, $\forall v$&#10;&#10;\end{document}"/>
  <p:tag name="FILENAME" val="TP_tmp"/>
  <p:tag name="FORMAT" val="png16m"/>
  <p:tag name="RES" val="1200"/>
  <p:tag name="BLEND" val="0"/>
  <p:tag name="TRANSPARENT" val="0"/>
  <p:tag name="TBUG" val="0"/>
  <p:tag name="ALLOWFS" val="0"/>
  <p:tag name="ORIGWIDTH" val="71"/>
  <p:tag name="PICTUREFILESIZE" val="5173"/>
</p:tagLst>
</file>

<file path=ppt/tags/tag2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y_{v} \in \{ 0,1\}$&#10;&#10;\end{document}"/>
  <p:tag name="FILENAME" val="TP_tmp"/>
  <p:tag name="FORMAT" val="png16m"/>
  <p:tag name="RES" val="1200"/>
  <p:tag name="BLEND" val="0"/>
  <p:tag name="TRANSPARENT" val="0"/>
  <p:tag name="TBUG" val="0"/>
  <p:tag name="ALLOWFS" val="0"/>
  <p:tag name="ORIGWIDTH" val="47"/>
  <p:tag name="PICTUREFILESIZE" val="3381"/>
</p:tagLst>
</file>

<file path=ppt/tags/tag2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if $s_{uv}\geq t'\cdot s_{um}$ then $y_{uv}\geq y_{um}$&#10;&#10;\end{document}"/>
  <p:tag name="FILENAME" val="TP_tmp"/>
  <p:tag name="FORMAT" val="png16m"/>
  <p:tag name="RES" val="1200"/>
  <p:tag name="BLEND" val="0"/>
  <p:tag name="TRANSPARENT" val="0"/>
  <p:tag name="TBUG" val="0"/>
  <p:tag name="ALLOWFS" val="0"/>
  <p:tag name="ORIGWIDTH" val="137"/>
  <p:tag name="PICTUREFILESIZE" val="7272"/>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s.t. $\sum_{u&lt;v}y_{uv}\leq 1$, $\forall v$&#10;&#10;\end{document}"/>
  <p:tag name="FILENAME" val="TP_tmp"/>
  <p:tag name="FORMAT" val="png16m"/>
  <p:tag name="RES" val="1200"/>
  <p:tag name="BLEND" val="0"/>
  <p:tag name="TRANSPARENT" val="0"/>
  <p:tag name="TBUG" val="0"/>
  <p:tag name="ALLOWFS" val="0"/>
  <p:tag name="ORIGWIDTH" val="95"/>
  <p:tag name="PICTUREFILESIZE" val="6558"/>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y_{uv} \in \{ 0,1\}$&#10;&#10;\end{document}"/>
  <p:tag name="FILENAME" val="TP_tmp"/>
  <p:tag name="FORMAT" val="png16m"/>
  <p:tag name="RES" val="1200"/>
  <p:tag name="BLEND" val="0"/>
  <p:tag name="TRANSPARENT" val="0"/>
  <p:tag name="TBUG" val="0"/>
  <p:tag name="ALLOWFS" val="0"/>
  <p:tag name="ORIGWIDTH" val="51"/>
  <p:tag name="PICTUREFILESIZE" val="3660"/>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arg\max_y\sum_{u,v}w_{uv}y_{uv}$&#10;\end{document}"/>
  <p:tag name="FILENAME" val="TP_tmp"/>
  <p:tag name="FORMAT" val="png16m"/>
  <p:tag name="RES" val="1200"/>
  <p:tag name="BLEND" val="0"/>
  <p:tag name="TRANSPARENT" val="0"/>
  <p:tag name="TBUG" val="0"/>
  <p:tag name="ALLOWFS" val="0"/>
  <p:tag name="ORIGWIDTH" val="95"/>
  <p:tag name="PICTUREFILESIZE" val="7310"/>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s.t. $y_{um}\geq y_{uv}+y_{vm}-1 $, $\forall u,v,m$&#10;&#10;\end{document}"/>
  <p:tag name="FILENAME" val="TP_tmp"/>
  <p:tag name="FORMAT" val="png16m"/>
  <p:tag name="RES" val="1200"/>
  <p:tag name="BLEND" val="0"/>
  <p:tag name="TRANSPARENT" val="0"/>
  <p:tag name="TBUG" val="0"/>
  <p:tag name="ALLOWFS" val="0"/>
  <p:tag name="ORIGWIDTH" val="149"/>
  <p:tag name="PICTUREFILESIZE" val="7771"/>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y_{uv} \in \{ 0,1\}$&#10;&#10;\end{document}"/>
  <p:tag name="FILENAME" val="TP_tmp"/>
  <p:tag name="FORMAT" val="png16m"/>
  <p:tag name="RES" val="1200"/>
  <p:tag name="BLEND" val="0"/>
  <p:tag name="TRANSPARENT" val="0"/>
  <p:tag name="TBUG" val="0"/>
  <p:tag name="ALLOWFS" val="0"/>
  <p:tag name="ORIGWIDTH" val="51"/>
  <p:tag name="PICTUREFILESIZE" val="3660"/>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pred_m(m,a)$&#10;\end{document}"/>
  <p:tag name="FILENAME" val="TP_tmp"/>
  <p:tag name="FORMAT" val="png16m"/>
  <p:tag name="RES" val="1200"/>
  <p:tag name="BLEND" val="0"/>
  <p:tag name="TRANSPARENT" val="0"/>
  <p:tag name="TBUG" val="0"/>
  <p:tag name="ALLOWFS" val="0"/>
  <p:tag name="ORIGWIDTH" val="54"/>
  <p:tag name="PICTUREFILESIZE" val="4676"/>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10;&#10;\pagestyle{empty}&#10;&#10;\begin{document}&#10;&#10;$pred_m(m,a)|\hat{pred}_m(m,\hat{a}),cn$&#10;\end{document}"/>
  <p:tag name="FILENAME" val="TP_tmp"/>
  <p:tag name="FORMAT" val="png16m"/>
  <p:tag name="RES" val="1200"/>
  <p:tag name="BLEND" val="0"/>
  <p:tag name="TRANSPARENT" val="0"/>
  <p:tag name="TBUG" val="0"/>
  <p:tag name="ALLOWFS" val="0"/>
  <p:tag name="ORIGWIDTH" val="125"/>
  <p:tag name="PICTUREFILESIZE" val="9378"/>
</p:tagLst>
</file>

<file path=ppt/theme/theme1.xml><?xml version="1.0" encoding="utf-8"?>
<a:theme xmlns:a="http://schemas.openxmlformats.org/drawingml/2006/main" name="cogcomp-brief">
  <a:themeElements>
    <a:clrScheme name="vasin_CCG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fontScheme name="vasin_CCG">
      <a:majorFont>
        <a:latin typeface="Arial"/>
        <a:ea typeface=""/>
        <a:cs typeface="Arial"/>
      </a:majorFont>
      <a:minorFont>
        <a:latin typeface="Tempus Sans ITC"/>
        <a:ea typeface=""/>
        <a:cs typeface="Arial"/>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asin_CCG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vasin_CCG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vasin_CCG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vasin_CCG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vasin_CCG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vasin_CCG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vasin_CCG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vasin_CCG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vasin_CCG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vasin_CCG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vasin_CCG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vasin_CCG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my_ccg" id="{3BA61A56-49E0-45C7-AE65-0E5072588E26}" vid="{66165AF6-E167-4C1D-B8F8-94CA0E672DB5}"/>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cogcomp-brief.thmx</Template>
  <TotalTime>33503</TotalTime>
  <Words>2024</Words>
  <Application>Microsoft Macintosh PowerPoint</Application>
  <PresentationFormat>全屏显示(4:3)</PresentationFormat>
  <Paragraphs>402</Paragraphs>
  <Slides>41</Slides>
  <Notes>21</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cogcomp-brief</vt:lpstr>
      <vt:lpstr>Coreference Resolution with Knowledge</vt:lpstr>
      <vt:lpstr>Coreference Problem</vt:lpstr>
      <vt:lpstr>Coreference Problem</vt:lpstr>
      <vt:lpstr>Online Demo</vt:lpstr>
      <vt:lpstr>General Framework </vt:lpstr>
      <vt:lpstr>ILP formulation of CR</vt:lpstr>
      <vt:lpstr>General Framework</vt:lpstr>
      <vt:lpstr>Difficulties in CR</vt:lpstr>
      <vt:lpstr>Part 1  Solving Hard Coreference Problems</vt:lpstr>
      <vt:lpstr>Hard Coreference Problems</vt:lpstr>
      <vt:lpstr>Predicate Schemas</vt:lpstr>
      <vt:lpstr>Predicate Schemas</vt:lpstr>
      <vt:lpstr>Predicate Schemas in Coreference</vt:lpstr>
      <vt:lpstr>Ways of Using Knowledge</vt:lpstr>
      <vt:lpstr>Using Knowledge as Constraints </vt:lpstr>
      <vt:lpstr>Scores for Predicate Schemas</vt:lpstr>
      <vt:lpstr>Scores for Predicate Schemas</vt:lpstr>
      <vt:lpstr>Scores for Predicate Schemas</vt:lpstr>
      <vt:lpstr>Recap</vt:lpstr>
      <vt:lpstr>Datasets</vt:lpstr>
      <vt:lpstr>Evaluation on Hard Coreference </vt:lpstr>
      <vt:lpstr>Evaluation on Standard Coreference</vt:lpstr>
      <vt:lpstr>Analysis on Effects of Schemas</vt:lpstr>
      <vt:lpstr>Part 2  Profiler: Knowledge Schemas at Scale</vt:lpstr>
      <vt:lpstr>Goal</vt:lpstr>
      <vt:lpstr>Motivation</vt:lpstr>
      <vt:lpstr>Enriched Schemas</vt:lpstr>
      <vt:lpstr>Enriched Schemas</vt:lpstr>
      <vt:lpstr>Enriched Schemas</vt:lpstr>
      <vt:lpstr>Implementation</vt:lpstr>
      <vt:lpstr>Effect of Wikification (Entity-Linking)</vt:lpstr>
      <vt:lpstr>Effect of Wikification (Entity-Linking)</vt:lpstr>
      <vt:lpstr>Knowledge Visualization</vt:lpstr>
      <vt:lpstr>Knowledge Visualization</vt:lpstr>
      <vt:lpstr>Publications</vt:lpstr>
      <vt:lpstr>Future Directions</vt:lpstr>
      <vt:lpstr>Collaborators</vt:lpstr>
      <vt:lpstr>Thank You !</vt:lpstr>
      <vt:lpstr>Difficulties in CR</vt:lpstr>
      <vt:lpstr>A Joint Framework for Mention Head Detection and Coreference Resolution</vt:lpstr>
      <vt:lpstr>ILP formulation of CR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Haoruo Peng</dc:creator>
  <cp:lastModifiedBy>Haoruo Peng</cp:lastModifiedBy>
  <cp:revision>1939</cp:revision>
  <dcterms:created xsi:type="dcterms:W3CDTF">2015-02-12T05:09:42Z</dcterms:created>
  <dcterms:modified xsi:type="dcterms:W3CDTF">2015-03-19T21:48:49Z</dcterms:modified>
</cp:coreProperties>
</file>