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660" r:id="rId1"/>
  </p:sldMasterIdLst>
  <p:notesMasterIdLst>
    <p:notesMasterId r:id="rId47"/>
  </p:notesMasterIdLst>
  <p:handoutMasterIdLst>
    <p:handoutMasterId r:id="rId48"/>
  </p:handoutMasterIdLst>
  <p:sldIdLst>
    <p:sldId id="639" r:id="rId2"/>
    <p:sldId id="640" r:id="rId3"/>
    <p:sldId id="641" r:id="rId4"/>
    <p:sldId id="729" r:id="rId5"/>
    <p:sldId id="732" r:id="rId6"/>
    <p:sldId id="730" r:id="rId7"/>
    <p:sldId id="733" r:id="rId8"/>
    <p:sldId id="769" r:id="rId9"/>
    <p:sldId id="735" r:id="rId10"/>
    <p:sldId id="734" r:id="rId11"/>
    <p:sldId id="736" r:id="rId12"/>
    <p:sldId id="737" r:id="rId13"/>
    <p:sldId id="738" r:id="rId14"/>
    <p:sldId id="768" r:id="rId15"/>
    <p:sldId id="739" r:id="rId16"/>
    <p:sldId id="740" r:id="rId17"/>
    <p:sldId id="741" r:id="rId18"/>
    <p:sldId id="742" r:id="rId19"/>
    <p:sldId id="743" r:id="rId20"/>
    <p:sldId id="744" r:id="rId21"/>
    <p:sldId id="745" r:id="rId22"/>
    <p:sldId id="746" r:id="rId23"/>
    <p:sldId id="747" r:id="rId24"/>
    <p:sldId id="748" r:id="rId25"/>
    <p:sldId id="749" r:id="rId26"/>
    <p:sldId id="751" r:id="rId27"/>
    <p:sldId id="777" r:id="rId28"/>
    <p:sldId id="752" r:id="rId29"/>
    <p:sldId id="753" r:id="rId30"/>
    <p:sldId id="754" r:id="rId31"/>
    <p:sldId id="755" r:id="rId32"/>
    <p:sldId id="756" r:id="rId33"/>
    <p:sldId id="757" r:id="rId34"/>
    <p:sldId id="758" r:id="rId35"/>
    <p:sldId id="770" r:id="rId36"/>
    <p:sldId id="776" r:id="rId37"/>
    <p:sldId id="763" r:id="rId38"/>
    <p:sldId id="764" r:id="rId39"/>
    <p:sldId id="772" r:id="rId40"/>
    <p:sldId id="781" r:id="rId41"/>
    <p:sldId id="773" r:id="rId42"/>
    <p:sldId id="775" r:id="rId43"/>
    <p:sldId id="778" r:id="rId44"/>
    <p:sldId id="779" r:id="rId45"/>
    <p:sldId id="780" r:id="rId46"/>
  </p:sldIdLst>
  <p:sldSz cx="9144000" cy="6858000" type="screen4x3"/>
  <p:notesSz cx="7150100" cy="9448800"/>
  <p:embeddedFontLst>
    <p:embeddedFont>
      <p:font typeface="Cambria Math" panose="02040503050406030204" pitchFamily="18" charset="0"/>
      <p:regular r:id="rId49"/>
    </p:embeddedFont>
    <p:embeddedFont>
      <p:font typeface="Calibri" panose="020F0502020204030204" pitchFamily="34" charset="0"/>
      <p:regular r:id="rId50"/>
      <p:bold r:id="rId51"/>
      <p:italic r:id="rId52"/>
      <p:boldItalic r:id="rId53"/>
    </p:embeddedFont>
    <p:embeddedFont>
      <p:font typeface="Comic Sans MS" panose="030F0702030302020204" pitchFamily="66" charset="0"/>
      <p:regular r:id="rId54"/>
      <p:bold r:id="rId55"/>
      <p:italic r:id="rId56"/>
      <p:boldItalic r:id="rId57"/>
    </p:embeddedFont>
    <p:embeddedFont>
      <p:font typeface="Arial Narrow" panose="020B0606020202030204" pitchFamily="34" charset="0"/>
      <p:regular r:id="rId58"/>
      <p:bold r:id="rId59"/>
      <p:italic r:id="rId60"/>
      <p:boldItalic r:id="rId61"/>
    </p:embeddedFont>
    <p:embeddedFont>
      <p:font typeface="宋体" panose="02010600030101010101" pitchFamily="2" charset="-122"/>
      <p:regular r:id="rId62"/>
    </p:embeddedFont>
  </p:embeddedFontLst>
  <p:custDataLst>
    <p:tags r:id="rId63"/>
  </p:custDataLst>
  <p:defaultTextStyle>
    <a:defPPr>
      <a:defRPr lang="en-US"/>
    </a:defPPr>
    <a:lvl1pPr algn="l" rtl="0" eaLnBrk="0" fontAlgn="base" hangingPunct="0">
      <a:spcBef>
        <a:spcPct val="0"/>
      </a:spcBef>
      <a:spcAft>
        <a:spcPct val="0"/>
      </a:spcAft>
      <a:defRPr sz="1400" u="sng"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400" u="sng"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400" u="sng"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400" u="sng"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400" u="sng" kern="1200">
        <a:solidFill>
          <a:schemeClr val="tx1"/>
        </a:solidFill>
        <a:latin typeface="Times New Roman" pitchFamily="18" charset="0"/>
        <a:ea typeface="+mn-ea"/>
        <a:cs typeface="+mn-cs"/>
      </a:defRPr>
    </a:lvl5pPr>
    <a:lvl6pPr marL="2286000" algn="l" defTabSz="914400" rtl="0" eaLnBrk="1" latinLnBrk="0" hangingPunct="1">
      <a:defRPr sz="1400" u="sng" kern="1200">
        <a:solidFill>
          <a:schemeClr val="tx1"/>
        </a:solidFill>
        <a:latin typeface="Times New Roman" pitchFamily="18" charset="0"/>
        <a:ea typeface="+mn-ea"/>
        <a:cs typeface="+mn-cs"/>
      </a:defRPr>
    </a:lvl6pPr>
    <a:lvl7pPr marL="2743200" algn="l" defTabSz="914400" rtl="0" eaLnBrk="1" latinLnBrk="0" hangingPunct="1">
      <a:defRPr sz="1400" u="sng" kern="1200">
        <a:solidFill>
          <a:schemeClr val="tx1"/>
        </a:solidFill>
        <a:latin typeface="Times New Roman" pitchFamily="18" charset="0"/>
        <a:ea typeface="+mn-ea"/>
        <a:cs typeface="+mn-cs"/>
      </a:defRPr>
    </a:lvl7pPr>
    <a:lvl8pPr marL="3200400" algn="l" defTabSz="914400" rtl="0" eaLnBrk="1" latinLnBrk="0" hangingPunct="1">
      <a:defRPr sz="1400" u="sng" kern="1200">
        <a:solidFill>
          <a:schemeClr val="tx1"/>
        </a:solidFill>
        <a:latin typeface="Times New Roman" pitchFamily="18" charset="0"/>
        <a:ea typeface="+mn-ea"/>
        <a:cs typeface="+mn-cs"/>
      </a:defRPr>
    </a:lvl8pPr>
    <a:lvl9pPr marL="3657600" algn="l" defTabSz="914400" rtl="0" eaLnBrk="1" latinLnBrk="0" hangingPunct="1">
      <a:defRPr sz="1400" u="sng"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9900CC"/>
    <a:srgbClr val="A50021"/>
    <a:srgbClr val="0000FF"/>
    <a:srgbClr val="FFFFCC"/>
    <a:srgbClr val="245795"/>
    <a:srgbClr val="FF9900"/>
    <a:srgbClr val="FFCC99"/>
    <a:srgbClr val="CCFFC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9712" autoAdjust="0"/>
  </p:normalViewPr>
  <p:slideViewPr>
    <p:cSldViewPr>
      <p:cViewPr>
        <p:scale>
          <a:sx n="90" d="100"/>
          <a:sy n="90" d="100"/>
        </p:scale>
        <p:origin x="-846" y="-144"/>
      </p:cViewPr>
      <p:guideLst>
        <p:guide orient="horz" pos="148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698" y="-72"/>
      </p:cViewPr>
      <p:guideLst>
        <p:guide orient="horz" pos="2976"/>
        <p:guide pos="225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61"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56" Type="http://schemas.openxmlformats.org/officeDocument/2006/relationships/font" Target="fonts/font8.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font" Target="fonts/font14.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514" name="Rectangle 2"/>
          <p:cNvSpPr>
            <a:spLocks noGrp="1" noChangeArrowheads="1"/>
          </p:cNvSpPr>
          <p:nvPr>
            <p:ph type="hdr" sz="quarter"/>
          </p:nvPr>
        </p:nvSpPr>
        <p:spPr bwMode="auto">
          <a:xfrm>
            <a:off x="0" y="0"/>
            <a:ext cx="3098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defRPr>
            </a:lvl1pPr>
          </a:lstStyle>
          <a:p>
            <a:endParaRPr lang="en-US"/>
          </a:p>
        </p:txBody>
      </p:sp>
      <p:sp>
        <p:nvSpPr>
          <p:cNvPr id="192515" name="Rectangle 3"/>
          <p:cNvSpPr>
            <a:spLocks noGrp="1" noChangeArrowheads="1"/>
          </p:cNvSpPr>
          <p:nvPr>
            <p:ph type="dt" sz="quarter" idx="1"/>
          </p:nvPr>
        </p:nvSpPr>
        <p:spPr bwMode="auto">
          <a:xfrm>
            <a:off x="4051300" y="0"/>
            <a:ext cx="3098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defRPr>
            </a:lvl1pPr>
          </a:lstStyle>
          <a:p>
            <a:endParaRPr lang="en-US"/>
          </a:p>
        </p:txBody>
      </p:sp>
      <p:sp>
        <p:nvSpPr>
          <p:cNvPr id="192516" name="Rectangle 4"/>
          <p:cNvSpPr>
            <a:spLocks noGrp="1" noChangeArrowheads="1"/>
          </p:cNvSpPr>
          <p:nvPr>
            <p:ph type="ftr" sz="quarter" idx="2"/>
          </p:nvPr>
        </p:nvSpPr>
        <p:spPr bwMode="auto">
          <a:xfrm>
            <a:off x="0" y="8972550"/>
            <a:ext cx="3098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C0C0C0"/>
                  </a:outerShdw>
                </a:effectLst>
              </a:defRPr>
            </a:lvl1pPr>
          </a:lstStyle>
          <a:p>
            <a:endParaRPr lang="en-US"/>
          </a:p>
        </p:txBody>
      </p:sp>
      <p:sp>
        <p:nvSpPr>
          <p:cNvPr id="192517" name="Rectangle 5"/>
          <p:cNvSpPr>
            <a:spLocks noGrp="1" noChangeArrowheads="1"/>
          </p:cNvSpPr>
          <p:nvPr>
            <p:ph type="sldNum" sz="quarter" idx="3"/>
          </p:nvPr>
        </p:nvSpPr>
        <p:spPr bwMode="auto">
          <a:xfrm>
            <a:off x="4051300" y="8972550"/>
            <a:ext cx="3098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C0C0C0"/>
                  </a:outerShdw>
                </a:effectLst>
              </a:defRPr>
            </a:lvl1pPr>
          </a:lstStyle>
          <a:p>
            <a:fld id="{F39494A3-2E9A-4452-AF31-4D93A71E2CF6}" type="slidenum">
              <a:rPr lang="en-US"/>
              <a:pPr/>
              <a:t>‹#›</a:t>
            </a:fld>
            <a:endParaRPr lang="en-US"/>
          </a:p>
        </p:txBody>
      </p:sp>
    </p:spTree>
    <p:extLst>
      <p:ext uri="{BB962C8B-B14F-4D97-AF65-F5344CB8AC3E}">
        <p14:creationId xmlns:p14="http://schemas.microsoft.com/office/powerpoint/2010/main" val="26883317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98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9" tIns="45725" rIns="91449" bIns="45725"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4051300" y="0"/>
            <a:ext cx="3098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9" tIns="45725" rIns="91449" bIns="45725"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214438" y="709613"/>
            <a:ext cx="4724400" cy="35433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54088" y="4489450"/>
            <a:ext cx="5241925" cy="424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9" tIns="45725" rIns="91449" bIns="4572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975725"/>
            <a:ext cx="3098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9" tIns="45725" rIns="91449" bIns="45725"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4051300" y="8975725"/>
            <a:ext cx="3098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9" tIns="45725" rIns="91449" bIns="45725" numCol="1" anchor="b" anchorCtr="0" compatLnSpc="1">
            <a:prstTxWarp prst="textNoShape">
              <a:avLst/>
            </a:prstTxWarp>
          </a:bodyPr>
          <a:lstStyle>
            <a:lvl1pPr algn="r">
              <a:defRPr sz="1200"/>
            </a:lvl1pPr>
          </a:lstStyle>
          <a:p>
            <a:fld id="{AFF7D26B-0BFB-4E61-AAB7-284A80E2A915}" type="slidenum">
              <a:rPr lang="en-US"/>
              <a:pPr/>
              <a:t>‹#›</a:t>
            </a:fld>
            <a:endParaRPr lang="en-US"/>
          </a:p>
        </p:txBody>
      </p:sp>
    </p:spTree>
    <p:extLst>
      <p:ext uri="{BB962C8B-B14F-4D97-AF65-F5344CB8AC3E}">
        <p14:creationId xmlns:p14="http://schemas.microsoft.com/office/powerpoint/2010/main" val="33808708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F7D26B-0BFB-4E61-AAB7-284A80E2A915}" type="slidenum">
              <a:rPr lang="en-US" smtClean="0"/>
              <a:pPr/>
              <a:t>1</a:t>
            </a:fld>
            <a:endParaRPr lang="en-US"/>
          </a:p>
        </p:txBody>
      </p:sp>
    </p:spTree>
    <p:extLst>
      <p:ext uri="{BB962C8B-B14F-4D97-AF65-F5344CB8AC3E}">
        <p14:creationId xmlns:p14="http://schemas.microsoft.com/office/powerpoint/2010/main" val="902756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F4D23A-27C7-40B9-AD8E-124895B030F1}" type="slidenum">
              <a:rPr lang="en-US"/>
              <a:pPr/>
              <a:t>2</a:t>
            </a:fld>
            <a:endParaRPr lang="en-US"/>
          </a:p>
        </p:txBody>
      </p:sp>
      <p:sp>
        <p:nvSpPr>
          <p:cNvPr id="720898" name="Rectangle 2"/>
          <p:cNvSpPr>
            <a:spLocks noGrp="1" noRot="1" noChangeAspect="1" noChangeArrowheads="1" noTextEdit="1"/>
          </p:cNvSpPr>
          <p:nvPr>
            <p:ph type="sldImg"/>
          </p:nvPr>
        </p:nvSpPr>
        <p:spPr>
          <a:ln/>
        </p:spPr>
      </p:sp>
      <p:sp>
        <p:nvSpPr>
          <p:cNvPr id="720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F81BC2-8AE2-4D31-8A84-35737F083AD0}" type="slidenum">
              <a:rPr lang="en-US"/>
              <a:pPr/>
              <a:t>5</a:t>
            </a:fld>
            <a:endParaRPr lang="en-US"/>
          </a:p>
        </p:txBody>
      </p:sp>
      <p:sp>
        <p:nvSpPr>
          <p:cNvPr id="809986" name="Rectangle 2"/>
          <p:cNvSpPr>
            <a:spLocks noGrp="1" noRot="1" noChangeAspect="1" noChangeArrowheads="1" noTextEdit="1"/>
          </p:cNvSpPr>
          <p:nvPr>
            <p:ph type="sldImg"/>
          </p:nvPr>
        </p:nvSpPr>
        <p:spPr>
          <a:ln/>
        </p:spPr>
      </p:sp>
      <p:sp>
        <p:nvSpPr>
          <p:cNvPr id="809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F81BC2-8AE2-4D31-8A84-35737F083AD0}" type="slidenum">
              <a:rPr lang="en-US"/>
              <a:pPr/>
              <a:t>8</a:t>
            </a:fld>
            <a:endParaRPr lang="en-US"/>
          </a:p>
        </p:txBody>
      </p:sp>
      <p:sp>
        <p:nvSpPr>
          <p:cNvPr id="809986" name="Rectangle 2"/>
          <p:cNvSpPr>
            <a:spLocks noGrp="1" noRot="1" noChangeAspect="1" noChangeArrowheads="1" noTextEdit="1"/>
          </p:cNvSpPr>
          <p:nvPr>
            <p:ph type="sldImg"/>
          </p:nvPr>
        </p:nvSpPr>
        <p:spPr>
          <a:ln/>
        </p:spPr>
      </p:sp>
      <p:sp>
        <p:nvSpPr>
          <p:cNvPr id="809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80217A-ADA4-4F6C-A4C2-64E3E3DC1BC7}" type="slidenum">
              <a:rPr lang="en-US" altLang="en-US"/>
              <a:pPr/>
              <a:t>9</a:t>
            </a:fld>
            <a:endParaRPr lang="en-US" altLang="en-US"/>
          </a:p>
        </p:txBody>
      </p:sp>
      <p:sp>
        <p:nvSpPr>
          <p:cNvPr id="516098" name="Rectangle 1026"/>
          <p:cNvSpPr>
            <a:spLocks noGrp="1" noRot="1" noChangeAspect="1" noChangeArrowheads="1" noTextEdit="1"/>
          </p:cNvSpPr>
          <p:nvPr>
            <p:ph type="sldImg"/>
          </p:nvPr>
        </p:nvSpPr>
        <p:spPr>
          <a:ln/>
        </p:spPr>
      </p:sp>
      <p:sp>
        <p:nvSpPr>
          <p:cNvPr id="516099"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E53D3A-E33D-415F-A932-57649EBBE9EF}" type="slidenum">
              <a:rPr lang="en-US"/>
              <a:pPr/>
              <a:t>14</a:t>
            </a:fld>
            <a:endParaRPr lang="en-US"/>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F81BC2-8AE2-4D31-8A84-35737F083AD0}" type="slidenum">
              <a:rPr lang="en-US"/>
              <a:pPr/>
              <a:t>24</a:t>
            </a:fld>
            <a:endParaRPr lang="en-US"/>
          </a:p>
        </p:txBody>
      </p:sp>
      <p:sp>
        <p:nvSpPr>
          <p:cNvPr id="809986" name="Rectangle 2"/>
          <p:cNvSpPr>
            <a:spLocks noGrp="1" noRot="1" noChangeAspect="1" noChangeArrowheads="1" noTextEdit="1"/>
          </p:cNvSpPr>
          <p:nvPr>
            <p:ph type="sldImg"/>
          </p:nvPr>
        </p:nvSpPr>
        <p:spPr>
          <a:ln/>
        </p:spPr>
      </p:sp>
      <p:sp>
        <p:nvSpPr>
          <p:cNvPr id="809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F81BC2-8AE2-4D31-8A84-35737F083AD0}" type="slidenum">
              <a:rPr lang="en-US"/>
              <a:pPr/>
              <a:t>25</a:t>
            </a:fld>
            <a:endParaRPr lang="en-US"/>
          </a:p>
        </p:txBody>
      </p:sp>
      <p:sp>
        <p:nvSpPr>
          <p:cNvPr id="809986" name="Rectangle 2"/>
          <p:cNvSpPr>
            <a:spLocks noGrp="1" noRot="1" noChangeAspect="1" noChangeArrowheads="1" noTextEdit="1"/>
          </p:cNvSpPr>
          <p:nvPr>
            <p:ph type="sldImg"/>
          </p:nvPr>
        </p:nvSpPr>
        <p:spPr>
          <a:ln/>
        </p:spPr>
      </p:sp>
      <p:sp>
        <p:nvSpPr>
          <p:cNvPr id="809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80217A-ADA4-4F6C-A4C2-64E3E3DC1BC7}" type="slidenum">
              <a:rPr lang="en-US" altLang="en-US"/>
              <a:pPr/>
              <a:t>27</a:t>
            </a:fld>
            <a:endParaRPr lang="en-US" altLang="en-US"/>
          </a:p>
        </p:txBody>
      </p:sp>
      <p:sp>
        <p:nvSpPr>
          <p:cNvPr id="516098" name="Rectangle 1026"/>
          <p:cNvSpPr>
            <a:spLocks noGrp="1" noRot="1" noChangeAspect="1" noChangeArrowheads="1" noTextEdit="1"/>
          </p:cNvSpPr>
          <p:nvPr>
            <p:ph type="sldImg"/>
          </p:nvPr>
        </p:nvSpPr>
        <p:spPr>
          <a:ln/>
        </p:spPr>
      </p:sp>
      <p:sp>
        <p:nvSpPr>
          <p:cNvPr id="516099" name="Rectangle 1027"/>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
            <a:ext cx="7772400" cy="1470025"/>
          </a:xfrm>
        </p:spPr>
        <p:txBody>
          <a:bodyPr/>
          <a:lstStyle>
            <a:lvl1pPr>
              <a:defRPr b="0"/>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2209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Slide Number Placeholder 3"/>
          <p:cNvSpPr>
            <a:spLocks noGrp="1"/>
          </p:cNvSpPr>
          <p:nvPr>
            <p:ph type="sldNum" sz="quarter" idx="10"/>
          </p:nvPr>
        </p:nvSpPr>
        <p:spPr/>
        <p:txBody>
          <a:bodyPr/>
          <a:lstStyle/>
          <a:p>
            <a:fld id="{FA6F6034-1516-478C-9756-BC6A8296D6DE}" type="slidenum">
              <a:rPr lang="en-US" smtClean="0"/>
              <a:pPr/>
              <a:t>‹#›</a:t>
            </a:fld>
            <a:endParaRPr lang="en-US" dirty="0"/>
          </a:p>
        </p:txBody>
      </p:sp>
    </p:spTree>
    <p:extLst>
      <p:ext uri="{BB962C8B-B14F-4D97-AF65-F5344CB8AC3E}">
        <p14:creationId xmlns:p14="http://schemas.microsoft.com/office/powerpoint/2010/main" val="2601106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4" name="Group 3"/>
          <p:cNvGrpSpPr/>
          <p:nvPr userDrawn="1"/>
        </p:nvGrpSpPr>
        <p:grpSpPr>
          <a:xfrm>
            <a:off x="1371598" y="12436"/>
            <a:ext cx="0" cy="5783262"/>
            <a:chOff x="1371598" y="12436"/>
            <a:chExt cx="0" cy="5783262"/>
          </a:xfrm>
        </p:grpSpPr>
        <p:sp>
          <p:nvSpPr>
            <p:cNvPr id="6" name="Line 123"/>
            <p:cNvSpPr>
              <a:spLocks noChangeShapeType="1"/>
            </p:cNvSpPr>
            <p:nvPr/>
          </p:nvSpPr>
          <p:spPr bwMode="auto">
            <a:xfrm flipH="1">
              <a:off x="1371598" y="1143000"/>
              <a:ext cx="0" cy="4652698"/>
            </a:xfrm>
            <a:prstGeom prst="line">
              <a:avLst/>
            </a:prstGeom>
            <a:noFill/>
            <a:ln w="31750">
              <a:solidFill>
                <a:schemeClr val="accent1">
                  <a:lumMod val="75000"/>
                </a:schemeClr>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en-US"/>
            </a:p>
          </p:txBody>
        </p:sp>
        <p:sp>
          <p:nvSpPr>
            <p:cNvPr id="7" name="Line 124"/>
            <p:cNvSpPr>
              <a:spLocks noChangeShapeType="1"/>
            </p:cNvSpPr>
            <p:nvPr/>
          </p:nvSpPr>
          <p:spPr bwMode="auto">
            <a:xfrm>
              <a:off x="1371598" y="12436"/>
              <a:ext cx="0" cy="1130564"/>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en-US"/>
            </a:p>
          </p:txBody>
        </p:sp>
      </p:grpSp>
      <p:sp>
        <p:nvSpPr>
          <p:cNvPr id="2" name="Title 1"/>
          <p:cNvSpPr>
            <a:spLocks noGrp="1"/>
          </p:cNvSpPr>
          <p:nvPr userDrawn="1">
            <p:ph type="title"/>
          </p:nvPr>
        </p:nvSpPr>
        <p:spPr>
          <a:xfrm>
            <a:off x="1371600" y="30822"/>
            <a:ext cx="7772400" cy="1143000"/>
          </a:xfrm>
        </p:spPr>
        <p:txBody>
          <a:bodyPr/>
          <a:lstStyle/>
          <a:p>
            <a:r>
              <a:rPr lang="en-US" dirty="0" smtClean="0"/>
              <a:t>Click to edit Master title style</a:t>
            </a:r>
            <a:endParaRPr lang="en-US" dirty="0"/>
          </a:p>
        </p:txBody>
      </p:sp>
      <p:sp>
        <p:nvSpPr>
          <p:cNvPr id="3" name="Content Placeholder 2"/>
          <p:cNvSpPr>
            <a:spLocks noGrp="1"/>
          </p:cNvSpPr>
          <p:nvPr userDrawn="1">
            <p:ph idx="1"/>
          </p:nvPr>
        </p:nvSpPr>
        <p:spPr>
          <a:xfrm>
            <a:off x="1524000" y="1371600"/>
            <a:ext cx="7162800" cy="4525963"/>
          </a:xfrm>
        </p:spPr>
        <p:txBody>
          <a:bodyPr/>
          <a:lstStyle>
            <a:lvl1pPr marL="342900" indent="-342900">
              <a:buSzPct val="75000"/>
              <a:buFontTx/>
              <a:buBlip>
                <a:blip r:embed="rId2"/>
              </a:buBlip>
              <a:defRPr/>
            </a:lvl1pPr>
            <a:lvl2pPr marL="742950" indent="-285750">
              <a:buClr>
                <a:schemeClr val="accent1"/>
              </a:buClr>
              <a:buSzPct val="75000"/>
              <a:buFont typeface="Wingdings" pitchFamily="2" charset="2"/>
              <a:buChar char="q"/>
              <a:defRPr>
                <a:solidFill>
                  <a:schemeClr val="accent2">
                    <a:lumMod val="75000"/>
                    <a:lumOff val="25000"/>
                  </a:schemeClr>
                </a:solidFill>
              </a:defRPr>
            </a:lvl2pPr>
            <a:lvl3pPr marL="1143000" indent="-228600">
              <a:buClr>
                <a:schemeClr val="accent1"/>
              </a:buClr>
              <a:buFont typeface="Wingdings" pitchFamily="2" charset="2"/>
              <a:buChar char="§"/>
              <a:defRPr/>
            </a:lvl3pPr>
            <a:lvl4pPr marL="1600200" indent="-228600">
              <a:buClr>
                <a:schemeClr val="accent1"/>
              </a:buClr>
              <a:buFont typeface="Arial" pitchFamily="34" charset="0"/>
              <a:buChar char="•"/>
              <a:defRPr>
                <a:solidFill>
                  <a:schemeClr val="accent2">
                    <a:lumMod val="75000"/>
                    <a:lumOff val="25000"/>
                  </a:schemeClr>
                </a:solidFill>
              </a:defRPr>
            </a:lvl4pPr>
            <a:lvl5pPr marL="2057400" indent="-228600">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14"/>
          <p:cNvSpPr>
            <a:spLocks noGrp="1"/>
          </p:cNvSpPr>
          <p:nvPr userDrawn="1">
            <p:ph sz="quarter" idx="13"/>
          </p:nvPr>
        </p:nvSpPr>
        <p:spPr>
          <a:xfrm rot="18627426">
            <a:off x="57359" y="3681197"/>
            <a:ext cx="2183449" cy="1558925"/>
          </a:xfrm>
          <a:noFill/>
          <a:ln>
            <a:noFill/>
          </a:ln>
        </p:spPr>
        <p:style>
          <a:lnRef idx="2">
            <a:schemeClr val="accent6"/>
          </a:lnRef>
          <a:fillRef idx="1">
            <a:schemeClr val="lt1"/>
          </a:fillRef>
          <a:effectRef idx="0">
            <a:schemeClr val="accent6"/>
          </a:effectRef>
          <a:fontRef idx="none"/>
        </p:style>
        <p:txBody>
          <a:bodyPr/>
          <a:lstStyle>
            <a:lvl1pPr marL="0" indent="0">
              <a:buFontTx/>
              <a:buNone/>
              <a:defRPr sz="2000" b="1">
                <a:solidFill>
                  <a:schemeClr val="tx1">
                    <a:lumMod val="50000"/>
                    <a:lumOff val="50000"/>
                  </a:schemeClr>
                </a:solidFill>
              </a:defRPr>
            </a:lvl1pPr>
            <a:lvl2pPr>
              <a:defRPr sz="1600" baseline="0"/>
            </a:lvl2pPr>
            <a:lvl3pPr>
              <a:defRPr sz="1600" baseline="0"/>
            </a:lvl3pPr>
            <a:lvl4pPr>
              <a:defRPr sz="1600" baseline="0"/>
            </a:lvl4pPr>
            <a:lvl5pPr>
              <a:defRPr sz="1600" baseline="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4"/>
          <p:cNvSpPr>
            <a:spLocks noGrp="1"/>
          </p:cNvSpPr>
          <p:nvPr>
            <p:ph type="sldNum" sz="quarter" idx="14"/>
          </p:nvPr>
        </p:nvSpPr>
        <p:spPr/>
        <p:txBody>
          <a:bodyPr/>
          <a:lstStyle/>
          <a:p>
            <a:fld id="{FA6F6034-1516-478C-9756-BC6A8296D6DE}" type="slidenum">
              <a:rPr lang="en-US" smtClean="0"/>
              <a:pPr/>
              <a:t>‹#›</a:t>
            </a:fld>
            <a:endParaRPr lang="en-US" dirty="0"/>
          </a:p>
        </p:txBody>
      </p:sp>
    </p:spTree>
    <p:extLst>
      <p:ext uri="{BB962C8B-B14F-4D97-AF65-F5344CB8AC3E}">
        <p14:creationId xmlns:p14="http://schemas.microsoft.com/office/powerpoint/2010/main" val="36401173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A6F6034-1516-478C-9756-BC6A8296D6DE}" type="slidenum">
              <a:rPr lang="en-US" smtClean="0"/>
              <a:pPr/>
              <a:t>‹#›</a:t>
            </a:fld>
            <a:endParaRPr lang="en-US" dirty="0"/>
          </a:p>
        </p:txBody>
      </p:sp>
    </p:spTree>
    <p:extLst>
      <p:ext uri="{BB962C8B-B14F-4D97-AF65-F5344CB8AC3E}">
        <p14:creationId xmlns:p14="http://schemas.microsoft.com/office/powerpoint/2010/main" val="33608891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grpSp>
        <p:nvGrpSpPr>
          <p:cNvPr id="4" name="Group 3"/>
          <p:cNvGrpSpPr/>
          <p:nvPr userDrawn="1"/>
        </p:nvGrpSpPr>
        <p:grpSpPr>
          <a:xfrm>
            <a:off x="1371598" y="12436"/>
            <a:ext cx="0" cy="5783262"/>
            <a:chOff x="1371598" y="12436"/>
            <a:chExt cx="0" cy="5783262"/>
          </a:xfrm>
        </p:grpSpPr>
        <p:sp>
          <p:nvSpPr>
            <p:cNvPr id="6" name="Line 123"/>
            <p:cNvSpPr>
              <a:spLocks noChangeShapeType="1"/>
            </p:cNvSpPr>
            <p:nvPr/>
          </p:nvSpPr>
          <p:spPr bwMode="auto">
            <a:xfrm flipH="1">
              <a:off x="1371598" y="1143000"/>
              <a:ext cx="0" cy="4652698"/>
            </a:xfrm>
            <a:prstGeom prst="line">
              <a:avLst/>
            </a:prstGeom>
            <a:noFill/>
            <a:ln w="31750">
              <a:solidFill>
                <a:schemeClr val="accent1">
                  <a:lumMod val="75000"/>
                </a:schemeClr>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en-US"/>
            </a:p>
          </p:txBody>
        </p:sp>
        <p:sp>
          <p:nvSpPr>
            <p:cNvPr id="7" name="Line 124"/>
            <p:cNvSpPr>
              <a:spLocks noChangeShapeType="1"/>
            </p:cNvSpPr>
            <p:nvPr/>
          </p:nvSpPr>
          <p:spPr bwMode="auto">
            <a:xfrm>
              <a:off x="1371598" y="12436"/>
              <a:ext cx="0" cy="1130564"/>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lIns="82124" tIns="41061" rIns="82124" bIns="41061" anchor="ctr">
              <a:spAutoFit/>
            </a:bodyPr>
            <a:lstStyle/>
            <a:p>
              <a:endParaRPr lang="en-US"/>
            </a:p>
          </p:txBody>
        </p:sp>
      </p:grpSp>
      <p:sp>
        <p:nvSpPr>
          <p:cNvPr id="2" name="Title 1"/>
          <p:cNvSpPr>
            <a:spLocks noGrp="1"/>
          </p:cNvSpPr>
          <p:nvPr userDrawn="1">
            <p:ph type="title"/>
          </p:nvPr>
        </p:nvSpPr>
        <p:spPr>
          <a:xfrm>
            <a:off x="1371600" y="30822"/>
            <a:ext cx="7772400" cy="1143000"/>
          </a:xfrm>
        </p:spPr>
        <p:txBody>
          <a:bodyPr/>
          <a:lstStyle/>
          <a:p>
            <a:r>
              <a:rPr lang="en-US" dirty="0" smtClean="0"/>
              <a:t>Click to edit Master title style</a:t>
            </a:r>
            <a:endParaRPr lang="en-US" dirty="0"/>
          </a:p>
        </p:txBody>
      </p:sp>
      <p:sp>
        <p:nvSpPr>
          <p:cNvPr id="3" name="Content Placeholder 2"/>
          <p:cNvSpPr>
            <a:spLocks noGrp="1"/>
          </p:cNvSpPr>
          <p:nvPr userDrawn="1">
            <p:ph idx="1"/>
          </p:nvPr>
        </p:nvSpPr>
        <p:spPr>
          <a:xfrm>
            <a:off x="1524000" y="1752600"/>
            <a:ext cx="7162800" cy="4525963"/>
          </a:xfrm>
        </p:spPr>
        <p:txBody>
          <a:bodyPr/>
          <a:lstStyle>
            <a:lvl1pPr marL="342900" indent="-342900">
              <a:buSzPct val="75000"/>
              <a:buFontTx/>
              <a:buBlip>
                <a:blip r:embed="rId2"/>
              </a:buBlip>
              <a:defRPr/>
            </a:lvl1pPr>
            <a:lvl2pPr marL="742950" indent="-285750">
              <a:buClr>
                <a:schemeClr val="accent1"/>
              </a:buClr>
              <a:buSzPct val="75000"/>
              <a:buFont typeface="Wingdings" pitchFamily="2" charset="2"/>
              <a:buChar char="q"/>
              <a:defRPr>
                <a:solidFill>
                  <a:schemeClr val="accent2">
                    <a:lumMod val="75000"/>
                    <a:lumOff val="25000"/>
                  </a:schemeClr>
                </a:solidFill>
              </a:defRPr>
            </a:lvl2pPr>
            <a:lvl3pPr marL="1143000" indent="-228600">
              <a:buClr>
                <a:schemeClr val="accent1"/>
              </a:buClr>
              <a:buFont typeface="Wingdings" pitchFamily="2" charset="2"/>
              <a:buChar char="§"/>
              <a:defRPr/>
            </a:lvl3pPr>
            <a:lvl4pPr marL="1600200" indent="-228600">
              <a:buClr>
                <a:schemeClr val="accent1"/>
              </a:buClr>
              <a:buFont typeface="Arial" pitchFamily="34" charset="0"/>
              <a:buChar char="•"/>
              <a:defRPr>
                <a:solidFill>
                  <a:schemeClr val="accent2">
                    <a:lumMod val="75000"/>
                    <a:lumOff val="25000"/>
                  </a:schemeClr>
                </a:solidFill>
              </a:defRPr>
            </a:lvl4pPr>
            <a:lvl5pPr marL="2057400" indent="-228600">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14"/>
          <p:cNvSpPr>
            <a:spLocks noGrp="1"/>
          </p:cNvSpPr>
          <p:nvPr userDrawn="1">
            <p:ph sz="quarter" idx="13"/>
          </p:nvPr>
        </p:nvSpPr>
        <p:spPr>
          <a:xfrm rot="18627426">
            <a:off x="57359" y="3681197"/>
            <a:ext cx="2183449" cy="1558925"/>
          </a:xfrm>
          <a:noFill/>
          <a:ln>
            <a:noFill/>
          </a:ln>
        </p:spPr>
        <p:style>
          <a:lnRef idx="2">
            <a:schemeClr val="accent6"/>
          </a:lnRef>
          <a:fillRef idx="1">
            <a:schemeClr val="lt1"/>
          </a:fillRef>
          <a:effectRef idx="0">
            <a:schemeClr val="accent6"/>
          </a:effectRef>
          <a:fontRef idx="none"/>
        </p:style>
        <p:txBody>
          <a:bodyPr/>
          <a:lstStyle>
            <a:lvl1pPr marL="0" indent="0">
              <a:buFontTx/>
              <a:buNone/>
              <a:defRPr sz="2000" b="1">
                <a:solidFill>
                  <a:schemeClr val="tx1">
                    <a:lumMod val="50000"/>
                    <a:lumOff val="50000"/>
                  </a:schemeClr>
                </a:solidFill>
              </a:defRPr>
            </a:lvl1pPr>
            <a:lvl2pPr>
              <a:defRPr sz="1600" baseline="0"/>
            </a:lvl2pPr>
            <a:lvl3pPr>
              <a:defRPr sz="1600" baseline="0"/>
            </a:lvl3pPr>
            <a:lvl4pPr>
              <a:defRPr sz="1600" baseline="0"/>
            </a:lvl4pPr>
            <a:lvl5pPr>
              <a:defRPr sz="1600" baseline="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2000">
                <a:solidFill>
                  <a:schemeClr val="tx1"/>
                </a:solidFill>
                <a:latin typeface="+mj-lt"/>
              </a:defRPr>
            </a:lvl1pPr>
          </a:lstStyle>
          <a:p>
            <a:fld id="{0C921938-476A-4922-BE24-3B8F6A2854D9}" type="slidenum">
              <a:rPr lang="en-US" smtClean="0"/>
              <a:pPr/>
              <a:t>‹#›</a:t>
            </a:fld>
            <a:endParaRPr lang="en-US" dirty="0"/>
          </a:p>
        </p:txBody>
      </p:sp>
    </p:spTree>
    <p:extLst>
      <p:ext uri="{BB962C8B-B14F-4D97-AF65-F5344CB8AC3E}">
        <p14:creationId xmlns:p14="http://schemas.microsoft.com/office/powerpoint/2010/main" val="427379575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9EDAD71E-F2A8-4B0B-B029-2FFA421963B9}" type="datetime1">
              <a:rPr lang="en-US" smtClean="0"/>
              <a:t>10/8/2015</a:t>
            </a:fld>
            <a:endParaRPr lang="en-US"/>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8275884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1524000" y="1600200"/>
            <a:ext cx="716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Rectangle 120"/>
          <p:cNvSpPr>
            <a:spLocks noChangeArrowheads="1"/>
          </p:cNvSpPr>
          <p:nvPr/>
        </p:nvSpPr>
        <p:spPr bwMode="auto">
          <a:xfrm rot="5400000" flipV="1">
            <a:off x="3999705" y="-4001292"/>
            <a:ext cx="1143001" cy="9145588"/>
          </a:xfrm>
          <a:prstGeom prst="rect">
            <a:avLst/>
          </a:prstGeom>
          <a:solidFill>
            <a:schemeClr val="accent6"/>
          </a:solidFill>
          <a:ln w="9525">
            <a:solidFill>
              <a:schemeClr val="accent1"/>
            </a:solidFill>
            <a:miter lim="800000"/>
            <a:headEnd/>
            <a:tailEnd/>
          </a:ln>
        </p:spPr>
        <p:txBody>
          <a:bodyPr/>
          <a:lstStyle/>
          <a:p>
            <a:pPr fontAlgn="auto">
              <a:spcBef>
                <a:spcPts val="0"/>
              </a:spcBef>
              <a:spcAft>
                <a:spcPts val="0"/>
              </a:spcAft>
              <a:defRPr/>
            </a:pPr>
            <a:endParaRPr lang="zh-CN" altLang="en-US" sz="1800">
              <a:solidFill>
                <a:srgbClr val="0F243E"/>
              </a:solidFill>
              <a:latin typeface="Calibri"/>
              <a:cs typeface="+mn-cs"/>
            </a:endParaRPr>
          </a:p>
        </p:txBody>
      </p:sp>
      <p:sp>
        <p:nvSpPr>
          <p:cNvPr id="5" name="Content Placeholder 14"/>
          <p:cNvSpPr txBox="1">
            <a:spLocks/>
          </p:cNvSpPr>
          <p:nvPr userDrawn="1"/>
        </p:nvSpPr>
        <p:spPr>
          <a:xfrm>
            <a:off x="209759" y="6348197"/>
            <a:ext cx="8781841" cy="509803"/>
          </a:xfrm>
          <a:prstGeom prst="rect">
            <a:avLst/>
          </a:prstGeom>
          <a:noFill/>
          <a:ln w="25400" cap="flat" cmpd="sng" algn="ctr">
            <a:noFill/>
            <a:prstDash val="solid"/>
          </a:ln>
        </p:spPr>
        <p:style>
          <a:lnRef idx="2">
            <a:schemeClr val="accent6"/>
          </a:lnRef>
          <a:fillRef idx="1">
            <a:schemeClr val="lt1"/>
          </a:fillRef>
          <a:effectRef idx="0">
            <a:schemeClr val="accent6"/>
          </a:effectRef>
          <a:fontRef idx="none"/>
        </p:style>
        <p:txBody>
          <a:bodyPr/>
          <a:lstStyle>
            <a:lvl1pPr marL="0" indent="0" algn="l" rtl="0" fontAlgn="base">
              <a:spcBef>
                <a:spcPct val="20000"/>
              </a:spcBef>
              <a:spcAft>
                <a:spcPct val="0"/>
              </a:spcAft>
              <a:buSzPct val="75000"/>
              <a:buFontTx/>
              <a:buNone/>
              <a:defRPr sz="2000" b="0" kern="1200" baseline="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itchFamily="2" charset="2"/>
              <a:buChar char="q"/>
              <a:defRPr sz="1600" kern="1200" baseline="0">
                <a:solidFill>
                  <a:schemeClr val="tx1"/>
                </a:solidFill>
                <a:latin typeface="+mn-lt"/>
                <a:ea typeface="+mn-ea"/>
                <a:cs typeface="+mn-cs"/>
              </a:defRPr>
            </a:lvl2pPr>
            <a:lvl3pPr marL="1143000" indent="-228600" algn="l" rtl="0" fontAlgn="base">
              <a:spcBef>
                <a:spcPct val="20000"/>
              </a:spcBef>
              <a:spcAft>
                <a:spcPct val="0"/>
              </a:spcAft>
              <a:buClr>
                <a:schemeClr val="accent1"/>
              </a:buClr>
              <a:buFont typeface="Wingdings" pitchFamily="2" charset="2"/>
              <a:buChar char="§"/>
              <a:defRPr sz="1600" kern="1200" baseline="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Arial" pitchFamily="34" charset="0"/>
              <a:buChar char="•"/>
              <a:defRPr sz="1600" kern="1200" baseline="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16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i="0" u="none" dirty="0" smtClean="0"/>
              <a:t>NEURAL NETWORKS</a:t>
            </a:r>
            <a:r>
              <a:rPr lang="en-US" i="0" u="none" baseline="0" dirty="0" smtClean="0"/>
              <a:t>	              CS446 -FALL ‘15</a:t>
            </a:r>
            <a:endParaRPr lang="en-US" i="0" u="none" dirty="0"/>
          </a:p>
        </p:txBody>
      </p:sp>
      <p:sp>
        <p:nvSpPr>
          <p:cNvPr id="3" name="Slide Number Placeholder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2000" b="0" u="none">
                <a:solidFill>
                  <a:schemeClr val="tx1"/>
                </a:solidFill>
                <a:latin typeface="+mj-lt"/>
              </a:defRPr>
            </a:lvl1pPr>
          </a:lstStyle>
          <a:p>
            <a:fld id="{FA6F6034-1516-478C-9756-BC6A8296D6DE}" type="slidenum">
              <a:rPr lang="en-US" smtClean="0"/>
              <a:pPr/>
              <a:t>‹#›</a:t>
            </a:fld>
            <a:endParaRPr lang="en-US" dirty="0"/>
          </a:p>
        </p:txBody>
      </p:sp>
    </p:spTree>
    <p:extLst>
      <p:ext uri="{BB962C8B-B14F-4D97-AF65-F5344CB8AC3E}">
        <p14:creationId xmlns:p14="http://schemas.microsoft.com/office/powerpoint/2010/main" val="3628592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Lst>
  <p:timing>
    <p:tnLst>
      <p:par>
        <p:cTn id="1" dur="indefinite" restart="never" nodeType="tmRoot"/>
      </p:par>
    </p:tnLst>
  </p:timing>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SzPct val="75000"/>
        <a:buBlip>
          <a:blip r:embed="rId7"/>
        </a:buBlip>
        <a:defRPr sz="24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itchFamily="2" charset="2"/>
        <a:buChar char="q"/>
        <a:defRPr sz="2000" kern="1200">
          <a:solidFill>
            <a:schemeClr val="tx1"/>
          </a:solidFill>
          <a:latin typeface="+mn-lt"/>
          <a:ea typeface="+mn-ea"/>
          <a:cs typeface="+mn-cs"/>
        </a:defRPr>
      </a:lvl2pPr>
      <a:lvl3pPr marL="1143000" indent="-228600" algn="l" rtl="0" fontAlgn="base">
        <a:spcBef>
          <a:spcPct val="20000"/>
        </a:spcBef>
        <a:spcAft>
          <a:spcPct val="0"/>
        </a:spcAft>
        <a:buClr>
          <a:schemeClr val="accent1"/>
        </a:buClr>
        <a:buFont typeface="Wingdings" pitchFamily="2" charset="2"/>
        <a:buChar char="§"/>
        <a:defRPr sz="1800" kern="1200">
          <a:solidFill>
            <a:schemeClr val="tx1"/>
          </a:solidFill>
          <a:latin typeface="+mn-lt"/>
          <a:ea typeface="+mn-ea"/>
          <a:cs typeface="+mn-cs"/>
        </a:defRPr>
      </a:lvl3pPr>
      <a:lvl4pPr marL="1600200" indent="-228600" algn="l" rtl="0" fontAlgn="base">
        <a:spcBef>
          <a:spcPct val="20000"/>
        </a:spcBef>
        <a:spcAft>
          <a:spcPct val="0"/>
        </a:spcAft>
        <a:buClr>
          <a:schemeClr val="accent1"/>
        </a:buClr>
        <a:buFont typeface="Arial" pitchFamily="34" charset="0"/>
        <a:buChar char="•"/>
        <a:defRPr sz="16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l2r.cs.illinois.edu/~danr/Teaching/CS446-15/Hw/HW-hw2/hw2.pdf"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30.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8.png"/><Relationship Id="rId7" Type="http://schemas.openxmlformats.org/officeDocument/2006/relationships/image" Target="../media/image5.wmf"/><Relationship Id="rId12"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0.bin"/><Relationship Id="rId11" Type="http://schemas.openxmlformats.org/officeDocument/2006/relationships/image" Target="../media/image22.png"/><Relationship Id="rId5" Type="http://schemas.openxmlformats.org/officeDocument/2006/relationships/image" Target="../media/image5.wmf"/><Relationship Id="rId10" Type="http://schemas.openxmlformats.org/officeDocument/2006/relationships/image" Target="../media/image21.png"/><Relationship Id="rId4" Type="http://schemas.openxmlformats.org/officeDocument/2006/relationships/oleObject" Target="../embeddings/oleObject2.bin"/><Relationship Id="rId9" Type="http://schemas.openxmlformats.org/officeDocument/2006/relationships/image" Target="../media/image20.png"/><Relationship Id="rId1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80.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21.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10.png"/><Relationship Id="rId3" Type="http://schemas.openxmlformats.org/officeDocument/2006/relationships/notesSlide" Target="../notesSlides/notesSlide9.xml"/><Relationship Id="rId7" Type="http://schemas.openxmlformats.org/officeDocument/2006/relationships/oleObject" Target="../embeddings/oleObject3.bin"/><Relationship Id="rId12" Type="http://schemas.openxmlformats.org/officeDocument/2006/relationships/image" Target="../media/image9.png"/><Relationship Id="rId2" Type="http://schemas.openxmlformats.org/officeDocument/2006/relationships/slideLayout" Target="../slideLayouts/slideLayout2.xml"/><Relationship Id="rId16" Type="http://schemas.openxmlformats.org/officeDocument/2006/relationships/image" Target="../media/image13.png"/><Relationship Id="rId1" Type="http://schemas.openxmlformats.org/officeDocument/2006/relationships/vmlDrawing" Target="../drawings/vmlDrawing3.vml"/><Relationship Id="rId6" Type="http://schemas.openxmlformats.org/officeDocument/2006/relationships/image" Target="../media/image7.png"/><Relationship Id="rId11" Type="http://schemas.openxmlformats.org/officeDocument/2006/relationships/image" Target="../media/image8.png"/><Relationship Id="rId5" Type="http://schemas.openxmlformats.org/officeDocument/2006/relationships/image" Target="../media/image6.png"/><Relationship Id="rId15" Type="http://schemas.openxmlformats.org/officeDocument/2006/relationships/image" Target="../media/image12.png"/><Relationship Id="rId10" Type="http://schemas.openxmlformats.org/officeDocument/2006/relationships/image" Target="../media/image5.wmf"/><Relationship Id="rId4" Type="http://schemas.openxmlformats.org/officeDocument/2006/relationships/image" Target="../media/image4.png"/><Relationship Id="rId9" Type="http://schemas.openxmlformats.org/officeDocument/2006/relationships/oleObject" Target="../embeddings/oleObject10.bin"/><Relationship Id="rId1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270.png"/></Relationships>
</file>

<file path=ppt/slides/_rels/slide29.xml.rels><?xml version="1.0" encoding="UTF-8" standalone="yes"?>
<Relationships xmlns="http://schemas.openxmlformats.org/package/2006/relationships"><Relationship Id="rId8" Type="http://schemas.openxmlformats.org/officeDocument/2006/relationships/image" Target="../media/image350.png"/><Relationship Id="rId3" Type="http://schemas.openxmlformats.org/officeDocument/2006/relationships/image" Target="../media/image40.png"/><Relationship Id="rId7" Type="http://schemas.openxmlformats.org/officeDocument/2006/relationships/image" Target="../media/image380.png"/><Relationship Id="rId2" Type="http://schemas.openxmlformats.org/officeDocument/2006/relationships/image" Target="../media/image361.png"/><Relationship Id="rId1" Type="http://schemas.openxmlformats.org/officeDocument/2006/relationships/slideLayout" Target="../slideLayouts/slideLayout2.xml"/><Relationship Id="rId6" Type="http://schemas.openxmlformats.org/officeDocument/2006/relationships/image" Target="../media/image330.png"/><Relationship Id="rId5" Type="http://schemas.openxmlformats.org/officeDocument/2006/relationships/image" Target="../media/image320.png"/><Relationship Id="rId10" Type="http://schemas.openxmlformats.org/officeDocument/2006/relationships/image" Target="../media/image41.png"/><Relationship Id="rId4" Type="http://schemas.openxmlformats.org/officeDocument/2006/relationships/image" Target="../media/image310.png"/><Relationship Id="rId9" Type="http://schemas.openxmlformats.org/officeDocument/2006/relationships/image" Target="../media/image36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1.png"/><Relationship Id="rId7" Type="http://schemas.openxmlformats.org/officeDocument/2006/relationships/image" Target="../media/image43.png"/><Relationship Id="rId2" Type="http://schemas.openxmlformats.org/officeDocument/2006/relationships/image" Target="../media/image390.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0.png"/><Relationship Id="rId4" Type="http://schemas.openxmlformats.org/officeDocument/2006/relationships/image" Target="../media/image400.png"/></Relationships>
</file>

<file path=ppt/slides/_rels/slide3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5.png"/><Relationship Id="rId7"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60.png"/><Relationship Id="rId5" Type="http://schemas.openxmlformats.org/officeDocument/2006/relationships/image" Target="../media/image450.png"/><Relationship Id="rId4" Type="http://schemas.openxmlformats.org/officeDocument/2006/relationships/image" Target="../media/image46.png"/><Relationship Id="rId9" Type="http://schemas.openxmlformats.org/officeDocument/2006/relationships/image" Target="../media/image49.png"/></Relationships>
</file>

<file path=ppt/slides/_rels/slide32.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50.png"/><Relationship Id="rId7" Type="http://schemas.openxmlformats.org/officeDocument/2006/relationships/image" Target="../media/image52.png"/><Relationship Id="rId2" Type="http://schemas.openxmlformats.org/officeDocument/2006/relationships/image" Target="../media/image491.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0.png"/><Relationship Id="rId4" Type="http://schemas.openxmlformats.org/officeDocument/2006/relationships/image" Target="../media/image490.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4.vml"/><Relationship Id="rId5" Type="http://schemas.openxmlformats.org/officeDocument/2006/relationships/image" Target="../media/image64.png"/><Relationship Id="rId4" Type="http://schemas.openxmlformats.org/officeDocument/2006/relationships/image" Target="../media/image63.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9.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10.png"/><Relationship Id="rId3" Type="http://schemas.openxmlformats.org/officeDocument/2006/relationships/notesSlide" Target="../notesSlides/notesSlide5.xml"/><Relationship Id="rId7" Type="http://schemas.openxmlformats.org/officeDocument/2006/relationships/oleObject" Target="../embeddings/oleObject1.bin"/><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slideLayout" Target="../slideLayouts/slideLayout2.xml"/><Relationship Id="rId16" Type="http://schemas.openxmlformats.org/officeDocument/2006/relationships/image" Target="../media/image13.png"/><Relationship Id="rId1" Type="http://schemas.openxmlformats.org/officeDocument/2006/relationships/vmlDrawing" Target="../drawings/vmlDrawing1.vml"/><Relationship Id="rId6" Type="http://schemas.openxmlformats.org/officeDocument/2006/relationships/image" Target="../media/image7.png"/><Relationship Id="rId11" Type="http://schemas.openxmlformats.org/officeDocument/2006/relationships/image" Target="../media/image8.png"/><Relationship Id="rId5" Type="http://schemas.openxmlformats.org/officeDocument/2006/relationships/image" Target="../media/image6.png"/><Relationship Id="rId15" Type="http://schemas.openxmlformats.org/officeDocument/2006/relationships/image" Target="../media/image12.png"/><Relationship Id="rId10" Type="http://schemas.openxmlformats.org/officeDocument/2006/relationships/image" Target="../media/image5.wmf"/><Relationship Id="rId4" Type="http://schemas.openxmlformats.org/officeDocument/2006/relationships/image" Target="../media/image4.png"/><Relationship Id="rId9" Type="http://schemas.openxmlformats.org/officeDocument/2006/relationships/oleObject" Target="../embeddings/oleObject10.bin"/><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Administration </a:t>
            </a:r>
            <a:endParaRPr lang="en-US" dirty="0"/>
          </a:p>
        </p:txBody>
      </p:sp>
      <p:sp>
        <p:nvSpPr>
          <p:cNvPr id="3" name="Content Placeholder 2"/>
          <p:cNvSpPr>
            <a:spLocks noGrp="1"/>
          </p:cNvSpPr>
          <p:nvPr>
            <p:ph idx="1"/>
          </p:nvPr>
        </p:nvSpPr>
        <p:spPr>
          <a:xfrm>
            <a:off x="1524000" y="1447800"/>
            <a:ext cx="7162800" cy="4525963"/>
          </a:xfrm>
        </p:spPr>
        <p:txBody>
          <a:bodyPr/>
          <a:lstStyle/>
          <a:p>
            <a:r>
              <a:rPr lang="en-US" dirty="0" smtClean="0">
                <a:hlinkClick r:id="rId3"/>
              </a:rPr>
              <a:t>HW4</a:t>
            </a:r>
            <a:r>
              <a:rPr lang="en-US" dirty="0" smtClean="0"/>
              <a:t> will be out next week! </a:t>
            </a:r>
          </a:p>
          <a:p>
            <a:r>
              <a:rPr lang="en-US" dirty="0" smtClean="0"/>
              <a:t>Midterm is close! </a:t>
            </a:r>
          </a:p>
          <a:p>
            <a:pPr lvl="1"/>
            <a:r>
              <a:rPr lang="en-US" dirty="0" smtClean="0"/>
              <a:t>Come to sections with questions</a:t>
            </a:r>
          </a:p>
          <a:p>
            <a:pPr lvl="1"/>
            <a:endParaRPr lang="en-US" dirty="0" smtClean="0"/>
          </a:p>
          <a:p>
            <a:r>
              <a:rPr lang="en-US" dirty="0">
                <a:solidFill>
                  <a:srgbClr val="FF0000"/>
                </a:solidFill>
                <a:latin typeface="Calibri" pitchFamily="34" charset="0"/>
              </a:rPr>
              <a:t>Projects proposals are due on </a:t>
            </a:r>
            <a:r>
              <a:rPr lang="en-US" dirty="0">
                <a:latin typeface="Calibri" pitchFamily="34" charset="0"/>
              </a:rPr>
              <a:t>Friday </a:t>
            </a:r>
            <a:r>
              <a:rPr lang="en-US" dirty="0" smtClean="0">
                <a:latin typeface="Calibri" pitchFamily="34" charset="0"/>
              </a:rPr>
              <a:t>10/16/15</a:t>
            </a:r>
            <a:endParaRPr lang="en-US" dirty="0">
              <a:solidFill>
                <a:srgbClr val="FF0000"/>
              </a:solidFill>
              <a:latin typeface="Calibri" pitchFamily="34" charset="0"/>
            </a:endParaRPr>
          </a:p>
          <a:p>
            <a:endParaRPr lang="en-US" dirty="0" smtClean="0">
              <a:solidFill>
                <a:srgbClr val="FC0128"/>
              </a:solidFill>
            </a:endParaRPr>
          </a:p>
          <a:p>
            <a:pPr lvl="1"/>
            <a:endParaRPr lang="en-US" dirty="0"/>
          </a:p>
          <a:p>
            <a:pPr marL="0" indent="0">
              <a:buNone/>
            </a:pPr>
            <a:endParaRPr lang="en-US" dirty="0"/>
          </a:p>
        </p:txBody>
      </p:sp>
      <p:sp>
        <p:nvSpPr>
          <p:cNvPr id="6" name="Content Placeholder 5"/>
          <p:cNvSpPr>
            <a:spLocks noGrp="1"/>
          </p:cNvSpPr>
          <p:nvPr>
            <p:ph sz="quarter" idx="13"/>
          </p:nvPr>
        </p:nvSpPr>
        <p:spPr/>
        <p:txBody>
          <a:bodyPr/>
          <a:lstStyle/>
          <a:p>
            <a:endParaRPr lang="en-US" dirty="0"/>
          </a:p>
        </p:txBody>
      </p:sp>
      <p:sp>
        <p:nvSpPr>
          <p:cNvPr id="7" name="Slide Number Placeholder 6"/>
          <p:cNvSpPr>
            <a:spLocks noGrp="1"/>
          </p:cNvSpPr>
          <p:nvPr>
            <p:ph type="sldNum" sz="quarter" idx="4"/>
          </p:nvPr>
        </p:nvSpPr>
        <p:spPr/>
        <p:txBody>
          <a:bodyPr/>
          <a:lstStyle/>
          <a:p>
            <a:fld id="{0C921938-476A-4922-BE24-3B8F6A2854D9}" type="slidenum">
              <a:rPr lang="en-US" smtClean="0"/>
              <a:pPr/>
              <a:t>1</a:t>
            </a:fld>
            <a:endParaRPr lang="en-US" dirty="0"/>
          </a:p>
        </p:txBody>
      </p:sp>
      <p:sp>
        <p:nvSpPr>
          <p:cNvPr id="9" name="Text Box 4"/>
          <p:cNvSpPr txBox="1">
            <a:spLocks noChangeArrowheads="1"/>
          </p:cNvSpPr>
          <p:nvPr/>
        </p:nvSpPr>
        <p:spPr bwMode="auto">
          <a:xfrm>
            <a:off x="5562600" y="1371600"/>
            <a:ext cx="3200400" cy="415925"/>
          </a:xfrm>
          <a:prstGeom prst="rect">
            <a:avLst/>
          </a:pr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2000" b="1" dirty="0" smtClean="0"/>
              <a:t>Questions</a:t>
            </a:r>
            <a:endParaRPr lang="en-US" sz="2000" b="1" dirty="0"/>
          </a:p>
        </p:txBody>
      </p:sp>
    </p:spTree>
    <p:extLst>
      <p:ext uri="{BB962C8B-B14F-4D97-AF65-F5344CB8AC3E}">
        <p14:creationId xmlns:p14="http://schemas.microsoft.com/office/powerpoint/2010/main" val="107555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Computation </a:t>
            </a:r>
            <a:endParaRPr lang="en-US" dirty="0"/>
          </a:p>
        </p:txBody>
      </p:sp>
      <p:sp>
        <p:nvSpPr>
          <p:cNvPr id="3" name="Content Placeholder 2"/>
          <p:cNvSpPr>
            <a:spLocks noGrp="1"/>
          </p:cNvSpPr>
          <p:nvPr>
            <p:ph idx="1"/>
          </p:nvPr>
        </p:nvSpPr>
        <p:spPr>
          <a:xfrm>
            <a:off x="1447800" y="1295400"/>
            <a:ext cx="7467600" cy="4525963"/>
          </a:xfrm>
        </p:spPr>
        <p:txBody>
          <a:bodyPr/>
          <a:lstStyle/>
          <a:p>
            <a:r>
              <a:rPr lang="en-US" dirty="0" smtClean="0">
                <a:solidFill>
                  <a:srgbClr val="0000FF"/>
                </a:solidFill>
              </a:rPr>
              <a:t>McCollough</a:t>
            </a:r>
            <a:r>
              <a:rPr lang="en-US" dirty="0">
                <a:solidFill>
                  <a:srgbClr val="0000FF"/>
                </a:solidFill>
              </a:rPr>
              <a:t> and Pitts (1943)</a:t>
            </a:r>
            <a:r>
              <a:rPr lang="en-US" dirty="0"/>
              <a:t> </a:t>
            </a:r>
            <a:r>
              <a:rPr lang="en-US" dirty="0" smtClean="0"/>
              <a:t>showed </a:t>
            </a:r>
            <a:r>
              <a:rPr lang="en-US" dirty="0"/>
              <a:t>how linear threshold units </a:t>
            </a:r>
            <a:r>
              <a:rPr lang="en-US" dirty="0" smtClean="0"/>
              <a:t>can </a:t>
            </a:r>
            <a:r>
              <a:rPr lang="en-US" dirty="0"/>
              <a:t>be </a:t>
            </a:r>
            <a:r>
              <a:rPr lang="en-US" dirty="0" smtClean="0"/>
              <a:t>used </a:t>
            </a:r>
            <a:r>
              <a:rPr lang="en-US" dirty="0"/>
              <a:t>to </a:t>
            </a:r>
            <a:r>
              <a:rPr lang="en-US" dirty="0" smtClean="0"/>
              <a:t>compute logical functions </a:t>
            </a:r>
          </a:p>
          <a:p>
            <a:r>
              <a:rPr lang="en-US" dirty="0" smtClean="0"/>
              <a:t>Can </a:t>
            </a:r>
            <a:r>
              <a:rPr lang="en-US" dirty="0"/>
              <a:t>build basic logic </a:t>
            </a:r>
            <a:r>
              <a:rPr lang="en-US" dirty="0" smtClean="0"/>
              <a:t>gates</a:t>
            </a:r>
            <a:endParaRPr lang="en-US" dirty="0"/>
          </a:p>
          <a:p>
            <a:pPr lvl="1"/>
            <a:r>
              <a:rPr lang="en-US" b="1" dirty="0" smtClean="0"/>
              <a:t>AND:</a:t>
            </a:r>
            <a:endParaRPr lang="en-US" dirty="0"/>
          </a:p>
          <a:p>
            <a:pPr lvl="1"/>
            <a:r>
              <a:rPr lang="en-US" b="1" dirty="0" smtClean="0"/>
              <a:t>OR:</a:t>
            </a:r>
            <a:endParaRPr lang="en-US" dirty="0"/>
          </a:p>
          <a:p>
            <a:pPr lvl="1"/>
            <a:r>
              <a:rPr lang="en-US" b="1" dirty="0" smtClean="0"/>
              <a:t>NOT</a:t>
            </a:r>
            <a:r>
              <a:rPr lang="en-US" b="1" dirty="0"/>
              <a:t>:</a:t>
            </a:r>
            <a:r>
              <a:rPr lang="en-US" dirty="0"/>
              <a:t>  One input =1, the input to be inverted have negative </a:t>
            </a:r>
            <a:r>
              <a:rPr lang="en-US" dirty="0" smtClean="0"/>
              <a:t>weight</a:t>
            </a:r>
            <a:endParaRPr lang="en-US" dirty="0"/>
          </a:p>
          <a:p>
            <a:r>
              <a:rPr lang="en-US" dirty="0" smtClean="0"/>
              <a:t>Can </a:t>
            </a:r>
            <a:r>
              <a:rPr lang="en-US" dirty="0"/>
              <a:t>build arbitrary logic circuits, finite-state machines and </a:t>
            </a:r>
            <a:r>
              <a:rPr lang="en-US" dirty="0" smtClean="0"/>
              <a:t>computers given </a:t>
            </a:r>
            <a:r>
              <a:rPr lang="en-US" dirty="0"/>
              <a:t>these basis gates.</a:t>
            </a:r>
          </a:p>
          <a:p>
            <a:r>
              <a:rPr lang="en-US" dirty="0" smtClean="0"/>
              <a:t>Can </a:t>
            </a:r>
            <a:r>
              <a:rPr lang="en-US" dirty="0"/>
              <a:t>specify any Boolean function using two layer network </a:t>
            </a:r>
            <a:r>
              <a:rPr lang="en-US" dirty="0" smtClean="0"/>
              <a:t>(</a:t>
            </a:r>
            <a:r>
              <a:rPr lang="en-US" dirty="0"/>
              <a:t>w/ negation</a:t>
            </a:r>
            <a:r>
              <a:rPr lang="en-US" dirty="0" smtClean="0"/>
              <a:t>)</a:t>
            </a:r>
          </a:p>
          <a:p>
            <a:pPr lvl="1"/>
            <a:r>
              <a:rPr lang="en-US" dirty="0"/>
              <a:t>DNF and CNF are universal representations</a:t>
            </a:r>
            <a:endParaRPr lang="en-US" dirty="0"/>
          </a:p>
          <a:p>
            <a:endParaRPr lang="en-US" dirty="0"/>
          </a:p>
        </p:txBody>
      </p:sp>
      <p:sp>
        <p:nvSpPr>
          <p:cNvPr id="4" name="Content Placeholder 3"/>
          <p:cNvSpPr>
            <a:spLocks noGrp="1"/>
          </p:cNvSpPr>
          <p:nvPr>
            <p:ph sz="quarter" idx="13"/>
          </p:nvPr>
        </p:nvSpPr>
        <p:spPr/>
        <p:txBody>
          <a:bodyPr/>
          <a:lstStyle/>
          <a:p>
            <a:endParaRPr lang="en-US"/>
          </a:p>
        </p:txBody>
      </p:sp>
      <p:sp>
        <p:nvSpPr>
          <p:cNvPr id="5" name="Slide Number Placeholder 4"/>
          <p:cNvSpPr>
            <a:spLocks noGrp="1"/>
          </p:cNvSpPr>
          <p:nvPr>
            <p:ph type="sldNum" sz="quarter" idx="14"/>
          </p:nvPr>
        </p:nvSpPr>
        <p:spPr/>
        <p:txBody>
          <a:bodyPr/>
          <a:lstStyle/>
          <a:p>
            <a:fld id="{FA6F6034-1516-478C-9756-BC6A8296D6DE}" type="slidenum">
              <a:rPr lang="en-US" smtClean="0"/>
              <a:pPr/>
              <a:t>10</a:t>
            </a:fld>
            <a:endParaRPr lang="en-US" dirty="0"/>
          </a:p>
        </p:txBody>
      </p:sp>
      <mc:AlternateContent xmlns:mc="http://schemas.openxmlformats.org/markup-compatibility/2006" xmlns:a14="http://schemas.microsoft.com/office/drawing/2010/main">
        <mc:Choice Requires="a14">
          <p:sp>
            <p:nvSpPr>
              <p:cNvPr id="6" name="Rectangle 5"/>
              <p:cNvSpPr/>
              <p:nvPr/>
            </p:nvSpPr>
            <p:spPr>
              <a:xfrm>
                <a:off x="5552519" y="2057400"/>
                <a:ext cx="3200400" cy="1524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000" u="none" dirty="0" smtClean="0"/>
                  <a:t>Remember: </a:t>
                </a:r>
              </a:p>
              <a:p>
                <a:pPr/>
                <a14:m>
                  <m:oMathPara xmlns:m="http://schemas.openxmlformats.org/officeDocument/2006/math">
                    <m:oMathParaPr>
                      <m:jc m:val="centerGroup"/>
                    </m:oMathParaPr>
                    <m:oMath xmlns:m="http://schemas.openxmlformats.org/officeDocument/2006/math">
                      <m:sSub>
                        <m:sSubPr>
                          <m:ctrlPr>
                            <a:rPr lang="en-US" sz="2000" i="1" u="none">
                              <a:latin typeface="Cambria Math"/>
                            </a:rPr>
                          </m:ctrlPr>
                        </m:sSubPr>
                        <m:e>
                          <m:r>
                            <m:rPr>
                              <m:sty m:val="p"/>
                            </m:rPr>
                            <a:rPr lang="en-US" sz="2000" u="none">
                              <a:latin typeface="Cambria Math"/>
                            </a:rPr>
                            <m:t>net</m:t>
                          </m:r>
                        </m:e>
                        <m:sub>
                          <m:r>
                            <a:rPr lang="en-US" sz="2000" i="1" u="none">
                              <a:latin typeface="Cambria Math"/>
                            </a:rPr>
                            <m:t>𝑗</m:t>
                          </m:r>
                        </m:sub>
                      </m:sSub>
                      <m:r>
                        <a:rPr lang="en-US" sz="2000" i="1" u="none">
                          <a:latin typeface="Cambria Math"/>
                        </a:rPr>
                        <m:t>=∑</m:t>
                      </m:r>
                      <m:sSub>
                        <m:sSubPr>
                          <m:ctrlPr>
                            <a:rPr lang="en-US" sz="2000" i="1" u="none">
                              <a:latin typeface="Cambria Math"/>
                            </a:rPr>
                          </m:ctrlPr>
                        </m:sSubPr>
                        <m:e>
                          <m:r>
                            <a:rPr lang="en-US" sz="2000" i="1" u="none">
                              <a:latin typeface="Cambria Math"/>
                            </a:rPr>
                            <m:t>𝑤</m:t>
                          </m:r>
                        </m:e>
                        <m:sub>
                          <m:r>
                            <a:rPr lang="en-US" sz="2000" i="1" u="none">
                              <a:latin typeface="Cambria Math"/>
                            </a:rPr>
                            <m:t>𝑖𝑗</m:t>
                          </m:r>
                        </m:sub>
                      </m:sSub>
                      <m:r>
                        <a:rPr lang="en-US" sz="2000" i="1" u="none">
                          <a:latin typeface="Cambria Math"/>
                        </a:rPr>
                        <m:t>.</m:t>
                      </m:r>
                      <m:sSub>
                        <m:sSubPr>
                          <m:ctrlPr>
                            <a:rPr lang="en-US" sz="2000" i="1" u="none">
                              <a:latin typeface="Cambria Math"/>
                            </a:rPr>
                          </m:ctrlPr>
                        </m:sSubPr>
                        <m:e>
                          <m:r>
                            <a:rPr lang="en-US" sz="2000" i="1" u="none">
                              <a:latin typeface="Cambria Math"/>
                            </a:rPr>
                            <m:t>𝑥</m:t>
                          </m:r>
                        </m:e>
                        <m:sub>
                          <m:r>
                            <a:rPr lang="en-US" sz="2000" i="1" u="none">
                              <a:latin typeface="Cambria Math"/>
                            </a:rPr>
                            <m:t>𝑖</m:t>
                          </m:r>
                        </m:sub>
                      </m:sSub>
                    </m:oMath>
                  </m:oMathPara>
                </a14:m>
                <a:endParaRPr lang="en-US" sz="2000" u="none" dirty="0"/>
              </a:p>
              <a:p>
                <a:pPr/>
                <a14:m>
                  <m:oMathPara xmlns:m="http://schemas.openxmlformats.org/officeDocument/2006/math">
                    <m:oMathParaPr>
                      <m:jc m:val="centerGroup"/>
                    </m:oMathParaPr>
                    <m:oMath xmlns:m="http://schemas.openxmlformats.org/officeDocument/2006/math">
                      <m:sSub>
                        <m:sSubPr>
                          <m:ctrlPr>
                            <a:rPr lang="en-US" sz="2000" i="1" u="none">
                              <a:latin typeface="Cambria Math"/>
                            </a:rPr>
                          </m:ctrlPr>
                        </m:sSubPr>
                        <m:e>
                          <m:r>
                            <a:rPr lang="en-US" sz="2000" i="1" u="none">
                              <a:latin typeface="Cambria Math"/>
                            </a:rPr>
                            <m:t>𝑜</m:t>
                          </m:r>
                        </m:e>
                        <m:sub>
                          <m:r>
                            <a:rPr lang="en-US" sz="2000" i="1" u="none">
                              <a:latin typeface="Cambria Math"/>
                            </a:rPr>
                            <m:t>𝑗</m:t>
                          </m:r>
                        </m:sub>
                      </m:sSub>
                      <m:r>
                        <a:rPr lang="en-US" sz="2000" i="1" u="none">
                          <a:latin typeface="Cambria Math"/>
                        </a:rPr>
                        <m:t>=</m:t>
                      </m:r>
                      <m:f>
                        <m:fPr>
                          <m:ctrlPr>
                            <a:rPr lang="en-US" sz="2000" i="1" u="none">
                              <a:latin typeface="Cambria Math"/>
                            </a:rPr>
                          </m:ctrlPr>
                        </m:fPr>
                        <m:num>
                          <m:r>
                            <a:rPr lang="en-US" sz="2000" i="1" u="none">
                              <a:latin typeface="Cambria Math"/>
                            </a:rPr>
                            <m:t>1</m:t>
                          </m:r>
                        </m:num>
                        <m:den>
                          <m:r>
                            <a:rPr lang="en-US" sz="2000" i="1" u="none">
                              <a:latin typeface="Cambria Math"/>
                            </a:rPr>
                            <m:t>1</m:t>
                          </m:r>
                          <m:r>
                            <a:rPr lang="en-US" sz="2000" i="1" u="none">
                              <a:latin typeface="Cambria Math"/>
                            </a:rPr>
                            <m:t>+</m:t>
                          </m:r>
                          <m:r>
                            <m:rPr>
                              <m:sty m:val="p"/>
                            </m:rPr>
                            <a:rPr lang="en-US" sz="2000" i="1" u="none">
                              <a:latin typeface="Cambria Math"/>
                            </a:rPr>
                            <m:t>exp</m:t>
                          </m:r>
                          <m:d>
                            <m:dPr>
                              <m:ctrlPr>
                                <a:rPr lang="en-US" sz="2000" i="1" u="none">
                                  <a:latin typeface="Cambria Math"/>
                                </a:rPr>
                              </m:ctrlPr>
                            </m:dPr>
                            <m:e>
                              <m:r>
                                <a:rPr lang="en-US" sz="2000" i="1" u="none">
                                  <a:latin typeface="Cambria Math"/>
                                </a:rPr>
                                <m:t>−(</m:t>
                              </m:r>
                              <m:sSub>
                                <m:sSubPr>
                                  <m:ctrlPr>
                                    <a:rPr lang="en-US" sz="2000" i="1" u="none">
                                      <a:latin typeface="Cambria Math"/>
                                    </a:rPr>
                                  </m:ctrlPr>
                                </m:sSubPr>
                                <m:e>
                                  <m:r>
                                    <m:rPr>
                                      <m:sty m:val="p"/>
                                    </m:rPr>
                                    <a:rPr lang="en-US" sz="2000" u="none">
                                      <a:latin typeface="Cambria Math"/>
                                    </a:rPr>
                                    <m:t>net</m:t>
                                  </m:r>
                                </m:e>
                                <m:sub>
                                  <m:r>
                                    <a:rPr lang="en-US" sz="2000" i="1" u="none">
                                      <a:latin typeface="Cambria Math"/>
                                    </a:rPr>
                                    <m:t>𝑗</m:t>
                                  </m:r>
                                </m:sub>
                              </m:sSub>
                              <m:r>
                                <a:rPr lang="en-US" sz="2000" i="1" u="none">
                                  <a:latin typeface="Cambria Math"/>
                                </a:rPr>
                                <m:t>−</m:t>
                              </m:r>
                              <m:sSub>
                                <m:sSubPr>
                                  <m:ctrlPr>
                                    <a:rPr lang="en-US" sz="2000" i="1" u="none">
                                      <a:latin typeface="Cambria Math"/>
                                    </a:rPr>
                                  </m:ctrlPr>
                                </m:sSubPr>
                                <m:e>
                                  <m:r>
                                    <a:rPr lang="en-US" sz="2000" i="1" u="none">
                                      <a:latin typeface="Cambria Math"/>
                                    </a:rPr>
                                    <m:t>𝑇</m:t>
                                  </m:r>
                                </m:e>
                                <m:sub>
                                  <m:r>
                                    <a:rPr lang="en-US" sz="2000" i="1" u="none">
                                      <a:latin typeface="Cambria Math"/>
                                    </a:rPr>
                                    <m:t>𝑗</m:t>
                                  </m:r>
                                </m:sub>
                              </m:sSub>
                              <m:r>
                                <a:rPr lang="en-US" sz="2000" i="1" u="none">
                                  <a:latin typeface="Cambria Math"/>
                                </a:rPr>
                                <m:t>)</m:t>
                              </m:r>
                            </m:e>
                          </m:d>
                        </m:den>
                      </m:f>
                    </m:oMath>
                  </m:oMathPara>
                </a14:m>
                <a:endParaRPr lang="en-US" sz="2000" u="none" dirty="0"/>
              </a:p>
              <a:p>
                <a:pPr algn="ctr"/>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5552519" y="2057400"/>
                <a:ext cx="3200400" cy="1524000"/>
              </a:xfrm>
              <a:prstGeom prst="rect">
                <a:avLst/>
              </a:prstGeom>
              <a:blipFill rotWithShape="1">
                <a:blip r:embed="rId3"/>
                <a:stretch>
                  <a:fillRect l="-1701" t="-43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2886736" y="2930734"/>
                <a:ext cx="1173719" cy="3583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u="none">
                              <a:latin typeface="Cambria Math"/>
                            </a:rPr>
                          </m:ctrlPr>
                        </m:sSubPr>
                        <m:e>
                          <m:r>
                            <a:rPr lang="en-US" sz="1600" i="1" u="none">
                              <a:latin typeface="Cambria Math"/>
                            </a:rPr>
                            <m:t>𝑤</m:t>
                          </m:r>
                        </m:e>
                        <m:sub>
                          <m:r>
                            <a:rPr lang="en-US" sz="1600" i="1" u="none">
                              <a:latin typeface="Cambria Math"/>
                            </a:rPr>
                            <m:t>𝑖𝑗</m:t>
                          </m:r>
                        </m:sub>
                      </m:sSub>
                      <m:r>
                        <a:rPr lang="en-US" sz="1600" i="1" u="none">
                          <a:latin typeface="Cambria Math"/>
                        </a:rPr>
                        <m:t>=</m:t>
                      </m:r>
                      <m:sSub>
                        <m:sSubPr>
                          <m:ctrlPr>
                            <a:rPr lang="en-US" sz="1600" i="1" u="none">
                              <a:latin typeface="Cambria Math"/>
                            </a:rPr>
                          </m:ctrlPr>
                        </m:sSubPr>
                        <m:e>
                          <m:r>
                            <a:rPr lang="en-US" sz="1600" i="1" u="none">
                              <a:latin typeface="Cambria Math"/>
                            </a:rPr>
                            <m:t>𝑇</m:t>
                          </m:r>
                        </m:e>
                        <m:sub>
                          <m:r>
                            <a:rPr lang="en-US" sz="1600" i="1" u="none">
                              <a:latin typeface="Cambria Math"/>
                            </a:rPr>
                            <m:t>𝑗</m:t>
                          </m:r>
                        </m:sub>
                      </m:sSub>
                      <m:r>
                        <a:rPr lang="en-US" sz="1600" i="1" u="none">
                          <a:latin typeface="Cambria Math"/>
                        </a:rPr>
                        <m:t>/</m:t>
                      </m:r>
                      <m:r>
                        <a:rPr lang="en-US" sz="1600" i="1" u="none">
                          <a:latin typeface="Cambria Math"/>
                        </a:rPr>
                        <m:t>𝑛</m:t>
                      </m:r>
                    </m:oMath>
                  </m:oMathPara>
                </a14:m>
                <a:endParaRPr lang="en-US" sz="1600" u="none" dirty="0"/>
              </a:p>
            </p:txBody>
          </p:sp>
        </mc:Choice>
        <mc:Fallback xmlns="">
          <p:sp>
            <p:nvSpPr>
              <p:cNvPr id="7" name="Rectangle 6"/>
              <p:cNvSpPr>
                <a:spLocks noRot="1" noChangeAspect="1" noMove="1" noResize="1" noEditPoints="1" noAdjustHandles="1" noChangeArrowheads="1" noChangeShapeType="1" noTextEdit="1"/>
              </p:cNvSpPr>
              <p:nvPr/>
            </p:nvSpPr>
            <p:spPr>
              <a:xfrm>
                <a:off x="2886736" y="2930734"/>
                <a:ext cx="1173719" cy="358368"/>
              </a:xfrm>
              <a:prstGeom prst="rect">
                <a:avLst/>
              </a:prstGeom>
              <a:blipFill rotWithShape="1">
                <a:blip r:embed="rId4"/>
                <a:stretch>
                  <a:fillRect b="-67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884967" y="3276600"/>
                <a:ext cx="952184" cy="3583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u="none">
                              <a:latin typeface="Cambria Math"/>
                            </a:rPr>
                          </m:ctrlPr>
                        </m:sSubPr>
                        <m:e>
                          <m:r>
                            <a:rPr lang="en-US" sz="1600" i="1" u="none">
                              <a:latin typeface="Cambria Math"/>
                            </a:rPr>
                            <m:t>𝑤</m:t>
                          </m:r>
                        </m:e>
                        <m:sub>
                          <m:r>
                            <a:rPr lang="en-US" sz="1600" i="1" u="none">
                              <a:latin typeface="Cambria Math"/>
                            </a:rPr>
                            <m:t>𝑖𝑗</m:t>
                          </m:r>
                        </m:sub>
                      </m:sSub>
                      <m:r>
                        <a:rPr lang="en-US" sz="1600" i="1" u="none">
                          <a:latin typeface="Cambria Math"/>
                        </a:rPr>
                        <m:t>=</m:t>
                      </m:r>
                      <m:sSub>
                        <m:sSubPr>
                          <m:ctrlPr>
                            <a:rPr lang="en-US" sz="1600" i="1" u="none">
                              <a:latin typeface="Cambria Math"/>
                            </a:rPr>
                          </m:ctrlPr>
                        </m:sSubPr>
                        <m:e>
                          <m:r>
                            <a:rPr lang="en-US" sz="1600" i="1" u="none">
                              <a:latin typeface="Cambria Math"/>
                            </a:rPr>
                            <m:t>𝑇</m:t>
                          </m:r>
                        </m:e>
                        <m:sub>
                          <m:r>
                            <a:rPr lang="en-US" sz="1600" i="1" u="none">
                              <a:latin typeface="Cambria Math"/>
                            </a:rPr>
                            <m:t>𝑗</m:t>
                          </m:r>
                        </m:sub>
                      </m:sSub>
                    </m:oMath>
                  </m:oMathPara>
                </a14:m>
                <a:endParaRPr lang="en-US" sz="1600" u="none" dirty="0"/>
              </a:p>
            </p:txBody>
          </p:sp>
        </mc:Choice>
        <mc:Fallback xmlns="">
          <p:sp>
            <p:nvSpPr>
              <p:cNvPr id="8" name="Rectangle 7"/>
              <p:cNvSpPr>
                <a:spLocks noRot="1" noChangeAspect="1" noMove="1" noResize="1" noEditPoints="1" noAdjustHandles="1" noChangeArrowheads="1" noChangeShapeType="1" noTextEdit="1"/>
              </p:cNvSpPr>
              <p:nvPr/>
            </p:nvSpPr>
            <p:spPr>
              <a:xfrm>
                <a:off x="2884967" y="3276600"/>
                <a:ext cx="952184" cy="358368"/>
              </a:xfrm>
              <a:prstGeom prst="rect">
                <a:avLst/>
              </a:prstGeom>
              <a:blipFill rotWithShape="1">
                <a:blip r:embed="rId5"/>
                <a:stretch>
                  <a:fillRect b="-6897"/>
                </a:stretch>
              </a:blipFill>
            </p:spPr>
            <p:txBody>
              <a:bodyPr/>
              <a:lstStyle/>
              <a:p>
                <a:r>
                  <a:rPr lang="en-US">
                    <a:noFill/>
                  </a:rPr>
                  <a:t> </a:t>
                </a:r>
              </a:p>
            </p:txBody>
          </p:sp>
        </mc:Fallback>
      </mc:AlternateContent>
    </p:spTree>
    <p:extLst>
      <p:ext uri="{BB962C8B-B14F-4D97-AF65-F5344CB8AC3E}">
        <p14:creationId xmlns:p14="http://schemas.microsoft.com/office/powerpoint/2010/main" val="393888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Rules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solidFill>
                      <a:srgbClr val="0000FF"/>
                    </a:solidFill>
                  </a:rPr>
                  <a:t>Hebb (1949)</a:t>
                </a:r>
                <a:r>
                  <a:rPr lang="en-US" dirty="0"/>
                  <a:t> suggested that if two units are both active (firing</a:t>
                </a:r>
                <a:r>
                  <a:rPr lang="en-US" dirty="0" smtClean="0"/>
                  <a:t>) then </a:t>
                </a:r>
                <a:r>
                  <a:rPr lang="en-US" dirty="0"/>
                  <a:t>the weights between them should increase</a:t>
                </a:r>
                <a:r>
                  <a:rPr lang="en-US" dirty="0" smtClean="0"/>
                  <a:t>:      </a:t>
                </a:r>
                <a14:m>
                  <m:oMath xmlns:m="http://schemas.openxmlformats.org/officeDocument/2006/math">
                    <m:sSub>
                      <m:sSubPr>
                        <m:ctrlPr>
                          <a:rPr lang="en-US" b="0" i="1" smtClean="0">
                            <a:latin typeface="Cambria Math"/>
                          </a:rPr>
                        </m:ctrlPr>
                      </m:sSubPr>
                      <m:e>
                        <m:r>
                          <a:rPr lang="en-US" b="0" i="1" smtClean="0">
                            <a:latin typeface="Cambria Math"/>
                          </a:rPr>
                          <m:t>𝑤</m:t>
                        </m:r>
                      </m:e>
                      <m:sub>
                        <m:r>
                          <a:rPr lang="en-US" b="0" i="1" smtClean="0">
                            <a:latin typeface="Cambria Math"/>
                          </a:rPr>
                          <m:t>𝑖𝑗</m:t>
                        </m:r>
                      </m:sub>
                    </m:sSub>
                    <m:r>
                      <a:rPr lang="en-US" b="0" i="1" smtClean="0">
                        <a:latin typeface="Cambria Math"/>
                      </a:rPr>
                      <m:t>=</m:t>
                    </m:r>
                    <m:sSub>
                      <m:sSubPr>
                        <m:ctrlPr>
                          <a:rPr lang="en-US" i="1">
                            <a:latin typeface="Cambria Math"/>
                          </a:rPr>
                        </m:ctrlPr>
                      </m:sSubPr>
                      <m:e>
                        <m:r>
                          <a:rPr lang="en-US" i="1">
                            <a:latin typeface="Cambria Math"/>
                          </a:rPr>
                          <m:t>𝑤</m:t>
                        </m:r>
                      </m:e>
                      <m:sub>
                        <m:r>
                          <a:rPr lang="en-US" i="1">
                            <a:latin typeface="Cambria Math"/>
                          </a:rPr>
                          <m:t>𝑖𝑗</m:t>
                        </m:r>
                      </m:sub>
                    </m:sSub>
                    <m:r>
                      <a:rPr lang="en-US" b="0" i="1" smtClean="0">
                        <a:latin typeface="Cambria Math"/>
                      </a:rPr>
                      <m:t>+</m:t>
                    </m:r>
                    <m:r>
                      <a:rPr lang="en-US" b="0" i="1" smtClean="0">
                        <a:solidFill>
                          <a:srgbClr val="FF0000"/>
                        </a:solidFill>
                        <a:latin typeface="Cambria Math"/>
                      </a:rPr>
                      <m:t>𝑅</m:t>
                    </m:r>
                    <m:sSub>
                      <m:sSubPr>
                        <m:ctrlPr>
                          <a:rPr lang="en-US" b="0" i="1" smtClean="0">
                            <a:latin typeface="Cambria Math"/>
                          </a:rPr>
                        </m:ctrlPr>
                      </m:sSubPr>
                      <m:e>
                        <m:r>
                          <a:rPr lang="en-US" b="0" i="1" smtClean="0">
                            <a:latin typeface="Cambria Math"/>
                          </a:rPr>
                          <m:t>𝑜</m:t>
                        </m:r>
                      </m:e>
                      <m:sub>
                        <m:r>
                          <a:rPr lang="en-US" b="0" i="1" smtClean="0">
                            <a:latin typeface="Cambria Math"/>
                          </a:rPr>
                          <m:t>𝑖</m:t>
                        </m:r>
                      </m:sub>
                    </m:sSub>
                    <m:sSub>
                      <m:sSubPr>
                        <m:ctrlPr>
                          <a:rPr lang="en-US" b="0" i="1" smtClean="0">
                            <a:latin typeface="Cambria Math"/>
                          </a:rPr>
                        </m:ctrlPr>
                      </m:sSubPr>
                      <m:e>
                        <m:r>
                          <a:rPr lang="en-US" b="0" i="1" smtClean="0">
                            <a:latin typeface="Cambria Math"/>
                          </a:rPr>
                          <m:t>𝑜</m:t>
                        </m:r>
                      </m:e>
                      <m:sub>
                        <m:r>
                          <a:rPr lang="en-US" b="0" i="1" smtClean="0">
                            <a:latin typeface="Cambria Math"/>
                          </a:rPr>
                          <m:t>𝑗</m:t>
                        </m:r>
                      </m:sub>
                    </m:sSub>
                  </m:oMath>
                </a14:m>
                <a:r>
                  <a:rPr lang="en-US" dirty="0" smtClean="0"/>
                  <a:t>  </a:t>
                </a:r>
              </a:p>
              <a:p>
                <a:pPr lvl="1"/>
                <a14:m>
                  <m:oMath xmlns:m="http://schemas.openxmlformats.org/officeDocument/2006/math">
                    <m:r>
                      <a:rPr lang="en-US" i="1">
                        <a:solidFill>
                          <a:srgbClr val="FF0000"/>
                        </a:solidFill>
                        <a:latin typeface="Cambria Math"/>
                      </a:rPr>
                      <m:t>𝑅</m:t>
                    </m:r>
                  </m:oMath>
                </a14:m>
                <a:r>
                  <a:rPr lang="en-US" dirty="0" smtClean="0"/>
                  <a:t> </a:t>
                </a:r>
                <a:r>
                  <a:rPr lang="en-US" dirty="0"/>
                  <a:t>and is a constant called </a:t>
                </a:r>
                <a:r>
                  <a:rPr lang="en-US" b="1" dirty="0"/>
                  <a:t>the learning rate</a:t>
                </a:r>
              </a:p>
              <a:p>
                <a:pPr lvl="1"/>
                <a:r>
                  <a:rPr lang="en-US" dirty="0" smtClean="0"/>
                  <a:t>Supported </a:t>
                </a:r>
                <a:r>
                  <a:rPr lang="en-US" dirty="0"/>
                  <a:t>by physiological </a:t>
                </a:r>
                <a:r>
                  <a:rPr lang="en-US" dirty="0" smtClean="0"/>
                  <a:t>evidence</a:t>
                </a:r>
                <a:endParaRPr lang="en-US" dirty="0"/>
              </a:p>
              <a:p>
                <a:r>
                  <a:rPr lang="en-US" dirty="0" smtClean="0">
                    <a:solidFill>
                      <a:srgbClr val="0000FF"/>
                    </a:solidFill>
                  </a:rPr>
                  <a:t>Rosenblatt </a:t>
                </a:r>
                <a:r>
                  <a:rPr lang="en-US" dirty="0">
                    <a:solidFill>
                      <a:srgbClr val="0000FF"/>
                    </a:solidFill>
                  </a:rPr>
                  <a:t>(1959)</a:t>
                </a:r>
                <a:r>
                  <a:rPr lang="en-US" dirty="0"/>
                  <a:t> suggested that when a target output value is </a:t>
                </a:r>
                <a:r>
                  <a:rPr lang="en-US" dirty="0" smtClean="0"/>
                  <a:t>provided </a:t>
                </a:r>
                <a:r>
                  <a:rPr lang="en-US" dirty="0"/>
                  <a:t>for a single neuron </a:t>
                </a:r>
                <a:r>
                  <a:rPr lang="en-US" b="1" dirty="0"/>
                  <a:t>with fixed input</a:t>
                </a:r>
                <a:r>
                  <a:rPr lang="en-US" dirty="0"/>
                  <a:t>, it can </a:t>
                </a:r>
                <a:r>
                  <a:rPr lang="en-US" b="1" dirty="0"/>
                  <a:t>incrementally </a:t>
                </a:r>
                <a:r>
                  <a:rPr lang="en-US" b="1" dirty="0" smtClean="0"/>
                  <a:t>change </a:t>
                </a:r>
                <a:r>
                  <a:rPr lang="en-US" b="1" dirty="0"/>
                  <a:t>weights </a:t>
                </a:r>
                <a:r>
                  <a:rPr lang="en-US" dirty="0"/>
                  <a:t>and learn to produce the output using the </a:t>
                </a:r>
                <a:r>
                  <a:rPr lang="en-US" b="1" dirty="0" smtClean="0"/>
                  <a:t>Perceptron </a:t>
                </a:r>
                <a:r>
                  <a:rPr lang="en-US" b="1" dirty="0"/>
                  <a:t>learning </a:t>
                </a:r>
                <a:r>
                  <a:rPr lang="en-US" b="1" dirty="0" smtClean="0"/>
                  <a:t>rule</a:t>
                </a:r>
                <a:r>
                  <a:rPr lang="en-US" dirty="0" smtClean="0"/>
                  <a:t>.</a:t>
                </a:r>
                <a:endParaRPr lang="en-US" dirty="0"/>
              </a:p>
              <a:p>
                <a:pPr lvl="1"/>
                <a:r>
                  <a:rPr lang="en-US" dirty="0" smtClean="0"/>
                  <a:t>assumes </a:t>
                </a:r>
                <a:r>
                  <a:rPr lang="en-US" b="1" dirty="0" smtClean="0"/>
                  <a:t>binary output </a:t>
                </a:r>
                <a:r>
                  <a:rPr lang="en-US" dirty="0"/>
                  <a:t>units; single linear threshold unit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078" r="-1191"/>
                </a:stretch>
              </a:blipFill>
            </p:spPr>
            <p:txBody>
              <a:bodyPr/>
              <a:lstStyle/>
              <a:p>
                <a:r>
                  <a:rPr lang="en-US">
                    <a:noFill/>
                  </a:rPr>
                  <a:t> </a:t>
                </a:r>
              </a:p>
            </p:txBody>
          </p:sp>
        </mc:Fallback>
      </mc:AlternateContent>
      <p:sp>
        <p:nvSpPr>
          <p:cNvPr id="4" name="Content Placeholder 3"/>
          <p:cNvSpPr>
            <a:spLocks noGrp="1"/>
          </p:cNvSpPr>
          <p:nvPr>
            <p:ph sz="quarter" idx="13"/>
          </p:nvPr>
        </p:nvSpPr>
        <p:spPr/>
        <p:txBody>
          <a:bodyPr/>
          <a:lstStyle/>
          <a:p>
            <a:r>
              <a:rPr lang="en-US" dirty="0" smtClean="0"/>
              <a:t>Examples of update rules </a:t>
            </a:r>
            <a:endParaRPr lang="en-US" dirty="0"/>
          </a:p>
        </p:txBody>
      </p:sp>
      <p:sp>
        <p:nvSpPr>
          <p:cNvPr id="5" name="Slide Number Placeholder 4"/>
          <p:cNvSpPr>
            <a:spLocks noGrp="1"/>
          </p:cNvSpPr>
          <p:nvPr>
            <p:ph type="sldNum" sz="quarter" idx="14"/>
          </p:nvPr>
        </p:nvSpPr>
        <p:spPr/>
        <p:txBody>
          <a:bodyPr/>
          <a:lstStyle/>
          <a:p>
            <a:fld id="{FA6F6034-1516-478C-9756-BC6A8296D6DE}" type="slidenum">
              <a:rPr lang="en-US" smtClean="0"/>
              <a:pPr/>
              <a:t>11</a:t>
            </a:fld>
            <a:endParaRPr lang="en-US" dirty="0"/>
          </a:p>
        </p:txBody>
      </p:sp>
    </p:spTree>
    <p:extLst>
      <p:ext uri="{BB962C8B-B14F-4D97-AF65-F5344CB8AC3E}">
        <p14:creationId xmlns:p14="http://schemas.microsoft.com/office/powerpoint/2010/main" val="143446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 Learning Rule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1371600"/>
                <a:ext cx="7467600" cy="4525963"/>
              </a:xfrm>
            </p:spPr>
            <p:txBody>
              <a:bodyPr/>
              <a:lstStyle/>
              <a:p>
                <a:r>
                  <a:rPr lang="en-US" dirty="0" smtClean="0"/>
                  <a:t>Given:</a:t>
                </a:r>
              </a:p>
              <a:p>
                <a:pPr lvl="1"/>
                <a:r>
                  <a:rPr lang="en-US" dirty="0" smtClean="0"/>
                  <a:t>the </a:t>
                </a:r>
                <a:r>
                  <a:rPr lang="en-US" b="1" dirty="0" smtClean="0"/>
                  <a:t>target</a:t>
                </a:r>
                <a:r>
                  <a:rPr lang="en-US" dirty="0" smtClean="0"/>
                  <a:t> output for the output unit is </a:t>
                </a:r>
                <a14:m>
                  <m:oMath xmlns:m="http://schemas.openxmlformats.org/officeDocument/2006/math">
                    <m:sSub>
                      <m:sSubPr>
                        <m:ctrlPr>
                          <a:rPr lang="en-US" i="1" smtClean="0">
                            <a:solidFill>
                              <a:srgbClr val="FF0000"/>
                            </a:solidFill>
                            <a:latin typeface="Cambria Math"/>
                          </a:rPr>
                        </m:ctrlPr>
                      </m:sSubPr>
                      <m:e>
                        <m:r>
                          <a:rPr lang="en-US" i="1">
                            <a:solidFill>
                              <a:srgbClr val="FF0000"/>
                            </a:solidFill>
                            <a:latin typeface="Cambria Math"/>
                          </a:rPr>
                          <m:t>𝑡</m:t>
                        </m:r>
                      </m:e>
                      <m:sub>
                        <m:r>
                          <a:rPr lang="en-US" i="1">
                            <a:solidFill>
                              <a:srgbClr val="FF0000"/>
                            </a:solidFill>
                            <a:latin typeface="Cambria Math"/>
                          </a:rPr>
                          <m:t>𝑗</m:t>
                        </m:r>
                      </m:sub>
                    </m:sSub>
                  </m:oMath>
                </a14:m>
                <a:r>
                  <a:rPr lang="en-US" dirty="0" smtClean="0"/>
                  <a:t> </a:t>
                </a:r>
              </a:p>
              <a:p>
                <a:pPr lvl="1"/>
                <a:r>
                  <a:rPr lang="en-US" dirty="0" smtClean="0"/>
                  <a:t>the </a:t>
                </a:r>
                <a:r>
                  <a:rPr lang="en-US" b="1" dirty="0"/>
                  <a:t>input</a:t>
                </a:r>
                <a:r>
                  <a:rPr lang="en-US" dirty="0"/>
                  <a:t> the neuron sees is </a:t>
                </a:r>
                <a14:m>
                  <m:oMath xmlns:m="http://schemas.openxmlformats.org/officeDocument/2006/math">
                    <m:sSub>
                      <m:sSubPr>
                        <m:ctrlPr>
                          <a:rPr lang="en-US" i="1" smtClean="0">
                            <a:solidFill>
                              <a:srgbClr val="9900CC"/>
                            </a:solidFill>
                            <a:latin typeface="Cambria Math"/>
                          </a:rPr>
                        </m:ctrlPr>
                      </m:sSubPr>
                      <m:e>
                        <m:r>
                          <a:rPr lang="en-US" i="1">
                            <a:solidFill>
                              <a:srgbClr val="9900CC"/>
                            </a:solidFill>
                            <a:latin typeface="Cambria Math"/>
                          </a:rPr>
                          <m:t>𝑥</m:t>
                        </m:r>
                      </m:e>
                      <m:sub>
                        <m:r>
                          <a:rPr lang="en-US" i="1">
                            <a:solidFill>
                              <a:srgbClr val="9900CC"/>
                            </a:solidFill>
                            <a:latin typeface="Cambria Math"/>
                          </a:rPr>
                          <m:t>𝑖</m:t>
                        </m:r>
                      </m:sub>
                    </m:sSub>
                  </m:oMath>
                </a14:m>
                <a:endParaRPr lang="en-US" dirty="0" smtClean="0"/>
              </a:p>
              <a:p>
                <a:pPr lvl="1"/>
                <a:r>
                  <a:rPr lang="en-US" dirty="0" smtClean="0"/>
                  <a:t>the </a:t>
                </a:r>
                <a:r>
                  <a:rPr lang="en-US" b="1" dirty="0"/>
                  <a:t>output</a:t>
                </a:r>
                <a:r>
                  <a:rPr lang="en-US" dirty="0"/>
                  <a:t> it </a:t>
                </a:r>
                <a:r>
                  <a:rPr lang="en-US" b="1" dirty="0"/>
                  <a:t>produces </a:t>
                </a:r>
                <a:r>
                  <a:rPr lang="en-US" dirty="0"/>
                  <a:t>is  </a:t>
                </a:r>
                <a14:m>
                  <m:oMath xmlns:m="http://schemas.openxmlformats.org/officeDocument/2006/math">
                    <m:sSub>
                      <m:sSubPr>
                        <m:ctrlPr>
                          <a:rPr lang="en-US" i="1" smtClean="0">
                            <a:solidFill>
                              <a:srgbClr val="00B050"/>
                            </a:solidFill>
                            <a:latin typeface="Cambria Math"/>
                          </a:rPr>
                        </m:ctrlPr>
                      </m:sSubPr>
                      <m:e>
                        <m:r>
                          <a:rPr lang="en-US" i="1">
                            <a:solidFill>
                              <a:srgbClr val="00B050"/>
                            </a:solidFill>
                            <a:latin typeface="Cambria Math"/>
                          </a:rPr>
                          <m:t>𝑜</m:t>
                        </m:r>
                      </m:e>
                      <m:sub>
                        <m:r>
                          <a:rPr lang="en-US" i="1">
                            <a:solidFill>
                              <a:srgbClr val="00B050"/>
                            </a:solidFill>
                            <a:latin typeface="Cambria Math"/>
                          </a:rPr>
                          <m:t>𝑗</m:t>
                        </m:r>
                      </m:sub>
                    </m:sSub>
                  </m:oMath>
                </a14:m>
                <a:endParaRPr lang="en-US" dirty="0"/>
              </a:p>
              <a:p>
                <a:r>
                  <a:rPr lang="en-US" dirty="0" smtClean="0"/>
                  <a:t>Update </a:t>
                </a:r>
                <a:r>
                  <a:rPr lang="en-US" dirty="0"/>
                  <a:t>weights according </a:t>
                </a:r>
                <a:r>
                  <a:rPr lang="en-US" dirty="0" smtClean="0"/>
                  <a:t>to   </a:t>
                </a:r>
                <a14:m>
                  <m:oMath xmlns:m="http://schemas.openxmlformats.org/officeDocument/2006/math">
                    <m:sSub>
                      <m:sSubPr>
                        <m:ctrlPr>
                          <a:rPr lang="en-US" b="0" i="1" smtClean="0">
                            <a:latin typeface="Cambria Math"/>
                          </a:rPr>
                        </m:ctrlPr>
                      </m:sSubPr>
                      <m:e>
                        <m:r>
                          <a:rPr lang="en-US" b="0" i="1" smtClean="0">
                            <a:latin typeface="Cambria Math"/>
                          </a:rPr>
                          <m:t>𝑤</m:t>
                        </m:r>
                      </m:e>
                      <m:sub>
                        <m:r>
                          <a:rPr lang="en-US" b="0" i="1" smtClean="0">
                            <a:latin typeface="Cambria Math"/>
                          </a:rPr>
                          <m:t>𝑖𝑗</m:t>
                        </m:r>
                      </m:sub>
                    </m:sSub>
                    <m:r>
                      <a:rPr lang="en-US" b="0" i="1" smtClean="0">
                        <a:latin typeface="Cambria Math"/>
                      </a:rPr>
                      <m:t>←</m:t>
                    </m:r>
                    <m:sSub>
                      <m:sSubPr>
                        <m:ctrlPr>
                          <a:rPr lang="en-US" i="1">
                            <a:latin typeface="Cambria Math"/>
                          </a:rPr>
                        </m:ctrlPr>
                      </m:sSubPr>
                      <m:e>
                        <m:r>
                          <a:rPr lang="en-US" i="1">
                            <a:latin typeface="Cambria Math"/>
                          </a:rPr>
                          <m:t>𝑤</m:t>
                        </m:r>
                      </m:e>
                      <m:sub>
                        <m:r>
                          <a:rPr lang="en-US" i="1">
                            <a:latin typeface="Cambria Math"/>
                          </a:rPr>
                          <m:t>𝑖𝑗</m:t>
                        </m:r>
                      </m:sub>
                    </m:sSub>
                    <m:r>
                      <a:rPr lang="en-US" b="0" i="1" smtClean="0">
                        <a:latin typeface="Cambria Math"/>
                      </a:rPr>
                      <m:t>+</m:t>
                    </m:r>
                    <m:r>
                      <a:rPr lang="en-US" b="0" i="1" smtClean="0">
                        <a:latin typeface="Cambria Math"/>
                      </a:rPr>
                      <m:t>𝑅</m:t>
                    </m:r>
                    <m:d>
                      <m:dPr>
                        <m:ctrlPr>
                          <a:rPr lang="en-US" b="0" i="1" smtClean="0">
                            <a:latin typeface="Cambria Math"/>
                          </a:rPr>
                        </m:ctrlPr>
                      </m:dPr>
                      <m:e>
                        <m:sSub>
                          <m:sSubPr>
                            <m:ctrlPr>
                              <a:rPr lang="en-US" b="0" i="1" smtClean="0">
                                <a:solidFill>
                                  <a:srgbClr val="FF0000"/>
                                </a:solidFill>
                                <a:latin typeface="Cambria Math"/>
                              </a:rPr>
                            </m:ctrlPr>
                          </m:sSubPr>
                          <m:e>
                            <m:r>
                              <a:rPr lang="en-US" b="0" i="1" smtClean="0">
                                <a:solidFill>
                                  <a:srgbClr val="FF0000"/>
                                </a:solidFill>
                                <a:latin typeface="Cambria Math"/>
                              </a:rPr>
                              <m:t>𝑡</m:t>
                            </m:r>
                          </m:e>
                          <m:sub>
                            <m:r>
                              <a:rPr lang="en-US" b="0" i="1" smtClean="0">
                                <a:solidFill>
                                  <a:srgbClr val="FF0000"/>
                                </a:solidFill>
                                <a:latin typeface="Cambria Math"/>
                              </a:rPr>
                              <m:t>𝑗</m:t>
                            </m:r>
                          </m:sub>
                        </m:sSub>
                        <m:r>
                          <a:rPr lang="en-US" b="0" i="1" smtClean="0">
                            <a:latin typeface="Cambria Math"/>
                          </a:rPr>
                          <m:t>−</m:t>
                        </m:r>
                        <m:sSub>
                          <m:sSubPr>
                            <m:ctrlPr>
                              <a:rPr lang="en-US" b="0" i="1" smtClean="0">
                                <a:solidFill>
                                  <a:srgbClr val="00B050"/>
                                </a:solidFill>
                                <a:latin typeface="Cambria Math"/>
                              </a:rPr>
                            </m:ctrlPr>
                          </m:sSubPr>
                          <m:e>
                            <m:r>
                              <a:rPr lang="en-US" b="0" i="1" smtClean="0">
                                <a:solidFill>
                                  <a:srgbClr val="00B050"/>
                                </a:solidFill>
                                <a:latin typeface="Cambria Math"/>
                              </a:rPr>
                              <m:t>𝑜</m:t>
                            </m:r>
                          </m:e>
                          <m:sub>
                            <m:r>
                              <a:rPr lang="en-US" b="0" i="1" smtClean="0">
                                <a:solidFill>
                                  <a:srgbClr val="00B050"/>
                                </a:solidFill>
                                <a:latin typeface="Cambria Math"/>
                              </a:rPr>
                              <m:t>𝑗</m:t>
                            </m:r>
                          </m:sub>
                        </m:sSub>
                      </m:e>
                    </m:d>
                    <m:sSub>
                      <m:sSubPr>
                        <m:ctrlPr>
                          <a:rPr lang="en-US" b="0" i="1" smtClean="0">
                            <a:solidFill>
                              <a:srgbClr val="9900CC"/>
                            </a:solidFill>
                            <a:latin typeface="Cambria Math"/>
                          </a:rPr>
                        </m:ctrlPr>
                      </m:sSubPr>
                      <m:e>
                        <m:r>
                          <a:rPr lang="en-US" b="0" i="1" smtClean="0">
                            <a:solidFill>
                              <a:srgbClr val="9900CC"/>
                            </a:solidFill>
                            <a:latin typeface="Cambria Math"/>
                          </a:rPr>
                          <m:t>𝑥</m:t>
                        </m:r>
                      </m:e>
                      <m:sub>
                        <m:r>
                          <a:rPr lang="en-US" b="0" i="1" smtClean="0">
                            <a:solidFill>
                              <a:srgbClr val="9900CC"/>
                            </a:solidFill>
                            <a:latin typeface="Cambria Math"/>
                          </a:rPr>
                          <m:t>𝑖</m:t>
                        </m:r>
                      </m:sub>
                    </m:sSub>
                  </m:oMath>
                </a14:m>
                <a:endParaRPr lang="en-US" dirty="0"/>
              </a:p>
              <a:p>
                <a:pPr lvl="1"/>
                <a:r>
                  <a:rPr lang="en-US" dirty="0" smtClean="0"/>
                  <a:t>If </a:t>
                </a:r>
                <a:r>
                  <a:rPr lang="en-US" dirty="0"/>
                  <a:t>output is </a:t>
                </a:r>
                <a:r>
                  <a:rPr lang="en-US" b="1" dirty="0" smtClean="0"/>
                  <a:t>correct</a:t>
                </a:r>
                <a:r>
                  <a:rPr lang="en-US" dirty="0" smtClean="0"/>
                  <a:t>, </a:t>
                </a:r>
                <a:r>
                  <a:rPr lang="en-US" dirty="0"/>
                  <a:t>don’t change the weights</a:t>
                </a:r>
              </a:p>
              <a:p>
                <a:pPr lvl="1"/>
                <a:r>
                  <a:rPr lang="en-US" dirty="0" smtClean="0"/>
                  <a:t>If </a:t>
                </a:r>
                <a:r>
                  <a:rPr lang="en-US" dirty="0"/>
                  <a:t>output is </a:t>
                </a:r>
                <a:r>
                  <a:rPr lang="en-US" b="1" dirty="0"/>
                  <a:t>wrong</a:t>
                </a:r>
                <a:r>
                  <a:rPr lang="en-US" dirty="0"/>
                  <a:t>, change weights for all inputs which are </a:t>
                </a:r>
                <a:r>
                  <a:rPr lang="en-US" dirty="0" smtClean="0"/>
                  <a:t>1</a:t>
                </a:r>
              </a:p>
              <a:p>
                <a:pPr lvl="2"/>
                <a:r>
                  <a:rPr lang="en-US" dirty="0" smtClean="0"/>
                  <a:t>If </a:t>
                </a:r>
                <a:r>
                  <a:rPr lang="en-US" dirty="0"/>
                  <a:t>output is low (0, needs to be 1) increment weights</a:t>
                </a:r>
              </a:p>
              <a:p>
                <a:pPr lvl="2"/>
                <a:r>
                  <a:rPr lang="en-US" dirty="0" smtClean="0"/>
                  <a:t>If </a:t>
                </a:r>
                <a:r>
                  <a:rPr lang="en-US" dirty="0"/>
                  <a:t>output is high (1, needs to be 0) decrement weights</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1371600"/>
                <a:ext cx="7467600" cy="4525963"/>
              </a:xfrm>
              <a:blipFill rotWithShape="1">
                <a:blip r:embed="rId3"/>
                <a:stretch>
                  <a:fillRect t="-1078"/>
                </a:stretch>
              </a:blipFill>
            </p:spPr>
            <p:txBody>
              <a:bodyPr/>
              <a:lstStyle/>
              <a:p>
                <a:r>
                  <a:rPr lang="en-US">
                    <a:noFill/>
                  </a:rPr>
                  <a:t> </a:t>
                </a:r>
              </a:p>
            </p:txBody>
          </p:sp>
        </mc:Fallback>
      </mc:AlternateContent>
      <p:sp>
        <p:nvSpPr>
          <p:cNvPr id="4" name="Content Placeholder 3"/>
          <p:cNvSpPr>
            <a:spLocks noGrp="1"/>
          </p:cNvSpPr>
          <p:nvPr>
            <p:ph sz="quarter" idx="13"/>
          </p:nvPr>
        </p:nvSpPr>
        <p:spPr/>
        <p:txBody>
          <a:bodyPr/>
          <a:lstStyle/>
          <a:p>
            <a:endParaRPr lang="en-US"/>
          </a:p>
        </p:txBody>
      </p:sp>
      <p:sp>
        <p:nvSpPr>
          <p:cNvPr id="5" name="Slide Number Placeholder 4"/>
          <p:cNvSpPr>
            <a:spLocks noGrp="1"/>
          </p:cNvSpPr>
          <p:nvPr>
            <p:ph type="sldNum" sz="quarter" idx="14"/>
          </p:nvPr>
        </p:nvSpPr>
        <p:spPr/>
        <p:txBody>
          <a:bodyPr/>
          <a:lstStyle/>
          <a:p>
            <a:fld id="{FA6F6034-1516-478C-9756-BC6A8296D6DE}" type="slidenum">
              <a:rPr lang="en-US" smtClean="0"/>
              <a:pPr/>
              <a:t>12</a:t>
            </a:fld>
            <a:endParaRPr lang="en-US" dirty="0"/>
          </a:p>
        </p:txBody>
      </p:sp>
      <p:grpSp>
        <p:nvGrpSpPr>
          <p:cNvPr id="77" name="Group 76"/>
          <p:cNvGrpSpPr/>
          <p:nvPr/>
        </p:nvGrpSpPr>
        <p:grpSpPr>
          <a:xfrm>
            <a:off x="2500726" y="4953000"/>
            <a:ext cx="5043074" cy="1311031"/>
            <a:chOff x="1874520" y="2199640"/>
            <a:chExt cx="6322202" cy="1801162"/>
          </a:xfrm>
        </p:grpSpPr>
        <p:sp>
          <p:nvSpPr>
            <p:cNvPr id="78" name="Oval 5"/>
            <p:cNvSpPr>
              <a:spLocks noChangeArrowheads="1"/>
            </p:cNvSpPr>
            <p:nvPr/>
          </p:nvSpPr>
          <p:spPr bwMode="auto">
            <a:xfrm>
              <a:off x="3533058" y="3130971"/>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Oval 6"/>
            <p:cNvSpPr>
              <a:spLocks noChangeArrowheads="1"/>
            </p:cNvSpPr>
            <p:nvPr/>
          </p:nvSpPr>
          <p:spPr bwMode="auto">
            <a:xfrm>
              <a:off x="2395559" y="2432794"/>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Oval 7"/>
            <p:cNvSpPr>
              <a:spLocks noChangeArrowheads="1"/>
            </p:cNvSpPr>
            <p:nvPr/>
          </p:nvSpPr>
          <p:spPr bwMode="auto">
            <a:xfrm>
              <a:off x="2395559" y="2712065"/>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Oval 8"/>
            <p:cNvSpPr>
              <a:spLocks noChangeArrowheads="1"/>
            </p:cNvSpPr>
            <p:nvPr/>
          </p:nvSpPr>
          <p:spPr bwMode="auto">
            <a:xfrm>
              <a:off x="2395559" y="2991335"/>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Oval 9"/>
            <p:cNvSpPr>
              <a:spLocks noChangeArrowheads="1"/>
            </p:cNvSpPr>
            <p:nvPr/>
          </p:nvSpPr>
          <p:spPr bwMode="auto">
            <a:xfrm>
              <a:off x="2395559" y="3270606"/>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Oval 10"/>
            <p:cNvSpPr>
              <a:spLocks noChangeArrowheads="1"/>
            </p:cNvSpPr>
            <p:nvPr/>
          </p:nvSpPr>
          <p:spPr bwMode="auto">
            <a:xfrm>
              <a:off x="2395559" y="3549877"/>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Oval 11"/>
            <p:cNvSpPr>
              <a:spLocks noChangeArrowheads="1"/>
            </p:cNvSpPr>
            <p:nvPr/>
          </p:nvSpPr>
          <p:spPr bwMode="auto">
            <a:xfrm>
              <a:off x="2395559" y="3829147"/>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endParaRPr>
            </a:p>
          </p:txBody>
        </p:sp>
        <p:cxnSp>
          <p:nvCxnSpPr>
            <p:cNvPr id="85" name="AutoShape 12"/>
            <p:cNvCxnSpPr>
              <a:cxnSpLocks noChangeShapeType="1"/>
              <a:stCxn id="79" idx="5"/>
              <a:endCxn id="78" idx="1"/>
            </p:cNvCxnSpPr>
            <p:nvPr/>
          </p:nvCxnSpPr>
          <p:spPr bwMode="auto">
            <a:xfrm>
              <a:off x="2456286" y="2505521"/>
              <a:ext cx="1087140" cy="622541"/>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AutoShape 13"/>
            <p:cNvCxnSpPr>
              <a:cxnSpLocks noChangeShapeType="1"/>
              <a:stCxn id="78" idx="2"/>
              <a:endCxn id="80" idx="6"/>
            </p:cNvCxnSpPr>
            <p:nvPr/>
          </p:nvCxnSpPr>
          <p:spPr bwMode="auto">
            <a:xfrm flipH="1" flipV="1">
              <a:off x="2479983" y="2746974"/>
              <a:ext cx="1039745" cy="41890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AutoShape 14"/>
            <p:cNvCxnSpPr>
              <a:cxnSpLocks noChangeShapeType="1"/>
              <a:stCxn id="81" idx="6"/>
              <a:endCxn id="78" idx="2"/>
            </p:cNvCxnSpPr>
            <p:nvPr/>
          </p:nvCxnSpPr>
          <p:spPr bwMode="auto">
            <a:xfrm>
              <a:off x="2479983" y="3026244"/>
              <a:ext cx="1039745" cy="13963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AutoShape 15"/>
            <p:cNvCxnSpPr>
              <a:cxnSpLocks noChangeShapeType="1"/>
              <a:stCxn id="82" idx="6"/>
              <a:endCxn id="78" idx="2"/>
            </p:cNvCxnSpPr>
            <p:nvPr/>
          </p:nvCxnSpPr>
          <p:spPr bwMode="auto">
            <a:xfrm flipV="1">
              <a:off x="2479983" y="3165879"/>
              <a:ext cx="1039745" cy="13963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AutoShape 16"/>
            <p:cNvCxnSpPr>
              <a:cxnSpLocks noChangeShapeType="1"/>
              <a:stCxn id="83" idx="6"/>
              <a:endCxn id="78" idx="2"/>
            </p:cNvCxnSpPr>
            <p:nvPr/>
          </p:nvCxnSpPr>
          <p:spPr bwMode="auto">
            <a:xfrm flipV="1">
              <a:off x="2479983" y="3165879"/>
              <a:ext cx="1039745" cy="41890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AutoShape 17"/>
            <p:cNvCxnSpPr>
              <a:cxnSpLocks noChangeShapeType="1"/>
              <a:endCxn id="78" idx="3"/>
            </p:cNvCxnSpPr>
            <p:nvPr/>
          </p:nvCxnSpPr>
          <p:spPr bwMode="auto">
            <a:xfrm flipV="1">
              <a:off x="2466653" y="3203697"/>
              <a:ext cx="1076773" cy="69817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graphicFrame>
              <p:nvGraphicFramePr>
                <p:cNvPr id="91" name="Object 27"/>
                <p:cNvGraphicFramePr>
                  <a:graphicFrameLocks noChangeAspect="1"/>
                </p:cNvGraphicFramePr>
                <p:nvPr>
                  <p:extLst>
                    <p:ext uri="{D42A27DB-BD31-4B8C-83A1-F6EECF244321}">
                      <p14:modId xmlns:p14="http://schemas.microsoft.com/office/powerpoint/2010/main" val="2936505907"/>
                    </p:ext>
                  </p:extLst>
                </p:nvPr>
              </p:nvGraphicFramePr>
              <p:xfrm>
                <a:off x="3604151" y="2880791"/>
                <a:ext cx="823501" cy="555632"/>
              </p:xfrm>
              <a:graphic>
                <a:graphicData uri="http://schemas.openxmlformats.org/presentationml/2006/ole">
                  <mc:AlternateContent>
                    <mc:Choice xmlns:v="urn:schemas-microsoft-com:vml" Requires="v">
                      <p:oleObj spid="_x0000_s55709" name="Equation" r:id="rId4" imgW="368280" imgH="253800" progId="Equation.3">
                        <p:embed/>
                      </p:oleObj>
                    </mc:Choice>
                    <mc:Fallback>
                      <p:oleObj name="Equation" r:id="rId4" imgW="368280" imgH="253800" progId="Equation.3">
                        <p:embed/>
                        <p:pic>
                          <p:nvPicPr>
                            <p:cNvPr id="0" name=""/>
                            <p:cNvPicPr>
                              <a:picLocks noChangeAspect="1" noChangeArrowheads="1"/>
                            </p:cNvPicPr>
                            <p:nvPr/>
                          </p:nvPicPr>
                          <p:blipFill>
                            <a:blip r:embed="rId5">
                              <a:extLst>
                                <a:ext uri="{28A0092B-C50C-407E-A947-70E740481C1C}">
                                  <a14:useLocalDpi val="0"/>
                                </a:ext>
                              </a:extLst>
                            </a:blip>
                            <a:srcRect/>
                            <a:stretch>
                              <a:fillRect/>
                            </a:stretch>
                          </p:blipFill>
                          <p:spPr bwMode="auto">
                            <a:xfrm>
                              <a:off x="3604151" y="2880791"/>
                              <a:ext cx="823501" cy="555632"/>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91" name="Object 27"/>
                <p:cNvGraphicFramePr>
                  <a:graphicFrameLocks noChangeAspect="1"/>
                </p:cNvGraphicFramePr>
                <p:nvPr>
                  <p:extLst>
                    <p:ext uri="{D42A27DB-BD31-4B8C-83A1-F6EECF244321}">
                      <p14:modId xmlns:p14="http://schemas.microsoft.com/office/powerpoint/2010/main" val="2936505907"/>
                    </p:ext>
                  </p:extLst>
                </p:nvPr>
              </p:nvGraphicFramePr>
              <p:xfrm>
                <a:off x="3604151" y="2880791"/>
                <a:ext cx="823501" cy="555632"/>
              </p:xfrm>
              <a:graphic>
                <a:graphicData uri="http://schemas.openxmlformats.org/presentationml/2006/ole">
                  <mc:AlternateContent>
                    <mc:Choice xmlns:v="urn:schemas-microsoft-com:vml" Requires="v">
                      <p:oleObj spid="_x0000_s55680" name="Equation" r:id="rId6" imgW="368280" imgH="253800" progId="Equation.3">
                        <p:embed/>
                      </p:oleObj>
                    </mc:Choice>
                    <mc:Fallback>
                      <p:oleObj name="Equation" r:id="rId6" imgW="368280" imgH="253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4151" y="2880791"/>
                              <a:ext cx="823501" cy="555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p:sp>
          <p:nvSpPr>
            <p:cNvPr id="92" name="Oval 28"/>
            <p:cNvSpPr>
              <a:spLocks noChangeArrowheads="1"/>
            </p:cNvSpPr>
            <p:nvPr/>
          </p:nvSpPr>
          <p:spPr bwMode="auto">
            <a:xfrm>
              <a:off x="3604151" y="2851700"/>
              <a:ext cx="782030" cy="6981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3" name="Group 92"/>
            <p:cNvGrpSpPr/>
            <p:nvPr/>
          </p:nvGrpSpPr>
          <p:grpSpPr>
            <a:xfrm>
              <a:off x="5334000" y="2502612"/>
              <a:ext cx="1492967" cy="1396353"/>
              <a:chOff x="5619033" y="2502612"/>
              <a:chExt cx="1492967" cy="1396353"/>
            </a:xfrm>
          </p:grpSpPr>
          <p:sp>
            <p:nvSpPr>
              <p:cNvPr id="101" name="Oval 30"/>
              <p:cNvSpPr>
                <a:spLocks noChangeArrowheads="1"/>
              </p:cNvSpPr>
              <p:nvPr/>
            </p:nvSpPr>
            <p:spPr bwMode="auto">
              <a:xfrm>
                <a:off x="5619033" y="2502612"/>
                <a:ext cx="1492967" cy="139635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Line 31"/>
              <p:cNvSpPr>
                <a:spLocks noChangeShapeType="1"/>
              </p:cNvSpPr>
              <p:nvPr/>
            </p:nvSpPr>
            <p:spPr bwMode="auto">
              <a:xfrm>
                <a:off x="5713263" y="3200788"/>
                <a:ext cx="1147867" cy="29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Line 32"/>
              <p:cNvSpPr>
                <a:spLocks noChangeShapeType="1"/>
              </p:cNvSpPr>
              <p:nvPr/>
            </p:nvSpPr>
            <p:spPr bwMode="auto">
              <a:xfrm>
                <a:off x="5950242" y="2642247"/>
                <a:ext cx="2962" cy="791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Line 36"/>
              <p:cNvSpPr>
                <a:spLocks noChangeShapeType="1"/>
              </p:cNvSpPr>
              <p:nvPr/>
            </p:nvSpPr>
            <p:spPr bwMode="auto">
              <a:xfrm>
                <a:off x="5879148" y="2712065"/>
                <a:ext cx="1421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Line 49"/>
              <p:cNvSpPr>
                <a:spLocks noChangeShapeType="1"/>
              </p:cNvSpPr>
              <p:nvPr/>
            </p:nvSpPr>
            <p:spPr bwMode="auto">
              <a:xfrm>
                <a:off x="6554537" y="3014608"/>
                <a:ext cx="0" cy="3490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108" name="Rectangle 107"/>
                  <p:cNvSpPr/>
                  <p:nvPr/>
                </p:nvSpPr>
                <p:spPr>
                  <a:xfrm>
                    <a:off x="6379340" y="3289471"/>
                    <a:ext cx="537525" cy="5380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i="1" u="none">
                                  <a:latin typeface="Cambria Math"/>
                                </a:rPr>
                              </m:ctrlPr>
                            </m:sSubPr>
                            <m:e>
                              <m:r>
                                <a:rPr lang="en-US" sz="1800" i="1" u="none">
                                  <a:latin typeface="Cambria Math"/>
                                </a:rPr>
                                <m:t>𝑇</m:t>
                              </m:r>
                            </m:e>
                            <m:sub>
                              <m:r>
                                <a:rPr lang="en-US" sz="1800" i="1" u="none">
                                  <a:latin typeface="Cambria Math"/>
                                </a:rPr>
                                <m:t>𝑗</m:t>
                              </m:r>
                            </m:sub>
                          </m:sSub>
                        </m:oMath>
                      </m:oMathPara>
                    </a14:m>
                    <a:endParaRPr lang="en-US" sz="1800" dirty="0"/>
                  </a:p>
                </p:txBody>
              </p:sp>
            </mc:Choice>
            <mc:Fallback xmlns="">
              <p:sp>
                <p:nvSpPr>
                  <p:cNvPr id="108" name="Rectangle 107"/>
                  <p:cNvSpPr>
                    <a:spLocks noRot="1" noChangeAspect="1" noMove="1" noResize="1" noEditPoints="1" noAdjustHandles="1" noChangeArrowheads="1" noChangeShapeType="1" noTextEdit="1"/>
                  </p:cNvSpPr>
                  <p:nvPr/>
                </p:nvSpPr>
                <p:spPr>
                  <a:xfrm>
                    <a:off x="6379340" y="3289471"/>
                    <a:ext cx="537525" cy="538064"/>
                  </a:xfrm>
                  <a:prstGeom prst="rect">
                    <a:avLst/>
                  </a:prstGeom>
                  <a:blipFill rotWithShape="1">
                    <a:blip r:embed="rId8"/>
                    <a:stretch>
                      <a:fillRect b="-781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4" name="Rectangle 93"/>
                <p:cNvSpPr/>
                <p:nvPr/>
              </p:nvSpPr>
              <p:spPr>
                <a:xfrm>
                  <a:off x="7696200" y="2933870"/>
                  <a:ext cx="500522" cy="474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300" i="1" u="none">
                                <a:latin typeface="Cambria Math"/>
                              </a:rPr>
                            </m:ctrlPr>
                          </m:sSubPr>
                          <m:e>
                            <m:r>
                              <a:rPr lang="en-US" sz="2300" i="1" u="none">
                                <a:latin typeface="Cambria Math"/>
                              </a:rPr>
                              <m:t>𝑜</m:t>
                            </m:r>
                          </m:e>
                          <m:sub>
                            <m:r>
                              <a:rPr lang="en-US" sz="2300" i="1" u="none">
                                <a:latin typeface="Cambria Math"/>
                              </a:rPr>
                              <m:t>𝑗</m:t>
                            </m:r>
                          </m:sub>
                        </m:sSub>
                      </m:oMath>
                    </m:oMathPara>
                  </a14:m>
                  <a:endParaRPr lang="en-US" sz="2300" dirty="0"/>
                </a:p>
              </p:txBody>
            </p:sp>
          </mc:Choice>
          <mc:Fallback xmlns="">
            <p:sp>
              <p:nvSpPr>
                <p:cNvPr id="94" name="Rectangle 93"/>
                <p:cNvSpPr>
                  <a:spLocks noRot="1" noChangeAspect="1" noMove="1" noResize="1" noEditPoints="1" noAdjustHandles="1" noChangeArrowheads="1" noChangeShapeType="1" noTextEdit="1"/>
                </p:cNvSpPr>
                <p:nvPr/>
              </p:nvSpPr>
              <p:spPr>
                <a:xfrm>
                  <a:off x="7696200" y="2933870"/>
                  <a:ext cx="500522" cy="474810"/>
                </a:xfrm>
                <a:prstGeom prst="rect">
                  <a:avLst/>
                </a:prstGeom>
                <a:blipFill rotWithShape="1">
                  <a:blip r:embed="rId9"/>
                  <a:stretch>
                    <a:fillRect r="-3030" b="-508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Rectangle 94"/>
                <p:cNvSpPr/>
                <p:nvPr/>
              </p:nvSpPr>
              <p:spPr>
                <a:xfrm>
                  <a:off x="1874520" y="2199640"/>
                  <a:ext cx="609600" cy="13849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u="none" smtClean="0">
                                <a:latin typeface="Cambria Math"/>
                              </a:rPr>
                            </m:ctrlPr>
                          </m:sSubPr>
                          <m:e>
                            <m:r>
                              <a:rPr lang="en-US" i="1" u="none">
                                <a:latin typeface="Cambria Math"/>
                              </a:rPr>
                              <m:t>𝑥</m:t>
                            </m:r>
                          </m:e>
                          <m:sub>
                            <m:r>
                              <a:rPr lang="en-US" b="0" i="1" u="none" smtClean="0">
                                <a:latin typeface="Cambria Math"/>
                              </a:rPr>
                              <m:t>1</m:t>
                            </m:r>
                          </m:sub>
                        </m:sSub>
                      </m:oMath>
                    </m:oMathPara>
                  </a14:m>
                  <a:endParaRPr lang="en-US" dirty="0" smtClean="0"/>
                </a:p>
                <a:p>
                  <a:pPr/>
                  <a14:m>
                    <m:oMathPara xmlns:m="http://schemas.openxmlformats.org/officeDocument/2006/math">
                      <m:oMathParaPr>
                        <m:jc m:val="centerGroup"/>
                      </m:oMathParaPr>
                      <m:oMath xmlns:m="http://schemas.openxmlformats.org/officeDocument/2006/math">
                        <m:sSub>
                          <m:sSubPr>
                            <m:ctrlPr>
                              <a:rPr lang="en-US" i="1" u="none">
                                <a:latin typeface="Cambria Math"/>
                              </a:rPr>
                            </m:ctrlPr>
                          </m:sSubPr>
                          <m:e>
                            <m:r>
                              <a:rPr lang="en-US" i="1" u="none">
                                <a:latin typeface="Cambria Math"/>
                              </a:rPr>
                              <m:t>𝑥</m:t>
                            </m:r>
                          </m:e>
                          <m:sub>
                            <m:r>
                              <a:rPr lang="en-US" b="0" i="1" u="none" smtClean="0">
                                <a:latin typeface="Cambria Math"/>
                              </a:rPr>
                              <m:t>2</m:t>
                            </m:r>
                          </m:sub>
                        </m:sSub>
                      </m:oMath>
                    </m:oMathPara>
                  </a14:m>
                  <a:endParaRPr lang="en-US" dirty="0" smtClean="0"/>
                </a:p>
                <a:p>
                  <a:pPr/>
                  <a14:m>
                    <m:oMathPara xmlns:m="http://schemas.openxmlformats.org/officeDocument/2006/math">
                      <m:oMathParaPr>
                        <m:jc m:val="centerGroup"/>
                      </m:oMathParaPr>
                      <m:oMath xmlns:m="http://schemas.openxmlformats.org/officeDocument/2006/math">
                        <m:sSub>
                          <m:sSubPr>
                            <m:ctrlPr>
                              <a:rPr lang="en-US" i="1" u="none">
                                <a:latin typeface="Cambria Math"/>
                              </a:rPr>
                            </m:ctrlPr>
                          </m:sSubPr>
                          <m:e>
                            <m:r>
                              <a:rPr lang="en-US" i="1" u="none">
                                <a:latin typeface="Cambria Math"/>
                              </a:rPr>
                              <m:t>𝑥</m:t>
                            </m:r>
                          </m:e>
                          <m:sub>
                            <m:r>
                              <a:rPr lang="en-US" b="0" i="1" u="none" smtClean="0">
                                <a:latin typeface="Cambria Math"/>
                              </a:rPr>
                              <m:t>3</m:t>
                            </m:r>
                          </m:sub>
                        </m:sSub>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u="none">
                                <a:latin typeface="Cambria Math"/>
                              </a:rPr>
                            </m:ctrlPr>
                          </m:sSubPr>
                          <m:e>
                            <m:r>
                              <a:rPr lang="en-US" i="1" u="none">
                                <a:latin typeface="Cambria Math"/>
                              </a:rPr>
                              <m:t>𝑥</m:t>
                            </m:r>
                          </m:e>
                          <m:sub>
                            <m:r>
                              <a:rPr lang="en-US" b="0" i="1" u="none" smtClean="0">
                                <a:latin typeface="Cambria Math"/>
                              </a:rPr>
                              <m:t>4</m:t>
                            </m:r>
                          </m:sub>
                        </m:sSub>
                      </m:oMath>
                    </m:oMathPara>
                  </a14:m>
                  <a:endParaRPr lang="en-US" dirty="0" smtClean="0"/>
                </a:p>
                <a:p>
                  <a:pPr/>
                  <a14:m>
                    <m:oMathPara xmlns:m="http://schemas.openxmlformats.org/officeDocument/2006/math">
                      <m:oMathParaPr>
                        <m:jc m:val="centerGroup"/>
                      </m:oMathParaPr>
                      <m:oMath xmlns:m="http://schemas.openxmlformats.org/officeDocument/2006/math">
                        <m:sSub>
                          <m:sSubPr>
                            <m:ctrlPr>
                              <a:rPr lang="en-US" i="1" u="none">
                                <a:latin typeface="Cambria Math"/>
                              </a:rPr>
                            </m:ctrlPr>
                          </m:sSubPr>
                          <m:e>
                            <m:r>
                              <a:rPr lang="en-US" i="1" u="none">
                                <a:latin typeface="Cambria Math"/>
                              </a:rPr>
                              <m:t>𝑥</m:t>
                            </m:r>
                          </m:e>
                          <m:sub>
                            <m:r>
                              <a:rPr lang="en-US" b="0" i="1" u="none" smtClean="0">
                                <a:latin typeface="Cambria Math"/>
                              </a:rPr>
                              <m:t>5</m:t>
                            </m:r>
                          </m:sub>
                        </m:sSub>
                      </m:oMath>
                    </m:oMathPara>
                  </a14:m>
                  <a:endParaRPr lang="en-US" dirty="0" smtClean="0"/>
                </a:p>
                <a:p>
                  <a:pPr/>
                  <a14:m>
                    <m:oMathPara xmlns:m="http://schemas.openxmlformats.org/officeDocument/2006/math">
                      <m:oMathParaPr>
                        <m:jc m:val="centerGroup"/>
                      </m:oMathParaPr>
                      <m:oMath xmlns:m="http://schemas.openxmlformats.org/officeDocument/2006/math">
                        <m:sSub>
                          <m:sSubPr>
                            <m:ctrlPr>
                              <a:rPr lang="en-US" i="1" u="none">
                                <a:latin typeface="Cambria Math"/>
                              </a:rPr>
                            </m:ctrlPr>
                          </m:sSubPr>
                          <m:e>
                            <m:r>
                              <a:rPr lang="en-US" i="1" u="none">
                                <a:latin typeface="Cambria Math"/>
                              </a:rPr>
                              <m:t>𝑥</m:t>
                            </m:r>
                          </m:e>
                          <m:sub>
                            <m:r>
                              <a:rPr lang="en-US" b="0" i="1" u="none" smtClean="0">
                                <a:latin typeface="Cambria Math"/>
                              </a:rPr>
                              <m:t>6</m:t>
                            </m:r>
                          </m:sub>
                        </m:sSub>
                      </m:oMath>
                    </m:oMathPara>
                  </a14:m>
                  <a:endParaRPr lang="en-US" dirty="0"/>
                </a:p>
              </p:txBody>
            </p:sp>
          </mc:Choice>
          <mc:Fallback xmlns="">
            <p:sp>
              <p:nvSpPr>
                <p:cNvPr id="95" name="Rectangle 94"/>
                <p:cNvSpPr>
                  <a:spLocks noRot="1" noChangeAspect="1" noMove="1" noResize="1" noEditPoints="1" noAdjustHandles="1" noChangeArrowheads="1" noChangeShapeType="1" noTextEdit="1"/>
                </p:cNvSpPr>
                <p:nvPr/>
              </p:nvSpPr>
              <p:spPr>
                <a:xfrm>
                  <a:off x="1874520" y="2199640"/>
                  <a:ext cx="609600" cy="1384995"/>
                </a:xfrm>
                <a:prstGeom prst="rect">
                  <a:avLst/>
                </a:prstGeom>
                <a:blipFill rotWithShape="1">
                  <a:blip r:embed="rId10"/>
                  <a:stretch>
                    <a:fillRect b="-3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Rectangle 95"/>
                <p:cNvSpPr/>
                <p:nvPr/>
              </p:nvSpPr>
              <p:spPr>
                <a:xfrm>
                  <a:off x="3342640" y="2672080"/>
                  <a:ext cx="549181" cy="4651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u="none" smtClean="0">
                                <a:latin typeface="Cambria Math"/>
                              </a:rPr>
                            </m:ctrlPr>
                          </m:sSubPr>
                          <m:e>
                            <m:r>
                              <a:rPr lang="en-US" sz="1600" i="1" u="none">
                                <a:latin typeface="Cambria Math"/>
                              </a:rPr>
                              <m:t>𝑥</m:t>
                            </m:r>
                          </m:e>
                          <m:sub>
                            <m:r>
                              <a:rPr lang="en-US" sz="1600" b="0" i="1" u="none" smtClean="0">
                                <a:latin typeface="Cambria Math"/>
                              </a:rPr>
                              <m:t>7</m:t>
                            </m:r>
                          </m:sub>
                        </m:sSub>
                      </m:oMath>
                    </m:oMathPara>
                  </a14:m>
                  <a:endParaRPr lang="en-US" sz="1600" dirty="0"/>
                </a:p>
              </p:txBody>
            </p:sp>
          </mc:Choice>
          <mc:Fallback xmlns="">
            <p:sp>
              <p:nvSpPr>
                <p:cNvPr id="96" name="Rectangle 95"/>
                <p:cNvSpPr>
                  <a:spLocks noRot="1" noChangeAspect="1" noMove="1" noResize="1" noEditPoints="1" noAdjustHandles="1" noChangeArrowheads="1" noChangeShapeType="1" noTextEdit="1"/>
                </p:cNvSpPr>
                <p:nvPr/>
              </p:nvSpPr>
              <p:spPr>
                <a:xfrm>
                  <a:off x="3342640" y="2672080"/>
                  <a:ext cx="549181" cy="465123"/>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Rectangle 96"/>
                <p:cNvSpPr/>
                <p:nvPr/>
              </p:nvSpPr>
              <p:spPr>
                <a:xfrm>
                  <a:off x="2700698" y="2370403"/>
                  <a:ext cx="699980" cy="4651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u="none" smtClean="0">
                                <a:latin typeface="Cambria Math"/>
                              </a:rPr>
                            </m:ctrlPr>
                          </m:sSubPr>
                          <m:e>
                            <m:r>
                              <a:rPr lang="en-US" sz="1600" i="1" u="none">
                                <a:latin typeface="Cambria Math"/>
                              </a:rPr>
                              <m:t>𝑤</m:t>
                            </m:r>
                          </m:e>
                          <m:sub>
                            <m:r>
                              <a:rPr lang="en-US" sz="1600" b="0" i="1" u="none" smtClean="0">
                                <a:latin typeface="Cambria Math"/>
                              </a:rPr>
                              <m:t>17</m:t>
                            </m:r>
                          </m:sub>
                        </m:sSub>
                      </m:oMath>
                    </m:oMathPara>
                  </a14:m>
                  <a:endParaRPr lang="en-US" sz="1600" dirty="0"/>
                </a:p>
              </p:txBody>
            </p:sp>
          </mc:Choice>
          <mc:Fallback xmlns="">
            <p:sp>
              <p:nvSpPr>
                <p:cNvPr id="97" name="Rectangle 96"/>
                <p:cNvSpPr>
                  <a:spLocks noRot="1" noChangeAspect="1" noMove="1" noResize="1" noEditPoints="1" noAdjustHandles="1" noChangeArrowheads="1" noChangeShapeType="1" noTextEdit="1"/>
                </p:cNvSpPr>
                <p:nvPr/>
              </p:nvSpPr>
              <p:spPr>
                <a:xfrm>
                  <a:off x="2700698" y="2370403"/>
                  <a:ext cx="699980" cy="465123"/>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Rectangle 97"/>
                <p:cNvSpPr/>
                <p:nvPr/>
              </p:nvSpPr>
              <p:spPr>
                <a:xfrm>
                  <a:off x="2721018" y="3535679"/>
                  <a:ext cx="705929" cy="4651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u="none" smtClean="0">
                                <a:latin typeface="Cambria Math"/>
                              </a:rPr>
                            </m:ctrlPr>
                          </m:sSubPr>
                          <m:e>
                            <m:r>
                              <a:rPr lang="en-US" sz="1600" i="1" u="none">
                                <a:latin typeface="Cambria Math"/>
                              </a:rPr>
                              <m:t>𝑤</m:t>
                            </m:r>
                          </m:e>
                          <m:sub>
                            <m:r>
                              <a:rPr lang="en-US" sz="1600" b="0" i="1" u="none" smtClean="0">
                                <a:latin typeface="Cambria Math"/>
                              </a:rPr>
                              <m:t>67</m:t>
                            </m:r>
                          </m:sub>
                        </m:sSub>
                      </m:oMath>
                    </m:oMathPara>
                  </a14:m>
                  <a:endParaRPr lang="en-US" sz="1600" dirty="0"/>
                </a:p>
              </p:txBody>
            </p:sp>
          </mc:Choice>
          <mc:Fallback xmlns="">
            <p:sp>
              <p:nvSpPr>
                <p:cNvPr id="98" name="Rectangle 97"/>
                <p:cNvSpPr>
                  <a:spLocks noRot="1" noChangeAspect="1" noMove="1" noResize="1" noEditPoints="1" noAdjustHandles="1" noChangeArrowheads="1" noChangeShapeType="1" noTextEdit="1"/>
                </p:cNvSpPr>
                <p:nvPr/>
              </p:nvSpPr>
              <p:spPr>
                <a:xfrm>
                  <a:off x="2721018" y="3535679"/>
                  <a:ext cx="705929" cy="465123"/>
                </a:xfrm>
                <a:prstGeom prst="rect">
                  <a:avLst/>
                </a:prstGeom>
                <a:blipFill rotWithShape="1">
                  <a:blip r:embed="rId13"/>
                  <a:stretch>
                    <a:fillRect/>
                  </a:stretch>
                </a:blipFill>
              </p:spPr>
              <p:txBody>
                <a:bodyPr/>
                <a:lstStyle/>
                <a:p>
                  <a:r>
                    <a:rPr lang="en-US">
                      <a:noFill/>
                    </a:rPr>
                    <a:t> </a:t>
                  </a:r>
                </a:p>
              </p:txBody>
            </p:sp>
          </mc:Fallback>
        </mc:AlternateContent>
        <p:sp>
          <p:nvSpPr>
            <p:cNvPr id="99" name="Right Arrow 98"/>
            <p:cNvSpPr/>
            <p:nvPr/>
          </p:nvSpPr>
          <p:spPr>
            <a:xfrm>
              <a:off x="4495800" y="2999283"/>
              <a:ext cx="762000" cy="38399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0" name="Right Arrow 99"/>
            <p:cNvSpPr/>
            <p:nvPr/>
          </p:nvSpPr>
          <p:spPr>
            <a:xfrm>
              <a:off x="6934200" y="3008790"/>
              <a:ext cx="762000" cy="38399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pic>
        <p:nvPicPr>
          <p:cNvPr id="109" name="Picture 469" descr="http://docs.roguewave.com/imsl/c/7.0/html/cstat/ImagesExt/image162_59.pn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9110" b="16554"/>
          <a:stretch/>
        </p:blipFill>
        <p:spPr bwMode="auto">
          <a:xfrm>
            <a:off x="5410200" y="5281475"/>
            <a:ext cx="670597" cy="359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3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 Learning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Repeatedly iterate through examples adjusting weights according </a:t>
                </a:r>
                <a:r>
                  <a:rPr lang="en-US" dirty="0"/>
                  <a:t>to the perceptron learning rule until all outputs are corrected</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a:rPr>
                          </m:ctrlPr>
                        </m:sSubPr>
                        <m:e>
                          <m:r>
                            <a:rPr lang="en-US" i="1">
                              <a:latin typeface="Cambria Math"/>
                            </a:rPr>
                            <m:t>𝑤</m:t>
                          </m:r>
                        </m:e>
                        <m:sub>
                          <m:r>
                            <a:rPr lang="en-US" i="1">
                              <a:latin typeface="Cambria Math"/>
                            </a:rPr>
                            <m:t>𝑖𝑗</m:t>
                          </m:r>
                        </m:sub>
                      </m:sSub>
                      <m:r>
                        <a:rPr lang="en-US" i="1">
                          <a:latin typeface="Cambria Math"/>
                        </a:rPr>
                        <m:t>=</m:t>
                      </m:r>
                      <m:sSub>
                        <m:sSubPr>
                          <m:ctrlPr>
                            <a:rPr lang="en-US" i="1">
                              <a:latin typeface="Cambria Math"/>
                            </a:rPr>
                          </m:ctrlPr>
                        </m:sSubPr>
                        <m:e>
                          <m:r>
                            <a:rPr lang="en-US" i="1">
                              <a:latin typeface="Cambria Math"/>
                            </a:rPr>
                            <m:t>𝑤</m:t>
                          </m:r>
                        </m:e>
                        <m:sub>
                          <m:r>
                            <a:rPr lang="en-US" i="1">
                              <a:latin typeface="Cambria Math"/>
                            </a:rPr>
                            <m:t>𝑖𝑗</m:t>
                          </m:r>
                        </m:sub>
                      </m:sSub>
                      <m:r>
                        <a:rPr lang="en-US" i="1">
                          <a:latin typeface="Cambria Math"/>
                        </a:rPr>
                        <m:t>+</m:t>
                      </m:r>
                      <m:r>
                        <a:rPr lang="en-US" i="1">
                          <a:latin typeface="Cambria Math"/>
                        </a:rPr>
                        <m:t>𝑅</m:t>
                      </m:r>
                      <m:d>
                        <m:dPr>
                          <m:ctrlPr>
                            <a:rPr lang="en-US" i="1">
                              <a:latin typeface="Cambria Math"/>
                            </a:rPr>
                          </m:ctrlPr>
                        </m:dPr>
                        <m:e>
                          <m:sSub>
                            <m:sSubPr>
                              <m:ctrlPr>
                                <a:rPr lang="en-US" i="1">
                                  <a:latin typeface="Cambria Math"/>
                                </a:rPr>
                              </m:ctrlPr>
                            </m:sSubPr>
                            <m:e>
                              <m:r>
                                <a:rPr lang="en-US" i="1">
                                  <a:latin typeface="Cambria Math"/>
                                </a:rPr>
                                <m:t>𝑡</m:t>
                              </m:r>
                            </m:e>
                            <m:sub>
                              <m:r>
                                <a:rPr lang="en-US" i="1">
                                  <a:latin typeface="Cambria Math"/>
                                </a:rPr>
                                <m:t>𝑗</m:t>
                              </m:r>
                            </m:sub>
                          </m:sSub>
                          <m:r>
                            <a:rPr lang="en-US" i="1">
                              <a:latin typeface="Cambria Math"/>
                            </a:rPr>
                            <m:t>−</m:t>
                          </m:r>
                          <m:sSub>
                            <m:sSubPr>
                              <m:ctrlPr>
                                <a:rPr lang="en-US" i="1">
                                  <a:latin typeface="Cambria Math"/>
                                </a:rPr>
                              </m:ctrlPr>
                            </m:sSubPr>
                            <m:e>
                              <m:r>
                                <a:rPr lang="en-US" i="1" smtClean="0">
                                  <a:latin typeface="Cambria Math"/>
                                </a:rPr>
                                <m:t>𝑜</m:t>
                              </m:r>
                            </m:e>
                            <m:sub>
                              <m:r>
                                <a:rPr lang="en-US" i="1">
                                  <a:latin typeface="Cambria Math"/>
                                </a:rPr>
                                <m:t>𝑗</m:t>
                              </m:r>
                            </m:sub>
                          </m:sSub>
                        </m:e>
                      </m:d>
                      <m:sSub>
                        <m:sSubPr>
                          <m:ctrlPr>
                            <a:rPr lang="en-US" i="1">
                              <a:latin typeface="Cambria Math"/>
                            </a:rPr>
                          </m:ctrlPr>
                        </m:sSubPr>
                        <m:e>
                          <m:r>
                            <a:rPr lang="en-US" i="1">
                              <a:latin typeface="Cambria Math"/>
                            </a:rPr>
                            <m:t>𝑥</m:t>
                          </m:r>
                        </m:e>
                        <m:sub>
                          <m:r>
                            <a:rPr lang="en-US" i="1">
                              <a:latin typeface="Cambria Math"/>
                            </a:rPr>
                            <m:t>𝑖</m:t>
                          </m:r>
                        </m:sub>
                      </m:sSub>
                    </m:oMath>
                  </m:oMathPara>
                </a14:m>
                <a:endParaRPr lang="en-US" dirty="0"/>
              </a:p>
              <a:p>
                <a:pPr marL="457200" indent="-457200">
                  <a:buFont typeface="+mj-lt"/>
                  <a:buAutoNum type="arabicPeriod"/>
                </a:pPr>
                <a:r>
                  <a:rPr lang="en-US" dirty="0" smtClean="0"/>
                  <a:t>Initialize </a:t>
                </a:r>
                <a:r>
                  <a:rPr lang="en-US" dirty="0"/>
                  <a:t>all weights to zero (or randomly) </a:t>
                </a:r>
              </a:p>
              <a:p>
                <a:pPr marL="457200" indent="-457200">
                  <a:buFont typeface="+mj-lt"/>
                  <a:buAutoNum type="arabicPeriod"/>
                </a:pPr>
                <a:r>
                  <a:rPr lang="en-US" dirty="0" smtClean="0"/>
                  <a:t>Until </a:t>
                </a:r>
                <a:r>
                  <a:rPr lang="en-US" dirty="0"/>
                  <a:t>outputs for all training examples are correct</a:t>
                </a:r>
              </a:p>
              <a:p>
                <a:pPr marL="914400" lvl="1" indent="-457200">
                  <a:buFont typeface="+mj-lt"/>
                  <a:buAutoNum type="arabicPeriod"/>
                </a:pPr>
                <a:r>
                  <a:rPr lang="en-US" dirty="0" smtClean="0"/>
                  <a:t>For </a:t>
                </a:r>
                <a:r>
                  <a:rPr lang="en-US" dirty="0"/>
                  <a:t>each training example </a:t>
                </a:r>
                <a14:m>
                  <m:oMath xmlns:m="http://schemas.openxmlformats.org/officeDocument/2006/math">
                    <m:r>
                      <a:rPr lang="en-US" b="0" i="1" smtClean="0">
                        <a:latin typeface="Cambria Math"/>
                      </a:rPr>
                      <m:t>𝑗</m:t>
                    </m:r>
                  </m:oMath>
                </a14:m>
                <a:r>
                  <a:rPr lang="en-US" dirty="0"/>
                  <a:t>, do</a:t>
                </a:r>
              </a:p>
              <a:p>
                <a:pPr marL="1257300" lvl="2" indent="-342900">
                  <a:buFont typeface="+mj-lt"/>
                  <a:buAutoNum type="arabicPeriod"/>
                </a:pPr>
                <a:r>
                  <a:rPr lang="en-US" dirty="0" smtClean="0"/>
                  <a:t>compute </a:t>
                </a:r>
                <a:r>
                  <a:rPr lang="en-US" dirty="0"/>
                  <a:t>the current output </a:t>
                </a:r>
                <a14:m>
                  <m:oMath xmlns:m="http://schemas.openxmlformats.org/officeDocument/2006/math">
                    <m:r>
                      <a:rPr lang="en-US" i="1">
                        <a:latin typeface="Cambria Math"/>
                      </a:rPr>
                      <m:t>𝑜</m:t>
                    </m:r>
                  </m:oMath>
                </a14:m>
                <a:endParaRPr lang="en-US" dirty="0"/>
              </a:p>
              <a:p>
                <a:pPr marL="1257300" lvl="2" indent="-342900">
                  <a:buFont typeface="+mj-lt"/>
                  <a:buAutoNum type="arabicPeriod"/>
                </a:pPr>
                <a:r>
                  <a:rPr lang="en-US" dirty="0" smtClean="0"/>
                  <a:t>compare </a:t>
                </a:r>
                <a:r>
                  <a:rPr lang="en-US" dirty="0"/>
                  <a:t>it to the target </a:t>
                </a:r>
                <a:r>
                  <a:rPr lang="en-US" dirty="0" smtClean="0"/>
                  <a:t> </a:t>
                </a:r>
                <a14:m>
                  <m:oMath xmlns:m="http://schemas.openxmlformats.org/officeDocument/2006/math">
                    <m:r>
                      <a:rPr lang="en-US" b="0" i="1" smtClean="0">
                        <a:latin typeface="Cambria Math"/>
                      </a:rPr>
                      <m:t>𝑡</m:t>
                    </m:r>
                  </m:oMath>
                </a14:m>
                <a:r>
                  <a:rPr lang="en-US" dirty="0"/>
                  <a:t> and update the weights </a:t>
                </a:r>
                <a:r>
                  <a:rPr lang="en-US" dirty="0" smtClean="0"/>
                  <a:t>according    to </a:t>
                </a:r>
                <a:r>
                  <a:rPr lang="en-US" dirty="0"/>
                  <a:t>the perceptron learning rule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681" t="-1078" r="-2213"/>
                </a:stretch>
              </a:blipFill>
            </p:spPr>
            <p:txBody>
              <a:bodyPr/>
              <a:lstStyle/>
              <a:p>
                <a:r>
                  <a:rPr lang="en-US">
                    <a:noFill/>
                  </a:rPr>
                  <a:t> </a:t>
                </a:r>
              </a:p>
            </p:txBody>
          </p:sp>
        </mc:Fallback>
      </mc:AlternateContent>
      <p:sp>
        <p:nvSpPr>
          <p:cNvPr id="4" name="Content Placeholder 3"/>
          <p:cNvSpPr>
            <a:spLocks noGrp="1"/>
          </p:cNvSpPr>
          <p:nvPr>
            <p:ph sz="quarter" idx="13"/>
          </p:nvPr>
        </p:nvSpPr>
        <p:spPr/>
        <p:txBody>
          <a:bodyPr/>
          <a:lstStyle/>
          <a:p>
            <a:endParaRPr lang="en-US"/>
          </a:p>
        </p:txBody>
      </p:sp>
      <p:sp>
        <p:nvSpPr>
          <p:cNvPr id="5" name="Slide Number Placeholder 4"/>
          <p:cNvSpPr>
            <a:spLocks noGrp="1"/>
          </p:cNvSpPr>
          <p:nvPr>
            <p:ph type="sldNum" sz="quarter" idx="14"/>
          </p:nvPr>
        </p:nvSpPr>
        <p:spPr/>
        <p:txBody>
          <a:bodyPr/>
          <a:lstStyle/>
          <a:p>
            <a:fld id="{FA6F6034-1516-478C-9756-BC6A8296D6DE}" type="slidenum">
              <a:rPr lang="en-US" smtClean="0"/>
              <a:pPr/>
              <a:t>13</a:t>
            </a:fld>
            <a:endParaRPr lang="en-US" dirty="0"/>
          </a:p>
        </p:txBody>
      </p:sp>
      <p:sp>
        <p:nvSpPr>
          <p:cNvPr id="7" name="Rectangle 6"/>
          <p:cNvSpPr/>
          <p:nvPr/>
        </p:nvSpPr>
        <p:spPr>
          <a:xfrm>
            <a:off x="2819400" y="5181600"/>
            <a:ext cx="4343400" cy="1143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b="1" u="none" dirty="0"/>
              <a:t>When will this algorithm terminate (converge) ?</a:t>
            </a:r>
          </a:p>
        </p:txBody>
      </p:sp>
      <p:sp>
        <p:nvSpPr>
          <p:cNvPr id="6" name="Rectangle 5"/>
          <p:cNvSpPr/>
          <p:nvPr/>
        </p:nvSpPr>
        <p:spPr>
          <a:xfrm>
            <a:off x="1524000" y="2971800"/>
            <a:ext cx="7315200" cy="21717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1720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 Convergence</a:t>
            </a:r>
            <a:endParaRPr lang="en-US" dirty="0"/>
          </a:p>
        </p:txBody>
      </p:sp>
      <p:sp>
        <p:nvSpPr>
          <p:cNvPr id="3" name="Content Placeholder 2"/>
          <p:cNvSpPr>
            <a:spLocks noGrp="1"/>
          </p:cNvSpPr>
          <p:nvPr>
            <p:ph idx="1"/>
          </p:nvPr>
        </p:nvSpPr>
        <p:spPr/>
        <p:txBody>
          <a:bodyPr/>
          <a:lstStyle/>
          <a:p>
            <a:r>
              <a:rPr lang="en-US" b="1" dirty="0" smtClean="0"/>
              <a:t>Perceptron </a:t>
            </a:r>
            <a:r>
              <a:rPr lang="en-US" b="1" dirty="0"/>
              <a:t>Convergence Theorem:</a:t>
            </a:r>
          </a:p>
          <a:p>
            <a:r>
              <a:rPr lang="en-US" dirty="0" smtClean="0"/>
              <a:t>If </a:t>
            </a:r>
            <a:r>
              <a:rPr lang="en-US" dirty="0"/>
              <a:t>there exist a set of weights that are </a:t>
            </a:r>
            <a:r>
              <a:rPr lang="en-US" b="1" dirty="0"/>
              <a:t>consistent</a:t>
            </a:r>
            <a:r>
              <a:rPr lang="en-US" dirty="0"/>
              <a:t> with the </a:t>
            </a:r>
            <a:r>
              <a:rPr lang="en-US" dirty="0" smtClean="0"/>
              <a:t>data (i.e</a:t>
            </a:r>
            <a:r>
              <a:rPr lang="en-US" dirty="0"/>
              <a:t>., the data is linearly separable</a:t>
            </a:r>
            <a:r>
              <a:rPr lang="en-US" dirty="0" smtClean="0"/>
              <a:t>), </a:t>
            </a:r>
            <a:r>
              <a:rPr lang="en-US" dirty="0"/>
              <a:t>the perceptron </a:t>
            </a:r>
            <a:r>
              <a:rPr lang="en-US" dirty="0" smtClean="0"/>
              <a:t>learning algorithm </a:t>
            </a:r>
            <a:r>
              <a:rPr lang="en-US" dirty="0"/>
              <a:t>will </a:t>
            </a:r>
            <a:r>
              <a:rPr lang="en-US" dirty="0" smtClean="0"/>
              <a:t>converge</a:t>
            </a:r>
          </a:p>
          <a:p>
            <a:pPr lvl="1"/>
            <a:r>
              <a:rPr lang="en-US" dirty="0" smtClean="0"/>
              <a:t>How </a:t>
            </a:r>
            <a:r>
              <a:rPr lang="en-US" dirty="0"/>
              <a:t>long would it take to converge </a:t>
            </a:r>
            <a:r>
              <a:rPr lang="en-US" dirty="0" smtClean="0"/>
              <a:t>?</a:t>
            </a:r>
            <a:endParaRPr lang="en-US" dirty="0"/>
          </a:p>
          <a:p>
            <a:r>
              <a:rPr lang="en-US" b="1" dirty="0" smtClean="0"/>
              <a:t>Perceptron </a:t>
            </a:r>
            <a:r>
              <a:rPr lang="en-US" b="1" dirty="0"/>
              <a:t>Cycling Theorem: </a:t>
            </a:r>
            <a:endParaRPr lang="en-US" b="1" dirty="0" smtClean="0"/>
          </a:p>
          <a:p>
            <a:r>
              <a:rPr lang="en-US" dirty="0" smtClean="0"/>
              <a:t>If </a:t>
            </a:r>
            <a:r>
              <a:rPr lang="en-US" dirty="0"/>
              <a:t>the training data is not </a:t>
            </a:r>
            <a:r>
              <a:rPr lang="en-US" dirty="0" smtClean="0"/>
              <a:t>linearly separable the </a:t>
            </a:r>
            <a:r>
              <a:rPr lang="en-US" dirty="0"/>
              <a:t>perceptron learning algorithm will eventually repeat the </a:t>
            </a:r>
            <a:r>
              <a:rPr lang="en-US" dirty="0" smtClean="0"/>
              <a:t>same </a:t>
            </a:r>
            <a:r>
              <a:rPr lang="en-US" dirty="0"/>
              <a:t>set of weights and therefore enter an infinite </a:t>
            </a:r>
            <a:r>
              <a:rPr lang="en-US" dirty="0" smtClean="0"/>
              <a:t>loop.</a:t>
            </a:r>
          </a:p>
          <a:p>
            <a:pPr lvl="1"/>
            <a:r>
              <a:rPr lang="en-US" dirty="0" smtClean="0"/>
              <a:t>How </a:t>
            </a:r>
            <a:r>
              <a:rPr lang="en-US" dirty="0"/>
              <a:t>to provide robustness, more expressivity ? </a:t>
            </a:r>
          </a:p>
        </p:txBody>
      </p:sp>
      <p:sp>
        <p:nvSpPr>
          <p:cNvPr id="7" name="Content Placeholder 6"/>
          <p:cNvSpPr>
            <a:spLocks noGrp="1"/>
          </p:cNvSpPr>
          <p:nvPr>
            <p:ph sz="quarter" idx="13"/>
          </p:nvPr>
        </p:nvSpPr>
        <p:spPr/>
        <p:txBody>
          <a:bodyPr/>
          <a:lstStyle/>
          <a:p>
            <a:r>
              <a:rPr lang="en-US" dirty="0" smtClean="0"/>
              <a:t>Perceptron Guarantees </a:t>
            </a:r>
            <a:endParaRPr lang="en-US" dirty="0"/>
          </a:p>
        </p:txBody>
      </p:sp>
      <p:sp>
        <p:nvSpPr>
          <p:cNvPr id="6" name="Slide Number Placeholder 3"/>
          <p:cNvSpPr>
            <a:spLocks noGrp="1"/>
          </p:cNvSpPr>
          <p:nvPr>
            <p:ph type="sldNum" sz="quarter" idx="14"/>
          </p:nvPr>
        </p:nvSpPr>
        <p:spPr/>
        <p:txBody>
          <a:bodyPr/>
          <a:lstStyle/>
          <a:p>
            <a:fld id="{46BF96E5-0BC0-4230-BF51-716733A07242}" type="slidenum">
              <a:rPr lang="en-US"/>
              <a:pPr/>
              <a:t>14</a:t>
            </a:fld>
            <a:endParaRPr lang="en-US"/>
          </a:p>
        </p:txBody>
      </p:sp>
    </p:spTree>
    <p:extLst>
      <p:ext uri="{BB962C8B-B14F-4D97-AF65-F5344CB8AC3E}">
        <p14:creationId xmlns:p14="http://schemas.microsoft.com/office/powerpoint/2010/main" val="2690670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 Learnability </a:t>
            </a:r>
            <a:endParaRPr lang="en-US" dirty="0"/>
          </a:p>
        </p:txBody>
      </p:sp>
      <p:sp>
        <p:nvSpPr>
          <p:cNvPr id="3" name="Content Placeholder 2"/>
          <p:cNvSpPr>
            <a:spLocks noGrp="1"/>
          </p:cNvSpPr>
          <p:nvPr>
            <p:ph idx="1"/>
          </p:nvPr>
        </p:nvSpPr>
        <p:spPr>
          <a:xfrm>
            <a:off x="1371600" y="1219200"/>
            <a:ext cx="7620000" cy="4525963"/>
          </a:xfrm>
        </p:spPr>
        <p:txBody>
          <a:bodyPr/>
          <a:lstStyle/>
          <a:p>
            <a:r>
              <a:rPr lang="en-US" dirty="0"/>
              <a:t>Obviously </a:t>
            </a:r>
            <a:r>
              <a:rPr lang="en-US" b="1" dirty="0"/>
              <a:t>cannot learn what it cannot </a:t>
            </a:r>
            <a:r>
              <a:rPr lang="en-US" b="1" dirty="0" smtClean="0"/>
              <a:t>represent</a:t>
            </a:r>
          </a:p>
          <a:p>
            <a:pPr lvl="1"/>
            <a:r>
              <a:rPr lang="en-US" dirty="0" smtClean="0"/>
              <a:t>Only </a:t>
            </a:r>
            <a:r>
              <a:rPr lang="en-US" dirty="0"/>
              <a:t>linearly separable functions </a:t>
            </a:r>
          </a:p>
          <a:p>
            <a:r>
              <a:rPr lang="en-US" dirty="0" smtClean="0">
                <a:solidFill>
                  <a:srgbClr val="0000FF"/>
                </a:solidFill>
              </a:rPr>
              <a:t>Minsky </a:t>
            </a:r>
            <a:r>
              <a:rPr lang="en-US" dirty="0">
                <a:solidFill>
                  <a:srgbClr val="0000FF"/>
                </a:solidFill>
              </a:rPr>
              <a:t>and </a:t>
            </a:r>
            <a:r>
              <a:rPr lang="en-US" dirty="0" err="1">
                <a:solidFill>
                  <a:srgbClr val="0000FF"/>
                </a:solidFill>
              </a:rPr>
              <a:t>Papert</a:t>
            </a:r>
            <a:r>
              <a:rPr lang="en-US" dirty="0">
                <a:solidFill>
                  <a:srgbClr val="0000FF"/>
                </a:solidFill>
              </a:rPr>
              <a:t> (1969)</a:t>
            </a:r>
            <a:r>
              <a:rPr lang="en-US" dirty="0"/>
              <a:t> wrote an influential book in which </a:t>
            </a:r>
            <a:r>
              <a:rPr lang="en-US" dirty="0" smtClean="0"/>
              <a:t>they </a:t>
            </a:r>
            <a:r>
              <a:rPr lang="en-US" dirty="0"/>
              <a:t>demonstrate the representational limitations of Perceptron</a:t>
            </a:r>
          </a:p>
          <a:p>
            <a:pPr lvl="1"/>
            <a:r>
              <a:rPr lang="en-US" dirty="0" smtClean="0"/>
              <a:t>Parity </a:t>
            </a:r>
            <a:r>
              <a:rPr lang="en-US" dirty="0"/>
              <a:t>functions cannot be </a:t>
            </a:r>
            <a:r>
              <a:rPr lang="en-US" dirty="0" smtClean="0"/>
              <a:t>learned </a:t>
            </a:r>
            <a:r>
              <a:rPr lang="en-US" dirty="0"/>
              <a:t>(generalization of XOR)</a:t>
            </a:r>
          </a:p>
          <a:p>
            <a:pPr lvl="1"/>
            <a:r>
              <a:rPr lang="en-US" dirty="0" smtClean="0"/>
              <a:t>In </a:t>
            </a:r>
            <a:r>
              <a:rPr lang="en-US" dirty="0"/>
              <a:t>visual pattern recognition, if patterns are represented using </a:t>
            </a:r>
            <a:r>
              <a:rPr lang="en-US" dirty="0" smtClean="0"/>
              <a:t>local </a:t>
            </a:r>
            <a:r>
              <a:rPr lang="en-US" dirty="0"/>
              <a:t>features, perceptron cannot represent properties </a:t>
            </a:r>
            <a:r>
              <a:rPr lang="en-US" dirty="0" smtClean="0"/>
              <a:t>like Symmetry</a:t>
            </a:r>
            <a:r>
              <a:rPr lang="en-US" dirty="0"/>
              <a:t>, </a:t>
            </a:r>
            <a:r>
              <a:rPr lang="en-US" dirty="0" smtClean="0"/>
              <a:t>Connectivity </a:t>
            </a:r>
            <a:endParaRPr lang="en-US" dirty="0"/>
          </a:p>
          <a:p>
            <a:r>
              <a:rPr lang="en-US" dirty="0"/>
              <a:t>These observations discouraged research on neural network for years</a:t>
            </a:r>
            <a:r>
              <a:rPr lang="en-US" dirty="0" smtClean="0"/>
              <a:t>.</a:t>
            </a:r>
          </a:p>
          <a:p>
            <a:r>
              <a:rPr lang="en-US" altLang="en-US" sz="2200" dirty="0">
                <a:solidFill>
                  <a:srgbClr val="9900CC"/>
                </a:solidFill>
              </a:rPr>
              <a:t>But, Rosenblatt (1959) asked: “What pattern recognition problems can be transformed  so as to become linearly separable”</a:t>
            </a:r>
          </a:p>
          <a:p>
            <a:endParaRPr lang="en-US" sz="2200" dirty="0">
              <a:solidFill>
                <a:srgbClr val="9900CC"/>
              </a:solidFill>
            </a:endParaRPr>
          </a:p>
          <a:p>
            <a:pPr marL="0" indent="0">
              <a:buNone/>
            </a:pPr>
            <a:endParaRPr lang="en-US" dirty="0"/>
          </a:p>
        </p:txBody>
      </p:sp>
      <p:sp>
        <p:nvSpPr>
          <p:cNvPr id="4" name="Content Placeholder 3"/>
          <p:cNvSpPr>
            <a:spLocks noGrp="1"/>
          </p:cNvSpPr>
          <p:nvPr>
            <p:ph sz="quarter" idx="13"/>
          </p:nvPr>
        </p:nvSpPr>
        <p:spPr/>
        <p:txBody>
          <a:bodyPr/>
          <a:lstStyle/>
          <a:p>
            <a:endParaRPr lang="en-US" dirty="0"/>
          </a:p>
        </p:txBody>
      </p:sp>
      <p:sp>
        <p:nvSpPr>
          <p:cNvPr id="5" name="Slide Number Placeholder 4"/>
          <p:cNvSpPr>
            <a:spLocks noGrp="1"/>
          </p:cNvSpPr>
          <p:nvPr>
            <p:ph type="sldNum" sz="quarter" idx="14"/>
          </p:nvPr>
        </p:nvSpPr>
        <p:spPr/>
        <p:txBody>
          <a:bodyPr/>
          <a:lstStyle/>
          <a:p>
            <a:fld id="{FA6F6034-1516-478C-9756-BC6A8296D6DE}" type="slidenum">
              <a:rPr lang="en-US" smtClean="0"/>
              <a:pPr/>
              <a:t>15</a:t>
            </a:fld>
            <a:endParaRPr lang="en-US" dirty="0"/>
          </a:p>
        </p:txBody>
      </p:sp>
    </p:spTree>
    <p:extLst>
      <p:ext uri="{BB962C8B-B14F-4D97-AF65-F5344CB8AC3E}">
        <p14:creationId xmlns:p14="http://schemas.microsoft.com/office/powerpoint/2010/main" val="201447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0" y="1295400"/>
            <a:ext cx="7162800" cy="4525963"/>
          </a:xfrm>
        </p:spPr>
        <p:txBody>
          <a:bodyPr/>
          <a:lstStyle/>
          <a:p>
            <a:endParaRPr lang="en-US"/>
          </a:p>
        </p:txBody>
      </p:sp>
      <p:sp>
        <p:nvSpPr>
          <p:cNvPr id="4" name="Content Placeholder 3"/>
          <p:cNvSpPr>
            <a:spLocks noGrp="1"/>
          </p:cNvSpPr>
          <p:nvPr>
            <p:ph sz="quarter" idx="13"/>
          </p:nvPr>
        </p:nvSpPr>
        <p:spPr/>
        <p:txBody>
          <a:bodyPr/>
          <a:lstStyle/>
          <a:p>
            <a:endParaRPr lang="en-US"/>
          </a:p>
        </p:txBody>
      </p:sp>
      <p:sp>
        <p:nvSpPr>
          <p:cNvPr id="5" name="Slide Number Placeholder 4"/>
          <p:cNvSpPr>
            <a:spLocks noGrp="1"/>
          </p:cNvSpPr>
          <p:nvPr>
            <p:ph type="sldNum" sz="quarter" idx="14"/>
          </p:nvPr>
        </p:nvSpPr>
        <p:spPr/>
        <p:txBody>
          <a:bodyPr/>
          <a:lstStyle/>
          <a:p>
            <a:fld id="{FA6F6034-1516-478C-9756-BC6A8296D6DE}" type="slidenum">
              <a:rPr lang="en-US" smtClean="0"/>
              <a:pPr/>
              <a:t>16</a:t>
            </a:fld>
            <a:endParaRPr lang="en-US" dirty="0"/>
          </a:p>
        </p:txBody>
      </p:sp>
      <p:grpSp>
        <p:nvGrpSpPr>
          <p:cNvPr id="81" name="Group 2"/>
          <p:cNvGrpSpPr>
            <a:grpSpLocks/>
          </p:cNvGrpSpPr>
          <p:nvPr/>
        </p:nvGrpSpPr>
        <p:grpSpPr bwMode="auto">
          <a:xfrm>
            <a:off x="1676400" y="1295400"/>
            <a:ext cx="6645497" cy="4133685"/>
            <a:chOff x="192" y="768"/>
            <a:chExt cx="5341" cy="3552"/>
          </a:xfrm>
        </p:grpSpPr>
        <p:sp>
          <p:nvSpPr>
            <p:cNvPr id="82" name="Line 3"/>
            <p:cNvSpPr>
              <a:spLocks noChangeShapeType="1"/>
            </p:cNvSpPr>
            <p:nvPr/>
          </p:nvSpPr>
          <p:spPr bwMode="auto">
            <a:xfrm>
              <a:off x="3360" y="960"/>
              <a:ext cx="0" cy="2082"/>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Line 4"/>
            <p:cNvSpPr>
              <a:spLocks noChangeShapeType="1"/>
            </p:cNvSpPr>
            <p:nvPr/>
          </p:nvSpPr>
          <p:spPr bwMode="auto">
            <a:xfrm>
              <a:off x="192" y="942"/>
              <a:ext cx="0" cy="2082"/>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Line 5"/>
            <p:cNvSpPr>
              <a:spLocks noChangeShapeType="1"/>
            </p:cNvSpPr>
            <p:nvPr/>
          </p:nvSpPr>
          <p:spPr bwMode="auto">
            <a:xfrm>
              <a:off x="192" y="3024"/>
              <a:ext cx="217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Freeform 6"/>
            <p:cNvSpPr>
              <a:spLocks/>
            </p:cNvSpPr>
            <p:nvPr/>
          </p:nvSpPr>
          <p:spPr bwMode="auto">
            <a:xfrm>
              <a:off x="294" y="768"/>
              <a:ext cx="2250" cy="2048"/>
            </a:xfrm>
            <a:custGeom>
              <a:avLst/>
              <a:gdLst>
                <a:gd name="T0" fmla="*/ 0 w 4224"/>
                <a:gd name="T1" fmla="*/ 2832 h 2832"/>
                <a:gd name="T2" fmla="*/ 336 w 4224"/>
                <a:gd name="T3" fmla="*/ 1824 h 2832"/>
                <a:gd name="T4" fmla="*/ 1488 w 4224"/>
                <a:gd name="T5" fmla="*/ 2256 h 2832"/>
                <a:gd name="T6" fmla="*/ 1488 w 4224"/>
                <a:gd name="T7" fmla="*/ 1584 h 2832"/>
                <a:gd name="T8" fmla="*/ 1776 w 4224"/>
                <a:gd name="T9" fmla="*/ 912 h 2832"/>
                <a:gd name="T10" fmla="*/ 2112 w 4224"/>
                <a:gd name="T11" fmla="*/ 1152 h 2832"/>
                <a:gd name="T12" fmla="*/ 2160 w 4224"/>
                <a:gd name="T13" fmla="*/ 960 h 2832"/>
                <a:gd name="T14" fmla="*/ 2352 w 4224"/>
                <a:gd name="T15" fmla="*/ 960 h 2832"/>
                <a:gd name="T16" fmla="*/ 2400 w 4224"/>
                <a:gd name="T17" fmla="*/ 672 h 2832"/>
                <a:gd name="T18" fmla="*/ 2832 w 4224"/>
                <a:gd name="T19" fmla="*/ 672 h 2832"/>
                <a:gd name="T20" fmla="*/ 4176 w 4224"/>
                <a:gd name="T21" fmla="*/ 768 h 2832"/>
                <a:gd name="T22" fmla="*/ 3120 w 4224"/>
                <a:gd name="T23" fmla="*/ 0 h 2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24" h="2832">
                  <a:moveTo>
                    <a:pt x="0" y="2832"/>
                  </a:moveTo>
                  <a:cubicBezTo>
                    <a:pt x="44" y="2376"/>
                    <a:pt x="88" y="1920"/>
                    <a:pt x="336" y="1824"/>
                  </a:cubicBezTo>
                  <a:cubicBezTo>
                    <a:pt x="584" y="1728"/>
                    <a:pt x="1296" y="2296"/>
                    <a:pt x="1488" y="2256"/>
                  </a:cubicBezTo>
                  <a:cubicBezTo>
                    <a:pt x="1680" y="2216"/>
                    <a:pt x="1440" y="1808"/>
                    <a:pt x="1488" y="1584"/>
                  </a:cubicBezTo>
                  <a:cubicBezTo>
                    <a:pt x="1536" y="1360"/>
                    <a:pt x="1672" y="984"/>
                    <a:pt x="1776" y="912"/>
                  </a:cubicBezTo>
                  <a:cubicBezTo>
                    <a:pt x="1880" y="840"/>
                    <a:pt x="2048" y="1144"/>
                    <a:pt x="2112" y="1152"/>
                  </a:cubicBezTo>
                  <a:cubicBezTo>
                    <a:pt x="2176" y="1160"/>
                    <a:pt x="2120" y="992"/>
                    <a:pt x="2160" y="960"/>
                  </a:cubicBezTo>
                  <a:cubicBezTo>
                    <a:pt x="2200" y="928"/>
                    <a:pt x="2312" y="1008"/>
                    <a:pt x="2352" y="960"/>
                  </a:cubicBezTo>
                  <a:cubicBezTo>
                    <a:pt x="2392" y="912"/>
                    <a:pt x="2320" y="720"/>
                    <a:pt x="2400" y="672"/>
                  </a:cubicBezTo>
                  <a:cubicBezTo>
                    <a:pt x="2480" y="624"/>
                    <a:pt x="2536" y="656"/>
                    <a:pt x="2832" y="672"/>
                  </a:cubicBezTo>
                  <a:cubicBezTo>
                    <a:pt x="3128" y="688"/>
                    <a:pt x="4128" y="880"/>
                    <a:pt x="4176" y="768"/>
                  </a:cubicBezTo>
                  <a:cubicBezTo>
                    <a:pt x="4224" y="656"/>
                    <a:pt x="3296" y="128"/>
                    <a:pt x="3120" y="0"/>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Oval 7"/>
            <p:cNvSpPr>
              <a:spLocks noChangeArrowheads="1"/>
            </p:cNvSpPr>
            <p:nvPr/>
          </p:nvSpPr>
          <p:spPr bwMode="auto">
            <a:xfrm>
              <a:off x="908" y="2260"/>
              <a:ext cx="51" cy="7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87" name="Oval 8"/>
            <p:cNvSpPr>
              <a:spLocks noChangeArrowheads="1"/>
            </p:cNvSpPr>
            <p:nvPr/>
          </p:nvSpPr>
          <p:spPr bwMode="auto">
            <a:xfrm>
              <a:off x="1087" y="1601"/>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88" name="Oval 9"/>
            <p:cNvSpPr>
              <a:spLocks noChangeArrowheads="1"/>
            </p:cNvSpPr>
            <p:nvPr/>
          </p:nvSpPr>
          <p:spPr bwMode="auto">
            <a:xfrm>
              <a:off x="933" y="1080"/>
              <a:ext cx="52" cy="7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89" name="Oval 10"/>
            <p:cNvSpPr>
              <a:spLocks noChangeArrowheads="1"/>
            </p:cNvSpPr>
            <p:nvPr/>
          </p:nvSpPr>
          <p:spPr bwMode="auto">
            <a:xfrm>
              <a:off x="1010" y="1670"/>
              <a:ext cx="51" cy="7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90" name="Oval 11"/>
            <p:cNvSpPr>
              <a:spLocks noChangeArrowheads="1"/>
            </p:cNvSpPr>
            <p:nvPr/>
          </p:nvSpPr>
          <p:spPr bwMode="auto">
            <a:xfrm>
              <a:off x="1164" y="1393"/>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91" name="Oval 12"/>
            <p:cNvSpPr>
              <a:spLocks noChangeArrowheads="1"/>
            </p:cNvSpPr>
            <p:nvPr/>
          </p:nvSpPr>
          <p:spPr bwMode="auto">
            <a:xfrm>
              <a:off x="1087" y="2260"/>
              <a:ext cx="51" cy="7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92" name="Oval 13"/>
            <p:cNvSpPr>
              <a:spLocks noChangeArrowheads="1"/>
            </p:cNvSpPr>
            <p:nvPr/>
          </p:nvSpPr>
          <p:spPr bwMode="auto">
            <a:xfrm>
              <a:off x="1394" y="1462"/>
              <a:ext cx="51" cy="7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93" name="Oval 14"/>
            <p:cNvSpPr>
              <a:spLocks noChangeArrowheads="1"/>
            </p:cNvSpPr>
            <p:nvPr/>
          </p:nvSpPr>
          <p:spPr bwMode="auto">
            <a:xfrm>
              <a:off x="1240" y="1358"/>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94" name="Oval 15"/>
            <p:cNvSpPr>
              <a:spLocks noChangeArrowheads="1"/>
            </p:cNvSpPr>
            <p:nvPr/>
          </p:nvSpPr>
          <p:spPr bwMode="auto">
            <a:xfrm>
              <a:off x="831" y="1740"/>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95" name="Oval 16"/>
            <p:cNvSpPr>
              <a:spLocks noChangeArrowheads="1"/>
            </p:cNvSpPr>
            <p:nvPr/>
          </p:nvSpPr>
          <p:spPr bwMode="auto">
            <a:xfrm>
              <a:off x="703" y="1775"/>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96" name="Oval 17"/>
            <p:cNvSpPr>
              <a:spLocks noChangeArrowheads="1"/>
            </p:cNvSpPr>
            <p:nvPr/>
          </p:nvSpPr>
          <p:spPr bwMode="auto">
            <a:xfrm>
              <a:off x="550" y="1983"/>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97" name="Oval 18"/>
            <p:cNvSpPr>
              <a:spLocks noChangeArrowheads="1"/>
            </p:cNvSpPr>
            <p:nvPr/>
          </p:nvSpPr>
          <p:spPr bwMode="auto">
            <a:xfrm>
              <a:off x="1777" y="907"/>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98" name="Oval 19"/>
            <p:cNvSpPr>
              <a:spLocks noChangeArrowheads="1"/>
            </p:cNvSpPr>
            <p:nvPr/>
          </p:nvSpPr>
          <p:spPr bwMode="auto">
            <a:xfrm>
              <a:off x="2135" y="1254"/>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99" name="Oval 20"/>
            <p:cNvSpPr>
              <a:spLocks noChangeArrowheads="1"/>
            </p:cNvSpPr>
            <p:nvPr/>
          </p:nvSpPr>
          <p:spPr bwMode="auto">
            <a:xfrm>
              <a:off x="1726" y="1115"/>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100" name="Oval 21"/>
            <p:cNvSpPr>
              <a:spLocks noChangeArrowheads="1"/>
            </p:cNvSpPr>
            <p:nvPr/>
          </p:nvSpPr>
          <p:spPr bwMode="auto">
            <a:xfrm>
              <a:off x="1573" y="1150"/>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101" name="Oval 22"/>
            <p:cNvSpPr>
              <a:spLocks noChangeArrowheads="1"/>
            </p:cNvSpPr>
            <p:nvPr/>
          </p:nvSpPr>
          <p:spPr bwMode="auto">
            <a:xfrm>
              <a:off x="1854" y="1080"/>
              <a:ext cx="51" cy="7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102" name="Rectangle 23"/>
            <p:cNvSpPr>
              <a:spLocks noChangeArrowheads="1"/>
            </p:cNvSpPr>
            <p:nvPr/>
          </p:nvSpPr>
          <p:spPr bwMode="auto">
            <a:xfrm>
              <a:off x="1189" y="1670"/>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Rectangle 24"/>
            <p:cNvSpPr>
              <a:spLocks noChangeArrowheads="1"/>
            </p:cNvSpPr>
            <p:nvPr/>
          </p:nvSpPr>
          <p:spPr bwMode="auto">
            <a:xfrm>
              <a:off x="345" y="2469"/>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Rectangle 25"/>
            <p:cNvSpPr>
              <a:spLocks noChangeArrowheads="1"/>
            </p:cNvSpPr>
            <p:nvPr/>
          </p:nvSpPr>
          <p:spPr bwMode="auto">
            <a:xfrm>
              <a:off x="1956" y="1323"/>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Rectangle 26"/>
            <p:cNvSpPr>
              <a:spLocks noChangeArrowheads="1"/>
            </p:cNvSpPr>
            <p:nvPr/>
          </p:nvSpPr>
          <p:spPr bwMode="auto">
            <a:xfrm>
              <a:off x="1061" y="2087"/>
              <a:ext cx="103"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Rectangle 27"/>
            <p:cNvSpPr>
              <a:spLocks noChangeArrowheads="1"/>
            </p:cNvSpPr>
            <p:nvPr/>
          </p:nvSpPr>
          <p:spPr bwMode="auto">
            <a:xfrm>
              <a:off x="1598" y="1323"/>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Rectangle 28"/>
            <p:cNvSpPr>
              <a:spLocks noChangeArrowheads="1"/>
            </p:cNvSpPr>
            <p:nvPr/>
          </p:nvSpPr>
          <p:spPr bwMode="auto">
            <a:xfrm>
              <a:off x="1266" y="1462"/>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Rectangle 29"/>
            <p:cNvSpPr>
              <a:spLocks noChangeArrowheads="1"/>
            </p:cNvSpPr>
            <p:nvPr/>
          </p:nvSpPr>
          <p:spPr bwMode="auto">
            <a:xfrm>
              <a:off x="806" y="2295"/>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 name="Rectangle 30"/>
            <p:cNvSpPr>
              <a:spLocks noChangeArrowheads="1"/>
            </p:cNvSpPr>
            <p:nvPr/>
          </p:nvSpPr>
          <p:spPr bwMode="auto">
            <a:xfrm>
              <a:off x="1777" y="1358"/>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Rectangle 31"/>
            <p:cNvSpPr>
              <a:spLocks noChangeArrowheads="1"/>
            </p:cNvSpPr>
            <p:nvPr/>
          </p:nvSpPr>
          <p:spPr bwMode="auto">
            <a:xfrm>
              <a:off x="2161" y="872"/>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 name="Rectangle 32"/>
            <p:cNvSpPr>
              <a:spLocks noChangeArrowheads="1"/>
            </p:cNvSpPr>
            <p:nvPr/>
          </p:nvSpPr>
          <p:spPr bwMode="auto">
            <a:xfrm>
              <a:off x="1496" y="1497"/>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 name="Rectangle 33"/>
            <p:cNvSpPr>
              <a:spLocks noChangeArrowheads="1"/>
            </p:cNvSpPr>
            <p:nvPr/>
          </p:nvSpPr>
          <p:spPr bwMode="auto">
            <a:xfrm>
              <a:off x="2058" y="803"/>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Rectangle 34"/>
            <p:cNvSpPr>
              <a:spLocks noChangeArrowheads="1"/>
            </p:cNvSpPr>
            <p:nvPr/>
          </p:nvSpPr>
          <p:spPr bwMode="auto">
            <a:xfrm>
              <a:off x="1138" y="1809"/>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Rectangle 35"/>
            <p:cNvSpPr>
              <a:spLocks noChangeArrowheads="1"/>
            </p:cNvSpPr>
            <p:nvPr/>
          </p:nvSpPr>
          <p:spPr bwMode="auto">
            <a:xfrm>
              <a:off x="473" y="2156"/>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effectLst/>
              </a:endParaRPr>
            </a:p>
          </p:txBody>
        </p:sp>
        <p:sp>
          <p:nvSpPr>
            <p:cNvPr id="115" name="Rectangle 36"/>
            <p:cNvSpPr>
              <a:spLocks noChangeArrowheads="1"/>
            </p:cNvSpPr>
            <p:nvPr/>
          </p:nvSpPr>
          <p:spPr bwMode="auto">
            <a:xfrm>
              <a:off x="2135" y="1601"/>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Rectangle 37"/>
            <p:cNvSpPr>
              <a:spLocks noChangeArrowheads="1"/>
            </p:cNvSpPr>
            <p:nvPr/>
          </p:nvSpPr>
          <p:spPr bwMode="auto">
            <a:xfrm>
              <a:off x="2109" y="1427"/>
              <a:ext cx="103"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Rectangle 38"/>
            <p:cNvSpPr>
              <a:spLocks noChangeArrowheads="1"/>
            </p:cNvSpPr>
            <p:nvPr/>
          </p:nvSpPr>
          <p:spPr bwMode="auto">
            <a:xfrm>
              <a:off x="1010" y="2399"/>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Rectangle 39"/>
            <p:cNvSpPr>
              <a:spLocks noChangeArrowheads="1"/>
            </p:cNvSpPr>
            <p:nvPr/>
          </p:nvSpPr>
          <p:spPr bwMode="auto">
            <a:xfrm>
              <a:off x="2391" y="1532"/>
              <a:ext cx="102"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Rectangle 40"/>
            <p:cNvSpPr>
              <a:spLocks noChangeArrowheads="1"/>
            </p:cNvSpPr>
            <p:nvPr/>
          </p:nvSpPr>
          <p:spPr bwMode="auto">
            <a:xfrm>
              <a:off x="320" y="2677"/>
              <a:ext cx="102" cy="35"/>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Text Box 41"/>
            <p:cNvSpPr txBox="1">
              <a:spLocks noChangeArrowheads="1"/>
            </p:cNvSpPr>
            <p:nvPr/>
          </p:nvSpPr>
          <p:spPr bwMode="auto">
            <a:xfrm>
              <a:off x="1151" y="2202"/>
              <a:ext cx="128" cy="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3200" u="none">
                <a:effectLst/>
                <a:latin typeface="Comic Sans MS" pitchFamily="66" charset="0"/>
              </a:endParaRPr>
            </a:p>
          </p:txBody>
        </p:sp>
        <p:sp>
          <p:nvSpPr>
            <p:cNvPr id="121" name="Text Box 42"/>
            <p:cNvSpPr txBox="1">
              <a:spLocks noChangeArrowheads="1"/>
            </p:cNvSpPr>
            <p:nvPr/>
          </p:nvSpPr>
          <p:spPr bwMode="auto">
            <a:xfrm>
              <a:off x="340" y="988"/>
              <a:ext cx="128" cy="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3200" u="none">
                <a:effectLst/>
                <a:latin typeface="Comic Sans MS" pitchFamily="66" charset="0"/>
              </a:endParaRPr>
            </a:p>
          </p:txBody>
        </p:sp>
        <p:sp>
          <p:nvSpPr>
            <p:cNvPr id="122" name="Line 43"/>
            <p:cNvSpPr>
              <a:spLocks noChangeShapeType="1"/>
            </p:cNvSpPr>
            <p:nvPr/>
          </p:nvSpPr>
          <p:spPr bwMode="auto">
            <a:xfrm>
              <a:off x="3360" y="3024"/>
              <a:ext cx="217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Line 44"/>
            <p:cNvSpPr>
              <a:spLocks noChangeShapeType="1"/>
            </p:cNvSpPr>
            <p:nvPr/>
          </p:nvSpPr>
          <p:spPr bwMode="auto">
            <a:xfrm flipH="1">
              <a:off x="2352" y="3024"/>
              <a:ext cx="1008" cy="86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Oval 45"/>
            <p:cNvSpPr>
              <a:spLocks noChangeArrowheads="1"/>
            </p:cNvSpPr>
            <p:nvPr/>
          </p:nvSpPr>
          <p:spPr bwMode="auto">
            <a:xfrm>
              <a:off x="3456" y="1200"/>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125" name="Oval 46"/>
            <p:cNvSpPr>
              <a:spLocks noChangeArrowheads="1"/>
            </p:cNvSpPr>
            <p:nvPr/>
          </p:nvSpPr>
          <p:spPr bwMode="auto">
            <a:xfrm>
              <a:off x="4080" y="960"/>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126" name="Oval 47"/>
            <p:cNvSpPr>
              <a:spLocks noChangeArrowheads="1"/>
            </p:cNvSpPr>
            <p:nvPr/>
          </p:nvSpPr>
          <p:spPr bwMode="auto">
            <a:xfrm>
              <a:off x="3696" y="1296"/>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127" name="Oval 48"/>
            <p:cNvSpPr>
              <a:spLocks noChangeArrowheads="1"/>
            </p:cNvSpPr>
            <p:nvPr/>
          </p:nvSpPr>
          <p:spPr bwMode="auto">
            <a:xfrm>
              <a:off x="4224" y="1291"/>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128" name="Oval 49"/>
            <p:cNvSpPr>
              <a:spLocks noChangeArrowheads="1"/>
            </p:cNvSpPr>
            <p:nvPr/>
          </p:nvSpPr>
          <p:spPr bwMode="auto">
            <a:xfrm>
              <a:off x="3840" y="1536"/>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129" name="Oval 50"/>
            <p:cNvSpPr>
              <a:spLocks noChangeArrowheads="1"/>
            </p:cNvSpPr>
            <p:nvPr/>
          </p:nvSpPr>
          <p:spPr bwMode="auto">
            <a:xfrm>
              <a:off x="3504" y="1728"/>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130" name="Oval 51"/>
            <p:cNvSpPr>
              <a:spLocks noChangeArrowheads="1"/>
            </p:cNvSpPr>
            <p:nvPr/>
          </p:nvSpPr>
          <p:spPr bwMode="auto">
            <a:xfrm>
              <a:off x="3984" y="1632"/>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131" name="Oval 52"/>
            <p:cNvSpPr>
              <a:spLocks noChangeArrowheads="1"/>
            </p:cNvSpPr>
            <p:nvPr/>
          </p:nvSpPr>
          <p:spPr bwMode="auto">
            <a:xfrm>
              <a:off x="3024" y="2304"/>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132" name="Oval 53"/>
            <p:cNvSpPr>
              <a:spLocks noChangeArrowheads="1"/>
            </p:cNvSpPr>
            <p:nvPr/>
          </p:nvSpPr>
          <p:spPr bwMode="auto">
            <a:xfrm>
              <a:off x="3696" y="1824"/>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133" name="Oval 54"/>
            <p:cNvSpPr>
              <a:spLocks noChangeArrowheads="1"/>
            </p:cNvSpPr>
            <p:nvPr/>
          </p:nvSpPr>
          <p:spPr bwMode="auto">
            <a:xfrm>
              <a:off x="3360" y="1968"/>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134" name="Oval 55"/>
            <p:cNvSpPr>
              <a:spLocks noChangeArrowheads="1"/>
            </p:cNvSpPr>
            <p:nvPr/>
          </p:nvSpPr>
          <p:spPr bwMode="auto">
            <a:xfrm>
              <a:off x="3264" y="2256"/>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135" name="Oval 56"/>
            <p:cNvSpPr>
              <a:spLocks noChangeArrowheads="1"/>
            </p:cNvSpPr>
            <p:nvPr/>
          </p:nvSpPr>
          <p:spPr bwMode="auto">
            <a:xfrm>
              <a:off x="3552" y="2160"/>
              <a:ext cx="51" cy="69"/>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136" name="AutoShape 57"/>
            <p:cNvSpPr>
              <a:spLocks noChangeArrowheads="1"/>
            </p:cNvSpPr>
            <p:nvPr/>
          </p:nvSpPr>
          <p:spPr bwMode="auto">
            <a:xfrm rot="-2730640">
              <a:off x="2033" y="2384"/>
              <a:ext cx="3119" cy="753"/>
            </a:xfrm>
            <a:prstGeom prst="parallelogram">
              <a:avLst>
                <a:gd name="adj" fmla="val 103552"/>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 name="Rectangle 58"/>
            <p:cNvSpPr>
              <a:spLocks noChangeArrowheads="1"/>
            </p:cNvSpPr>
            <p:nvPr/>
          </p:nvSpPr>
          <p:spPr bwMode="auto">
            <a:xfrm>
              <a:off x="432" y="2544"/>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Rectangle 59"/>
            <p:cNvSpPr>
              <a:spLocks noChangeArrowheads="1"/>
            </p:cNvSpPr>
            <p:nvPr/>
          </p:nvSpPr>
          <p:spPr bwMode="auto">
            <a:xfrm>
              <a:off x="4416" y="2880"/>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Rectangle 60"/>
            <p:cNvSpPr>
              <a:spLocks noChangeArrowheads="1"/>
            </p:cNvSpPr>
            <p:nvPr/>
          </p:nvSpPr>
          <p:spPr bwMode="auto">
            <a:xfrm>
              <a:off x="4560" y="2784"/>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Rectangle 61"/>
            <p:cNvSpPr>
              <a:spLocks noChangeArrowheads="1"/>
            </p:cNvSpPr>
            <p:nvPr/>
          </p:nvSpPr>
          <p:spPr bwMode="auto">
            <a:xfrm>
              <a:off x="4608" y="3072"/>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Rectangle 62"/>
            <p:cNvSpPr>
              <a:spLocks noChangeArrowheads="1"/>
            </p:cNvSpPr>
            <p:nvPr/>
          </p:nvSpPr>
          <p:spPr bwMode="auto">
            <a:xfrm>
              <a:off x="3792" y="3024"/>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2" name="Rectangle 63"/>
            <p:cNvSpPr>
              <a:spLocks noChangeArrowheads="1"/>
            </p:cNvSpPr>
            <p:nvPr/>
          </p:nvSpPr>
          <p:spPr bwMode="auto">
            <a:xfrm>
              <a:off x="4176" y="2784"/>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 name="Rectangle 64"/>
            <p:cNvSpPr>
              <a:spLocks noChangeArrowheads="1"/>
            </p:cNvSpPr>
            <p:nvPr/>
          </p:nvSpPr>
          <p:spPr bwMode="auto">
            <a:xfrm>
              <a:off x="4896" y="3360"/>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Rectangle 65"/>
            <p:cNvSpPr>
              <a:spLocks noChangeArrowheads="1"/>
            </p:cNvSpPr>
            <p:nvPr/>
          </p:nvSpPr>
          <p:spPr bwMode="auto">
            <a:xfrm>
              <a:off x="4128" y="3264"/>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Rectangle 66"/>
            <p:cNvSpPr>
              <a:spLocks noChangeArrowheads="1"/>
            </p:cNvSpPr>
            <p:nvPr/>
          </p:nvSpPr>
          <p:spPr bwMode="auto">
            <a:xfrm>
              <a:off x="4608" y="2592"/>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 name="Rectangle 67"/>
            <p:cNvSpPr>
              <a:spLocks noChangeArrowheads="1"/>
            </p:cNvSpPr>
            <p:nvPr/>
          </p:nvSpPr>
          <p:spPr bwMode="auto">
            <a:xfrm>
              <a:off x="4320" y="3456"/>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Rectangle 68"/>
            <p:cNvSpPr>
              <a:spLocks noChangeArrowheads="1"/>
            </p:cNvSpPr>
            <p:nvPr/>
          </p:nvSpPr>
          <p:spPr bwMode="auto">
            <a:xfrm>
              <a:off x="3840" y="3552"/>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 name="Rectangle 69"/>
            <p:cNvSpPr>
              <a:spLocks noChangeArrowheads="1"/>
            </p:cNvSpPr>
            <p:nvPr/>
          </p:nvSpPr>
          <p:spPr bwMode="auto">
            <a:xfrm>
              <a:off x="4512" y="3312"/>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Rectangle 70"/>
            <p:cNvSpPr>
              <a:spLocks noChangeArrowheads="1"/>
            </p:cNvSpPr>
            <p:nvPr/>
          </p:nvSpPr>
          <p:spPr bwMode="auto">
            <a:xfrm>
              <a:off x="3840" y="3264"/>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Rectangle 71"/>
            <p:cNvSpPr>
              <a:spLocks noChangeArrowheads="1"/>
            </p:cNvSpPr>
            <p:nvPr/>
          </p:nvSpPr>
          <p:spPr bwMode="auto">
            <a:xfrm>
              <a:off x="4032" y="3792"/>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Rectangle 72"/>
            <p:cNvSpPr>
              <a:spLocks noChangeArrowheads="1"/>
            </p:cNvSpPr>
            <p:nvPr/>
          </p:nvSpPr>
          <p:spPr bwMode="auto">
            <a:xfrm>
              <a:off x="3264" y="3792"/>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 name="Rectangle 73"/>
            <p:cNvSpPr>
              <a:spLocks noChangeArrowheads="1"/>
            </p:cNvSpPr>
            <p:nvPr/>
          </p:nvSpPr>
          <p:spPr bwMode="auto">
            <a:xfrm>
              <a:off x="3408" y="3600"/>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Rectangle 74"/>
            <p:cNvSpPr>
              <a:spLocks noChangeArrowheads="1"/>
            </p:cNvSpPr>
            <p:nvPr/>
          </p:nvSpPr>
          <p:spPr bwMode="auto">
            <a:xfrm>
              <a:off x="3504" y="3696"/>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 name="Rectangle 75"/>
            <p:cNvSpPr>
              <a:spLocks noChangeArrowheads="1"/>
            </p:cNvSpPr>
            <p:nvPr/>
          </p:nvSpPr>
          <p:spPr bwMode="auto">
            <a:xfrm>
              <a:off x="3600" y="3792"/>
              <a:ext cx="103" cy="34"/>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5" name="Text Box 76"/>
          <p:cNvSpPr txBox="1">
            <a:spLocks noChangeArrowheads="1"/>
          </p:cNvSpPr>
          <p:nvPr/>
        </p:nvSpPr>
        <p:spPr bwMode="auto">
          <a:xfrm>
            <a:off x="1683091" y="5394647"/>
            <a:ext cx="215865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b="1" u="none" dirty="0">
                <a:solidFill>
                  <a:srgbClr val="A50021"/>
                </a:solidFill>
                <a:effectLst/>
                <a:latin typeface="Arial Narrow" pitchFamily="34" charset="0"/>
              </a:rPr>
              <a:t>(</a:t>
            </a:r>
            <a:r>
              <a:rPr lang="en-US" altLang="en-US" sz="2800" b="1" u="none" dirty="0">
                <a:solidFill>
                  <a:srgbClr val="A50021"/>
                </a:solidFill>
                <a:effectLst/>
                <a:latin typeface="Arial Narrow" pitchFamily="34" charset="0"/>
              </a:rPr>
              <a:t>x</a:t>
            </a:r>
            <a:r>
              <a:rPr lang="en-US" altLang="en-US" b="1" u="none" dirty="0">
                <a:solidFill>
                  <a:srgbClr val="A50021"/>
                </a:solidFill>
                <a:effectLst/>
                <a:latin typeface="Arial Narrow" pitchFamily="34" charset="0"/>
              </a:rPr>
              <a:t>1 </a:t>
            </a:r>
            <a:r>
              <a:rPr lang="en-US" altLang="en-US" b="1" u="none" dirty="0">
                <a:solidFill>
                  <a:srgbClr val="A50021"/>
                </a:solidFill>
                <a:effectLst/>
                <a:latin typeface="Arial Narrow" pitchFamily="34" charset="0"/>
                <a:sym typeface="Symbol" pitchFamily="18" charset="2"/>
              </a:rPr>
              <a:t></a:t>
            </a:r>
            <a:r>
              <a:rPr lang="en-US" altLang="en-US" b="1" u="none" dirty="0">
                <a:solidFill>
                  <a:srgbClr val="A50021"/>
                </a:solidFill>
                <a:effectLst/>
                <a:latin typeface="Arial Narrow" pitchFamily="34" charset="0"/>
              </a:rPr>
              <a:t>  </a:t>
            </a:r>
            <a:r>
              <a:rPr lang="en-US" altLang="en-US" sz="2800" b="1" u="none" dirty="0">
                <a:solidFill>
                  <a:srgbClr val="A50021"/>
                </a:solidFill>
                <a:effectLst/>
                <a:latin typeface="Arial Narrow" pitchFamily="34" charset="0"/>
              </a:rPr>
              <a:t>x</a:t>
            </a:r>
            <a:r>
              <a:rPr lang="en-US" altLang="en-US" b="1" u="none" dirty="0">
                <a:solidFill>
                  <a:srgbClr val="A50021"/>
                </a:solidFill>
                <a:effectLst/>
                <a:latin typeface="Arial Narrow" pitchFamily="34" charset="0"/>
              </a:rPr>
              <a:t>2</a:t>
            </a:r>
            <a:r>
              <a:rPr lang="en-US" altLang="en-US" sz="2000" b="1" u="none" dirty="0">
                <a:solidFill>
                  <a:srgbClr val="A50021"/>
                </a:solidFill>
                <a:effectLst/>
                <a:latin typeface="Arial Narrow" pitchFamily="34" charset="0"/>
              </a:rPr>
              <a:t>) </a:t>
            </a:r>
            <a:r>
              <a:rPr lang="en-US" altLang="en-US" sz="2000" b="1" u="none" dirty="0">
                <a:solidFill>
                  <a:srgbClr val="A50021"/>
                </a:solidFill>
                <a:effectLst/>
                <a:latin typeface="Arial Narrow" pitchFamily="34" charset="0"/>
                <a:sym typeface="Symbol" pitchFamily="18" charset="2"/>
              </a:rPr>
              <a:t>v</a:t>
            </a:r>
            <a:r>
              <a:rPr lang="en-US" altLang="en-US" sz="2000" b="1" u="none" dirty="0">
                <a:solidFill>
                  <a:srgbClr val="A50021"/>
                </a:solidFill>
                <a:effectLst/>
                <a:latin typeface="Arial Narrow" pitchFamily="34" charset="0"/>
              </a:rPr>
              <a:t> (</a:t>
            </a:r>
            <a:r>
              <a:rPr lang="en-US" altLang="en-US" sz="2800" b="1" u="none" dirty="0">
                <a:solidFill>
                  <a:srgbClr val="A50021"/>
                </a:solidFill>
                <a:effectLst/>
                <a:latin typeface="Arial Narrow" pitchFamily="34" charset="0"/>
              </a:rPr>
              <a:t>x</a:t>
            </a:r>
            <a:r>
              <a:rPr lang="en-US" altLang="en-US" b="1" u="none" dirty="0">
                <a:solidFill>
                  <a:srgbClr val="A50021"/>
                </a:solidFill>
                <a:effectLst/>
                <a:latin typeface="Arial Narrow" pitchFamily="34" charset="0"/>
              </a:rPr>
              <a:t>3 </a:t>
            </a:r>
            <a:r>
              <a:rPr lang="en-US" altLang="en-US" b="1" u="none" dirty="0">
                <a:solidFill>
                  <a:srgbClr val="A50021"/>
                </a:solidFill>
                <a:effectLst/>
                <a:latin typeface="Arial Narrow" pitchFamily="34" charset="0"/>
                <a:sym typeface="Symbol" pitchFamily="18" charset="2"/>
              </a:rPr>
              <a:t></a:t>
            </a:r>
            <a:r>
              <a:rPr lang="en-US" altLang="en-US" b="1" u="none" dirty="0">
                <a:solidFill>
                  <a:srgbClr val="A50021"/>
                </a:solidFill>
                <a:effectLst/>
                <a:latin typeface="Arial Narrow" pitchFamily="34" charset="0"/>
              </a:rPr>
              <a:t>  </a:t>
            </a:r>
            <a:r>
              <a:rPr lang="en-US" altLang="en-US" sz="2800" b="1" u="none" dirty="0">
                <a:solidFill>
                  <a:srgbClr val="A50021"/>
                </a:solidFill>
                <a:effectLst/>
                <a:latin typeface="Arial Narrow" pitchFamily="34" charset="0"/>
              </a:rPr>
              <a:t>x</a:t>
            </a:r>
            <a:r>
              <a:rPr lang="en-US" altLang="en-US" b="1" u="none" dirty="0">
                <a:solidFill>
                  <a:srgbClr val="A50021"/>
                </a:solidFill>
                <a:effectLst/>
                <a:latin typeface="Arial Narrow" pitchFamily="34" charset="0"/>
              </a:rPr>
              <a:t>4</a:t>
            </a:r>
            <a:r>
              <a:rPr lang="en-US" altLang="en-US" sz="2000" b="1" u="none" dirty="0">
                <a:solidFill>
                  <a:srgbClr val="A50021"/>
                </a:solidFill>
                <a:effectLst/>
                <a:latin typeface="Arial Narrow" pitchFamily="34" charset="0"/>
              </a:rPr>
              <a:t>)</a:t>
            </a:r>
            <a:r>
              <a:rPr lang="en-US" altLang="en-US" b="1" u="none" dirty="0">
                <a:solidFill>
                  <a:srgbClr val="0000FF"/>
                </a:solidFill>
                <a:effectLst/>
                <a:latin typeface="Arial Narrow" pitchFamily="34" charset="0"/>
              </a:rPr>
              <a:t> </a:t>
            </a:r>
            <a:endParaRPr lang="en-US" altLang="en-US" sz="1200" dirty="0">
              <a:effectLst>
                <a:outerShdw blurRad="38100" dist="38100" dir="2700000" algn="tl">
                  <a:srgbClr val="FFFFFF"/>
                </a:outerShdw>
              </a:effectLst>
            </a:endParaRPr>
          </a:p>
        </p:txBody>
      </p:sp>
      <p:sp>
        <p:nvSpPr>
          <p:cNvPr id="156" name="Text Box 77"/>
          <p:cNvSpPr txBox="1">
            <a:spLocks noChangeArrowheads="1"/>
          </p:cNvSpPr>
          <p:nvPr/>
        </p:nvSpPr>
        <p:spPr bwMode="auto">
          <a:xfrm>
            <a:off x="5835634" y="5394647"/>
            <a:ext cx="8763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b="1" u="none" dirty="0">
                <a:solidFill>
                  <a:srgbClr val="A50021"/>
                </a:solidFill>
                <a:effectLst/>
                <a:latin typeface="Arial Narrow" pitchFamily="34" charset="0"/>
              </a:rPr>
              <a:t>y</a:t>
            </a:r>
            <a:r>
              <a:rPr lang="en-US" altLang="en-US" sz="1200" b="1" u="none" dirty="0">
                <a:solidFill>
                  <a:srgbClr val="A50021"/>
                </a:solidFill>
                <a:effectLst/>
                <a:latin typeface="Arial Narrow" pitchFamily="34" charset="0"/>
              </a:rPr>
              <a:t>1 </a:t>
            </a:r>
            <a:r>
              <a:rPr lang="en-US" altLang="en-US" sz="1200" b="1" u="none" dirty="0">
                <a:solidFill>
                  <a:srgbClr val="A50021"/>
                </a:solidFill>
                <a:effectLst/>
                <a:latin typeface="Arial Narrow" pitchFamily="34" charset="0"/>
                <a:sym typeface="Symbol" pitchFamily="18" charset="2"/>
              </a:rPr>
              <a:t></a:t>
            </a:r>
            <a:r>
              <a:rPr lang="en-US" altLang="en-US" sz="1200" b="1" u="none" dirty="0">
                <a:solidFill>
                  <a:srgbClr val="A50021"/>
                </a:solidFill>
                <a:effectLst/>
                <a:latin typeface="Arial Narrow" pitchFamily="34" charset="0"/>
              </a:rPr>
              <a:t>  </a:t>
            </a:r>
            <a:r>
              <a:rPr lang="en-US" altLang="en-US" sz="2400" b="1" u="none" dirty="0">
                <a:solidFill>
                  <a:srgbClr val="A50021"/>
                </a:solidFill>
                <a:effectLst/>
                <a:latin typeface="Arial Narrow" pitchFamily="34" charset="0"/>
              </a:rPr>
              <a:t>y</a:t>
            </a:r>
            <a:r>
              <a:rPr lang="en-US" altLang="en-US" sz="1200" b="1" u="none" dirty="0">
                <a:solidFill>
                  <a:srgbClr val="A50021"/>
                </a:solidFill>
                <a:effectLst/>
                <a:latin typeface="Arial Narrow" pitchFamily="34" charset="0"/>
              </a:rPr>
              <a:t>2</a:t>
            </a:r>
            <a:endParaRPr lang="en-US" altLang="en-US" sz="1100" dirty="0">
              <a:effectLst>
                <a:outerShdw blurRad="38100" dist="38100" dir="2700000" algn="tl">
                  <a:srgbClr val="FFFFFF"/>
                </a:outerShdw>
              </a:effectLst>
            </a:endParaRPr>
          </a:p>
        </p:txBody>
      </p:sp>
    </p:spTree>
    <p:extLst>
      <p:ext uri="{BB962C8B-B14F-4D97-AF65-F5344CB8AC3E}">
        <p14:creationId xmlns:p14="http://schemas.microsoft.com/office/powerpoint/2010/main" val="12961282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Widrow</a:t>
            </a:r>
            <a:r>
              <a:rPr lang="en-US" dirty="0" smtClean="0"/>
              <a:t>-Hoff Rule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This incremental update rule provides an approximation to </a:t>
                </a:r>
                <a:r>
                  <a:rPr lang="en-US" dirty="0"/>
                  <a:t>the goal:</a:t>
                </a:r>
              </a:p>
              <a:p>
                <a:pPr lvl="1"/>
                <a:r>
                  <a:rPr lang="en-US" dirty="0" smtClean="0"/>
                  <a:t>Find </a:t>
                </a:r>
                <a:r>
                  <a:rPr lang="en-US" dirty="0"/>
                  <a:t>the best linear approximation of the data </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𝐸𝑟𝑟</m:t>
                      </m:r>
                      <m:d>
                        <m:dPr>
                          <m:ctrlPr>
                            <a:rPr lang="en-US" b="0" i="1" smtClean="0">
                              <a:latin typeface="Cambria Math"/>
                            </a:rPr>
                          </m:ctrlPr>
                        </m:dPr>
                        <m:e>
                          <m:sSup>
                            <m:sSupPr>
                              <m:ctrlPr>
                                <a:rPr lang="en-US" b="0" i="1" smtClean="0">
                                  <a:latin typeface="Cambria Math"/>
                                </a:rPr>
                              </m:ctrlPr>
                            </m:sSupPr>
                            <m:e>
                              <m:acc>
                                <m:accPr>
                                  <m:chr m:val="⃗"/>
                                  <m:ctrlPr>
                                    <a:rPr lang="en-US" b="0" i="1" smtClean="0">
                                      <a:latin typeface="Cambria Math"/>
                                    </a:rPr>
                                  </m:ctrlPr>
                                </m:accPr>
                                <m:e>
                                  <m:r>
                                    <a:rPr lang="en-US" i="1">
                                      <a:latin typeface="Cambria Math"/>
                                    </a:rPr>
                                    <m:t>𝑤</m:t>
                                  </m:r>
                                </m:e>
                              </m:acc>
                            </m:e>
                            <m:sup>
                              <m:d>
                                <m:dPr>
                                  <m:ctrlPr>
                                    <a:rPr lang="en-US" b="0" i="1" smtClean="0">
                                      <a:latin typeface="Cambria Math"/>
                                    </a:rPr>
                                  </m:ctrlPr>
                                </m:dPr>
                                <m:e>
                                  <m:r>
                                    <a:rPr lang="en-US" b="0" i="1" smtClean="0">
                                      <a:latin typeface="Cambria Math"/>
                                    </a:rPr>
                                    <m:t>𝑗</m:t>
                                  </m:r>
                                </m:e>
                              </m:d>
                            </m:sup>
                          </m:sSup>
                        </m:e>
                      </m:d>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2</m:t>
                          </m:r>
                        </m:den>
                      </m:f>
                      <m:nary>
                        <m:naryPr>
                          <m:chr m:val="∑"/>
                          <m:ctrlPr>
                            <a:rPr lang="en-US" b="0" i="1" smtClean="0">
                              <a:latin typeface="Cambria Math"/>
                            </a:rPr>
                          </m:ctrlPr>
                        </m:naryPr>
                        <m:sub>
                          <m:r>
                            <m:rPr>
                              <m:brk m:alnAt="23"/>
                            </m:rPr>
                            <a:rPr lang="en-US" b="0" i="1" smtClean="0">
                              <a:latin typeface="Cambria Math"/>
                            </a:rPr>
                            <m:t>𝑑</m:t>
                          </m:r>
                          <m:r>
                            <a:rPr lang="en-US" b="0" i="1" smtClean="0">
                              <a:latin typeface="Cambria Math"/>
                            </a:rPr>
                            <m:t>∈</m:t>
                          </m:r>
                          <m:r>
                            <a:rPr lang="en-US" b="0" i="1" smtClean="0">
                              <a:latin typeface="Cambria Math"/>
                            </a:rPr>
                            <m:t>𝐷</m:t>
                          </m:r>
                        </m:sub>
                        <m:sup/>
                        <m:e>
                          <m:sSup>
                            <m:sSupPr>
                              <m:ctrlPr>
                                <a:rPr lang="en-US" b="0" i="1" smtClean="0">
                                  <a:latin typeface="Cambria Math"/>
                                </a:rPr>
                              </m:ctrlPr>
                            </m:sSupPr>
                            <m:e>
                              <m:d>
                                <m:dPr>
                                  <m:ctrlPr>
                                    <a:rPr lang="en-US" b="0" i="1" smtClean="0">
                                      <a:latin typeface="Cambria Math"/>
                                    </a:rPr>
                                  </m:ctrlPr>
                                </m:dPr>
                                <m:e>
                                  <m:sSub>
                                    <m:sSubPr>
                                      <m:ctrlPr>
                                        <a:rPr lang="en-US" b="0" i="1" smtClean="0">
                                          <a:latin typeface="Cambria Math"/>
                                        </a:rPr>
                                      </m:ctrlPr>
                                    </m:sSubPr>
                                    <m:e>
                                      <m:r>
                                        <a:rPr lang="en-US" b="0" i="1" smtClean="0">
                                          <a:latin typeface="Cambria Math"/>
                                        </a:rPr>
                                        <m:t>𝑡</m:t>
                                      </m:r>
                                    </m:e>
                                    <m:sub>
                                      <m:r>
                                        <a:rPr lang="en-US" b="0" i="1" smtClean="0">
                                          <a:latin typeface="Cambria Math"/>
                                        </a:rPr>
                                        <m:t>𝑑</m:t>
                                      </m:r>
                                    </m:sub>
                                  </m:sSub>
                                  <m:r>
                                    <a:rPr lang="en-US" b="0" i="1" smtClean="0">
                                      <a:latin typeface="Cambria Math"/>
                                    </a:rPr>
                                    <m:t>−</m:t>
                                  </m:r>
                                  <m:sSub>
                                    <m:sSubPr>
                                      <m:ctrlPr>
                                        <a:rPr lang="en-US" b="0" i="1" smtClean="0">
                                          <a:latin typeface="Cambria Math"/>
                                        </a:rPr>
                                      </m:ctrlPr>
                                    </m:sSubPr>
                                    <m:e>
                                      <m:r>
                                        <a:rPr lang="en-US" b="0" i="1" smtClean="0">
                                          <a:latin typeface="Cambria Math"/>
                                        </a:rPr>
                                        <m:t>𝑜</m:t>
                                      </m:r>
                                    </m:e>
                                    <m:sub>
                                      <m:r>
                                        <a:rPr lang="en-US" b="0" i="1" smtClean="0">
                                          <a:latin typeface="Cambria Math"/>
                                        </a:rPr>
                                        <m:t>𝑑</m:t>
                                      </m:r>
                                    </m:sub>
                                  </m:sSub>
                                </m:e>
                              </m:d>
                            </m:e>
                            <m:sup>
                              <m:r>
                                <a:rPr lang="en-US" b="0" i="1" smtClean="0">
                                  <a:latin typeface="Cambria Math"/>
                                </a:rPr>
                                <m:t>2</m:t>
                              </m:r>
                            </m:sup>
                          </m:sSup>
                        </m:e>
                      </m:nary>
                    </m:oMath>
                  </m:oMathPara>
                </a14:m>
                <a:endParaRPr lang="en-US" dirty="0"/>
              </a:p>
              <a:p>
                <a:pPr lvl="1"/>
                <a:r>
                  <a:rPr lang="en-US" dirty="0" smtClean="0"/>
                  <a:t>where</a:t>
                </a:r>
                <a:r>
                  <a:rPr lang="en-US" dirty="0"/>
                  <a:t>: </a:t>
                </a:r>
                <a:r>
                  <a:rPr lang="en-US" i="1" dirty="0">
                    <a:latin typeface="Cambria Math"/>
                  </a:rPr>
                  <a:t> </a:t>
                </a:r>
                <a:r>
                  <a:rPr lang="en-US" i="1" dirty="0" smtClean="0">
                    <a:latin typeface="Cambria Math"/>
                  </a:rPr>
                  <a:t>  </a:t>
                </a: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𝑜</m:t>
                          </m:r>
                        </m:e>
                        <m:sub>
                          <m:r>
                            <a:rPr lang="en-US" b="0" i="1" smtClean="0">
                              <a:latin typeface="Cambria Math"/>
                            </a:rPr>
                            <m:t>𝑑</m:t>
                          </m:r>
                        </m:sub>
                      </m:sSub>
                      <m:r>
                        <a:rPr lang="en-US" b="0" i="1" smtClean="0">
                          <a:latin typeface="Cambria Math"/>
                        </a:rPr>
                        <m:t>=</m:t>
                      </m:r>
                      <m:nary>
                        <m:naryPr>
                          <m:chr m:val="∑"/>
                          <m:ctrlPr>
                            <a:rPr lang="en-US" b="0" i="1" smtClean="0">
                              <a:latin typeface="Cambria Math"/>
                            </a:rPr>
                          </m:ctrlPr>
                        </m:naryPr>
                        <m:sub>
                          <m:r>
                            <m:rPr>
                              <m:brk m:alnAt="23"/>
                            </m:rPr>
                            <a:rPr lang="en-US" b="0" i="1" smtClean="0">
                              <a:latin typeface="Cambria Math"/>
                            </a:rPr>
                            <m:t>𝑖</m:t>
                          </m:r>
                        </m:sub>
                        <m:sup/>
                        <m:e>
                          <m:sSub>
                            <m:sSubPr>
                              <m:ctrlPr>
                                <a:rPr lang="en-US" b="0" i="1" smtClean="0">
                                  <a:latin typeface="Cambria Math"/>
                                </a:rPr>
                              </m:ctrlPr>
                            </m:sSubPr>
                            <m:e>
                              <m:r>
                                <a:rPr lang="en-US" b="0" i="1" smtClean="0">
                                  <a:latin typeface="Cambria Math"/>
                                </a:rPr>
                                <m:t>𝑤</m:t>
                              </m:r>
                            </m:e>
                            <m:sub>
                              <m:r>
                                <a:rPr lang="en-US" b="0" i="1" smtClean="0">
                                  <a:latin typeface="Cambria Math"/>
                                </a:rPr>
                                <m:t>𝑖𝑗</m:t>
                              </m:r>
                            </m:sub>
                          </m:sSub>
                          <m:r>
                            <a:rPr lang="en-US" b="0" i="1" smtClean="0">
                              <a:latin typeface="Cambria Math"/>
                            </a:rPr>
                            <m:t>.</m:t>
                          </m:r>
                          <m:sSub>
                            <m:sSubPr>
                              <m:ctrlPr>
                                <a:rPr lang="en-US" b="0" i="1" smtClean="0">
                                  <a:latin typeface="Cambria Math"/>
                                </a:rPr>
                              </m:ctrlPr>
                            </m:sSubPr>
                            <m:e>
                              <m:r>
                                <a:rPr lang="en-US" b="0" i="1" smtClean="0">
                                  <a:latin typeface="Cambria Math"/>
                                </a:rPr>
                                <m:t>𝑥</m:t>
                              </m:r>
                            </m:e>
                            <m:sub>
                              <m:r>
                                <a:rPr lang="en-US" b="0" i="1" smtClean="0">
                                  <a:latin typeface="Cambria Math"/>
                                </a:rPr>
                                <m:t>𝑖</m:t>
                              </m:r>
                            </m:sub>
                          </m:sSub>
                          <m:r>
                            <a:rPr lang="en-US" b="0" i="1" smtClean="0">
                              <a:latin typeface="Cambria Math"/>
                            </a:rPr>
                            <m:t>=</m:t>
                          </m:r>
                        </m:e>
                      </m:nary>
                      <m:sSup>
                        <m:sSupPr>
                          <m:ctrlPr>
                            <a:rPr lang="en-US" i="1">
                              <a:latin typeface="Cambria Math"/>
                            </a:rPr>
                          </m:ctrlPr>
                        </m:sSupPr>
                        <m:e>
                          <m:acc>
                            <m:accPr>
                              <m:chr m:val="⃗"/>
                              <m:ctrlPr>
                                <a:rPr lang="en-US" i="1">
                                  <a:latin typeface="Cambria Math"/>
                                </a:rPr>
                              </m:ctrlPr>
                            </m:accPr>
                            <m:e>
                              <m:r>
                                <a:rPr lang="en-US" i="1">
                                  <a:latin typeface="Cambria Math"/>
                                </a:rPr>
                                <m:t>𝑤</m:t>
                              </m:r>
                            </m:e>
                          </m:acc>
                        </m:e>
                        <m:sup>
                          <m:d>
                            <m:dPr>
                              <m:ctrlPr>
                                <a:rPr lang="en-US" i="1">
                                  <a:latin typeface="Cambria Math"/>
                                </a:rPr>
                              </m:ctrlPr>
                            </m:dPr>
                            <m:e>
                              <m:r>
                                <a:rPr lang="en-US" i="1">
                                  <a:latin typeface="Cambria Math"/>
                                </a:rPr>
                                <m:t>𝑗</m:t>
                              </m:r>
                            </m:e>
                          </m:d>
                        </m:sup>
                      </m:sSup>
                      <m:r>
                        <a:rPr lang="en-US" b="0" i="1" smtClean="0">
                          <a:latin typeface="Cambria Math"/>
                        </a:rPr>
                        <m:t>.</m:t>
                      </m:r>
                      <m:sSup>
                        <m:sSupPr>
                          <m:ctrlPr>
                            <a:rPr lang="en-US" i="1">
                              <a:latin typeface="Cambria Math"/>
                            </a:rPr>
                          </m:ctrlPr>
                        </m:sSupPr>
                        <m:e>
                          <m:acc>
                            <m:accPr>
                              <m:chr m:val="⃗"/>
                              <m:ctrlPr>
                                <a:rPr lang="en-US" i="1">
                                  <a:latin typeface="Cambria Math"/>
                                </a:rPr>
                              </m:ctrlPr>
                            </m:accPr>
                            <m:e>
                              <m:r>
                                <a:rPr lang="en-US" b="0" i="1" smtClean="0">
                                  <a:latin typeface="Cambria Math"/>
                                </a:rPr>
                                <m:t>𝑥</m:t>
                              </m:r>
                            </m:e>
                          </m:acc>
                        </m:e>
                        <m:sup/>
                      </m:sSup>
                    </m:oMath>
                  </m:oMathPara>
                </a14:m>
                <a:endParaRPr lang="en-US" i="1" dirty="0" smtClean="0">
                  <a:latin typeface="Cambria Math"/>
                </a:endParaRPr>
              </a:p>
              <a:p>
                <a:pPr marL="457200" lvl="1" indent="0">
                  <a:buNone/>
                </a:pPr>
                <a:r>
                  <a:rPr lang="en-US" dirty="0"/>
                  <a:t> </a:t>
                </a:r>
                <a:r>
                  <a:rPr lang="en-US" dirty="0" smtClean="0"/>
                  <a:t>    output </a:t>
                </a:r>
                <a:r>
                  <a:rPr lang="en-US" dirty="0"/>
                  <a:t>of linear unit on example </a:t>
                </a:r>
                <a:r>
                  <a:rPr lang="en-US" i="1" dirty="0" smtClean="0"/>
                  <a:t>d</a:t>
                </a:r>
                <a:endParaRPr lang="en-US" i="1" dirty="0"/>
              </a:p>
              <a:p>
                <a:pPr lvl="1"/>
                <a14:m>
                  <m:oMath xmlns:m="http://schemas.openxmlformats.org/officeDocument/2006/math">
                    <m:sSub>
                      <m:sSubPr>
                        <m:ctrlPr>
                          <a:rPr lang="en-US" i="1">
                            <a:latin typeface="Cambria Math"/>
                          </a:rPr>
                        </m:ctrlPr>
                      </m:sSubPr>
                      <m:e>
                        <m:r>
                          <a:rPr lang="en-US" b="0" i="1" smtClean="0">
                            <a:latin typeface="Cambria Math"/>
                          </a:rPr>
                          <m:t>𝑡</m:t>
                        </m:r>
                      </m:e>
                      <m:sub>
                        <m:r>
                          <a:rPr lang="en-US" i="1">
                            <a:latin typeface="Cambria Math"/>
                          </a:rPr>
                          <m:t>𝑑</m:t>
                        </m:r>
                      </m:sub>
                    </m:sSub>
                  </m:oMath>
                </a14:m>
                <a:r>
                  <a:rPr lang="en-US" dirty="0" smtClean="0"/>
                  <a:t> = Target </a:t>
                </a:r>
                <a:r>
                  <a:rPr lang="en-US" dirty="0"/>
                  <a:t>output for example d</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078"/>
                </a:stretch>
              </a:blipFill>
            </p:spPr>
            <p:txBody>
              <a:bodyPr/>
              <a:lstStyle/>
              <a:p>
                <a:r>
                  <a:rPr lang="en-US">
                    <a:noFill/>
                  </a:rPr>
                  <a:t> </a:t>
                </a:r>
              </a:p>
            </p:txBody>
          </p:sp>
        </mc:Fallback>
      </mc:AlternateContent>
      <p:sp>
        <p:nvSpPr>
          <p:cNvPr id="4" name="Content Placeholder 3"/>
          <p:cNvSpPr>
            <a:spLocks noGrp="1"/>
          </p:cNvSpPr>
          <p:nvPr>
            <p:ph sz="quarter" idx="13"/>
          </p:nvPr>
        </p:nvSpPr>
        <p:spPr/>
        <p:txBody>
          <a:bodyPr/>
          <a:lstStyle/>
          <a:p>
            <a:endParaRPr lang="en-US" dirty="0"/>
          </a:p>
        </p:txBody>
      </p:sp>
      <p:sp>
        <p:nvSpPr>
          <p:cNvPr id="5" name="Slide Number Placeholder 4"/>
          <p:cNvSpPr>
            <a:spLocks noGrp="1"/>
          </p:cNvSpPr>
          <p:nvPr>
            <p:ph type="sldNum" sz="quarter" idx="14"/>
          </p:nvPr>
        </p:nvSpPr>
        <p:spPr/>
        <p:txBody>
          <a:bodyPr/>
          <a:lstStyle/>
          <a:p>
            <a:fld id="{FA6F6034-1516-478C-9756-BC6A8296D6DE}" type="slidenum">
              <a:rPr lang="en-US" smtClean="0"/>
              <a:pPr/>
              <a:t>17</a:t>
            </a:fld>
            <a:endParaRPr lang="en-US" dirty="0"/>
          </a:p>
        </p:txBody>
      </p:sp>
      <p:grpSp>
        <p:nvGrpSpPr>
          <p:cNvPr id="8" name="Group 49"/>
          <p:cNvGrpSpPr>
            <a:grpSpLocks/>
          </p:cNvGrpSpPr>
          <p:nvPr/>
        </p:nvGrpSpPr>
        <p:grpSpPr bwMode="auto">
          <a:xfrm>
            <a:off x="6918957" y="4114800"/>
            <a:ext cx="2072643" cy="1968366"/>
            <a:chOff x="3024" y="1920"/>
            <a:chExt cx="2094" cy="1951"/>
          </a:xfrm>
        </p:grpSpPr>
        <p:grpSp>
          <p:nvGrpSpPr>
            <p:cNvPr id="9" name="Group 6"/>
            <p:cNvGrpSpPr>
              <a:grpSpLocks/>
            </p:cNvGrpSpPr>
            <p:nvPr/>
          </p:nvGrpSpPr>
          <p:grpSpPr bwMode="auto">
            <a:xfrm>
              <a:off x="3024" y="1920"/>
              <a:ext cx="2094" cy="1951"/>
              <a:chOff x="528" y="559"/>
              <a:chExt cx="2094" cy="1951"/>
            </a:xfrm>
          </p:grpSpPr>
          <p:sp>
            <p:nvSpPr>
              <p:cNvPr id="11" name="Line 7"/>
              <p:cNvSpPr>
                <a:spLocks noChangeShapeType="1"/>
              </p:cNvSpPr>
              <p:nvPr/>
            </p:nvSpPr>
            <p:spPr bwMode="auto">
              <a:xfrm>
                <a:off x="528" y="681"/>
                <a:ext cx="0" cy="1829"/>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8"/>
              <p:cNvSpPr>
                <a:spLocks noChangeShapeType="1"/>
              </p:cNvSpPr>
              <p:nvPr/>
            </p:nvSpPr>
            <p:spPr bwMode="auto">
              <a:xfrm>
                <a:off x="528" y="2510"/>
                <a:ext cx="197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Oval 9"/>
              <p:cNvSpPr>
                <a:spLocks noChangeArrowheads="1"/>
              </p:cNvSpPr>
              <p:nvPr/>
            </p:nvSpPr>
            <p:spPr bwMode="auto">
              <a:xfrm>
                <a:off x="1180" y="1839"/>
                <a:ext cx="46" cy="61"/>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14" name="Oval 10"/>
              <p:cNvSpPr>
                <a:spLocks noChangeArrowheads="1"/>
              </p:cNvSpPr>
              <p:nvPr/>
            </p:nvSpPr>
            <p:spPr bwMode="auto">
              <a:xfrm>
                <a:off x="1343" y="1260"/>
                <a:ext cx="46" cy="6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15" name="Oval 11"/>
              <p:cNvSpPr>
                <a:spLocks noChangeArrowheads="1"/>
              </p:cNvSpPr>
              <p:nvPr/>
            </p:nvSpPr>
            <p:spPr bwMode="auto">
              <a:xfrm>
                <a:off x="1202" y="802"/>
                <a:ext cx="48" cy="6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16" name="Oval 12"/>
              <p:cNvSpPr>
                <a:spLocks noChangeArrowheads="1"/>
              </p:cNvSpPr>
              <p:nvPr/>
            </p:nvSpPr>
            <p:spPr bwMode="auto">
              <a:xfrm>
                <a:off x="1272" y="1320"/>
                <a:ext cx="47" cy="6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17" name="Oval 13"/>
              <p:cNvSpPr>
                <a:spLocks noChangeArrowheads="1"/>
              </p:cNvSpPr>
              <p:nvPr/>
            </p:nvSpPr>
            <p:spPr bwMode="auto">
              <a:xfrm>
                <a:off x="1413" y="1077"/>
                <a:ext cx="46" cy="61"/>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18" name="Oval 14"/>
              <p:cNvSpPr>
                <a:spLocks noChangeArrowheads="1"/>
              </p:cNvSpPr>
              <p:nvPr/>
            </p:nvSpPr>
            <p:spPr bwMode="auto">
              <a:xfrm>
                <a:off x="1343" y="1839"/>
                <a:ext cx="46" cy="61"/>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19" name="Oval 15"/>
              <p:cNvSpPr>
                <a:spLocks noChangeArrowheads="1"/>
              </p:cNvSpPr>
              <p:nvPr/>
            </p:nvSpPr>
            <p:spPr bwMode="auto">
              <a:xfrm>
                <a:off x="1622" y="1138"/>
                <a:ext cx="46" cy="61"/>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20" name="Oval 16"/>
              <p:cNvSpPr>
                <a:spLocks noChangeArrowheads="1"/>
              </p:cNvSpPr>
              <p:nvPr/>
            </p:nvSpPr>
            <p:spPr bwMode="auto">
              <a:xfrm>
                <a:off x="1482" y="1046"/>
                <a:ext cx="46" cy="61"/>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21" name="Oval 17"/>
              <p:cNvSpPr>
                <a:spLocks noChangeArrowheads="1"/>
              </p:cNvSpPr>
              <p:nvPr/>
            </p:nvSpPr>
            <p:spPr bwMode="auto">
              <a:xfrm>
                <a:off x="1110" y="1382"/>
                <a:ext cx="46" cy="6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22" name="Oval 18"/>
              <p:cNvSpPr>
                <a:spLocks noChangeArrowheads="1"/>
              </p:cNvSpPr>
              <p:nvPr/>
            </p:nvSpPr>
            <p:spPr bwMode="auto">
              <a:xfrm>
                <a:off x="993" y="1413"/>
                <a:ext cx="46" cy="6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23" name="Oval 19"/>
              <p:cNvSpPr>
                <a:spLocks noChangeArrowheads="1"/>
              </p:cNvSpPr>
              <p:nvPr/>
            </p:nvSpPr>
            <p:spPr bwMode="auto">
              <a:xfrm>
                <a:off x="854" y="1595"/>
                <a:ext cx="46" cy="61"/>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24" name="Oval 20"/>
              <p:cNvSpPr>
                <a:spLocks noChangeArrowheads="1"/>
              </p:cNvSpPr>
              <p:nvPr/>
            </p:nvSpPr>
            <p:spPr bwMode="auto">
              <a:xfrm>
                <a:off x="1971" y="650"/>
                <a:ext cx="46" cy="61"/>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25" name="Oval 21"/>
              <p:cNvSpPr>
                <a:spLocks noChangeArrowheads="1"/>
              </p:cNvSpPr>
              <p:nvPr/>
            </p:nvSpPr>
            <p:spPr bwMode="auto">
              <a:xfrm>
                <a:off x="2296" y="955"/>
                <a:ext cx="47" cy="61"/>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26" name="Oval 22"/>
              <p:cNvSpPr>
                <a:spLocks noChangeArrowheads="1"/>
              </p:cNvSpPr>
              <p:nvPr/>
            </p:nvSpPr>
            <p:spPr bwMode="auto">
              <a:xfrm>
                <a:off x="1924" y="833"/>
                <a:ext cx="47" cy="6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27" name="Oval 23"/>
              <p:cNvSpPr>
                <a:spLocks noChangeArrowheads="1"/>
              </p:cNvSpPr>
              <p:nvPr/>
            </p:nvSpPr>
            <p:spPr bwMode="auto">
              <a:xfrm>
                <a:off x="1785" y="864"/>
                <a:ext cx="46" cy="6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28" name="Oval 24"/>
              <p:cNvSpPr>
                <a:spLocks noChangeArrowheads="1"/>
              </p:cNvSpPr>
              <p:nvPr/>
            </p:nvSpPr>
            <p:spPr bwMode="auto">
              <a:xfrm>
                <a:off x="2041" y="802"/>
                <a:ext cx="46" cy="6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solidFill>
                    <a:srgbClr val="FF0000"/>
                  </a:solidFill>
                  <a:effectLst/>
                </a:endParaRPr>
              </a:p>
            </p:txBody>
          </p:sp>
          <p:sp>
            <p:nvSpPr>
              <p:cNvPr id="29" name="Rectangle 25"/>
              <p:cNvSpPr>
                <a:spLocks noChangeArrowheads="1"/>
              </p:cNvSpPr>
              <p:nvPr/>
            </p:nvSpPr>
            <p:spPr bwMode="auto">
              <a:xfrm>
                <a:off x="1435" y="1320"/>
                <a:ext cx="93" cy="31"/>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Rectangle 26"/>
              <p:cNvSpPr>
                <a:spLocks noChangeArrowheads="1"/>
              </p:cNvSpPr>
              <p:nvPr/>
            </p:nvSpPr>
            <p:spPr bwMode="auto">
              <a:xfrm>
                <a:off x="667" y="2022"/>
                <a:ext cx="94" cy="30"/>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Rectangle 27"/>
              <p:cNvSpPr>
                <a:spLocks noChangeArrowheads="1"/>
              </p:cNvSpPr>
              <p:nvPr/>
            </p:nvSpPr>
            <p:spPr bwMode="auto">
              <a:xfrm>
                <a:off x="2133" y="1016"/>
                <a:ext cx="93" cy="30"/>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Rectangle 28"/>
              <p:cNvSpPr>
                <a:spLocks noChangeArrowheads="1"/>
              </p:cNvSpPr>
              <p:nvPr/>
            </p:nvSpPr>
            <p:spPr bwMode="auto">
              <a:xfrm>
                <a:off x="1319" y="1687"/>
                <a:ext cx="94" cy="30"/>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Rectangle 29"/>
              <p:cNvSpPr>
                <a:spLocks noChangeArrowheads="1"/>
              </p:cNvSpPr>
              <p:nvPr/>
            </p:nvSpPr>
            <p:spPr bwMode="auto">
              <a:xfrm>
                <a:off x="1808" y="1016"/>
                <a:ext cx="92" cy="30"/>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Rectangle 30"/>
              <p:cNvSpPr>
                <a:spLocks noChangeArrowheads="1"/>
              </p:cNvSpPr>
              <p:nvPr/>
            </p:nvSpPr>
            <p:spPr bwMode="auto">
              <a:xfrm>
                <a:off x="1505" y="1138"/>
                <a:ext cx="93" cy="30"/>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Rectangle 31"/>
              <p:cNvSpPr>
                <a:spLocks noChangeArrowheads="1"/>
              </p:cNvSpPr>
              <p:nvPr/>
            </p:nvSpPr>
            <p:spPr bwMode="auto">
              <a:xfrm>
                <a:off x="1087" y="1869"/>
                <a:ext cx="93" cy="31"/>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Rectangle 32"/>
              <p:cNvSpPr>
                <a:spLocks noChangeArrowheads="1"/>
              </p:cNvSpPr>
              <p:nvPr/>
            </p:nvSpPr>
            <p:spPr bwMode="auto">
              <a:xfrm>
                <a:off x="1971" y="1046"/>
                <a:ext cx="92" cy="31"/>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Rectangle 33"/>
              <p:cNvSpPr>
                <a:spLocks noChangeArrowheads="1"/>
              </p:cNvSpPr>
              <p:nvPr/>
            </p:nvSpPr>
            <p:spPr bwMode="auto">
              <a:xfrm>
                <a:off x="2320" y="619"/>
                <a:ext cx="93" cy="31"/>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Rectangle 34"/>
              <p:cNvSpPr>
                <a:spLocks noChangeArrowheads="1"/>
              </p:cNvSpPr>
              <p:nvPr/>
            </p:nvSpPr>
            <p:spPr bwMode="auto">
              <a:xfrm>
                <a:off x="1715" y="1168"/>
                <a:ext cx="93" cy="31"/>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Rectangle 35"/>
              <p:cNvSpPr>
                <a:spLocks noChangeArrowheads="1"/>
              </p:cNvSpPr>
              <p:nvPr/>
            </p:nvSpPr>
            <p:spPr bwMode="auto">
              <a:xfrm>
                <a:off x="2226" y="559"/>
                <a:ext cx="94" cy="30"/>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Rectangle 36"/>
              <p:cNvSpPr>
                <a:spLocks noChangeArrowheads="1"/>
              </p:cNvSpPr>
              <p:nvPr/>
            </p:nvSpPr>
            <p:spPr bwMode="auto">
              <a:xfrm>
                <a:off x="1389" y="1442"/>
                <a:ext cx="93" cy="31"/>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Rectangle 37"/>
              <p:cNvSpPr>
                <a:spLocks noChangeArrowheads="1"/>
              </p:cNvSpPr>
              <p:nvPr/>
            </p:nvSpPr>
            <p:spPr bwMode="auto">
              <a:xfrm>
                <a:off x="784" y="1747"/>
                <a:ext cx="93" cy="31"/>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u="none">
                  <a:effectLst/>
                </a:endParaRPr>
              </a:p>
            </p:txBody>
          </p:sp>
          <p:sp>
            <p:nvSpPr>
              <p:cNvPr id="42" name="Rectangle 38"/>
              <p:cNvSpPr>
                <a:spLocks noChangeArrowheads="1"/>
              </p:cNvSpPr>
              <p:nvPr/>
            </p:nvSpPr>
            <p:spPr bwMode="auto">
              <a:xfrm>
                <a:off x="2296" y="1260"/>
                <a:ext cx="93" cy="30"/>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Rectangle 39"/>
              <p:cNvSpPr>
                <a:spLocks noChangeArrowheads="1"/>
              </p:cNvSpPr>
              <p:nvPr/>
            </p:nvSpPr>
            <p:spPr bwMode="auto">
              <a:xfrm>
                <a:off x="2273" y="1107"/>
                <a:ext cx="93" cy="31"/>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Rectangle 40"/>
              <p:cNvSpPr>
                <a:spLocks noChangeArrowheads="1"/>
              </p:cNvSpPr>
              <p:nvPr/>
            </p:nvSpPr>
            <p:spPr bwMode="auto">
              <a:xfrm>
                <a:off x="1272" y="1961"/>
                <a:ext cx="93" cy="30"/>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Rectangle 41"/>
              <p:cNvSpPr>
                <a:spLocks noChangeArrowheads="1"/>
              </p:cNvSpPr>
              <p:nvPr/>
            </p:nvSpPr>
            <p:spPr bwMode="auto">
              <a:xfrm>
                <a:off x="2529" y="1199"/>
                <a:ext cx="93" cy="30"/>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Rectangle 42"/>
              <p:cNvSpPr>
                <a:spLocks noChangeArrowheads="1"/>
              </p:cNvSpPr>
              <p:nvPr/>
            </p:nvSpPr>
            <p:spPr bwMode="auto">
              <a:xfrm>
                <a:off x="644" y="2205"/>
                <a:ext cx="93" cy="31"/>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Text Box 43"/>
              <p:cNvSpPr txBox="1">
                <a:spLocks noChangeArrowheads="1"/>
              </p:cNvSpPr>
              <p:nvPr/>
            </p:nvSpPr>
            <p:spPr bwMode="auto">
              <a:xfrm>
                <a:off x="1401" y="1788"/>
                <a:ext cx="1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3200" u="none">
                  <a:effectLst/>
                  <a:latin typeface="Comic Sans MS" pitchFamily="66" charset="0"/>
                </a:endParaRPr>
              </a:p>
            </p:txBody>
          </p:sp>
          <p:sp>
            <p:nvSpPr>
              <p:cNvPr id="48" name="Text Box 44"/>
              <p:cNvSpPr txBox="1">
                <a:spLocks noChangeArrowheads="1"/>
              </p:cNvSpPr>
              <p:nvPr/>
            </p:nvSpPr>
            <p:spPr bwMode="auto">
              <a:xfrm>
                <a:off x="663" y="721"/>
                <a:ext cx="1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3200" u="none">
                  <a:effectLst/>
                  <a:latin typeface="Comic Sans MS" pitchFamily="66" charset="0"/>
                </a:endParaRPr>
              </a:p>
            </p:txBody>
          </p:sp>
          <p:sp>
            <p:nvSpPr>
              <p:cNvPr id="49" name="Rectangle 45"/>
              <p:cNvSpPr>
                <a:spLocks noChangeArrowheads="1"/>
              </p:cNvSpPr>
              <p:nvPr/>
            </p:nvSpPr>
            <p:spPr bwMode="auto">
              <a:xfrm>
                <a:off x="746" y="2088"/>
                <a:ext cx="94" cy="30"/>
              </a:xfrm>
              <a:prstGeom prst="rect">
                <a:avLst/>
              </a:prstGeom>
              <a:solidFill>
                <a:srgbClr val="99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 name="Line 46"/>
            <p:cNvSpPr>
              <a:spLocks noChangeShapeType="1"/>
            </p:cNvSpPr>
            <p:nvPr/>
          </p:nvSpPr>
          <p:spPr bwMode="auto">
            <a:xfrm flipV="1">
              <a:off x="3024" y="2016"/>
              <a:ext cx="1824" cy="18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9058429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Line 57"/>
          <p:cNvSpPr>
            <a:spLocks noChangeShapeType="1"/>
          </p:cNvSpPr>
          <p:nvPr/>
        </p:nvSpPr>
        <p:spPr bwMode="auto">
          <a:xfrm rot="720175" flipH="1">
            <a:off x="3776884" y="4922070"/>
            <a:ext cx="1713779" cy="733256"/>
          </a:xfrm>
          <a:prstGeom prst="line">
            <a:avLst/>
          </a:prstGeom>
          <a:noFill/>
          <a:ln w="19050">
            <a:solidFill>
              <a:srgbClr val="A5002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57"/>
          <p:cNvSpPr>
            <a:spLocks noChangeShapeType="1"/>
          </p:cNvSpPr>
          <p:nvPr/>
        </p:nvSpPr>
        <p:spPr bwMode="auto">
          <a:xfrm rot="720175" flipH="1">
            <a:off x="4132302" y="4481055"/>
            <a:ext cx="1768703" cy="1328406"/>
          </a:xfrm>
          <a:prstGeom prst="line">
            <a:avLst/>
          </a:prstGeom>
          <a:noFill/>
          <a:ln w="19050">
            <a:solidFill>
              <a:srgbClr val="A5002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itle 1"/>
          <p:cNvSpPr>
            <a:spLocks noGrp="1"/>
          </p:cNvSpPr>
          <p:nvPr>
            <p:ph type="title"/>
          </p:nvPr>
        </p:nvSpPr>
        <p:spPr/>
        <p:txBody>
          <a:bodyPr/>
          <a:lstStyle/>
          <a:p>
            <a:r>
              <a:rPr lang="en-US" dirty="0" smtClean="0"/>
              <a:t>Gradient Descent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smtClean="0"/>
                  <a:t>We </a:t>
                </a:r>
                <a:r>
                  <a:rPr lang="en-US" sz="2000" dirty="0"/>
                  <a:t>use gradient descent determine the weight vector that </a:t>
                </a:r>
                <a:r>
                  <a:rPr lang="en-US" sz="2000" dirty="0" smtClean="0"/>
                  <a:t> minimizes  </a:t>
                </a:r>
                <a14:m>
                  <m:oMath xmlns:m="http://schemas.openxmlformats.org/officeDocument/2006/math">
                    <m:r>
                      <a:rPr lang="en-US" sz="2000" i="1">
                        <a:latin typeface="Cambria Math"/>
                      </a:rPr>
                      <m:t>𝐸𝑟𝑟</m:t>
                    </m:r>
                    <m:d>
                      <m:dPr>
                        <m:ctrlPr>
                          <a:rPr lang="en-US" sz="2000" i="1">
                            <a:latin typeface="Cambria Math"/>
                          </a:rPr>
                        </m:ctrlPr>
                      </m:dPr>
                      <m:e>
                        <m:sSup>
                          <m:sSupPr>
                            <m:ctrlPr>
                              <a:rPr lang="en-US" sz="2000" i="1">
                                <a:latin typeface="Cambria Math"/>
                              </a:rPr>
                            </m:ctrlPr>
                          </m:sSupPr>
                          <m:e>
                            <m:acc>
                              <m:accPr>
                                <m:chr m:val="⃗"/>
                                <m:ctrlPr>
                                  <a:rPr lang="en-US" sz="2000" i="1">
                                    <a:latin typeface="Cambria Math"/>
                                  </a:rPr>
                                </m:ctrlPr>
                              </m:accPr>
                              <m:e>
                                <m:r>
                                  <a:rPr lang="en-US" sz="2000" i="1">
                                    <a:latin typeface="Cambria Math"/>
                                  </a:rPr>
                                  <m:t>𝑤</m:t>
                                </m:r>
                              </m:e>
                            </m:acc>
                          </m:e>
                          <m:sup>
                            <m:d>
                              <m:dPr>
                                <m:ctrlPr>
                                  <a:rPr lang="en-US" sz="2000" i="1">
                                    <a:latin typeface="Cambria Math"/>
                                  </a:rPr>
                                </m:ctrlPr>
                              </m:dPr>
                              <m:e>
                                <m:r>
                                  <a:rPr lang="en-US" sz="2000" i="1">
                                    <a:latin typeface="Cambria Math"/>
                                  </a:rPr>
                                  <m:t>𝑗</m:t>
                                </m:r>
                              </m:e>
                            </m:d>
                          </m:sup>
                        </m:sSup>
                      </m:e>
                    </m:d>
                  </m:oMath>
                </a14:m>
                <a:r>
                  <a:rPr lang="en-US" sz="2000" dirty="0" smtClean="0"/>
                  <a:t>;</a:t>
                </a:r>
                <a:endParaRPr lang="en-US" sz="2000" dirty="0"/>
              </a:p>
              <a:p>
                <a:r>
                  <a:rPr lang="en-US" sz="2000" dirty="0" smtClean="0"/>
                  <a:t>Fixing </a:t>
                </a:r>
                <a:r>
                  <a:rPr lang="en-US" sz="2000" dirty="0"/>
                  <a:t>the set </a:t>
                </a:r>
                <a14:m>
                  <m:oMath xmlns:m="http://schemas.openxmlformats.org/officeDocument/2006/math">
                    <m:r>
                      <a:rPr lang="en-US" sz="2000" b="0" i="1" dirty="0" smtClean="0">
                        <a:latin typeface="Cambria Math"/>
                      </a:rPr>
                      <m:t>𝐷</m:t>
                    </m:r>
                  </m:oMath>
                </a14:m>
                <a:r>
                  <a:rPr lang="en-US" sz="2000" dirty="0"/>
                  <a:t> of examples, </a:t>
                </a:r>
                <a14:m>
                  <m:oMath xmlns:m="http://schemas.openxmlformats.org/officeDocument/2006/math">
                    <m:r>
                      <a:rPr lang="en-US" sz="2000" b="0" i="1" dirty="0" smtClean="0">
                        <a:latin typeface="Cambria Math"/>
                      </a:rPr>
                      <m:t>𝐸</m:t>
                    </m:r>
                  </m:oMath>
                </a14:m>
                <a:r>
                  <a:rPr lang="en-US" sz="2000" dirty="0"/>
                  <a:t> is a function </a:t>
                </a:r>
                <a:r>
                  <a:rPr lang="en-US" sz="2000" dirty="0" smtClean="0"/>
                  <a:t>of  </a:t>
                </a:r>
                <a14:m>
                  <m:oMath xmlns:m="http://schemas.openxmlformats.org/officeDocument/2006/math">
                    <m:sSup>
                      <m:sSupPr>
                        <m:ctrlPr>
                          <a:rPr lang="en-US" sz="2000" i="1">
                            <a:latin typeface="Cambria Math"/>
                          </a:rPr>
                        </m:ctrlPr>
                      </m:sSupPr>
                      <m:e>
                        <m:acc>
                          <m:accPr>
                            <m:chr m:val="⃗"/>
                            <m:ctrlPr>
                              <a:rPr lang="en-US" sz="2000" i="1">
                                <a:latin typeface="Cambria Math"/>
                              </a:rPr>
                            </m:ctrlPr>
                          </m:accPr>
                          <m:e>
                            <m:r>
                              <a:rPr lang="en-US" sz="2000" i="1">
                                <a:latin typeface="Cambria Math"/>
                              </a:rPr>
                              <m:t>𝑤</m:t>
                            </m:r>
                          </m:e>
                        </m:acc>
                      </m:e>
                      <m:sup>
                        <m:d>
                          <m:dPr>
                            <m:ctrlPr>
                              <a:rPr lang="en-US" sz="2000" i="1">
                                <a:latin typeface="Cambria Math"/>
                              </a:rPr>
                            </m:ctrlPr>
                          </m:dPr>
                          <m:e>
                            <m:r>
                              <a:rPr lang="en-US" sz="2000" i="1">
                                <a:latin typeface="Cambria Math"/>
                              </a:rPr>
                              <m:t>𝑗</m:t>
                            </m:r>
                          </m:e>
                        </m:d>
                      </m:sup>
                    </m:sSup>
                  </m:oMath>
                </a14:m>
                <a:endParaRPr lang="en-US" sz="2000" dirty="0"/>
              </a:p>
              <a:p>
                <a:r>
                  <a:rPr lang="en-US" sz="2000" dirty="0" smtClean="0"/>
                  <a:t>At </a:t>
                </a:r>
                <a:r>
                  <a:rPr lang="en-US" sz="2000" dirty="0"/>
                  <a:t>each step, the weight vector is modified in the direction </a:t>
                </a:r>
                <a:r>
                  <a:rPr lang="en-US" sz="2000" dirty="0" smtClean="0"/>
                  <a:t>that produces </a:t>
                </a:r>
                <a:r>
                  <a:rPr lang="en-US" sz="2000" dirty="0"/>
                  <a:t>the steepest descent along the error surface.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674"/>
                </a:stretch>
              </a:blipFill>
            </p:spPr>
            <p:txBody>
              <a:bodyPr/>
              <a:lstStyle/>
              <a:p>
                <a:r>
                  <a:rPr lang="en-US">
                    <a:noFill/>
                  </a:rPr>
                  <a:t> </a:t>
                </a:r>
              </a:p>
            </p:txBody>
          </p:sp>
        </mc:Fallback>
      </mc:AlternateContent>
      <p:sp>
        <p:nvSpPr>
          <p:cNvPr id="4" name="Content Placeholder 3"/>
          <p:cNvSpPr>
            <a:spLocks noGrp="1"/>
          </p:cNvSpPr>
          <p:nvPr>
            <p:ph sz="quarter" idx="13"/>
          </p:nvPr>
        </p:nvSpPr>
        <p:spPr/>
        <p:txBody>
          <a:bodyPr/>
          <a:lstStyle/>
          <a:p>
            <a:endParaRPr lang="en-US"/>
          </a:p>
        </p:txBody>
      </p:sp>
      <p:sp>
        <p:nvSpPr>
          <p:cNvPr id="5" name="Slide Number Placeholder 4"/>
          <p:cNvSpPr>
            <a:spLocks noGrp="1"/>
          </p:cNvSpPr>
          <p:nvPr>
            <p:ph type="sldNum" sz="quarter" idx="14"/>
          </p:nvPr>
        </p:nvSpPr>
        <p:spPr/>
        <p:txBody>
          <a:bodyPr/>
          <a:lstStyle/>
          <a:p>
            <a:fld id="{FA6F6034-1516-478C-9756-BC6A8296D6DE}" type="slidenum">
              <a:rPr lang="en-US" smtClean="0"/>
              <a:pPr/>
              <a:t>18</a:t>
            </a:fld>
            <a:endParaRPr lang="en-US" dirty="0"/>
          </a:p>
        </p:txBody>
      </p:sp>
      <p:sp>
        <p:nvSpPr>
          <p:cNvPr id="25" name="Line 51"/>
          <p:cNvSpPr>
            <a:spLocks noChangeShapeType="1"/>
          </p:cNvSpPr>
          <p:nvPr/>
        </p:nvSpPr>
        <p:spPr bwMode="auto">
          <a:xfrm>
            <a:off x="3373302" y="3429417"/>
            <a:ext cx="0" cy="2273228"/>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52"/>
          <p:cNvSpPr>
            <a:spLocks noChangeShapeType="1"/>
          </p:cNvSpPr>
          <p:nvPr/>
        </p:nvSpPr>
        <p:spPr bwMode="auto">
          <a:xfrm>
            <a:off x="3373302" y="5702646"/>
            <a:ext cx="333235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27" name="Text Box 54"/>
              <p:cNvSpPr txBox="1">
                <a:spLocks noChangeArrowheads="1"/>
              </p:cNvSpPr>
              <p:nvPr/>
            </p:nvSpPr>
            <p:spPr bwMode="auto">
              <a:xfrm>
                <a:off x="2223910" y="3332624"/>
                <a:ext cx="1060227"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en-US" altLang="en-US" sz="2000" u="none" dirty="0" smtClean="0">
                    <a:solidFill>
                      <a:srgbClr val="0066FF"/>
                    </a:solidFill>
                    <a:effectLst/>
                    <a:latin typeface="Arial Narrow" pitchFamily="34" charset="0"/>
                  </a:rPr>
                  <a:t> </a:t>
                </a:r>
                <a14:m>
                  <m:oMath xmlns:m="http://schemas.openxmlformats.org/officeDocument/2006/math">
                    <m:r>
                      <a:rPr lang="en-US" sz="2000" i="1" u="none">
                        <a:solidFill>
                          <a:srgbClr val="0066FF"/>
                        </a:solidFill>
                        <a:latin typeface="Cambria Math"/>
                      </a:rPr>
                      <m:t>𝐸𝑟𝑟</m:t>
                    </m:r>
                    <m:r>
                      <a:rPr lang="en-US" sz="2000" b="0" i="1" u="none" smtClean="0">
                        <a:solidFill>
                          <a:srgbClr val="0066FF"/>
                        </a:solidFill>
                        <a:latin typeface="Cambria Math"/>
                      </a:rPr>
                      <m:t>(</m:t>
                    </m:r>
                    <m:r>
                      <a:rPr lang="en-US" sz="2000" b="0" i="1" u="none" smtClean="0">
                        <a:solidFill>
                          <a:srgbClr val="0066FF"/>
                        </a:solidFill>
                        <a:latin typeface="Cambria Math"/>
                      </a:rPr>
                      <m:t>𝑤</m:t>
                    </m:r>
                    <m:r>
                      <a:rPr lang="en-US" sz="2000" b="0" i="1" u="none" smtClean="0">
                        <a:solidFill>
                          <a:srgbClr val="0066FF"/>
                        </a:solidFill>
                        <a:latin typeface="Cambria Math"/>
                      </a:rPr>
                      <m:t>)</m:t>
                    </m:r>
                  </m:oMath>
                </a14:m>
                <a:endParaRPr lang="en-US" altLang="en-US" sz="2000" u="none" dirty="0">
                  <a:solidFill>
                    <a:srgbClr val="0066FF"/>
                  </a:solidFill>
                  <a:effectLst/>
                  <a:latin typeface="Arial Narrow" pitchFamily="34" charset="0"/>
                </a:endParaRPr>
              </a:p>
            </p:txBody>
          </p:sp>
        </mc:Choice>
        <mc:Fallback xmlns="">
          <p:sp>
            <p:nvSpPr>
              <p:cNvPr id="27" name="Text Box 54"/>
              <p:cNvSpPr txBox="1">
                <a:spLocks noRot="1" noChangeAspect="1" noMove="1" noResize="1" noEditPoints="1" noAdjustHandles="1" noChangeArrowheads="1" noChangeShapeType="1" noTextEdit="1"/>
              </p:cNvSpPr>
              <p:nvPr/>
            </p:nvSpPr>
            <p:spPr bwMode="auto">
              <a:xfrm>
                <a:off x="2223910" y="3332624"/>
                <a:ext cx="1060227" cy="400110"/>
              </a:xfrm>
              <a:prstGeom prst="rect">
                <a:avLst/>
              </a:prstGeom>
              <a:blipFill rotWithShape="1">
                <a:blip r:embed="rId3"/>
                <a:stretch>
                  <a:fillRect r="-1724" b="-1846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8" name="Freeform 55"/>
          <p:cNvSpPr>
            <a:spLocks/>
          </p:cNvSpPr>
          <p:nvPr/>
        </p:nvSpPr>
        <p:spPr bwMode="auto">
          <a:xfrm>
            <a:off x="3457378" y="3594089"/>
            <a:ext cx="3158864" cy="1868356"/>
          </a:xfrm>
          <a:custGeom>
            <a:avLst/>
            <a:gdLst>
              <a:gd name="T0" fmla="*/ 0 w 2367"/>
              <a:gd name="T1" fmla="*/ 0 h 1770"/>
              <a:gd name="T2" fmla="*/ 528 w 2367"/>
              <a:gd name="T3" fmla="*/ 1584 h 1770"/>
              <a:gd name="T4" fmla="*/ 1650 w 2367"/>
              <a:gd name="T5" fmla="*/ 1116 h 1770"/>
              <a:gd name="T6" fmla="*/ 2367 w 2367"/>
              <a:gd name="T7" fmla="*/ 56 h 1770"/>
            </a:gdLst>
            <a:ahLst/>
            <a:cxnLst>
              <a:cxn ang="0">
                <a:pos x="T0" y="T1"/>
              </a:cxn>
              <a:cxn ang="0">
                <a:pos x="T2" y="T3"/>
              </a:cxn>
              <a:cxn ang="0">
                <a:pos x="T4" y="T5"/>
              </a:cxn>
              <a:cxn ang="0">
                <a:pos x="T6" y="T7"/>
              </a:cxn>
            </a:cxnLst>
            <a:rect l="0" t="0" r="r" b="b"/>
            <a:pathLst>
              <a:path w="2367" h="1770">
                <a:moveTo>
                  <a:pt x="0" y="0"/>
                </a:moveTo>
                <a:cubicBezTo>
                  <a:pt x="120" y="668"/>
                  <a:pt x="253" y="1398"/>
                  <a:pt x="528" y="1584"/>
                </a:cubicBezTo>
                <a:cubicBezTo>
                  <a:pt x="803" y="1770"/>
                  <a:pt x="1344" y="1371"/>
                  <a:pt x="1650" y="1116"/>
                </a:cubicBezTo>
                <a:cubicBezTo>
                  <a:pt x="1956" y="861"/>
                  <a:pt x="2218" y="277"/>
                  <a:pt x="2367" y="56"/>
                </a:cubicBez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56"/>
          <p:cNvSpPr>
            <a:spLocks noChangeShapeType="1"/>
          </p:cNvSpPr>
          <p:nvPr/>
        </p:nvSpPr>
        <p:spPr bwMode="auto">
          <a:xfrm flipH="1">
            <a:off x="4930714" y="3912526"/>
            <a:ext cx="1793626" cy="1468435"/>
          </a:xfrm>
          <a:prstGeom prst="line">
            <a:avLst/>
          </a:prstGeom>
          <a:noFill/>
          <a:ln w="19050">
            <a:solidFill>
              <a:srgbClr val="A5002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57"/>
          <p:cNvSpPr>
            <a:spLocks noChangeShapeType="1"/>
          </p:cNvSpPr>
          <p:nvPr/>
        </p:nvSpPr>
        <p:spPr bwMode="auto">
          <a:xfrm rot="720175" flipH="1">
            <a:off x="4490886" y="4231402"/>
            <a:ext cx="1650192" cy="1519395"/>
          </a:xfrm>
          <a:prstGeom prst="line">
            <a:avLst/>
          </a:prstGeom>
          <a:noFill/>
          <a:ln w="19050">
            <a:solidFill>
              <a:srgbClr val="A5002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0"/>
          <p:cNvSpPr>
            <a:spLocks noChangeShapeType="1"/>
          </p:cNvSpPr>
          <p:nvPr/>
        </p:nvSpPr>
        <p:spPr bwMode="auto">
          <a:xfrm flipH="1">
            <a:off x="4354191" y="5620928"/>
            <a:ext cx="1793626"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61"/>
          <p:cNvSpPr>
            <a:spLocks noChangeArrowheads="1"/>
          </p:cNvSpPr>
          <p:nvPr/>
        </p:nvSpPr>
        <p:spPr bwMode="auto">
          <a:xfrm>
            <a:off x="5763469" y="5671691"/>
            <a:ext cx="64058" cy="507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62"/>
          <p:cNvSpPr>
            <a:spLocks noChangeArrowheads="1"/>
          </p:cNvSpPr>
          <p:nvPr/>
        </p:nvSpPr>
        <p:spPr bwMode="auto">
          <a:xfrm>
            <a:off x="5315062" y="5671691"/>
            <a:ext cx="64058" cy="507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63"/>
          <p:cNvSpPr>
            <a:spLocks noChangeArrowheads="1"/>
          </p:cNvSpPr>
          <p:nvPr/>
        </p:nvSpPr>
        <p:spPr bwMode="auto">
          <a:xfrm>
            <a:off x="4994772" y="5671691"/>
            <a:ext cx="64058" cy="507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Oval 64"/>
          <p:cNvSpPr>
            <a:spLocks noChangeArrowheads="1"/>
          </p:cNvSpPr>
          <p:nvPr/>
        </p:nvSpPr>
        <p:spPr bwMode="auto">
          <a:xfrm>
            <a:off x="4546367" y="5671691"/>
            <a:ext cx="64058" cy="5076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36" name="Text Box 65"/>
              <p:cNvSpPr txBox="1">
                <a:spLocks noChangeArrowheads="1"/>
              </p:cNvSpPr>
              <p:nvPr/>
            </p:nvSpPr>
            <p:spPr bwMode="auto">
              <a:xfrm>
                <a:off x="6636942" y="5466227"/>
                <a:ext cx="439030"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r>
                        <a:rPr lang="en-US" sz="2000" i="1" u="none">
                          <a:solidFill>
                            <a:srgbClr val="0066FF"/>
                          </a:solidFill>
                          <a:latin typeface="Cambria Math"/>
                        </a:rPr>
                        <m:t>𝑤</m:t>
                      </m:r>
                    </m:oMath>
                  </m:oMathPara>
                </a14:m>
                <a:endParaRPr lang="en-US" altLang="en-US" sz="2000" u="none" dirty="0">
                  <a:solidFill>
                    <a:srgbClr val="000066"/>
                  </a:solidFill>
                  <a:effectLst/>
                  <a:latin typeface="Arial Narrow" pitchFamily="34" charset="0"/>
                </a:endParaRPr>
              </a:p>
            </p:txBody>
          </p:sp>
        </mc:Choice>
        <mc:Fallback xmlns="">
          <p:sp>
            <p:nvSpPr>
              <p:cNvPr id="36" name="Text Box 65"/>
              <p:cNvSpPr txBox="1">
                <a:spLocks noRot="1" noChangeAspect="1" noMove="1" noResize="1" noEditPoints="1" noAdjustHandles="1" noChangeArrowheads="1" noChangeShapeType="1" noTextEdit="1"/>
              </p:cNvSpPr>
              <p:nvPr/>
            </p:nvSpPr>
            <p:spPr bwMode="auto">
              <a:xfrm>
                <a:off x="6636942" y="5466227"/>
                <a:ext cx="439030" cy="400110"/>
              </a:xfrm>
              <a:prstGeom prst="rect">
                <a:avLst/>
              </a:prstGeom>
              <a:blipFill rotWithShape="1">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 Box 68"/>
              <p:cNvSpPr txBox="1">
                <a:spLocks noChangeArrowheads="1"/>
              </p:cNvSpPr>
              <p:nvPr/>
            </p:nvSpPr>
            <p:spPr bwMode="auto">
              <a:xfrm>
                <a:off x="4380042" y="5619690"/>
                <a:ext cx="1724446"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14:m>
                  <m:oMath xmlns:m="http://schemas.openxmlformats.org/officeDocument/2006/math">
                    <m:sSub>
                      <m:sSubPr>
                        <m:ctrlPr>
                          <a:rPr lang="en-US" sz="2000" b="0" i="1" u="none" smtClean="0">
                            <a:solidFill>
                              <a:srgbClr val="0066FF"/>
                            </a:solidFill>
                            <a:latin typeface="Cambria Math"/>
                          </a:rPr>
                        </m:ctrlPr>
                      </m:sSubPr>
                      <m:e>
                        <m:r>
                          <a:rPr lang="en-US" sz="2000" i="1" u="none" smtClean="0">
                            <a:solidFill>
                              <a:srgbClr val="0066FF"/>
                            </a:solidFill>
                            <a:latin typeface="Cambria Math"/>
                          </a:rPr>
                          <m:t>𝑤</m:t>
                        </m:r>
                      </m:e>
                      <m:sub>
                        <m:r>
                          <a:rPr lang="en-US" sz="2000" b="0" i="1" u="none" smtClean="0">
                            <a:solidFill>
                              <a:srgbClr val="0066FF"/>
                            </a:solidFill>
                            <a:latin typeface="Cambria Math"/>
                          </a:rPr>
                          <m:t>3</m:t>
                        </m:r>
                      </m:sub>
                    </m:sSub>
                  </m:oMath>
                </a14:m>
                <a:r>
                  <a:rPr lang="en-US" altLang="en-US" sz="2000" u="none" dirty="0" smtClean="0">
                    <a:solidFill>
                      <a:srgbClr val="000066"/>
                    </a:solidFill>
                    <a:latin typeface="Arial Narrow" pitchFamily="34" charset="0"/>
                  </a:rPr>
                  <a:t>  </a:t>
                </a:r>
                <a14:m>
                  <m:oMath xmlns:m="http://schemas.openxmlformats.org/officeDocument/2006/math">
                    <m:sSub>
                      <m:sSubPr>
                        <m:ctrlPr>
                          <a:rPr lang="en-US" sz="2000" i="1" u="none">
                            <a:solidFill>
                              <a:srgbClr val="0066FF"/>
                            </a:solidFill>
                            <a:latin typeface="Cambria Math"/>
                          </a:rPr>
                        </m:ctrlPr>
                      </m:sSubPr>
                      <m:e>
                        <m:r>
                          <a:rPr lang="en-US" sz="2000" i="1" u="none">
                            <a:solidFill>
                              <a:srgbClr val="0066FF"/>
                            </a:solidFill>
                            <a:latin typeface="Cambria Math"/>
                          </a:rPr>
                          <m:t>𝑤</m:t>
                        </m:r>
                      </m:e>
                      <m:sub>
                        <m:r>
                          <a:rPr lang="en-US" sz="2000" b="0" i="1" u="none" smtClean="0">
                            <a:solidFill>
                              <a:srgbClr val="0066FF"/>
                            </a:solidFill>
                            <a:latin typeface="Cambria Math"/>
                          </a:rPr>
                          <m:t>2</m:t>
                        </m:r>
                      </m:sub>
                    </m:sSub>
                  </m:oMath>
                </a14:m>
                <a:r>
                  <a:rPr lang="en-US" altLang="en-US" sz="2000" u="none" dirty="0" smtClean="0">
                    <a:solidFill>
                      <a:srgbClr val="000066"/>
                    </a:solidFill>
                    <a:latin typeface="Arial Narrow" pitchFamily="34" charset="0"/>
                  </a:rPr>
                  <a:t>  </a:t>
                </a:r>
                <a14:m>
                  <m:oMath xmlns:m="http://schemas.openxmlformats.org/officeDocument/2006/math">
                    <m:sSub>
                      <m:sSubPr>
                        <m:ctrlPr>
                          <a:rPr lang="en-US" sz="2000" i="1" u="none">
                            <a:solidFill>
                              <a:srgbClr val="0066FF"/>
                            </a:solidFill>
                            <a:latin typeface="Cambria Math"/>
                          </a:rPr>
                        </m:ctrlPr>
                      </m:sSubPr>
                      <m:e>
                        <m:r>
                          <a:rPr lang="en-US" sz="2000" i="1" u="none">
                            <a:solidFill>
                              <a:srgbClr val="0066FF"/>
                            </a:solidFill>
                            <a:latin typeface="Cambria Math"/>
                          </a:rPr>
                          <m:t>𝑤</m:t>
                        </m:r>
                      </m:e>
                      <m:sub>
                        <m:r>
                          <a:rPr lang="en-US" sz="2000" b="0" i="1" u="none" smtClean="0">
                            <a:solidFill>
                              <a:srgbClr val="0066FF"/>
                            </a:solidFill>
                            <a:latin typeface="Cambria Math"/>
                          </a:rPr>
                          <m:t>1</m:t>
                        </m:r>
                      </m:sub>
                    </m:sSub>
                  </m:oMath>
                </a14:m>
                <a:r>
                  <a:rPr lang="en-US" altLang="en-US" sz="2000" u="none" dirty="0" smtClean="0">
                    <a:solidFill>
                      <a:srgbClr val="000066"/>
                    </a:solidFill>
                    <a:latin typeface="Arial Narrow" pitchFamily="34" charset="0"/>
                  </a:rPr>
                  <a:t> </a:t>
                </a:r>
                <a14:m>
                  <m:oMath xmlns:m="http://schemas.openxmlformats.org/officeDocument/2006/math">
                    <m:r>
                      <a:rPr lang="en-US" sz="2000" b="0" i="0" u="none" smtClean="0">
                        <a:solidFill>
                          <a:srgbClr val="0066FF"/>
                        </a:solidFill>
                        <a:latin typeface="Cambria Math"/>
                      </a:rPr>
                      <m:t> </m:t>
                    </m:r>
                    <m:sSub>
                      <m:sSubPr>
                        <m:ctrlPr>
                          <a:rPr lang="en-US" sz="2000" i="1" u="none">
                            <a:solidFill>
                              <a:srgbClr val="0066FF"/>
                            </a:solidFill>
                            <a:latin typeface="Cambria Math"/>
                          </a:rPr>
                        </m:ctrlPr>
                      </m:sSubPr>
                      <m:e>
                        <m:r>
                          <a:rPr lang="en-US" sz="2000" i="1" u="none">
                            <a:solidFill>
                              <a:srgbClr val="0066FF"/>
                            </a:solidFill>
                            <a:latin typeface="Cambria Math"/>
                          </a:rPr>
                          <m:t>𝑤</m:t>
                        </m:r>
                      </m:e>
                      <m:sub>
                        <m:r>
                          <a:rPr lang="en-US" sz="2000" b="0" i="1" u="none" smtClean="0">
                            <a:solidFill>
                              <a:srgbClr val="0066FF"/>
                            </a:solidFill>
                            <a:latin typeface="Cambria Math"/>
                          </a:rPr>
                          <m:t>0</m:t>
                        </m:r>
                      </m:sub>
                    </m:sSub>
                  </m:oMath>
                </a14:m>
                <a:endParaRPr lang="en-US" altLang="en-US" sz="2000" u="none" dirty="0">
                  <a:solidFill>
                    <a:srgbClr val="000066"/>
                  </a:solidFill>
                  <a:latin typeface="Arial Narrow" pitchFamily="34" charset="0"/>
                </a:endParaRPr>
              </a:p>
            </p:txBody>
          </p:sp>
        </mc:Choice>
        <mc:Fallback xmlns="">
          <p:sp>
            <p:nvSpPr>
              <p:cNvPr id="24" name="Text Box 68"/>
              <p:cNvSpPr txBox="1">
                <a:spLocks noRot="1" noChangeAspect="1" noMove="1" noResize="1" noEditPoints="1" noAdjustHandles="1" noChangeArrowheads="1" noChangeShapeType="1" noTextEdit="1"/>
              </p:cNvSpPr>
              <p:nvPr/>
            </p:nvSpPr>
            <p:spPr bwMode="auto">
              <a:xfrm>
                <a:off x="4380042" y="5619690"/>
                <a:ext cx="1724446" cy="400110"/>
              </a:xfrm>
              <a:prstGeom prst="rect">
                <a:avLst/>
              </a:prstGeom>
              <a:blipFill rotWithShape="1">
                <a:blip r:embed="rId5"/>
                <a:stretch>
                  <a:fillRect b="-303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8" name="Straight Connector 7"/>
          <p:cNvCxnSpPr/>
          <p:nvPr/>
        </p:nvCxnSpPr>
        <p:spPr>
          <a:xfrm flipV="1">
            <a:off x="5787960" y="4685392"/>
            <a:ext cx="0" cy="1024947"/>
          </a:xfrm>
          <a:prstGeom prst="line">
            <a:avLst/>
          </a:prstGeom>
          <a:ln w="31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5339553" y="5010728"/>
            <a:ext cx="0" cy="713432"/>
          </a:xfrm>
          <a:prstGeom prst="line">
            <a:avLst/>
          </a:prstGeom>
          <a:ln w="31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5019964" y="5172364"/>
            <a:ext cx="0" cy="533324"/>
          </a:xfrm>
          <a:prstGeom prst="line">
            <a:avLst/>
          </a:prstGeom>
          <a:ln w="31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4570857" y="5334000"/>
            <a:ext cx="1143" cy="376306"/>
          </a:xfrm>
          <a:prstGeom prst="line">
            <a:avLst/>
          </a:prstGeom>
          <a:ln w="31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538828" y="5266455"/>
            <a:ext cx="57259" cy="45719"/>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989251" y="5111170"/>
            <a:ext cx="57259" cy="45719"/>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316690" y="4935690"/>
            <a:ext cx="57259" cy="45719"/>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759465" y="4642430"/>
            <a:ext cx="57259" cy="45719"/>
          </a:xfrm>
          <a:prstGeom prst="ellipse">
            <a:avLst/>
          </a:prstGeom>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165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4" grpId="0" animBg="1"/>
      <p:bldP spid="29" grpId="0" animBg="1"/>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To find the best direction in the </a:t>
                </a:r>
                <a:r>
                  <a:rPr lang="en-US" b="1" dirty="0"/>
                  <a:t>feature space </a:t>
                </a:r>
                <a:r>
                  <a:rPr lang="en-US" dirty="0"/>
                  <a:t>we compute the </a:t>
                </a:r>
                <a:r>
                  <a:rPr lang="en-US" dirty="0" smtClean="0"/>
                  <a:t>gradient </a:t>
                </a:r>
                <a:r>
                  <a:rPr lang="en-US" dirty="0"/>
                  <a:t>of </a:t>
                </a:r>
                <a14:m>
                  <m:oMath xmlns:m="http://schemas.openxmlformats.org/officeDocument/2006/math">
                    <m:r>
                      <a:rPr lang="en-US" i="1" dirty="0" smtClean="0">
                        <a:latin typeface="Cambria Math"/>
                      </a:rPr>
                      <m:t>𝐸</m:t>
                    </m:r>
                  </m:oMath>
                </a14:m>
                <a:r>
                  <a:rPr lang="en-US" dirty="0"/>
                  <a:t> with respect to each of the components of </a:t>
                </a:r>
                <a14:m>
                  <m:oMath xmlns:m="http://schemas.openxmlformats.org/officeDocument/2006/math">
                    <m:acc>
                      <m:accPr>
                        <m:chr m:val="⃗"/>
                        <m:ctrlPr>
                          <a:rPr lang="en-US" i="1">
                            <a:latin typeface="Cambria Math"/>
                          </a:rPr>
                        </m:ctrlPr>
                      </m:accPr>
                      <m:e>
                        <m:r>
                          <a:rPr lang="en-US" i="1">
                            <a:latin typeface="Cambria Math"/>
                          </a:rPr>
                          <m:t>𝑤</m:t>
                        </m:r>
                      </m:e>
                    </m:acc>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0" smtClean="0">
                          <a:latin typeface="Cambria Math"/>
                        </a:rPr>
                        <m:t>𝛻</m:t>
                      </m:r>
                      <m:r>
                        <a:rPr lang="en-US" b="0" i="1" smtClean="0">
                          <a:latin typeface="Cambria Math"/>
                        </a:rPr>
                        <m:t>𝐸</m:t>
                      </m:r>
                      <m:d>
                        <m:dPr>
                          <m:ctrlPr>
                            <a:rPr lang="en-US" b="0" i="1" smtClean="0">
                              <a:latin typeface="Cambria Math"/>
                            </a:rPr>
                          </m:ctrlPr>
                        </m:dPr>
                        <m:e>
                          <m:acc>
                            <m:accPr>
                              <m:chr m:val="⃗"/>
                              <m:ctrlPr>
                                <a:rPr lang="en-US" i="1">
                                  <a:latin typeface="Cambria Math"/>
                                </a:rPr>
                              </m:ctrlPr>
                            </m:accPr>
                            <m:e>
                              <m:r>
                                <a:rPr lang="en-US" i="1">
                                  <a:latin typeface="Cambria Math"/>
                                </a:rPr>
                                <m:t>𝑤</m:t>
                              </m:r>
                            </m:e>
                          </m:acc>
                        </m:e>
                      </m:d>
                      <m:r>
                        <a:rPr lang="en-US" b="0" i="1" smtClean="0">
                          <a:latin typeface="Cambria Math"/>
                        </a:rPr>
                        <m:t>=</m:t>
                      </m:r>
                      <m:d>
                        <m:dPr>
                          <m:begChr m:val="["/>
                          <m:endChr m:val="]"/>
                          <m:ctrlPr>
                            <a:rPr lang="en-US" b="0" i="1" smtClean="0">
                              <a:latin typeface="Cambria Math"/>
                            </a:rPr>
                          </m:ctrlPr>
                        </m:dPr>
                        <m:e>
                          <m:f>
                            <m:fPr>
                              <m:ctrlPr>
                                <a:rPr lang="en-US" b="0" i="1" smtClean="0">
                                  <a:latin typeface="Cambria Math"/>
                                </a:rPr>
                              </m:ctrlPr>
                            </m:fPr>
                            <m:num>
                              <m:r>
                                <a:rPr lang="en-US" b="0" i="1" smtClean="0">
                                  <a:latin typeface="Cambria Math"/>
                                </a:rPr>
                                <m:t>𝜕</m:t>
                              </m:r>
                              <m:r>
                                <a:rPr lang="en-US" b="0" i="1" smtClean="0">
                                  <a:latin typeface="Cambria Math"/>
                                </a:rPr>
                                <m:t>𝐸</m:t>
                              </m:r>
                            </m:num>
                            <m:den>
                              <m:r>
                                <a:rPr lang="en-US" b="0" i="1" smtClean="0">
                                  <a:latin typeface="Cambria Math"/>
                                </a:rPr>
                                <m:t>𝜕</m:t>
                              </m:r>
                              <m:sSub>
                                <m:sSubPr>
                                  <m:ctrlPr>
                                    <a:rPr lang="en-US" b="0" i="1" smtClean="0">
                                      <a:latin typeface="Cambria Math"/>
                                    </a:rPr>
                                  </m:ctrlPr>
                                </m:sSubPr>
                                <m:e>
                                  <m:r>
                                    <a:rPr lang="en-US" b="0" i="1" smtClean="0">
                                      <a:latin typeface="Cambria Math"/>
                                    </a:rPr>
                                    <m:t>𝑤</m:t>
                                  </m:r>
                                </m:e>
                                <m:sub>
                                  <m:r>
                                    <a:rPr lang="en-US" b="0" i="1" smtClean="0">
                                      <a:latin typeface="Cambria Math"/>
                                    </a:rPr>
                                    <m:t>1</m:t>
                                  </m:r>
                                </m:sub>
                              </m:sSub>
                            </m:den>
                          </m:f>
                          <m:r>
                            <a:rPr lang="en-US" b="0" i="1" smtClean="0">
                              <a:latin typeface="Cambria Math"/>
                            </a:rPr>
                            <m:t>,</m:t>
                          </m:r>
                          <m:f>
                            <m:fPr>
                              <m:ctrlPr>
                                <a:rPr lang="en-US" i="1">
                                  <a:latin typeface="Cambria Math"/>
                                </a:rPr>
                              </m:ctrlPr>
                            </m:fPr>
                            <m:num>
                              <m:r>
                                <a:rPr lang="en-US" i="1">
                                  <a:latin typeface="Cambria Math"/>
                                </a:rPr>
                                <m:t>𝜕</m:t>
                              </m:r>
                              <m:r>
                                <a:rPr lang="en-US" i="1">
                                  <a:latin typeface="Cambria Math"/>
                                </a:rPr>
                                <m:t>𝐸</m:t>
                              </m:r>
                            </m:num>
                            <m:den>
                              <m:r>
                                <a:rPr lang="en-US" i="1">
                                  <a:latin typeface="Cambria Math"/>
                                </a:rPr>
                                <m:t>𝜕</m:t>
                              </m:r>
                              <m:sSub>
                                <m:sSubPr>
                                  <m:ctrlPr>
                                    <a:rPr lang="en-US" i="1">
                                      <a:latin typeface="Cambria Math"/>
                                    </a:rPr>
                                  </m:ctrlPr>
                                </m:sSubPr>
                                <m:e>
                                  <m:r>
                                    <a:rPr lang="en-US" i="1">
                                      <a:latin typeface="Cambria Math"/>
                                    </a:rPr>
                                    <m:t>𝑤</m:t>
                                  </m:r>
                                </m:e>
                                <m:sub>
                                  <m:r>
                                    <a:rPr lang="en-US" b="0" i="1" smtClean="0">
                                      <a:latin typeface="Cambria Math"/>
                                    </a:rPr>
                                    <m:t>2</m:t>
                                  </m:r>
                                </m:sub>
                              </m:sSub>
                            </m:den>
                          </m:f>
                          <m:r>
                            <a:rPr lang="en-US" b="0" i="1" smtClean="0">
                              <a:latin typeface="Cambria Math"/>
                            </a:rPr>
                            <m:t>, …,</m:t>
                          </m:r>
                          <m:f>
                            <m:fPr>
                              <m:ctrlPr>
                                <a:rPr lang="en-US" i="1">
                                  <a:latin typeface="Cambria Math"/>
                                </a:rPr>
                              </m:ctrlPr>
                            </m:fPr>
                            <m:num>
                              <m:r>
                                <a:rPr lang="en-US" i="1">
                                  <a:latin typeface="Cambria Math"/>
                                </a:rPr>
                                <m:t>𝜕</m:t>
                              </m:r>
                              <m:r>
                                <a:rPr lang="en-US" i="1">
                                  <a:latin typeface="Cambria Math"/>
                                </a:rPr>
                                <m:t>𝐸</m:t>
                              </m:r>
                            </m:num>
                            <m:den>
                              <m:r>
                                <a:rPr lang="en-US" i="1">
                                  <a:latin typeface="Cambria Math"/>
                                </a:rPr>
                                <m:t>𝜕</m:t>
                              </m:r>
                              <m:sSub>
                                <m:sSubPr>
                                  <m:ctrlPr>
                                    <a:rPr lang="en-US" i="1">
                                      <a:latin typeface="Cambria Math"/>
                                    </a:rPr>
                                  </m:ctrlPr>
                                </m:sSubPr>
                                <m:e>
                                  <m:r>
                                    <a:rPr lang="en-US" i="1">
                                      <a:latin typeface="Cambria Math"/>
                                    </a:rPr>
                                    <m:t>𝑤</m:t>
                                  </m:r>
                                </m:e>
                                <m:sub>
                                  <m:r>
                                    <a:rPr lang="en-US" b="0" i="1" smtClean="0">
                                      <a:latin typeface="Cambria Math"/>
                                    </a:rPr>
                                    <m:t>𝑛</m:t>
                                  </m:r>
                                </m:sub>
                              </m:sSub>
                            </m:den>
                          </m:f>
                        </m:e>
                      </m:d>
                    </m:oMath>
                  </m:oMathPara>
                </a14:m>
                <a:endParaRPr lang="en-US" dirty="0"/>
              </a:p>
              <a:p>
                <a:r>
                  <a:rPr lang="en-US" dirty="0"/>
                  <a:t> This vector specifies the direction the produces the steepest </a:t>
                </a:r>
                <a:r>
                  <a:rPr lang="en-US" dirty="0" smtClean="0"/>
                  <a:t>increase </a:t>
                </a:r>
                <a:r>
                  <a:rPr lang="en-US" dirty="0"/>
                  <a:t>in </a:t>
                </a:r>
                <a14:m>
                  <m:oMath xmlns:m="http://schemas.openxmlformats.org/officeDocument/2006/math">
                    <m:r>
                      <a:rPr lang="en-US" i="1" dirty="0">
                        <a:latin typeface="Cambria Math"/>
                      </a:rPr>
                      <m:t>𝐸</m:t>
                    </m:r>
                  </m:oMath>
                </a14:m>
                <a:r>
                  <a:rPr lang="en-US" dirty="0"/>
                  <a:t>;</a:t>
                </a:r>
              </a:p>
              <a:p>
                <a:r>
                  <a:rPr lang="en-US" dirty="0"/>
                  <a:t> We want to modify </a:t>
                </a:r>
                <a14:m>
                  <m:oMath xmlns:m="http://schemas.openxmlformats.org/officeDocument/2006/math">
                    <m:acc>
                      <m:accPr>
                        <m:chr m:val="⃗"/>
                        <m:ctrlPr>
                          <a:rPr lang="en-US" i="1">
                            <a:latin typeface="Cambria Math"/>
                          </a:rPr>
                        </m:ctrlPr>
                      </m:accPr>
                      <m:e>
                        <m:r>
                          <a:rPr lang="en-US" i="1">
                            <a:latin typeface="Cambria Math"/>
                          </a:rPr>
                          <m:t>𝑤</m:t>
                        </m:r>
                      </m:e>
                    </m:acc>
                  </m:oMath>
                </a14:m>
                <a:r>
                  <a:rPr lang="en-US" dirty="0"/>
                  <a:t> </a:t>
                </a:r>
                <a:r>
                  <a:rPr lang="en-US" dirty="0" smtClean="0"/>
                  <a:t>in </a:t>
                </a:r>
                <a:r>
                  <a:rPr lang="en-US" dirty="0"/>
                  <a:t>the direction </a:t>
                </a:r>
                <a:r>
                  <a:rPr lang="en-US" dirty="0" smtClean="0"/>
                  <a:t>of </a:t>
                </a:r>
                <a14:m>
                  <m:oMath xmlns:m="http://schemas.openxmlformats.org/officeDocument/2006/math">
                    <m:r>
                      <a:rPr lang="en-US" b="0" i="0" smtClean="0">
                        <a:latin typeface="Cambria Math"/>
                      </a:rPr>
                      <m:t>−</m:t>
                    </m:r>
                    <m:r>
                      <a:rPr lang="en-US">
                        <a:latin typeface="Cambria Math"/>
                      </a:rPr>
                      <m:t>𝛻</m:t>
                    </m:r>
                    <m:r>
                      <a:rPr lang="en-US" i="1">
                        <a:latin typeface="Cambria Math"/>
                      </a:rPr>
                      <m:t>𝐸</m:t>
                    </m:r>
                    <m:d>
                      <m:dPr>
                        <m:ctrlPr>
                          <a:rPr lang="en-US" i="1">
                            <a:latin typeface="Cambria Math"/>
                          </a:rPr>
                        </m:ctrlPr>
                      </m:dPr>
                      <m:e>
                        <m:acc>
                          <m:accPr>
                            <m:chr m:val="⃗"/>
                            <m:ctrlPr>
                              <a:rPr lang="en-US" i="1">
                                <a:latin typeface="Cambria Math"/>
                              </a:rPr>
                            </m:ctrlPr>
                          </m:accPr>
                          <m:e>
                            <m:r>
                              <a:rPr lang="en-US" i="1">
                                <a:latin typeface="Cambria Math"/>
                              </a:rPr>
                              <m:t>𝑤</m:t>
                            </m:r>
                          </m:e>
                        </m:acc>
                      </m:e>
                    </m:d>
                  </m:oMath>
                </a14:m>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a:rPr>
                          </m:ctrlPr>
                        </m:accPr>
                        <m:e>
                          <m:r>
                            <a:rPr lang="en-US" i="1">
                              <a:latin typeface="Cambria Math"/>
                            </a:rPr>
                            <m:t>𝑤</m:t>
                          </m:r>
                        </m:e>
                      </m:acc>
                      <m:r>
                        <a:rPr lang="en-US" b="0" i="1" smtClean="0">
                          <a:latin typeface="Cambria Math"/>
                        </a:rPr>
                        <m:t>←</m:t>
                      </m:r>
                      <m:acc>
                        <m:accPr>
                          <m:chr m:val="⃗"/>
                          <m:ctrlPr>
                            <a:rPr lang="en-US" i="1">
                              <a:latin typeface="Cambria Math"/>
                            </a:rPr>
                          </m:ctrlPr>
                        </m:accPr>
                        <m:e>
                          <m:r>
                            <a:rPr lang="en-US" i="1">
                              <a:latin typeface="Cambria Math"/>
                            </a:rPr>
                            <m:t>𝑤</m:t>
                          </m:r>
                        </m:e>
                      </m:acc>
                      <m:r>
                        <a:rPr lang="en-US" b="0" i="0" smtClean="0">
                          <a:latin typeface="Cambria Math"/>
                        </a:rPr>
                        <m:t>+</m:t>
                      </m:r>
                      <m:r>
                        <m:rPr>
                          <m:sty m:val="p"/>
                        </m:rPr>
                        <a:rPr lang="en-US" b="0" i="0" smtClean="0">
                          <a:latin typeface="Cambria Math"/>
                        </a:rPr>
                        <m:t>Δ</m:t>
                      </m:r>
                      <m:acc>
                        <m:accPr>
                          <m:chr m:val="⃗"/>
                          <m:ctrlPr>
                            <a:rPr lang="en-US" i="1">
                              <a:latin typeface="Cambria Math"/>
                            </a:rPr>
                          </m:ctrlPr>
                        </m:accPr>
                        <m:e>
                          <m:r>
                            <a:rPr lang="en-US" i="1">
                              <a:latin typeface="Cambria Math"/>
                            </a:rPr>
                            <m:t>𝑤</m:t>
                          </m:r>
                        </m:e>
                      </m:acc>
                    </m:oMath>
                  </m:oMathPara>
                </a14:m>
                <a:endParaRPr lang="en-US" dirty="0"/>
              </a:p>
              <a:p>
                <a:r>
                  <a:rPr lang="en-US" dirty="0"/>
                  <a:t> Where: </a:t>
                </a:r>
              </a:p>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a:rPr>
                        <m:t>Δ</m:t>
                      </m:r>
                      <m:acc>
                        <m:accPr>
                          <m:chr m:val="⃗"/>
                          <m:ctrlPr>
                            <a:rPr lang="en-US" i="1">
                              <a:latin typeface="Cambria Math"/>
                            </a:rPr>
                          </m:ctrlPr>
                        </m:accPr>
                        <m:e>
                          <m:r>
                            <a:rPr lang="en-US" i="1">
                              <a:latin typeface="Cambria Math"/>
                            </a:rPr>
                            <m:t>𝑤</m:t>
                          </m:r>
                        </m:e>
                      </m:acc>
                      <m:r>
                        <a:rPr lang="en-US" b="0" i="0" smtClean="0">
                          <a:latin typeface="Cambria Math"/>
                        </a:rPr>
                        <m:t>=−</m:t>
                      </m:r>
                      <m:r>
                        <m:rPr>
                          <m:sty m:val="p"/>
                        </m:rPr>
                        <a:rPr lang="en-US" b="0" i="0" smtClean="0">
                          <a:latin typeface="Cambria Math"/>
                        </a:rPr>
                        <m:t>R</m:t>
                      </m:r>
                      <m:r>
                        <a:rPr lang="en-US" b="0" i="0" smtClean="0">
                          <a:latin typeface="Cambria Math"/>
                        </a:rPr>
                        <m:t> </m:t>
                      </m:r>
                      <m:r>
                        <a:rPr lang="en-US">
                          <a:latin typeface="Cambria Math"/>
                        </a:rPr>
                        <m:t>𝛻</m:t>
                      </m:r>
                      <m:r>
                        <a:rPr lang="en-US" i="1">
                          <a:latin typeface="Cambria Math"/>
                        </a:rPr>
                        <m:t>𝐸</m:t>
                      </m:r>
                      <m:d>
                        <m:dPr>
                          <m:ctrlPr>
                            <a:rPr lang="en-US" i="1">
                              <a:latin typeface="Cambria Math"/>
                            </a:rPr>
                          </m:ctrlPr>
                        </m:dPr>
                        <m:e>
                          <m:acc>
                            <m:accPr>
                              <m:chr m:val="⃗"/>
                              <m:ctrlPr>
                                <a:rPr lang="en-US" i="1">
                                  <a:latin typeface="Cambria Math"/>
                                </a:rPr>
                              </m:ctrlPr>
                            </m:accPr>
                            <m:e>
                              <m:r>
                                <a:rPr lang="en-US" i="1">
                                  <a:latin typeface="Cambria Math"/>
                                </a:rPr>
                                <m:t>𝑤</m:t>
                              </m:r>
                            </m:e>
                          </m:acc>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078"/>
                </a:stretch>
              </a:blipFill>
            </p:spPr>
            <p:txBody>
              <a:bodyPr/>
              <a:lstStyle/>
              <a:p>
                <a:r>
                  <a:rPr lang="en-US">
                    <a:noFill/>
                  </a:rPr>
                  <a:t> </a:t>
                </a:r>
              </a:p>
            </p:txBody>
          </p:sp>
        </mc:Fallback>
      </mc:AlternateContent>
      <p:sp>
        <p:nvSpPr>
          <p:cNvPr id="4" name="Content Placeholder 3"/>
          <p:cNvSpPr>
            <a:spLocks noGrp="1"/>
          </p:cNvSpPr>
          <p:nvPr>
            <p:ph sz="quarter" idx="13"/>
          </p:nvPr>
        </p:nvSpPr>
        <p:spPr/>
        <p:txBody>
          <a:bodyPr/>
          <a:lstStyle/>
          <a:p>
            <a:endParaRPr lang="en-US" dirty="0"/>
          </a:p>
        </p:txBody>
      </p:sp>
      <p:sp>
        <p:nvSpPr>
          <p:cNvPr id="5" name="Slide Number Placeholder 4"/>
          <p:cNvSpPr>
            <a:spLocks noGrp="1"/>
          </p:cNvSpPr>
          <p:nvPr>
            <p:ph type="sldNum" sz="quarter" idx="14"/>
          </p:nvPr>
        </p:nvSpPr>
        <p:spPr/>
        <p:txBody>
          <a:bodyPr/>
          <a:lstStyle/>
          <a:p>
            <a:fld id="{FA6F6034-1516-478C-9756-BC6A8296D6DE}" type="slidenum">
              <a:rPr lang="en-US" smtClean="0"/>
              <a:pPr/>
              <a:t>19</a:t>
            </a:fld>
            <a:endParaRPr lang="en-US" dirty="0"/>
          </a:p>
        </p:txBody>
      </p:sp>
    </p:spTree>
    <p:extLst>
      <p:ext uri="{BB962C8B-B14F-4D97-AF65-F5344CB8AC3E}">
        <p14:creationId xmlns:p14="http://schemas.microsoft.com/office/powerpoint/2010/main" val="139504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r>
              <a:rPr lang="en-US" dirty="0">
                <a:solidFill>
                  <a:schemeClr val="tx1"/>
                </a:solidFill>
              </a:rPr>
              <a:t>Projects</a:t>
            </a:r>
          </a:p>
        </p:txBody>
      </p:sp>
      <p:sp>
        <p:nvSpPr>
          <p:cNvPr id="719875" name="Rectangle 3"/>
          <p:cNvSpPr>
            <a:spLocks noGrp="1" noChangeArrowheads="1"/>
          </p:cNvSpPr>
          <p:nvPr>
            <p:ph idx="1"/>
          </p:nvPr>
        </p:nvSpPr>
        <p:spPr>
          <a:xfrm>
            <a:off x="1524000" y="1371600"/>
            <a:ext cx="7391400" cy="4525963"/>
          </a:xfrm>
        </p:spPr>
        <p:txBody>
          <a:bodyPr/>
          <a:lstStyle/>
          <a:p>
            <a:pPr>
              <a:lnSpc>
                <a:spcPct val="80000"/>
              </a:lnSpc>
            </a:pPr>
            <a:r>
              <a:rPr lang="en-US" sz="1800" dirty="0" smtClean="0">
                <a:solidFill>
                  <a:srgbClr val="FF0000"/>
                </a:solidFill>
                <a:latin typeface="Calibri" pitchFamily="34" charset="0"/>
              </a:rPr>
              <a:t>Projects </a:t>
            </a:r>
            <a:r>
              <a:rPr lang="en-US" sz="1800" dirty="0">
                <a:solidFill>
                  <a:srgbClr val="FF0000"/>
                </a:solidFill>
                <a:latin typeface="Calibri" pitchFamily="34" charset="0"/>
              </a:rPr>
              <a:t>proposals are due on </a:t>
            </a:r>
            <a:r>
              <a:rPr lang="en-US" sz="1800" dirty="0" smtClean="0">
                <a:latin typeface="Calibri" pitchFamily="34" charset="0"/>
              </a:rPr>
              <a:t>Friday 10/16/15</a:t>
            </a:r>
            <a:endParaRPr lang="en-US" sz="1800" dirty="0" smtClean="0">
              <a:solidFill>
                <a:srgbClr val="FF0000"/>
              </a:solidFill>
              <a:latin typeface="Calibri" pitchFamily="34" charset="0"/>
            </a:endParaRPr>
          </a:p>
          <a:p>
            <a:pPr>
              <a:lnSpc>
                <a:spcPct val="80000"/>
              </a:lnSpc>
            </a:pPr>
            <a:r>
              <a:rPr lang="en-US" sz="1800" dirty="0" smtClean="0">
                <a:latin typeface="Calibri" pitchFamily="34" charset="0"/>
              </a:rPr>
              <a:t>Within </a:t>
            </a:r>
            <a:r>
              <a:rPr lang="en-US" sz="1800" dirty="0">
                <a:latin typeface="Calibri" pitchFamily="34" charset="0"/>
              </a:rPr>
              <a:t>a week we will give you an approval to continue with your project along with comments and/or a request to modify/augment/do a different project</a:t>
            </a:r>
            <a:r>
              <a:rPr lang="en-US" sz="1800" dirty="0" smtClean="0">
                <a:latin typeface="Calibri" pitchFamily="34" charset="0"/>
              </a:rPr>
              <a:t>. There will also be a mechanism for peer comments.</a:t>
            </a:r>
          </a:p>
          <a:p>
            <a:pPr>
              <a:lnSpc>
                <a:spcPct val="80000"/>
              </a:lnSpc>
            </a:pPr>
            <a:r>
              <a:rPr lang="en-US" sz="1800" dirty="0">
                <a:solidFill>
                  <a:srgbClr val="FF0000"/>
                </a:solidFill>
                <a:latin typeface="Calibri" pitchFamily="34" charset="0"/>
              </a:rPr>
              <a:t>We allow team projects – a team can be up to 3 people</a:t>
            </a:r>
            <a:r>
              <a:rPr lang="en-US" sz="1800" dirty="0" smtClean="0">
                <a:solidFill>
                  <a:srgbClr val="FF0000"/>
                </a:solidFill>
                <a:latin typeface="Calibri" pitchFamily="34" charset="0"/>
              </a:rPr>
              <a:t>.</a:t>
            </a:r>
            <a:endParaRPr lang="en-US" sz="1800" dirty="0">
              <a:latin typeface="Calibri" pitchFamily="34" charset="0"/>
            </a:endParaRPr>
          </a:p>
          <a:p>
            <a:pPr>
              <a:lnSpc>
                <a:spcPct val="80000"/>
              </a:lnSpc>
            </a:pPr>
            <a:endParaRPr lang="en-US" sz="1800" dirty="0" smtClean="0">
              <a:solidFill>
                <a:srgbClr val="FF0000"/>
              </a:solidFill>
              <a:latin typeface="Calibri" pitchFamily="34" charset="0"/>
            </a:endParaRPr>
          </a:p>
          <a:p>
            <a:pPr>
              <a:lnSpc>
                <a:spcPct val="80000"/>
              </a:lnSpc>
            </a:pPr>
            <a:r>
              <a:rPr lang="en-US" sz="1800" dirty="0" smtClean="0">
                <a:solidFill>
                  <a:srgbClr val="FF0000"/>
                </a:solidFill>
                <a:latin typeface="Calibri" pitchFamily="34" charset="0"/>
              </a:rPr>
              <a:t>Please </a:t>
            </a:r>
            <a:r>
              <a:rPr lang="en-US" sz="1800" dirty="0">
                <a:solidFill>
                  <a:srgbClr val="FF0000"/>
                </a:solidFill>
                <a:latin typeface="Calibri" pitchFamily="34" charset="0"/>
              </a:rPr>
              <a:t>start thinking and working on the </a:t>
            </a:r>
            <a:r>
              <a:rPr lang="en-US" sz="1800" dirty="0" smtClean="0">
                <a:solidFill>
                  <a:srgbClr val="FF0000"/>
                </a:solidFill>
                <a:latin typeface="Calibri" pitchFamily="34" charset="0"/>
              </a:rPr>
              <a:t>project.</a:t>
            </a:r>
          </a:p>
          <a:p>
            <a:pPr>
              <a:lnSpc>
                <a:spcPct val="80000"/>
              </a:lnSpc>
            </a:pPr>
            <a:r>
              <a:rPr lang="en-US" sz="1800" dirty="0" smtClean="0">
                <a:latin typeface="Calibri" pitchFamily="34" charset="0"/>
              </a:rPr>
              <a:t>Your </a:t>
            </a:r>
            <a:r>
              <a:rPr lang="en-US" sz="1800" dirty="0">
                <a:latin typeface="Calibri" pitchFamily="34" charset="0"/>
              </a:rPr>
              <a:t>proposal is </a:t>
            </a:r>
            <a:r>
              <a:rPr lang="en-US" sz="1800" dirty="0" smtClean="0">
                <a:latin typeface="Calibri" pitchFamily="34" charset="0"/>
              </a:rPr>
              <a:t>limited </a:t>
            </a:r>
            <a:r>
              <a:rPr lang="en-US" sz="1800" dirty="0">
                <a:latin typeface="Calibri" pitchFamily="34" charset="0"/>
              </a:rPr>
              <a:t>to 1-2 pages, but needs to include </a:t>
            </a:r>
            <a:r>
              <a:rPr lang="en-US" sz="1800" dirty="0">
                <a:solidFill>
                  <a:srgbClr val="FF0000"/>
                </a:solidFill>
                <a:latin typeface="Calibri" pitchFamily="34" charset="0"/>
              </a:rPr>
              <a:t>references</a:t>
            </a:r>
            <a:r>
              <a:rPr lang="en-US" sz="1800" dirty="0">
                <a:latin typeface="Calibri" pitchFamily="34" charset="0"/>
              </a:rPr>
              <a:t> and, ideally</a:t>
            </a:r>
            <a:r>
              <a:rPr lang="en-US" sz="1800" dirty="0" smtClean="0">
                <a:latin typeface="Calibri" pitchFamily="34" charset="0"/>
              </a:rPr>
              <a:t>, </a:t>
            </a:r>
            <a:r>
              <a:rPr lang="en-US" sz="1800" dirty="0">
                <a:latin typeface="Calibri" pitchFamily="34" charset="0"/>
              </a:rPr>
              <a:t>some of the ideas you have developed in the direction of the </a:t>
            </a:r>
            <a:r>
              <a:rPr lang="en-US" sz="1800" dirty="0" smtClean="0">
                <a:latin typeface="Calibri" pitchFamily="34" charset="0"/>
              </a:rPr>
              <a:t>project (maybe even some preliminary results).</a:t>
            </a:r>
            <a:endParaRPr lang="en-US" sz="1800" dirty="0">
              <a:latin typeface="Calibri" pitchFamily="34" charset="0"/>
            </a:endParaRPr>
          </a:p>
          <a:p>
            <a:pPr>
              <a:lnSpc>
                <a:spcPct val="80000"/>
              </a:lnSpc>
            </a:pPr>
            <a:r>
              <a:rPr lang="en-US" sz="1800" dirty="0">
                <a:solidFill>
                  <a:srgbClr val="FF0000"/>
                </a:solidFill>
                <a:latin typeface="Calibri" pitchFamily="34" charset="0"/>
              </a:rPr>
              <a:t>Any project that has a significant Machine Learning component is good. </a:t>
            </a:r>
          </a:p>
          <a:p>
            <a:pPr>
              <a:lnSpc>
                <a:spcPct val="80000"/>
              </a:lnSpc>
            </a:pPr>
            <a:r>
              <a:rPr lang="en-US" sz="1800" dirty="0">
                <a:latin typeface="Calibri" pitchFamily="34" charset="0"/>
              </a:rPr>
              <a:t>You </a:t>
            </a:r>
            <a:r>
              <a:rPr lang="en-US" sz="1800" dirty="0" smtClean="0">
                <a:latin typeface="Calibri" pitchFamily="34" charset="0"/>
              </a:rPr>
              <a:t>can </a:t>
            </a:r>
            <a:r>
              <a:rPr lang="en-US" sz="1800" dirty="0">
                <a:latin typeface="Calibri" pitchFamily="34" charset="0"/>
              </a:rPr>
              <a:t>do experimental work,  theoretical work, a combination of both or a critical survey of results in some specialized topic. </a:t>
            </a:r>
          </a:p>
          <a:p>
            <a:pPr>
              <a:lnSpc>
                <a:spcPct val="80000"/>
              </a:lnSpc>
            </a:pPr>
            <a:r>
              <a:rPr lang="en-US" sz="1800" dirty="0">
                <a:solidFill>
                  <a:srgbClr val="FF0000"/>
                </a:solidFill>
                <a:latin typeface="Calibri" pitchFamily="34" charset="0"/>
              </a:rPr>
              <a:t>The work </a:t>
            </a:r>
            <a:r>
              <a:rPr lang="en-US" sz="1800" i="1" dirty="0">
                <a:solidFill>
                  <a:srgbClr val="FF0000"/>
                </a:solidFill>
                <a:latin typeface="Calibri" pitchFamily="34" charset="0"/>
              </a:rPr>
              <a:t>has </a:t>
            </a:r>
            <a:r>
              <a:rPr lang="en-US" sz="1800" dirty="0">
                <a:solidFill>
                  <a:srgbClr val="FF0000"/>
                </a:solidFill>
                <a:latin typeface="Calibri" pitchFamily="34" charset="0"/>
              </a:rPr>
              <a:t>to include some reading</a:t>
            </a:r>
            <a:r>
              <a:rPr lang="en-US" sz="1800" dirty="0">
                <a:latin typeface="Calibri" pitchFamily="34" charset="0"/>
              </a:rPr>
              <a:t>. Even if you do not do a survey, you must read (at least) two related papers or book chapters and relate your work to it. </a:t>
            </a:r>
          </a:p>
          <a:p>
            <a:pPr>
              <a:lnSpc>
                <a:spcPct val="80000"/>
              </a:lnSpc>
            </a:pPr>
            <a:r>
              <a:rPr lang="en-US" sz="1800" dirty="0">
                <a:latin typeface="Calibri" pitchFamily="34" charset="0"/>
              </a:rPr>
              <a:t>Originality is not mandatory but is encouraged. </a:t>
            </a:r>
          </a:p>
          <a:p>
            <a:pPr>
              <a:lnSpc>
                <a:spcPct val="80000"/>
              </a:lnSpc>
            </a:pPr>
            <a:r>
              <a:rPr lang="en-US" sz="1800" dirty="0">
                <a:solidFill>
                  <a:srgbClr val="FF0000"/>
                </a:solidFill>
                <a:latin typeface="Calibri" pitchFamily="34" charset="0"/>
              </a:rPr>
              <a:t> </a:t>
            </a:r>
            <a:r>
              <a:rPr lang="en-US" sz="1800" u="sng" dirty="0">
                <a:solidFill>
                  <a:srgbClr val="FF0000"/>
                </a:solidFill>
                <a:latin typeface="Calibri" pitchFamily="34" charset="0"/>
              </a:rPr>
              <a:t>Try to make it interesting!</a:t>
            </a:r>
            <a:r>
              <a:rPr lang="en-US" sz="1800" dirty="0">
                <a:solidFill>
                  <a:srgbClr val="FF0000"/>
                </a:solidFill>
                <a:latin typeface="Calibri" pitchFamily="34" charset="0"/>
              </a:rPr>
              <a:t> </a:t>
            </a:r>
          </a:p>
        </p:txBody>
      </p:sp>
      <p:sp>
        <p:nvSpPr>
          <p:cNvPr id="7" name="Content Placeholder 6"/>
          <p:cNvSpPr>
            <a:spLocks noGrp="1"/>
          </p:cNvSpPr>
          <p:nvPr>
            <p:ph sz="quarter" idx="13"/>
          </p:nvPr>
        </p:nvSpPr>
        <p:spPr/>
        <p:txBody>
          <a:bodyPr/>
          <a:lstStyle/>
          <a:p>
            <a:endParaRPr lang="en-US" dirty="0"/>
          </a:p>
        </p:txBody>
      </p:sp>
      <p:sp>
        <p:nvSpPr>
          <p:cNvPr id="8" name="Slide Number Placeholder 7"/>
          <p:cNvSpPr>
            <a:spLocks noGrp="1"/>
          </p:cNvSpPr>
          <p:nvPr>
            <p:ph type="sldNum" sz="quarter" idx="14"/>
          </p:nvPr>
        </p:nvSpPr>
        <p:spPr/>
        <p:txBody>
          <a:bodyPr/>
          <a:lstStyle/>
          <a:p>
            <a:fld id="{FA6F6034-1516-478C-9756-BC6A8296D6DE}" type="slidenum">
              <a:rPr lang="en-US" smtClean="0"/>
              <a:pPr/>
              <a:t>2</a:t>
            </a:fld>
            <a:endParaRPr lang="en-US" dirty="0"/>
          </a:p>
        </p:txBody>
      </p:sp>
    </p:spTree>
    <p:extLst>
      <p:ext uri="{BB962C8B-B14F-4D97-AF65-F5344CB8AC3E}">
        <p14:creationId xmlns:p14="http://schemas.microsoft.com/office/powerpoint/2010/main" val="4258389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 – LMS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We have:    </a:t>
                </a:r>
                <a14:m>
                  <m:oMath xmlns:m="http://schemas.openxmlformats.org/officeDocument/2006/math">
                    <m:r>
                      <a:rPr lang="en-US" i="1">
                        <a:latin typeface="Cambria Math"/>
                      </a:rPr>
                      <m:t>𝐸𝑟𝑟</m:t>
                    </m:r>
                    <m:d>
                      <m:dPr>
                        <m:ctrlPr>
                          <a:rPr lang="en-US" i="1">
                            <a:latin typeface="Cambria Math"/>
                          </a:rPr>
                        </m:ctrlPr>
                      </m:dPr>
                      <m:e>
                        <m:sSup>
                          <m:sSupPr>
                            <m:ctrlPr>
                              <a:rPr lang="en-US" i="1">
                                <a:latin typeface="Cambria Math"/>
                              </a:rPr>
                            </m:ctrlPr>
                          </m:sSupPr>
                          <m:e>
                            <m:acc>
                              <m:accPr>
                                <m:chr m:val="⃗"/>
                                <m:ctrlPr>
                                  <a:rPr lang="en-US" i="1">
                                    <a:latin typeface="Cambria Math"/>
                                  </a:rPr>
                                </m:ctrlPr>
                              </m:accPr>
                              <m:e>
                                <m:r>
                                  <a:rPr lang="en-US" i="1">
                                    <a:latin typeface="Cambria Math"/>
                                  </a:rPr>
                                  <m:t>𝑤</m:t>
                                </m:r>
                              </m:e>
                            </m:acc>
                          </m:e>
                          <m:sup>
                            <m:d>
                              <m:dPr>
                                <m:ctrlPr>
                                  <a:rPr lang="en-US" i="1">
                                    <a:latin typeface="Cambria Math"/>
                                  </a:rPr>
                                </m:ctrlPr>
                              </m:dPr>
                              <m:e>
                                <m:r>
                                  <a:rPr lang="en-US" i="1">
                                    <a:latin typeface="Cambria Math"/>
                                  </a:rPr>
                                  <m:t>𝑗</m:t>
                                </m:r>
                              </m:e>
                            </m:d>
                          </m:sup>
                        </m:sSup>
                      </m:e>
                    </m:d>
                    <m:r>
                      <a:rPr lang="en-US" i="1">
                        <a:latin typeface="Cambria Math"/>
                      </a:rPr>
                      <m:t>=</m:t>
                    </m:r>
                    <m:f>
                      <m:fPr>
                        <m:ctrlPr>
                          <a:rPr lang="en-US" i="1">
                            <a:latin typeface="Cambria Math"/>
                          </a:rPr>
                        </m:ctrlPr>
                      </m:fPr>
                      <m:num>
                        <m:r>
                          <a:rPr lang="en-US" i="1">
                            <a:latin typeface="Cambria Math"/>
                          </a:rPr>
                          <m:t>1</m:t>
                        </m:r>
                      </m:num>
                      <m:den>
                        <m:r>
                          <a:rPr lang="en-US" i="1">
                            <a:latin typeface="Cambria Math"/>
                          </a:rPr>
                          <m:t>2</m:t>
                        </m:r>
                      </m:den>
                    </m:f>
                    <m:nary>
                      <m:naryPr>
                        <m:chr m:val="∑"/>
                        <m:ctrlPr>
                          <a:rPr lang="en-US" i="1">
                            <a:latin typeface="Cambria Math"/>
                          </a:rPr>
                        </m:ctrlPr>
                      </m:naryPr>
                      <m:sub>
                        <m:r>
                          <m:rPr>
                            <m:brk m:alnAt="23"/>
                          </m:rPr>
                          <a:rPr lang="en-US" i="1">
                            <a:latin typeface="Cambria Math"/>
                          </a:rPr>
                          <m:t>𝑑</m:t>
                        </m:r>
                        <m:r>
                          <a:rPr lang="en-US" i="1">
                            <a:latin typeface="Cambria Math"/>
                          </a:rPr>
                          <m:t>∈</m:t>
                        </m:r>
                        <m:r>
                          <a:rPr lang="en-US" i="1">
                            <a:latin typeface="Cambria Math"/>
                          </a:rPr>
                          <m:t>𝐷</m:t>
                        </m:r>
                      </m:sub>
                      <m:sup/>
                      <m:e>
                        <m:sSup>
                          <m:sSupPr>
                            <m:ctrlPr>
                              <a:rPr lang="en-US" i="1">
                                <a:latin typeface="Cambria Math"/>
                              </a:rPr>
                            </m:ctrlPr>
                          </m:sSupPr>
                          <m:e>
                            <m:d>
                              <m:dPr>
                                <m:ctrlPr>
                                  <a:rPr lang="en-US" i="1">
                                    <a:latin typeface="Cambria Math"/>
                                  </a:rPr>
                                </m:ctrlPr>
                              </m:dPr>
                              <m:e>
                                <m:sSub>
                                  <m:sSubPr>
                                    <m:ctrlPr>
                                      <a:rPr lang="en-US" i="1">
                                        <a:latin typeface="Cambria Math"/>
                                      </a:rPr>
                                    </m:ctrlPr>
                                  </m:sSubPr>
                                  <m:e>
                                    <m:r>
                                      <a:rPr lang="en-US" i="1">
                                        <a:latin typeface="Cambria Math"/>
                                      </a:rPr>
                                      <m:t>𝑡</m:t>
                                    </m:r>
                                  </m:e>
                                  <m:sub>
                                    <m:r>
                                      <a:rPr lang="en-US" i="1">
                                        <a:latin typeface="Cambria Math"/>
                                      </a:rPr>
                                      <m:t>𝑑</m:t>
                                    </m:r>
                                  </m:sub>
                                </m:sSub>
                                <m:r>
                                  <a:rPr lang="en-US" i="1">
                                    <a:latin typeface="Cambria Math"/>
                                  </a:rPr>
                                  <m:t>−</m:t>
                                </m:r>
                                <m:sSub>
                                  <m:sSubPr>
                                    <m:ctrlPr>
                                      <a:rPr lang="en-US" i="1">
                                        <a:latin typeface="Cambria Math"/>
                                      </a:rPr>
                                    </m:ctrlPr>
                                  </m:sSubPr>
                                  <m:e>
                                    <m:r>
                                      <a:rPr lang="en-US" i="1">
                                        <a:latin typeface="Cambria Math"/>
                                      </a:rPr>
                                      <m:t>𝑜</m:t>
                                    </m:r>
                                  </m:e>
                                  <m:sub>
                                    <m:r>
                                      <a:rPr lang="en-US" i="1">
                                        <a:latin typeface="Cambria Math"/>
                                      </a:rPr>
                                      <m:t>𝑑</m:t>
                                    </m:r>
                                  </m:sub>
                                </m:sSub>
                              </m:e>
                            </m:d>
                          </m:e>
                          <m:sup>
                            <m:r>
                              <a:rPr lang="en-US" i="1">
                                <a:latin typeface="Cambria Math"/>
                              </a:rPr>
                              <m:t>2</m:t>
                            </m:r>
                          </m:sup>
                        </m:sSup>
                      </m:e>
                    </m:nary>
                  </m:oMath>
                </a14:m>
                <a:endParaRPr lang="en-US" dirty="0"/>
              </a:p>
              <a:p>
                <a:r>
                  <a:rPr lang="en-US" dirty="0"/>
                  <a:t> Therefore: </a:t>
                </a: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noFill/>
                  </a:rPr>
                  <a:t> </a:t>
                </a:r>
              </a:p>
            </p:txBody>
          </p:sp>
        </mc:Fallback>
      </mc:AlternateContent>
      <p:sp>
        <p:nvSpPr>
          <p:cNvPr id="4" name="Content Placeholder 3"/>
          <p:cNvSpPr>
            <a:spLocks noGrp="1"/>
          </p:cNvSpPr>
          <p:nvPr>
            <p:ph sz="quarter" idx="13"/>
          </p:nvPr>
        </p:nvSpPr>
        <p:spPr/>
        <p:txBody>
          <a:bodyPr/>
          <a:lstStyle/>
          <a:p>
            <a:endParaRPr lang="en-US" dirty="0"/>
          </a:p>
        </p:txBody>
      </p:sp>
      <p:sp>
        <p:nvSpPr>
          <p:cNvPr id="5" name="Slide Number Placeholder 4"/>
          <p:cNvSpPr>
            <a:spLocks noGrp="1"/>
          </p:cNvSpPr>
          <p:nvPr>
            <p:ph type="sldNum" sz="quarter" idx="14"/>
          </p:nvPr>
        </p:nvSpPr>
        <p:spPr/>
        <p:txBody>
          <a:bodyPr/>
          <a:lstStyle/>
          <a:p>
            <a:fld id="{FA6F6034-1516-478C-9756-BC6A8296D6DE}" type="slidenum">
              <a:rPr lang="en-US" smtClean="0"/>
              <a:pPr/>
              <a:t>20</a:t>
            </a:fld>
            <a:endParaRPr lang="en-US" dirty="0"/>
          </a:p>
        </p:txBody>
      </p:sp>
      <mc:AlternateContent xmlns:mc="http://schemas.openxmlformats.org/markup-compatibility/2006" xmlns:a14="http://schemas.microsoft.com/office/drawing/2010/main">
        <mc:Choice Requires="a14">
          <p:sp>
            <p:nvSpPr>
              <p:cNvPr id="6" name="Rectangle 5"/>
              <p:cNvSpPr/>
              <p:nvPr/>
            </p:nvSpPr>
            <p:spPr>
              <a:xfrm>
                <a:off x="2093087" y="2341868"/>
                <a:ext cx="3164713" cy="1163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u="none" smtClean="0">
                          <a:latin typeface="Cambria Math"/>
                        </a:rPr>
                        <m:t>=</m:t>
                      </m:r>
                      <m:f>
                        <m:fPr>
                          <m:ctrlPr>
                            <a:rPr lang="en-US" sz="2400" i="1" u="none">
                              <a:latin typeface="Cambria Math"/>
                            </a:rPr>
                          </m:ctrlPr>
                        </m:fPr>
                        <m:num>
                          <m:r>
                            <a:rPr lang="en-US" sz="2400" i="1" u="none">
                              <a:latin typeface="Cambria Math"/>
                            </a:rPr>
                            <m:t>𝜕</m:t>
                          </m:r>
                        </m:num>
                        <m:den>
                          <m:r>
                            <a:rPr lang="en-US" sz="2400" i="1" u="none">
                              <a:latin typeface="Cambria Math"/>
                            </a:rPr>
                            <m:t>𝜕</m:t>
                          </m:r>
                          <m:sSub>
                            <m:sSubPr>
                              <m:ctrlPr>
                                <a:rPr lang="en-US" sz="2400" i="1" u="none">
                                  <a:latin typeface="Cambria Math"/>
                                </a:rPr>
                              </m:ctrlPr>
                            </m:sSubPr>
                            <m:e>
                              <m:r>
                                <a:rPr lang="en-US" sz="2400" i="1" u="none">
                                  <a:latin typeface="Cambria Math"/>
                                </a:rPr>
                                <m:t>𝑤</m:t>
                              </m:r>
                            </m:e>
                            <m:sub>
                              <m:r>
                                <a:rPr lang="en-US" sz="2400" i="1" u="none">
                                  <a:latin typeface="Cambria Math"/>
                                </a:rPr>
                                <m:t>𝑖</m:t>
                              </m:r>
                            </m:sub>
                          </m:sSub>
                        </m:den>
                      </m:f>
                      <m:f>
                        <m:fPr>
                          <m:ctrlPr>
                            <a:rPr lang="en-US" sz="2400" i="1" u="none">
                              <a:latin typeface="Cambria Math"/>
                            </a:rPr>
                          </m:ctrlPr>
                        </m:fPr>
                        <m:num>
                          <m:r>
                            <a:rPr lang="en-US" sz="2400" i="1" u="none">
                              <a:latin typeface="Cambria Math"/>
                            </a:rPr>
                            <m:t>1</m:t>
                          </m:r>
                        </m:num>
                        <m:den>
                          <m:r>
                            <a:rPr lang="en-US" sz="2400" i="1" u="none">
                              <a:latin typeface="Cambria Math"/>
                            </a:rPr>
                            <m:t>2</m:t>
                          </m:r>
                        </m:den>
                      </m:f>
                      <m:nary>
                        <m:naryPr>
                          <m:chr m:val="∑"/>
                          <m:ctrlPr>
                            <a:rPr lang="en-US" sz="2400" i="1" u="none">
                              <a:latin typeface="Cambria Math"/>
                            </a:rPr>
                          </m:ctrlPr>
                        </m:naryPr>
                        <m:sub>
                          <m:r>
                            <m:rPr>
                              <m:brk m:alnAt="23"/>
                            </m:rPr>
                            <a:rPr lang="en-US" sz="2400" i="1" u="none">
                              <a:latin typeface="Cambria Math"/>
                            </a:rPr>
                            <m:t>𝑑</m:t>
                          </m:r>
                          <m:r>
                            <a:rPr lang="en-US" sz="2400" i="1" u="none">
                              <a:latin typeface="Cambria Math"/>
                            </a:rPr>
                            <m:t>∈</m:t>
                          </m:r>
                          <m:r>
                            <a:rPr lang="en-US" sz="2400" i="1" u="none">
                              <a:latin typeface="Cambria Math"/>
                            </a:rPr>
                            <m:t>𝐷</m:t>
                          </m:r>
                        </m:sub>
                        <m:sup/>
                        <m:e>
                          <m:sSup>
                            <m:sSupPr>
                              <m:ctrlPr>
                                <a:rPr lang="en-US" sz="2400" i="1" u="none">
                                  <a:latin typeface="Cambria Math"/>
                                </a:rPr>
                              </m:ctrlPr>
                            </m:sSupPr>
                            <m:e>
                              <m:d>
                                <m:dPr>
                                  <m:ctrlPr>
                                    <a:rPr lang="en-US" sz="2400" i="1" u="none">
                                      <a:latin typeface="Cambria Math"/>
                                    </a:rPr>
                                  </m:ctrlPr>
                                </m:dPr>
                                <m:e>
                                  <m:sSub>
                                    <m:sSubPr>
                                      <m:ctrlPr>
                                        <a:rPr lang="en-US" sz="2400" i="1" u="none">
                                          <a:latin typeface="Cambria Math"/>
                                        </a:rPr>
                                      </m:ctrlPr>
                                    </m:sSubPr>
                                    <m:e>
                                      <m:r>
                                        <a:rPr lang="en-US" sz="2400" i="1" u="none">
                                          <a:latin typeface="Cambria Math"/>
                                        </a:rPr>
                                        <m:t>𝑡</m:t>
                                      </m:r>
                                    </m:e>
                                    <m:sub>
                                      <m:r>
                                        <a:rPr lang="en-US" sz="2400" i="1" u="none">
                                          <a:latin typeface="Cambria Math"/>
                                        </a:rPr>
                                        <m:t>𝑑</m:t>
                                      </m:r>
                                    </m:sub>
                                  </m:sSub>
                                  <m:r>
                                    <a:rPr lang="en-US" sz="2400" i="1" u="none">
                                      <a:latin typeface="Cambria Math"/>
                                    </a:rPr>
                                    <m:t>−</m:t>
                                  </m:r>
                                  <m:sSub>
                                    <m:sSubPr>
                                      <m:ctrlPr>
                                        <a:rPr lang="en-US" sz="2400" i="1" u="none">
                                          <a:latin typeface="Cambria Math"/>
                                        </a:rPr>
                                      </m:ctrlPr>
                                    </m:sSubPr>
                                    <m:e>
                                      <m:r>
                                        <a:rPr lang="en-US" sz="2400" i="1" u="none">
                                          <a:latin typeface="Cambria Math"/>
                                        </a:rPr>
                                        <m:t>𝑜</m:t>
                                      </m:r>
                                    </m:e>
                                    <m:sub>
                                      <m:r>
                                        <a:rPr lang="en-US" sz="2400" i="1" u="none">
                                          <a:latin typeface="Cambria Math"/>
                                        </a:rPr>
                                        <m:t>𝑑</m:t>
                                      </m:r>
                                    </m:sub>
                                  </m:sSub>
                                </m:e>
                              </m:d>
                            </m:e>
                            <m:sup>
                              <m:r>
                                <a:rPr lang="en-US" sz="2400" i="1" u="none">
                                  <a:latin typeface="Cambria Math"/>
                                </a:rPr>
                                <m:t>2</m:t>
                              </m:r>
                            </m:sup>
                          </m:sSup>
                        </m:e>
                      </m:nary>
                    </m:oMath>
                  </m:oMathPara>
                </a14:m>
                <a:endParaRPr lang="en-US" sz="2400" u="none" dirty="0"/>
              </a:p>
            </p:txBody>
          </p:sp>
        </mc:Choice>
        <mc:Fallback xmlns="">
          <p:sp>
            <p:nvSpPr>
              <p:cNvPr id="6" name="Rectangle 5"/>
              <p:cNvSpPr>
                <a:spLocks noRot="1" noChangeAspect="1" noMove="1" noResize="1" noEditPoints="1" noAdjustHandles="1" noChangeArrowheads="1" noChangeShapeType="1" noTextEdit="1"/>
              </p:cNvSpPr>
              <p:nvPr/>
            </p:nvSpPr>
            <p:spPr>
              <a:xfrm>
                <a:off x="2093087" y="2341868"/>
                <a:ext cx="3164713" cy="1163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5010785" y="2331235"/>
                <a:ext cx="3530710" cy="1163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u="none">
                          <a:latin typeface="Cambria Math"/>
                        </a:rPr>
                        <m:t>=</m:t>
                      </m:r>
                      <m:f>
                        <m:fPr>
                          <m:ctrlPr>
                            <a:rPr lang="en-US" sz="2400" i="1" u="none">
                              <a:latin typeface="Cambria Math"/>
                            </a:rPr>
                          </m:ctrlPr>
                        </m:fPr>
                        <m:num>
                          <m:r>
                            <a:rPr lang="en-US" sz="2400" i="1" u="none">
                              <a:latin typeface="Cambria Math"/>
                            </a:rPr>
                            <m:t>1</m:t>
                          </m:r>
                        </m:num>
                        <m:den>
                          <m:r>
                            <a:rPr lang="en-US" sz="2400" i="1" u="none">
                              <a:latin typeface="Cambria Math"/>
                            </a:rPr>
                            <m:t>2</m:t>
                          </m:r>
                        </m:den>
                      </m:f>
                      <m:nary>
                        <m:naryPr>
                          <m:chr m:val="∑"/>
                          <m:ctrlPr>
                            <a:rPr lang="en-US" sz="2400" i="1" u="none">
                              <a:latin typeface="Cambria Math"/>
                            </a:rPr>
                          </m:ctrlPr>
                        </m:naryPr>
                        <m:sub>
                          <m:r>
                            <m:rPr>
                              <m:brk m:alnAt="23"/>
                            </m:rPr>
                            <a:rPr lang="en-US" sz="2400" i="1" u="none">
                              <a:latin typeface="Cambria Math"/>
                            </a:rPr>
                            <m:t>𝑑</m:t>
                          </m:r>
                          <m:r>
                            <a:rPr lang="en-US" sz="2400" i="1" u="none">
                              <a:latin typeface="Cambria Math"/>
                            </a:rPr>
                            <m:t>∈</m:t>
                          </m:r>
                          <m:r>
                            <a:rPr lang="en-US" sz="2400" i="1" u="none">
                              <a:latin typeface="Cambria Math"/>
                            </a:rPr>
                            <m:t>𝐷</m:t>
                          </m:r>
                        </m:sub>
                        <m:sup/>
                        <m:e>
                          <m:sSup>
                            <m:sSupPr>
                              <m:ctrlPr>
                                <a:rPr lang="en-US" sz="2400" i="1" u="none">
                                  <a:latin typeface="Cambria Math"/>
                                </a:rPr>
                              </m:ctrlPr>
                            </m:sSupPr>
                            <m:e>
                              <m:f>
                                <m:fPr>
                                  <m:ctrlPr>
                                    <a:rPr lang="en-US" sz="2400" i="1" u="none">
                                      <a:latin typeface="Cambria Math"/>
                                    </a:rPr>
                                  </m:ctrlPr>
                                </m:fPr>
                                <m:num>
                                  <m:r>
                                    <a:rPr lang="en-US" sz="2400" i="1" u="none">
                                      <a:latin typeface="Cambria Math"/>
                                    </a:rPr>
                                    <m:t>𝜕</m:t>
                                  </m:r>
                                </m:num>
                                <m:den>
                                  <m:r>
                                    <a:rPr lang="en-US" sz="2400" i="1" u="none">
                                      <a:latin typeface="Cambria Math"/>
                                    </a:rPr>
                                    <m:t>𝜕</m:t>
                                  </m:r>
                                  <m:sSub>
                                    <m:sSubPr>
                                      <m:ctrlPr>
                                        <a:rPr lang="en-US" sz="2400" i="1" u="none">
                                          <a:latin typeface="Cambria Math"/>
                                        </a:rPr>
                                      </m:ctrlPr>
                                    </m:sSubPr>
                                    <m:e>
                                      <m:r>
                                        <a:rPr lang="en-US" sz="2400" i="1" u="none">
                                          <a:latin typeface="Cambria Math"/>
                                        </a:rPr>
                                        <m:t>𝑤</m:t>
                                      </m:r>
                                    </m:e>
                                    <m:sub>
                                      <m:r>
                                        <a:rPr lang="en-US" sz="2400" i="1" u="none">
                                          <a:latin typeface="Cambria Math"/>
                                        </a:rPr>
                                        <m:t>𝑖</m:t>
                                      </m:r>
                                    </m:sub>
                                  </m:sSub>
                                </m:den>
                              </m:f>
                              <m:d>
                                <m:dPr>
                                  <m:ctrlPr>
                                    <a:rPr lang="en-US" sz="2400" i="1" u="none">
                                      <a:latin typeface="Cambria Math"/>
                                    </a:rPr>
                                  </m:ctrlPr>
                                </m:dPr>
                                <m:e>
                                  <m:sSub>
                                    <m:sSubPr>
                                      <m:ctrlPr>
                                        <a:rPr lang="en-US" sz="2400" i="1" u="none">
                                          <a:latin typeface="Cambria Math"/>
                                        </a:rPr>
                                      </m:ctrlPr>
                                    </m:sSubPr>
                                    <m:e>
                                      <m:r>
                                        <a:rPr lang="en-US" sz="2400" i="1" u="none">
                                          <a:latin typeface="Cambria Math"/>
                                        </a:rPr>
                                        <m:t>𝑡</m:t>
                                      </m:r>
                                    </m:e>
                                    <m:sub>
                                      <m:r>
                                        <a:rPr lang="en-US" sz="2400" i="1" u="none">
                                          <a:latin typeface="Cambria Math"/>
                                        </a:rPr>
                                        <m:t>𝑑</m:t>
                                      </m:r>
                                    </m:sub>
                                  </m:sSub>
                                  <m:r>
                                    <a:rPr lang="en-US" sz="2400" i="1" u="none">
                                      <a:latin typeface="Cambria Math"/>
                                    </a:rPr>
                                    <m:t>−</m:t>
                                  </m:r>
                                  <m:sSub>
                                    <m:sSubPr>
                                      <m:ctrlPr>
                                        <a:rPr lang="en-US" sz="2400" i="1" u="none">
                                          <a:latin typeface="Cambria Math"/>
                                        </a:rPr>
                                      </m:ctrlPr>
                                    </m:sSubPr>
                                    <m:e>
                                      <m:r>
                                        <a:rPr lang="en-US" sz="2400" i="1" u="none">
                                          <a:latin typeface="Cambria Math"/>
                                        </a:rPr>
                                        <m:t>𝑜</m:t>
                                      </m:r>
                                    </m:e>
                                    <m:sub>
                                      <m:r>
                                        <a:rPr lang="en-US" sz="2400" i="1" u="none">
                                          <a:latin typeface="Cambria Math"/>
                                        </a:rPr>
                                        <m:t>𝑑</m:t>
                                      </m:r>
                                    </m:sub>
                                  </m:sSub>
                                </m:e>
                              </m:d>
                            </m:e>
                            <m:sup>
                              <m:r>
                                <a:rPr lang="en-US" sz="2400" i="1" u="none">
                                  <a:latin typeface="Cambria Math"/>
                                </a:rPr>
                                <m:t>2</m:t>
                              </m:r>
                            </m:sup>
                          </m:sSup>
                        </m:e>
                      </m:nary>
                      <m:r>
                        <a:rPr lang="en-US" sz="2400" i="1" u="none">
                          <a:latin typeface="Cambria Math"/>
                        </a:rPr>
                        <m:t>=</m:t>
                      </m:r>
                    </m:oMath>
                  </m:oMathPara>
                </a14:m>
                <a:endParaRPr lang="en-US" sz="2400" u="none" dirty="0"/>
              </a:p>
            </p:txBody>
          </p:sp>
        </mc:Choice>
        <mc:Fallback xmlns="">
          <p:sp>
            <p:nvSpPr>
              <p:cNvPr id="7" name="Rectangle 6"/>
              <p:cNvSpPr>
                <a:spLocks noRot="1" noChangeAspect="1" noMove="1" noResize="1" noEditPoints="1" noAdjustHandles="1" noChangeArrowheads="1" noChangeShapeType="1" noTextEdit="1"/>
              </p:cNvSpPr>
              <p:nvPr/>
            </p:nvSpPr>
            <p:spPr>
              <a:xfrm>
                <a:off x="5010785" y="2331235"/>
                <a:ext cx="3530710" cy="1163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2372833" y="3387402"/>
                <a:ext cx="5185779" cy="1163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u="none">
                          <a:latin typeface="Cambria Math"/>
                        </a:rPr>
                        <m:t>=</m:t>
                      </m:r>
                      <m:f>
                        <m:fPr>
                          <m:ctrlPr>
                            <a:rPr lang="en-US" sz="2400" i="1" u="none">
                              <a:latin typeface="Cambria Math"/>
                            </a:rPr>
                          </m:ctrlPr>
                        </m:fPr>
                        <m:num>
                          <m:r>
                            <a:rPr lang="en-US" sz="2400" i="1" u="none">
                              <a:latin typeface="Cambria Math"/>
                            </a:rPr>
                            <m:t>1</m:t>
                          </m:r>
                        </m:num>
                        <m:den>
                          <m:r>
                            <a:rPr lang="en-US" sz="2400" i="1" u="none">
                              <a:latin typeface="Cambria Math"/>
                            </a:rPr>
                            <m:t>2</m:t>
                          </m:r>
                        </m:den>
                      </m:f>
                      <m:nary>
                        <m:naryPr>
                          <m:chr m:val="∑"/>
                          <m:ctrlPr>
                            <a:rPr lang="en-US" sz="2400" i="1" u="none">
                              <a:latin typeface="Cambria Math"/>
                            </a:rPr>
                          </m:ctrlPr>
                        </m:naryPr>
                        <m:sub>
                          <m:r>
                            <m:rPr>
                              <m:brk m:alnAt="23"/>
                            </m:rPr>
                            <a:rPr lang="en-US" sz="2400" i="1" u="none">
                              <a:latin typeface="Cambria Math"/>
                            </a:rPr>
                            <m:t>𝑑</m:t>
                          </m:r>
                          <m:r>
                            <a:rPr lang="en-US" sz="2400" i="1" u="none">
                              <a:latin typeface="Cambria Math"/>
                            </a:rPr>
                            <m:t>∈</m:t>
                          </m:r>
                          <m:r>
                            <a:rPr lang="en-US" sz="2400" i="1" u="none">
                              <a:latin typeface="Cambria Math"/>
                            </a:rPr>
                            <m:t>𝐷</m:t>
                          </m:r>
                        </m:sub>
                        <m:sup/>
                        <m:e>
                          <m:d>
                            <m:dPr>
                              <m:ctrlPr>
                                <a:rPr lang="en-US" sz="2400" i="1" u="none">
                                  <a:latin typeface="Cambria Math"/>
                                </a:rPr>
                              </m:ctrlPr>
                            </m:dPr>
                            <m:e>
                              <m:sSub>
                                <m:sSubPr>
                                  <m:ctrlPr>
                                    <a:rPr lang="en-US" sz="2400" i="1" u="none">
                                      <a:latin typeface="Cambria Math"/>
                                    </a:rPr>
                                  </m:ctrlPr>
                                </m:sSubPr>
                                <m:e>
                                  <m:r>
                                    <a:rPr lang="en-US" sz="2400" i="1" u="none">
                                      <a:latin typeface="Cambria Math"/>
                                    </a:rPr>
                                    <m:t>𝑡</m:t>
                                  </m:r>
                                </m:e>
                                <m:sub>
                                  <m:r>
                                    <a:rPr lang="en-US" sz="2400" i="1" u="none">
                                      <a:latin typeface="Cambria Math"/>
                                    </a:rPr>
                                    <m:t>𝑑</m:t>
                                  </m:r>
                                </m:sub>
                              </m:sSub>
                              <m:r>
                                <a:rPr lang="en-US" sz="2400" i="1" u="none">
                                  <a:latin typeface="Cambria Math"/>
                                </a:rPr>
                                <m:t>−</m:t>
                              </m:r>
                              <m:sSub>
                                <m:sSubPr>
                                  <m:ctrlPr>
                                    <a:rPr lang="en-US" sz="2400" i="1" u="none">
                                      <a:latin typeface="Cambria Math"/>
                                    </a:rPr>
                                  </m:ctrlPr>
                                </m:sSubPr>
                                <m:e>
                                  <m:r>
                                    <a:rPr lang="en-US" sz="2400" i="1" u="none">
                                      <a:latin typeface="Cambria Math"/>
                                    </a:rPr>
                                    <m:t>𝑜</m:t>
                                  </m:r>
                                </m:e>
                                <m:sub>
                                  <m:r>
                                    <a:rPr lang="en-US" sz="2400" i="1" u="none">
                                      <a:latin typeface="Cambria Math"/>
                                    </a:rPr>
                                    <m:t>𝑑</m:t>
                                  </m:r>
                                </m:sub>
                              </m:sSub>
                            </m:e>
                          </m:d>
                          <m:sSup>
                            <m:sSupPr>
                              <m:ctrlPr>
                                <a:rPr lang="en-US" sz="2400" i="1" u="none">
                                  <a:latin typeface="Cambria Math"/>
                                </a:rPr>
                              </m:ctrlPr>
                            </m:sSupPr>
                            <m:e>
                              <m:f>
                                <m:fPr>
                                  <m:ctrlPr>
                                    <a:rPr lang="en-US" sz="2400" i="1" u="none">
                                      <a:latin typeface="Cambria Math"/>
                                    </a:rPr>
                                  </m:ctrlPr>
                                </m:fPr>
                                <m:num>
                                  <m:r>
                                    <a:rPr lang="en-US" sz="2400" i="1" u="none">
                                      <a:latin typeface="Cambria Math"/>
                                    </a:rPr>
                                    <m:t>𝜕</m:t>
                                  </m:r>
                                </m:num>
                                <m:den>
                                  <m:r>
                                    <a:rPr lang="en-US" sz="2400" i="1" u="none">
                                      <a:latin typeface="Cambria Math"/>
                                    </a:rPr>
                                    <m:t>𝜕</m:t>
                                  </m:r>
                                  <m:sSub>
                                    <m:sSubPr>
                                      <m:ctrlPr>
                                        <a:rPr lang="en-US" sz="2400" i="1" u="none">
                                          <a:latin typeface="Cambria Math"/>
                                        </a:rPr>
                                      </m:ctrlPr>
                                    </m:sSubPr>
                                    <m:e>
                                      <m:r>
                                        <a:rPr lang="en-US" sz="2400" i="1" u="none">
                                          <a:latin typeface="Cambria Math"/>
                                        </a:rPr>
                                        <m:t>𝑤</m:t>
                                      </m:r>
                                    </m:e>
                                    <m:sub>
                                      <m:r>
                                        <a:rPr lang="en-US" sz="2400" i="1" u="none">
                                          <a:latin typeface="Cambria Math"/>
                                        </a:rPr>
                                        <m:t>𝑖</m:t>
                                      </m:r>
                                    </m:sub>
                                  </m:sSub>
                                </m:den>
                              </m:f>
                              <m:d>
                                <m:dPr>
                                  <m:ctrlPr>
                                    <a:rPr lang="en-US" sz="2400" i="1" u="none">
                                      <a:latin typeface="Cambria Math"/>
                                    </a:rPr>
                                  </m:ctrlPr>
                                </m:dPr>
                                <m:e>
                                  <m:sSub>
                                    <m:sSubPr>
                                      <m:ctrlPr>
                                        <a:rPr lang="en-US" sz="2400" i="1" u="none">
                                          <a:latin typeface="Cambria Math"/>
                                        </a:rPr>
                                      </m:ctrlPr>
                                    </m:sSubPr>
                                    <m:e>
                                      <m:r>
                                        <a:rPr lang="en-US" sz="2400" i="1" u="none">
                                          <a:latin typeface="Cambria Math"/>
                                        </a:rPr>
                                        <m:t>𝑡</m:t>
                                      </m:r>
                                    </m:e>
                                    <m:sub>
                                      <m:r>
                                        <a:rPr lang="en-US" sz="2400" i="1" u="none">
                                          <a:latin typeface="Cambria Math"/>
                                        </a:rPr>
                                        <m:t>𝑑</m:t>
                                      </m:r>
                                    </m:sub>
                                  </m:sSub>
                                  <m:r>
                                    <a:rPr lang="en-US" sz="2400" i="1" u="none">
                                      <a:latin typeface="Cambria Math"/>
                                    </a:rPr>
                                    <m:t>−</m:t>
                                  </m:r>
                                  <m:acc>
                                    <m:accPr>
                                      <m:chr m:val="⃗"/>
                                      <m:ctrlPr>
                                        <a:rPr lang="en-US" sz="2400" i="1" u="none">
                                          <a:latin typeface="Cambria Math"/>
                                        </a:rPr>
                                      </m:ctrlPr>
                                    </m:accPr>
                                    <m:e>
                                      <m:r>
                                        <a:rPr lang="en-US" sz="2400" i="1" u="none">
                                          <a:latin typeface="Cambria Math"/>
                                        </a:rPr>
                                        <m:t>𝑤</m:t>
                                      </m:r>
                                    </m:e>
                                  </m:acc>
                                  <m:r>
                                    <a:rPr lang="en-US" sz="2400" i="1" u="none">
                                      <a:latin typeface="Cambria Math"/>
                                    </a:rPr>
                                    <m:t>.</m:t>
                                  </m:r>
                                  <m:sSub>
                                    <m:sSubPr>
                                      <m:ctrlPr>
                                        <a:rPr lang="en-US" sz="2400" i="1" u="none">
                                          <a:latin typeface="Cambria Math"/>
                                        </a:rPr>
                                      </m:ctrlPr>
                                    </m:sSubPr>
                                    <m:e>
                                      <m:acc>
                                        <m:accPr>
                                          <m:chr m:val="⃗"/>
                                          <m:ctrlPr>
                                            <a:rPr lang="en-US" sz="2400" i="1" u="none">
                                              <a:latin typeface="Cambria Math"/>
                                            </a:rPr>
                                          </m:ctrlPr>
                                        </m:accPr>
                                        <m:e>
                                          <m:r>
                                            <a:rPr lang="en-US" sz="2400" i="1" u="none">
                                              <a:latin typeface="Cambria Math"/>
                                            </a:rPr>
                                            <m:t>𝑥</m:t>
                                          </m:r>
                                        </m:e>
                                      </m:acc>
                                    </m:e>
                                    <m:sub>
                                      <m:r>
                                        <a:rPr lang="en-US" sz="2400" i="1" u="none">
                                          <a:latin typeface="Cambria Math"/>
                                        </a:rPr>
                                        <m:t>𝑑</m:t>
                                      </m:r>
                                    </m:sub>
                                  </m:sSub>
                                </m:e>
                              </m:d>
                            </m:e>
                            <m:sup/>
                          </m:sSup>
                          <m:r>
                            <a:rPr lang="en-US" sz="2400" i="1" u="none">
                              <a:latin typeface="Cambria Math"/>
                            </a:rPr>
                            <m:t>=</m:t>
                          </m:r>
                        </m:e>
                      </m:nary>
                    </m:oMath>
                  </m:oMathPara>
                </a14:m>
                <a:endParaRPr lang="en-US" sz="2400" u="none" dirty="0"/>
              </a:p>
            </p:txBody>
          </p:sp>
        </mc:Choice>
        <mc:Fallback>
          <p:sp>
            <p:nvSpPr>
              <p:cNvPr id="8" name="Rectangle 7"/>
              <p:cNvSpPr>
                <a:spLocks noRot="1" noChangeAspect="1" noMove="1" noResize="1" noEditPoints="1" noAdjustHandles="1" noChangeArrowheads="1" noChangeShapeType="1" noTextEdit="1"/>
              </p:cNvSpPr>
              <p:nvPr/>
            </p:nvSpPr>
            <p:spPr>
              <a:xfrm>
                <a:off x="2372833" y="3387402"/>
                <a:ext cx="5185779" cy="1163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2383466" y="4440866"/>
                <a:ext cx="3361240" cy="1163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u="none">
                          <a:latin typeface="Cambria Math"/>
                        </a:rPr>
                        <m:t>=</m:t>
                      </m:r>
                      <m:nary>
                        <m:naryPr>
                          <m:chr m:val="∑"/>
                          <m:ctrlPr>
                            <a:rPr lang="en-US" sz="2400" i="1" u="none">
                              <a:latin typeface="Cambria Math"/>
                            </a:rPr>
                          </m:ctrlPr>
                        </m:naryPr>
                        <m:sub>
                          <m:r>
                            <m:rPr>
                              <m:brk m:alnAt="23"/>
                            </m:rPr>
                            <a:rPr lang="en-US" sz="2400" i="1" u="none">
                              <a:latin typeface="Cambria Math"/>
                            </a:rPr>
                            <m:t>𝑑</m:t>
                          </m:r>
                          <m:r>
                            <a:rPr lang="en-US" sz="2400" i="1" u="none">
                              <a:latin typeface="Cambria Math"/>
                            </a:rPr>
                            <m:t>∈</m:t>
                          </m:r>
                          <m:r>
                            <a:rPr lang="en-US" sz="2400" i="1" u="none">
                              <a:latin typeface="Cambria Math"/>
                            </a:rPr>
                            <m:t>𝐷</m:t>
                          </m:r>
                        </m:sub>
                        <m:sup/>
                        <m:e>
                          <m:d>
                            <m:dPr>
                              <m:ctrlPr>
                                <a:rPr lang="en-US" sz="2400" i="1" u="none">
                                  <a:latin typeface="Cambria Math"/>
                                </a:rPr>
                              </m:ctrlPr>
                            </m:dPr>
                            <m:e>
                              <m:sSub>
                                <m:sSubPr>
                                  <m:ctrlPr>
                                    <a:rPr lang="en-US" sz="2400" i="1" u="none">
                                      <a:latin typeface="Cambria Math"/>
                                    </a:rPr>
                                  </m:ctrlPr>
                                </m:sSubPr>
                                <m:e>
                                  <m:r>
                                    <a:rPr lang="en-US" sz="2400" i="1" u="none">
                                      <a:latin typeface="Cambria Math"/>
                                    </a:rPr>
                                    <m:t>𝑡</m:t>
                                  </m:r>
                                </m:e>
                                <m:sub>
                                  <m:r>
                                    <a:rPr lang="en-US" sz="2400" i="1" u="none">
                                      <a:latin typeface="Cambria Math"/>
                                    </a:rPr>
                                    <m:t>𝑑</m:t>
                                  </m:r>
                                </m:sub>
                              </m:sSub>
                              <m:r>
                                <a:rPr lang="en-US" sz="2400" i="1" u="none">
                                  <a:latin typeface="Cambria Math"/>
                                </a:rPr>
                                <m:t>−</m:t>
                              </m:r>
                              <m:sSub>
                                <m:sSubPr>
                                  <m:ctrlPr>
                                    <a:rPr lang="en-US" sz="2400" i="1" u="none">
                                      <a:latin typeface="Cambria Math"/>
                                    </a:rPr>
                                  </m:ctrlPr>
                                </m:sSubPr>
                                <m:e>
                                  <m:r>
                                    <a:rPr lang="en-US" sz="2400" i="1" u="none">
                                      <a:latin typeface="Cambria Math"/>
                                    </a:rPr>
                                    <m:t>𝑜</m:t>
                                  </m:r>
                                </m:e>
                                <m:sub>
                                  <m:r>
                                    <a:rPr lang="en-US" sz="2400" i="1" u="none">
                                      <a:latin typeface="Cambria Math"/>
                                    </a:rPr>
                                    <m:t>𝑑</m:t>
                                  </m:r>
                                </m:sub>
                              </m:sSub>
                            </m:e>
                          </m:d>
                          <m:sSup>
                            <m:sSupPr>
                              <m:ctrlPr>
                                <a:rPr lang="en-US" sz="2400" i="1" u="none">
                                  <a:latin typeface="Cambria Math"/>
                                </a:rPr>
                              </m:ctrlPr>
                            </m:sSupPr>
                            <m:e>
                              <m:d>
                                <m:dPr>
                                  <m:ctrlPr>
                                    <a:rPr lang="en-US" sz="2400" i="1" u="none">
                                      <a:latin typeface="Cambria Math"/>
                                    </a:rPr>
                                  </m:ctrlPr>
                                </m:dPr>
                                <m:e>
                                  <m:r>
                                    <a:rPr lang="en-US" sz="2400" i="1" u="none">
                                      <a:latin typeface="Cambria Math"/>
                                    </a:rPr>
                                    <m:t>−</m:t>
                                  </m:r>
                                  <m:sSub>
                                    <m:sSubPr>
                                      <m:ctrlPr>
                                        <a:rPr lang="en-US" sz="2400" i="1" u="none">
                                          <a:latin typeface="Cambria Math"/>
                                        </a:rPr>
                                      </m:ctrlPr>
                                    </m:sSubPr>
                                    <m:e>
                                      <m:r>
                                        <a:rPr lang="en-US" sz="2400" i="1" u="none">
                                          <a:latin typeface="Cambria Math"/>
                                        </a:rPr>
                                        <m:t>𝑥</m:t>
                                      </m:r>
                                    </m:e>
                                    <m:sub>
                                      <m:r>
                                        <a:rPr lang="en-US" sz="2400" i="1" u="none">
                                          <a:latin typeface="Cambria Math"/>
                                        </a:rPr>
                                        <m:t>𝑖𝑑</m:t>
                                      </m:r>
                                    </m:sub>
                                  </m:sSub>
                                </m:e>
                              </m:d>
                            </m:e>
                            <m:sup/>
                          </m:sSup>
                        </m:e>
                      </m:nary>
                    </m:oMath>
                  </m:oMathPara>
                </a14:m>
                <a:endParaRPr lang="en-US" sz="2400" u="none" dirty="0"/>
              </a:p>
            </p:txBody>
          </p:sp>
        </mc:Choice>
        <mc:Fallback>
          <p:sp>
            <p:nvSpPr>
              <p:cNvPr id="9" name="Rectangle 8"/>
              <p:cNvSpPr>
                <a:spLocks noRot="1" noChangeAspect="1" noMove="1" noResize="1" noEditPoints="1" noAdjustHandles="1" noChangeArrowheads="1" noChangeShapeType="1" noTextEdit="1"/>
              </p:cNvSpPr>
              <p:nvPr/>
            </p:nvSpPr>
            <p:spPr>
              <a:xfrm>
                <a:off x="2383466" y="4440866"/>
                <a:ext cx="3361240" cy="1163332"/>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481468" y="2505652"/>
                <a:ext cx="757387" cy="8570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i="1" u="none">
                              <a:latin typeface="Cambria Math"/>
                            </a:rPr>
                          </m:ctrlPr>
                        </m:fPr>
                        <m:num>
                          <m:r>
                            <a:rPr lang="en-US" sz="2400" i="1" u="none">
                              <a:latin typeface="Cambria Math"/>
                            </a:rPr>
                            <m:t>𝜕</m:t>
                          </m:r>
                          <m:r>
                            <a:rPr lang="en-US" sz="2400" i="1" u="none">
                              <a:latin typeface="Cambria Math"/>
                            </a:rPr>
                            <m:t>𝐸</m:t>
                          </m:r>
                        </m:num>
                        <m:den>
                          <m:r>
                            <a:rPr lang="en-US" sz="2400" i="1" u="none">
                              <a:latin typeface="Cambria Math"/>
                            </a:rPr>
                            <m:t>𝜕</m:t>
                          </m:r>
                          <m:sSub>
                            <m:sSubPr>
                              <m:ctrlPr>
                                <a:rPr lang="en-US" sz="2400" i="1" u="none">
                                  <a:latin typeface="Cambria Math"/>
                                </a:rPr>
                              </m:ctrlPr>
                            </m:sSubPr>
                            <m:e>
                              <m:r>
                                <a:rPr lang="en-US" sz="2400" i="1" u="none">
                                  <a:latin typeface="Cambria Math"/>
                                </a:rPr>
                                <m:t>𝑤</m:t>
                              </m:r>
                            </m:e>
                            <m:sub>
                              <m:r>
                                <a:rPr lang="en-US" sz="2400" i="1" u="none">
                                  <a:latin typeface="Cambria Math"/>
                                </a:rPr>
                                <m:t>𝑖</m:t>
                              </m:r>
                            </m:sub>
                          </m:sSub>
                        </m:den>
                      </m:f>
                    </m:oMath>
                  </m:oMathPara>
                </a14:m>
                <a:endParaRPr lang="en-US" sz="2400" u="none" dirty="0"/>
              </a:p>
            </p:txBody>
          </p:sp>
        </mc:Choice>
        <mc:Fallback xmlns="">
          <p:sp>
            <p:nvSpPr>
              <p:cNvPr id="10" name="Rectangle 9"/>
              <p:cNvSpPr>
                <a:spLocks noRot="1" noChangeAspect="1" noMove="1" noResize="1" noEditPoints="1" noAdjustHandles="1" noChangeArrowheads="1" noChangeShapeType="1" noTextEdit="1"/>
              </p:cNvSpPr>
              <p:nvPr/>
            </p:nvSpPr>
            <p:spPr>
              <a:xfrm>
                <a:off x="1481468" y="2505652"/>
                <a:ext cx="757387" cy="857029"/>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6428228" y="5100935"/>
                <a:ext cx="2346475"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sz="2400" i="1" u="none" smtClean="0">
                              <a:latin typeface="Cambria Math"/>
                            </a:rPr>
                          </m:ctrlPr>
                        </m:accPr>
                        <m:e>
                          <m:r>
                            <a:rPr lang="en-US" sz="2400" i="1" u="none">
                              <a:latin typeface="Cambria Math"/>
                            </a:rPr>
                            <m:t>𝑤</m:t>
                          </m:r>
                        </m:e>
                      </m:acc>
                      <m:r>
                        <a:rPr lang="en-US" sz="2400" b="0" i="1" u="none" smtClean="0">
                          <a:latin typeface="Cambria Math"/>
                        </a:rPr>
                        <m:t>=[</m:t>
                      </m:r>
                      <m:sSub>
                        <m:sSubPr>
                          <m:ctrlPr>
                            <a:rPr lang="en-US" sz="2400" b="0" i="1" u="none" smtClean="0">
                              <a:latin typeface="Cambria Math"/>
                            </a:rPr>
                          </m:ctrlPr>
                        </m:sSubPr>
                        <m:e>
                          <m:r>
                            <a:rPr lang="en-US" sz="2400" b="0" i="1" u="none" smtClean="0">
                              <a:latin typeface="Cambria Math"/>
                            </a:rPr>
                            <m:t>𝑤</m:t>
                          </m:r>
                        </m:e>
                        <m:sub>
                          <m:r>
                            <a:rPr lang="en-US" sz="2400" b="0" i="1" u="none" smtClean="0">
                              <a:latin typeface="Cambria Math"/>
                            </a:rPr>
                            <m:t>1</m:t>
                          </m:r>
                        </m:sub>
                      </m:sSub>
                      <m:r>
                        <a:rPr lang="en-US" sz="2400" b="0" i="1" u="none" smtClean="0">
                          <a:latin typeface="Cambria Math"/>
                        </a:rPr>
                        <m:t>, …, </m:t>
                      </m:r>
                      <m:sSub>
                        <m:sSubPr>
                          <m:ctrlPr>
                            <a:rPr lang="en-US" sz="2400" b="0" i="1" u="none" smtClean="0">
                              <a:latin typeface="Cambria Math"/>
                            </a:rPr>
                          </m:ctrlPr>
                        </m:sSubPr>
                        <m:e>
                          <m:r>
                            <a:rPr lang="en-US" sz="2400" b="0" i="1" u="none" smtClean="0">
                              <a:latin typeface="Cambria Math"/>
                            </a:rPr>
                            <m:t>𝑤</m:t>
                          </m:r>
                        </m:e>
                        <m:sub>
                          <m:r>
                            <a:rPr lang="en-US" sz="2400" b="0" i="1" u="none" smtClean="0">
                              <a:latin typeface="Cambria Math"/>
                            </a:rPr>
                            <m:t>𝑛</m:t>
                          </m:r>
                        </m:sub>
                      </m:sSub>
                      <m:r>
                        <a:rPr lang="en-US" sz="2400" b="0" i="1" u="none" smtClean="0">
                          <a:latin typeface="Cambria Math"/>
                        </a:rPr>
                        <m:t>]</m:t>
                      </m:r>
                    </m:oMath>
                  </m:oMathPara>
                </a14:m>
                <a:endParaRPr lang="en-US" sz="2400" dirty="0"/>
              </a:p>
            </p:txBody>
          </p:sp>
        </mc:Choice>
        <mc:Fallback>
          <p:sp>
            <p:nvSpPr>
              <p:cNvPr id="11" name="Rectangle 10"/>
              <p:cNvSpPr>
                <a:spLocks noRot="1" noChangeAspect="1" noMove="1" noResize="1" noEditPoints="1" noAdjustHandles="1" noChangeArrowheads="1" noChangeShapeType="1" noTextEdit="1"/>
              </p:cNvSpPr>
              <p:nvPr/>
            </p:nvSpPr>
            <p:spPr>
              <a:xfrm>
                <a:off x="6428228" y="5100935"/>
                <a:ext cx="2346475" cy="461665"/>
              </a:xfrm>
              <a:prstGeom prst="rect">
                <a:avLst/>
              </a:prstGeom>
              <a:blipFill rotWithShape="1">
                <a:blip r:embed="rId8"/>
                <a:stretch>
                  <a:fillRect r="-519" b="-184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p:cNvSpPr/>
              <p:nvPr/>
            </p:nvSpPr>
            <p:spPr>
              <a:xfrm>
                <a:off x="6324600" y="4719935"/>
                <a:ext cx="2628861"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400" i="1" u="none" smtClean="0">
                              <a:latin typeface="Cambria Math"/>
                            </a:rPr>
                          </m:ctrlPr>
                        </m:sSubPr>
                        <m:e>
                          <m:acc>
                            <m:accPr>
                              <m:chr m:val="⃗"/>
                              <m:ctrlPr>
                                <a:rPr lang="en-US" sz="2400" i="1" u="none">
                                  <a:latin typeface="Cambria Math"/>
                                </a:rPr>
                              </m:ctrlPr>
                            </m:accPr>
                            <m:e>
                              <m:r>
                                <a:rPr lang="en-US" sz="2400" i="1" u="none">
                                  <a:latin typeface="Cambria Math"/>
                                </a:rPr>
                                <m:t>𝑥</m:t>
                              </m:r>
                            </m:e>
                          </m:acc>
                        </m:e>
                        <m:sub>
                          <m:r>
                            <a:rPr lang="en-US" sz="2400" i="1" u="none">
                              <a:latin typeface="Cambria Math"/>
                            </a:rPr>
                            <m:t>𝑑</m:t>
                          </m:r>
                        </m:sub>
                      </m:sSub>
                      <m:r>
                        <a:rPr lang="en-US" sz="2400" b="0" i="1" u="none" smtClean="0">
                          <a:latin typeface="Cambria Math"/>
                        </a:rPr>
                        <m:t>=[</m:t>
                      </m:r>
                      <m:sSub>
                        <m:sSubPr>
                          <m:ctrlPr>
                            <a:rPr lang="en-US" sz="2400" b="0" i="1" u="none" smtClean="0">
                              <a:latin typeface="Cambria Math"/>
                            </a:rPr>
                          </m:ctrlPr>
                        </m:sSubPr>
                        <m:e>
                          <m:r>
                            <a:rPr lang="en-US" sz="2400" b="0" i="1" u="none" smtClean="0">
                              <a:latin typeface="Cambria Math"/>
                            </a:rPr>
                            <m:t>𝑥</m:t>
                          </m:r>
                        </m:e>
                        <m:sub>
                          <m:r>
                            <a:rPr lang="en-US" sz="2400" b="0" i="1" u="none" smtClean="0">
                              <a:latin typeface="Cambria Math"/>
                            </a:rPr>
                            <m:t>1</m:t>
                          </m:r>
                          <m:r>
                            <a:rPr lang="en-US" sz="2400" b="0" i="1" u="none" smtClean="0">
                              <a:latin typeface="Cambria Math"/>
                            </a:rPr>
                            <m:t>𝑑</m:t>
                          </m:r>
                        </m:sub>
                      </m:sSub>
                      <m:r>
                        <a:rPr lang="en-US" sz="2400" b="0" i="1" u="none" smtClean="0">
                          <a:latin typeface="Cambria Math"/>
                        </a:rPr>
                        <m:t>, …, </m:t>
                      </m:r>
                      <m:sSub>
                        <m:sSubPr>
                          <m:ctrlPr>
                            <a:rPr lang="en-US" sz="2400" b="0" i="1" u="none" smtClean="0">
                              <a:latin typeface="Cambria Math"/>
                            </a:rPr>
                          </m:ctrlPr>
                        </m:sSubPr>
                        <m:e>
                          <m:r>
                            <a:rPr lang="en-US" sz="2400" b="0" i="1" u="none" smtClean="0">
                              <a:latin typeface="Cambria Math"/>
                            </a:rPr>
                            <m:t>𝑥</m:t>
                          </m:r>
                        </m:e>
                        <m:sub>
                          <m:r>
                            <a:rPr lang="en-US" sz="2400" b="0" i="1" u="none" smtClean="0">
                              <a:latin typeface="Cambria Math"/>
                            </a:rPr>
                            <m:t>𝑛𝑑</m:t>
                          </m:r>
                        </m:sub>
                      </m:sSub>
                      <m:r>
                        <a:rPr lang="en-US" sz="2400" b="0" i="1" u="none" smtClean="0">
                          <a:latin typeface="Cambria Math"/>
                        </a:rPr>
                        <m:t>]</m:t>
                      </m:r>
                    </m:oMath>
                  </m:oMathPara>
                </a14:m>
                <a:endParaRPr lang="en-US" sz="2400" dirty="0"/>
              </a:p>
            </p:txBody>
          </p:sp>
        </mc:Choice>
        <mc:Fallback>
          <p:sp>
            <p:nvSpPr>
              <p:cNvPr id="12" name="Rectangle 11"/>
              <p:cNvSpPr>
                <a:spLocks noRot="1" noChangeAspect="1" noMove="1" noResize="1" noEditPoints="1" noAdjustHandles="1" noChangeArrowheads="1" noChangeShapeType="1" noTextEdit="1"/>
              </p:cNvSpPr>
              <p:nvPr/>
            </p:nvSpPr>
            <p:spPr>
              <a:xfrm>
                <a:off x="6324600" y="4719935"/>
                <a:ext cx="2628861" cy="461665"/>
              </a:xfrm>
              <a:prstGeom prst="rect">
                <a:avLst/>
              </a:prstGeom>
              <a:blipFill rotWithShape="1">
                <a:blip r:embed="rId9"/>
                <a:stretch>
                  <a:fillRect t="-18421" r="-232" b="-18421"/>
                </a:stretch>
              </a:blipFill>
            </p:spPr>
            <p:txBody>
              <a:bodyPr/>
              <a:lstStyle/>
              <a:p>
                <a:r>
                  <a:rPr lang="en-US">
                    <a:noFill/>
                  </a:rPr>
                  <a:t> </a:t>
                </a:r>
              </a:p>
            </p:txBody>
          </p:sp>
        </mc:Fallback>
      </mc:AlternateContent>
    </p:spTree>
    <p:extLst>
      <p:ext uri="{BB962C8B-B14F-4D97-AF65-F5344CB8AC3E}">
        <p14:creationId xmlns:p14="http://schemas.microsoft.com/office/powerpoint/2010/main" val="171514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 – LMS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Weight update </a:t>
                </a:r>
                <a:r>
                  <a:rPr lang="en-US" dirty="0"/>
                  <a:t>rule:</a:t>
                </a:r>
                <a:r>
                  <a:rPr lang="en-US" dirty="0" smtClean="0"/>
                  <a:t>    </a:t>
                </a:r>
                <a14:m>
                  <m:oMath xmlns:m="http://schemas.openxmlformats.org/officeDocument/2006/math">
                    <m:r>
                      <m:rPr>
                        <m:sty m:val="p"/>
                      </m:rPr>
                      <a:rPr lang="en-US">
                        <a:latin typeface="Cambria Math"/>
                      </a:rPr>
                      <m:t>Δ</m:t>
                    </m:r>
                    <m:sSub>
                      <m:sSubPr>
                        <m:ctrlPr>
                          <a:rPr lang="en-US" b="0" i="1" smtClean="0">
                            <a:latin typeface="Cambria Math"/>
                          </a:rPr>
                        </m:ctrlPr>
                      </m:sSubPr>
                      <m:e>
                        <m:r>
                          <a:rPr lang="en-US" b="0" i="1" smtClean="0">
                            <a:latin typeface="Cambria Math"/>
                          </a:rPr>
                          <m:t>𝑤</m:t>
                        </m:r>
                      </m:e>
                      <m:sub>
                        <m:r>
                          <a:rPr lang="en-US" b="0" i="1" smtClean="0">
                            <a:latin typeface="Cambria Math"/>
                          </a:rPr>
                          <m:t>𝑖</m:t>
                        </m:r>
                      </m:sub>
                    </m:sSub>
                    <m:r>
                      <a:rPr lang="en-US" b="0" i="1" smtClean="0">
                        <a:latin typeface="Cambria Math"/>
                      </a:rPr>
                      <m:t>=</m:t>
                    </m:r>
                    <m:r>
                      <a:rPr lang="en-US" b="0" i="1" smtClean="0">
                        <a:latin typeface="Cambria Math"/>
                      </a:rPr>
                      <m:t>𝑅</m:t>
                    </m:r>
                    <m:nary>
                      <m:naryPr>
                        <m:chr m:val="∑"/>
                        <m:ctrlPr>
                          <a:rPr lang="en-US" i="1">
                            <a:latin typeface="Cambria Math"/>
                          </a:rPr>
                        </m:ctrlPr>
                      </m:naryPr>
                      <m:sub>
                        <m:r>
                          <m:rPr>
                            <m:brk m:alnAt="23"/>
                          </m:rPr>
                          <a:rPr lang="en-US" i="1">
                            <a:latin typeface="Cambria Math"/>
                          </a:rPr>
                          <m:t>𝑑</m:t>
                        </m:r>
                        <m:r>
                          <a:rPr lang="en-US" i="1">
                            <a:latin typeface="Cambria Math"/>
                          </a:rPr>
                          <m:t>∈</m:t>
                        </m:r>
                        <m:r>
                          <a:rPr lang="en-US" i="1">
                            <a:latin typeface="Cambria Math"/>
                          </a:rPr>
                          <m:t>𝐷</m:t>
                        </m:r>
                      </m:sub>
                      <m:sup/>
                      <m:e>
                        <m:d>
                          <m:dPr>
                            <m:ctrlPr>
                              <a:rPr lang="en-US" i="1">
                                <a:latin typeface="Cambria Math"/>
                              </a:rPr>
                            </m:ctrlPr>
                          </m:dPr>
                          <m:e>
                            <m:sSub>
                              <m:sSubPr>
                                <m:ctrlPr>
                                  <a:rPr lang="en-US" i="1">
                                    <a:latin typeface="Cambria Math"/>
                                  </a:rPr>
                                </m:ctrlPr>
                              </m:sSubPr>
                              <m:e>
                                <m:r>
                                  <a:rPr lang="en-US" i="1">
                                    <a:latin typeface="Cambria Math"/>
                                  </a:rPr>
                                  <m:t>𝑡</m:t>
                                </m:r>
                              </m:e>
                              <m:sub>
                                <m:r>
                                  <a:rPr lang="en-US" i="1">
                                    <a:latin typeface="Cambria Math"/>
                                  </a:rPr>
                                  <m:t>𝑑</m:t>
                                </m:r>
                              </m:sub>
                            </m:sSub>
                            <m:r>
                              <a:rPr lang="en-US" i="1">
                                <a:latin typeface="Cambria Math"/>
                              </a:rPr>
                              <m:t>−</m:t>
                            </m:r>
                            <m:sSub>
                              <m:sSubPr>
                                <m:ctrlPr>
                                  <a:rPr lang="en-US" i="1">
                                    <a:latin typeface="Cambria Math"/>
                                  </a:rPr>
                                </m:ctrlPr>
                              </m:sSubPr>
                              <m:e>
                                <m:r>
                                  <a:rPr lang="en-US" i="1">
                                    <a:latin typeface="Cambria Math"/>
                                  </a:rPr>
                                  <m:t>𝑜</m:t>
                                </m:r>
                              </m:e>
                              <m:sub>
                                <m:r>
                                  <a:rPr lang="en-US" i="1">
                                    <a:latin typeface="Cambria Math"/>
                                  </a:rPr>
                                  <m:t>𝑑</m:t>
                                </m:r>
                              </m:sub>
                            </m:sSub>
                          </m:e>
                        </m:d>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b="0" i="1" smtClean="0">
                                <a:latin typeface="Cambria Math"/>
                              </a:rPr>
                              <m:t>𝑖</m:t>
                            </m:r>
                            <m:r>
                              <a:rPr lang="en-US" i="1">
                                <a:latin typeface="Cambria Math"/>
                              </a:rPr>
                              <m:t>𝑑</m:t>
                            </m:r>
                          </m:sub>
                        </m:sSub>
                      </m:e>
                    </m:nary>
                  </m:oMath>
                </a14:m>
                <a:endParaRPr lang="en-US" dirty="0"/>
              </a:p>
              <a:p>
                <a:r>
                  <a:rPr lang="en-US" dirty="0" smtClean="0"/>
                  <a:t>Gradient </a:t>
                </a:r>
                <a:r>
                  <a:rPr lang="en-US" dirty="0"/>
                  <a:t>descent algorithm for training linear units:</a:t>
                </a:r>
              </a:p>
              <a:p>
                <a:pPr marL="857250" lvl="1" indent="-457200">
                  <a:buFont typeface="+mj-lt"/>
                  <a:buAutoNum type="arabicPeriod"/>
                </a:pPr>
                <a:r>
                  <a:rPr lang="en-US" dirty="0" smtClean="0"/>
                  <a:t>Start </a:t>
                </a:r>
                <a:r>
                  <a:rPr lang="en-US" dirty="0"/>
                  <a:t>with an initial random weight vector</a:t>
                </a:r>
              </a:p>
              <a:p>
                <a:pPr marL="857250" lvl="1" indent="-457200">
                  <a:buFont typeface="+mj-lt"/>
                  <a:buAutoNum type="arabicPeriod"/>
                </a:pPr>
                <a:r>
                  <a:rPr lang="en-US" dirty="0" smtClean="0"/>
                  <a:t>For </a:t>
                </a:r>
                <a:r>
                  <a:rPr lang="en-US" dirty="0"/>
                  <a:t>every example d with target value </a:t>
                </a:r>
                <a14:m>
                  <m:oMath xmlns:m="http://schemas.openxmlformats.org/officeDocument/2006/math">
                    <m:sSub>
                      <m:sSubPr>
                        <m:ctrlPr>
                          <a:rPr lang="en-US" b="0" i="1" smtClean="0">
                            <a:latin typeface="Cambria Math"/>
                          </a:rPr>
                        </m:ctrlPr>
                      </m:sSubPr>
                      <m:e>
                        <m:r>
                          <a:rPr lang="en-US" b="0" i="1" smtClean="0">
                            <a:latin typeface="Cambria Math"/>
                          </a:rPr>
                          <m:t>𝑡</m:t>
                        </m:r>
                      </m:e>
                      <m:sub>
                        <m:r>
                          <a:rPr lang="en-US" b="0" i="1" smtClean="0">
                            <a:latin typeface="Cambria Math"/>
                          </a:rPr>
                          <m:t>𝑑</m:t>
                        </m:r>
                      </m:sub>
                    </m:sSub>
                  </m:oMath>
                </a14:m>
                <a:r>
                  <a:rPr lang="en-US" dirty="0" smtClean="0"/>
                  <a:t>:</a:t>
                </a:r>
                <a:endParaRPr lang="en-US" dirty="0"/>
              </a:p>
              <a:p>
                <a:pPr marL="1257300" lvl="2" indent="-457200">
                  <a:buFont typeface="+mj-lt"/>
                  <a:buAutoNum type="arabicPeriod"/>
                </a:pPr>
                <a:r>
                  <a:rPr lang="en-US" dirty="0" smtClean="0"/>
                  <a:t>Evaluate </a:t>
                </a:r>
                <a:r>
                  <a:rPr lang="en-US" dirty="0"/>
                  <a:t>the linear </a:t>
                </a:r>
                <a:r>
                  <a:rPr lang="en-US" dirty="0" smtClean="0"/>
                  <a:t>unit  </a:t>
                </a:r>
                <a14:m>
                  <m:oMath xmlns:m="http://schemas.openxmlformats.org/officeDocument/2006/math">
                    <m:sSub>
                      <m:sSubPr>
                        <m:ctrlPr>
                          <a:rPr lang="en-US" i="1">
                            <a:latin typeface="Cambria Math"/>
                          </a:rPr>
                        </m:ctrlPr>
                      </m:sSubPr>
                      <m:e>
                        <m:r>
                          <a:rPr lang="en-US" i="1">
                            <a:latin typeface="Cambria Math"/>
                          </a:rPr>
                          <m:t>𝑜</m:t>
                        </m:r>
                      </m:e>
                      <m:sub>
                        <m:r>
                          <a:rPr lang="en-US" i="1">
                            <a:latin typeface="Cambria Math"/>
                          </a:rPr>
                          <m:t>𝑑</m:t>
                        </m:r>
                      </m:sub>
                    </m:sSub>
                    <m:r>
                      <a:rPr lang="en-US" i="1">
                        <a:latin typeface="Cambria Math"/>
                      </a:rPr>
                      <m:t>=</m:t>
                    </m:r>
                    <m:nary>
                      <m:naryPr>
                        <m:chr m:val="∑"/>
                        <m:ctrlPr>
                          <a:rPr lang="en-US" i="1">
                            <a:latin typeface="Cambria Math"/>
                          </a:rPr>
                        </m:ctrlPr>
                      </m:naryPr>
                      <m:sub>
                        <m:r>
                          <m:rPr>
                            <m:brk m:alnAt="23"/>
                          </m:rPr>
                          <a:rPr lang="en-US" i="1">
                            <a:latin typeface="Cambria Math"/>
                          </a:rPr>
                          <m:t>𝑖</m:t>
                        </m:r>
                      </m:sub>
                      <m:sup/>
                      <m:e>
                        <m:sSub>
                          <m:sSubPr>
                            <m:ctrlPr>
                              <a:rPr lang="en-US" i="1">
                                <a:latin typeface="Cambria Math"/>
                              </a:rPr>
                            </m:ctrlPr>
                          </m:sSubPr>
                          <m:e>
                            <m:r>
                              <a:rPr lang="en-US" i="1">
                                <a:latin typeface="Cambria Math"/>
                              </a:rPr>
                              <m:t>𝑤</m:t>
                            </m:r>
                          </m:e>
                          <m:sub>
                            <m:r>
                              <a:rPr lang="en-US" i="1">
                                <a:latin typeface="Cambria Math"/>
                              </a:rPr>
                              <m:t>𝑖</m:t>
                            </m:r>
                          </m:sub>
                        </m:sSub>
                        <m:r>
                          <a:rPr lang="en-US" i="1">
                            <a:latin typeface="Cambria Math"/>
                          </a:rPr>
                          <m:t>.</m:t>
                        </m:r>
                        <m:sSub>
                          <m:sSubPr>
                            <m:ctrlPr>
                              <a:rPr lang="en-US" i="1">
                                <a:latin typeface="Cambria Math"/>
                              </a:rPr>
                            </m:ctrlPr>
                          </m:sSubPr>
                          <m:e>
                            <m:r>
                              <a:rPr lang="en-US" i="1">
                                <a:latin typeface="Cambria Math"/>
                              </a:rPr>
                              <m:t>𝑥</m:t>
                            </m:r>
                          </m:e>
                          <m:sub>
                            <m:r>
                              <a:rPr lang="en-US" b="0" i="1" smtClean="0">
                                <a:latin typeface="Cambria Math"/>
                              </a:rPr>
                              <m:t>𝑑</m:t>
                            </m:r>
                          </m:sub>
                        </m:sSub>
                        <m:r>
                          <a:rPr lang="en-US" i="1">
                            <a:latin typeface="Cambria Math"/>
                          </a:rPr>
                          <m:t>=</m:t>
                        </m:r>
                      </m:e>
                    </m:nary>
                    <m:sSup>
                      <m:sSupPr>
                        <m:ctrlPr>
                          <a:rPr lang="en-US" i="1">
                            <a:latin typeface="Cambria Math"/>
                          </a:rPr>
                        </m:ctrlPr>
                      </m:sSupPr>
                      <m:e>
                        <m:acc>
                          <m:accPr>
                            <m:chr m:val="⃗"/>
                            <m:ctrlPr>
                              <a:rPr lang="en-US" i="1">
                                <a:latin typeface="Cambria Math"/>
                              </a:rPr>
                            </m:ctrlPr>
                          </m:accPr>
                          <m:e>
                            <m:r>
                              <a:rPr lang="en-US" i="1">
                                <a:latin typeface="Cambria Math"/>
                              </a:rPr>
                              <m:t>𝑤</m:t>
                            </m:r>
                          </m:e>
                        </m:acc>
                      </m:e>
                      <m:sup>
                        <m:d>
                          <m:dPr>
                            <m:ctrlPr>
                              <a:rPr lang="en-US" i="1">
                                <a:latin typeface="Cambria Math"/>
                              </a:rPr>
                            </m:ctrlPr>
                          </m:dPr>
                          <m:e>
                            <m:r>
                              <a:rPr lang="en-US" i="1">
                                <a:latin typeface="Cambria Math"/>
                              </a:rPr>
                              <m:t>𝑗</m:t>
                            </m:r>
                          </m:e>
                        </m:d>
                      </m:sup>
                    </m:sSup>
                    <m:r>
                      <a:rPr lang="en-US" i="1">
                        <a:latin typeface="Cambria Math"/>
                      </a:rPr>
                      <m:t>.</m:t>
                    </m:r>
                    <m:sSup>
                      <m:sSupPr>
                        <m:ctrlPr>
                          <a:rPr lang="en-US" i="1">
                            <a:latin typeface="Cambria Math"/>
                          </a:rPr>
                        </m:ctrlPr>
                      </m:sSupPr>
                      <m:e>
                        <m:sSub>
                          <m:sSubPr>
                            <m:ctrlPr>
                              <a:rPr lang="en-US" b="0" i="1" smtClean="0">
                                <a:latin typeface="Cambria Math"/>
                              </a:rPr>
                            </m:ctrlPr>
                          </m:sSubPr>
                          <m:e>
                            <m:acc>
                              <m:accPr>
                                <m:chr m:val="⃗"/>
                                <m:ctrlPr>
                                  <a:rPr lang="en-US" i="1">
                                    <a:latin typeface="Cambria Math"/>
                                  </a:rPr>
                                </m:ctrlPr>
                              </m:accPr>
                              <m:e>
                                <m:r>
                                  <a:rPr lang="en-US" i="1">
                                    <a:latin typeface="Cambria Math"/>
                                  </a:rPr>
                                  <m:t>𝑥</m:t>
                                </m:r>
                              </m:e>
                            </m:acc>
                          </m:e>
                          <m:sub>
                            <m:r>
                              <a:rPr lang="en-US" b="0" i="1" smtClean="0">
                                <a:latin typeface="Cambria Math"/>
                              </a:rPr>
                              <m:t>𝑑</m:t>
                            </m:r>
                          </m:sub>
                        </m:sSub>
                      </m:e>
                      <m:sup/>
                    </m:sSup>
                  </m:oMath>
                </a14:m>
                <a:endParaRPr lang="en-US" dirty="0"/>
              </a:p>
              <a:p>
                <a:pPr marL="857250" lvl="1" indent="-457200">
                  <a:buFont typeface="+mj-lt"/>
                  <a:buAutoNum type="arabicPeriod"/>
                </a:pPr>
                <a:r>
                  <a:rPr lang="en-US" dirty="0" smtClean="0"/>
                  <a:t>update  </a:t>
                </a:r>
                <a14:m>
                  <m:oMath xmlns:m="http://schemas.openxmlformats.org/officeDocument/2006/math">
                    <m:acc>
                      <m:accPr>
                        <m:chr m:val="⃗"/>
                        <m:ctrlPr>
                          <a:rPr lang="en-US" i="1">
                            <a:latin typeface="Cambria Math"/>
                          </a:rPr>
                        </m:ctrlPr>
                      </m:accPr>
                      <m:e>
                        <m:r>
                          <a:rPr lang="en-US" i="1">
                            <a:latin typeface="Cambria Math"/>
                          </a:rPr>
                          <m:t>𝑤</m:t>
                        </m:r>
                      </m:e>
                    </m:acc>
                  </m:oMath>
                </a14:m>
                <a:r>
                  <a:rPr lang="en-US" dirty="0" smtClean="0"/>
                  <a:t>  by </a:t>
                </a:r>
                <a:r>
                  <a:rPr lang="en-US" dirty="0"/>
                  <a:t>adding  </a:t>
                </a:r>
                <a14:m>
                  <m:oMath xmlns:m="http://schemas.openxmlformats.org/officeDocument/2006/math">
                    <m:r>
                      <m:rPr>
                        <m:sty m:val="p"/>
                      </m:rPr>
                      <a:rPr lang="en-US">
                        <a:latin typeface="Cambria Math"/>
                      </a:rPr>
                      <m:t>Δ</m:t>
                    </m:r>
                    <m:sSub>
                      <m:sSubPr>
                        <m:ctrlPr>
                          <a:rPr lang="en-US" i="1">
                            <a:latin typeface="Cambria Math"/>
                          </a:rPr>
                        </m:ctrlPr>
                      </m:sSubPr>
                      <m:e>
                        <m:r>
                          <a:rPr lang="en-US" i="1">
                            <a:latin typeface="Cambria Math"/>
                          </a:rPr>
                          <m:t>𝑤</m:t>
                        </m:r>
                      </m:e>
                      <m:sub>
                        <m:r>
                          <a:rPr lang="en-US" i="1">
                            <a:latin typeface="Cambria Math"/>
                          </a:rPr>
                          <m:t>𝑖</m:t>
                        </m:r>
                      </m:sub>
                    </m:sSub>
                  </m:oMath>
                </a14:m>
                <a:r>
                  <a:rPr lang="en-US" dirty="0"/>
                  <a:t> </a:t>
                </a:r>
                <a:r>
                  <a:rPr lang="en-US" dirty="0" smtClean="0"/>
                  <a:t> </a:t>
                </a:r>
                <a:r>
                  <a:rPr lang="en-US" dirty="0"/>
                  <a:t>to each component</a:t>
                </a:r>
              </a:p>
              <a:p>
                <a:pPr marL="857250" lvl="1" indent="-457200">
                  <a:buFont typeface="+mj-lt"/>
                  <a:buAutoNum type="arabicPeriod"/>
                </a:pPr>
                <a:r>
                  <a:rPr lang="en-US" dirty="0" smtClean="0"/>
                  <a:t>Continue </a:t>
                </a:r>
                <a:r>
                  <a:rPr lang="en-US" dirty="0"/>
                  <a:t>until </a:t>
                </a:r>
                <a14:m>
                  <m:oMath xmlns:m="http://schemas.openxmlformats.org/officeDocument/2006/math">
                    <m:r>
                      <a:rPr lang="en-US" i="1" dirty="0" smtClean="0">
                        <a:latin typeface="Cambria Math"/>
                      </a:rPr>
                      <m:t>𝐸</m:t>
                    </m:r>
                  </m:oMath>
                </a14:m>
                <a:r>
                  <a:rPr lang="en-US" dirty="0"/>
                  <a:t> below some threshold </a:t>
                </a:r>
              </a:p>
              <a:p>
                <a:r>
                  <a:rPr lang="en-US" dirty="0"/>
                  <a:t>Because the surface contains only a single global </a:t>
                </a:r>
                <a:r>
                  <a:rPr lang="en-US" dirty="0" smtClean="0"/>
                  <a:t>minimum the </a:t>
                </a:r>
                <a:r>
                  <a:rPr lang="en-US" dirty="0"/>
                  <a:t>algorithm will converge to a weight vector with minimum error, </a:t>
                </a:r>
                <a:r>
                  <a:rPr lang="en-US" dirty="0" smtClean="0"/>
                  <a:t>regardless </a:t>
                </a:r>
                <a:r>
                  <a:rPr lang="en-US" dirty="0"/>
                  <a:t>of whether the training examples are linearly separable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noFill/>
                  </a:rPr>
                  <a:t> </a:t>
                </a:r>
              </a:p>
            </p:txBody>
          </p:sp>
        </mc:Fallback>
      </mc:AlternateContent>
      <p:sp>
        <p:nvSpPr>
          <p:cNvPr id="4" name="Content Placeholder 3"/>
          <p:cNvSpPr>
            <a:spLocks noGrp="1"/>
          </p:cNvSpPr>
          <p:nvPr>
            <p:ph sz="quarter" idx="13"/>
          </p:nvPr>
        </p:nvSpPr>
        <p:spPr>
          <a:xfrm rot="18627426">
            <a:off x="57359" y="4056276"/>
            <a:ext cx="2183449" cy="1558925"/>
          </a:xfrm>
        </p:spPr>
        <p:txBody>
          <a:bodyPr/>
          <a:lstStyle/>
          <a:p>
            <a:r>
              <a:rPr lang="en-US" dirty="0" smtClean="0"/>
              <a:t>Convergence? </a:t>
            </a:r>
            <a:endParaRPr lang="en-US" dirty="0"/>
          </a:p>
        </p:txBody>
      </p:sp>
      <p:sp>
        <p:nvSpPr>
          <p:cNvPr id="5" name="Slide Number Placeholder 4"/>
          <p:cNvSpPr>
            <a:spLocks noGrp="1"/>
          </p:cNvSpPr>
          <p:nvPr>
            <p:ph type="sldNum" sz="quarter" idx="14"/>
          </p:nvPr>
        </p:nvSpPr>
        <p:spPr/>
        <p:txBody>
          <a:bodyPr/>
          <a:lstStyle/>
          <a:p>
            <a:fld id="{FA6F6034-1516-478C-9756-BC6A8296D6DE}" type="slidenum">
              <a:rPr lang="en-US" smtClean="0"/>
              <a:pPr/>
              <a:t>21</a:t>
            </a:fld>
            <a:endParaRPr lang="en-US" dirty="0"/>
          </a:p>
        </p:txBody>
      </p:sp>
      <p:sp>
        <p:nvSpPr>
          <p:cNvPr id="6" name="Rectangle 5"/>
          <p:cNvSpPr/>
          <p:nvPr/>
        </p:nvSpPr>
        <p:spPr>
          <a:xfrm>
            <a:off x="1905000" y="2286000"/>
            <a:ext cx="6019800" cy="1905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6722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 – LMS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47800" y="1371600"/>
                <a:ext cx="7391400" cy="4525963"/>
              </a:xfrm>
            </p:spPr>
            <p:txBody>
              <a:bodyPr/>
              <a:lstStyle/>
              <a:p>
                <a:r>
                  <a:rPr lang="en-US" dirty="0" smtClean="0"/>
                  <a:t>Weight update </a:t>
                </a:r>
                <a:r>
                  <a:rPr lang="en-US" dirty="0"/>
                  <a:t>rule:</a:t>
                </a:r>
                <a:r>
                  <a:rPr lang="en-US" dirty="0" smtClean="0"/>
                  <a:t>    </a:t>
                </a:r>
                <a14:m>
                  <m:oMath xmlns:m="http://schemas.openxmlformats.org/officeDocument/2006/math">
                    <m:r>
                      <m:rPr>
                        <m:sty m:val="p"/>
                      </m:rPr>
                      <a:rPr lang="en-US">
                        <a:latin typeface="Cambria Math"/>
                      </a:rPr>
                      <m:t>Δ</m:t>
                    </m:r>
                    <m:sSub>
                      <m:sSubPr>
                        <m:ctrlPr>
                          <a:rPr lang="en-US" b="0" i="1" smtClean="0">
                            <a:latin typeface="Cambria Math"/>
                          </a:rPr>
                        </m:ctrlPr>
                      </m:sSubPr>
                      <m:e>
                        <m:r>
                          <a:rPr lang="en-US" b="0" i="1" smtClean="0">
                            <a:latin typeface="Cambria Math"/>
                          </a:rPr>
                          <m:t>𝑤</m:t>
                        </m:r>
                      </m:e>
                      <m:sub>
                        <m:r>
                          <a:rPr lang="en-US" b="0" i="1" smtClean="0">
                            <a:latin typeface="Cambria Math"/>
                          </a:rPr>
                          <m:t>𝑖</m:t>
                        </m:r>
                      </m:sub>
                    </m:sSub>
                    <m:r>
                      <a:rPr lang="en-US" b="0" i="1" smtClean="0">
                        <a:latin typeface="Cambria Math"/>
                      </a:rPr>
                      <m:t>=</m:t>
                    </m:r>
                    <m:r>
                      <a:rPr lang="en-US" b="0" i="1" smtClean="0">
                        <a:latin typeface="Cambria Math"/>
                      </a:rPr>
                      <m:t>𝑅</m:t>
                    </m:r>
                    <m:d>
                      <m:dPr>
                        <m:ctrlPr>
                          <a:rPr lang="en-US" i="1">
                            <a:latin typeface="Cambria Math"/>
                          </a:rPr>
                        </m:ctrlPr>
                      </m:dPr>
                      <m:e>
                        <m:sSub>
                          <m:sSubPr>
                            <m:ctrlPr>
                              <a:rPr lang="en-US" i="1">
                                <a:latin typeface="Cambria Math"/>
                              </a:rPr>
                            </m:ctrlPr>
                          </m:sSubPr>
                          <m:e>
                            <m:r>
                              <a:rPr lang="en-US" i="1">
                                <a:latin typeface="Cambria Math"/>
                              </a:rPr>
                              <m:t>𝑡</m:t>
                            </m:r>
                          </m:e>
                          <m:sub>
                            <m:r>
                              <a:rPr lang="en-US" i="1">
                                <a:latin typeface="Cambria Math"/>
                              </a:rPr>
                              <m:t>𝑑</m:t>
                            </m:r>
                          </m:sub>
                        </m:sSub>
                        <m:r>
                          <a:rPr lang="en-US" i="1">
                            <a:latin typeface="Cambria Math"/>
                          </a:rPr>
                          <m:t>−</m:t>
                        </m:r>
                        <m:sSub>
                          <m:sSubPr>
                            <m:ctrlPr>
                              <a:rPr lang="en-US" i="1">
                                <a:latin typeface="Cambria Math"/>
                              </a:rPr>
                            </m:ctrlPr>
                          </m:sSubPr>
                          <m:e>
                            <m:r>
                              <a:rPr lang="en-US" i="1">
                                <a:latin typeface="Cambria Math"/>
                              </a:rPr>
                              <m:t>𝑜</m:t>
                            </m:r>
                          </m:e>
                          <m:sub>
                            <m:r>
                              <a:rPr lang="en-US" i="1">
                                <a:latin typeface="Cambria Math"/>
                              </a:rPr>
                              <m:t>𝑑</m:t>
                            </m:r>
                          </m:sub>
                        </m:sSub>
                      </m:e>
                    </m:d>
                    <m:sSub>
                      <m:sSubPr>
                        <m:ctrlPr>
                          <a:rPr lang="en-US" i="1">
                            <a:latin typeface="Cambria Math"/>
                          </a:rPr>
                        </m:ctrlPr>
                      </m:sSubPr>
                      <m:e>
                        <m:acc>
                          <m:accPr>
                            <m:chr m:val="⃗"/>
                            <m:ctrlPr>
                              <a:rPr lang="en-US" i="1">
                                <a:latin typeface="Cambria Math"/>
                              </a:rPr>
                            </m:ctrlPr>
                          </m:accPr>
                          <m:e>
                            <m:r>
                              <a:rPr lang="en-US" i="1">
                                <a:latin typeface="Cambria Math"/>
                              </a:rPr>
                              <m:t>𝑥</m:t>
                            </m:r>
                          </m:e>
                        </m:acc>
                      </m:e>
                      <m:sub>
                        <m:r>
                          <a:rPr lang="en-US" i="1">
                            <a:latin typeface="Cambria Math"/>
                          </a:rPr>
                          <m:t>𝑖𝑑</m:t>
                        </m:r>
                      </m:sub>
                    </m:sSub>
                  </m:oMath>
                </a14:m>
                <a:endParaRPr lang="en-US" dirty="0"/>
              </a:p>
              <a:p>
                <a:r>
                  <a:rPr lang="en-US" dirty="0" smtClean="0"/>
                  <a:t>Gradient </a:t>
                </a:r>
                <a:r>
                  <a:rPr lang="en-US" dirty="0"/>
                  <a:t>descent algorithm for training linear units:</a:t>
                </a:r>
              </a:p>
              <a:p>
                <a:pPr marL="857250" lvl="1" indent="-457200">
                  <a:buFont typeface="+mj-lt"/>
                  <a:buAutoNum type="arabicPeriod"/>
                </a:pPr>
                <a:r>
                  <a:rPr lang="en-US" dirty="0" smtClean="0"/>
                  <a:t>Start </a:t>
                </a:r>
                <a:r>
                  <a:rPr lang="en-US" dirty="0"/>
                  <a:t>with an initial random weight vector</a:t>
                </a:r>
              </a:p>
              <a:p>
                <a:pPr marL="857250" lvl="1" indent="-457200">
                  <a:buFont typeface="+mj-lt"/>
                  <a:buAutoNum type="arabicPeriod"/>
                </a:pPr>
                <a:r>
                  <a:rPr lang="en-US" dirty="0" smtClean="0"/>
                  <a:t>For </a:t>
                </a:r>
                <a:r>
                  <a:rPr lang="en-US" dirty="0"/>
                  <a:t>every example d with target value </a:t>
                </a:r>
                <a14:m>
                  <m:oMath xmlns:m="http://schemas.openxmlformats.org/officeDocument/2006/math">
                    <m:sSub>
                      <m:sSubPr>
                        <m:ctrlPr>
                          <a:rPr lang="en-US" b="0" i="1" smtClean="0">
                            <a:latin typeface="Cambria Math"/>
                          </a:rPr>
                        </m:ctrlPr>
                      </m:sSubPr>
                      <m:e>
                        <m:r>
                          <a:rPr lang="en-US" b="0" i="1" smtClean="0">
                            <a:latin typeface="Cambria Math"/>
                          </a:rPr>
                          <m:t>𝑡</m:t>
                        </m:r>
                      </m:e>
                      <m:sub>
                        <m:r>
                          <a:rPr lang="en-US" b="0" i="1" smtClean="0">
                            <a:latin typeface="Cambria Math"/>
                          </a:rPr>
                          <m:t>𝑑</m:t>
                        </m:r>
                      </m:sub>
                    </m:sSub>
                  </m:oMath>
                </a14:m>
                <a:r>
                  <a:rPr lang="en-US" dirty="0" smtClean="0"/>
                  <a:t>:</a:t>
                </a:r>
                <a:endParaRPr lang="en-US" dirty="0"/>
              </a:p>
              <a:p>
                <a:pPr marL="1257300" lvl="2" indent="-457200">
                  <a:buFont typeface="+mj-lt"/>
                  <a:buAutoNum type="arabicPeriod"/>
                </a:pPr>
                <a:r>
                  <a:rPr lang="en-US" dirty="0" smtClean="0"/>
                  <a:t>Evaluate </a:t>
                </a:r>
                <a:r>
                  <a:rPr lang="en-US" dirty="0"/>
                  <a:t>the linear </a:t>
                </a:r>
                <a:r>
                  <a:rPr lang="en-US" dirty="0" smtClean="0"/>
                  <a:t>unit  </a:t>
                </a:r>
                <a14:m>
                  <m:oMath xmlns:m="http://schemas.openxmlformats.org/officeDocument/2006/math">
                    <m:sSub>
                      <m:sSubPr>
                        <m:ctrlPr>
                          <a:rPr lang="en-US" i="1">
                            <a:latin typeface="Cambria Math"/>
                          </a:rPr>
                        </m:ctrlPr>
                      </m:sSubPr>
                      <m:e>
                        <m:r>
                          <a:rPr lang="en-US" i="1">
                            <a:latin typeface="Cambria Math"/>
                          </a:rPr>
                          <m:t>𝑜</m:t>
                        </m:r>
                      </m:e>
                      <m:sub>
                        <m:r>
                          <a:rPr lang="en-US" i="1">
                            <a:latin typeface="Cambria Math"/>
                          </a:rPr>
                          <m:t>𝑑</m:t>
                        </m:r>
                      </m:sub>
                    </m:sSub>
                    <m:r>
                      <a:rPr lang="en-US" i="1">
                        <a:latin typeface="Cambria Math"/>
                      </a:rPr>
                      <m:t>=</m:t>
                    </m:r>
                    <m:nary>
                      <m:naryPr>
                        <m:chr m:val="∑"/>
                        <m:ctrlPr>
                          <a:rPr lang="en-US" i="1">
                            <a:latin typeface="Cambria Math"/>
                          </a:rPr>
                        </m:ctrlPr>
                      </m:naryPr>
                      <m:sub>
                        <m:r>
                          <m:rPr>
                            <m:brk m:alnAt="23"/>
                          </m:rPr>
                          <a:rPr lang="en-US" i="1">
                            <a:latin typeface="Cambria Math"/>
                          </a:rPr>
                          <m:t>𝑖</m:t>
                        </m:r>
                      </m:sub>
                      <m:sup/>
                      <m:e>
                        <m:sSub>
                          <m:sSubPr>
                            <m:ctrlPr>
                              <a:rPr lang="en-US" i="1">
                                <a:latin typeface="Cambria Math"/>
                              </a:rPr>
                            </m:ctrlPr>
                          </m:sSubPr>
                          <m:e>
                            <m:r>
                              <a:rPr lang="en-US" i="1">
                                <a:latin typeface="Cambria Math"/>
                              </a:rPr>
                              <m:t>𝑤</m:t>
                            </m:r>
                          </m:e>
                          <m:sub>
                            <m:r>
                              <a:rPr lang="en-US" i="1">
                                <a:latin typeface="Cambria Math"/>
                              </a:rPr>
                              <m:t>𝑖</m:t>
                            </m:r>
                          </m:sub>
                        </m:sSub>
                        <m:r>
                          <a:rPr lang="en-US" i="1">
                            <a:latin typeface="Cambria Math"/>
                          </a:rPr>
                          <m:t>.</m:t>
                        </m:r>
                        <m:sSub>
                          <m:sSubPr>
                            <m:ctrlPr>
                              <a:rPr lang="en-US" i="1">
                                <a:latin typeface="Cambria Math"/>
                              </a:rPr>
                            </m:ctrlPr>
                          </m:sSubPr>
                          <m:e>
                            <m:r>
                              <a:rPr lang="en-US" i="1">
                                <a:latin typeface="Cambria Math"/>
                              </a:rPr>
                              <m:t>𝑥</m:t>
                            </m:r>
                          </m:e>
                          <m:sub>
                            <m:r>
                              <a:rPr lang="en-US" b="0" i="1" smtClean="0">
                                <a:latin typeface="Cambria Math"/>
                              </a:rPr>
                              <m:t>𝑑</m:t>
                            </m:r>
                          </m:sub>
                        </m:sSub>
                        <m:r>
                          <a:rPr lang="en-US" i="1">
                            <a:latin typeface="Cambria Math"/>
                          </a:rPr>
                          <m:t>=</m:t>
                        </m:r>
                      </m:e>
                    </m:nary>
                    <m:sSup>
                      <m:sSupPr>
                        <m:ctrlPr>
                          <a:rPr lang="en-US" i="1">
                            <a:latin typeface="Cambria Math"/>
                          </a:rPr>
                        </m:ctrlPr>
                      </m:sSupPr>
                      <m:e>
                        <m:acc>
                          <m:accPr>
                            <m:chr m:val="⃗"/>
                            <m:ctrlPr>
                              <a:rPr lang="en-US" i="1">
                                <a:latin typeface="Cambria Math"/>
                              </a:rPr>
                            </m:ctrlPr>
                          </m:accPr>
                          <m:e>
                            <m:r>
                              <a:rPr lang="en-US" i="1">
                                <a:latin typeface="Cambria Math"/>
                              </a:rPr>
                              <m:t>𝑤</m:t>
                            </m:r>
                          </m:e>
                        </m:acc>
                      </m:e>
                      <m:sup>
                        <m:d>
                          <m:dPr>
                            <m:ctrlPr>
                              <a:rPr lang="en-US" i="1">
                                <a:latin typeface="Cambria Math"/>
                              </a:rPr>
                            </m:ctrlPr>
                          </m:dPr>
                          <m:e>
                            <m:r>
                              <a:rPr lang="en-US" i="1">
                                <a:latin typeface="Cambria Math"/>
                              </a:rPr>
                              <m:t>𝑗</m:t>
                            </m:r>
                          </m:e>
                        </m:d>
                      </m:sup>
                    </m:sSup>
                    <m:r>
                      <a:rPr lang="en-US" i="1">
                        <a:latin typeface="Cambria Math"/>
                      </a:rPr>
                      <m:t>.</m:t>
                    </m:r>
                    <m:sSup>
                      <m:sSupPr>
                        <m:ctrlPr>
                          <a:rPr lang="en-US" i="1">
                            <a:latin typeface="Cambria Math"/>
                          </a:rPr>
                        </m:ctrlPr>
                      </m:sSupPr>
                      <m:e>
                        <m:sSub>
                          <m:sSubPr>
                            <m:ctrlPr>
                              <a:rPr lang="en-US" b="0" i="1" smtClean="0">
                                <a:latin typeface="Cambria Math"/>
                              </a:rPr>
                            </m:ctrlPr>
                          </m:sSubPr>
                          <m:e>
                            <m:acc>
                              <m:accPr>
                                <m:chr m:val="⃗"/>
                                <m:ctrlPr>
                                  <a:rPr lang="en-US" i="1">
                                    <a:latin typeface="Cambria Math"/>
                                  </a:rPr>
                                </m:ctrlPr>
                              </m:accPr>
                              <m:e>
                                <m:r>
                                  <a:rPr lang="en-US" i="1">
                                    <a:latin typeface="Cambria Math"/>
                                  </a:rPr>
                                  <m:t>𝑥</m:t>
                                </m:r>
                              </m:e>
                            </m:acc>
                          </m:e>
                          <m:sub>
                            <m:r>
                              <a:rPr lang="en-US" b="0" i="1" smtClean="0">
                                <a:latin typeface="Cambria Math"/>
                              </a:rPr>
                              <m:t>𝑑</m:t>
                            </m:r>
                          </m:sub>
                        </m:sSub>
                      </m:e>
                      <m:sup/>
                    </m:sSup>
                  </m:oMath>
                </a14:m>
                <a:endParaRPr lang="en-US" dirty="0"/>
              </a:p>
              <a:p>
                <a:pPr marL="857250" lvl="1" indent="-457200">
                  <a:buFont typeface="+mj-lt"/>
                  <a:buAutoNum type="arabicPeriod"/>
                </a:pPr>
                <a:r>
                  <a:rPr lang="en-US" dirty="0" smtClean="0"/>
                  <a:t>update  </a:t>
                </a:r>
                <a14:m>
                  <m:oMath xmlns:m="http://schemas.openxmlformats.org/officeDocument/2006/math">
                    <m:acc>
                      <m:accPr>
                        <m:chr m:val="⃗"/>
                        <m:ctrlPr>
                          <a:rPr lang="en-US" i="1">
                            <a:latin typeface="Cambria Math"/>
                          </a:rPr>
                        </m:ctrlPr>
                      </m:accPr>
                      <m:e>
                        <m:r>
                          <a:rPr lang="en-US" i="1">
                            <a:latin typeface="Cambria Math"/>
                          </a:rPr>
                          <m:t>𝑤</m:t>
                        </m:r>
                      </m:e>
                    </m:acc>
                  </m:oMath>
                </a14:m>
                <a:r>
                  <a:rPr lang="en-US" dirty="0" smtClean="0"/>
                  <a:t>  by </a:t>
                </a:r>
                <a:r>
                  <a:rPr lang="en-US" b="1" dirty="0" smtClean="0"/>
                  <a:t>incrementally</a:t>
                </a:r>
                <a:r>
                  <a:rPr lang="en-US" dirty="0" smtClean="0"/>
                  <a:t> adding  </a:t>
                </a:r>
                <a14:m>
                  <m:oMath xmlns:m="http://schemas.openxmlformats.org/officeDocument/2006/math">
                    <m:r>
                      <m:rPr>
                        <m:sty m:val="p"/>
                      </m:rPr>
                      <a:rPr lang="en-US">
                        <a:latin typeface="Cambria Math"/>
                      </a:rPr>
                      <m:t>Δ</m:t>
                    </m:r>
                    <m:sSub>
                      <m:sSubPr>
                        <m:ctrlPr>
                          <a:rPr lang="en-US" i="1">
                            <a:latin typeface="Cambria Math"/>
                          </a:rPr>
                        </m:ctrlPr>
                      </m:sSubPr>
                      <m:e>
                        <m:r>
                          <a:rPr lang="en-US" i="1">
                            <a:latin typeface="Cambria Math"/>
                          </a:rPr>
                          <m:t>𝑤</m:t>
                        </m:r>
                      </m:e>
                      <m:sub>
                        <m:r>
                          <a:rPr lang="en-US" i="1">
                            <a:latin typeface="Cambria Math"/>
                          </a:rPr>
                          <m:t>𝑖</m:t>
                        </m:r>
                      </m:sub>
                    </m:sSub>
                  </m:oMath>
                </a14:m>
                <a:r>
                  <a:rPr lang="en-US" dirty="0"/>
                  <a:t> </a:t>
                </a:r>
                <a:r>
                  <a:rPr lang="en-US" dirty="0" smtClean="0"/>
                  <a:t> </a:t>
                </a:r>
                <a:r>
                  <a:rPr lang="en-US" dirty="0"/>
                  <a:t>to each component</a:t>
                </a:r>
              </a:p>
              <a:p>
                <a:pPr marL="857250" lvl="1" indent="-457200">
                  <a:buFont typeface="+mj-lt"/>
                  <a:buAutoNum type="arabicPeriod"/>
                </a:pPr>
                <a:r>
                  <a:rPr lang="en-US" dirty="0" smtClean="0"/>
                  <a:t>Continue </a:t>
                </a:r>
                <a:r>
                  <a:rPr lang="en-US" dirty="0"/>
                  <a:t>until </a:t>
                </a:r>
                <a14:m>
                  <m:oMath xmlns:m="http://schemas.openxmlformats.org/officeDocument/2006/math">
                    <m:r>
                      <a:rPr lang="en-US" i="1" dirty="0" smtClean="0">
                        <a:latin typeface="Cambria Math"/>
                      </a:rPr>
                      <m:t>𝐸</m:t>
                    </m:r>
                  </m:oMath>
                </a14:m>
                <a:r>
                  <a:rPr lang="en-US" dirty="0"/>
                  <a:t> below some threshold </a:t>
                </a:r>
              </a:p>
              <a:p>
                <a:r>
                  <a:rPr lang="en-US" dirty="0"/>
                  <a:t>In </a:t>
                </a:r>
                <a:r>
                  <a:rPr lang="en-US" dirty="0" smtClean="0"/>
                  <a:t>general does </a:t>
                </a:r>
                <a:r>
                  <a:rPr lang="en-US" dirty="0"/>
                  <a:t>not converge to global </a:t>
                </a:r>
                <a:r>
                  <a:rPr lang="en-US" dirty="0" smtClean="0"/>
                  <a:t>minimum</a:t>
                </a:r>
              </a:p>
              <a:p>
                <a:r>
                  <a:rPr lang="en-US" dirty="0"/>
                  <a:t>Robbins-</a:t>
                </a:r>
                <a:r>
                  <a:rPr lang="en-US" dirty="0" err="1"/>
                  <a:t>Monro</a:t>
                </a:r>
                <a:r>
                  <a:rPr lang="en-US" dirty="0"/>
                  <a:t>: Decreasing </a:t>
                </a:r>
                <a14:m>
                  <m:oMath xmlns:m="http://schemas.openxmlformats.org/officeDocument/2006/math">
                    <m:r>
                      <a:rPr lang="en-US" i="1" dirty="0" smtClean="0">
                        <a:latin typeface="Cambria Math"/>
                      </a:rPr>
                      <m:t>𝑅</m:t>
                    </m:r>
                  </m:oMath>
                </a14:m>
                <a:r>
                  <a:rPr lang="en-US" dirty="0"/>
                  <a:t> with time, guarantees convergence</a:t>
                </a:r>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47800" y="1371600"/>
                <a:ext cx="7391400" cy="4525963"/>
              </a:xfrm>
              <a:blipFill rotWithShape="1">
                <a:blip r:embed="rId2"/>
                <a:stretch>
                  <a:fillRect t="-2022" r="-578"/>
                </a:stretch>
              </a:blipFill>
            </p:spPr>
            <p:txBody>
              <a:bodyPr/>
              <a:lstStyle/>
              <a:p>
                <a:r>
                  <a:rPr lang="en-US">
                    <a:noFill/>
                  </a:rPr>
                  <a:t> </a:t>
                </a:r>
              </a:p>
            </p:txBody>
          </p:sp>
        </mc:Fallback>
      </mc:AlternateContent>
      <p:sp>
        <p:nvSpPr>
          <p:cNvPr id="4" name="Content Placeholder 3"/>
          <p:cNvSpPr>
            <a:spLocks noGrp="1"/>
          </p:cNvSpPr>
          <p:nvPr>
            <p:ph sz="quarter" idx="13"/>
          </p:nvPr>
        </p:nvSpPr>
        <p:spPr>
          <a:xfrm rot="18627426">
            <a:off x="121392" y="3827676"/>
            <a:ext cx="2183449" cy="1558925"/>
          </a:xfrm>
        </p:spPr>
        <p:txBody>
          <a:bodyPr/>
          <a:lstStyle/>
          <a:p>
            <a:r>
              <a:rPr lang="en-US" dirty="0" smtClean="0"/>
              <a:t>Convergence </a:t>
            </a:r>
            <a:endParaRPr lang="en-US" dirty="0"/>
          </a:p>
        </p:txBody>
      </p:sp>
      <p:sp>
        <p:nvSpPr>
          <p:cNvPr id="5" name="Slide Number Placeholder 4"/>
          <p:cNvSpPr>
            <a:spLocks noGrp="1"/>
          </p:cNvSpPr>
          <p:nvPr>
            <p:ph type="sldNum" sz="quarter" idx="14"/>
          </p:nvPr>
        </p:nvSpPr>
        <p:spPr/>
        <p:txBody>
          <a:bodyPr/>
          <a:lstStyle/>
          <a:p>
            <a:fld id="{FA6F6034-1516-478C-9756-BC6A8296D6DE}" type="slidenum">
              <a:rPr lang="en-US" smtClean="0"/>
              <a:pPr/>
              <a:t>22</a:t>
            </a:fld>
            <a:endParaRPr lang="en-US" dirty="0"/>
          </a:p>
        </p:txBody>
      </p:sp>
      <p:sp>
        <p:nvSpPr>
          <p:cNvPr id="6" name="Rectangle 5"/>
          <p:cNvSpPr/>
          <p:nvPr/>
        </p:nvSpPr>
        <p:spPr>
          <a:xfrm>
            <a:off x="1819936" y="2286000"/>
            <a:ext cx="7019264" cy="1905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5082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Single Layer Network </a:t>
            </a:r>
            <a:endParaRPr lang="en-US" dirty="0"/>
          </a:p>
        </p:txBody>
      </p:sp>
      <p:sp>
        <p:nvSpPr>
          <p:cNvPr id="3" name="Content Placeholder 2"/>
          <p:cNvSpPr>
            <a:spLocks noGrp="1"/>
          </p:cNvSpPr>
          <p:nvPr>
            <p:ph idx="1"/>
          </p:nvPr>
        </p:nvSpPr>
        <p:spPr>
          <a:xfrm>
            <a:off x="1524000" y="1219200"/>
            <a:ext cx="7162800" cy="4525963"/>
          </a:xfrm>
        </p:spPr>
        <p:txBody>
          <a:bodyPr/>
          <a:lstStyle/>
          <a:p>
            <a:r>
              <a:rPr lang="en-US" dirty="0"/>
              <a:t>Variety of update rules</a:t>
            </a:r>
          </a:p>
          <a:p>
            <a:pPr lvl="1"/>
            <a:r>
              <a:rPr lang="en-US" dirty="0" smtClean="0"/>
              <a:t>Multiplicative</a:t>
            </a:r>
            <a:endParaRPr lang="en-US" dirty="0"/>
          </a:p>
          <a:p>
            <a:pPr lvl="1"/>
            <a:r>
              <a:rPr lang="en-US" dirty="0" smtClean="0"/>
              <a:t>Additive</a:t>
            </a:r>
            <a:endParaRPr lang="en-US" dirty="0"/>
          </a:p>
          <a:p>
            <a:r>
              <a:rPr lang="en-US" b="1" dirty="0" smtClean="0"/>
              <a:t>Batch</a:t>
            </a:r>
            <a:r>
              <a:rPr lang="en-US" dirty="0" smtClean="0"/>
              <a:t> </a:t>
            </a:r>
            <a:r>
              <a:rPr lang="en-US" dirty="0"/>
              <a:t>and </a:t>
            </a:r>
            <a:r>
              <a:rPr lang="en-US" b="1" dirty="0"/>
              <a:t>incremental</a:t>
            </a:r>
            <a:r>
              <a:rPr lang="en-US" dirty="0"/>
              <a:t> algorithms</a:t>
            </a:r>
          </a:p>
          <a:p>
            <a:r>
              <a:rPr lang="en-US" dirty="0" smtClean="0"/>
              <a:t>Various </a:t>
            </a:r>
            <a:r>
              <a:rPr lang="en-US" dirty="0"/>
              <a:t>convergence and efficiency conditions</a:t>
            </a:r>
          </a:p>
          <a:p>
            <a:r>
              <a:rPr lang="en-US" dirty="0" smtClean="0"/>
              <a:t>There </a:t>
            </a:r>
            <a:r>
              <a:rPr lang="en-US" dirty="0"/>
              <a:t>are other ways to learn linear functions</a:t>
            </a:r>
          </a:p>
          <a:p>
            <a:pPr lvl="1"/>
            <a:r>
              <a:rPr lang="en-US" dirty="0" smtClean="0"/>
              <a:t>Linear </a:t>
            </a:r>
            <a:r>
              <a:rPr lang="en-US" dirty="0"/>
              <a:t>Programming </a:t>
            </a:r>
            <a:r>
              <a:rPr lang="en-US" dirty="0" smtClean="0"/>
              <a:t> </a:t>
            </a:r>
            <a:r>
              <a:rPr lang="en-US" dirty="0"/>
              <a:t>(general purpose)</a:t>
            </a:r>
          </a:p>
          <a:p>
            <a:pPr lvl="1"/>
            <a:r>
              <a:rPr lang="en-US" dirty="0" smtClean="0"/>
              <a:t>Probabilistic </a:t>
            </a:r>
            <a:r>
              <a:rPr lang="en-US" dirty="0"/>
              <a:t>Classifiers ( some assumption</a:t>
            </a:r>
            <a:r>
              <a:rPr lang="en-US" dirty="0" smtClean="0"/>
              <a:t>)</a:t>
            </a:r>
            <a:endParaRPr lang="en-US" dirty="0"/>
          </a:p>
          <a:p>
            <a:r>
              <a:rPr lang="en-US" dirty="0" smtClean="0"/>
              <a:t>Although </a:t>
            </a:r>
            <a:r>
              <a:rPr lang="en-US" dirty="0"/>
              <a:t>simple and restrictive -- linear predictors perform very </a:t>
            </a:r>
            <a:r>
              <a:rPr lang="en-US" dirty="0" smtClean="0"/>
              <a:t>well </a:t>
            </a:r>
            <a:r>
              <a:rPr lang="en-US" dirty="0"/>
              <a:t>on many  realistic problems</a:t>
            </a:r>
          </a:p>
          <a:p>
            <a:r>
              <a:rPr lang="en-US" dirty="0" smtClean="0"/>
              <a:t>However</a:t>
            </a:r>
            <a:r>
              <a:rPr lang="en-US" dirty="0"/>
              <a:t>, the representational restriction is limiting in many </a:t>
            </a:r>
            <a:r>
              <a:rPr lang="en-US" dirty="0" smtClean="0"/>
              <a:t>applications</a:t>
            </a:r>
            <a:endParaRPr lang="en-US" dirty="0"/>
          </a:p>
          <a:p>
            <a:endParaRPr lang="en-US" dirty="0"/>
          </a:p>
        </p:txBody>
      </p:sp>
      <p:sp>
        <p:nvSpPr>
          <p:cNvPr id="4" name="Content Placeholder 3"/>
          <p:cNvSpPr>
            <a:spLocks noGrp="1"/>
          </p:cNvSpPr>
          <p:nvPr>
            <p:ph sz="quarter" idx="13"/>
          </p:nvPr>
        </p:nvSpPr>
        <p:spPr/>
        <p:txBody>
          <a:bodyPr/>
          <a:lstStyle/>
          <a:p>
            <a:endParaRPr lang="en-US"/>
          </a:p>
        </p:txBody>
      </p:sp>
      <p:sp>
        <p:nvSpPr>
          <p:cNvPr id="5" name="Slide Number Placeholder 4"/>
          <p:cNvSpPr>
            <a:spLocks noGrp="1"/>
          </p:cNvSpPr>
          <p:nvPr>
            <p:ph type="sldNum" sz="quarter" idx="14"/>
          </p:nvPr>
        </p:nvSpPr>
        <p:spPr/>
        <p:txBody>
          <a:bodyPr/>
          <a:lstStyle/>
          <a:p>
            <a:fld id="{FA6F6034-1516-478C-9756-BC6A8296D6DE}" type="slidenum">
              <a:rPr lang="en-US" smtClean="0"/>
              <a:pPr/>
              <a:t>23</a:t>
            </a:fld>
            <a:endParaRPr lang="en-US" dirty="0"/>
          </a:p>
        </p:txBody>
      </p:sp>
    </p:spTree>
    <p:extLst>
      <p:ext uri="{BB962C8B-B14F-4D97-AF65-F5344CB8AC3E}">
        <p14:creationId xmlns:p14="http://schemas.microsoft.com/office/powerpoint/2010/main" val="33524695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lstStyle/>
          <a:p>
            <a:r>
              <a:rPr lang="en-US" sz="4000" dirty="0" smtClean="0">
                <a:solidFill>
                  <a:schemeClr val="tx1"/>
                </a:solidFill>
              </a:rPr>
              <a:t>Learning with a Multi-Layer  Perceptron</a:t>
            </a:r>
            <a:endParaRPr lang="en-US" sz="4000" dirty="0">
              <a:solidFill>
                <a:schemeClr val="tx1"/>
              </a:solidFill>
            </a:endParaRPr>
          </a:p>
        </p:txBody>
      </p:sp>
      <p:sp>
        <p:nvSpPr>
          <p:cNvPr id="808963" name="Rectangle 3"/>
          <p:cNvSpPr>
            <a:spLocks noGrp="1" noChangeArrowheads="1"/>
          </p:cNvSpPr>
          <p:nvPr>
            <p:ph idx="1"/>
          </p:nvPr>
        </p:nvSpPr>
        <p:spPr/>
        <p:txBody>
          <a:bodyPr/>
          <a:lstStyle/>
          <a:p>
            <a:r>
              <a:rPr lang="en-US" sz="2000" dirty="0" smtClean="0">
                <a:latin typeface="+mj-lt"/>
              </a:rPr>
              <a:t>It’s easy to learn the top layer – it’s just a linear unit. </a:t>
            </a:r>
          </a:p>
          <a:p>
            <a:r>
              <a:rPr lang="en-US" sz="2000" dirty="0" smtClean="0">
                <a:latin typeface="+mj-lt"/>
              </a:rPr>
              <a:t>Given feedback (truth) at the top layer, and the activation at the layer below it, you can use the Perceptron update rule (more generally, gradient descent) to updated these weights.</a:t>
            </a:r>
          </a:p>
          <a:p>
            <a:r>
              <a:rPr lang="en-US" sz="2000" dirty="0" smtClean="0">
                <a:latin typeface="+mj-lt"/>
              </a:rPr>
              <a:t>The problem is what to do with </a:t>
            </a:r>
          </a:p>
          <a:p>
            <a:pPr marL="0" indent="0">
              <a:buNone/>
            </a:pPr>
            <a:r>
              <a:rPr lang="en-US" sz="2000" dirty="0">
                <a:latin typeface="+mj-lt"/>
              </a:rPr>
              <a:t> </a:t>
            </a:r>
            <a:r>
              <a:rPr lang="en-US" sz="2000" dirty="0" smtClean="0">
                <a:latin typeface="+mj-lt"/>
              </a:rPr>
              <a:t>     the other set of weights – we do</a:t>
            </a:r>
          </a:p>
          <a:p>
            <a:pPr marL="0" indent="0">
              <a:buNone/>
            </a:pPr>
            <a:r>
              <a:rPr lang="en-US" sz="2000" dirty="0">
                <a:latin typeface="+mj-lt"/>
              </a:rPr>
              <a:t> </a:t>
            </a:r>
            <a:r>
              <a:rPr lang="en-US" sz="2000" dirty="0" smtClean="0">
                <a:latin typeface="+mj-lt"/>
              </a:rPr>
              <a:t>     not get feedback in the </a:t>
            </a:r>
          </a:p>
          <a:p>
            <a:pPr marL="0" indent="0">
              <a:buNone/>
            </a:pPr>
            <a:r>
              <a:rPr lang="en-US" sz="2000" dirty="0">
                <a:latin typeface="+mj-lt"/>
              </a:rPr>
              <a:t> </a:t>
            </a:r>
            <a:r>
              <a:rPr lang="en-US" sz="2000" dirty="0" smtClean="0">
                <a:latin typeface="+mj-lt"/>
              </a:rPr>
              <a:t>     intermediate layer(s). </a:t>
            </a:r>
          </a:p>
        </p:txBody>
      </p:sp>
      <p:sp>
        <p:nvSpPr>
          <p:cNvPr id="2" name="Content Placeholder 1"/>
          <p:cNvSpPr>
            <a:spLocks noGrp="1"/>
          </p:cNvSpPr>
          <p:nvPr>
            <p:ph sz="quarter" idx="13"/>
          </p:nvPr>
        </p:nvSpPr>
        <p:spPr/>
        <p:txBody>
          <a:bodyPr/>
          <a:lstStyle/>
          <a:p>
            <a:endParaRPr lang="en-US" dirty="0"/>
          </a:p>
        </p:txBody>
      </p:sp>
      <p:sp>
        <p:nvSpPr>
          <p:cNvPr id="12" name="Slide Number Placeholder 5"/>
          <p:cNvSpPr>
            <a:spLocks noGrp="1"/>
          </p:cNvSpPr>
          <p:nvPr>
            <p:ph type="sldNum" sz="quarter" idx="14"/>
          </p:nvPr>
        </p:nvSpPr>
        <p:spPr/>
        <p:txBody>
          <a:bodyPr/>
          <a:lstStyle/>
          <a:p>
            <a:fld id="{4078304C-5BE1-484D-994C-369CBE2AEA96}" type="slidenum">
              <a:rPr lang="en-US"/>
              <a:pPr/>
              <a:t>24</a:t>
            </a:fld>
            <a:endParaRPr lang="en-US"/>
          </a:p>
        </p:txBody>
      </p:sp>
      <p:grpSp>
        <p:nvGrpSpPr>
          <p:cNvPr id="4" name="Group 3"/>
          <p:cNvGrpSpPr/>
          <p:nvPr/>
        </p:nvGrpSpPr>
        <p:grpSpPr>
          <a:xfrm>
            <a:off x="5334000" y="2819400"/>
            <a:ext cx="3581400" cy="2590800"/>
            <a:chOff x="5562600" y="1981200"/>
            <a:chExt cx="3581400" cy="2590800"/>
          </a:xfrm>
        </p:grpSpPr>
        <p:sp>
          <p:nvSpPr>
            <p:cNvPr id="3" name="Rectangle 2"/>
            <p:cNvSpPr/>
            <p:nvPr/>
          </p:nvSpPr>
          <p:spPr>
            <a:xfrm>
              <a:off x="5562600" y="1981200"/>
              <a:ext cx="3581400" cy="2590800"/>
            </a:xfrm>
            <a:prstGeom prst="rect">
              <a:avLst/>
            </a:prstGeom>
            <a:solidFill>
              <a:srgbClr val="FFFFCC"/>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5638599" y="2140638"/>
              <a:ext cx="3454839" cy="2312432"/>
              <a:chOff x="5410200" y="2488168"/>
              <a:chExt cx="3454839" cy="2312432"/>
            </a:xfrm>
          </p:grpSpPr>
          <p:grpSp>
            <p:nvGrpSpPr>
              <p:cNvPr id="7" name="Group 6"/>
              <p:cNvGrpSpPr/>
              <p:nvPr/>
            </p:nvGrpSpPr>
            <p:grpSpPr>
              <a:xfrm>
                <a:off x="5410200" y="2488168"/>
                <a:ext cx="3454839" cy="2312432"/>
                <a:chOff x="5599913" y="3472934"/>
                <a:chExt cx="3454839" cy="2312432"/>
              </a:xfrm>
            </p:grpSpPr>
            <p:grpSp>
              <p:nvGrpSpPr>
                <p:cNvPr id="10" name="Group 51"/>
                <p:cNvGrpSpPr>
                  <a:grpSpLocks/>
                </p:cNvGrpSpPr>
                <p:nvPr/>
              </p:nvGrpSpPr>
              <p:grpSpPr bwMode="auto">
                <a:xfrm>
                  <a:off x="6248400" y="3543300"/>
                  <a:ext cx="2209800" cy="2171700"/>
                  <a:chOff x="1872" y="2496"/>
                  <a:chExt cx="1392" cy="1368"/>
                </a:xfrm>
              </p:grpSpPr>
              <p:grpSp>
                <p:nvGrpSpPr>
                  <p:cNvPr id="16" name="Group 26"/>
                  <p:cNvGrpSpPr>
                    <a:grpSpLocks/>
                  </p:cNvGrpSpPr>
                  <p:nvPr/>
                </p:nvGrpSpPr>
                <p:grpSpPr bwMode="auto">
                  <a:xfrm>
                    <a:off x="1872" y="3720"/>
                    <a:ext cx="1392" cy="144"/>
                    <a:chOff x="1872" y="3720"/>
                    <a:chExt cx="1392" cy="144"/>
                  </a:xfrm>
                </p:grpSpPr>
                <p:sp>
                  <p:nvSpPr>
                    <p:cNvPr id="46"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 name="Group 25"/>
                  <p:cNvGrpSpPr>
                    <a:grpSpLocks/>
                  </p:cNvGrpSpPr>
                  <p:nvPr/>
                </p:nvGrpSpPr>
                <p:grpSpPr bwMode="auto">
                  <a:xfrm>
                    <a:off x="2016" y="3108"/>
                    <a:ext cx="1056" cy="144"/>
                    <a:chOff x="2016" y="3168"/>
                    <a:chExt cx="1056" cy="144"/>
                  </a:xfrm>
                </p:grpSpPr>
                <p:sp>
                  <p:nvSpPr>
                    <p:cNvPr id="43"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 name="Group 27"/>
                  <p:cNvGrpSpPr>
                    <a:grpSpLocks/>
                  </p:cNvGrpSpPr>
                  <p:nvPr/>
                </p:nvGrpSpPr>
                <p:grpSpPr bwMode="auto">
                  <a:xfrm>
                    <a:off x="2208" y="2496"/>
                    <a:ext cx="624" cy="144"/>
                    <a:chOff x="2208" y="2496"/>
                    <a:chExt cx="624" cy="144"/>
                  </a:xfrm>
                </p:grpSpPr>
                <p:sp>
                  <p:nvSpPr>
                    <p:cNvPr id="41"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9" name="AutoShape 28"/>
                  <p:cNvCxnSpPr>
                    <a:cxnSpLocks noChangeShapeType="1"/>
                    <a:stCxn id="42" idx="4"/>
                    <a:endCxn id="44"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29"/>
                  <p:cNvCxnSpPr>
                    <a:cxnSpLocks noChangeShapeType="1"/>
                    <a:stCxn id="42" idx="4"/>
                    <a:endCxn id="45"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0"/>
                  <p:cNvCxnSpPr>
                    <a:cxnSpLocks noChangeShapeType="1"/>
                    <a:stCxn id="42" idx="4"/>
                    <a:endCxn id="43"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1"/>
                  <p:cNvCxnSpPr>
                    <a:cxnSpLocks noChangeShapeType="1"/>
                    <a:stCxn id="41" idx="4"/>
                    <a:endCxn id="44"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32"/>
                  <p:cNvCxnSpPr>
                    <a:cxnSpLocks noChangeShapeType="1"/>
                    <a:stCxn id="41" idx="4"/>
                    <a:endCxn id="45"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3"/>
                  <p:cNvCxnSpPr>
                    <a:cxnSpLocks noChangeShapeType="1"/>
                    <a:stCxn id="41" idx="4"/>
                    <a:endCxn id="43"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34"/>
                  <p:cNvCxnSpPr>
                    <a:cxnSpLocks noChangeShapeType="1"/>
                    <a:stCxn id="43" idx="4"/>
                    <a:endCxn id="46"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35"/>
                  <p:cNvCxnSpPr>
                    <a:cxnSpLocks noChangeShapeType="1"/>
                    <a:stCxn id="43" idx="4"/>
                    <a:endCxn id="47"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6"/>
                  <p:cNvCxnSpPr>
                    <a:cxnSpLocks noChangeShapeType="1"/>
                    <a:stCxn id="43" idx="4"/>
                    <a:endCxn id="50"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7"/>
                  <p:cNvCxnSpPr>
                    <a:cxnSpLocks noChangeShapeType="1"/>
                    <a:stCxn id="43" idx="4"/>
                    <a:endCxn id="48"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8"/>
                  <p:cNvCxnSpPr>
                    <a:cxnSpLocks noChangeShapeType="1"/>
                    <a:stCxn id="43" idx="4"/>
                    <a:endCxn id="49"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0"/>
                  <p:cNvCxnSpPr>
                    <a:cxnSpLocks noChangeShapeType="1"/>
                    <a:endCxn id="50"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1"/>
                  <p:cNvCxnSpPr>
                    <a:cxnSpLocks noChangeShapeType="1"/>
                    <a:stCxn id="45" idx="4"/>
                    <a:endCxn id="47"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2"/>
                  <p:cNvCxnSpPr>
                    <a:cxnSpLocks noChangeShapeType="1"/>
                    <a:endCxn id="46"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4"/>
                  <p:cNvCxnSpPr>
                    <a:cxnSpLocks noChangeShapeType="1"/>
                    <a:stCxn id="44" idx="4"/>
                    <a:endCxn id="49"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45"/>
                  <p:cNvCxnSpPr>
                    <a:cxnSpLocks noChangeShapeType="1"/>
                    <a:stCxn id="44" idx="4"/>
                    <a:endCxn id="48"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46"/>
                  <p:cNvCxnSpPr>
                    <a:cxnSpLocks noChangeShapeType="1"/>
                    <a:stCxn id="44" idx="4"/>
                    <a:endCxn id="50"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47"/>
                  <p:cNvCxnSpPr>
                    <a:cxnSpLocks noChangeShapeType="1"/>
                    <a:stCxn id="44" idx="4"/>
                    <a:endCxn id="47"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48"/>
                  <p:cNvCxnSpPr>
                    <a:cxnSpLocks noChangeShapeType="1"/>
                    <a:stCxn id="44" idx="4"/>
                    <a:endCxn id="46"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49"/>
                  <p:cNvCxnSpPr>
                    <a:cxnSpLocks noChangeShapeType="1"/>
                    <a:stCxn id="45" idx="4"/>
                    <a:endCxn id="49"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 name="Rectangle 10"/>
                <p:cNvSpPr/>
                <p:nvPr/>
              </p:nvSpPr>
              <p:spPr>
                <a:xfrm>
                  <a:off x="5599913" y="3506082"/>
                  <a:ext cx="110568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activation</a:t>
                  </a:r>
                  <a:endParaRPr lang="en-US" sz="1800" dirty="0">
                    <a:latin typeface="+mn-lt"/>
                  </a:endParaRPr>
                </a:p>
              </p:txBody>
            </p:sp>
            <p:sp>
              <p:nvSpPr>
                <p:cNvPr id="13" name="Rectangle 12"/>
                <p:cNvSpPr/>
                <p:nvPr/>
              </p:nvSpPr>
              <p:spPr>
                <a:xfrm>
                  <a:off x="8369949" y="5416034"/>
                  <a:ext cx="684803" cy="369332"/>
                </a:xfrm>
                <a:prstGeom prst="rect">
                  <a:avLst/>
                </a:prstGeom>
                <a:solidFill>
                  <a:srgbClr val="FFFFCC"/>
                </a:solidFill>
                <a:ln w="28575">
                  <a:solidFill>
                    <a:schemeClr val="accent1"/>
                  </a:solidFill>
                </a:ln>
              </p:spPr>
              <p:txBody>
                <a:bodyPr wrap="none">
                  <a:spAutoFit/>
                </a:bodyPr>
                <a:lstStyle/>
                <a:p>
                  <a:r>
                    <a:rPr lang="en-US" altLang="en-US" sz="1800" u="none" dirty="0" smtClean="0">
                      <a:latin typeface="+mn-lt"/>
                    </a:rPr>
                    <a:t>Input</a:t>
                  </a:r>
                  <a:endParaRPr lang="en-US" sz="1800" dirty="0">
                    <a:latin typeface="+mn-lt"/>
                  </a:endParaRPr>
                </a:p>
              </p:txBody>
            </p:sp>
            <p:sp>
              <p:nvSpPr>
                <p:cNvPr id="14" name="Rectangle 13"/>
                <p:cNvSpPr/>
                <p:nvPr/>
              </p:nvSpPr>
              <p:spPr>
                <a:xfrm>
                  <a:off x="8192015" y="4444484"/>
                  <a:ext cx="862737" cy="369332"/>
                </a:xfrm>
                <a:prstGeom prst="rect">
                  <a:avLst/>
                </a:prstGeom>
                <a:solidFill>
                  <a:srgbClr val="FFFFCC"/>
                </a:solidFill>
                <a:ln w="28575">
                  <a:solidFill>
                    <a:schemeClr val="accent1"/>
                  </a:solidFill>
                </a:ln>
              </p:spPr>
              <p:txBody>
                <a:bodyPr wrap="none">
                  <a:spAutoFit/>
                </a:bodyPr>
                <a:lstStyle/>
                <a:p>
                  <a:r>
                    <a:rPr lang="en-US" altLang="en-US" sz="1800" u="none" dirty="0" smtClean="0">
                      <a:latin typeface="+mn-lt"/>
                    </a:rPr>
                    <a:t>Hidden</a:t>
                  </a:r>
                  <a:endParaRPr lang="en-US" sz="1800" dirty="0">
                    <a:latin typeface="+mn-lt"/>
                  </a:endParaRPr>
                </a:p>
              </p:txBody>
            </p:sp>
            <p:sp>
              <p:nvSpPr>
                <p:cNvPr id="15" name="Rectangle 14"/>
                <p:cNvSpPr/>
                <p:nvPr/>
              </p:nvSpPr>
              <p:spPr>
                <a:xfrm>
                  <a:off x="8198427" y="3472934"/>
                  <a:ext cx="856325" cy="369332"/>
                </a:xfrm>
                <a:prstGeom prst="rect">
                  <a:avLst/>
                </a:prstGeom>
                <a:solidFill>
                  <a:srgbClr val="FFFFCC"/>
                </a:solidFill>
                <a:ln w="28575">
                  <a:solidFill>
                    <a:schemeClr val="accent1"/>
                  </a:solidFill>
                </a:ln>
              </p:spPr>
              <p:txBody>
                <a:bodyPr wrap="none">
                  <a:spAutoFit/>
                </a:bodyPr>
                <a:lstStyle/>
                <a:p>
                  <a:r>
                    <a:rPr lang="en-US" altLang="en-US" sz="1800" u="none" dirty="0" smtClean="0">
                      <a:latin typeface="+mn-lt"/>
                    </a:rPr>
                    <a:t>Output</a:t>
                  </a:r>
                  <a:endParaRPr lang="en-US" sz="1800" dirty="0">
                    <a:latin typeface="+mn-lt"/>
                  </a:endParaRPr>
                </a:p>
              </p:txBody>
            </p:sp>
          </p:grpSp>
          <p:sp>
            <p:nvSpPr>
              <p:cNvPr id="8" name="Rectangle 7"/>
              <p:cNvSpPr/>
              <p:nvPr/>
            </p:nvSpPr>
            <p:spPr>
              <a:xfrm>
                <a:off x="7773187" y="2983468"/>
                <a:ext cx="500458" cy="369332"/>
              </a:xfrm>
              <a:prstGeom prst="rect">
                <a:avLst/>
              </a:prstGeom>
              <a:solidFill>
                <a:srgbClr val="FFFF00"/>
              </a:solidFill>
              <a:ln w="28575">
                <a:solidFill>
                  <a:schemeClr val="accent1"/>
                </a:solidFill>
              </a:ln>
            </p:spPr>
            <p:txBody>
              <a:bodyPr wrap="none">
                <a:spAutoFit/>
              </a:bodyPr>
              <a:lstStyle/>
              <a:p>
                <a:r>
                  <a:rPr lang="en-US" altLang="en-US" sz="1800" u="none" dirty="0" smtClean="0">
                    <a:latin typeface="Calibri"/>
                  </a:rPr>
                  <a:t>w</a:t>
                </a:r>
                <a:r>
                  <a:rPr lang="en-US" altLang="en-US" sz="1800" u="none" baseline="30000" dirty="0" smtClean="0">
                    <a:latin typeface="Calibri"/>
                  </a:rPr>
                  <a:t>2</a:t>
                </a:r>
                <a:r>
                  <a:rPr lang="en-US" altLang="en-US" sz="1800" u="none" baseline="-25000" dirty="0" smtClean="0">
                    <a:latin typeface="Calibri"/>
                  </a:rPr>
                  <a:t>ij</a:t>
                </a:r>
                <a:endParaRPr lang="en-US" sz="1800" u="none" baseline="-25000" dirty="0">
                  <a:latin typeface="Calibri"/>
                </a:endParaRPr>
              </a:p>
            </p:txBody>
          </p:sp>
          <p:sp>
            <p:nvSpPr>
              <p:cNvPr id="9" name="Rectangle 8"/>
              <p:cNvSpPr/>
              <p:nvPr/>
            </p:nvSpPr>
            <p:spPr>
              <a:xfrm>
                <a:off x="8057532" y="3914960"/>
                <a:ext cx="500458" cy="369332"/>
              </a:xfrm>
              <a:prstGeom prst="rect">
                <a:avLst/>
              </a:prstGeom>
              <a:solidFill>
                <a:srgbClr val="FFFF00"/>
              </a:solidFill>
              <a:ln w="28575">
                <a:solidFill>
                  <a:schemeClr val="accent1"/>
                </a:solidFill>
              </a:ln>
            </p:spPr>
            <p:txBody>
              <a:bodyPr wrap="none">
                <a:spAutoFit/>
              </a:bodyPr>
              <a:lstStyle/>
              <a:p>
                <a:r>
                  <a:rPr lang="en-US" altLang="en-US" sz="1800" u="none" dirty="0" smtClean="0">
                    <a:latin typeface="Calibri"/>
                  </a:rPr>
                  <a:t>w</a:t>
                </a:r>
                <a:r>
                  <a:rPr lang="en-US" altLang="en-US" sz="1800" u="none" baseline="30000" dirty="0" smtClean="0">
                    <a:latin typeface="Calibri"/>
                  </a:rPr>
                  <a:t>1</a:t>
                </a:r>
                <a:r>
                  <a:rPr lang="en-US" altLang="en-US" sz="1800" u="none" baseline="-25000" dirty="0" smtClean="0">
                    <a:latin typeface="Calibri"/>
                  </a:rPr>
                  <a:t>ij</a:t>
                </a:r>
                <a:endParaRPr lang="en-US" sz="1800" u="none" baseline="-25000" dirty="0">
                  <a:latin typeface="Calibri"/>
                </a:endParaRPr>
              </a:p>
            </p:txBody>
          </p:sp>
        </p:grpSp>
      </p:grpSp>
    </p:spTree>
    <p:extLst>
      <p:ext uri="{BB962C8B-B14F-4D97-AF65-F5344CB8AC3E}">
        <p14:creationId xmlns:p14="http://schemas.microsoft.com/office/powerpoint/2010/main" val="4179644439"/>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08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8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89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896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8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089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6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lstStyle/>
          <a:p>
            <a:r>
              <a:rPr lang="en-US" sz="4000" dirty="0" smtClean="0">
                <a:solidFill>
                  <a:schemeClr val="tx1"/>
                </a:solidFill>
              </a:rPr>
              <a:t>Learning with a Multi-Layer  Perceptron</a:t>
            </a:r>
            <a:endParaRPr lang="en-US" sz="4000" dirty="0">
              <a:solidFill>
                <a:schemeClr val="tx1"/>
              </a:solidFill>
            </a:endParaRPr>
          </a:p>
        </p:txBody>
      </p:sp>
      <p:sp>
        <p:nvSpPr>
          <p:cNvPr id="808963" name="Rectangle 3"/>
          <p:cNvSpPr>
            <a:spLocks noGrp="1" noChangeArrowheads="1"/>
          </p:cNvSpPr>
          <p:nvPr>
            <p:ph idx="1"/>
          </p:nvPr>
        </p:nvSpPr>
        <p:spPr>
          <a:xfrm>
            <a:off x="1523999" y="1371600"/>
            <a:ext cx="7620001" cy="4525963"/>
          </a:xfrm>
        </p:spPr>
        <p:txBody>
          <a:bodyPr/>
          <a:lstStyle/>
          <a:p>
            <a:r>
              <a:rPr lang="en-US" sz="1800" dirty="0" smtClean="0">
                <a:latin typeface="+mj-lt"/>
              </a:rPr>
              <a:t>The problem is what to do with </a:t>
            </a:r>
          </a:p>
          <a:p>
            <a:pPr marL="0" indent="0">
              <a:buNone/>
            </a:pPr>
            <a:r>
              <a:rPr lang="en-US" sz="1800" dirty="0">
                <a:latin typeface="+mj-lt"/>
              </a:rPr>
              <a:t> </a:t>
            </a:r>
            <a:r>
              <a:rPr lang="en-US" sz="1800" dirty="0" smtClean="0">
                <a:latin typeface="+mj-lt"/>
              </a:rPr>
              <a:t>     the other set of weights – we do </a:t>
            </a:r>
          </a:p>
          <a:p>
            <a:pPr marL="0" indent="0">
              <a:buNone/>
            </a:pPr>
            <a:r>
              <a:rPr lang="en-US" sz="1800" dirty="0">
                <a:latin typeface="+mj-lt"/>
              </a:rPr>
              <a:t> </a:t>
            </a:r>
            <a:r>
              <a:rPr lang="en-US" sz="1800" dirty="0" smtClean="0">
                <a:latin typeface="+mj-lt"/>
              </a:rPr>
              <a:t>     not get feedback in the </a:t>
            </a:r>
          </a:p>
          <a:p>
            <a:pPr marL="0" indent="0">
              <a:buNone/>
            </a:pPr>
            <a:r>
              <a:rPr lang="en-US" sz="1800" dirty="0">
                <a:latin typeface="+mj-lt"/>
              </a:rPr>
              <a:t> </a:t>
            </a:r>
            <a:r>
              <a:rPr lang="en-US" sz="1800" dirty="0" smtClean="0">
                <a:latin typeface="+mj-lt"/>
              </a:rPr>
              <a:t>     intermediate layer(s). </a:t>
            </a:r>
          </a:p>
          <a:p>
            <a:r>
              <a:rPr lang="en-US" sz="1800" dirty="0" smtClean="0">
                <a:solidFill>
                  <a:srgbClr val="0000FF"/>
                </a:solidFill>
                <a:latin typeface="+mj-lt"/>
              </a:rPr>
              <a:t>Solution:</a:t>
            </a:r>
            <a:r>
              <a:rPr lang="en-US" sz="1800" dirty="0" smtClean="0">
                <a:latin typeface="+mj-lt"/>
              </a:rPr>
              <a:t> If all the activation </a:t>
            </a:r>
          </a:p>
          <a:p>
            <a:pPr marL="0" indent="0">
              <a:buNone/>
            </a:pPr>
            <a:r>
              <a:rPr lang="en-US" sz="1800" dirty="0">
                <a:latin typeface="+mj-lt"/>
              </a:rPr>
              <a:t> </a:t>
            </a:r>
            <a:r>
              <a:rPr lang="en-US" sz="1800" dirty="0" smtClean="0">
                <a:latin typeface="+mj-lt"/>
              </a:rPr>
              <a:t>     functions are differentiable, then </a:t>
            </a:r>
          </a:p>
          <a:p>
            <a:pPr marL="0" indent="0">
              <a:buNone/>
            </a:pPr>
            <a:r>
              <a:rPr lang="en-US" sz="1800" dirty="0">
                <a:latin typeface="+mj-lt"/>
              </a:rPr>
              <a:t> </a:t>
            </a:r>
            <a:r>
              <a:rPr lang="en-US" sz="1800" dirty="0" smtClean="0">
                <a:latin typeface="+mj-lt"/>
              </a:rPr>
              <a:t>     the </a:t>
            </a:r>
            <a:r>
              <a:rPr lang="en-US" sz="1800" b="1" dirty="0" smtClean="0">
                <a:latin typeface="+mj-lt"/>
              </a:rPr>
              <a:t>output</a:t>
            </a:r>
            <a:r>
              <a:rPr lang="en-US" sz="1800" dirty="0" smtClean="0">
                <a:latin typeface="+mj-lt"/>
              </a:rPr>
              <a:t> of the network is also </a:t>
            </a:r>
          </a:p>
          <a:p>
            <a:pPr marL="0" indent="0">
              <a:buNone/>
            </a:pPr>
            <a:r>
              <a:rPr lang="en-US" sz="1800" dirty="0">
                <a:latin typeface="+mj-lt"/>
              </a:rPr>
              <a:t> </a:t>
            </a:r>
            <a:r>
              <a:rPr lang="en-US" sz="1800" dirty="0" smtClean="0">
                <a:latin typeface="+mj-lt"/>
              </a:rPr>
              <a:t>     a differentiable function of the input and weights in the network.</a:t>
            </a:r>
          </a:p>
          <a:p>
            <a:r>
              <a:rPr lang="en-US" sz="1800" dirty="0">
                <a:latin typeface="+mj-lt"/>
              </a:rPr>
              <a:t>D</a:t>
            </a:r>
            <a:r>
              <a:rPr lang="en-US" sz="1800" dirty="0" smtClean="0">
                <a:latin typeface="+mj-lt"/>
              </a:rPr>
              <a:t>efine an </a:t>
            </a:r>
            <a:r>
              <a:rPr lang="en-US" sz="1800" dirty="0" smtClean="0">
                <a:solidFill>
                  <a:srgbClr val="0000FF"/>
                </a:solidFill>
                <a:latin typeface="+mj-lt"/>
              </a:rPr>
              <a:t>error function </a:t>
            </a:r>
            <a:r>
              <a:rPr lang="en-US" sz="1800" dirty="0" smtClean="0">
                <a:latin typeface="+mj-lt"/>
              </a:rPr>
              <a:t>(e.g., sum of squares) that is a differentiable function of the output, </a:t>
            </a:r>
            <a:r>
              <a:rPr lang="en-US" sz="1800" dirty="0" smtClean="0">
                <a:latin typeface="+mj-lt"/>
              </a:rPr>
              <a:t>i.e. this </a:t>
            </a:r>
            <a:r>
              <a:rPr lang="en-US" sz="1800" dirty="0" smtClean="0">
                <a:latin typeface="+mj-lt"/>
              </a:rPr>
              <a:t>error function is also a differentiable function of the weights. </a:t>
            </a:r>
          </a:p>
          <a:p>
            <a:r>
              <a:rPr lang="en-US" sz="1800" dirty="0" smtClean="0">
                <a:latin typeface="+mj-lt"/>
              </a:rPr>
              <a:t>We can then evaluate the derivatives of the error with respect to the weights, and use these derivatives to find weight values that minimize this error function.  This can be done, for example, using gradient descent (or other optimization methods). </a:t>
            </a:r>
          </a:p>
          <a:p>
            <a:r>
              <a:rPr lang="en-US" sz="1800" dirty="0" smtClean="0">
                <a:latin typeface="+mj-lt"/>
              </a:rPr>
              <a:t>This results in an algorithm called back-propagation.</a:t>
            </a:r>
          </a:p>
          <a:p>
            <a:pPr marL="0" indent="0">
              <a:buNone/>
            </a:pPr>
            <a:endParaRPr lang="en-US" sz="2000" dirty="0" smtClean="0">
              <a:latin typeface="+mj-lt"/>
            </a:endParaRPr>
          </a:p>
        </p:txBody>
      </p:sp>
      <p:sp>
        <p:nvSpPr>
          <p:cNvPr id="2" name="Content Placeholder 1"/>
          <p:cNvSpPr>
            <a:spLocks noGrp="1"/>
          </p:cNvSpPr>
          <p:nvPr>
            <p:ph sz="quarter" idx="13"/>
          </p:nvPr>
        </p:nvSpPr>
        <p:spPr/>
        <p:txBody>
          <a:bodyPr/>
          <a:lstStyle/>
          <a:p>
            <a:endParaRPr lang="en-US" dirty="0"/>
          </a:p>
        </p:txBody>
      </p:sp>
      <p:sp>
        <p:nvSpPr>
          <p:cNvPr id="12" name="Slide Number Placeholder 5"/>
          <p:cNvSpPr>
            <a:spLocks noGrp="1"/>
          </p:cNvSpPr>
          <p:nvPr>
            <p:ph type="sldNum" sz="quarter" idx="14"/>
          </p:nvPr>
        </p:nvSpPr>
        <p:spPr/>
        <p:txBody>
          <a:bodyPr/>
          <a:lstStyle/>
          <a:p>
            <a:fld id="{4078304C-5BE1-484D-994C-369CBE2AEA96}" type="slidenum">
              <a:rPr lang="en-US"/>
              <a:pPr/>
              <a:t>25</a:t>
            </a:fld>
            <a:endParaRPr lang="en-US"/>
          </a:p>
        </p:txBody>
      </p:sp>
      <p:grpSp>
        <p:nvGrpSpPr>
          <p:cNvPr id="4" name="Group 3"/>
          <p:cNvGrpSpPr/>
          <p:nvPr/>
        </p:nvGrpSpPr>
        <p:grpSpPr>
          <a:xfrm>
            <a:off x="5455045" y="1109530"/>
            <a:ext cx="3581400" cy="2636123"/>
            <a:chOff x="5519870" y="1816947"/>
            <a:chExt cx="3581400" cy="2636123"/>
          </a:xfrm>
        </p:grpSpPr>
        <p:sp>
          <p:nvSpPr>
            <p:cNvPr id="3" name="Rectangle 2"/>
            <p:cNvSpPr/>
            <p:nvPr/>
          </p:nvSpPr>
          <p:spPr>
            <a:xfrm>
              <a:off x="5519870" y="1816947"/>
              <a:ext cx="3581400" cy="2590800"/>
            </a:xfrm>
            <a:prstGeom prst="rect">
              <a:avLst/>
            </a:prstGeom>
            <a:solidFill>
              <a:srgbClr val="FFFFCC"/>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5638599" y="2140638"/>
              <a:ext cx="3454839" cy="2312432"/>
              <a:chOff x="5410200" y="2488168"/>
              <a:chExt cx="3454839" cy="2312432"/>
            </a:xfrm>
          </p:grpSpPr>
          <p:grpSp>
            <p:nvGrpSpPr>
              <p:cNvPr id="7" name="Group 6"/>
              <p:cNvGrpSpPr/>
              <p:nvPr/>
            </p:nvGrpSpPr>
            <p:grpSpPr>
              <a:xfrm>
                <a:off x="5410200" y="2488168"/>
                <a:ext cx="3454839" cy="2312432"/>
                <a:chOff x="5599913" y="3472934"/>
                <a:chExt cx="3454839" cy="2312432"/>
              </a:xfrm>
            </p:grpSpPr>
            <p:grpSp>
              <p:nvGrpSpPr>
                <p:cNvPr id="10" name="Group 51"/>
                <p:cNvGrpSpPr>
                  <a:grpSpLocks/>
                </p:cNvGrpSpPr>
                <p:nvPr/>
              </p:nvGrpSpPr>
              <p:grpSpPr bwMode="auto">
                <a:xfrm>
                  <a:off x="6248400" y="3543300"/>
                  <a:ext cx="2209800" cy="2171700"/>
                  <a:chOff x="1872" y="2496"/>
                  <a:chExt cx="1392" cy="1368"/>
                </a:xfrm>
              </p:grpSpPr>
              <p:grpSp>
                <p:nvGrpSpPr>
                  <p:cNvPr id="16" name="Group 26"/>
                  <p:cNvGrpSpPr>
                    <a:grpSpLocks/>
                  </p:cNvGrpSpPr>
                  <p:nvPr/>
                </p:nvGrpSpPr>
                <p:grpSpPr bwMode="auto">
                  <a:xfrm>
                    <a:off x="1872" y="3720"/>
                    <a:ext cx="1392" cy="144"/>
                    <a:chOff x="1872" y="3720"/>
                    <a:chExt cx="1392" cy="144"/>
                  </a:xfrm>
                </p:grpSpPr>
                <p:sp>
                  <p:nvSpPr>
                    <p:cNvPr id="46"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 name="Group 25"/>
                  <p:cNvGrpSpPr>
                    <a:grpSpLocks/>
                  </p:cNvGrpSpPr>
                  <p:nvPr/>
                </p:nvGrpSpPr>
                <p:grpSpPr bwMode="auto">
                  <a:xfrm>
                    <a:off x="2016" y="3108"/>
                    <a:ext cx="1056" cy="144"/>
                    <a:chOff x="2016" y="3168"/>
                    <a:chExt cx="1056" cy="144"/>
                  </a:xfrm>
                </p:grpSpPr>
                <p:sp>
                  <p:nvSpPr>
                    <p:cNvPr id="43"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 name="Group 27"/>
                  <p:cNvGrpSpPr>
                    <a:grpSpLocks/>
                  </p:cNvGrpSpPr>
                  <p:nvPr/>
                </p:nvGrpSpPr>
                <p:grpSpPr bwMode="auto">
                  <a:xfrm>
                    <a:off x="2208" y="2496"/>
                    <a:ext cx="624" cy="144"/>
                    <a:chOff x="2208" y="2496"/>
                    <a:chExt cx="624" cy="144"/>
                  </a:xfrm>
                </p:grpSpPr>
                <p:sp>
                  <p:nvSpPr>
                    <p:cNvPr id="41"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9" name="AutoShape 28"/>
                  <p:cNvCxnSpPr>
                    <a:cxnSpLocks noChangeShapeType="1"/>
                    <a:stCxn id="42" idx="4"/>
                    <a:endCxn id="44"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29"/>
                  <p:cNvCxnSpPr>
                    <a:cxnSpLocks noChangeShapeType="1"/>
                    <a:stCxn id="42" idx="4"/>
                    <a:endCxn id="45"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0"/>
                  <p:cNvCxnSpPr>
                    <a:cxnSpLocks noChangeShapeType="1"/>
                    <a:stCxn id="42" idx="4"/>
                    <a:endCxn id="43"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1"/>
                  <p:cNvCxnSpPr>
                    <a:cxnSpLocks noChangeShapeType="1"/>
                    <a:stCxn id="41" idx="4"/>
                    <a:endCxn id="44"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32"/>
                  <p:cNvCxnSpPr>
                    <a:cxnSpLocks noChangeShapeType="1"/>
                    <a:stCxn id="41" idx="4"/>
                    <a:endCxn id="45"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3"/>
                  <p:cNvCxnSpPr>
                    <a:cxnSpLocks noChangeShapeType="1"/>
                    <a:stCxn id="41" idx="4"/>
                    <a:endCxn id="43"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34"/>
                  <p:cNvCxnSpPr>
                    <a:cxnSpLocks noChangeShapeType="1"/>
                    <a:stCxn id="43" idx="4"/>
                    <a:endCxn id="46"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35"/>
                  <p:cNvCxnSpPr>
                    <a:cxnSpLocks noChangeShapeType="1"/>
                    <a:stCxn id="43" idx="4"/>
                    <a:endCxn id="47"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6"/>
                  <p:cNvCxnSpPr>
                    <a:cxnSpLocks noChangeShapeType="1"/>
                    <a:stCxn id="43" idx="4"/>
                    <a:endCxn id="50"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7"/>
                  <p:cNvCxnSpPr>
                    <a:cxnSpLocks noChangeShapeType="1"/>
                    <a:stCxn id="43" idx="4"/>
                    <a:endCxn id="48"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8"/>
                  <p:cNvCxnSpPr>
                    <a:cxnSpLocks noChangeShapeType="1"/>
                    <a:stCxn id="43" idx="4"/>
                    <a:endCxn id="49"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0"/>
                  <p:cNvCxnSpPr>
                    <a:cxnSpLocks noChangeShapeType="1"/>
                    <a:endCxn id="50"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1"/>
                  <p:cNvCxnSpPr>
                    <a:cxnSpLocks noChangeShapeType="1"/>
                    <a:stCxn id="45" idx="4"/>
                    <a:endCxn id="47"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2"/>
                  <p:cNvCxnSpPr>
                    <a:cxnSpLocks noChangeShapeType="1"/>
                    <a:endCxn id="46"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4"/>
                  <p:cNvCxnSpPr>
                    <a:cxnSpLocks noChangeShapeType="1"/>
                    <a:stCxn id="44" idx="4"/>
                    <a:endCxn id="49"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45"/>
                  <p:cNvCxnSpPr>
                    <a:cxnSpLocks noChangeShapeType="1"/>
                    <a:stCxn id="44" idx="4"/>
                    <a:endCxn id="48"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46"/>
                  <p:cNvCxnSpPr>
                    <a:cxnSpLocks noChangeShapeType="1"/>
                    <a:stCxn id="44" idx="4"/>
                    <a:endCxn id="50"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47"/>
                  <p:cNvCxnSpPr>
                    <a:cxnSpLocks noChangeShapeType="1"/>
                    <a:stCxn id="44" idx="4"/>
                    <a:endCxn id="47"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48"/>
                  <p:cNvCxnSpPr>
                    <a:cxnSpLocks noChangeShapeType="1"/>
                    <a:stCxn id="44" idx="4"/>
                    <a:endCxn id="46"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49"/>
                  <p:cNvCxnSpPr>
                    <a:cxnSpLocks noChangeShapeType="1"/>
                    <a:stCxn id="45" idx="4"/>
                    <a:endCxn id="49"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 name="Rectangle 10"/>
                <p:cNvSpPr/>
                <p:nvPr/>
              </p:nvSpPr>
              <p:spPr>
                <a:xfrm>
                  <a:off x="5599913" y="3506082"/>
                  <a:ext cx="110568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activation</a:t>
                  </a:r>
                  <a:endParaRPr lang="en-US" sz="1800" dirty="0">
                    <a:latin typeface="+mn-lt"/>
                  </a:endParaRPr>
                </a:p>
              </p:txBody>
            </p:sp>
            <p:sp>
              <p:nvSpPr>
                <p:cNvPr id="13" name="Rectangle 12"/>
                <p:cNvSpPr/>
                <p:nvPr/>
              </p:nvSpPr>
              <p:spPr>
                <a:xfrm>
                  <a:off x="8369949" y="5416034"/>
                  <a:ext cx="684803" cy="369332"/>
                </a:xfrm>
                <a:prstGeom prst="rect">
                  <a:avLst/>
                </a:prstGeom>
                <a:solidFill>
                  <a:srgbClr val="FFFFCC"/>
                </a:solidFill>
                <a:ln w="28575">
                  <a:solidFill>
                    <a:schemeClr val="accent1"/>
                  </a:solidFill>
                </a:ln>
              </p:spPr>
              <p:txBody>
                <a:bodyPr wrap="none">
                  <a:spAutoFit/>
                </a:bodyPr>
                <a:lstStyle/>
                <a:p>
                  <a:r>
                    <a:rPr lang="en-US" altLang="en-US" sz="1800" u="none" dirty="0" smtClean="0">
                      <a:latin typeface="+mn-lt"/>
                    </a:rPr>
                    <a:t>Input</a:t>
                  </a:r>
                  <a:endParaRPr lang="en-US" sz="1800" dirty="0">
                    <a:latin typeface="+mn-lt"/>
                  </a:endParaRPr>
                </a:p>
              </p:txBody>
            </p:sp>
            <p:sp>
              <p:nvSpPr>
                <p:cNvPr id="14" name="Rectangle 13"/>
                <p:cNvSpPr/>
                <p:nvPr/>
              </p:nvSpPr>
              <p:spPr>
                <a:xfrm>
                  <a:off x="8192015" y="4444484"/>
                  <a:ext cx="862737" cy="369332"/>
                </a:xfrm>
                <a:prstGeom prst="rect">
                  <a:avLst/>
                </a:prstGeom>
                <a:solidFill>
                  <a:srgbClr val="FFFFCC"/>
                </a:solidFill>
                <a:ln w="28575">
                  <a:solidFill>
                    <a:schemeClr val="accent1"/>
                  </a:solidFill>
                </a:ln>
              </p:spPr>
              <p:txBody>
                <a:bodyPr wrap="none">
                  <a:spAutoFit/>
                </a:bodyPr>
                <a:lstStyle/>
                <a:p>
                  <a:r>
                    <a:rPr lang="en-US" altLang="en-US" sz="1800" u="none" dirty="0" smtClean="0">
                      <a:latin typeface="+mn-lt"/>
                    </a:rPr>
                    <a:t>Hidden</a:t>
                  </a:r>
                  <a:endParaRPr lang="en-US" sz="1800" dirty="0">
                    <a:latin typeface="+mn-lt"/>
                  </a:endParaRPr>
                </a:p>
              </p:txBody>
            </p:sp>
            <p:sp>
              <p:nvSpPr>
                <p:cNvPr id="15" name="Rectangle 14"/>
                <p:cNvSpPr/>
                <p:nvPr/>
              </p:nvSpPr>
              <p:spPr>
                <a:xfrm>
                  <a:off x="8198427" y="3472934"/>
                  <a:ext cx="856325" cy="369332"/>
                </a:xfrm>
                <a:prstGeom prst="rect">
                  <a:avLst/>
                </a:prstGeom>
                <a:solidFill>
                  <a:srgbClr val="FFFFCC"/>
                </a:solidFill>
                <a:ln w="28575">
                  <a:solidFill>
                    <a:schemeClr val="accent1"/>
                  </a:solidFill>
                </a:ln>
              </p:spPr>
              <p:txBody>
                <a:bodyPr wrap="none">
                  <a:spAutoFit/>
                </a:bodyPr>
                <a:lstStyle/>
                <a:p>
                  <a:r>
                    <a:rPr lang="en-US" altLang="en-US" sz="1800" u="none" dirty="0" smtClean="0">
                      <a:latin typeface="+mn-lt"/>
                    </a:rPr>
                    <a:t>Output</a:t>
                  </a:r>
                  <a:endParaRPr lang="en-US" sz="1800" dirty="0">
                    <a:latin typeface="+mn-lt"/>
                  </a:endParaRPr>
                </a:p>
              </p:txBody>
            </p:sp>
          </p:grpSp>
          <p:sp>
            <p:nvSpPr>
              <p:cNvPr id="8" name="Rectangle 7"/>
              <p:cNvSpPr/>
              <p:nvPr/>
            </p:nvSpPr>
            <p:spPr>
              <a:xfrm>
                <a:off x="7773187" y="2983468"/>
                <a:ext cx="500458" cy="369332"/>
              </a:xfrm>
              <a:prstGeom prst="rect">
                <a:avLst/>
              </a:prstGeom>
              <a:solidFill>
                <a:srgbClr val="FFFF00"/>
              </a:solidFill>
              <a:ln w="28575">
                <a:solidFill>
                  <a:schemeClr val="accent1"/>
                </a:solidFill>
              </a:ln>
            </p:spPr>
            <p:txBody>
              <a:bodyPr wrap="none">
                <a:spAutoFit/>
              </a:bodyPr>
              <a:lstStyle/>
              <a:p>
                <a:r>
                  <a:rPr lang="en-US" altLang="en-US" sz="1800" u="none" dirty="0" smtClean="0">
                    <a:latin typeface="Calibri"/>
                  </a:rPr>
                  <a:t>w</a:t>
                </a:r>
                <a:r>
                  <a:rPr lang="en-US" altLang="en-US" sz="1800" u="none" baseline="30000" dirty="0" smtClean="0">
                    <a:latin typeface="Calibri"/>
                  </a:rPr>
                  <a:t>2</a:t>
                </a:r>
                <a:r>
                  <a:rPr lang="en-US" altLang="en-US" sz="1800" u="none" baseline="-25000" dirty="0" smtClean="0">
                    <a:latin typeface="Calibri"/>
                  </a:rPr>
                  <a:t>ij</a:t>
                </a:r>
                <a:endParaRPr lang="en-US" sz="1800" u="none" baseline="-25000" dirty="0">
                  <a:latin typeface="Calibri"/>
                </a:endParaRPr>
              </a:p>
            </p:txBody>
          </p:sp>
          <p:sp>
            <p:nvSpPr>
              <p:cNvPr id="9" name="Rectangle 8"/>
              <p:cNvSpPr/>
              <p:nvPr/>
            </p:nvSpPr>
            <p:spPr>
              <a:xfrm>
                <a:off x="8057532" y="3914960"/>
                <a:ext cx="500458" cy="369332"/>
              </a:xfrm>
              <a:prstGeom prst="rect">
                <a:avLst/>
              </a:prstGeom>
              <a:solidFill>
                <a:srgbClr val="FFFF00"/>
              </a:solidFill>
              <a:ln w="28575">
                <a:solidFill>
                  <a:schemeClr val="accent1"/>
                </a:solidFill>
              </a:ln>
            </p:spPr>
            <p:txBody>
              <a:bodyPr wrap="none">
                <a:spAutoFit/>
              </a:bodyPr>
              <a:lstStyle/>
              <a:p>
                <a:r>
                  <a:rPr lang="en-US" altLang="en-US" sz="1800" u="none" dirty="0" smtClean="0">
                    <a:latin typeface="Calibri"/>
                  </a:rPr>
                  <a:t>w</a:t>
                </a:r>
                <a:r>
                  <a:rPr lang="en-US" altLang="en-US" sz="1800" u="none" baseline="30000" dirty="0" smtClean="0">
                    <a:latin typeface="Calibri"/>
                  </a:rPr>
                  <a:t>1</a:t>
                </a:r>
                <a:r>
                  <a:rPr lang="en-US" altLang="en-US" sz="1800" u="none" baseline="-25000" dirty="0" smtClean="0">
                    <a:latin typeface="Calibri"/>
                  </a:rPr>
                  <a:t>ij</a:t>
                </a:r>
                <a:endParaRPr lang="en-US" sz="1800" u="none" baseline="-25000" dirty="0">
                  <a:latin typeface="Calibri"/>
                </a:endParaRPr>
              </a:p>
            </p:txBody>
          </p:sp>
        </p:grpSp>
      </p:grpSp>
    </p:spTree>
    <p:extLst>
      <p:ext uri="{BB962C8B-B14F-4D97-AF65-F5344CB8AC3E}">
        <p14:creationId xmlns:p14="http://schemas.microsoft.com/office/powerpoint/2010/main" val="2125567611"/>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08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8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89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89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0896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0896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0896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0896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0896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0896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089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6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Backpropagation Learning Rule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92062" y="1371600"/>
                <a:ext cx="7294738" cy="4525963"/>
              </a:xfrm>
            </p:spPr>
            <p:txBody>
              <a:bodyPr/>
              <a:lstStyle/>
              <a:p>
                <a:r>
                  <a:rPr lang="en-US" dirty="0" smtClean="0"/>
                  <a:t>Since </a:t>
                </a:r>
                <a:r>
                  <a:rPr lang="en-US" dirty="0" smtClean="0"/>
                  <a:t>there could be multiple </a:t>
                </a:r>
                <a:r>
                  <a:rPr lang="en-US" dirty="0" smtClean="0"/>
                  <a:t>output units, we define the </a:t>
                </a:r>
                <a:r>
                  <a:rPr lang="en-US" b="1" dirty="0" smtClean="0"/>
                  <a:t>error</a:t>
                </a:r>
                <a:r>
                  <a:rPr lang="en-US" dirty="0" smtClean="0"/>
                  <a:t> as the sum </a:t>
                </a:r>
                <a:r>
                  <a:rPr lang="en-US" dirty="0"/>
                  <a:t>over all the network output units.</a:t>
                </a:r>
              </a:p>
              <a:p>
                <a:pPr marL="0" indent="0">
                  <a:buNone/>
                </a:pPr>
                <a:r>
                  <a:rPr lang="en-US" dirty="0" smtClean="0"/>
                  <a:t>  </a:t>
                </a:r>
                <a14:m>
                  <m:oMath xmlns:m="http://schemas.openxmlformats.org/officeDocument/2006/math">
                    <m:r>
                      <a:rPr lang="en-US" i="1">
                        <a:latin typeface="Cambria Math"/>
                      </a:rPr>
                      <m:t>𝐸𝑟𝑟</m:t>
                    </m:r>
                    <m:d>
                      <m:dPr>
                        <m:ctrlPr>
                          <a:rPr lang="en-US" i="1">
                            <a:latin typeface="Cambria Math"/>
                          </a:rPr>
                        </m:ctrlPr>
                      </m:dPr>
                      <m:e>
                        <m:acc>
                          <m:accPr>
                            <m:chr m:val="⃗"/>
                            <m:ctrlPr>
                              <a:rPr lang="en-US" i="1">
                                <a:latin typeface="Cambria Math"/>
                              </a:rPr>
                            </m:ctrlPr>
                          </m:accPr>
                          <m:e>
                            <m:r>
                              <a:rPr lang="en-US" i="1">
                                <a:latin typeface="Cambria Math"/>
                              </a:rPr>
                              <m:t>𝑤</m:t>
                            </m:r>
                          </m:e>
                        </m:acc>
                      </m:e>
                    </m:d>
                    <m:r>
                      <a:rPr lang="en-US" i="1">
                        <a:latin typeface="Cambria Math"/>
                      </a:rPr>
                      <m:t>=</m:t>
                    </m:r>
                    <m:f>
                      <m:fPr>
                        <m:ctrlPr>
                          <a:rPr lang="en-US" i="1">
                            <a:latin typeface="Cambria Math"/>
                          </a:rPr>
                        </m:ctrlPr>
                      </m:fPr>
                      <m:num>
                        <m:r>
                          <a:rPr lang="en-US" i="1">
                            <a:latin typeface="Cambria Math"/>
                          </a:rPr>
                          <m:t>1</m:t>
                        </m:r>
                      </m:num>
                      <m:den>
                        <m:r>
                          <a:rPr lang="en-US" i="1">
                            <a:latin typeface="Cambria Math"/>
                          </a:rPr>
                          <m:t>2</m:t>
                        </m:r>
                      </m:den>
                    </m:f>
                    <m:nary>
                      <m:naryPr>
                        <m:chr m:val="∑"/>
                        <m:ctrlPr>
                          <a:rPr lang="en-US" i="1">
                            <a:latin typeface="Cambria Math"/>
                          </a:rPr>
                        </m:ctrlPr>
                      </m:naryPr>
                      <m:sub>
                        <m:r>
                          <m:rPr>
                            <m:brk m:alnAt="23"/>
                          </m:rPr>
                          <a:rPr lang="en-US" i="1">
                            <a:latin typeface="Cambria Math"/>
                          </a:rPr>
                          <m:t>𝑑</m:t>
                        </m:r>
                        <m:r>
                          <a:rPr lang="en-US" i="1">
                            <a:latin typeface="Cambria Math"/>
                          </a:rPr>
                          <m:t>∈</m:t>
                        </m:r>
                        <m:r>
                          <a:rPr lang="en-US" i="1">
                            <a:latin typeface="Cambria Math"/>
                          </a:rPr>
                          <m:t>𝐷</m:t>
                        </m:r>
                      </m:sub>
                      <m:sup/>
                      <m:e>
                        <m:nary>
                          <m:naryPr>
                            <m:chr m:val="∑"/>
                            <m:ctrlPr>
                              <a:rPr lang="en-US" i="1" smtClean="0">
                                <a:latin typeface="Cambria Math"/>
                              </a:rPr>
                            </m:ctrlPr>
                          </m:naryPr>
                          <m:sub>
                            <m:r>
                              <m:rPr>
                                <m:brk m:alnAt="23"/>
                              </m:rPr>
                              <a:rPr lang="en-US" b="0" i="1" smtClean="0">
                                <a:latin typeface="Cambria Math"/>
                              </a:rPr>
                              <m:t>𝑘</m:t>
                            </m:r>
                            <m:r>
                              <a:rPr lang="en-US" b="0" i="1" smtClean="0">
                                <a:latin typeface="Cambria Math"/>
                              </a:rPr>
                              <m:t>∈</m:t>
                            </m:r>
                            <m:r>
                              <a:rPr lang="en-US" b="0" i="1" smtClean="0">
                                <a:latin typeface="Cambria Math"/>
                              </a:rPr>
                              <m:t>𝐾</m:t>
                            </m:r>
                          </m:sub>
                          <m:sup/>
                          <m:e/>
                        </m:nary>
                        <m:sSup>
                          <m:sSupPr>
                            <m:ctrlPr>
                              <a:rPr lang="en-US" i="1" smtClean="0">
                                <a:latin typeface="Cambria Math"/>
                              </a:rPr>
                            </m:ctrlPr>
                          </m:sSupPr>
                          <m:e>
                            <m:d>
                              <m:dPr>
                                <m:ctrlPr>
                                  <a:rPr lang="en-US" i="1">
                                    <a:latin typeface="Cambria Math"/>
                                  </a:rPr>
                                </m:ctrlPr>
                              </m:dPr>
                              <m:e>
                                <m:sSub>
                                  <m:sSubPr>
                                    <m:ctrlPr>
                                      <a:rPr lang="en-US" i="1">
                                        <a:latin typeface="Cambria Math"/>
                                      </a:rPr>
                                    </m:ctrlPr>
                                  </m:sSubPr>
                                  <m:e>
                                    <m:r>
                                      <a:rPr lang="en-US" i="1">
                                        <a:latin typeface="Cambria Math"/>
                                      </a:rPr>
                                      <m:t>𝑡</m:t>
                                    </m:r>
                                  </m:e>
                                  <m:sub>
                                    <m:r>
                                      <a:rPr lang="en-US" b="0" i="1" smtClean="0">
                                        <a:latin typeface="Cambria Math"/>
                                      </a:rPr>
                                      <m:t>𝑘</m:t>
                                    </m:r>
                                    <m:r>
                                      <a:rPr lang="en-US" i="1">
                                        <a:latin typeface="Cambria Math"/>
                                      </a:rPr>
                                      <m:t>𝑑</m:t>
                                    </m:r>
                                  </m:sub>
                                </m:sSub>
                                <m:r>
                                  <a:rPr lang="en-US" i="1">
                                    <a:latin typeface="Cambria Math"/>
                                  </a:rPr>
                                  <m:t>−</m:t>
                                </m:r>
                                <m:sSub>
                                  <m:sSubPr>
                                    <m:ctrlPr>
                                      <a:rPr lang="en-US" i="1">
                                        <a:latin typeface="Cambria Math"/>
                                      </a:rPr>
                                    </m:ctrlPr>
                                  </m:sSubPr>
                                  <m:e>
                                    <m:r>
                                      <a:rPr lang="en-US" i="1">
                                        <a:latin typeface="Cambria Math"/>
                                      </a:rPr>
                                      <m:t>𝑜</m:t>
                                    </m:r>
                                  </m:e>
                                  <m:sub>
                                    <m:r>
                                      <a:rPr lang="en-US" b="0" i="1" smtClean="0">
                                        <a:latin typeface="Cambria Math"/>
                                      </a:rPr>
                                      <m:t>𝑘</m:t>
                                    </m:r>
                                    <m:r>
                                      <a:rPr lang="en-US" i="1">
                                        <a:latin typeface="Cambria Math"/>
                                      </a:rPr>
                                      <m:t>𝑑</m:t>
                                    </m:r>
                                  </m:sub>
                                </m:sSub>
                              </m:e>
                            </m:d>
                          </m:e>
                          <m:sup>
                            <m:r>
                              <a:rPr lang="en-US" i="1">
                                <a:latin typeface="Cambria Math"/>
                              </a:rPr>
                              <m:t>2</m:t>
                            </m:r>
                          </m:sup>
                        </m:sSup>
                      </m:e>
                    </m:nary>
                  </m:oMath>
                </a14:m>
                <a:endParaRPr lang="en-US" dirty="0"/>
              </a:p>
              <a:p>
                <a:pPr lvl="1"/>
                <a:r>
                  <a:rPr lang="en-US" dirty="0" smtClean="0"/>
                  <a:t>where </a:t>
                </a:r>
                <a14:m>
                  <m:oMath xmlns:m="http://schemas.openxmlformats.org/officeDocument/2006/math">
                    <m:r>
                      <a:rPr lang="en-US" i="1" dirty="0" smtClean="0">
                        <a:latin typeface="Cambria Math"/>
                      </a:rPr>
                      <m:t>𝐷</m:t>
                    </m:r>
                  </m:oMath>
                </a14:m>
                <a:r>
                  <a:rPr lang="en-US" dirty="0"/>
                  <a:t> is the set of training examples, </a:t>
                </a:r>
              </a:p>
              <a:p>
                <a:pPr lvl="1"/>
                <a14:m>
                  <m:oMath xmlns:m="http://schemas.openxmlformats.org/officeDocument/2006/math">
                    <m:r>
                      <a:rPr lang="en-US" i="1" dirty="0" smtClean="0">
                        <a:latin typeface="Cambria Math"/>
                      </a:rPr>
                      <m:t>𝐾</m:t>
                    </m:r>
                  </m:oMath>
                </a14:m>
                <a:r>
                  <a:rPr lang="en-US" dirty="0" smtClean="0"/>
                  <a:t> </a:t>
                </a:r>
                <a:r>
                  <a:rPr lang="en-US" dirty="0"/>
                  <a:t>is the set of output units</a:t>
                </a:r>
              </a:p>
              <a:p>
                <a:endParaRPr lang="en-US" dirty="0" smtClean="0"/>
              </a:p>
              <a:p>
                <a:r>
                  <a:rPr lang="en-US" dirty="0" smtClean="0"/>
                  <a:t>This </a:t>
                </a:r>
                <a:r>
                  <a:rPr lang="en-US" dirty="0"/>
                  <a:t>can be used to derive the (global) </a:t>
                </a:r>
              </a:p>
              <a:p>
                <a:r>
                  <a:rPr lang="en-US" sz="2000" dirty="0"/>
                  <a:t>learning rule which performs gradient descent </a:t>
                </a:r>
                <a:r>
                  <a:rPr lang="en-US" sz="2000" dirty="0" smtClean="0"/>
                  <a:t>in </a:t>
                </a:r>
                <a:r>
                  <a:rPr lang="en-US" sz="2000" dirty="0"/>
                  <a:t>the weight space in an attempt to minimize the error function. </a:t>
                </a:r>
                <a:endParaRPr lang="en-US" sz="20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a:rPr>
                        <m:t>Δ</m:t>
                      </m:r>
                      <m:sSub>
                        <m:sSubPr>
                          <m:ctrlPr>
                            <a:rPr lang="en-US" i="1">
                              <a:latin typeface="Cambria Math"/>
                            </a:rPr>
                          </m:ctrlPr>
                        </m:sSubPr>
                        <m:e>
                          <m:r>
                            <a:rPr lang="en-US" i="1">
                              <a:latin typeface="Cambria Math"/>
                            </a:rPr>
                            <m:t>𝑤</m:t>
                          </m:r>
                        </m:e>
                        <m:sub>
                          <m:r>
                            <a:rPr lang="en-US" i="1">
                              <a:latin typeface="Cambria Math"/>
                            </a:rPr>
                            <m:t>𝑖</m:t>
                          </m:r>
                          <m:r>
                            <a:rPr lang="en-US" b="0" i="1" smtClean="0">
                              <a:latin typeface="Cambria Math"/>
                            </a:rPr>
                            <m:t>𝑗</m:t>
                          </m:r>
                        </m:sub>
                      </m:sSub>
                      <m:r>
                        <a:rPr lang="en-US" i="1">
                          <a:latin typeface="Cambria Math"/>
                        </a:rPr>
                        <m:t>=</m:t>
                      </m:r>
                      <m:r>
                        <a:rPr lang="en-US" b="0" i="1" smtClean="0">
                          <a:latin typeface="Cambria Math"/>
                        </a:rPr>
                        <m:t>−</m:t>
                      </m:r>
                      <m:r>
                        <a:rPr lang="en-US" i="1">
                          <a:latin typeface="Cambria Math"/>
                        </a:rPr>
                        <m:t>𝑅</m:t>
                      </m:r>
                      <m:f>
                        <m:fPr>
                          <m:ctrlPr>
                            <a:rPr lang="en-US" b="0" i="1" smtClean="0">
                              <a:latin typeface="Cambria Math"/>
                            </a:rPr>
                          </m:ctrlPr>
                        </m:fPr>
                        <m:num>
                          <m:r>
                            <a:rPr lang="en-US" b="0" i="1" smtClean="0">
                              <a:latin typeface="Cambria Math"/>
                            </a:rPr>
                            <m:t>𝜕</m:t>
                          </m:r>
                          <m:r>
                            <a:rPr lang="en-US" b="0" i="1" smtClean="0">
                              <a:latin typeface="Cambria Math"/>
                            </a:rPr>
                            <m:t>𝐸</m:t>
                          </m:r>
                        </m:num>
                        <m:den>
                          <m:r>
                            <a:rPr lang="en-US" b="0" i="1" smtClean="0">
                              <a:latin typeface="Cambria Math"/>
                            </a:rPr>
                            <m:t>𝜕</m:t>
                          </m:r>
                          <m:sSub>
                            <m:sSubPr>
                              <m:ctrlPr>
                                <a:rPr lang="en-US" b="0" i="1" smtClean="0">
                                  <a:latin typeface="Cambria Math"/>
                                </a:rPr>
                              </m:ctrlPr>
                            </m:sSubPr>
                            <m:e>
                              <m:r>
                                <a:rPr lang="en-US" b="0" i="1" smtClean="0">
                                  <a:latin typeface="Cambria Math"/>
                                </a:rPr>
                                <m:t>𝑤</m:t>
                              </m:r>
                            </m:e>
                            <m:sub>
                              <m:r>
                                <a:rPr lang="en-US" b="0" i="1" smtClean="0">
                                  <a:latin typeface="Cambria Math"/>
                                </a:rPr>
                                <m:t>𝑖𝑗</m:t>
                              </m:r>
                            </m:sub>
                          </m:sSub>
                        </m:den>
                      </m:f>
                    </m:oMath>
                  </m:oMathPara>
                </a14:m>
                <a:endParaRPr lang="en-US"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92062" y="1371600"/>
                <a:ext cx="7294738" cy="4525963"/>
              </a:xfrm>
              <a:blipFill rotWithShape="1">
                <a:blip r:embed="rId2"/>
                <a:stretch>
                  <a:fillRect t="-1078" r="-1086"/>
                </a:stretch>
              </a:blipFill>
            </p:spPr>
            <p:txBody>
              <a:bodyPr/>
              <a:lstStyle/>
              <a:p>
                <a:r>
                  <a:rPr lang="en-US">
                    <a:noFill/>
                  </a:rPr>
                  <a:t> </a:t>
                </a:r>
              </a:p>
            </p:txBody>
          </p:sp>
        </mc:Fallback>
      </mc:AlternateContent>
      <p:sp>
        <p:nvSpPr>
          <p:cNvPr id="4" name="Content Placeholder 3"/>
          <p:cNvSpPr>
            <a:spLocks noGrp="1"/>
          </p:cNvSpPr>
          <p:nvPr>
            <p:ph sz="quarter" idx="13"/>
          </p:nvPr>
        </p:nvSpPr>
        <p:spPr/>
        <p:txBody>
          <a:bodyPr/>
          <a:lstStyle/>
          <a:p>
            <a:endParaRPr lang="en-US"/>
          </a:p>
        </p:txBody>
      </p:sp>
      <p:sp>
        <p:nvSpPr>
          <p:cNvPr id="5" name="Slide Number Placeholder 4"/>
          <p:cNvSpPr>
            <a:spLocks noGrp="1"/>
          </p:cNvSpPr>
          <p:nvPr>
            <p:ph type="sldNum" sz="quarter" idx="14"/>
          </p:nvPr>
        </p:nvSpPr>
        <p:spPr/>
        <p:txBody>
          <a:bodyPr/>
          <a:lstStyle/>
          <a:p>
            <a:fld id="{FA6F6034-1516-478C-9756-BC6A8296D6DE}" type="slidenum">
              <a:rPr lang="en-US" smtClean="0"/>
              <a:pPr/>
              <a:t>26</a:t>
            </a:fld>
            <a:endParaRPr lang="en-US" dirty="0"/>
          </a:p>
        </p:txBody>
      </p:sp>
      <p:grpSp>
        <p:nvGrpSpPr>
          <p:cNvPr id="8" name="Group 51"/>
          <p:cNvGrpSpPr>
            <a:grpSpLocks/>
          </p:cNvGrpSpPr>
          <p:nvPr/>
        </p:nvGrpSpPr>
        <p:grpSpPr bwMode="auto">
          <a:xfrm>
            <a:off x="7157720" y="2494280"/>
            <a:ext cx="1661018" cy="1524000"/>
            <a:chOff x="1872" y="2496"/>
            <a:chExt cx="1392" cy="1368"/>
          </a:xfrm>
        </p:grpSpPr>
        <p:grpSp>
          <p:nvGrpSpPr>
            <p:cNvPr id="13" name="Group 26"/>
            <p:cNvGrpSpPr>
              <a:grpSpLocks/>
            </p:cNvGrpSpPr>
            <p:nvPr/>
          </p:nvGrpSpPr>
          <p:grpSpPr bwMode="auto">
            <a:xfrm>
              <a:off x="1872" y="3720"/>
              <a:ext cx="1392" cy="144"/>
              <a:chOff x="1872" y="3720"/>
              <a:chExt cx="1392" cy="144"/>
            </a:xfrm>
          </p:grpSpPr>
          <p:sp>
            <p:nvSpPr>
              <p:cNvPr id="43"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 name="Group 25"/>
            <p:cNvGrpSpPr>
              <a:grpSpLocks/>
            </p:cNvGrpSpPr>
            <p:nvPr/>
          </p:nvGrpSpPr>
          <p:grpSpPr bwMode="auto">
            <a:xfrm>
              <a:off x="2016" y="3108"/>
              <a:ext cx="1056" cy="144"/>
              <a:chOff x="2016" y="3168"/>
              <a:chExt cx="1056" cy="144"/>
            </a:xfrm>
          </p:grpSpPr>
          <p:sp>
            <p:nvSpPr>
              <p:cNvPr id="40"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 name="Group 27"/>
            <p:cNvGrpSpPr>
              <a:grpSpLocks/>
            </p:cNvGrpSpPr>
            <p:nvPr/>
          </p:nvGrpSpPr>
          <p:grpSpPr bwMode="auto">
            <a:xfrm>
              <a:off x="2208" y="2496"/>
              <a:ext cx="624" cy="144"/>
              <a:chOff x="2208" y="2496"/>
              <a:chExt cx="624" cy="144"/>
            </a:xfrm>
          </p:grpSpPr>
          <p:sp>
            <p:nvSpPr>
              <p:cNvPr id="38"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6" name="AutoShape 28"/>
            <p:cNvCxnSpPr>
              <a:cxnSpLocks noChangeShapeType="1"/>
              <a:stCxn id="39" idx="4"/>
              <a:endCxn id="41"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29"/>
            <p:cNvCxnSpPr>
              <a:cxnSpLocks noChangeShapeType="1"/>
              <a:stCxn id="39" idx="4"/>
              <a:endCxn id="42"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30"/>
            <p:cNvCxnSpPr>
              <a:cxnSpLocks noChangeShapeType="1"/>
              <a:stCxn id="39" idx="4"/>
              <a:endCxn id="40"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31"/>
            <p:cNvCxnSpPr>
              <a:cxnSpLocks noChangeShapeType="1"/>
              <a:stCxn id="38" idx="4"/>
              <a:endCxn id="41"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32"/>
            <p:cNvCxnSpPr>
              <a:cxnSpLocks noChangeShapeType="1"/>
              <a:stCxn id="38" idx="4"/>
              <a:endCxn id="42"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3"/>
            <p:cNvCxnSpPr>
              <a:cxnSpLocks noChangeShapeType="1"/>
              <a:stCxn id="38" idx="4"/>
              <a:endCxn id="40"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4"/>
            <p:cNvCxnSpPr>
              <a:cxnSpLocks noChangeShapeType="1"/>
              <a:stCxn id="40" idx="4"/>
              <a:endCxn id="43"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35"/>
            <p:cNvCxnSpPr>
              <a:cxnSpLocks noChangeShapeType="1"/>
              <a:stCxn id="40" idx="4"/>
              <a:endCxn id="44"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6"/>
            <p:cNvCxnSpPr>
              <a:cxnSpLocks noChangeShapeType="1"/>
              <a:stCxn id="40" idx="4"/>
              <a:endCxn id="47"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37"/>
            <p:cNvCxnSpPr>
              <a:cxnSpLocks noChangeShapeType="1"/>
              <a:stCxn id="40" idx="4"/>
              <a:endCxn id="45"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38"/>
            <p:cNvCxnSpPr>
              <a:cxnSpLocks noChangeShapeType="1"/>
              <a:stCxn id="40" idx="4"/>
              <a:endCxn id="46"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40"/>
            <p:cNvCxnSpPr>
              <a:cxnSpLocks noChangeShapeType="1"/>
              <a:endCxn id="47"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41"/>
            <p:cNvCxnSpPr>
              <a:cxnSpLocks noChangeShapeType="1"/>
              <a:stCxn id="42" idx="4"/>
              <a:endCxn id="44"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42"/>
            <p:cNvCxnSpPr>
              <a:cxnSpLocks noChangeShapeType="1"/>
              <a:endCxn id="43"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4"/>
            <p:cNvCxnSpPr>
              <a:cxnSpLocks noChangeShapeType="1"/>
              <a:stCxn id="41" idx="4"/>
              <a:endCxn id="46"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5"/>
            <p:cNvCxnSpPr>
              <a:cxnSpLocks noChangeShapeType="1"/>
              <a:stCxn id="41" idx="4"/>
              <a:endCxn id="45"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6"/>
            <p:cNvCxnSpPr>
              <a:cxnSpLocks noChangeShapeType="1"/>
              <a:stCxn id="41" idx="4"/>
              <a:endCxn id="47"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7"/>
            <p:cNvCxnSpPr>
              <a:cxnSpLocks noChangeShapeType="1"/>
              <a:stCxn id="41" idx="4"/>
              <a:endCxn id="44"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48"/>
            <p:cNvCxnSpPr>
              <a:cxnSpLocks noChangeShapeType="1"/>
              <a:stCxn id="41" idx="4"/>
              <a:endCxn id="43"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49"/>
            <p:cNvCxnSpPr>
              <a:cxnSpLocks noChangeShapeType="1"/>
              <a:stCxn id="42" idx="4"/>
              <a:endCxn id="46"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mc:AlternateContent xmlns:mc="http://schemas.openxmlformats.org/markup-compatibility/2006" xmlns:a14="http://schemas.microsoft.com/office/drawing/2010/main">
        <mc:Choice Requires="a14">
          <p:sp>
            <p:nvSpPr>
              <p:cNvPr id="54" name="TextBox 53"/>
              <p:cNvSpPr txBox="1"/>
              <p:nvPr/>
            </p:nvSpPr>
            <p:spPr>
              <a:xfrm>
                <a:off x="7053838" y="2057400"/>
                <a:ext cx="1897122" cy="2400657"/>
              </a:xfrm>
              <a:prstGeom prst="rect">
                <a:avLst/>
              </a:prstGeom>
              <a:noFill/>
            </p:spPr>
            <p:txBody>
              <a:bodyPr wrap="none" rtlCol="0">
                <a:spAutoFit/>
              </a:bodyPr>
              <a:lstStyle/>
              <a:p>
                <a:pPr algn="ctr"/>
                <a14:m>
                  <m:oMath xmlns:m="http://schemas.openxmlformats.org/officeDocument/2006/math">
                    <m:sSub>
                      <m:sSubPr>
                        <m:ctrlPr>
                          <a:rPr lang="en-US" sz="2500" i="1" u="none" smtClean="0">
                            <a:latin typeface="Cambria Math"/>
                          </a:rPr>
                        </m:ctrlPr>
                      </m:sSubPr>
                      <m:e>
                        <m:r>
                          <a:rPr lang="en-US" sz="2500" i="1" u="none">
                            <a:latin typeface="Cambria Math"/>
                          </a:rPr>
                          <m:t>𝑜</m:t>
                        </m:r>
                      </m:e>
                      <m:sub>
                        <m:r>
                          <a:rPr lang="en-US" sz="2500" b="0" i="1" u="none" smtClean="0">
                            <a:latin typeface="Cambria Math"/>
                          </a:rPr>
                          <m:t>1</m:t>
                        </m:r>
                      </m:sub>
                    </m:sSub>
                  </m:oMath>
                </a14:m>
                <a:r>
                  <a:rPr lang="en-US" sz="2500" u="none" dirty="0" smtClean="0"/>
                  <a:t>…</a:t>
                </a:r>
                <a14:m>
                  <m:oMath xmlns:m="http://schemas.openxmlformats.org/officeDocument/2006/math">
                    <m:sSub>
                      <m:sSubPr>
                        <m:ctrlPr>
                          <a:rPr lang="en-US" sz="2500" i="1" u="none">
                            <a:latin typeface="Cambria Math"/>
                          </a:rPr>
                        </m:ctrlPr>
                      </m:sSubPr>
                      <m:e>
                        <m:r>
                          <a:rPr lang="en-US" sz="2500" i="1" u="none">
                            <a:latin typeface="Cambria Math"/>
                          </a:rPr>
                          <m:t>𝑜</m:t>
                        </m:r>
                      </m:e>
                      <m:sub>
                        <m:r>
                          <a:rPr lang="en-US" sz="2500" b="0" i="1" u="none" smtClean="0">
                            <a:latin typeface="Cambria Math"/>
                          </a:rPr>
                          <m:t>𝑘</m:t>
                        </m:r>
                      </m:sub>
                    </m:sSub>
                  </m:oMath>
                </a14:m>
                <a:r>
                  <a:rPr lang="en-US" sz="2500" u="none" dirty="0" smtClean="0"/>
                  <a:t> </a:t>
                </a:r>
              </a:p>
              <a:p>
                <a:pPr algn="ctr"/>
                <a:endParaRPr lang="en-US" sz="2500" u="none" dirty="0"/>
              </a:p>
              <a:p>
                <a:pPr algn="ctr"/>
                <a:endParaRPr lang="en-US" sz="2500" u="none" dirty="0" smtClean="0"/>
              </a:p>
              <a:p>
                <a:pPr algn="ctr"/>
                <a:endParaRPr lang="en-US" sz="2500" u="none" dirty="0" smtClean="0"/>
              </a:p>
              <a:p>
                <a:pPr algn="ctr"/>
                <a:endParaRPr lang="en-US" sz="2500" u="none" dirty="0" smtClean="0"/>
              </a:p>
              <a:p>
                <a:pPr algn="ctr"/>
                <a14:m>
                  <m:oMathPara xmlns:m="http://schemas.openxmlformats.org/officeDocument/2006/math">
                    <m:oMathParaPr>
                      <m:jc m:val="centerGroup"/>
                    </m:oMathParaPr>
                    <m:oMath xmlns:m="http://schemas.openxmlformats.org/officeDocument/2006/math">
                      <m:r>
                        <a:rPr lang="en-US" sz="2500" b="0" i="1" u="none" smtClean="0">
                          <a:latin typeface="Cambria Math"/>
                        </a:rPr>
                        <m:t>(1, 0, 1, 0, 0)</m:t>
                      </m:r>
                    </m:oMath>
                  </m:oMathPara>
                </a14:m>
                <a:endParaRPr lang="en-US" sz="2500" u="none" dirty="0" smtClean="0"/>
              </a:p>
            </p:txBody>
          </p:sp>
        </mc:Choice>
        <mc:Fallback xmlns="">
          <p:sp>
            <p:nvSpPr>
              <p:cNvPr id="54" name="TextBox 53"/>
              <p:cNvSpPr txBox="1">
                <a:spLocks noRot="1" noChangeAspect="1" noMove="1" noResize="1" noEditPoints="1" noAdjustHandles="1" noChangeArrowheads="1" noChangeShapeType="1" noTextEdit="1"/>
              </p:cNvSpPr>
              <p:nvPr/>
            </p:nvSpPr>
            <p:spPr>
              <a:xfrm>
                <a:off x="7053838" y="2057400"/>
                <a:ext cx="1897122" cy="2400657"/>
              </a:xfrm>
              <a:prstGeom prst="rect">
                <a:avLst/>
              </a:prstGeom>
              <a:blipFill rotWithShape="1">
                <a:blip r:embed="rId3"/>
                <a:stretch>
                  <a:fillRect t="-2036"/>
                </a:stretch>
              </a:blipFill>
            </p:spPr>
            <p:txBody>
              <a:bodyPr/>
              <a:lstStyle/>
              <a:p>
                <a:r>
                  <a:rPr lang="en-US">
                    <a:noFill/>
                  </a:rPr>
                  <a:t> </a:t>
                </a:r>
              </a:p>
            </p:txBody>
          </p:sp>
        </mc:Fallback>
      </mc:AlternateContent>
    </p:spTree>
    <p:extLst>
      <p:ext uri="{BB962C8B-B14F-4D97-AF65-F5344CB8AC3E}">
        <p14:creationId xmlns:p14="http://schemas.microsoft.com/office/powerpoint/2010/main" val="35970794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smtClean="0"/>
              <a:t>Reminder: </a:t>
            </a:r>
            <a:r>
              <a:rPr lang="en-US" altLang="en-US" sz="4000" dirty="0" smtClean="0"/>
              <a:t>Model </a:t>
            </a:r>
            <a:r>
              <a:rPr lang="en-US" altLang="en-US" sz="4000" dirty="0" smtClean="0"/>
              <a:t>Neuron (Logistic)</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47800" y="1189037"/>
                <a:ext cx="7162800" cy="4525963"/>
              </a:xfrm>
            </p:spPr>
            <p:txBody>
              <a:bodyPr/>
              <a:lstStyle/>
              <a:p>
                <a:r>
                  <a:rPr lang="en-US" altLang="en-US" dirty="0" smtClean="0"/>
                  <a:t>Neuron is modeled by a unit  </a:t>
                </a:r>
                <a14:m>
                  <m:oMath xmlns:m="http://schemas.openxmlformats.org/officeDocument/2006/math">
                    <m:r>
                      <a:rPr lang="en-US" altLang="en-US" i="1">
                        <a:latin typeface="Cambria Math"/>
                      </a:rPr>
                      <m:t>𝑗</m:t>
                    </m:r>
                  </m:oMath>
                </a14:m>
                <a:r>
                  <a:rPr lang="en-US" altLang="en-US" dirty="0" smtClean="0"/>
                  <a:t>  connected </a:t>
                </a:r>
                <a:r>
                  <a:rPr lang="en-US" altLang="en-US" dirty="0"/>
                  <a:t>by weighted </a:t>
                </a:r>
                <a:r>
                  <a:rPr lang="en-US" altLang="en-US" dirty="0" smtClean="0"/>
                  <a:t>links </a:t>
                </a:r>
                <a14:m>
                  <m:oMath xmlns:m="http://schemas.openxmlformats.org/officeDocument/2006/math">
                    <m:sSub>
                      <m:sSubPr>
                        <m:ctrlPr>
                          <a:rPr lang="en-US" altLang="en-US" b="0" i="1" smtClean="0">
                            <a:latin typeface="Cambria Math"/>
                          </a:rPr>
                        </m:ctrlPr>
                      </m:sSubPr>
                      <m:e>
                        <m:r>
                          <a:rPr lang="en-US" altLang="en-US" b="0" i="1" smtClean="0">
                            <a:latin typeface="Cambria Math"/>
                          </a:rPr>
                          <m:t>𝑤</m:t>
                        </m:r>
                      </m:e>
                      <m:sub>
                        <m:r>
                          <a:rPr lang="en-US" altLang="en-US" b="0" i="1" smtClean="0">
                            <a:latin typeface="Cambria Math"/>
                          </a:rPr>
                          <m:t>𝑖𝑗</m:t>
                        </m:r>
                      </m:sub>
                    </m:sSub>
                  </m:oMath>
                </a14:m>
                <a:r>
                  <a:rPr lang="en-US" altLang="en-US" dirty="0" smtClean="0"/>
                  <a:t> to </a:t>
                </a:r>
                <a:r>
                  <a:rPr lang="en-US" altLang="en-US" dirty="0"/>
                  <a:t>other units </a:t>
                </a:r>
                <a14:m>
                  <m:oMath xmlns:m="http://schemas.openxmlformats.org/officeDocument/2006/math">
                    <m:r>
                      <a:rPr lang="en-US" altLang="en-US" i="1">
                        <a:latin typeface="Cambria Math"/>
                      </a:rPr>
                      <m:t>𝑖</m:t>
                    </m:r>
                  </m:oMath>
                </a14:m>
                <a:r>
                  <a:rPr lang="en-US" altLang="en-US" dirty="0" smtClean="0"/>
                  <a:t>. </a:t>
                </a:r>
              </a:p>
              <a:p>
                <a:endParaRPr lang="en-US" altLang="en-US" dirty="0" smtClean="0"/>
              </a:p>
              <a:p>
                <a:endParaRPr lang="en-US" altLang="en-US" dirty="0" smtClean="0"/>
              </a:p>
              <a:p>
                <a:endParaRPr lang="en-US" altLang="en-US" dirty="0" smtClean="0"/>
              </a:p>
              <a:p>
                <a:endParaRPr lang="en-US" altLang="en-US" dirty="0"/>
              </a:p>
              <a:p>
                <a:endParaRPr lang="en-US" altLang="en-US" dirty="0"/>
              </a:p>
              <a:p>
                <a:pPr lvl="1"/>
                <a:r>
                  <a:rPr lang="en-US" altLang="en-US" dirty="0" smtClean="0"/>
                  <a:t>Use a non-linear, differentiable output function such as the sigmoid or logistic function</a:t>
                </a:r>
              </a:p>
              <a:p>
                <a:pPr lvl="1"/>
                <a:r>
                  <a:rPr lang="en-US" altLang="en-US" dirty="0" smtClean="0"/>
                  <a:t>Net input to a unit is defined as: </a:t>
                </a:r>
              </a:p>
              <a:p>
                <a:pPr lvl="1"/>
                <a:endParaRPr lang="en-US" altLang="en-US" dirty="0" smtClean="0"/>
              </a:p>
              <a:p>
                <a:pPr lvl="1"/>
                <a:r>
                  <a:rPr lang="en-US" altLang="en-US" dirty="0" smtClean="0"/>
                  <a:t>Output of a unit is defined 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47800" y="1189037"/>
                <a:ext cx="7162800" cy="4525963"/>
              </a:xfrm>
              <a:blipFill rotWithShape="1">
                <a:blip r:embed="rId4"/>
                <a:stretch>
                  <a:fillRect t="-1077" b="-8748"/>
                </a:stretch>
              </a:blipFill>
            </p:spPr>
            <p:txBody>
              <a:bodyPr/>
              <a:lstStyle/>
              <a:p>
                <a:r>
                  <a:rPr lang="en-US">
                    <a:noFill/>
                  </a:rPr>
                  <a:t> </a:t>
                </a:r>
              </a:p>
            </p:txBody>
          </p:sp>
        </mc:Fallback>
      </mc:AlternateContent>
      <p:sp>
        <p:nvSpPr>
          <p:cNvPr id="12" name="Content Placeholder 11"/>
          <p:cNvSpPr>
            <a:spLocks noGrp="1"/>
          </p:cNvSpPr>
          <p:nvPr>
            <p:ph sz="quarter" idx="13"/>
          </p:nvPr>
        </p:nvSpPr>
        <p:spPr/>
        <p:txBody>
          <a:bodyPr/>
          <a:lstStyle/>
          <a:p>
            <a:r>
              <a:rPr lang="en-US" dirty="0" smtClean="0"/>
              <a:t>Neuron Definition </a:t>
            </a:r>
            <a:endParaRPr lang="en-US" dirty="0"/>
          </a:p>
        </p:txBody>
      </p:sp>
      <p:sp>
        <p:nvSpPr>
          <p:cNvPr id="45" name="Slide Number Placeholder 3"/>
          <p:cNvSpPr>
            <a:spLocks noGrp="1"/>
          </p:cNvSpPr>
          <p:nvPr>
            <p:ph type="sldNum" sz="quarter" idx="14"/>
          </p:nvPr>
        </p:nvSpPr>
        <p:spPr/>
        <p:txBody>
          <a:bodyPr/>
          <a:lstStyle/>
          <a:p>
            <a:fld id="{D0000DCA-2177-4C5C-89EA-59EF7175DB0D}" type="slidenum">
              <a:rPr lang="en-US" altLang="en-US" smtClean="0"/>
              <a:pPr/>
              <a:t>27</a:t>
            </a:fld>
            <a:endParaRPr lang="en-US" altLang="en-US"/>
          </a:p>
        </p:txBody>
      </p:sp>
      <mc:AlternateContent xmlns:mc="http://schemas.openxmlformats.org/markup-compatibility/2006" xmlns:a14="http://schemas.microsoft.com/office/drawing/2010/main">
        <mc:Choice Requires="a14">
          <p:sp>
            <p:nvSpPr>
              <p:cNvPr id="4" name="Rectangle 3"/>
              <p:cNvSpPr/>
              <p:nvPr/>
            </p:nvSpPr>
            <p:spPr>
              <a:xfrm>
                <a:off x="6024997" y="4859190"/>
                <a:ext cx="2128403" cy="474810"/>
              </a:xfrm>
              <a:prstGeom prst="rect">
                <a:avLst/>
              </a:prstGeom>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2300" i="1" u="none">
                              <a:latin typeface="Cambria Math"/>
                            </a:rPr>
                          </m:ctrlPr>
                        </m:sSubPr>
                        <m:e>
                          <m:r>
                            <m:rPr>
                              <m:sty m:val="p"/>
                            </m:rPr>
                            <a:rPr lang="en-US" sz="2300" u="none">
                              <a:latin typeface="Cambria Math"/>
                            </a:rPr>
                            <m:t>net</m:t>
                          </m:r>
                        </m:e>
                        <m:sub>
                          <m:r>
                            <a:rPr lang="en-US" sz="2300" i="1" u="none">
                              <a:latin typeface="Cambria Math"/>
                            </a:rPr>
                            <m:t>𝑗</m:t>
                          </m:r>
                        </m:sub>
                      </m:sSub>
                      <m:r>
                        <a:rPr lang="en-US" sz="2300" i="1" u="none">
                          <a:latin typeface="Cambria Math"/>
                        </a:rPr>
                        <m:t>=∑</m:t>
                      </m:r>
                      <m:sSub>
                        <m:sSubPr>
                          <m:ctrlPr>
                            <a:rPr lang="en-US" sz="2300" i="1" u="none">
                              <a:latin typeface="Cambria Math"/>
                            </a:rPr>
                          </m:ctrlPr>
                        </m:sSubPr>
                        <m:e>
                          <m:r>
                            <a:rPr lang="en-US" sz="2300" i="1" u="none">
                              <a:latin typeface="Cambria Math"/>
                            </a:rPr>
                            <m:t>𝑤</m:t>
                          </m:r>
                        </m:e>
                        <m:sub>
                          <m:r>
                            <a:rPr lang="en-US" sz="2300" i="1" u="none">
                              <a:latin typeface="Cambria Math"/>
                            </a:rPr>
                            <m:t>𝑖𝑗</m:t>
                          </m:r>
                        </m:sub>
                      </m:sSub>
                      <m:r>
                        <a:rPr lang="en-US" sz="2300" i="1" u="none">
                          <a:latin typeface="Cambria Math"/>
                        </a:rPr>
                        <m:t>.</m:t>
                      </m:r>
                      <m:sSub>
                        <m:sSubPr>
                          <m:ctrlPr>
                            <a:rPr lang="en-US" sz="2300" i="1" u="none">
                              <a:latin typeface="Cambria Math"/>
                            </a:rPr>
                          </m:ctrlPr>
                        </m:sSubPr>
                        <m:e>
                          <m:r>
                            <a:rPr lang="en-US" sz="2300" i="1" u="none">
                              <a:latin typeface="Cambria Math"/>
                            </a:rPr>
                            <m:t>𝑥</m:t>
                          </m:r>
                        </m:e>
                        <m:sub>
                          <m:r>
                            <a:rPr lang="en-US" sz="2300" i="1" u="none">
                              <a:latin typeface="Cambria Math"/>
                            </a:rPr>
                            <m:t>𝑖</m:t>
                          </m:r>
                        </m:sub>
                      </m:sSub>
                    </m:oMath>
                  </m:oMathPara>
                </a14:m>
                <a:endParaRPr lang="en-US" sz="2300" u="none" dirty="0"/>
              </a:p>
            </p:txBody>
          </p:sp>
        </mc:Choice>
        <mc:Fallback xmlns="">
          <p:sp>
            <p:nvSpPr>
              <p:cNvPr id="4" name="Rectangle 3"/>
              <p:cNvSpPr>
                <a:spLocks noRot="1" noChangeAspect="1" noMove="1" noResize="1" noEditPoints="1" noAdjustHandles="1" noChangeArrowheads="1" noChangeShapeType="1" noTextEdit="1"/>
              </p:cNvSpPr>
              <p:nvPr/>
            </p:nvSpPr>
            <p:spPr>
              <a:xfrm>
                <a:off x="6024997" y="4859190"/>
                <a:ext cx="2128403" cy="474810"/>
              </a:xfrm>
              <a:prstGeom prst="rect">
                <a:avLst/>
              </a:prstGeom>
              <a:blipFill rotWithShape="1">
                <a:blip r:embed="rId5"/>
                <a:stretch>
                  <a:fillRect b="-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5369560" y="5414150"/>
                <a:ext cx="3681264" cy="885050"/>
              </a:xfrm>
              <a:prstGeom prst="rect">
                <a:avLst/>
              </a:prstGeom>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2300" b="0" i="1" u="none" smtClean="0">
                              <a:latin typeface="Cambria Math"/>
                            </a:rPr>
                          </m:ctrlPr>
                        </m:sSubPr>
                        <m:e>
                          <m:r>
                            <a:rPr lang="en-US" sz="2300" b="0" i="1" u="none" smtClean="0">
                              <a:latin typeface="Cambria Math"/>
                            </a:rPr>
                            <m:t>𝑜</m:t>
                          </m:r>
                        </m:e>
                        <m:sub>
                          <m:r>
                            <a:rPr lang="en-US" sz="2300" b="0" i="1" u="none" smtClean="0">
                              <a:latin typeface="Cambria Math"/>
                            </a:rPr>
                            <m:t>𝑗</m:t>
                          </m:r>
                        </m:sub>
                      </m:sSub>
                      <m:r>
                        <a:rPr lang="en-US" sz="2300" b="0" i="1" u="none" smtClean="0">
                          <a:latin typeface="Cambria Math"/>
                        </a:rPr>
                        <m:t>=</m:t>
                      </m:r>
                      <m:f>
                        <m:fPr>
                          <m:ctrlPr>
                            <a:rPr lang="en-US" sz="2300" b="0" i="1" u="none" smtClean="0">
                              <a:latin typeface="Cambria Math"/>
                            </a:rPr>
                          </m:ctrlPr>
                        </m:fPr>
                        <m:num>
                          <m:r>
                            <a:rPr lang="en-US" sz="2300" b="0" i="1" u="none" smtClean="0">
                              <a:latin typeface="Cambria Math"/>
                            </a:rPr>
                            <m:t>1</m:t>
                          </m:r>
                        </m:num>
                        <m:den>
                          <m:r>
                            <a:rPr lang="en-US" sz="2300" b="0" i="1" u="none" smtClean="0">
                              <a:latin typeface="Cambria Math"/>
                            </a:rPr>
                            <m:t>1+</m:t>
                          </m:r>
                          <m:r>
                            <m:rPr>
                              <m:sty m:val="p"/>
                            </m:rPr>
                            <a:rPr lang="en-US" sz="2300" b="0" i="1" u="none" smtClean="0">
                              <a:latin typeface="Cambria Math"/>
                            </a:rPr>
                            <m:t>exp</m:t>
                          </m:r>
                          <m:d>
                            <m:dPr>
                              <m:ctrlPr>
                                <a:rPr lang="en-US" sz="2300" b="0" i="1" u="none" smtClean="0">
                                  <a:latin typeface="Cambria Math"/>
                                </a:rPr>
                              </m:ctrlPr>
                            </m:dPr>
                            <m:e>
                              <m:r>
                                <a:rPr lang="en-US" sz="2300" b="0" i="1" u="none" smtClean="0">
                                  <a:latin typeface="Cambria Math"/>
                                </a:rPr>
                                <m:t>−(</m:t>
                              </m:r>
                              <m:sSub>
                                <m:sSubPr>
                                  <m:ctrlPr>
                                    <a:rPr lang="en-US" sz="2300" i="1" u="none">
                                      <a:latin typeface="Cambria Math"/>
                                    </a:rPr>
                                  </m:ctrlPr>
                                </m:sSubPr>
                                <m:e>
                                  <m:r>
                                    <m:rPr>
                                      <m:sty m:val="p"/>
                                    </m:rPr>
                                    <a:rPr lang="en-US" sz="2300" u="none">
                                      <a:latin typeface="Cambria Math"/>
                                    </a:rPr>
                                    <m:t>net</m:t>
                                  </m:r>
                                </m:e>
                                <m:sub>
                                  <m:r>
                                    <a:rPr lang="en-US" sz="2300" i="1" u="none">
                                      <a:latin typeface="Cambria Math"/>
                                    </a:rPr>
                                    <m:t>𝑗</m:t>
                                  </m:r>
                                </m:sub>
                              </m:sSub>
                              <m:r>
                                <a:rPr lang="en-US" sz="2300" b="0" i="1" u="none" smtClean="0">
                                  <a:latin typeface="Cambria Math"/>
                                </a:rPr>
                                <m:t>−</m:t>
                              </m:r>
                              <m:sSub>
                                <m:sSubPr>
                                  <m:ctrlPr>
                                    <a:rPr lang="en-US" sz="2300" b="0" i="1" u="none" smtClean="0">
                                      <a:latin typeface="Cambria Math"/>
                                    </a:rPr>
                                  </m:ctrlPr>
                                </m:sSubPr>
                                <m:e>
                                  <m:r>
                                    <a:rPr lang="en-US" sz="2300" b="0" i="1" u="none" smtClean="0">
                                      <a:latin typeface="Cambria Math"/>
                                    </a:rPr>
                                    <m:t>𝑇</m:t>
                                  </m:r>
                                </m:e>
                                <m:sub>
                                  <m:r>
                                    <a:rPr lang="en-US" sz="2300" b="0" i="1" u="none" smtClean="0">
                                      <a:latin typeface="Cambria Math"/>
                                    </a:rPr>
                                    <m:t>𝑗</m:t>
                                  </m:r>
                                </m:sub>
                              </m:sSub>
                              <m:r>
                                <a:rPr lang="en-US" sz="2300" b="0" i="1" u="none" smtClean="0">
                                  <a:latin typeface="Cambria Math"/>
                                </a:rPr>
                                <m:t>)</m:t>
                              </m:r>
                            </m:e>
                          </m:d>
                        </m:den>
                      </m:f>
                    </m:oMath>
                  </m:oMathPara>
                </a14:m>
                <a:endParaRPr lang="en-US" sz="2300" u="none" dirty="0"/>
              </a:p>
            </p:txBody>
          </p:sp>
        </mc:Choice>
        <mc:Fallback xmlns="">
          <p:sp>
            <p:nvSpPr>
              <p:cNvPr id="47" name="Rectangle 46"/>
              <p:cNvSpPr>
                <a:spLocks noRot="1" noChangeAspect="1" noMove="1" noResize="1" noEditPoints="1" noAdjustHandles="1" noChangeArrowheads="1" noChangeShapeType="1" noTextEdit="1"/>
              </p:cNvSpPr>
              <p:nvPr/>
            </p:nvSpPr>
            <p:spPr>
              <a:xfrm>
                <a:off x="5369560" y="5414150"/>
                <a:ext cx="3681264" cy="885050"/>
              </a:xfrm>
              <a:prstGeom prst="rect">
                <a:avLst/>
              </a:prstGeom>
              <a:blipFill rotWithShape="1">
                <a:blip r:embed="rId6"/>
                <a:stretch>
                  <a:fillRect/>
                </a:stretch>
              </a:blipFill>
            </p:spPr>
            <p:txBody>
              <a:bodyPr/>
              <a:lstStyle/>
              <a:p>
                <a:r>
                  <a:rPr lang="en-US">
                    <a:noFill/>
                  </a:rPr>
                  <a:t> </a:t>
                </a:r>
              </a:p>
            </p:txBody>
          </p:sp>
        </mc:Fallback>
      </mc:AlternateContent>
      <p:grpSp>
        <p:nvGrpSpPr>
          <p:cNvPr id="14" name="Group 13"/>
          <p:cNvGrpSpPr/>
          <p:nvPr/>
        </p:nvGrpSpPr>
        <p:grpSpPr>
          <a:xfrm>
            <a:off x="1874520" y="2191941"/>
            <a:ext cx="6736080" cy="1846659"/>
            <a:chOff x="1874520" y="2199640"/>
            <a:chExt cx="6736080" cy="1846659"/>
          </a:xfrm>
        </p:grpSpPr>
        <p:sp>
          <p:nvSpPr>
            <p:cNvPr id="454661" name="Oval 5"/>
            <p:cNvSpPr>
              <a:spLocks noChangeArrowheads="1"/>
            </p:cNvSpPr>
            <p:nvPr/>
          </p:nvSpPr>
          <p:spPr bwMode="auto">
            <a:xfrm>
              <a:off x="3533058" y="3130971"/>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2" name="Oval 6"/>
            <p:cNvSpPr>
              <a:spLocks noChangeArrowheads="1"/>
            </p:cNvSpPr>
            <p:nvPr/>
          </p:nvSpPr>
          <p:spPr bwMode="auto">
            <a:xfrm>
              <a:off x="2395559" y="2432794"/>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3" name="Oval 7"/>
            <p:cNvSpPr>
              <a:spLocks noChangeArrowheads="1"/>
            </p:cNvSpPr>
            <p:nvPr/>
          </p:nvSpPr>
          <p:spPr bwMode="auto">
            <a:xfrm>
              <a:off x="2395559" y="2712065"/>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4" name="Oval 8"/>
            <p:cNvSpPr>
              <a:spLocks noChangeArrowheads="1"/>
            </p:cNvSpPr>
            <p:nvPr/>
          </p:nvSpPr>
          <p:spPr bwMode="auto">
            <a:xfrm>
              <a:off x="2395559" y="2991335"/>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5" name="Oval 9"/>
            <p:cNvSpPr>
              <a:spLocks noChangeArrowheads="1"/>
            </p:cNvSpPr>
            <p:nvPr/>
          </p:nvSpPr>
          <p:spPr bwMode="auto">
            <a:xfrm>
              <a:off x="2395559" y="3270606"/>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6" name="Oval 10"/>
            <p:cNvSpPr>
              <a:spLocks noChangeArrowheads="1"/>
            </p:cNvSpPr>
            <p:nvPr/>
          </p:nvSpPr>
          <p:spPr bwMode="auto">
            <a:xfrm>
              <a:off x="2395559" y="3549877"/>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7" name="Oval 11"/>
            <p:cNvSpPr>
              <a:spLocks noChangeArrowheads="1"/>
            </p:cNvSpPr>
            <p:nvPr/>
          </p:nvSpPr>
          <p:spPr bwMode="auto">
            <a:xfrm>
              <a:off x="2395559" y="3829147"/>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endParaRPr>
            </a:p>
          </p:txBody>
        </p:sp>
        <p:cxnSp>
          <p:nvCxnSpPr>
            <p:cNvPr id="454668" name="AutoShape 12"/>
            <p:cNvCxnSpPr>
              <a:cxnSpLocks noChangeShapeType="1"/>
              <a:stCxn id="454662" idx="5"/>
              <a:endCxn id="454661" idx="1"/>
            </p:cNvCxnSpPr>
            <p:nvPr/>
          </p:nvCxnSpPr>
          <p:spPr bwMode="auto">
            <a:xfrm>
              <a:off x="2456286" y="2505521"/>
              <a:ext cx="1087140" cy="622541"/>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4669" name="AutoShape 13"/>
            <p:cNvCxnSpPr>
              <a:cxnSpLocks noChangeShapeType="1"/>
              <a:stCxn id="454661" idx="2"/>
              <a:endCxn id="454663" idx="6"/>
            </p:cNvCxnSpPr>
            <p:nvPr/>
          </p:nvCxnSpPr>
          <p:spPr bwMode="auto">
            <a:xfrm flipH="1" flipV="1">
              <a:off x="2479983" y="2746974"/>
              <a:ext cx="1039745" cy="41890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4670" name="AutoShape 14"/>
            <p:cNvCxnSpPr>
              <a:cxnSpLocks noChangeShapeType="1"/>
              <a:stCxn id="454664" idx="6"/>
              <a:endCxn id="454661" idx="2"/>
            </p:cNvCxnSpPr>
            <p:nvPr/>
          </p:nvCxnSpPr>
          <p:spPr bwMode="auto">
            <a:xfrm>
              <a:off x="2479983" y="3026244"/>
              <a:ext cx="1039745" cy="13963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4671" name="AutoShape 15"/>
            <p:cNvCxnSpPr>
              <a:cxnSpLocks noChangeShapeType="1"/>
              <a:stCxn id="454665" idx="6"/>
              <a:endCxn id="454661" idx="2"/>
            </p:cNvCxnSpPr>
            <p:nvPr/>
          </p:nvCxnSpPr>
          <p:spPr bwMode="auto">
            <a:xfrm flipV="1">
              <a:off x="2479983" y="3165879"/>
              <a:ext cx="1039745" cy="13963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4672" name="AutoShape 16"/>
            <p:cNvCxnSpPr>
              <a:cxnSpLocks noChangeShapeType="1"/>
              <a:stCxn id="454666" idx="6"/>
              <a:endCxn id="454661" idx="2"/>
            </p:cNvCxnSpPr>
            <p:nvPr/>
          </p:nvCxnSpPr>
          <p:spPr bwMode="auto">
            <a:xfrm flipV="1">
              <a:off x="2479983" y="3165879"/>
              <a:ext cx="1039745" cy="41890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4673" name="AutoShape 17"/>
            <p:cNvCxnSpPr>
              <a:cxnSpLocks noChangeShapeType="1"/>
              <a:endCxn id="454661" idx="3"/>
            </p:cNvCxnSpPr>
            <p:nvPr/>
          </p:nvCxnSpPr>
          <p:spPr bwMode="auto">
            <a:xfrm flipV="1">
              <a:off x="2466653" y="3203697"/>
              <a:ext cx="1076773" cy="69817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graphicFrame>
              <p:nvGraphicFramePr>
                <p:cNvPr id="454683" name="Object 27"/>
                <p:cNvGraphicFramePr>
                  <a:graphicFrameLocks noChangeAspect="1"/>
                </p:cNvGraphicFramePr>
                <p:nvPr>
                  <p:extLst>
                    <p:ext uri="{D42A27DB-BD31-4B8C-83A1-F6EECF244321}">
                      <p14:modId xmlns:p14="http://schemas.microsoft.com/office/powerpoint/2010/main" val="3926941708"/>
                    </p:ext>
                  </p:extLst>
                </p:nvPr>
              </p:nvGraphicFramePr>
              <p:xfrm>
                <a:off x="3604151" y="2880791"/>
                <a:ext cx="823501" cy="555632"/>
              </p:xfrm>
              <a:graphic>
                <a:graphicData uri="http://schemas.openxmlformats.org/presentationml/2006/ole">
                  <mc:AlternateContent>
                    <mc:Choice xmlns:v="urn:schemas-microsoft-com:vml" Requires="v">
                      <p:oleObj spid="_x0000_s64528" name="Equation" r:id="rId7" imgW="368280" imgH="253800" progId="Equation.3">
                        <p:embed/>
                      </p:oleObj>
                    </mc:Choice>
                    <mc:Fallback>
                      <p:oleObj name="Equation" r:id="rId7" imgW="368280" imgH="253800" progId="Equation.3">
                        <p:embed/>
                        <p:pic>
                          <p:nvPicPr>
                            <p:cNvPr id="0" name=""/>
                            <p:cNvPicPr>
                              <a:picLocks noChangeAspect="1" noChangeArrowheads="1"/>
                            </p:cNvPicPr>
                            <p:nvPr/>
                          </p:nvPicPr>
                          <p:blipFill>
                            <a:blip r:embed="rId8">
                              <a:extLst>
                                <a:ext uri="{28A0092B-C50C-407E-A947-70E740481C1C}">
                                  <a14:useLocalDpi val="0"/>
                                </a:ext>
                              </a:extLst>
                            </a:blip>
                            <a:srcRect/>
                            <a:stretch>
                              <a:fillRect/>
                            </a:stretch>
                          </p:blipFill>
                          <p:spPr bwMode="auto">
                            <a:xfrm>
                              <a:off x="3604151" y="2880791"/>
                              <a:ext cx="823501" cy="555632"/>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454683" name="Object 27"/>
                <p:cNvGraphicFramePr>
                  <a:graphicFrameLocks noChangeAspect="1"/>
                </p:cNvGraphicFramePr>
                <p:nvPr>
                  <p:extLst>
                    <p:ext uri="{D42A27DB-BD31-4B8C-83A1-F6EECF244321}">
                      <p14:modId xmlns:p14="http://schemas.microsoft.com/office/powerpoint/2010/main" val="3923246691"/>
                    </p:ext>
                  </p:extLst>
                </p:nvPr>
              </p:nvGraphicFramePr>
              <p:xfrm>
                <a:off x="3604151" y="2880791"/>
                <a:ext cx="823501" cy="555632"/>
              </p:xfrm>
              <a:graphic>
                <a:graphicData uri="http://schemas.openxmlformats.org/presentationml/2006/ole">
                  <mc:AlternateContent>
                    <mc:Choice xmlns:v="urn:schemas-microsoft-com:vml" Requires="v">
                      <p:oleObj spid="_x0000_s54770" name="Equation" r:id="rId9" imgW="368280" imgH="253800" progId="Equation.3">
                        <p:embed/>
                      </p:oleObj>
                    </mc:Choice>
                    <mc:Fallback>
                      <p:oleObj name="Equation" r:id="rId9" imgW="36828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4151" y="2880791"/>
                              <a:ext cx="823501" cy="555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p:sp>
          <p:nvSpPr>
            <p:cNvPr id="454684" name="Oval 28"/>
            <p:cNvSpPr>
              <a:spLocks noChangeArrowheads="1"/>
            </p:cNvSpPr>
            <p:nvPr/>
          </p:nvSpPr>
          <p:spPr bwMode="auto">
            <a:xfrm>
              <a:off x="3604151" y="2851700"/>
              <a:ext cx="782030" cy="6981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92" name="Line 36"/>
            <p:cNvSpPr>
              <a:spLocks noChangeShapeType="1"/>
            </p:cNvSpPr>
            <p:nvPr/>
          </p:nvSpPr>
          <p:spPr bwMode="auto">
            <a:xfrm>
              <a:off x="5594115" y="2712065"/>
              <a:ext cx="1421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6" name="Rectangle 5"/>
                <p:cNvSpPr/>
                <p:nvPr/>
              </p:nvSpPr>
              <p:spPr>
                <a:xfrm>
                  <a:off x="8110078" y="2933870"/>
                  <a:ext cx="500522" cy="474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300" i="1" u="none">
                                <a:latin typeface="Cambria Math"/>
                              </a:rPr>
                            </m:ctrlPr>
                          </m:sSubPr>
                          <m:e>
                            <m:r>
                              <a:rPr lang="en-US" sz="2300" i="1" u="none">
                                <a:latin typeface="Cambria Math"/>
                              </a:rPr>
                              <m:t>𝑜</m:t>
                            </m:r>
                          </m:e>
                          <m:sub>
                            <m:r>
                              <a:rPr lang="en-US" sz="2300" i="1" u="none">
                                <a:latin typeface="Cambria Math"/>
                              </a:rPr>
                              <m:t>𝑗</m:t>
                            </m:r>
                          </m:sub>
                        </m:sSub>
                      </m:oMath>
                    </m:oMathPara>
                  </a14:m>
                  <a:endParaRPr lang="en-US" sz="2300" dirty="0"/>
                </a:p>
              </p:txBody>
            </p:sp>
          </mc:Choice>
          <mc:Fallback xmlns="">
            <p:sp>
              <p:nvSpPr>
                <p:cNvPr id="6" name="Rectangle 5"/>
                <p:cNvSpPr>
                  <a:spLocks noRot="1" noChangeAspect="1" noMove="1" noResize="1" noEditPoints="1" noAdjustHandles="1" noChangeArrowheads="1" noChangeShapeType="1" noTextEdit="1"/>
                </p:cNvSpPr>
                <p:nvPr/>
              </p:nvSpPr>
              <p:spPr>
                <a:xfrm>
                  <a:off x="8110078" y="2933870"/>
                  <a:ext cx="500522" cy="474810"/>
                </a:xfrm>
                <a:prstGeom prst="rect">
                  <a:avLst/>
                </a:prstGeom>
                <a:blipFill rotWithShape="1">
                  <a:blip r:embed="rId11"/>
                  <a:stretch>
                    <a:fillRect b="-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874520" y="2199640"/>
                  <a:ext cx="609600" cy="184665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900" i="1" u="none" smtClean="0">
                                <a:latin typeface="Cambria Math"/>
                              </a:rPr>
                            </m:ctrlPr>
                          </m:sSubPr>
                          <m:e>
                            <m:r>
                              <a:rPr lang="en-US" sz="1900" i="1" u="none">
                                <a:latin typeface="Cambria Math"/>
                              </a:rPr>
                              <m:t>𝑥</m:t>
                            </m:r>
                          </m:e>
                          <m:sub>
                            <m:r>
                              <a:rPr lang="en-US" sz="1900" b="0" i="1" u="none" smtClean="0">
                                <a:latin typeface="Cambria Math"/>
                              </a:rPr>
                              <m:t>1</m:t>
                            </m:r>
                          </m:sub>
                        </m:sSub>
                      </m:oMath>
                    </m:oMathPara>
                  </a14:m>
                  <a:endParaRPr lang="en-US" sz="1900" dirty="0" smtClean="0"/>
                </a:p>
                <a:p>
                  <a:pPr/>
                  <a14:m>
                    <m:oMathPara xmlns:m="http://schemas.openxmlformats.org/officeDocument/2006/math">
                      <m:oMathParaPr>
                        <m:jc m:val="centerGroup"/>
                      </m:oMathParaPr>
                      <m:oMath xmlns:m="http://schemas.openxmlformats.org/officeDocument/2006/math">
                        <m:sSub>
                          <m:sSubPr>
                            <m:ctrlPr>
                              <a:rPr lang="en-US" sz="1900" i="1" u="none">
                                <a:latin typeface="Cambria Math"/>
                              </a:rPr>
                            </m:ctrlPr>
                          </m:sSubPr>
                          <m:e>
                            <m:r>
                              <a:rPr lang="en-US" sz="1900" i="1" u="none">
                                <a:latin typeface="Cambria Math"/>
                              </a:rPr>
                              <m:t>𝑥</m:t>
                            </m:r>
                          </m:e>
                          <m:sub>
                            <m:r>
                              <a:rPr lang="en-US" sz="1900" b="0" i="1" u="none" smtClean="0">
                                <a:latin typeface="Cambria Math"/>
                              </a:rPr>
                              <m:t>2</m:t>
                            </m:r>
                          </m:sub>
                        </m:sSub>
                      </m:oMath>
                    </m:oMathPara>
                  </a14:m>
                  <a:endParaRPr lang="en-US" sz="1900" dirty="0" smtClean="0"/>
                </a:p>
                <a:p>
                  <a:pPr/>
                  <a14:m>
                    <m:oMathPara xmlns:m="http://schemas.openxmlformats.org/officeDocument/2006/math">
                      <m:oMathParaPr>
                        <m:jc m:val="centerGroup"/>
                      </m:oMathParaPr>
                      <m:oMath xmlns:m="http://schemas.openxmlformats.org/officeDocument/2006/math">
                        <m:sSub>
                          <m:sSubPr>
                            <m:ctrlPr>
                              <a:rPr lang="en-US" sz="1900" i="1" u="none">
                                <a:latin typeface="Cambria Math"/>
                              </a:rPr>
                            </m:ctrlPr>
                          </m:sSubPr>
                          <m:e>
                            <m:r>
                              <a:rPr lang="en-US" sz="1900" i="1" u="none">
                                <a:latin typeface="Cambria Math"/>
                              </a:rPr>
                              <m:t>𝑥</m:t>
                            </m:r>
                          </m:e>
                          <m:sub>
                            <m:r>
                              <a:rPr lang="en-US" sz="1900" b="0" i="1" u="none" smtClean="0">
                                <a:latin typeface="Cambria Math"/>
                              </a:rPr>
                              <m:t>3</m:t>
                            </m:r>
                          </m:sub>
                        </m:sSub>
                      </m:oMath>
                    </m:oMathPara>
                  </a14:m>
                  <a:endParaRPr lang="en-US" sz="1900" dirty="0"/>
                </a:p>
                <a:p>
                  <a:pPr/>
                  <a14:m>
                    <m:oMathPara xmlns:m="http://schemas.openxmlformats.org/officeDocument/2006/math">
                      <m:oMathParaPr>
                        <m:jc m:val="centerGroup"/>
                      </m:oMathParaPr>
                      <m:oMath xmlns:m="http://schemas.openxmlformats.org/officeDocument/2006/math">
                        <m:sSub>
                          <m:sSubPr>
                            <m:ctrlPr>
                              <a:rPr lang="en-US" sz="1900" i="1" u="none">
                                <a:latin typeface="Cambria Math"/>
                              </a:rPr>
                            </m:ctrlPr>
                          </m:sSubPr>
                          <m:e>
                            <m:r>
                              <a:rPr lang="en-US" sz="1900" i="1" u="none">
                                <a:latin typeface="Cambria Math"/>
                              </a:rPr>
                              <m:t>𝑥</m:t>
                            </m:r>
                          </m:e>
                          <m:sub>
                            <m:r>
                              <a:rPr lang="en-US" sz="1900" b="0" i="1" u="none" smtClean="0">
                                <a:latin typeface="Cambria Math"/>
                              </a:rPr>
                              <m:t>4</m:t>
                            </m:r>
                          </m:sub>
                        </m:sSub>
                      </m:oMath>
                    </m:oMathPara>
                  </a14:m>
                  <a:endParaRPr lang="en-US" sz="1900" dirty="0" smtClean="0"/>
                </a:p>
                <a:p>
                  <a:pPr/>
                  <a14:m>
                    <m:oMathPara xmlns:m="http://schemas.openxmlformats.org/officeDocument/2006/math">
                      <m:oMathParaPr>
                        <m:jc m:val="centerGroup"/>
                      </m:oMathParaPr>
                      <m:oMath xmlns:m="http://schemas.openxmlformats.org/officeDocument/2006/math">
                        <m:sSub>
                          <m:sSubPr>
                            <m:ctrlPr>
                              <a:rPr lang="en-US" sz="1900" i="1" u="none">
                                <a:latin typeface="Cambria Math"/>
                              </a:rPr>
                            </m:ctrlPr>
                          </m:sSubPr>
                          <m:e>
                            <m:r>
                              <a:rPr lang="en-US" sz="1900" i="1" u="none">
                                <a:latin typeface="Cambria Math"/>
                              </a:rPr>
                              <m:t>𝑥</m:t>
                            </m:r>
                          </m:e>
                          <m:sub>
                            <m:r>
                              <a:rPr lang="en-US" sz="1900" b="0" i="1" u="none" smtClean="0">
                                <a:latin typeface="Cambria Math"/>
                              </a:rPr>
                              <m:t>5</m:t>
                            </m:r>
                          </m:sub>
                        </m:sSub>
                      </m:oMath>
                    </m:oMathPara>
                  </a14:m>
                  <a:endParaRPr lang="en-US" sz="1900" dirty="0" smtClean="0"/>
                </a:p>
                <a:p>
                  <a:pPr/>
                  <a14:m>
                    <m:oMathPara xmlns:m="http://schemas.openxmlformats.org/officeDocument/2006/math">
                      <m:oMathParaPr>
                        <m:jc m:val="centerGroup"/>
                      </m:oMathParaPr>
                      <m:oMath xmlns:m="http://schemas.openxmlformats.org/officeDocument/2006/math">
                        <m:sSub>
                          <m:sSubPr>
                            <m:ctrlPr>
                              <a:rPr lang="en-US" sz="1900" i="1" u="none">
                                <a:latin typeface="Cambria Math"/>
                              </a:rPr>
                            </m:ctrlPr>
                          </m:sSubPr>
                          <m:e>
                            <m:r>
                              <a:rPr lang="en-US" sz="1900" i="1" u="none">
                                <a:latin typeface="Cambria Math"/>
                              </a:rPr>
                              <m:t>𝑥</m:t>
                            </m:r>
                          </m:e>
                          <m:sub>
                            <m:r>
                              <a:rPr lang="en-US" sz="1900" b="0" i="1" u="none" smtClean="0">
                                <a:latin typeface="Cambria Math"/>
                              </a:rPr>
                              <m:t>6</m:t>
                            </m:r>
                          </m:sub>
                        </m:sSub>
                      </m:oMath>
                    </m:oMathPara>
                  </a14:m>
                  <a:endParaRPr lang="en-US" sz="1900" dirty="0"/>
                </a:p>
              </p:txBody>
            </p:sp>
          </mc:Choice>
          <mc:Fallback xmlns="">
            <p:sp>
              <p:nvSpPr>
                <p:cNvPr id="7" name="Rectangle 6"/>
                <p:cNvSpPr>
                  <a:spLocks noRot="1" noChangeAspect="1" noMove="1" noResize="1" noEditPoints="1" noAdjustHandles="1" noChangeArrowheads="1" noChangeShapeType="1" noTextEdit="1"/>
                </p:cNvSpPr>
                <p:nvPr/>
              </p:nvSpPr>
              <p:spPr>
                <a:xfrm>
                  <a:off x="1874520" y="2199640"/>
                  <a:ext cx="609600" cy="1846659"/>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342640" y="2672080"/>
                  <a:ext cx="50218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u="none" smtClean="0">
                                <a:latin typeface="Cambria Math"/>
                              </a:rPr>
                            </m:ctrlPr>
                          </m:sSubPr>
                          <m:e>
                            <m:r>
                              <a:rPr lang="en-US" sz="2000" i="1" u="none">
                                <a:latin typeface="Cambria Math"/>
                              </a:rPr>
                              <m:t>𝑥</m:t>
                            </m:r>
                          </m:e>
                          <m:sub>
                            <m:r>
                              <a:rPr lang="en-US" sz="2000" b="0" i="1" u="none" smtClean="0">
                                <a:latin typeface="Cambria Math"/>
                              </a:rPr>
                              <m:t>7</m:t>
                            </m:r>
                          </m:sub>
                        </m:sSub>
                      </m:oMath>
                    </m:oMathPara>
                  </a14:m>
                  <a:endParaRPr lang="en-US" sz="2000" dirty="0"/>
                </a:p>
              </p:txBody>
            </p:sp>
          </mc:Choice>
          <mc:Fallback xmlns="">
            <p:sp>
              <p:nvSpPr>
                <p:cNvPr id="8" name="Rectangle 7"/>
                <p:cNvSpPr>
                  <a:spLocks noRot="1" noChangeAspect="1" noMove="1" noResize="1" noEditPoints="1" noAdjustHandles="1" noChangeArrowheads="1" noChangeShapeType="1" noTextEdit="1"/>
                </p:cNvSpPr>
                <p:nvPr/>
              </p:nvSpPr>
              <p:spPr>
                <a:xfrm>
                  <a:off x="3342640" y="2672080"/>
                  <a:ext cx="502189" cy="400110"/>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700698" y="2370403"/>
                  <a:ext cx="65210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u="none" smtClean="0">
                                <a:latin typeface="Cambria Math"/>
                              </a:rPr>
                            </m:ctrlPr>
                          </m:sSubPr>
                          <m:e>
                            <m:r>
                              <a:rPr lang="en-US" sz="2000" i="1" u="none">
                                <a:latin typeface="Cambria Math"/>
                              </a:rPr>
                              <m:t>𝑤</m:t>
                            </m:r>
                          </m:e>
                          <m:sub>
                            <m:r>
                              <a:rPr lang="en-US" sz="2000" b="0" i="1" u="none" smtClean="0">
                                <a:latin typeface="Cambria Math"/>
                              </a:rPr>
                              <m:t>17</m:t>
                            </m:r>
                          </m:sub>
                        </m:sSub>
                      </m:oMath>
                    </m:oMathPara>
                  </a14:m>
                  <a:endParaRPr lang="en-US" sz="2000" dirty="0"/>
                </a:p>
              </p:txBody>
            </p:sp>
          </mc:Choice>
          <mc:Fallback xmlns="">
            <p:sp>
              <p:nvSpPr>
                <p:cNvPr id="9" name="Rectangle 8"/>
                <p:cNvSpPr>
                  <a:spLocks noRot="1" noChangeAspect="1" noMove="1" noResize="1" noEditPoints="1" noAdjustHandles="1" noChangeArrowheads="1" noChangeShapeType="1" noTextEdit="1"/>
                </p:cNvSpPr>
                <p:nvPr/>
              </p:nvSpPr>
              <p:spPr>
                <a:xfrm>
                  <a:off x="2700698" y="2370403"/>
                  <a:ext cx="652102" cy="400110"/>
                </a:xfrm>
                <a:prstGeom prst="rect">
                  <a:avLst/>
                </a:prstGeom>
                <a:blipFill rotWithShape="1">
                  <a:blip r:embed="rId14"/>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p:cNvSpPr/>
                <p:nvPr/>
              </p:nvSpPr>
              <p:spPr>
                <a:xfrm>
                  <a:off x="2721018" y="3535680"/>
                  <a:ext cx="65806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u="none" smtClean="0">
                                <a:latin typeface="Cambria Math"/>
                              </a:rPr>
                            </m:ctrlPr>
                          </m:sSubPr>
                          <m:e>
                            <m:r>
                              <a:rPr lang="en-US" sz="2000" i="1" u="none">
                                <a:latin typeface="Cambria Math"/>
                              </a:rPr>
                              <m:t>𝑤</m:t>
                            </m:r>
                          </m:e>
                          <m:sub>
                            <m:r>
                              <a:rPr lang="en-US" sz="2000" b="0" i="1" u="none" smtClean="0">
                                <a:latin typeface="Cambria Math"/>
                              </a:rPr>
                              <m:t>67</m:t>
                            </m:r>
                          </m:sub>
                        </m:sSub>
                      </m:oMath>
                    </m:oMathPara>
                  </a14:m>
                  <a:endParaRPr lang="en-US" sz="2000" dirty="0"/>
                </a:p>
              </p:txBody>
            </p:sp>
          </mc:Choice>
          <mc:Fallback xmlns="">
            <p:sp>
              <p:nvSpPr>
                <p:cNvPr id="53" name="Rectangle 52"/>
                <p:cNvSpPr>
                  <a:spLocks noRot="1" noChangeAspect="1" noMove="1" noResize="1" noEditPoints="1" noAdjustHandles="1" noChangeArrowheads="1" noChangeShapeType="1" noTextEdit="1"/>
                </p:cNvSpPr>
                <p:nvPr/>
              </p:nvSpPr>
              <p:spPr>
                <a:xfrm>
                  <a:off x="2721018" y="3535680"/>
                  <a:ext cx="658065" cy="400110"/>
                </a:xfrm>
                <a:prstGeom prst="rect">
                  <a:avLst/>
                </a:prstGeom>
                <a:blipFill rotWithShape="1">
                  <a:blip r:embed="rId15"/>
                  <a:stretch>
                    <a:fillRect b="-3077"/>
                  </a:stretch>
                </a:blipFill>
              </p:spPr>
              <p:txBody>
                <a:bodyPr/>
                <a:lstStyle/>
                <a:p>
                  <a:r>
                    <a:rPr lang="en-US">
                      <a:noFill/>
                    </a:rPr>
                    <a:t> </a:t>
                  </a:r>
                </a:p>
              </p:txBody>
            </p:sp>
          </mc:Fallback>
        </mc:AlternateContent>
        <p:sp>
          <p:nvSpPr>
            <p:cNvPr id="10" name="Right Arrow 9"/>
            <p:cNvSpPr/>
            <p:nvPr/>
          </p:nvSpPr>
          <p:spPr>
            <a:xfrm>
              <a:off x="4495800" y="2999283"/>
              <a:ext cx="533400" cy="38399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5" name="Right Arrow 54"/>
            <p:cNvSpPr/>
            <p:nvPr/>
          </p:nvSpPr>
          <p:spPr>
            <a:xfrm>
              <a:off x="7620000" y="3008790"/>
              <a:ext cx="457200" cy="38399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pic>
        <p:nvPicPr>
          <p:cNvPr id="54745" name="Picture 47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94767" y="2673345"/>
            <a:ext cx="2458570" cy="1007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3387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Derivation of Learning Rule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The weights are updated incrementally;  the error is computed </a:t>
                </a:r>
                <a:r>
                  <a:rPr lang="en-US" b="1" dirty="0" smtClean="0"/>
                  <a:t>for each </a:t>
                </a:r>
                <a:r>
                  <a:rPr lang="en-US" b="1" dirty="0"/>
                  <a:t>example </a:t>
                </a:r>
                <a:r>
                  <a:rPr lang="en-US" dirty="0"/>
                  <a:t>and the weight update is then derived</a:t>
                </a:r>
                <a:r>
                  <a:rPr lang="en-US" dirty="0" smtClean="0"/>
                  <a:t>.</a:t>
                </a:r>
              </a:p>
              <a:p>
                <a14:m>
                  <m:oMath xmlns:m="http://schemas.openxmlformats.org/officeDocument/2006/math">
                    <m:r>
                      <a:rPr lang="en-US" i="1">
                        <a:latin typeface="Cambria Math"/>
                      </a:rPr>
                      <m:t>𝐸𝑟</m:t>
                    </m:r>
                    <m:sSub>
                      <m:sSubPr>
                        <m:ctrlPr>
                          <a:rPr lang="en-US" b="0" i="1" smtClean="0">
                            <a:latin typeface="Cambria Math"/>
                          </a:rPr>
                        </m:ctrlPr>
                      </m:sSubPr>
                      <m:e>
                        <m:r>
                          <a:rPr lang="en-US" i="1">
                            <a:latin typeface="Cambria Math"/>
                          </a:rPr>
                          <m:t>𝑟</m:t>
                        </m:r>
                      </m:e>
                      <m:sub>
                        <m:r>
                          <a:rPr lang="en-US" b="0" i="1" smtClean="0">
                            <a:latin typeface="Cambria Math"/>
                          </a:rPr>
                          <m:t>𝑑</m:t>
                        </m:r>
                      </m:sub>
                    </m:sSub>
                    <m:d>
                      <m:dPr>
                        <m:ctrlPr>
                          <a:rPr lang="en-US" i="1">
                            <a:latin typeface="Cambria Math"/>
                          </a:rPr>
                        </m:ctrlPr>
                      </m:dPr>
                      <m:e>
                        <m:acc>
                          <m:accPr>
                            <m:chr m:val="⃗"/>
                            <m:ctrlPr>
                              <a:rPr lang="en-US" i="1">
                                <a:latin typeface="Cambria Math"/>
                              </a:rPr>
                            </m:ctrlPr>
                          </m:accPr>
                          <m:e>
                            <m:r>
                              <a:rPr lang="en-US" i="1">
                                <a:latin typeface="Cambria Math"/>
                              </a:rPr>
                              <m:t>𝑤</m:t>
                            </m:r>
                          </m:e>
                        </m:acc>
                      </m:e>
                    </m:d>
                    <m:r>
                      <a:rPr lang="en-US" i="1">
                        <a:latin typeface="Cambria Math"/>
                      </a:rPr>
                      <m:t>=</m:t>
                    </m:r>
                    <m:f>
                      <m:fPr>
                        <m:ctrlPr>
                          <a:rPr lang="en-US" i="1">
                            <a:latin typeface="Cambria Math"/>
                          </a:rPr>
                        </m:ctrlPr>
                      </m:fPr>
                      <m:num>
                        <m:r>
                          <a:rPr lang="en-US" i="1">
                            <a:latin typeface="Cambria Math"/>
                          </a:rPr>
                          <m:t>1</m:t>
                        </m:r>
                      </m:num>
                      <m:den>
                        <m:r>
                          <a:rPr lang="en-US" i="1">
                            <a:latin typeface="Cambria Math"/>
                          </a:rPr>
                          <m:t>2</m:t>
                        </m:r>
                      </m:den>
                    </m:f>
                    <m:nary>
                      <m:naryPr>
                        <m:chr m:val="∑"/>
                        <m:ctrlPr>
                          <a:rPr lang="en-US" i="1">
                            <a:latin typeface="Cambria Math"/>
                          </a:rPr>
                        </m:ctrlPr>
                      </m:naryPr>
                      <m:sub>
                        <m:r>
                          <m:rPr>
                            <m:brk m:alnAt="23"/>
                          </m:rPr>
                          <a:rPr lang="en-US" i="1">
                            <a:latin typeface="Cambria Math"/>
                          </a:rPr>
                          <m:t>𝑘</m:t>
                        </m:r>
                        <m:r>
                          <a:rPr lang="en-US" i="1">
                            <a:latin typeface="Cambria Math"/>
                          </a:rPr>
                          <m:t>∈</m:t>
                        </m:r>
                        <m:r>
                          <a:rPr lang="en-US" i="1">
                            <a:latin typeface="Cambria Math"/>
                          </a:rPr>
                          <m:t>𝐾</m:t>
                        </m:r>
                      </m:sub>
                      <m:sup/>
                      <m:e>
                        <m:sSup>
                          <m:sSupPr>
                            <m:ctrlPr>
                              <a:rPr lang="en-US" i="1">
                                <a:latin typeface="Cambria Math"/>
                              </a:rPr>
                            </m:ctrlPr>
                          </m:sSupPr>
                          <m:e>
                            <m:d>
                              <m:dPr>
                                <m:ctrlPr>
                                  <a:rPr lang="en-US" i="1">
                                    <a:latin typeface="Cambria Math"/>
                                  </a:rPr>
                                </m:ctrlPr>
                              </m:dPr>
                              <m:e>
                                <m:sSub>
                                  <m:sSubPr>
                                    <m:ctrlPr>
                                      <a:rPr lang="en-US" i="1">
                                        <a:latin typeface="Cambria Math"/>
                                      </a:rPr>
                                    </m:ctrlPr>
                                  </m:sSubPr>
                                  <m:e>
                                    <m:r>
                                      <a:rPr lang="en-US" i="1">
                                        <a:latin typeface="Cambria Math"/>
                                      </a:rPr>
                                      <m:t>𝑡</m:t>
                                    </m:r>
                                  </m:e>
                                  <m:sub>
                                    <m:r>
                                      <a:rPr lang="en-US" b="0" i="1" smtClean="0">
                                        <a:latin typeface="Cambria Math"/>
                                      </a:rPr>
                                      <m:t>𝑘</m:t>
                                    </m:r>
                                  </m:sub>
                                </m:sSub>
                                <m:r>
                                  <a:rPr lang="en-US" i="1">
                                    <a:latin typeface="Cambria Math"/>
                                  </a:rPr>
                                  <m:t>−</m:t>
                                </m:r>
                                <m:sSub>
                                  <m:sSubPr>
                                    <m:ctrlPr>
                                      <a:rPr lang="en-US" i="1">
                                        <a:latin typeface="Cambria Math"/>
                                      </a:rPr>
                                    </m:ctrlPr>
                                  </m:sSubPr>
                                  <m:e>
                                    <m:r>
                                      <a:rPr lang="en-US" i="1">
                                        <a:latin typeface="Cambria Math"/>
                                      </a:rPr>
                                      <m:t>𝑜</m:t>
                                    </m:r>
                                  </m:e>
                                  <m:sub>
                                    <m:r>
                                      <a:rPr lang="en-US" i="1">
                                        <a:latin typeface="Cambria Math"/>
                                      </a:rPr>
                                      <m:t>𝑘</m:t>
                                    </m:r>
                                  </m:sub>
                                </m:sSub>
                              </m:e>
                            </m:d>
                          </m:e>
                          <m:sup>
                            <m:r>
                              <a:rPr lang="en-US" i="1">
                                <a:latin typeface="Cambria Math"/>
                              </a:rPr>
                              <m:t>2</m:t>
                            </m:r>
                          </m:sup>
                        </m:sSup>
                      </m:e>
                    </m:nary>
                  </m:oMath>
                </a14:m>
                <a:endParaRPr lang="en-US" dirty="0"/>
              </a:p>
              <a:p>
                <a14:m>
                  <m:oMath xmlns:m="http://schemas.openxmlformats.org/officeDocument/2006/math">
                    <m:sSub>
                      <m:sSubPr>
                        <m:ctrlPr>
                          <a:rPr lang="en-US" b="0" i="1" smtClean="0">
                            <a:latin typeface="Cambria Math"/>
                          </a:rPr>
                        </m:ctrlPr>
                      </m:sSubPr>
                      <m:e>
                        <m:r>
                          <a:rPr lang="en-US" b="0" i="1" smtClean="0">
                            <a:latin typeface="Cambria Math"/>
                          </a:rPr>
                          <m:t>𝑤</m:t>
                        </m:r>
                      </m:e>
                      <m:sub>
                        <m:r>
                          <a:rPr lang="en-US" b="0" i="1" smtClean="0">
                            <a:latin typeface="Cambria Math"/>
                          </a:rPr>
                          <m:t>𝑖𝑗</m:t>
                        </m:r>
                      </m:sub>
                    </m:sSub>
                  </m:oMath>
                </a14:m>
                <a:r>
                  <a:rPr lang="en-US" dirty="0" smtClean="0"/>
                  <a:t> influences </a:t>
                </a:r>
                <a:r>
                  <a:rPr lang="en-US" dirty="0"/>
                  <a:t>the output only </a:t>
                </a:r>
                <a:r>
                  <a:rPr lang="en-US" dirty="0" smtClean="0"/>
                  <a:t>through  </a:t>
                </a:r>
                <a14:m>
                  <m:oMath xmlns:m="http://schemas.openxmlformats.org/officeDocument/2006/math">
                    <m:sSub>
                      <m:sSubPr>
                        <m:ctrlPr>
                          <a:rPr lang="en-US" i="1">
                            <a:latin typeface="Cambria Math"/>
                          </a:rPr>
                        </m:ctrlPr>
                      </m:sSubPr>
                      <m:e>
                        <m:r>
                          <m:rPr>
                            <m:sty m:val="p"/>
                          </m:rPr>
                          <a:rPr lang="en-US">
                            <a:latin typeface="Cambria Math"/>
                          </a:rPr>
                          <m:t>ne</m:t>
                        </m:r>
                        <m:r>
                          <m:rPr>
                            <m:sty m:val="p"/>
                          </m:rPr>
                          <a:rPr lang="en-US">
                            <a:latin typeface="Cambria Math"/>
                          </a:rPr>
                          <m:t>t</m:t>
                        </m:r>
                      </m:e>
                      <m:sub>
                        <m:r>
                          <a:rPr lang="en-US" i="1">
                            <a:latin typeface="Cambria Math"/>
                          </a:rPr>
                          <m:t>𝑗</m:t>
                        </m:r>
                      </m:sub>
                    </m:sSub>
                  </m:oMath>
                </a14:m>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m:rPr>
                              <m:sty m:val="p"/>
                            </m:rPr>
                            <a:rPr lang="en-US" i="0">
                              <a:latin typeface="Cambria Math"/>
                            </a:rPr>
                            <m:t>ne</m:t>
                          </m:r>
                          <m:r>
                            <m:rPr>
                              <m:sty m:val="p"/>
                            </m:rPr>
                            <a:rPr lang="en-US" b="0" i="0" smtClean="0">
                              <a:latin typeface="Cambria Math"/>
                            </a:rPr>
                            <m:t>t</m:t>
                          </m:r>
                        </m:e>
                        <m:sub>
                          <m:r>
                            <a:rPr lang="en-US" b="0" i="1" smtClean="0">
                              <a:latin typeface="Cambria Math"/>
                            </a:rPr>
                            <m:t>𝑗</m:t>
                          </m:r>
                        </m:sub>
                      </m:sSub>
                      <m:r>
                        <a:rPr lang="en-US" i="1">
                          <a:latin typeface="Cambria Math"/>
                        </a:rPr>
                        <m:t>=</m:t>
                      </m:r>
                      <m:r>
                        <a:rPr lang="en-US" b="0" i="1" smtClean="0">
                          <a:latin typeface="Cambria Math"/>
                        </a:rPr>
                        <m:t>∑</m:t>
                      </m:r>
                      <m:sSub>
                        <m:sSubPr>
                          <m:ctrlPr>
                            <a:rPr lang="en-US" i="1">
                              <a:latin typeface="Cambria Math"/>
                            </a:rPr>
                          </m:ctrlPr>
                        </m:sSubPr>
                        <m:e>
                          <m:r>
                            <a:rPr lang="en-US" i="1">
                              <a:latin typeface="Cambria Math"/>
                            </a:rPr>
                            <m:t>𝑤</m:t>
                          </m:r>
                        </m:e>
                        <m:sub>
                          <m:r>
                            <a:rPr lang="en-US" i="1">
                              <a:latin typeface="Cambria Math"/>
                            </a:rPr>
                            <m:t>𝑖𝑗</m:t>
                          </m:r>
                        </m:sub>
                      </m:sSub>
                      <m:r>
                        <a:rPr lang="en-US" i="1">
                          <a:latin typeface="Cambria Math"/>
                        </a:rPr>
                        <m:t>.</m:t>
                      </m:r>
                      <m:sSub>
                        <m:sSubPr>
                          <m:ctrlPr>
                            <a:rPr lang="en-US" i="1">
                              <a:latin typeface="Cambria Math"/>
                            </a:rPr>
                          </m:ctrlPr>
                        </m:sSubPr>
                        <m:e>
                          <m:r>
                            <a:rPr lang="en-US" i="1">
                              <a:latin typeface="Cambria Math"/>
                            </a:rPr>
                            <m:t>𝑥</m:t>
                          </m:r>
                        </m:e>
                        <m:sub>
                          <m:r>
                            <a:rPr lang="en-US" i="1">
                              <a:latin typeface="Cambria Math"/>
                            </a:rPr>
                            <m:t>𝑖𝑗</m:t>
                          </m:r>
                        </m:sub>
                      </m:sSub>
                    </m:oMath>
                  </m:oMathPara>
                </a14:m>
                <a:endParaRPr lang="en-US" dirty="0"/>
              </a:p>
              <a:p>
                <a:r>
                  <a:rPr lang="en-US" dirty="0"/>
                  <a:t>Therefore</a:t>
                </a:r>
                <a:r>
                  <a:rPr lang="en-US" dirty="0" smtClean="0"/>
                  <a:t>:</a:t>
                </a: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a:rPr>
                          </m:ctrlPr>
                        </m:fPr>
                        <m:num>
                          <m:r>
                            <a:rPr lang="en-US" i="1">
                              <a:latin typeface="Cambria Math"/>
                            </a:rPr>
                            <m:t>𝜕</m:t>
                          </m:r>
                          <m:sSub>
                            <m:sSubPr>
                              <m:ctrlPr>
                                <a:rPr lang="en-US" b="0" i="1" smtClean="0">
                                  <a:latin typeface="Cambria Math"/>
                                </a:rPr>
                              </m:ctrlPr>
                            </m:sSubPr>
                            <m:e>
                              <m:r>
                                <a:rPr lang="en-US" i="1">
                                  <a:latin typeface="Cambria Math"/>
                                </a:rPr>
                                <m:t>𝐸</m:t>
                              </m:r>
                            </m:e>
                            <m:sub>
                              <m:r>
                                <a:rPr lang="en-US" b="0" i="1" smtClean="0">
                                  <a:latin typeface="Cambria Math"/>
                                </a:rPr>
                                <m:t>𝑑</m:t>
                              </m:r>
                            </m:sub>
                          </m:sSub>
                        </m:num>
                        <m:den>
                          <m:r>
                            <a:rPr lang="en-US" i="1">
                              <a:latin typeface="Cambria Math"/>
                            </a:rPr>
                            <m:t>𝜕</m:t>
                          </m:r>
                          <m:sSub>
                            <m:sSubPr>
                              <m:ctrlPr>
                                <a:rPr lang="en-US" i="1">
                                  <a:latin typeface="Cambria Math"/>
                                </a:rPr>
                              </m:ctrlPr>
                            </m:sSubPr>
                            <m:e>
                              <m:r>
                                <a:rPr lang="en-US" i="1">
                                  <a:latin typeface="Cambria Math"/>
                                </a:rPr>
                                <m:t>𝑤</m:t>
                              </m:r>
                            </m:e>
                            <m:sub>
                              <m:r>
                                <a:rPr lang="en-US" i="1">
                                  <a:latin typeface="Cambria Math"/>
                                </a:rPr>
                                <m:t>𝑖𝑗</m:t>
                              </m:r>
                            </m:sub>
                          </m:sSub>
                        </m:den>
                      </m:f>
                      <m:r>
                        <a:rPr lang="en-US" b="0" i="1" smtClean="0">
                          <a:latin typeface="Cambria Math"/>
                        </a:rPr>
                        <m:t>=</m:t>
                      </m:r>
                      <m:f>
                        <m:fPr>
                          <m:ctrlPr>
                            <a:rPr lang="en-US" i="1">
                              <a:latin typeface="Cambria Math"/>
                            </a:rPr>
                          </m:ctrlPr>
                        </m:fPr>
                        <m:num>
                          <m:r>
                            <a:rPr lang="en-US" i="1">
                              <a:latin typeface="Cambria Math"/>
                            </a:rPr>
                            <m:t>𝜕</m:t>
                          </m:r>
                          <m:sSub>
                            <m:sSubPr>
                              <m:ctrlPr>
                                <a:rPr lang="en-US" b="0" i="1" smtClean="0">
                                  <a:latin typeface="Cambria Math"/>
                                </a:rPr>
                              </m:ctrlPr>
                            </m:sSubPr>
                            <m:e>
                              <m:r>
                                <a:rPr lang="en-US" i="1">
                                  <a:latin typeface="Cambria Math"/>
                                </a:rPr>
                                <m:t>𝐸</m:t>
                              </m:r>
                            </m:e>
                            <m:sub>
                              <m:r>
                                <a:rPr lang="en-US" b="0" i="1" smtClean="0">
                                  <a:latin typeface="Cambria Math"/>
                                </a:rPr>
                                <m:t>𝑑</m:t>
                              </m:r>
                            </m:sub>
                          </m:sSub>
                        </m:num>
                        <m:den>
                          <m:r>
                            <a:rPr lang="en-US" i="1">
                              <a:latin typeface="Cambria Math"/>
                            </a:rPr>
                            <m:t>𝜕</m:t>
                          </m:r>
                          <m:sSub>
                            <m:sSubPr>
                              <m:ctrlPr>
                                <a:rPr lang="en-US" i="1">
                                  <a:latin typeface="Cambria Math"/>
                                </a:rPr>
                              </m:ctrlPr>
                            </m:sSubPr>
                            <m:e>
                              <m:r>
                                <m:rPr>
                                  <m:sty m:val="p"/>
                                </m:rPr>
                                <a:rPr lang="en-US">
                                  <a:latin typeface="Cambria Math"/>
                                </a:rPr>
                                <m:t>net</m:t>
                              </m:r>
                            </m:e>
                            <m:sub>
                              <m:r>
                                <a:rPr lang="en-US" i="1">
                                  <a:latin typeface="Cambria Math"/>
                                </a:rPr>
                                <m:t>𝑗</m:t>
                              </m:r>
                            </m:sub>
                          </m:sSub>
                        </m:den>
                      </m:f>
                      <m:f>
                        <m:fPr>
                          <m:ctrlPr>
                            <a:rPr lang="en-US" i="1">
                              <a:latin typeface="Cambria Math"/>
                            </a:rPr>
                          </m:ctrlPr>
                        </m:fPr>
                        <m:num>
                          <m:r>
                            <a:rPr lang="en-US" i="1">
                              <a:latin typeface="Cambria Math"/>
                            </a:rPr>
                            <m:t>𝜕</m:t>
                          </m:r>
                          <m:sSub>
                            <m:sSubPr>
                              <m:ctrlPr>
                                <a:rPr lang="en-US" i="1">
                                  <a:latin typeface="Cambria Math"/>
                                </a:rPr>
                              </m:ctrlPr>
                            </m:sSubPr>
                            <m:e>
                              <m:r>
                                <m:rPr>
                                  <m:sty m:val="p"/>
                                </m:rPr>
                                <a:rPr lang="en-US">
                                  <a:latin typeface="Cambria Math"/>
                                </a:rPr>
                                <m:t>net</m:t>
                              </m:r>
                            </m:e>
                            <m:sub>
                              <m:r>
                                <a:rPr lang="en-US" i="1">
                                  <a:latin typeface="Cambria Math"/>
                                </a:rPr>
                                <m:t>𝑗</m:t>
                              </m:r>
                            </m:sub>
                          </m:sSub>
                        </m:num>
                        <m:den>
                          <m:r>
                            <a:rPr lang="en-US" i="1">
                              <a:latin typeface="Cambria Math"/>
                            </a:rPr>
                            <m:t>𝜕</m:t>
                          </m:r>
                          <m:sSub>
                            <m:sSubPr>
                              <m:ctrlPr>
                                <a:rPr lang="en-US" i="1">
                                  <a:latin typeface="Cambria Math"/>
                                </a:rPr>
                              </m:ctrlPr>
                            </m:sSubPr>
                            <m:e>
                              <m:r>
                                <a:rPr lang="en-US" i="1">
                                  <a:latin typeface="Cambria Math"/>
                                </a:rPr>
                                <m:t>𝑤</m:t>
                              </m:r>
                            </m:e>
                            <m:sub>
                              <m:r>
                                <a:rPr lang="en-US" i="1">
                                  <a:latin typeface="Cambria Math"/>
                                </a:rPr>
                                <m:t>𝑖𝑗</m:t>
                              </m:r>
                            </m:sub>
                          </m:sSub>
                        </m:den>
                      </m:f>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078" r="-2043"/>
                </a:stretch>
              </a:blipFill>
            </p:spPr>
            <p:txBody>
              <a:bodyPr/>
              <a:lstStyle/>
              <a:p>
                <a:r>
                  <a:rPr lang="en-US">
                    <a:noFill/>
                  </a:rPr>
                  <a:t> </a:t>
                </a:r>
              </a:p>
            </p:txBody>
          </p:sp>
        </mc:Fallback>
      </mc:AlternateContent>
      <p:sp>
        <p:nvSpPr>
          <p:cNvPr id="4" name="Content Placeholder 3"/>
          <p:cNvSpPr>
            <a:spLocks noGrp="1"/>
          </p:cNvSpPr>
          <p:nvPr>
            <p:ph sz="quarter" idx="13"/>
          </p:nvPr>
        </p:nvSpPr>
        <p:spPr/>
        <p:txBody>
          <a:bodyPr/>
          <a:lstStyle/>
          <a:p>
            <a:r>
              <a:rPr lang="en-US" dirty="0" smtClean="0"/>
              <a:t>Propagation error to earlier layer</a:t>
            </a:r>
            <a:endParaRPr lang="en-US" dirty="0"/>
          </a:p>
        </p:txBody>
      </p:sp>
      <p:sp>
        <p:nvSpPr>
          <p:cNvPr id="5" name="Slide Number Placeholder 4"/>
          <p:cNvSpPr>
            <a:spLocks noGrp="1"/>
          </p:cNvSpPr>
          <p:nvPr>
            <p:ph type="sldNum" sz="quarter" idx="14"/>
          </p:nvPr>
        </p:nvSpPr>
        <p:spPr/>
        <p:txBody>
          <a:bodyPr/>
          <a:lstStyle/>
          <a:p>
            <a:fld id="{FA6F6034-1516-478C-9756-BC6A8296D6DE}" type="slidenum">
              <a:rPr lang="en-US" smtClean="0"/>
              <a:pPr/>
              <a:t>28</a:t>
            </a:fld>
            <a:endParaRPr lang="en-US" dirty="0"/>
          </a:p>
        </p:txBody>
      </p:sp>
      <p:grpSp>
        <p:nvGrpSpPr>
          <p:cNvPr id="6" name="Group 5"/>
          <p:cNvGrpSpPr/>
          <p:nvPr/>
        </p:nvGrpSpPr>
        <p:grpSpPr>
          <a:xfrm>
            <a:off x="7012358" y="3619143"/>
            <a:ext cx="2207842" cy="2400657"/>
            <a:chOff x="6858000" y="2552343"/>
            <a:chExt cx="2207842" cy="2400657"/>
          </a:xfrm>
        </p:grpSpPr>
        <p:grpSp>
          <p:nvGrpSpPr>
            <p:cNvPr id="10" name="Group 51"/>
            <p:cNvGrpSpPr>
              <a:grpSpLocks/>
            </p:cNvGrpSpPr>
            <p:nvPr/>
          </p:nvGrpSpPr>
          <p:grpSpPr bwMode="auto">
            <a:xfrm>
              <a:off x="6858000" y="3009543"/>
              <a:ext cx="1661018" cy="1524000"/>
              <a:chOff x="1872" y="2496"/>
              <a:chExt cx="1392" cy="1368"/>
            </a:xfrm>
          </p:grpSpPr>
          <p:grpSp>
            <p:nvGrpSpPr>
              <p:cNvPr id="11" name="Group 26"/>
              <p:cNvGrpSpPr>
                <a:grpSpLocks/>
              </p:cNvGrpSpPr>
              <p:nvPr/>
            </p:nvGrpSpPr>
            <p:grpSpPr bwMode="auto">
              <a:xfrm>
                <a:off x="1872" y="3720"/>
                <a:ext cx="1392" cy="144"/>
                <a:chOff x="1872" y="3720"/>
                <a:chExt cx="1392" cy="144"/>
              </a:xfrm>
            </p:grpSpPr>
            <p:sp>
              <p:nvSpPr>
                <p:cNvPr id="41"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25"/>
              <p:cNvGrpSpPr>
                <a:grpSpLocks/>
              </p:cNvGrpSpPr>
              <p:nvPr/>
            </p:nvGrpSpPr>
            <p:grpSpPr bwMode="auto">
              <a:xfrm>
                <a:off x="2016" y="3108"/>
                <a:ext cx="1056" cy="144"/>
                <a:chOff x="2016" y="3168"/>
                <a:chExt cx="1056" cy="144"/>
              </a:xfrm>
            </p:grpSpPr>
            <p:sp>
              <p:nvSpPr>
                <p:cNvPr id="38"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27"/>
              <p:cNvGrpSpPr>
                <a:grpSpLocks/>
              </p:cNvGrpSpPr>
              <p:nvPr/>
            </p:nvGrpSpPr>
            <p:grpSpPr bwMode="auto">
              <a:xfrm>
                <a:off x="2208" y="2496"/>
                <a:ext cx="624" cy="144"/>
                <a:chOff x="2208" y="2496"/>
                <a:chExt cx="624" cy="144"/>
              </a:xfrm>
            </p:grpSpPr>
            <p:sp>
              <p:nvSpPr>
                <p:cNvPr id="36"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4" name="AutoShape 28"/>
              <p:cNvCxnSpPr>
                <a:cxnSpLocks noChangeShapeType="1"/>
                <a:stCxn id="37" idx="4"/>
                <a:endCxn id="39"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29"/>
              <p:cNvCxnSpPr>
                <a:cxnSpLocks noChangeShapeType="1"/>
                <a:stCxn id="37" idx="4"/>
                <a:endCxn id="40"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30"/>
              <p:cNvCxnSpPr>
                <a:cxnSpLocks noChangeShapeType="1"/>
                <a:stCxn id="37" idx="4"/>
                <a:endCxn id="38"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31"/>
              <p:cNvCxnSpPr>
                <a:cxnSpLocks noChangeShapeType="1"/>
                <a:stCxn id="36" idx="4"/>
                <a:endCxn id="39"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32"/>
              <p:cNvCxnSpPr>
                <a:cxnSpLocks noChangeShapeType="1"/>
                <a:stCxn id="36" idx="4"/>
                <a:endCxn id="40"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33"/>
              <p:cNvCxnSpPr>
                <a:cxnSpLocks noChangeShapeType="1"/>
                <a:stCxn id="36" idx="4"/>
                <a:endCxn id="38"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34"/>
              <p:cNvCxnSpPr>
                <a:cxnSpLocks noChangeShapeType="1"/>
                <a:stCxn id="38" idx="4"/>
                <a:endCxn id="41"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5"/>
              <p:cNvCxnSpPr>
                <a:cxnSpLocks noChangeShapeType="1"/>
                <a:stCxn id="38" idx="4"/>
                <a:endCxn id="42"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6"/>
              <p:cNvCxnSpPr>
                <a:cxnSpLocks noChangeShapeType="1"/>
                <a:stCxn id="38" idx="4"/>
                <a:endCxn id="45"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37"/>
              <p:cNvCxnSpPr>
                <a:cxnSpLocks noChangeShapeType="1"/>
                <a:stCxn id="38" idx="4"/>
                <a:endCxn id="43"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8"/>
              <p:cNvCxnSpPr>
                <a:cxnSpLocks noChangeShapeType="1"/>
                <a:stCxn id="38" idx="4"/>
                <a:endCxn id="44"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40"/>
              <p:cNvCxnSpPr>
                <a:cxnSpLocks noChangeShapeType="1"/>
                <a:endCxn id="45"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41"/>
              <p:cNvCxnSpPr>
                <a:cxnSpLocks noChangeShapeType="1"/>
                <a:stCxn id="40" idx="4"/>
                <a:endCxn id="42"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42"/>
              <p:cNvCxnSpPr>
                <a:cxnSpLocks noChangeShapeType="1"/>
                <a:endCxn id="41"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44"/>
              <p:cNvCxnSpPr>
                <a:cxnSpLocks noChangeShapeType="1"/>
                <a:stCxn id="39" idx="4"/>
                <a:endCxn id="44"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5"/>
              <p:cNvCxnSpPr>
                <a:cxnSpLocks noChangeShapeType="1"/>
                <a:stCxn id="39" idx="4"/>
                <a:endCxn id="43"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6"/>
              <p:cNvCxnSpPr>
                <a:cxnSpLocks noChangeShapeType="1"/>
                <a:stCxn id="39" idx="4"/>
                <a:endCxn id="45"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7"/>
              <p:cNvCxnSpPr>
                <a:cxnSpLocks noChangeShapeType="1"/>
                <a:stCxn id="39" idx="4"/>
                <a:endCxn id="42"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8"/>
              <p:cNvCxnSpPr>
                <a:cxnSpLocks noChangeShapeType="1"/>
                <a:stCxn id="39" idx="4"/>
                <a:endCxn id="41"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9"/>
              <p:cNvCxnSpPr>
                <a:cxnSpLocks noChangeShapeType="1"/>
                <a:stCxn id="40" idx="4"/>
                <a:endCxn id="44"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mc:AlternateContent xmlns:mc="http://schemas.openxmlformats.org/markup-compatibility/2006" xmlns:a14="http://schemas.microsoft.com/office/drawing/2010/main">
          <mc:Choice Requires="a14">
            <p:sp>
              <p:nvSpPr>
                <p:cNvPr id="46" name="TextBox 45"/>
                <p:cNvSpPr txBox="1"/>
                <p:nvPr/>
              </p:nvSpPr>
              <p:spPr>
                <a:xfrm>
                  <a:off x="6949112" y="2552343"/>
                  <a:ext cx="1578253" cy="2400657"/>
                </a:xfrm>
                <a:prstGeom prst="rect">
                  <a:avLst/>
                </a:prstGeom>
                <a:noFill/>
              </p:spPr>
              <p:txBody>
                <a:bodyPr wrap="none" rtlCol="0">
                  <a:spAutoFit/>
                </a:bodyPr>
                <a:lstStyle/>
                <a:p>
                  <a:pPr algn="ctr"/>
                  <a14:m>
                    <m:oMath xmlns:m="http://schemas.openxmlformats.org/officeDocument/2006/math">
                      <m:sSub>
                        <m:sSubPr>
                          <m:ctrlPr>
                            <a:rPr lang="en-US" sz="2500" i="1" u="none" smtClean="0">
                              <a:latin typeface="Cambria Math"/>
                            </a:rPr>
                          </m:ctrlPr>
                        </m:sSubPr>
                        <m:e>
                          <m:r>
                            <a:rPr lang="en-US" sz="2500" i="1" u="none">
                              <a:latin typeface="Cambria Math"/>
                            </a:rPr>
                            <m:t>𝑜</m:t>
                          </m:r>
                        </m:e>
                        <m:sub>
                          <m:r>
                            <a:rPr lang="en-US" sz="2500" b="0" i="1" u="none" smtClean="0">
                              <a:latin typeface="Cambria Math"/>
                            </a:rPr>
                            <m:t>1</m:t>
                          </m:r>
                        </m:sub>
                      </m:sSub>
                    </m:oMath>
                  </a14:m>
                  <a:r>
                    <a:rPr lang="en-US" sz="2500" u="none" dirty="0" smtClean="0"/>
                    <a:t>…</a:t>
                  </a:r>
                  <a14:m>
                    <m:oMath xmlns:m="http://schemas.openxmlformats.org/officeDocument/2006/math">
                      <m:sSub>
                        <m:sSubPr>
                          <m:ctrlPr>
                            <a:rPr lang="en-US" sz="2500" i="1" u="none">
                              <a:latin typeface="Cambria Math"/>
                            </a:rPr>
                          </m:ctrlPr>
                        </m:sSubPr>
                        <m:e>
                          <m:r>
                            <a:rPr lang="en-US" sz="2500" i="1" u="none">
                              <a:latin typeface="Cambria Math"/>
                            </a:rPr>
                            <m:t>𝑜</m:t>
                          </m:r>
                        </m:e>
                        <m:sub>
                          <m:r>
                            <a:rPr lang="en-US" sz="2500" b="0" i="1" u="none" smtClean="0">
                              <a:latin typeface="Cambria Math"/>
                            </a:rPr>
                            <m:t>𝑘</m:t>
                          </m:r>
                        </m:sub>
                      </m:sSub>
                    </m:oMath>
                  </a14:m>
                  <a:r>
                    <a:rPr lang="en-US" sz="2500" u="none" dirty="0" smtClean="0"/>
                    <a:t> </a:t>
                  </a:r>
                </a:p>
                <a:p>
                  <a:pPr algn="ctr"/>
                  <a:endParaRPr lang="en-US" sz="2500" u="none" dirty="0"/>
                </a:p>
                <a:p>
                  <a:pPr algn="ctr"/>
                  <a:r>
                    <a:rPr lang="en-US" sz="2500" u="none" dirty="0" smtClean="0"/>
                    <a:t>                </a:t>
                  </a:r>
                  <a14:m>
                    <m:oMath xmlns:m="http://schemas.openxmlformats.org/officeDocument/2006/math">
                      <m:r>
                        <a:rPr lang="en-US" sz="2500" b="0" i="1" u="none" smtClean="0">
                          <a:latin typeface="Cambria Math"/>
                        </a:rPr>
                        <m:t>𝑗</m:t>
                      </m:r>
                    </m:oMath>
                  </a14:m>
                  <a:endParaRPr lang="en-US" sz="2500" u="none" dirty="0" smtClean="0"/>
                </a:p>
                <a:p>
                  <a:pPr algn="ctr"/>
                  <a:endParaRPr lang="en-US" sz="2500" u="none" dirty="0" smtClean="0"/>
                </a:p>
                <a:p>
                  <a:pPr algn="ctr"/>
                  <a:endParaRPr lang="en-US" sz="2500" u="none" dirty="0" smtClean="0"/>
                </a:p>
                <a:p>
                  <a:pPr algn="ctr"/>
                  <a:r>
                    <a:rPr lang="en-US" sz="2500" u="none" dirty="0" smtClean="0"/>
                    <a:t>        </a:t>
                  </a:r>
                  <a14:m>
                    <m:oMath xmlns:m="http://schemas.openxmlformats.org/officeDocument/2006/math">
                      <m:r>
                        <a:rPr lang="en-US" sz="2500" i="1" u="none">
                          <a:latin typeface="Cambria Math"/>
                        </a:rPr>
                        <m:t>𝑖</m:t>
                      </m:r>
                    </m:oMath>
                  </a14:m>
                  <a:endParaRPr lang="en-US" sz="2500" u="none" dirty="0" smtClean="0"/>
                </a:p>
              </p:txBody>
            </p:sp>
          </mc:Choice>
          <mc:Fallback xmlns="">
            <p:sp>
              <p:nvSpPr>
                <p:cNvPr id="46" name="TextBox 45"/>
                <p:cNvSpPr txBox="1">
                  <a:spLocks noRot="1" noChangeAspect="1" noMove="1" noResize="1" noEditPoints="1" noAdjustHandles="1" noChangeArrowheads="1" noChangeShapeType="1" noTextEdit="1"/>
                </p:cNvSpPr>
                <p:nvPr/>
              </p:nvSpPr>
              <p:spPr>
                <a:xfrm>
                  <a:off x="6949112" y="2552343"/>
                  <a:ext cx="1578253" cy="2400657"/>
                </a:xfrm>
                <a:prstGeom prst="rect">
                  <a:avLst/>
                </a:prstGeom>
                <a:blipFill rotWithShape="1">
                  <a:blip r:embed="rId3"/>
                  <a:stretch>
                    <a:fillRect t="-2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p:cNvSpPr/>
                <p:nvPr/>
              </p:nvSpPr>
              <p:spPr>
                <a:xfrm>
                  <a:off x="8382000" y="3851983"/>
                  <a:ext cx="683842"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u="none" smtClean="0">
                                <a:latin typeface="Cambria Math"/>
                              </a:rPr>
                            </m:ctrlPr>
                          </m:sSubPr>
                          <m:e>
                            <m:r>
                              <a:rPr lang="en-US" sz="2400" b="0" i="1" u="none" smtClean="0">
                                <a:latin typeface="Cambria Math"/>
                              </a:rPr>
                              <m:t>𝑤</m:t>
                            </m:r>
                          </m:e>
                          <m:sub>
                            <m:r>
                              <a:rPr lang="en-US" sz="2400" b="0" i="1" u="none" smtClean="0">
                                <a:latin typeface="Cambria Math"/>
                              </a:rPr>
                              <m:t>𝑖𝑗</m:t>
                            </m:r>
                          </m:sub>
                        </m:sSub>
                      </m:oMath>
                    </m:oMathPara>
                  </a14:m>
                  <a:endParaRPr lang="en-US" sz="2400" u="none" dirty="0"/>
                </a:p>
              </p:txBody>
            </p:sp>
          </mc:Choice>
          <mc:Fallback xmlns="">
            <p:sp>
              <p:nvSpPr>
                <p:cNvPr id="49" name="Rectangle 48"/>
                <p:cNvSpPr>
                  <a:spLocks noRot="1" noChangeAspect="1" noMove="1" noResize="1" noEditPoints="1" noAdjustHandles="1" noChangeArrowheads="1" noChangeShapeType="1" noTextEdit="1"/>
                </p:cNvSpPr>
                <p:nvPr/>
              </p:nvSpPr>
              <p:spPr>
                <a:xfrm>
                  <a:off x="8382000" y="3851983"/>
                  <a:ext cx="683842" cy="491417"/>
                </a:xfrm>
                <a:prstGeom prst="rect">
                  <a:avLst/>
                </a:prstGeom>
                <a:blipFill rotWithShape="1">
                  <a:blip r:embed="rId4"/>
                  <a:stretch>
                    <a:fillRect b="-9877"/>
                  </a:stretch>
                </a:blipFill>
              </p:spPr>
              <p:txBody>
                <a:bodyPr/>
                <a:lstStyle/>
                <a:p>
                  <a:r>
                    <a:rPr lang="en-US">
                      <a:noFill/>
                    </a:rPr>
                    <a:t> </a:t>
                  </a:r>
                </a:p>
              </p:txBody>
            </p:sp>
          </mc:Fallback>
        </mc:AlternateContent>
      </p:grpSp>
    </p:spTree>
    <p:extLst>
      <p:ext uri="{BB962C8B-B14F-4D97-AF65-F5344CB8AC3E}">
        <p14:creationId xmlns:p14="http://schemas.microsoft.com/office/powerpoint/2010/main" val="268765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4" name="Rectangle 43"/>
              <p:cNvSpPr/>
              <p:nvPr/>
            </p:nvSpPr>
            <p:spPr>
              <a:xfrm>
                <a:off x="2525233" y="4180367"/>
                <a:ext cx="4071243" cy="517834"/>
              </a:xfrm>
              <a:prstGeom prst="rect">
                <a:avLst/>
              </a:prstGeom>
            </p:spPr>
            <p:txBody>
              <a:bodyPr wrap="none">
                <a:spAutoFit/>
              </a:bodyPr>
              <a:lstStyle/>
              <a:p>
                <a:pPr marL="0" indent="0">
                  <a:buNone/>
                </a:pPr>
                <a14:m>
                  <m:oMathPara xmlns:m="http://schemas.openxmlformats.org/officeDocument/2006/math">
                    <m:oMathParaPr>
                      <m:jc m:val="left"/>
                    </m:oMathParaPr>
                    <m:oMath xmlns:m="http://schemas.openxmlformats.org/officeDocument/2006/math">
                      <m:r>
                        <a:rPr lang="en-US" sz="2400" i="1" u="none">
                          <a:latin typeface="Cambria Math"/>
                        </a:rPr>
                        <m:t>=−</m:t>
                      </m:r>
                      <m:d>
                        <m:dPr>
                          <m:ctrlPr>
                            <a:rPr lang="en-US" sz="2400" i="1" u="none">
                              <a:latin typeface="Cambria Math"/>
                            </a:rPr>
                          </m:ctrlPr>
                        </m:dPr>
                        <m:e>
                          <m:sSub>
                            <m:sSubPr>
                              <m:ctrlPr>
                                <a:rPr lang="en-US" sz="2400" i="1" u="none">
                                  <a:latin typeface="Cambria Math"/>
                                </a:rPr>
                              </m:ctrlPr>
                            </m:sSubPr>
                            <m:e>
                              <m:r>
                                <a:rPr lang="en-US" sz="2400" i="1" u="none">
                                  <a:latin typeface="Cambria Math"/>
                                </a:rPr>
                                <m:t>𝑡</m:t>
                              </m:r>
                            </m:e>
                            <m:sub>
                              <m:r>
                                <a:rPr lang="en-US" sz="2400" i="1" u="none">
                                  <a:latin typeface="Cambria Math"/>
                                </a:rPr>
                                <m:t>𝑗</m:t>
                              </m:r>
                            </m:sub>
                          </m:sSub>
                          <m:r>
                            <a:rPr lang="en-US" sz="2400" i="1" u="none">
                              <a:latin typeface="Cambria Math"/>
                            </a:rPr>
                            <m:t>−</m:t>
                          </m:r>
                          <m:sSub>
                            <m:sSubPr>
                              <m:ctrlPr>
                                <a:rPr lang="en-US" sz="2400" i="1" u="none">
                                  <a:latin typeface="Cambria Math"/>
                                </a:rPr>
                              </m:ctrlPr>
                            </m:sSubPr>
                            <m:e>
                              <m:r>
                                <a:rPr lang="en-US" sz="2400" i="1" u="none">
                                  <a:latin typeface="Cambria Math"/>
                                </a:rPr>
                                <m:t>𝑜</m:t>
                              </m:r>
                            </m:e>
                            <m:sub>
                              <m:r>
                                <a:rPr lang="en-US" sz="2400" i="1" u="none">
                                  <a:latin typeface="Cambria Math"/>
                                </a:rPr>
                                <m:t>𝑗</m:t>
                              </m:r>
                            </m:sub>
                          </m:sSub>
                        </m:e>
                      </m:d>
                      <m:r>
                        <a:rPr lang="en-US" sz="2400" i="1" u="none">
                          <a:latin typeface="Cambria Math"/>
                        </a:rPr>
                        <m:t>   </m:t>
                      </m:r>
                      <m:sSub>
                        <m:sSubPr>
                          <m:ctrlPr>
                            <a:rPr lang="en-US" sz="2400" i="1" u="none">
                              <a:latin typeface="Cambria Math"/>
                            </a:rPr>
                          </m:ctrlPr>
                        </m:sSubPr>
                        <m:e>
                          <m:r>
                            <a:rPr lang="en-US" sz="2400" i="1" u="none">
                              <a:latin typeface="Cambria Math"/>
                            </a:rPr>
                            <m:t>𝑜</m:t>
                          </m:r>
                        </m:e>
                        <m:sub>
                          <m:r>
                            <a:rPr lang="en-US" sz="2400" i="1" u="none">
                              <a:latin typeface="Cambria Math"/>
                            </a:rPr>
                            <m:t>𝑗</m:t>
                          </m:r>
                        </m:sub>
                      </m:sSub>
                      <m:d>
                        <m:dPr>
                          <m:ctrlPr>
                            <a:rPr lang="en-US" sz="2400" i="1" u="none">
                              <a:latin typeface="Cambria Math"/>
                            </a:rPr>
                          </m:ctrlPr>
                        </m:dPr>
                        <m:e>
                          <m:r>
                            <a:rPr lang="en-US" sz="2400" i="1" u="none">
                              <a:latin typeface="Cambria Math"/>
                            </a:rPr>
                            <m:t>1</m:t>
                          </m:r>
                          <m:r>
                            <a:rPr lang="en-US" sz="2400" i="1" u="none">
                              <a:latin typeface="Cambria Math"/>
                            </a:rPr>
                            <m:t>−</m:t>
                          </m:r>
                          <m:sSub>
                            <m:sSubPr>
                              <m:ctrlPr>
                                <a:rPr lang="en-US" sz="2400" i="1" u="none">
                                  <a:latin typeface="Cambria Math"/>
                                </a:rPr>
                              </m:ctrlPr>
                            </m:sSubPr>
                            <m:e>
                              <m:r>
                                <a:rPr lang="en-US" sz="2400" i="1" u="none">
                                  <a:latin typeface="Cambria Math"/>
                                </a:rPr>
                                <m:t>𝑜</m:t>
                              </m:r>
                            </m:e>
                            <m:sub>
                              <m:r>
                                <a:rPr lang="en-US" sz="2400" i="1" u="none">
                                  <a:latin typeface="Cambria Math"/>
                                </a:rPr>
                                <m:t>𝑗</m:t>
                              </m:r>
                            </m:sub>
                          </m:sSub>
                        </m:e>
                      </m:d>
                      <m:r>
                        <a:rPr lang="en-US" sz="2400" i="1" u="none">
                          <a:latin typeface="Cambria Math"/>
                        </a:rPr>
                        <m:t>    </m:t>
                      </m:r>
                      <m:sSub>
                        <m:sSubPr>
                          <m:ctrlPr>
                            <a:rPr lang="en-US" sz="2400" i="1" u="none">
                              <a:latin typeface="Cambria Math"/>
                            </a:rPr>
                          </m:ctrlPr>
                        </m:sSubPr>
                        <m:e>
                          <m:r>
                            <a:rPr lang="en-US" sz="2400" i="1" u="none">
                              <a:latin typeface="Cambria Math"/>
                            </a:rPr>
                            <m:t>𝑥</m:t>
                          </m:r>
                        </m:e>
                        <m:sub>
                          <m:r>
                            <a:rPr lang="en-US" sz="2400" i="1" u="none">
                              <a:latin typeface="Cambria Math"/>
                            </a:rPr>
                            <m:t>𝑖𝑗</m:t>
                          </m:r>
                        </m:sub>
                      </m:sSub>
                    </m:oMath>
                  </m:oMathPara>
                </a14:m>
                <a:endParaRPr lang="en-US" sz="2400" u="none" dirty="0"/>
              </a:p>
            </p:txBody>
          </p:sp>
        </mc:Choice>
        <mc:Fallback xmlns="">
          <p:sp>
            <p:nvSpPr>
              <p:cNvPr id="44" name="Rectangle 43"/>
              <p:cNvSpPr>
                <a:spLocks noRot="1" noChangeAspect="1" noMove="1" noResize="1" noEditPoints="1" noAdjustHandles="1" noChangeArrowheads="1" noChangeShapeType="1" noTextEdit="1"/>
              </p:cNvSpPr>
              <p:nvPr/>
            </p:nvSpPr>
            <p:spPr>
              <a:xfrm>
                <a:off x="2525233" y="4180367"/>
                <a:ext cx="4071243" cy="517834"/>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Rectangle 42"/>
              <p:cNvSpPr/>
              <p:nvPr/>
            </p:nvSpPr>
            <p:spPr>
              <a:xfrm>
                <a:off x="2470299" y="3368353"/>
                <a:ext cx="3304815" cy="9094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u="none" smtClean="0">
                          <a:latin typeface="Cambria Math"/>
                        </a:rPr>
                        <m:t>=</m:t>
                      </m:r>
                      <m:f>
                        <m:fPr>
                          <m:ctrlPr>
                            <a:rPr lang="en-US" sz="2400" i="1" u="none">
                              <a:latin typeface="Cambria Math"/>
                            </a:rPr>
                          </m:ctrlPr>
                        </m:fPr>
                        <m:num>
                          <m:r>
                            <a:rPr lang="en-US" sz="2400" i="1" u="none">
                              <a:latin typeface="Cambria Math"/>
                            </a:rPr>
                            <m:t>𝜕</m:t>
                          </m:r>
                          <m:sSub>
                            <m:sSubPr>
                              <m:ctrlPr>
                                <a:rPr lang="en-US" sz="2400" i="1" u="none">
                                  <a:latin typeface="Cambria Math"/>
                                </a:rPr>
                              </m:ctrlPr>
                            </m:sSubPr>
                            <m:e>
                              <m:r>
                                <a:rPr lang="en-US" sz="2400" i="1" u="none">
                                  <a:latin typeface="Cambria Math"/>
                                </a:rPr>
                                <m:t>𝐸</m:t>
                              </m:r>
                            </m:e>
                            <m:sub>
                              <m:r>
                                <a:rPr lang="en-US" sz="2400" i="1" u="none">
                                  <a:latin typeface="Cambria Math"/>
                                </a:rPr>
                                <m:t>𝑑</m:t>
                              </m:r>
                            </m:sub>
                          </m:sSub>
                        </m:num>
                        <m:den>
                          <m:r>
                            <a:rPr lang="en-US" sz="2400" i="1" u="none">
                              <a:latin typeface="Cambria Math"/>
                            </a:rPr>
                            <m:t>𝜕</m:t>
                          </m:r>
                          <m:sSub>
                            <m:sSubPr>
                              <m:ctrlPr>
                                <a:rPr lang="en-US" sz="2400" i="1" u="none">
                                  <a:latin typeface="Cambria Math"/>
                                </a:rPr>
                              </m:ctrlPr>
                            </m:sSubPr>
                            <m:e>
                              <m:r>
                                <m:rPr>
                                  <m:sty m:val="p"/>
                                </m:rPr>
                                <a:rPr lang="en-US" sz="2400" u="none">
                                  <a:latin typeface="Cambria Math"/>
                                </a:rPr>
                                <m:t>o</m:t>
                              </m:r>
                            </m:e>
                            <m:sub>
                              <m:r>
                                <a:rPr lang="en-US" sz="2400" i="1" u="none">
                                  <a:latin typeface="Cambria Math"/>
                                </a:rPr>
                                <m:t>𝑗</m:t>
                              </m:r>
                            </m:sub>
                          </m:sSub>
                        </m:den>
                      </m:f>
                      <m:r>
                        <a:rPr lang="en-US" sz="2400" i="1" u="none">
                          <a:latin typeface="Cambria Math"/>
                        </a:rPr>
                        <m:t>     </m:t>
                      </m:r>
                      <m:f>
                        <m:fPr>
                          <m:ctrlPr>
                            <a:rPr lang="en-US" sz="2400" i="1" u="none">
                              <a:latin typeface="Cambria Math"/>
                            </a:rPr>
                          </m:ctrlPr>
                        </m:fPr>
                        <m:num>
                          <m:r>
                            <a:rPr lang="en-US" sz="2400" i="1" u="none">
                              <a:latin typeface="Cambria Math"/>
                            </a:rPr>
                            <m:t>𝜕</m:t>
                          </m:r>
                          <m:sSub>
                            <m:sSubPr>
                              <m:ctrlPr>
                                <a:rPr lang="en-US" sz="2400" i="1" u="none">
                                  <a:latin typeface="Cambria Math"/>
                                </a:rPr>
                              </m:ctrlPr>
                            </m:sSubPr>
                            <m:e>
                              <m:r>
                                <a:rPr lang="en-US" sz="2400" i="1" u="none">
                                  <a:latin typeface="Cambria Math"/>
                                </a:rPr>
                                <m:t>𝑜</m:t>
                              </m:r>
                            </m:e>
                            <m:sub>
                              <m:r>
                                <a:rPr lang="en-US" sz="2400" b="0" i="1" u="none" smtClean="0">
                                  <a:latin typeface="Cambria Math"/>
                                </a:rPr>
                                <m:t>𝑗</m:t>
                              </m:r>
                            </m:sub>
                          </m:sSub>
                        </m:num>
                        <m:den>
                          <m:r>
                            <a:rPr lang="en-US" sz="2400" i="1" u="none">
                              <a:latin typeface="Cambria Math"/>
                            </a:rPr>
                            <m:t>𝜕</m:t>
                          </m:r>
                          <m:sSub>
                            <m:sSubPr>
                              <m:ctrlPr>
                                <a:rPr lang="en-US" sz="2400" i="1" u="none">
                                  <a:latin typeface="Cambria Math"/>
                                </a:rPr>
                              </m:ctrlPr>
                            </m:sSubPr>
                            <m:e>
                              <m:r>
                                <m:rPr>
                                  <m:sty m:val="p"/>
                                </m:rPr>
                                <a:rPr lang="en-US" sz="2400" u="none">
                                  <a:latin typeface="Cambria Math"/>
                                </a:rPr>
                                <m:t>net</m:t>
                              </m:r>
                            </m:e>
                            <m:sub>
                              <m:r>
                                <a:rPr lang="en-US" sz="2400" i="1" u="none">
                                  <a:latin typeface="Cambria Math"/>
                                </a:rPr>
                                <m:t>𝑗</m:t>
                              </m:r>
                            </m:sub>
                          </m:sSub>
                        </m:den>
                      </m:f>
                      <m:r>
                        <a:rPr lang="en-US" sz="2400" i="1" u="none">
                          <a:latin typeface="Cambria Math"/>
                        </a:rPr>
                        <m:t>     </m:t>
                      </m:r>
                      <m:f>
                        <m:fPr>
                          <m:ctrlPr>
                            <a:rPr lang="en-US" sz="2400" i="1" u="none">
                              <a:latin typeface="Cambria Math"/>
                            </a:rPr>
                          </m:ctrlPr>
                        </m:fPr>
                        <m:num>
                          <m:r>
                            <a:rPr lang="en-US" sz="2400" i="1" u="none">
                              <a:latin typeface="Cambria Math"/>
                            </a:rPr>
                            <m:t>𝜕</m:t>
                          </m:r>
                          <m:sSub>
                            <m:sSubPr>
                              <m:ctrlPr>
                                <a:rPr lang="en-US" sz="2400" i="1" u="none">
                                  <a:latin typeface="Cambria Math"/>
                                </a:rPr>
                              </m:ctrlPr>
                            </m:sSubPr>
                            <m:e>
                              <m:r>
                                <m:rPr>
                                  <m:sty m:val="p"/>
                                </m:rPr>
                                <a:rPr lang="en-US" sz="2400" u="none">
                                  <a:latin typeface="Cambria Math"/>
                                </a:rPr>
                                <m:t>net</m:t>
                              </m:r>
                            </m:e>
                            <m:sub>
                              <m:r>
                                <a:rPr lang="en-US" sz="2400" i="1" u="none">
                                  <a:latin typeface="Cambria Math"/>
                                </a:rPr>
                                <m:t>𝑗</m:t>
                              </m:r>
                            </m:sub>
                          </m:sSub>
                        </m:num>
                        <m:den>
                          <m:r>
                            <a:rPr lang="en-US" sz="2400" i="1" u="none">
                              <a:latin typeface="Cambria Math"/>
                            </a:rPr>
                            <m:t>𝜕</m:t>
                          </m:r>
                          <m:sSub>
                            <m:sSubPr>
                              <m:ctrlPr>
                                <a:rPr lang="en-US" sz="2400" i="1" u="none">
                                  <a:latin typeface="Cambria Math"/>
                                </a:rPr>
                              </m:ctrlPr>
                            </m:sSubPr>
                            <m:e>
                              <m:r>
                                <a:rPr lang="en-US" sz="2400" i="1" u="none">
                                  <a:latin typeface="Cambria Math"/>
                                </a:rPr>
                                <m:t>𝑤</m:t>
                              </m:r>
                            </m:e>
                            <m:sub>
                              <m:r>
                                <a:rPr lang="en-US" sz="2400" i="1" u="none">
                                  <a:latin typeface="Cambria Math"/>
                                </a:rPr>
                                <m:t>𝑖𝑗</m:t>
                              </m:r>
                            </m:sub>
                          </m:sSub>
                        </m:den>
                      </m:f>
                    </m:oMath>
                  </m:oMathPara>
                </a14:m>
                <a:endParaRPr lang="en-US" sz="2400" u="none" dirty="0"/>
              </a:p>
            </p:txBody>
          </p:sp>
        </mc:Choice>
        <mc:Fallback>
          <p:sp>
            <p:nvSpPr>
              <p:cNvPr id="43" name="Rectangle 42"/>
              <p:cNvSpPr>
                <a:spLocks noRot="1" noChangeAspect="1" noMove="1" noResize="1" noEditPoints="1" noAdjustHandles="1" noChangeArrowheads="1" noChangeShapeType="1" noTextEdit="1"/>
              </p:cNvSpPr>
              <p:nvPr/>
            </p:nvSpPr>
            <p:spPr>
              <a:xfrm>
                <a:off x="2470299" y="3368353"/>
                <a:ext cx="3304815" cy="909480"/>
              </a:xfrm>
              <a:prstGeom prst="rect">
                <a:avLst/>
              </a:prstGeom>
              <a:blipFill rotWithShape="1">
                <a:blip r:embed="rId3"/>
                <a:stretch>
                  <a:fillRect/>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Derivation of Learning </a:t>
            </a:r>
            <a:r>
              <a:rPr lang="en-US" dirty="0" smtClean="0"/>
              <a:t>Rule (2)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Weight updates of </a:t>
                </a:r>
                <a:r>
                  <a:rPr lang="en-US" dirty="0"/>
                  <a:t>output units:</a:t>
                </a:r>
              </a:p>
              <a:p>
                <a:pPr lvl="1"/>
                <a14:m>
                  <m:oMath xmlns:m="http://schemas.openxmlformats.org/officeDocument/2006/math">
                    <m:sSub>
                      <m:sSubPr>
                        <m:ctrlPr>
                          <a:rPr lang="en-US" i="1">
                            <a:latin typeface="Cambria Math"/>
                          </a:rPr>
                        </m:ctrlPr>
                      </m:sSubPr>
                      <m:e>
                        <m:r>
                          <a:rPr lang="en-US" i="1">
                            <a:latin typeface="Cambria Math"/>
                          </a:rPr>
                          <m:t>𝑤</m:t>
                        </m:r>
                      </m:e>
                      <m:sub>
                        <m:r>
                          <a:rPr lang="en-US" i="1">
                            <a:latin typeface="Cambria Math"/>
                          </a:rPr>
                          <m:t>𝑖𝑗</m:t>
                        </m:r>
                      </m:sub>
                    </m:sSub>
                  </m:oMath>
                </a14:m>
                <a:r>
                  <a:rPr lang="en-US" dirty="0" smtClean="0"/>
                  <a:t> influences </a:t>
                </a:r>
                <a:r>
                  <a:rPr lang="en-US" dirty="0"/>
                  <a:t>the output only through</a:t>
                </a:r>
              </a:p>
              <a:p>
                <a:r>
                  <a:rPr lang="en-US" dirty="0"/>
                  <a:t>Therefore: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t="-1078"/>
                </a:stretch>
              </a:blipFill>
            </p:spPr>
            <p:txBody>
              <a:bodyPr/>
              <a:lstStyle/>
              <a:p>
                <a:r>
                  <a:rPr lang="en-US">
                    <a:noFill/>
                  </a:rPr>
                  <a:t> </a:t>
                </a:r>
              </a:p>
            </p:txBody>
          </p:sp>
        </mc:Fallback>
      </mc:AlternateContent>
      <p:sp>
        <p:nvSpPr>
          <p:cNvPr id="4" name="Content Placeholder 3"/>
          <p:cNvSpPr>
            <a:spLocks noGrp="1"/>
          </p:cNvSpPr>
          <p:nvPr>
            <p:ph sz="quarter" idx="13"/>
          </p:nvPr>
        </p:nvSpPr>
        <p:spPr/>
        <p:txBody>
          <a:bodyPr/>
          <a:lstStyle/>
          <a:p>
            <a:endParaRPr lang="en-US" dirty="0"/>
          </a:p>
        </p:txBody>
      </p:sp>
      <p:sp>
        <p:nvSpPr>
          <p:cNvPr id="5" name="Slide Number Placeholder 4"/>
          <p:cNvSpPr>
            <a:spLocks noGrp="1"/>
          </p:cNvSpPr>
          <p:nvPr>
            <p:ph type="sldNum" sz="quarter" idx="14"/>
          </p:nvPr>
        </p:nvSpPr>
        <p:spPr/>
        <p:txBody>
          <a:bodyPr/>
          <a:lstStyle/>
          <a:p>
            <a:fld id="{FA6F6034-1516-478C-9756-BC6A8296D6DE}" type="slidenum">
              <a:rPr lang="en-US" smtClean="0"/>
              <a:pPr/>
              <a:t>29</a:t>
            </a:fld>
            <a:endParaRPr lang="en-US" dirty="0"/>
          </a:p>
        </p:txBody>
      </p:sp>
      <p:grpSp>
        <p:nvGrpSpPr>
          <p:cNvPr id="67" name="Group 66"/>
          <p:cNvGrpSpPr/>
          <p:nvPr/>
        </p:nvGrpSpPr>
        <p:grpSpPr>
          <a:xfrm>
            <a:off x="6622407" y="2514601"/>
            <a:ext cx="2673993" cy="2362199"/>
            <a:chOff x="6477000" y="2590800"/>
            <a:chExt cx="2673993" cy="2362199"/>
          </a:xfrm>
        </p:grpSpPr>
        <p:grpSp>
          <p:nvGrpSpPr>
            <p:cNvPr id="6" name="Group 51"/>
            <p:cNvGrpSpPr>
              <a:grpSpLocks/>
            </p:cNvGrpSpPr>
            <p:nvPr/>
          </p:nvGrpSpPr>
          <p:grpSpPr bwMode="auto">
            <a:xfrm>
              <a:off x="6477000" y="2704742"/>
              <a:ext cx="2430053" cy="2248257"/>
              <a:chOff x="1872" y="2496"/>
              <a:chExt cx="1392" cy="1368"/>
            </a:xfrm>
          </p:grpSpPr>
          <p:grpSp>
            <p:nvGrpSpPr>
              <p:cNvPr id="7" name="Group 26"/>
              <p:cNvGrpSpPr>
                <a:grpSpLocks/>
              </p:cNvGrpSpPr>
              <p:nvPr/>
            </p:nvGrpSpPr>
            <p:grpSpPr bwMode="auto">
              <a:xfrm>
                <a:off x="1872" y="3720"/>
                <a:ext cx="1392" cy="144"/>
                <a:chOff x="1872" y="3720"/>
                <a:chExt cx="1392" cy="144"/>
              </a:xfrm>
            </p:grpSpPr>
            <p:sp>
              <p:nvSpPr>
                <p:cNvPr id="37"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 name="Group 25"/>
              <p:cNvGrpSpPr>
                <a:grpSpLocks/>
              </p:cNvGrpSpPr>
              <p:nvPr/>
            </p:nvGrpSpPr>
            <p:grpSpPr bwMode="auto">
              <a:xfrm>
                <a:off x="2016" y="3108"/>
                <a:ext cx="1056" cy="144"/>
                <a:chOff x="2016" y="3168"/>
                <a:chExt cx="1056" cy="144"/>
              </a:xfrm>
            </p:grpSpPr>
            <p:sp>
              <p:nvSpPr>
                <p:cNvPr id="34"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 name="Group 27"/>
              <p:cNvGrpSpPr>
                <a:grpSpLocks/>
              </p:cNvGrpSpPr>
              <p:nvPr/>
            </p:nvGrpSpPr>
            <p:grpSpPr bwMode="auto">
              <a:xfrm>
                <a:off x="2208" y="2496"/>
                <a:ext cx="624" cy="144"/>
                <a:chOff x="2208" y="2496"/>
                <a:chExt cx="624" cy="144"/>
              </a:xfrm>
            </p:grpSpPr>
            <p:sp>
              <p:nvSpPr>
                <p:cNvPr id="32"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0" name="AutoShape 28"/>
              <p:cNvCxnSpPr>
                <a:cxnSpLocks noChangeShapeType="1"/>
                <a:stCxn id="33" idx="4"/>
                <a:endCxn id="35"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29"/>
              <p:cNvCxnSpPr>
                <a:cxnSpLocks noChangeShapeType="1"/>
                <a:stCxn id="33" idx="4"/>
                <a:endCxn id="36"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30"/>
              <p:cNvCxnSpPr>
                <a:cxnSpLocks noChangeShapeType="1"/>
                <a:stCxn id="33" idx="4"/>
                <a:endCxn id="34"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31"/>
              <p:cNvCxnSpPr>
                <a:cxnSpLocks noChangeShapeType="1"/>
                <a:stCxn id="32" idx="4"/>
                <a:endCxn id="35"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32"/>
              <p:cNvCxnSpPr>
                <a:cxnSpLocks noChangeShapeType="1"/>
                <a:stCxn id="32" idx="4"/>
                <a:endCxn id="36"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33"/>
              <p:cNvCxnSpPr>
                <a:cxnSpLocks noChangeShapeType="1"/>
                <a:stCxn id="32" idx="4"/>
                <a:endCxn id="34"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34"/>
              <p:cNvCxnSpPr>
                <a:cxnSpLocks noChangeShapeType="1"/>
                <a:stCxn id="34" idx="4"/>
                <a:endCxn id="37"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35"/>
              <p:cNvCxnSpPr>
                <a:cxnSpLocks noChangeShapeType="1"/>
                <a:stCxn id="34" idx="4"/>
                <a:endCxn id="38"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36"/>
              <p:cNvCxnSpPr>
                <a:cxnSpLocks noChangeShapeType="1"/>
                <a:stCxn id="34" idx="4"/>
                <a:endCxn id="41"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37"/>
              <p:cNvCxnSpPr>
                <a:cxnSpLocks noChangeShapeType="1"/>
                <a:stCxn id="34" idx="4"/>
                <a:endCxn id="39"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38"/>
              <p:cNvCxnSpPr>
                <a:cxnSpLocks noChangeShapeType="1"/>
                <a:stCxn id="34" idx="4"/>
                <a:endCxn id="40"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40"/>
              <p:cNvCxnSpPr>
                <a:cxnSpLocks noChangeShapeType="1"/>
                <a:endCxn id="41"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41"/>
              <p:cNvCxnSpPr>
                <a:cxnSpLocks noChangeShapeType="1"/>
                <a:stCxn id="36" idx="4"/>
                <a:endCxn id="38"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42"/>
              <p:cNvCxnSpPr>
                <a:cxnSpLocks noChangeShapeType="1"/>
                <a:endCxn id="37"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44"/>
              <p:cNvCxnSpPr>
                <a:cxnSpLocks noChangeShapeType="1"/>
                <a:stCxn id="35" idx="4"/>
                <a:endCxn id="40"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45"/>
              <p:cNvCxnSpPr>
                <a:cxnSpLocks noChangeShapeType="1"/>
                <a:stCxn id="35" idx="4"/>
                <a:endCxn id="39"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46"/>
              <p:cNvCxnSpPr>
                <a:cxnSpLocks noChangeShapeType="1"/>
                <a:stCxn id="35" idx="4"/>
                <a:endCxn id="41"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47"/>
              <p:cNvCxnSpPr>
                <a:cxnSpLocks noChangeShapeType="1"/>
                <a:stCxn id="35" idx="4"/>
                <a:endCxn id="38"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48"/>
              <p:cNvCxnSpPr>
                <a:cxnSpLocks noChangeShapeType="1"/>
                <a:stCxn id="35" idx="4"/>
                <a:endCxn id="37"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9"/>
              <p:cNvCxnSpPr>
                <a:cxnSpLocks noChangeShapeType="1"/>
                <a:stCxn id="36" idx="4"/>
                <a:endCxn id="40"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mc:AlternateContent xmlns:mc="http://schemas.openxmlformats.org/markup-compatibility/2006" xmlns:a14="http://schemas.microsoft.com/office/drawing/2010/main">
          <mc:Choice Requires="a14">
            <p:sp>
              <p:nvSpPr>
                <p:cNvPr id="42" name="TextBox 41"/>
                <p:cNvSpPr txBox="1"/>
                <p:nvPr/>
              </p:nvSpPr>
              <p:spPr>
                <a:xfrm>
                  <a:off x="7274966" y="2590800"/>
                  <a:ext cx="1107034" cy="1246495"/>
                </a:xfrm>
                <a:prstGeom prst="rect">
                  <a:avLst/>
                </a:prstGeom>
                <a:noFill/>
              </p:spPr>
              <p:txBody>
                <a:bodyPr wrap="none" rtlCol="0">
                  <a:spAutoFit/>
                </a:bodyPr>
                <a:lstStyle/>
                <a:p>
                  <a:pPr algn="ctr"/>
                  <a14:m>
                    <m:oMath xmlns:m="http://schemas.openxmlformats.org/officeDocument/2006/math">
                      <m:r>
                        <a:rPr lang="en-US" sz="2500" b="0" i="1" u="none" smtClean="0">
                          <a:latin typeface="Cambria Math"/>
                        </a:rPr>
                        <m:t>𝑗</m:t>
                      </m:r>
                    </m:oMath>
                  </a14:m>
                  <a:r>
                    <a:rPr lang="en-US" sz="2500" u="none" dirty="0" smtClean="0"/>
                    <a:t>          </a:t>
                  </a:r>
                  <a:endParaRPr lang="en-US" sz="2500" u="none" dirty="0"/>
                </a:p>
                <a:p>
                  <a:pPr algn="ctr"/>
                  <a:endParaRPr lang="en-US" sz="2500" i="1" u="none" dirty="0" smtClean="0">
                    <a:latin typeface="Cambria Math"/>
                  </a:endParaRPr>
                </a:p>
                <a:p>
                  <a:pPr algn="ctr"/>
                  <a:r>
                    <a:rPr lang="en-US" sz="2500" u="none" dirty="0" smtClean="0"/>
                    <a:t>  </a:t>
                  </a:r>
                  <a14:m>
                    <m:oMath xmlns:m="http://schemas.openxmlformats.org/officeDocument/2006/math">
                      <m:r>
                        <a:rPr lang="en-US" sz="2500" i="1" u="none">
                          <a:latin typeface="Cambria Math"/>
                        </a:rPr>
                        <m:t>𝑖</m:t>
                      </m:r>
                    </m:oMath>
                  </a14:m>
                  <a:endParaRPr lang="en-US" sz="2500" u="none" dirty="0" smtClean="0"/>
                </a:p>
              </p:txBody>
            </p:sp>
          </mc:Choice>
          <mc:Fallback xmlns="">
            <p:sp>
              <p:nvSpPr>
                <p:cNvPr id="42" name="TextBox 41"/>
                <p:cNvSpPr txBox="1">
                  <a:spLocks noRot="1" noChangeAspect="1" noMove="1" noResize="1" noEditPoints="1" noAdjustHandles="1" noChangeArrowheads="1" noChangeShapeType="1" noTextEdit="1"/>
                </p:cNvSpPr>
                <p:nvPr/>
              </p:nvSpPr>
              <p:spPr>
                <a:xfrm>
                  <a:off x="7274966" y="2590800"/>
                  <a:ext cx="1107034" cy="124649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8396619" y="2656137"/>
                  <a:ext cx="754374" cy="55791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2800" i="1" u="none">
                                <a:latin typeface="Cambria Math"/>
                              </a:rPr>
                            </m:ctrlPr>
                          </m:sSubPr>
                          <m:e>
                            <m:r>
                              <a:rPr lang="en-US" sz="2800" i="1" u="none">
                                <a:latin typeface="Cambria Math"/>
                              </a:rPr>
                              <m:t>𝑤</m:t>
                            </m:r>
                          </m:e>
                          <m:sub>
                            <m:r>
                              <a:rPr lang="en-US" sz="2800" i="1" u="none">
                                <a:latin typeface="Cambria Math"/>
                              </a:rPr>
                              <m:t>𝑖𝑗</m:t>
                            </m:r>
                          </m:sub>
                        </m:sSub>
                      </m:oMath>
                    </m:oMathPara>
                  </a14:m>
                  <a:endParaRPr lang="en-US" sz="2800" i="1" u="none" dirty="0">
                    <a:latin typeface="Cambria Math"/>
                  </a:endParaRPr>
                </a:p>
              </p:txBody>
            </p:sp>
          </mc:Choice>
          <mc:Fallback xmlns="">
            <p:sp>
              <p:nvSpPr>
                <p:cNvPr id="47" name="Rectangle 46"/>
                <p:cNvSpPr>
                  <a:spLocks noRot="1" noChangeAspect="1" noMove="1" noResize="1" noEditPoints="1" noAdjustHandles="1" noChangeArrowheads="1" noChangeShapeType="1" noTextEdit="1"/>
                </p:cNvSpPr>
                <p:nvPr/>
              </p:nvSpPr>
              <p:spPr>
                <a:xfrm>
                  <a:off x="8396619" y="2656137"/>
                  <a:ext cx="754374" cy="557910"/>
                </a:xfrm>
                <a:prstGeom prst="rect">
                  <a:avLst/>
                </a:prstGeom>
                <a:blipFill rotWithShape="1">
                  <a:blip r:embed="rId6"/>
                  <a:stretch>
                    <a:fillRect/>
                  </a:stretch>
                </a:blipFill>
              </p:spPr>
              <p:txBody>
                <a:bodyPr/>
                <a:lstStyle/>
                <a:p>
                  <a:r>
                    <a:rPr lang="en-US">
                      <a:noFill/>
                    </a:rPr>
                    <a:t> </a:t>
                  </a:r>
                </a:p>
              </p:txBody>
            </p:sp>
          </mc:Fallback>
        </mc:AlternateContent>
        <p:cxnSp>
          <p:nvCxnSpPr>
            <p:cNvPr id="49" name="Straight Arrow Connector 48"/>
            <p:cNvCxnSpPr/>
            <p:nvPr/>
          </p:nvCxnSpPr>
          <p:spPr>
            <a:xfrm flipH="1">
              <a:off x="7543801" y="3020287"/>
              <a:ext cx="902380" cy="408713"/>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1" name="Rectangle 50"/>
              <p:cNvSpPr/>
              <p:nvPr/>
            </p:nvSpPr>
            <p:spPr>
              <a:xfrm>
                <a:off x="1604123" y="2555240"/>
                <a:ext cx="5253877" cy="909480"/>
              </a:xfrm>
              <a:prstGeom prst="rect">
                <a:avLst/>
              </a:prstGeom>
            </p:spPr>
            <p:txBody>
              <a:bodyPr wrap="square">
                <a:spAutoFit/>
              </a:bodyPr>
              <a:lstStyle/>
              <a:p>
                <a:pPr marL="0" indent="0">
                  <a:buNone/>
                </a:pPr>
                <a14:m>
                  <m:oMathPara xmlns:m="http://schemas.openxmlformats.org/officeDocument/2006/math">
                    <m:oMathParaPr>
                      <m:jc m:val="left"/>
                    </m:oMathParaPr>
                    <m:oMath xmlns:m="http://schemas.openxmlformats.org/officeDocument/2006/math">
                      <m:f>
                        <m:fPr>
                          <m:ctrlPr>
                            <a:rPr lang="en-US" sz="2400" i="1" u="none" smtClean="0">
                              <a:latin typeface="Cambria Math"/>
                            </a:rPr>
                          </m:ctrlPr>
                        </m:fPr>
                        <m:num>
                          <m:r>
                            <a:rPr lang="en-US" sz="2400" i="1" u="none">
                              <a:latin typeface="Cambria Math"/>
                            </a:rPr>
                            <m:t>𝜕</m:t>
                          </m:r>
                          <m:sSub>
                            <m:sSubPr>
                              <m:ctrlPr>
                                <a:rPr lang="en-US" sz="2400" i="1" u="none">
                                  <a:latin typeface="Cambria Math"/>
                                </a:rPr>
                              </m:ctrlPr>
                            </m:sSubPr>
                            <m:e>
                              <m:r>
                                <a:rPr lang="en-US" sz="2400" i="1" u="none">
                                  <a:latin typeface="Cambria Math"/>
                                </a:rPr>
                                <m:t>𝐸</m:t>
                              </m:r>
                            </m:e>
                            <m:sub>
                              <m:r>
                                <a:rPr lang="en-US" sz="2400" i="1" u="none">
                                  <a:latin typeface="Cambria Math"/>
                                </a:rPr>
                                <m:t>𝑑</m:t>
                              </m:r>
                            </m:sub>
                          </m:sSub>
                        </m:num>
                        <m:den>
                          <m:r>
                            <a:rPr lang="en-US" sz="2400" i="1" u="none">
                              <a:latin typeface="Cambria Math"/>
                            </a:rPr>
                            <m:t>𝜕</m:t>
                          </m:r>
                          <m:sSub>
                            <m:sSubPr>
                              <m:ctrlPr>
                                <a:rPr lang="en-US" sz="2400" i="1" u="none">
                                  <a:latin typeface="Cambria Math"/>
                                </a:rPr>
                              </m:ctrlPr>
                            </m:sSubPr>
                            <m:e>
                              <m:r>
                                <a:rPr lang="en-US" sz="2400" i="1" u="none">
                                  <a:latin typeface="Cambria Math"/>
                                </a:rPr>
                                <m:t>𝑤</m:t>
                              </m:r>
                            </m:e>
                            <m:sub>
                              <m:r>
                                <a:rPr lang="en-US" sz="2400" i="1" u="none">
                                  <a:latin typeface="Cambria Math"/>
                                </a:rPr>
                                <m:t>𝑖𝑗</m:t>
                              </m:r>
                            </m:sub>
                          </m:sSub>
                        </m:den>
                      </m:f>
                      <m:r>
                        <a:rPr lang="en-US" sz="2400" i="1" u="none">
                          <a:latin typeface="Cambria Math"/>
                        </a:rPr>
                        <m:t>=</m:t>
                      </m:r>
                      <m:f>
                        <m:fPr>
                          <m:ctrlPr>
                            <a:rPr lang="en-US" sz="2400" i="1" u="none">
                              <a:latin typeface="Cambria Math"/>
                            </a:rPr>
                          </m:ctrlPr>
                        </m:fPr>
                        <m:num>
                          <m:r>
                            <a:rPr lang="en-US" sz="2400" i="1" u="none">
                              <a:latin typeface="Cambria Math"/>
                            </a:rPr>
                            <m:t>𝜕</m:t>
                          </m:r>
                          <m:sSub>
                            <m:sSubPr>
                              <m:ctrlPr>
                                <a:rPr lang="en-US" sz="2400" i="1" u="none">
                                  <a:latin typeface="Cambria Math"/>
                                </a:rPr>
                              </m:ctrlPr>
                            </m:sSubPr>
                            <m:e>
                              <m:r>
                                <a:rPr lang="en-US" sz="2400" i="1" u="none">
                                  <a:latin typeface="Cambria Math"/>
                                </a:rPr>
                                <m:t>𝐸</m:t>
                              </m:r>
                            </m:e>
                            <m:sub>
                              <m:r>
                                <a:rPr lang="en-US" sz="2400" i="1" u="none">
                                  <a:latin typeface="Cambria Math"/>
                                </a:rPr>
                                <m:t>𝑑</m:t>
                              </m:r>
                            </m:sub>
                          </m:sSub>
                        </m:num>
                        <m:den>
                          <m:r>
                            <a:rPr lang="en-US" sz="2400" i="1" u="none">
                              <a:latin typeface="Cambria Math"/>
                            </a:rPr>
                            <m:t>𝜕</m:t>
                          </m:r>
                          <m:sSub>
                            <m:sSubPr>
                              <m:ctrlPr>
                                <a:rPr lang="en-US" sz="2400" i="1" u="none">
                                  <a:latin typeface="Cambria Math"/>
                                </a:rPr>
                              </m:ctrlPr>
                            </m:sSubPr>
                            <m:e>
                              <m:r>
                                <m:rPr>
                                  <m:sty m:val="p"/>
                                </m:rPr>
                                <a:rPr lang="en-US" sz="2400" u="none">
                                  <a:latin typeface="Cambria Math"/>
                                </a:rPr>
                                <m:t>net</m:t>
                              </m:r>
                            </m:e>
                            <m:sub>
                              <m:r>
                                <a:rPr lang="en-US" sz="2400" i="1" u="none">
                                  <a:latin typeface="Cambria Math"/>
                                </a:rPr>
                                <m:t>𝑗</m:t>
                              </m:r>
                            </m:sub>
                          </m:sSub>
                        </m:den>
                      </m:f>
                      <m:r>
                        <a:rPr lang="en-US" sz="2400" b="0" i="1" u="none" smtClean="0">
                          <a:latin typeface="Cambria Math"/>
                        </a:rPr>
                        <m:t>  </m:t>
                      </m:r>
                      <m:f>
                        <m:fPr>
                          <m:ctrlPr>
                            <a:rPr lang="en-US" sz="2400" i="1" u="none">
                              <a:latin typeface="Cambria Math"/>
                            </a:rPr>
                          </m:ctrlPr>
                        </m:fPr>
                        <m:num>
                          <m:r>
                            <a:rPr lang="en-US" sz="2400" i="1" u="none">
                              <a:latin typeface="Cambria Math"/>
                            </a:rPr>
                            <m:t>𝜕</m:t>
                          </m:r>
                          <m:sSub>
                            <m:sSubPr>
                              <m:ctrlPr>
                                <a:rPr lang="en-US" sz="2400" i="1" u="none">
                                  <a:latin typeface="Cambria Math"/>
                                </a:rPr>
                              </m:ctrlPr>
                            </m:sSubPr>
                            <m:e>
                              <m:r>
                                <m:rPr>
                                  <m:sty m:val="p"/>
                                </m:rPr>
                                <a:rPr lang="en-US" sz="2400" u="none">
                                  <a:latin typeface="Cambria Math"/>
                                </a:rPr>
                                <m:t>net</m:t>
                              </m:r>
                            </m:e>
                            <m:sub>
                              <m:r>
                                <a:rPr lang="en-US" sz="2400" i="1" u="none">
                                  <a:latin typeface="Cambria Math"/>
                                </a:rPr>
                                <m:t>𝑗</m:t>
                              </m:r>
                            </m:sub>
                          </m:sSub>
                        </m:num>
                        <m:den>
                          <m:r>
                            <a:rPr lang="en-US" sz="2400" i="1" u="none">
                              <a:latin typeface="Cambria Math"/>
                            </a:rPr>
                            <m:t>𝜕</m:t>
                          </m:r>
                          <m:sSub>
                            <m:sSubPr>
                              <m:ctrlPr>
                                <a:rPr lang="en-US" sz="2400" i="1" u="none">
                                  <a:latin typeface="Cambria Math"/>
                                </a:rPr>
                              </m:ctrlPr>
                            </m:sSubPr>
                            <m:e>
                              <m:r>
                                <a:rPr lang="en-US" sz="2400" i="1" u="none">
                                  <a:latin typeface="Cambria Math"/>
                                </a:rPr>
                                <m:t>𝑤</m:t>
                              </m:r>
                            </m:e>
                            <m:sub>
                              <m:r>
                                <a:rPr lang="en-US" sz="2400" i="1" u="none">
                                  <a:latin typeface="Cambria Math"/>
                                </a:rPr>
                                <m:t>𝑖𝑗</m:t>
                              </m:r>
                            </m:sub>
                          </m:sSub>
                        </m:den>
                      </m:f>
                    </m:oMath>
                  </m:oMathPara>
                </a14:m>
                <a:endParaRPr lang="en-US" sz="2400" u="none" dirty="0"/>
              </a:p>
            </p:txBody>
          </p:sp>
        </mc:Choice>
        <mc:Fallback xmlns="">
          <p:sp>
            <p:nvSpPr>
              <p:cNvPr id="51" name="Rectangle 50"/>
              <p:cNvSpPr>
                <a:spLocks noRot="1" noChangeAspect="1" noMove="1" noResize="1" noEditPoints="1" noAdjustHandles="1" noChangeArrowheads="1" noChangeShapeType="1" noTextEdit="1"/>
              </p:cNvSpPr>
              <p:nvPr/>
            </p:nvSpPr>
            <p:spPr>
              <a:xfrm>
                <a:off x="1604123" y="2555240"/>
                <a:ext cx="5253877" cy="909480"/>
              </a:xfrm>
              <a:prstGeom prst="rect">
                <a:avLst/>
              </a:prstGeom>
              <a:blipFill rotWithShape="1">
                <a:blip r:embed="rId7"/>
                <a:stretch>
                  <a:fillRect/>
                </a:stretch>
              </a:blipFill>
            </p:spPr>
            <p:txBody>
              <a:bodyPr/>
              <a:lstStyle/>
              <a:p>
                <a:r>
                  <a:rPr lang="en-US">
                    <a:noFill/>
                  </a:rPr>
                  <a:t> </a:t>
                </a:r>
              </a:p>
            </p:txBody>
          </p:sp>
        </mc:Fallback>
      </mc:AlternateContent>
      <p:sp>
        <p:nvSpPr>
          <p:cNvPr id="53" name="Rounded Rectangle 52"/>
          <p:cNvSpPr/>
          <p:nvPr/>
        </p:nvSpPr>
        <p:spPr>
          <a:xfrm>
            <a:off x="4795520" y="3420330"/>
            <a:ext cx="914400" cy="794296"/>
          </a:xfrm>
          <a:prstGeom prst="roundRect">
            <a:avLst/>
          </a:prstGeom>
          <a:noFill/>
          <a:ln>
            <a:solidFill>
              <a:srgbClr val="C0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Rounded Rectangle 53"/>
          <p:cNvSpPr/>
          <p:nvPr/>
        </p:nvSpPr>
        <p:spPr>
          <a:xfrm>
            <a:off x="5933440" y="4233432"/>
            <a:ext cx="497840" cy="415289"/>
          </a:xfrm>
          <a:prstGeom prst="roundRect">
            <a:avLst/>
          </a:prstGeom>
          <a:noFill/>
          <a:ln>
            <a:solidFill>
              <a:srgbClr val="C0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5" name="Rounded Rectangle 54"/>
          <p:cNvSpPr/>
          <p:nvPr/>
        </p:nvSpPr>
        <p:spPr>
          <a:xfrm>
            <a:off x="3726180" y="3418840"/>
            <a:ext cx="911860" cy="812800"/>
          </a:xfrm>
          <a:prstGeom prst="roundRect">
            <a:avLst/>
          </a:prstGeom>
          <a:noFill/>
          <a:ln>
            <a:solidFill>
              <a:srgbClr val="C0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6" name="Rounded Rectangle 55"/>
          <p:cNvSpPr/>
          <p:nvPr/>
        </p:nvSpPr>
        <p:spPr>
          <a:xfrm>
            <a:off x="4450080" y="4243071"/>
            <a:ext cx="1346200" cy="415289"/>
          </a:xfrm>
          <a:prstGeom prst="roundRect">
            <a:avLst/>
          </a:prstGeom>
          <a:noFill/>
          <a:ln>
            <a:solidFill>
              <a:srgbClr val="C0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7" name="Rounded Rectangle 56"/>
          <p:cNvSpPr/>
          <p:nvPr/>
        </p:nvSpPr>
        <p:spPr>
          <a:xfrm>
            <a:off x="2926080" y="4232911"/>
            <a:ext cx="1366520" cy="415289"/>
          </a:xfrm>
          <a:prstGeom prst="roundRect">
            <a:avLst/>
          </a:prstGeom>
          <a:noFill/>
          <a:ln>
            <a:solidFill>
              <a:srgbClr val="C0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8" name="Rounded Rectangle 57"/>
          <p:cNvSpPr/>
          <p:nvPr/>
        </p:nvSpPr>
        <p:spPr>
          <a:xfrm>
            <a:off x="2829560" y="3413760"/>
            <a:ext cx="665480" cy="817426"/>
          </a:xfrm>
          <a:prstGeom prst="roundRect">
            <a:avLst/>
          </a:prstGeom>
          <a:noFill/>
          <a:ln>
            <a:solidFill>
              <a:srgbClr val="C0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4" name="Rectangle 63"/>
              <p:cNvSpPr/>
              <p:nvPr/>
            </p:nvSpPr>
            <p:spPr>
              <a:xfrm>
                <a:off x="304800" y="4952999"/>
                <a:ext cx="3124200" cy="98488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sz="2000" i="1" u="none">
                          <a:latin typeface="Cambria Math"/>
                        </a:rPr>
                        <m:t>𝐸𝑟</m:t>
                      </m:r>
                      <m:sSub>
                        <m:sSubPr>
                          <m:ctrlPr>
                            <a:rPr lang="en-US" sz="2000" i="1" u="none">
                              <a:latin typeface="Cambria Math"/>
                            </a:rPr>
                          </m:ctrlPr>
                        </m:sSubPr>
                        <m:e>
                          <m:r>
                            <a:rPr lang="en-US" sz="2000" i="1" u="none">
                              <a:latin typeface="Cambria Math"/>
                            </a:rPr>
                            <m:t>𝑟</m:t>
                          </m:r>
                        </m:e>
                        <m:sub>
                          <m:r>
                            <a:rPr lang="en-US" sz="2000" i="1" u="none">
                              <a:latin typeface="Cambria Math"/>
                            </a:rPr>
                            <m:t>𝑑</m:t>
                          </m:r>
                        </m:sub>
                      </m:sSub>
                      <m:d>
                        <m:dPr>
                          <m:ctrlPr>
                            <a:rPr lang="en-US" sz="2000" i="1" u="none">
                              <a:latin typeface="Cambria Math"/>
                            </a:rPr>
                          </m:ctrlPr>
                        </m:dPr>
                        <m:e>
                          <m:acc>
                            <m:accPr>
                              <m:chr m:val="⃗"/>
                              <m:ctrlPr>
                                <a:rPr lang="en-US" sz="2000" i="1" u="none">
                                  <a:latin typeface="Cambria Math"/>
                                </a:rPr>
                              </m:ctrlPr>
                            </m:accPr>
                            <m:e>
                              <m:r>
                                <a:rPr lang="en-US" sz="2000" i="1" u="none">
                                  <a:latin typeface="Cambria Math"/>
                                </a:rPr>
                                <m:t>𝑤</m:t>
                              </m:r>
                            </m:e>
                          </m:acc>
                        </m:e>
                      </m:d>
                      <m:r>
                        <a:rPr lang="en-US" sz="2000" i="1" u="none">
                          <a:latin typeface="Cambria Math"/>
                        </a:rPr>
                        <m:t>=</m:t>
                      </m:r>
                      <m:f>
                        <m:fPr>
                          <m:ctrlPr>
                            <a:rPr lang="en-US" sz="2000" i="1" u="none">
                              <a:latin typeface="Cambria Math"/>
                            </a:rPr>
                          </m:ctrlPr>
                        </m:fPr>
                        <m:num>
                          <m:r>
                            <a:rPr lang="en-US" sz="2000" i="1" u="none">
                              <a:latin typeface="Cambria Math"/>
                            </a:rPr>
                            <m:t>1</m:t>
                          </m:r>
                        </m:num>
                        <m:den>
                          <m:r>
                            <a:rPr lang="en-US" sz="2000" i="1" u="none">
                              <a:latin typeface="Cambria Math"/>
                            </a:rPr>
                            <m:t>2</m:t>
                          </m:r>
                        </m:den>
                      </m:f>
                      <m:nary>
                        <m:naryPr>
                          <m:chr m:val="∑"/>
                          <m:ctrlPr>
                            <a:rPr lang="en-US" sz="2000" i="1" u="none">
                              <a:latin typeface="Cambria Math"/>
                            </a:rPr>
                          </m:ctrlPr>
                        </m:naryPr>
                        <m:sub>
                          <m:r>
                            <m:rPr>
                              <m:brk m:alnAt="23"/>
                            </m:rPr>
                            <a:rPr lang="en-US" sz="2000" i="1" u="none">
                              <a:latin typeface="Cambria Math"/>
                            </a:rPr>
                            <m:t>𝑘</m:t>
                          </m:r>
                          <m:r>
                            <a:rPr lang="en-US" sz="2000" i="1" u="none">
                              <a:latin typeface="Cambria Math"/>
                            </a:rPr>
                            <m:t>∈</m:t>
                          </m:r>
                          <m:r>
                            <a:rPr lang="en-US" sz="2000" i="1" u="none">
                              <a:latin typeface="Cambria Math"/>
                            </a:rPr>
                            <m:t>𝐾</m:t>
                          </m:r>
                        </m:sub>
                        <m:sup/>
                        <m:e>
                          <m:sSup>
                            <m:sSupPr>
                              <m:ctrlPr>
                                <a:rPr lang="en-US" sz="2000" i="1" u="none">
                                  <a:latin typeface="Cambria Math"/>
                                </a:rPr>
                              </m:ctrlPr>
                            </m:sSupPr>
                            <m:e>
                              <m:d>
                                <m:dPr>
                                  <m:ctrlPr>
                                    <a:rPr lang="en-US" sz="2000" i="1" u="none">
                                      <a:latin typeface="Cambria Math"/>
                                    </a:rPr>
                                  </m:ctrlPr>
                                </m:dPr>
                                <m:e>
                                  <m:sSub>
                                    <m:sSubPr>
                                      <m:ctrlPr>
                                        <a:rPr lang="en-US" sz="2000" i="1" u="none">
                                          <a:latin typeface="Cambria Math"/>
                                        </a:rPr>
                                      </m:ctrlPr>
                                    </m:sSubPr>
                                    <m:e>
                                      <m:r>
                                        <a:rPr lang="en-US" sz="2000" i="1" u="none">
                                          <a:latin typeface="Cambria Math"/>
                                        </a:rPr>
                                        <m:t>𝑡</m:t>
                                      </m:r>
                                    </m:e>
                                    <m:sub>
                                      <m:r>
                                        <a:rPr lang="en-US" sz="2000" i="1" u="none">
                                          <a:latin typeface="Cambria Math"/>
                                        </a:rPr>
                                        <m:t>𝑘</m:t>
                                      </m:r>
                                    </m:sub>
                                  </m:sSub>
                                  <m:r>
                                    <a:rPr lang="en-US" sz="2000" i="1" u="none">
                                      <a:latin typeface="Cambria Math"/>
                                    </a:rPr>
                                    <m:t>−</m:t>
                                  </m:r>
                                  <m:sSub>
                                    <m:sSubPr>
                                      <m:ctrlPr>
                                        <a:rPr lang="en-US" sz="2000" i="1" u="none">
                                          <a:latin typeface="Cambria Math"/>
                                        </a:rPr>
                                      </m:ctrlPr>
                                    </m:sSubPr>
                                    <m:e>
                                      <m:r>
                                        <a:rPr lang="en-US" sz="2000" i="1" u="none">
                                          <a:latin typeface="Cambria Math"/>
                                        </a:rPr>
                                        <m:t>𝑜</m:t>
                                      </m:r>
                                    </m:e>
                                    <m:sub>
                                      <m:r>
                                        <a:rPr lang="en-US" sz="2000" i="1" u="none">
                                          <a:latin typeface="Cambria Math"/>
                                        </a:rPr>
                                        <m:t>𝑘</m:t>
                                      </m:r>
                                    </m:sub>
                                  </m:sSub>
                                </m:e>
                              </m:d>
                            </m:e>
                            <m:sup>
                              <m:r>
                                <a:rPr lang="en-US" sz="2000" i="1" u="none">
                                  <a:latin typeface="Cambria Math"/>
                                </a:rPr>
                                <m:t>2</m:t>
                              </m:r>
                            </m:sup>
                          </m:sSup>
                        </m:e>
                      </m:nary>
                    </m:oMath>
                  </m:oMathPara>
                </a14:m>
                <a:endParaRPr lang="en-US" sz="2000" u="none" dirty="0"/>
              </a:p>
            </p:txBody>
          </p:sp>
        </mc:Choice>
        <mc:Fallback xmlns="">
          <p:sp>
            <p:nvSpPr>
              <p:cNvPr id="64" name="Rectangle 63"/>
              <p:cNvSpPr>
                <a:spLocks noRot="1" noChangeAspect="1" noMove="1" noResize="1" noEditPoints="1" noAdjustHandles="1" noChangeArrowheads="1" noChangeShapeType="1" noTextEdit="1"/>
              </p:cNvSpPr>
              <p:nvPr/>
            </p:nvSpPr>
            <p:spPr>
              <a:xfrm>
                <a:off x="304800" y="4952999"/>
                <a:ext cx="3124200" cy="984885"/>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p:cNvSpPr/>
              <p:nvPr/>
            </p:nvSpPr>
            <p:spPr>
              <a:xfrm>
                <a:off x="5638800" y="5257800"/>
                <a:ext cx="1963358" cy="42479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u="none">
                              <a:solidFill>
                                <a:schemeClr val="dk1"/>
                              </a:solidFill>
                              <a:latin typeface="Cambria Math"/>
                            </a:rPr>
                          </m:ctrlPr>
                        </m:sSubPr>
                        <m:e>
                          <m:r>
                            <m:rPr>
                              <m:sty m:val="p"/>
                            </m:rPr>
                            <a:rPr lang="en-US" sz="2000" i="1" u="none">
                              <a:solidFill>
                                <a:schemeClr val="dk1"/>
                              </a:solidFill>
                              <a:latin typeface="Cambria Math"/>
                            </a:rPr>
                            <m:t>net</m:t>
                          </m:r>
                        </m:e>
                        <m:sub>
                          <m:r>
                            <a:rPr lang="en-US" sz="2000" i="1" u="none">
                              <a:solidFill>
                                <a:schemeClr val="dk1"/>
                              </a:solidFill>
                              <a:latin typeface="Cambria Math"/>
                            </a:rPr>
                            <m:t>𝑗</m:t>
                          </m:r>
                        </m:sub>
                      </m:sSub>
                      <m:r>
                        <a:rPr lang="en-US" sz="2000" i="1" u="none">
                          <a:solidFill>
                            <a:schemeClr val="dk1"/>
                          </a:solidFill>
                          <a:latin typeface="Cambria Math"/>
                        </a:rPr>
                        <m:t>=∑</m:t>
                      </m:r>
                      <m:sSub>
                        <m:sSubPr>
                          <m:ctrlPr>
                            <a:rPr lang="en-US" sz="2000" i="1" u="none">
                              <a:solidFill>
                                <a:schemeClr val="dk1"/>
                              </a:solidFill>
                              <a:latin typeface="Cambria Math"/>
                            </a:rPr>
                          </m:ctrlPr>
                        </m:sSubPr>
                        <m:e>
                          <m:r>
                            <a:rPr lang="en-US" sz="2000" i="1" u="none">
                              <a:solidFill>
                                <a:schemeClr val="dk1"/>
                              </a:solidFill>
                              <a:latin typeface="Cambria Math"/>
                            </a:rPr>
                            <m:t>𝑤</m:t>
                          </m:r>
                        </m:e>
                        <m:sub>
                          <m:r>
                            <a:rPr lang="en-US" sz="2000" i="1" u="none">
                              <a:solidFill>
                                <a:schemeClr val="dk1"/>
                              </a:solidFill>
                              <a:latin typeface="Cambria Math"/>
                            </a:rPr>
                            <m:t>𝑖𝑗</m:t>
                          </m:r>
                        </m:sub>
                      </m:sSub>
                      <m:r>
                        <a:rPr lang="en-US" sz="2000" i="1" u="none">
                          <a:solidFill>
                            <a:schemeClr val="dk1"/>
                          </a:solidFill>
                          <a:latin typeface="Cambria Math"/>
                        </a:rPr>
                        <m:t>.</m:t>
                      </m:r>
                      <m:sSub>
                        <m:sSubPr>
                          <m:ctrlPr>
                            <a:rPr lang="en-US" sz="2000" i="1" u="none">
                              <a:solidFill>
                                <a:schemeClr val="dk1"/>
                              </a:solidFill>
                              <a:latin typeface="Cambria Math"/>
                            </a:rPr>
                          </m:ctrlPr>
                        </m:sSubPr>
                        <m:e>
                          <m:r>
                            <a:rPr lang="en-US" sz="2000" i="1" u="none">
                              <a:solidFill>
                                <a:schemeClr val="dk1"/>
                              </a:solidFill>
                              <a:latin typeface="Cambria Math"/>
                            </a:rPr>
                            <m:t>𝑥</m:t>
                          </m:r>
                        </m:e>
                        <m:sub>
                          <m:r>
                            <a:rPr lang="en-US" sz="2000" i="1" u="none">
                              <a:solidFill>
                                <a:schemeClr val="dk1"/>
                              </a:solidFill>
                              <a:latin typeface="Cambria Math"/>
                            </a:rPr>
                            <m:t>𝑖𝑗</m:t>
                          </m:r>
                        </m:sub>
                      </m:sSub>
                    </m:oMath>
                  </m:oMathPara>
                </a14:m>
                <a:endParaRPr lang="en-US" sz="2000" i="1" u="none" dirty="0">
                  <a:solidFill>
                    <a:schemeClr val="dk1"/>
                  </a:solidFill>
                  <a:latin typeface="Cambria Math"/>
                </a:endParaRPr>
              </a:p>
            </p:txBody>
          </p:sp>
        </mc:Choice>
        <mc:Fallback xmlns="">
          <p:sp>
            <p:nvSpPr>
              <p:cNvPr id="65" name="Rectangle 64"/>
              <p:cNvSpPr>
                <a:spLocks noRot="1" noChangeAspect="1" noMove="1" noResize="1" noEditPoints="1" noAdjustHandles="1" noChangeArrowheads="1" noChangeShapeType="1" noTextEdit="1"/>
              </p:cNvSpPr>
              <p:nvPr/>
            </p:nvSpPr>
            <p:spPr>
              <a:xfrm>
                <a:off x="5638800" y="5257800"/>
                <a:ext cx="1963358" cy="424796"/>
              </a:xfrm>
              <a:prstGeom prst="rect">
                <a:avLst/>
              </a:prstGeom>
              <a:blipFill rotWithShape="1">
                <a:blip r:embed="rId9"/>
                <a:stretch>
                  <a:fillRect b="-547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6" name="Rectangle 65"/>
              <p:cNvSpPr/>
              <p:nvPr/>
            </p:nvSpPr>
            <p:spPr>
              <a:xfrm>
                <a:off x="3528336" y="4953000"/>
                <a:ext cx="2948664" cy="140564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000" b="0" i="1" u="none" smtClean="0">
                              <a:latin typeface="Cambria Math"/>
                            </a:rPr>
                          </m:ctrlPr>
                        </m:fPr>
                        <m:num>
                          <m:r>
                            <a:rPr lang="en-US" sz="2000" b="0" i="1" u="none" smtClean="0">
                              <a:latin typeface="Cambria Math"/>
                            </a:rPr>
                            <m:t>𝜕</m:t>
                          </m:r>
                          <m:sSub>
                            <m:sSubPr>
                              <m:ctrlPr>
                                <a:rPr lang="en-US" sz="2000" i="1" u="none">
                                  <a:latin typeface="Cambria Math"/>
                                </a:rPr>
                              </m:ctrlPr>
                            </m:sSubPr>
                            <m:e>
                              <m:r>
                                <a:rPr lang="en-US" sz="2000" i="1" u="none">
                                  <a:latin typeface="Cambria Math"/>
                                </a:rPr>
                                <m:t>𝑜</m:t>
                              </m:r>
                            </m:e>
                            <m:sub>
                              <m:r>
                                <a:rPr lang="en-US" sz="2000" i="1" u="none">
                                  <a:latin typeface="Cambria Math"/>
                                </a:rPr>
                                <m:t>𝑗</m:t>
                              </m:r>
                            </m:sub>
                          </m:sSub>
                        </m:num>
                        <m:den>
                          <m:r>
                            <a:rPr lang="en-US" sz="2000" i="1" u="none">
                              <a:latin typeface="Cambria Math"/>
                            </a:rPr>
                            <m:t>𝜕</m:t>
                          </m:r>
                          <m:sSub>
                            <m:sSubPr>
                              <m:ctrlPr>
                                <a:rPr lang="en-US" sz="2000" b="0" i="1" u="none" smtClean="0">
                                  <a:latin typeface="Cambria Math"/>
                                </a:rPr>
                              </m:ctrlPr>
                            </m:sSubPr>
                            <m:e>
                              <m:r>
                                <m:rPr>
                                  <m:sty m:val="p"/>
                                </m:rPr>
                                <a:rPr lang="en-US" sz="2000" b="0" i="0" u="none" smtClean="0">
                                  <a:latin typeface="Cambria Math"/>
                                </a:rPr>
                                <m:t>net</m:t>
                              </m:r>
                            </m:e>
                            <m:sub>
                              <m:r>
                                <a:rPr lang="en-US" sz="2000" b="0" i="1" u="none" smtClean="0">
                                  <a:latin typeface="Cambria Math"/>
                                </a:rPr>
                                <m:t>𝑗</m:t>
                              </m:r>
                            </m:sub>
                          </m:sSub>
                        </m:den>
                      </m:f>
                      <m:r>
                        <a:rPr lang="en-US" sz="2000" i="1" u="none">
                          <a:solidFill>
                            <a:schemeClr val="dk1"/>
                          </a:solidFill>
                          <a:latin typeface="Cambria Math"/>
                        </a:rPr>
                        <m:t>=</m:t>
                      </m:r>
                      <m:sSub>
                        <m:sSubPr>
                          <m:ctrlPr>
                            <a:rPr lang="en-US" sz="2000" b="0" i="1" u="none" smtClean="0">
                              <a:solidFill>
                                <a:schemeClr val="dk1"/>
                              </a:solidFill>
                              <a:latin typeface="Cambria Math"/>
                            </a:rPr>
                          </m:ctrlPr>
                        </m:sSubPr>
                        <m:e>
                          <m:r>
                            <a:rPr lang="en-US" sz="2000" b="0" i="1" u="none" smtClean="0">
                              <a:solidFill>
                                <a:schemeClr val="dk1"/>
                              </a:solidFill>
                              <a:latin typeface="Cambria Math"/>
                            </a:rPr>
                            <m:t>𝑜</m:t>
                          </m:r>
                        </m:e>
                        <m:sub>
                          <m:r>
                            <a:rPr lang="en-US" sz="2000" b="0" i="1" u="none" smtClean="0">
                              <a:solidFill>
                                <a:schemeClr val="dk1"/>
                              </a:solidFill>
                              <a:latin typeface="Cambria Math"/>
                            </a:rPr>
                            <m:t>𝑗</m:t>
                          </m:r>
                        </m:sub>
                      </m:sSub>
                      <m:r>
                        <a:rPr lang="en-US" sz="2000" b="0" i="1" u="none" smtClean="0">
                          <a:solidFill>
                            <a:schemeClr val="dk1"/>
                          </a:solidFill>
                          <a:latin typeface="Cambria Math"/>
                        </a:rPr>
                        <m:t>(</m:t>
                      </m:r>
                      <m:r>
                        <a:rPr lang="en-US" sz="2000" b="0" i="1" u="none" smtClean="0">
                          <a:solidFill>
                            <a:schemeClr val="dk1"/>
                          </a:solidFill>
                          <a:latin typeface="Cambria Math"/>
                        </a:rPr>
                        <m:t>1</m:t>
                      </m:r>
                      <m:r>
                        <a:rPr lang="en-US" sz="2000" b="0" i="1" u="none" smtClean="0">
                          <a:solidFill>
                            <a:schemeClr val="dk1"/>
                          </a:solidFill>
                          <a:latin typeface="Cambria Math"/>
                        </a:rPr>
                        <m:t>−</m:t>
                      </m:r>
                      <m:sSub>
                        <m:sSubPr>
                          <m:ctrlPr>
                            <a:rPr lang="en-US" sz="2000" b="0" i="1" u="none" smtClean="0">
                              <a:solidFill>
                                <a:schemeClr val="dk1"/>
                              </a:solidFill>
                              <a:latin typeface="Cambria Math"/>
                            </a:rPr>
                          </m:ctrlPr>
                        </m:sSubPr>
                        <m:e>
                          <m:r>
                            <a:rPr lang="en-US" sz="2000" b="0" i="1" u="none" smtClean="0">
                              <a:solidFill>
                                <a:schemeClr val="dk1"/>
                              </a:solidFill>
                              <a:latin typeface="Cambria Math"/>
                            </a:rPr>
                            <m:t>𝑜</m:t>
                          </m:r>
                        </m:e>
                        <m:sub>
                          <m:r>
                            <a:rPr lang="en-US" sz="2000" b="0" i="1" u="none" smtClean="0">
                              <a:solidFill>
                                <a:schemeClr val="dk1"/>
                              </a:solidFill>
                              <a:latin typeface="Cambria Math"/>
                            </a:rPr>
                            <m:t>𝑗</m:t>
                          </m:r>
                        </m:sub>
                      </m:sSub>
                      <m:r>
                        <a:rPr lang="en-US" sz="2000" b="0" i="1" u="none" smtClean="0">
                          <a:solidFill>
                            <a:schemeClr val="dk1"/>
                          </a:solidFill>
                          <a:latin typeface="Cambria Math"/>
                        </a:rPr>
                        <m:t>)</m:t>
                      </m:r>
                    </m:oMath>
                  </m:oMathPara>
                </a14:m>
                <a:endParaRPr lang="en-US" sz="2000" i="1" u="none" dirty="0" smtClean="0">
                  <a:solidFill>
                    <a:schemeClr val="dk1"/>
                  </a:solidFill>
                  <a:latin typeface="Cambria Math"/>
                </a:endParaRPr>
              </a:p>
              <a:p>
                <a:pPr/>
                <a14:m>
                  <m:oMathPara xmlns:m="http://schemas.openxmlformats.org/officeDocument/2006/math">
                    <m:oMathParaPr>
                      <m:jc m:val="centerGroup"/>
                    </m:oMathParaPr>
                    <m:oMath xmlns:m="http://schemas.openxmlformats.org/officeDocument/2006/math">
                      <m:sSub>
                        <m:sSubPr>
                          <m:ctrlPr>
                            <a:rPr lang="en-US" sz="1800" i="1" u="none">
                              <a:latin typeface="Cambria Math"/>
                            </a:rPr>
                          </m:ctrlPr>
                        </m:sSubPr>
                        <m:e>
                          <m:r>
                            <a:rPr lang="en-US" sz="1800" i="1" u="none">
                              <a:latin typeface="Cambria Math"/>
                            </a:rPr>
                            <m:t>𝑜</m:t>
                          </m:r>
                        </m:e>
                        <m:sub>
                          <m:r>
                            <a:rPr lang="en-US" sz="1800" i="1" u="none">
                              <a:latin typeface="Cambria Math"/>
                            </a:rPr>
                            <m:t>𝑗</m:t>
                          </m:r>
                        </m:sub>
                      </m:sSub>
                      <m:r>
                        <a:rPr lang="en-US" sz="1800" b="0" i="1" u="none" smtClean="0">
                          <a:latin typeface="Cambria Math"/>
                        </a:rPr>
                        <m:t>=</m:t>
                      </m:r>
                      <m:f>
                        <m:fPr>
                          <m:ctrlPr>
                            <a:rPr lang="en-US" sz="1800" b="0" i="1" u="none" smtClean="0">
                              <a:latin typeface="Cambria Math"/>
                            </a:rPr>
                          </m:ctrlPr>
                        </m:fPr>
                        <m:num>
                          <m:r>
                            <a:rPr lang="en-US" sz="1800" b="0" i="1" u="none" smtClean="0">
                              <a:latin typeface="Cambria Math"/>
                            </a:rPr>
                            <m:t>1</m:t>
                          </m:r>
                        </m:num>
                        <m:den>
                          <m:r>
                            <a:rPr lang="en-US" sz="1800" b="0" i="1" u="none" smtClean="0">
                              <a:latin typeface="Cambria Math"/>
                            </a:rPr>
                            <m:t>1</m:t>
                          </m:r>
                          <m:r>
                            <a:rPr lang="en-US" sz="1800" b="0" i="1" u="none" smtClean="0">
                              <a:latin typeface="Cambria Math"/>
                            </a:rPr>
                            <m:t>+</m:t>
                          </m:r>
                          <m:func>
                            <m:funcPr>
                              <m:ctrlPr>
                                <a:rPr lang="en-US" sz="1800" b="0" i="1" u="none" smtClean="0">
                                  <a:latin typeface="Cambria Math"/>
                                </a:rPr>
                              </m:ctrlPr>
                            </m:funcPr>
                            <m:fName>
                              <m:r>
                                <m:rPr>
                                  <m:sty m:val="p"/>
                                </m:rPr>
                                <a:rPr lang="en-US" sz="1800" b="0" i="0" u="none" smtClean="0">
                                  <a:latin typeface="Cambria Math"/>
                                </a:rPr>
                                <m:t>exp</m:t>
                              </m:r>
                            </m:fName>
                            <m:e>
                              <m:r>
                                <a:rPr lang="en-US" sz="1800" b="0" i="1" u="none" smtClean="0">
                                  <a:latin typeface="Cambria Math"/>
                                </a:rPr>
                                <m:t>{−(</m:t>
                              </m:r>
                              <m:sSub>
                                <m:sSubPr>
                                  <m:ctrlPr>
                                    <a:rPr lang="en-US" sz="2000" i="1" u="none">
                                      <a:latin typeface="Cambria Math"/>
                                    </a:rPr>
                                  </m:ctrlPr>
                                </m:sSubPr>
                                <m:e>
                                  <m:r>
                                    <m:rPr>
                                      <m:sty m:val="p"/>
                                    </m:rPr>
                                    <a:rPr lang="en-US" sz="2000" u="none">
                                      <a:latin typeface="Cambria Math"/>
                                    </a:rPr>
                                    <m:t>net</m:t>
                                  </m:r>
                                </m:e>
                                <m:sub>
                                  <m:r>
                                    <a:rPr lang="en-US" sz="2000" i="1" u="none">
                                      <a:latin typeface="Cambria Math"/>
                                    </a:rPr>
                                    <m:t>𝑗</m:t>
                                  </m:r>
                                </m:sub>
                              </m:sSub>
                              <m:r>
                                <a:rPr lang="en-US" sz="2000" i="1" u="none">
                                  <a:latin typeface="Cambria Math"/>
                                </a:rPr>
                                <m:t>−</m:t>
                              </m:r>
                              <m:sSub>
                                <m:sSubPr>
                                  <m:ctrlPr>
                                    <a:rPr lang="en-US" sz="2000" i="1" u="none">
                                      <a:latin typeface="Cambria Math"/>
                                    </a:rPr>
                                  </m:ctrlPr>
                                </m:sSubPr>
                                <m:e>
                                  <m:r>
                                    <a:rPr lang="en-US" sz="2000" i="1" u="none">
                                      <a:latin typeface="Cambria Math"/>
                                    </a:rPr>
                                    <m:t>𝑇</m:t>
                                  </m:r>
                                </m:e>
                                <m:sub>
                                  <m:r>
                                    <a:rPr lang="en-US" sz="2000" i="1" u="none">
                                      <a:latin typeface="Cambria Math"/>
                                    </a:rPr>
                                    <m:t>𝑗</m:t>
                                  </m:r>
                                </m:sub>
                              </m:sSub>
                              <m:r>
                                <a:rPr lang="en-US" sz="2000" b="0" i="1" u="none" smtClean="0">
                                  <a:latin typeface="Cambria Math"/>
                                </a:rPr>
                                <m:t>)}</m:t>
                              </m:r>
                            </m:e>
                          </m:func>
                        </m:den>
                      </m:f>
                    </m:oMath>
                  </m:oMathPara>
                </a14:m>
                <a:endParaRPr lang="en-US" sz="2000" i="1" u="none" dirty="0">
                  <a:solidFill>
                    <a:schemeClr val="dk1"/>
                  </a:solidFill>
                  <a:latin typeface="Cambria Math"/>
                </a:endParaRPr>
              </a:p>
            </p:txBody>
          </p:sp>
        </mc:Choice>
        <mc:Fallback>
          <p:sp>
            <p:nvSpPr>
              <p:cNvPr id="66" name="Rectangle 65"/>
              <p:cNvSpPr>
                <a:spLocks noRot="1" noChangeAspect="1" noMove="1" noResize="1" noEditPoints="1" noAdjustHandles="1" noChangeArrowheads="1" noChangeShapeType="1" noTextEdit="1"/>
              </p:cNvSpPr>
              <p:nvPr/>
            </p:nvSpPr>
            <p:spPr>
              <a:xfrm>
                <a:off x="3528336" y="4953000"/>
                <a:ext cx="2948664" cy="1405641"/>
              </a:xfrm>
              <a:prstGeom prst="rect">
                <a:avLst/>
              </a:prstGeom>
              <a:blipFill rotWithShape="1">
                <a:blip r:embed="rId10"/>
                <a:stretch>
                  <a:fillRect/>
                </a:stretch>
              </a:blipFill>
            </p:spPr>
            <p:txBody>
              <a:bodyPr/>
              <a:lstStyle/>
              <a:p>
                <a:r>
                  <a:rPr lang="en-US">
                    <a:noFill/>
                  </a:rPr>
                  <a:t> </a:t>
                </a:r>
              </a:p>
            </p:txBody>
          </p:sp>
        </mc:Fallback>
      </mc:AlternateContent>
      <p:cxnSp>
        <p:nvCxnSpPr>
          <p:cNvPr id="68" name="Straight Arrow Connector 67"/>
          <p:cNvCxnSpPr>
            <a:stCxn id="64" idx="0"/>
          </p:cNvCxnSpPr>
          <p:nvPr/>
        </p:nvCxnSpPr>
        <p:spPr>
          <a:xfrm flipV="1">
            <a:off x="1866900" y="4014818"/>
            <a:ext cx="961503" cy="938181"/>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4" idx="0"/>
          </p:cNvCxnSpPr>
          <p:nvPr/>
        </p:nvCxnSpPr>
        <p:spPr>
          <a:xfrm flipV="1">
            <a:off x="1866900" y="4636308"/>
            <a:ext cx="1059180" cy="316691"/>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flipV="1">
            <a:off x="4182110" y="4233432"/>
            <a:ext cx="110490" cy="719568"/>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endCxn id="56" idx="2"/>
          </p:cNvCxnSpPr>
          <p:nvPr/>
        </p:nvCxnSpPr>
        <p:spPr>
          <a:xfrm flipV="1">
            <a:off x="4292600" y="4658360"/>
            <a:ext cx="830580" cy="294639"/>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65" idx="0"/>
            <a:endCxn id="54" idx="2"/>
          </p:cNvCxnSpPr>
          <p:nvPr/>
        </p:nvCxnSpPr>
        <p:spPr>
          <a:xfrm flipH="1" flipV="1">
            <a:off x="6182360" y="4648721"/>
            <a:ext cx="438119" cy="609079"/>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53" idx="2"/>
          </p:cNvCxnSpPr>
          <p:nvPr/>
        </p:nvCxnSpPr>
        <p:spPr>
          <a:xfrm flipH="1" flipV="1">
            <a:off x="5252720" y="4214626"/>
            <a:ext cx="1352520" cy="1052814"/>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35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fade">
                                      <p:cBhvr>
                                        <p:cTn id="20" dur="500"/>
                                        <p:tgtEl>
                                          <p:spTgt spid="5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fade">
                                      <p:cBhvr>
                                        <p:cTn id="25" dur="500"/>
                                        <p:tgtEl>
                                          <p:spTgt spid="71"/>
                                        </p:tgtEl>
                                      </p:cBhvr>
                                    </p:animEffect>
                                  </p:childTnLst>
                                </p:cTn>
                              </p:par>
                              <p:par>
                                <p:cTn id="26" presetID="10" presetClass="entr" presetSubtype="0" fill="hold" nodeType="with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fade">
                                      <p:cBhvr>
                                        <p:cTn id="28" dur="500"/>
                                        <p:tgtEl>
                                          <p:spTgt spid="6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500"/>
                                        <p:tgtEl>
                                          <p:spTgt spid="6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57"/>
                                        </p:tgtEl>
                                      </p:cBhvr>
                                    </p:animEffect>
                                    <p:set>
                                      <p:cBhvr>
                                        <p:cTn id="36" dur="1" fill="hold">
                                          <p:stCondLst>
                                            <p:cond delay="499"/>
                                          </p:stCondLst>
                                        </p:cTn>
                                        <p:tgtEl>
                                          <p:spTgt spid="57"/>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58"/>
                                        </p:tgtEl>
                                      </p:cBhvr>
                                    </p:animEffect>
                                    <p:set>
                                      <p:cBhvr>
                                        <p:cTn id="39" dur="1" fill="hold">
                                          <p:stCondLst>
                                            <p:cond delay="499"/>
                                          </p:stCondLst>
                                        </p:cTn>
                                        <p:tgtEl>
                                          <p:spTgt spid="58"/>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71"/>
                                        </p:tgtEl>
                                      </p:cBhvr>
                                    </p:animEffect>
                                    <p:set>
                                      <p:cBhvr>
                                        <p:cTn id="42" dur="1" fill="hold">
                                          <p:stCondLst>
                                            <p:cond delay="499"/>
                                          </p:stCondLst>
                                        </p:cTn>
                                        <p:tgtEl>
                                          <p:spTgt spid="71"/>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68"/>
                                        </p:tgtEl>
                                      </p:cBhvr>
                                    </p:animEffect>
                                    <p:set>
                                      <p:cBhvr>
                                        <p:cTn id="45" dur="1" fill="hold">
                                          <p:stCondLst>
                                            <p:cond delay="499"/>
                                          </p:stCondLst>
                                        </p:cTn>
                                        <p:tgtEl>
                                          <p:spTgt spid="68"/>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64"/>
                                        </p:tgtEl>
                                      </p:cBhvr>
                                    </p:animEffect>
                                    <p:set>
                                      <p:cBhvr>
                                        <p:cTn id="48" dur="1" fill="hold">
                                          <p:stCondLst>
                                            <p:cond delay="499"/>
                                          </p:stCondLst>
                                        </p:cTn>
                                        <p:tgtEl>
                                          <p:spTgt spid="6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6"/>
                                        </p:tgtEl>
                                        <p:attrNameLst>
                                          <p:attrName>style.visibility</p:attrName>
                                        </p:attrNameLst>
                                      </p:cBhvr>
                                      <p:to>
                                        <p:strVal val="visible"/>
                                      </p:to>
                                    </p:set>
                                    <p:animEffect transition="in" filter="fade">
                                      <p:cBhvr>
                                        <p:cTn id="53" dur="500"/>
                                        <p:tgtEl>
                                          <p:spTgt spid="5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fade">
                                      <p:cBhvr>
                                        <p:cTn id="56" dur="500"/>
                                        <p:tgtEl>
                                          <p:spTgt spid="5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fade">
                                      <p:cBhvr>
                                        <p:cTn id="61" dur="500"/>
                                        <p:tgtEl>
                                          <p:spTgt spid="66"/>
                                        </p:tgtEl>
                                      </p:cBhvr>
                                    </p:animEffect>
                                  </p:childTnLst>
                                </p:cTn>
                              </p:par>
                              <p:par>
                                <p:cTn id="62" presetID="10" presetClass="entr" presetSubtype="0" fill="hold" nodeType="withEffect">
                                  <p:stCondLst>
                                    <p:cond delay="0"/>
                                  </p:stCondLst>
                                  <p:childTnLst>
                                    <p:set>
                                      <p:cBhvr>
                                        <p:cTn id="63" dur="1" fill="hold">
                                          <p:stCondLst>
                                            <p:cond delay="0"/>
                                          </p:stCondLst>
                                        </p:cTn>
                                        <p:tgtEl>
                                          <p:spTgt spid="78"/>
                                        </p:tgtEl>
                                        <p:attrNameLst>
                                          <p:attrName>style.visibility</p:attrName>
                                        </p:attrNameLst>
                                      </p:cBhvr>
                                      <p:to>
                                        <p:strVal val="visible"/>
                                      </p:to>
                                    </p:set>
                                    <p:animEffect transition="in" filter="fade">
                                      <p:cBhvr>
                                        <p:cTn id="64" dur="500"/>
                                        <p:tgtEl>
                                          <p:spTgt spid="78"/>
                                        </p:tgtEl>
                                      </p:cBhvr>
                                    </p:animEffect>
                                  </p:childTnLst>
                                </p:cTn>
                              </p:par>
                              <p:par>
                                <p:cTn id="65" presetID="10" presetClass="entr" presetSubtype="0" fill="hold" nodeType="withEffect">
                                  <p:stCondLst>
                                    <p:cond delay="0"/>
                                  </p:stCondLst>
                                  <p:childTnLst>
                                    <p:set>
                                      <p:cBhvr>
                                        <p:cTn id="66" dur="1" fill="hold">
                                          <p:stCondLst>
                                            <p:cond delay="0"/>
                                          </p:stCondLst>
                                        </p:cTn>
                                        <p:tgtEl>
                                          <p:spTgt spid="74"/>
                                        </p:tgtEl>
                                        <p:attrNameLst>
                                          <p:attrName>style.visibility</p:attrName>
                                        </p:attrNameLst>
                                      </p:cBhvr>
                                      <p:to>
                                        <p:strVal val="visible"/>
                                      </p:to>
                                    </p:set>
                                    <p:animEffect transition="in" filter="fade">
                                      <p:cBhvr>
                                        <p:cTn id="67" dur="500"/>
                                        <p:tgtEl>
                                          <p:spTgt spid="7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56"/>
                                        </p:tgtEl>
                                      </p:cBhvr>
                                    </p:animEffect>
                                    <p:set>
                                      <p:cBhvr>
                                        <p:cTn id="72" dur="1" fill="hold">
                                          <p:stCondLst>
                                            <p:cond delay="499"/>
                                          </p:stCondLst>
                                        </p:cTn>
                                        <p:tgtEl>
                                          <p:spTgt spid="56"/>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55"/>
                                        </p:tgtEl>
                                      </p:cBhvr>
                                    </p:animEffect>
                                    <p:set>
                                      <p:cBhvr>
                                        <p:cTn id="75" dur="1" fill="hold">
                                          <p:stCondLst>
                                            <p:cond delay="499"/>
                                          </p:stCondLst>
                                        </p:cTn>
                                        <p:tgtEl>
                                          <p:spTgt spid="55"/>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66"/>
                                        </p:tgtEl>
                                      </p:cBhvr>
                                    </p:animEffect>
                                    <p:set>
                                      <p:cBhvr>
                                        <p:cTn id="78" dur="1" fill="hold">
                                          <p:stCondLst>
                                            <p:cond delay="499"/>
                                          </p:stCondLst>
                                        </p:cTn>
                                        <p:tgtEl>
                                          <p:spTgt spid="66"/>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78"/>
                                        </p:tgtEl>
                                      </p:cBhvr>
                                    </p:animEffect>
                                    <p:set>
                                      <p:cBhvr>
                                        <p:cTn id="81" dur="1" fill="hold">
                                          <p:stCondLst>
                                            <p:cond delay="499"/>
                                          </p:stCondLst>
                                        </p:cTn>
                                        <p:tgtEl>
                                          <p:spTgt spid="78"/>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74"/>
                                        </p:tgtEl>
                                      </p:cBhvr>
                                    </p:animEffect>
                                    <p:set>
                                      <p:cBhvr>
                                        <p:cTn id="84" dur="1" fill="hold">
                                          <p:stCondLst>
                                            <p:cond delay="499"/>
                                          </p:stCondLst>
                                        </p:cTn>
                                        <p:tgtEl>
                                          <p:spTgt spid="7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53"/>
                                        </p:tgtEl>
                                        <p:attrNameLst>
                                          <p:attrName>style.visibility</p:attrName>
                                        </p:attrNameLst>
                                      </p:cBhvr>
                                      <p:to>
                                        <p:strVal val="visible"/>
                                      </p:to>
                                    </p:set>
                                    <p:animEffect transition="in" filter="fade">
                                      <p:cBhvr>
                                        <p:cTn id="89" dur="500"/>
                                        <p:tgtEl>
                                          <p:spTgt spid="53"/>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4"/>
                                        </p:tgtEl>
                                        <p:attrNameLst>
                                          <p:attrName>style.visibility</p:attrName>
                                        </p:attrNameLst>
                                      </p:cBhvr>
                                      <p:to>
                                        <p:strVal val="visible"/>
                                      </p:to>
                                    </p:set>
                                    <p:animEffect transition="in" filter="fade">
                                      <p:cBhvr>
                                        <p:cTn id="92" dur="500"/>
                                        <p:tgtEl>
                                          <p:spTgt spid="5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87"/>
                                        </p:tgtEl>
                                        <p:attrNameLst>
                                          <p:attrName>style.visibility</p:attrName>
                                        </p:attrNameLst>
                                      </p:cBhvr>
                                      <p:to>
                                        <p:strVal val="visible"/>
                                      </p:to>
                                    </p:set>
                                    <p:animEffect transition="in" filter="fade">
                                      <p:cBhvr>
                                        <p:cTn id="97" dur="500"/>
                                        <p:tgtEl>
                                          <p:spTgt spid="87"/>
                                        </p:tgtEl>
                                      </p:cBhvr>
                                    </p:animEffect>
                                  </p:childTnLst>
                                </p:cTn>
                              </p:par>
                              <p:par>
                                <p:cTn id="98" presetID="10" presetClass="entr" presetSubtype="0" fill="hold" nodeType="with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fade">
                                      <p:cBhvr>
                                        <p:cTn id="100" dur="500"/>
                                        <p:tgtEl>
                                          <p:spTgt spid="81"/>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animEffect transition="in" filter="fade">
                                      <p:cBhvr>
                                        <p:cTn id="103"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3" grpId="0"/>
      <p:bldP spid="53" grpId="0" animBg="1"/>
      <p:bldP spid="54" grpId="0" animBg="1"/>
      <p:bldP spid="55" grpId="0" animBg="1"/>
      <p:bldP spid="55" grpId="1" animBg="1"/>
      <p:bldP spid="56" grpId="0" animBg="1"/>
      <p:bldP spid="56" grpId="1" animBg="1"/>
      <p:bldP spid="57" grpId="0" animBg="1"/>
      <p:bldP spid="57" grpId="1" animBg="1"/>
      <p:bldP spid="58" grpId="0" animBg="1"/>
      <p:bldP spid="58" grpId="1" animBg="1"/>
      <p:bldP spid="64" grpId="0" animBg="1"/>
      <p:bldP spid="64" grpId="1" animBg="1"/>
      <p:bldP spid="65" grpId="0" animBg="1"/>
      <p:bldP spid="66" grpId="0" animBg="1"/>
      <p:bldP spid="66"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Networks </a:t>
            </a:r>
            <a:endParaRPr lang="en-US" dirty="0"/>
          </a:p>
        </p:txBody>
      </p:sp>
      <p:sp>
        <p:nvSpPr>
          <p:cNvPr id="3" name="Content Placeholder 2"/>
          <p:cNvSpPr>
            <a:spLocks noGrp="1"/>
          </p:cNvSpPr>
          <p:nvPr>
            <p:ph idx="1"/>
          </p:nvPr>
        </p:nvSpPr>
        <p:spPr/>
        <p:txBody>
          <a:bodyPr/>
          <a:lstStyle/>
          <a:p>
            <a:r>
              <a:rPr lang="en-US" b="1" dirty="0"/>
              <a:t>Robust </a:t>
            </a:r>
            <a:r>
              <a:rPr lang="en-US" dirty="0"/>
              <a:t>approach to approximating </a:t>
            </a:r>
            <a:r>
              <a:rPr lang="en-US" b="1" dirty="0"/>
              <a:t>real-valued</a:t>
            </a:r>
            <a:r>
              <a:rPr lang="en-US" dirty="0"/>
              <a:t>, </a:t>
            </a:r>
            <a:r>
              <a:rPr lang="en-US" b="1" dirty="0"/>
              <a:t>discrete-valued </a:t>
            </a:r>
            <a:r>
              <a:rPr lang="en-US" dirty="0" smtClean="0"/>
              <a:t>and </a:t>
            </a:r>
            <a:r>
              <a:rPr lang="en-US" b="1" dirty="0" smtClean="0"/>
              <a:t>vector </a:t>
            </a:r>
            <a:r>
              <a:rPr lang="en-US" b="1" dirty="0"/>
              <a:t>valued </a:t>
            </a:r>
            <a:r>
              <a:rPr lang="en-US" dirty="0"/>
              <a:t>target functions</a:t>
            </a:r>
            <a:r>
              <a:rPr lang="en-US" dirty="0" smtClean="0"/>
              <a:t>.</a:t>
            </a:r>
            <a:endParaRPr lang="en-US" dirty="0"/>
          </a:p>
          <a:p>
            <a:r>
              <a:rPr lang="en-US" dirty="0" smtClean="0"/>
              <a:t>Among </a:t>
            </a:r>
            <a:r>
              <a:rPr lang="en-US" dirty="0"/>
              <a:t>the most effective </a:t>
            </a:r>
            <a:r>
              <a:rPr lang="en-US" b="1" dirty="0" smtClean="0"/>
              <a:t>general purpose</a:t>
            </a:r>
            <a:r>
              <a:rPr lang="en-US" dirty="0" smtClean="0"/>
              <a:t> </a:t>
            </a:r>
            <a:r>
              <a:rPr lang="en-US" dirty="0"/>
              <a:t>learning method </a:t>
            </a:r>
            <a:r>
              <a:rPr lang="en-US" dirty="0" smtClean="0"/>
              <a:t>currently </a:t>
            </a:r>
            <a:r>
              <a:rPr lang="en-US" dirty="0"/>
              <a:t>known</a:t>
            </a:r>
            <a:r>
              <a:rPr lang="en-US" dirty="0" smtClean="0"/>
              <a:t>.</a:t>
            </a:r>
            <a:endParaRPr lang="en-US" dirty="0"/>
          </a:p>
          <a:p>
            <a:r>
              <a:rPr lang="en-US" dirty="0" smtClean="0"/>
              <a:t>Effective </a:t>
            </a:r>
            <a:r>
              <a:rPr lang="en-US" dirty="0"/>
              <a:t>especially for </a:t>
            </a:r>
            <a:r>
              <a:rPr lang="en-US" b="1" dirty="0"/>
              <a:t>complex and hard to interpret input </a:t>
            </a:r>
            <a:r>
              <a:rPr lang="en-US" b="1" dirty="0" smtClean="0"/>
              <a:t>data </a:t>
            </a:r>
            <a:r>
              <a:rPr lang="en-US" dirty="0" smtClean="0"/>
              <a:t>such </a:t>
            </a:r>
            <a:r>
              <a:rPr lang="en-US" dirty="0"/>
              <a:t>as real-world sensory </a:t>
            </a:r>
            <a:r>
              <a:rPr lang="en-US" dirty="0" smtClean="0"/>
              <a:t>data</a:t>
            </a:r>
            <a:endParaRPr lang="en-US" dirty="0"/>
          </a:p>
          <a:p>
            <a:r>
              <a:rPr lang="en-US" dirty="0" smtClean="0"/>
              <a:t>The </a:t>
            </a:r>
            <a:r>
              <a:rPr lang="en-US" b="1" dirty="0"/>
              <a:t>Backpropagation algorithm </a:t>
            </a:r>
            <a:r>
              <a:rPr lang="en-US" dirty="0"/>
              <a:t>for neural networks has </a:t>
            </a:r>
            <a:r>
              <a:rPr lang="en-US" dirty="0" smtClean="0"/>
              <a:t>been shown </a:t>
            </a:r>
            <a:r>
              <a:rPr lang="en-US" dirty="0"/>
              <a:t>successful in many practical problems</a:t>
            </a:r>
          </a:p>
          <a:p>
            <a:pPr lvl="1"/>
            <a:r>
              <a:rPr lang="en-US" dirty="0"/>
              <a:t>handwritten character recognition, spoken words recognition,  </a:t>
            </a:r>
            <a:r>
              <a:rPr lang="en-US" dirty="0" smtClean="0"/>
              <a:t>face </a:t>
            </a:r>
            <a:r>
              <a:rPr lang="en-US" dirty="0"/>
              <a:t>recognition</a:t>
            </a:r>
          </a:p>
          <a:p>
            <a:endParaRPr lang="en-US" dirty="0"/>
          </a:p>
        </p:txBody>
      </p:sp>
      <p:sp>
        <p:nvSpPr>
          <p:cNvPr id="4" name="Content Placeholder 3"/>
          <p:cNvSpPr>
            <a:spLocks noGrp="1"/>
          </p:cNvSpPr>
          <p:nvPr>
            <p:ph sz="quarter" idx="13"/>
          </p:nvPr>
        </p:nvSpPr>
        <p:spPr/>
        <p:txBody>
          <a:bodyPr/>
          <a:lstStyle/>
          <a:p>
            <a:endParaRPr lang="en-US"/>
          </a:p>
        </p:txBody>
      </p:sp>
      <p:sp>
        <p:nvSpPr>
          <p:cNvPr id="5" name="Slide Number Placeholder 4"/>
          <p:cNvSpPr>
            <a:spLocks noGrp="1"/>
          </p:cNvSpPr>
          <p:nvPr>
            <p:ph type="sldNum" sz="quarter" idx="14"/>
          </p:nvPr>
        </p:nvSpPr>
        <p:spPr/>
        <p:txBody>
          <a:bodyPr/>
          <a:lstStyle/>
          <a:p>
            <a:fld id="{FA6F6034-1516-478C-9756-BC6A8296D6DE}" type="slidenum">
              <a:rPr lang="en-US" smtClean="0"/>
              <a:pPr/>
              <a:t>3</a:t>
            </a:fld>
            <a:endParaRPr lang="en-US" dirty="0"/>
          </a:p>
        </p:txBody>
      </p:sp>
    </p:spTree>
    <p:extLst>
      <p:ext uri="{BB962C8B-B14F-4D97-AF65-F5344CB8AC3E}">
        <p14:creationId xmlns:p14="http://schemas.microsoft.com/office/powerpoint/2010/main" val="25245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of Learning Rule </a:t>
            </a:r>
            <a:r>
              <a:rPr lang="en-US" dirty="0" smtClean="0"/>
              <a:t>(3)</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ln>
                <a:solidFill>
                  <a:srgbClr val="FF0000"/>
                </a:solidFill>
              </a:ln>
            </p:spPr>
            <p:txBody>
              <a:bodyPr/>
              <a:lstStyle/>
              <a:p>
                <a:r>
                  <a:rPr lang="en-US" dirty="0" smtClean="0"/>
                  <a:t>Weights of output units:</a:t>
                </a:r>
                <a:endParaRPr lang="en-US" dirty="0"/>
              </a:p>
              <a:p>
                <a:pPr lvl="1"/>
                <a14:m>
                  <m:oMath xmlns:m="http://schemas.openxmlformats.org/officeDocument/2006/math">
                    <m:sSub>
                      <m:sSubPr>
                        <m:ctrlPr>
                          <a:rPr lang="en-US" i="1">
                            <a:solidFill>
                              <a:schemeClr val="dk1"/>
                            </a:solidFill>
                            <a:latin typeface="Cambria Math"/>
                          </a:rPr>
                        </m:ctrlPr>
                      </m:sSubPr>
                      <m:e>
                        <m:r>
                          <a:rPr lang="en-US" i="1">
                            <a:solidFill>
                              <a:schemeClr val="dk1"/>
                            </a:solidFill>
                            <a:latin typeface="Cambria Math"/>
                          </a:rPr>
                          <m:t>𝑤</m:t>
                        </m:r>
                      </m:e>
                      <m:sub>
                        <m:r>
                          <a:rPr lang="en-US" i="1">
                            <a:solidFill>
                              <a:schemeClr val="dk1"/>
                            </a:solidFill>
                            <a:latin typeface="Cambria Math"/>
                          </a:rPr>
                          <m:t>𝑖𝑗</m:t>
                        </m:r>
                      </m:sub>
                    </m:sSub>
                  </m:oMath>
                </a14:m>
                <a:r>
                  <a:rPr lang="en-US" dirty="0" smtClean="0"/>
                  <a:t> </a:t>
                </a:r>
                <a:r>
                  <a:rPr lang="en-US" dirty="0"/>
                  <a:t>is changed by:</a:t>
                </a:r>
              </a:p>
              <a:p>
                <a:pPr marL="0" indent="0">
                  <a:buNone/>
                </a:pPr>
                <a:r>
                  <a:rPr lang="en-US" dirty="0"/>
                  <a:t> </a:t>
                </a:r>
                <a:endParaRPr lang="en-US" dirty="0" smtClean="0"/>
              </a:p>
              <a:p>
                <a:pPr marL="0" indent="0">
                  <a:buNone/>
                </a:pPr>
                <a:endParaRPr lang="en-US" dirty="0"/>
              </a:p>
              <a:p>
                <a:pPr marL="0" indent="0">
                  <a:buNone/>
                </a:pPr>
                <a:endParaRPr lang="en-US" dirty="0" smtClean="0"/>
              </a:p>
              <a:p>
                <a:pPr marL="0" indent="0">
                  <a:buNone/>
                </a:pPr>
                <a:r>
                  <a:rPr lang="en-US" dirty="0" smtClean="0"/>
                  <a:t>where </a:t>
                </a:r>
                <a:endParaRPr lang="en-US" dirty="0"/>
              </a:p>
              <a:p>
                <a:pPr marL="0" indent="0">
                  <a:buNone/>
                </a:pPr>
                <a14:m>
                  <m:oMathPara xmlns:m="http://schemas.openxmlformats.org/officeDocument/2006/math">
                    <m:oMathParaPr>
                      <m:jc m:val="left"/>
                    </m:oMathParaPr>
                    <m:oMath xmlns:m="http://schemas.openxmlformats.org/officeDocument/2006/math">
                      <m:sSub>
                        <m:sSubPr>
                          <m:ctrlPr>
                            <a:rPr lang="en-US" i="1" smtClean="0">
                              <a:solidFill>
                                <a:srgbClr val="FF0000"/>
                              </a:solidFill>
                              <a:latin typeface="Cambria Math"/>
                            </a:rPr>
                          </m:ctrlPr>
                        </m:sSubPr>
                        <m:e>
                          <m:r>
                            <a:rPr lang="en-US" i="1">
                              <a:solidFill>
                                <a:srgbClr val="FF0000"/>
                              </a:solidFill>
                              <a:latin typeface="Cambria Math"/>
                            </a:rPr>
                            <m:t>𝛿</m:t>
                          </m:r>
                        </m:e>
                        <m:sub>
                          <m:r>
                            <a:rPr lang="en-US" i="1">
                              <a:solidFill>
                                <a:srgbClr val="FF0000"/>
                              </a:solidFill>
                              <a:latin typeface="Cambria Math"/>
                            </a:rPr>
                            <m:t>𝑗</m:t>
                          </m:r>
                        </m:sub>
                      </m:sSub>
                      <m:r>
                        <a:rPr lang="en-US" b="0" i="1" smtClean="0">
                          <a:solidFill>
                            <a:srgbClr val="FF0000"/>
                          </a:solidFill>
                          <a:latin typeface="Cambria Math"/>
                        </a:rPr>
                        <m:t>=</m:t>
                      </m:r>
                      <m:d>
                        <m:dPr>
                          <m:ctrlPr>
                            <a:rPr lang="en-US" i="1">
                              <a:solidFill>
                                <a:srgbClr val="FF0000"/>
                              </a:solidFill>
                              <a:latin typeface="Cambria Math"/>
                            </a:rPr>
                          </m:ctrlPr>
                        </m:dPr>
                        <m:e>
                          <m:sSub>
                            <m:sSubPr>
                              <m:ctrlPr>
                                <a:rPr lang="en-US" i="1">
                                  <a:solidFill>
                                    <a:srgbClr val="FF0000"/>
                                  </a:solidFill>
                                  <a:latin typeface="Cambria Math"/>
                                </a:rPr>
                              </m:ctrlPr>
                            </m:sSubPr>
                            <m:e>
                              <m:r>
                                <a:rPr lang="en-US" i="1">
                                  <a:solidFill>
                                    <a:srgbClr val="FF0000"/>
                                  </a:solidFill>
                                  <a:latin typeface="Cambria Math"/>
                                </a:rPr>
                                <m:t>𝑡</m:t>
                              </m:r>
                            </m:e>
                            <m:sub>
                              <m:r>
                                <a:rPr lang="en-US" i="1">
                                  <a:solidFill>
                                    <a:srgbClr val="FF0000"/>
                                  </a:solidFill>
                                  <a:latin typeface="Cambria Math"/>
                                </a:rPr>
                                <m:t>𝑗</m:t>
                              </m:r>
                            </m:sub>
                          </m:sSub>
                          <m:r>
                            <a:rPr lang="en-US" i="1">
                              <a:solidFill>
                                <a:srgbClr val="FF0000"/>
                              </a:solidFill>
                              <a:latin typeface="Cambria Math"/>
                            </a:rPr>
                            <m:t>−</m:t>
                          </m:r>
                          <m:sSub>
                            <m:sSubPr>
                              <m:ctrlPr>
                                <a:rPr lang="en-US" i="1">
                                  <a:solidFill>
                                    <a:srgbClr val="FF0000"/>
                                  </a:solidFill>
                                  <a:latin typeface="Cambria Math"/>
                                </a:rPr>
                              </m:ctrlPr>
                            </m:sSubPr>
                            <m:e>
                              <m:r>
                                <a:rPr lang="en-US" i="1">
                                  <a:solidFill>
                                    <a:srgbClr val="FF0000"/>
                                  </a:solidFill>
                                  <a:latin typeface="Cambria Math"/>
                                </a:rPr>
                                <m:t>𝑜</m:t>
                              </m:r>
                            </m:e>
                            <m:sub>
                              <m:r>
                                <a:rPr lang="en-US" i="1">
                                  <a:solidFill>
                                    <a:srgbClr val="FF0000"/>
                                  </a:solidFill>
                                  <a:latin typeface="Cambria Math"/>
                                </a:rPr>
                                <m:t>𝑗</m:t>
                              </m:r>
                            </m:sub>
                          </m:sSub>
                        </m:e>
                      </m:d>
                      <m:sSub>
                        <m:sSubPr>
                          <m:ctrlPr>
                            <a:rPr lang="en-US" i="1">
                              <a:solidFill>
                                <a:srgbClr val="FF0000"/>
                              </a:solidFill>
                              <a:latin typeface="Cambria Math"/>
                            </a:rPr>
                          </m:ctrlPr>
                        </m:sSubPr>
                        <m:e>
                          <m:r>
                            <a:rPr lang="en-US" i="1">
                              <a:solidFill>
                                <a:srgbClr val="FF0000"/>
                              </a:solidFill>
                              <a:latin typeface="Cambria Math"/>
                            </a:rPr>
                            <m:t>𝑜</m:t>
                          </m:r>
                        </m:e>
                        <m:sub>
                          <m:r>
                            <a:rPr lang="en-US" i="1">
                              <a:solidFill>
                                <a:srgbClr val="FF0000"/>
                              </a:solidFill>
                              <a:latin typeface="Cambria Math"/>
                            </a:rPr>
                            <m:t>𝑗</m:t>
                          </m:r>
                        </m:sub>
                      </m:sSub>
                      <m:d>
                        <m:dPr>
                          <m:ctrlPr>
                            <a:rPr lang="en-US" i="1">
                              <a:solidFill>
                                <a:srgbClr val="FF0000"/>
                              </a:solidFill>
                              <a:latin typeface="Cambria Math"/>
                            </a:rPr>
                          </m:ctrlPr>
                        </m:dPr>
                        <m:e>
                          <m:r>
                            <a:rPr lang="en-US" i="1">
                              <a:solidFill>
                                <a:srgbClr val="FF0000"/>
                              </a:solidFill>
                              <a:latin typeface="Cambria Math"/>
                            </a:rPr>
                            <m:t>1</m:t>
                          </m:r>
                          <m:r>
                            <a:rPr lang="en-US" i="1">
                              <a:solidFill>
                                <a:srgbClr val="FF0000"/>
                              </a:solidFill>
                              <a:latin typeface="Cambria Math"/>
                            </a:rPr>
                            <m:t>−</m:t>
                          </m:r>
                          <m:sSub>
                            <m:sSubPr>
                              <m:ctrlPr>
                                <a:rPr lang="en-US" i="1">
                                  <a:solidFill>
                                    <a:srgbClr val="FF0000"/>
                                  </a:solidFill>
                                  <a:latin typeface="Cambria Math"/>
                                </a:rPr>
                              </m:ctrlPr>
                            </m:sSubPr>
                            <m:e>
                              <m:r>
                                <a:rPr lang="en-US" i="1">
                                  <a:solidFill>
                                    <a:srgbClr val="FF0000"/>
                                  </a:solidFill>
                                  <a:latin typeface="Cambria Math"/>
                                </a:rPr>
                                <m:t>𝑜</m:t>
                              </m:r>
                            </m:e>
                            <m:sub>
                              <m:r>
                                <a:rPr lang="en-US" i="1">
                                  <a:solidFill>
                                    <a:srgbClr val="FF0000"/>
                                  </a:solidFill>
                                  <a:latin typeface="Cambria Math"/>
                                </a:rPr>
                                <m:t>𝑗</m:t>
                              </m:r>
                            </m:sub>
                          </m:sSub>
                        </m:e>
                      </m:d>
                    </m:oMath>
                  </m:oMathPara>
                </a14:m>
                <a:endParaRPr lang="en-US"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89" t="-941"/>
                </a:stretch>
              </a:blipFill>
              <a:ln>
                <a:solidFill>
                  <a:srgbClr val="FF0000"/>
                </a:solidFill>
              </a:ln>
            </p:spPr>
            <p:txBody>
              <a:bodyPr/>
              <a:lstStyle/>
              <a:p>
                <a:r>
                  <a:rPr lang="en-US">
                    <a:noFill/>
                  </a:rPr>
                  <a:t> </a:t>
                </a:r>
              </a:p>
            </p:txBody>
          </p:sp>
        </mc:Fallback>
      </mc:AlternateContent>
      <p:sp>
        <p:nvSpPr>
          <p:cNvPr id="4" name="Content Placeholder 3"/>
          <p:cNvSpPr>
            <a:spLocks noGrp="1"/>
          </p:cNvSpPr>
          <p:nvPr>
            <p:ph sz="quarter" idx="13"/>
          </p:nvPr>
        </p:nvSpPr>
        <p:spPr/>
        <p:txBody>
          <a:bodyPr/>
          <a:lstStyle/>
          <a:p>
            <a:endParaRPr lang="en-US" dirty="0"/>
          </a:p>
        </p:txBody>
      </p:sp>
      <p:sp>
        <p:nvSpPr>
          <p:cNvPr id="5" name="Slide Number Placeholder 4"/>
          <p:cNvSpPr>
            <a:spLocks noGrp="1"/>
          </p:cNvSpPr>
          <p:nvPr>
            <p:ph type="sldNum" sz="quarter" idx="14"/>
          </p:nvPr>
        </p:nvSpPr>
        <p:spPr/>
        <p:txBody>
          <a:bodyPr/>
          <a:lstStyle/>
          <a:p>
            <a:fld id="{FA6F6034-1516-478C-9756-BC6A8296D6DE}" type="slidenum">
              <a:rPr lang="en-US" smtClean="0"/>
              <a:pPr/>
              <a:t>30</a:t>
            </a:fld>
            <a:endParaRPr lang="en-US" dirty="0"/>
          </a:p>
        </p:txBody>
      </p:sp>
      <mc:AlternateContent xmlns:mc="http://schemas.openxmlformats.org/markup-compatibility/2006" xmlns:a14="http://schemas.microsoft.com/office/drawing/2010/main">
        <mc:Choice Requires="a14">
          <p:sp>
            <p:nvSpPr>
              <p:cNvPr id="50" name="Rectangle 49"/>
              <p:cNvSpPr/>
              <p:nvPr/>
            </p:nvSpPr>
            <p:spPr>
              <a:xfrm>
                <a:off x="1828800" y="2438400"/>
                <a:ext cx="4518585" cy="94333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n-US" sz="2400" u="none" smtClean="0">
                          <a:solidFill>
                            <a:schemeClr val="dk1"/>
                          </a:solidFill>
                          <a:latin typeface="Cambria Math"/>
                        </a:rPr>
                        <m:t>Δ</m:t>
                      </m:r>
                      <m:sSub>
                        <m:sSubPr>
                          <m:ctrlPr>
                            <a:rPr lang="en-US" sz="2400" i="1" u="none">
                              <a:solidFill>
                                <a:schemeClr val="dk1"/>
                              </a:solidFill>
                              <a:latin typeface="Cambria Math"/>
                            </a:rPr>
                          </m:ctrlPr>
                        </m:sSubPr>
                        <m:e>
                          <m:r>
                            <a:rPr lang="en-US" sz="2400" i="1" u="none">
                              <a:solidFill>
                                <a:schemeClr val="dk1"/>
                              </a:solidFill>
                              <a:latin typeface="Cambria Math"/>
                            </a:rPr>
                            <m:t>𝑤</m:t>
                          </m:r>
                        </m:e>
                        <m:sub>
                          <m:r>
                            <a:rPr lang="en-US" sz="2400" i="1" u="none">
                              <a:solidFill>
                                <a:schemeClr val="dk1"/>
                              </a:solidFill>
                              <a:latin typeface="Cambria Math"/>
                            </a:rPr>
                            <m:t>𝑖𝑗</m:t>
                          </m:r>
                        </m:sub>
                      </m:sSub>
                      <m:r>
                        <a:rPr lang="en-US" sz="2400" i="1" u="none">
                          <a:solidFill>
                            <a:schemeClr val="dk1"/>
                          </a:solidFill>
                          <a:latin typeface="Cambria Math"/>
                        </a:rPr>
                        <m:t>=</m:t>
                      </m:r>
                      <m:r>
                        <a:rPr lang="en-US" sz="2400" i="1" u="none">
                          <a:solidFill>
                            <a:schemeClr val="dk1"/>
                          </a:solidFill>
                          <a:latin typeface="Cambria Math"/>
                        </a:rPr>
                        <m:t>𝑅</m:t>
                      </m:r>
                      <m:d>
                        <m:dPr>
                          <m:ctrlPr>
                            <a:rPr lang="en-US" sz="2400" i="1" u="none">
                              <a:solidFill>
                                <a:schemeClr val="dk1"/>
                              </a:solidFill>
                              <a:latin typeface="Cambria Math"/>
                            </a:rPr>
                          </m:ctrlPr>
                        </m:dPr>
                        <m:e>
                          <m:sSub>
                            <m:sSubPr>
                              <m:ctrlPr>
                                <a:rPr lang="en-US" sz="2400" i="1" u="none">
                                  <a:solidFill>
                                    <a:schemeClr val="dk1"/>
                                  </a:solidFill>
                                  <a:latin typeface="Cambria Math"/>
                                </a:rPr>
                              </m:ctrlPr>
                            </m:sSubPr>
                            <m:e>
                              <m:r>
                                <a:rPr lang="en-US" sz="2400" i="1" u="none">
                                  <a:solidFill>
                                    <a:schemeClr val="dk1"/>
                                  </a:solidFill>
                                  <a:latin typeface="Cambria Math"/>
                                </a:rPr>
                                <m:t>𝑡</m:t>
                              </m:r>
                            </m:e>
                            <m:sub>
                              <m:r>
                                <a:rPr lang="en-US" sz="2400" i="1" u="none">
                                  <a:solidFill>
                                    <a:schemeClr val="dk1"/>
                                  </a:solidFill>
                                  <a:latin typeface="Cambria Math"/>
                                </a:rPr>
                                <m:t>𝑗</m:t>
                              </m:r>
                            </m:sub>
                          </m:sSub>
                          <m:r>
                            <a:rPr lang="en-US" sz="2400" i="1" u="none">
                              <a:solidFill>
                                <a:schemeClr val="dk1"/>
                              </a:solidFill>
                              <a:latin typeface="Cambria Math"/>
                            </a:rPr>
                            <m:t>−</m:t>
                          </m:r>
                          <m:sSub>
                            <m:sSubPr>
                              <m:ctrlPr>
                                <a:rPr lang="en-US" sz="2400" i="1" u="none">
                                  <a:solidFill>
                                    <a:schemeClr val="dk1"/>
                                  </a:solidFill>
                                  <a:latin typeface="Cambria Math"/>
                                </a:rPr>
                              </m:ctrlPr>
                            </m:sSubPr>
                            <m:e>
                              <m:r>
                                <a:rPr lang="en-US" sz="2400" i="1" u="none">
                                  <a:solidFill>
                                    <a:schemeClr val="dk1"/>
                                  </a:solidFill>
                                  <a:latin typeface="Cambria Math"/>
                                </a:rPr>
                                <m:t>𝑜</m:t>
                              </m:r>
                            </m:e>
                            <m:sub>
                              <m:r>
                                <a:rPr lang="en-US" sz="2400" i="1" u="none">
                                  <a:solidFill>
                                    <a:schemeClr val="dk1"/>
                                  </a:solidFill>
                                  <a:latin typeface="Cambria Math"/>
                                </a:rPr>
                                <m:t>𝑗</m:t>
                              </m:r>
                            </m:sub>
                          </m:sSub>
                        </m:e>
                      </m:d>
                      <m:sSub>
                        <m:sSubPr>
                          <m:ctrlPr>
                            <a:rPr lang="en-US" sz="2400" i="1" u="none">
                              <a:solidFill>
                                <a:schemeClr val="dk1"/>
                              </a:solidFill>
                              <a:latin typeface="Cambria Math"/>
                            </a:rPr>
                          </m:ctrlPr>
                        </m:sSubPr>
                        <m:e>
                          <m:r>
                            <a:rPr lang="en-US" sz="2400" i="1" u="none">
                              <a:solidFill>
                                <a:schemeClr val="dk1"/>
                              </a:solidFill>
                              <a:latin typeface="Cambria Math"/>
                            </a:rPr>
                            <m:t>𝑜</m:t>
                          </m:r>
                        </m:e>
                        <m:sub>
                          <m:r>
                            <a:rPr lang="en-US" sz="2400" i="1" u="none">
                              <a:solidFill>
                                <a:schemeClr val="dk1"/>
                              </a:solidFill>
                              <a:latin typeface="Cambria Math"/>
                            </a:rPr>
                            <m:t>𝑗</m:t>
                          </m:r>
                        </m:sub>
                      </m:sSub>
                      <m:d>
                        <m:dPr>
                          <m:ctrlPr>
                            <a:rPr lang="en-US" sz="2400" i="1" u="none">
                              <a:solidFill>
                                <a:schemeClr val="dk1"/>
                              </a:solidFill>
                              <a:latin typeface="Cambria Math"/>
                            </a:rPr>
                          </m:ctrlPr>
                        </m:dPr>
                        <m:e>
                          <m:r>
                            <a:rPr lang="en-US" sz="2400" i="1" u="none">
                              <a:solidFill>
                                <a:schemeClr val="dk1"/>
                              </a:solidFill>
                              <a:latin typeface="Cambria Math"/>
                            </a:rPr>
                            <m:t>1</m:t>
                          </m:r>
                          <m:r>
                            <a:rPr lang="en-US" sz="2400" i="1" u="none">
                              <a:solidFill>
                                <a:schemeClr val="dk1"/>
                              </a:solidFill>
                              <a:latin typeface="Cambria Math"/>
                            </a:rPr>
                            <m:t>−</m:t>
                          </m:r>
                          <m:sSub>
                            <m:sSubPr>
                              <m:ctrlPr>
                                <a:rPr lang="en-US" sz="2400" i="1" u="none">
                                  <a:solidFill>
                                    <a:schemeClr val="dk1"/>
                                  </a:solidFill>
                                  <a:latin typeface="Cambria Math"/>
                                </a:rPr>
                              </m:ctrlPr>
                            </m:sSubPr>
                            <m:e>
                              <m:r>
                                <a:rPr lang="en-US" sz="2400" i="1" u="none">
                                  <a:solidFill>
                                    <a:schemeClr val="dk1"/>
                                  </a:solidFill>
                                  <a:latin typeface="Cambria Math"/>
                                </a:rPr>
                                <m:t>𝑜</m:t>
                              </m:r>
                            </m:e>
                            <m:sub>
                              <m:r>
                                <a:rPr lang="en-US" sz="2400" i="1" u="none">
                                  <a:solidFill>
                                    <a:schemeClr val="dk1"/>
                                  </a:solidFill>
                                  <a:latin typeface="Cambria Math"/>
                                </a:rPr>
                                <m:t>𝑗</m:t>
                              </m:r>
                            </m:sub>
                          </m:sSub>
                        </m:e>
                      </m:d>
                      <m:sSub>
                        <m:sSubPr>
                          <m:ctrlPr>
                            <a:rPr lang="en-US" sz="2400" i="1" u="none">
                              <a:solidFill>
                                <a:schemeClr val="dk1"/>
                              </a:solidFill>
                              <a:latin typeface="Cambria Math"/>
                            </a:rPr>
                          </m:ctrlPr>
                        </m:sSubPr>
                        <m:e>
                          <m:r>
                            <a:rPr lang="en-US" sz="2400" i="1" u="none">
                              <a:solidFill>
                                <a:schemeClr val="dk1"/>
                              </a:solidFill>
                              <a:latin typeface="Cambria Math"/>
                            </a:rPr>
                            <m:t>𝑥</m:t>
                          </m:r>
                        </m:e>
                        <m:sub>
                          <m:r>
                            <a:rPr lang="en-US" sz="2400" i="1" u="none">
                              <a:solidFill>
                                <a:schemeClr val="dk1"/>
                              </a:solidFill>
                              <a:latin typeface="Cambria Math"/>
                            </a:rPr>
                            <m:t>𝑖𝑗</m:t>
                          </m:r>
                        </m:sub>
                      </m:sSub>
                      <m:r>
                        <a:rPr lang="en-US" sz="2400" b="0" i="0" u="none" smtClean="0">
                          <a:solidFill>
                            <a:schemeClr val="dk1"/>
                          </a:solidFill>
                          <a:latin typeface="Cambria Math"/>
                        </a:rPr>
                        <m:t>=</m:t>
                      </m:r>
                      <m:r>
                        <a:rPr lang="en-US" sz="2400" b="0" i="1" u="none" smtClean="0">
                          <a:solidFill>
                            <a:schemeClr val="dk1"/>
                          </a:solidFill>
                          <a:latin typeface="Cambria Math"/>
                        </a:rPr>
                        <m:t>𝑅</m:t>
                      </m:r>
                      <m:sSub>
                        <m:sSubPr>
                          <m:ctrlPr>
                            <a:rPr lang="en-US" sz="2400" b="0" i="1" u="none" smtClean="0">
                              <a:solidFill>
                                <a:schemeClr val="dk1"/>
                              </a:solidFill>
                              <a:latin typeface="Cambria Math"/>
                            </a:rPr>
                          </m:ctrlPr>
                        </m:sSubPr>
                        <m:e>
                          <m:r>
                            <a:rPr lang="en-US" sz="2400" b="0" i="1" u="none" smtClean="0">
                              <a:solidFill>
                                <a:schemeClr val="dk1"/>
                              </a:solidFill>
                              <a:latin typeface="Cambria Math"/>
                            </a:rPr>
                            <m:t>𝛿</m:t>
                          </m:r>
                        </m:e>
                        <m:sub>
                          <m:r>
                            <a:rPr lang="en-US" sz="2400" b="0" i="1" u="none" smtClean="0">
                              <a:solidFill>
                                <a:schemeClr val="dk1"/>
                              </a:solidFill>
                              <a:latin typeface="Cambria Math"/>
                            </a:rPr>
                            <m:t>𝑗</m:t>
                          </m:r>
                        </m:sub>
                      </m:sSub>
                      <m:sSub>
                        <m:sSubPr>
                          <m:ctrlPr>
                            <a:rPr lang="en-US" sz="2400" b="0" i="1" u="none" smtClean="0">
                              <a:solidFill>
                                <a:schemeClr val="dk1"/>
                              </a:solidFill>
                              <a:latin typeface="Cambria Math"/>
                            </a:rPr>
                          </m:ctrlPr>
                        </m:sSubPr>
                        <m:e>
                          <m:r>
                            <a:rPr lang="en-US" sz="2400" b="0" i="1" u="none" smtClean="0">
                              <a:solidFill>
                                <a:schemeClr val="dk1"/>
                              </a:solidFill>
                              <a:latin typeface="Cambria Math"/>
                            </a:rPr>
                            <m:t>𝑥</m:t>
                          </m:r>
                        </m:e>
                        <m:sub>
                          <m:r>
                            <a:rPr lang="en-US" sz="2400" b="0" i="1" u="none" smtClean="0">
                              <a:solidFill>
                                <a:schemeClr val="dk1"/>
                              </a:solidFill>
                              <a:latin typeface="Cambria Math"/>
                            </a:rPr>
                            <m:t>𝑖𝑗</m:t>
                          </m:r>
                        </m:sub>
                      </m:sSub>
                    </m:oMath>
                  </m:oMathPara>
                </a14:m>
                <a:endParaRPr lang="en-US" sz="2400" u="none" dirty="0" smtClean="0">
                  <a:solidFill>
                    <a:schemeClr val="dk1"/>
                  </a:solidFill>
                </a:endParaRPr>
              </a:p>
            </p:txBody>
          </p:sp>
        </mc:Choice>
        <mc:Fallback xmlns="">
          <p:sp>
            <p:nvSpPr>
              <p:cNvPr id="50" name="Rectangle 49"/>
              <p:cNvSpPr>
                <a:spLocks noRot="1" noChangeAspect="1" noMove="1" noResize="1" noEditPoints="1" noAdjustHandles="1" noChangeArrowheads="1" noChangeShapeType="1" noTextEdit="1"/>
              </p:cNvSpPr>
              <p:nvPr/>
            </p:nvSpPr>
            <p:spPr>
              <a:xfrm>
                <a:off x="1828800" y="2438400"/>
                <a:ext cx="4518585" cy="943335"/>
              </a:xfrm>
              <a:prstGeom prst="rect">
                <a:avLst/>
              </a:prstGeom>
              <a:blipFill rotWithShape="1">
                <a:blip r:embed="rId3"/>
                <a:stretch>
                  <a:fillRect b="-1935"/>
                </a:stretch>
              </a:blipFill>
            </p:spPr>
            <p:txBody>
              <a:bodyPr/>
              <a:lstStyle/>
              <a:p>
                <a:r>
                  <a:rPr lang="en-US">
                    <a:noFill/>
                  </a:rPr>
                  <a:t> </a:t>
                </a:r>
              </a:p>
            </p:txBody>
          </p:sp>
        </mc:Fallback>
      </mc:AlternateContent>
      <p:grpSp>
        <p:nvGrpSpPr>
          <p:cNvPr id="55" name="Group 54"/>
          <p:cNvGrpSpPr/>
          <p:nvPr/>
        </p:nvGrpSpPr>
        <p:grpSpPr>
          <a:xfrm>
            <a:off x="6400800" y="1600200"/>
            <a:ext cx="2506974" cy="2743200"/>
            <a:chOff x="6400800" y="1600200"/>
            <a:chExt cx="2506974" cy="2743200"/>
          </a:xfrm>
        </p:grpSpPr>
        <p:grpSp>
          <p:nvGrpSpPr>
            <p:cNvPr id="6" name="Group 5"/>
            <p:cNvGrpSpPr/>
            <p:nvPr/>
          </p:nvGrpSpPr>
          <p:grpSpPr>
            <a:xfrm>
              <a:off x="6400800" y="1981201"/>
              <a:ext cx="2506974" cy="2362199"/>
              <a:chOff x="6477000" y="2590800"/>
              <a:chExt cx="2506974" cy="2362199"/>
            </a:xfrm>
          </p:grpSpPr>
          <p:grpSp>
            <p:nvGrpSpPr>
              <p:cNvPr id="7" name="Group 51"/>
              <p:cNvGrpSpPr>
                <a:grpSpLocks/>
              </p:cNvGrpSpPr>
              <p:nvPr/>
            </p:nvGrpSpPr>
            <p:grpSpPr bwMode="auto">
              <a:xfrm>
                <a:off x="6477000" y="2704742"/>
                <a:ext cx="2430053" cy="2248257"/>
                <a:chOff x="1872" y="2496"/>
                <a:chExt cx="1392" cy="1368"/>
              </a:xfrm>
            </p:grpSpPr>
            <p:grpSp>
              <p:nvGrpSpPr>
                <p:cNvPr id="11" name="Group 26"/>
                <p:cNvGrpSpPr>
                  <a:grpSpLocks/>
                </p:cNvGrpSpPr>
                <p:nvPr/>
              </p:nvGrpSpPr>
              <p:grpSpPr bwMode="auto">
                <a:xfrm>
                  <a:off x="1872" y="3720"/>
                  <a:ext cx="1392" cy="144"/>
                  <a:chOff x="1872" y="3720"/>
                  <a:chExt cx="1392" cy="144"/>
                </a:xfrm>
              </p:grpSpPr>
              <p:sp>
                <p:nvSpPr>
                  <p:cNvPr id="41"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25"/>
                <p:cNvGrpSpPr>
                  <a:grpSpLocks/>
                </p:cNvGrpSpPr>
                <p:nvPr/>
              </p:nvGrpSpPr>
              <p:grpSpPr bwMode="auto">
                <a:xfrm>
                  <a:off x="2016" y="3108"/>
                  <a:ext cx="1056" cy="144"/>
                  <a:chOff x="2016" y="3168"/>
                  <a:chExt cx="1056" cy="144"/>
                </a:xfrm>
              </p:grpSpPr>
              <p:sp>
                <p:nvSpPr>
                  <p:cNvPr id="38"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27"/>
                <p:cNvGrpSpPr>
                  <a:grpSpLocks/>
                </p:cNvGrpSpPr>
                <p:nvPr/>
              </p:nvGrpSpPr>
              <p:grpSpPr bwMode="auto">
                <a:xfrm>
                  <a:off x="2208" y="2496"/>
                  <a:ext cx="624" cy="144"/>
                  <a:chOff x="2208" y="2496"/>
                  <a:chExt cx="624" cy="144"/>
                </a:xfrm>
              </p:grpSpPr>
              <p:sp>
                <p:nvSpPr>
                  <p:cNvPr id="36"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4" name="AutoShape 28"/>
                <p:cNvCxnSpPr>
                  <a:cxnSpLocks noChangeShapeType="1"/>
                  <a:stCxn id="37" idx="4"/>
                  <a:endCxn id="39"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29"/>
                <p:cNvCxnSpPr>
                  <a:cxnSpLocks noChangeShapeType="1"/>
                  <a:stCxn id="37" idx="4"/>
                  <a:endCxn id="40"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30"/>
                <p:cNvCxnSpPr>
                  <a:cxnSpLocks noChangeShapeType="1"/>
                  <a:stCxn id="37" idx="4"/>
                  <a:endCxn id="38"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31"/>
                <p:cNvCxnSpPr>
                  <a:cxnSpLocks noChangeShapeType="1"/>
                  <a:stCxn id="36" idx="4"/>
                  <a:endCxn id="39"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32"/>
                <p:cNvCxnSpPr>
                  <a:cxnSpLocks noChangeShapeType="1"/>
                  <a:stCxn id="36" idx="4"/>
                  <a:endCxn id="40"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33"/>
                <p:cNvCxnSpPr>
                  <a:cxnSpLocks noChangeShapeType="1"/>
                  <a:stCxn id="36" idx="4"/>
                  <a:endCxn id="38"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34"/>
                <p:cNvCxnSpPr>
                  <a:cxnSpLocks noChangeShapeType="1"/>
                  <a:stCxn id="38" idx="4"/>
                  <a:endCxn id="41"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5"/>
                <p:cNvCxnSpPr>
                  <a:cxnSpLocks noChangeShapeType="1"/>
                  <a:stCxn id="38" idx="4"/>
                  <a:endCxn id="42"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6"/>
                <p:cNvCxnSpPr>
                  <a:cxnSpLocks noChangeShapeType="1"/>
                  <a:stCxn id="38" idx="4"/>
                  <a:endCxn id="45"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37"/>
                <p:cNvCxnSpPr>
                  <a:cxnSpLocks noChangeShapeType="1"/>
                  <a:stCxn id="38" idx="4"/>
                  <a:endCxn id="43"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8"/>
                <p:cNvCxnSpPr>
                  <a:cxnSpLocks noChangeShapeType="1"/>
                  <a:stCxn id="38" idx="4"/>
                  <a:endCxn id="44"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40"/>
                <p:cNvCxnSpPr>
                  <a:cxnSpLocks noChangeShapeType="1"/>
                  <a:endCxn id="45"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41"/>
                <p:cNvCxnSpPr>
                  <a:cxnSpLocks noChangeShapeType="1"/>
                  <a:stCxn id="40" idx="4"/>
                  <a:endCxn id="42"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42"/>
                <p:cNvCxnSpPr>
                  <a:cxnSpLocks noChangeShapeType="1"/>
                  <a:endCxn id="41"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44"/>
                <p:cNvCxnSpPr>
                  <a:cxnSpLocks noChangeShapeType="1"/>
                  <a:stCxn id="39" idx="4"/>
                  <a:endCxn id="44"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5"/>
                <p:cNvCxnSpPr>
                  <a:cxnSpLocks noChangeShapeType="1"/>
                  <a:stCxn id="39" idx="4"/>
                  <a:endCxn id="43"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6"/>
                <p:cNvCxnSpPr>
                  <a:cxnSpLocks noChangeShapeType="1"/>
                  <a:stCxn id="39" idx="4"/>
                  <a:endCxn id="45"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7"/>
                <p:cNvCxnSpPr>
                  <a:cxnSpLocks noChangeShapeType="1"/>
                  <a:stCxn id="39" idx="4"/>
                  <a:endCxn id="42"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8"/>
                <p:cNvCxnSpPr>
                  <a:cxnSpLocks noChangeShapeType="1"/>
                  <a:stCxn id="39" idx="4"/>
                  <a:endCxn id="41"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9"/>
                <p:cNvCxnSpPr>
                  <a:cxnSpLocks noChangeShapeType="1"/>
                  <a:stCxn id="40" idx="4"/>
                  <a:endCxn id="44"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mc:AlternateContent xmlns:mc="http://schemas.openxmlformats.org/markup-compatibility/2006" xmlns:a14="http://schemas.microsoft.com/office/drawing/2010/main">
            <mc:Choice Requires="a14">
              <p:sp>
                <p:nvSpPr>
                  <p:cNvPr id="8" name="TextBox 7"/>
                  <p:cNvSpPr txBox="1"/>
                  <p:nvPr/>
                </p:nvSpPr>
                <p:spPr>
                  <a:xfrm>
                    <a:off x="7274966" y="2590800"/>
                    <a:ext cx="1107034" cy="1246495"/>
                  </a:xfrm>
                  <a:prstGeom prst="rect">
                    <a:avLst/>
                  </a:prstGeom>
                  <a:noFill/>
                </p:spPr>
                <p:txBody>
                  <a:bodyPr wrap="none" rtlCol="0">
                    <a:spAutoFit/>
                  </a:bodyPr>
                  <a:lstStyle/>
                  <a:p>
                    <a:pPr algn="ctr"/>
                    <a14:m>
                      <m:oMath xmlns:m="http://schemas.openxmlformats.org/officeDocument/2006/math">
                        <m:r>
                          <a:rPr lang="en-US" sz="2500" b="0" i="1" u="none" smtClean="0">
                            <a:latin typeface="Cambria Math"/>
                          </a:rPr>
                          <m:t>𝑗</m:t>
                        </m:r>
                      </m:oMath>
                    </a14:m>
                    <a:r>
                      <a:rPr lang="en-US" sz="2500" u="none" dirty="0" smtClean="0"/>
                      <a:t>          </a:t>
                    </a:r>
                    <a:endParaRPr lang="en-US" sz="2500" u="none" dirty="0"/>
                  </a:p>
                  <a:p>
                    <a:pPr algn="ctr"/>
                    <a:endParaRPr lang="en-US" sz="2500" i="1" u="none" dirty="0" smtClean="0">
                      <a:latin typeface="Cambria Math"/>
                    </a:endParaRPr>
                  </a:p>
                  <a:p>
                    <a:pPr algn="ctr"/>
                    <a:r>
                      <a:rPr lang="en-US" sz="2500" u="none" dirty="0" smtClean="0"/>
                      <a:t>  </a:t>
                    </a:r>
                    <a14:m>
                      <m:oMath xmlns:m="http://schemas.openxmlformats.org/officeDocument/2006/math">
                        <m:r>
                          <a:rPr lang="en-US" sz="2500" i="1" u="none">
                            <a:latin typeface="Cambria Math"/>
                          </a:rPr>
                          <m:t>𝑖</m:t>
                        </m:r>
                      </m:oMath>
                    </a14:m>
                    <a:endParaRPr lang="en-US" sz="2500" u="none"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7274966" y="2590800"/>
                    <a:ext cx="1107034" cy="124649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8229600" y="2656137"/>
                    <a:ext cx="754374" cy="55791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2800" i="1" u="none">
                                  <a:latin typeface="Cambria Math"/>
                                </a:rPr>
                              </m:ctrlPr>
                            </m:sSubPr>
                            <m:e>
                              <m:r>
                                <a:rPr lang="en-US" sz="2800" i="1" u="none">
                                  <a:latin typeface="Cambria Math"/>
                                </a:rPr>
                                <m:t>𝑤</m:t>
                              </m:r>
                            </m:e>
                            <m:sub>
                              <m:r>
                                <a:rPr lang="en-US" sz="2800" i="1" u="none">
                                  <a:latin typeface="Cambria Math"/>
                                </a:rPr>
                                <m:t>𝑖𝑗</m:t>
                              </m:r>
                            </m:sub>
                          </m:sSub>
                        </m:oMath>
                      </m:oMathPara>
                    </a14:m>
                    <a:endParaRPr lang="en-US" sz="2800" i="1" u="none" dirty="0">
                      <a:latin typeface="Cambria Math"/>
                    </a:endParaRPr>
                  </a:p>
                </p:txBody>
              </p:sp>
            </mc:Choice>
            <mc:Fallback xmlns="">
              <p:sp>
                <p:nvSpPr>
                  <p:cNvPr id="9" name="Rectangle 8"/>
                  <p:cNvSpPr>
                    <a:spLocks noRot="1" noChangeAspect="1" noMove="1" noResize="1" noEditPoints="1" noAdjustHandles="1" noChangeArrowheads="1" noChangeShapeType="1" noTextEdit="1"/>
                  </p:cNvSpPr>
                  <p:nvPr/>
                </p:nvSpPr>
                <p:spPr>
                  <a:xfrm>
                    <a:off x="8229600" y="2656137"/>
                    <a:ext cx="754374" cy="557910"/>
                  </a:xfrm>
                  <a:prstGeom prst="rect">
                    <a:avLst/>
                  </a:prstGeom>
                  <a:blipFill rotWithShape="1">
                    <a:blip r:embed="rId5"/>
                    <a:stretch>
                      <a:fillRect/>
                    </a:stretch>
                  </a:blipFill>
                </p:spPr>
                <p:txBody>
                  <a:bodyPr/>
                  <a:lstStyle/>
                  <a:p>
                    <a:r>
                      <a:rPr lang="en-US">
                        <a:noFill/>
                      </a:rPr>
                      <a:t> </a:t>
                    </a:r>
                  </a:p>
                </p:txBody>
              </p:sp>
            </mc:Fallback>
          </mc:AlternateContent>
          <p:cxnSp>
            <p:nvCxnSpPr>
              <p:cNvPr id="10" name="Straight Arrow Connector 9"/>
              <p:cNvCxnSpPr/>
              <p:nvPr/>
            </p:nvCxnSpPr>
            <p:spPr>
              <a:xfrm flipH="1">
                <a:off x="7403420" y="2971800"/>
                <a:ext cx="902380" cy="408713"/>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grpSp>
        <p:sp>
          <p:nvSpPr>
            <p:cNvPr id="51" name="Line 57"/>
            <p:cNvSpPr>
              <a:spLocks noChangeShapeType="1"/>
            </p:cNvSpPr>
            <p:nvPr/>
          </p:nvSpPr>
          <p:spPr bwMode="auto">
            <a:xfrm>
              <a:off x="7086600" y="1752600"/>
              <a:ext cx="0" cy="30480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57"/>
            <p:cNvSpPr>
              <a:spLocks noChangeShapeType="1"/>
            </p:cNvSpPr>
            <p:nvPr/>
          </p:nvSpPr>
          <p:spPr bwMode="auto">
            <a:xfrm>
              <a:off x="7609840" y="2763520"/>
              <a:ext cx="0" cy="30480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53" name="Rectangle 52"/>
                <p:cNvSpPr/>
                <p:nvPr/>
              </p:nvSpPr>
              <p:spPr>
                <a:xfrm>
                  <a:off x="6648557" y="1600200"/>
                  <a:ext cx="514243"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u="none" smtClean="0">
                                <a:latin typeface="Cambria Math"/>
                              </a:rPr>
                            </m:ctrlPr>
                          </m:sSubPr>
                          <m:e>
                            <m:r>
                              <a:rPr lang="en-US" sz="2400" b="0" i="1" u="none" smtClean="0">
                                <a:latin typeface="Cambria Math"/>
                              </a:rPr>
                              <m:t>𝑜</m:t>
                            </m:r>
                          </m:e>
                          <m:sub>
                            <m:r>
                              <a:rPr lang="en-US" sz="2400" b="0" i="1" u="none" smtClean="0">
                                <a:latin typeface="Cambria Math"/>
                              </a:rPr>
                              <m:t>𝑗</m:t>
                            </m:r>
                          </m:sub>
                        </m:sSub>
                      </m:oMath>
                    </m:oMathPara>
                  </a14:m>
                  <a:endParaRPr lang="en-US" sz="2400" dirty="0"/>
                </a:p>
              </p:txBody>
            </p:sp>
          </mc:Choice>
          <mc:Fallback xmlns="">
            <p:sp>
              <p:nvSpPr>
                <p:cNvPr id="53" name="Rectangle 52"/>
                <p:cNvSpPr>
                  <a:spLocks noRot="1" noChangeAspect="1" noMove="1" noResize="1" noEditPoints="1" noAdjustHandles="1" noChangeArrowheads="1" noChangeShapeType="1" noTextEdit="1"/>
                </p:cNvSpPr>
                <p:nvPr/>
              </p:nvSpPr>
              <p:spPr>
                <a:xfrm>
                  <a:off x="6648557" y="1600200"/>
                  <a:ext cx="514243" cy="491417"/>
                </a:xfrm>
                <a:prstGeom prst="rect">
                  <a:avLst/>
                </a:prstGeom>
                <a:blipFill rotWithShape="1">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p:cNvSpPr/>
                <p:nvPr/>
              </p:nvSpPr>
              <p:spPr>
                <a:xfrm>
                  <a:off x="7010400" y="2708983"/>
                  <a:ext cx="626903"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u="none" smtClean="0">
                                <a:latin typeface="Cambria Math"/>
                              </a:rPr>
                            </m:ctrlPr>
                          </m:sSubPr>
                          <m:e>
                            <m:r>
                              <a:rPr lang="en-US" sz="2400" b="0" i="1" u="none" smtClean="0">
                                <a:latin typeface="Cambria Math"/>
                              </a:rPr>
                              <m:t>𝑥</m:t>
                            </m:r>
                          </m:e>
                          <m:sub>
                            <m:r>
                              <a:rPr lang="en-US" sz="2400" b="0" i="1" u="none" smtClean="0">
                                <a:latin typeface="Cambria Math"/>
                              </a:rPr>
                              <m:t>𝑖𝑗</m:t>
                            </m:r>
                          </m:sub>
                        </m:sSub>
                      </m:oMath>
                    </m:oMathPara>
                  </a14:m>
                  <a:endParaRPr lang="en-US" sz="2400" dirty="0"/>
                </a:p>
              </p:txBody>
            </p:sp>
          </mc:Choice>
          <mc:Fallback xmlns="">
            <p:sp>
              <p:nvSpPr>
                <p:cNvPr id="54" name="Rectangle 53"/>
                <p:cNvSpPr>
                  <a:spLocks noRot="1" noChangeAspect="1" noMove="1" noResize="1" noEditPoints="1" noAdjustHandles="1" noChangeArrowheads="1" noChangeShapeType="1" noTextEdit="1"/>
                </p:cNvSpPr>
                <p:nvPr/>
              </p:nvSpPr>
              <p:spPr>
                <a:xfrm>
                  <a:off x="7010400" y="2708983"/>
                  <a:ext cx="626903" cy="491417"/>
                </a:xfrm>
                <a:prstGeom prst="rect">
                  <a:avLst/>
                </a:prstGeom>
                <a:blipFill rotWithShape="1">
                  <a:blip r:embed="rId7"/>
                  <a:stretch>
                    <a:fillRect b="-9877"/>
                  </a:stretch>
                </a:blipFill>
              </p:spPr>
              <p:txBody>
                <a:bodyPr/>
                <a:lstStyle/>
                <a:p>
                  <a:r>
                    <a:rPr lang="en-US">
                      <a:noFill/>
                    </a:rPr>
                    <a:t> </a:t>
                  </a:r>
                </a:p>
              </p:txBody>
            </p:sp>
          </mc:Fallback>
        </mc:AlternateContent>
      </p:grpSp>
    </p:spTree>
    <p:extLst>
      <p:ext uri="{BB962C8B-B14F-4D97-AF65-F5344CB8AC3E}">
        <p14:creationId xmlns:p14="http://schemas.microsoft.com/office/powerpoint/2010/main" val="3902100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1" name="Rectangle 50"/>
              <p:cNvSpPr/>
              <p:nvPr/>
            </p:nvSpPr>
            <p:spPr>
              <a:xfrm>
                <a:off x="2057400" y="4711361"/>
                <a:ext cx="4587218" cy="1210973"/>
              </a:xfrm>
              <a:prstGeom prst="rect">
                <a:avLst/>
              </a:prstGeom>
            </p:spPr>
            <p:txBody>
              <a:bodyPr wrap="none">
                <a:spAutoFit/>
              </a:bodyPr>
              <a:lstStyle/>
              <a:p>
                <a:pPr marL="0" indent="0">
                  <a:buNone/>
                </a:pPr>
                <a14:m>
                  <m:oMathPara xmlns:m="http://schemas.openxmlformats.org/officeDocument/2006/math">
                    <m:oMathParaPr>
                      <m:jc m:val="left"/>
                    </m:oMathParaPr>
                    <m:oMath xmlns:m="http://schemas.openxmlformats.org/officeDocument/2006/math">
                      <m:r>
                        <a:rPr lang="en-US" sz="2400" i="1" u="none">
                          <a:latin typeface="Cambria Math"/>
                        </a:rPr>
                        <m:t>=</m:t>
                      </m:r>
                      <m:nary>
                        <m:naryPr>
                          <m:chr m:val="∑"/>
                          <m:ctrlPr>
                            <a:rPr lang="en-US" sz="2400" i="1" u="none">
                              <a:latin typeface="Cambria Math"/>
                            </a:rPr>
                          </m:ctrlPr>
                        </m:naryPr>
                        <m:sub>
                          <m:r>
                            <m:rPr>
                              <m:brk m:alnAt="23"/>
                            </m:rPr>
                            <a:rPr lang="en-US" sz="2400" i="1" u="none">
                              <a:latin typeface="Cambria Math"/>
                            </a:rPr>
                            <m:t>𝑘</m:t>
                          </m:r>
                          <m:r>
                            <a:rPr lang="en-US" sz="2400" i="1" u="none">
                              <a:latin typeface="Cambria Math"/>
                            </a:rPr>
                            <m:t>∈</m:t>
                          </m:r>
                          <m:r>
                            <a:rPr lang="en-US" sz="2400" i="1" u="none">
                              <a:latin typeface="Cambria Math"/>
                            </a:rPr>
                            <m:t>𝑑𝑜𝑤𝑛𝑠𝑡𝑟𝑒𝑎𝑚</m:t>
                          </m:r>
                          <m:r>
                            <a:rPr lang="en-US" sz="2400" i="1" u="none">
                              <a:latin typeface="Cambria Math"/>
                            </a:rPr>
                            <m:t>(</m:t>
                          </m:r>
                          <m:r>
                            <a:rPr lang="en-US" sz="2400" i="1" u="none">
                              <a:latin typeface="Cambria Math"/>
                            </a:rPr>
                            <m:t>𝑗</m:t>
                          </m:r>
                          <m:r>
                            <a:rPr lang="en-US" sz="2400" i="1" u="none">
                              <a:latin typeface="Cambria Math"/>
                            </a:rPr>
                            <m:t>) </m:t>
                          </m:r>
                        </m:sub>
                        <m:sup/>
                        <m:e>
                          <m:r>
                            <a:rPr lang="en-US" sz="2400" i="1" u="none">
                              <a:latin typeface="Cambria Math"/>
                            </a:rPr>
                            <m:t>−</m:t>
                          </m:r>
                          <m:sSub>
                            <m:sSubPr>
                              <m:ctrlPr>
                                <a:rPr lang="en-US" sz="2400" i="1" u="none">
                                  <a:latin typeface="Cambria Math"/>
                                </a:rPr>
                              </m:ctrlPr>
                            </m:sSubPr>
                            <m:e>
                              <m:r>
                                <a:rPr lang="en-US" sz="2400" i="1" u="none">
                                  <a:latin typeface="Cambria Math"/>
                                </a:rPr>
                                <m:t>𝛿</m:t>
                              </m:r>
                            </m:e>
                            <m:sub>
                              <m:r>
                                <a:rPr lang="en-US" sz="2400" i="1" u="none">
                                  <a:latin typeface="Cambria Math"/>
                                </a:rPr>
                                <m:t>𝑘</m:t>
                              </m:r>
                            </m:sub>
                          </m:sSub>
                          <m:r>
                            <a:rPr lang="en-US" sz="2400" i="1" u="none">
                              <a:latin typeface="Cambria Math"/>
                            </a:rPr>
                            <m:t>  </m:t>
                          </m:r>
                          <m:f>
                            <m:fPr>
                              <m:ctrlPr>
                                <a:rPr lang="en-US" sz="2400" i="1" u="none">
                                  <a:latin typeface="Cambria Math"/>
                                </a:rPr>
                              </m:ctrlPr>
                            </m:fPr>
                            <m:num>
                              <m:r>
                                <a:rPr lang="en-US" sz="2400" i="1" u="none">
                                  <a:latin typeface="Cambria Math"/>
                                </a:rPr>
                                <m:t>𝜕</m:t>
                              </m:r>
                              <m:sSub>
                                <m:sSubPr>
                                  <m:ctrlPr>
                                    <a:rPr lang="en-US" sz="2400" i="1" u="none">
                                      <a:latin typeface="Cambria Math"/>
                                    </a:rPr>
                                  </m:ctrlPr>
                                </m:sSubPr>
                                <m:e>
                                  <m:r>
                                    <m:rPr>
                                      <m:sty m:val="p"/>
                                    </m:rPr>
                                    <a:rPr lang="en-US" sz="2400" u="none">
                                      <a:latin typeface="Cambria Math"/>
                                    </a:rPr>
                                    <m:t>net</m:t>
                                  </m:r>
                                </m:e>
                                <m:sub>
                                  <m:r>
                                    <a:rPr lang="en-US" sz="2400" i="1" u="none">
                                      <a:latin typeface="Cambria Math"/>
                                    </a:rPr>
                                    <m:t>𝑘</m:t>
                                  </m:r>
                                </m:sub>
                              </m:sSub>
                            </m:num>
                            <m:den>
                              <m:r>
                                <a:rPr lang="en-US" sz="2400" i="1" u="none">
                                  <a:latin typeface="Cambria Math"/>
                                </a:rPr>
                                <m:t>𝜕</m:t>
                              </m:r>
                              <m:sSub>
                                <m:sSubPr>
                                  <m:ctrlPr>
                                    <a:rPr lang="en-US" sz="2400" i="1" u="none">
                                      <a:latin typeface="Cambria Math"/>
                                    </a:rPr>
                                  </m:ctrlPr>
                                </m:sSubPr>
                                <m:e>
                                  <m:r>
                                    <m:rPr>
                                      <m:sty m:val="p"/>
                                    </m:rPr>
                                    <a:rPr lang="en-US" sz="2400" u="none">
                                      <a:latin typeface="Cambria Math"/>
                                    </a:rPr>
                                    <m:t>net</m:t>
                                  </m:r>
                                </m:e>
                                <m:sub>
                                  <m:r>
                                    <a:rPr lang="en-US" sz="2400" i="1" u="none">
                                      <a:latin typeface="Cambria Math"/>
                                    </a:rPr>
                                    <m:t>𝑘</m:t>
                                  </m:r>
                                </m:sub>
                              </m:sSub>
                            </m:den>
                          </m:f>
                          <m:sSub>
                            <m:sSubPr>
                              <m:ctrlPr>
                                <a:rPr lang="en-US" sz="2400" i="1" u="none">
                                  <a:latin typeface="Cambria Math"/>
                                </a:rPr>
                              </m:ctrlPr>
                            </m:sSubPr>
                            <m:e>
                              <m:r>
                                <a:rPr lang="en-US" sz="2400" i="1" u="none">
                                  <a:latin typeface="Cambria Math"/>
                                </a:rPr>
                                <m:t>𝑥</m:t>
                              </m:r>
                            </m:e>
                            <m:sub>
                              <m:r>
                                <a:rPr lang="en-US" sz="2400" i="1" u="none">
                                  <a:latin typeface="Cambria Math"/>
                                </a:rPr>
                                <m:t>𝑖𝑗</m:t>
                              </m:r>
                            </m:sub>
                          </m:sSub>
                        </m:e>
                      </m:nary>
                    </m:oMath>
                  </m:oMathPara>
                </a14:m>
                <a:endParaRPr lang="en-US" sz="2400" u="none" dirty="0"/>
              </a:p>
            </p:txBody>
          </p:sp>
        </mc:Choice>
        <mc:Fallback xmlns="">
          <p:sp>
            <p:nvSpPr>
              <p:cNvPr id="51" name="Rectangle 50"/>
              <p:cNvSpPr>
                <a:spLocks noRot="1" noChangeAspect="1" noMove="1" noResize="1" noEditPoints="1" noAdjustHandles="1" noChangeArrowheads="1" noChangeShapeType="1" noTextEdit="1"/>
              </p:cNvSpPr>
              <p:nvPr/>
            </p:nvSpPr>
            <p:spPr>
              <a:xfrm>
                <a:off x="2057400" y="4711361"/>
                <a:ext cx="4587218" cy="1210973"/>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991833" y="3602666"/>
                <a:ext cx="4819717" cy="12109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u="none">
                          <a:latin typeface="Cambria Math"/>
                        </a:rPr>
                        <m:t>=</m:t>
                      </m:r>
                      <m:nary>
                        <m:naryPr>
                          <m:chr m:val="∑"/>
                          <m:ctrlPr>
                            <a:rPr lang="en-US" sz="2400" i="1" u="none">
                              <a:latin typeface="Cambria Math"/>
                            </a:rPr>
                          </m:ctrlPr>
                        </m:naryPr>
                        <m:sub>
                          <m:r>
                            <m:rPr>
                              <m:brk m:alnAt="23"/>
                            </m:rPr>
                            <a:rPr lang="en-US" sz="2400" i="1" u="none">
                              <a:latin typeface="Cambria Math"/>
                            </a:rPr>
                            <m:t>𝑘</m:t>
                          </m:r>
                          <m:r>
                            <a:rPr lang="en-US" sz="2400" i="1" u="none">
                              <a:latin typeface="Cambria Math"/>
                            </a:rPr>
                            <m:t>∈</m:t>
                          </m:r>
                          <m:r>
                            <a:rPr lang="en-US" sz="2400" i="1" u="none">
                              <a:latin typeface="Cambria Math"/>
                            </a:rPr>
                            <m:t>𝑑𝑜𝑤𝑛𝑠𝑡𝑟𝑒𝑎𝑚</m:t>
                          </m:r>
                          <m:r>
                            <a:rPr lang="en-US" sz="2400" i="1" u="none">
                              <a:latin typeface="Cambria Math"/>
                            </a:rPr>
                            <m:t>(</m:t>
                          </m:r>
                          <m:r>
                            <a:rPr lang="en-US" sz="2400" i="1" u="none">
                              <a:latin typeface="Cambria Math"/>
                            </a:rPr>
                            <m:t>𝑗</m:t>
                          </m:r>
                          <m:r>
                            <a:rPr lang="en-US" sz="2400" i="1" u="none">
                              <a:latin typeface="Cambria Math"/>
                            </a:rPr>
                            <m:t>) </m:t>
                          </m:r>
                        </m:sub>
                        <m:sup/>
                        <m:e>
                          <m:f>
                            <m:fPr>
                              <m:ctrlPr>
                                <a:rPr lang="en-US" sz="2400" i="1" u="none">
                                  <a:latin typeface="Cambria Math"/>
                                </a:rPr>
                              </m:ctrlPr>
                            </m:fPr>
                            <m:num>
                              <m:r>
                                <a:rPr lang="en-US" sz="2400" i="1" u="none">
                                  <a:latin typeface="Cambria Math"/>
                                </a:rPr>
                                <m:t>𝜕</m:t>
                              </m:r>
                              <m:sSub>
                                <m:sSubPr>
                                  <m:ctrlPr>
                                    <a:rPr lang="en-US" sz="2400" i="1" u="none">
                                      <a:latin typeface="Cambria Math"/>
                                    </a:rPr>
                                  </m:ctrlPr>
                                </m:sSubPr>
                                <m:e>
                                  <m:r>
                                    <a:rPr lang="en-US" sz="2400" i="1" u="none">
                                      <a:latin typeface="Cambria Math"/>
                                    </a:rPr>
                                    <m:t>𝐸</m:t>
                                  </m:r>
                                </m:e>
                                <m:sub>
                                  <m:r>
                                    <a:rPr lang="en-US" sz="2400" i="1" u="none">
                                      <a:latin typeface="Cambria Math"/>
                                    </a:rPr>
                                    <m:t>𝑑</m:t>
                                  </m:r>
                                </m:sub>
                              </m:sSub>
                            </m:num>
                            <m:den>
                              <m:r>
                                <a:rPr lang="en-US" sz="2400" i="1" u="none">
                                  <a:latin typeface="Cambria Math"/>
                                </a:rPr>
                                <m:t>𝜕</m:t>
                              </m:r>
                              <m:sSub>
                                <m:sSubPr>
                                  <m:ctrlPr>
                                    <a:rPr lang="en-US" sz="2400" i="1" u="none">
                                      <a:latin typeface="Cambria Math"/>
                                    </a:rPr>
                                  </m:ctrlPr>
                                </m:sSubPr>
                                <m:e>
                                  <m:r>
                                    <m:rPr>
                                      <m:sty m:val="p"/>
                                    </m:rPr>
                                    <a:rPr lang="en-US" sz="2400" u="none">
                                      <a:latin typeface="Cambria Math"/>
                                    </a:rPr>
                                    <m:t>net</m:t>
                                  </m:r>
                                </m:e>
                                <m:sub>
                                  <m:r>
                                    <a:rPr lang="en-US" sz="2400" i="1" u="none">
                                      <a:latin typeface="Cambria Math"/>
                                    </a:rPr>
                                    <m:t>𝑘</m:t>
                                  </m:r>
                                </m:sub>
                              </m:sSub>
                            </m:den>
                          </m:f>
                          <m:r>
                            <a:rPr lang="en-US" sz="2400" i="1" u="none">
                              <a:latin typeface="Cambria Math"/>
                            </a:rPr>
                            <m:t>  </m:t>
                          </m:r>
                          <m:f>
                            <m:fPr>
                              <m:ctrlPr>
                                <a:rPr lang="en-US" sz="2400" i="1" u="none">
                                  <a:latin typeface="Cambria Math"/>
                                </a:rPr>
                              </m:ctrlPr>
                            </m:fPr>
                            <m:num>
                              <m:r>
                                <a:rPr lang="en-US" sz="2400" i="1" u="none">
                                  <a:latin typeface="Cambria Math"/>
                                </a:rPr>
                                <m:t>𝜕</m:t>
                              </m:r>
                              <m:sSub>
                                <m:sSubPr>
                                  <m:ctrlPr>
                                    <a:rPr lang="en-US" sz="2400" i="1" u="none">
                                      <a:latin typeface="Cambria Math"/>
                                    </a:rPr>
                                  </m:ctrlPr>
                                </m:sSubPr>
                                <m:e>
                                  <m:r>
                                    <m:rPr>
                                      <m:sty m:val="p"/>
                                    </m:rPr>
                                    <a:rPr lang="en-US" sz="2400" u="none">
                                      <a:latin typeface="Cambria Math"/>
                                    </a:rPr>
                                    <m:t>net</m:t>
                                  </m:r>
                                </m:e>
                                <m:sub>
                                  <m:r>
                                    <a:rPr lang="en-US" sz="2400" i="1" u="none">
                                      <a:latin typeface="Cambria Math"/>
                                    </a:rPr>
                                    <m:t>𝑘</m:t>
                                  </m:r>
                                </m:sub>
                              </m:sSub>
                            </m:num>
                            <m:den>
                              <m:r>
                                <a:rPr lang="en-US" sz="2400" i="1" u="none">
                                  <a:latin typeface="Cambria Math"/>
                                </a:rPr>
                                <m:t>𝜕</m:t>
                              </m:r>
                              <m:sSub>
                                <m:sSubPr>
                                  <m:ctrlPr>
                                    <a:rPr lang="en-US" sz="2400" i="1" u="none">
                                      <a:latin typeface="Cambria Math"/>
                                    </a:rPr>
                                  </m:ctrlPr>
                                </m:sSubPr>
                                <m:e>
                                  <m:r>
                                    <m:rPr>
                                      <m:sty m:val="p"/>
                                    </m:rPr>
                                    <a:rPr lang="en-US" sz="2400" u="none">
                                      <a:latin typeface="Cambria Math"/>
                                    </a:rPr>
                                    <m:t>net</m:t>
                                  </m:r>
                                </m:e>
                                <m:sub>
                                  <m:r>
                                    <a:rPr lang="en-US" sz="2400" i="1" u="none">
                                      <a:latin typeface="Cambria Math"/>
                                    </a:rPr>
                                    <m:t>𝑘</m:t>
                                  </m:r>
                                </m:sub>
                              </m:sSub>
                            </m:den>
                          </m:f>
                          <m:sSub>
                            <m:sSubPr>
                              <m:ctrlPr>
                                <a:rPr lang="en-US" sz="2400" i="1" u="none">
                                  <a:latin typeface="Cambria Math"/>
                                </a:rPr>
                              </m:ctrlPr>
                            </m:sSubPr>
                            <m:e>
                              <m:r>
                                <a:rPr lang="en-US" sz="2400" i="1" u="none">
                                  <a:latin typeface="Cambria Math"/>
                                </a:rPr>
                                <m:t>𝑥</m:t>
                              </m:r>
                            </m:e>
                            <m:sub>
                              <m:r>
                                <a:rPr lang="en-US" sz="2400" i="1" u="none">
                                  <a:latin typeface="Cambria Math"/>
                                </a:rPr>
                                <m:t>𝑖𝑗</m:t>
                              </m:r>
                            </m:sub>
                          </m:sSub>
                        </m:e>
                      </m:nary>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1991833" y="3602666"/>
                <a:ext cx="4819717" cy="1210973"/>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p:cNvSpPr/>
              <p:nvPr/>
            </p:nvSpPr>
            <p:spPr>
              <a:xfrm>
                <a:off x="1143000" y="2796841"/>
                <a:ext cx="5711077" cy="909480"/>
              </a:xfrm>
              <a:prstGeom prst="rect">
                <a:avLst/>
              </a:prstGeom>
            </p:spPr>
            <p:txBody>
              <a:bodyPr wrap="square">
                <a:spAutoFit/>
              </a:bodyPr>
              <a:lstStyle/>
              <a:p>
                <a:pPr marL="0" indent="0">
                  <a:buNone/>
                </a:pPr>
                <a14:m>
                  <m:oMathPara xmlns:m="http://schemas.openxmlformats.org/officeDocument/2006/math">
                    <m:oMathParaPr>
                      <m:jc m:val="left"/>
                    </m:oMathParaPr>
                    <m:oMath xmlns:m="http://schemas.openxmlformats.org/officeDocument/2006/math">
                      <m:f>
                        <m:fPr>
                          <m:ctrlPr>
                            <a:rPr lang="en-US" sz="2400" i="1" u="none" smtClean="0">
                              <a:latin typeface="Cambria Math"/>
                            </a:rPr>
                          </m:ctrlPr>
                        </m:fPr>
                        <m:num>
                          <m:r>
                            <a:rPr lang="en-US" sz="2400" i="1" u="none">
                              <a:latin typeface="Cambria Math"/>
                            </a:rPr>
                            <m:t>𝜕</m:t>
                          </m:r>
                          <m:sSub>
                            <m:sSubPr>
                              <m:ctrlPr>
                                <a:rPr lang="en-US" sz="2400" i="1" u="none">
                                  <a:latin typeface="Cambria Math"/>
                                </a:rPr>
                              </m:ctrlPr>
                            </m:sSubPr>
                            <m:e>
                              <m:r>
                                <a:rPr lang="en-US" sz="2400" i="1" u="none">
                                  <a:latin typeface="Cambria Math"/>
                                </a:rPr>
                                <m:t>𝐸</m:t>
                              </m:r>
                            </m:e>
                            <m:sub>
                              <m:r>
                                <a:rPr lang="en-US" sz="2400" i="1" u="none">
                                  <a:latin typeface="Cambria Math"/>
                                </a:rPr>
                                <m:t>𝑑</m:t>
                              </m:r>
                            </m:sub>
                          </m:sSub>
                        </m:num>
                        <m:den>
                          <m:r>
                            <a:rPr lang="en-US" sz="2400" i="1" u="none">
                              <a:latin typeface="Cambria Math"/>
                            </a:rPr>
                            <m:t>𝜕</m:t>
                          </m:r>
                          <m:sSub>
                            <m:sSubPr>
                              <m:ctrlPr>
                                <a:rPr lang="en-US" sz="2400" i="1" u="none">
                                  <a:latin typeface="Cambria Math"/>
                                </a:rPr>
                              </m:ctrlPr>
                            </m:sSubPr>
                            <m:e>
                              <m:r>
                                <a:rPr lang="en-US" sz="2400" i="1" u="none">
                                  <a:latin typeface="Cambria Math"/>
                                </a:rPr>
                                <m:t>𝑤</m:t>
                              </m:r>
                            </m:e>
                            <m:sub>
                              <m:r>
                                <a:rPr lang="en-US" sz="2400" i="1" u="none">
                                  <a:latin typeface="Cambria Math"/>
                                </a:rPr>
                                <m:t>𝑖𝑗</m:t>
                              </m:r>
                            </m:sub>
                          </m:sSub>
                        </m:den>
                      </m:f>
                      <m:r>
                        <a:rPr lang="en-US" sz="2400" i="1" u="none">
                          <a:latin typeface="Cambria Math"/>
                        </a:rPr>
                        <m:t>=</m:t>
                      </m:r>
                      <m:f>
                        <m:fPr>
                          <m:ctrlPr>
                            <a:rPr lang="en-US" sz="2400" i="1" u="none">
                              <a:latin typeface="Cambria Math"/>
                            </a:rPr>
                          </m:ctrlPr>
                        </m:fPr>
                        <m:num>
                          <m:r>
                            <a:rPr lang="en-US" sz="2400" i="1" u="none">
                              <a:latin typeface="Cambria Math"/>
                            </a:rPr>
                            <m:t>𝜕</m:t>
                          </m:r>
                          <m:sSub>
                            <m:sSubPr>
                              <m:ctrlPr>
                                <a:rPr lang="en-US" sz="2400" i="1" u="none">
                                  <a:latin typeface="Cambria Math"/>
                                </a:rPr>
                              </m:ctrlPr>
                            </m:sSubPr>
                            <m:e>
                              <m:r>
                                <a:rPr lang="en-US" sz="2400" i="1" u="none">
                                  <a:latin typeface="Cambria Math"/>
                                </a:rPr>
                                <m:t>𝐸</m:t>
                              </m:r>
                            </m:e>
                            <m:sub>
                              <m:r>
                                <a:rPr lang="en-US" sz="2400" i="1" u="none">
                                  <a:latin typeface="Cambria Math"/>
                                </a:rPr>
                                <m:t>𝑑</m:t>
                              </m:r>
                            </m:sub>
                          </m:sSub>
                        </m:num>
                        <m:den>
                          <m:r>
                            <a:rPr lang="en-US" sz="2400" i="1" u="none">
                              <a:latin typeface="Cambria Math"/>
                            </a:rPr>
                            <m:t>𝜕</m:t>
                          </m:r>
                          <m:sSub>
                            <m:sSubPr>
                              <m:ctrlPr>
                                <a:rPr lang="en-US" sz="2400" i="1" u="none">
                                  <a:latin typeface="Cambria Math"/>
                                </a:rPr>
                              </m:ctrlPr>
                            </m:sSubPr>
                            <m:e>
                              <m:r>
                                <m:rPr>
                                  <m:sty m:val="p"/>
                                </m:rPr>
                                <a:rPr lang="en-US" sz="2400" u="none">
                                  <a:latin typeface="Cambria Math"/>
                                </a:rPr>
                                <m:t>net</m:t>
                              </m:r>
                            </m:e>
                            <m:sub>
                              <m:r>
                                <a:rPr lang="en-US" sz="2400" i="1" u="none">
                                  <a:latin typeface="Cambria Math"/>
                                </a:rPr>
                                <m:t>𝑗</m:t>
                              </m:r>
                            </m:sub>
                          </m:sSub>
                        </m:den>
                      </m:f>
                      <m:r>
                        <a:rPr lang="en-US" sz="2400" b="0" i="1" u="none" smtClean="0">
                          <a:latin typeface="Cambria Math"/>
                        </a:rPr>
                        <m:t>  </m:t>
                      </m:r>
                      <m:f>
                        <m:fPr>
                          <m:ctrlPr>
                            <a:rPr lang="en-US" sz="2400" i="1" u="none">
                              <a:latin typeface="Cambria Math"/>
                            </a:rPr>
                          </m:ctrlPr>
                        </m:fPr>
                        <m:num>
                          <m:r>
                            <a:rPr lang="en-US" sz="2400" i="1" u="none">
                              <a:latin typeface="Cambria Math"/>
                            </a:rPr>
                            <m:t>𝜕</m:t>
                          </m:r>
                          <m:sSub>
                            <m:sSubPr>
                              <m:ctrlPr>
                                <a:rPr lang="en-US" sz="2400" i="1" u="none">
                                  <a:latin typeface="Cambria Math"/>
                                </a:rPr>
                              </m:ctrlPr>
                            </m:sSubPr>
                            <m:e>
                              <m:r>
                                <m:rPr>
                                  <m:sty m:val="p"/>
                                </m:rPr>
                                <a:rPr lang="en-US" sz="2400" u="none">
                                  <a:latin typeface="Cambria Math"/>
                                </a:rPr>
                                <m:t>net</m:t>
                              </m:r>
                            </m:e>
                            <m:sub>
                              <m:r>
                                <a:rPr lang="en-US" sz="2400" i="1" u="none">
                                  <a:latin typeface="Cambria Math"/>
                                </a:rPr>
                                <m:t>𝑗</m:t>
                              </m:r>
                            </m:sub>
                          </m:sSub>
                        </m:num>
                        <m:den>
                          <m:r>
                            <a:rPr lang="en-US" sz="2400" i="1" u="none">
                              <a:latin typeface="Cambria Math"/>
                            </a:rPr>
                            <m:t>𝜕</m:t>
                          </m:r>
                          <m:sSub>
                            <m:sSubPr>
                              <m:ctrlPr>
                                <a:rPr lang="en-US" sz="2400" i="1" u="none">
                                  <a:latin typeface="Cambria Math"/>
                                </a:rPr>
                              </m:ctrlPr>
                            </m:sSubPr>
                            <m:e>
                              <m:r>
                                <a:rPr lang="en-US" sz="2400" i="1" u="none">
                                  <a:latin typeface="Cambria Math"/>
                                </a:rPr>
                                <m:t>𝑤</m:t>
                              </m:r>
                            </m:e>
                            <m:sub>
                              <m:r>
                                <a:rPr lang="en-US" sz="2400" i="1" u="none">
                                  <a:latin typeface="Cambria Math"/>
                                </a:rPr>
                                <m:t>𝑖𝑗</m:t>
                              </m:r>
                            </m:sub>
                          </m:sSub>
                        </m:den>
                      </m:f>
                      <m:r>
                        <a:rPr lang="en-US" sz="2400" i="1" u="none">
                          <a:latin typeface="Cambria Math"/>
                        </a:rPr>
                        <m:t>=</m:t>
                      </m:r>
                    </m:oMath>
                  </m:oMathPara>
                </a14:m>
                <a:endParaRPr lang="en-US" sz="2400" u="none" dirty="0"/>
              </a:p>
            </p:txBody>
          </p:sp>
        </mc:Choice>
        <mc:Fallback xmlns="">
          <p:sp>
            <p:nvSpPr>
              <p:cNvPr id="58" name="Rectangle 57"/>
              <p:cNvSpPr>
                <a:spLocks noRot="1" noChangeAspect="1" noMove="1" noResize="1" noEditPoints="1" noAdjustHandles="1" noChangeArrowheads="1" noChangeShapeType="1" noTextEdit="1"/>
              </p:cNvSpPr>
              <p:nvPr/>
            </p:nvSpPr>
            <p:spPr>
              <a:xfrm>
                <a:off x="1143000" y="2796841"/>
                <a:ext cx="5711077" cy="909480"/>
              </a:xfrm>
              <a:prstGeom prst="rect">
                <a:avLst/>
              </a:prstGeom>
              <a:blipFill rotWithShape="1">
                <a:blip r:embed="rId4"/>
                <a:stretch>
                  <a:fillRect/>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Derivation of Learning Rule </a:t>
            </a:r>
            <a:r>
              <a:rPr lang="en-US" dirty="0" smtClean="0"/>
              <a:t>(4)</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Weights of hidden units:</a:t>
                </a:r>
              </a:p>
              <a:p>
                <a:pPr lvl="1"/>
                <a14:m>
                  <m:oMath xmlns:m="http://schemas.openxmlformats.org/officeDocument/2006/math">
                    <m:sSub>
                      <m:sSubPr>
                        <m:ctrlPr>
                          <a:rPr lang="en-US" i="1">
                            <a:solidFill>
                              <a:schemeClr val="dk1"/>
                            </a:solidFill>
                            <a:latin typeface="Cambria Math"/>
                          </a:rPr>
                        </m:ctrlPr>
                      </m:sSubPr>
                      <m:e>
                        <m:r>
                          <a:rPr lang="en-US" i="1">
                            <a:solidFill>
                              <a:schemeClr val="dk1"/>
                            </a:solidFill>
                            <a:latin typeface="Cambria Math"/>
                          </a:rPr>
                          <m:t>𝑤</m:t>
                        </m:r>
                      </m:e>
                      <m:sub>
                        <m:r>
                          <a:rPr lang="en-US" i="1">
                            <a:solidFill>
                              <a:schemeClr val="dk1"/>
                            </a:solidFill>
                            <a:latin typeface="Cambria Math"/>
                          </a:rPr>
                          <m:t>𝑖𝑗</m:t>
                        </m:r>
                      </m:sub>
                    </m:sSub>
                  </m:oMath>
                </a14:m>
                <a:r>
                  <a:rPr lang="en-US" dirty="0"/>
                  <a:t> </a:t>
                </a:r>
                <a:r>
                  <a:rPr lang="en-US" dirty="0" smtClean="0"/>
                  <a:t>Influences </a:t>
                </a:r>
                <a:r>
                  <a:rPr lang="en-US" dirty="0"/>
                  <a:t>the output only </a:t>
                </a:r>
                <a:r>
                  <a:rPr lang="en-US" dirty="0" smtClean="0"/>
                  <a:t>through all </a:t>
                </a:r>
                <a:r>
                  <a:rPr lang="en-US" dirty="0"/>
                  <a:t>the units whose direct input include </a:t>
                </a:r>
                <a14:m>
                  <m:oMath xmlns:m="http://schemas.openxmlformats.org/officeDocument/2006/math">
                    <m:r>
                      <a:rPr lang="en-US" i="1">
                        <a:solidFill>
                          <a:schemeClr val="dk1"/>
                        </a:solidFill>
                        <a:latin typeface="Cambria Math"/>
                      </a:rPr>
                      <m:t>𝑗</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5"/>
                <a:stretch>
                  <a:fillRect t="-1078"/>
                </a:stretch>
              </a:blipFill>
            </p:spPr>
            <p:txBody>
              <a:bodyPr/>
              <a:lstStyle/>
              <a:p>
                <a:r>
                  <a:rPr lang="en-US">
                    <a:noFill/>
                  </a:rPr>
                  <a:t> </a:t>
                </a:r>
              </a:p>
            </p:txBody>
          </p:sp>
        </mc:Fallback>
      </mc:AlternateContent>
      <p:sp>
        <p:nvSpPr>
          <p:cNvPr id="4" name="Content Placeholder 3"/>
          <p:cNvSpPr>
            <a:spLocks noGrp="1"/>
          </p:cNvSpPr>
          <p:nvPr>
            <p:ph sz="quarter" idx="13"/>
          </p:nvPr>
        </p:nvSpPr>
        <p:spPr/>
        <p:txBody>
          <a:bodyPr/>
          <a:lstStyle/>
          <a:p>
            <a:endParaRPr lang="en-US" dirty="0"/>
          </a:p>
        </p:txBody>
      </p:sp>
      <p:sp>
        <p:nvSpPr>
          <p:cNvPr id="5" name="Slide Number Placeholder 4"/>
          <p:cNvSpPr>
            <a:spLocks noGrp="1"/>
          </p:cNvSpPr>
          <p:nvPr>
            <p:ph type="sldNum" sz="quarter" idx="14"/>
          </p:nvPr>
        </p:nvSpPr>
        <p:spPr/>
        <p:txBody>
          <a:bodyPr/>
          <a:lstStyle/>
          <a:p>
            <a:fld id="{FA6F6034-1516-478C-9756-BC6A8296D6DE}" type="slidenum">
              <a:rPr lang="en-US" smtClean="0"/>
              <a:pPr/>
              <a:t>31</a:t>
            </a:fld>
            <a:endParaRPr lang="en-US" dirty="0"/>
          </a:p>
        </p:txBody>
      </p:sp>
      <p:sp>
        <p:nvSpPr>
          <p:cNvPr id="54" name="Oval 49"/>
          <p:cNvSpPr>
            <a:spLocks noChangeArrowheads="1"/>
          </p:cNvSpPr>
          <p:nvPr/>
        </p:nvSpPr>
        <p:spPr bwMode="auto">
          <a:xfrm>
            <a:off x="4389120" y="3733800"/>
            <a:ext cx="990600" cy="1024671"/>
          </a:xfrm>
          <a:prstGeom prst="ellipse">
            <a:avLst/>
          </a:prstGeom>
          <a:noFill/>
          <a:ln w="28575">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Oval 50"/>
          <p:cNvSpPr>
            <a:spLocks noChangeArrowheads="1"/>
          </p:cNvSpPr>
          <p:nvPr/>
        </p:nvSpPr>
        <p:spPr bwMode="auto">
          <a:xfrm>
            <a:off x="4485640" y="4993640"/>
            <a:ext cx="762000" cy="760413"/>
          </a:xfrm>
          <a:prstGeom prst="ellipse">
            <a:avLst/>
          </a:prstGeom>
          <a:noFill/>
          <a:ln w="28575">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51"/>
          <p:cNvSpPr>
            <a:spLocks noChangeShapeType="1"/>
          </p:cNvSpPr>
          <p:nvPr/>
        </p:nvSpPr>
        <p:spPr bwMode="auto">
          <a:xfrm flipV="1">
            <a:off x="4874260" y="4758471"/>
            <a:ext cx="0" cy="235169"/>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4" name="Group 63"/>
          <p:cNvGrpSpPr/>
          <p:nvPr/>
        </p:nvGrpSpPr>
        <p:grpSpPr>
          <a:xfrm>
            <a:off x="6771167" y="1905000"/>
            <a:ext cx="2531300" cy="2590800"/>
            <a:chOff x="6400800" y="3352800"/>
            <a:chExt cx="2964174" cy="2743200"/>
          </a:xfrm>
        </p:grpSpPr>
        <p:grpSp>
          <p:nvGrpSpPr>
            <p:cNvPr id="6" name="Group 5"/>
            <p:cNvGrpSpPr/>
            <p:nvPr/>
          </p:nvGrpSpPr>
          <p:grpSpPr>
            <a:xfrm>
              <a:off x="6400800" y="3352800"/>
              <a:ext cx="2964174" cy="2743200"/>
              <a:chOff x="6400800" y="1600200"/>
              <a:chExt cx="2964174" cy="2743200"/>
            </a:xfrm>
          </p:grpSpPr>
          <p:grpSp>
            <p:nvGrpSpPr>
              <p:cNvPr id="7" name="Group 6"/>
              <p:cNvGrpSpPr/>
              <p:nvPr/>
            </p:nvGrpSpPr>
            <p:grpSpPr>
              <a:xfrm>
                <a:off x="6400800" y="2095143"/>
                <a:ext cx="2964174" cy="2248257"/>
                <a:chOff x="6477000" y="2704742"/>
                <a:chExt cx="2964174" cy="2248257"/>
              </a:xfrm>
            </p:grpSpPr>
            <p:grpSp>
              <p:nvGrpSpPr>
                <p:cNvPr id="12" name="Group 51"/>
                <p:cNvGrpSpPr>
                  <a:grpSpLocks/>
                </p:cNvGrpSpPr>
                <p:nvPr/>
              </p:nvGrpSpPr>
              <p:grpSpPr bwMode="auto">
                <a:xfrm>
                  <a:off x="6477000" y="2704742"/>
                  <a:ext cx="2430053" cy="2248257"/>
                  <a:chOff x="1872" y="2496"/>
                  <a:chExt cx="1392" cy="1368"/>
                </a:xfrm>
              </p:grpSpPr>
              <p:grpSp>
                <p:nvGrpSpPr>
                  <p:cNvPr id="16" name="Group 26"/>
                  <p:cNvGrpSpPr>
                    <a:grpSpLocks/>
                  </p:cNvGrpSpPr>
                  <p:nvPr/>
                </p:nvGrpSpPr>
                <p:grpSpPr bwMode="auto">
                  <a:xfrm>
                    <a:off x="1872" y="3720"/>
                    <a:ext cx="1392" cy="144"/>
                    <a:chOff x="1872" y="3720"/>
                    <a:chExt cx="1392" cy="144"/>
                  </a:xfrm>
                </p:grpSpPr>
                <p:sp>
                  <p:nvSpPr>
                    <p:cNvPr id="46"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 name="Group 25"/>
                  <p:cNvGrpSpPr>
                    <a:grpSpLocks/>
                  </p:cNvGrpSpPr>
                  <p:nvPr/>
                </p:nvGrpSpPr>
                <p:grpSpPr bwMode="auto">
                  <a:xfrm>
                    <a:off x="2016" y="3108"/>
                    <a:ext cx="1056" cy="144"/>
                    <a:chOff x="2016" y="3168"/>
                    <a:chExt cx="1056" cy="144"/>
                  </a:xfrm>
                </p:grpSpPr>
                <p:sp>
                  <p:nvSpPr>
                    <p:cNvPr id="43"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 name="Group 27"/>
                  <p:cNvGrpSpPr>
                    <a:grpSpLocks/>
                  </p:cNvGrpSpPr>
                  <p:nvPr/>
                </p:nvGrpSpPr>
                <p:grpSpPr bwMode="auto">
                  <a:xfrm>
                    <a:off x="2208" y="2496"/>
                    <a:ext cx="624" cy="144"/>
                    <a:chOff x="2208" y="2496"/>
                    <a:chExt cx="624" cy="144"/>
                  </a:xfrm>
                </p:grpSpPr>
                <p:sp>
                  <p:nvSpPr>
                    <p:cNvPr id="41"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9" name="AutoShape 28"/>
                  <p:cNvCxnSpPr>
                    <a:cxnSpLocks noChangeShapeType="1"/>
                    <a:stCxn id="42" idx="4"/>
                    <a:endCxn id="44"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29"/>
                  <p:cNvCxnSpPr>
                    <a:cxnSpLocks noChangeShapeType="1"/>
                    <a:stCxn id="42" idx="4"/>
                    <a:endCxn id="45"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0"/>
                  <p:cNvCxnSpPr>
                    <a:cxnSpLocks noChangeShapeType="1"/>
                    <a:stCxn id="42" idx="4"/>
                    <a:endCxn id="43"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1"/>
                  <p:cNvCxnSpPr>
                    <a:cxnSpLocks noChangeShapeType="1"/>
                    <a:stCxn id="41" idx="4"/>
                    <a:endCxn id="44"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32"/>
                  <p:cNvCxnSpPr>
                    <a:cxnSpLocks noChangeShapeType="1"/>
                    <a:stCxn id="41" idx="4"/>
                    <a:endCxn id="45"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3"/>
                  <p:cNvCxnSpPr>
                    <a:cxnSpLocks noChangeShapeType="1"/>
                    <a:stCxn id="41" idx="4"/>
                    <a:endCxn id="43"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34"/>
                  <p:cNvCxnSpPr>
                    <a:cxnSpLocks noChangeShapeType="1"/>
                    <a:stCxn id="43" idx="4"/>
                    <a:endCxn id="46"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35"/>
                  <p:cNvCxnSpPr>
                    <a:cxnSpLocks noChangeShapeType="1"/>
                    <a:stCxn id="43" idx="4"/>
                    <a:endCxn id="47"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6"/>
                  <p:cNvCxnSpPr>
                    <a:cxnSpLocks noChangeShapeType="1"/>
                    <a:stCxn id="43" idx="4"/>
                    <a:endCxn id="50"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7"/>
                  <p:cNvCxnSpPr>
                    <a:cxnSpLocks noChangeShapeType="1"/>
                    <a:stCxn id="43" idx="4"/>
                    <a:endCxn id="48"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8"/>
                  <p:cNvCxnSpPr>
                    <a:cxnSpLocks noChangeShapeType="1"/>
                    <a:stCxn id="43" idx="4"/>
                    <a:endCxn id="49"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0"/>
                  <p:cNvCxnSpPr>
                    <a:cxnSpLocks noChangeShapeType="1"/>
                    <a:endCxn id="50"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1"/>
                  <p:cNvCxnSpPr>
                    <a:cxnSpLocks noChangeShapeType="1"/>
                    <a:stCxn id="45" idx="4"/>
                    <a:endCxn id="47"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2"/>
                  <p:cNvCxnSpPr>
                    <a:cxnSpLocks noChangeShapeType="1"/>
                    <a:endCxn id="46"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4"/>
                  <p:cNvCxnSpPr>
                    <a:cxnSpLocks noChangeShapeType="1"/>
                    <a:stCxn id="44" idx="4"/>
                    <a:endCxn id="49"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45"/>
                  <p:cNvCxnSpPr>
                    <a:cxnSpLocks noChangeShapeType="1"/>
                    <a:stCxn id="44" idx="4"/>
                    <a:endCxn id="48"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46"/>
                  <p:cNvCxnSpPr>
                    <a:cxnSpLocks noChangeShapeType="1"/>
                    <a:stCxn id="44" idx="4"/>
                    <a:endCxn id="50"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47"/>
                  <p:cNvCxnSpPr>
                    <a:cxnSpLocks noChangeShapeType="1"/>
                    <a:stCxn id="44" idx="4"/>
                    <a:endCxn id="47"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48"/>
                  <p:cNvCxnSpPr>
                    <a:cxnSpLocks noChangeShapeType="1"/>
                    <a:stCxn id="44" idx="4"/>
                    <a:endCxn id="46"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49"/>
                  <p:cNvCxnSpPr>
                    <a:cxnSpLocks noChangeShapeType="1"/>
                    <a:stCxn id="45" idx="4"/>
                    <a:endCxn id="49"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mc:AlternateContent xmlns:mc="http://schemas.openxmlformats.org/markup-compatibility/2006" xmlns:a14="http://schemas.microsoft.com/office/drawing/2010/main">
              <mc:Choice Requires="a14">
                <p:sp>
                  <p:nvSpPr>
                    <p:cNvPr id="13" name="TextBox 12"/>
                    <p:cNvSpPr txBox="1"/>
                    <p:nvPr/>
                  </p:nvSpPr>
                  <p:spPr>
                    <a:xfrm>
                      <a:off x="6774174" y="2743199"/>
                      <a:ext cx="2286000" cy="2015936"/>
                    </a:xfrm>
                    <a:prstGeom prst="rect">
                      <a:avLst/>
                    </a:prstGeom>
                    <a:noFill/>
                  </p:spPr>
                  <p:txBody>
                    <a:bodyPr wrap="square" rtlCol="0">
                      <a:spAutoFit/>
                    </a:bodyPr>
                    <a:lstStyle/>
                    <a:p>
                      <a:pPr algn="ctr"/>
                      <a:r>
                        <a:rPr lang="en-US" sz="2500" u="none" dirty="0" smtClean="0"/>
                        <a:t>        </a:t>
                      </a:r>
                      <a14:m>
                        <m:oMath xmlns:m="http://schemas.openxmlformats.org/officeDocument/2006/math">
                          <m:r>
                            <a:rPr lang="en-US" sz="2500" i="1" u="none" smtClean="0">
                              <a:latin typeface="Cambria Math"/>
                            </a:rPr>
                            <m:t>𝑘</m:t>
                          </m:r>
                        </m:oMath>
                      </a14:m>
                      <a:endParaRPr lang="en-US" sz="2500" i="1" u="none" dirty="0">
                        <a:latin typeface="Cambria Math"/>
                      </a:endParaRPr>
                    </a:p>
                    <a:p>
                      <a:pPr algn="ctr"/>
                      <a:endParaRPr lang="en-US" sz="2500" b="0" i="1" u="none" dirty="0" smtClean="0">
                        <a:latin typeface="Cambria Math"/>
                      </a:endParaRPr>
                    </a:p>
                    <a:p>
                      <a:pPr algn="ctr"/>
                      <a14:m>
                        <m:oMath xmlns:m="http://schemas.openxmlformats.org/officeDocument/2006/math">
                          <m:r>
                            <a:rPr lang="en-US" sz="2500" b="0" i="1" u="none" smtClean="0">
                              <a:latin typeface="Cambria Math"/>
                            </a:rPr>
                            <m:t>𝑗</m:t>
                          </m:r>
                        </m:oMath>
                      </a14:m>
                      <a:r>
                        <a:rPr lang="en-US" sz="2500" u="none" dirty="0" smtClean="0"/>
                        <a:t>          </a:t>
                      </a:r>
                      <a:endParaRPr lang="en-US" sz="2500" u="none" dirty="0"/>
                    </a:p>
                    <a:p>
                      <a:pPr algn="ctr"/>
                      <a:endParaRPr lang="en-US" sz="2500" i="1" u="none" dirty="0" smtClean="0">
                        <a:latin typeface="Cambria Math"/>
                      </a:endParaRPr>
                    </a:p>
                    <a:p>
                      <a:pPr algn="ctr"/>
                      <a:r>
                        <a:rPr lang="en-US" sz="2500" u="none" dirty="0" smtClean="0"/>
                        <a:t>                      </a:t>
                      </a:r>
                      <a14:m>
                        <m:oMath xmlns:m="http://schemas.openxmlformats.org/officeDocument/2006/math">
                          <m:r>
                            <a:rPr lang="en-US" sz="2500" i="1" u="none">
                              <a:latin typeface="Cambria Math"/>
                            </a:rPr>
                            <m:t>𝑖</m:t>
                          </m:r>
                        </m:oMath>
                      </a14:m>
                      <a:endParaRPr lang="en-US" sz="2500" u="none" dirty="0" smtClean="0"/>
                    </a:p>
                  </p:txBody>
                </p:sp>
              </mc:Choice>
              <mc:Fallback xmlns="">
                <p:sp>
                  <p:nvSpPr>
                    <p:cNvPr id="13" name="TextBox 12"/>
                    <p:cNvSpPr txBox="1">
                      <a:spLocks noRot="1" noChangeAspect="1" noMove="1" noResize="1" noEditPoints="1" noAdjustHandles="1" noChangeArrowheads="1" noChangeShapeType="1" noTextEdit="1"/>
                    </p:cNvSpPr>
                    <p:nvPr/>
                  </p:nvSpPr>
                  <p:spPr>
                    <a:xfrm>
                      <a:off x="6774174" y="2743199"/>
                      <a:ext cx="2286000" cy="2015936"/>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8686800" y="3328289"/>
                      <a:ext cx="754374" cy="55791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2800" i="1" u="none">
                                    <a:latin typeface="Cambria Math"/>
                                  </a:rPr>
                                </m:ctrlPr>
                              </m:sSubPr>
                              <m:e>
                                <m:r>
                                  <a:rPr lang="en-US" sz="2800" i="1" u="none">
                                    <a:latin typeface="Cambria Math"/>
                                  </a:rPr>
                                  <m:t>𝑤</m:t>
                                </m:r>
                              </m:e>
                              <m:sub>
                                <m:r>
                                  <a:rPr lang="en-US" sz="2800" i="1" u="none">
                                    <a:latin typeface="Cambria Math"/>
                                  </a:rPr>
                                  <m:t>𝑖𝑗</m:t>
                                </m:r>
                              </m:sub>
                            </m:sSub>
                          </m:oMath>
                        </m:oMathPara>
                      </a14:m>
                      <a:endParaRPr lang="en-US" sz="2800" i="1" u="none" dirty="0">
                        <a:latin typeface="Cambria Math"/>
                      </a:endParaRPr>
                    </a:p>
                  </p:txBody>
                </p:sp>
              </mc:Choice>
              <mc:Fallback xmlns="">
                <p:sp>
                  <p:nvSpPr>
                    <p:cNvPr id="14" name="Rectangle 13"/>
                    <p:cNvSpPr>
                      <a:spLocks noRot="1" noChangeAspect="1" noMove="1" noResize="1" noEditPoints="1" noAdjustHandles="1" noChangeArrowheads="1" noChangeShapeType="1" noTextEdit="1"/>
                    </p:cNvSpPr>
                    <p:nvPr/>
                  </p:nvSpPr>
                  <p:spPr>
                    <a:xfrm>
                      <a:off x="8686800" y="3328289"/>
                      <a:ext cx="754374" cy="557910"/>
                    </a:xfrm>
                    <a:prstGeom prst="rect">
                      <a:avLst/>
                    </a:prstGeom>
                    <a:blipFill rotWithShape="1">
                      <a:blip r:embed="rId7"/>
                      <a:stretch>
                        <a:fillRect/>
                      </a:stretch>
                    </a:blipFill>
                  </p:spPr>
                  <p:txBody>
                    <a:bodyPr/>
                    <a:lstStyle/>
                    <a:p>
                      <a:r>
                        <a:rPr lang="en-US">
                          <a:noFill/>
                        </a:rPr>
                        <a:t> </a:t>
                      </a:r>
                    </a:p>
                  </p:txBody>
                </p:sp>
              </mc:Fallback>
            </mc:AlternateContent>
            <p:cxnSp>
              <p:nvCxnSpPr>
                <p:cNvPr id="15" name="Straight Arrow Connector 14"/>
                <p:cNvCxnSpPr/>
                <p:nvPr/>
              </p:nvCxnSpPr>
              <p:spPr>
                <a:xfrm flipH="1">
                  <a:off x="8081594" y="3858486"/>
                  <a:ext cx="902380" cy="408713"/>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grpSp>
          <p:sp>
            <p:nvSpPr>
              <p:cNvPr id="8" name="Line 57"/>
              <p:cNvSpPr>
                <a:spLocks noChangeShapeType="1"/>
              </p:cNvSpPr>
              <p:nvPr/>
            </p:nvSpPr>
            <p:spPr bwMode="auto">
              <a:xfrm>
                <a:off x="7957814" y="1752600"/>
                <a:ext cx="0" cy="30480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57"/>
              <p:cNvSpPr>
                <a:spLocks noChangeShapeType="1"/>
              </p:cNvSpPr>
              <p:nvPr/>
            </p:nvSpPr>
            <p:spPr bwMode="auto">
              <a:xfrm>
                <a:off x="7609840" y="2763520"/>
                <a:ext cx="0" cy="30480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10" name="Rectangle 9"/>
                  <p:cNvSpPr/>
                  <p:nvPr/>
                </p:nvSpPr>
                <p:spPr>
                  <a:xfrm>
                    <a:off x="7936331" y="1600200"/>
                    <a:ext cx="5709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u="none" smtClean="0">
                                  <a:latin typeface="Cambria Math"/>
                                </a:rPr>
                              </m:ctrlPr>
                            </m:sSubPr>
                            <m:e>
                              <m:r>
                                <a:rPr lang="en-US" sz="2400" b="0" i="1" u="none" smtClean="0">
                                  <a:latin typeface="Cambria Math"/>
                                </a:rPr>
                                <m:t>𝑜</m:t>
                              </m:r>
                            </m:e>
                            <m:sub>
                              <m:r>
                                <a:rPr lang="en-US" sz="2400" b="0" i="1" u="none" smtClean="0">
                                  <a:latin typeface="Cambria Math"/>
                                </a:rPr>
                                <m:t>𝑘</m:t>
                              </m:r>
                            </m:sub>
                          </m:sSub>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7936331" y="1600200"/>
                    <a:ext cx="570989" cy="461665"/>
                  </a:xfrm>
                  <a:prstGeom prst="rect">
                    <a:avLst/>
                  </a:prstGeom>
                  <a:blipFill rotWithShape="1">
                    <a:blip r:embed="rId8"/>
                    <a:stretch>
                      <a:fillRect b="-2632"/>
                    </a:stretch>
                  </a:blipFill>
                </p:spPr>
                <p:txBody>
                  <a:bodyPr/>
                  <a:lstStyle/>
                  <a:p>
                    <a:r>
                      <a:rPr lang="en-US">
                        <a:noFill/>
                      </a:rPr>
                      <a:t> </a:t>
                    </a:r>
                  </a:p>
                </p:txBody>
              </p:sp>
            </mc:Fallback>
          </mc:AlternateContent>
        </p:grpSp>
        <p:cxnSp>
          <p:nvCxnSpPr>
            <p:cNvPr id="53" name="Straight Connector 52"/>
            <p:cNvCxnSpPr/>
            <p:nvPr/>
          </p:nvCxnSpPr>
          <p:spPr>
            <a:xfrm flipV="1">
              <a:off x="7619488" y="4049233"/>
              <a:ext cx="341987" cy="8058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7113057" y="4084402"/>
              <a:ext cx="495799" cy="77065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5" name="Rounded Rectangle 64"/>
          <p:cNvSpPr/>
          <p:nvPr/>
        </p:nvSpPr>
        <p:spPr>
          <a:xfrm>
            <a:off x="3081668" y="2818267"/>
            <a:ext cx="762000" cy="888053"/>
          </a:xfrm>
          <a:prstGeom prst="roundRect">
            <a:avLst/>
          </a:prstGeom>
          <a:noFill/>
          <a:ln>
            <a:solidFill>
              <a:srgbClr val="C0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6" name="Rounded Rectangle 65"/>
          <p:cNvSpPr/>
          <p:nvPr/>
        </p:nvSpPr>
        <p:spPr>
          <a:xfrm>
            <a:off x="6185457" y="4038490"/>
            <a:ext cx="497840" cy="415289"/>
          </a:xfrm>
          <a:prstGeom prst="roundRect">
            <a:avLst/>
          </a:prstGeom>
          <a:noFill/>
          <a:ln>
            <a:solidFill>
              <a:srgbClr val="C0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7" name="Rectangle 66"/>
              <p:cNvSpPr/>
              <p:nvPr/>
            </p:nvSpPr>
            <p:spPr>
              <a:xfrm>
                <a:off x="4589842" y="2590800"/>
                <a:ext cx="1963358" cy="42479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u="none">
                              <a:solidFill>
                                <a:schemeClr val="dk1"/>
                              </a:solidFill>
                              <a:latin typeface="Cambria Math"/>
                            </a:rPr>
                          </m:ctrlPr>
                        </m:sSubPr>
                        <m:e>
                          <m:r>
                            <m:rPr>
                              <m:sty m:val="p"/>
                            </m:rPr>
                            <a:rPr lang="en-US" sz="2000" i="1" u="none">
                              <a:solidFill>
                                <a:schemeClr val="dk1"/>
                              </a:solidFill>
                              <a:latin typeface="Cambria Math"/>
                            </a:rPr>
                            <m:t>net</m:t>
                          </m:r>
                        </m:e>
                        <m:sub>
                          <m:r>
                            <a:rPr lang="en-US" sz="2000" i="1" u="none">
                              <a:solidFill>
                                <a:schemeClr val="dk1"/>
                              </a:solidFill>
                              <a:latin typeface="Cambria Math"/>
                            </a:rPr>
                            <m:t>𝑗</m:t>
                          </m:r>
                        </m:sub>
                      </m:sSub>
                      <m:r>
                        <a:rPr lang="en-US" sz="2000" i="1" u="none">
                          <a:solidFill>
                            <a:schemeClr val="dk1"/>
                          </a:solidFill>
                          <a:latin typeface="Cambria Math"/>
                        </a:rPr>
                        <m:t>=∑</m:t>
                      </m:r>
                      <m:sSub>
                        <m:sSubPr>
                          <m:ctrlPr>
                            <a:rPr lang="en-US" sz="2000" i="1" u="none">
                              <a:solidFill>
                                <a:schemeClr val="dk1"/>
                              </a:solidFill>
                              <a:latin typeface="Cambria Math"/>
                            </a:rPr>
                          </m:ctrlPr>
                        </m:sSubPr>
                        <m:e>
                          <m:r>
                            <a:rPr lang="en-US" sz="2000" i="1" u="none">
                              <a:solidFill>
                                <a:schemeClr val="dk1"/>
                              </a:solidFill>
                              <a:latin typeface="Cambria Math"/>
                            </a:rPr>
                            <m:t>𝑤</m:t>
                          </m:r>
                        </m:e>
                        <m:sub>
                          <m:r>
                            <a:rPr lang="en-US" sz="2000" i="1" u="none">
                              <a:solidFill>
                                <a:schemeClr val="dk1"/>
                              </a:solidFill>
                              <a:latin typeface="Cambria Math"/>
                            </a:rPr>
                            <m:t>𝑖𝑗</m:t>
                          </m:r>
                        </m:sub>
                      </m:sSub>
                      <m:r>
                        <a:rPr lang="en-US" sz="2000" i="1" u="none">
                          <a:solidFill>
                            <a:schemeClr val="dk1"/>
                          </a:solidFill>
                          <a:latin typeface="Cambria Math"/>
                        </a:rPr>
                        <m:t>.</m:t>
                      </m:r>
                      <m:sSub>
                        <m:sSubPr>
                          <m:ctrlPr>
                            <a:rPr lang="en-US" sz="2000" i="1" u="none">
                              <a:solidFill>
                                <a:schemeClr val="dk1"/>
                              </a:solidFill>
                              <a:latin typeface="Cambria Math"/>
                            </a:rPr>
                          </m:ctrlPr>
                        </m:sSubPr>
                        <m:e>
                          <m:r>
                            <a:rPr lang="en-US" sz="2000" i="1" u="none">
                              <a:solidFill>
                                <a:schemeClr val="dk1"/>
                              </a:solidFill>
                              <a:latin typeface="Cambria Math"/>
                            </a:rPr>
                            <m:t>𝑥</m:t>
                          </m:r>
                        </m:e>
                        <m:sub>
                          <m:r>
                            <a:rPr lang="en-US" sz="2000" i="1" u="none">
                              <a:solidFill>
                                <a:schemeClr val="dk1"/>
                              </a:solidFill>
                              <a:latin typeface="Cambria Math"/>
                            </a:rPr>
                            <m:t>𝑖𝑗</m:t>
                          </m:r>
                        </m:sub>
                      </m:sSub>
                    </m:oMath>
                  </m:oMathPara>
                </a14:m>
                <a:endParaRPr lang="en-US" sz="2000" i="1" u="none" dirty="0">
                  <a:solidFill>
                    <a:schemeClr val="dk1"/>
                  </a:solidFill>
                  <a:latin typeface="Cambria Math"/>
                </a:endParaRPr>
              </a:p>
            </p:txBody>
          </p:sp>
        </mc:Choice>
        <mc:Fallback>
          <p:sp>
            <p:nvSpPr>
              <p:cNvPr id="67" name="Rectangle 66"/>
              <p:cNvSpPr>
                <a:spLocks noRot="1" noChangeAspect="1" noMove="1" noResize="1" noEditPoints="1" noAdjustHandles="1" noChangeArrowheads="1" noChangeShapeType="1" noTextEdit="1"/>
              </p:cNvSpPr>
              <p:nvPr/>
            </p:nvSpPr>
            <p:spPr>
              <a:xfrm>
                <a:off x="4589842" y="2590800"/>
                <a:ext cx="1963358" cy="424796"/>
              </a:xfrm>
              <a:prstGeom prst="rect">
                <a:avLst/>
              </a:prstGeom>
              <a:blipFill rotWithShape="1">
                <a:blip r:embed="rId9"/>
                <a:stretch>
                  <a:fillRect b="-5405"/>
                </a:stretch>
              </a:blipFill>
            </p:spPr>
            <p:txBody>
              <a:bodyPr/>
              <a:lstStyle/>
              <a:p>
                <a:r>
                  <a:rPr lang="en-US">
                    <a:noFill/>
                  </a:rPr>
                  <a:t> </a:t>
                </a:r>
              </a:p>
            </p:txBody>
          </p:sp>
        </mc:Fallback>
      </mc:AlternateContent>
      <p:cxnSp>
        <p:nvCxnSpPr>
          <p:cNvPr id="68" name="Straight Arrow Connector 67"/>
          <p:cNvCxnSpPr>
            <a:stCxn id="67" idx="2"/>
            <a:endCxn id="66" idx="0"/>
          </p:cNvCxnSpPr>
          <p:nvPr/>
        </p:nvCxnSpPr>
        <p:spPr>
          <a:xfrm>
            <a:off x="5571521" y="3015596"/>
            <a:ext cx="862856" cy="1022894"/>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67" idx="1"/>
            <a:endCxn id="65" idx="3"/>
          </p:cNvCxnSpPr>
          <p:nvPr/>
        </p:nvCxnSpPr>
        <p:spPr>
          <a:xfrm flipH="1">
            <a:off x="3843668" y="2803198"/>
            <a:ext cx="746174" cy="459096"/>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42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500"/>
                                        <p:tgtEl>
                                          <p:spTgt spid="69"/>
                                        </p:tgtEl>
                                      </p:cBhvr>
                                    </p:animEffect>
                                  </p:childTnLst>
                                </p:cTn>
                              </p:par>
                              <p:par>
                                <p:cTn id="13" presetID="10" presetClass="entr" presetSubtype="0" fill="hold" nodeType="with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fade">
                                      <p:cBhvr>
                                        <p:cTn id="18" dur="500"/>
                                        <p:tgtEl>
                                          <p:spTgt spid="6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500"/>
                                        <p:tgtEl>
                                          <p:spTgt spid="6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7"/>
                                        </p:tgtEl>
                                        <p:attrNameLst>
                                          <p:attrName>style.visibility</p:attrName>
                                        </p:attrNameLst>
                                      </p:cBhvr>
                                      <p:to>
                                        <p:strVal val="visible"/>
                                      </p:to>
                                    </p:set>
                                    <p:animEffect transition="in" filter="fade">
                                      <p:cBhvr>
                                        <p:cTn id="24" dur="500"/>
                                        <p:tgtEl>
                                          <p:spTgt spid="6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0"/>
                                        <p:tgtEl>
                                          <p:spTgt spid="5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500"/>
                                        <p:tgtEl>
                                          <p:spTgt spid="5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11" grpId="0"/>
      <p:bldP spid="54" grpId="0" animBg="1"/>
      <p:bldP spid="55" grpId="0" animBg="1"/>
      <p:bldP spid="56" grpId="0" animBg="1"/>
      <p:bldP spid="65" grpId="0" animBg="1"/>
      <p:bldP spid="66" grpId="0" animBg="1"/>
      <p:bldP spid="6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0" name="Rectangle 49"/>
              <p:cNvSpPr/>
              <p:nvPr/>
            </p:nvSpPr>
            <p:spPr>
              <a:xfrm>
                <a:off x="2387176" y="4114800"/>
                <a:ext cx="4493859" cy="10245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u="none">
                          <a:latin typeface="Cambria Math"/>
                        </a:rPr>
                        <m:t>=</m:t>
                      </m:r>
                      <m:nary>
                        <m:naryPr>
                          <m:chr m:val="∑"/>
                          <m:ctrlPr>
                            <a:rPr lang="en-US" sz="2000" i="1" u="none">
                              <a:latin typeface="Cambria Math"/>
                            </a:rPr>
                          </m:ctrlPr>
                        </m:naryPr>
                        <m:sub>
                          <m:r>
                            <m:rPr>
                              <m:brk m:alnAt="23"/>
                            </m:rPr>
                            <a:rPr lang="en-US" sz="2000" i="1" u="none">
                              <a:latin typeface="Cambria Math"/>
                            </a:rPr>
                            <m:t>𝑘</m:t>
                          </m:r>
                          <m:r>
                            <a:rPr lang="en-US" sz="2000" i="1" u="none">
                              <a:latin typeface="Cambria Math"/>
                            </a:rPr>
                            <m:t>∈</m:t>
                          </m:r>
                          <m:r>
                            <a:rPr lang="en-US" sz="2000" i="1" u="none">
                              <a:latin typeface="Cambria Math"/>
                            </a:rPr>
                            <m:t>𝑑𝑜𝑤𝑛𝑠𝑡𝑟𝑒𝑎𝑚</m:t>
                          </m:r>
                          <m:r>
                            <a:rPr lang="en-US" sz="2000" i="1" u="none">
                              <a:latin typeface="Cambria Math"/>
                            </a:rPr>
                            <m:t>(</m:t>
                          </m:r>
                          <m:r>
                            <a:rPr lang="en-US" sz="2000" i="1" u="none">
                              <a:latin typeface="Cambria Math"/>
                            </a:rPr>
                            <m:t>𝑗</m:t>
                          </m:r>
                          <m:r>
                            <a:rPr lang="en-US" sz="2000" i="1" u="none">
                              <a:latin typeface="Cambria Math"/>
                            </a:rPr>
                            <m:t>) </m:t>
                          </m:r>
                        </m:sub>
                        <m:sup/>
                        <m:e>
                          <m:r>
                            <a:rPr lang="en-US" sz="2000" i="1" u="none">
                              <a:latin typeface="Cambria Math"/>
                            </a:rPr>
                            <m:t>−</m:t>
                          </m:r>
                          <m:sSub>
                            <m:sSubPr>
                              <m:ctrlPr>
                                <a:rPr lang="en-US" sz="2000" i="1" u="none">
                                  <a:latin typeface="Cambria Math"/>
                                </a:rPr>
                              </m:ctrlPr>
                            </m:sSubPr>
                            <m:e>
                              <m:r>
                                <a:rPr lang="en-US" sz="2000" i="1" u="none">
                                  <a:latin typeface="Cambria Math"/>
                                </a:rPr>
                                <m:t>𝛿</m:t>
                              </m:r>
                            </m:e>
                            <m:sub>
                              <m:r>
                                <a:rPr lang="en-US" sz="2000" i="1" u="none">
                                  <a:latin typeface="Cambria Math"/>
                                </a:rPr>
                                <m:t>𝑘</m:t>
                              </m:r>
                            </m:sub>
                          </m:sSub>
                          <m:r>
                            <a:rPr lang="en-US" sz="2000" i="1" u="none">
                              <a:latin typeface="Cambria Math"/>
                            </a:rPr>
                            <m:t>  </m:t>
                          </m:r>
                          <m:f>
                            <m:fPr>
                              <m:ctrlPr>
                                <a:rPr lang="en-US" sz="2000" i="1" u="none">
                                  <a:latin typeface="Cambria Math"/>
                                </a:rPr>
                              </m:ctrlPr>
                            </m:fPr>
                            <m:num>
                              <m:r>
                                <a:rPr lang="en-US" sz="2000" i="1" u="none">
                                  <a:latin typeface="Cambria Math"/>
                                </a:rPr>
                                <m:t>𝜕</m:t>
                              </m:r>
                              <m:sSub>
                                <m:sSubPr>
                                  <m:ctrlPr>
                                    <a:rPr lang="en-US" sz="2000" i="1" u="none">
                                      <a:latin typeface="Cambria Math"/>
                                    </a:rPr>
                                  </m:ctrlPr>
                                </m:sSubPr>
                                <m:e>
                                  <m:r>
                                    <m:rPr>
                                      <m:sty m:val="p"/>
                                    </m:rPr>
                                    <a:rPr lang="en-US" sz="2000" u="none">
                                      <a:latin typeface="Cambria Math"/>
                                    </a:rPr>
                                    <m:t>net</m:t>
                                  </m:r>
                                </m:e>
                                <m:sub>
                                  <m:r>
                                    <a:rPr lang="en-US" sz="2000" i="1" u="none">
                                      <a:latin typeface="Cambria Math"/>
                                    </a:rPr>
                                    <m:t>𝑘</m:t>
                                  </m:r>
                                </m:sub>
                              </m:sSub>
                            </m:num>
                            <m:den>
                              <m:r>
                                <a:rPr lang="en-US" sz="2000" i="1" u="none">
                                  <a:latin typeface="Cambria Math"/>
                                </a:rPr>
                                <m:t>𝜕</m:t>
                              </m:r>
                              <m:sSub>
                                <m:sSubPr>
                                  <m:ctrlPr>
                                    <a:rPr lang="en-US" sz="2000" i="1" u="none">
                                      <a:latin typeface="Cambria Math"/>
                                    </a:rPr>
                                  </m:ctrlPr>
                                </m:sSubPr>
                                <m:e>
                                  <m:r>
                                    <a:rPr lang="en-US" sz="2000" i="1" u="none">
                                      <a:latin typeface="Cambria Math"/>
                                    </a:rPr>
                                    <m:t>𝑜</m:t>
                                  </m:r>
                                </m:e>
                                <m:sub>
                                  <m:r>
                                    <a:rPr lang="en-US" sz="2000" i="1" u="none">
                                      <a:latin typeface="Cambria Math"/>
                                    </a:rPr>
                                    <m:t>𝑗</m:t>
                                  </m:r>
                                </m:sub>
                              </m:sSub>
                            </m:den>
                          </m:f>
                          <m:f>
                            <m:fPr>
                              <m:ctrlPr>
                                <a:rPr lang="en-US" sz="2000" i="1" u="none">
                                  <a:latin typeface="Cambria Math"/>
                                </a:rPr>
                              </m:ctrlPr>
                            </m:fPr>
                            <m:num>
                              <m:r>
                                <a:rPr lang="en-US" sz="2000" i="1" u="none">
                                  <a:latin typeface="Cambria Math"/>
                                </a:rPr>
                                <m:t>𝜕</m:t>
                              </m:r>
                              <m:sSub>
                                <m:sSubPr>
                                  <m:ctrlPr>
                                    <a:rPr lang="en-US" sz="2000" i="1" u="none">
                                      <a:latin typeface="Cambria Math"/>
                                    </a:rPr>
                                  </m:ctrlPr>
                                </m:sSubPr>
                                <m:e>
                                  <m:r>
                                    <a:rPr lang="en-US" sz="2000" i="1" u="none">
                                      <a:latin typeface="Cambria Math"/>
                                    </a:rPr>
                                    <m:t>𝑜</m:t>
                                  </m:r>
                                </m:e>
                                <m:sub>
                                  <m:r>
                                    <a:rPr lang="en-US" sz="2000" i="1" u="none">
                                      <a:latin typeface="Cambria Math"/>
                                    </a:rPr>
                                    <m:t>𝑗</m:t>
                                  </m:r>
                                </m:sub>
                              </m:sSub>
                            </m:num>
                            <m:den>
                              <m:r>
                                <a:rPr lang="en-US" sz="2000" i="1" u="none">
                                  <a:latin typeface="Cambria Math"/>
                                </a:rPr>
                                <m:t>𝜕</m:t>
                              </m:r>
                              <m:sSub>
                                <m:sSubPr>
                                  <m:ctrlPr>
                                    <a:rPr lang="en-US" sz="2000" i="1" u="none">
                                      <a:latin typeface="Cambria Math"/>
                                    </a:rPr>
                                  </m:ctrlPr>
                                </m:sSubPr>
                                <m:e>
                                  <m:r>
                                    <m:rPr>
                                      <m:sty m:val="p"/>
                                    </m:rPr>
                                    <a:rPr lang="en-US" sz="2000" u="none">
                                      <a:latin typeface="Cambria Math"/>
                                    </a:rPr>
                                    <m:t>net</m:t>
                                  </m:r>
                                </m:e>
                                <m:sub>
                                  <m:r>
                                    <a:rPr lang="en-US" sz="2000" i="1" u="none">
                                      <a:latin typeface="Cambria Math"/>
                                    </a:rPr>
                                    <m:t>𝑗</m:t>
                                  </m:r>
                                </m:sub>
                              </m:sSub>
                            </m:den>
                          </m:f>
                          <m:sSub>
                            <m:sSubPr>
                              <m:ctrlPr>
                                <a:rPr lang="en-US" sz="2000" i="1" u="none">
                                  <a:latin typeface="Cambria Math"/>
                                </a:rPr>
                              </m:ctrlPr>
                            </m:sSubPr>
                            <m:e>
                              <m:r>
                                <a:rPr lang="en-US" sz="2000" i="1" u="none">
                                  <a:latin typeface="Cambria Math"/>
                                </a:rPr>
                                <m:t>𝑥</m:t>
                              </m:r>
                            </m:e>
                            <m:sub>
                              <m:r>
                                <a:rPr lang="en-US" sz="2000" i="1" u="none">
                                  <a:latin typeface="Cambria Math"/>
                                </a:rPr>
                                <m:t>𝑖𝑗</m:t>
                              </m:r>
                            </m:sub>
                          </m:sSub>
                        </m:e>
                      </m:nary>
                    </m:oMath>
                  </m:oMathPara>
                </a14:m>
                <a:endParaRPr lang="en-US" sz="2000" dirty="0"/>
              </a:p>
            </p:txBody>
          </p:sp>
        </mc:Choice>
        <mc:Fallback xmlns="">
          <p:sp>
            <p:nvSpPr>
              <p:cNvPr id="50" name="Rectangle 49"/>
              <p:cNvSpPr>
                <a:spLocks noRot="1" noChangeAspect="1" noMove="1" noResize="1" noEditPoints="1" noAdjustHandles="1" noChangeArrowheads="1" noChangeShapeType="1" noTextEdit="1"/>
              </p:cNvSpPr>
              <p:nvPr/>
            </p:nvSpPr>
            <p:spPr>
              <a:xfrm>
                <a:off x="2387176" y="4114800"/>
                <a:ext cx="4493859" cy="1024576"/>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p:cNvSpPr/>
              <p:nvPr/>
            </p:nvSpPr>
            <p:spPr>
              <a:xfrm>
                <a:off x="2438400" y="5039833"/>
                <a:ext cx="4920450" cy="1024576"/>
              </a:xfrm>
              <a:prstGeom prst="rect">
                <a:avLst/>
              </a:prstGeom>
            </p:spPr>
            <p:txBody>
              <a:bodyPr wrap="none">
                <a:spAutoFit/>
              </a:bodyPr>
              <a:lstStyle/>
              <a:p>
                <a:pPr marL="0" indent="0">
                  <a:buNone/>
                </a:pPr>
                <a14:m>
                  <m:oMathPara xmlns:m="http://schemas.openxmlformats.org/officeDocument/2006/math">
                    <m:oMathParaPr>
                      <m:jc m:val="left"/>
                    </m:oMathParaPr>
                    <m:oMath xmlns:m="http://schemas.openxmlformats.org/officeDocument/2006/math">
                      <m:r>
                        <a:rPr lang="en-US" sz="2000" i="1" u="none">
                          <a:latin typeface="Cambria Math"/>
                        </a:rPr>
                        <m:t>=</m:t>
                      </m:r>
                      <m:nary>
                        <m:naryPr>
                          <m:chr m:val="∑"/>
                          <m:ctrlPr>
                            <a:rPr lang="en-US" sz="2000" i="1" u="none">
                              <a:latin typeface="Cambria Math"/>
                            </a:rPr>
                          </m:ctrlPr>
                        </m:naryPr>
                        <m:sub>
                          <m:r>
                            <m:rPr>
                              <m:brk m:alnAt="23"/>
                            </m:rPr>
                            <a:rPr lang="en-US" sz="2000" i="1" u="none">
                              <a:latin typeface="Cambria Math"/>
                            </a:rPr>
                            <m:t>𝑘</m:t>
                          </m:r>
                          <m:r>
                            <a:rPr lang="en-US" sz="2000" i="1" u="none">
                              <a:latin typeface="Cambria Math"/>
                            </a:rPr>
                            <m:t>∈</m:t>
                          </m:r>
                          <m:r>
                            <a:rPr lang="en-US" sz="2000" i="1" u="none">
                              <a:latin typeface="Cambria Math"/>
                            </a:rPr>
                            <m:t>𝑑𝑜𝑤𝑛𝑠𝑡𝑟𝑒𝑎𝑚</m:t>
                          </m:r>
                          <m:r>
                            <a:rPr lang="en-US" sz="2000" i="1" u="none">
                              <a:latin typeface="Cambria Math"/>
                            </a:rPr>
                            <m:t>(</m:t>
                          </m:r>
                          <m:r>
                            <a:rPr lang="en-US" sz="2000" i="1" u="none">
                              <a:latin typeface="Cambria Math"/>
                            </a:rPr>
                            <m:t>𝑗</m:t>
                          </m:r>
                          <m:r>
                            <a:rPr lang="en-US" sz="2000" i="1" u="none">
                              <a:latin typeface="Cambria Math"/>
                            </a:rPr>
                            <m:t>) </m:t>
                          </m:r>
                        </m:sub>
                        <m:sup/>
                        <m:e>
                          <m:r>
                            <a:rPr lang="en-US" sz="2000" i="1" u="none">
                              <a:latin typeface="Cambria Math"/>
                            </a:rPr>
                            <m:t>−</m:t>
                          </m:r>
                          <m:sSub>
                            <m:sSubPr>
                              <m:ctrlPr>
                                <a:rPr lang="en-US" sz="2000" i="1" u="none">
                                  <a:latin typeface="Cambria Math"/>
                                </a:rPr>
                              </m:ctrlPr>
                            </m:sSubPr>
                            <m:e>
                              <m:r>
                                <a:rPr lang="en-US" sz="2000" i="1" u="none">
                                  <a:latin typeface="Cambria Math"/>
                                </a:rPr>
                                <m:t>𝛿</m:t>
                              </m:r>
                            </m:e>
                            <m:sub>
                              <m:r>
                                <a:rPr lang="en-US" sz="2000" i="1" u="none">
                                  <a:latin typeface="Cambria Math"/>
                                </a:rPr>
                                <m:t>𝑘</m:t>
                              </m:r>
                            </m:sub>
                          </m:sSub>
                          <m:r>
                            <a:rPr lang="en-US" sz="2000" i="1" u="none">
                              <a:latin typeface="Cambria Math"/>
                            </a:rPr>
                            <m:t>  </m:t>
                          </m:r>
                          <m:sSub>
                            <m:sSubPr>
                              <m:ctrlPr>
                                <a:rPr lang="en-US" sz="2000" i="1" u="none">
                                  <a:latin typeface="Cambria Math"/>
                                </a:rPr>
                              </m:ctrlPr>
                            </m:sSubPr>
                            <m:e>
                              <m:r>
                                <a:rPr lang="en-US" sz="2000" i="1" u="none">
                                  <a:latin typeface="Cambria Math"/>
                                </a:rPr>
                                <m:t>𝑤</m:t>
                              </m:r>
                            </m:e>
                            <m:sub>
                              <m:r>
                                <a:rPr lang="en-US" sz="2000" i="1" u="none">
                                  <a:latin typeface="Cambria Math"/>
                                </a:rPr>
                                <m:t>𝑗𝑘</m:t>
                              </m:r>
                            </m:sub>
                          </m:sSub>
                          <m:sSub>
                            <m:sSubPr>
                              <m:ctrlPr>
                                <a:rPr lang="en-US" sz="2000" i="1" u="none">
                                  <a:latin typeface="Cambria Math"/>
                                </a:rPr>
                              </m:ctrlPr>
                            </m:sSubPr>
                            <m:e>
                              <m:r>
                                <a:rPr lang="fa-IR" sz="2000" i="1" u="none">
                                  <a:latin typeface="Cambria Math"/>
                                </a:rPr>
                                <m:t>  </m:t>
                              </m:r>
                              <m:r>
                                <a:rPr lang="en-US" sz="2000" i="1" u="none">
                                  <a:latin typeface="Cambria Math"/>
                                </a:rPr>
                                <m:t>𝑜</m:t>
                              </m:r>
                            </m:e>
                            <m:sub>
                              <m:r>
                                <a:rPr lang="en-US" sz="2000" i="1" u="none">
                                  <a:latin typeface="Cambria Math"/>
                                </a:rPr>
                                <m:t>𝑗</m:t>
                              </m:r>
                            </m:sub>
                          </m:sSub>
                          <m:r>
                            <a:rPr lang="en-US" sz="2000" i="1" u="none">
                              <a:latin typeface="Cambria Math"/>
                            </a:rPr>
                            <m:t>(</m:t>
                          </m:r>
                          <m:r>
                            <a:rPr lang="en-US" sz="2000" i="1" u="none">
                              <a:latin typeface="Cambria Math"/>
                            </a:rPr>
                            <m:t>1</m:t>
                          </m:r>
                          <m:r>
                            <a:rPr lang="en-US" sz="2000" i="1" u="none">
                              <a:latin typeface="Cambria Math"/>
                            </a:rPr>
                            <m:t>−</m:t>
                          </m:r>
                          <m:sSub>
                            <m:sSubPr>
                              <m:ctrlPr>
                                <a:rPr lang="en-US" sz="2000" i="1" u="none">
                                  <a:latin typeface="Cambria Math"/>
                                </a:rPr>
                              </m:ctrlPr>
                            </m:sSubPr>
                            <m:e>
                              <m:r>
                                <a:rPr lang="en-US" sz="2000" i="1" u="none">
                                  <a:latin typeface="Cambria Math"/>
                                </a:rPr>
                                <m:t>𝑜</m:t>
                              </m:r>
                            </m:e>
                            <m:sub>
                              <m:r>
                                <a:rPr lang="en-US" sz="2000" i="1" u="none">
                                  <a:latin typeface="Cambria Math"/>
                                </a:rPr>
                                <m:t>𝑗</m:t>
                              </m:r>
                            </m:sub>
                          </m:sSub>
                          <m:r>
                            <a:rPr lang="en-US" sz="2000" i="1" u="none">
                              <a:latin typeface="Cambria Math"/>
                            </a:rPr>
                            <m:t>) </m:t>
                          </m:r>
                          <m:r>
                            <a:rPr lang="fa-IR" sz="2000" i="1" u="none">
                              <a:latin typeface="Cambria Math"/>
                            </a:rPr>
                            <m:t>   </m:t>
                          </m:r>
                          <m:sSub>
                            <m:sSubPr>
                              <m:ctrlPr>
                                <a:rPr lang="en-US" sz="2000" i="1" u="none">
                                  <a:latin typeface="Cambria Math"/>
                                </a:rPr>
                              </m:ctrlPr>
                            </m:sSubPr>
                            <m:e>
                              <m:r>
                                <a:rPr lang="en-US" sz="2000" i="1" u="none">
                                  <a:latin typeface="Cambria Math"/>
                                </a:rPr>
                                <m:t>𝑥</m:t>
                              </m:r>
                            </m:e>
                            <m:sub>
                              <m:r>
                                <a:rPr lang="en-US" sz="2000" i="1" u="none">
                                  <a:latin typeface="Cambria Math"/>
                                </a:rPr>
                                <m:t>𝑖𝑗</m:t>
                              </m:r>
                            </m:sub>
                          </m:sSub>
                        </m:e>
                      </m:nary>
                    </m:oMath>
                  </m:oMathPara>
                </a14:m>
                <a:endParaRPr lang="en-US" sz="2000" u="none" dirty="0"/>
              </a:p>
            </p:txBody>
          </p:sp>
        </mc:Choice>
        <mc:Fallback xmlns="">
          <p:sp>
            <p:nvSpPr>
              <p:cNvPr id="51" name="Rectangle 50"/>
              <p:cNvSpPr>
                <a:spLocks noRot="1" noChangeAspect="1" noMove="1" noResize="1" noEditPoints="1" noAdjustHandles="1" noChangeArrowheads="1" noChangeShapeType="1" noTextEdit="1"/>
              </p:cNvSpPr>
              <p:nvPr/>
            </p:nvSpPr>
            <p:spPr>
              <a:xfrm>
                <a:off x="2438400" y="5039833"/>
                <a:ext cx="4920450" cy="1024576"/>
              </a:xfrm>
              <a:prstGeom prst="rect">
                <a:avLst/>
              </a:prstGeom>
              <a:blipFill rotWithShape="1">
                <a:blip r:embed="rId3"/>
                <a:stretch>
                  <a:fillRect/>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t>Derivation of Learning Rule </a:t>
            </a:r>
            <a:r>
              <a:rPr lang="en-US" dirty="0" smtClean="0"/>
              <a:t>(5)</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Weights of hidden units:</a:t>
                </a:r>
              </a:p>
              <a:p>
                <a:pPr lvl="1"/>
                <a14:m>
                  <m:oMath xmlns:m="http://schemas.openxmlformats.org/officeDocument/2006/math">
                    <m:sSub>
                      <m:sSubPr>
                        <m:ctrlPr>
                          <a:rPr lang="en-US" i="1">
                            <a:solidFill>
                              <a:schemeClr val="dk1"/>
                            </a:solidFill>
                            <a:latin typeface="Cambria Math"/>
                          </a:rPr>
                        </m:ctrlPr>
                      </m:sSubPr>
                      <m:e>
                        <m:r>
                          <a:rPr lang="en-US" i="1">
                            <a:solidFill>
                              <a:schemeClr val="dk1"/>
                            </a:solidFill>
                            <a:latin typeface="Cambria Math"/>
                          </a:rPr>
                          <m:t>𝑤</m:t>
                        </m:r>
                      </m:e>
                      <m:sub>
                        <m:r>
                          <a:rPr lang="en-US" i="1">
                            <a:solidFill>
                              <a:schemeClr val="dk1"/>
                            </a:solidFill>
                            <a:latin typeface="Cambria Math"/>
                          </a:rPr>
                          <m:t>𝑖𝑗</m:t>
                        </m:r>
                      </m:sub>
                    </m:sSub>
                    <m:r>
                      <a:rPr lang="en-US" i="1">
                        <a:solidFill>
                          <a:schemeClr val="dk1"/>
                        </a:solidFill>
                        <a:latin typeface="Cambria Math"/>
                      </a:rPr>
                      <m:t> </m:t>
                    </m:r>
                  </m:oMath>
                </a14:m>
                <a:r>
                  <a:rPr lang="en-US" dirty="0" smtClean="0"/>
                  <a:t>influences </a:t>
                </a:r>
                <a:r>
                  <a:rPr lang="en-US" dirty="0"/>
                  <a:t>the output only </a:t>
                </a:r>
                <a:r>
                  <a:rPr lang="en-US" dirty="0" smtClean="0"/>
                  <a:t>through all </a:t>
                </a:r>
                <a:r>
                  <a:rPr lang="en-US" dirty="0"/>
                  <a:t>the units whose direct input include </a:t>
                </a:r>
                <a14:m>
                  <m:oMath xmlns:m="http://schemas.openxmlformats.org/officeDocument/2006/math">
                    <m:r>
                      <a:rPr lang="en-US" i="1">
                        <a:solidFill>
                          <a:schemeClr val="dk1"/>
                        </a:solidFill>
                        <a:latin typeface="Cambria Math"/>
                      </a:rPr>
                      <m:t>𝑗</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4"/>
                <a:stretch>
                  <a:fillRect t="-1078"/>
                </a:stretch>
              </a:blipFill>
            </p:spPr>
            <p:txBody>
              <a:bodyPr/>
              <a:lstStyle/>
              <a:p>
                <a:r>
                  <a:rPr lang="en-US">
                    <a:noFill/>
                  </a:rPr>
                  <a:t> </a:t>
                </a:r>
              </a:p>
            </p:txBody>
          </p:sp>
        </mc:Fallback>
      </mc:AlternateContent>
      <p:sp>
        <p:nvSpPr>
          <p:cNvPr id="4" name="Content Placeholder 3"/>
          <p:cNvSpPr>
            <a:spLocks noGrp="1"/>
          </p:cNvSpPr>
          <p:nvPr>
            <p:ph sz="quarter" idx="13"/>
          </p:nvPr>
        </p:nvSpPr>
        <p:spPr/>
        <p:txBody>
          <a:bodyPr/>
          <a:lstStyle/>
          <a:p>
            <a:endParaRPr lang="en-US"/>
          </a:p>
        </p:txBody>
      </p:sp>
      <p:sp>
        <p:nvSpPr>
          <p:cNvPr id="5" name="Slide Number Placeholder 4"/>
          <p:cNvSpPr>
            <a:spLocks noGrp="1"/>
          </p:cNvSpPr>
          <p:nvPr>
            <p:ph type="sldNum" sz="quarter" idx="14"/>
          </p:nvPr>
        </p:nvSpPr>
        <p:spPr/>
        <p:txBody>
          <a:bodyPr/>
          <a:lstStyle/>
          <a:p>
            <a:fld id="{FA6F6034-1516-478C-9756-BC6A8296D6DE}" type="slidenum">
              <a:rPr lang="en-US" smtClean="0"/>
              <a:pPr/>
              <a:t>32</a:t>
            </a:fld>
            <a:endParaRPr lang="en-US" dirty="0"/>
          </a:p>
        </p:txBody>
      </p:sp>
      <p:grpSp>
        <p:nvGrpSpPr>
          <p:cNvPr id="6" name="Group 5"/>
          <p:cNvGrpSpPr/>
          <p:nvPr/>
        </p:nvGrpSpPr>
        <p:grpSpPr>
          <a:xfrm>
            <a:off x="6705600" y="2057400"/>
            <a:ext cx="2487601" cy="2463345"/>
            <a:chOff x="6400800" y="1600200"/>
            <a:chExt cx="2964174" cy="2936795"/>
          </a:xfrm>
        </p:grpSpPr>
        <p:grpSp>
          <p:nvGrpSpPr>
            <p:cNvPr id="7" name="Group 6"/>
            <p:cNvGrpSpPr/>
            <p:nvPr/>
          </p:nvGrpSpPr>
          <p:grpSpPr>
            <a:xfrm>
              <a:off x="6400800" y="2095143"/>
              <a:ext cx="2964174" cy="2441852"/>
              <a:chOff x="6477000" y="2704742"/>
              <a:chExt cx="2964174" cy="2441852"/>
            </a:xfrm>
          </p:grpSpPr>
          <p:grpSp>
            <p:nvGrpSpPr>
              <p:cNvPr id="11" name="Group 51"/>
              <p:cNvGrpSpPr>
                <a:grpSpLocks/>
              </p:cNvGrpSpPr>
              <p:nvPr/>
            </p:nvGrpSpPr>
            <p:grpSpPr bwMode="auto">
              <a:xfrm>
                <a:off x="6477000" y="2704742"/>
                <a:ext cx="2430053" cy="2248257"/>
                <a:chOff x="1872" y="2496"/>
                <a:chExt cx="1392" cy="1368"/>
              </a:xfrm>
            </p:grpSpPr>
            <p:grpSp>
              <p:nvGrpSpPr>
                <p:cNvPr id="15" name="Group 26"/>
                <p:cNvGrpSpPr>
                  <a:grpSpLocks/>
                </p:cNvGrpSpPr>
                <p:nvPr/>
              </p:nvGrpSpPr>
              <p:grpSpPr bwMode="auto">
                <a:xfrm>
                  <a:off x="1872" y="3720"/>
                  <a:ext cx="1392" cy="144"/>
                  <a:chOff x="1872" y="3720"/>
                  <a:chExt cx="1392" cy="144"/>
                </a:xfrm>
              </p:grpSpPr>
              <p:sp>
                <p:nvSpPr>
                  <p:cNvPr id="45"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 name="Group 25"/>
                <p:cNvGrpSpPr>
                  <a:grpSpLocks/>
                </p:cNvGrpSpPr>
                <p:nvPr/>
              </p:nvGrpSpPr>
              <p:grpSpPr bwMode="auto">
                <a:xfrm>
                  <a:off x="2016" y="3108"/>
                  <a:ext cx="1056" cy="144"/>
                  <a:chOff x="2016" y="3168"/>
                  <a:chExt cx="1056" cy="144"/>
                </a:xfrm>
              </p:grpSpPr>
              <p:sp>
                <p:nvSpPr>
                  <p:cNvPr id="42"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 name="Group 27"/>
                <p:cNvGrpSpPr>
                  <a:grpSpLocks/>
                </p:cNvGrpSpPr>
                <p:nvPr/>
              </p:nvGrpSpPr>
              <p:grpSpPr bwMode="auto">
                <a:xfrm>
                  <a:off x="2208" y="2496"/>
                  <a:ext cx="624" cy="144"/>
                  <a:chOff x="2208" y="2496"/>
                  <a:chExt cx="624" cy="144"/>
                </a:xfrm>
              </p:grpSpPr>
              <p:sp>
                <p:nvSpPr>
                  <p:cNvPr id="40"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8" name="AutoShape 28"/>
                <p:cNvCxnSpPr>
                  <a:cxnSpLocks noChangeShapeType="1"/>
                  <a:stCxn id="41" idx="4"/>
                  <a:endCxn id="43"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29"/>
                <p:cNvCxnSpPr>
                  <a:cxnSpLocks noChangeShapeType="1"/>
                  <a:stCxn id="41" idx="4"/>
                  <a:endCxn id="44"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30"/>
                <p:cNvCxnSpPr>
                  <a:cxnSpLocks noChangeShapeType="1"/>
                  <a:stCxn id="41" idx="4"/>
                  <a:endCxn id="42"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1"/>
                <p:cNvCxnSpPr>
                  <a:cxnSpLocks noChangeShapeType="1"/>
                  <a:stCxn id="40" idx="4"/>
                  <a:endCxn id="43"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2"/>
                <p:cNvCxnSpPr>
                  <a:cxnSpLocks noChangeShapeType="1"/>
                  <a:stCxn id="40" idx="4"/>
                  <a:endCxn id="44"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33"/>
                <p:cNvCxnSpPr>
                  <a:cxnSpLocks noChangeShapeType="1"/>
                  <a:stCxn id="40" idx="4"/>
                  <a:endCxn id="42"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4"/>
                <p:cNvCxnSpPr>
                  <a:cxnSpLocks noChangeShapeType="1"/>
                  <a:stCxn id="42" idx="4"/>
                  <a:endCxn id="45"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35"/>
                <p:cNvCxnSpPr>
                  <a:cxnSpLocks noChangeShapeType="1"/>
                  <a:stCxn id="42" idx="4"/>
                  <a:endCxn id="46"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36"/>
                <p:cNvCxnSpPr>
                  <a:cxnSpLocks noChangeShapeType="1"/>
                  <a:stCxn id="42" idx="4"/>
                  <a:endCxn id="49"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7"/>
                <p:cNvCxnSpPr>
                  <a:cxnSpLocks noChangeShapeType="1"/>
                  <a:stCxn id="42" idx="4"/>
                  <a:endCxn id="47"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8"/>
                <p:cNvCxnSpPr>
                  <a:cxnSpLocks noChangeShapeType="1"/>
                  <a:stCxn id="42" idx="4"/>
                  <a:endCxn id="48"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40"/>
                <p:cNvCxnSpPr>
                  <a:cxnSpLocks noChangeShapeType="1"/>
                  <a:endCxn id="49"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1"/>
                <p:cNvCxnSpPr>
                  <a:cxnSpLocks noChangeShapeType="1"/>
                  <a:stCxn id="44" idx="4"/>
                  <a:endCxn id="46"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2"/>
                <p:cNvCxnSpPr>
                  <a:cxnSpLocks noChangeShapeType="1"/>
                  <a:endCxn id="45"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4"/>
                <p:cNvCxnSpPr>
                  <a:cxnSpLocks noChangeShapeType="1"/>
                  <a:stCxn id="43" idx="4"/>
                  <a:endCxn id="48"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5"/>
                <p:cNvCxnSpPr>
                  <a:cxnSpLocks noChangeShapeType="1"/>
                  <a:stCxn id="43" idx="4"/>
                  <a:endCxn id="47"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46"/>
                <p:cNvCxnSpPr>
                  <a:cxnSpLocks noChangeShapeType="1"/>
                  <a:stCxn id="43" idx="4"/>
                  <a:endCxn id="49"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47"/>
                <p:cNvCxnSpPr>
                  <a:cxnSpLocks noChangeShapeType="1"/>
                  <a:stCxn id="43" idx="4"/>
                  <a:endCxn id="46"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48"/>
                <p:cNvCxnSpPr>
                  <a:cxnSpLocks noChangeShapeType="1"/>
                  <a:stCxn id="43" idx="4"/>
                  <a:endCxn id="45"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49"/>
                <p:cNvCxnSpPr>
                  <a:cxnSpLocks noChangeShapeType="1"/>
                  <a:stCxn id="44" idx="4"/>
                  <a:endCxn id="48"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mc:AlternateContent xmlns:mc="http://schemas.openxmlformats.org/markup-compatibility/2006" xmlns:a14="http://schemas.microsoft.com/office/drawing/2010/main">
            <mc:Choice Requires="a14">
              <p:sp>
                <p:nvSpPr>
                  <p:cNvPr id="12" name="TextBox 11"/>
                  <p:cNvSpPr txBox="1"/>
                  <p:nvPr/>
                </p:nvSpPr>
                <p:spPr>
                  <a:xfrm>
                    <a:off x="6774174" y="2743199"/>
                    <a:ext cx="2286000" cy="2403395"/>
                  </a:xfrm>
                  <a:prstGeom prst="rect">
                    <a:avLst/>
                  </a:prstGeom>
                  <a:noFill/>
                </p:spPr>
                <p:txBody>
                  <a:bodyPr wrap="square" rtlCol="0">
                    <a:spAutoFit/>
                  </a:bodyPr>
                  <a:lstStyle/>
                  <a:p>
                    <a:pPr algn="ctr"/>
                    <a:r>
                      <a:rPr lang="en-US" sz="2500" u="none" dirty="0" smtClean="0"/>
                      <a:t>        </a:t>
                    </a:r>
                    <a14:m>
                      <m:oMath xmlns:m="http://schemas.openxmlformats.org/officeDocument/2006/math">
                        <m:r>
                          <a:rPr lang="en-US" sz="2500" i="1" u="none" smtClean="0">
                            <a:latin typeface="Cambria Math"/>
                          </a:rPr>
                          <m:t>𝑘</m:t>
                        </m:r>
                      </m:oMath>
                    </a14:m>
                    <a:endParaRPr lang="en-US" sz="2500" i="1" u="none" dirty="0">
                      <a:latin typeface="Cambria Math"/>
                    </a:endParaRPr>
                  </a:p>
                  <a:p>
                    <a:pPr algn="ctr"/>
                    <a:endParaRPr lang="en-US" sz="2500" b="0" i="1" u="none" dirty="0" smtClean="0">
                      <a:latin typeface="Cambria Math"/>
                    </a:endParaRPr>
                  </a:p>
                  <a:p>
                    <a:pPr algn="ctr"/>
                    <a14:m>
                      <m:oMath xmlns:m="http://schemas.openxmlformats.org/officeDocument/2006/math">
                        <m:r>
                          <a:rPr lang="en-US" sz="2500" b="0" i="1" u="none" smtClean="0">
                            <a:latin typeface="Cambria Math"/>
                          </a:rPr>
                          <m:t>𝑗</m:t>
                        </m:r>
                      </m:oMath>
                    </a14:m>
                    <a:r>
                      <a:rPr lang="en-US" sz="2500" u="none" dirty="0" smtClean="0"/>
                      <a:t>          </a:t>
                    </a:r>
                    <a:endParaRPr lang="en-US" sz="2500" u="none" dirty="0"/>
                  </a:p>
                  <a:p>
                    <a:pPr algn="ctr"/>
                    <a:endParaRPr lang="en-US" sz="2500" i="1" u="none" dirty="0" smtClean="0">
                      <a:latin typeface="Cambria Math"/>
                    </a:endParaRPr>
                  </a:p>
                  <a:p>
                    <a:pPr algn="ctr"/>
                    <a:r>
                      <a:rPr lang="en-US" sz="2500" u="none" dirty="0" smtClean="0"/>
                      <a:t>            </a:t>
                    </a:r>
                    <a14:m>
                      <m:oMath xmlns:m="http://schemas.openxmlformats.org/officeDocument/2006/math">
                        <m:r>
                          <a:rPr lang="en-US" sz="2500" i="1" u="none">
                            <a:latin typeface="Cambria Math"/>
                          </a:rPr>
                          <m:t>𝑖</m:t>
                        </m:r>
                      </m:oMath>
                    </a14:m>
                    <a:endParaRPr lang="en-US" sz="2500" u="none" dirty="0" smtClean="0"/>
                  </a:p>
                </p:txBody>
              </p:sp>
            </mc:Choice>
            <mc:Fallback xmlns="">
              <p:sp>
                <p:nvSpPr>
                  <p:cNvPr id="12" name="TextBox 11"/>
                  <p:cNvSpPr txBox="1">
                    <a:spLocks noRot="1" noChangeAspect="1" noMove="1" noResize="1" noEditPoints="1" noAdjustHandles="1" noChangeArrowheads="1" noChangeShapeType="1" noTextEdit="1"/>
                  </p:cNvSpPr>
                  <p:nvPr/>
                </p:nvSpPr>
                <p:spPr>
                  <a:xfrm>
                    <a:off x="6774174" y="2743199"/>
                    <a:ext cx="2286000" cy="240339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8686800" y="3328289"/>
                    <a:ext cx="754374" cy="55791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2400" i="1" u="none">
                                  <a:latin typeface="Cambria Math"/>
                                </a:rPr>
                              </m:ctrlPr>
                            </m:sSubPr>
                            <m:e>
                              <m:r>
                                <a:rPr lang="en-US" sz="2400" i="1" u="none">
                                  <a:latin typeface="Cambria Math"/>
                                </a:rPr>
                                <m:t>𝑤</m:t>
                              </m:r>
                            </m:e>
                            <m:sub>
                              <m:r>
                                <a:rPr lang="en-US" sz="2400" i="1" u="none">
                                  <a:latin typeface="Cambria Math"/>
                                </a:rPr>
                                <m:t>𝑖𝑗</m:t>
                              </m:r>
                            </m:sub>
                          </m:sSub>
                        </m:oMath>
                      </m:oMathPara>
                    </a14:m>
                    <a:endParaRPr lang="en-US" sz="2400" i="1" u="none" dirty="0">
                      <a:latin typeface="Cambria Math"/>
                    </a:endParaRPr>
                  </a:p>
                </p:txBody>
              </p:sp>
            </mc:Choice>
            <mc:Fallback xmlns="">
              <p:sp>
                <p:nvSpPr>
                  <p:cNvPr id="13" name="Rectangle 12"/>
                  <p:cNvSpPr>
                    <a:spLocks noRot="1" noChangeAspect="1" noMove="1" noResize="1" noEditPoints="1" noAdjustHandles="1" noChangeArrowheads="1" noChangeShapeType="1" noTextEdit="1"/>
                  </p:cNvSpPr>
                  <p:nvPr/>
                </p:nvSpPr>
                <p:spPr>
                  <a:xfrm>
                    <a:off x="8686800" y="3328289"/>
                    <a:ext cx="754374" cy="557910"/>
                  </a:xfrm>
                  <a:prstGeom prst="rect">
                    <a:avLst/>
                  </a:prstGeom>
                  <a:blipFill rotWithShape="1">
                    <a:blip r:embed="rId6"/>
                    <a:stretch>
                      <a:fillRect b="-15584"/>
                    </a:stretch>
                  </a:blipFill>
                </p:spPr>
                <p:txBody>
                  <a:bodyPr/>
                  <a:lstStyle/>
                  <a:p>
                    <a:r>
                      <a:rPr lang="en-US">
                        <a:noFill/>
                      </a:rPr>
                      <a:t> </a:t>
                    </a:r>
                  </a:p>
                </p:txBody>
              </p:sp>
            </mc:Fallback>
          </mc:AlternateContent>
          <p:cxnSp>
            <p:nvCxnSpPr>
              <p:cNvPr id="14" name="Straight Arrow Connector 13"/>
              <p:cNvCxnSpPr/>
              <p:nvPr/>
            </p:nvCxnSpPr>
            <p:spPr>
              <a:xfrm flipH="1">
                <a:off x="8081594" y="3858486"/>
                <a:ext cx="902380" cy="408713"/>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grpSp>
        <p:sp>
          <p:nvSpPr>
            <p:cNvPr id="8" name="Line 57"/>
            <p:cNvSpPr>
              <a:spLocks noChangeShapeType="1"/>
            </p:cNvSpPr>
            <p:nvPr/>
          </p:nvSpPr>
          <p:spPr bwMode="auto">
            <a:xfrm>
              <a:off x="7957814" y="1752600"/>
              <a:ext cx="0" cy="30480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57"/>
            <p:cNvSpPr>
              <a:spLocks noChangeShapeType="1"/>
            </p:cNvSpPr>
            <p:nvPr/>
          </p:nvSpPr>
          <p:spPr bwMode="auto">
            <a:xfrm>
              <a:off x="7609840" y="2763520"/>
              <a:ext cx="0" cy="30480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10" name="Rectangle 9"/>
                <p:cNvSpPr/>
                <p:nvPr/>
              </p:nvSpPr>
              <p:spPr>
                <a:xfrm>
                  <a:off x="7936331" y="1600200"/>
                  <a:ext cx="5709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u="none" smtClean="0">
                                <a:latin typeface="Cambria Math"/>
                              </a:rPr>
                            </m:ctrlPr>
                          </m:sSubPr>
                          <m:e>
                            <m:r>
                              <a:rPr lang="en-US" sz="2400" b="0" i="1" u="none" smtClean="0">
                                <a:latin typeface="Cambria Math"/>
                              </a:rPr>
                              <m:t>𝑜</m:t>
                            </m:r>
                          </m:e>
                          <m:sub>
                            <m:r>
                              <a:rPr lang="en-US" sz="2400" b="0" i="1" u="none" smtClean="0">
                                <a:latin typeface="Cambria Math"/>
                              </a:rPr>
                              <m:t>𝑘</m:t>
                            </m:r>
                          </m:sub>
                        </m:sSub>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7936331" y="1600200"/>
                  <a:ext cx="570989" cy="461665"/>
                </a:xfrm>
                <a:prstGeom prst="rect">
                  <a:avLst/>
                </a:prstGeom>
                <a:blipFill rotWithShape="1">
                  <a:blip r:embed="rId7"/>
                  <a:stretch>
                    <a:fillRect b="-2222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5" name="Rectangle 54"/>
              <p:cNvSpPr/>
              <p:nvPr/>
            </p:nvSpPr>
            <p:spPr>
              <a:xfrm>
                <a:off x="1524000" y="3200400"/>
                <a:ext cx="6172200" cy="1024576"/>
              </a:xfrm>
              <a:prstGeom prst="rect">
                <a:avLst/>
              </a:prstGeom>
            </p:spPr>
            <p:txBody>
              <a:bodyPr wrap="square">
                <a:spAutoFit/>
              </a:bodyPr>
              <a:lstStyle/>
              <a:p>
                <a:pPr marL="0" indent="0">
                  <a:buNone/>
                </a:pPr>
                <a14:m>
                  <m:oMathPara xmlns:m="http://schemas.openxmlformats.org/officeDocument/2006/math">
                    <m:oMathParaPr>
                      <m:jc m:val="left"/>
                    </m:oMathParaPr>
                    <m:oMath xmlns:m="http://schemas.openxmlformats.org/officeDocument/2006/math">
                      <m:f>
                        <m:fPr>
                          <m:ctrlPr>
                            <a:rPr lang="en-US" sz="2000" i="1" u="none" smtClean="0">
                              <a:latin typeface="Cambria Math"/>
                            </a:rPr>
                          </m:ctrlPr>
                        </m:fPr>
                        <m:num>
                          <m:r>
                            <a:rPr lang="en-US" sz="2000" i="1" u="none">
                              <a:latin typeface="Cambria Math"/>
                            </a:rPr>
                            <m:t>𝜕</m:t>
                          </m:r>
                          <m:sSub>
                            <m:sSubPr>
                              <m:ctrlPr>
                                <a:rPr lang="en-US" sz="2000" i="1" u="none">
                                  <a:latin typeface="Cambria Math"/>
                                </a:rPr>
                              </m:ctrlPr>
                            </m:sSubPr>
                            <m:e>
                              <m:r>
                                <a:rPr lang="en-US" sz="2000" i="1" u="none">
                                  <a:latin typeface="Cambria Math"/>
                                </a:rPr>
                                <m:t>𝐸</m:t>
                              </m:r>
                            </m:e>
                            <m:sub>
                              <m:r>
                                <a:rPr lang="en-US" sz="2000" i="1" u="none">
                                  <a:latin typeface="Cambria Math"/>
                                </a:rPr>
                                <m:t>𝑑</m:t>
                              </m:r>
                            </m:sub>
                          </m:sSub>
                        </m:num>
                        <m:den>
                          <m:r>
                            <a:rPr lang="en-US" sz="2000" i="1" u="none">
                              <a:latin typeface="Cambria Math"/>
                            </a:rPr>
                            <m:t>𝜕</m:t>
                          </m:r>
                          <m:sSub>
                            <m:sSubPr>
                              <m:ctrlPr>
                                <a:rPr lang="en-US" sz="2000" i="1" u="none">
                                  <a:latin typeface="Cambria Math"/>
                                </a:rPr>
                              </m:ctrlPr>
                            </m:sSubPr>
                            <m:e>
                              <m:r>
                                <a:rPr lang="en-US" sz="2000" i="1" u="none">
                                  <a:latin typeface="Cambria Math"/>
                                </a:rPr>
                                <m:t>𝑤</m:t>
                              </m:r>
                            </m:e>
                            <m:sub>
                              <m:r>
                                <a:rPr lang="en-US" sz="2000" i="1" u="none">
                                  <a:latin typeface="Cambria Math"/>
                                </a:rPr>
                                <m:t>𝑖𝑗</m:t>
                              </m:r>
                            </m:sub>
                          </m:sSub>
                        </m:den>
                      </m:f>
                      <m:r>
                        <a:rPr lang="en-US" sz="2000" i="1" u="none">
                          <a:latin typeface="Cambria Math"/>
                        </a:rPr>
                        <m:t>=</m:t>
                      </m:r>
                      <m:nary>
                        <m:naryPr>
                          <m:chr m:val="∑"/>
                          <m:ctrlPr>
                            <a:rPr lang="en-US" sz="2000" i="1" u="none">
                              <a:latin typeface="Cambria Math"/>
                            </a:rPr>
                          </m:ctrlPr>
                        </m:naryPr>
                        <m:sub>
                          <m:r>
                            <m:rPr>
                              <m:brk m:alnAt="23"/>
                            </m:rPr>
                            <a:rPr lang="en-US" sz="2000" i="1" u="none">
                              <a:latin typeface="Cambria Math"/>
                            </a:rPr>
                            <m:t>𝑘</m:t>
                          </m:r>
                          <m:r>
                            <a:rPr lang="en-US" sz="2000" i="1" u="none">
                              <a:latin typeface="Cambria Math"/>
                            </a:rPr>
                            <m:t>∈</m:t>
                          </m:r>
                          <m:r>
                            <a:rPr lang="en-US" sz="2000" i="1" u="none">
                              <a:latin typeface="Cambria Math"/>
                            </a:rPr>
                            <m:t>𝑑𝑜𝑤𝑛𝑠𝑡𝑟𝑒𝑎𝑚</m:t>
                          </m:r>
                          <m:r>
                            <a:rPr lang="en-US" sz="2000" i="1" u="none">
                              <a:latin typeface="Cambria Math"/>
                            </a:rPr>
                            <m:t>(</m:t>
                          </m:r>
                          <m:r>
                            <a:rPr lang="en-US" sz="2000" i="1" u="none">
                              <a:latin typeface="Cambria Math"/>
                            </a:rPr>
                            <m:t>𝑗</m:t>
                          </m:r>
                          <m:r>
                            <a:rPr lang="en-US" sz="2000" i="1" u="none">
                              <a:latin typeface="Cambria Math"/>
                            </a:rPr>
                            <m:t>) </m:t>
                          </m:r>
                        </m:sub>
                        <m:sup/>
                        <m:e>
                          <m:r>
                            <a:rPr lang="en-US" sz="2000" b="0" i="1" u="none" smtClean="0">
                              <a:latin typeface="Cambria Math"/>
                            </a:rPr>
                            <m:t>−</m:t>
                          </m:r>
                          <m:sSub>
                            <m:sSubPr>
                              <m:ctrlPr>
                                <a:rPr lang="en-US" sz="2000" b="0" i="1" u="none" smtClean="0">
                                  <a:latin typeface="Cambria Math"/>
                                </a:rPr>
                              </m:ctrlPr>
                            </m:sSubPr>
                            <m:e>
                              <m:r>
                                <a:rPr lang="en-US" sz="2000" b="0" i="1" u="none" smtClean="0">
                                  <a:latin typeface="Cambria Math"/>
                                </a:rPr>
                                <m:t>𝛿</m:t>
                              </m:r>
                            </m:e>
                            <m:sub>
                              <m:r>
                                <a:rPr lang="en-US" sz="2000" b="0" i="1" u="none" smtClean="0">
                                  <a:latin typeface="Cambria Math"/>
                                </a:rPr>
                                <m:t>𝑘</m:t>
                              </m:r>
                            </m:sub>
                          </m:sSub>
                          <m:r>
                            <a:rPr lang="en-US" sz="2000" i="1" u="none">
                              <a:latin typeface="Cambria Math"/>
                            </a:rPr>
                            <m:t>  </m:t>
                          </m:r>
                          <m:f>
                            <m:fPr>
                              <m:ctrlPr>
                                <a:rPr lang="en-US" sz="2000" i="1" u="none">
                                  <a:latin typeface="Cambria Math"/>
                                </a:rPr>
                              </m:ctrlPr>
                            </m:fPr>
                            <m:num>
                              <m:r>
                                <a:rPr lang="en-US" sz="2000" i="1" u="none">
                                  <a:latin typeface="Cambria Math"/>
                                </a:rPr>
                                <m:t>𝜕</m:t>
                              </m:r>
                              <m:sSub>
                                <m:sSubPr>
                                  <m:ctrlPr>
                                    <a:rPr lang="en-US" sz="2000" i="1" u="none">
                                      <a:latin typeface="Cambria Math"/>
                                    </a:rPr>
                                  </m:ctrlPr>
                                </m:sSubPr>
                                <m:e>
                                  <m:r>
                                    <m:rPr>
                                      <m:sty m:val="p"/>
                                    </m:rPr>
                                    <a:rPr lang="en-US" sz="2000" u="none">
                                      <a:latin typeface="Cambria Math"/>
                                    </a:rPr>
                                    <m:t>net</m:t>
                                  </m:r>
                                </m:e>
                                <m:sub>
                                  <m:r>
                                    <a:rPr lang="en-US" sz="2000" i="1" u="none">
                                      <a:latin typeface="Cambria Math"/>
                                    </a:rPr>
                                    <m:t>𝑘</m:t>
                                  </m:r>
                                </m:sub>
                              </m:sSub>
                            </m:num>
                            <m:den>
                              <m:r>
                                <a:rPr lang="en-US" sz="2000" i="1" u="none">
                                  <a:latin typeface="Cambria Math"/>
                                </a:rPr>
                                <m:t>𝜕</m:t>
                              </m:r>
                              <m:sSub>
                                <m:sSubPr>
                                  <m:ctrlPr>
                                    <a:rPr lang="en-US" sz="2000" i="1" u="none">
                                      <a:latin typeface="Cambria Math"/>
                                    </a:rPr>
                                  </m:ctrlPr>
                                </m:sSubPr>
                                <m:e>
                                  <m:r>
                                    <m:rPr>
                                      <m:sty m:val="p"/>
                                    </m:rPr>
                                    <a:rPr lang="en-US" sz="2000" u="none">
                                      <a:latin typeface="Cambria Math"/>
                                    </a:rPr>
                                    <m:t>net</m:t>
                                  </m:r>
                                </m:e>
                                <m:sub>
                                  <m:r>
                                    <a:rPr lang="en-US" sz="2000" i="1" u="none">
                                      <a:latin typeface="Cambria Math"/>
                                    </a:rPr>
                                    <m:t>𝑘</m:t>
                                  </m:r>
                                </m:sub>
                              </m:sSub>
                            </m:den>
                          </m:f>
                          <m:sSub>
                            <m:sSubPr>
                              <m:ctrlPr>
                                <a:rPr lang="en-US" sz="2000" i="1" u="none">
                                  <a:latin typeface="Cambria Math"/>
                                </a:rPr>
                              </m:ctrlPr>
                            </m:sSubPr>
                            <m:e>
                              <m:r>
                                <a:rPr lang="en-US" sz="2000" i="1" u="none">
                                  <a:latin typeface="Cambria Math"/>
                                </a:rPr>
                                <m:t>𝑥</m:t>
                              </m:r>
                            </m:e>
                            <m:sub>
                              <m:r>
                                <a:rPr lang="en-US" sz="2000" i="1" u="none">
                                  <a:latin typeface="Cambria Math"/>
                                </a:rPr>
                                <m:t>𝑖𝑗</m:t>
                              </m:r>
                            </m:sub>
                          </m:sSub>
                        </m:e>
                      </m:nary>
                      <m:r>
                        <a:rPr lang="en-US" sz="2000" b="0" i="1" u="none" smtClean="0">
                          <a:latin typeface="Cambria Math"/>
                        </a:rPr>
                        <m:t>=</m:t>
                      </m:r>
                    </m:oMath>
                  </m:oMathPara>
                </a14:m>
                <a:endParaRPr lang="en-US" sz="2000" u="none" dirty="0"/>
              </a:p>
            </p:txBody>
          </p:sp>
        </mc:Choice>
        <mc:Fallback xmlns="">
          <p:sp>
            <p:nvSpPr>
              <p:cNvPr id="55" name="Rectangle 54"/>
              <p:cNvSpPr>
                <a:spLocks noRot="1" noChangeAspect="1" noMove="1" noResize="1" noEditPoints="1" noAdjustHandles="1" noChangeArrowheads="1" noChangeShapeType="1" noTextEdit="1"/>
              </p:cNvSpPr>
              <p:nvPr/>
            </p:nvSpPr>
            <p:spPr>
              <a:xfrm>
                <a:off x="1524000" y="3200400"/>
                <a:ext cx="6172200" cy="1024576"/>
              </a:xfrm>
              <a:prstGeom prst="rect">
                <a:avLst/>
              </a:prstGeom>
              <a:blipFill rotWithShape="1">
                <a:blip r:embed="rId8"/>
                <a:stretch>
                  <a:fillRect/>
                </a:stretch>
              </a:blipFill>
            </p:spPr>
            <p:txBody>
              <a:bodyPr/>
              <a:lstStyle/>
              <a:p>
                <a:r>
                  <a:rPr lang="en-US">
                    <a:noFill/>
                  </a:rPr>
                  <a:t> </a:t>
                </a:r>
              </a:p>
            </p:txBody>
          </p:sp>
        </mc:Fallback>
      </mc:AlternateContent>
      <p:sp>
        <p:nvSpPr>
          <p:cNvPr id="58" name="Line 56"/>
          <p:cNvSpPr>
            <a:spLocks noChangeShapeType="1"/>
          </p:cNvSpPr>
          <p:nvPr/>
        </p:nvSpPr>
        <p:spPr bwMode="auto">
          <a:xfrm flipV="1">
            <a:off x="5312569" y="5048250"/>
            <a:ext cx="83343" cy="33401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59"/>
          <p:cNvSpPr>
            <a:spLocks noChangeShapeType="1"/>
          </p:cNvSpPr>
          <p:nvPr/>
        </p:nvSpPr>
        <p:spPr bwMode="auto">
          <a:xfrm flipV="1">
            <a:off x="6084092" y="5048250"/>
            <a:ext cx="35719" cy="33655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Rounded Rectangle 61"/>
          <p:cNvSpPr/>
          <p:nvPr/>
        </p:nvSpPr>
        <p:spPr>
          <a:xfrm>
            <a:off x="5534025" y="5384800"/>
            <a:ext cx="1171575" cy="46228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5029200" y="5382260"/>
            <a:ext cx="435769" cy="46482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5791200" y="4267200"/>
            <a:ext cx="585787" cy="78105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5"/>
          <p:cNvSpPr/>
          <p:nvPr/>
        </p:nvSpPr>
        <p:spPr>
          <a:xfrm>
            <a:off x="5029200" y="4267200"/>
            <a:ext cx="733425" cy="78105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326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fade">
                                      <p:cBhvr>
                                        <p:cTn id="17" dur="500"/>
                                        <p:tgtEl>
                                          <p:spTgt spid="6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fade">
                                      <p:cBhvr>
                                        <p:cTn id="20" dur="500"/>
                                        <p:tgtEl>
                                          <p:spTgt spid="5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500"/>
                                        <p:tgtEl>
                                          <p:spTgt spid="6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fade">
                                      <p:cBhvr>
                                        <p:cTn id="28" dur="500"/>
                                        <p:tgtEl>
                                          <p:spTgt spid="6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500"/>
                                        <p:tgtEl>
                                          <p:spTgt spid="6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8" grpId="0" animBg="1"/>
      <p:bldP spid="61" grpId="0" animBg="1"/>
      <p:bldP spid="62" grpId="0" animBg="1"/>
      <p:bldP spid="63" grpId="0" animBg="1"/>
      <p:bldP spid="65" grpId="0" animBg="1"/>
      <p:bldP spid="6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03300"/>
                </a:solidFill>
              </a:rPr>
              <a:t>Derivation of Learning Rule </a:t>
            </a:r>
            <a:r>
              <a:rPr lang="en-US" altLang="en-US" dirty="0" smtClean="0">
                <a:solidFill>
                  <a:srgbClr val="003300"/>
                </a:solidFill>
              </a:rPr>
              <a:t>(6)</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Weights of hidden units:</a:t>
                </a:r>
              </a:p>
              <a:p>
                <a:pPr lvl="1"/>
                <a14:m>
                  <m:oMath xmlns:m="http://schemas.openxmlformats.org/officeDocument/2006/math">
                    <m:sSub>
                      <m:sSubPr>
                        <m:ctrlPr>
                          <a:rPr lang="en-US" i="1">
                            <a:latin typeface="Cambria Math"/>
                          </a:rPr>
                        </m:ctrlPr>
                      </m:sSubPr>
                      <m:e>
                        <m:r>
                          <a:rPr lang="en-US" i="1">
                            <a:latin typeface="Cambria Math"/>
                          </a:rPr>
                          <m:t>𝑤</m:t>
                        </m:r>
                      </m:e>
                      <m:sub>
                        <m:r>
                          <a:rPr lang="en-US" i="1">
                            <a:latin typeface="Cambria Math"/>
                          </a:rPr>
                          <m:t>𝑖𝑗</m:t>
                        </m:r>
                      </m:sub>
                    </m:sSub>
                  </m:oMath>
                </a14:m>
                <a:r>
                  <a:rPr lang="en-US" dirty="0" smtClean="0"/>
                  <a:t> is </a:t>
                </a:r>
                <a:r>
                  <a:rPr lang="en-US" dirty="0"/>
                  <a:t>changed by:</a:t>
                </a:r>
              </a:p>
              <a:p>
                <a:endParaRPr lang="en-US" dirty="0" smtClean="0"/>
              </a:p>
              <a:p>
                <a:endParaRPr lang="en-US" dirty="0"/>
              </a:p>
              <a:p>
                <a:endParaRPr lang="en-US" dirty="0" smtClean="0"/>
              </a:p>
              <a:p>
                <a:r>
                  <a:rPr lang="en-US" sz="2000" dirty="0" smtClean="0"/>
                  <a:t>Where </a:t>
                </a:r>
              </a:p>
              <a:p>
                <a:pPr marL="0" indent="0">
                  <a:buNone/>
                </a:pPr>
                <a14:m>
                  <m:oMathPara xmlns:m="http://schemas.openxmlformats.org/officeDocument/2006/math">
                    <m:oMathParaPr>
                      <m:jc m:val="left"/>
                    </m:oMathParaPr>
                    <m:oMath xmlns:m="http://schemas.openxmlformats.org/officeDocument/2006/math">
                      <m:sSub>
                        <m:sSubPr>
                          <m:ctrlPr>
                            <a:rPr lang="en-US" sz="2000" i="1" smtClean="0">
                              <a:solidFill>
                                <a:srgbClr val="FF0000"/>
                              </a:solidFill>
                              <a:latin typeface="Cambria Math"/>
                            </a:rPr>
                          </m:ctrlPr>
                        </m:sSubPr>
                        <m:e>
                          <m:r>
                            <a:rPr lang="en-US" sz="2000" i="1">
                              <a:solidFill>
                                <a:srgbClr val="FF0000"/>
                              </a:solidFill>
                              <a:latin typeface="Cambria Math"/>
                            </a:rPr>
                            <m:t>𝛿</m:t>
                          </m:r>
                        </m:e>
                        <m:sub>
                          <m:r>
                            <a:rPr lang="en-US" sz="2000" i="1">
                              <a:solidFill>
                                <a:srgbClr val="FF0000"/>
                              </a:solidFill>
                              <a:latin typeface="Cambria Math"/>
                            </a:rPr>
                            <m:t>𝑗</m:t>
                          </m:r>
                        </m:sub>
                      </m:sSub>
                      <m:r>
                        <a:rPr lang="en-US" sz="2000" b="0" i="1" smtClean="0">
                          <a:solidFill>
                            <a:srgbClr val="FF0000"/>
                          </a:solidFill>
                          <a:latin typeface="Cambria Math"/>
                        </a:rPr>
                        <m:t>=</m:t>
                      </m:r>
                      <m:sSub>
                        <m:sSubPr>
                          <m:ctrlPr>
                            <a:rPr lang="en-US" sz="2000" b="0" i="1" smtClean="0">
                              <a:solidFill>
                                <a:srgbClr val="FF0000"/>
                              </a:solidFill>
                              <a:latin typeface="Cambria Math"/>
                            </a:rPr>
                          </m:ctrlPr>
                        </m:sSubPr>
                        <m:e>
                          <m:r>
                            <a:rPr lang="en-US" sz="2000" b="0" i="1" smtClean="0">
                              <a:solidFill>
                                <a:srgbClr val="FF0000"/>
                              </a:solidFill>
                              <a:latin typeface="Cambria Math"/>
                            </a:rPr>
                            <m:t>𝑜</m:t>
                          </m:r>
                        </m:e>
                        <m:sub>
                          <m:r>
                            <a:rPr lang="en-US" sz="2000" b="0" i="1" smtClean="0">
                              <a:solidFill>
                                <a:srgbClr val="FF0000"/>
                              </a:solidFill>
                              <a:latin typeface="Cambria Math"/>
                            </a:rPr>
                            <m:t>𝑗</m:t>
                          </m:r>
                        </m:sub>
                      </m:sSub>
                      <m:d>
                        <m:dPr>
                          <m:ctrlPr>
                            <a:rPr lang="en-US" sz="2000" i="1">
                              <a:solidFill>
                                <a:srgbClr val="FF0000"/>
                              </a:solidFill>
                              <a:latin typeface="Cambria Math"/>
                            </a:rPr>
                          </m:ctrlPr>
                        </m:dPr>
                        <m:e>
                          <m:r>
                            <a:rPr lang="en-US" sz="2000" i="1">
                              <a:solidFill>
                                <a:srgbClr val="FF0000"/>
                              </a:solidFill>
                              <a:latin typeface="Cambria Math"/>
                            </a:rPr>
                            <m:t>1</m:t>
                          </m:r>
                          <m:r>
                            <a:rPr lang="en-US" sz="2000" i="1">
                              <a:solidFill>
                                <a:srgbClr val="FF0000"/>
                              </a:solidFill>
                              <a:latin typeface="Cambria Math"/>
                            </a:rPr>
                            <m:t>−</m:t>
                          </m:r>
                          <m:sSub>
                            <m:sSubPr>
                              <m:ctrlPr>
                                <a:rPr lang="en-US" sz="2000" i="1">
                                  <a:solidFill>
                                    <a:srgbClr val="FF0000"/>
                                  </a:solidFill>
                                  <a:latin typeface="Cambria Math"/>
                                </a:rPr>
                              </m:ctrlPr>
                            </m:sSubPr>
                            <m:e>
                              <m:r>
                                <a:rPr lang="en-US" sz="2000" i="1">
                                  <a:solidFill>
                                    <a:srgbClr val="FF0000"/>
                                  </a:solidFill>
                                  <a:latin typeface="Cambria Math"/>
                                </a:rPr>
                                <m:t>𝑜</m:t>
                              </m:r>
                            </m:e>
                            <m:sub>
                              <m:r>
                                <a:rPr lang="en-US" sz="2000" i="1">
                                  <a:solidFill>
                                    <a:srgbClr val="FF0000"/>
                                  </a:solidFill>
                                  <a:latin typeface="Cambria Math"/>
                                </a:rPr>
                                <m:t>𝑗</m:t>
                              </m:r>
                            </m:sub>
                          </m:sSub>
                        </m:e>
                      </m:d>
                      <m:r>
                        <a:rPr lang="en-US" sz="2000" i="1">
                          <a:solidFill>
                            <a:srgbClr val="FF0000"/>
                          </a:solidFill>
                          <a:latin typeface="Cambria Math"/>
                        </a:rPr>
                        <m:t>.</m:t>
                      </m:r>
                      <m:d>
                        <m:dPr>
                          <m:ctrlPr>
                            <a:rPr lang="en-US" sz="2000" i="1">
                              <a:solidFill>
                                <a:srgbClr val="FF0000"/>
                              </a:solidFill>
                              <a:latin typeface="Cambria Math"/>
                            </a:rPr>
                          </m:ctrlPr>
                        </m:dPr>
                        <m:e>
                          <m:nary>
                            <m:naryPr>
                              <m:chr m:val="∑"/>
                              <m:ctrlPr>
                                <a:rPr lang="en-US" sz="2000" i="1">
                                  <a:solidFill>
                                    <a:srgbClr val="FF0000"/>
                                  </a:solidFill>
                                  <a:latin typeface="Cambria Math"/>
                                </a:rPr>
                              </m:ctrlPr>
                            </m:naryPr>
                            <m:sub>
                              <m:r>
                                <m:rPr>
                                  <m:brk m:alnAt="23"/>
                                </m:rPr>
                                <a:rPr lang="en-US" sz="2000" i="1">
                                  <a:solidFill>
                                    <a:srgbClr val="FF0000"/>
                                  </a:solidFill>
                                  <a:latin typeface="Cambria Math"/>
                                </a:rPr>
                                <m:t>𝑘</m:t>
                              </m:r>
                              <m:r>
                                <a:rPr lang="en-US" sz="2000" i="1">
                                  <a:solidFill>
                                    <a:srgbClr val="FF0000"/>
                                  </a:solidFill>
                                  <a:latin typeface="Cambria Math"/>
                                </a:rPr>
                                <m:t>∈</m:t>
                              </m:r>
                              <m:r>
                                <a:rPr lang="en-US" sz="2000" i="1">
                                  <a:solidFill>
                                    <a:srgbClr val="FF0000"/>
                                  </a:solidFill>
                                  <a:latin typeface="Cambria Math"/>
                                </a:rPr>
                                <m:t>𝑑𝑜𝑤𝑛𝑠𝑡𝑟𝑒𝑎𝑚</m:t>
                              </m:r>
                              <m:d>
                                <m:dPr>
                                  <m:ctrlPr>
                                    <a:rPr lang="en-US" sz="2000" i="1">
                                      <a:solidFill>
                                        <a:srgbClr val="FF0000"/>
                                      </a:solidFill>
                                      <a:latin typeface="Cambria Math"/>
                                    </a:rPr>
                                  </m:ctrlPr>
                                </m:dPr>
                                <m:e>
                                  <m:r>
                                    <a:rPr lang="en-US" sz="2000" i="1">
                                      <a:solidFill>
                                        <a:srgbClr val="FF0000"/>
                                      </a:solidFill>
                                      <a:latin typeface="Cambria Math"/>
                                    </a:rPr>
                                    <m:t>𝑗</m:t>
                                  </m:r>
                                </m:e>
                              </m:d>
                            </m:sub>
                            <m:sup/>
                            <m:e>
                              <m:r>
                                <a:rPr lang="en-US" sz="2000" i="1">
                                  <a:solidFill>
                                    <a:srgbClr val="FF0000"/>
                                  </a:solidFill>
                                  <a:latin typeface="Cambria Math"/>
                                </a:rPr>
                                <m:t>−</m:t>
                              </m:r>
                              <m:sSub>
                                <m:sSubPr>
                                  <m:ctrlPr>
                                    <a:rPr lang="en-US" sz="2000" i="1">
                                      <a:solidFill>
                                        <a:srgbClr val="FF0000"/>
                                      </a:solidFill>
                                      <a:latin typeface="Cambria Math"/>
                                    </a:rPr>
                                  </m:ctrlPr>
                                </m:sSubPr>
                                <m:e>
                                  <m:r>
                                    <a:rPr lang="en-US" sz="2000" i="1">
                                      <a:solidFill>
                                        <a:srgbClr val="FF0000"/>
                                      </a:solidFill>
                                      <a:latin typeface="Cambria Math"/>
                                    </a:rPr>
                                    <m:t>𝛿</m:t>
                                  </m:r>
                                </m:e>
                                <m:sub>
                                  <m:r>
                                    <a:rPr lang="en-US" sz="2000" i="1">
                                      <a:solidFill>
                                        <a:srgbClr val="FF0000"/>
                                      </a:solidFill>
                                      <a:latin typeface="Cambria Math"/>
                                    </a:rPr>
                                    <m:t>𝑘</m:t>
                                  </m:r>
                                </m:sub>
                              </m:sSub>
                              <m:r>
                                <a:rPr lang="en-US" sz="2000" i="1">
                                  <a:solidFill>
                                    <a:srgbClr val="FF0000"/>
                                  </a:solidFill>
                                  <a:latin typeface="Cambria Math"/>
                                </a:rPr>
                                <m:t>  </m:t>
                              </m:r>
                              <m:sSub>
                                <m:sSubPr>
                                  <m:ctrlPr>
                                    <a:rPr lang="en-US" sz="2000" i="1">
                                      <a:solidFill>
                                        <a:srgbClr val="FF0000"/>
                                      </a:solidFill>
                                      <a:latin typeface="Cambria Math"/>
                                    </a:rPr>
                                  </m:ctrlPr>
                                </m:sSubPr>
                                <m:e>
                                  <m:r>
                                    <a:rPr lang="en-US" sz="2000" i="1">
                                      <a:solidFill>
                                        <a:srgbClr val="FF0000"/>
                                      </a:solidFill>
                                      <a:latin typeface="Cambria Math"/>
                                    </a:rPr>
                                    <m:t>𝑤</m:t>
                                  </m:r>
                                </m:e>
                                <m:sub>
                                  <m:r>
                                    <a:rPr lang="en-US" sz="2000" i="1">
                                      <a:solidFill>
                                        <a:srgbClr val="FF0000"/>
                                      </a:solidFill>
                                      <a:latin typeface="Cambria Math"/>
                                    </a:rPr>
                                    <m:t>𝑗𝑘</m:t>
                                  </m:r>
                                </m:sub>
                              </m:sSub>
                              <m:r>
                                <a:rPr lang="en-US" sz="2000" i="1">
                                  <a:solidFill>
                                    <a:srgbClr val="FF0000"/>
                                  </a:solidFill>
                                  <a:latin typeface="Cambria Math"/>
                                </a:rPr>
                                <m:t> </m:t>
                              </m:r>
                              <m:r>
                                <a:rPr lang="fa-IR" sz="2000" i="1">
                                  <a:solidFill>
                                    <a:srgbClr val="FF0000"/>
                                  </a:solidFill>
                                  <a:latin typeface="Cambria Math"/>
                                </a:rPr>
                                <m:t>   </m:t>
                              </m:r>
                            </m:e>
                          </m:nary>
                        </m:e>
                      </m:d>
                    </m:oMath>
                  </m:oMathPara>
                </a14:m>
                <a:endParaRPr lang="en-US" sz="2000" dirty="0">
                  <a:solidFill>
                    <a:srgbClr val="FF0000"/>
                  </a:solidFill>
                </a:endParaRPr>
              </a:p>
              <a:p>
                <a:r>
                  <a:rPr lang="en-US" sz="2000" dirty="0" smtClean="0"/>
                  <a:t>First </a:t>
                </a:r>
                <a:r>
                  <a:rPr lang="en-US" sz="2000" dirty="0"/>
                  <a:t>determine the error for the output units.</a:t>
                </a:r>
              </a:p>
              <a:p>
                <a:r>
                  <a:rPr lang="en-US" sz="2000" dirty="0"/>
                  <a:t>Then, </a:t>
                </a:r>
                <a:r>
                  <a:rPr lang="en-US" sz="2000" dirty="0" err="1"/>
                  <a:t>backpropagate</a:t>
                </a:r>
                <a:r>
                  <a:rPr lang="en-US" sz="2000" dirty="0"/>
                  <a:t> this error layer by layer through the </a:t>
                </a:r>
                <a:r>
                  <a:rPr lang="en-US" sz="2000" dirty="0" smtClean="0"/>
                  <a:t>network, changing </a:t>
                </a:r>
                <a:r>
                  <a:rPr lang="en-US" sz="2000" dirty="0"/>
                  <a:t>weights appropriately in each layer</a:t>
                </a:r>
                <a:r>
                  <a:rPr lang="en-US" sz="2000" dirty="0" smtClean="0"/>
                  <a:t>.</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078" b="-3100"/>
                </a:stretch>
              </a:blipFill>
            </p:spPr>
            <p:txBody>
              <a:bodyPr/>
              <a:lstStyle/>
              <a:p>
                <a:r>
                  <a:rPr lang="en-US">
                    <a:noFill/>
                  </a:rPr>
                  <a:t> </a:t>
                </a:r>
              </a:p>
            </p:txBody>
          </p:sp>
        </mc:Fallback>
      </mc:AlternateContent>
      <p:sp>
        <p:nvSpPr>
          <p:cNvPr id="4" name="Content Placeholder 3"/>
          <p:cNvSpPr>
            <a:spLocks noGrp="1"/>
          </p:cNvSpPr>
          <p:nvPr>
            <p:ph sz="quarter" idx="13"/>
          </p:nvPr>
        </p:nvSpPr>
        <p:spPr/>
        <p:txBody>
          <a:bodyPr/>
          <a:lstStyle/>
          <a:p>
            <a:r>
              <a:rPr lang="en-US" dirty="0" smtClean="0"/>
              <a:t>Delta Rule</a:t>
            </a:r>
            <a:endParaRPr lang="en-US" dirty="0"/>
          </a:p>
        </p:txBody>
      </p:sp>
      <p:sp>
        <p:nvSpPr>
          <p:cNvPr id="5" name="Slide Number Placeholder 4"/>
          <p:cNvSpPr>
            <a:spLocks noGrp="1"/>
          </p:cNvSpPr>
          <p:nvPr>
            <p:ph type="sldNum" sz="quarter" idx="14"/>
          </p:nvPr>
        </p:nvSpPr>
        <p:spPr/>
        <p:txBody>
          <a:bodyPr/>
          <a:lstStyle/>
          <a:p>
            <a:fld id="{FA6F6034-1516-478C-9756-BC6A8296D6DE}" type="slidenum">
              <a:rPr lang="en-US" smtClean="0"/>
              <a:pPr/>
              <a:t>33</a:t>
            </a:fld>
            <a:endParaRPr lang="en-US" dirty="0"/>
          </a:p>
        </p:txBody>
      </p:sp>
      <p:grpSp>
        <p:nvGrpSpPr>
          <p:cNvPr id="6" name="Group 5"/>
          <p:cNvGrpSpPr/>
          <p:nvPr/>
        </p:nvGrpSpPr>
        <p:grpSpPr>
          <a:xfrm>
            <a:off x="7153103" y="2814649"/>
            <a:ext cx="2143297" cy="2062151"/>
            <a:chOff x="6400800" y="1600200"/>
            <a:chExt cx="2964174" cy="2936795"/>
          </a:xfrm>
        </p:grpSpPr>
        <p:grpSp>
          <p:nvGrpSpPr>
            <p:cNvPr id="7" name="Group 6"/>
            <p:cNvGrpSpPr/>
            <p:nvPr/>
          </p:nvGrpSpPr>
          <p:grpSpPr>
            <a:xfrm>
              <a:off x="6400800" y="2095143"/>
              <a:ext cx="2964174" cy="2441852"/>
              <a:chOff x="6477000" y="2704742"/>
              <a:chExt cx="2964174" cy="2441852"/>
            </a:xfrm>
          </p:grpSpPr>
          <p:grpSp>
            <p:nvGrpSpPr>
              <p:cNvPr id="11" name="Group 51"/>
              <p:cNvGrpSpPr>
                <a:grpSpLocks/>
              </p:cNvGrpSpPr>
              <p:nvPr/>
            </p:nvGrpSpPr>
            <p:grpSpPr bwMode="auto">
              <a:xfrm>
                <a:off x="6477000" y="2704742"/>
                <a:ext cx="2430053" cy="2248257"/>
                <a:chOff x="1872" y="2496"/>
                <a:chExt cx="1392" cy="1368"/>
              </a:xfrm>
            </p:grpSpPr>
            <p:grpSp>
              <p:nvGrpSpPr>
                <p:cNvPr id="15" name="Group 26"/>
                <p:cNvGrpSpPr>
                  <a:grpSpLocks/>
                </p:cNvGrpSpPr>
                <p:nvPr/>
              </p:nvGrpSpPr>
              <p:grpSpPr bwMode="auto">
                <a:xfrm>
                  <a:off x="1872" y="3720"/>
                  <a:ext cx="1392" cy="144"/>
                  <a:chOff x="1872" y="3720"/>
                  <a:chExt cx="1392" cy="144"/>
                </a:xfrm>
              </p:grpSpPr>
              <p:sp>
                <p:nvSpPr>
                  <p:cNvPr id="45"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 name="Group 25"/>
                <p:cNvGrpSpPr>
                  <a:grpSpLocks/>
                </p:cNvGrpSpPr>
                <p:nvPr/>
              </p:nvGrpSpPr>
              <p:grpSpPr bwMode="auto">
                <a:xfrm>
                  <a:off x="2016" y="3108"/>
                  <a:ext cx="1056" cy="144"/>
                  <a:chOff x="2016" y="3168"/>
                  <a:chExt cx="1056" cy="144"/>
                </a:xfrm>
              </p:grpSpPr>
              <p:sp>
                <p:nvSpPr>
                  <p:cNvPr id="42"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 name="Group 27"/>
                <p:cNvGrpSpPr>
                  <a:grpSpLocks/>
                </p:cNvGrpSpPr>
                <p:nvPr/>
              </p:nvGrpSpPr>
              <p:grpSpPr bwMode="auto">
                <a:xfrm>
                  <a:off x="2208" y="2496"/>
                  <a:ext cx="624" cy="144"/>
                  <a:chOff x="2208" y="2496"/>
                  <a:chExt cx="624" cy="144"/>
                </a:xfrm>
              </p:grpSpPr>
              <p:sp>
                <p:nvSpPr>
                  <p:cNvPr id="40"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8" name="AutoShape 28"/>
                <p:cNvCxnSpPr>
                  <a:cxnSpLocks noChangeShapeType="1"/>
                  <a:stCxn id="41" idx="4"/>
                  <a:endCxn id="43"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29"/>
                <p:cNvCxnSpPr>
                  <a:cxnSpLocks noChangeShapeType="1"/>
                  <a:stCxn id="41" idx="4"/>
                  <a:endCxn id="44"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30"/>
                <p:cNvCxnSpPr>
                  <a:cxnSpLocks noChangeShapeType="1"/>
                  <a:stCxn id="41" idx="4"/>
                  <a:endCxn id="42"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1"/>
                <p:cNvCxnSpPr>
                  <a:cxnSpLocks noChangeShapeType="1"/>
                  <a:stCxn id="40" idx="4"/>
                  <a:endCxn id="43"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2"/>
                <p:cNvCxnSpPr>
                  <a:cxnSpLocks noChangeShapeType="1"/>
                  <a:stCxn id="40" idx="4"/>
                  <a:endCxn id="44"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33"/>
                <p:cNvCxnSpPr>
                  <a:cxnSpLocks noChangeShapeType="1"/>
                  <a:stCxn id="40" idx="4"/>
                  <a:endCxn id="42"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4"/>
                <p:cNvCxnSpPr>
                  <a:cxnSpLocks noChangeShapeType="1"/>
                  <a:stCxn id="42" idx="4"/>
                  <a:endCxn id="45"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35"/>
                <p:cNvCxnSpPr>
                  <a:cxnSpLocks noChangeShapeType="1"/>
                  <a:stCxn id="42" idx="4"/>
                  <a:endCxn id="46"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36"/>
                <p:cNvCxnSpPr>
                  <a:cxnSpLocks noChangeShapeType="1"/>
                  <a:stCxn id="42" idx="4"/>
                  <a:endCxn id="49"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7"/>
                <p:cNvCxnSpPr>
                  <a:cxnSpLocks noChangeShapeType="1"/>
                  <a:stCxn id="42" idx="4"/>
                  <a:endCxn id="47"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8"/>
                <p:cNvCxnSpPr>
                  <a:cxnSpLocks noChangeShapeType="1"/>
                  <a:stCxn id="42" idx="4"/>
                  <a:endCxn id="48"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40"/>
                <p:cNvCxnSpPr>
                  <a:cxnSpLocks noChangeShapeType="1"/>
                  <a:endCxn id="49"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1"/>
                <p:cNvCxnSpPr>
                  <a:cxnSpLocks noChangeShapeType="1"/>
                  <a:stCxn id="44" idx="4"/>
                  <a:endCxn id="46"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2"/>
                <p:cNvCxnSpPr>
                  <a:cxnSpLocks noChangeShapeType="1"/>
                  <a:endCxn id="45"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4"/>
                <p:cNvCxnSpPr>
                  <a:cxnSpLocks noChangeShapeType="1"/>
                  <a:stCxn id="43" idx="4"/>
                  <a:endCxn id="48"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5"/>
                <p:cNvCxnSpPr>
                  <a:cxnSpLocks noChangeShapeType="1"/>
                  <a:stCxn id="43" idx="4"/>
                  <a:endCxn id="47"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46"/>
                <p:cNvCxnSpPr>
                  <a:cxnSpLocks noChangeShapeType="1"/>
                  <a:stCxn id="43" idx="4"/>
                  <a:endCxn id="49"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47"/>
                <p:cNvCxnSpPr>
                  <a:cxnSpLocks noChangeShapeType="1"/>
                  <a:stCxn id="43" idx="4"/>
                  <a:endCxn id="46"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48"/>
                <p:cNvCxnSpPr>
                  <a:cxnSpLocks noChangeShapeType="1"/>
                  <a:stCxn id="43" idx="4"/>
                  <a:endCxn id="45"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49"/>
                <p:cNvCxnSpPr>
                  <a:cxnSpLocks noChangeShapeType="1"/>
                  <a:stCxn id="44" idx="4"/>
                  <a:endCxn id="48"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mc:AlternateContent xmlns:mc="http://schemas.openxmlformats.org/markup-compatibility/2006" xmlns:a14="http://schemas.microsoft.com/office/drawing/2010/main">
            <mc:Choice Requires="a14">
              <p:sp>
                <p:nvSpPr>
                  <p:cNvPr id="12" name="TextBox 11"/>
                  <p:cNvSpPr txBox="1"/>
                  <p:nvPr/>
                </p:nvSpPr>
                <p:spPr>
                  <a:xfrm>
                    <a:off x="6774174" y="2743199"/>
                    <a:ext cx="2286000" cy="2403395"/>
                  </a:xfrm>
                  <a:prstGeom prst="rect">
                    <a:avLst/>
                  </a:prstGeom>
                  <a:noFill/>
                </p:spPr>
                <p:txBody>
                  <a:bodyPr wrap="square" rtlCol="0">
                    <a:spAutoFit/>
                  </a:bodyPr>
                  <a:lstStyle/>
                  <a:p>
                    <a:pPr algn="ctr"/>
                    <a:r>
                      <a:rPr lang="en-US" sz="2500" u="none" dirty="0" smtClean="0"/>
                      <a:t>        </a:t>
                    </a:r>
                    <a14:m>
                      <m:oMath xmlns:m="http://schemas.openxmlformats.org/officeDocument/2006/math">
                        <m:r>
                          <a:rPr lang="en-US" sz="2500" i="1" u="none" smtClean="0">
                            <a:latin typeface="Cambria Math"/>
                          </a:rPr>
                          <m:t>𝑘</m:t>
                        </m:r>
                      </m:oMath>
                    </a14:m>
                    <a:endParaRPr lang="en-US" sz="2500" i="1" u="none" dirty="0">
                      <a:latin typeface="Cambria Math"/>
                    </a:endParaRPr>
                  </a:p>
                  <a:p>
                    <a:pPr algn="ctr"/>
                    <a:endParaRPr lang="en-US" sz="2500" b="0" i="1" u="none" dirty="0" smtClean="0">
                      <a:latin typeface="Cambria Math"/>
                    </a:endParaRPr>
                  </a:p>
                  <a:p>
                    <a:pPr algn="ctr"/>
                    <a14:m>
                      <m:oMath xmlns:m="http://schemas.openxmlformats.org/officeDocument/2006/math">
                        <m:r>
                          <a:rPr lang="en-US" sz="2500" b="0" i="1" u="none" smtClean="0">
                            <a:latin typeface="Cambria Math"/>
                          </a:rPr>
                          <m:t>𝑗</m:t>
                        </m:r>
                      </m:oMath>
                    </a14:m>
                    <a:r>
                      <a:rPr lang="en-US" sz="2500" u="none" dirty="0" smtClean="0"/>
                      <a:t>          </a:t>
                    </a:r>
                    <a:endParaRPr lang="en-US" sz="2500" u="none" dirty="0"/>
                  </a:p>
                  <a:p>
                    <a:pPr algn="ctr"/>
                    <a:endParaRPr lang="en-US" sz="2500" i="1" u="none" dirty="0" smtClean="0">
                      <a:latin typeface="Cambria Math"/>
                    </a:endParaRPr>
                  </a:p>
                  <a:p>
                    <a:pPr algn="ctr"/>
                    <a:r>
                      <a:rPr lang="en-US" sz="2500" u="none" dirty="0" smtClean="0"/>
                      <a:t>            </a:t>
                    </a:r>
                    <a14:m>
                      <m:oMath xmlns:m="http://schemas.openxmlformats.org/officeDocument/2006/math">
                        <m:r>
                          <a:rPr lang="en-US" sz="2500" i="1" u="none">
                            <a:latin typeface="Cambria Math"/>
                          </a:rPr>
                          <m:t>𝑖</m:t>
                        </m:r>
                      </m:oMath>
                    </a14:m>
                    <a:endParaRPr lang="en-US" sz="2500" u="none" dirty="0" smtClean="0"/>
                  </a:p>
                </p:txBody>
              </p:sp>
            </mc:Choice>
            <mc:Fallback xmlns="">
              <p:sp>
                <p:nvSpPr>
                  <p:cNvPr id="12" name="TextBox 11"/>
                  <p:cNvSpPr txBox="1">
                    <a:spLocks noRot="1" noChangeAspect="1" noMove="1" noResize="1" noEditPoints="1" noAdjustHandles="1" noChangeArrowheads="1" noChangeShapeType="1" noTextEdit="1"/>
                  </p:cNvSpPr>
                  <p:nvPr/>
                </p:nvSpPr>
                <p:spPr>
                  <a:xfrm>
                    <a:off x="6774174" y="2743199"/>
                    <a:ext cx="2286000" cy="2403395"/>
                  </a:xfrm>
                  <a:prstGeom prst="rect">
                    <a:avLst/>
                  </a:prstGeom>
                  <a:blipFill rotWithShape="1">
                    <a:blip r:embed="rId3"/>
                    <a:stretch>
                      <a:fillRect b="-40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8686800" y="3328289"/>
                    <a:ext cx="754374" cy="55791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2400" i="1" u="none">
                                  <a:latin typeface="Cambria Math"/>
                                </a:rPr>
                              </m:ctrlPr>
                            </m:sSubPr>
                            <m:e>
                              <m:r>
                                <a:rPr lang="en-US" sz="2400" i="1" u="none">
                                  <a:latin typeface="Cambria Math"/>
                                </a:rPr>
                                <m:t>𝑤</m:t>
                              </m:r>
                            </m:e>
                            <m:sub>
                              <m:r>
                                <a:rPr lang="en-US" sz="2400" i="1" u="none">
                                  <a:latin typeface="Cambria Math"/>
                                </a:rPr>
                                <m:t>𝑖𝑗</m:t>
                              </m:r>
                            </m:sub>
                          </m:sSub>
                        </m:oMath>
                      </m:oMathPara>
                    </a14:m>
                    <a:endParaRPr lang="en-US" sz="2400" i="1" u="none" dirty="0">
                      <a:latin typeface="Cambria Math"/>
                    </a:endParaRPr>
                  </a:p>
                </p:txBody>
              </p:sp>
            </mc:Choice>
            <mc:Fallback xmlns="">
              <p:sp>
                <p:nvSpPr>
                  <p:cNvPr id="13" name="Rectangle 12"/>
                  <p:cNvSpPr>
                    <a:spLocks noRot="1" noChangeAspect="1" noMove="1" noResize="1" noEditPoints="1" noAdjustHandles="1" noChangeArrowheads="1" noChangeShapeType="1" noTextEdit="1"/>
                  </p:cNvSpPr>
                  <p:nvPr/>
                </p:nvSpPr>
                <p:spPr>
                  <a:xfrm>
                    <a:off x="8686800" y="3328289"/>
                    <a:ext cx="754374" cy="557910"/>
                  </a:xfrm>
                  <a:prstGeom prst="rect">
                    <a:avLst/>
                  </a:prstGeom>
                  <a:blipFill rotWithShape="1">
                    <a:blip r:embed="rId4"/>
                    <a:stretch>
                      <a:fillRect l="-3000" b="-28986"/>
                    </a:stretch>
                  </a:blipFill>
                </p:spPr>
                <p:txBody>
                  <a:bodyPr/>
                  <a:lstStyle/>
                  <a:p>
                    <a:r>
                      <a:rPr lang="en-US">
                        <a:noFill/>
                      </a:rPr>
                      <a:t> </a:t>
                    </a:r>
                  </a:p>
                </p:txBody>
              </p:sp>
            </mc:Fallback>
          </mc:AlternateContent>
          <p:cxnSp>
            <p:nvCxnSpPr>
              <p:cNvPr id="14" name="Straight Arrow Connector 13"/>
              <p:cNvCxnSpPr/>
              <p:nvPr/>
            </p:nvCxnSpPr>
            <p:spPr>
              <a:xfrm flipH="1">
                <a:off x="8081594" y="3858486"/>
                <a:ext cx="902380" cy="408713"/>
              </a:xfrm>
              <a:prstGeom prst="straightConnector1">
                <a:avLst/>
              </a:prstGeom>
              <a:ln w="38100">
                <a:solidFill>
                  <a:srgbClr val="A50021"/>
                </a:solidFill>
                <a:tailEnd type="arrow"/>
              </a:ln>
            </p:spPr>
            <p:style>
              <a:lnRef idx="1">
                <a:schemeClr val="accent1"/>
              </a:lnRef>
              <a:fillRef idx="0">
                <a:schemeClr val="accent1"/>
              </a:fillRef>
              <a:effectRef idx="0">
                <a:schemeClr val="accent1"/>
              </a:effectRef>
              <a:fontRef idx="minor">
                <a:schemeClr val="tx1"/>
              </a:fontRef>
            </p:style>
          </p:cxnSp>
        </p:grpSp>
        <p:sp>
          <p:nvSpPr>
            <p:cNvPr id="8" name="Line 57"/>
            <p:cNvSpPr>
              <a:spLocks noChangeShapeType="1"/>
            </p:cNvSpPr>
            <p:nvPr/>
          </p:nvSpPr>
          <p:spPr bwMode="auto">
            <a:xfrm>
              <a:off x="7957814" y="1752600"/>
              <a:ext cx="0" cy="30480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57"/>
            <p:cNvSpPr>
              <a:spLocks noChangeShapeType="1"/>
            </p:cNvSpPr>
            <p:nvPr/>
          </p:nvSpPr>
          <p:spPr bwMode="auto">
            <a:xfrm>
              <a:off x="7609840" y="2763520"/>
              <a:ext cx="0" cy="304800"/>
            </a:xfrm>
            <a:prstGeom prst="line">
              <a:avLst/>
            </a:prstGeom>
            <a:noFill/>
            <a:ln w="28575">
              <a:solidFill>
                <a:srgbClr val="A5002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10" name="Rectangle 9"/>
                <p:cNvSpPr/>
                <p:nvPr/>
              </p:nvSpPr>
              <p:spPr>
                <a:xfrm>
                  <a:off x="7936331" y="1600200"/>
                  <a:ext cx="5709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u="none" smtClean="0">
                                <a:latin typeface="Cambria Math"/>
                              </a:rPr>
                            </m:ctrlPr>
                          </m:sSubPr>
                          <m:e>
                            <m:r>
                              <a:rPr lang="en-US" sz="2400" b="0" i="1" u="none" smtClean="0">
                                <a:latin typeface="Cambria Math"/>
                              </a:rPr>
                              <m:t>𝑜</m:t>
                            </m:r>
                          </m:e>
                          <m:sub>
                            <m:r>
                              <a:rPr lang="en-US" sz="2400" b="0" i="1" u="none" smtClean="0">
                                <a:latin typeface="Cambria Math"/>
                              </a:rPr>
                              <m:t>𝑘</m:t>
                            </m:r>
                          </m:sub>
                        </m:sSub>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7936331" y="1600200"/>
                  <a:ext cx="570989" cy="461665"/>
                </a:xfrm>
                <a:prstGeom prst="rect">
                  <a:avLst/>
                </a:prstGeom>
                <a:blipFill rotWithShape="1">
                  <a:blip r:embed="rId5"/>
                  <a:stretch>
                    <a:fillRect r="-1333" b="-3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3" name="Rectangle 52"/>
              <p:cNvSpPr/>
              <p:nvPr/>
            </p:nvSpPr>
            <p:spPr>
              <a:xfrm>
                <a:off x="1648598" y="2089556"/>
                <a:ext cx="6276202" cy="141564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u="none" smtClean="0">
                              <a:latin typeface="Cambria Math"/>
                            </a:rPr>
                          </m:ctrlPr>
                        </m:sSubPr>
                        <m:e>
                          <m:r>
                            <m:rPr>
                              <m:sty m:val="p"/>
                            </m:rPr>
                            <a:rPr lang="en-US" sz="2000" b="0" i="0" u="none" smtClean="0">
                              <a:latin typeface="Cambria Math"/>
                            </a:rPr>
                            <m:t>Δ</m:t>
                          </m:r>
                          <m:sSub>
                            <m:sSubPr>
                              <m:ctrlPr>
                                <a:rPr lang="en-US" sz="2000" b="0" i="1" u="none" smtClean="0">
                                  <a:latin typeface="Cambria Math"/>
                                </a:rPr>
                              </m:ctrlPr>
                            </m:sSubPr>
                            <m:e>
                              <m:r>
                                <a:rPr lang="en-US" sz="2000" b="0" i="1" u="none" smtClean="0">
                                  <a:latin typeface="Cambria Math"/>
                                </a:rPr>
                                <m:t>𝑤</m:t>
                              </m:r>
                            </m:e>
                            <m:sub>
                              <m:r>
                                <a:rPr lang="en-US" sz="2000" b="0" i="1" u="none" smtClean="0">
                                  <a:latin typeface="Cambria Math"/>
                                </a:rPr>
                                <m:t>𝑖𝑗</m:t>
                              </m:r>
                            </m:sub>
                          </m:sSub>
                          <m:r>
                            <a:rPr lang="en-US" sz="2000" b="0" i="1" u="none" smtClean="0">
                              <a:latin typeface="Cambria Math"/>
                            </a:rPr>
                            <m:t>=</m:t>
                          </m:r>
                          <m:r>
                            <a:rPr lang="fa-IR" sz="2000" i="1" u="none">
                              <a:latin typeface="Cambria Math"/>
                            </a:rPr>
                            <m:t> </m:t>
                          </m:r>
                          <m:r>
                            <a:rPr lang="en-US" sz="2000" b="0" i="1" u="none" smtClean="0">
                              <a:latin typeface="Cambria Math"/>
                            </a:rPr>
                            <m:t>𝑅</m:t>
                          </m:r>
                          <m:r>
                            <a:rPr lang="fa-IR" sz="2000" i="1" u="none">
                              <a:latin typeface="Cambria Math"/>
                            </a:rPr>
                            <m:t> </m:t>
                          </m:r>
                          <m:r>
                            <a:rPr lang="en-US" sz="2000" i="1" u="none">
                              <a:latin typeface="Cambria Math"/>
                            </a:rPr>
                            <m:t>𝑜</m:t>
                          </m:r>
                        </m:e>
                        <m:sub>
                          <m:r>
                            <a:rPr lang="en-US" sz="2000" i="1" u="none">
                              <a:latin typeface="Cambria Math"/>
                            </a:rPr>
                            <m:t>𝑗</m:t>
                          </m:r>
                        </m:sub>
                      </m:sSub>
                      <m:d>
                        <m:dPr>
                          <m:ctrlPr>
                            <a:rPr lang="en-US" sz="2000" i="1" u="none">
                              <a:latin typeface="Cambria Math"/>
                            </a:rPr>
                          </m:ctrlPr>
                        </m:dPr>
                        <m:e>
                          <m:r>
                            <a:rPr lang="en-US" sz="2000" i="1" u="none">
                              <a:latin typeface="Cambria Math"/>
                            </a:rPr>
                            <m:t>1</m:t>
                          </m:r>
                          <m:r>
                            <a:rPr lang="en-US" sz="2000" i="1" u="none">
                              <a:latin typeface="Cambria Math"/>
                            </a:rPr>
                            <m:t>−</m:t>
                          </m:r>
                          <m:sSub>
                            <m:sSubPr>
                              <m:ctrlPr>
                                <a:rPr lang="en-US" sz="2000" i="1" u="none">
                                  <a:latin typeface="Cambria Math"/>
                                </a:rPr>
                              </m:ctrlPr>
                            </m:sSubPr>
                            <m:e>
                              <m:r>
                                <a:rPr lang="en-US" sz="2000" i="1" u="none">
                                  <a:latin typeface="Cambria Math"/>
                                </a:rPr>
                                <m:t>𝑜</m:t>
                              </m:r>
                            </m:e>
                            <m:sub>
                              <m:r>
                                <a:rPr lang="en-US" sz="2000" i="1" u="none">
                                  <a:latin typeface="Cambria Math"/>
                                </a:rPr>
                                <m:t>𝑗</m:t>
                              </m:r>
                            </m:sub>
                          </m:sSub>
                        </m:e>
                      </m:d>
                      <m:r>
                        <a:rPr lang="en-US" sz="2000" b="0" i="1" u="none" smtClean="0">
                          <a:latin typeface="Cambria Math"/>
                        </a:rPr>
                        <m:t>.</m:t>
                      </m:r>
                      <m:d>
                        <m:dPr>
                          <m:ctrlPr>
                            <a:rPr lang="en-US" sz="2000" i="1" u="none" smtClean="0">
                              <a:latin typeface="Cambria Math"/>
                            </a:rPr>
                          </m:ctrlPr>
                        </m:dPr>
                        <m:e>
                          <m:nary>
                            <m:naryPr>
                              <m:chr m:val="∑"/>
                              <m:ctrlPr>
                                <a:rPr lang="en-US" sz="2000" i="1" u="none">
                                  <a:latin typeface="Cambria Math"/>
                                </a:rPr>
                              </m:ctrlPr>
                            </m:naryPr>
                            <m:sub>
                              <m:r>
                                <m:rPr>
                                  <m:brk m:alnAt="23"/>
                                </m:rPr>
                                <a:rPr lang="en-US" sz="2000" i="1" u="none">
                                  <a:latin typeface="Cambria Math"/>
                                </a:rPr>
                                <m:t>𝑘</m:t>
                              </m:r>
                              <m:r>
                                <a:rPr lang="en-US" sz="2000" i="1" u="none">
                                  <a:latin typeface="Cambria Math"/>
                                </a:rPr>
                                <m:t>∈</m:t>
                              </m:r>
                              <m:r>
                                <a:rPr lang="en-US" sz="2000" i="1" u="none">
                                  <a:latin typeface="Cambria Math"/>
                                </a:rPr>
                                <m:t>𝑑𝑜𝑤𝑛𝑠𝑡𝑟𝑒𝑎𝑚</m:t>
                              </m:r>
                              <m:d>
                                <m:dPr>
                                  <m:ctrlPr>
                                    <a:rPr lang="en-US" sz="2000" i="1" u="none">
                                      <a:latin typeface="Cambria Math"/>
                                    </a:rPr>
                                  </m:ctrlPr>
                                </m:dPr>
                                <m:e>
                                  <m:r>
                                    <a:rPr lang="en-US" sz="2000" i="1" u="none">
                                      <a:latin typeface="Cambria Math"/>
                                    </a:rPr>
                                    <m:t>𝑗</m:t>
                                  </m:r>
                                </m:e>
                              </m:d>
                            </m:sub>
                            <m:sup/>
                            <m:e>
                              <m:r>
                                <a:rPr lang="en-US" sz="2000" i="1" u="none">
                                  <a:latin typeface="Cambria Math"/>
                                </a:rPr>
                                <m:t>−</m:t>
                              </m:r>
                              <m:sSub>
                                <m:sSubPr>
                                  <m:ctrlPr>
                                    <a:rPr lang="en-US" sz="2000" i="1" u="none">
                                      <a:latin typeface="Cambria Math"/>
                                    </a:rPr>
                                  </m:ctrlPr>
                                </m:sSubPr>
                                <m:e>
                                  <m:r>
                                    <a:rPr lang="en-US" sz="2000" i="1" u="none">
                                      <a:latin typeface="Cambria Math"/>
                                    </a:rPr>
                                    <m:t>𝛿</m:t>
                                  </m:r>
                                </m:e>
                                <m:sub>
                                  <m:r>
                                    <a:rPr lang="en-US" sz="2000" i="1" u="none">
                                      <a:latin typeface="Cambria Math"/>
                                    </a:rPr>
                                    <m:t>𝑘</m:t>
                                  </m:r>
                                </m:sub>
                              </m:sSub>
                              <m:r>
                                <a:rPr lang="en-US" sz="2000" i="1" u="none">
                                  <a:latin typeface="Cambria Math"/>
                                </a:rPr>
                                <m:t>  </m:t>
                              </m:r>
                              <m:sSub>
                                <m:sSubPr>
                                  <m:ctrlPr>
                                    <a:rPr lang="en-US" sz="2000" i="1" u="none">
                                      <a:latin typeface="Cambria Math"/>
                                    </a:rPr>
                                  </m:ctrlPr>
                                </m:sSubPr>
                                <m:e>
                                  <m:r>
                                    <a:rPr lang="en-US" sz="2000" i="1" u="none">
                                      <a:latin typeface="Cambria Math"/>
                                    </a:rPr>
                                    <m:t>𝑤</m:t>
                                  </m:r>
                                </m:e>
                                <m:sub>
                                  <m:r>
                                    <a:rPr lang="en-US" sz="2000" i="1" u="none">
                                      <a:latin typeface="Cambria Math"/>
                                    </a:rPr>
                                    <m:t>𝑗𝑘</m:t>
                                  </m:r>
                                </m:sub>
                              </m:sSub>
                              <m:r>
                                <a:rPr lang="en-US" sz="2000" i="1" u="none">
                                  <a:latin typeface="Cambria Math"/>
                                </a:rPr>
                                <m:t> </m:t>
                              </m:r>
                              <m:r>
                                <a:rPr lang="fa-IR" sz="2000" i="1" u="none">
                                  <a:latin typeface="Cambria Math"/>
                                </a:rPr>
                                <m:t>   </m:t>
                              </m:r>
                            </m:e>
                          </m:nary>
                        </m:e>
                      </m:d>
                      <m:sSub>
                        <m:sSubPr>
                          <m:ctrlPr>
                            <a:rPr lang="en-US" sz="2000" i="1" u="none">
                              <a:latin typeface="Cambria Math"/>
                            </a:rPr>
                          </m:ctrlPr>
                        </m:sSubPr>
                        <m:e>
                          <m:r>
                            <a:rPr lang="en-US" sz="2000" i="1" u="none">
                              <a:latin typeface="Cambria Math"/>
                            </a:rPr>
                            <m:t>𝑥</m:t>
                          </m:r>
                        </m:e>
                        <m:sub>
                          <m:r>
                            <a:rPr lang="en-US" sz="2000" i="1" u="none">
                              <a:latin typeface="Cambria Math"/>
                            </a:rPr>
                            <m:t>𝑖𝑗</m:t>
                          </m:r>
                        </m:sub>
                      </m:sSub>
                      <m:r>
                        <a:rPr lang="en-US" sz="2000" b="0" i="1" u="none" smtClean="0">
                          <a:latin typeface="Cambria Math"/>
                        </a:rPr>
                        <m:t>=</m:t>
                      </m:r>
                      <m:r>
                        <a:rPr lang="en-US" sz="2000" b="0" i="1" u="none" smtClean="0">
                          <a:latin typeface="Cambria Math"/>
                        </a:rPr>
                        <m:t>𝑅</m:t>
                      </m:r>
                      <m:sSub>
                        <m:sSubPr>
                          <m:ctrlPr>
                            <a:rPr lang="en-US" sz="2000" b="0" i="1" u="none" smtClean="0">
                              <a:latin typeface="Cambria Math"/>
                            </a:rPr>
                          </m:ctrlPr>
                        </m:sSubPr>
                        <m:e>
                          <m:r>
                            <a:rPr lang="en-US" sz="2000" b="0" i="1" u="none" smtClean="0">
                              <a:latin typeface="Cambria Math"/>
                            </a:rPr>
                            <m:t>𝛿</m:t>
                          </m:r>
                        </m:e>
                        <m:sub>
                          <m:r>
                            <a:rPr lang="en-US" sz="2000" b="0" i="1" u="none" smtClean="0">
                              <a:latin typeface="Cambria Math"/>
                            </a:rPr>
                            <m:t>𝑗</m:t>
                          </m:r>
                        </m:sub>
                      </m:sSub>
                      <m:sSub>
                        <m:sSubPr>
                          <m:ctrlPr>
                            <a:rPr lang="en-US" sz="2000" b="0" i="1" u="none" smtClean="0">
                              <a:latin typeface="Cambria Math"/>
                            </a:rPr>
                          </m:ctrlPr>
                        </m:sSubPr>
                        <m:e>
                          <m:r>
                            <a:rPr lang="en-US" sz="2000" b="0" i="1" u="none" smtClean="0">
                              <a:latin typeface="Cambria Math"/>
                            </a:rPr>
                            <m:t>𝑥</m:t>
                          </m:r>
                        </m:e>
                        <m:sub>
                          <m:r>
                            <a:rPr lang="en-US" sz="2000" b="0" i="1" u="none" smtClean="0">
                              <a:latin typeface="Cambria Math"/>
                            </a:rPr>
                            <m:t>𝑖𝑗</m:t>
                          </m:r>
                        </m:sub>
                      </m:sSub>
                    </m:oMath>
                  </m:oMathPara>
                </a14:m>
                <a:endParaRPr lang="en-US" sz="2000" dirty="0"/>
              </a:p>
            </p:txBody>
          </p:sp>
        </mc:Choice>
        <mc:Fallback xmlns="">
          <p:sp>
            <p:nvSpPr>
              <p:cNvPr id="53" name="Rectangle 52"/>
              <p:cNvSpPr>
                <a:spLocks noRot="1" noChangeAspect="1" noMove="1" noResize="1" noEditPoints="1" noAdjustHandles="1" noChangeArrowheads="1" noChangeShapeType="1" noTextEdit="1"/>
              </p:cNvSpPr>
              <p:nvPr/>
            </p:nvSpPr>
            <p:spPr>
              <a:xfrm>
                <a:off x="1648598" y="2089556"/>
                <a:ext cx="6276202" cy="1415644"/>
              </a:xfrm>
              <a:prstGeom prst="rect">
                <a:avLst/>
              </a:prstGeom>
              <a:blipFill rotWithShape="1">
                <a:blip r:embed="rId6"/>
                <a:stretch>
                  <a:fillRect b="-2155"/>
                </a:stretch>
              </a:blipFill>
            </p:spPr>
            <p:txBody>
              <a:bodyPr/>
              <a:lstStyle/>
              <a:p>
                <a:r>
                  <a:rPr lang="en-US">
                    <a:noFill/>
                  </a:rPr>
                  <a:t> </a:t>
                </a:r>
              </a:p>
            </p:txBody>
          </p:sp>
        </mc:Fallback>
      </mc:AlternateContent>
    </p:spTree>
    <p:extLst>
      <p:ext uri="{BB962C8B-B14F-4D97-AF65-F5344CB8AC3E}">
        <p14:creationId xmlns:p14="http://schemas.microsoft.com/office/powerpoint/2010/main" val="39120518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Backpropagation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smtClean="0"/>
                  <a:t>Create a fully connected three layer network. Initialize weights.</a:t>
                </a:r>
                <a:endParaRPr lang="en-US" sz="2000" dirty="0"/>
              </a:p>
              <a:p>
                <a:r>
                  <a:rPr lang="en-US" sz="2000" dirty="0"/>
                  <a:t>Until all examples produce the correct output within </a:t>
                </a:r>
                <a14:m>
                  <m:oMath xmlns:m="http://schemas.openxmlformats.org/officeDocument/2006/math">
                    <m:r>
                      <a:rPr lang="en-US" sz="2000" b="0" i="1" smtClean="0">
                        <a:solidFill>
                          <a:schemeClr val="dk1"/>
                        </a:solidFill>
                        <a:latin typeface="Cambria Math"/>
                      </a:rPr>
                      <m:t>𝜖</m:t>
                    </m:r>
                  </m:oMath>
                </a14:m>
                <a:r>
                  <a:rPr lang="en-US" sz="2000" dirty="0"/>
                  <a:t> (or other criteria)</a:t>
                </a:r>
              </a:p>
              <a:p>
                <a:pPr marL="0" indent="0">
                  <a:buNone/>
                </a:pPr>
                <a:r>
                  <a:rPr lang="en-US" sz="2000" dirty="0" smtClean="0"/>
                  <a:t>For </a:t>
                </a:r>
                <a:r>
                  <a:rPr lang="en-US" sz="2000" dirty="0"/>
                  <a:t>each example in the training set do:</a:t>
                </a:r>
              </a:p>
              <a:p>
                <a:pPr marL="857250" lvl="1" indent="-457200">
                  <a:buFont typeface="+mj-lt"/>
                  <a:buAutoNum type="arabicPeriod"/>
                </a:pPr>
                <a:r>
                  <a:rPr lang="en-US" sz="1800" dirty="0" smtClean="0"/>
                  <a:t>Compute </a:t>
                </a:r>
                <a:r>
                  <a:rPr lang="en-US" sz="1800" dirty="0"/>
                  <a:t>the network output for this example </a:t>
                </a:r>
              </a:p>
              <a:p>
                <a:pPr marL="857250" lvl="1" indent="-457200">
                  <a:buFont typeface="+mj-lt"/>
                  <a:buAutoNum type="arabicPeriod"/>
                </a:pPr>
                <a:r>
                  <a:rPr lang="en-US" sz="1800" dirty="0" smtClean="0"/>
                  <a:t>Compute </a:t>
                </a:r>
                <a:r>
                  <a:rPr lang="en-US" sz="1800" dirty="0"/>
                  <a:t>the error between the output and target </a:t>
                </a:r>
                <a:r>
                  <a:rPr lang="en-US" sz="1800" dirty="0" smtClean="0"/>
                  <a:t>value</a:t>
                </a:r>
              </a:p>
              <a:p>
                <a:pPr marL="400050" lvl="1" indent="0">
                  <a:buNone/>
                </a:pPr>
                <a14:m>
                  <m:oMathPara xmlns:m="http://schemas.openxmlformats.org/officeDocument/2006/math">
                    <m:oMathParaPr>
                      <m:jc m:val="centerGroup"/>
                    </m:oMathParaPr>
                    <m:oMath xmlns:m="http://schemas.openxmlformats.org/officeDocument/2006/math">
                      <m:sSub>
                        <m:sSubPr>
                          <m:ctrlPr>
                            <a:rPr lang="en-US" sz="1800" b="0" i="1" smtClean="0">
                              <a:solidFill>
                                <a:schemeClr val="tx1">
                                  <a:lumMod val="75000"/>
                                  <a:lumOff val="25000"/>
                                </a:schemeClr>
                              </a:solidFill>
                              <a:latin typeface="Cambria Math"/>
                            </a:rPr>
                          </m:ctrlPr>
                        </m:sSubPr>
                        <m:e>
                          <m:r>
                            <a:rPr lang="en-US" sz="1800" b="0" i="1" smtClean="0">
                              <a:solidFill>
                                <a:schemeClr val="tx1">
                                  <a:lumMod val="75000"/>
                                  <a:lumOff val="25000"/>
                                </a:schemeClr>
                              </a:solidFill>
                              <a:latin typeface="Cambria Math"/>
                            </a:rPr>
                            <m:t>𝛿</m:t>
                          </m:r>
                        </m:e>
                        <m:sub>
                          <m:r>
                            <a:rPr lang="en-US" sz="1800" b="0" i="1" smtClean="0">
                              <a:solidFill>
                                <a:schemeClr val="tx1">
                                  <a:lumMod val="75000"/>
                                  <a:lumOff val="25000"/>
                                </a:schemeClr>
                              </a:solidFill>
                              <a:latin typeface="Cambria Math"/>
                            </a:rPr>
                            <m:t>𝑘</m:t>
                          </m:r>
                        </m:sub>
                      </m:sSub>
                      <m:r>
                        <a:rPr lang="en-US" sz="1800" b="0" i="1" smtClean="0">
                          <a:solidFill>
                            <a:schemeClr val="tx1">
                              <a:lumMod val="75000"/>
                              <a:lumOff val="25000"/>
                            </a:schemeClr>
                          </a:solidFill>
                          <a:latin typeface="Cambria Math"/>
                        </a:rPr>
                        <m:t>=</m:t>
                      </m:r>
                      <m:d>
                        <m:dPr>
                          <m:ctrlPr>
                            <a:rPr lang="en-US" sz="1800" i="1">
                              <a:solidFill>
                                <a:schemeClr val="tx1">
                                  <a:lumMod val="75000"/>
                                  <a:lumOff val="25000"/>
                                </a:schemeClr>
                              </a:solidFill>
                              <a:latin typeface="Cambria Math"/>
                            </a:rPr>
                          </m:ctrlPr>
                        </m:dPr>
                        <m:e>
                          <m:sSub>
                            <m:sSubPr>
                              <m:ctrlPr>
                                <a:rPr lang="en-US" sz="1800" i="1">
                                  <a:solidFill>
                                    <a:schemeClr val="tx1">
                                      <a:lumMod val="75000"/>
                                      <a:lumOff val="25000"/>
                                    </a:schemeClr>
                                  </a:solidFill>
                                  <a:latin typeface="Cambria Math"/>
                                </a:rPr>
                              </m:ctrlPr>
                            </m:sSubPr>
                            <m:e>
                              <m:r>
                                <a:rPr lang="en-US" sz="1800" i="1">
                                  <a:solidFill>
                                    <a:schemeClr val="tx1">
                                      <a:lumMod val="75000"/>
                                      <a:lumOff val="25000"/>
                                    </a:schemeClr>
                                  </a:solidFill>
                                  <a:latin typeface="Cambria Math"/>
                                </a:rPr>
                                <m:t>𝑡</m:t>
                              </m:r>
                            </m:e>
                            <m:sub>
                              <m:r>
                                <a:rPr lang="en-US" sz="1800" b="0" i="1" smtClean="0">
                                  <a:solidFill>
                                    <a:schemeClr val="tx1">
                                      <a:lumMod val="75000"/>
                                      <a:lumOff val="25000"/>
                                    </a:schemeClr>
                                  </a:solidFill>
                                  <a:latin typeface="Cambria Math"/>
                                </a:rPr>
                                <m:t>𝑘</m:t>
                              </m:r>
                            </m:sub>
                          </m:sSub>
                          <m:r>
                            <a:rPr lang="en-US" sz="1800" i="1">
                              <a:solidFill>
                                <a:schemeClr val="tx1">
                                  <a:lumMod val="75000"/>
                                  <a:lumOff val="25000"/>
                                </a:schemeClr>
                              </a:solidFill>
                              <a:latin typeface="Cambria Math"/>
                            </a:rPr>
                            <m:t>−</m:t>
                          </m:r>
                          <m:sSub>
                            <m:sSubPr>
                              <m:ctrlPr>
                                <a:rPr lang="en-US" sz="1800" i="1">
                                  <a:solidFill>
                                    <a:schemeClr val="tx1">
                                      <a:lumMod val="75000"/>
                                      <a:lumOff val="25000"/>
                                    </a:schemeClr>
                                  </a:solidFill>
                                  <a:latin typeface="Cambria Math"/>
                                </a:rPr>
                              </m:ctrlPr>
                            </m:sSubPr>
                            <m:e>
                              <m:r>
                                <a:rPr lang="en-US" sz="1800" i="1">
                                  <a:solidFill>
                                    <a:schemeClr val="tx1">
                                      <a:lumMod val="75000"/>
                                      <a:lumOff val="25000"/>
                                    </a:schemeClr>
                                  </a:solidFill>
                                  <a:latin typeface="Cambria Math"/>
                                </a:rPr>
                                <m:t>𝑜</m:t>
                              </m:r>
                            </m:e>
                            <m:sub>
                              <m:r>
                                <a:rPr lang="en-US" sz="1800" b="0" i="1" smtClean="0">
                                  <a:solidFill>
                                    <a:schemeClr val="tx1">
                                      <a:lumMod val="75000"/>
                                      <a:lumOff val="25000"/>
                                    </a:schemeClr>
                                  </a:solidFill>
                                  <a:latin typeface="Cambria Math"/>
                                </a:rPr>
                                <m:t>𝑘</m:t>
                              </m:r>
                            </m:sub>
                          </m:sSub>
                        </m:e>
                      </m:d>
                      <m:sSub>
                        <m:sSubPr>
                          <m:ctrlPr>
                            <a:rPr lang="en-US" sz="1800" i="1">
                              <a:solidFill>
                                <a:schemeClr val="tx1">
                                  <a:lumMod val="75000"/>
                                  <a:lumOff val="25000"/>
                                </a:schemeClr>
                              </a:solidFill>
                              <a:latin typeface="Cambria Math"/>
                            </a:rPr>
                          </m:ctrlPr>
                        </m:sSubPr>
                        <m:e>
                          <m:r>
                            <a:rPr lang="en-US" sz="1800" i="1">
                              <a:solidFill>
                                <a:schemeClr val="tx1">
                                  <a:lumMod val="75000"/>
                                  <a:lumOff val="25000"/>
                                </a:schemeClr>
                              </a:solidFill>
                              <a:latin typeface="Cambria Math"/>
                            </a:rPr>
                            <m:t>𝑜</m:t>
                          </m:r>
                        </m:e>
                        <m:sub>
                          <m:r>
                            <a:rPr lang="en-US" sz="1800" b="0" i="1" smtClean="0">
                              <a:solidFill>
                                <a:schemeClr val="tx1">
                                  <a:lumMod val="75000"/>
                                  <a:lumOff val="25000"/>
                                </a:schemeClr>
                              </a:solidFill>
                              <a:latin typeface="Cambria Math"/>
                            </a:rPr>
                            <m:t>𝑘</m:t>
                          </m:r>
                        </m:sub>
                      </m:sSub>
                      <m:d>
                        <m:dPr>
                          <m:ctrlPr>
                            <a:rPr lang="en-US" sz="1800" i="1">
                              <a:solidFill>
                                <a:schemeClr val="tx1">
                                  <a:lumMod val="75000"/>
                                  <a:lumOff val="25000"/>
                                </a:schemeClr>
                              </a:solidFill>
                              <a:latin typeface="Cambria Math"/>
                            </a:rPr>
                          </m:ctrlPr>
                        </m:dPr>
                        <m:e>
                          <m:r>
                            <a:rPr lang="en-US" sz="1800" i="1">
                              <a:solidFill>
                                <a:schemeClr val="tx1">
                                  <a:lumMod val="75000"/>
                                  <a:lumOff val="25000"/>
                                </a:schemeClr>
                              </a:solidFill>
                              <a:latin typeface="Cambria Math"/>
                            </a:rPr>
                            <m:t>1</m:t>
                          </m:r>
                          <m:r>
                            <a:rPr lang="en-US" sz="1800" i="1">
                              <a:solidFill>
                                <a:schemeClr val="tx1">
                                  <a:lumMod val="75000"/>
                                  <a:lumOff val="25000"/>
                                </a:schemeClr>
                              </a:solidFill>
                              <a:latin typeface="Cambria Math"/>
                            </a:rPr>
                            <m:t>−</m:t>
                          </m:r>
                          <m:sSub>
                            <m:sSubPr>
                              <m:ctrlPr>
                                <a:rPr lang="en-US" sz="1800" i="1">
                                  <a:solidFill>
                                    <a:schemeClr val="tx1">
                                      <a:lumMod val="75000"/>
                                      <a:lumOff val="25000"/>
                                    </a:schemeClr>
                                  </a:solidFill>
                                  <a:latin typeface="Cambria Math"/>
                                </a:rPr>
                              </m:ctrlPr>
                            </m:sSubPr>
                            <m:e>
                              <m:r>
                                <a:rPr lang="en-US" sz="1800" i="1">
                                  <a:solidFill>
                                    <a:schemeClr val="tx1">
                                      <a:lumMod val="75000"/>
                                      <a:lumOff val="25000"/>
                                    </a:schemeClr>
                                  </a:solidFill>
                                  <a:latin typeface="Cambria Math"/>
                                </a:rPr>
                                <m:t>𝑜</m:t>
                              </m:r>
                            </m:e>
                            <m:sub>
                              <m:r>
                                <a:rPr lang="en-US" sz="1800" b="0" i="1" smtClean="0">
                                  <a:solidFill>
                                    <a:schemeClr val="tx1">
                                      <a:lumMod val="75000"/>
                                      <a:lumOff val="25000"/>
                                    </a:schemeClr>
                                  </a:solidFill>
                                  <a:latin typeface="Cambria Math"/>
                                </a:rPr>
                                <m:t>𝑘</m:t>
                              </m:r>
                            </m:sub>
                          </m:sSub>
                        </m:e>
                      </m:d>
                    </m:oMath>
                  </m:oMathPara>
                </a14:m>
                <a:endParaRPr lang="en-US" sz="1800" dirty="0">
                  <a:solidFill>
                    <a:schemeClr val="tx1">
                      <a:lumMod val="75000"/>
                      <a:lumOff val="25000"/>
                    </a:schemeClr>
                  </a:solidFill>
                </a:endParaRPr>
              </a:p>
              <a:p>
                <a:pPr marL="857250" lvl="1" indent="-457200">
                  <a:buFont typeface="+mj-lt"/>
                  <a:buAutoNum type="arabicPeriod"/>
                </a:pPr>
                <a:r>
                  <a:rPr lang="en-US" sz="1800" dirty="0" smtClean="0"/>
                  <a:t>For </a:t>
                </a:r>
                <a:r>
                  <a:rPr lang="en-US" sz="1800" dirty="0"/>
                  <a:t>each output unit </a:t>
                </a:r>
                <a:r>
                  <a:rPr lang="en-US" sz="1800" i="1" dirty="0"/>
                  <a:t>k</a:t>
                </a:r>
                <a:r>
                  <a:rPr lang="en-US" sz="1800" dirty="0"/>
                  <a:t>, compute error term </a:t>
                </a:r>
                <a:endParaRPr lang="en-US" sz="1800" dirty="0" smtClean="0"/>
              </a:p>
              <a:p>
                <a:pPr marL="400050" lvl="1" indent="0">
                  <a:buNone/>
                </a:pPr>
                <a14:m>
                  <m:oMathPara xmlns:m="http://schemas.openxmlformats.org/officeDocument/2006/math">
                    <m:oMathParaPr>
                      <m:jc m:val="centerGroup"/>
                    </m:oMathParaPr>
                    <m:oMath xmlns:m="http://schemas.openxmlformats.org/officeDocument/2006/math">
                      <m:sSub>
                        <m:sSubPr>
                          <m:ctrlPr>
                            <a:rPr lang="en-US" sz="1800" i="1">
                              <a:latin typeface="Cambria Math"/>
                            </a:rPr>
                          </m:ctrlPr>
                        </m:sSubPr>
                        <m:e>
                          <m:sSub>
                            <m:sSubPr>
                              <m:ctrlPr>
                                <a:rPr lang="en-US" sz="1800" b="0" i="1" smtClean="0">
                                  <a:latin typeface="Cambria Math"/>
                                </a:rPr>
                              </m:ctrlPr>
                            </m:sSubPr>
                            <m:e>
                              <m:r>
                                <a:rPr lang="en-US" sz="1800" b="0" i="1" smtClean="0">
                                  <a:latin typeface="Cambria Math"/>
                                </a:rPr>
                                <m:t>𝛿</m:t>
                              </m:r>
                            </m:e>
                            <m:sub>
                              <m:r>
                                <a:rPr lang="en-US" sz="1800" b="0" i="1" smtClean="0">
                                  <a:latin typeface="Cambria Math"/>
                                </a:rPr>
                                <m:t>𝑗</m:t>
                              </m:r>
                            </m:sub>
                          </m:sSub>
                          <m:r>
                            <a:rPr lang="en-US" sz="1800" b="0" i="1" smtClean="0">
                              <a:latin typeface="Cambria Math"/>
                            </a:rPr>
                            <m:t>=</m:t>
                          </m:r>
                          <m:r>
                            <a:rPr lang="fa-IR" sz="1800" i="1">
                              <a:latin typeface="Cambria Math"/>
                            </a:rPr>
                            <m:t> </m:t>
                          </m:r>
                          <m:r>
                            <a:rPr lang="en-US" sz="1800" i="1">
                              <a:latin typeface="Cambria Math"/>
                            </a:rPr>
                            <m:t>𝑜</m:t>
                          </m:r>
                        </m:e>
                        <m:sub>
                          <m:r>
                            <a:rPr lang="en-US" sz="1800" i="1">
                              <a:latin typeface="Cambria Math"/>
                            </a:rPr>
                            <m:t>𝑗</m:t>
                          </m:r>
                        </m:sub>
                      </m:sSub>
                      <m:d>
                        <m:dPr>
                          <m:ctrlPr>
                            <a:rPr lang="en-US" sz="1800" i="1">
                              <a:latin typeface="Cambria Math"/>
                            </a:rPr>
                          </m:ctrlPr>
                        </m:dPr>
                        <m:e>
                          <m:r>
                            <a:rPr lang="en-US" sz="1800" i="1">
                              <a:latin typeface="Cambria Math"/>
                            </a:rPr>
                            <m:t>1</m:t>
                          </m:r>
                          <m:r>
                            <a:rPr lang="en-US" sz="1800" i="1">
                              <a:latin typeface="Cambria Math"/>
                            </a:rPr>
                            <m:t>−</m:t>
                          </m:r>
                          <m:sSub>
                            <m:sSubPr>
                              <m:ctrlPr>
                                <a:rPr lang="en-US" sz="1800" i="1">
                                  <a:latin typeface="Cambria Math"/>
                                </a:rPr>
                              </m:ctrlPr>
                            </m:sSubPr>
                            <m:e>
                              <m:r>
                                <a:rPr lang="en-US" sz="1800" i="1">
                                  <a:latin typeface="Cambria Math"/>
                                </a:rPr>
                                <m:t>𝑜</m:t>
                              </m:r>
                            </m:e>
                            <m:sub>
                              <m:r>
                                <a:rPr lang="en-US" sz="1800" i="1">
                                  <a:latin typeface="Cambria Math"/>
                                </a:rPr>
                                <m:t>𝑗</m:t>
                              </m:r>
                            </m:sub>
                          </m:sSub>
                        </m:e>
                      </m:d>
                      <m:r>
                        <a:rPr lang="en-US" sz="1800" b="0" i="1" smtClean="0">
                          <a:latin typeface="Cambria Math"/>
                        </a:rPr>
                        <m:t>.</m:t>
                      </m:r>
                      <m:nary>
                        <m:naryPr>
                          <m:chr m:val="∑"/>
                          <m:ctrlPr>
                            <a:rPr lang="en-US" sz="1800" i="1">
                              <a:latin typeface="Cambria Math"/>
                            </a:rPr>
                          </m:ctrlPr>
                        </m:naryPr>
                        <m:sub>
                          <m:r>
                            <m:rPr>
                              <m:brk m:alnAt="23"/>
                            </m:rPr>
                            <a:rPr lang="en-US" sz="1800" i="1">
                              <a:latin typeface="Cambria Math"/>
                            </a:rPr>
                            <m:t>𝑘</m:t>
                          </m:r>
                          <m:r>
                            <a:rPr lang="en-US" sz="1800" i="1">
                              <a:latin typeface="Cambria Math"/>
                            </a:rPr>
                            <m:t>∈</m:t>
                          </m:r>
                          <m:r>
                            <a:rPr lang="en-US" sz="1800" i="1">
                              <a:latin typeface="Cambria Math"/>
                            </a:rPr>
                            <m:t>𝑑𝑜𝑤𝑛𝑠𝑡𝑟𝑒𝑎𝑚</m:t>
                          </m:r>
                          <m:d>
                            <m:dPr>
                              <m:ctrlPr>
                                <a:rPr lang="en-US" sz="1800" i="1">
                                  <a:latin typeface="Cambria Math"/>
                                </a:rPr>
                              </m:ctrlPr>
                            </m:dPr>
                            <m:e>
                              <m:r>
                                <a:rPr lang="en-US" sz="1800" i="1">
                                  <a:latin typeface="Cambria Math"/>
                                </a:rPr>
                                <m:t>𝑗</m:t>
                              </m:r>
                            </m:e>
                          </m:d>
                        </m:sub>
                        <m:sup/>
                        <m:e>
                          <m:r>
                            <a:rPr lang="en-US" sz="1800" i="1">
                              <a:latin typeface="Cambria Math"/>
                            </a:rPr>
                            <m:t>−</m:t>
                          </m:r>
                          <m:sSub>
                            <m:sSubPr>
                              <m:ctrlPr>
                                <a:rPr lang="en-US" sz="1800" i="1">
                                  <a:latin typeface="Cambria Math"/>
                                </a:rPr>
                              </m:ctrlPr>
                            </m:sSubPr>
                            <m:e>
                              <m:r>
                                <a:rPr lang="en-US" sz="1800" i="1">
                                  <a:latin typeface="Cambria Math"/>
                                </a:rPr>
                                <m:t>𝛿</m:t>
                              </m:r>
                            </m:e>
                            <m:sub>
                              <m:r>
                                <a:rPr lang="en-US" sz="1800" i="1">
                                  <a:latin typeface="Cambria Math"/>
                                </a:rPr>
                                <m:t>𝑘</m:t>
                              </m:r>
                            </m:sub>
                          </m:sSub>
                          <m:r>
                            <a:rPr lang="en-US" sz="1800" i="1">
                              <a:latin typeface="Cambria Math"/>
                            </a:rPr>
                            <m:t>  </m:t>
                          </m:r>
                          <m:sSub>
                            <m:sSubPr>
                              <m:ctrlPr>
                                <a:rPr lang="en-US" sz="1800" i="1">
                                  <a:latin typeface="Cambria Math"/>
                                </a:rPr>
                              </m:ctrlPr>
                            </m:sSubPr>
                            <m:e>
                              <m:r>
                                <a:rPr lang="en-US" sz="1800" i="1">
                                  <a:latin typeface="Cambria Math"/>
                                </a:rPr>
                                <m:t>𝑤</m:t>
                              </m:r>
                            </m:e>
                            <m:sub>
                              <m:r>
                                <a:rPr lang="en-US" sz="1800" i="1">
                                  <a:latin typeface="Cambria Math"/>
                                </a:rPr>
                                <m:t>𝑗𝑘</m:t>
                              </m:r>
                            </m:sub>
                          </m:sSub>
                          <m:r>
                            <a:rPr lang="en-US" sz="1800" i="1">
                              <a:latin typeface="Cambria Math"/>
                            </a:rPr>
                            <m:t> </m:t>
                          </m:r>
                          <m:r>
                            <a:rPr lang="fa-IR" sz="1800" i="1">
                              <a:latin typeface="Cambria Math"/>
                            </a:rPr>
                            <m:t>   </m:t>
                          </m:r>
                        </m:e>
                      </m:nary>
                    </m:oMath>
                  </m:oMathPara>
                </a14:m>
                <a:endParaRPr lang="en-US" sz="1800" dirty="0"/>
              </a:p>
              <a:p>
                <a:pPr marL="857250" lvl="1" indent="-457200">
                  <a:buFont typeface="+mj-lt"/>
                  <a:buAutoNum type="arabicPeriod"/>
                </a:pPr>
                <a:r>
                  <a:rPr lang="en-US" sz="1800" dirty="0" smtClean="0"/>
                  <a:t>For </a:t>
                </a:r>
                <a:r>
                  <a:rPr lang="en-US" sz="1800" dirty="0"/>
                  <a:t>each hidden unit, compute error term</a:t>
                </a:r>
                <a:r>
                  <a:rPr lang="en-US" sz="1800" dirty="0" smtClean="0"/>
                  <a:t>:</a:t>
                </a:r>
              </a:p>
              <a:p>
                <a:pPr marL="400050" lvl="1" indent="0">
                  <a:buNone/>
                </a:pPr>
                <a14:m>
                  <m:oMathPara xmlns:m="http://schemas.openxmlformats.org/officeDocument/2006/math">
                    <m:oMathParaPr>
                      <m:jc m:val="centerGroup"/>
                    </m:oMathParaPr>
                    <m:oMath xmlns:m="http://schemas.openxmlformats.org/officeDocument/2006/math">
                      <m:r>
                        <m:rPr>
                          <m:sty m:val="p"/>
                        </m:rPr>
                        <a:rPr lang="en-US" sz="1800">
                          <a:latin typeface="Cambria Math"/>
                        </a:rPr>
                        <m:t>Δ</m:t>
                      </m:r>
                      <m:sSub>
                        <m:sSubPr>
                          <m:ctrlPr>
                            <a:rPr lang="en-US" sz="1800" i="1">
                              <a:latin typeface="Cambria Math"/>
                            </a:rPr>
                          </m:ctrlPr>
                        </m:sSubPr>
                        <m:e>
                          <m:r>
                            <a:rPr lang="en-US" sz="1800" i="1">
                              <a:latin typeface="Cambria Math"/>
                            </a:rPr>
                            <m:t>𝑤</m:t>
                          </m:r>
                        </m:e>
                        <m:sub>
                          <m:r>
                            <a:rPr lang="en-US" sz="1800" i="1">
                              <a:latin typeface="Cambria Math"/>
                            </a:rPr>
                            <m:t>𝑖𝑗</m:t>
                          </m:r>
                        </m:sub>
                      </m:sSub>
                      <m:r>
                        <a:rPr lang="en-US" sz="1800" i="1">
                          <a:latin typeface="Cambria Math"/>
                        </a:rPr>
                        <m:t>=</m:t>
                      </m:r>
                      <m:r>
                        <a:rPr lang="en-US" sz="1800" i="1">
                          <a:latin typeface="Cambria Math"/>
                        </a:rPr>
                        <m:t>𝑅</m:t>
                      </m:r>
                      <m:sSub>
                        <m:sSubPr>
                          <m:ctrlPr>
                            <a:rPr lang="en-US" sz="1800" i="1">
                              <a:latin typeface="Cambria Math"/>
                            </a:rPr>
                          </m:ctrlPr>
                        </m:sSubPr>
                        <m:e>
                          <m:r>
                            <a:rPr lang="en-US" sz="1800" i="1">
                              <a:latin typeface="Cambria Math"/>
                            </a:rPr>
                            <m:t>𝛿</m:t>
                          </m:r>
                        </m:e>
                        <m:sub>
                          <m:r>
                            <a:rPr lang="en-US" sz="1800" i="1">
                              <a:latin typeface="Cambria Math"/>
                            </a:rPr>
                            <m:t>𝑗</m:t>
                          </m:r>
                        </m:sub>
                      </m:sSub>
                      <m:sSub>
                        <m:sSubPr>
                          <m:ctrlPr>
                            <a:rPr lang="en-US" sz="1800" i="1">
                              <a:latin typeface="Cambria Math"/>
                            </a:rPr>
                          </m:ctrlPr>
                        </m:sSubPr>
                        <m:e>
                          <m:r>
                            <a:rPr lang="en-US" sz="1800" i="1">
                              <a:latin typeface="Cambria Math"/>
                            </a:rPr>
                            <m:t>𝑥</m:t>
                          </m:r>
                        </m:e>
                        <m:sub>
                          <m:r>
                            <a:rPr lang="en-US" sz="1800" i="1">
                              <a:latin typeface="Cambria Math"/>
                            </a:rPr>
                            <m:t>𝑖𝑗</m:t>
                          </m:r>
                        </m:sub>
                      </m:sSub>
                    </m:oMath>
                  </m:oMathPara>
                </a14:m>
                <a:endParaRPr lang="en-US" sz="1800" dirty="0"/>
              </a:p>
              <a:p>
                <a:pPr marL="857250" lvl="1" indent="-457200">
                  <a:buFont typeface="+mj-lt"/>
                  <a:buAutoNum type="arabicPeriod"/>
                </a:pPr>
                <a:r>
                  <a:rPr lang="en-US" sz="1800" dirty="0" smtClean="0"/>
                  <a:t>Update </a:t>
                </a:r>
                <a:r>
                  <a:rPr lang="en-US" sz="1800" dirty="0"/>
                  <a:t>network </a:t>
                </a:r>
                <a:r>
                  <a:rPr lang="en-US" sz="1800" dirty="0" smtClean="0"/>
                  <a:t>weights</a:t>
                </a:r>
                <a:endParaRPr lang="en-US" sz="1800" dirty="0"/>
              </a:p>
              <a:p>
                <a:pPr marL="0" indent="0">
                  <a:buNone/>
                </a:pPr>
                <a:r>
                  <a:rPr lang="en-US" sz="2000" dirty="0" smtClean="0"/>
                  <a:t>End </a:t>
                </a:r>
                <a:r>
                  <a:rPr lang="en-US" sz="2000" dirty="0"/>
                  <a:t>epoch</a:t>
                </a:r>
              </a:p>
              <a:p>
                <a:pPr marL="457200" indent="-457200">
                  <a:buFont typeface="+mj-lt"/>
                  <a:buAutoNum type="arabicPeriod"/>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51" t="-674" r="-681" b="-9434"/>
                </a:stretch>
              </a:blipFill>
            </p:spPr>
            <p:txBody>
              <a:bodyPr/>
              <a:lstStyle/>
              <a:p>
                <a:r>
                  <a:rPr lang="en-US">
                    <a:noFill/>
                  </a:rPr>
                  <a:t> </a:t>
                </a:r>
              </a:p>
            </p:txBody>
          </p:sp>
        </mc:Fallback>
      </mc:AlternateContent>
      <p:sp>
        <p:nvSpPr>
          <p:cNvPr id="4" name="Content Placeholder 3"/>
          <p:cNvSpPr>
            <a:spLocks noGrp="1"/>
          </p:cNvSpPr>
          <p:nvPr>
            <p:ph sz="quarter" idx="13"/>
          </p:nvPr>
        </p:nvSpPr>
        <p:spPr/>
        <p:txBody>
          <a:bodyPr/>
          <a:lstStyle/>
          <a:p>
            <a:endParaRPr lang="en-US" dirty="0"/>
          </a:p>
        </p:txBody>
      </p:sp>
      <p:sp>
        <p:nvSpPr>
          <p:cNvPr id="5" name="Slide Number Placeholder 4"/>
          <p:cNvSpPr>
            <a:spLocks noGrp="1"/>
          </p:cNvSpPr>
          <p:nvPr>
            <p:ph type="sldNum" sz="quarter" idx="14"/>
          </p:nvPr>
        </p:nvSpPr>
        <p:spPr/>
        <p:txBody>
          <a:bodyPr/>
          <a:lstStyle/>
          <a:p>
            <a:fld id="{FA6F6034-1516-478C-9756-BC6A8296D6DE}" type="slidenum">
              <a:rPr lang="en-US" smtClean="0"/>
              <a:pPr/>
              <a:t>34</a:t>
            </a:fld>
            <a:endParaRPr lang="en-US" dirty="0"/>
          </a:p>
        </p:txBody>
      </p:sp>
      <p:sp>
        <p:nvSpPr>
          <p:cNvPr id="10" name="Rectangle 9"/>
          <p:cNvSpPr/>
          <p:nvPr/>
        </p:nvSpPr>
        <p:spPr>
          <a:xfrm>
            <a:off x="1524000" y="2438400"/>
            <a:ext cx="6553200" cy="3810000"/>
          </a:xfrm>
          <a:prstGeom prst="rect">
            <a:avLst/>
          </a:prstGeom>
          <a:no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905290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Hidden Layers</a:t>
            </a:r>
            <a:endParaRPr lang="en-US" dirty="0"/>
          </a:p>
        </p:txBody>
      </p:sp>
      <p:sp>
        <p:nvSpPr>
          <p:cNvPr id="3" name="Content Placeholder 2"/>
          <p:cNvSpPr>
            <a:spLocks noGrp="1"/>
          </p:cNvSpPr>
          <p:nvPr>
            <p:ph idx="1"/>
          </p:nvPr>
        </p:nvSpPr>
        <p:spPr/>
        <p:txBody>
          <a:bodyPr/>
          <a:lstStyle/>
          <a:p>
            <a:r>
              <a:rPr lang="en-US" dirty="0" smtClean="0"/>
              <a:t>The same algorithm holds for more hidden layers. </a:t>
            </a:r>
            <a:endParaRPr lang="en-US" dirty="0"/>
          </a:p>
        </p:txBody>
      </p:sp>
      <p:sp>
        <p:nvSpPr>
          <p:cNvPr id="4" name="Content Placeholder 3"/>
          <p:cNvSpPr>
            <a:spLocks noGrp="1"/>
          </p:cNvSpPr>
          <p:nvPr>
            <p:ph sz="quarter" idx="13"/>
          </p:nvPr>
        </p:nvSpPr>
        <p:spPr/>
        <p:txBody>
          <a:bodyPr/>
          <a:lstStyle/>
          <a:p>
            <a:endParaRPr lang="en-US"/>
          </a:p>
        </p:txBody>
      </p:sp>
      <p:sp>
        <p:nvSpPr>
          <p:cNvPr id="5" name="Slide Number Placeholder 4"/>
          <p:cNvSpPr>
            <a:spLocks noGrp="1"/>
          </p:cNvSpPr>
          <p:nvPr>
            <p:ph type="sldNum" sz="quarter" idx="14"/>
          </p:nvPr>
        </p:nvSpPr>
        <p:spPr/>
        <p:txBody>
          <a:bodyPr/>
          <a:lstStyle/>
          <a:p>
            <a:fld id="{FA6F6034-1516-478C-9756-BC6A8296D6DE}" type="slidenum">
              <a:rPr lang="en-US" smtClean="0"/>
              <a:pPr/>
              <a:t>35</a:t>
            </a:fld>
            <a:endParaRPr lang="en-US" dirty="0"/>
          </a:p>
        </p:txBody>
      </p:sp>
      <p:grpSp>
        <p:nvGrpSpPr>
          <p:cNvPr id="11" name="Group 51"/>
          <p:cNvGrpSpPr>
            <a:grpSpLocks/>
          </p:cNvGrpSpPr>
          <p:nvPr/>
        </p:nvGrpSpPr>
        <p:grpSpPr bwMode="auto">
          <a:xfrm rot="5400000">
            <a:off x="4710290" y="2740750"/>
            <a:ext cx="1219098" cy="1690086"/>
            <a:chOff x="2256" y="2496"/>
            <a:chExt cx="1008" cy="1368"/>
          </a:xfrm>
        </p:grpSpPr>
        <p:grpSp>
          <p:nvGrpSpPr>
            <p:cNvPr id="15" name="Group 26"/>
            <p:cNvGrpSpPr>
              <a:grpSpLocks/>
            </p:cNvGrpSpPr>
            <p:nvPr/>
          </p:nvGrpSpPr>
          <p:grpSpPr bwMode="auto">
            <a:xfrm>
              <a:off x="2256" y="3720"/>
              <a:ext cx="1008" cy="144"/>
              <a:chOff x="2256" y="3720"/>
              <a:chExt cx="1008" cy="144"/>
            </a:xfrm>
          </p:grpSpPr>
          <p:sp>
            <p:nvSpPr>
              <p:cNvPr id="46"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 name="Group 25"/>
            <p:cNvGrpSpPr>
              <a:grpSpLocks/>
            </p:cNvGrpSpPr>
            <p:nvPr/>
          </p:nvGrpSpPr>
          <p:grpSpPr bwMode="auto">
            <a:xfrm>
              <a:off x="2496" y="3108"/>
              <a:ext cx="576" cy="144"/>
              <a:chOff x="2496" y="3168"/>
              <a:chExt cx="576" cy="144"/>
            </a:xfrm>
          </p:grpSpPr>
          <p:sp>
            <p:nvSpPr>
              <p:cNvPr id="43"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 name="Group 27"/>
            <p:cNvGrpSpPr>
              <a:grpSpLocks/>
            </p:cNvGrpSpPr>
            <p:nvPr/>
          </p:nvGrpSpPr>
          <p:grpSpPr bwMode="auto">
            <a:xfrm>
              <a:off x="2495" y="2496"/>
              <a:ext cx="576" cy="144"/>
              <a:chOff x="2495" y="2496"/>
              <a:chExt cx="576" cy="144"/>
            </a:xfrm>
          </p:grpSpPr>
          <p:sp>
            <p:nvSpPr>
              <p:cNvPr id="40" name="Oval 21"/>
              <p:cNvSpPr>
                <a:spLocks noChangeArrowheads="1"/>
              </p:cNvSpPr>
              <p:nvPr/>
            </p:nvSpPr>
            <p:spPr bwMode="auto">
              <a:xfrm>
                <a:off x="2495"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24"/>
              <p:cNvSpPr>
                <a:spLocks noChangeArrowheads="1"/>
              </p:cNvSpPr>
              <p:nvPr/>
            </p:nvSpPr>
            <p:spPr bwMode="auto">
              <a:xfrm>
                <a:off x="2927"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8" name="AutoShape 28"/>
            <p:cNvCxnSpPr>
              <a:cxnSpLocks noChangeShapeType="1"/>
              <a:stCxn id="41" idx="4"/>
              <a:endCxn id="43" idx="0"/>
            </p:cNvCxnSpPr>
            <p:nvPr/>
          </p:nvCxnSpPr>
          <p:spPr bwMode="auto">
            <a:xfrm rot="16200000" flipH="1">
              <a:off x="2766" y="2873"/>
              <a:ext cx="468" cy="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29"/>
            <p:cNvCxnSpPr>
              <a:cxnSpLocks noChangeShapeType="1"/>
              <a:stCxn id="41" idx="4"/>
              <a:endCxn id="44" idx="0"/>
            </p:cNvCxnSpPr>
            <p:nvPr/>
          </p:nvCxnSpPr>
          <p:spPr bwMode="auto">
            <a:xfrm rot="16200000" flipH="1" flipV="1">
              <a:off x="2550" y="2658"/>
              <a:ext cx="468" cy="43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1"/>
            <p:cNvCxnSpPr>
              <a:cxnSpLocks noChangeShapeType="1"/>
              <a:stCxn id="40" idx="4"/>
              <a:endCxn id="43" idx="0"/>
            </p:cNvCxnSpPr>
            <p:nvPr/>
          </p:nvCxnSpPr>
          <p:spPr bwMode="auto">
            <a:xfrm rot="16200000" flipH="1">
              <a:off x="2550" y="2657"/>
              <a:ext cx="468" cy="43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2"/>
            <p:cNvCxnSpPr>
              <a:cxnSpLocks noChangeShapeType="1"/>
              <a:stCxn id="40" idx="4"/>
              <a:endCxn id="44" idx="0"/>
            </p:cNvCxnSpPr>
            <p:nvPr/>
          </p:nvCxnSpPr>
          <p:spPr bwMode="auto">
            <a:xfrm rot="16200000" flipH="1">
              <a:off x="2334" y="2873"/>
              <a:ext cx="468" cy="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40"/>
            <p:cNvCxnSpPr>
              <a:cxnSpLocks noChangeShapeType="1"/>
              <a:endCxn id="49"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1"/>
            <p:cNvCxnSpPr>
              <a:cxnSpLocks noChangeShapeType="1"/>
              <a:stCxn id="44" idx="4"/>
              <a:endCxn id="46"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4"/>
            <p:cNvCxnSpPr>
              <a:cxnSpLocks noChangeShapeType="1"/>
              <a:stCxn id="43" idx="4"/>
              <a:endCxn id="48"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5"/>
            <p:cNvCxnSpPr>
              <a:cxnSpLocks noChangeShapeType="1"/>
              <a:stCxn id="43" idx="4"/>
              <a:endCxn id="47"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46"/>
            <p:cNvCxnSpPr>
              <a:cxnSpLocks noChangeShapeType="1"/>
              <a:stCxn id="43" idx="4"/>
              <a:endCxn id="49"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47"/>
            <p:cNvCxnSpPr>
              <a:cxnSpLocks noChangeShapeType="1"/>
              <a:stCxn id="43" idx="4"/>
              <a:endCxn id="46"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49"/>
            <p:cNvCxnSpPr>
              <a:cxnSpLocks noChangeShapeType="1"/>
              <a:stCxn id="44" idx="4"/>
              <a:endCxn id="48"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mc:AlternateContent xmlns:mc="http://schemas.openxmlformats.org/markup-compatibility/2006" xmlns:a14="http://schemas.microsoft.com/office/drawing/2010/main">
        <mc:Choice Requires="a14">
          <p:sp>
            <p:nvSpPr>
              <p:cNvPr id="12" name="TextBox 11"/>
              <p:cNvSpPr txBox="1"/>
              <p:nvPr/>
            </p:nvSpPr>
            <p:spPr>
              <a:xfrm>
                <a:off x="2963488" y="4594091"/>
                <a:ext cx="6561512" cy="369332"/>
              </a:xfrm>
              <a:prstGeom prst="rect">
                <a:avLst/>
              </a:prstGeom>
              <a:noFill/>
            </p:spPr>
            <p:txBody>
              <a:bodyPr wrap="square" rtlCol="0">
                <a:spAutoFit/>
              </a:bodyPr>
              <a:lstStyle/>
              <a:p>
                <a:r>
                  <a:rPr lang="en-US" sz="1800" u="none" dirty="0" smtClean="0"/>
                  <a:t>input    </a:t>
                </a:r>
                <a14:m>
                  <m:oMath xmlns:m="http://schemas.openxmlformats.org/officeDocument/2006/math">
                    <m:sSub>
                      <m:sSubPr>
                        <m:ctrlPr>
                          <a:rPr lang="en-US" sz="1800" b="0" i="1" u="none" smtClean="0">
                            <a:latin typeface="Cambria Math"/>
                          </a:rPr>
                        </m:ctrlPr>
                      </m:sSubPr>
                      <m:e>
                        <m:r>
                          <a:rPr lang="en-US" sz="1800" b="0" i="1" u="none" smtClean="0">
                            <a:latin typeface="Cambria Math"/>
                          </a:rPr>
                          <m:t>h</m:t>
                        </m:r>
                      </m:e>
                      <m:sub>
                        <m:r>
                          <a:rPr lang="en-US" sz="1800" b="0" i="1" u="none" smtClean="0">
                            <a:latin typeface="Cambria Math"/>
                          </a:rPr>
                          <m:t>1</m:t>
                        </m:r>
                      </m:sub>
                    </m:sSub>
                  </m:oMath>
                </a14:m>
                <a:r>
                  <a:rPr lang="en-US" sz="1800" u="none" dirty="0"/>
                  <a:t> </a:t>
                </a:r>
                <a:r>
                  <a:rPr lang="en-US" sz="1800" u="none" dirty="0" smtClean="0"/>
                  <a:t>       </a:t>
                </a:r>
                <a:r>
                  <a:rPr lang="en-US" sz="1800" i="1" u="none" dirty="0" smtClean="0">
                    <a:latin typeface="Cambria Math"/>
                  </a:rPr>
                  <a:t> </a:t>
                </a:r>
                <a14:m>
                  <m:oMath xmlns:m="http://schemas.openxmlformats.org/officeDocument/2006/math">
                    <m:sSub>
                      <m:sSubPr>
                        <m:ctrlPr>
                          <a:rPr lang="en-US" sz="1800" i="1" u="none">
                            <a:latin typeface="Cambria Math"/>
                          </a:rPr>
                        </m:ctrlPr>
                      </m:sSubPr>
                      <m:e>
                        <m:r>
                          <a:rPr lang="en-US" sz="1800" i="1" u="none">
                            <a:latin typeface="Cambria Math"/>
                          </a:rPr>
                          <m:t>h</m:t>
                        </m:r>
                      </m:e>
                      <m:sub>
                        <m:r>
                          <a:rPr lang="en-US" sz="1800" b="0" i="1" u="none" smtClean="0">
                            <a:latin typeface="Cambria Math"/>
                          </a:rPr>
                          <m:t>2</m:t>
                        </m:r>
                      </m:sub>
                    </m:sSub>
                  </m:oMath>
                </a14:m>
                <a:r>
                  <a:rPr lang="en-US" sz="1800" u="none" dirty="0" smtClean="0"/>
                  <a:t>         </a:t>
                </a:r>
                <a14:m>
                  <m:oMath xmlns:m="http://schemas.openxmlformats.org/officeDocument/2006/math">
                    <m:sSub>
                      <m:sSubPr>
                        <m:ctrlPr>
                          <a:rPr lang="en-US" sz="1800" i="1" u="none">
                            <a:latin typeface="Cambria Math"/>
                          </a:rPr>
                        </m:ctrlPr>
                      </m:sSubPr>
                      <m:e>
                        <m:r>
                          <a:rPr lang="en-US" sz="1800" i="1" u="none">
                            <a:latin typeface="Cambria Math"/>
                          </a:rPr>
                          <m:t>h</m:t>
                        </m:r>
                      </m:e>
                      <m:sub>
                        <m:r>
                          <a:rPr lang="en-US" sz="1800" b="0" i="1" u="none" smtClean="0">
                            <a:latin typeface="Cambria Math"/>
                          </a:rPr>
                          <m:t>3</m:t>
                        </m:r>
                      </m:sub>
                    </m:sSub>
                  </m:oMath>
                </a14:m>
                <a:r>
                  <a:rPr lang="en-US" sz="1800" i="1" u="none" dirty="0" smtClean="0">
                    <a:latin typeface="Cambria Math"/>
                  </a:rPr>
                  <a:t>	</a:t>
                </a:r>
                <a:r>
                  <a:rPr lang="en-US" sz="1800" u="none" dirty="0" smtClean="0">
                    <a:latin typeface="Cambria Math"/>
                  </a:rPr>
                  <a:t>output</a:t>
                </a:r>
                <a:endParaRPr lang="en-US" sz="1800" u="none" dirty="0">
                  <a:latin typeface="Cambria Math"/>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2963488" y="4594091"/>
                <a:ext cx="6561512" cy="369332"/>
              </a:xfrm>
              <a:prstGeom prst="rect">
                <a:avLst/>
              </a:prstGeom>
              <a:blipFill rotWithShape="1">
                <a:blip r:embed="rId2"/>
                <a:stretch>
                  <a:fillRect l="-743" t="-10000" b="-26667"/>
                </a:stretch>
              </a:blipFill>
            </p:spPr>
            <p:txBody>
              <a:bodyPr/>
              <a:lstStyle/>
              <a:p>
                <a:r>
                  <a:rPr lang="en-US">
                    <a:noFill/>
                  </a:rPr>
                  <a:t> </a:t>
                </a:r>
              </a:p>
            </p:txBody>
          </p:sp>
        </mc:Fallback>
      </mc:AlternateContent>
      <p:grpSp>
        <p:nvGrpSpPr>
          <p:cNvPr id="50" name="Group 51"/>
          <p:cNvGrpSpPr>
            <a:grpSpLocks/>
          </p:cNvGrpSpPr>
          <p:nvPr/>
        </p:nvGrpSpPr>
        <p:grpSpPr bwMode="auto">
          <a:xfrm rot="5400000">
            <a:off x="3220245" y="2941561"/>
            <a:ext cx="1171930" cy="1690086"/>
            <a:chOff x="2007" y="2496"/>
            <a:chExt cx="969" cy="1368"/>
          </a:xfrm>
        </p:grpSpPr>
        <p:grpSp>
          <p:nvGrpSpPr>
            <p:cNvPr id="51" name="Group 26"/>
            <p:cNvGrpSpPr>
              <a:grpSpLocks/>
            </p:cNvGrpSpPr>
            <p:nvPr/>
          </p:nvGrpSpPr>
          <p:grpSpPr bwMode="auto">
            <a:xfrm>
              <a:off x="2007" y="3711"/>
              <a:ext cx="969" cy="153"/>
              <a:chOff x="2007" y="3711"/>
              <a:chExt cx="969" cy="153"/>
            </a:xfrm>
          </p:grpSpPr>
          <p:sp>
            <p:nvSpPr>
              <p:cNvPr id="81" name="Oval 10"/>
              <p:cNvSpPr>
                <a:spLocks noChangeArrowheads="1"/>
              </p:cNvSpPr>
              <p:nvPr/>
            </p:nvSpPr>
            <p:spPr bwMode="auto">
              <a:xfrm>
                <a:off x="2007" y="3711"/>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 name="Group 25"/>
            <p:cNvGrpSpPr>
              <a:grpSpLocks/>
            </p:cNvGrpSpPr>
            <p:nvPr/>
          </p:nvGrpSpPr>
          <p:grpSpPr bwMode="auto">
            <a:xfrm>
              <a:off x="2385" y="3108"/>
              <a:ext cx="522" cy="144"/>
              <a:chOff x="2385" y="3168"/>
              <a:chExt cx="522" cy="144"/>
            </a:xfrm>
          </p:grpSpPr>
          <p:sp>
            <p:nvSpPr>
              <p:cNvPr id="79" name="Oval 17"/>
              <p:cNvSpPr>
                <a:spLocks noChangeArrowheads="1"/>
              </p:cNvSpPr>
              <p:nvPr/>
            </p:nvSpPr>
            <p:spPr bwMode="auto">
              <a:xfrm>
                <a:off x="2763"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Oval 19"/>
              <p:cNvSpPr>
                <a:spLocks noChangeArrowheads="1"/>
              </p:cNvSpPr>
              <p:nvPr/>
            </p:nvSpPr>
            <p:spPr bwMode="auto">
              <a:xfrm>
                <a:off x="2385"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 name="Group 27"/>
            <p:cNvGrpSpPr>
              <a:grpSpLocks/>
            </p:cNvGrpSpPr>
            <p:nvPr/>
          </p:nvGrpSpPr>
          <p:grpSpPr bwMode="auto">
            <a:xfrm>
              <a:off x="2403" y="2496"/>
              <a:ext cx="429" cy="144"/>
              <a:chOff x="2403" y="2496"/>
              <a:chExt cx="429" cy="144"/>
            </a:xfrm>
          </p:grpSpPr>
          <p:sp>
            <p:nvSpPr>
              <p:cNvPr id="76" name="Oval 21"/>
              <p:cNvSpPr>
                <a:spLocks noChangeArrowheads="1"/>
              </p:cNvSpPr>
              <p:nvPr/>
            </p:nvSpPr>
            <p:spPr bwMode="auto">
              <a:xfrm>
                <a:off x="2403"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54" name="AutoShape 28"/>
            <p:cNvCxnSpPr>
              <a:cxnSpLocks noChangeShapeType="1"/>
              <a:stCxn id="77" idx="4"/>
              <a:endCxn id="79" idx="0"/>
            </p:cNvCxnSpPr>
            <p:nvPr/>
          </p:nvCxnSpPr>
          <p:spPr bwMode="auto">
            <a:xfrm rot="16200000" flipH="1">
              <a:off x="2564" y="2836"/>
              <a:ext cx="468" cy="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AutoShape 29"/>
            <p:cNvCxnSpPr>
              <a:cxnSpLocks noChangeShapeType="1"/>
              <a:stCxn id="77" idx="4"/>
              <a:endCxn id="80" idx="0"/>
            </p:cNvCxnSpPr>
            <p:nvPr/>
          </p:nvCxnSpPr>
          <p:spPr bwMode="auto">
            <a:xfrm rot="16200000" flipH="1" flipV="1">
              <a:off x="2375" y="2722"/>
              <a:ext cx="468" cy="30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AutoShape 31"/>
            <p:cNvCxnSpPr>
              <a:cxnSpLocks noChangeShapeType="1"/>
              <a:stCxn id="76" idx="4"/>
              <a:endCxn id="79" idx="0"/>
            </p:cNvCxnSpPr>
            <p:nvPr/>
          </p:nvCxnSpPr>
          <p:spPr bwMode="auto">
            <a:xfrm rot="16200000" flipH="1">
              <a:off x="2421" y="2694"/>
              <a:ext cx="468" cy="3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AutoShape 32"/>
            <p:cNvCxnSpPr>
              <a:cxnSpLocks noChangeShapeType="1"/>
              <a:stCxn id="76" idx="4"/>
              <a:endCxn id="80" idx="0"/>
            </p:cNvCxnSpPr>
            <p:nvPr/>
          </p:nvCxnSpPr>
          <p:spPr bwMode="auto">
            <a:xfrm rot="16200000" flipH="1" flipV="1">
              <a:off x="2232" y="2865"/>
              <a:ext cx="468" cy="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AutoShape 41"/>
            <p:cNvCxnSpPr>
              <a:cxnSpLocks noChangeShapeType="1"/>
              <a:stCxn id="80" idx="4"/>
              <a:endCxn id="82" idx="0"/>
            </p:cNvCxnSpPr>
            <p:nvPr/>
          </p:nvCxnSpPr>
          <p:spPr bwMode="auto">
            <a:xfrm rot="16200000" flipH="1" flipV="1">
              <a:off x="2159" y="3422"/>
              <a:ext cx="468" cy="12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AutoShape 45"/>
            <p:cNvCxnSpPr>
              <a:cxnSpLocks noChangeShapeType="1"/>
              <a:stCxn id="79" idx="4"/>
              <a:endCxn id="83" idx="0"/>
            </p:cNvCxnSpPr>
            <p:nvPr/>
          </p:nvCxnSpPr>
          <p:spPr bwMode="auto">
            <a:xfrm rot="16200000" flipH="1">
              <a:off x="2636" y="3451"/>
              <a:ext cx="468" cy="6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AutoShape 46"/>
            <p:cNvCxnSpPr>
              <a:cxnSpLocks noChangeShapeType="1"/>
              <a:stCxn id="79" idx="4"/>
              <a:endCxn id="85" idx="0"/>
            </p:cNvCxnSpPr>
            <p:nvPr/>
          </p:nvCxnSpPr>
          <p:spPr bwMode="auto">
            <a:xfrm rot="16200000" flipH="1" flipV="1">
              <a:off x="2492" y="3376"/>
              <a:ext cx="468" cy="2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AutoShape 47"/>
            <p:cNvCxnSpPr>
              <a:cxnSpLocks noChangeShapeType="1"/>
              <a:stCxn id="79" idx="4"/>
              <a:endCxn id="82" idx="0"/>
            </p:cNvCxnSpPr>
            <p:nvPr/>
          </p:nvCxnSpPr>
          <p:spPr bwMode="auto">
            <a:xfrm rot="16200000" flipH="1" flipV="1">
              <a:off x="2348" y="3232"/>
              <a:ext cx="468" cy="5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AutoShape 48"/>
            <p:cNvCxnSpPr>
              <a:cxnSpLocks noChangeShapeType="1"/>
              <a:stCxn id="79" idx="4"/>
              <a:endCxn id="119" idx="0"/>
            </p:cNvCxnSpPr>
            <p:nvPr/>
          </p:nvCxnSpPr>
          <p:spPr bwMode="auto">
            <a:xfrm rot="16200000" flipH="1" flipV="1">
              <a:off x="2228" y="3104"/>
              <a:ext cx="459" cy="75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6" name="Group 51"/>
          <p:cNvGrpSpPr>
            <a:grpSpLocks/>
          </p:cNvGrpSpPr>
          <p:nvPr/>
        </p:nvGrpSpPr>
        <p:grpSpPr bwMode="auto">
          <a:xfrm rot="5400000">
            <a:off x="3843115" y="1784514"/>
            <a:ext cx="1350923" cy="3115787"/>
            <a:chOff x="2147" y="1351"/>
            <a:chExt cx="1117" cy="2522"/>
          </a:xfrm>
        </p:grpSpPr>
        <p:grpSp>
          <p:nvGrpSpPr>
            <p:cNvPr id="87" name="Group 26"/>
            <p:cNvGrpSpPr>
              <a:grpSpLocks/>
            </p:cNvGrpSpPr>
            <p:nvPr/>
          </p:nvGrpSpPr>
          <p:grpSpPr bwMode="auto">
            <a:xfrm>
              <a:off x="2256" y="3720"/>
              <a:ext cx="1008" cy="153"/>
              <a:chOff x="2256" y="3720"/>
              <a:chExt cx="1008" cy="153"/>
            </a:xfrm>
          </p:grpSpPr>
          <p:sp>
            <p:nvSpPr>
              <p:cNvPr id="118"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Oval 12"/>
              <p:cNvSpPr>
                <a:spLocks noChangeArrowheads="1"/>
              </p:cNvSpPr>
              <p:nvPr/>
            </p:nvSpPr>
            <p:spPr bwMode="auto">
              <a:xfrm>
                <a:off x="2589"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Oval 13"/>
              <p:cNvSpPr>
                <a:spLocks noChangeArrowheads="1"/>
              </p:cNvSpPr>
              <p:nvPr/>
            </p:nvSpPr>
            <p:spPr bwMode="auto">
              <a:xfrm>
                <a:off x="3120" y="3729"/>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8" name="Group 25"/>
            <p:cNvGrpSpPr>
              <a:grpSpLocks/>
            </p:cNvGrpSpPr>
            <p:nvPr/>
          </p:nvGrpSpPr>
          <p:grpSpPr bwMode="auto">
            <a:xfrm>
              <a:off x="2319" y="3108"/>
              <a:ext cx="486" cy="144"/>
              <a:chOff x="2319" y="3168"/>
              <a:chExt cx="486" cy="144"/>
            </a:xfrm>
          </p:grpSpPr>
          <p:sp>
            <p:nvSpPr>
              <p:cNvPr id="115" name="Oval 17"/>
              <p:cNvSpPr>
                <a:spLocks noChangeArrowheads="1"/>
              </p:cNvSpPr>
              <p:nvPr/>
            </p:nvSpPr>
            <p:spPr bwMode="auto">
              <a:xfrm>
                <a:off x="2661"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Oval 19"/>
              <p:cNvSpPr>
                <a:spLocks noChangeArrowheads="1"/>
              </p:cNvSpPr>
              <p:nvPr/>
            </p:nvSpPr>
            <p:spPr bwMode="auto">
              <a:xfrm>
                <a:off x="2319"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9" name="Group 27"/>
            <p:cNvGrpSpPr>
              <a:grpSpLocks/>
            </p:cNvGrpSpPr>
            <p:nvPr/>
          </p:nvGrpSpPr>
          <p:grpSpPr bwMode="auto">
            <a:xfrm>
              <a:off x="2403" y="2496"/>
              <a:ext cx="429" cy="144"/>
              <a:chOff x="2403" y="2496"/>
              <a:chExt cx="429" cy="144"/>
            </a:xfrm>
          </p:grpSpPr>
          <p:sp>
            <p:nvSpPr>
              <p:cNvPr id="112" name="Oval 21"/>
              <p:cNvSpPr>
                <a:spLocks noChangeArrowheads="1"/>
              </p:cNvSpPr>
              <p:nvPr/>
            </p:nvSpPr>
            <p:spPr bwMode="auto">
              <a:xfrm>
                <a:off x="2403"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90" name="AutoShape 28"/>
            <p:cNvCxnSpPr>
              <a:cxnSpLocks noChangeShapeType="1"/>
              <a:stCxn id="113" idx="4"/>
              <a:endCxn id="115" idx="0"/>
            </p:cNvCxnSpPr>
            <p:nvPr/>
          </p:nvCxnSpPr>
          <p:spPr bwMode="auto">
            <a:xfrm rot="16200000" flipH="1" flipV="1">
              <a:off x="2513" y="2860"/>
              <a:ext cx="468" cy="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AutoShape 29"/>
            <p:cNvCxnSpPr>
              <a:cxnSpLocks noChangeShapeType="1"/>
              <a:stCxn id="113" idx="4"/>
              <a:endCxn id="116" idx="0"/>
            </p:cNvCxnSpPr>
            <p:nvPr/>
          </p:nvCxnSpPr>
          <p:spPr bwMode="auto">
            <a:xfrm rot="16200000" flipH="1" flipV="1">
              <a:off x="2342" y="2689"/>
              <a:ext cx="468" cy="36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AutoShape 31"/>
            <p:cNvCxnSpPr>
              <a:cxnSpLocks noChangeShapeType="1"/>
              <a:stCxn id="112" idx="4"/>
              <a:endCxn id="115" idx="0"/>
            </p:cNvCxnSpPr>
            <p:nvPr/>
          </p:nvCxnSpPr>
          <p:spPr bwMode="auto">
            <a:xfrm rot="16200000" flipH="1">
              <a:off x="2370" y="2745"/>
              <a:ext cx="468" cy="25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AutoShape 32"/>
            <p:cNvCxnSpPr>
              <a:cxnSpLocks noChangeShapeType="1"/>
              <a:stCxn id="112" idx="4"/>
              <a:endCxn id="116" idx="0"/>
            </p:cNvCxnSpPr>
            <p:nvPr/>
          </p:nvCxnSpPr>
          <p:spPr bwMode="auto">
            <a:xfrm rot="16200000" flipH="1" flipV="1">
              <a:off x="2199" y="2832"/>
              <a:ext cx="468" cy="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AutoShape 41"/>
            <p:cNvCxnSpPr>
              <a:cxnSpLocks noChangeShapeType="1"/>
              <a:stCxn id="116" idx="4"/>
              <a:endCxn id="118" idx="0"/>
            </p:cNvCxnSpPr>
            <p:nvPr/>
          </p:nvCxnSpPr>
          <p:spPr bwMode="auto">
            <a:xfrm rot="16200000" flipH="1" flipV="1">
              <a:off x="2126" y="3454"/>
              <a:ext cx="468" cy="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AutoShape 44"/>
            <p:cNvCxnSpPr>
              <a:cxnSpLocks noChangeShapeType="1"/>
              <a:stCxn id="115" idx="4"/>
              <a:endCxn id="120" idx="0"/>
            </p:cNvCxnSpPr>
            <p:nvPr/>
          </p:nvCxnSpPr>
          <p:spPr bwMode="auto">
            <a:xfrm rot="16200000" flipH="1">
              <a:off x="2724" y="3261"/>
              <a:ext cx="477" cy="4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 name="AutoShape 45"/>
            <p:cNvCxnSpPr>
              <a:cxnSpLocks noChangeShapeType="1"/>
              <a:stCxn id="115" idx="4"/>
              <a:endCxn id="119" idx="0"/>
            </p:cNvCxnSpPr>
            <p:nvPr/>
          </p:nvCxnSpPr>
          <p:spPr bwMode="auto">
            <a:xfrm rot="16200000" flipH="1" flipV="1">
              <a:off x="2463" y="3450"/>
              <a:ext cx="468" cy="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AutoShape 47"/>
            <p:cNvCxnSpPr>
              <a:cxnSpLocks noChangeShapeType="1"/>
              <a:stCxn id="115" idx="4"/>
              <a:endCxn id="118" idx="0"/>
            </p:cNvCxnSpPr>
            <p:nvPr/>
          </p:nvCxnSpPr>
          <p:spPr bwMode="auto">
            <a:xfrm rot="16200000" flipH="1" flipV="1">
              <a:off x="2297" y="3283"/>
              <a:ext cx="468" cy="4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AutoShape 49"/>
            <p:cNvCxnSpPr>
              <a:cxnSpLocks noChangeShapeType="1"/>
              <a:stCxn id="116" idx="4"/>
              <a:endCxn id="120" idx="0"/>
            </p:cNvCxnSpPr>
            <p:nvPr/>
          </p:nvCxnSpPr>
          <p:spPr bwMode="auto">
            <a:xfrm rot="16200000" flipH="1">
              <a:off x="2553" y="3090"/>
              <a:ext cx="477" cy="80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1" name="Line 50"/>
            <p:cNvSpPr>
              <a:spLocks noChangeShapeType="1"/>
            </p:cNvSpPr>
            <p:nvPr/>
          </p:nvSpPr>
          <p:spPr bwMode="auto">
            <a:xfrm flipV="1">
              <a:off x="2147" y="1351"/>
              <a:ext cx="0" cy="251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22" name="AutoShape 32"/>
          <p:cNvCxnSpPr>
            <a:cxnSpLocks noChangeShapeType="1"/>
            <a:stCxn id="113" idx="4"/>
            <a:endCxn id="80" idx="0"/>
          </p:cNvCxnSpPr>
          <p:nvPr/>
        </p:nvCxnSpPr>
        <p:spPr bwMode="auto">
          <a:xfrm flipH="1">
            <a:off x="3895163" y="3408327"/>
            <a:ext cx="588821" cy="33655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AutoShape 32"/>
          <p:cNvCxnSpPr>
            <a:cxnSpLocks noChangeShapeType="1"/>
            <a:stCxn id="112" idx="4"/>
            <a:endCxn id="80" idx="0"/>
          </p:cNvCxnSpPr>
          <p:nvPr/>
        </p:nvCxnSpPr>
        <p:spPr bwMode="auto">
          <a:xfrm flipH="1">
            <a:off x="3895163" y="3063641"/>
            <a:ext cx="588821" cy="68123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AutoShape 32"/>
          <p:cNvCxnSpPr>
            <a:cxnSpLocks noChangeShapeType="1"/>
            <a:stCxn id="76" idx="4"/>
            <a:endCxn id="115" idx="0"/>
          </p:cNvCxnSpPr>
          <p:nvPr/>
        </p:nvCxnSpPr>
        <p:spPr bwMode="auto">
          <a:xfrm flipH="1" flipV="1">
            <a:off x="3905797" y="3375672"/>
            <a:ext cx="567553" cy="39097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AutoShape 32"/>
          <p:cNvCxnSpPr>
            <a:cxnSpLocks noChangeShapeType="1"/>
            <a:stCxn id="46" idx="4"/>
            <a:endCxn id="79" idx="0"/>
          </p:cNvCxnSpPr>
          <p:nvPr/>
        </p:nvCxnSpPr>
        <p:spPr bwMode="auto">
          <a:xfrm flipH="1">
            <a:off x="3895163" y="3063323"/>
            <a:ext cx="579634" cy="113871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AutoShape 32"/>
          <p:cNvCxnSpPr>
            <a:cxnSpLocks noChangeShapeType="1"/>
            <a:stCxn id="77" idx="4"/>
            <a:endCxn id="116" idx="0"/>
          </p:cNvCxnSpPr>
          <p:nvPr/>
        </p:nvCxnSpPr>
        <p:spPr bwMode="auto">
          <a:xfrm flipH="1" flipV="1">
            <a:off x="3905797" y="2962050"/>
            <a:ext cx="567553" cy="114928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AutoShape 45"/>
          <p:cNvCxnSpPr>
            <a:cxnSpLocks noChangeShapeType="1"/>
            <a:stCxn id="115" idx="4"/>
            <a:endCxn id="83" idx="0"/>
          </p:cNvCxnSpPr>
          <p:nvPr/>
        </p:nvCxnSpPr>
        <p:spPr bwMode="auto">
          <a:xfrm flipH="1">
            <a:off x="3139071" y="3375667"/>
            <a:ext cx="588822" cy="9098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AutoShape 45"/>
          <p:cNvCxnSpPr>
            <a:cxnSpLocks noChangeShapeType="1"/>
            <a:stCxn id="80" idx="4"/>
            <a:endCxn id="83" idx="0"/>
          </p:cNvCxnSpPr>
          <p:nvPr/>
        </p:nvCxnSpPr>
        <p:spPr bwMode="auto">
          <a:xfrm flipH="1">
            <a:off x="3139071" y="3744880"/>
            <a:ext cx="578188" cy="5406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AutoShape 45"/>
          <p:cNvCxnSpPr>
            <a:cxnSpLocks noChangeShapeType="1"/>
            <a:stCxn id="116" idx="4"/>
            <a:endCxn id="83" idx="0"/>
          </p:cNvCxnSpPr>
          <p:nvPr/>
        </p:nvCxnSpPr>
        <p:spPr bwMode="auto">
          <a:xfrm flipH="1">
            <a:off x="3139071" y="2962045"/>
            <a:ext cx="588822" cy="132344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AutoShape 45"/>
          <p:cNvCxnSpPr>
            <a:cxnSpLocks noChangeShapeType="1"/>
            <a:stCxn id="80" idx="4"/>
            <a:endCxn id="85" idx="0"/>
          </p:cNvCxnSpPr>
          <p:nvPr/>
        </p:nvCxnSpPr>
        <p:spPr bwMode="auto">
          <a:xfrm flipH="1">
            <a:off x="3139071" y="3744880"/>
            <a:ext cx="578188" cy="19229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AutoShape 45"/>
          <p:cNvCxnSpPr>
            <a:cxnSpLocks noChangeShapeType="1"/>
            <a:stCxn id="80" idx="4"/>
            <a:endCxn id="81" idx="0"/>
          </p:cNvCxnSpPr>
          <p:nvPr/>
        </p:nvCxnSpPr>
        <p:spPr bwMode="auto">
          <a:xfrm flipH="1" flipV="1">
            <a:off x="3150190" y="3287719"/>
            <a:ext cx="567069" cy="45716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 name="AutoShape 45"/>
          <p:cNvCxnSpPr>
            <a:cxnSpLocks noChangeShapeType="1"/>
            <a:stCxn id="80" idx="4"/>
            <a:endCxn id="118" idx="0"/>
          </p:cNvCxnSpPr>
          <p:nvPr/>
        </p:nvCxnSpPr>
        <p:spPr bwMode="auto">
          <a:xfrm flipH="1" flipV="1">
            <a:off x="3149706" y="2885853"/>
            <a:ext cx="567553" cy="8590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AutoShape 45"/>
          <p:cNvCxnSpPr>
            <a:cxnSpLocks noChangeShapeType="1"/>
            <a:stCxn id="79" idx="4"/>
            <a:endCxn id="118" idx="0"/>
          </p:cNvCxnSpPr>
          <p:nvPr/>
        </p:nvCxnSpPr>
        <p:spPr bwMode="auto">
          <a:xfrm flipH="1" flipV="1">
            <a:off x="3149706" y="2885853"/>
            <a:ext cx="567553" cy="13161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0" name="AutoShape 45"/>
          <p:cNvCxnSpPr>
            <a:cxnSpLocks noChangeShapeType="1"/>
            <a:stCxn id="116" idx="4"/>
            <a:endCxn id="119" idx="0"/>
          </p:cNvCxnSpPr>
          <p:nvPr/>
        </p:nvCxnSpPr>
        <p:spPr bwMode="auto">
          <a:xfrm flipH="1">
            <a:off x="3149706" y="2962045"/>
            <a:ext cx="578187" cy="3265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67844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on Training </a:t>
            </a:r>
            <a:endParaRPr lang="en-US" dirty="0"/>
          </a:p>
        </p:txBody>
      </p:sp>
      <p:sp>
        <p:nvSpPr>
          <p:cNvPr id="3" name="Content Placeholder 2"/>
          <p:cNvSpPr>
            <a:spLocks noGrp="1"/>
          </p:cNvSpPr>
          <p:nvPr>
            <p:ph idx="1"/>
          </p:nvPr>
        </p:nvSpPr>
        <p:spPr/>
        <p:txBody>
          <a:bodyPr/>
          <a:lstStyle/>
          <a:p>
            <a:r>
              <a:rPr lang="en-US" sz="2200" b="1" dirty="0" smtClean="0"/>
              <a:t>No </a:t>
            </a:r>
            <a:r>
              <a:rPr lang="en-US" sz="2200" b="1" dirty="0"/>
              <a:t>guarantee of convergence</a:t>
            </a:r>
            <a:r>
              <a:rPr lang="en-US" sz="2200" dirty="0"/>
              <a:t>; may </a:t>
            </a:r>
            <a:r>
              <a:rPr lang="en-US" sz="2200" b="1" dirty="0"/>
              <a:t>oscillate </a:t>
            </a:r>
            <a:r>
              <a:rPr lang="en-US" sz="2200" dirty="0"/>
              <a:t>or reach a local minima</a:t>
            </a:r>
            <a:r>
              <a:rPr lang="en-US" sz="2200" dirty="0" smtClean="0"/>
              <a:t>.</a:t>
            </a:r>
            <a:endParaRPr lang="en-US" sz="2200" dirty="0"/>
          </a:p>
          <a:p>
            <a:r>
              <a:rPr lang="en-US" sz="2200" dirty="0" smtClean="0"/>
              <a:t>In </a:t>
            </a:r>
            <a:r>
              <a:rPr lang="en-US" sz="2200" dirty="0"/>
              <a:t>practice, many large networks can be trained on </a:t>
            </a:r>
            <a:r>
              <a:rPr lang="en-US" sz="2200" b="1" dirty="0"/>
              <a:t>large </a:t>
            </a:r>
            <a:r>
              <a:rPr lang="en-US" sz="2200" b="1" dirty="0" smtClean="0"/>
              <a:t>amounts </a:t>
            </a:r>
            <a:r>
              <a:rPr lang="en-US" sz="2200" b="1" dirty="0"/>
              <a:t>of data </a:t>
            </a:r>
            <a:r>
              <a:rPr lang="en-US" sz="2200" dirty="0"/>
              <a:t>for realistic problems</a:t>
            </a:r>
            <a:r>
              <a:rPr lang="en-US" sz="2200" dirty="0" smtClean="0"/>
              <a:t>.</a:t>
            </a:r>
            <a:endParaRPr lang="en-US" sz="2200" dirty="0"/>
          </a:p>
          <a:p>
            <a:r>
              <a:rPr lang="en-US" sz="2200" b="1" dirty="0" smtClean="0"/>
              <a:t>Many </a:t>
            </a:r>
            <a:r>
              <a:rPr lang="en-US" sz="2200" b="1" dirty="0"/>
              <a:t>epochs </a:t>
            </a:r>
            <a:r>
              <a:rPr lang="en-US" sz="2200" dirty="0"/>
              <a:t>(tens of thousands) may be needed for </a:t>
            </a:r>
            <a:r>
              <a:rPr lang="en-US" sz="2200" dirty="0" smtClean="0"/>
              <a:t>adequate </a:t>
            </a:r>
            <a:r>
              <a:rPr lang="en-US" sz="2200" dirty="0"/>
              <a:t>training. Large data sets may require many hours of CPU </a:t>
            </a:r>
          </a:p>
          <a:p>
            <a:r>
              <a:rPr lang="en-US" sz="2200" b="1" dirty="0" smtClean="0"/>
              <a:t>Termination </a:t>
            </a:r>
            <a:r>
              <a:rPr lang="en-US" sz="2200" b="1" dirty="0"/>
              <a:t>criteria</a:t>
            </a:r>
            <a:r>
              <a:rPr lang="en-US" sz="2200" dirty="0"/>
              <a:t>: Number of epochs;  Threshold on training </a:t>
            </a:r>
            <a:r>
              <a:rPr lang="en-US" sz="2200" dirty="0" smtClean="0"/>
              <a:t>set </a:t>
            </a:r>
            <a:r>
              <a:rPr lang="en-US" sz="2200" dirty="0"/>
              <a:t>error; No decrease in error; Increased error on a validation set</a:t>
            </a:r>
            <a:r>
              <a:rPr lang="en-US" sz="2200" dirty="0" smtClean="0"/>
              <a:t>.</a:t>
            </a:r>
            <a:endParaRPr lang="en-US" sz="2200" dirty="0"/>
          </a:p>
          <a:p>
            <a:r>
              <a:rPr lang="en-US" sz="2200" dirty="0" smtClean="0"/>
              <a:t>To </a:t>
            </a:r>
            <a:r>
              <a:rPr lang="en-US" sz="2200" b="1" dirty="0"/>
              <a:t>avoid local minima</a:t>
            </a:r>
            <a:r>
              <a:rPr lang="en-US" sz="2200" dirty="0"/>
              <a:t>: several trials with different random initial </a:t>
            </a:r>
            <a:r>
              <a:rPr lang="en-US" sz="2200" dirty="0" smtClean="0"/>
              <a:t>weights </a:t>
            </a:r>
            <a:r>
              <a:rPr lang="en-US" sz="2200" dirty="0"/>
              <a:t>with majority or voting </a:t>
            </a:r>
            <a:r>
              <a:rPr lang="en-US" sz="2200" dirty="0" smtClean="0"/>
              <a:t>techniques</a:t>
            </a:r>
            <a:endParaRPr lang="en-US" sz="2200" dirty="0"/>
          </a:p>
        </p:txBody>
      </p:sp>
      <p:sp>
        <p:nvSpPr>
          <p:cNvPr id="4" name="Content Placeholder 3"/>
          <p:cNvSpPr>
            <a:spLocks noGrp="1"/>
          </p:cNvSpPr>
          <p:nvPr>
            <p:ph sz="quarter" idx="13"/>
          </p:nvPr>
        </p:nvSpPr>
        <p:spPr/>
        <p:txBody>
          <a:bodyPr/>
          <a:lstStyle/>
          <a:p>
            <a:endParaRPr lang="en-US"/>
          </a:p>
        </p:txBody>
      </p:sp>
      <p:sp>
        <p:nvSpPr>
          <p:cNvPr id="5" name="Slide Number Placeholder 4"/>
          <p:cNvSpPr>
            <a:spLocks noGrp="1"/>
          </p:cNvSpPr>
          <p:nvPr>
            <p:ph type="sldNum" sz="quarter" idx="14"/>
          </p:nvPr>
        </p:nvSpPr>
        <p:spPr/>
        <p:txBody>
          <a:bodyPr/>
          <a:lstStyle/>
          <a:p>
            <a:fld id="{FA6F6034-1516-478C-9756-BC6A8296D6DE}" type="slidenum">
              <a:rPr lang="en-US" smtClean="0"/>
              <a:pPr/>
              <a:t>36</a:t>
            </a:fld>
            <a:endParaRPr lang="en-US" dirty="0"/>
          </a:p>
        </p:txBody>
      </p:sp>
    </p:spTree>
    <p:extLst>
      <p:ext uri="{BB962C8B-B14F-4D97-AF65-F5344CB8AC3E}">
        <p14:creationId xmlns:p14="http://schemas.microsoft.com/office/powerpoint/2010/main" val="370422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Over-training Prevention </a:t>
            </a:r>
            <a:endParaRPr lang="en-US" dirty="0"/>
          </a:p>
        </p:txBody>
      </p:sp>
      <p:sp>
        <p:nvSpPr>
          <p:cNvPr id="3" name="Content Placeholder 2"/>
          <p:cNvSpPr>
            <a:spLocks noGrp="1"/>
          </p:cNvSpPr>
          <p:nvPr>
            <p:ph idx="1"/>
          </p:nvPr>
        </p:nvSpPr>
        <p:spPr/>
        <p:txBody>
          <a:bodyPr/>
          <a:lstStyle/>
          <a:p>
            <a:r>
              <a:rPr lang="en-US" sz="2200" dirty="0"/>
              <a:t>Running too many epochs may </a:t>
            </a:r>
            <a:r>
              <a:rPr lang="en-US" sz="2200" b="1" dirty="0" smtClean="0"/>
              <a:t>over-train </a:t>
            </a:r>
            <a:r>
              <a:rPr lang="en-US" sz="2200" dirty="0"/>
              <a:t>the network and result </a:t>
            </a:r>
            <a:r>
              <a:rPr lang="en-US" sz="2200" dirty="0" smtClean="0"/>
              <a:t>in over-fitting. (</a:t>
            </a:r>
            <a:r>
              <a:rPr lang="en-US" sz="2200" dirty="0"/>
              <a:t>improved result on training, decrease in performance on test set) </a:t>
            </a:r>
          </a:p>
          <a:p>
            <a:r>
              <a:rPr lang="en-US" sz="2200" dirty="0" smtClean="0"/>
              <a:t>Keep </a:t>
            </a:r>
            <a:r>
              <a:rPr lang="en-US" sz="2200" dirty="0"/>
              <a:t>an </a:t>
            </a:r>
            <a:r>
              <a:rPr lang="en-US" sz="2200" b="1" dirty="0"/>
              <a:t>hold-out validation </a:t>
            </a:r>
            <a:r>
              <a:rPr lang="en-US" sz="2200" dirty="0"/>
              <a:t>set and test accuracy after every epoch</a:t>
            </a:r>
          </a:p>
          <a:p>
            <a:r>
              <a:rPr lang="en-US" sz="2200" dirty="0" smtClean="0"/>
              <a:t>Maintain </a:t>
            </a:r>
            <a:r>
              <a:rPr lang="en-US" sz="2200" dirty="0"/>
              <a:t>weights for best performing network on the validation </a:t>
            </a:r>
            <a:r>
              <a:rPr lang="en-US" sz="2200" dirty="0" smtClean="0"/>
              <a:t>set </a:t>
            </a:r>
            <a:r>
              <a:rPr lang="en-US" sz="2200" dirty="0"/>
              <a:t>and </a:t>
            </a:r>
            <a:r>
              <a:rPr lang="en-US" sz="2200" dirty="0" smtClean="0"/>
              <a:t>return </a:t>
            </a:r>
            <a:r>
              <a:rPr lang="en-US" sz="2200" dirty="0"/>
              <a:t>it when performance decreases significantly beyond that</a:t>
            </a:r>
            <a:r>
              <a:rPr lang="en-US" sz="2200" dirty="0" smtClean="0"/>
              <a:t>.</a:t>
            </a:r>
            <a:endParaRPr lang="en-US" sz="2200" dirty="0"/>
          </a:p>
          <a:p>
            <a:r>
              <a:rPr lang="en-US" sz="2200" dirty="0"/>
              <a:t> To avoid losing training data to validation:</a:t>
            </a:r>
          </a:p>
          <a:p>
            <a:pPr lvl="1"/>
            <a:r>
              <a:rPr lang="en-US" sz="1800" dirty="0" smtClean="0"/>
              <a:t>Use </a:t>
            </a:r>
            <a:r>
              <a:rPr lang="en-US" sz="1800" dirty="0"/>
              <a:t>10-fold cross-validation to determine the average </a:t>
            </a:r>
            <a:r>
              <a:rPr lang="en-US" sz="1800" dirty="0" smtClean="0"/>
              <a:t>number of </a:t>
            </a:r>
            <a:r>
              <a:rPr lang="en-US" sz="1800" dirty="0"/>
              <a:t>epochs that optimizes validation performance</a:t>
            </a:r>
          </a:p>
          <a:p>
            <a:pPr lvl="1"/>
            <a:r>
              <a:rPr lang="en-US" sz="1800" dirty="0" smtClean="0"/>
              <a:t>Train </a:t>
            </a:r>
            <a:r>
              <a:rPr lang="en-US" sz="1800" dirty="0"/>
              <a:t>on the full data set using this many epochs to produce </a:t>
            </a:r>
            <a:r>
              <a:rPr lang="en-US" sz="1800" dirty="0" smtClean="0"/>
              <a:t>the final </a:t>
            </a:r>
            <a:r>
              <a:rPr lang="en-US" sz="1800" dirty="0"/>
              <a:t>results</a:t>
            </a:r>
          </a:p>
          <a:p>
            <a:endParaRPr lang="en-US" sz="2200" dirty="0"/>
          </a:p>
        </p:txBody>
      </p:sp>
      <p:sp>
        <p:nvSpPr>
          <p:cNvPr id="4" name="Content Placeholder 3"/>
          <p:cNvSpPr>
            <a:spLocks noGrp="1"/>
          </p:cNvSpPr>
          <p:nvPr>
            <p:ph sz="quarter" idx="13"/>
          </p:nvPr>
        </p:nvSpPr>
        <p:spPr/>
        <p:txBody>
          <a:bodyPr/>
          <a:lstStyle/>
          <a:p>
            <a:endParaRPr lang="en-US" dirty="0"/>
          </a:p>
        </p:txBody>
      </p:sp>
      <p:sp>
        <p:nvSpPr>
          <p:cNvPr id="5" name="Slide Number Placeholder 4"/>
          <p:cNvSpPr>
            <a:spLocks noGrp="1"/>
          </p:cNvSpPr>
          <p:nvPr>
            <p:ph type="sldNum" sz="quarter" idx="14"/>
          </p:nvPr>
        </p:nvSpPr>
        <p:spPr/>
        <p:txBody>
          <a:bodyPr/>
          <a:lstStyle/>
          <a:p>
            <a:fld id="{FA6F6034-1516-478C-9756-BC6A8296D6DE}" type="slidenum">
              <a:rPr lang="en-US" smtClean="0"/>
              <a:pPr/>
              <a:t>37</a:t>
            </a:fld>
            <a:endParaRPr lang="en-US" dirty="0"/>
          </a:p>
        </p:txBody>
      </p:sp>
    </p:spTree>
    <p:extLst>
      <p:ext uri="{BB962C8B-B14F-4D97-AF65-F5344CB8AC3E}">
        <p14:creationId xmlns:p14="http://schemas.microsoft.com/office/powerpoint/2010/main" val="252155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Over-fitting prevention </a:t>
            </a:r>
            <a:endParaRPr lang="en-US" dirty="0"/>
          </a:p>
        </p:txBody>
      </p:sp>
      <p:sp>
        <p:nvSpPr>
          <p:cNvPr id="3" name="Content Placeholder 2"/>
          <p:cNvSpPr>
            <a:spLocks noGrp="1"/>
          </p:cNvSpPr>
          <p:nvPr>
            <p:ph idx="1"/>
          </p:nvPr>
        </p:nvSpPr>
        <p:spPr/>
        <p:txBody>
          <a:bodyPr/>
          <a:lstStyle/>
          <a:p>
            <a:r>
              <a:rPr lang="en-US" b="1" dirty="0"/>
              <a:t>Too few hidden units </a:t>
            </a:r>
            <a:r>
              <a:rPr lang="en-US" dirty="0"/>
              <a:t>prevent the system from adequately fitting </a:t>
            </a:r>
            <a:r>
              <a:rPr lang="en-US" dirty="0" smtClean="0"/>
              <a:t>the </a:t>
            </a:r>
            <a:r>
              <a:rPr lang="en-US" dirty="0"/>
              <a:t>data and learning the concept</a:t>
            </a:r>
            <a:r>
              <a:rPr lang="en-US" dirty="0" smtClean="0"/>
              <a:t>.</a:t>
            </a:r>
            <a:endParaRPr lang="en-US" dirty="0"/>
          </a:p>
          <a:p>
            <a:r>
              <a:rPr lang="en-US" b="1" dirty="0" smtClean="0"/>
              <a:t>Using </a:t>
            </a:r>
            <a:r>
              <a:rPr lang="en-US" b="1" dirty="0"/>
              <a:t>too many hidden units </a:t>
            </a:r>
            <a:r>
              <a:rPr lang="en-US" dirty="0"/>
              <a:t>leads to over-fitting</a:t>
            </a:r>
            <a:r>
              <a:rPr lang="en-US" dirty="0" smtClean="0"/>
              <a:t>.</a:t>
            </a:r>
            <a:endParaRPr lang="en-US" dirty="0"/>
          </a:p>
          <a:p>
            <a:r>
              <a:rPr lang="en-US" dirty="0" smtClean="0"/>
              <a:t>Similar </a:t>
            </a:r>
            <a:r>
              <a:rPr lang="en-US" dirty="0"/>
              <a:t>cross-validation method can  be used to determine </a:t>
            </a:r>
            <a:r>
              <a:rPr lang="en-US" dirty="0" smtClean="0"/>
              <a:t>an </a:t>
            </a:r>
            <a:r>
              <a:rPr lang="en-US" dirty="0"/>
              <a:t>appropriate number of hidden units.  (general</a:t>
            </a:r>
            <a:r>
              <a:rPr lang="en-US" dirty="0" smtClean="0"/>
              <a:t>)</a:t>
            </a:r>
            <a:endParaRPr lang="en-US" dirty="0"/>
          </a:p>
          <a:p>
            <a:r>
              <a:rPr lang="en-US" dirty="0" smtClean="0"/>
              <a:t>Another </a:t>
            </a:r>
            <a:r>
              <a:rPr lang="en-US" dirty="0"/>
              <a:t>approach to prevent over-fitting is weight-decay</a:t>
            </a:r>
            <a:r>
              <a:rPr lang="en-US" dirty="0" smtClean="0"/>
              <a:t>: </a:t>
            </a:r>
            <a:r>
              <a:rPr lang="en-US" dirty="0"/>
              <a:t>all weights are multiplied by some fraction in (0,1) after every epoch.</a:t>
            </a:r>
          </a:p>
          <a:p>
            <a:pPr lvl="1"/>
            <a:r>
              <a:rPr lang="en-US" dirty="0" smtClean="0"/>
              <a:t>Encourages </a:t>
            </a:r>
            <a:r>
              <a:rPr lang="en-US" dirty="0"/>
              <a:t>smaller weights and less complex hypothesis</a:t>
            </a:r>
          </a:p>
          <a:p>
            <a:pPr lvl="1"/>
            <a:r>
              <a:rPr lang="en-US" dirty="0" smtClean="0"/>
              <a:t>Equivalently</a:t>
            </a:r>
            <a:r>
              <a:rPr lang="en-US" dirty="0"/>
              <a:t>: change Error function to include a </a:t>
            </a:r>
            <a:r>
              <a:rPr lang="en-US" dirty="0" smtClean="0"/>
              <a:t>term for </a:t>
            </a:r>
            <a:r>
              <a:rPr lang="en-US" dirty="0"/>
              <a:t>the sum of the squares of the weights in the network. (general)</a:t>
            </a:r>
          </a:p>
          <a:p>
            <a:pPr marL="0" indent="0">
              <a:buNone/>
            </a:pPr>
            <a:endParaRPr lang="en-US" dirty="0"/>
          </a:p>
        </p:txBody>
      </p:sp>
      <p:sp>
        <p:nvSpPr>
          <p:cNvPr id="4" name="Content Placeholder 3"/>
          <p:cNvSpPr>
            <a:spLocks noGrp="1"/>
          </p:cNvSpPr>
          <p:nvPr>
            <p:ph sz="quarter" idx="13"/>
          </p:nvPr>
        </p:nvSpPr>
        <p:spPr/>
        <p:txBody>
          <a:bodyPr/>
          <a:lstStyle/>
          <a:p>
            <a:endParaRPr lang="en-US" dirty="0"/>
          </a:p>
        </p:txBody>
      </p:sp>
      <p:sp>
        <p:nvSpPr>
          <p:cNvPr id="5" name="Slide Number Placeholder 4"/>
          <p:cNvSpPr>
            <a:spLocks noGrp="1"/>
          </p:cNvSpPr>
          <p:nvPr>
            <p:ph type="sldNum" sz="quarter" idx="14"/>
          </p:nvPr>
        </p:nvSpPr>
        <p:spPr/>
        <p:txBody>
          <a:bodyPr/>
          <a:lstStyle/>
          <a:p>
            <a:fld id="{FA6F6034-1516-478C-9756-BC6A8296D6DE}" type="slidenum">
              <a:rPr lang="en-US" smtClean="0"/>
              <a:pPr/>
              <a:t>38</a:t>
            </a:fld>
            <a:endParaRPr lang="en-US" dirty="0"/>
          </a:p>
        </p:txBody>
      </p:sp>
    </p:spTree>
    <p:extLst>
      <p:ext uri="{BB962C8B-B14F-4D97-AF65-F5344CB8AC3E}">
        <p14:creationId xmlns:p14="http://schemas.microsoft.com/office/powerpoint/2010/main" val="24008205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Dropout training</a:t>
            </a:r>
            <a:endParaRPr lang="en-US" dirty="0"/>
          </a:p>
        </p:txBody>
      </p:sp>
      <p:sp>
        <p:nvSpPr>
          <p:cNvPr id="3" name="Content Placeholder 2"/>
          <p:cNvSpPr>
            <a:spLocks noGrp="1"/>
          </p:cNvSpPr>
          <p:nvPr>
            <p:ph sz="quarter" idx="1"/>
          </p:nvPr>
        </p:nvSpPr>
        <p:spPr>
          <a:xfrm>
            <a:off x="457200" y="1219200"/>
            <a:ext cx="8229600" cy="5181600"/>
          </a:xfrm>
        </p:spPr>
        <p:txBody>
          <a:bodyPr>
            <a:normAutofit/>
          </a:bodyPr>
          <a:lstStyle/>
          <a:p>
            <a:r>
              <a:rPr lang="en-US" dirty="0" smtClean="0">
                <a:latin typeface="+mj-lt"/>
                <a:cs typeface="Times New Roman" pitchFamily="18" charset="0"/>
              </a:rPr>
              <a:t>Proposed by </a:t>
            </a:r>
            <a:r>
              <a:rPr lang="en-US" dirty="0" smtClean="0">
                <a:solidFill>
                  <a:srgbClr val="0066FF"/>
                </a:solidFill>
                <a:latin typeface="+mj-lt"/>
                <a:cs typeface="Times New Roman" pitchFamily="18" charset="0"/>
              </a:rPr>
              <a:t>(Hinton et al, 2012)</a:t>
            </a:r>
          </a:p>
          <a:p>
            <a:endParaRPr lang="en-US" dirty="0" smtClean="0">
              <a:latin typeface="+mj-lt"/>
              <a:cs typeface="Times New Roman" pitchFamily="18" charset="0"/>
            </a:endParaRPr>
          </a:p>
          <a:p>
            <a:endParaRPr lang="en-US" dirty="0" smtClean="0">
              <a:latin typeface="+mj-lt"/>
              <a:cs typeface="Times New Roman" pitchFamily="18" charset="0"/>
            </a:endParaRPr>
          </a:p>
          <a:p>
            <a:endParaRPr lang="en-US" dirty="0" smtClean="0">
              <a:latin typeface="+mj-lt"/>
              <a:cs typeface="Times New Roman" pitchFamily="18" charset="0"/>
            </a:endParaRPr>
          </a:p>
          <a:p>
            <a:endParaRPr lang="en-US" dirty="0" smtClean="0">
              <a:latin typeface="+mj-lt"/>
              <a:cs typeface="Times New Roman" pitchFamily="18" charset="0"/>
            </a:endParaRPr>
          </a:p>
          <a:p>
            <a:endParaRPr lang="en-US" dirty="0" smtClean="0">
              <a:latin typeface="+mj-lt"/>
              <a:cs typeface="Times New Roman" pitchFamily="18" charset="0"/>
            </a:endParaRPr>
          </a:p>
          <a:p>
            <a:endParaRPr lang="en-US" dirty="0" smtClean="0">
              <a:latin typeface="+mj-lt"/>
              <a:cs typeface="Times New Roman" pitchFamily="18" charset="0"/>
            </a:endParaRPr>
          </a:p>
          <a:p>
            <a:endParaRPr lang="en-US" dirty="0" smtClean="0">
              <a:latin typeface="+mj-lt"/>
              <a:cs typeface="Times New Roman" pitchFamily="18" charset="0"/>
            </a:endParaRPr>
          </a:p>
          <a:p>
            <a:endParaRPr lang="en-US" dirty="0" smtClean="0">
              <a:latin typeface="+mj-lt"/>
              <a:cs typeface="Times New Roman" pitchFamily="18" charset="0"/>
            </a:endParaRPr>
          </a:p>
          <a:p>
            <a:r>
              <a:rPr lang="en-US" dirty="0" smtClean="0">
                <a:latin typeface="+mj-lt"/>
                <a:cs typeface="Times New Roman" pitchFamily="18" charset="0"/>
              </a:rPr>
              <a:t>Each time decide whether to delete one hidden unit with some probability </a:t>
            </a:r>
            <a:r>
              <a:rPr lang="en-US" i="1" dirty="0" smtClean="0">
                <a:latin typeface="+mj-lt"/>
                <a:cs typeface="Times New Roman" pitchFamily="18" charset="0"/>
              </a:rPr>
              <a:t>p</a:t>
            </a:r>
          </a:p>
          <a:p>
            <a:endParaRPr lang="en-US" dirty="0">
              <a:latin typeface="+mj-lt"/>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2793724" y="1862587"/>
            <a:ext cx="3911876" cy="3395213"/>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537353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Networks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Neural Networks are </a:t>
                </a:r>
                <a:r>
                  <a:rPr lang="en-US" b="1" dirty="0"/>
                  <a:t>functions</a:t>
                </a:r>
                <a:r>
                  <a:rPr lang="en-US" dirty="0"/>
                  <a:t>: </a:t>
                </a:r>
                <a14:m>
                  <m:oMath xmlns:m="http://schemas.openxmlformats.org/officeDocument/2006/math">
                    <m:r>
                      <m:rPr>
                        <m:sty m:val="p"/>
                      </m:rPr>
                      <a:rPr lang="en-US" b="0" i="0" smtClean="0">
                        <a:latin typeface="Cambria Math"/>
                      </a:rPr>
                      <m:t>NN</m:t>
                    </m:r>
                    <m:r>
                      <a:rPr lang="en-US" b="0" i="1" smtClean="0">
                        <a:latin typeface="Cambria Math"/>
                      </a:rPr>
                      <m:t>:</m:t>
                    </m:r>
                    <m:r>
                      <a:rPr lang="en-US" b="0" i="1" smtClean="0">
                        <a:latin typeface="Cambria Math"/>
                      </a:rPr>
                      <m:t>𝑋</m:t>
                    </m:r>
                    <m:r>
                      <a:rPr lang="en-US" b="0" i="1" smtClean="0">
                        <a:latin typeface="Cambria Math"/>
                      </a:rPr>
                      <m:t>→</m:t>
                    </m:r>
                    <m:r>
                      <a:rPr lang="en-US" b="0" i="1" smtClean="0">
                        <a:latin typeface="Cambria Math"/>
                      </a:rPr>
                      <m:t>𝑌</m:t>
                    </m:r>
                  </m:oMath>
                </a14:m>
                <a:endParaRPr lang="en-US" dirty="0"/>
              </a:p>
              <a:p>
                <a:pPr lvl="1"/>
                <a:r>
                  <a:rPr lang="en-US" dirty="0" smtClean="0"/>
                  <a:t>where </a:t>
                </a:r>
                <a14:m>
                  <m:oMath xmlns:m="http://schemas.openxmlformats.org/officeDocument/2006/math">
                    <m:r>
                      <a:rPr lang="en-US" i="1">
                        <a:latin typeface="Cambria Math"/>
                      </a:rPr>
                      <m:t>𝑋</m:t>
                    </m:r>
                    <m:r>
                      <a:rPr lang="en-US" b="0" i="1" smtClean="0">
                        <a:latin typeface="Cambria Math"/>
                      </a:rPr>
                      <m:t>=</m:t>
                    </m:r>
                    <m:sSup>
                      <m:sSupPr>
                        <m:ctrlPr>
                          <a:rPr lang="en-US" b="0" i="1" smtClean="0">
                            <a:latin typeface="Cambria Math"/>
                          </a:rPr>
                        </m:ctrlPr>
                      </m:sSupPr>
                      <m:e>
                        <m:d>
                          <m:dPr>
                            <m:begChr m:val="["/>
                            <m:endChr m:val="]"/>
                            <m:ctrlPr>
                              <a:rPr lang="en-US" b="0" i="1" smtClean="0">
                                <a:latin typeface="Cambria Math"/>
                              </a:rPr>
                            </m:ctrlPr>
                          </m:dPr>
                          <m:e>
                            <m:r>
                              <a:rPr lang="en-US" b="0" i="1" smtClean="0">
                                <a:latin typeface="Cambria Math"/>
                              </a:rPr>
                              <m:t>0,1</m:t>
                            </m:r>
                          </m:e>
                        </m:d>
                      </m:e>
                      <m:sup>
                        <m:r>
                          <a:rPr lang="en-US" b="0" i="1" smtClean="0">
                            <a:latin typeface="Cambria Math"/>
                          </a:rPr>
                          <m:t>𝑛</m:t>
                        </m:r>
                      </m:sup>
                    </m:sSup>
                  </m:oMath>
                </a14:m>
                <a:r>
                  <a:rPr lang="en-US" i="1" dirty="0" smtClean="0"/>
                  <a:t>, or </a:t>
                </a:r>
                <a14:m>
                  <m:oMath xmlns:m="http://schemas.openxmlformats.org/officeDocument/2006/math">
                    <m:sSup>
                      <m:sSupPr>
                        <m:ctrlPr>
                          <a:rPr lang="en-US" i="1">
                            <a:latin typeface="Cambria Math"/>
                          </a:rPr>
                        </m:ctrlPr>
                      </m:sSupPr>
                      <m:e>
                        <m:r>
                          <a:rPr lang="en-US" i="1">
                            <a:latin typeface="Cambria Math"/>
                          </a:rPr>
                          <m:t>{0,1}</m:t>
                        </m:r>
                      </m:e>
                      <m:sup>
                        <m:r>
                          <a:rPr lang="en-US" i="1">
                            <a:latin typeface="Cambria Math"/>
                          </a:rPr>
                          <m:t>𝑛</m:t>
                        </m:r>
                      </m:sup>
                    </m:sSup>
                  </m:oMath>
                </a14:m>
                <a:r>
                  <a:rPr lang="en-US" i="1" dirty="0" smtClean="0"/>
                  <a:t> and  </a:t>
                </a:r>
                <a14:m>
                  <m:oMath xmlns:m="http://schemas.openxmlformats.org/officeDocument/2006/math">
                    <m:r>
                      <a:rPr lang="en-US" b="0" i="1" smtClean="0">
                        <a:latin typeface="Cambria Math"/>
                      </a:rPr>
                      <m:t>𝑌</m:t>
                    </m:r>
                    <m:r>
                      <a:rPr lang="en-US" i="1">
                        <a:latin typeface="Cambria Math"/>
                      </a:rPr>
                      <m:t>=</m:t>
                    </m:r>
                    <m:d>
                      <m:dPr>
                        <m:begChr m:val="["/>
                        <m:endChr m:val="]"/>
                        <m:ctrlPr>
                          <a:rPr lang="en-US" i="1">
                            <a:latin typeface="Cambria Math"/>
                          </a:rPr>
                        </m:ctrlPr>
                      </m:dPr>
                      <m:e>
                        <m:r>
                          <a:rPr lang="en-US" i="1">
                            <a:latin typeface="Cambria Math"/>
                          </a:rPr>
                          <m:t>0,1</m:t>
                        </m:r>
                      </m:e>
                    </m:d>
                  </m:oMath>
                </a14:m>
                <a:r>
                  <a:rPr lang="en-US" i="1" dirty="0"/>
                  <a:t>,</a:t>
                </a:r>
                <a:r>
                  <a:rPr lang="en-US" i="1" dirty="0" smtClean="0"/>
                  <a:t> </a:t>
                </a:r>
                <a14:m>
                  <m:oMath xmlns:m="http://schemas.openxmlformats.org/officeDocument/2006/math">
                    <m:r>
                      <a:rPr lang="en-US" i="1">
                        <a:latin typeface="Cambria Math"/>
                      </a:rPr>
                      <m:t>{0,1}</m:t>
                    </m:r>
                  </m:oMath>
                </a14:m>
                <a:endParaRPr lang="en-US" i="1" dirty="0" smtClean="0"/>
              </a:p>
              <a:p>
                <a:r>
                  <a:rPr lang="en-US" dirty="0" smtClean="0"/>
                  <a:t>NN </a:t>
                </a:r>
                <a:r>
                  <a:rPr lang="en-US" dirty="0"/>
                  <a:t>can be used as an approximation of a target </a:t>
                </a:r>
                <a:r>
                  <a:rPr lang="en-US" dirty="0" smtClean="0"/>
                  <a:t>classifier</a:t>
                </a:r>
                <a:endParaRPr lang="en-US" dirty="0"/>
              </a:p>
              <a:p>
                <a:pPr lvl="1"/>
                <a:r>
                  <a:rPr lang="en-US" dirty="0" smtClean="0"/>
                  <a:t>In </a:t>
                </a:r>
                <a:r>
                  <a:rPr lang="en-US" dirty="0"/>
                  <a:t>their general form, NN can approximate any </a:t>
                </a:r>
                <a:r>
                  <a:rPr lang="en-US" dirty="0" smtClean="0"/>
                  <a:t>function</a:t>
                </a:r>
                <a:endParaRPr lang="en-US" dirty="0"/>
              </a:p>
              <a:p>
                <a:r>
                  <a:rPr lang="en-US" dirty="0" smtClean="0"/>
                  <a:t>Algorithms </a:t>
                </a:r>
                <a:r>
                  <a:rPr lang="en-US" dirty="0"/>
                  <a:t>exist that can learn a NN representation </a:t>
                </a:r>
                <a:r>
                  <a:rPr lang="en-US" dirty="0" smtClean="0"/>
                  <a:t>from labeled </a:t>
                </a:r>
                <a:r>
                  <a:rPr lang="en-US" dirty="0"/>
                  <a:t>training data  (e.g., Backpropagation).</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078"/>
                </a:stretch>
              </a:blipFill>
            </p:spPr>
            <p:txBody>
              <a:bodyPr/>
              <a:lstStyle/>
              <a:p>
                <a:r>
                  <a:rPr lang="en-US">
                    <a:noFill/>
                  </a:rPr>
                  <a:t> </a:t>
                </a:r>
              </a:p>
            </p:txBody>
          </p:sp>
        </mc:Fallback>
      </mc:AlternateContent>
      <p:sp>
        <p:nvSpPr>
          <p:cNvPr id="4" name="Content Placeholder 3"/>
          <p:cNvSpPr>
            <a:spLocks noGrp="1"/>
          </p:cNvSpPr>
          <p:nvPr>
            <p:ph sz="quarter" idx="13"/>
          </p:nvPr>
        </p:nvSpPr>
        <p:spPr/>
        <p:txBody>
          <a:bodyPr/>
          <a:lstStyle/>
          <a:p>
            <a:endParaRPr lang="en-US" dirty="0"/>
          </a:p>
        </p:txBody>
      </p:sp>
      <p:sp>
        <p:nvSpPr>
          <p:cNvPr id="5" name="Slide Number Placeholder 4"/>
          <p:cNvSpPr>
            <a:spLocks noGrp="1"/>
          </p:cNvSpPr>
          <p:nvPr>
            <p:ph type="sldNum" sz="quarter" idx="14"/>
          </p:nvPr>
        </p:nvSpPr>
        <p:spPr/>
        <p:txBody>
          <a:bodyPr/>
          <a:lstStyle/>
          <a:p>
            <a:fld id="{FA6F6034-1516-478C-9756-BC6A8296D6DE}" type="slidenum">
              <a:rPr lang="en-US" smtClean="0"/>
              <a:pPr/>
              <a:t>4</a:t>
            </a:fld>
            <a:endParaRPr lang="en-US" dirty="0"/>
          </a:p>
        </p:txBody>
      </p:sp>
    </p:spTree>
    <p:extLst>
      <p:ext uri="{BB962C8B-B14F-4D97-AF65-F5344CB8AC3E}">
        <p14:creationId xmlns:p14="http://schemas.microsoft.com/office/powerpoint/2010/main" val="401492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Dropout training</a:t>
            </a:r>
            <a:endParaRPr lang="en-US" dirty="0"/>
          </a:p>
        </p:txBody>
      </p:sp>
      <p:sp>
        <p:nvSpPr>
          <p:cNvPr id="3" name="Content Placeholder 2"/>
          <p:cNvSpPr>
            <a:spLocks noGrp="1"/>
          </p:cNvSpPr>
          <p:nvPr>
            <p:ph sz="quarter" idx="1"/>
          </p:nvPr>
        </p:nvSpPr>
        <p:spPr>
          <a:xfrm>
            <a:off x="457200" y="1219200"/>
            <a:ext cx="8229600" cy="5105400"/>
          </a:xfrm>
        </p:spPr>
        <p:txBody>
          <a:bodyPr>
            <a:normAutofit/>
          </a:bodyPr>
          <a:lstStyle/>
          <a:p>
            <a:pPr marL="0" indent="0">
              <a:buNone/>
            </a:pPr>
            <a:endParaRPr lang="en-US" dirty="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lvl="1"/>
            <a:r>
              <a:rPr lang="en-US" dirty="0" smtClean="0">
                <a:latin typeface="+mj-lt"/>
                <a:cs typeface="Times New Roman" pitchFamily="18" charset="0"/>
              </a:rPr>
              <a:t>Dropout of 50% of the hidden units and 20% of the input units </a:t>
            </a:r>
            <a:r>
              <a:rPr lang="en-US" dirty="0" smtClean="0">
                <a:solidFill>
                  <a:srgbClr val="0066FF"/>
                </a:solidFill>
                <a:latin typeface="+mj-lt"/>
                <a:cs typeface="Times New Roman" pitchFamily="18" charset="0"/>
              </a:rPr>
              <a:t>(Hinton et al, 2012)</a:t>
            </a:r>
            <a:endParaRPr lang="en-US" dirty="0">
              <a:solidFill>
                <a:srgbClr val="0066FF"/>
              </a:solidFill>
              <a:latin typeface="+mj-lt"/>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pic>
        <p:nvPicPr>
          <p:cNvPr id="7" name="Picture 4"/>
          <p:cNvPicPr>
            <a:picLocks noChangeAspect="1" noChangeArrowheads="1"/>
          </p:cNvPicPr>
          <p:nvPr/>
        </p:nvPicPr>
        <p:blipFill rotWithShape="1">
          <a:blip r:embed="rId2"/>
          <a:srcRect l="21642" r="20669"/>
          <a:stretch/>
        </p:blipFill>
        <p:spPr bwMode="auto">
          <a:xfrm>
            <a:off x="1839433" y="1185469"/>
            <a:ext cx="5814237" cy="4051861"/>
          </a:xfrm>
          <a:prstGeom prst="rect">
            <a:avLst/>
          </a:prstGeom>
          <a:noFill/>
          <a:ln w="9525">
            <a:noFill/>
            <a:miter lim="800000"/>
            <a:headEnd/>
            <a:tailEnd/>
          </a:ln>
          <a:effectLst/>
        </p:spPr>
      </p:pic>
    </p:spTree>
    <p:extLst>
      <p:ext uri="{BB962C8B-B14F-4D97-AF65-F5344CB8AC3E}">
        <p14:creationId xmlns:p14="http://schemas.microsoft.com/office/powerpoint/2010/main" val="2945385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Dropout training</a:t>
            </a:r>
            <a:endParaRPr lang="en-US" dirty="0"/>
          </a:p>
        </p:txBody>
      </p:sp>
      <p:sp>
        <p:nvSpPr>
          <p:cNvPr id="3" name="Content Placeholder 2"/>
          <p:cNvSpPr>
            <a:spLocks noGrp="1"/>
          </p:cNvSpPr>
          <p:nvPr>
            <p:ph sz="quarter" idx="1"/>
          </p:nvPr>
        </p:nvSpPr>
        <p:spPr/>
        <p:txBody>
          <a:bodyPr>
            <a:normAutofit/>
          </a:bodyPr>
          <a:lstStyle/>
          <a:p>
            <a:r>
              <a:rPr lang="en-US" sz="2800" dirty="0" smtClean="0">
                <a:latin typeface="+mj-lt"/>
                <a:cs typeface="Times New Roman" pitchFamily="18" charset="0"/>
              </a:rPr>
              <a:t>Model averaging effect </a:t>
            </a:r>
          </a:p>
          <a:p>
            <a:pPr lvl="1"/>
            <a:r>
              <a:rPr lang="en-US" sz="2400" dirty="0" smtClean="0">
                <a:latin typeface="+mj-lt"/>
                <a:cs typeface="Times New Roman" pitchFamily="18" charset="0"/>
              </a:rPr>
              <a:t>Among       models, with shared </a:t>
            </a:r>
            <a:r>
              <a:rPr lang="en-US" sz="2400" dirty="0" smtClean="0">
                <a:latin typeface="+mj-lt"/>
                <a:cs typeface="Times New Roman" pitchFamily="18" charset="0"/>
              </a:rPr>
              <a:t>parameters </a:t>
            </a:r>
          </a:p>
          <a:p>
            <a:pPr lvl="2"/>
            <a:r>
              <a:rPr lang="en-US" sz="2200" i="1" dirty="0" smtClean="0">
                <a:latin typeface="+mj-lt"/>
                <a:cs typeface="Times New Roman" pitchFamily="18" charset="0"/>
              </a:rPr>
              <a:t>H</a:t>
            </a:r>
            <a:r>
              <a:rPr lang="en-US" sz="2200" dirty="0" smtClean="0">
                <a:latin typeface="+mj-lt"/>
                <a:cs typeface="Times New Roman" pitchFamily="18" charset="0"/>
              </a:rPr>
              <a:t>: number of units in </a:t>
            </a:r>
            <a:r>
              <a:rPr lang="en-US" sz="2200" smtClean="0">
                <a:latin typeface="+mj-lt"/>
                <a:cs typeface="Times New Roman" pitchFamily="18" charset="0"/>
              </a:rPr>
              <a:t>the network </a:t>
            </a:r>
            <a:endParaRPr lang="en-US" sz="2200" dirty="0" smtClean="0">
              <a:latin typeface="+mj-lt"/>
              <a:cs typeface="Times New Roman" pitchFamily="18" charset="0"/>
            </a:endParaRPr>
          </a:p>
          <a:p>
            <a:pPr lvl="1"/>
            <a:r>
              <a:rPr lang="en-US" sz="2400" dirty="0" smtClean="0">
                <a:latin typeface="+mj-lt"/>
                <a:cs typeface="Times New Roman" pitchFamily="18" charset="0"/>
              </a:rPr>
              <a:t>Only a few get trained </a:t>
            </a:r>
          </a:p>
          <a:p>
            <a:pPr lvl="1"/>
            <a:r>
              <a:rPr lang="en-US" sz="2400" dirty="0" smtClean="0">
                <a:latin typeface="+mj-lt"/>
                <a:cs typeface="Times New Roman" pitchFamily="18" charset="0"/>
              </a:rPr>
              <a:t>Much stronger than the known </a:t>
            </a:r>
            <a:r>
              <a:rPr lang="en-US" sz="2400" dirty="0" err="1" smtClean="0">
                <a:latin typeface="+mj-lt"/>
                <a:cs typeface="Times New Roman" pitchFamily="18" charset="0"/>
              </a:rPr>
              <a:t>regularizer</a:t>
            </a:r>
            <a:r>
              <a:rPr lang="en-US" sz="2400" dirty="0" smtClean="0">
                <a:latin typeface="+mj-lt"/>
                <a:cs typeface="Times New Roman" pitchFamily="18" charset="0"/>
              </a:rPr>
              <a:t> </a:t>
            </a:r>
          </a:p>
          <a:p>
            <a:endParaRPr lang="en-US" sz="2800" dirty="0" smtClean="0">
              <a:latin typeface="+mj-lt"/>
              <a:cs typeface="Times New Roman" pitchFamily="18" charset="0"/>
            </a:endParaRPr>
          </a:p>
          <a:p>
            <a:r>
              <a:rPr lang="en-US" sz="2800" dirty="0" smtClean="0">
                <a:latin typeface="+mj-lt"/>
                <a:cs typeface="Times New Roman" pitchFamily="18" charset="0"/>
              </a:rPr>
              <a:t>What about the input space?</a:t>
            </a:r>
          </a:p>
          <a:p>
            <a:pPr lvl="1"/>
            <a:r>
              <a:rPr lang="en-US" sz="2400" dirty="0" smtClean="0">
                <a:latin typeface="+mj-lt"/>
                <a:cs typeface="Times New Roman" pitchFamily="18" charset="0"/>
              </a:rPr>
              <a:t>Do the same thing! </a:t>
            </a:r>
          </a:p>
          <a:p>
            <a:endParaRPr lang="en-US" sz="2800" dirty="0" smtClean="0">
              <a:latin typeface="+mj-lt"/>
              <a:cs typeface="Times New Roman" pitchFamily="18" charset="0"/>
            </a:endParaRPr>
          </a:p>
        </p:txBody>
      </p:sp>
      <p:graphicFrame>
        <p:nvGraphicFramePr>
          <p:cNvPr id="2050" name="Object 2"/>
          <p:cNvGraphicFramePr>
            <a:graphicFrameLocks noChangeAspect="1"/>
          </p:cNvGraphicFramePr>
          <p:nvPr>
            <p:extLst>
              <p:ext uri="{D42A27DB-BD31-4B8C-83A1-F6EECF244321}">
                <p14:modId xmlns:p14="http://schemas.microsoft.com/office/powerpoint/2010/main" val="4237688294"/>
              </p:ext>
            </p:extLst>
          </p:nvPr>
        </p:nvGraphicFramePr>
        <p:xfrm>
          <a:off x="2214199" y="1695451"/>
          <a:ext cx="452801" cy="424501"/>
        </p:xfrm>
        <a:graphic>
          <a:graphicData uri="http://schemas.openxmlformats.org/presentationml/2006/ole">
            <mc:AlternateContent xmlns:mc="http://schemas.openxmlformats.org/markup-compatibility/2006">
              <mc:Choice xmlns:v="urn:schemas-microsoft-com:vml" Requires="v">
                <p:oleObj spid="_x0000_s63522" name="Equation" r:id="rId3" imgW="203040" imgH="190440" progId="Equation.DSMT4">
                  <p:embed/>
                </p:oleObj>
              </mc:Choice>
              <mc:Fallback>
                <p:oleObj name="Equation" r:id="rId3" imgW="203040" imgH="1904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199" y="1695451"/>
                        <a:ext cx="452801" cy="424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51" name="Picture 3"/>
          <p:cNvPicPr>
            <a:picLocks noChangeAspect="1" noChangeArrowheads="1"/>
          </p:cNvPicPr>
          <p:nvPr/>
        </p:nvPicPr>
        <p:blipFill>
          <a:blip r:embed="rId5"/>
          <a:srcRect/>
          <a:stretch>
            <a:fillRect/>
          </a:stretch>
        </p:blipFill>
        <p:spPr bwMode="auto">
          <a:xfrm>
            <a:off x="5181600" y="3583951"/>
            <a:ext cx="3396446" cy="2245349"/>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282736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51"/>
                                        </p:tgtEl>
                                        <p:attrNameLst>
                                          <p:attrName>style.visibility</p:attrName>
                                        </p:attrNameLst>
                                      </p:cBhvr>
                                      <p:to>
                                        <p:strVal val="visible"/>
                                      </p:to>
                                    </p:set>
                                    <p:animEffect transition="in" filter="fade">
                                      <p:cBhvr>
                                        <p:cTn id="13" dur="2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Input-Output Coding</a:t>
            </a:r>
            <a:endParaRPr lang="en-US" dirty="0"/>
          </a:p>
        </p:txBody>
      </p:sp>
      <p:sp>
        <p:nvSpPr>
          <p:cNvPr id="3" name="Content Placeholder 2"/>
          <p:cNvSpPr>
            <a:spLocks noGrp="1"/>
          </p:cNvSpPr>
          <p:nvPr>
            <p:ph idx="1"/>
          </p:nvPr>
        </p:nvSpPr>
        <p:spPr/>
        <p:txBody>
          <a:bodyPr/>
          <a:lstStyle/>
          <a:p>
            <a:r>
              <a:rPr lang="en-US" dirty="0"/>
              <a:t>Appropriate coding of inputs and outputs can make </a:t>
            </a:r>
            <a:r>
              <a:rPr lang="en-US" dirty="0" smtClean="0"/>
              <a:t>learning </a:t>
            </a:r>
            <a:r>
              <a:rPr lang="en-US" dirty="0"/>
              <a:t>problem easier and improve generalization. </a:t>
            </a:r>
          </a:p>
          <a:p>
            <a:r>
              <a:rPr lang="en-US" dirty="0" smtClean="0"/>
              <a:t> </a:t>
            </a:r>
            <a:r>
              <a:rPr lang="en-US" dirty="0"/>
              <a:t>Encode each binary feature as a separate input unit</a:t>
            </a:r>
            <a:r>
              <a:rPr lang="en-US" dirty="0" smtClean="0"/>
              <a:t>;</a:t>
            </a:r>
            <a:endParaRPr lang="en-US" dirty="0"/>
          </a:p>
          <a:p>
            <a:endParaRPr lang="en-US" dirty="0" smtClean="0"/>
          </a:p>
          <a:p>
            <a:r>
              <a:rPr lang="en-US" dirty="0" smtClean="0"/>
              <a:t> </a:t>
            </a:r>
            <a:r>
              <a:rPr lang="en-US" dirty="0"/>
              <a:t>For multi-valued features include one binary unit per </a:t>
            </a:r>
            <a:r>
              <a:rPr lang="en-US" dirty="0" smtClean="0"/>
              <a:t>value rather </a:t>
            </a:r>
            <a:r>
              <a:rPr lang="en-US" dirty="0"/>
              <a:t>than trying to encode input information in fewer units</a:t>
            </a:r>
            <a:r>
              <a:rPr lang="en-US" dirty="0" smtClean="0"/>
              <a:t>.</a:t>
            </a:r>
          </a:p>
          <a:p>
            <a:endParaRPr lang="en-US" dirty="0"/>
          </a:p>
          <a:p>
            <a:r>
              <a:rPr lang="en-US" dirty="0"/>
              <a:t> For disjoint categorization problem, best to have one </a:t>
            </a:r>
            <a:r>
              <a:rPr lang="en-US" dirty="0" smtClean="0"/>
              <a:t>output </a:t>
            </a:r>
            <a:r>
              <a:rPr lang="en-US" dirty="0"/>
              <a:t>unit for each category rather than encoding N categories </a:t>
            </a:r>
            <a:r>
              <a:rPr lang="en-US" dirty="0" smtClean="0"/>
              <a:t>into log </a:t>
            </a:r>
            <a:r>
              <a:rPr lang="en-US" dirty="0"/>
              <a:t>N bits</a:t>
            </a:r>
            <a:r>
              <a:rPr lang="en-US" dirty="0" smtClean="0"/>
              <a:t>.</a:t>
            </a:r>
            <a:endParaRPr lang="en-US" dirty="0"/>
          </a:p>
          <a:p>
            <a:endParaRPr lang="en-US" dirty="0"/>
          </a:p>
        </p:txBody>
      </p:sp>
      <p:sp>
        <p:nvSpPr>
          <p:cNvPr id="4" name="Content Placeholder 3"/>
          <p:cNvSpPr>
            <a:spLocks noGrp="1"/>
          </p:cNvSpPr>
          <p:nvPr>
            <p:ph sz="quarter" idx="13"/>
          </p:nvPr>
        </p:nvSpPr>
        <p:spPr/>
        <p:txBody>
          <a:bodyPr/>
          <a:lstStyle/>
          <a:p>
            <a:endParaRPr lang="en-US"/>
          </a:p>
        </p:txBody>
      </p:sp>
      <p:sp>
        <p:nvSpPr>
          <p:cNvPr id="5" name="Slide Number Placeholder 4"/>
          <p:cNvSpPr>
            <a:spLocks noGrp="1"/>
          </p:cNvSpPr>
          <p:nvPr>
            <p:ph type="sldNum" sz="quarter" idx="14"/>
          </p:nvPr>
        </p:nvSpPr>
        <p:spPr/>
        <p:txBody>
          <a:bodyPr/>
          <a:lstStyle/>
          <a:p>
            <a:fld id="{FA6F6034-1516-478C-9756-BC6A8296D6DE}" type="slidenum">
              <a:rPr lang="en-US" smtClean="0"/>
              <a:pPr/>
              <a:t>42</a:t>
            </a:fld>
            <a:endParaRPr lang="en-US" dirty="0"/>
          </a:p>
        </p:txBody>
      </p:sp>
    </p:spTree>
    <p:extLst>
      <p:ext uri="{BB962C8B-B14F-4D97-AF65-F5344CB8AC3E}">
        <p14:creationId xmlns:p14="http://schemas.microsoft.com/office/powerpoint/2010/main" val="30528727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Representational Power </a:t>
            </a:r>
            <a:endParaRPr lang="en-US" dirty="0"/>
          </a:p>
        </p:txBody>
      </p:sp>
      <p:sp>
        <p:nvSpPr>
          <p:cNvPr id="3" name="Content Placeholder 2"/>
          <p:cNvSpPr>
            <a:spLocks noGrp="1"/>
          </p:cNvSpPr>
          <p:nvPr>
            <p:ph idx="1"/>
          </p:nvPr>
        </p:nvSpPr>
        <p:spPr/>
        <p:txBody>
          <a:bodyPr/>
          <a:lstStyle/>
          <a:p>
            <a:r>
              <a:rPr lang="en-US" altLang="en-US" sz="2200" dirty="0"/>
              <a:t>The Backpropagation version presented is for networks with a single hidden layer,</a:t>
            </a:r>
          </a:p>
          <a:p>
            <a:pPr marL="0" indent="0">
              <a:buNone/>
            </a:pPr>
            <a:r>
              <a:rPr lang="en-US" altLang="en-US" sz="2200" dirty="0"/>
              <a:t>But:</a:t>
            </a:r>
          </a:p>
          <a:p>
            <a:r>
              <a:rPr lang="en-US" altLang="en-US" sz="2200" dirty="0" smtClean="0"/>
              <a:t>Any </a:t>
            </a:r>
            <a:r>
              <a:rPr lang="en-US" altLang="en-US" sz="2200" dirty="0"/>
              <a:t>Boolean function can be represented by a </a:t>
            </a:r>
            <a:r>
              <a:rPr lang="en-US" altLang="en-US" sz="2200" b="1" dirty="0"/>
              <a:t>two layer </a:t>
            </a:r>
            <a:r>
              <a:rPr lang="en-US" altLang="en-US" sz="2200" dirty="0"/>
              <a:t>network (simulate a two layer AND-OR network)</a:t>
            </a:r>
          </a:p>
          <a:p>
            <a:r>
              <a:rPr lang="en-US" altLang="en-US" sz="2200" dirty="0" smtClean="0"/>
              <a:t>Any </a:t>
            </a:r>
            <a:r>
              <a:rPr lang="en-US" altLang="en-US" sz="2200" b="1" dirty="0"/>
              <a:t>bounded</a:t>
            </a:r>
            <a:r>
              <a:rPr lang="en-US" altLang="en-US" sz="2200" dirty="0"/>
              <a:t> </a:t>
            </a:r>
            <a:r>
              <a:rPr lang="en-US" altLang="en-US" sz="2200" b="1" dirty="0"/>
              <a:t>continuous function </a:t>
            </a:r>
            <a:r>
              <a:rPr lang="en-US" altLang="en-US" sz="2200" dirty="0"/>
              <a:t>can be approximated </a:t>
            </a:r>
            <a:r>
              <a:rPr lang="en-US" altLang="en-US" sz="2200" dirty="0" smtClean="0"/>
              <a:t>with </a:t>
            </a:r>
            <a:r>
              <a:rPr lang="en-US" altLang="en-US" sz="2200" b="1" dirty="0"/>
              <a:t>arbitrary small error </a:t>
            </a:r>
            <a:r>
              <a:rPr lang="en-US" altLang="en-US" sz="2200" dirty="0"/>
              <a:t>by a </a:t>
            </a:r>
            <a:r>
              <a:rPr lang="en-US" altLang="en-US" sz="2200" b="1" dirty="0"/>
              <a:t>two layer </a:t>
            </a:r>
            <a:r>
              <a:rPr lang="en-US" altLang="en-US" sz="2200" dirty="0" smtClean="0"/>
              <a:t>network.</a:t>
            </a:r>
          </a:p>
          <a:p>
            <a:r>
              <a:rPr lang="en-US" altLang="en-US" sz="2200" dirty="0" smtClean="0"/>
              <a:t>Sigmoid </a:t>
            </a:r>
            <a:r>
              <a:rPr lang="en-US" altLang="en-US" sz="2200" dirty="0"/>
              <a:t>functions provide a set of </a:t>
            </a:r>
            <a:r>
              <a:rPr lang="en-US" altLang="en-US" sz="2200" b="1" dirty="0"/>
              <a:t>basis function </a:t>
            </a:r>
            <a:r>
              <a:rPr lang="en-US" altLang="en-US" sz="2200" dirty="0"/>
              <a:t>from which arbitrary function can be composed. </a:t>
            </a:r>
          </a:p>
          <a:p>
            <a:r>
              <a:rPr lang="en-US" altLang="en-US" sz="2200" b="1" dirty="0" smtClean="0"/>
              <a:t>Any </a:t>
            </a:r>
            <a:r>
              <a:rPr lang="en-US" altLang="en-US" sz="2200" b="1" dirty="0"/>
              <a:t>function </a:t>
            </a:r>
            <a:r>
              <a:rPr lang="en-US" altLang="en-US" sz="2200" dirty="0"/>
              <a:t>can be approximated to arbitrary accuracy by a </a:t>
            </a:r>
            <a:r>
              <a:rPr lang="en-US" altLang="en-US" sz="2200" b="1" dirty="0"/>
              <a:t>three layer </a:t>
            </a:r>
            <a:r>
              <a:rPr lang="en-US" altLang="en-US" sz="2200" dirty="0"/>
              <a:t>network.</a:t>
            </a:r>
          </a:p>
          <a:p>
            <a:endParaRPr lang="en-US" altLang="en-US" dirty="0">
              <a:solidFill>
                <a:srgbClr val="000066"/>
              </a:solidFill>
              <a:latin typeface="Arial Narrow" pitchFamily="34" charset="0"/>
            </a:endParaRPr>
          </a:p>
        </p:txBody>
      </p:sp>
      <p:sp>
        <p:nvSpPr>
          <p:cNvPr id="4" name="Content Placeholder 3"/>
          <p:cNvSpPr>
            <a:spLocks noGrp="1"/>
          </p:cNvSpPr>
          <p:nvPr>
            <p:ph sz="quarter" idx="13"/>
          </p:nvPr>
        </p:nvSpPr>
        <p:spPr/>
        <p:txBody>
          <a:bodyPr/>
          <a:lstStyle/>
          <a:p>
            <a:endParaRPr lang="en-US" dirty="0"/>
          </a:p>
        </p:txBody>
      </p:sp>
      <p:sp>
        <p:nvSpPr>
          <p:cNvPr id="5" name="Slide Number Placeholder 4"/>
          <p:cNvSpPr>
            <a:spLocks noGrp="1"/>
          </p:cNvSpPr>
          <p:nvPr>
            <p:ph type="sldNum" sz="quarter" idx="14"/>
          </p:nvPr>
        </p:nvSpPr>
        <p:spPr/>
        <p:txBody>
          <a:bodyPr/>
          <a:lstStyle/>
          <a:p>
            <a:fld id="{FA6F6034-1516-478C-9756-BC6A8296D6DE}" type="slidenum">
              <a:rPr lang="en-US" smtClean="0"/>
              <a:pPr/>
              <a:t>43</a:t>
            </a:fld>
            <a:endParaRPr lang="en-US" dirty="0"/>
          </a:p>
        </p:txBody>
      </p:sp>
    </p:spTree>
    <p:extLst>
      <p:ext uri="{BB962C8B-B14F-4D97-AF65-F5344CB8AC3E}">
        <p14:creationId xmlns:p14="http://schemas.microsoft.com/office/powerpoint/2010/main" val="3918414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Layer Representation </a:t>
            </a:r>
            <a:endParaRPr lang="en-US" dirty="0"/>
          </a:p>
        </p:txBody>
      </p:sp>
      <p:sp>
        <p:nvSpPr>
          <p:cNvPr id="3" name="Content Placeholder 2"/>
          <p:cNvSpPr>
            <a:spLocks noGrp="1"/>
          </p:cNvSpPr>
          <p:nvPr>
            <p:ph idx="1"/>
          </p:nvPr>
        </p:nvSpPr>
        <p:spPr/>
        <p:txBody>
          <a:bodyPr/>
          <a:lstStyle/>
          <a:p>
            <a:r>
              <a:rPr lang="en-US" dirty="0"/>
              <a:t>Weight tuning procedure sets weights that define whatever </a:t>
            </a:r>
            <a:r>
              <a:rPr lang="en-US" dirty="0" smtClean="0"/>
              <a:t>hidden units </a:t>
            </a:r>
            <a:r>
              <a:rPr lang="en-US" dirty="0"/>
              <a:t>representation is most effective at minimizing the </a:t>
            </a:r>
            <a:r>
              <a:rPr lang="en-US" dirty="0" smtClean="0"/>
              <a:t>error.</a:t>
            </a:r>
            <a:endParaRPr lang="en-US" dirty="0"/>
          </a:p>
          <a:p>
            <a:r>
              <a:rPr lang="en-US" dirty="0" smtClean="0"/>
              <a:t>Sometimes </a:t>
            </a:r>
            <a:r>
              <a:rPr lang="en-US" dirty="0"/>
              <a:t>Backpropagation will define </a:t>
            </a:r>
            <a:r>
              <a:rPr lang="en-US" dirty="0" smtClean="0"/>
              <a:t>new </a:t>
            </a:r>
            <a:r>
              <a:rPr lang="en-US" dirty="0"/>
              <a:t>hidden layer features that are </a:t>
            </a:r>
            <a:r>
              <a:rPr lang="en-US" dirty="0" smtClean="0"/>
              <a:t>not </a:t>
            </a:r>
            <a:r>
              <a:rPr lang="en-US" dirty="0"/>
              <a:t>explicit in the input representation</a:t>
            </a:r>
            <a:r>
              <a:rPr lang="en-US" dirty="0" smtClean="0"/>
              <a:t>, </a:t>
            </a:r>
            <a:r>
              <a:rPr lang="en-US" dirty="0"/>
              <a:t>but which capture properties of the input </a:t>
            </a:r>
            <a:r>
              <a:rPr lang="en-US" dirty="0" smtClean="0"/>
              <a:t>instances </a:t>
            </a:r>
            <a:r>
              <a:rPr lang="en-US" dirty="0"/>
              <a:t>that are most </a:t>
            </a:r>
            <a:r>
              <a:rPr lang="en-US" dirty="0" smtClean="0"/>
              <a:t>relevant </a:t>
            </a:r>
            <a:r>
              <a:rPr lang="en-US" dirty="0"/>
              <a:t>to learning the target function</a:t>
            </a:r>
            <a:r>
              <a:rPr lang="en-US" dirty="0" smtClean="0"/>
              <a:t>.</a:t>
            </a:r>
            <a:endParaRPr lang="en-US" dirty="0"/>
          </a:p>
          <a:p>
            <a:r>
              <a:rPr lang="en-US" dirty="0" smtClean="0"/>
              <a:t>Trained </a:t>
            </a:r>
            <a:r>
              <a:rPr lang="en-US" dirty="0"/>
              <a:t>hidden units can be seen as newly constructed </a:t>
            </a:r>
            <a:r>
              <a:rPr lang="en-US" dirty="0" smtClean="0"/>
              <a:t>features </a:t>
            </a:r>
            <a:r>
              <a:rPr lang="en-US" dirty="0"/>
              <a:t>that re-represent the examples so that they are linearly separable</a:t>
            </a:r>
          </a:p>
          <a:p>
            <a:pPr marL="0" indent="0">
              <a:buNone/>
            </a:pPr>
            <a:endParaRPr lang="en-US" dirty="0"/>
          </a:p>
        </p:txBody>
      </p:sp>
      <p:sp>
        <p:nvSpPr>
          <p:cNvPr id="4" name="Content Placeholder 3"/>
          <p:cNvSpPr>
            <a:spLocks noGrp="1"/>
          </p:cNvSpPr>
          <p:nvPr>
            <p:ph sz="quarter" idx="13"/>
          </p:nvPr>
        </p:nvSpPr>
        <p:spPr/>
        <p:txBody>
          <a:bodyPr/>
          <a:lstStyle/>
          <a:p>
            <a:endParaRPr lang="en-US"/>
          </a:p>
        </p:txBody>
      </p:sp>
      <p:sp>
        <p:nvSpPr>
          <p:cNvPr id="5" name="Slide Number Placeholder 4"/>
          <p:cNvSpPr>
            <a:spLocks noGrp="1"/>
          </p:cNvSpPr>
          <p:nvPr>
            <p:ph type="sldNum" sz="quarter" idx="14"/>
          </p:nvPr>
        </p:nvSpPr>
        <p:spPr/>
        <p:txBody>
          <a:bodyPr/>
          <a:lstStyle/>
          <a:p>
            <a:fld id="{FA6F6034-1516-478C-9756-BC6A8296D6DE}" type="slidenum">
              <a:rPr lang="en-US" smtClean="0"/>
              <a:pPr/>
              <a:t>44</a:t>
            </a:fld>
            <a:endParaRPr lang="en-US" dirty="0"/>
          </a:p>
        </p:txBody>
      </p:sp>
    </p:spTree>
    <p:extLst>
      <p:ext uri="{BB962C8B-B14F-4D97-AF65-F5344CB8AC3E}">
        <p14:creationId xmlns:p14="http://schemas.microsoft.com/office/powerpoint/2010/main" val="23876220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Auto-associative Network</a:t>
            </a:r>
            <a:endParaRPr lang="en-US" dirty="0"/>
          </a:p>
        </p:txBody>
      </p:sp>
      <p:sp>
        <p:nvSpPr>
          <p:cNvPr id="3" name="Content Placeholder 2"/>
          <p:cNvSpPr>
            <a:spLocks noGrp="1"/>
          </p:cNvSpPr>
          <p:nvPr>
            <p:ph idx="1"/>
          </p:nvPr>
        </p:nvSpPr>
        <p:spPr/>
        <p:txBody>
          <a:bodyPr/>
          <a:lstStyle/>
          <a:p>
            <a:r>
              <a:rPr lang="en-US" sz="2000" dirty="0" smtClean="0"/>
              <a:t>An </a:t>
            </a:r>
            <a:r>
              <a:rPr lang="en-US" sz="2000" dirty="0"/>
              <a:t>auto-associative network trained with 8 inputs, 3 </a:t>
            </a:r>
            <a:r>
              <a:rPr lang="en-US" sz="2000" dirty="0" smtClean="0"/>
              <a:t>hidden </a:t>
            </a:r>
            <a:r>
              <a:rPr lang="en-US" sz="2000" dirty="0"/>
              <a:t>units and 8 output nodes, where the output must reproduce the </a:t>
            </a:r>
            <a:r>
              <a:rPr lang="en-US" sz="2000" dirty="0" smtClean="0"/>
              <a:t>input</a:t>
            </a:r>
            <a:r>
              <a:rPr lang="en-US" sz="2000" dirty="0"/>
              <a:t>.</a:t>
            </a:r>
          </a:p>
          <a:p>
            <a:r>
              <a:rPr lang="en-US" sz="2000" dirty="0" smtClean="0"/>
              <a:t>When </a:t>
            </a:r>
            <a:r>
              <a:rPr lang="en-US" sz="2000" dirty="0"/>
              <a:t>trained with vectors with </a:t>
            </a:r>
            <a:r>
              <a:rPr lang="en-US" sz="2000" dirty="0" smtClean="0"/>
              <a:t>only </a:t>
            </a:r>
            <a:r>
              <a:rPr lang="en-US" sz="2000" dirty="0"/>
              <a:t>one bit on</a:t>
            </a:r>
          </a:p>
          <a:p>
            <a:pPr marL="0" indent="0">
              <a:buNone/>
            </a:pPr>
            <a:r>
              <a:rPr lang="en-US" sz="2000" dirty="0"/>
              <a:t>          </a:t>
            </a:r>
            <a:r>
              <a:rPr lang="en-US" sz="2000" b="1" dirty="0">
                <a:solidFill>
                  <a:srgbClr val="0066FF"/>
                </a:solidFill>
              </a:rPr>
              <a:t>  INPUT                HIDDEN</a:t>
            </a:r>
          </a:p>
          <a:p>
            <a:pPr marL="0" indent="0">
              <a:buNone/>
            </a:pPr>
            <a:r>
              <a:rPr lang="en-US" sz="2000" dirty="0"/>
              <a:t>     1 0 0 0 0 0 0 0    .89   .40  </a:t>
            </a:r>
            <a:r>
              <a:rPr lang="en-US" sz="2000" dirty="0" smtClean="0"/>
              <a:t>0.8</a:t>
            </a:r>
            <a:endParaRPr lang="en-US" sz="2000" dirty="0"/>
          </a:p>
          <a:p>
            <a:pPr marL="0" indent="0">
              <a:buNone/>
            </a:pPr>
            <a:r>
              <a:rPr lang="en-US" sz="2000" dirty="0" smtClean="0"/>
              <a:t>     </a:t>
            </a:r>
            <a:r>
              <a:rPr lang="en-US" sz="2000" dirty="0"/>
              <a:t>0 1 0 0 0 0 0 0    .97   .99  .71</a:t>
            </a:r>
          </a:p>
          <a:p>
            <a:pPr marL="0" indent="0">
              <a:buNone/>
            </a:pPr>
            <a:r>
              <a:rPr lang="en-US" sz="2000" dirty="0"/>
              <a:t>     ….</a:t>
            </a:r>
          </a:p>
          <a:p>
            <a:pPr marL="0" indent="0">
              <a:buNone/>
            </a:pPr>
            <a:r>
              <a:rPr lang="en-US" sz="2000" dirty="0"/>
              <a:t>     0 0 0 0 0 0 0 1    .01   .11  .88</a:t>
            </a:r>
          </a:p>
          <a:p>
            <a:r>
              <a:rPr lang="en-US" sz="2000" dirty="0" smtClean="0"/>
              <a:t>Learned </a:t>
            </a:r>
            <a:r>
              <a:rPr lang="en-US" sz="2000" dirty="0"/>
              <a:t>the standard 3-bit encoding for the 8 bit vectors.</a:t>
            </a:r>
          </a:p>
          <a:p>
            <a:r>
              <a:rPr lang="en-US" sz="2000" dirty="0" smtClean="0"/>
              <a:t>Illustrates </a:t>
            </a:r>
            <a:r>
              <a:rPr lang="en-US" sz="2000" dirty="0"/>
              <a:t>also data compression aspects of </a:t>
            </a:r>
            <a:r>
              <a:rPr lang="en-US" sz="2000" dirty="0" smtClean="0"/>
              <a:t>learning</a:t>
            </a:r>
            <a:endParaRPr lang="en-US" sz="2000" dirty="0"/>
          </a:p>
        </p:txBody>
      </p:sp>
      <p:sp>
        <p:nvSpPr>
          <p:cNvPr id="4" name="Content Placeholder 3"/>
          <p:cNvSpPr>
            <a:spLocks noGrp="1"/>
          </p:cNvSpPr>
          <p:nvPr>
            <p:ph sz="quarter" idx="13"/>
          </p:nvPr>
        </p:nvSpPr>
        <p:spPr/>
        <p:txBody>
          <a:bodyPr/>
          <a:lstStyle/>
          <a:p>
            <a:endParaRPr lang="en-US"/>
          </a:p>
        </p:txBody>
      </p:sp>
      <p:sp>
        <p:nvSpPr>
          <p:cNvPr id="5" name="Slide Number Placeholder 4"/>
          <p:cNvSpPr>
            <a:spLocks noGrp="1"/>
          </p:cNvSpPr>
          <p:nvPr>
            <p:ph type="sldNum" sz="quarter" idx="14"/>
          </p:nvPr>
        </p:nvSpPr>
        <p:spPr/>
        <p:txBody>
          <a:bodyPr/>
          <a:lstStyle/>
          <a:p>
            <a:fld id="{FA6F6034-1516-478C-9756-BC6A8296D6DE}" type="slidenum">
              <a:rPr lang="en-US" smtClean="0"/>
              <a:pPr/>
              <a:t>45</a:t>
            </a:fld>
            <a:endParaRPr lang="en-US" dirty="0"/>
          </a:p>
        </p:txBody>
      </p:sp>
      <p:grpSp>
        <p:nvGrpSpPr>
          <p:cNvPr id="6" name="Group 4"/>
          <p:cNvGrpSpPr>
            <a:grpSpLocks/>
          </p:cNvGrpSpPr>
          <p:nvPr/>
        </p:nvGrpSpPr>
        <p:grpSpPr bwMode="auto">
          <a:xfrm>
            <a:off x="5644092" y="2667000"/>
            <a:ext cx="3042708" cy="1873372"/>
            <a:chOff x="2928" y="1056"/>
            <a:chExt cx="2592" cy="1983"/>
          </a:xfrm>
        </p:grpSpPr>
        <p:grpSp>
          <p:nvGrpSpPr>
            <p:cNvPr id="7" name="Group 5"/>
            <p:cNvGrpSpPr>
              <a:grpSpLocks/>
            </p:cNvGrpSpPr>
            <p:nvPr/>
          </p:nvGrpSpPr>
          <p:grpSpPr bwMode="auto">
            <a:xfrm>
              <a:off x="3120" y="1440"/>
              <a:ext cx="2112" cy="1284"/>
              <a:chOff x="2712" y="2208"/>
              <a:chExt cx="2112" cy="1284"/>
            </a:xfrm>
          </p:grpSpPr>
          <p:grpSp>
            <p:nvGrpSpPr>
              <p:cNvPr id="11" name="Group 6"/>
              <p:cNvGrpSpPr>
                <a:grpSpLocks/>
              </p:cNvGrpSpPr>
              <p:nvPr/>
            </p:nvGrpSpPr>
            <p:grpSpPr bwMode="auto">
              <a:xfrm>
                <a:off x="2712" y="3348"/>
                <a:ext cx="2112" cy="144"/>
                <a:chOff x="2688" y="3348"/>
                <a:chExt cx="2112" cy="144"/>
              </a:xfrm>
            </p:grpSpPr>
            <p:sp>
              <p:nvSpPr>
                <p:cNvPr id="74" name="Oval 7"/>
                <p:cNvSpPr>
                  <a:spLocks noChangeArrowheads="1"/>
                </p:cNvSpPr>
                <p:nvPr/>
              </p:nvSpPr>
              <p:spPr bwMode="auto">
                <a:xfrm>
                  <a:off x="3250" y="334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Oval 8"/>
                <p:cNvSpPr>
                  <a:spLocks noChangeArrowheads="1"/>
                </p:cNvSpPr>
                <p:nvPr/>
              </p:nvSpPr>
              <p:spPr bwMode="auto">
                <a:xfrm>
                  <a:off x="3812" y="334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Oval 9"/>
                <p:cNvSpPr>
                  <a:spLocks noChangeArrowheads="1"/>
                </p:cNvSpPr>
                <p:nvPr/>
              </p:nvSpPr>
              <p:spPr bwMode="auto">
                <a:xfrm>
                  <a:off x="4374" y="334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Oval 10"/>
                <p:cNvSpPr>
                  <a:spLocks noChangeArrowheads="1"/>
                </p:cNvSpPr>
                <p:nvPr/>
              </p:nvSpPr>
              <p:spPr bwMode="auto">
                <a:xfrm>
                  <a:off x="4656" y="334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Oval 11"/>
                <p:cNvSpPr>
                  <a:spLocks noChangeArrowheads="1"/>
                </p:cNvSpPr>
                <p:nvPr/>
              </p:nvSpPr>
              <p:spPr bwMode="auto">
                <a:xfrm>
                  <a:off x="4093" y="334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Oval 12"/>
                <p:cNvSpPr>
                  <a:spLocks noChangeArrowheads="1"/>
                </p:cNvSpPr>
                <p:nvPr/>
              </p:nvSpPr>
              <p:spPr bwMode="auto">
                <a:xfrm>
                  <a:off x="3531" y="334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Oval 13"/>
                <p:cNvSpPr>
                  <a:spLocks noChangeArrowheads="1"/>
                </p:cNvSpPr>
                <p:nvPr/>
              </p:nvSpPr>
              <p:spPr bwMode="auto">
                <a:xfrm>
                  <a:off x="2969" y="334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Oval 14"/>
                <p:cNvSpPr>
                  <a:spLocks noChangeArrowheads="1"/>
                </p:cNvSpPr>
                <p:nvPr/>
              </p:nvSpPr>
              <p:spPr bwMode="auto">
                <a:xfrm>
                  <a:off x="2688" y="334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15"/>
              <p:cNvGrpSpPr>
                <a:grpSpLocks/>
              </p:cNvGrpSpPr>
              <p:nvPr/>
            </p:nvGrpSpPr>
            <p:grpSpPr bwMode="auto">
              <a:xfrm>
                <a:off x="2712" y="2208"/>
                <a:ext cx="2112" cy="144"/>
                <a:chOff x="2688" y="3348"/>
                <a:chExt cx="2112" cy="144"/>
              </a:xfrm>
            </p:grpSpPr>
            <p:sp>
              <p:nvSpPr>
                <p:cNvPr id="66" name="Oval 16"/>
                <p:cNvSpPr>
                  <a:spLocks noChangeArrowheads="1"/>
                </p:cNvSpPr>
                <p:nvPr/>
              </p:nvSpPr>
              <p:spPr bwMode="auto">
                <a:xfrm>
                  <a:off x="3250" y="334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Oval 17"/>
                <p:cNvSpPr>
                  <a:spLocks noChangeArrowheads="1"/>
                </p:cNvSpPr>
                <p:nvPr/>
              </p:nvSpPr>
              <p:spPr bwMode="auto">
                <a:xfrm>
                  <a:off x="3812" y="334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Oval 18"/>
                <p:cNvSpPr>
                  <a:spLocks noChangeArrowheads="1"/>
                </p:cNvSpPr>
                <p:nvPr/>
              </p:nvSpPr>
              <p:spPr bwMode="auto">
                <a:xfrm>
                  <a:off x="4374" y="334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Oval 19"/>
                <p:cNvSpPr>
                  <a:spLocks noChangeArrowheads="1"/>
                </p:cNvSpPr>
                <p:nvPr/>
              </p:nvSpPr>
              <p:spPr bwMode="auto">
                <a:xfrm>
                  <a:off x="4656" y="334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Oval 20"/>
                <p:cNvSpPr>
                  <a:spLocks noChangeArrowheads="1"/>
                </p:cNvSpPr>
                <p:nvPr/>
              </p:nvSpPr>
              <p:spPr bwMode="auto">
                <a:xfrm>
                  <a:off x="4093" y="334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Oval 21"/>
                <p:cNvSpPr>
                  <a:spLocks noChangeArrowheads="1"/>
                </p:cNvSpPr>
                <p:nvPr/>
              </p:nvSpPr>
              <p:spPr bwMode="auto">
                <a:xfrm>
                  <a:off x="3531" y="334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Oval 22"/>
                <p:cNvSpPr>
                  <a:spLocks noChangeArrowheads="1"/>
                </p:cNvSpPr>
                <p:nvPr/>
              </p:nvSpPr>
              <p:spPr bwMode="auto">
                <a:xfrm>
                  <a:off x="2969" y="334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Oval 23"/>
                <p:cNvSpPr>
                  <a:spLocks noChangeArrowheads="1"/>
                </p:cNvSpPr>
                <p:nvPr/>
              </p:nvSpPr>
              <p:spPr bwMode="auto">
                <a:xfrm>
                  <a:off x="2688" y="334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24"/>
              <p:cNvGrpSpPr>
                <a:grpSpLocks/>
              </p:cNvGrpSpPr>
              <p:nvPr/>
            </p:nvGrpSpPr>
            <p:grpSpPr bwMode="auto">
              <a:xfrm>
                <a:off x="3024" y="2778"/>
                <a:ext cx="1488" cy="144"/>
                <a:chOff x="3024" y="3000"/>
                <a:chExt cx="1488" cy="144"/>
              </a:xfrm>
            </p:grpSpPr>
            <p:sp>
              <p:nvSpPr>
                <p:cNvPr id="63" name="Oval 25"/>
                <p:cNvSpPr>
                  <a:spLocks noChangeArrowheads="1"/>
                </p:cNvSpPr>
                <p:nvPr/>
              </p:nvSpPr>
              <p:spPr bwMode="auto">
                <a:xfrm>
                  <a:off x="3024" y="300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26"/>
                <p:cNvSpPr>
                  <a:spLocks noChangeArrowheads="1"/>
                </p:cNvSpPr>
                <p:nvPr/>
              </p:nvSpPr>
              <p:spPr bwMode="auto">
                <a:xfrm>
                  <a:off x="3696" y="300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Oval 27"/>
                <p:cNvSpPr>
                  <a:spLocks noChangeArrowheads="1"/>
                </p:cNvSpPr>
                <p:nvPr/>
              </p:nvSpPr>
              <p:spPr bwMode="auto">
                <a:xfrm>
                  <a:off x="4368" y="300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4" name="AutoShape 28"/>
              <p:cNvCxnSpPr>
                <a:cxnSpLocks noChangeShapeType="1"/>
                <a:stCxn id="73" idx="4"/>
                <a:endCxn id="63" idx="0"/>
              </p:cNvCxnSpPr>
              <p:nvPr/>
            </p:nvCxnSpPr>
            <p:spPr bwMode="auto">
              <a:xfrm>
                <a:off x="2784" y="2352"/>
                <a:ext cx="312" cy="4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29"/>
              <p:cNvCxnSpPr>
                <a:cxnSpLocks noChangeShapeType="1"/>
                <a:stCxn id="73" idx="4"/>
                <a:endCxn id="64" idx="0"/>
              </p:cNvCxnSpPr>
              <p:nvPr/>
            </p:nvCxnSpPr>
            <p:spPr bwMode="auto">
              <a:xfrm>
                <a:off x="2784" y="2352"/>
                <a:ext cx="984" cy="4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30"/>
              <p:cNvCxnSpPr>
                <a:cxnSpLocks noChangeShapeType="1"/>
                <a:stCxn id="65" idx="0"/>
                <a:endCxn id="73" idx="4"/>
              </p:cNvCxnSpPr>
              <p:nvPr/>
            </p:nvCxnSpPr>
            <p:spPr bwMode="auto">
              <a:xfrm flipH="1" flipV="1">
                <a:off x="2784" y="2352"/>
                <a:ext cx="1656" cy="4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31"/>
              <p:cNvCxnSpPr>
                <a:cxnSpLocks noChangeShapeType="1"/>
                <a:endCxn id="63" idx="0"/>
              </p:cNvCxnSpPr>
              <p:nvPr/>
            </p:nvCxnSpPr>
            <p:spPr bwMode="auto">
              <a:xfrm>
                <a:off x="3072" y="2352"/>
                <a:ext cx="24" cy="4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32"/>
              <p:cNvCxnSpPr>
                <a:cxnSpLocks noChangeShapeType="1"/>
                <a:endCxn id="64" idx="0"/>
              </p:cNvCxnSpPr>
              <p:nvPr/>
            </p:nvCxnSpPr>
            <p:spPr bwMode="auto">
              <a:xfrm>
                <a:off x="3072" y="2352"/>
                <a:ext cx="696" cy="4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33"/>
              <p:cNvCxnSpPr>
                <a:cxnSpLocks noChangeShapeType="1"/>
                <a:stCxn id="65" idx="0"/>
              </p:cNvCxnSpPr>
              <p:nvPr/>
            </p:nvCxnSpPr>
            <p:spPr bwMode="auto">
              <a:xfrm flipH="1" flipV="1">
                <a:off x="3072" y="2352"/>
                <a:ext cx="1368" cy="4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34"/>
              <p:cNvCxnSpPr>
                <a:cxnSpLocks noChangeShapeType="1"/>
                <a:endCxn id="63" idx="0"/>
              </p:cNvCxnSpPr>
              <p:nvPr/>
            </p:nvCxnSpPr>
            <p:spPr bwMode="auto">
              <a:xfrm flipH="1">
                <a:off x="3096" y="2360"/>
                <a:ext cx="264" cy="4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5"/>
              <p:cNvCxnSpPr>
                <a:cxnSpLocks noChangeShapeType="1"/>
                <a:endCxn id="64" idx="0"/>
              </p:cNvCxnSpPr>
              <p:nvPr/>
            </p:nvCxnSpPr>
            <p:spPr bwMode="auto">
              <a:xfrm>
                <a:off x="3360" y="2360"/>
                <a:ext cx="408" cy="4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6"/>
              <p:cNvCxnSpPr>
                <a:cxnSpLocks noChangeShapeType="1"/>
                <a:stCxn id="65" idx="0"/>
              </p:cNvCxnSpPr>
              <p:nvPr/>
            </p:nvCxnSpPr>
            <p:spPr bwMode="auto">
              <a:xfrm flipH="1" flipV="1">
                <a:off x="3360" y="2360"/>
                <a:ext cx="1080" cy="4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37"/>
              <p:cNvCxnSpPr>
                <a:cxnSpLocks noChangeShapeType="1"/>
                <a:endCxn id="63" idx="0"/>
              </p:cNvCxnSpPr>
              <p:nvPr/>
            </p:nvCxnSpPr>
            <p:spPr bwMode="auto">
              <a:xfrm flipH="1">
                <a:off x="3096" y="2360"/>
                <a:ext cx="552" cy="4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38"/>
              <p:cNvCxnSpPr>
                <a:cxnSpLocks noChangeShapeType="1"/>
                <a:endCxn id="64" idx="0"/>
              </p:cNvCxnSpPr>
              <p:nvPr/>
            </p:nvCxnSpPr>
            <p:spPr bwMode="auto">
              <a:xfrm>
                <a:off x="3648" y="2360"/>
                <a:ext cx="120" cy="4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39"/>
              <p:cNvCxnSpPr>
                <a:cxnSpLocks noChangeShapeType="1"/>
                <a:stCxn id="65" idx="0"/>
              </p:cNvCxnSpPr>
              <p:nvPr/>
            </p:nvCxnSpPr>
            <p:spPr bwMode="auto">
              <a:xfrm flipH="1" flipV="1">
                <a:off x="3648" y="2360"/>
                <a:ext cx="792" cy="4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40"/>
              <p:cNvCxnSpPr>
                <a:cxnSpLocks noChangeShapeType="1"/>
                <a:stCxn id="67" idx="4"/>
              </p:cNvCxnSpPr>
              <p:nvPr/>
            </p:nvCxnSpPr>
            <p:spPr bwMode="auto">
              <a:xfrm flipH="1">
                <a:off x="3072" y="2352"/>
                <a:ext cx="836" cy="4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41"/>
              <p:cNvCxnSpPr>
                <a:cxnSpLocks noChangeShapeType="1"/>
                <a:endCxn id="64" idx="0"/>
              </p:cNvCxnSpPr>
              <p:nvPr/>
            </p:nvCxnSpPr>
            <p:spPr bwMode="auto">
              <a:xfrm flipH="1">
                <a:off x="3768" y="2360"/>
                <a:ext cx="144" cy="4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42"/>
              <p:cNvCxnSpPr>
                <a:cxnSpLocks noChangeShapeType="1"/>
                <a:endCxn id="67" idx="4"/>
              </p:cNvCxnSpPr>
              <p:nvPr/>
            </p:nvCxnSpPr>
            <p:spPr bwMode="auto">
              <a:xfrm flipH="1" flipV="1">
                <a:off x="3908" y="2352"/>
                <a:ext cx="508" cy="4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43"/>
              <p:cNvCxnSpPr>
                <a:cxnSpLocks noChangeShapeType="1"/>
                <a:stCxn id="70" idx="4"/>
                <a:endCxn id="64" idx="0"/>
              </p:cNvCxnSpPr>
              <p:nvPr/>
            </p:nvCxnSpPr>
            <p:spPr bwMode="auto">
              <a:xfrm flipH="1">
                <a:off x="3768" y="2352"/>
                <a:ext cx="421" cy="4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4"/>
              <p:cNvCxnSpPr>
                <a:cxnSpLocks noChangeShapeType="1"/>
                <a:endCxn id="65" idx="0"/>
              </p:cNvCxnSpPr>
              <p:nvPr/>
            </p:nvCxnSpPr>
            <p:spPr bwMode="auto">
              <a:xfrm>
                <a:off x="4200" y="2360"/>
                <a:ext cx="240" cy="4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5"/>
              <p:cNvCxnSpPr>
                <a:cxnSpLocks noChangeShapeType="1"/>
                <a:stCxn id="63" idx="0"/>
                <a:endCxn id="70" idx="4"/>
              </p:cNvCxnSpPr>
              <p:nvPr/>
            </p:nvCxnSpPr>
            <p:spPr bwMode="auto">
              <a:xfrm flipV="1">
                <a:off x="3096" y="2352"/>
                <a:ext cx="1093" cy="4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6"/>
              <p:cNvCxnSpPr>
                <a:cxnSpLocks noChangeShapeType="1"/>
                <a:stCxn id="68" idx="4"/>
                <a:endCxn id="65" idx="0"/>
              </p:cNvCxnSpPr>
              <p:nvPr/>
            </p:nvCxnSpPr>
            <p:spPr bwMode="auto">
              <a:xfrm flipH="1">
                <a:off x="4440" y="2352"/>
                <a:ext cx="30" cy="4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7"/>
              <p:cNvCxnSpPr>
                <a:cxnSpLocks noChangeShapeType="1"/>
                <a:stCxn id="68" idx="4"/>
                <a:endCxn id="64" idx="0"/>
              </p:cNvCxnSpPr>
              <p:nvPr/>
            </p:nvCxnSpPr>
            <p:spPr bwMode="auto">
              <a:xfrm flipH="1">
                <a:off x="3768" y="2352"/>
                <a:ext cx="702" cy="4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8"/>
              <p:cNvCxnSpPr>
                <a:cxnSpLocks noChangeShapeType="1"/>
                <a:endCxn id="68" idx="4"/>
              </p:cNvCxnSpPr>
              <p:nvPr/>
            </p:nvCxnSpPr>
            <p:spPr bwMode="auto">
              <a:xfrm flipV="1">
                <a:off x="3072" y="2352"/>
                <a:ext cx="1398" cy="4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49"/>
              <p:cNvCxnSpPr>
                <a:cxnSpLocks noChangeShapeType="1"/>
                <a:stCxn id="69" idx="4"/>
                <a:endCxn id="63" idx="0"/>
              </p:cNvCxnSpPr>
              <p:nvPr/>
            </p:nvCxnSpPr>
            <p:spPr bwMode="auto">
              <a:xfrm flipH="1">
                <a:off x="3096" y="2352"/>
                <a:ext cx="1656" cy="4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50"/>
              <p:cNvCxnSpPr>
                <a:cxnSpLocks noChangeShapeType="1"/>
                <a:stCxn id="69" idx="4"/>
                <a:endCxn id="65" idx="0"/>
              </p:cNvCxnSpPr>
              <p:nvPr/>
            </p:nvCxnSpPr>
            <p:spPr bwMode="auto">
              <a:xfrm flipH="1">
                <a:off x="4440" y="2352"/>
                <a:ext cx="312" cy="4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51"/>
              <p:cNvCxnSpPr>
                <a:cxnSpLocks noChangeShapeType="1"/>
                <a:endCxn id="69" idx="4"/>
              </p:cNvCxnSpPr>
              <p:nvPr/>
            </p:nvCxnSpPr>
            <p:spPr bwMode="auto">
              <a:xfrm flipV="1">
                <a:off x="3744" y="2352"/>
                <a:ext cx="1008" cy="41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8" name="Group 52"/>
              <p:cNvGrpSpPr>
                <a:grpSpLocks/>
              </p:cNvGrpSpPr>
              <p:nvPr/>
            </p:nvGrpSpPr>
            <p:grpSpPr bwMode="auto">
              <a:xfrm rot="10800000">
                <a:off x="2784" y="2928"/>
                <a:ext cx="1968" cy="426"/>
                <a:chOff x="624" y="2448"/>
                <a:chExt cx="1968" cy="426"/>
              </a:xfrm>
            </p:grpSpPr>
            <p:cxnSp>
              <p:nvCxnSpPr>
                <p:cNvPr id="39" name="AutoShape 53"/>
                <p:cNvCxnSpPr>
                  <a:cxnSpLocks noChangeShapeType="1"/>
                </p:cNvCxnSpPr>
                <p:nvPr/>
              </p:nvCxnSpPr>
              <p:spPr bwMode="auto">
                <a:xfrm>
                  <a:off x="624" y="2448"/>
                  <a:ext cx="312" cy="4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AutoShape 54"/>
                <p:cNvCxnSpPr>
                  <a:cxnSpLocks noChangeShapeType="1"/>
                </p:cNvCxnSpPr>
                <p:nvPr/>
              </p:nvCxnSpPr>
              <p:spPr bwMode="auto">
                <a:xfrm>
                  <a:off x="624" y="2448"/>
                  <a:ext cx="984" cy="4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AutoShape 55"/>
                <p:cNvCxnSpPr>
                  <a:cxnSpLocks noChangeShapeType="1"/>
                </p:cNvCxnSpPr>
                <p:nvPr/>
              </p:nvCxnSpPr>
              <p:spPr bwMode="auto">
                <a:xfrm flipH="1" flipV="1">
                  <a:off x="624" y="2448"/>
                  <a:ext cx="1656" cy="4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56"/>
                <p:cNvCxnSpPr>
                  <a:cxnSpLocks noChangeShapeType="1"/>
                </p:cNvCxnSpPr>
                <p:nvPr/>
              </p:nvCxnSpPr>
              <p:spPr bwMode="auto">
                <a:xfrm>
                  <a:off x="912" y="2448"/>
                  <a:ext cx="24" cy="4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57"/>
                <p:cNvCxnSpPr>
                  <a:cxnSpLocks noChangeShapeType="1"/>
                </p:cNvCxnSpPr>
                <p:nvPr/>
              </p:nvCxnSpPr>
              <p:spPr bwMode="auto">
                <a:xfrm>
                  <a:off x="912" y="2448"/>
                  <a:ext cx="696" cy="4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AutoShape 58"/>
                <p:cNvCxnSpPr>
                  <a:cxnSpLocks noChangeShapeType="1"/>
                </p:cNvCxnSpPr>
                <p:nvPr/>
              </p:nvCxnSpPr>
              <p:spPr bwMode="auto">
                <a:xfrm flipH="1" flipV="1">
                  <a:off x="912" y="2448"/>
                  <a:ext cx="1368" cy="4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AutoShape 59"/>
                <p:cNvCxnSpPr>
                  <a:cxnSpLocks noChangeShapeType="1"/>
                </p:cNvCxnSpPr>
                <p:nvPr/>
              </p:nvCxnSpPr>
              <p:spPr bwMode="auto">
                <a:xfrm flipH="1">
                  <a:off x="936" y="2456"/>
                  <a:ext cx="264" cy="4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60"/>
                <p:cNvCxnSpPr>
                  <a:cxnSpLocks noChangeShapeType="1"/>
                </p:cNvCxnSpPr>
                <p:nvPr/>
              </p:nvCxnSpPr>
              <p:spPr bwMode="auto">
                <a:xfrm>
                  <a:off x="1200" y="2456"/>
                  <a:ext cx="408" cy="4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AutoShape 61"/>
                <p:cNvCxnSpPr>
                  <a:cxnSpLocks noChangeShapeType="1"/>
                </p:cNvCxnSpPr>
                <p:nvPr/>
              </p:nvCxnSpPr>
              <p:spPr bwMode="auto">
                <a:xfrm flipH="1" flipV="1">
                  <a:off x="1200" y="2456"/>
                  <a:ext cx="1080" cy="4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AutoShape 62"/>
                <p:cNvCxnSpPr>
                  <a:cxnSpLocks noChangeShapeType="1"/>
                </p:cNvCxnSpPr>
                <p:nvPr/>
              </p:nvCxnSpPr>
              <p:spPr bwMode="auto">
                <a:xfrm flipH="1">
                  <a:off x="936" y="2456"/>
                  <a:ext cx="552" cy="4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AutoShape 63"/>
                <p:cNvCxnSpPr>
                  <a:cxnSpLocks noChangeShapeType="1"/>
                </p:cNvCxnSpPr>
                <p:nvPr/>
              </p:nvCxnSpPr>
              <p:spPr bwMode="auto">
                <a:xfrm>
                  <a:off x="1488" y="2456"/>
                  <a:ext cx="120" cy="4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64"/>
                <p:cNvCxnSpPr>
                  <a:cxnSpLocks noChangeShapeType="1"/>
                </p:cNvCxnSpPr>
                <p:nvPr/>
              </p:nvCxnSpPr>
              <p:spPr bwMode="auto">
                <a:xfrm flipH="1" flipV="1">
                  <a:off x="1488" y="2456"/>
                  <a:ext cx="792" cy="4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65"/>
                <p:cNvCxnSpPr>
                  <a:cxnSpLocks noChangeShapeType="1"/>
                </p:cNvCxnSpPr>
                <p:nvPr/>
              </p:nvCxnSpPr>
              <p:spPr bwMode="auto">
                <a:xfrm flipH="1">
                  <a:off x="912" y="2448"/>
                  <a:ext cx="836" cy="4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66"/>
                <p:cNvCxnSpPr>
                  <a:cxnSpLocks noChangeShapeType="1"/>
                </p:cNvCxnSpPr>
                <p:nvPr/>
              </p:nvCxnSpPr>
              <p:spPr bwMode="auto">
                <a:xfrm flipH="1">
                  <a:off x="1608" y="2456"/>
                  <a:ext cx="144" cy="4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67"/>
                <p:cNvCxnSpPr>
                  <a:cxnSpLocks noChangeShapeType="1"/>
                </p:cNvCxnSpPr>
                <p:nvPr/>
              </p:nvCxnSpPr>
              <p:spPr bwMode="auto">
                <a:xfrm flipH="1" flipV="1">
                  <a:off x="1748" y="2448"/>
                  <a:ext cx="508" cy="4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AutoShape 68"/>
                <p:cNvCxnSpPr>
                  <a:cxnSpLocks noChangeShapeType="1"/>
                </p:cNvCxnSpPr>
                <p:nvPr/>
              </p:nvCxnSpPr>
              <p:spPr bwMode="auto">
                <a:xfrm flipH="1">
                  <a:off x="1608" y="2448"/>
                  <a:ext cx="421" cy="4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AutoShape 69"/>
                <p:cNvCxnSpPr>
                  <a:cxnSpLocks noChangeShapeType="1"/>
                </p:cNvCxnSpPr>
                <p:nvPr/>
              </p:nvCxnSpPr>
              <p:spPr bwMode="auto">
                <a:xfrm>
                  <a:off x="2040" y="2456"/>
                  <a:ext cx="240" cy="4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AutoShape 70"/>
                <p:cNvCxnSpPr>
                  <a:cxnSpLocks noChangeShapeType="1"/>
                </p:cNvCxnSpPr>
                <p:nvPr/>
              </p:nvCxnSpPr>
              <p:spPr bwMode="auto">
                <a:xfrm flipV="1">
                  <a:off x="936" y="2448"/>
                  <a:ext cx="1093" cy="4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AutoShape 71"/>
                <p:cNvCxnSpPr>
                  <a:cxnSpLocks noChangeShapeType="1"/>
                </p:cNvCxnSpPr>
                <p:nvPr/>
              </p:nvCxnSpPr>
              <p:spPr bwMode="auto">
                <a:xfrm flipH="1">
                  <a:off x="2280" y="2448"/>
                  <a:ext cx="30" cy="4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AutoShape 72"/>
                <p:cNvCxnSpPr>
                  <a:cxnSpLocks noChangeShapeType="1"/>
                </p:cNvCxnSpPr>
                <p:nvPr/>
              </p:nvCxnSpPr>
              <p:spPr bwMode="auto">
                <a:xfrm flipH="1">
                  <a:off x="1608" y="2448"/>
                  <a:ext cx="702" cy="4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AutoShape 73"/>
                <p:cNvCxnSpPr>
                  <a:cxnSpLocks noChangeShapeType="1"/>
                </p:cNvCxnSpPr>
                <p:nvPr/>
              </p:nvCxnSpPr>
              <p:spPr bwMode="auto">
                <a:xfrm flipV="1">
                  <a:off x="912" y="2448"/>
                  <a:ext cx="1398" cy="4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AutoShape 74"/>
                <p:cNvCxnSpPr>
                  <a:cxnSpLocks noChangeShapeType="1"/>
                </p:cNvCxnSpPr>
                <p:nvPr/>
              </p:nvCxnSpPr>
              <p:spPr bwMode="auto">
                <a:xfrm flipH="1">
                  <a:off x="936" y="2448"/>
                  <a:ext cx="1656" cy="4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AutoShape 75"/>
                <p:cNvCxnSpPr>
                  <a:cxnSpLocks noChangeShapeType="1"/>
                </p:cNvCxnSpPr>
                <p:nvPr/>
              </p:nvCxnSpPr>
              <p:spPr bwMode="auto">
                <a:xfrm flipH="1">
                  <a:off x="2280" y="2448"/>
                  <a:ext cx="312" cy="4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AutoShape 76"/>
                <p:cNvCxnSpPr>
                  <a:cxnSpLocks noChangeShapeType="1"/>
                </p:cNvCxnSpPr>
                <p:nvPr/>
              </p:nvCxnSpPr>
              <p:spPr bwMode="auto">
                <a:xfrm flipV="1">
                  <a:off x="1584" y="2448"/>
                  <a:ext cx="1008" cy="41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8" name="Line 77"/>
            <p:cNvSpPr>
              <a:spLocks noChangeShapeType="1"/>
            </p:cNvSpPr>
            <p:nvPr/>
          </p:nvSpPr>
          <p:spPr bwMode="auto">
            <a:xfrm flipV="1">
              <a:off x="3053" y="1621"/>
              <a:ext cx="0" cy="81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 Box 78"/>
            <p:cNvSpPr txBox="1">
              <a:spLocks noChangeArrowheads="1"/>
            </p:cNvSpPr>
            <p:nvPr/>
          </p:nvSpPr>
          <p:spPr bwMode="auto">
            <a:xfrm>
              <a:off x="2976" y="2697"/>
              <a:ext cx="2544"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u="none" dirty="0">
                  <a:solidFill>
                    <a:srgbClr val="000066"/>
                  </a:solidFill>
                  <a:effectLst/>
                  <a:latin typeface="+mj-lt"/>
                </a:rPr>
                <a:t>1    0    0    0    1    0    0    0</a:t>
              </a:r>
            </a:p>
          </p:txBody>
        </p:sp>
        <p:sp>
          <p:nvSpPr>
            <p:cNvPr id="10" name="Text Box 79"/>
            <p:cNvSpPr txBox="1">
              <a:spLocks noChangeArrowheads="1"/>
            </p:cNvSpPr>
            <p:nvPr/>
          </p:nvSpPr>
          <p:spPr bwMode="auto">
            <a:xfrm>
              <a:off x="2928" y="1056"/>
              <a:ext cx="254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u="none" dirty="0">
                  <a:solidFill>
                    <a:srgbClr val="000066"/>
                  </a:solidFill>
                  <a:effectLst/>
                  <a:latin typeface="+mj-lt"/>
                </a:rPr>
                <a:t>1    0    0    0    1    0    0    0</a:t>
              </a:r>
            </a:p>
          </p:txBody>
        </p:sp>
      </p:grpSp>
    </p:spTree>
    <p:extLst>
      <p:ext uri="{BB962C8B-B14F-4D97-AF65-F5344CB8AC3E}">
        <p14:creationId xmlns:p14="http://schemas.microsoft.com/office/powerpoint/2010/main" val="1997469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lstStyle/>
          <a:p>
            <a:r>
              <a:rPr lang="en-US" dirty="0" smtClean="0">
                <a:solidFill>
                  <a:schemeClr val="tx1"/>
                </a:solidFill>
              </a:rPr>
              <a:t>Multi-Layer Neural </a:t>
            </a:r>
            <a:r>
              <a:rPr lang="en-US" dirty="0" smtClean="0">
                <a:solidFill>
                  <a:schemeClr val="tx1"/>
                </a:solidFill>
              </a:rPr>
              <a:t>Networks</a:t>
            </a:r>
            <a:endParaRPr lang="en-US" dirty="0">
              <a:solidFill>
                <a:schemeClr val="tx1"/>
              </a:solidFill>
            </a:endParaRPr>
          </a:p>
        </p:txBody>
      </p:sp>
      <p:sp>
        <p:nvSpPr>
          <p:cNvPr id="808963" name="Rectangle 3"/>
          <p:cNvSpPr>
            <a:spLocks noGrp="1" noChangeArrowheads="1"/>
          </p:cNvSpPr>
          <p:nvPr>
            <p:ph idx="1"/>
          </p:nvPr>
        </p:nvSpPr>
        <p:spPr>
          <a:ln>
            <a:noFill/>
          </a:ln>
        </p:spPr>
        <p:txBody>
          <a:bodyPr/>
          <a:lstStyle/>
          <a:p>
            <a:r>
              <a:rPr lang="en-US" dirty="0" smtClean="0">
                <a:latin typeface="+mj-lt"/>
              </a:rPr>
              <a:t>Multi-layer network were designed to overcome the computational (</a:t>
            </a:r>
            <a:r>
              <a:rPr lang="en-US" b="1" dirty="0" smtClean="0">
                <a:latin typeface="+mj-lt"/>
              </a:rPr>
              <a:t>expressivity</a:t>
            </a:r>
            <a:r>
              <a:rPr lang="en-US" dirty="0" smtClean="0">
                <a:latin typeface="+mj-lt"/>
              </a:rPr>
              <a:t>) limitation  of a single threshold element. </a:t>
            </a:r>
          </a:p>
          <a:p>
            <a:r>
              <a:rPr lang="en-US" dirty="0" smtClean="0">
                <a:latin typeface="+mj-lt"/>
              </a:rPr>
              <a:t>The idea is to </a:t>
            </a:r>
            <a:r>
              <a:rPr lang="en-US" b="1" dirty="0" smtClean="0">
                <a:latin typeface="+mj-lt"/>
              </a:rPr>
              <a:t>stack </a:t>
            </a:r>
            <a:r>
              <a:rPr lang="en-US" dirty="0" smtClean="0">
                <a:latin typeface="+mj-lt"/>
              </a:rPr>
              <a:t>several </a:t>
            </a:r>
          </a:p>
          <a:p>
            <a:pPr marL="0" indent="0">
              <a:buNone/>
            </a:pPr>
            <a:r>
              <a:rPr lang="en-US" dirty="0">
                <a:latin typeface="+mj-lt"/>
              </a:rPr>
              <a:t> </a:t>
            </a:r>
            <a:r>
              <a:rPr lang="en-US" dirty="0" smtClean="0">
                <a:latin typeface="+mj-lt"/>
              </a:rPr>
              <a:t>    layers of threshold elements, </a:t>
            </a:r>
          </a:p>
          <a:p>
            <a:pPr marL="0" indent="0">
              <a:buNone/>
            </a:pPr>
            <a:r>
              <a:rPr lang="en-US" dirty="0">
                <a:latin typeface="+mj-lt"/>
              </a:rPr>
              <a:t> </a:t>
            </a:r>
            <a:r>
              <a:rPr lang="en-US" dirty="0" smtClean="0">
                <a:latin typeface="+mj-lt"/>
              </a:rPr>
              <a:t>    each layer using the output of </a:t>
            </a:r>
          </a:p>
          <a:p>
            <a:pPr marL="0" indent="0">
              <a:buNone/>
            </a:pPr>
            <a:r>
              <a:rPr lang="en-US" dirty="0">
                <a:latin typeface="+mj-lt"/>
              </a:rPr>
              <a:t> </a:t>
            </a:r>
            <a:r>
              <a:rPr lang="en-US" dirty="0" smtClean="0">
                <a:latin typeface="+mj-lt"/>
              </a:rPr>
              <a:t>    the previous layer as input.  </a:t>
            </a:r>
          </a:p>
          <a:p>
            <a:endParaRPr lang="en-US" dirty="0">
              <a:latin typeface="+mj-lt"/>
            </a:endParaRPr>
          </a:p>
          <a:p>
            <a:r>
              <a:rPr lang="en-US" dirty="0" smtClean="0">
                <a:latin typeface="+mj-lt"/>
              </a:rPr>
              <a:t>Multi-layer </a:t>
            </a:r>
            <a:r>
              <a:rPr lang="en-US" dirty="0">
                <a:latin typeface="+mj-lt"/>
              </a:rPr>
              <a:t>networks </a:t>
            </a:r>
            <a:r>
              <a:rPr lang="en-US" b="1" dirty="0">
                <a:latin typeface="+mj-lt"/>
              </a:rPr>
              <a:t>can represent arbitrary functions</a:t>
            </a:r>
            <a:r>
              <a:rPr lang="en-US" dirty="0">
                <a:latin typeface="+mj-lt"/>
              </a:rPr>
              <a:t>, </a:t>
            </a:r>
            <a:r>
              <a:rPr lang="en-US" dirty="0" smtClean="0">
                <a:latin typeface="+mj-lt"/>
              </a:rPr>
              <a:t>but building </a:t>
            </a:r>
            <a:r>
              <a:rPr lang="en-US" dirty="0">
                <a:latin typeface="+mj-lt"/>
              </a:rPr>
              <a:t>effective learning methods for such network </a:t>
            </a:r>
            <a:r>
              <a:rPr lang="en-US" dirty="0" smtClean="0">
                <a:latin typeface="+mj-lt"/>
              </a:rPr>
              <a:t>was [thought to be] difficult. </a:t>
            </a:r>
          </a:p>
        </p:txBody>
      </p:sp>
      <p:sp>
        <p:nvSpPr>
          <p:cNvPr id="2" name="Content Placeholder 1"/>
          <p:cNvSpPr>
            <a:spLocks noGrp="1"/>
          </p:cNvSpPr>
          <p:nvPr>
            <p:ph sz="quarter" idx="13"/>
          </p:nvPr>
        </p:nvSpPr>
        <p:spPr/>
        <p:txBody>
          <a:bodyPr/>
          <a:lstStyle/>
          <a:p>
            <a:endParaRPr lang="en-US" dirty="0"/>
          </a:p>
        </p:txBody>
      </p:sp>
      <p:sp>
        <p:nvSpPr>
          <p:cNvPr id="12" name="Slide Number Placeholder 5"/>
          <p:cNvSpPr>
            <a:spLocks noGrp="1"/>
          </p:cNvSpPr>
          <p:nvPr>
            <p:ph type="sldNum" sz="quarter" idx="14"/>
          </p:nvPr>
        </p:nvSpPr>
        <p:spPr/>
        <p:txBody>
          <a:bodyPr/>
          <a:lstStyle/>
          <a:p>
            <a:fld id="{4078304C-5BE1-484D-994C-369CBE2AEA96}" type="slidenum">
              <a:rPr lang="en-US"/>
              <a:pPr/>
              <a:t>5</a:t>
            </a:fld>
            <a:endParaRPr lang="en-US"/>
          </a:p>
        </p:txBody>
      </p:sp>
      <p:grpSp>
        <p:nvGrpSpPr>
          <p:cNvPr id="4" name="Group 3"/>
          <p:cNvGrpSpPr/>
          <p:nvPr/>
        </p:nvGrpSpPr>
        <p:grpSpPr>
          <a:xfrm>
            <a:off x="5410200" y="2286000"/>
            <a:ext cx="3454839" cy="2312432"/>
            <a:chOff x="5599913" y="3472934"/>
            <a:chExt cx="3454839" cy="2312432"/>
          </a:xfrm>
        </p:grpSpPr>
        <p:grpSp>
          <p:nvGrpSpPr>
            <p:cNvPr id="6" name="Group 51"/>
            <p:cNvGrpSpPr>
              <a:grpSpLocks/>
            </p:cNvGrpSpPr>
            <p:nvPr/>
          </p:nvGrpSpPr>
          <p:grpSpPr bwMode="auto">
            <a:xfrm>
              <a:off x="6248400" y="3543300"/>
              <a:ext cx="2209800" cy="2171700"/>
              <a:chOff x="1872" y="2496"/>
              <a:chExt cx="1392" cy="1368"/>
            </a:xfrm>
          </p:grpSpPr>
          <p:grpSp>
            <p:nvGrpSpPr>
              <p:cNvPr id="7" name="Group 26"/>
              <p:cNvGrpSpPr>
                <a:grpSpLocks/>
              </p:cNvGrpSpPr>
              <p:nvPr/>
            </p:nvGrpSpPr>
            <p:grpSpPr bwMode="auto">
              <a:xfrm>
                <a:off x="1872" y="3720"/>
                <a:ext cx="1392" cy="144"/>
                <a:chOff x="1872" y="3720"/>
                <a:chExt cx="1392" cy="144"/>
              </a:xfrm>
            </p:grpSpPr>
            <p:sp>
              <p:nvSpPr>
                <p:cNvPr id="38"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 name="Group 25"/>
              <p:cNvGrpSpPr>
                <a:grpSpLocks/>
              </p:cNvGrpSpPr>
              <p:nvPr/>
            </p:nvGrpSpPr>
            <p:grpSpPr bwMode="auto">
              <a:xfrm>
                <a:off x="2016" y="3108"/>
                <a:ext cx="1056" cy="144"/>
                <a:chOff x="2016" y="3168"/>
                <a:chExt cx="1056" cy="144"/>
              </a:xfrm>
            </p:grpSpPr>
            <p:sp>
              <p:nvSpPr>
                <p:cNvPr id="35"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 name="Group 27"/>
              <p:cNvGrpSpPr>
                <a:grpSpLocks/>
              </p:cNvGrpSpPr>
              <p:nvPr/>
            </p:nvGrpSpPr>
            <p:grpSpPr bwMode="auto">
              <a:xfrm>
                <a:off x="2208" y="2496"/>
                <a:ext cx="624" cy="144"/>
                <a:chOff x="2208" y="2496"/>
                <a:chExt cx="624" cy="144"/>
              </a:xfrm>
            </p:grpSpPr>
            <p:sp>
              <p:nvSpPr>
                <p:cNvPr id="33"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0" name="AutoShape 28"/>
              <p:cNvCxnSpPr>
                <a:cxnSpLocks noChangeShapeType="1"/>
                <a:stCxn id="34" idx="4"/>
                <a:endCxn id="36" idx="0"/>
              </p:cNvCxnSpPr>
              <p:nvPr/>
            </p:nvCxnSpPr>
            <p:spPr bwMode="auto">
              <a:xfrm>
                <a:off x="2760" y="2640"/>
                <a:ext cx="240"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29"/>
              <p:cNvCxnSpPr>
                <a:cxnSpLocks noChangeShapeType="1"/>
                <a:stCxn id="34" idx="4"/>
                <a:endCxn id="37" idx="0"/>
              </p:cNvCxnSpPr>
              <p:nvPr/>
            </p:nvCxnSpPr>
            <p:spPr bwMode="auto">
              <a:xfrm flipH="1">
                <a:off x="2568" y="2640"/>
                <a:ext cx="192"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30"/>
              <p:cNvCxnSpPr>
                <a:cxnSpLocks noChangeShapeType="1"/>
                <a:stCxn id="34" idx="4"/>
                <a:endCxn id="35" idx="0"/>
              </p:cNvCxnSpPr>
              <p:nvPr/>
            </p:nvCxnSpPr>
            <p:spPr bwMode="auto">
              <a:xfrm flipH="1">
                <a:off x="2088" y="2640"/>
                <a:ext cx="672"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31"/>
              <p:cNvCxnSpPr>
                <a:cxnSpLocks noChangeShapeType="1"/>
                <a:stCxn id="33" idx="4"/>
                <a:endCxn id="36" idx="0"/>
              </p:cNvCxnSpPr>
              <p:nvPr/>
            </p:nvCxnSpPr>
            <p:spPr bwMode="auto">
              <a:xfrm>
                <a:off x="2280" y="2640"/>
                <a:ext cx="720"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32"/>
              <p:cNvCxnSpPr>
                <a:cxnSpLocks noChangeShapeType="1"/>
                <a:stCxn id="33" idx="4"/>
                <a:endCxn id="37" idx="0"/>
              </p:cNvCxnSpPr>
              <p:nvPr/>
            </p:nvCxnSpPr>
            <p:spPr bwMode="auto">
              <a:xfrm>
                <a:off x="2280" y="2640"/>
                <a:ext cx="288"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33"/>
              <p:cNvCxnSpPr>
                <a:cxnSpLocks noChangeShapeType="1"/>
                <a:stCxn id="33" idx="4"/>
                <a:endCxn id="35" idx="0"/>
              </p:cNvCxnSpPr>
              <p:nvPr/>
            </p:nvCxnSpPr>
            <p:spPr bwMode="auto">
              <a:xfrm flipH="1">
                <a:off x="2088" y="2640"/>
                <a:ext cx="192"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34"/>
              <p:cNvCxnSpPr>
                <a:cxnSpLocks noChangeShapeType="1"/>
                <a:stCxn id="35" idx="4"/>
                <a:endCxn id="38" idx="0"/>
              </p:cNvCxnSpPr>
              <p:nvPr/>
            </p:nvCxnSpPr>
            <p:spPr bwMode="auto">
              <a:xfrm flipH="1">
                <a:off x="1944" y="3252"/>
                <a:ext cx="144"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35"/>
              <p:cNvCxnSpPr>
                <a:cxnSpLocks noChangeShapeType="1"/>
                <a:stCxn id="35" idx="4"/>
                <a:endCxn id="39" idx="0"/>
              </p:cNvCxnSpPr>
              <p:nvPr/>
            </p:nvCxnSpPr>
            <p:spPr bwMode="auto">
              <a:xfrm>
                <a:off x="2088" y="3252"/>
                <a:ext cx="240"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36"/>
              <p:cNvCxnSpPr>
                <a:cxnSpLocks noChangeShapeType="1"/>
                <a:stCxn id="35" idx="4"/>
                <a:endCxn id="42" idx="0"/>
              </p:cNvCxnSpPr>
              <p:nvPr/>
            </p:nvCxnSpPr>
            <p:spPr bwMode="auto">
              <a:xfrm>
                <a:off x="2088" y="3252"/>
                <a:ext cx="528"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37"/>
              <p:cNvCxnSpPr>
                <a:cxnSpLocks noChangeShapeType="1"/>
                <a:stCxn id="35" idx="4"/>
                <a:endCxn id="40" idx="0"/>
              </p:cNvCxnSpPr>
              <p:nvPr/>
            </p:nvCxnSpPr>
            <p:spPr bwMode="auto">
              <a:xfrm>
                <a:off x="2088" y="3252"/>
                <a:ext cx="816"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8"/>
              <p:cNvCxnSpPr>
                <a:cxnSpLocks noChangeShapeType="1"/>
                <a:stCxn id="35" idx="4"/>
                <a:endCxn id="41" idx="0"/>
              </p:cNvCxnSpPr>
              <p:nvPr/>
            </p:nvCxnSpPr>
            <p:spPr bwMode="auto">
              <a:xfrm>
                <a:off x="2088" y="3252"/>
                <a:ext cx="1104"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40"/>
              <p:cNvCxnSpPr>
                <a:cxnSpLocks noChangeShapeType="1"/>
                <a:endCxn id="42" idx="0"/>
              </p:cNvCxnSpPr>
              <p:nvPr/>
            </p:nvCxnSpPr>
            <p:spPr bwMode="auto">
              <a:xfrm>
                <a:off x="2560" y="3268"/>
                <a:ext cx="56" cy="452"/>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41"/>
              <p:cNvCxnSpPr>
                <a:cxnSpLocks noChangeShapeType="1"/>
                <a:stCxn id="37" idx="4"/>
                <a:endCxn id="39" idx="0"/>
              </p:cNvCxnSpPr>
              <p:nvPr/>
            </p:nvCxnSpPr>
            <p:spPr bwMode="auto">
              <a:xfrm flipH="1">
                <a:off x="2328" y="3252"/>
                <a:ext cx="240"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42"/>
              <p:cNvCxnSpPr>
                <a:cxnSpLocks noChangeShapeType="1"/>
                <a:endCxn id="38" idx="0"/>
              </p:cNvCxnSpPr>
              <p:nvPr/>
            </p:nvCxnSpPr>
            <p:spPr bwMode="auto">
              <a:xfrm flipH="1">
                <a:off x="1944" y="3268"/>
                <a:ext cx="616" cy="452"/>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43"/>
              <p:cNvCxnSpPr>
                <a:cxnSpLocks noChangeShapeType="1"/>
                <a:endCxn id="40" idx="0"/>
              </p:cNvCxnSpPr>
              <p:nvPr/>
            </p:nvCxnSpPr>
            <p:spPr bwMode="auto">
              <a:xfrm>
                <a:off x="2568" y="3258"/>
                <a:ext cx="336" cy="462"/>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44"/>
              <p:cNvCxnSpPr>
                <a:cxnSpLocks noChangeShapeType="1"/>
                <a:stCxn id="36" idx="4"/>
                <a:endCxn id="41" idx="0"/>
              </p:cNvCxnSpPr>
              <p:nvPr/>
            </p:nvCxnSpPr>
            <p:spPr bwMode="auto">
              <a:xfrm>
                <a:off x="3000" y="3252"/>
                <a:ext cx="192"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45"/>
              <p:cNvCxnSpPr>
                <a:cxnSpLocks noChangeShapeType="1"/>
                <a:stCxn id="36" idx="4"/>
                <a:endCxn id="40" idx="0"/>
              </p:cNvCxnSpPr>
              <p:nvPr/>
            </p:nvCxnSpPr>
            <p:spPr bwMode="auto">
              <a:xfrm flipH="1">
                <a:off x="2904" y="3252"/>
                <a:ext cx="96"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46"/>
              <p:cNvCxnSpPr>
                <a:cxnSpLocks noChangeShapeType="1"/>
                <a:stCxn id="36" idx="4"/>
                <a:endCxn id="42" idx="0"/>
              </p:cNvCxnSpPr>
              <p:nvPr/>
            </p:nvCxnSpPr>
            <p:spPr bwMode="auto">
              <a:xfrm flipH="1">
                <a:off x="2616" y="3252"/>
                <a:ext cx="384"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47"/>
              <p:cNvCxnSpPr>
                <a:cxnSpLocks noChangeShapeType="1"/>
                <a:stCxn id="36" idx="4"/>
                <a:endCxn id="39" idx="0"/>
              </p:cNvCxnSpPr>
              <p:nvPr/>
            </p:nvCxnSpPr>
            <p:spPr bwMode="auto">
              <a:xfrm flipH="1">
                <a:off x="2328" y="3252"/>
                <a:ext cx="672"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8"/>
              <p:cNvCxnSpPr>
                <a:cxnSpLocks noChangeShapeType="1"/>
                <a:stCxn id="36" idx="4"/>
                <a:endCxn id="38" idx="7"/>
              </p:cNvCxnSpPr>
              <p:nvPr/>
            </p:nvCxnSpPr>
            <p:spPr bwMode="auto">
              <a:xfrm flipH="1">
                <a:off x="1995" y="3252"/>
                <a:ext cx="1005" cy="489"/>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9"/>
              <p:cNvCxnSpPr>
                <a:cxnSpLocks noChangeShapeType="1"/>
                <a:stCxn id="37" idx="4"/>
                <a:endCxn id="41" idx="0"/>
              </p:cNvCxnSpPr>
              <p:nvPr/>
            </p:nvCxnSpPr>
            <p:spPr bwMode="auto">
              <a:xfrm>
                <a:off x="2568" y="3252"/>
                <a:ext cx="624" cy="468"/>
              </a:xfrm>
              <a:prstGeom prst="straightConnector1">
                <a:avLst/>
              </a:prstGeom>
              <a:noFill/>
              <a:ln w="9525">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 name="Rectangle 2"/>
            <p:cNvSpPr/>
            <p:nvPr/>
          </p:nvSpPr>
          <p:spPr>
            <a:xfrm>
              <a:off x="5599913" y="3506082"/>
              <a:ext cx="110568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activation</a:t>
              </a:r>
              <a:endParaRPr lang="en-US" sz="1800" dirty="0">
                <a:latin typeface="+mn-lt"/>
              </a:endParaRPr>
            </a:p>
          </p:txBody>
        </p:sp>
        <p:sp>
          <p:nvSpPr>
            <p:cNvPr id="43" name="Rectangle 42"/>
            <p:cNvSpPr/>
            <p:nvPr/>
          </p:nvSpPr>
          <p:spPr>
            <a:xfrm>
              <a:off x="8369949" y="5416034"/>
              <a:ext cx="684803" cy="369332"/>
            </a:xfrm>
            <a:prstGeom prst="rect">
              <a:avLst/>
            </a:prstGeom>
            <a:solidFill>
              <a:srgbClr val="FFFFCC"/>
            </a:solidFill>
            <a:ln w="28575">
              <a:solidFill>
                <a:schemeClr val="accent1"/>
              </a:solidFill>
            </a:ln>
          </p:spPr>
          <p:txBody>
            <a:bodyPr wrap="none">
              <a:spAutoFit/>
            </a:bodyPr>
            <a:lstStyle/>
            <a:p>
              <a:r>
                <a:rPr lang="en-US" altLang="en-US" sz="1800" u="none" dirty="0" smtClean="0">
                  <a:latin typeface="+mn-lt"/>
                </a:rPr>
                <a:t>Input</a:t>
              </a:r>
              <a:endParaRPr lang="en-US" sz="1800" dirty="0">
                <a:latin typeface="+mn-lt"/>
              </a:endParaRPr>
            </a:p>
          </p:txBody>
        </p:sp>
        <p:sp>
          <p:nvSpPr>
            <p:cNvPr id="44" name="Rectangle 43"/>
            <p:cNvSpPr/>
            <p:nvPr/>
          </p:nvSpPr>
          <p:spPr>
            <a:xfrm>
              <a:off x="8192015" y="4444484"/>
              <a:ext cx="862737" cy="369332"/>
            </a:xfrm>
            <a:prstGeom prst="rect">
              <a:avLst/>
            </a:prstGeom>
            <a:solidFill>
              <a:srgbClr val="FFFFCC"/>
            </a:solidFill>
            <a:ln w="28575">
              <a:solidFill>
                <a:schemeClr val="accent1"/>
              </a:solidFill>
            </a:ln>
          </p:spPr>
          <p:txBody>
            <a:bodyPr wrap="none">
              <a:spAutoFit/>
            </a:bodyPr>
            <a:lstStyle/>
            <a:p>
              <a:r>
                <a:rPr lang="en-US" altLang="en-US" sz="1800" u="none" dirty="0" smtClean="0">
                  <a:latin typeface="+mn-lt"/>
                </a:rPr>
                <a:t>Hidden</a:t>
              </a:r>
              <a:endParaRPr lang="en-US" sz="1800" dirty="0">
                <a:latin typeface="+mn-lt"/>
              </a:endParaRPr>
            </a:p>
          </p:txBody>
        </p:sp>
        <p:sp>
          <p:nvSpPr>
            <p:cNvPr id="45" name="Rectangle 44"/>
            <p:cNvSpPr/>
            <p:nvPr/>
          </p:nvSpPr>
          <p:spPr>
            <a:xfrm>
              <a:off x="8198427" y="3472934"/>
              <a:ext cx="856325" cy="369332"/>
            </a:xfrm>
            <a:prstGeom prst="rect">
              <a:avLst/>
            </a:prstGeom>
            <a:solidFill>
              <a:srgbClr val="FFFFCC"/>
            </a:solidFill>
            <a:ln w="28575">
              <a:solidFill>
                <a:schemeClr val="accent1"/>
              </a:solidFill>
            </a:ln>
          </p:spPr>
          <p:txBody>
            <a:bodyPr wrap="none">
              <a:spAutoFit/>
            </a:bodyPr>
            <a:lstStyle/>
            <a:p>
              <a:r>
                <a:rPr lang="en-US" altLang="en-US" sz="1800" u="none" dirty="0" smtClean="0">
                  <a:latin typeface="+mn-lt"/>
                </a:rPr>
                <a:t>Output</a:t>
              </a:r>
              <a:endParaRPr lang="en-US" sz="1800" dirty="0">
                <a:latin typeface="+mn-lt"/>
              </a:endParaRPr>
            </a:p>
          </p:txBody>
        </p:sp>
      </p:grpSp>
    </p:spTree>
    <p:extLst>
      <p:ext uri="{BB962C8B-B14F-4D97-AF65-F5344CB8AC3E}">
        <p14:creationId xmlns:p14="http://schemas.microsoft.com/office/powerpoint/2010/main" val="4257866665"/>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08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8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89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896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8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089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6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for Neural Networks</a:t>
            </a:r>
            <a:endParaRPr lang="en-US" dirty="0"/>
          </a:p>
        </p:txBody>
      </p:sp>
      <p:sp>
        <p:nvSpPr>
          <p:cNvPr id="3" name="Content Placeholder 2"/>
          <p:cNvSpPr>
            <a:spLocks noGrp="1"/>
          </p:cNvSpPr>
          <p:nvPr>
            <p:ph idx="1"/>
          </p:nvPr>
        </p:nvSpPr>
        <p:spPr>
          <a:xfrm>
            <a:off x="1524000" y="1371600"/>
            <a:ext cx="7315200" cy="4525963"/>
          </a:xfrm>
        </p:spPr>
        <p:txBody>
          <a:bodyPr/>
          <a:lstStyle/>
          <a:p>
            <a:r>
              <a:rPr lang="en-US" dirty="0" smtClean="0"/>
              <a:t>Inspired </a:t>
            </a:r>
            <a:r>
              <a:rPr lang="en-US" dirty="0" smtClean="0"/>
              <a:t>by </a:t>
            </a:r>
            <a:r>
              <a:rPr lang="en-US" b="1" dirty="0" smtClean="0"/>
              <a:t>biological </a:t>
            </a:r>
            <a:r>
              <a:rPr lang="en-US" b="1" dirty="0"/>
              <a:t>systems</a:t>
            </a:r>
            <a:r>
              <a:rPr lang="en-US" dirty="0"/>
              <a:t>, the best examples we have </a:t>
            </a:r>
            <a:r>
              <a:rPr lang="en-US" dirty="0" smtClean="0"/>
              <a:t>of </a:t>
            </a:r>
            <a:r>
              <a:rPr lang="en-US" b="1" dirty="0" smtClean="0"/>
              <a:t>robust </a:t>
            </a:r>
            <a:r>
              <a:rPr lang="en-US" dirty="0"/>
              <a:t>learning </a:t>
            </a:r>
            <a:r>
              <a:rPr lang="en-US" dirty="0" smtClean="0"/>
              <a:t>systems</a:t>
            </a:r>
            <a:endParaRPr lang="en-US" dirty="0"/>
          </a:p>
          <a:p>
            <a:pPr lvl="1"/>
            <a:r>
              <a:rPr lang="en-US" dirty="0" smtClean="0"/>
              <a:t>Used </a:t>
            </a:r>
            <a:r>
              <a:rPr lang="en-US" dirty="0"/>
              <a:t>to model biological systems (so we understand how they learn) </a:t>
            </a:r>
          </a:p>
          <a:p>
            <a:r>
              <a:rPr lang="en-US" dirty="0" smtClean="0"/>
              <a:t>Massive </a:t>
            </a:r>
            <a:r>
              <a:rPr lang="en-US" b="1" dirty="0"/>
              <a:t>parallelism </a:t>
            </a:r>
            <a:r>
              <a:rPr lang="en-US" dirty="0"/>
              <a:t>that may allow for computational </a:t>
            </a:r>
            <a:r>
              <a:rPr lang="en-US" dirty="0" smtClean="0"/>
              <a:t>efficiency</a:t>
            </a:r>
            <a:endParaRPr lang="en-US" dirty="0"/>
          </a:p>
          <a:p>
            <a:r>
              <a:rPr lang="en-US" dirty="0" smtClean="0"/>
              <a:t>Graceful </a:t>
            </a:r>
            <a:r>
              <a:rPr lang="en-US" dirty="0"/>
              <a:t>degradation due to </a:t>
            </a:r>
            <a:r>
              <a:rPr lang="en-US" b="1" dirty="0"/>
              <a:t>distributed representation</a:t>
            </a:r>
            <a:r>
              <a:rPr lang="en-US" dirty="0"/>
              <a:t> that spread </a:t>
            </a:r>
            <a:r>
              <a:rPr lang="en-US" dirty="0" smtClean="0"/>
              <a:t>the </a:t>
            </a:r>
            <a:r>
              <a:rPr lang="en-US" dirty="0"/>
              <a:t>representation of knowledge </a:t>
            </a:r>
            <a:r>
              <a:rPr lang="en-US" dirty="0" smtClean="0"/>
              <a:t>among the computational </a:t>
            </a:r>
            <a:r>
              <a:rPr lang="en-US" dirty="0"/>
              <a:t>units</a:t>
            </a:r>
            <a:r>
              <a:rPr lang="en-US" dirty="0" smtClean="0"/>
              <a:t>.</a:t>
            </a:r>
            <a:endParaRPr lang="en-US" dirty="0"/>
          </a:p>
          <a:p>
            <a:r>
              <a:rPr lang="en-US" dirty="0" smtClean="0"/>
              <a:t>Intelligent </a:t>
            </a:r>
            <a:r>
              <a:rPr lang="en-US" dirty="0"/>
              <a:t>behavior </a:t>
            </a:r>
            <a:r>
              <a:rPr lang="en-US" b="1" dirty="0"/>
              <a:t>“emerges” from large number of simple units </a:t>
            </a:r>
            <a:r>
              <a:rPr lang="en-US" dirty="0" smtClean="0"/>
              <a:t>rather </a:t>
            </a:r>
            <a:r>
              <a:rPr lang="en-US" dirty="0"/>
              <a:t>than from explicit symbolically encoded rules.</a:t>
            </a:r>
          </a:p>
          <a:p>
            <a:endParaRPr lang="en-US" dirty="0"/>
          </a:p>
        </p:txBody>
      </p:sp>
      <p:sp>
        <p:nvSpPr>
          <p:cNvPr id="4" name="Content Placeholder 3"/>
          <p:cNvSpPr>
            <a:spLocks noGrp="1"/>
          </p:cNvSpPr>
          <p:nvPr>
            <p:ph sz="quarter" idx="13"/>
          </p:nvPr>
        </p:nvSpPr>
        <p:spPr/>
        <p:txBody>
          <a:bodyPr/>
          <a:lstStyle/>
          <a:p>
            <a:endParaRPr lang="en-US" dirty="0"/>
          </a:p>
        </p:txBody>
      </p:sp>
      <p:sp>
        <p:nvSpPr>
          <p:cNvPr id="5" name="Slide Number Placeholder 4"/>
          <p:cNvSpPr>
            <a:spLocks noGrp="1"/>
          </p:cNvSpPr>
          <p:nvPr>
            <p:ph type="sldNum" sz="quarter" idx="14"/>
          </p:nvPr>
        </p:nvSpPr>
        <p:spPr/>
        <p:txBody>
          <a:bodyPr/>
          <a:lstStyle/>
          <a:p>
            <a:fld id="{FA6F6034-1516-478C-9756-BC6A8296D6DE}" type="slidenum">
              <a:rPr lang="en-US" smtClean="0"/>
              <a:pPr/>
              <a:t>6</a:t>
            </a:fld>
            <a:endParaRPr lang="en-US" dirty="0"/>
          </a:p>
        </p:txBody>
      </p:sp>
    </p:spTree>
    <p:extLst>
      <p:ext uri="{BB962C8B-B14F-4D97-AF65-F5344CB8AC3E}">
        <p14:creationId xmlns:p14="http://schemas.microsoft.com/office/powerpoint/2010/main" val="308756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Speed Constraints </a:t>
            </a:r>
          </a:p>
        </p:txBody>
      </p:sp>
      <p:sp>
        <p:nvSpPr>
          <p:cNvPr id="3" name="Content Placeholder 2"/>
          <p:cNvSpPr>
            <a:spLocks noGrp="1"/>
          </p:cNvSpPr>
          <p:nvPr>
            <p:ph idx="1"/>
          </p:nvPr>
        </p:nvSpPr>
        <p:spPr>
          <a:xfrm>
            <a:off x="1524000" y="1371600"/>
            <a:ext cx="7391400" cy="4525963"/>
          </a:xfrm>
        </p:spPr>
        <p:txBody>
          <a:bodyPr/>
          <a:lstStyle/>
          <a:p>
            <a:r>
              <a:rPr lang="en-US" dirty="0"/>
              <a:t>Neuron “switching time” is </a:t>
            </a:r>
            <a:r>
              <a:rPr lang="en-US" b="1" dirty="0"/>
              <a:t>O(milliseconds)</a:t>
            </a:r>
            <a:r>
              <a:rPr lang="en-US" dirty="0"/>
              <a:t>, compared to </a:t>
            </a:r>
            <a:r>
              <a:rPr lang="en-US" dirty="0" smtClean="0"/>
              <a:t>nanosecond </a:t>
            </a:r>
            <a:r>
              <a:rPr lang="en-US" dirty="0"/>
              <a:t>for transistors</a:t>
            </a:r>
            <a:r>
              <a:rPr lang="en-US" dirty="0" smtClean="0"/>
              <a:t>.</a:t>
            </a:r>
            <a:endParaRPr lang="en-US" dirty="0"/>
          </a:p>
          <a:p>
            <a:pPr lvl="1"/>
            <a:r>
              <a:rPr lang="en-US" dirty="0" smtClean="0"/>
              <a:t>However</a:t>
            </a:r>
            <a:r>
              <a:rPr lang="en-US" dirty="0"/>
              <a:t>, biological systems can perform significant cognitive </a:t>
            </a:r>
            <a:r>
              <a:rPr lang="en-US" dirty="0" smtClean="0"/>
              <a:t>tasks (</a:t>
            </a:r>
            <a:r>
              <a:rPr lang="en-US" dirty="0"/>
              <a:t>vision, language understanding) in fractions of a second</a:t>
            </a:r>
            <a:r>
              <a:rPr lang="en-US" dirty="0" smtClean="0"/>
              <a:t>.</a:t>
            </a:r>
          </a:p>
          <a:p>
            <a:pPr lvl="1"/>
            <a:endParaRPr lang="en-US" dirty="0"/>
          </a:p>
          <a:p>
            <a:r>
              <a:rPr lang="en-US" dirty="0" smtClean="0"/>
              <a:t>Even </a:t>
            </a:r>
            <a:r>
              <a:rPr lang="en-US" dirty="0"/>
              <a:t>for limited abilities, current AI systems require orders </a:t>
            </a:r>
            <a:r>
              <a:rPr lang="en-US" dirty="0" smtClean="0"/>
              <a:t>of </a:t>
            </a:r>
            <a:r>
              <a:rPr lang="en-US" dirty="0"/>
              <a:t>magnitude more steps</a:t>
            </a:r>
            <a:r>
              <a:rPr lang="en-US" dirty="0" smtClean="0"/>
              <a:t>.</a:t>
            </a:r>
            <a:endParaRPr lang="en-US" dirty="0"/>
          </a:p>
          <a:p>
            <a:endParaRPr lang="en-US" dirty="0" smtClean="0"/>
          </a:p>
          <a:p>
            <a:r>
              <a:rPr lang="en-US" dirty="0" smtClean="0"/>
              <a:t>Human </a:t>
            </a:r>
            <a:r>
              <a:rPr lang="en-US" dirty="0"/>
              <a:t>brain has approximately 10^10 neurons, each </a:t>
            </a:r>
            <a:r>
              <a:rPr lang="en-US" dirty="0" smtClean="0"/>
              <a:t>connected </a:t>
            </a:r>
            <a:r>
              <a:rPr lang="en-US" dirty="0"/>
              <a:t>to 10^4;  must explore massive parallelism (but there’s more…)</a:t>
            </a:r>
          </a:p>
          <a:p>
            <a:endParaRPr lang="en-US" dirty="0"/>
          </a:p>
        </p:txBody>
      </p:sp>
      <p:sp>
        <p:nvSpPr>
          <p:cNvPr id="4" name="Content Placeholder 3"/>
          <p:cNvSpPr>
            <a:spLocks noGrp="1"/>
          </p:cNvSpPr>
          <p:nvPr>
            <p:ph sz="quarter" idx="13"/>
          </p:nvPr>
        </p:nvSpPr>
        <p:spPr/>
        <p:txBody>
          <a:bodyPr/>
          <a:lstStyle/>
          <a:p>
            <a:endParaRPr lang="en-US"/>
          </a:p>
        </p:txBody>
      </p:sp>
      <p:sp>
        <p:nvSpPr>
          <p:cNvPr id="5" name="Slide Number Placeholder 4"/>
          <p:cNvSpPr>
            <a:spLocks noGrp="1"/>
          </p:cNvSpPr>
          <p:nvPr>
            <p:ph type="sldNum" sz="quarter" idx="14"/>
          </p:nvPr>
        </p:nvSpPr>
        <p:spPr/>
        <p:txBody>
          <a:bodyPr/>
          <a:lstStyle/>
          <a:p>
            <a:fld id="{FA6F6034-1516-478C-9756-BC6A8296D6DE}" type="slidenum">
              <a:rPr lang="en-US" smtClean="0"/>
              <a:pPr/>
              <a:t>7</a:t>
            </a:fld>
            <a:endParaRPr lang="en-US" dirty="0"/>
          </a:p>
        </p:txBody>
      </p:sp>
    </p:spTree>
    <p:extLst>
      <p:ext uri="{BB962C8B-B14F-4D97-AF65-F5344CB8AC3E}">
        <p14:creationId xmlns:p14="http://schemas.microsoft.com/office/powerpoint/2010/main" val="186967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lstStyle/>
          <a:p>
            <a:r>
              <a:rPr lang="en-US" sz="3600" dirty="0" smtClean="0">
                <a:solidFill>
                  <a:schemeClr val="tx1"/>
                </a:solidFill>
              </a:rPr>
              <a:t>Basic Unit in Multi-Layer Neural Network</a:t>
            </a:r>
            <a:endParaRPr lang="en-US" sz="3600" dirty="0">
              <a:solidFill>
                <a:schemeClr val="tx1"/>
              </a:solidFill>
            </a:endParaRPr>
          </a:p>
        </p:txBody>
      </p:sp>
      <mc:AlternateContent xmlns:mc="http://schemas.openxmlformats.org/markup-compatibility/2006">
        <mc:Choice xmlns:a14="http://schemas.microsoft.com/office/drawing/2010/main" Requires="a14">
          <p:sp>
            <p:nvSpPr>
              <p:cNvPr id="808963" name="Rectangle 3"/>
              <p:cNvSpPr>
                <a:spLocks noGrp="1" noChangeArrowheads="1"/>
              </p:cNvSpPr>
              <p:nvPr>
                <p:ph idx="1"/>
              </p:nvPr>
            </p:nvSpPr>
            <p:spPr>
              <a:ln>
                <a:noFill/>
              </a:ln>
            </p:spPr>
            <p:txBody>
              <a:bodyPr/>
              <a:lstStyle/>
              <a:p>
                <a:r>
                  <a:rPr lang="en-US" b="1" dirty="0" smtClean="0">
                    <a:latin typeface="+mj-lt"/>
                  </a:rPr>
                  <a:t>Linear </a:t>
                </a:r>
                <a:r>
                  <a:rPr lang="en-US" b="1" dirty="0">
                    <a:latin typeface="+mj-lt"/>
                  </a:rPr>
                  <a:t>Unit</a:t>
                </a:r>
                <a:r>
                  <a:rPr lang="en-US" dirty="0">
                    <a:latin typeface="+mj-lt"/>
                  </a:rPr>
                  <a:t>: </a:t>
                </a:r>
                <a14:m>
                  <m:oMath xmlns:m="http://schemas.openxmlformats.org/officeDocument/2006/math">
                    <m:sSub>
                      <m:sSubPr>
                        <m:ctrlPr>
                          <a:rPr lang="en-US" i="1">
                            <a:latin typeface="Cambria Math"/>
                          </a:rPr>
                        </m:ctrlPr>
                      </m:sSubPr>
                      <m:e>
                        <m:r>
                          <a:rPr lang="en-US" i="1">
                            <a:latin typeface="Cambria Math"/>
                          </a:rPr>
                          <m:t>𝑜</m:t>
                        </m:r>
                      </m:e>
                      <m:sub>
                        <m:r>
                          <a:rPr lang="en-US" b="0" i="1" smtClean="0">
                            <a:latin typeface="Cambria Math"/>
                          </a:rPr>
                          <m:t>𝑗</m:t>
                        </m:r>
                      </m:sub>
                    </m:sSub>
                    <m:r>
                      <a:rPr lang="en-US" b="0" i="1" smtClean="0">
                        <a:latin typeface="Cambria Math"/>
                      </a:rPr>
                      <m:t>=</m:t>
                    </m:r>
                    <m:acc>
                      <m:accPr>
                        <m:chr m:val="⃗"/>
                        <m:ctrlPr>
                          <a:rPr lang="en-US" i="1">
                            <a:latin typeface="Cambria Math"/>
                          </a:rPr>
                        </m:ctrlPr>
                      </m:accPr>
                      <m:e>
                        <m:r>
                          <a:rPr lang="en-US" i="1">
                            <a:latin typeface="Cambria Math"/>
                          </a:rPr>
                          <m:t>𝑤</m:t>
                        </m:r>
                      </m:e>
                    </m:acc>
                    <m:r>
                      <a:rPr lang="en-US" i="1">
                        <a:latin typeface="Cambria Math"/>
                      </a:rPr>
                      <m:t>.</m:t>
                    </m:r>
                    <m:acc>
                      <m:accPr>
                        <m:chr m:val="⃗"/>
                        <m:ctrlPr>
                          <a:rPr lang="en-US" i="1">
                            <a:latin typeface="Cambria Math"/>
                          </a:rPr>
                        </m:ctrlPr>
                      </m:accPr>
                      <m:e>
                        <m:r>
                          <a:rPr lang="en-US" i="1">
                            <a:latin typeface="Cambria Math"/>
                          </a:rPr>
                          <m:t>𝑥</m:t>
                        </m:r>
                      </m:e>
                    </m:acc>
                  </m:oMath>
                </a14:m>
                <a:r>
                  <a:rPr lang="en-US" dirty="0" smtClean="0">
                    <a:latin typeface="+mj-lt"/>
                  </a:rPr>
                  <a:t>  multiple </a:t>
                </a:r>
                <a:r>
                  <a:rPr lang="en-US" dirty="0">
                    <a:latin typeface="+mj-lt"/>
                  </a:rPr>
                  <a:t>layers of linear </a:t>
                </a:r>
                <a:r>
                  <a:rPr lang="en-US" dirty="0" smtClean="0">
                    <a:latin typeface="+mj-lt"/>
                  </a:rPr>
                  <a:t>functions </a:t>
                </a:r>
                <a:r>
                  <a:rPr lang="en-US" dirty="0">
                    <a:latin typeface="+mj-lt"/>
                  </a:rPr>
                  <a:t>produce linear functions.  </a:t>
                </a:r>
                <a:r>
                  <a:rPr lang="en-US" dirty="0">
                    <a:solidFill>
                      <a:srgbClr val="FF0000"/>
                    </a:solidFill>
                    <a:latin typeface="+mj-lt"/>
                  </a:rPr>
                  <a:t>We want to represent nonlinear functions</a:t>
                </a:r>
                <a:r>
                  <a:rPr lang="en-US" dirty="0" smtClean="0">
                    <a:solidFill>
                      <a:srgbClr val="FF0000"/>
                    </a:solidFill>
                    <a:latin typeface="+mj-lt"/>
                  </a:rPr>
                  <a:t>.</a:t>
                </a:r>
                <a:endParaRPr lang="en-US" dirty="0">
                  <a:solidFill>
                    <a:srgbClr val="FF0000"/>
                  </a:solidFill>
                  <a:latin typeface="+mj-lt"/>
                </a:endParaRPr>
              </a:p>
              <a:p>
                <a:r>
                  <a:rPr lang="en-US" b="1" dirty="0">
                    <a:latin typeface="+mj-lt"/>
                  </a:rPr>
                  <a:t>Threshold </a:t>
                </a:r>
                <a:r>
                  <a:rPr lang="en-US" b="1" dirty="0" smtClean="0">
                    <a:latin typeface="+mj-lt"/>
                  </a:rPr>
                  <a:t>units: </a:t>
                </a:r>
                <a14:m>
                  <m:oMath xmlns:m="http://schemas.openxmlformats.org/officeDocument/2006/math">
                    <m:sSub>
                      <m:sSubPr>
                        <m:ctrlPr>
                          <a:rPr lang="en-US" i="1">
                            <a:latin typeface="Cambria Math"/>
                          </a:rPr>
                        </m:ctrlPr>
                      </m:sSubPr>
                      <m:e>
                        <m:r>
                          <a:rPr lang="en-US" i="1">
                            <a:latin typeface="Cambria Math"/>
                          </a:rPr>
                          <m:t>𝑜</m:t>
                        </m:r>
                      </m:e>
                      <m:sub>
                        <m:r>
                          <a:rPr lang="en-US" i="1">
                            <a:latin typeface="Cambria Math"/>
                          </a:rPr>
                          <m:t>𝑗</m:t>
                        </m:r>
                      </m:sub>
                    </m:sSub>
                    <m:r>
                      <a:rPr lang="en-US" i="1">
                        <a:latin typeface="Cambria Math"/>
                      </a:rPr>
                      <m:t>=</m:t>
                    </m:r>
                    <m:r>
                      <a:rPr lang="en-US" b="0" i="1" smtClean="0">
                        <a:latin typeface="Cambria Math"/>
                      </a:rPr>
                      <m:t>𝑠𝑔𝑛</m:t>
                    </m:r>
                    <m:r>
                      <a:rPr lang="en-US" b="0" i="1" smtClean="0">
                        <a:latin typeface="Cambria Math"/>
                      </a:rPr>
                      <m:t>(</m:t>
                    </m:r>
                    <m:acc>
                      <m:accPr>
                        <m:chr m:val="⃗"/>
                        <m:ctrlPr>
                          <a:rPr lang="en-US" i="1">
                            <a:latin typeface="Cambria Math"/>
                          </a:rPr>
                        </m:ctrlPr>
                      </m:accPr>
                      <m:e>
                        <m:r>
                          <a:rPr lang="en-US" i="1">
                            <a:latin typeface="Cambria Math"/>
                          </a:rPr>
                          <m:t>𝑤</m:t>
                        </m:r>
                      </m:e>
                    </m:acc>
                    <m:r>
                      <a:rPr lang="en-US" i="1">
                        <a:latin typeface="Cambria Math"/>
                      </a:rPr>
                      <m:t>.</m:t>
                    </m:r>
                    <m:acc>
                      <m:accPr>
                        <m:chr m:val="⃗"/>
                        <m:ctrlPr>
                          <a:rPr lang="en-US" i="1">
                            <a:latin typeface="Cambria Math"/>
                          </a:rPr>
                        </m:ctrlPr>
                      </m:accPr>
                      <m:e>
                        <m:r>
                          <a:rPr lang="en-US" i="1">
                            <a:latin typeface="Cambria Math"/>
                          </a:rPr>
                          <m:t>𝑥</m:t>
                        </m:r>
                      </m:e>
                    </m:acc>
                    <m:r>
                      <a:rPr lang="en-US" b="0" i="1" smtClean="0">
                        <a:latin typeface="Cambria Math"/>
                      </a:rPr>
                      <m:t>−</m:t>
                    </m:r>
                    <m:r>
                      <a:rPr lang="en-US" b="0" i="1" smtClean="0">
                        <a:latin typeface="Cambria Math"/>
                      </a:rPr>
                      <m:t>𝑇</m:t>
                    </m:r>
                    <m:r>
                      <a:rPr lang="en-US" b="0" i="1" smtClean="0">
                        <a:latin typeface="Cambria Math"/>
                      </a:rPr>
                      <m:t>)</m:t>
                    </m:r>
                  </m:oMath>
                </a14:m>
                <a:r>
                  <a:rPr lang="en-US" dirty="0" smtClean="0">
                    <a:latin typeface="+mj-lt"/>
                  </a:rPr>
                  <a:t> are </a:t>
                </a:r>
                <a:r>
                  <a:rPr lang="en-US" dirty="0">
                    <a:solidFill>
                      <a:srgbClr val="FF0000"/>
                    </a:solidFill>
                    <a:latin typeface="+mj-lt"/>
                  </a:rPr>
                  <a:t>not differentiable</a:t>
                </a:r>
                <a:r>
                  <a:rPr lang="en-US" dirty="0">
                    <a:latin typeface="+mj-lt"/>
                  </a:rPr>
                  <a:t>,  </a:t>
                </a:r>
                <a:r>
                  <a:rPr lang="en-US" dirty="0" smtClean="0">
                    <a:latin typeface="+mj-lt"/>
                  </a:rPr>
                  <a:t>hence </a:t>
                </a:r>
                <a:r>
                  <a:rPr lang="en-US" dirty="0">
                    <a:latin typeface="+mj-lt"/>
                  </a:rPr>
                  <a:t>unsuitable for gradient </a:t>
                </a:r>
                <a:r>
                  <a:rPr lang="en-US" dirty="0" smtClean="0">
                    <a:latin typeface="+mj-lt"/>
                  </a:rPr>
                  <a:t>descent</a:t>
                </a:r>
                <a:endParaRPr lang="en-US" dirty="0">
                  <a:latin typeface="+mj-lt"/>
                </a:endParaRPr>
              </a:p>
            </p:txBody>
          </p:sp>
        </mc:Choice>
        <mc:Fallback>
          <p:sp>
            <p:nvSpPr>
              <p:cNvPr id="808963" name="Rectangle 3"/>
              <p:cNvSpPr>
                <a:spLocks noGrp="1" noRot="1" noChangeAspect="1" noMove="1" noResize="1" noEditPoints="1" noAdjustHandles="1" noChangeArrowheads="1" noChangeShapeType="1" noTextEdit="1"/>
              </p:cNvSpPr>
              <p:nvPr>
                <p:ph idx="1"/>
              </p:nvPr>
            </p:nvSpPr>
            <p:spPr>
              <a:blipFill rotWithShape="1">
                <a:blip r:embed="rId3"/>
                <a:stretch>
                  <a:fillRect t="-1887" r="-255"/>
                </a:stretch>
              </a:blipFill>
              <a:ln>
                <a:noFill/>
              </a:ln>
            </p:spPr>
            <p:txBody>
              <a:bodyPr/>
              <a:lstStyle/>
              <a:p>
                <a:r>
                  <a:rPr lang="en-US">
                    <a:noFill/>
                  </a:rPr>
                  <a:t> </a:t>
                </a:r>
              </a:p>
            </p:txBody>
          </p:sp>
        </mc:Fallback>
      </mc:AlternateContent>
      <p:sp>
        <p:nvSpPr>
          <p:cNvPr id="2" name="Content Placeholder 1"/>
          <p:cNvSpPr>
            <a:spLocks noGrp="1"/>
          </p:cNvSpPr>
          <p:nvPr>
            <p:ph sz="quarter" idx="13"/>
          </p:nvPr>
        </p:nvSpPr>
        <p:spPr/>
        <p:txBody>
          <a:bodyPr/>
          <a:lstStyle/>
          <a:p>
            <a:endParaRPr lang="en-US" dirty="0"/>
          </a:p>
        </p:txBody>
      </p:sp>
      <p:sp>
        <p:nvSpPr>
          <p:cNvPr id="12" name="Slide Number Placeholder 5"/>
          <p:cNvSpPr>
            <a:spLocks noGrp="1"/>
          </p:cNvSpPr>
          <p:nvPr>
            <p:ph type="sldNum" sz="quarter" idx="14"/>
          </p:nvPr>
        </p:nvSpPr>
        <p:spPr/>
        <p:txBody>
          <a:bodyPr/>
          <a:lstStyle/>
          <a:p>
            <a:fld id="{4078304C-5BE1-484D-994C-369CBE2AEA96}" type="slidenum">
              <a:rPr lang="en-US"/>
              <a:pPr/>
              <a:t>8</a:t>
            </a:fld>
            <a:endParaRPr lang="en-US"/>
          </a:p>
        </p:txBody>
      </p:sp>
      <p:grpSp>
        <p:nvGrpSpPr>
          <p:cNvPr id="4" name="Group 3"/>
          <p:cNvGrpSpPr/>
          <p:nvPr/>
        </p:nvGrpSpPr>
        <p:grpSpPr>
          <a:xfrm>
            <a:off x="5384361" y="3707368"/>
            <a:ext cx="3454839" cy="2312432"/>
            <a:chOff x="5599913" y="3472934"/>
            <a:chExt cx="3454839" cy="2312432"/>
          </a:xfrm>
        </p:grpSpPr>
        <p:grpSp>
          <p:nvGrpSpPr>
            <p:cNvPr id="6" name="Group 51"/>
            <p:cNvGrpSpPr>
              <a:grpSpLocks/>
            </p:cNvGrpSpPr>
            <p:nvPr/>
          </p:nvGrpSpPr>
          <p:grpSpPr bwMode="auto">
            <a:xfrm>
              <a:off x="6248400" y="3543300"/>
              <a:ext cx="2209800" cy="2171700"/>
              <a:chOff x="1872" y="2496"/>
              <a:chExt cx="1392" cy="1368"/>
            </a:xfrm>
          </p:grpSpPr>
          <p:grpSp>
            <p:nvGrpSpPr>
              <p:cNvPr id="7" name="Group 26"/>
              <p:cNvGrpSpPr>
                <a:grpSpLocks/>
              </p:cNvGrpSpPr>
              <p:nvPr/>
            </p:nvGrpSpPr>
            <p:grpSpPr bwMode="auto">
              <a:xfrm>
                <a:off x="1872" y="3720"/>
                <a:ext cx="1392" cy="144"/>
                <a:chOff x="1872" y="3720"/>
                <a:chExt cx="1392" cy="144"/>
              </a:xfrm>
            </p:grpSpPr>
            <p:sp>
              <p:nvSpPr>
                <p:cNvPr id="38" name="Oval 10"/>
                <p:cNvSpPr>
                  <a:spLocks noChangeArrowheads="1"/>
                </p:cNvSpPr>
                <p:nvPr/>
              </p:nvSpPr>
              <p:spPr bwMode="auto">
                <a:xfrm>
                  <a:off x="187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11"/>
                <p:cNvSpPr>
                  <a:spLocks noChangeArrowheads="1"/>
                </p:cNvSpPr>
                <p:nvPr/>
              </p:nvSpPr>
              <p:spPr bwMode="auto">
                <a:xfrm>
                  <a:off x="2256"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12"/>
                <p:cNvSpPr>
                  <a:spLocks noChangeArrowheads="1"/>
                </p:cNvSpPr>
                <p:nvPr/>
              </p:nvSpPr>
              <p:spPr bwMode="auto">
                <a:xfrm>
                  <a:off x="2832"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13"/>
                <p:cNvSpPr>
                  <a:spLocks noChangeArrowheads="1"/>
                </p:cNvSpPr>
                <p:nvPr/>
              </p:nvSpPr>
              <p:spPr bwMode="auto">
                <a:xfrm>
                  <a:off x="3120"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14"/>
                <p:cNvSpPr>
                  <a:spLocks noChangeArrowheads="1"/>
                </p:cNvSpPr>
                <p:nvPr/>
              </p:nvSpPr>
              <p:spPr bwMode="auto">
                <a:xfrm>
                  <a:off x="2544" y="3720"/>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 name="Group 25"/>
              <p:cNvGrpSpPr>
                <a:grpSpLocks/>
              </p:cNvGrpSpPr>
              <p:nvPr/>
            </p:nvGrpSpPr>
            <p:grpSpPr bwMode="auto">
              <a:xfrm>
                <a:off x="2016" y="3108"/>
                <a:ext cx="1056" cy="144"/>
                <a:chOff x="2016" y="3168"/>
                <a:chExt cx="1056" cy="144"/>
              </a:xfrm>
            </p:grpSpPr>
            <p:sp>
              <p:nvSpPr>
                <p:cNvPr id="35" name="Oval 16"/>
                <p:cNvSpPr>
                  <a:spLocks noChangeArrowheads="1"/>
                </p:cNvSpPr>
                <p:nvPr/>
              </p:nvSpPr>
              <p:spPr bwMode="auto">
                <a:xfrm>
                  <a:off x="201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17"/>
                <p:cNvSpPr>
                  <a:spLocks noChangeArrowheads="1"/>
                </p:cNvSpPr>
                <p:nvPr/>
              </p:nvSpPr>
              <p:spPr bwMode="auto">
                <a:xfrm>
                  <a:off x="2928"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19"/>
                <p:cNvSpPr>
                  <a:spLocks noChangeArrowheads="1"/>
                </p:cNvSpPr>
                <p:nvPr/>
              </p:nvSpPr>
              <p:spPr bwMode="auto">
                <a:xfrm>
                  <a:off x="2496" y="3168"/>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 name="Group 27"/>
              <p:cNvGrpSpPr>
                <a:grpSpLocks/>
              </p:cNvGrpSpPr>
              <p:nvPr/>
            </p:nvGrpSpPr>
            <p:grpSpPr bwMode="auto">
              <a:xfrm>
                <a:off x="2208" y="2496"/>
                <a:ext cx="624" cy="144"/>
                <a:chOff x="2208" y="2496"/>
                <a:chExt cx="624" cy="144"/>
              </a:xfrm>
            </p:grpSpPr>
            <p:sp>
              <p:nvSpPr>
                <p:cNvPr id="33" name="Oval 21"/>
                <p:cNvSpPr>
                  <a:spLocks noChangeArrowheads="1"/>
                </p:cNvSpPr>
                <p:nvPr/>
              </p:nvSpPr>
              <p:spPr bwMode="auto">
                <a:xfrm>
                  <a:off x="220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24"/>
                <p:cNvSpPr>
                  <a:spLocks noChangeArrowheads="1"/>
                </p:cNvSpPr>
                <p:nvPr/>
              </p:nvSpPr>
              <p:spPr bwMode="auto">
                <a:xfrm>
                  <a:off x="2688" y="2496"/>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10" name="AutoShape 28"/>
              <p:cNvCxnSpPr>
                <a:cxnSpLocks noChangeShapeType="1"/>
                <a:stCxn id="34" idx="4"/>
                <a:endCxn id="36" idx="0"/>
              </p:cNvCxnSpPr>
              <p:nvPr/>
            </p:nvCxnSpPr>
            <p:spPr bwMode="auto">
              <a:xfrm>
                <a:off x="2760" y="2640"/>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29"/>
              <p:cNvCxnSpPr>
                <a:cxnSpLocks noChangeShapeType="1"/>
                <a:stCxn id="34" idx="4"/>
                <a:endCxn id="37" idx="0"/>
              </p:cNvCxnSpPr>
              <p:nvPr/>
            </p:nvCxnSpPr>
            <p:spPr bwMode="auto">
              <a:xfrm flipH="1">
                <a:off x="256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30"/>
              <p:cNvCxnSpPr>
                <a:cxnSpLocks noChangeShapeType="1"/>
                <a:stCxn id="34" idx="4"/>
                <a:endCxn id="35" idx="0"/>
              </p:cNvCxnSpPr>
              <p:nvPr/>
            </p:nvCxnSpPr>
            <p:spPr bwMode="auto">
              <a:xfrm flipH="1">
                <a:off x="2088" y="2640"/>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31"/>
              <p:cNvCxnSpPr>
                <a:cxnSpLocks noChangeShapeType="1"/>
                <a:stCxn id="33" idx="4"/>
                <a:endCxn id="36" idx="0"/>
              </p:cNvCxnSpPr>
              <p:nvPr/>
            </p:nvCxnSpPr>
            <p:spPr bwMode="auto">
              <a:xfrm>
                <a:off x="2280" y="2640"/>
                <a:ext cx="72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32"/>
              <p:cNvCxnSpPr>
                <a:cxnSpLocks noChangeShapeType="1"/>
                <a:stCxn id="33" idx="4"/>
                <a:endCxn id="37" idx="0"/>
              </p:cNvCxnSpPr>
              <p:nvPr/>
            </p:nvCxnSpPr>
            <p:spPr bwMode="auto">
              <a:xfrm>
                <a:off x="2280" y="2640"/>
                <a:ext cx="28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33"/>
              <p:cNvCxnSpPr>
                <a:cxnSpLocks noChangeShapeType="1"/>
                <a:stCxn id="33" idx="4"/>
                <a:endCxn id="35" idx="0"/>
              </p:cNvCxnSpPr>
              <p:nvPr/>
            </p:nvCxnSpPr>
            <p:spPr bwMode="auto">
              <a:xfrm flipH="1">
                <a:off x="2088" y="2640"/>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34"/>
              <p:cNvCxnSpPr>
                <a:cxnSpLocks noChangeShapeType="1"/>
                <a:stCxn id="35" idx="4"/>
                <a:endCxn id="38" idx="0"/>
              </p:cNvCxnSpPr>
              <p:nvPr/>
            </p:nvCxnSpPr>
            <p:spPr bwMode="auto">
              <a:xfrm flipH="1">
                <a:off x="1944" y="3252"/>
                <a:ext cx="14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35"/>
              <p:cNvCxnSpPr>
                <a:cxnSpLocks noChangeShapeType="1"/>
                <a:stCxn id="35" idx="4"/>
                <a:endCxn id="39" idx="0"/>
              </p:cNvCxnSpPr>
              <p:nvPr/>
            </p:nvCxnSpPr>
            <p:spPr bwMode="auto">
              <a:xfrm>
                <a:off x="208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36"/>
              <p:cNvCxnSpPr>
                <a:cxnSpLocks noChangeShapeType="1"/>
                <a:stCxn id="35" idx="4"/>
                <a:endCxn id="42" idx="0"/>
              </p:cNvCxnSpPr>
              <p:nvPr/>
            </p:nvCxnSpPr>
            <p:spPr bwMode="auto">
              <a:xfrm>
                <a:off x="2088" y="3252"/>
                <a:ext cx="528"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37"/>
              <p:cNvCxnSpPr>
                <a:cxnSpLocks noChangeShapeType="1"/>
                <a:stCxn id="35" idx="4"/>
                <a:endCxn id="40" idx="0"/>
              </p:cNvCxnSpPr>
              <p:nvPr/>
            </p:nvCxnSpPr>
            <p:spPr bwMode="auto">
              <a:xfrm>
                <a:off x="2088" y="3252"/>
                <a:ext cx="81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8"/>
              <p:cNvCxnSpPr>
                <a:cxnSpLocks noChangeShapeType="1"/>
                <a:stCxn id="35" idx="4"/>
                <a:endCxn id="41" idx="0"/>
              </p:cNvCxnSpPr>
              <p:nvPr/>
            </p:nvCxnSpPr>
            <p:spPr bwMode="auto">
              <a:xfrm>
                <a:off x="2088" y="3252"/>
                <a:ext cx="110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40"/>
              <p:cNvCxnSpPr>
                <a:cxnSpLocks noChangeShapeType="1"/>
                <a:endCxn id="42" idx="0"/>
              </p:cNvCxnSpPr>
              <p:nvPr/>
            </p:nvCxnSpPr>
            <p:spPr bwMode="auto">
              <a:xfrm>
                <a:off x="2560" y="3268"/>
                <a:ext cx="5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41"/>
              <p:cNvCxnSpPr>
                <a:cxnSpLocks noChangeShapeType="1"/>
                <a:stCxn id="37" idx="4"/>
                <a:endCxn id="39" idx="0"/>
              </p:cNvCxnSpPr>
              <p:nvPr/>
            </p:nvCxnSpPr>
            <p:spPr bwMode="auto">
              <a:xfrm flipH="1">
                <a:off x="2328" y="3252"/>
                <a:ext cx="240"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42"/>
              <p:cNvCxnSpPr>
                <a:cxnSpLocks noChangeShapeType="1"/>
                <a:endCxn id="38" idx="0"/>
              </p:cNvCxnSpPr>
              <p:nvPr/>
            </p:nvCxnSpPr>
            <p:spPr bwMode="auto">
              <a:xfrm flipH="1">
                <a:off x="1944" y="3268"/>
                <a:ext cx="616" cy="45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43"/>
              <p:cNvCxnSpPr>
                <a:cxnSpLocks noChangeShapeType="1"/>
              </p:cNvCxnSpPr>
              <p:nvPr/>
            </p:nvCxnSpPr>
            <p:spPr bwMode="auto">
              <a:xfrm>
                <a:off x="2544" y="3264"/>
                <a:ext cx="312" cy="45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44"/>
              <p:cNvCxnSpPr>
                <a:cxnSpLocks noChangeShapeType="1"/>
                <a:stCxn id="36" idx="4"/>
                <a:endCxn id="41" idx="0"/>
              </p:cNvCxnSpPr>
              <p:nvPr/>
            </p:nvCxnSpPr>
            <p:spPr bwMode="auto">
              <a:xfrm>
                <a:off x="3000" y="3252"/>
                <a:ext cx="19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45"/>
              <p:cNvCxnSpPr>
                <a:cxnSpLocks noChangeShapeType="1"/>
                <a:stCxn id="36" idx="4"/>
                <a:endCxn id="40" idx="0"/>
              </p:cNvCxnSpPr>
              <p:nvPr/>
            </p:nvCxnSpPr>
            <p:spPr bwMode="auto">
              <a:xfrm flipH="1">
                <a:off x="2904" y="3252"/>
                <a:ext cx="96"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46"/>
              <p:cNvCxnSpPr>
                <a:cxnSpLocks noChangeShapeType="1"/>
                <a:stCxn id="36" idx="4"/>
                <a:endCxn id="42" idx="0"/>
              </p:cNvCxnSpPr>
              <p:nvPr/>
            </p:nvCxnSpPr>
            <p:spPr bwMode="auto">
              <a:xfrm flipH="1">
                <a:off x="2616" y="3252"/>
                <a:ext cx="38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47"/>
              <p:cNvCxnSpPr>
                <a:cxnSpLocks noChangeShapeType="1"/>
                <a:stCxn id="36" idx="4"/>
                <a:endCxn id="39" idx="0"/>
              </p:cNvCxnSpPr>
              <p:nvPr/>
            </p:nvCxnSpPr>
            <p:spPr bwMode="auto">
              <a:xfrm flipH="1">
                <a:off x="2328" y="3252"/>
                <a:ext cx="672"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8"/>
              <p:cNvCxnSpPr>
                <a:cxnSpLocks noChangeShapeType="1"/>
                <a:stCxn id="36" idx="4"/>
                <a:endCxn id="38" idx="7"/>
              </p:cNvCxnSpPr>
              <p:nvPr/>
            </p:nvCxnSpPr>
            <p:spPr bwMode="auto">
              <a:xfrm flipH="1">
                <a:off x="1995" y="3252"/>
                <a:ext cx="1005" cy="48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9"/>
              <p:cNvCxnSpPr>
                <a:cxnSpLocks noChangeShapeType="1"/>
                <a:stCxn id="37" idx="4"/>
                <a:endCxn id="41" idx="0"/>
              </p:cNvCxnSpPr>
              <p:nvPr/>
            </p:nvCxnSpPr>
            <p:spPr bwMode="auto">
              <a:xfrm>
                <a:off x="2568" y="3252"/>
                <a:ext cx="624" cy="4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Line 50"/>
              <p:cNvSpPr>
                <a:spLocks noChangeShapeType="1"/>
              </p:cNvSpPr>
              <p:nvPr/>
            </p:nvSpPr>
            <p:spPr bwMode="auto">
              <a:xfrm flipV="1">
                <a:off x="1872" y="2688"/>
                <a:ext cx="0" cy="110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 name="Rectangle 2"/>
            <p:cNvSpPr/>
            <p:nvPr/>
          </p:nvSpPr>
          <p:spPr>
            <a:xfrm>
              <a:off x="5599913" y="3506082"/>
              <a:ext cx="1105687" cy="369332"/>
            </a:xfrm>
            <a:prstGeom prst="rect">
              <a:avLst/>
            </a:prstGeom>
            <a:solidFill>
              <a:srgbClr val="FFFFCC"/>
            </a:solidFill>
            <a:ln w="28575">
              <a:solidFill>
                <a:schemeClr val="accent1"/>
              </a:solidFill>
            </a:ln>
          </p:spPr>
          <p:txBody>
            <a:bodyPr wrap="none">
              <a:spAutoFit/>
            </a:bodyPr>
            <a:lstStyle/>
            <a:p>
              <a:r>
                <a:rPr lang="en-US" altLang="en-US" sz="1800" u="none" dirty="0">
                  <a:latin typeface="+mn-lt"/>
                </a:rPr>
                <a:t>activation</a:t>
              </a:r>
              <a:endParaRPr lang="en-US" sz="1800" dirty="0">
                <a:latin typeface="+mn-lt"/>
              </a:endParaRPr>
            </a:p>
          </p:txBody>
        </p:sp>
        <p:sp>
          <p:nvSpPr>
            <p:cNvPr id="43" name="Rectangle 42"/>
            <p:cNvSpPr/>
            <p:nvPr/>
          </p:nvSpPr>
          <p:spPr>
            <a:xfrm>
              <a:off x="8369949" y="5416034"/>
              <a:ext cx="684803" cy="369332"/>
            </a:xfrm>
            <a:prstGeom prst="rect">
              <a:avLst/>
            </a:prstGeom>
            <a:solidFill>
              <a:srgbClr val="FFFFCC"/>
            </a:solidFill>
            <a:ln w="28575">
              <a:solidFill>
                <a:schemeClr val="accent1"/>
              </a:solidFill>
            </a:ln>
          </p:spPr>
          <p:txBody>
            <a:bodyPr wrap="none">
              <a:spAutoFit/>
            </a:bodyPr>
            <a:lstStyle/>
            <a:p>
              <a:r>
                <a:rPr lang="en-US" altLang="en-US" sz="1800" u="none" dirty="0" smtClean="0">
                  <a:latin typeface="+mn-lt"/>
                </a:rPr>
                <a:t>Input</a:t>
              </a:r>
              <a:endParaRPr lang="en-US" sz="1800" dirty="0">
                <a:latin typeface="+mn-lt"/>
              </a:endParaRPr>
            </a:p>
          </p:txBody>
        </p:sp>
        <p:sp>
          <p:nvSpPr>
            <p:cNvPr id="44" name="Rectangle 43"/>
            <p:cNvSpPr/>
            <p:nvPr/>
          </p:nvSpPr>
          <p:spPr>
            <a:xfrm>
              <a:off x="8192015" y="4444484"/>
              <a:ext cx="862737" cy="369332"/>
            </a:xfrm>
            <a:prstGeom prst="rect">
              <a:avLst/>
            </a:prstGeom>
            <a:solidFill>
              <a:srgbClr val="FFFFCC"/>
            </a:solidFill>
            <a:ln w="28575">
              <a:solidFill>
                <a:schemeClr val="accent1"/>
              </a:solidFill>
            </a:ln>
          </p:spPr>
          <p:txBody>
            <a:bodyPr wrap="none">
              <a:spAutoFit/>
            </a:bodyPr>
            <a:lstStyle/>
            <a:p>
              <a:r>
                <a:rPr lang="en-US" altLang="en-US" sz="1800" u="none" dirty="0" smtClean="0">
                  <a:latin typeface="+mn-lt"/>
                </a:rPr>
                <a:t>Hidden</a:t>
              </a:r>
              <a:endParaRPr lang="en-US" sz="1800" dirty="0">
                <a:latin typeface="+mn-lt"/>
              </a:endParaRPr>
            </a:p>
          </p:txBody>
        </p:sp>
        <p:sp>
          <p:nvSpPr>
            <p:cNvPr id="45" name="Rectangle 44"/>
            <p:cNvSpPr/>
            <p:nvPr/>
          </p:nvSpPr>
          <p:spPr>
            <a:xfrm>
              <a:off x="8198427" y="3472934"/>
              <a:ext cx="856325" cy="369332"/>
            </a:xfrm>
            <a:prstGeom prst="rect">
              <a:avLst/>
            </a:prstGeom>
            <a:solidFill>
              <a:srgbClr val="FFFFCC"/>
            </a:solidFill>
            <a:ln w="28575">
              <a:solidFill>
                <a:schemeClr val="accent1"/>
              </a:solidFill>
            </a:ln>
          </p:spPr>
          <p:txBody>
            <a:bodyPr wrap="none">
              <a:spAutoFit/>
            </a:bodyPr>
            <a:lstStyle/>
            <a:p>
              <a:r>
                <a:rPr lang="en-US" altLang="en-US" sz="1800" u="none" dirty="0" smtClean="0">
                  <a:latin typeface="+mn-lt"/>
                </a:rPr>
                <a:t>Output</a:t>
              </a:r>
              <a:endParaRPr lang="en-US" sz="1800" dirty="0">
                <a:latin typeface="+mn-lt"/>
              </a:endParaRPr>
            </a:p>
          </p:txBody>
        </p:sp>
      </p:grpSp>
      <p:pic>
        <p:nvPicPr>
          <p:cNvPr id="47" name="Picture 46" descr="http://wwwold.ece.utep.edu/research/webfuzzy/docs/kk-thesis/kk-thesis-html/img18.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026990"/>
            <a:ext cx="4114800" cy="1840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680173"/>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08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8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6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Model Neuron (Logistic)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47800" y="1189037"/>
                <a:ext cx="7162800" cy="4525963"/>
              </a:xfrm>
            </p:spPr>
            <p:txBody>
              <a:bodyPr/>
              <a:lstStyle/>
              <a:p>
                <a:r>
                  <a:rPr lang="en-US" altLang="en-US" dirty="0" smtClean="0"/>
                  <a:t>Neuron is modeled by a unit  </a:t>
                </a:r>
                <a14:m>
                  <m:oMath xmlns:m="http://schemas.openxmlformats.org/officeDocument/2006/math">
                    <m:r>
                      <a:rPr lang="en-US" altLang="en-US" i="1">
                        <a:latin typeface="Cambria Math"/>
                      </a:rPr>
                      <m:t>𝑗</m:t>
                    </m:r>
                  </m:oMath>
                </a14:m>
                <a:r>
                  <a:rPr lang="en-US" altLang="en-US" dirty="0" smtClean="0"/>
                  <a:t>  connected </a:t>
                </a:r>
                <a:r>
                  <a:rPr lang="en-US" altLang="en-US" dirty="0"/>
                  <a:t>by weighted </a:t>
                </a:r>
                <a:r>
                  <a:rPr lang="en-US" altLang="en-US" dirty="0" smtClean="0"/>
                  <a:t>links </a:t>
                </a:r>
                <a14:m>
                  <m:oMath xmlns:m="http://schemas.openxmlformats.org/officeDocument/2006/math">
                    <m:sSub>
                      <m:sSubPr>
                        <m:ctrlPr>
                          <a:rPr lang="en-US" altLang="en-US" b="0" i="1" smtClean="0">
                            <a:latin typeface="Cambria Math"/>
                          </a:rPr>
                        </m:ctrlPr>
                      </m:sSubPr>
                      <m:e>
                        <m:r>
                          <a:rPr lang="en-US" altLang="en-US" b="0" i="1" smtClean="0">
                            <a:latin typeface="Cambria Math"/>
                          </a:rPr>
                          <m:t>𝑤</m:t>
                        </m:r>
                      </m:e>
                      <m:sub>
                        <m:r>
                          <a:rPr lang="en-US" altLang="en-US" b="0" i="1" smtClean="0">
                            <a:latin typeface="Cambria Math"/>
                          </a:rPr>
                          <m:t>𝑖𝑗</m:t>
                        </m:r>
                      </m:sub>
                    </m:sSub>
                  </m:oMath>
                </a14:m>
                <a:r>
                  <a:rPr lang="en-US" altLang="en-US" dirty="0" smtClean="0"/>
                  <a:t> to </a:t>
                </a:r>
                <a:r>
                  <a:rPr lang="en-US" altLang="en-US" dirty="0"/>
                  <a:t>other units </a:t>
                </a:r>
                <a14:m>
                  <m:oMath xmlns:m="http://schemas.openxmlformats.org/officeDocument/2006/math">
                    <m:r>
                      <a:rPr lang="en-US" altLang="en-US" i="1">
                        <a:latin typeface="Cambria Math"/>
                      </a:rPr>
                      <m:t>𝑖</m:t>
                    </m:r>
                  </m:oMath>
                </a14:m>
                <a:r>
                  <a:rPr lang="en-US" altLang="en-US" dirty="0" smtClean="0"/>
                  <a:t>. </a:t>
                </a:r>
              </a:p>
              <a:p>
                <a:endParaRPr lang="en-US" altLang="en-US" dirty="0" smtClean="0"/>
              </a:p>
              <a:p>
                <a:endParaRPr lang="en-US" altLang="en-US" dirty="0" smtClean="0"/>
              </a:p>
              <a:p>
                <a:endParaRPr lang="en-US" altLang="en-US" dirty="0" smtClean="0"/>
              </a:p>
              <a:p>
                <a:endParaRPr lang="en-US" altLang="en-US" dirty="0"/>
              </a:p>
              <a:p>
                <a:endParaRPr lang="en-US" altLang="en-US" dirty="0"/>
              </a:p>
              <a:p>
                <a:pPr lvl="1"/>
                <a:r>
                  <a:rPr lang="en-US" altLang="en-US" dirty="0" smtClean="0"/>
                  <a:t>Use a non-linear, differentiable output function such as the sigmoid or logistic function</a:t>
                </a:r>
              </a:p>
              <a:p>
                <a:pPr lvl="1"/>
                <a:r>
                  <a:rPr lang="en-US" altLang="en-US" dirty="0" smtClean="0"/>
                  <a:t>Net input to a unit is defined as: </a:t>
                </a:r>
              </a:p>
              <a:p>
                <a:pPr lvl="1"/>
                <a:endParaRPr lang="en-US" altLang="en-US" dirty="0" smtClean="0"/>
              </a:p>
              <a:p>
                <a:pPr lvl="1"/>
                <a:r>
                  <a:rPr lang="en-US" altLang="en-US" dirty="0" smtClean="0"/>
                  <a:t>Output of a unit is defined 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47800" y="1189037"/>
                <a:ext cx="7162800" cy="4525963"/>
              </a:xfrm>
              <a:blipFill rotWithShape="1">
                <a:blip r:embed="rId4"/>
                <a:stretch>
                  <a:fillRect t="-1077" b="-8748"/>
                </a:stretch>
              </a:blipFill>
            </p:spPr>
            <p:txBody>
              <a:bodyPr/>
              <a:lstStyle/>
              <a:p>
                <a:r>
                  <a:rPr lang="en-US">
                    <a:noFill/>
                  </a:rPr>
                  <a:t> </a:t>
                </a:r>
              </a:p>
            </p:txBody>
          </p:sp>
        </mc:Fallback>
      </mc:AlternateContent>
      <p:sp>
        <p:nvSpPr>
          <p:cNvPr id="12" name="Content Placeholder 11"/>
          <p:cNvSpPr>
            <a:spLocks noGrp="1"/>
          </p:cNvSpPr>
          <p:nvPr>
            <p:ph sz="quarter" idx="13"/>
          </p:nvPr>
        </p:nvSpPr>
        <p:spPr/>
        <p:txBody>
          <a:bodyPr/>
          <a:lstStyle/>
          <a:p>
            <a:r>
              <a:rPr lang="en-US" dirty="0" smtClean="0"/>
              <a:t>Neuron Definition </a:t>
            </a:r>
            <a:endParaRPr lang="en-US" dirty="0"/>
          </a:p>
        </p:txBody>
      </p:sp>
      <p:sp>
        <p:nvSpPr>
          <p:cNvPr id="45" name="Slide Number Placeholder 3"/>
          <p:cNvSpPr>
            <a:spLocks noGrp="1"/>
          </p:cNvSpPr>
          <p:nvPr>
            <p:ph type="sldNum" sz="quarter" idx="14"/>
          </p:nvPr>
        </p:nvSpPr>
        <p:spPr/>
        <p:txBody>
          <a:bodyPr/>
          <a:lstStyle/>
          <a:p>
            <a:fld id="{D0000DCA-2177-4C5C-89EA-59EF7175DB0D}" type="slidenum">
              <a:rPr lang="en-US" altLang="en-US" smtClean="0"/>
              <a:pPr/>
              <a:t>9</a:t>
            </a:fld>
            <a:endParaRPr lang="en-US" altLang="en-US"/>
          </a:p>
        </p:txBody>
      </p:sp>
      <mc:AlternateContent xmlns:mc="http://schemas.openxmlformats.org/markup-compatibility/2006" xmlns:a14="http://schemas.microsoft.com/office/drawing/2010/main">
        <mc:Choice Requires="a14">
          <p:sp>
            <p:nvSpPr>
              <p:cNvPr id="4" name="Rectangle 3"/>
              <p:cNvSpPr/>
              <p:nvPr/>
            </p:nvSpPr>
            <p:spPr>
              <a:xfrm>
                <a:off x="6024997" y="4859190"/>
                <a:ext cx="2128403" cy="474810"/>
              </a:xfrm>
              <a:prstGeom prst="rect">
                <a:avLst/>
              </a:prstGeom>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2300" i="1" u="none">
                              <a:latin typeface="Cambria Math"/>
                            </a:rPr>
                          </m:ctrlPr>
                        </m:sSubPr>
                        <m:e>
                          <m:r>
                            <m:rPr>
                              <m:sty m:val="p"/>
                            </m:rPr>
                            <a:rPr lang="en-US" sz="2300" u="none">
                              <a:latin typeface="Cambria Math"/>
                            </a:rPr>
                            <m:t>net</m:t>
                          </m:r>
                        </m:e>
                        <m:sub>
                          <m:r>
                            <a:rPr lang="en-US" sz="2300" i="1" u="none">
                              <a:latin typeface="Cambria Math"/>
                            </a:rPr>
                            <m:t>𝑗</m:t>
                          </m:r>
                        </m:sub>
                      </m:sSub>
                      <m:r>
                        <a:rPr lang="en-US" sz="2300" i="1" u="none">
                          <a:latin typeface="Cambria Math"/>
                        </a:rPr>
                        <m:t>=∑</m:t>
                      </m:r>
                      <m:sSub>
                        <m:sSubPr>
                          <m:ctrlPr>
                            <a:rPr lang="en-US" sz="2300" i="1" u="none">
                              <a:latin typeface="Cambria Math"/>
                            </a:rPr>
                          </m:ctrlPr>
                        </m:sSubPr>
                        <m:e>
                          <m:r>
                            <a:rPr lang="en-US" sz="2300" i="1" u="none">
                              <a:latin typeface="Cambria Math"/>
                            </a:rPr>
                            <m:t>𝑤</m:t>
                          </m:r>
                        </m:e>
                        <m:sub>
                          <m:r>
                            <a:rPr lang="en-US" sz="2300" i="1" u="none">
                              <a:latin typeface="Cambria Math"/>
                            </a:rPr>
                            <m:t>𝑖𝑗</m:t>
                          </m:r>
                        </m:sub>
                      </m:sSub>
                      <m:r>
                        <a:rPr lang="en-US" sz="2300" i="1" u="none">
                          <a:latin typeface="Cambria Math"/>
                        </a:rPr>
                        <m:t>.</m:t>
                      </m:r>
                      <m:sSub>
                        <m:sSubPr>
                          <m:ctrlPr>
                            <a:rPr lang="en-US" sz="2300" i="1" u="none">
                              <a:latin typeface="Cambria Math"/>
                            </a:rPr>
                          </m:ctrlPr>
                        </m:sSubPr>
                        <m:e>
                          <m:r>
                            <a:rPr lang="en-US" sz="2300" i="1" u="none">
                              <a:latin typeface="Cambria Math"/>
                            </a:rPr>
                            <m:t>𝑥</m:t>
                          </m:r>
                        </m:e>
                        <m:sub>
                          <m:r>
                            <a:rPr lang="en-US" sz="2300" i="1" u="none">
                              <a:latin typeface="Cambria Math"/>
                            </a:rPr>
                            <m:t>𝑖</m:t>
                          </m:r>
                        </m:sub>
                      </m:sSub>
                    </m:oMath>
                  </m:oMathPara>
                </a14:m>
                <a:endParaRPr lang="en-US" sz="2300" u="none" dirty="0"/>
              </a:p>
            </p:txBody>
          </p:sp>
        </mc:Choice>
        <mc:Fallback xmlns="">
          <p:sp>
            <p:nvSpPr>
              <p:cNvPr id="4" name="Rectangle 3"/>
              <p:cNvSpPr>
                <a:spLocks noRot="1" noChangeAspect="1" noMove="1" noResize="1" noEditPoints="1" noAdjustHandles="1" noChangeArrowheads="1" noChangeShapeType="1" noTextEdit="1"/>
              </p:cNvSpPr>
              <p:nvPr/>
            </p:nvSpPr>
            <p:spPr>
              <a:xfrm>
                <a:off x="6024997" y="4859190"/>
                <a:ext cx="2128403" cy="474810"/>
              </a:xfrm>
              <a:prstGeom prst="rect">
                <a:avLst/>
              </a:prstGeom>
              <a:blipFill rotWithShape="1">
                <a:blip r:embed="rId5"/>
                <a:stretch>
                  <a:fillRect b="-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5369560" y="5414150"/>
                <a:ext cx="3681264" cy="885050"/>
              </a:xfrm>
              <a:prstGeom prst="rect">
                <a:avLst/>
              </a:prstGeom>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2300" b="0" i="1" u="none" smtClean="0">
                              <a:latin typeface="Cambria Math"/>
                            </a:rPr>
                          </m:ctrlPr>
                        </m:sSubPr>
                        <m:e>
                          <m:r>
                            <a:rPr lang="en-US" sz="2300" b="0" i="1" u="none" smtClean="0">
                              <a:latin typeface="Cambria Math"/>
                            </a:rPr>
                            <m:t>𝑜</m:t>
                          </m:r>
                        </m:e>
                        <m:sub>
                          <m:r>
                            <a:rPr lang="en-US" sz="2300" b="0" i="1" u="none" smtClean="0">
                              <a:latin typeface="Cambria Math"/>
                            </a:rPr>
                            <m:t>𝑗</m:t>
                          </m:r>
                        </m:sub>
                      </m:sSub>
                      <m:r>
                        <a:rPr lang="en-US" sz="2300" b="0" i="1" u="none" smtClean="0">
                          <a:latin typeface="Cambria Math"/>
                        </a:rPr>
                        <m:t>=</m:t>
                      </m:r>
                      <m:f>
                        <m:fPr>
                          <m:ctrlPr>
                            <a:rPr lang="en-US" sz="2300" b="0" i="1" u="none" smtClean="0">
                              <a:latin typeface="Cambria Math"/>
                            </a:rPr>
                          </m:ctrlPr>
                        </m:fPr>
                        <m:num>
                          <m:r>
                            <a:rPr lang="en-US" sz="2300" b="0" i="1" u="none" smtClean="0">
                              <a:latin typeface="Cambria Math"/>
                            </a:rPr>
                            <m:t>1</m:t>
                          </m:r>
                        </m:num>
                        <m:den>
                          <m:r>
                            <a:rPr lang="en-US" sz="2300" b="0" i="1" u="none" smtClean="0">
                              <a:latin typeface="Cambria Math"/>
                            </a:rPr>
                            <m:t>1</m:t>
                          </m:r>
                          <m:r>
                            <a:rPr lang="en-US" sz="2300" b="0" i="1" u="none" smtClean="0">
                              <a:latin typeface="Cambria Math"/>
                            </a:rPr>
                            <m:t>+</m:t>
                          </m:r>
                          <m:r>
                            <m:rPr>
                              <m:sty m:val="p"/>
                            </m:rPr>
                            <a:rPr lang="en-US" sz="2300" b="0" i="1" u="none" smtClean="0">
                              <a:latin typeface="Cambria Math"/>
                            </a:rPr>
                            <m:t>exp</m:t>
                          </m:r>
                          <m:d>
                            <m:dPr>
                              <m:ctrlPr>
                                <a:rPr lang="en-US" sz="2300" b="0" i="1" u="none" smtClean="0">
                                  <a:latin typeface="Cambria Math"/>
                                </a:rPr>
                              </m:ctrlPr>
                            </m:dPr>
                            <m:e>
                              <m:r>
                                <a:rPr lang="en-US" sz="2300" b="0" i="1" u="none" smtClean="0">
                                  <a:latin typeface="Cambria Math"/>
                                </a:rPr>
                                <m:t>−(</m:t>
                              </m:r>
                              <m:sSub>
                                <m:sSubPr>
                                  <m:ctrlPr>
                                    <a:rPr lang="en-US" sz="2300" i="1" u="none">
                                      <a:latin typeface="Cambria Math"/>
                                    </a:rPr>
                                  </m:ctrlPr>
                                </m:sSubPr>
                                <m:e>
                                  <m:r>
                                    <m:rPr>
                                      <m:sty m:val="p"/>
                                    </m:rPr>
                                    <a:rPr lang="en-US" sz="2300" u="none">
                                      <a:latin typeface="Cambria Math"/>
                                    </a:rPr>
                                    <m:t>net</m:t>
                                  </m:r>
                                </m:e>
                                <m:sub>
                                  <m:r>
                                    <a:rPr lang="en-US" sz="2300" i="1" u="none">
                                      <a:latin typeface="Cambria Math"/>
                                    </a:rPr>
                                    <m:t>𝑗</m:t>
                                  </m:r>
                                </m:sub>
                              </m:sSub>
                              <m:r>
                                <a:rPr lang="en-US" sz="2300" b="0" i="1" u="none" smtClean="0">
                                  <a:latin typeface="Cambria Math"/>
                                </a:rPr>
                                <m:t>−</m:t>
                              </m:r>
                              <m:sSub>
                                <m:sSubPr>
                                  <m:ctrlPr>
                                    <a:rPr lang="en-US" sz="2300" b="0" i="1" u="none" smtClean="0">
                                      <a:latin typeface="Cambria Math"/>
                                    </a:rPr>
                                  </m:ctrlPr>
                                </m:sSubPr>
                                <m:e>
                                  <m:r>
                                    <a:rPr lang="en-US" sz="2300" b="0" i="1" u="none" smtClean="0">
                                      <a:latin typeface="Cambria Math"/>
                                    </a:rPr>
                                    <m:t>𝑇</m:t>
                                  </m:r>
                                </m:e>
                                <m:sub>
                                  <m:r>
                                    <a:rPr lang="en-US" sz="2300" b="0" i="1" u="none" smtClean="0">
                                      <a:latin typeface="Cambria Math"/>
                                    </a:rPr>
                                    <m:t>𝑗</m:t>
                                  </m:r>
                                </m:sub>
                              </m:sSub>
                              <m:r>
                                <a:rPr lang="en-US" sz="2300" b="0" i="1" u="none" smtClean="0">
                                  <a:latin typeface="Cambria Math"/>
                                </a:rPr>
                                <m:t>)</m:t>
                              </m:r>
                            </m:e>
                          </m:d>
                        </m:den>
                      </m:f>
                    </m:oMath>
                  </m:oMathPara>
                </a14:m>
                <a:endParaRPr lang="en-US" sz="2300" u="none" dirty="0"/>
              </a:p>
            </p:txBody>
          </p:sp>
        </mc:Choice>
        <mc:Fallback xmlns="">
          <p:sp>
            <p:nvSpPr>
              <p:cNvPr id="47" name="Rectangle 46"/>
              <p:cNvSpPr>
                <a:spLocks noRot="1" noChangeAspect="1" noMove="1" noResize="1" noEditPoints="1" noAdjustHandles="1" noChangeArrowheads="1" noChangeShapeType="1" noTextEdit="1"/>
              </p:cNvSpPr>
              <p:nvPr/>
            </p:nvSpPr>
            <p:spPr>
              <a:xfrm>
                <a:off x="5369560" y="5414150"/>
                <a:ext cx="3681264" cy="885050"/>
              </a:xfrm>
              <a:prstGeom prst="rect">
                <a:avLst/>
              </a:prstGeom>
              <a:blipFill rotWithShape="1">
                <a:blip r:embed="rId6"/>
                <a:stretch>
                  <a:fillRect/>
                </a:stretch>
              </a:blipFill>
            </p:spPr>
            <p:txBody>
              <a:bodyPr/>
              <a:lstStyle/>
              <a:p>
                <a:r>
                  <a:rPr lang="en-US">
                    <a:noFill/>
                  </a:rPr>
                  <a:t> </a:t>
                </a:r>
              </a:p>
            </p:txBody>
          </p:sp>
        </mc:Fallback>
      </mc:AlternateContent>
      <p:grpSp>
        <p:nvGrpSpPr>
          <p:cNvPr id="14" name="Group 13"/>
          <p:cNvGrpSpPr/>
          <p:nvPr/>
        </p:nvGrpSpPr>
        <p:grpSpPr>
          <a:xfrm>
            <a:off x="1874520" y="2191941"/>
            <a:ext cx="6736080" cy="1846659"/>
            <a:chOff x="1874520" y="2199640"/>
            <a:chExt cx="6736080" cy="1846659"/>
          </a:xfrm>
        </p:grpSpPr>
        <p:sp>
          <p:nvSpPr>
            <p:cNvPr id="454661" name="Oval 5"/>
            <p:cNvSpPr>
              <a:spLocks noChangeArrowheads="1"/>
            </p:cNvSpPr>
            <p:nvPr/>
          </p:nvSpPr>
          <p:spPr bwMode="auto">
            <a:xfrm>
              <a:off x="3533058" y="3130971"/>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2" name="Oval 6"/>
            <p:cNvSpPr>
              <a:spLocks noChangeArrowheads="1"/>
            </p:cNvSpPr>
            <p:nvPr/>
          </p:nvSpPr>
          <p:spPr bwMode="auto">
            <a:xfrm>
              <a:off x="2395559" y="2432794"/>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3" name="Oval 7"/>
            <p:cNvSpPr>
              <a:spLocks noChangeArrowheads="1"/>
            </p:cNvSpPr>
            <p:nvPr/>
          </p:nvSpPr>
          <p:spPr bwMode="auto">
            <a:xfrm>
              <a:off x="2395559" y="2712065"/>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4" name="Oval 8"/>
            <p:cNvSpPr>
              <a:spLocks noChangeArrowheads="1"/>
            </p:cNvSpPr>
            <p:nvPr/>
          </p:nvSpPr>
          <p:spPr bwMode="auto">
            <a:xfrm>
              <a:off x="2395559" y="2991335"/>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5" name="Oval 9"/>
            <p:cNvSpPr>
              <a:spLocks noChangeArrowheads="1"/>
            </p:cNvSpPr>
            <p:nvPr/>
          </p:nvSpPr>
          <p:spPr bwMode="auto">
            <a:xfrm>
              <a:off x="2395559" y="3270606"/>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6" name="Oval 10"/>
            <p:cNvSpPr>
              <a:spLocks noChangeArrowheads="1"/>
            </p:cNvSpPr>
            <p:nvPr/>
          </p:nvSpPr>
          <p:spPr bwMode="auto">
            <a:xfrm>
              <a:off x="2395559" y="3549877"/>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7" name="Oval 11"/>
            <p:cNvSpPr>
              <a:spLocks noChangeArrowheads="1"/>
            </p:cNvSpPr>
            <p:nvPr/>
          </p:nvSpPr>
          <p:spPr bwMode="auto">
            <a:xfrm>
              <a:off x="2395559" y="3829147"/>
              <a:ext cx="71094" cy="6981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endParaRPr>
            </a:p>
          </p:txBody>
        </p:sp>
        <p:cxnSp>
          <p:nvCxnSpPr>
            <p:cNvPr id="454668" name="AutoShape 12"/>
            <p:cNvCxnSpPr>
              <a:cxnSpLocks noChangeShapeType="1"/>
              <a:stCxn id="454662" idx="5"/>
              <a:endCxn id="454661" idx="1"/>
            </p:cNvCxnSpPr>
            <p:nvPr/>
          </p:nvCxnSpPr>
          <p:spPr bwMode="auto">
            <a:xfrm>
              <a:off x="2456286" y="2505521"/>
              <a:ext cx="1087140" cy="622541"/>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4669" name="AutoShape 13"/>
            <p:cNvCxnSpPr>
              <a:cxnSpLocks noChangeShapeType="1"/>
              <a:stCxn id="454661" idx="2"/>
              <a:endCxn id="454663" idx="6"/>
            </p:cNvCxnSpPr>
            <p:nvPr/>
          </p:nvCxnSpPr>
          <p:spPr bwMode="auto">
            <a:xfrm flipH="1" flipV="1">
              <a:off x="2479983" y="2746974"/>
              <a:ext cx="1039745" cy="41890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4670" name="AutoShape 14"/>
            <p:cNvCxnSpPr>
              <a:cxnSpLocks noChangeShapeType="1"/>
              <a:stCxn id="454664" idx="6"/>
              <a:endCxn id="454661" idx="2"/>
            </p:cNvCxnSpPr>
            <p:nvPr/>
          </p:nvCxnSpPr>
          <p:spPr bwMode="auto">
            <a:xfrm>
              <a:off x="2479983" y="3026244"/>
              <a:ext cx="1039745" cy="13963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4671" name="AutoShape 15"/>
            <p:cNvCxnSpPr>
              <a:cxnSpLocks noChangeShapeType="1"/>
              <a:stCxn id="454665" idx="6"/>
              <a:endCxn id="454661" idx="2"/>
            </p:cNvCxnSpPr>
            <p:nvPr/>
          </p:nvCxnSpPr>
          <p:spPr bwMode="auto">
            <a:xfrm flipV="1">
              <a:off x="2479983" y="3165879"/>
              <a:ext cx="1039745" cy="13963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4672" name="AutoShape 16"/>
            <p:cNvCxnSpPr>
              <a:cxnSpLocks noChangeShapeType="1"/>
              <a:stCxn id="454666" idx="6"/>
              <a:endCxn id="454661" idx="2"/>
            </p:cNvCxnSpPr>
            <p:nvPr/>
          </p:nvCxnSpPr>
          <p:spPr bwMode="auto">
            <a:xfrm flipV="1">
              <a:off x="2479983" y="3165879"/>
              <a:ext cx="1039745" cy="41890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4673" name="AutoShape 17"/>
            <p:cNvCxnSpPr>
              <a:cxnSpLocks noChangeShapeType="1"/>
              <a:endCxn id="454661" idx="3"/>
            </p:cNvCxnSpPr>
            <p:nvPr/>
          </p:nvCxnSpPr>
          <p:spPr bwMode="auto">
            <a:xfrm flipV="1">
              <a:off x="2466653" y="3203697"/>
              <a:ext cx="1076773" cy="69817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graphicFrame>
              <p:nvGraphicFramePr>
                <p:cNvPr id="454683" name="Object 27"/>
                <p:cNvGraphicFramePr>
                  <a:graphicFrameLocks noChangeAspect="1"/>
                </p:cNvGraphicFramePr>
                <p:nvPr>
                  <p:extLst>
                    <p:ext uri="{D42A27DB-BD31-4B8C-83A1-F6EECF244321}">
                      <p14:modId xmlns:p14="http://schemas.microsoft.com/office/powerpoint/2010/main" val="3923246691"/>
                    </p:ext>
                  </p:extLst>
                </p:nvPr>
              </p:nvGraphicFramePr>
              <p:xfrm>
                <a:off x="3604151" y="2880791"/>
                <a:ext cx="823501" cy="555632"/>
              </p:xfrm>
              <a:graphic>
                <a:graphicData uri="http://schemas.openxmlformats.org/presentationml/2006/ole">
                  <mc:AlternateContent>
                    <mc:Choice xmlns:v="urn:schemas-microsoft-com:vml" Requires="v">
                      <p:oleObj spid="_x0000_s54799" name="Equation" r:id="rId7" imgW="368280" imgH="253800" progId="Equation.3">
                        <p:embed/>
                      </p:oleObj>
                    </mc:Choice>
                    <mc:Fallback>
                      <p:oleObj name="Equation" r:id="rId7" imgW="368280" imgH="253800" progId="Equation.3">
                        <p:embed/>
                        <p:pic>
                          <p:nvPicPr>
                            <p:cNvPr id="0" name=""/>
                            <p:cNvPicPr>
                              <a:picLocks noChangeAspect="1" noChangeArrowheads="1"/>
                            </p:cNvPicPr>
                            <p:nvPr/>
                          </p:nvPicPr>
                          <p:blipFill>
                            <a:blip r:embed="rId8">
                              <a:extLst>
                                <a:ext uri="{28A0092B-C50C-407E-A947-70E740481C1C}">
                                  <a14:useLocalDpi val="0"/>
                                </a:ext>
                              </a:extLst>
                            </a:blip>
                            <a:srcRect/>
                            <a:stretch>
                              <a:fillRect/>
                            </a:stretch>
                          </p:blipFill>
                          <p:spPr bwMode="auto">
                            <a:xfrm>
                              <a:off x="3604151" y="2880791"/>
                              <a:ext cx="823501" cy="555632"/>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454683" name="Object 27"/>
                <p:cNvGraphicFramePr>
                  <a:graphicFrameLocks noChangeAspect="1"/>
                </p:cNvGraphicFramePr>
                <p:nvPr>
                  <p:extLst>
                    <p:ext uri="{D42A27DB-BD31-4B8C-83A1-F6EECF244321}">
                      <p14:modId xmlns:p14="http://schemas.microsoft.com/office/powerpoint/2010/main" val="3923246691"/>
                    </p:ext>
                  </p:extLst>
                </p:nvPr>
              </p:nvGraphicFramePr>
              <p:xfrm>
                <a:off x="3604151" y="2880791"/>
                <a:ext cx="823501" cy="555632"/>
              </p:xfrm>
              <a:graphic>
                <a:graphicData uri="http://schemas.openxmlformats.org/presentationml/2006/ole">
                  <mc:AlternateContent>
                    <mc:Choice xmlns:v="urn:schemas-microsoft-com:vml" Requires="v">
                      <p:oleObj spid="_x0000_s54770" name="Equation" r:id="rId9" imgW="368280" imgH="253800" progId="Equation.3">
                        <p:embed/>
                      </p:oleObj>
                    </mc:Choice>
                    <mc:Fallback>
                      <p:oleObj name="Equation" r:id="rId9" imgW="36828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4151" y="2880791"/>
                              <a:ext cx="823501" cy="555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p:sp>
          <p:nvSpPr>
            <p:cNvPr id="454684" name="Oval 28"/>
            <p:cNvSpPr>
              <a:spLocks noChangeArrowheads="1"/>
            </p:cNvSpPr>
            <p:nvPr/>
          </p:nvSpPr>
          <p:spPr bwMode="auto">
            <a:xfrm>
              <a:off x="3604151" y="2851700"/>
              <a:ext cx="782030" cy="69817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92" name="Line 36"/>
            <p:cNvSpPr>
              <a:spLocks noChangeShapeType="1"/>
            </p:cNvSpPr>
            <p:nvPr/>
          </p:nvSpPr>
          <p:spPr bwMode="auto">
            <a:xfrm>
              <a:off x="5594115" y="2712065"/>
              <a:ext cx="1421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mc:AlternateContent xmlns:mc="http://schemas.openxmlformats.org/markup-compatibility/2006" xmlns:a14="http://schemas.microsoft.com/office/drawing/2010/main">
          <mc:Choice Requires="a14">
            <p:sp>
              <p:nvSpPr>
                <p:cNvPr id="6" name="Rectangle 5"/>
                <p:cNvSpPr/>
                <p:nvPr/>
              </p:nvSpPr>
              <p:spPr>
                <a:xfrm>
                  <a:off x="8110078" y="2933870"/>
                  <a:ext cx="500522" cy="474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300" i="1" u="none">
                                <a:latin typeface="Cambria Math"/>
                              </a:rPr>
                            </m:ctrlPr>
                          </m:sSubPr>
                          <m:e>
                            <m:r>
                              <a:rPr lang="en-US" sz="2300" i="1" u="none">
                                <a:latin typeface="Cambria Math"/>
                              </a:rPr>
                              <m:t>𝑜</m:t>
                            </m:r>
                          </m:e>
                          <m:sub>
                            <m:r>
                              <a:rPr lang="en-US" sz="2300" i="1" u="none">
                                <a:latin typeface="Cambria Math"/>
                              </a:rPr>
                              <m:t>𝑗</m:t>
                            </m:r>
                          </m:sub>
                        </m:sSub>
                      </m:oMath>
                    </m:oMathPara>
                  </a14:m>
                  <a:endParaRPr lang="en-US" sz="2300" dirty="0"/>
                </a:p>
              </p:txBody>
            </p:sp>
          </mc:Choice>
          <mc:Fallback xmlns="">
            <p:sp>
              <p:nvSpPr>
                <p:cNvPr id="6" name="Rectangle 5"/>
                <p:cNvSpPr>
                  <a:spLocks noRot="1" noChangeAspect="1" noMove="1" noResize="1" noEditPoints="1" noAdjustHandles="1" noChangeArrowheads="1" noChangeShapeType="1" noTextEdit="1"/>
                </p:cNvSpPr>
                <p:nvPr/>
              </p:nvSpPr>
              <p:spPr>
                <a:xfrm>
                  <a:off x="8110078" y="2933870"/>
                  <a:ext cx="500522" cy="474810"/>
                </a:xfrm>
                <a:prstGeom prst="rect">
                  <a:avLst/>
                </a:prstGeom>
                <a:blipFill rotWithShape="1">
                  <a:blip r:embed="rId11"/>
                  <a:stretch>
                    <a:fillRect b="-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874520" y="2199640"/>
                  <a:ext cx="609600" cy="184665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900" i="1" u="none" smtClean="0">
                                <a:latin typeface="Cambria Math"/>
                              </a:rPr>
                            </m:ctrlPr>
                          </m:sSubPr>
                          <m:e>
                            <m:r>
                              <a:rPr lang="en-US" sz="1900" i="1" u="none">
                                <a:latin typeface="Cambria Math"/>
                              </a:rPr>
                              <m:t>𝑥</m:t>
                            </m:r>
                          </m:e>
                          <m:sub>
                            <m:r>
                              <a:rPr lang="en-US" sz="1900" b="0" i="1" u="none" smtClean="0">
                                <a:latin typeface="Cambria Math"/>
                              </a:rPr>
                              <m:t>1</m:t>
                            </m:r>
                          </m:sub>
                        </m:sSub>
                      </m:oMath>
                    </m:oMathPara>
                  </a14:m>
                  <a:endParaRPr lang="en-US" sz="1900" dirty="0" smtClean="0"/>
                </a:p>
                <a:p>
                  <a:pPr/>
                  <a14:m>
                    <m:oMathPara xmlns:m="http://schemas.openxmlformats.org/officeDocument/2006/math">
                      <m:oMathParaPr>
                        <m:jc m:val="centerGroup"/>
                      </m:oMathParaPr>
                      <m:oMath xmlns:m="http://schemas.openxmlformats.org/officeDocument/2006/math">
                        <m:sSub>
                          <m:sSubPr>
                            <m:ctrlPr>
                              <a:rPr lang="en-US" sz="1900" i="1" u="none">
                                <a:latin typeface="Cambria Math"/>
                              </a:rPr>
                            </m:ctrlPr>
                          </m:sSubPr>
                          <m:e>
                            <m:r>
                              <a:rPr lang="en-US" sz="1900" i="1" u="none">
                                <a:latin typeface="Cambria Math"/>
                              </a:rPr>
                              <m:t>𝑥</m:t>
                            </m:r>
                          </m:e>
                          <m:sub>
                            <m:r>
                              <a:rPr lang="en-US" sz="1900" b="0" i="1" u="none" smtClean="0">
                                <a:latin typeface="Cambria Math"/>
                              </a:rPr>
                              <m:t>2</m:t>
                            </m:r>
                          </m:sub>
                        </m:sSub>
                      </m:oMath>
                    </m:oMathPara>
                  </a14:m>
                  <a:endParaRPr lang="en-US" sz="1900" dirty="0" smtClean="0"/>
                </a:p>
                <a:p>
                  <a:pPr/>
                  <a14:m>
                    <m:oMathPara xmlns:m="http://schemas.openxmlformats.org/officeDocument/2006/math">
                      <m:oMathParaPr>
                        <m:jc m:val="centerGroup"/>
                      </m:oMathParaPr>
                      <m:oMath xmlns:m="http://schemas.openxmlformats.org/officeDocument/2006/math">
                        <m:sSub>
                          <m:sSubPr>
                            <m:ctrlPr>
                              <a:rPr lang="en-US" sz="1900" i="1" u="none">
                                <a:latin typeface="Cambria Math"/>
                              </a:rPr>
                            </m:ctrlPr>
                          </m:sSubPr>
                          <m:e>
                            <m:r>
                              <a:rPr lang="en-US" sz="1900" i="1" u="none">
                                <a:latin typeface="Cambria Math"/>
                              </a:rPr>
                              <m:t>𝑥</m:t>
                            </m:r>
                          </m:e>
                          <m:sub>
                            <m:r>
                              <a:rPr lang="en-US" sz="1900" b="0" i="1" u="none" smtClean="0">
                                <a:latin typeface="Cambria Math"/>
                              </a:rPr>
                              <m:t>3</m:t>
                            </m:r>
                          </m:sub>
                        </m:sSub>
                      </m:oMath>
                    </m:oMathPara>
                  </a14:m>
                  <a:endParaRPr lang="en-US" sz="1900" dirty="0"/>
                </a:p>
                <a:p>
                  <a:pPr/>
                  <a14:m>
                    <m:oMathPara xmlns:m="http://schemas.openxmlformats.org/officeDocument/2006/math">
                      <m:oMathParaPr>
                        <m:jc m:val="centerGroup"/>
                      </m:oMathParaPr>
                      <m:oMath xmlns:m="http://schemas.openxmlformats.org/officeDocument/2006/math">
                        <m:sSub>
                          <m:sSubPr>
                            <m:ctrlPr>
                              <a:rPr lang="en-US" sz="1900" i="1" u="none">
                                <a:latin typeface="Cambria Math"/>
                              </a:rPr>
                            </m:ctrlPr>
                          </m:sSubPr>
                          <m:e>
                            <m:r>
                              <a:rPr lang="en-US" sz="1900" i="1" u="none">
                                <a:latin typeface="Cambria Math"/>
                              </a:rPr>
                              <m:t>𝑥</m:t>
                            </m:r>
                          </m:e>
                          <m:sub>
                            <m:r>
                              <a:rPr lang="en-US" sz="1900" b="0" i="1" u="none" smtClean="0">
                                <a:latin typeface="Cambria Math"/>
                              </a:rPr>
                              <m:t>4</m:t>
                            </m:r>
                          </m:sub>
                        </m:sSub>
                      </m:oMath>
                    </m:oMathPara>
                  </a14:m>
                  <a:endParaRPr lang="en-US" sz="1900" dirty="0" smtClean="0"/>
                </a:p>
                <a:p>
                  <a:pPr/>
                  <a14:m>
                    <m:oMathPara xmlns:m="http://schemas.openxmlformats.org/officeDocument/2006/math">
                      <m:oMathParaPr>
                        <m:jc m:val="centerGroup"/>
                      </m:oMathParaPr>
                      <m:oMath xmlns:m="http://schemas.openxmlformats.org/officeDocument/2006/math">
                        <m:sSub>
                          <m:sSubPr>
                            <m:ctrlPr>
                              <a:rPr lang="en-US" sz="1900" i="1" u="none">
                                <a:latin typeface="Cambria Math"/>
                              </a:rPr>
                            </m:ctrlPr>
                          </m:sSubPr>
                          <m:e>
                            <m:r>
                              <a:rPr lang="en-US" sz="1900" i="1" u="none">
                                <a:latin typeface="Cambria Math"/>
                              </a:rPr>
                              <m:t>𝑥</m:t>
                            </m:r>
                          </m:e>
                          <m:sub>
                            <m:r>
                              <a:rPr lang="en-US" sz="1900" b="0" i="1" u="none" smtClean="0">
                                <a:latin typeface="Cambria Math"/>
                              </a:rPr>
                              <m:t>5</m:t>
                            </m:r>
                          </m:sub>
                        </m:sSub>
                      </m:oMath>
                    </m:oMathPara>
                  </a14:m>
                  <a:endParaRPr lang="en-US" sz="1900" dirty="0" smtClean="0"/>
                </a:p>
                <a:p>
                  <a:pPr/>
                  <a14:m>
                    <m:oMathPara xmlns:m="http://schemas.openxmlformats.org/officeDocument/2006/math">
                      <m:oMathParaPr>
                        <m:jc m:val="centerGroup"/>
                      </m:oMathParaPr>
                      <m:oMath xmlns:m="http://schemas.openxmlformats.org/officeDocument/2006/math">
                        <m:sSub>
                          <m:sSubPr>
                            <m:ctrlPr>
                              <a:rPr lang="en-US" sz="1900" i="1" u="none">
                                <a:latin typeface="Cambria Math"/>
                              </a:rPr>
                            </m:ctrlPr>
                          </m:sSubPr>
                          <m:e>
                            <m:r>
                              <a:rPr lang="en-US" sz="1900" i="1" u="none">
                                <a:latin typeface="Cambria Math"/>
                              </a:rPr>
                              <m:t>𝑥</m:t>
                            </m:r>
                          </m:e>
                          <m:sub>
                            <m:r>
                              <a:rPr lang="en-US" sz="1900" b="0" i="1" u="none" smtClean="0">
                                <a:latin typeface="Cambria Math"/>
                              </a:rPr>
                              <m:t>6</m:t>
                            </m:r>
                          </m:sub>
                        </m:sSub>
                      </m:oMath>
                    </m:oMathPara>
                  </a14:m>
                  <a:endParaRPr lang="en-US" sz="1900" dirty="0"/>
                </a:p>
              </p:txBody>
            </p:sp>
          </mc:Choice>
          <mc:Fallback xmlns="">
            <p:sp>
              <p:nvSpPr>
                <p:cNvPr id="7" name="Rectangle 6"/>
                <p:cNvSpPr>
                  <a:spLocks noRot="1" noChangeAspect="1" noMove="1" noResize="1" noEditPoints="1" noAdjustHandles="1" noChangeArrowheads="1" noChangeShapeType="1" noTextEdit="1"/>
                </p:cNvSpPr>
                <p:nvPr/>
              </p:nvSpPr>
              <p:spPr>
                <a:xfrm>
                  <a:off x="1874520" y="2199640"/>
                  <a:ext cx="609600" cy="1846659"/>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342640" y="2672080"/>
                  <a:ext cx="50218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u="none" smtClean="0">
                                <a:latin typeface="Cambria Math"/>
                              </a:rPr>
                            </m:ctrlPr>
                          </m:sSubPr>
                          <m:e>
                            <m:r>
                              <a:rPr lang="en-US" sz="2000" i="1" u="none">
                                <a:latin typeface="Cambria Math"/>
                              </a:rPr>
                              <m:t>𝑥</m:t>
                            </m:r>
                          </m:e>
                          <m:sub>
                            <m:r>
                              <a:rPr lang="en-US" sz="2000" b="0" i="1" u="none" smtClean="0">
                                <a:latin typeface="Cambria Math"/>
                              </a:rPr>
                              <m:t>7</m:t>
                            </m:r>
                          </m:sub>
                        </m:sSub>
                      </m:oMath>
                    </m:oMathPara>
                  </a14:m>
                  <a:endParaRPr lang="en-US" sz="2000" dirty="0"/>
                </a:p>
              </p:txBody>
            </p:sp>
          </mc:Choice>
          <mc:Fallback xmlns="">
            <p:sp>
              <p:nvSpPr>
                <p:cNvPr id="8" name="Rectangle 7"/>
                <p:cNvSpPr>
                  <a:spLocks noRot="1" noChangeAspect="1" noMove="1" noResize="1" noEditPoints="1" noAdjustHandles="1" noChangeArrowheads="1" noChangeShapeType="1" noTextEdit="1"/>
                </p:cNvSpPr>
                <p:nvPr/>
              </p:nvSpPr>
              <p:spPr>
                <a:xfrm>
                  <a:off x="3342640" y="2672080"/>
                  <a:ext cx="502189" cy="400110"/>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700698" y="2370403"/>
                  <a:ext cx="65210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u="none" smtClean="0">
                                <a:latin typeface="Cambria Math"/>
                              </a:rPr>
                            </m:ctrlPr>
                          </m:sSubPr>
                          <m:e>
                            <m:r>
                              <a:rPr lang="en-US" sz="2000" i="1" u="none">
                                <a:latin typeface="Cambria Math"/>
                              </a:rPr>
                              <m:t>𝑤</m:t>
                            </m:r>
                          </m:e>
                          <m:sub>
                            <m:r>
                              <a:rPr lang="en-US" sz="2000" b="0" i="1" u="none" smtClean="0">
                                <a:latin typeface="Cambria Math"/>
                              </a:rPr>
                              <m:t>17</m:t>
                            </m:r>
                          </m:sub>
                        </m:sSub>
                      </m:oMath>
                    </m:oMathPara>
                  </a14:m>
                  <a:endParaRPr lang="en-US" sz="2000" dirty="0"/>
                </a:p>
              </p:txBody>
            </p:sp>
          </mc:Choice>
          <mc:Fallback xmlns="">
            <p:sp>
              <p:nvSpPr>
                <p:cNvPr id="9" name="Rectangle 8"/>
                <p:cNvSpPr>
                  <a:spLocks noRot="1" noChangeAspect="1" noMove="1" noResize="1" noEditPoints="1" noAdjustHandles="1" noChangeArrowheads="1" noChangeShapeType="1" noTextEdit="1"/>
                </p:cNvSpPr>
                <p:nvPr/>
              </p:nvSpPr>
              <p:spPr>
                <a:xfrm>
                  <a:off x="2700698" y="2370403"/>
                  <a:ext cx="652102" cy="400110"/>
                </a:xfrm>
                <a:prstGeom prst="rect">
                  <a:avLst/>
                </a:prstGeom>
                <a:blipFill rotWithShape="1">
                  <a:blip r:embed="rId14"/>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p:cNvSpPr/>
                <p:nvPr/>
              </p:nvSpPr>
              <p:spPr>
                <a:xfrm>
                  <a:off x="2721018" y="3535680"/>
                  <a:ext cx="65806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u="none" smtClean="0">
                                <a:latin typeface="Cambria Math"/>
                              </a:rPr>
                            </m:ctrlPr>
                          </m:sSubPr>
                          <m:e>
                            <m:r>
                              <a:rPr lang="en-US" sz="2000" i="1" u="none">
                                <a:latin typeface="Cambria Math"/>
                              </a:rPr>
                              <m:t>𝑤</m:t>
                            </m:r>
                          </m:e>
                          <m:sub>
                            <m:r>
                              <a:rPr lang="en-US" sz="2000" b="0" i="1" u="none" smtClean="0">
                                <a:latin typeface="Cambria Math"/>
                              </a:rPr>
                              <m:t>67</m:t>
                            </m:r>
                          </m:sub>
                        </m:sSub>
                      </m:oMath>
                    </m:oMathPara>
                  </a14:m>
                  <a:endParaRPr lang="en-US" sz="2000" dirty="0"/>
                </a:p>
              </p:txBody>
            </p:sp>
          </mc:Choice>
          <mc:Fallback xmlns="">
            <p:sp>
              <p:nvSpPr>
                <p:cNvPr id="53" name="Rectangle 52"/>
                <p:cNvSpPr>
                  <a:spLocks noRot="1" noChangeAspect="1" noMove="1" noResize="1" noEditPoints="1" noAdjustHandles="1" noChangeArrowheads="1" noChangeShapeType="1" noTextEdit="1"/>
                </p:cNvSpPr>
                <p:nvPr/>
              </p:nvSpPr>
              <p:spPr>
                <a:xfrm>
                  <a:off x="2721018" y="3535680"/>
                  <a:ext cx="658065" cy="400110"/>
                </a:xfrm>
                <a:prstGeom prst="rect">
                  <a:avLst/>
                </a:prstGeom>
                <a:blipFill rotWithShape="1">
                  <a:blip r:embed="rId15"/>
                  <a:stretch>
                    <a:fillRect b="-3077"/>
                  </a:stretch>
                </a:blipFill>
              </p:spPr>
              <p:txBody>
                <a:bodyPr/>
                <a:lstStyle/>
                <a:p>
                  <a:r>
                    <a:rPr lang="en-US">
                      <a:noFill/>
                    </a:rPr>
                    <a:t> </a:t>
                  </a:r>
                </a:p>
              </p:txBody>
            </p:sp>
          </mc:Fallback>
        </mc:AlternateContent>
        <p:sp>
          <p:nvSpPr>
            <p:cNvPr id="10" name="Right Arrow 9"/>
            <p:cNvSpPr/>
            <p:nvPr/>
          </p:nvSpPr>
          <p:spPr>
            <a:xfrm>
              <a:off x="4495800" y="2999283"/>
              <a:ext cx="533400" cy="38399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5" name="Right Arrow 54"/>
            <p:cNvSpPr/>
            <p:nvPr/>
          </p:nvSpPr>
          <p:spPr>
            <a:xfrm>
              <a:off x="7620000" y="3008790"/>
              <a:ext cx="457200" cy="38399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pic>
        <p:nvPicPr>
          <p:cNvPr id="54745" name="Picture 47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94767" y="2673345"/>
            <a:ext cx="2458570" cy="1007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9" name="Rectangle 18"/>
              <p:cNvSpPr/>
              <p:nvPr/>
            </p:nvSpPr>
            <p:spPr>
              <a:xfrm>
                <a:off x="2971800" y="1428564"/>
                <a:ext cx="3951767" cy="113419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2000" b="1" u="none" dirty="0" smtClean="0"/>
                  <a:t>The parameters so far? </a:t>
                </a:r>
              </a:p>
              <a:p>
                <a:r>
                  <a:rPr lang="en-US" sz="2000" u="none" dirty="0" smtClean="0"/>
                  <a:t>The set of connective weights:  </a:t>
                </a:r>
                <a14:m>
                  <m:oMath xmlns:m="http://schemas.openxmlformats.org/officeDocument/2006/math">
                    <m:sSub>
                      <m:sSubPr>
                        <m:ctrlPr>
                          <a:rPr lang="en-US" sz="2000" i="1" u="none">
                            <a:latin typeface="Cambria Math"/>
                          </a:rPr>
                        </m:ctrlPr>
                      </m:sSubPr>
                      <m:e>
                        <m:r>
                          <a:rPr lang="en-US" sz="2000" i="1" u="none">
                            <a:latin typeface="Cambria Math"/>
                          </a:rPr>
                          <m:t>𝑤</m:t>
                        </m:r>
                      </m:e>
                      <m:sub>
                        <m:r>
                          <a:rPr lang="en-US" sz="2000" i="1" u="none">
                            <a:latin typeface="Cambria Math"/>
                          </a:rPr>
                          <m:t>𝑖𝑗</m:t>
                        </m:r>
                      </m:sub>
                    </m:sSub>
                  </m:oMath>
                </a14:m>
                <a:r>
                  <a:rPr lang="en-US" sz="2000" u="none" dirty="0" smtClean="0"/>
                  <a:t> The threshold value: </a:t>
                </a:r>
                <a14:m>
                  <m:oMath xmlns:m="http://schemas.openxmlformats.org/officeDocument/2006/math">
                    <m:sSub>
                      <m:sSubPr>
                        <m:ctrlPr>
                          <a:rPr lang="en-US" sz="2000" i="1" u="none">
                            <a:latin typeface="Cambria Math"/>
                          </a:rPr>
                        </m:ctrlPr>
                      </m:sSubPr>
                      <m:e>
                        <m:r>
                          <a:rPr lang="en-US" sz="2000" i="1" u="none">
                            <a:latin typeface="Cambria Math"/>
                          </a:rPr>
                          <m:t>𝑇</m:t>
                        </m:r>
                      </m:e>
                      <m:sub>
                        <m:r>
                          <a:rPr lang="en-US" sz="2000" i="1" u="none">
                            <a:latin typeface="Cambria Math"/>
                          </a:rPr>
                          <m:t>𝑗</m:t>
                        </m:r>
                      </m:sub>
                    </m:sSub>
                  </m:oMath>
                </a14:m>
                <a:endParaRPr lang="en-US" sz="2000" u="none" dirty="0" smtClean="0"/>
              </a:p>
            </p:txBody>
          </p:sp>
        </mc:Choice>
        <mc:Fallback xmlns="">
          <p:sp>
            <p:nvSpPr>
              <p:cNvPr id="19" name="Rectangle 18"/>
              <p:cNvSpPr>
                <a:spLocks noRot="1" noChangeAspect="1" noMove="1" noResize="1" noEditPoints="1" noAdjustHandles="1" noChangeArrowheads="1" noChangeShapeType="1" noTextEdit="1"/>
              </p:cNvSpPr>
              <p:nvPr/>
            </p:nvSpPr>
            <p:spPr>
              <a:xfrm>
                <a:off x="2971800" y="1428564"/>
                <a:ext cx="3951767" cy="1134195"/>
              </a:xfrm>
              <a:prstGeom prst="rect">
                <a:avLst/>
              </a:prstGeom>
              <a:blipFill rotWithShape="1">
                <a:blip r:embed="rId1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08520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fade">
                                      <p:cBhvr>
                                        <p:cTn id="15" dur="500"/>
                                        <p:tgtEl>
                                          <p:spTgt spid="3">
                                            <p:txEl>
                                              <p:pRg st="9" end="9"/>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500"/>
                                        <p:tgtEl>
                                          <p:spTgt spid="4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xEl>
                                              <p:pRg st="0" end="0"/>
                                            </p:txEl>
                                          </p:spTgt>
                                        </p:tgtEl>
                                        <p:attrNameLst>
                                          <p:attrName>style.visibility</p:attrName>
                                        </p:attrNameLst>
                                      </p:cBhvr>
                                      <p:to>
                                        <p:strVal val="visible"/>
                                      </p:to>
                                    </p:set>
                                    <p:animEffect transition="in" filter="fade">
                                      <p:cBhvr>
                                        <p:cTn id="26" dur="500"/>
                                        <p:tgtEl>
                                          <p:spTgt spid="1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9">
                                            <p:txEl>
                                              <p:pRg st="1" end="1"/>
                                            </p:txEl>
                                          </p:spTgt>
                                        </p:tgtEl>
                                        <p:attrNameLst>
                                          <p:attrName>style.visibility</p:attrName>
                                        </p:attrNameLst>
                                      </p:cBhvr>
                                      <p:to>
                                        <p:strVal val="visible"/>
                                      </p:to>
                                    </p:set>
                                    <p:animEffect transition="in" filter="fade">
                                      <p:cBhvr>
                                        <p:cTn id="31"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7" grpId="0"/>
      <p:bldP spid="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FIRSTDANR@ELHXENZFUVWZY5H8" val="4613"/>
  <p:tag name="DEFAULTDISPLAYSOURCE" val="\documentclass{article}\pagestyle{empty}&#10;\begin{document}&#10;&#10;\end{document}&#10;"/>
  <p:tag name="EMBEDFONTS" val="1"/>
</p:tagLst>
</file>

<file path=ppt/theme/theme1.xml><?xml version="1.0" encoding="utf-8"?>
<a:theme xmlns:a="http://schemas.openxmlformats.org/drawingml/2006/main" name="Noam Theme">
  <a:themeElements>
    <a:clrScheme name="Custom 2">
      <a:dk1>
        <a:srgbClr val="0F243E"/>
      </a:dk1>
      <a:lt1>
        <a:srgbClr val="FFFFFF"/>
      </a:lt1>
      <a:dk2>
        <a:srgbClr val="1F497D"/>
      </a:dk2>
      <a:lt2>
        <a:srgbClr val="FFFFFF"/>
      </a:lt2>
      <a:accent1>
        <a:srgbClr val="F79646"/>
      </a:accent1>
      <a:accent2>
        <a:srgbClr val="0F243E"/>
      </a:accent2>
      <a:accent3>
        <a:srgbClr val="17365D"/>
      </a:accent3>
      <a:accent4>
        <a:srgbClr val="8DB3E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28605</TotalTime>
  <Words>4729</Words>
  <Application>Microsoft Office PowerPoint</Application>
  <PresentationFormat>On-screen Show (4:3)</PresentationFormat>
  <Paragraphs>536</Paragraphs>
  <Slides>45</Slides>
  <Notes>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6" baseType="lpstr">
      <vt:lpstr>Arial</vt:lpstr>
      <vt:lpstr>Wingdings</vt:lpstr>
      <vt:lpstr>Cambria Math</vt:lpstr>
      <vt:lpstr>Calibri</vt:lpstr>
      <vt:lpstr>Symbol</vt:lpstr>
      <vt:lpstr>Times New Roman</vt:lpstr>
      <vt:lpstr>Comic Sans MS</vt:lpstr>
      <vt:lpstr>Arial Narrow</vt:lpstr>
      <vt:lpstr>宋体</vt:lpstr>
      <vt:lpstr>Noam Theme</vt:lpstr>
      <vt:lpstr>Equation</vt:lpstr>
      <vt:lpstr>Administration </vt:lpstr>
      <vt:lpstr>Projects</vt:lpstr>
      <vt:lpstr>Neural Networks </vt:lpstr>
      <vt:lpstr>Neural Networks </vt:lpstr>
      <vt:lpstr>Multi-Layer Neural Networks</vt:lpstr>
      <vt:lpstr>Motivation for Neural Networks</vt:lpstr>
      <vt:lpstr>Neural Speed Constraints </vt:lpstr>
      <vt:lpstr>Basic Unit in Multi-Layer Neural Network</vt:lpstr>
      <vt:lpstr>Model Neuron (Logistic)</vt:lpstr>
      <vt:lpstr>Neural Computation </vt:lpstr>
      <vt:lpstr>Learning Rules </vt:lpstr>
      <vt:lpstr>Perceptron Learning Rule</vt:lpstr>
      <vt:lpstr>Perceptron Learning Algorithm</vt:lpstr>
      <vt:lpstr>Perceptron Convergence</vt:lpstr>
      <vt:lpstr>Perceptron Learnability </vt:lpstr>
      <vt:lpstr>PowerPoint Presentation</vt:lpstr>
      <vt:lpstr>Widrow-Hoff Rule </vt:lpstr>
      <vt:lpstr>Gradient Descent </vt:lpstr>
      <vt:lpstr>Gradient Descent </vt:lpstr>
      <vt:lpstr>Gradient Descent – LMS </vt:lpstr>
      <vt:lpstr>Gradient Descent – LMS </vt:lpstr>
      <vt:lpstr>Gradient Descent – LMS </vt:lpstr>
      <vt:lpstr>Summary: Single Layer Network </vt:lpstr>
      <vt:lpstr>Learning with a Multi-Layer  Perceptron</vt:lpstr>
      <vt:lpstr>Learning with a Multi-Layer  Perceptron</vt:lpstr>
      <vt:lpstr>Backpropagation Learning Rule</vt:lpstr>
      <vt:lpstr>Reminder: Model Neuron (Logistic)</vt:lpstr>
      <vt:lpstr>Derivation of Learning Rule</vt:lpstr>
      <vt:lpstr>Derivation of Learning Rule (2)</vt:lpstr>
      <vt:lpstr>Derivation of Learning Rule (3)</vt:lpstr>
      <vt:lpstr>Derivation of Learning Rule (4)</vt:lpstr>
      <vt:lpstr>Derivation of Learning Rule (5)</vt:lpstr>
      <vt:lpstr>Derivation of Learning Rule (6)</vt:lpstr>
      <vt:lpstr>The Backpropagation Algorithm</vt:lpstr>
      <vt:lpstr>More Hidden Layers</vt:lpstr>
      <vt:lpstr>Comments on Training </vt:lpstr>
      <vt:lpstr>Over-training Prevention </vt:lpstr>
      <vt:lpstr>Over-fitting prevention </vt:lpstr>
      <vt:lpstr>Dropout training</vt:lpstr>
      <vt:lpstr>Dropout training</vt:lpstr>
      <vt:lpstr>Dropout training</vt:lpstr>
      <vt:lpstr>Input-Output Coding</vt:lpstr>
      <vt:lpstr>Representational Power </vt:lpstr>
      <vt:lpstr>Hidden Layer Representation </vt:lpstr>
      <vt:lpstr>Auto-associative Network</vt:lpstr>
    </vt:vector>
  </TitlesOfParts>
  <Company>University Of Illinois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Dan Roth</dc:creator>
  <cp:lastModifiedBy>Daniel</cp:lastModifiedBy>
  <cp:revision>438</cp:revision>
  <cp:lastPrinted>1998-02-13T14:42:12Z</cp:lastPrinted>
  <dcterms:created xsi:type="dcterms:W3CDTF">1998-01-23T03:14:46Z</dcterms:created>
  <dcterms:modified xsi:type="dcterms:W3CDTF">2015-10-08T16:57:44Z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danr@cs.uiuc</vt:lpwstr>
  </property>
  <property fmtid="{D5CDD505-2E9C-101B-9397-08002B2CF9AE}" pid="8" name="HomePage">
    <vt:lpwstr>http://l2r.cs.uiuc.edu</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false</vt:bool>
  </property>
  <property fmtid="{D5CDD505-2E9C-101B-9397-08002B2CF9AE}" pid="13" name="BackColor">
    <vt:i4>16777215</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C:\mystuff\CS346-98</vt:lpwstr>
  </property>
</Properties>
</file>