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0" r:id="rId1"/>
  </p:sldMasterIdLst>
  <p:notesMasterIdLst>
    <p:notesMasterId r:id="rId47"/>
  </p:notesMasterIdLst>
  <p:sldIdLst>
    <p:sldId id="256" r:id="rId2"/>
    <p:sldId id="329" r:id="rId3"/>
    <p:sldId id="257" r:id="rId4"/>
    <p:sldId id="258" r:id="rId5"/>
    <p:sldId id="263" r:id="rId6"/>
    <p:sldId id="259" r:id="rId7"/>
    <p:sldId id="277" r:id="rId8"/>
    <p:sldId id="330" r:id="rId9"/>
    <p:sldId id="278" r:id="rId10"/>
    <p:sldId id="265" r:id="rId11"/>
    <p:sldId id="332" r:id="rId12"/>
    <p:sldId id="266" r:id="rId13"/>
    <p:sldId id="285" r:id="rId14"/>
    <p:sldId id="287" r:id="rId15"/>
    <p:sldId id="296" r:id="rId16"/>
    <p:sldId id="297" r:id="rId17"/>
    <p:sldId id="298" r:id="rId18"/>
    <p:sldId id="331" r:id="rId19"/>
    <p:sldId id="280" r:id="rId20"/>
    <p:sldId id="283" r:id="rId21"/>
    <p:sldId id="290" r:id="rId22"/>
    <p:sldId id="281" r:id="rId23"/>
    <p:sldId id="346" r:id="rId24"/>
    <p:sldId id="347" r:id="rId25"/>
    <p:sldId id="311" r:id="rId26"/>
    <p:sldId id="333" r:id="rId27"/>
    <p:sldId id="305" r:id="rId28"/>
    <p:sldId id="321" r:id="rId29"/>
    <p:sldId id="319" r:id="rId30"/>
    <p:sldId id="335" r:id="rId31"/>
    <p:sldId id="336" r:id="rId32"/>
    <p:sldId id="326" r:id="rId33"/>
    <p:sldId id="327" r:id="rId34"/>
    <p:sldId id="337" r:id="rId35"/>
    <p:sldId id="328" r:id="rId36"/>
    <p:sldId id="338" r:id="rId37"/>
    <p:sldId id="344" r:id="rId38"/>
    <p:sldId id="343" r:id="rId39"/>
    <p:sldId id="342" r:id="rId40"/>
    <p:sldId id="340" r:id="rId41"/>
    <p:sldId id="341" r:id="rId42"/>
    <p:sldId id="334" r:id="rId43"/>
    <p:sldId id="320" r:id="rId44"/>
    <p:sldId id="339" r:id="rId45"/>
    <p:sldId id="345"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CCECFF"/>
    <a:srgbClr val="C3480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67" autoAdjust="0"/>
    <p:restoredTop sz="83410" autoAdjust="0"/>
  </p:normalViewPr>
  <p:slideViewPr>
    <p:cSldViewPr>
      <p:cViewPr>
        <p:scale>
          <a:sx n="90" d="100"/>
          <a:sy n="90" d="100"/>
        </p:scale>
        <p:origin x="-1332" y="468"/>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8FD4E2D-48F4-4F1E-9DE1-84E5770CDE1D}" type="datetimeFigureOut">
              <a:rPr lang="en-US" smtClean="0"/>
              <a:t>4/30/2015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D3AAA7F-08EF-454F-AA59-0FEA9AF09163}" type="slidenum">
              <a:rPr lang="en-US" smtClean="0"/>
              <a:t>‹#›</a:t>
            </a:fld>
            <a:endParaRPr lang="en-US"/>
          </a:p>
        </p:txBody>
      </p:sp>
    </p:spTree>
    <p:extLst>
      <p:ext uri="{BB962C8B-B14F-4D97-AF65-F5344CB8AC3E}">
        <p14:creationId xmlns:p14="http://schemas.microsoft.com/office/powerpoint/2010/main" val="319475206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kumimoji="1" lang="en-US" altLang="zh-CN" dirty="0" smtClean="0"/>
              <a:t>Welcome to my talk.</a:t>
            </a:r>
          </a:p>
          <a:p>
            <a:r>
              <a:rPr kumimoji="1" lang="en-US" altLang="zh-CN" dirty="0" smtClean="0"/>
              <a:t>Thanks for being here today.</a:t>
            </a:r>
          </a:p>
          <a:p>
            <a:r>
              <a:rPr kumimoji="1" lang="en-US" altLang="zh-CN" dirty="0" smtClean="0"/>
              <a:t>As you probably all</a:t>
            </a:r>
            <a:r>
              <a:rPr kumimoji="1" lang="en-US" altLang="zh-CN" baseline="0" dirty="0" smtClean="0"/>
              <a:t> know, I am </a:t>
            </a:r>
            <a:r>
              <a:rPr kumimoji="1" lang="en-US" altLang="zh-CN" dirty="0" smtClean="0"/>
              <a:t>Daniel, grad student</a:t>
            </a:r>
            <a:r>
              <a:rPr kumimoji="1" lang="en-US" altLang="zh-CN" baseline="0" dirty="0" smtClean="0"/>
              <a:t> with Dan</a:t>
            </a:r>
            <a:r>
              <a:rPr kumimoji="1" lang="en-US" altLang="zh-CN" dirty="0" smtClean="0"/>
              <a:t>.</a:t>
            </a:r>
          </a:p>
          <a:p>
            <a:r>
              <a:rPr kumimoji="1" lang="en-US" altLang="zh-CN" dirty="0" smtClean="0"/>
              <a:t>Stop me if necessary</a:t>
            </a:r>
            <a:endParaRPr kumimoji="1" lang="zh-CN" altLang="en-US" dirty="0" smtClean="0"/>
          </a:p>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a:t>
            </a:fld>
            <a:endParaRPr lang="en-US"/>
          </a:p>
        </p:txBody>
      </p:sp>
    </p:spTree>
    <p:extLst>
      <p:ext uri="{BB962C8B-B14F-4D97-AF65-F5344CB8AC3E}">
        <p14:creationId xmlns:p14="http://schemas.microsoft.com/office/powerpoint/2010/main" val="269476931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the information in the input is not enough to solve the problem? </a:t>
            </a:r>
          </a:p>
          <a:p>
            <a:r>
              <a:rPr lang="en-US" baseline="0" dirty="0" smtClean="0"/>
              <a:t>Consider this problem … </a:t>
            </a:r>
          </a:p>
          <a:p>
            <a:r>
              <a:rPr lang="en-US" baseline="0" dirty="0" smtClean="0"/>
              <a:t>But we need additional information here … how about having an additional memory to keep the extra knowledge? … good; then we solved this question with some additional information … </a:t>
            </a:r>
          </a:p>
          <a:p>
            <a:r>
              <a:rPr lang="en-US" baseline="0" dirty="0" smtClean="0"/>
              <a:t>But what if I change “brother” to “sister”? … let me add more information this external memory …  now we have an external memory with lots of information we need to solve the problem. Our power is bound to the amount of the information we have! </a:t>
            </a:r>
          </a:p>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10</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pPr>
            <a:r>
              <a:rPr lang="en-US" altLang="en-US" sz="1200" dirty="0" smtClean="0">
                <a:solidFill>
                  <a:schemeClr val="tx1"/>
                </a:solidFill>
              </a:rPr>
              <a:t>Most of you know these</a:t>
            </a:r>
            <a:r>
              <a:rPr lang="en-US" altLang="en-US" sz="1200" baseline="0" dirty="0" smtClean="0">
                <a:solidFill>
                  <a:schemeClr val="tx1"/>
                </a:solidFill>
              </a:rPr>
              <a:t> …but </a:t>
            </a:r>
            <a:r>
              <a:rPr lang="en-US" altLang="en-US" sz="1200" dirty="0" smtClean="0">
                <a:solidFill>
                  <a:schemeClr val="tx1"/>
                </a:solidFill>
              </a:rPr>
              <a:t>just to</a:t>
            </a:r>
            <a:r>
              <a:rPr lang="en-US" altLang="en-US" sz="1200" baseline="0" dirty="0" smtClean="0">
                <a:solidFill>
                  <a:schemeClr val="tx1"/>
                </a:solidFill>
              </a:rPr>
              <a:t> remind you a but … </a:t>
            </a:r>
            <a:r>
              <a:rPr lang="en-US" altLang="en-US" sz="1200" dirty="0" smtClean="0">
                <a:solidFill>
                  <a:schemeClr val="tx1"/>
                </a:solidFill>
              </a:rPr>
              <a:t/>
            </a:r>
            <a:br>
              <a:rPr lang="en-US" altLang="en-US" sz="1200" dirty="0" smtClean="0">
                <a:solidFill>
                  <a:schemeClr val="tx1"/>
                </a:solidFill>
              </a:rPr>
            </a:br>
            <a:r>
              <a:rPr lang="en-US" altLang="en-US" sz="1200" dirty="0" smtClean="0">
                <a:solidFill>
                  <a:schemeClr val="tx1"/>
                </a:solidFill>
              </a:rPr>
              <a:t>Deduction:</a:t>
            </a:r>
            <a:r>
              <a:rPr lang="en-US" altLang="en-US" sz="1200" baseline="0" dirty="0" smtClean="0">
                <a:solidFill>
                  <a:schemeClr val="tx1"/>
                </a:solidFill>
              </a:rPr>
              <a:t> </a:t>
            </a:r>
            <a:endParaRPr lang="en-US" altLang="en-US" sz="1200" dirty="0" smtClean="0">
              <a:solidFill>
                <a:schemeClr val="tx1"/>
              </a:solidFill>
            </a:endParaRPr>
          </a:p>
          <a:p>
            <a:pPr>
              <a:lnSpc>
                <a:spcPct val="80000"/>
              </a:lnSpc>
            </a:pPr>
            <a:r>
              <a:rPr lang="en-US" altLang="en-US" sz="1200" dirty="0" smtClean="0">
                <a:solidFill>
                  <a:schemeClr val="tx1"/>
                </a:solidFill>
                <a:sym typeface="Wingdings" panose="05000000000000000000" pitchFamily="2" charset="2"/>
              </a:rPr>
              <a:t> </a:t>
            </a:r>
            <a:r>
              <a:rPr lang="en-US" altLang="en-US" sz="1200" dirty="0" smtClean="0">
                <a:solidFill>
                  <a:schemeClr val="tx1"/>
                </a:solidFill>
              </a:rPr>
              <a:t>The conclusion can be derived by applying the </a:t>
            </a:r>
            <a:r>
              <a:rPr lang="en-US" altLang="en-US" sz="1200" i="1" dirty="0" smtClean="0">
                <a:solidFill>
                  <a:schemeClr val="tx1"/>
                </a:solidFill>
              </a:rPr>
              <a:t>modus ponens </a:t>
            </a:r>
            <a:r>
              <a:rPr lang="en-US" altLang="en-US" sz="1200" dirty="0" smtClean="0">
                <a:solidFill>
                  <a:schemeClr val="tx1"/>
                </a:solidFill>
              </a:rPr>
              <a:t>inference rule (Aristotelian logic).</a:t>
            </a:r>
          </a:p>
          <a:p>
            <a:pPr>
              <a:lnSpc>
                <a:spcPct val="80000"/>
              </a:lnSpc>
            </a:pPr>
            <a:r>
              <a:rPr lang="en-US" altLang="en-US" sz="1200" dirty="0" smtClean="0">
                <a:solidFill>
                  <a:schemeClr val="tx1"/>
                </a:solidFill>
                <a:sym typeface="Wingdings" panose="05000000000000000000" pitchFamily="2" charset="2"/>
              </a:rPr>
              <a:t> </a:t>
            </a:r>
            <a:r>
              <a:rPr lang="en-US" altLang="en-US" sz="1200" dirty="0" smtClean="0">
                <a:solidFill>
                  <a:schemeClr val="tx1"/>
                </a:solidFill>
              </a:rPr>
              <a:t>Theorem proving is based on deductive reasoning techniques.</a:t>
            </a:r>
          </a:p>
          <a:p>
            <a:endParaRPr lang="en-US" dirty="0" smtClean="0"/>
          </a:p>
          <a:p>
            <a:r>
              <a:rPr lang="en-US" dirty="0" smtClean="0"/>
              <a:t>Induction: </a:t>
            </a:r>
          </a:p>
          <a:p>
            <a:r>
              <a:rPr lang="en-US" dirty="0" smtClean="0">
                <a:sym typeface="Wingdings" panose="05000000000000000000" pitchFamily="2" charset="2"/>
              </a:rPr>
              <a:t>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11</a:t>
            </a:fld>
            <a:endParaRPr lang="en-US"/>
          </a:p>
        </p:txBody>
      </p:sp>
    </p:spTree>
    <p:extLst>
      <p:ext uri="{BB962C8B-B14F-4D97-AF65-F5344CB8AC3E}">
        <p14:creationId xmlns:p14="http://schemas.microsoft.com/office/powerpoint/2010/main" val="6276180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McCarthy's philosophy is that commonsense knowledge and reasoning can be formalized with logic. Representing facts in declarative and formal logical language </a:t>
            </a:r>
          </a:p>
          <a:p>
            <a:endParaRPr lang="en-US" dirty="0" smtClean="0"/>
          </a:p>
          <a:p>
            <a:r>
              <a:rPr lang="en-US" dirty="0" smtClean="0"/>
              <a:t>"My desk is at home" ---&gt; at(I, desk)</a:t>
            </a:r>
          </a:p>
          <a:p>
            <a:r>
              <a:rPr lang="en-US" dirty="0" smtClean="0"/>
              <a:t>"Desk is at home" ---&gt; at(desk, home)</a:t>
            </a:r>
          </a:p>
          <a:p>
            <a:endParaRPr lang="en-US" dirty="0" smtClean="0"/>
          </a:p>
          <a:p>
            <a:r>
              <a:rPr lang="en-US" dirty="0" smtClean="0"/>
              <a:t>- a particular system is described by a set of sentences in logic. </a:t>
            </a:r>
          </a:p>
          <a:p>
            <a:r>
              <a:rPr lang="en-US" dirty="0" smtClean="0"/>
              <a:t>- the logical sentences represent all known about the world </a:t>
            </a:r>
          </a:p>
          <a:p>
            <a:r>
              <a:rPr lang="en-US" dirty="0" smtClean="0"/>
              <a:t>- commonsense knowledge is formalized by logic and commonsense problems are solved by logical reasoning .</a:t>
            </a:r>
          </a:p>
          <a:p>
            <a:endParaRPr lang="en-US" dirty="0" smtClean="0"/>
          </a:p>
          <a:p>
            <a:r>
              <a:rPr lang="en-US" dirty="0" smtClean="0"/>
              <a:t>- Modular that expressing segments of computer </a:t>
            </a:r>
          </a:p>
          <a:p>
            <a:r>
              <a:rPr lang="en-US" dirty="0" smtClean="0"/>
              <a:t>- The premises and facts can be used in many contexts/problems </a:t>
            </a:r>
          </a:p>
          <a:p>
            <a:r>
              <a:rPr lang="en-US" dirty="0" smtClean="0"/>
              <a:t> ----&gt; the same fact can be used for many purposes </a:t>
            </a:r>
          </a:p>
          <a:p>
            <a:r>
              <a:rPr lang="en-US" dirty="0" smtClean="0"/>
              <a:t> </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12</a:t>
            </a:fld>
            <a:endParaRPr lang="en-US"/>
          </a:p>
        </p:txBody>
      </p:sp>
    </p:spTree>
    <p:extLst>
      <p:ext uri="{BB962C8B-B14F-4D97-AF65-F5344CB8AC3E}">
        <p14:creationId xmlns:p14="http://schemas.microsoft.com/office/powerpoint/2010/main" val="5610343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13</a:t>
            </a:fld>
            <a:endParaRPr lang="en-US"/>
          </a:p>
        </p:txBody>
      </p:sp>
    </p:spTree>
    <p:extLst>
      <p:ext uri="{BB962C8B-B14F-4D97-AF65-F5344CB8AC3E}">
        <p14:creationId xmlns:p14="http://schemas.microsoft.com/office/powerpoint/2010/main" val="32378459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SHRDLU, Computer</a:t>
            </a:r>
            <a:r>
              <a:rPr lang="en-US" baseline="0" dirty="0" smtClean="0"/>
              <a:t> program that has conversation with user, via Natural Language interface</a:t>
            </a:r>
          </a:p>
          <a:p>
            <a:r>
              <a:rPr lang="en-US" baseline="0" dirty="0" smtClean="0"/>
              <a:t>-&gt; About “block world”, </a:t>
            </a:r>
            <a:r>
              <a:rPr lang="en-US" sz="1200" b="0" i="0" kern="1200" dirty="0" smtClean="0">
                <a:solidFill>
                  <a:schemeClr val="tx1"/>
                </a:solidFill>
                <a:effectLst/>
                <a:latin typeface="+mn-lt"/>
                <a:ea typeface="+mn-ea"/>
                <a:cs typeface="+mn-cs"/>
              </a:rPr>
              <a:t>virtual box filled with different blocks,</a:t>
            </a:r>
            <a:r>
              <a:rPr lang="en-US" sz="1200" b="0" i="0" kern="1200" baseline="0" dirty="0" smtClean="0">
                <a:solidFill>
                  <a:schemeClr val="tx1"/>
                </a:solidFill>
                <a:effectLst/>
                <a:latin typeface="+mn-lt"/>
                <a:ea typeface="+mn-ea"/>
                <a:cs typeface="+mn-cs"/>
              </a:rPr>
              <a:t> different shapes, sizes and colors: e.g.  Red block, white box, blue pyramid </a:t>
            </a:r>
          </a:p>
          <a:p>
            <a:r>
              <a:rPr lang="en-US" sz="1200" b="0" i="0" kern="1200" baseline="0" dirty="0" smtClean="0">
                <a:solidFill>
                  <a:schemeClr val="tx1"/>
                </a:solidFill>
                <a:effectLst/>
                <a:latin typeface="+mn-lt"/>
                <a:ea typeface="+mn-ea"/>
                <a:cs typeface="+mn-cs"/>
              </a:rPr>
              <a:t>The robot can pick the objects, move them, count them  .. </a:t>
            </a:r>
          </a:p>
          <a:p>
            <a:endParaRPr lang="en-US" baseline="0" dirty="0" smtClean="0"/>
          </a:p>
          <a:p>
            <a:pPr marL="0" indent="0">
              <a:buFontTx/>
              <a:buNone/>
            </a:pPr>
            <a:r>
              <a:rPr lang="en-US" baseline="0" dirty="0" smtClean="0"/>
              <a:t>Combination of a few principles made the simulation of robot behavior very realistic </a:t>
            </a:r>
          </a:p>
          <a:p>
            <a:pPr marL="171450" indent="-171450">
              <a:buFont typeface="Wingdings"/>
              <a:buChar char="à"/>
            </a:pPr>
            <a:r>
              <a:rPr lang="en-US" sz="1200" b="0" i="0" kern="1200" dirty="0" smtClean="0">
                <a:solidFill>
                  <a:schemeClr val="tx1"/>
                </a:solidFill>
                <a:effectLst/>
                <a:latin typeface="+mn-lt"/>
                <a:ea typeface="+mn-ea"/>
                <a:cs typeface="+mn-cs"/>
              </a:rPr>
              <a:t>SHRDLU's world was so simple that the entire set of objects and locations could be described by including as few as perhaps 50 words: </a:t>
            </a:r>
          </a:p>
          <a:p>
            <a:pPr marL="628650" lvl="1" indent="-171450">
              <a:buFont typeface="Wingdings"/>
              <a:buChar char="à"/>
            </a:pPr>
            <a:r>
              <a:rPr lang="en-US" sz="1200" b="0" i="0" kern="1200" dirty="0" smtClean="0">
                <a:solidFill>
                  <a:schemeClr val="tx1"/>
                </a:solidFill>
                <a:effectLst/>
                <a:latin typeface="+mn-lt"/>
                <a:ea typeface="+mn-ea"/>
                <a:cs typeface="+mn-cs"/>
              </a:rPr>
              <a:t>nouns like "block" and "cone", verbs like "place on" and "move to", and adjectives like "big" and "blue". </a:t>
            </a:r>
          </a:p>
          <a:p>
            <a:pPr marL="628650" lvl="1" indent="-171450">
              <a:buFont typeface="Wingdings"/>
              <a:buChar char="à"/>
            </a:pPr>
            <a:r>
              <a:rPr lang="en-US" sz="1200" b="0" i="0" kern="1200" dirty="0" smtClean="0">
                <a:solidFill>
                  <a:schemeClr val="tx1"/>
                </a:solidFill>
                <a:effectLst/>
                <a:latin typeface="+mn-lt"/>
                <a:ea typeface="+mn-ea"/>
                <a:cs typeface="+mn-cs"/>
              </a:rPr>
              <a:t>The possible combinations of these basic language building blocks were quite simple, and the program was fairly adept at figuring out what the user meant.</a:t>
            </a:r>
          </a:p>
          <a:p>
            <a:pPr marL="171450" lvl="0" indent="-171450">
              <a:buFont typeface="Wingdings"/>
              <a:buChar char="à"/>
            </a:pPr>
            <a:r>
              <a:rPr lang="en-US" sz="1200" b="0" i="0" kern="1200" dirty="0" smtClean="0">
                <a:solidFill>
                  <a:schemeClr val="tx1"/>
                </a:solidFill>
                <a:effectLst/>
                <a:latin typeface="+mn-lt"/>
                <a:ea typeface="+mn-ea"/>
                <a:cs typeface="+mn-cs"/>
              </a:rPr>
              <a:t>SHRDLU also included a basic memory to supply context. One could ask SHRDLU to "put the green cone on the red block" and then "take the cone off"; "the cone" would be taken to mean the green cone one had just talked about. SHRDLU could search back further through the interactions to find the proper context in most cases when additional adjectives were supplied. One could also ask questions about the history, for instance one could ask "did you pick up anything before the cone?“</a:t>
            </a:r>
          </a:p>
          <a:p>
            <a:pPr marL="171450" lvl="0" indent="-171450">
              <a:buFont typeface="Wingdings"/>
              <a:buChar char="à"/>
            </a:pPr>
            <a:r>
              <a:rPr lang="en-US" baseline="0" dirty="0" smtClean="0"/>
              <a:t>Deduction rules: </a:t>
            </a:r>
            <a:r>
              <a:rPr lang="en-US" sz="1200" b="0" i="0" kern="1200" dirty="0" smtClean="0">
                <a:solidFill>
                  <a:schemeClr val="tx1"/>
                </a:solidFill>
                <a:effectLst/>
                <a:latin typeface="+mn-lt"/>
                <a:ea typeface="+mn-ea"/>
                <a:cs typeface="+mn-cs"/>
              </a:rPr>
              <a:t>Could deduce that blocks could be stacked by looking for examples, but would realize that triangles couldn't be stacked</a:t>
            </a:r>
          </a:p>
          <a:p>
            <a:pPr marL="171450" lvl="0" indent="-171450">
              <a:buFont typeface="Wingdings"/>
              <a:buChar char="à"/>
            </a:pPr>
            <a:r>
              <a:rPr lang="en-US" sz="1200" b="0" i="0" kern="1200" baseline="0" dirty="0" smtClean="0">
                <a:solidFill>
                  <a:schemeClr val="tx1"/>
                </a:solidFill>
                <a:effectLst/>
                <a:latin typeface="+mn-lt"/>
                <a:ea typeface="+mn-ea"/>
                <a:cs typeface="+mn-cs"/>
              </a:rPr>
              <a:t>Learn new names:  </a:t>
            </a:r>
            <a:r>
              <a:rPr lang="en-US" sz="1200" b="0" i="0" kern="1200" dirty="0" smtClean="0">
                <a:solidFill>
                  <a:schemeClr val="tx1"/>
                </a:solidFill>
                <a:effectLst/>
                <a:latin typeface="+mn-lt"/>
                <a:ea typeface="+mn-ea"/>
                <a:cs typeface="+mn-cs"/>
              </a:rPr>
              <a:t>For instance one could say "a steeple is a small triangle on top of a tall rectangle"; SHRDLU could then answer questions about steeples in the blocks world, and build new ones.</a:t>
            </a:r>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14</a:t>
            </a:fld>
            <a:endParaRPr lang="en-US"/>
          </a:p>
        </p:txBody>
      </p:sp>
    </p:spTree>
    <p:extLst>
      <p:ext uri="{BB962C8B-B14F-4D97-AF65-F5344CB8AC3E}">
        <p14:creationId xmlns:p14="http://schemas.microsoft.com/office/powerpoint/2010/main" val="3554167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altLang="en-US" sz="1200" dirty="0" smtClean="0">
                <a:latin typeface="Times New Roman" pitchFamily="18" charset="0"/>
              </a:rPr>
              <a:t>The </a:t>
            </a:r>
            <a:r>
              <a:rPr lang="en-GB" altLang="en-US" sz="1200" i="1" dirty="0" smtClean="0">
                <a:latin typeface="Times New Roman" pitchFamily="18" charset="0"/>
              </a:rPr>
              <a:t>frame problem </a:t>
            </a:r>
            <a:r>
              <a:rPr lang="en-GB" altLang="en-US" sz="1200" dirty="0" smtClean="0">
                <a:latin typeface="Times New Roman" pitchFamily="18" charset="0"/>
              </a:rPr>
              <a:t>in AI is concerned with the question of what piece of knowledge is relevant to the situation.</a:t>
            </a:r>
            <a:endParaRPr lang="en-US" dirty="0" smtClean="0"/>
          </a:p>
          <a:p>
            <a:r>
              <a:rPr lang="en-US" dirty="0" smtClean="0"/>
              <a:t>Representing the state of a robot with traditional FOL requires the use of many axioms that simply imply that things in the environment do not change arbitrarily. </a:t>
            </a:r>
          </a:p>
          <a:p>
            <a:r>
              <a:rPr lang="en-US" dirty="0" smtClean="0"/>
              <a:t>Let’s start</a:t>
            </a:r>
            <a:r>
              <a:rPr lang="en-US" baseline="0" dirty="0" smtClean="0"/>
              <a:t> with these axioms about the world, in which we only care either about color or position…. </a:t>
            </a:r>
          </a:p>
          <a:p>
            <a:r>
              <a:rPr lang="en-US" baseline="0" dirty="0" smtClean="0"/>
              <a:t>Also consider the </a:t>
            </a:r>
            <a:r>
              <a:rPr lang="en-US" baseline="0" dirty="0" err="1" smtClean="0"/>
              <a:t>intial</a:t>
            </a:r>
            <a:r>
              <a:rPr lang="en-US" baseline="0" dirty="0" smtClean="0"/>
              <a:t> states of the our world …. </a:t>
            </a:r>
          </a:p>
          <a:p>
            <a:r>
              <a:rPr lang="en-US" baseline="0" dirty="0" smtClean="0"/>
              <a:t>Under the “deductive” logical model, what is the state of the world after the action …. </a:t>
            </a:r>
          </a:p>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15</a:t>
            </a:fld>
            <a:endParaRPr lang="en-US"/>
          </a:p>
        </p:txBody>
      </p:sp>
    </p:spTree>
    <p:extLst>
      <p:ext uri="{BB962C8B-B14F-4D97-AF65-F5344CB8AC3E}">
        <p14:creationId xmlns:p14="http://schemas.microsoft.com/office/powerpoint/2010/main" val="190239868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obvious way to augment such a </a:t>
            </a:r>
            <a:r>
              <a:rPr lang="en-US" sz="1200" b="0" i="0" kern="1200" dirty="0" err="1" smtClean="0">
                <a:solidFill>
                  <a:schemeClr val="tx1"/>
                </a:solidFill>
                <a:effectLst/>
                <a:latin typeface="+mn-lt"/>
                <a:ea typeface="+mn-ea"/>
                <a:cs typeface="+mn-cs"/>
              </a:rPr>
              <a:t>formalisation</a:t>
            </a:r>
            <a:r>
              <a:rPr lang="en-US" sz="1200" b="0" i="0" kern="1200" dirty="0" smtClean="0">
                <a:solidFill>
                  <a:schemeClr val="tx1"/>
                </a:solidFill>
                <a:effectLst/>
                <a:latin typeface="+mn-lt"/>
                <a:ea typeface="+mn-ea"/>
                <a:cs typeface="+mn-cs"/>
              </a:rPr>
              <a:t> so that the right common sense conclusions fall out is to add a number of formulae that explicitly describe the non-effects of each action….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other words, painting an object will not affect its position, and moving an object will not affect its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 With the addition of these two formulae (written more formally in predicate logic), all the desired conclusions can be drawn. However, this is not at all a satisfactory solution. Since </a:t>
            </a:r>
            <a:r>
              <a:rPr lang="en-US" sz="1200" b="0" i="1" kern="1200" dirty="0" smtClean="0">
                <a:solidFill>
                  <a:schemeClr val="tx1"/>
                </a:solidFill>
                <a:effectLst/>
                <a:latin typeface="+mn-lt"/>
                <a:ea typeface="+mn-ea"/>
                <a:cs typeface="+mn-cs"/>
              </a:rPr>
              <a:t>most </a:t>
            </a:r>
            <a:r>
              <a:rPr lang="en-US" sz="1200" b="0" i="0" kern="1200" dirty="0" smtClean="0">
                <a:solidFill>
                  <a:schemeClr val="tx1"/>
                </a:solidFill>
                <a:effectLst/>
                <a:latin typeface="+mn-lt"/>
                <a:ea typeface="+mn-ea"/>
                <a:cs typeface="+mn-cs"/>
              </a:rPr>
              <a:t>actions do not affect </a:t>
            </a:r>
            <a:r>
              <a:rPr lang="en-US" sz="1200" b="0" i="1" kern="1200" dirty="0" smtClean="0">
                <a:solidFill>
                  <a:schemeClr val="tx1"/>
                </a:solidFill>
                <a:effectLst/>
                <a:latin typeface="+mn-lt"/>
                <a:ea typeface="+mn-ea"/>
                <a:cs typeface="+mn-cs"/>
              </a:rPr>
              <a:t>most</a:t>
            </a:r>
            <a:r>
              <a:rPr lang="en-US" sz="1200" b="0" i="0" kern="1200" dirty="0" smtClean="0">
                <a:solidFill>
                  <a:schemeClr val="tx1"/>
                </a:solidFill>
                <a:effectLst/>
                <a:latin typeface="+mn-lt"/>
                <a:ea typeface="+mn-ea"/>
                <a:cs typeface="+mn-cs"/>
              </a:rPr>
              <a:t> properties of a situation, in a domain comprising </a:t>
            </a:r>
            <a:r>
              <a:rPr lang="en-US" sz="1200" b="0" i="1"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actions and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properties we will, in general, have to write out almost </a:t>
            </a:r>
            <a:r>
              <a:rPr lang="en-US" sz="1200" b="0" i="1" kern="1200" dirty="0" smtClean="0">
                <a:solidFill>
                  <a:schemeClr val="tx1"/>
                </a:solidFill>
                <a:effectLst/>
                <a:latin typeface="+mn-lt"/>
                <a:ea typeface="+mn-ea"/>
                <a:cs typeface="+mn-cs"/>
              </a:rPr>
              <a:t>MN</a:t>
            </a:r>
            <a:r>
              <a:rPr lang="en-US" sz="1200" b="0" i="0" kern="1200" dirty="0" smtClean="0">
                <a:solidFill>
                  <a:schemeClr val="tx1"/>
                </a:solidFill>
                <a:effectLst/>
                <a:latin typeface="+mn-lt"/>
                <a:ea typeface="+mn-ea"/>
                <a:cs typeface="+mn-cs"/>
              </a:rPr>
              <a:t> frame axioms. Whether these formulae are destined to be stored explicitly in a computer's memory, or are merely part of the designer's specification, this is an unwelcome burden.</a:t>
            </a:r>
          </a:p>
        </p:txBody>
      </p:sp>
      <p:sp>
        <p:nvSpPr>
          <p:cNvPr id="4" name="Slide Number Placeholder 3"/>
          <p:cNvSpPr>
            <a:spLocks noGrp="1"/>
          </p:cNvSpPr>
          <p:nvPr>
            <p:ph type="sldNum" sz="quarter" idx="10"/>
          </p:nvPr>
        </p:nvSpPr>
        <p:spPr/>
        <p:txBody>
          <a:bodyPr/>
          <a:lstStyle/>
          <a:p>
            <a:fld id="{8D3AAA7F-08EF-454F-AA59-0FEA9AF09163}" type="slidenum">
              <a:rPr lang="en-US" smtClean="0"/>
              <a:t>16</a:t>
            </a:fld>
            <a:endParaRPr lang="en-US"/>
          </a:p>
        </p:txBody>
      </p:sp>
    </p:spTree>
    <p:extLst>
      <p:ext uri="{BB962C8B-B14F-4D97-AF65-F5344CB8AC3E}">
        <p14:creationId xmlns:p14="http://schemas.microsoft.com/office/powerpoint/2010/main" val="19023986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smtClean="0">
                <a:solidFill>
                  <a:schemeClr val="tx1"/>
                </a:solidFill>
                <a:effectLst/>
                <a:latin typeface="+mn-lt"/>
                <a:ea typeface="+mn-ea"/>
                <a:cs typeface="+mn-cs"/>
              </a:rPr>
              <a:t>The most obvious way to augment such a </a:t>
            </a:r>
            <a:r>
              <a:rPr lang="en-US" sz="1200" b="0" i="0" kern="1200" dirty="0" err="1" smtClean="0">
                <a:solidFill>
                  <a:schemeClr val="tx1"/>
                </a:solidFill>
                <a:effectLst/>
                <a:latin typeface="+mn-lt"/>
                <a:ea typeface="+mn-ea"/>
                <a:cs typeface="+mn-cs"/>
              </a:rPr>
              <a:t>formalisation</a:t>
            </a:r>
            <a:r>
              <a:rPr lang="en-US" sz="1200" b="0" i="0" kern="1200" dirty="0" smtClean="0">
                <a:solidFill>
                  <a:schemeClr val="tx1"/>
                </a:solidFill>
                <a:effectLst/>
                <a:latin typeface="+mn-lt"/>
                <a:ea typeface="+mn-ea"/>
                <a:cs typeface="+mn-cs"/>
              </a:rPr>
              <a:t> so that the right common sense conclusions fall out is to add a number of formulae that explicitly describe the non-effects of each action…. </a:t>
            </a:r>
          </a:p>
          <a:p>
            <a:endParaRPr lang="en-US" sz="1200" b="0" i="0" kern="1200" dirty="0" smtClean="0">
              <a:solidFill>
                <a:schemeClr val="tx1"/>
              </a:solidFill>
              <a:effectLst/>
              <a:latin typeface="+mn-lt"/>
              <a:ea typeface="+mn-ea"/>
              <a:cs typeface="+mn-cs"/>
            </a:endParaRPr>
          </a:p>
          <a:p>
            <a:r>
              <a:rPr lang="en-US" sz="1200" b="0" i="0" kern="1200" dirty="0" smtClean="0">
                <a:solidFill>
                  <a:schemeClr val="tx1"/>
                </a:solidFill>
                <a:effectLst/>
                <a:latin typeface="+mn-lt"/>
                <a:ea typeface="+mn-ea"/>
                <a:cs typeface="+mn-cs"/>
              </a:rPr>
              <a:t>In other words, painting an object will not affect its position, and moving an object will not affect its </a:t>
            </a:r>
            <a:r>
              <a:rPr lang="en-US" sz="1200" b="0" i="0" kern="1200" dirty="0" err="1" smtClean="0">
                <a:solidFill>
                  <a:schemeClr val="tx1"/>
                </a:solidFill>
                <a:effectLst/>
                <a:latin typeface="+mn-lt"/>
                <a:ea typeface="+mn-ea"/>
                <a:cs typeface="+mn-cs"/>
              </a:rPr>
              <a:t>colour</a:t>
            </a:r>
            <a:r>
              <a:rPr lang="en-US" sz="1200" b="0" i="0" kern="1200" dirty="0" smtClean="0">
                <a:solidFill>
                  <a:schemeClr val="tx1"/>
                </a:solidFill>
                <a:effectLst/>
                <a:latin typeface="+mn-lt"/>
                <a:ea typeface="+mn-ea"/>
                <a:cs typeface="+mn-cs"/>
              </a:rPr>
              <a:t>. With the addition of these two formulae (written more formally in predicate logic), all the desired conclusions can be drawn. However, this is not at all a satisfactory solution. Since </a:t>
            </a:r>
            <a:r>
              <a:rPr lang="en-US" sz="1200" b="0" i="1" kern="1200" dirty="0" smtClean="0">
                <a:solidFill>
                  <a:schemeClr val="tx1"/>
                </a:solidFill>
                <a:effectLst/>
                <a:latin typeface="+mn-lt"/>
                <a:ea typeface="+mn-ea"/>
                <a:cs typeface="+mn-cs"/>
              </a:rPr>
              <a:t>most </a:t>
            </a:r>
            <a:r>
              <a:rPr lang="en-US" sz="1200" b="0" i="0" kern="1200" dirty="0" smtClean="0">
                <a:solidFill>
                  <a:schemeClr val="tx1"/>
                </a:solidFill>
                <a:effectLst/>
                <a:latin typeface="+mn-lt"/>
                <a:ea typeface="+mn-ea"/>
                <a:cs typeface="+mn-cs"/>
              </a:rPr>
              <a:t>actions do not affect </a:t>
            </a:r>
            <a:r>
              <a:rPr lang="en-US" sz="1200" b="0" i="1" kern="1200" dirty="0" smtClean="0">
                <a:solidFill>
                  <a:schemeClr val="tx1"/>
                </a:solidFill>
                <a:effectLst/>
                <a:latin typeface="+mn-lt"/>
                <a:ea typeface="+mn-ea"/>
                <a:cs typeface="+mn-cs"/>
              </a:rPr>
              <a:t>most</a:t>
            </a:r>
            <a:r>
              <a:rPr lang="en-US" sz="1200" b="0" i="0" kern="1200" dirty="0" smtClean="0">
                <a:solidFill>
                  <a:schemeClr val="tx1"/>
                </a:solidFill>
                <a:effectLst/>
                <a:latin typeface="+mn-lt"/>
                <a:ea typeface="+mn-ea"/>
                <a:cs typeface="+mn-cs"/>
              </a:rPr>
              <a:t> properties of a situation, in a domain comprising </a:t>
            </a:r>
            <a:r>
              <a:rPr lang="en-US" sz="1200" b="0" i="1" kern="1200" dirty="0" smtClean="0">
                <a:solidFill>
                  <a:schemeClr val="tx1"/>
                </a:solidFill>
                <a:effectLst/>
                <a:latin typeface="+mn-lt"/>
                <a:ea typeface="+mn-ea"/>
                <a:cs typeface="+mn-cs"/>
              </a:rPr>
              <a:t>M</a:t>
            </a:r>
            <a:r>
              <a:rPr lang="en-US" sz="1200" b="0" i="0" kern="1200" dirty="0" smtClean="0">
                <a:solidFill>
                  <a:schemeClr val="tx1"/>
                </a:solidFill>
                <a:effectLst/>
                <a:latin typeface="+mn-lt"/>
                <a:ea typeface="+mn-ea"/>
                <a:cs typeface="+mn-cs"/>
              </a:rPr>
              <a:t> actions and </a:t>
            </a:r>
            <a:r>
              <a:rPr lang="en-US" sz="1200" b="0" i="1" kern="1200" dirty="0" smtClean="0">
                <a:solidFill>
                  <a:schemeClr val="tx1"/>
                </a:solidFill>
                <a:effectLst/>
                <a:latin typeface="+mn-lt"/>
                <a:ea typeface="+mn-ea"/>
                <a:cs typeface="+mn-cs"/>
              </a:rPr>
              <a:t>N </a:t>
            </a:r>
            <a:r>
              <a:rPr lang="en-US" sz="1200" b="0" i="0" kern="1200" dirty="0" smtClean="0">
                <a:solidFill>
                  <a:schemeClr val="tx1"/>
                </a:solidFill>
                <a:effectLst/>
                <a:latin typeface="+mn-lt"/>
                <a:ea typeface="+mn-ea"/>
                <a:cs typeface="+mn-cs"/>
              </a:rPr>
              <a:t>properties we will, in general, have to write out almost </a:t>
            </a:r>
            <a:r>
              <a:rPr lang="en-US" sz="1200" b="0" i="1" kern="1200" dirty="0" smtClean="0">
                <a:solidFill>
                  <a:schemeClr val="tx1"/>
                </a:solidFill>
                <a:effectLst/>
                <a:latin typeface="+mn-lt"/>
                <a:ea typeface="+mn-ea"/>
                <a:cs typeface="+mn-cs"/>
              </a:rPr>
              <a:t>MN</a:t>
            </a:r>
            <a:r>
              <a:rPr lang="en-US" sz="1200" b="0" i="0" kern="1200" dirty="0" smtClean="0">
                <a:solidFill>
                  <a:schemeClr val="tx1"/>
                </a:solidFill>
                <a:effectLst/>
                <a:latin typeface="+mn-lt"/>
                <a:ea typeface="+mn-ea"/>
                <a:cs typeface="+mn-cs"/>
              </a:rPr>
              <a:t> frame axioms. Whether these formulae are destined to be stored explicitly in a computer's memory, or are merely part of the designer's specification, this is an unwelcome burden.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an action can be assumed not to change a given property of a situation </a:t>
            </a:r>
            <a:r>
              <a:rPr lang="en-US" sz="1200" b="0" i="1" kern="1200" dirty="0" smtClean="0">
                <a:solidFill>
                  <a:schemeClr val="tx1"/>
                </a:solidFill>
                <a:effectLst/>
                <a:latin typeface="+mn-lt"/>
                <a:ea typeface="+mn-ea"/>
                <a:cs typeface="+mn-cs"/>
              </a:rPr>
              <a:t>unless</a:t>
            </a:r>
            <a:r>
              <a:rPr lang="en-US" sz="1200" b="0" i="0" kern="1200" dirty="0" smtClean="0">
                <a:solidFill>
                  <a:schemeClr val="tx1"/>
                </a:solidFill>
                <a:effectLst/>
                <a:latin typeface="+mn-lt"/>
                <a:ea typeface="+mn-ea"/>
                <a:cs typeface="+mn-cs"/>
              </a:rPr>
              <a:t> there is evidence to the contrary. This default assumption is known as the </a:t>
            </a:r>
            <a:r>
              <a:rPr lang="en-US" sz="1200" b="0" i="1" kern="1200" dirty="0" smtClean="0">
                <a:solidFill>
                  <a:schemeClr val="tx1"/>
                </a:solidFill>
                <a:effectLst/>
                <a:latin typeface="+mn-lt"/>
                <a:ea typeface="+mn-ea"/>
                <a:cs typeface="+mn-cs"/>
              </a:rPr>
              <a:t>common sense law of inertia</a:t>
            </a:r>
            <a:r>
              <a:rPr lang="en-US" sz="1200" b="0" i="0" kern="1200" dirty="0" smtClean="0">
                <a:solidFill>
                  <a:schemeClr val="tx1"/>
                </a:solidFill>
                <a:effectLst/>
                <a:latin typeface="+mn-lt"/>
                <a:ea typeface="+mn-ea"/>
                <a:cs typeface="+mn-cs"/>
              </a:rPr>
              <a:t>. The (technical) frame problem can be viewed as the task of </a:t>
            </a:r>
            <a:r>
              <a:rPr lang="en-US" sz="1200" b="0" i="0" kern="1200" dirty="0" err="1" smtClean="0">
                <a:solidFill>
                  <a:schemeClr val="tx1"/>
                </a:solidFill>
                <a:effectLst/>
                <a:latin typeface="+mn-lt"/>
                <a:ea typeface="+mn-ea"/>
                <a:cs typeface="+mn-cs"/>
              </a:rPr>
              <a:t>formalising</a:t>
            </a:r>
            <a:r>
              <a:rPr lang="en-US" sz="1200" b="0" i="0" kern="1200" dirty="0" smtClean="0">
                <a:solidFill>
                  <a:schemeClr val="tx1"/>
                </a:solidFill>
                <a:effectLst/>
                <a:latin typeface="+mn-lt"/>
                <a:ea typeface="+mn-ea"/>
                <a:cs typeface="+mn-cs"/>
              </a:rPr>
              <a:t> this law… </a:t>
            </a:r>
          </a:p>
          <a:p>
            <a:endParaRPr lang="en-US" sz="1200" b="0" i="0" kern="1200" dirty="0" smtClean="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8D3AAA7F-08EF-454F-AA59-0FEA9AF09163}" type="slidenum">
              <a:rPr lang="en-US" smtClean="0"/>
              <a:t>17</a:t>
            </a:fld>
            <a:endParaRPr lang="en-US"/>
          </a:p>
        </p:txBody>
      </p:sp>
    </p:spTree>
    <p:extLst>
      <p:ext uri="{BB962C8B-B14F-4D97-AF65-F5344CB8AC3E}">
        <p14:creationId xmlns:p14="http://schemas.microsoft.com/office/powerpoint/2010/main" val="190239868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18</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Cyc</a:t>
            </a:r>
            <a:r>
              <a:rPr lang="en-US" dirty="0" smtClean="0"/>
              <a:t> is an artificial intelligence project that attempts to assemble a comprehensive ontology and knowledge base of everyday common sense knowledge, with the goal of enabling AI applications to perform human-like reasoning.</a:t>
            </a:r>
          </a:p>
          <a:p>
            <a:pPr marL="0" marR="0" indent="0" algn="l" defTabSz="914400" rtl="0" eaLnBrk="1" fontAlgn="auto" latinLnBrk="0" hangingPunct="1">
              <a:lnSpc>
                <a:spcPct val="100000"/>
              </a:lnSpc>
              <a:spcBef>
                <a:spcPts val="0"/>
              </a:spcBef>
              <a:spcAft>
                <a:spcPts val="0"/>
              </a:spcAft>
              <a:buClrTx/>
              <a:buSzTx/>
              <a:buFontTx/>
              <a:buNone/>
              <a:tabLst/>
              <a:defRPr/>
            </a:pPr>
            <a:r>
              <a:rPr lang="en-US" dirty="0" smtClean="0"/>
              <a:t>Knowledge representation schema that utilized first-order relationships</a:t>
            </a:r>
          </a:p>
          <a:p>
            <a:r>
              <a:rPr lang="en-US" dirty="0" smtClean="0"/>
              <a:t>In 1986, Doug </a:t>
            </a:r>
            <a:r>
              <a:rPr lang="en-US" dirty="0" err="1" smtClean="0"/>
              <a:t>Lenat</a:t>
            </a:r>
            <a:r>
              <a:rPr lang="en-US" dirty="0" smtClean="0"/>
              <a:t> estimated the effort to complete </a:t>
            </a:r>
            <a:r>
              <a:rPr lang="en-US" dirty="0" err="1" smtClean="0"/>
              <a:t>Cyc</a:t>
            </a:r>
            <a:r>
              <a:rPr lang="en-US" dirty="0" smtClean="0"/>
              <a:t> would be 250,000 rules and 350 man-years of effort</a:t>
            </a:r>
          </a:p>
          <a:p>
            <a:r>
              <a:rPr lang="en-US" dirty="0" smtClean="0"/>
              <a:t>Typical pieces of knowledge represented in the database are "Every tree is a plant" and "Plants die eventually". When asked whether trees die, the inference engine can draw the obvious conclusion and answer the question correctly. The Knowledge Base (KB) contains over one million human-defined assertions, rules or common sense ideas. These are formulated in the language </a:t>
            </a:r>
            <a:r>
              <a:rPr lang="en-US" dirty="0" err="1" smtClean="0"/>
              <a:t>CycL</a:t>
            </a:r>
            <a:r>
              <a:rPr lang="en-US" dirty="0" smtClean="0"/>
              <a:t>, which is based on predicate calculus and has a syntax similar to that of the Lisp programming language.</a:t>
            </a:r>
          </a:p>
        </p:txBody>
      </p:sp>
      <p:sp>
        <p:nvSpPr>
          <p:cNvPr id="4" name="Slide Number Placeholder 3"/>
          <p:cNvSpPr>
            <a:spLocks noGrp="1"/>
          </p:cNvSpPr>
          <p:nvPr>
            <p:ph type="sldNum" sz="quarter" idx="10"/>
          </p:nvPr>
        </p:nvSpPr>
        <p:spPr/>
        <p:txBody>
          <a:bodyPr/>
          <a:lstStyle/>
          <a:p>
            <a:fld id="{8D3AAA7F-08EF-454F-AA59-0FEA9AF09163}" type="slidenum">
              <a:rPr lang="en-US" smtClean="0"/>
              <a:t>19</a:t>
            </a:fld>
            <a:endParaRPr lang="en-US"/>
          </a:p>
        </p:txBody>
      </p:sp>
    </p:spTree>
    <p:extLst>
      <p:ext uri="{BB962C8B-B14F-4D97-AF65-F5344CB8AC3E}">
        <p14:creationId xmlns:p14="http://schemas.microsoft.com/office/powerpoint/2010/main" val="37041185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20</a:t>
            </a:fld>
            <a:endParaRPr lang="en-US"/>
          </a:p>
        </p:txBody>
      </p:sp>
    </p:spTree>
    <p:extLst>
      <p:ext uri="{BB962C8B-B14F-4D97-AF65-F5344CB8AC3E}">
        <p14:creationId xmlns:p14="http://schemas.microsoft.com/office/powerpoint/2010/main" val="370411853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A semantic network is a simple representation scheme that uses a graph of labeled nodes and labeled, directed arcs to encode knowledge.</a:t>
            </a:r>
          </a:p>
          <a:p>
            <a:pPr lvl="1"/>
            <a:r>
              <a:rPr lang="en-US" altLang="en-US" dirty="0" smtClean="0"/>
              <a:t>Usually used to represent static, taxonomic, concept dictionaries</a:t>
            </a:r>
          </a:p>
          <a:p>
            <a:r>
              <a:rPr lang="en-US" altLang="en-US" dirty="0" smtClean="0"/>
              <a:t>Semantic networks are typically used with a special set of accessing procedures that perform “reasoning”</a:t>
            </a:r>
          </a:p>
          <a:p>
            <a:pPr lvl="1"/>
            <a:r>
              <a:rPr lang="en-US" altLang="en-US" dirty="0" smtClean="0"/>
              <a:t>e.g., inheritance of values and relationships</a:t>
            </a:r>
          </a:p>
          <a:p>
            <a:r>
              <a:rPr lang="en-US" altLang="en-US" dirty="0" smtClean="0"/>
              <a:t>Semantic networks were very popular in the ‘60s and ‘70s but are less frequently used today.</a:t>
            </a:r>
          </a:p>
          <a:p>
            <a:pPr lvl="1"/>
            <a:r>
              <a:rPr lang="en-US" altLang="en-US" dirty="0" smtClean="0"/>
              <a:t>Often much less expressive than other KR formalisms</a:t>
            </a:r>
          </a:p>
          <a:p>
            <a:r>
              <a:rPr lang="en-US" altLang="en-US" dirty="0" smtClean="0"/>
              <a:t>The </a:t>
            </a:r>
            <a:r>
              <a:rPr lang="en-US" altLang="en-US" b="1" dirty="0" smtClean="0"/>
              <a:t>graphical depiction </a:t>
            </a:r>
            <a:r>
              <a:rPr lang="en-US" altLang="en-US" dirty="0" smtClean="0"/>
              <a:t>associated with a semantic network is a significant reason for their popularity.</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21</a:t>
            </a:fld>
            <a:endParaRPr lang="en-US"/>
          </a:p>
        </p:txBody>
      </p:sp>
    </p:spTree>
    <p:extLst>
      <p:ext uri="{BB962C8B-B14F-4D97-AF65-F5344CB8AC3E}">
        <p14:creationId xmlns:p14="http://schemas.microsoft.com/office/powerpoint/2010/main" val="27451718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Open Mind Common Sense (OMCS) is an artificial intelligence project based at the Massachusetts Institute of Technology (MIT) Media Lab whose goal is to build and utilize a large commonsense knowledge base from the contributions of many thousands of people across the Web.</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22</a:t>
            </a:fld>
            <a:endParaRPr lang="en-US"/>
          </a:p>
        </p:txBody>
      </p:sp>
    </p:spTree>
    <p:extLst>
      <p:ext uri="{BB962C8B-B14F-4D97-AF65-F5344CB8AC3E}">
        <p14:creationId xmlns:p14="http://schemas.microsoft.com/office/powerpoint/2010/main" val="185052289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Semantic networks morphed into Frame Representation Languages in the ‘70s and ‘80s.</a:t>
            </a:r>
            <a:r>
              <a:rPr lang="en-US" altLang="en-US" dirty="0" smtClean="0">
                <a:ea typeface="ＭＳ Ｐゴシック" charset="-128"/>
              </a:rPr>
              <a:t/>
            </a:r>
            <a:br>
              <a:rPr lang="en-US" altLang="en-US" dirty="0" smtClean="0">
                <a:ea typeface="ＭＳ Ｐゴシック" charset="-128"/>
              </a:rPr>
            </a:br>
            <a:r>
              <a:rPr lang="en-US" altLang="en-US" dirty="0" smtClean="0">
                <a:ea typeface="ＭＳ Ｐゴシック" charset="-128"/>
              </a:rPr>
              <a:t>… Similarly, in linguistics, Charles J. Fillmore in the mid-1970s started working on his theory of frame semantics, which later would lead to computational resources like </a:t>
            </a:r>
            <a:r>
              <a:rPr lang="en-US" altLang="en-US" dirty="0" err="1" smtClean="0">
                <a:ea typeface="ＭＳ Ｐゴシック" charset="-128"/>
              </a:rPr>
              <a:t>FrameNet</a:t>
            </a:r>
            <a:r>
              <a:rPr lang="en-US" altLang="en-US" dirty="0" smtClean="0">
                <a:ea typeface="ＭＳ Ｐゴシック" charset="-128"/>
              </a:rPr>
              <a:t>.[6] Frame semantics was motivated by reflections on human language and human cognition.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frames consist of a group of slots and fillers to define a stereotypical objects</a:t>
            </a:r>
          </a:p>
          <a:p>
            <a:r>
              <a:rPr lang="en-US" altLang="en-US" dirty="0" smtClean="0"/>
              <a:t>A </a:t>
            </a:r>
            <a:r>
              <a:rPr lang="en-US" altLang="en-US" b="1" dirty="0" smtClean="0"/>
              <a:t>frame</a:t>
            </a:r>
            <a:r>
              <a:rPr lang="en-US" altLang="en-US" dirty="0" smtClean="0"/>
              <a:t> has a set of </a:t>
            </a:r>
            <a:r>
              <a:rPr lang="en-US" altLang="en-US" b="1" dirty="0" smtClean="0"/>
              <a:t>slots</a:t>
            </a:r>
            <a:r>
              <a:rPr lang="en-US" altLang="en-US" dirty="0" smtClean="0"/>
              <a:t>.  A </a:t>
            </a:r>
            <a:r>
              <a:rPr lang="en-US" altLang="en-US" b="1" dirty="0" smtClean="0"/>
              <a:t>slot</a:t>
            </a:r>
            <a:r>
              <a:rPr lang="en-US" altLang="en-US" dirty="0" smtClean="0"/>
              <a:t> represents a relation to another frame (or value). A slot has one or more </a:t>
            </a:r>
            <a:r>
              <a:rPr lang="en-US" altLang="en-US" b="1" dirty="0" smtClean="0"/>
              <a:t>facets.</a:t>
            </a:r>
          </a:p>
          <a:p>
            <a:r>
              <a:rPr lang="en-US" altLang="en-US" dirty="0" smtClean="0"/>
              <a:t>A </a:t>
            </a:r>
            <a:r>
              <a:rPr lang="en-US" altLang="en-US" b="1" dirty="0" smtClean="0"/>
              <a:t>facet</a:t>
            </a:r>
            <a:r>
              <a:rPr lang="en-US" altLang="en-US" dirty="0" smtClean="0"/>
              <a:t> represents some aspect of the relation.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ea typeface="ＭＳ Ｐゴシック" charset="-128"/>
              </a:rPr>
              <a:t>frames are organized hierarchically  --&gt; </a:t>
            </a:r>
            <a:r>
              <a:rPr lang="en-US" altLang="en-US" dirty="0" smtClean="0"/>
              <a:t>A frame is a lot like the notion of an object in OOP, but has more meta-data</a:t>
            </a:r>
            <a:r>
              <a:rPr lang="en-US" altLang="en-US" baseline="0" dirty="0" smtClean="0"/>
              <a:t>  </a:t>
            </a:r>
            <a:endParaRPr lang="en-US" altLang="en-US" sz="1200" dirty="0" smtClean="0">
              <a:ea typeface="ＭＳ Ｐゴシック"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similar to human knowledge organization</a:t>
            </a:r>
            <a:endParaRPr lang="en-US" altLang="en-US" sz="1200" dirty="0" smtClean="0">
              <a:ea typeface="ＭＳ Ｐゴシック" charset="-128"/>
            </a:endParaRPr>
          </a:p>
          <a:p>
            <a:pPr marL="342900" indent="-342900">
              <a:buFont typeface="Wingdings"/>
              <a:buChar char="à"/>
            </a:pPr>
            <a:r>
              <a:rPr lang="en-US" altLang="en-US" sz="2000" dirty="0" smtClean="0">
                <a:ea typeface="ＭＳ Ｐゴシック" charset="-128"/>
              </a:rPr>
              <a:t>slots can contain all kinds of items:  </a:t>
            </a:r>
            <a:r>
              <a:rPr lang="en-US" altLang="en-US" sz="1800" dirty="0" smtClean="0">
                <a:ea typeface="ＭＳ Ｐゴシック" charset="-128"/>
              </a:rPr>
              <a:t>rules, facts, images, video, comments, debugging info, questions, hypotheses, other frames</a:t>
            </a:r>
          </a:p>
          <a:p>
            <a:pPr marL="342900" indent="-342900">
              <a:buFont typeface="Wingdings"/>
              <a:buChar char="à"/>
            </a:pPr>
            <a:r>
              <a:rPr lang="en-US" altLang="en-US" sz="2000" dirty="0" smtClean="0">
                <a:ea typeface="ＭＳ Ｐゴシック" charset="-128"/>
              </a:rPr>
              <a:t>slots can also have </a:t>
            </a:r>
            <a:r>
              <a:rPr lang="en-US" altLang="en-US" sz="2000" i="1" dirty="0" smtClean="0">
                <a:ea typeface="ＭＳ Ｐゴシック" charset="-128"/>
              </a:rPr>
              <a:t>procedural attachments</a:t>
            </a:r>
            <a:r>
              <a:rPr lang="en-US" altLang="en-US" sz="2000" i="0" dirty="0" smtClean="0">
                <a:ea typeface="ＭＳ Ｐゴシック" charset="-128"/>
              </a:rPr>
              <a:t>:</a:t>
            </a:r>
            <a:r>
              <a:rPr lang="en-US" altLang="en-US" sz="2000" i="0" baseline="0" dirty="0" smtClean="0">
                <a:ea typeface="ＭＳ Ｐゴシック" charset="-128"/>
              </a:rPr>
              <a:t>   </a:t>
            </a:r>
          </a:p>
          <a:p>
            <a:pPr marL="800100" lvl="1" indent="-342900">
              <a:buFont typeface="Wingdings"/>
              <a:buChar char="à"/>
            </a:pPr>
            <a:r>
              <a:rPr lang="en-US" altLang="en-US" sz="1800" dirty="0" smtClean="0">
                <a:ea typeface="ＭＳ Ｐゴシック" charset="-128"/>
              </a:rPr>
              <a:t>procedures that are invoked in specific situations involving a particular slot</a:t>
            </a:r>
            <a:r>
              <a:rPr lang="en-US" altLang="en-US" sz="1800" baseline="0" dirty="0" smtClean="0">
                <a:ea typeface="ＭＳ Ｐゴシック" charset="-128"/>
              </a:rPr>
              <a:t> </a:t>
            </a:r>
            <a:r>
              <a:rPr lang="en-US" altLang="en-US" sz="1600" dirty="0" smtClean="0">
                <a:ea typeface="ＭＳ Ｐゴシック" charset="-128"/>
              </a:rPr>
              <a:t>on creation, modification, removal of the slot value</a:t>
            </a:r>
          </a:p>
          <a:p>
            <a:pPr marL="0" lvl="0" indent="0">
              <a:buFont typeface="Wingdings"/>
              <a:buNone/>
            </a:pPr>
            <a:r>
              <a:rPr lang="en-US" altLang="en-US" dirty="0" smtClean="0">
                <a:ea typeface="ＭＳ Ｐゴシック" charset="-128"/>
              </a:rPr>
              <a:t>Slot values</a:t>
            </a:r>
          </a:p>
          <a:p>
            <a:pPr marL="171450" lvl="0" indent="-171450">
              <a:buFont typeface="Wingdings"/>
              <a:buChar char="à"/>
            </a:pPr>
            <a:r>
              <a:rPr lang="en-US" altLang="en-US" dirty="0" smtClean="0">
                <a:ea typeface="ＭＳ Ｐゴシック" charset="-128"/>
              </a:rPr>
              <a:t>can inherit the value directly </a:t>
            </a:r>
          </a:p>
          <a:p>
            <a:pPr marL="171450" lvl="0" indent="-171450">
              <a:buFont typeface="Wingdings"/>
              <a:buChar char="à"/>
            </a:pPr>
            <a:r>
              <a:rPr lang="en-US" altLang="en-US" dirty="0" smtClean="0">
                <a:ea typeface="ＭＳ Ｐゴシック" charset="-128"/>
              </a:rPr>
              <a:t>can get a default value </a:t>
            </a:r>
          </a:p>
          <a:p>
            <a:pPr marL="171450" lvl="0" indent="-171450">
              <a:buFont typeface="Wingdings"/>
              <a:buChar char="à"/>
            </a:pPr>
            <a:endParaRPr lang="en-US" altLang="en-US" dirty="0" smtClean="0">
              <a:ea typeface="ＭＳ Ｐゴシック" charset="-128"/>
            </a:endParaRPr>
          </a:p>
          <a:p>
            <a:pPr marL="171450" lvl="0" indent="-171450">
              <a:buFont typeface="Wingdings"/>
              <a:buChar char="à"/>
            </a:pPr>
            <a:endParaRPr lang="en-US" altLang="en-US" dirty="0" smtClean="0">
              <a:ea typeface="ＭＳ Ｐゴシック" charset="-128"/>
            </a:endParaRPr>
          </a:p>
          <a:p>
            <a:pPr marL="0" lvl="0" indent="0">
              <a:buFont typeface="Wingdings"/>
              <a:buNone/>
            </a:pPr>
            <a:r>
              <a:rPr lang="en-US" altLang="en-US" dirty="0" smtClean="0">
                <a:ea typeface="ＭＳ Ｐゴシック" charset="-128"/>
              </a:rPr>
              <a:t>Cons:</a:t>
            </a:r>
            <a:r>
              <a:rPr lang="en-US" altLang="en-US" baseline="0" dirty="0" smtClean="0">
                <a:ea typeface="ＭＳ Ｐゴシック" charset="-128"/>
              </a:rPr>
              <a:t> </a:t>
            </a:r>
          </a:p>
          <a:p>
            <a:pPr marL="171450" lvl="0" indent="-171450">
              <a:buFont typeface="Wingdings"/>
              <a:buChar char="à"/>
            </a:pPr>
            <a:r>
              <a:rPr lang="en-US" altLang="en-US" dirty="0" smtClean="0">
                <a:ea typeface="ＭＳ Ｐゴシック" charset="-128"/>
              </a:rPr>
              <a:t>not appropriate because there may be valid instances of a concept that do not fit the stereotype</a:t>
            </a:r>
          </a:p>
          <a:p>
            <a:pPr marL="171450" lvl="0" indent="-171450">
              <a:buFont typeface="Wingdings"/>
              <a:buChar char="à"/>
            </a:pPr>
            <a:r>
              <a:rPr lang="en-US" altLang="en-US" i="1" dirty="0" smtClean="0">
                <a:ea typeface="ＭＳ Ｐゴシック" charset="-128"/>
              </a:rPr>
              <a:t>exceptions</a:t>
            </a:r>
            <a:r>
              <a:rPr lang="en-US" altLang="en-US" dirty="0" smtClean="0">
                <a:ea typeface="ＭＳ Ｐゴシック" charset="-128"/>
              </a:rPr>
              <a:t> can be used to overcome this</a:t>
            </a:r>
          </a:p>
          <a:p>
            <a:pPr marL="628650" lvl="1" indent="-171450">
              <a:buFont typeface="Wingdings"/>
              <a:buChar char="à"/>
            </a:pPr>
            <a:r>
              <a:rPr lang="en-US" altLang="en-US" dirty="0" smtClean="0">
                <a:ea typeface="ＭＳ Ｐゴシック" charset="-128"/>
              </a:rPr>
              <a:t>can get very messy</a:t>
            </a:r>
            <a:endParaRPr lang="en-US" dirty="0" smtClean="0"/>
          </a:p>
          <a:p>
            <a:endParaRPr lang="en-US" dirty="0" smtClean="0"/>
          </a:p>
          <a:p>
            <a:r>
              <a:rPr lang="en-US" dirty="0" smtClean="0">
                <a:sym typeface="Wingdings" panose="05000000000000000000" pitchFamily="2" charset="2"/>
              </a:rPr>
              <a:t> </a:t>
            </a:r>
            <a:r>
              <a:rPr lang="en-US" dirty="0" smtClean="0"/>
              <a:t>Inheritance</a:t>
            </a:r>
            <a:r>
              <a:rPr lang="en-US" baseline="0" dirty="0" smtClean="0"/>
              <a:t> issues: </a:t>
            </a:r>
          </a:p>
          <a:p>
            <a:pPr marL="628650" lvl="1" indent="-171450">
              <a:buFont typeface="Wingdings"/>
              <a:buChar char="à"/>
            </a:pPr>
            <a:r>
              <a:rPr lang="en-US" altLang="en-US" dirty="0" smtClean="0">
                <a:ea typeface="ＭＳ Ｐゴシック" charset="-128"/>
              </a:rPr>
              <a:t>not all properties of a class stereotype should be propagated to subclasses</a:t>
            </a:r>
          </a:p>
          <a:p>
            <a:pPr marL="628650" lvl="1" indent="-171450">
              <a:buFont typeface="Wingdings"/>
              <a:buChar char="à"/>
            </a:pPr>
            <a:r>
              <a:rPr lang="en-US" altLang="en-US" dirty="0" smtClean="0">
                <a:ea typeface="ＭＳ Ｐゴシック" charset="-128"/>
              </a:rPr>
              <a:t>alteration of slots can have unintended consequences in subclasses</a:t>
            </a:r>
          </a:p>
          <a:p>
            <a:endParaRPr lang="en-US" dirty="0" smtClean="0"/>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23</a:t>
            </a:fld>
            <a:endParaRPr lang="en-US"/>
          </a:p>
        </p:txBody>
      </p:sp>
    </p:spTree>
    <p:extLst>
      <p:ext uri="{BB962C8B-B14F-4D97-AF65-F5344CB8AC3E}">
        <p14:creationId xmlns:p14="http://schemas.microsoft.com/office/powerpoint/2010/main" val="232274093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dirty="0" smtClean="0">
                <a:ea typeface="ＭＳ Ｐゴシック" charset="-128"/>
              </a:rPr>
              <a:t>frames are organized hierarchically  --&gt; </a:t>
            </a:r>
            <a:r>
              <a:rPr lang="en-US" altLang="en-US" dirty="0" smtClean="0"/>
              <a:t>A frame is a lot like the notion of an object in OOP, but has more meta-data</a:t>
            </a:r>
            <a:r>
              <a:rPr lang="en-US" altLang="en-US" baseline="0" dirty="0" smtClean="0"/>
              <a:t>  </a:t>
            </a:r>
            <a:endParaRPr lang="en-US" altLang="en-US" sz="1200" dirty="0" smtClean="0">
              <a:ea typeface="ＭＳ Ｐゴシック" charset="-128"/>
            </a:endParaRP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dirty="0" smtClean="0">
                <a:ea typeface="ＭＳ Ｐゴシック" charset="-128"/>
              </a:rPr>
              <a:t>similar to human knowledge organization</a:t>
            </a:r>
            <a:endParaRPr lang="en-US" altLang="en-US" sz="1200" dirty="0" smtClean="0">
              <a:ea typeface="ＭＳ Ｐゴシック" charset="-128"/>
            </a:endParaRPr>
          </a:p>
          <a:p>
            <a:pPr marL="0" lvl="0" indent="0">
              <a:buFont typeface="Wingdings"/>
              <a:buNone/>
            </a:pPr>
            <a:r>
              <a:rPr lang="en-US" altLang="en-US" dirty="0" smtClean="0">
                <a:ea typeface="ＭＳ Ｐゴシック" charset="-128"/>
              </a:rPr>
              <a:t>Slot values</a:t>
            </a:r>
          </a:p>
          <a:p>
            <a:pPr marL="171450" lvl="0" indent="-171450">
              <a:buFont typeface="Wingdings"/>
              <a:buChar char="à"/>
            </a:pPr>
            <a:r>
              <a:rPr lang="en-US" altLang="en-US" dirty="0" smtClean="0">
                <a:ea typeface="ＭＳ Ｐゴシック" charset="-128"/>
              </a:rPr>
              <a:t>can inherit the value directly </a:t>
            </a:r>
          </a:p>
          <a:p>
            <a:pPr marL="171450" lvl="0" indent="-171450">
              <a:buFont typeface="Wingdings"/>
              <a:buChar char="à"/>
            </a:pPr>
            <a:r>
              <a:rPr lang="en-US" altLang="en-US" dirty="0" smtClean="0">
                <a:ea typeface="ＭＳ Ｐゴシック" charset="-128"/>
              </a:rPr>
              <a:t>can get a default value </a:t>
            </a:r>
          </a:p>
          <a:p>
            <a:pPr marL="171450" lvl="0" indent="-171450">
              <a:buFont typeface="Wingdings"/>
              <a:buChar char="à"/>
            </a:pPr>
            <a:endParaRPr lang="en-US" altLang="en-US" dirty="0" smtClean="0">
              <a:ea typeface="ＭＳ Ｐゴシック" charset="-128"/>
            </a:endParaRPr>
          </a:p>
          <a:p>
            <a:pPr marL="171450" lvl="0" indent="-171450">
              <a:buFont typeface="Wingdings"/>
              <a:buChar char="à"/>
            </a:pPr>
            <a:endParaRPr lang="en-US" altLang="en-US" dirty="0" smtClean="0">
              <a:ea typeface="ＭＳ Ｐゴシック" charset="-128"/>
            </a:endParaRPr>
          </a:p>
          <a:p>
            <a:pPr marL="0" lvl="0" indent="0">
              <a:buFont typeface="Wingdings"/>
              <a:buNone/>
            </a:pPr>
            <a:r>
              <a:rPr lang="en-US" altLang="en-US" dirty="0" smtClean="0">
                <a:ea typeface="ＭＳ Ｐゴシック" charset="-128"/>
              </a:rPr>
              <a:t>Cons:</a:t>
            </a:r>
            <a:r>
              <a:rPr lang="en-US" altLang="en-US" baseline="0" dirty="0" smtClean="0">
                <a:ea typeface="ＭＳ Ｐゴシック" charset="-128"/>
              </a:rPr>
              <a:t> </a:t>
            </a:r>
          </a:p>
          <a:p>
            <a:pPr marL="171450" lvl="0" indent="-171450">
              <a:buFont typeface="Wingdings"/>
              <a:buChar char="à"/>
            </a:pPr>
            <a:r>
              <a:rPr lang="en-US" altLang="en-US" dirty="0" smtClean="0">
                <a:ea typeface="ＭＳ Ｐゴシック" charset="-128"/>
              </a:rPr>
              <a:t>not appropriate because there may be valid instances of a concept that do not fit the stereotype</a:t>
            </a:r>
          </a:p>
          <a:p>
            <a:pPr marL="171450" lvl="0" indent="-171450">
              <a:buFont typeface="Wingdings"/>
              <a:buChar char="à"/>
            </a:pPr>
            <a:r>
              <a:rPr lang="en-US" altLang="en-US" i="1" dirty="0" smtClean="0">
                <a:ea typeface="ＭＳ Ｐゴシック" charset="-128"/>
              </a:rPr>
              <a:t>exceptions</a:t>
            </a:r>
            <a:r>
              <a:rPr lang="en-US" altLang="en-US" dirty="0" smtClean="0">
                <a:ea typeface="ＭＳ Ｐゴシック" charset="-128"/>
              </a:rPr>
              <a:t> can be used to overcome this</a:t>
            </a:r>
          </a:p>
          <a:p>
            <a:pPr marL="628650" lvl="1" indent="-171450">
              <a:buFont typeface="Wingdings"/>
              <a:buChar char="à"/>
            </a:pPr>
            <a:r>
              <a:rPr lang="en-US" altLang="en-US" dirty="0" smtClean="0">
                <a:ea typeface="ＭＳ Ｐゴシック" charset="-128"/>
              </a:rPr>
              <a:t>can get very messy</a:t>
            </a:r>
            <a:endParaRPr lang="en-US" dirty="0" smtClean="0"/>
          </a:p>
          <a:p>
            <a:endParaRPr lang="en-US" dirty="0" smtClean="0"/>
          </a:p>
          <a:p>
            <a:r>
              <a:rPr lang="en-US" dirty="0" smtClean="0">
                <a:sym typeface="Wingdings" panose="05000000000000000000" pitchFamily="2" charset="2"/>
              </a:rPr>
              <a:t> </a:t>
            </a:r>
            <a:r>
              <a:rPr lang="en-US" dirty="0" smtClean="0"/>
              <a:t>Inheritance</a:t>
            </a:r>
            <a:r>
              <a:rPr lang="en-US" baseline="0" dirty="0" smtClean="0"/>
              <a:t> issues: </a:t>
            </a:r>
          </a:p>
          <a:p>
            <a:pPr marL="628650" lvl="1" indent="-171450">
              <a:buFont typeface="Wingdings"/>
              <a:buChar char="à"/>
            </a:pPr>
            <a:r>
              <a:rPr lang="en-US" altLang="en-US" dirty="0" smtClean="0">
                <a:ea typeface="ＭＳ Ｐゴシック" charset="-128"/>
              </a:rPr>
              <a:t>not all properties of a class stereotype should be propagated to subclasses</a:t>
            </a:r>
          </a:p>
          <a:p>
            <a:pPr marL="628650" lvl="1" indent="-171450">
              <a:buFont typeface="Wingdings"/>
              <a:buChar char="à"/>
            </a:pPr>
            <a:r>
              <a:rPr lang="en-US" altLang="en-US" dirty="0" smtClean="0">
                <a:ea typeface="ＭＳ Ｐゴシック" charset="-128"/>
              </a:rPr>
              <a:t>alteration of slots can have unintended consequences in subclasses</a:t>
            </a:r>
          </a:p>
          <a:p>
            <a:endParaRPr 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24</a:t>
            </a:fld>
            <a:endParaRPr lang="en-US"/>
          </a:p>
        </p:txBody>
      </p:sp>
    </p:spTree>
    <p:extLst>
      <p:ext uri="{BB962C8B-B14F-4D97-AF65-F5344CB8AC3E}">
        <p14:creationId xmlns:p14="http://schemas.microsoft.com/office/powerpoint/2010/main" val="232274093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25</a:t>
            </a:fld>
            <a:endParaRPr lang="en-US"/>
          </a:p>
        </p:txBody>
      </p:sp>
    </p:spTree>
    <p:extLst>
      <p:ext uri="{BB962C8B-B14F-4D97-AF65-F5344CB8AC3E}">
        <p14:creationId xmlns:p14="http://schemas.microsoft.com/office/powerpoint/2010/main" val="246425911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26</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Ok; what kind of information can be represented with this?</a:t>
            </a:r>
            <a:r>
              <a:rPr lang="en-US" baseline="0" dirty="0" smtClean="0"/>
              <a:t> … </a:t>
            </a:r>
          </a:p>
          <a:p>
            <a:r>
              <a:rPr lang="en-US" baseline="0" dirty="0" smtClean="0"/>
              <a:t>Ok, let’s start with basic logical forms … you can construct the weights in a way that we can simulate logical operators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27</a:t>
            </a:fld>
            <a:endParaRPr lang="en-US"/>
          </a:p>
        </p:txBody>
      </p:sp>
    </p:spTree>
    <p:extLst>
      <p:ext uri="{BB962C8B-B14F-4D97-AF65-F5344CB8AC3E}">
        <p14:creationId xmlns:p14="http://schemas.microsoft.com/office/powerpoint/2010/main" val="412986380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smtClean="0"/>
          </a:p>
          <a:p>
            <a:r>
              <a:rPr lang="en-US" dirty="0" smtClean="0"/>
              <a:t>…. Ok; what kind of information can be represented with this?</a:t>
            </a:r>
            <a:r>
              <a:rPr lang="en-US" baseline="0" dirty="0" smtClean="0"/>
              <a:t> … </a:t>
            </a:r>
          </a:p>
          <a:p>
            <a:r>
              <a:rPr lang="en-US" baseline="0" dirty="0" smtClean="0"/>
              <a:t>Ok, let’s start with basic logical forms … you can construct the weights in a way that we can simulate logical operators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28</a:t>
            </a:fld>
            <a:endParaRPr lang="en-US"/>
          </a:p>
        </p:txBody>
      </p:sp>
    </p:spTree>
    <p:extLst>
      <p:ext uri="{BB962C8B-B14F-4D97-AF65-F5344CB8AC3E}">
        <p14:creationId xmlns:p14="http://schemas.microsoft.com/office/powerpoint/2010/main" val="412986380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f</a:t>
            </a:r>
            <a:r>
              <a:rPr lang="en-US" sz="1200" b="0" i="0" kern="1200" dirty="0" smtClean="0">
                <a:solidFill>
                  <a:schemeClr val="tx1"/>
                </a:solidFill>
                <a:effectLst/>
                <a:latin typeface="+mn-lt"/>
                <a:ea typeface="+mn-ea"/>
                <a:cs typeface="+mn-cs"/>
              </a:rPr>
              <a:t>eature of human intelligence called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which they feel connectionists cannot explain. </a:t>
            </a:r>
          </a:p>
          <a:p>
            <a:r>
              <a:rPr lang="en-US" sz="1200" b="0" i="0" kern="1200" dirty="0" smtClean="0">
                <a:solidFill>
                  <a:schemeClr val="tx1"/>
                </a:solidFill>
                <a:effectLst/>
                <a:latin typeface="+mn-lt"/>
                <a:ea typeface="+mn-ea"/>
                <a:cs typeface="+mn-cs"/>
              </a:rPr>
              <a:t>The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of language refers to the fact that the ability to produce/understand/think some sentences is intrinsically connected to the ability to produce/understand/think others of related structure. </a:t>
            </a:r>
          </a:p>
          <a:p>
            <a:r>
              <a:rPr lang="en-US" sz="1200" b="0" i="0" kern="1200" dirty="0" smtClean="0">
                <a:solidFill>
                  <a:schemeClr val="tx1"/>
                </a:solidFill>
                <a:effectLst/>
                <a:latin typeface="+mn-lt"/>
                <a:ea typeface="+mn-ea"/>
                <a:cs typeface="+mn-cs"/>
              </a:rPr>
              <a:t>argue in detail that connectionists do not account for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Although connectionist models can be trained to be systematic, they can also be trained, for example, to recognize ‘John loves Mary’ without being able to recognize ‘Mary loves John.’ Since connectionism does not guarantee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it does not explain why </a:t>
            </a:r>
            <a:r>
              <a:rPr lang="en-US" sz="1200" b="0" i="0" kern="1200" dirty="0" err="1" smtClean="0">
                <a:solidFill>
                  <a:schemeClr val="tx1"/>
                </a:solidFill>
                <a:effectLst/>
                <a:latin typeface="+mn-lt"/>
                <a:ea typeface="+mn-ea"/>
                <a:cs typeface="+mn-cs"/>
              </a:rPr>
              <a:t>systematicity</a:t>
            </a:r>
            <a:r>
              <a:rPr lang="en-US" sz="1200" b="0" i="0" kern="1200" dirty="0" smtClean="0">
                <a:solidFill>
                  <a:schemeClr val="tx1"/>
                </a:solidFill>
                <a:effectLst/>
                <a:latin typeface="+mn-lt"/>
                <a:ea typeface="+mn-ea"/>
                <a:cs typeface="+mn-cs"/>
              </a:rPr>
              <a:t> is found so pervasively in human cognition.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
            </a:r>
            <a:br>
              <a:rPr lang="en-US" sz="1200" b="0" i="0" kern="1200" dirty="0" smtClean="0">
                <a:solidFill>
                  <a:schemeClr val="tx1"/>
                </a:solidFill>
                <a:effectLst/>
                <a:latin typeface="+mn-lt"/>
                <a:ea typeface="+mn-ea"/>
                <a:cs typeface="+mn-cs"/>
              </a:rPr>
            </a:br>
            <a:r>
              <a:rPr lang="en-US" sz="1200" b="0" i="0" kern="1200" dirty="0" smtClean="0">
                <a:solidFill>
                  <a:schemeClr val="tx1"/>
                </a:solidFill>
                <a:effectLst/>
                <a:latin typeface="+mn-lt"/>
                <a:ea typeface="+mn-ea"/>
                <a:cs typeface="+mn-cs"/>
              </a:rPr>
              <a:t>Although some responses,</a:t>
            </a:r>
            <a:r>
              <a:rPr lang="en-US" sz="1200" b="0" i="0" kern="1200" baseline="0" dirty="0" smtClean="0">
                <a:solidFill>
                  <a:schemeClr val="tx1"/>
                </a:solidFill>
                <a:effectLst/>
                <a:latin typeface="+mn-lt"/>
                <a:ea typeface="+mn-ea"/>
                <a:cs typeface="+mn-cs"/>
              </a:rPr>
              <a:t> … , specifically </a:t>
            </a:r>
            <a:r>
              <a:rPr lang="en-US" sz="1200" b="0" i="0" kern="1200" baseline="0" dirty="0" err="1" smtClean="0">
                <a:solidFill>
                  <a:schemeClr val="tx1"/>
                </a:solidFill>
                <a:effectLst/>
                <a:latin typeface="+mn-lt"/>
                <a:ea typeface="+mn-ea"/>
                <a:cs typeface="+mn-cs"/>
              </a:rPr>
              <a:t>Emnan’s</a:t>
            </a:r>
            <a:r>
              <a:rPr lang="en-US" sz="1200" b="0" i="0" kern="1200" baseline="0" dirty="0" smtClean="0">
                <a:solidFill>
                  <a:schemeClr val="tx1"/>
                </a:solidFill>
                <a:effectLst/>
                <a:latin typeface="+mn-lt"/>
                <a:ea typeface="+mn-ea"/>
                <a:cs typeface="+mn-cs"/>
              </a:rPr>
              <a:t> RNN, …. but none of the side seem to be satisfied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33</a:t>
            </a:fld>
            <a:endParaRPr lang="en-US"/>
          </a:p>
        </p:txBody>
      </p:sp>
    </p:spTree>
    <p:extLst>
      <p:ext uri="{BB962C8B-B14F-4D97-AF65-F5344CB8AC3E}">
        <p14:creationId xmlns:p14="http://schemas.microsoft.com/office/powerpoint/2010/main" val="400041879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Let’s start</a:t>
            </a:r>
            <a:r>
              <a:rPr lang="en-US" baseline="0" dirty="0" smtClean="0"/>
              <a:t> with what we wanted to achieve. </a:t>
            </a:r>
          </a:p>
          <a:p>
            <a:r>
              <a:rPr lang="en-US" baseline="0" dirty="0" smtClean="0"/>
              <a:t>We wanted to make machines that solve problems, as good as human, or preferably than us.   </a:t>
            </a:r>
          </a:p>
          <a:p>
            <a:r>
              <a:rPr lang="en-US" baseline="0" dirty="0" smtClean="0"/>
              <a:t>But how do we measure how good our AI system is? </a:t>
            </a:r>
          </a:p>
          <a:p>
            <a:pPr marL="171450" indent="-171450">
              <a:buFontTx/>
              <a:buChar char="-"/>
            </a:pPr>
            <a:r>
              <a:rPr lang="en-US" baseline="0" dirty="0" smtClean="0"/>
              <a:t>Find a problem humans can solve</a:t>
            </a:r>
          </a:p>
          <a:p>
            <a:pPr marL="171450" indent="-171450">
              <a:buFontTx/>
              <a:buChar char="-"/>
            </a:pPr>
            <a:r>
              <a:rPr lang="en-US" baseline="0" dirty="0" smtClean="0"/>
              <a:t>Give it to a robot and see how good works </a:t>
            </a:r>
          </a:p>
          <a:p>
            <a:pPr marL="0" indent="0">
              <a:buFontTx/>
              <a:buNone/>
            </a:pPr>
            <a:r>
              <a:rPr lang="en-US" baseline="0" dirty="0" smtClean="0"/>
              <a:t>OK, …   how to define a problem?  What are right inputs and outputs? Indeed defining the right form for problem highly affects our solutions and is not a trivial issue. </a:t>
            </a:r>
          </a:p>
        </p:txBody>
      </p:sp>
      <p:sp>
        <p:nvSpPr>
          <p:cNvPr id="4" name="Slide Number Placeholder 3"/>
          <p:cNvSpPr>
            <a:spLocks noGrp="1"/>
          </p:cNvSpPr>
          <p:nvPr>
            <p:ph type="sldNum" sz="quarter" idx="10"/>
          </p:nvPr>
        </p:nvSpPr>
        <p:spPr/>
        <p:txBody>
          <a:bodyPr/>
          <a:lstStyle/>
          <a:p>
            <a:fld id="{8D3AAA7F-08EF-454F-AA59-0FEA9AF09163}" type="slidenum">
              <a:rPr lang="en-US" smtClean="0"/>
              <a:t>3</a:t>
            </a:fld>
            <a:endParaRPr lang="en-US"/>
          </a:p>
        </p:txBody>
      </p:sp>
    </p:spTree>
    <p:extLst>
      <p:ext uri="{BB962C8B-B14F-4D97-AF65-F5344CB8AC3E}">
        <p14:creationId xmlns:p14="http://schemas.microsoft.com/office/powerpoint/2010/main" val="292427784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38</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Now I am going to deviate </a:t>
            </a:r>
            <a:r>
              <a:rPr lang="en-US" baseline="0" dirty="0" smtClean="0"/>
              <a:t>a </a:t>
            </a:r>
            <a:r>
              <a:rPr lang="en-US" baseline="0" smtClean="0"/>
              <a:t>little ...</a:t>
            </a:r>
            <a:endParaRPr lang="en-US" dirty="0" smtClean="0"/>
          </a:p>
          <a:p>
            <a:r>
              <a:rPr lang="en-US" dirty="0" smtClean="0"/>
              <a:t>Rodney</a:t>
            </a:r>
            <a:r>
              <a:rPr lang="en-US" baseline="0" dirty="0" smtClean="0"/>
              <a:t> Brooks, a roboticist in MIT-CSAIL, writes a series of papers which are completely against the general trend…</a:t>
            </a:r>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Well the first …  elephants don’t play chess, but still “seem” smart …. Then why our AI systems are able to solve chess but still we are not able to make a robot which works perfectly “elephants”?</a:t>
            </a:r>
            <a:br>
              <a:rPr lang="en-US" baseline="0" dirty="0" smtClean="0"/>
            </a:br>
            <a:r>
              <a:rPr lang="en-US" dirty="0" smtClean="0"/>
              <a:t>In</a:t>
            </a:r>
            <a:r>
              <a:rPr lang="en-US" baseline="0" dirty="0" smtClean="0"/>
              <a:t> his sequence of papers he suggest that the current form of AI systems, which we inherited from McCarthy, might not be the right way of modelling  “reasoning”’, “knowledge representation” and their interaction. </a:t>
            </a:r>
            <a:endParaRPr lang="en-US" dirty="0" smtClean="0"/>
          </a:p>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39</a:t>
            </a:fld>
            <a:endParaRPr lang="en-US"/>
          </a:p>
        </p:txBody>
      </p:sp>
    </p:spTree>
    <p:extLst>
      <p:ext uri="{BB962C8B-B14F-4D97-AF65-F5344CB8AC3E}">
        <p14:creationId xmlns:p14="http://schemas.microsoft.com/office/powerpoint/2010/main" val="1853261935"/>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To show his</a:t>
            </a:r>
            <a:r>
              <a:rPr lang="en-US" baseline="0" dirty="0" smtClean="0"/>
              <a:t> ideas, </a:t>
            </a:r>
            <a:r>
              <a:rPr lang="en-US" dirty="0" smtClean="0"/>
              <a:t>he creates</a:t>
            </a:r>
            <a:r>
              <a:rPr lang="en-US" baseline="0" dirty="0" smtClean="0"/>
              <a:t> a robot “Allen” which avoids obstacles while trying to reach a goal state… </a:t>
            </a:r>
          </a:p>
          <a:p>
            <a:r>
              <a:rPr lang="en-US" dirty="0" smtClean="0"/>
              <a:t>Here</a:t>
            </a:r>
            <a:r>
              <a:rPr lang="en-US" baseline="0" dirty="0" smtClean="0"/>
              <a:t> is how the internal system of the robot organized… </a:t>
            </a:r>
          </a:p>
          <a:p>
            <a:r>
              <a:rPr lang="en-US" baseline="0" dirty="0" smtClean="0"/>
              <a:t>Three layers of decision making …. The actual direction of move, is determined by sum of </a:t>
            </a:r>
            <a:r>
              <a:rPr lang="en-US" sz="1200" b="0" i="0" kern="1200" dirty="0" smtClean="0">
                <a:solidFill>
                  <a:schemeClr val="tx1"/>
                </a:solidFill>
                <a:effectLst/>
                <a:latin typeface="+mn-lt"/>
                <a:ea typeface="+mn-ea"/>
                <a:cs typeface="+mn-cs"/>
              </a:rPr>
              <a:t>the repulsive forces by each</a:t>
            </a:r>
            <a:r>
              <a:rPr lang="en-US" sz="1200" b="0" i="0" kern="1200" baseline="0" dirty="0" smtClean="0">
                <a:solidFill>
                  <a:schemeClr val="tx1"/>
                </a:solidFill>
                <a:effectLst/>
                <a:latin typeface="+mn-lt"/>
                <a:ea typeface="+mn-ea"/>
                <a:cs typeface="+mn-cs"/>
              </a:rPr>
              <a:t> layer</a:t>
            </a:r>
            <a:r>
              <a:rPr lang="en-US" sz="1200" b="0" i="0" kern="1200" dirty="0" smtClean="0">
                <a:solidFill>
                  <a:schemeClr val="tx1"/>
                </a:solidFill>
                <a:effectLst/>
                <a:latin typeface="+mn-lt"/>
                <a:ea typeface="+mn-ea"/>
                <a:cs typeface="+mn-cs"/>
              </a:rPr>
              <a:t> (suitably </a:t>
            </a:r>
            <a:r>
              <a:rPr lang="en-US" sz="1200" b="0" i="0" kern="1200" dirty="0" err="1" smtClean="0">
                <a:solidFill>
                  <a:schemeClr val="tx1"/>
                </a:solidFill>
                <a:effectLst/>
                <a:latin typeface="+mn-lt"/>
                <a:ea typeface="+mn-ea"/>
                <a:cs typeface="+mn-cs"/>
              </a:rPr>
              <a:t>thresholded</a:t>
            </a:r>
            <a:r>
              <a:rPr lang="en-US" sz="1200" b="0" i="0" kern="1200" dirty="0" smtClean="0">
                <a:solidFill>
                  <a:schemeClr val="tx1"/>
                </a:solidFill>
                <a:effectLst/>
                <a:latin typeface="+mn-lt"/>
                <a:ea typeface="+mn-ea"/>
                <a:cs typeface="+mn-cs"/>
              </a:rPr>
              <a:t>).</a:t>
            </a:r>
            <a:endParaRPr lang="en-US" baseline="0" dirty="0" smtClean="0"/>
          </a:p>
          <a:p>
            <a:r>
              <a:rPr lang="en-US" baseline="0" dirty="0" smtClean="0">
                <a:sym typeface="Wingdings" panose="05000000000000000000" pitchFamily="2" charset="2"/>
              </a:rPr>
              <a:t> </a:t>
            </a:r>
            <a:r>
              <a:rPr lang="en-US" baseline="0" dirty="0" smtClean="0"/>
              <a:t>The first layer makes sure that the robot does hit objects … Due to this layer it could avoid static and dynamic obstacles, but it could not move.  … It sat in the middle of the room, waiting for obstruction. When the obstruction came, Allen ran away, avoiding collisions as it went. </a:t>
            </a:r>
          </a:p>
          <a:p>
            <a:r>
              <a:rPr lang="en-US" baseline="0" dirty="0" smtClean="0"/>
              <a:t>It used following internal representation, and every sonar return represented a repulsive force with, and inverse square drop off in strength.</a:t>
            </a:r>
          </a:p>
          <a:p>
            <a:pPr marL="171450" indent="-171450">
              <a:buFont typeface="Wingdings"/>
              <a:buChar char="à"/>
            </a:pPr>
            <a:r>
              <a:rPr lang="en-US" sz="1200" b="0" i="0" kern="1200" dirty="0" smtClean="0">
                <a:solidFill>
                  <a:schemeClr val="tx1"/>
                </a:solidFill>
                <a:effectLst/>
                <a:latin typeface="+mn-lt"/>
                <a:ea typeface="+mn-ea"/>
                <a:cs typeface="+mn-cs"/>
              </a:rPr>
              <a:t> Second layer randomly wander about every 10 seconds. </a:t>
            </a:r>
          </a:p>
          <a:p>
            <a:pPr marL="171450" indent="-171450">
              <a:buFont typeface="Wingdings"/>
              <a:buChar char="à"/>
            </a:pPr>
            <a:r>
              <a:rPr lang="en-US" sz="1200" b="0" i="0" kern="1200" dirty="0" smtClean="0">
                <a:solidFill>
                  <a:schemeClr val="tx1"/>
                </a:solidFill>
                <a:effectLst/>
                <a:latin typeface="+mn-lt"/>
                <a:ea typeface="+mn-ea"/>
                <a:cs typeface="+mn-cs"/>
              </a:rPr>
              <a:t>The third layer made the robot try to explore. Allen could look for distant places (with its sonars), then tried to reach them. </a:t>
            </a:r>
            <a:r>
              <a:rPr lang="en-US" sz="1200" b="0" i="1" kern="1200" dirty="0" smtClean="0">
                <a:solidFill>
                  <a:schemeClr val="tx1"/>
                </a:solidFill>
                <a:effectLst/>
                <a:latin typeface="+mn-lt"/>
                <a:ea typeface="+mn-ea"/>
                <a:cs typeface="+mn-cs"/>
              </a:rPr>
              <a:t>"This layer monitored progress through </a:t>
            </a:r>
            <a:r>
              <a:rPr lang="en-US" sz="1200" b="0" i="1" kern="1200" dirty="0" err="1" smtClean="0">
                <a:solidFill>
                  <a:schemeClr val="tx1"/>
                </a:solidFill>
                <a:effectLst/>
                <a:latin typeface="+mn-lt"/>
                <a:ea typeface="+mn-ea"/>
                <a:cs typeface="+mn-cs"/>
              </a:rPr>
              <a:t>odometry</a:t>
            </a:r>
            <a:r>
              <a:rPr lang="en-US" sz="1200" b="0" i="1" kern="1200" dirty="0" smtClean="0">
                <a:solidFill>
                  <a:schemeClr val="tx1"/>
                </a:solidFill>
                <a:effectLst/>
                <a:latin typeface="+mn-lt"/>
                <a:ea typeface="+mn-ea"/>
                <a:cs typeface="+mn-cs"/>
              </a:rPr>
              <a:t>, generating a desired heading”</a:t>
            </a:r>
          </a:p>
          <a:p>
            <a:pPr marL="0" indent="0">
              <a:buFont typeface="Wingdings"/>
              <a:buNone/>
            </a:pPr>
            <a:endParaRPr lang="en-US" sz="1200" b="0" i="1" kern="1200" baseline="0" dirty="0" smtClean="0">
              <a:solidFill>
                <a:schemeClr val="tx1"/>
              </a:solidFill>
              <a:effectLst/>
              <a:latin typeface="+mn-lt"/>
              <a:ea typeface="+mn-ea"/>
              <a:cs typeface="+mn-cs"/>
            </a:endParaRPr>
          </a:p>
          <a:p>
            <a:pPr marL="0" indent="0">
              <a:buFont typeface="Wingdings"/>
              <a:buNone/>
            </a:pPr>
            <a:r>
              <a:rPr lang="en-US" sz="1200" b="0" i="0" kern="1200" baseline="0" dirty="0" smtClean="0">
                <a:solidFill>
                  <a:schemeClr val="tx1"/>
                </a:solidFill>
                <a:effectLst/>
                <a:latin typeface="+mn-lt"/>
                <a:ea typeface="+mn-ea"/>
                <a:cs typeface="+mn-cs"/>
              </a:rPr>
              <a:t>Things to point out here: </a:t>
            </a:r>
          </a:p>
          <a:p>
            <a:pPr marL="0" indent="0">
              <a:buFont typeface="Wingdings"/>
              <a:buNone/>
            </a:pPr>
            <a:r>
              <a:rPr lang="en-US" sz="1200" b="0" i="0" kern="1200" baseline="0" dirty="0" smtClean="0">
                <a:solidFill>
                  <a:schemeClr val="tx1"/>
                </a:solidFill>
                <a:effectLst/>
                <a:latin typeface="+mn-lt"/>
                <a:ea typeface="+mn-ea"/>
                <a:cs typeface="+mn-cs"/>
              </a:rPr>
              <a:t>-&gt; There is a tight connection between perception and decision making. There is no intermediate “symbolic” representation. </a:t>
            </a:r>
          </a:p>
          <a:p>
            <a:pPr marL="0" indent="0">
              <a:buFont typeface="Wingdings"/>
              <a:buNone/>
            </a:pPr>
            <a:r>
              <a:rPr lang="en-US" sz="1200" b="0" i="0" kern="1200" baseline="0" dirty="0" smtClean="0">
                <a:solidFill>
                  <a:schemeClr val="tx1"/>
                </a:solidFill>
                <a:effectLst/>
                <a:latin typeface="+mn-lt"/>
                <a:ea typeface="+mn-ea"/>
                <a:cs typeface="+mn-cs"/>
              </a:rPr>
              <a:t>---</a:t>
            </a:r>
            <a:r>
              <a:rPr lang="en-US" sz="1200" b="0" i="0" kern="1200" baseline="0" dirty="0" smtClean="0">
                <a:solidFill>
                  <a:schemeClr val="tx1"/>
                </a:solidFill>
                <a:effectLst/>
                <a:latin typeface="+mn-lt"/>
                <a:ea typeface="+mn-ea"/>
                <a:cs typeface="+mn-cs"/>
                <a:sym typeface="Wingdings" panose="05000000000000000000" pitchFamily="2" charset="2"/>
              </a:rPr>
              <a:t> here you might say natural language is very different from robotic distance sensors but ... We human can communicate without written English. Maybe strings/symbols are no the right way of representing basic form of information. </a:t>
            </a:r>
            <a:endParaRPr lang="en-US" sz="1200" b="0" i="0" kern="1200" baseline="0" dirty="0" smtClean="0">
              <a:solidFill>
                <a:schemeClr val="tx1"/>
              </a:solidFill>
              <a:effectLst/>
              <a:latin typeface="+mn-lt"/>
              <a:ea typeface="+mn-ea"/>
              <a:cs typeface="+mn-cs"/>
            </a:endParaRPr>
          </a:p>
          <a:p>
            <a:pPr marL="0" indent="0">
              <a:buFont typeface="Wingdings"/>
              <a:buNone/>
            </a:pPr>
            <a:r>
              <a:rPr lang="en-US" sz="1200" b="0" i="0" kern="1200" baseline="0" dirty="0" smtClean="0">
                <a:solidFill>
                  <a:schemeClr val="tx1"/>
                </a:solidFill>
                <a:effectLst/>
                <a:latin typeface="+mn-lt"/>
                <a:ea typeface="+mn-ea"/>
                <a:cs typeface="+mn-cs"/>
              </a:rPr>
              <a:t>-&gt; There are multiple layers of decision making … </a:t>
            </a:r>
          </a:p>
          <a:p>
            <a:pPr marL="0" indent="0">
              <a:buFont typeface="Wingdings"/>
              <a:buNone/>
            </a:pPr>
            <a:r>
              <a:rPr lang="en-US" sz="1200" b="0" i="0" kern="1200" baseline="0" dirty="0" smtClean="0">
                <a:solidFill>
                  <a:schemeClr val="tx1"/>
                </a:solidFill>
                <a:effectLst/>
                <a:latin typeface="+mn-lt"/>
                <a:ea typeface="+mn-ea"/>
                <a:cs typeface="+mn-cs"/>
              </a:rPr>
              <a:t>-&gt; The design can be interpreted as a combination of multiple state machines </a:t>
            </a:r>
          </a:p>
          <a:p>
            <a:pPr marL="0" indent="0">
              <a:buFont typeface="Wingdings"/>
              <a:buNone/>
            </a:pPr>
            <a:r>
              <a:rPr lang="en-US" sz="1200" b="0" i="0" kern="1200" baseline="0" dirty="0" smtClean="0">
                <a:solidFill>
                  <a:schemeClr val="tx1"/>
                </a:solidFill>
                <a:effectLst/>
                <a:latin typeface="+mn-lt"/>
                <a:ea typeface="+mn-ea"/>
                <a:cs typeface="+mn-cs"/>
              </a:rPr>
              <a:t>-&gt; The knowledge is mingled with the decision making inside each layer. </a:t>
            </a:r>
          </a:p>
        </p:txBody>
      </p:sp>
      <p:sp>
        <p:nvSpPr>
          <p:cNvPr id="4" name="Slide Number Placeholder 3"/>
          <p:cNvSpPr>
            <a:spLocks noGrp="1"/>
          </p:cNvSpPr>
          <p:nvPr>
            <p:ph type="sldNum" sz="quarter" idx="10"/>
          </p:nvPr>
        </p:nvSpPr>
        <p:spPr/>
        <p:txBody>
          <a:bodyPr/>
          <a:lstStyle/>
          <a:p>
            <a:fld id="{8D3AAA7F-08EF-454F-AA59-0FEA9AF09163}" type="slidenum">
              <a:rPr lang="en-US" smtClean="0"/>
              <a:t>40</a:t>
            </a:fld>
            <a:endParaRPr lang="en-US"/>
          </a:p>
        </p:txBody>
      </p:sp>
    </p:spTree>
    <p:extLst>
      <p:ext uri="{BB962C8B-B14F-4D97-AF65-F5344CB8AC3E}">
        <p14:creationId xmlns:p14="http://schemas.microsoft.com/office/powerpoint/2010/main" val="1402737629"/>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More generally he called his framework “</a:t>
            </a:r>
            <a:r>
              <a:rPr lang="en-US" sz="1200" b="0" i="0" kern="1200" baseline="0" dirty="0" err="1" smtClean="0">
                <a:solidFill>
                  <a:schemeClr val="tx1"/>
                </a:solidFill>
                <a:effectLst/>
                <a:latin typeface="+mn-lt"/>
                <a:ea typeface="+mn-ea"/>
                <a:cs typeface="+mn-cs"/>
              </a:rPr>
              <a:t>Subsumption</a:t>
            </a:r>
            <a:r>
              <a:rPr lang="en-US" sz="1200" b="0" i="0" kern="1200" baseline="0" dirty="0" smtClean="0">
                <a:solidFill>
                  <a:schemeClr val="tx1"/>
                </a:solidFill>
                <a:effectLst/>
                <a:latin typeface="+mn-lt"/>
                <a:ea typeface="+mn-ea"/>
                <a:cs typeface="+mn-cs"/>
              </a:rPr>
              <a:t> Architecture” which resulted in some success in robotics but not much in NLP…. </a:t>
            </a:r>
          </a:p>
          <a:p>
            <a:pPr marL="0" marR="0" indent="0" algn="l" defTabSz="914400" rtl="0" eaLnBrk="1" fontAlgn="auto" latinLnBrk="0" hangingPunct="1">
              <a:lnSpc>
                <a:spcPct val="100000"/>
              </a:lnSpc>
              <a:spcBef>
                <a:spcPts val="0"/>
              </a:spcBef>
              <a:spcAft>
                <a:spcPts val="0"/>
              </a:spcAft>
              <a:buClrTx/>
              <a:buSzTx/>
              <a:buFontTx/>
              <a:buNone/>
              <a:tabLst/>
              <a:defRPr/>
            </a:pPr>
            <a:r>
              <a:rPr lang="en-US" sz="1200" b="0" i="0" kern="1200" baseline="0" dirty="0" smtClean="0">
                <a:solidFill>
                  <a:schemeClr val="tx1"/>
                </a:solidFill>
                <a:effectLst/>
                <a:latin typeface="+mn-lt"/>
                <a:ea typeface="+mn-ea"/>
                <a:cs typeface="+mn-cs"/>
              </a:rPr>
              <a:t>Here is how he described its properties as following: </a:t>
            </a:r>
          </a:p>
          <a:p>
            <a:pPr marL="171450" indent="-171450">
              <a:buFontTx/>
              <a:buChar char="-"/>
            </a:pPr>
            <a:r>
              <a:rPr lang="en-US" baseline="0" dirty="0" smtClean="0"/>
              <a:t>No central knowledge representation </a:t>
            </a:r>
          </a:p>
          <a:p>
            <a:pPr marL="171450" indent="-171450">
              <a:buFontTx/>
              <a:buChar char="-"/>
            </a:pPr>
            <a:r>
              <a:rPr lang="en-US" baseline="0" dirty="0" smtClean="0"/>
              <a:t>No symbolic representation; everything is with interaction with environment. Then what is grounding? It has meaning only with interaction with environment. You see “pig”, you say “pig”. </a:t>
            </a:r>
            <a:endParaRPr lang="en-US" dirty="0" smtClean="0"/>
          </a:p>
          <a:p>
            <a:r>
              <a:rPr lang="en-US" dirty="0" smtClean="0"/>
              <a:t>-</a:t>
            </a:r>
            <a:r>
              <a:rPr lang="en-US" baseline="0" dirty="0" smtClean="0"/>
              <a:t> No central reasoning; layers of reasoning. </a:t>
            </a:r>
          </a:p>
          <a:p>
            <a:r>
              <a:rPr lang="en-US" baseline="0" dirty="0" smtClean="0"/>
              <a:t>- The competence is achieved by adding layers … s</a:t>
            </a:r>
            <a:endParaRPr lang="en-US" dirty="0" smtClean="0"/>
          </a:p>
          <a:p>
            <a:endParaRPr lang="en-US" dirty="0" smtClean="0"/>
          </a:p>
          <a:p>
            <a:r>
              <a:rPr lang="en-US" dirty="0" smtClean="0"/>
              <a:t>Surely it had</a:t>
            </a:r>
            <a:r>
              <a:rPr lang="en-US" baseline="0" dirty="0" smtClean="0"/>
              <a:t> its critiques: </a:t>
            </a:r>
            <a:endParaRPr lang="en-US" dirty="0" smtClean="0"/>
          </a:p>
          <a:p>
            <a:r>
              <a:rPr lang="en-US" dirty="0" smtClean="0"/>
              <a:t>-&gt;</a:t>
            </a:r>
            <a:r>
              <a:rPr lang="en-US" baseline="0" dirty="0" smtClean="0"/>
              <a:t> </a:t>
            </a:r>
            <a:r>
              <a:rPr lang="en-GB" altLang="en-US" dirty="0" smtClean="0"/>
              <a:t>Can </a:t>
            </a:r>
            <a:r>
              <a:rPr lang="en-GB" altLang="en-US" dirty="0" err="1" smtClean="0"/>
              <a:t>subsumption</a:t>
            </a:r>
            <a:r>
              <a:rPr lang="en-GB" altLang="en-US" dirty="0" smtClean="0"/>
              <a:t>-like approaches scale up to arbitrarily complex systems? </a:t>
            </a:r>
          </a:p>
          <a:p>
            <a:r>
              <a:rPr lang="en-GB" dirty="0" smtClean="0"/>
              <a:t>-&gt;</a:t>
            </a:r>
            <a:r>
              <a:rPr lang="en-GB" baseline="0" dirty="0" smtClean="0"/>
              <a:t> Seriously what part of AI is solved by this?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41</a:t>
            </a:fld>
            <a:endParaRPr lang="en-US"/>
          </a:p>
        </p:txBody>
      </p:sp>
    </p:spTree>
    <p:extLst>
      <p:ext uri="{BB962C8B-B14F-4D97-AF65-F5344CB8AC3E}">
        <p14:creationId xmlns:p14="http://schemas.microsoft.com/office/powerpoint/2010/main" val="191637417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42</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err="1" smtClean="0">
                <a:solidFill>
                  <a:schemeClr val="tx1"/>
                </a:solidFill>
                <a:effectLst/>
                <a:latin typeface="+mn-lt"/>
                <a:ea typeface="+mn-ea"/>
                <a:cs typeface="+mn-cs"/>
              </a:rPr>
              <a:t>ThoughtTreasure</a:t>
            </a:r>
            <a:r>
              <a:rPr lang="en-US" sz="1200" b="0" i="0" kern="1200" dirty="0" smtClean="0">
                <a:solidFill>
                  <a:schemeClr val="tx1"/>
                </a:solidFill>
                <a:effectLst/>
                <a:latin typeface="+mn-lt"/>
                <a:ea typeface="+mn-ea"/>
                <a:cs typeface="+mn-cs"/>
              </a:rPr>
              <a:t> is a comprehensive platform for natural language processing and commonsense reasoning</a:t>
            </a:r>
          </a:p>
          <a:p>
            <a:r>
              <a:rPr lang="en-US" sz="1200" b="0" i="0" kern="1200" dirty="0" smtClean="0">
                <a:solidFill>
                  <a:schemeClr val="tx1"/>
                </a:solidFill>
                <a:effectLst/>
                <a:latin typeface="+mn-lt"/>
                <a:ea typeface="+mn-ea"/>
                <a:cs typeface="+mn-cs"/>
              </a:rPr>
              <a:t>Inspired by </a:t>
            </a:r>
            <a:r>
              <a:rPr lang="en-US" sz="1200" b="0" i="0" kern="1200" dirty="0" err="1" smtClean="0">
                <a:solidFill>
                  <a:schemeClr val="tx1"/>
                </a:solidFill>
                <a:effectLst/>
                <a:latin typeface="+mn-lt"/>
                <a:ea typeface="+mn-ea"/>
                <a:cs typeface="+mn-cs"/>
              </a:rPr>
              <a:t>Cyc</a:t>
            </a:r>
            <a:r>
              <a:rPr lang="en-US" sz="1200" b="0" i="0" kern="1200" dirty="0" smtClean="0">
                <a:solidFill>
                  <a:schemeClr val="tx1"/>
                </a:solidFill>
                <a:effectLst/>
                <a:latin typeface="+mn-lt"/>
                <a:ea typeface="+mn-ea"/>
                <a:cs typeface="+mn-cs"/>
              </a:rPr>
              <a:t> </a:t>
            </a:r>
          </a:p>
          <a:p>
            <a:r>
              <a:rPr lang="en-US" sz="1200" b="0" i="0" kern="1200" dirty="0" smtClean="0">
                <a:solidFill>
                  <a:schemeClr val="tx1"/>
                </a:solidFill>
                <a:effectLst/>
                <a:latin typeface="+mn-lt"/>
                <a:ea typeface="+mn-ea"/>
                <a:cs typeface="+mn-cs"/>
              </a:rPr>
              <a:t>Has</a:t>
            </a:r>
            <a:r>
              <a:rPr lang="en-US" sz="1200" b="0" i="0" kern="1200" baseline="0" dirty="0" smtClean="0">
                <a:solidFill>
                  <a:schemeClr val="tx1"/>
                </a:solidFill>
                <a:effectLst/>
                <a:latin typeface="+mn-lt"/>
                <a:ea typeface="+mn-ea"/>
                <a:cs typeface="+mn-cs"/>
              </a:rPr>
              <a:t> multiple form of representation </a:t>
            </a:r>
          </a:p>
          <a:p>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45</a:t>
            </a:fld>
            <a:endParaRPr lang="en-US"/>
          </a:p>
        </p:txBody>
      </p:sp>
    </p:spTree>
    <p:extLst>
      <p:ext uri="{BB962C8B-B14F-4D97-AF65-F5344CB8AC3E}">
        <p14:creationId xmlns:p14="http://schemas.microsoft.com/office/powerpoint/2010/main" val="24642591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Since</a:t>
            </a:r>
            <a:r>
              <a:rPr lang="en-US" baseline="0" dirty="0" smtClean="0"/>
              <a:t> we want to give computers human-level problem solving power, when defining problems, we need to define the same way we define it for human, which I call “Natural Input” </a:t>
            </a:r>
          </a:p>
          <a:p>
            <a:r>
              <a:rPr lang="en-US" baseline="0" dirty="0" smtClean="0"/>
              <a:t>Similarly, we should expect it to give the its answer the way humans give “Natural Output”.  </a:t>
            </a:r>
          </a:p>
          <a:p>
            <a:r>
              <a:rPr lang="en-US" baseline="0" dirty="0" smtClean="0"/>
              <a:t>So what’s gong on inside this green box?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4</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But</a:t>
            </a:r>
            <a:r>
              <a:rPr lang="en-US" baseline="0" dirty="0" smtClean="0"/>
              <a:t> can computers directly understand “natural input”?  </a:t>
            </a:r>
          </a:p>
          <a:p>
            <a:r>
              <a:rPr lang="en-US" baseline="0" dirty="0" smtClean="0"/>
              <a:t>Perhaps we can simplify it into easier form, so that it is more understandable for computers? So maybe we can have an intermediate form of input which is cleaner and it is more understandable for computers? Let’s call it “intermediate input”. Similarly,  let’s define the ``intermediate output”.  </a:t>
            </a:r>
          </a:p>
          <a:p>
            <a:r>
              <a:rPr lang="en-US" baseline="0" dirty="0" smtClean="0"/>
              <a:t>So what connects the ``intermediate input” to ``intermediate output”? </a:t>
            </a:r>
          </a:p>
          <a:p>
            <a:r>
              <a:rPr lang="en-US" baseline="0" dirty="0" smtClean="0"/>
              <a:t>There must be a reasoning engine which connects input to output. </a:t>
            </a:r>
          </a:p>
          <a:p>
            <a:r>
              <a:rPr lang="en-US" baseline="0" dirty="0" smtClean="0"/>
              <a:t>But how to define the ``Intermediate Input/output”? There comes the problems of ``representation”!  </a:t>
            </a:r>
          </a:p>
        </p:txBody>
      </p:sp>
      <p:sp>
        <p:nvSpPr>
          <p:cNvPr id="4" name="Slide Number Placeholder 3"/>
          <p:cNvSpPr>
            <a:spLocks noGrp="1"/>
          </p:cNvSpPr>
          <p:nvPr>
            <p:ph type="sldNum" sz="quarter" idx="10"/>
          </p:nvPr>
        </p:nvSpPr>
        <p:spPr/>
        <p:txBody>
          <a:bodyPr/>
          <a:lstStyle/>
          <a:p>
            <a:fld id="{8D3AAA7F-08EF-454F-AA59-0FEA9AF09163}" type="slidenum">
              <a:rPr lang="en-US" smtClean="0"/>
              <a:t>5</a:t>
            </a:fld>
            <a:endParaRPr lang="en-US"/>
          </a:p>
        </p:txBody>
      </p:sp>
    </p:spTree>
    <p:extLst>
      <p:ext uri="{BB962C8B-B14F-4D97-AF65-F5344CB8AC3E}">
        <p14:creationId xmlns:p14="http://schemas.microsoft.com/office/powerpoint/2010/main" val="28755511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dirty="0" smtClean="0"/>
              <a:t>program for proving theorems by Alan Newell &amp; Herbert Simon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en-US" baseline="0" dirty="0" smtClean="0"/>
              <a:t>Too much </a:t>
            </a:r>
            <a:r>
              <a:rPr lang="en-US" altLang="en-US" baseline="0" dirty="0" err="1" smtClean="0"/>
              <a:t>optimisim</a:t>
            </a:r>
            <a:r>
              <a:rPr lang="en-US" altLang="en-US" baseline="0" dirty="0" smtClean="0"/>
              <a:t> about future of AI. </a:t>
            </a:r>
          </a:p>
          <a:p>
            <a:pPr>
              <a:lnSpc>
                <a:spcPct val="90000"/>
              </a:lnSpc>
            </a:pPr>
            <a:r>
              <a:rPr lang="en-US" altLang="en-US" sz="1200" i="0" baseline="0" dirty="0" smtClean="0"/>
              <a:t>Resulted in </a:t>
            </a:r>
            <a:r>
              <a:rPr lang="en-US" altLang="en-US" sz="2400" i="1" dirty="0" smtClean="0"/>
              <a:t>General Problem Solver</a:t>
            </a:r>
            <a:r>
              <a:rPr lang="en-US" altLang="en-US" sz="2400" dirty="0" smtClean="0"/>
              <a:t>, Newell &amp; Simon</a:t>
            </a:r>
          </a:p>
          <a:p>
            <a:pPr lvl="1">
              <a:lnSpc>
                <a:spcPct val="90000"/>
              </a:lnSpc>
            </a:pPr>
            <a:r>
              <a:rPr lang="en-US" altLang="en-US" sz="2000" dirty="0" smtClean="0"/>
              <a:t>Intentionally solved puzzles in a similar way as humans do (order of </a:t>
            </a:r>
            <a:r>
              <a:rPr lang="en-US" altLang="en-US" sz="2000" dirty="0" err="1" smtClean="0"/>
              <a:t>subgoals</a:t>
            </a:r>
            <a:r>
              <a:rPr lang="en-US" altLang="en-US" sz="2000" dirty="0" smtClean="0"/>
              <a:t>, </a:t>
            </a:r>
            <a:r>
              <a:rPr lang="en-US" altLang="en-US" sz="2000" dirty="0" err="1" smtClean="0"/>
              <a:t>etc</a:t>
            </a:r>
            <a:r>
              <a:rPr lang="en-US" altLang="en-US" sz="2000" dirty="0" smtClean="0"/>
              <a:t>)</a:t>
            </a:r>
          </a:p>
          <a:p>
            <a:pPr lvl="1">
              <a:lnSpc>
                <a:spcPct val="90000"/>
              </a:lnSpc>
            </a:pPr>
            <a:endParaRPr lang="en-US" altLang="en-US" sz="2000" dirty="0" smtClean="0"/>
          </a:p>
          <a:p>
            <a:pPr>
              <a:lnSpc>
                <a:spcPct val="90000"/>
              </a:lnSpc>
            </a:pPr>
            <a:r>
              <a:rPr lang="en-US" altLang="en-US" sz="2400" i="1" dirty="0" smtClean="0"/>
              <a:t>Geometry Theorem </a:t>
            </a:r>
            <a:r>
              <a:rPr lang="en-US" altLang="en-US" sz="2400" i="1" dirty="0" err="1" smtClean="0"/>
              <a:t>Prover</a:t>
            </a:r>
            <a:r>
              <a:rPr lang="en-US" altLang="en-US" sz="2400" dirty="0" smtClean="0"/>
              <a:t>, Herbert Gelernter, 1959</a:t>
            </a:r>
          </a:p>
          <a:p>
            <a:pPr>
              <a:lnSpc>
                <a:spcPct val="90000"/>
              </a:lnSpc>
            </a:pPr>
            <a:r>
              <a:rPr lang="en-US" altLang="en-US" sz="2400" dirty="0" smtClean="0"/>
              <a:t>Arthur Samuel’s learning checkers program 1952</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6</a:t>
            </a:fld>
            <a:endParaRPr lang="en-US"/>
          </a:p>
        </p:txBody>
      </p:sp>
    </p:spTree>
    <p:extLst>
      <p:ext uri="{BB962C8B-B14F-4D97-AF65-F5344CB8AC3E}">
        <p14:creationId xmlns:p14="http://schemas.microsoft.com/office/powerpoint/2010/main" val="19268908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en-US" dirty="0" smtClean="0"/>
              <a:t>While GPS solved simple problems such as the Towers of Hanoi that could be sufficiently formalized, it could not solve any real-world problems because search was easily lost in the combinatorial explosion of intermediate states.</a:t>
            </a:r>
          </a:p>
          <a:p>
            <a:endParaRPr lang="en-US" altLang="en-US"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7</a:t>
            </a:fld>
            <a:endParaRPr lang="en-US"/>
          </a:p>
        </p:txBody>
      </p:sp>
    </p:spTree>
    <p:extLst>
      <p:ext uri="{BB962C8B-B14F-4D97-AF65-F5344CB8AC3E}">
        <p14:creationId xmlns:p14="http://schemas.microsoft.com/office/powerpoint/2010/main" val="19268908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I</a:t>
            </a:r>
            <a:r>
              <a:rPr lang="en-US" baseline="0" dirty="0" smtClean="0"/>
              <a:t> will go over a couple works that were interesting to me from the perspective of “knowledge representation”. </a:t>
            </a:r>
            <a:r>
              <a:rPr lang="en-US" dirty="0" smtClean="0"/>
              <a:t/>
            </a:r>
            <a:br>
              <a:rPr lang="en-US" dirty="0" smtClean="0"/>
            </a:br>
            <a:r>
              <a:rPr lang="en-US" dirty="0" smtClean="0"/>
              <a:t>For</a:t>
            </a:r>
            <a:r>
              <a:rPr lang="en-US" baseline="0" dirty="0" smtClean="0"/>
              <a:t> some of these pieces I will just give a very brief explanation, but hopefully it will be enough to see how different pieces of puzzle are connected together …. </a:t>
            </a:r>
            <a:endParaRPr lang="en-US" dirty="0"/>
          </a:p>
        </p:txBody>
      </p:sp>
      <p:sp>
        <p:nvSpPr>
          <p:cNvPr id="4" name="Slide Number Placeholder 3"/>
          <p:cNvSpPr>
            <a:spLocks noGrp="1"/>
          </p:cNvSpPr>
          <p:nvPr>
            <p:ph type="sldNum" sz="quarter" idx="10"/>
          </p:nvPr>
        </p:nvSpPr>
        <p:spPr/>
        <p:txBody>
          <a:bodyPr/>
          <a:lstStyle/>
          <a:p>
            <a:fld id="{8D3AAA7F-08EF-454F-AA59-0FEA9AF09163}" type="slidenum">
              <a:rPr lang="en-US" smtClean="0"/>
              <a:t>8</a:t>
            </a:fld>
            <a:endParaRPr lang="en-US"/>
          </a:p>
        </p:txBody>
      </p:sp>
    </p:spTree>
    <p:extLst>
      <p:ext uri="{BB962C8B-B14F-4D97-AF65-F5344CB8AC3E}">
        <p14:creationId xmlns:p14="http://schemas.microsoft.com/office/powerpoint/2010/main" val="422088690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aseline="0" dirty="0" smtClean="0"/>
              <a:t>What if the information in the input is not enough to solve the problem? </a:t>
            </a:r>
          </a:p>
          <a:p>
            <a:r>
              <a:rPr lang="en-US" baseline="0" dirty="0" smtClean="0"/>
              <a:t>Consider this problem … </a:t>
            </a:r>
          </a:p>
          <a:p>
            <a:r>
              <a:rPr lang="en-US" baseline="0" dirty="0" smtClean="0"/>
              <a:t>But we need additional information here … how about having an additional memory to keep the extra knowledge? … good; then we solved this question with some additional information … </a:t>
            </a:r>
          </a:p>
          <a:p>
            <a:r>
              <a:rPr lang="en-US" baseline="0" dirty="0" smtClean="0"/>
              <a:t>But what if I change “brother” to “sister”? … let me add more information this external memory …  now we have an external memory with lots of information we need to solve the problem. Our power is bound to the amount of the information we have! </a:t>
            </a:r>
          </a:p>
          <a:p>
            <a:endParaRPr lang="en-US" baseline="0" dirty="0" smtClean="0"/>
          </a:p>
        </p:txBody>
      </p:sp>
      <p:sp>
        <p:nvSpPr>
          <p:cNvPr id="4" name="Slide Number Placeholder 3"/>
          <p:cNvSpPr>
            <a:spLocks noGrp="1"/>
          </p:cNvSpPr>
          <p:nvPr>
            <p:ph type="sldNum" sz="quarter" idx="10"/>
          </p:nvPr>
        </p:nvSpPr>
        <p:spPr/>
        <p:txBody>
          <a:bodyPr/>
          <a:lstStyle/>
          <a:p>
            <a:fld id="{8D3AAA7F-08EF-454F-AA59-0FEA9AF09163}" type="slidenum">
              <a:rPr lang="en-US" smtClean="0"/>
              <a:t>9</a:t>
            </a:fld>
            <a:endParaRPr lang="en-US"/>
          </a:p>
        </p:txBody>
      </p:sp>
    </p:spTree>
    <p:extLst>
      <p:ext uri="{BB962C8B-B14F-4D97-AF65-F5344CB8AC3E}">
        <p14:creationId xmlns:p14="http://schemas.microsoft.com/office/powerpoint/2010/main" val="28755511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609601"/>
            <a:ext cx="7772400" cy="4267200"/>
          </a:xfrm>
        </p:spPr>
        <p:txBody>
          <a:bodyPr anchor="b">
            <a:noAutofit/>
          </a:bodyPr>
          <a:lstStyle>
            <a:lvl1pPr>
              <a:lnSpc>
                <a:spcPct val="100000"/>
              </a:lnSpc>
              <a:defRPr sz="8000"/>
            </a:lvl1pPr>
          </a:lstStyle>
          <a:p>
            <a:r>
              <a:rPr lang="en-US" smtClean="0"/>
              <a:t>Click to edit Master title style</a:t>
            </a:r>
            <a:endParaRPr lang="en-US" dirty="0"/>
          </a:p>
        </p:txBody>
      </p:sp>
      <p:sp>
        <p:nvSpPr>
          <p:cNvPr id="3" name="Subtitle 2"/>
          <p:cNvSpPr>
            <a:spLocks noGrp="1"/>
          </p:cNvSpPr>
          <p:nvPr>
            <p:ph type="subTitle" idx="1"/>
          </p:nvPr>
        </p:nvSpPr>
        <p:spPr>
          <a:xfrm>
            <a:off x="1371600" y="4953000"/>
            <a:ext cx="6400800" cy="1219200"/>
          </a:xfrm>
        </p:spPr>
        <p:txBody>
          <a:bodyPr>
            <a:normAutofit/>
          </a:bodyPr>
          <a:lstStyle>
            <a:lvl1pPr marL="0" indent="0" algn="ctr">
              <a:buNone/>
              <a:defRPr sz="24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pPr/>
              <a:t>4/30/2015</a:t>
            </a:fld>
            <a:endParaRPr lang="en-US"/>
          </a:p>
        </p:txBody>
      </p:sp>
      <p:sp>
        <p:nvSpPr>
          <p:cNvPr id="8" name="Slide Number Placeholder 7"/>
          <p:cNvSpPr>
            <a:spLocks noGrp="1"/>
          </p:cNvSpPr>
          <p:nvPr>
            <p:ph type="sldNum" sz="quarter" idx="11"/>
          </p:nvPr>
        </p:nvSpPr>
        <p:spPr/>
        <p:txBody>
          <a:bodyPr/>
          <a:lstStyle/>
          <a:p>
            <a:fld id="{B6F15528-21DE-4FAA-801E-634DDDAF4B2B}" type="slidenum">
              <a:rPr lang="en-US" smtClean="0"/>
              <a:pPr/>
              <a:t>‹#›</a:t>
            </a:fld>
            <a:endParaRPr lang="en-US"/>
          </a:p>
        </p:txBody>
      </p:sp>
      <p:sp>
        <p:nvSpPr>
          <p:cNvPr id="9" name="Footer Placeholder 8"/>
          <p:cNvSpPr>
            <a:spLocks noGrp="1"/>
          </p:cNvSpPr>
          <p:nvPr>
            <p:ph type="ftr" sz="quarter" idx="12"/>
          </p:nvPr>
        </p:nvSpPr>
        <p:spPr/>
        <p:txBody>
          <a:bodyPr/>
          <a:lstStyle/>
          <a:p>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lvl5pPr>
              <a:defRPr/>
            </a:lvl5pPr>
            <a:lvl6pPr>
              <a:defRPr/>
            </a:lvl6pPr>
            <a:lvl7pPr>
              <a:defRPr/>
            </a:lvl7pPr>
            <a:lvl8pPr>
              <a:defRPr/>
            </a:lvl8pPr>
            <a:lvl9pPr>
              <a:buFont typeface="Arial" pitchFamily="34" charset="0"/>
              <a:buChar char="•"/>
              <a:defRPr/>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371600"/>
            <a:ext cx="7772400" cy="2505075"/>
          </a:xfrm>
        </p:spPr>
        <p:txBody>
          <a:bodyPr anchor="b"/>
          <a:lstStyle>
            <a:lvl1pPr algn="ctr" defTabSz="914400" rtl="0" eaLnBrk="1" latinLnBrk="0" hangingPunct="1">
              <a:lnSpc>
                <a:spcPct val="100000"/>
              </a:lnSpc>
              <a:spcBef>
                <a:spcPct val="0"/>
              </a:spcBef>
              <a:buNone/>
              <a:defRPr lang="en-US" sz="4800" kern="1200" dirty="0" smtClean="0">
                <a:solidFill>
                  <a:schemeClr val="tx2"/>
                </a:solidFill>
                <a:effectLst>
                  <a:outerShdw blurRad="63500" dist="38100" dir="5400000" algn="t" rotWithShape="0">
                    <a:prstClr val="black">
                      <a:alpha val="25000"/>
                    </a:prstClr>
                  </a:outerShdw>
                </a:effectLst>
                <a:latin typeface="+mn-lt"/>
                <a:ea typeface="+mj-ea"/>
                <a:cs typeface="+mj-cs"/>
              </a:defRPr>
            </a:lvl1pPr>
          </a:lstStyle>
          <a:p>
            <a:r>
              <a:rPr lang="en-US" smtClean="0"/>
              <a:t>Click to edit Master title style</a:t>
            </a:r>
            <a:endParaRPr lang="en-US" dirty="0"/>
          </a:p>
        </p:txBody>
      </p:sp>
      <p:sp>
        <p:nvSpPr>
          <p:cNvPr id="3" name="Text Placeholder 2"/>
          <p:cNvSpPr>
            <a:spLocks noGrp="1"/>
          </p:cNvSpPr>
          <p:nvPr>
            <p:ph type="body" idx="1"/>
          </p:nvPr>
        </p:nvSpPr>
        <p:spPr>
          <a:xfrm>
            <a:off x="722313" y="4068763"/>
            <a:ext cx="7772400" cy="1131887"/>
          </a:xfrm>
        </p:spPr>
        <p:txBody>
          <a:bodyPr anchor="t"/>
          <a:lstStyle>
            <a:lvl1pPr marL="0" indent="0" algn="ctr">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4/30/2015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
        <p:nvSpPr>
          <p:cNvPr id="7" name="Oval 6"/>
          <p:cNvSpPr/>
          <p:nvPr/>
        </p:nvSpPr>
        <p:spPr>
          <a:xfrm>
            <a:off x="4495800"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4695825"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4296728" y="3924300"/>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4" name="Content Placeholder 3"/>
          <p:cNvSpPr>
            <a:spLocks noGrp="1"/>
          </p:cNvSpPr>
          <p:nvPr>
            <p:ph sz="half" idx="2"/>
          </p:nvPr>
        </p:nvSpPr>
        <p:spPr>
          <a:xfrm>
            <a:off x="4648200" y="1600200"/>
            <a:ext cx="4038600" cy="4525963"/>
          </a:xfrm>
        </p:spPr>
        <p:txBody>
          <a:bodyPr/>
          <a:lstStyle>
            <a:lvl1pPr>
              <a:defRPr sz="2400"/>
            </a:lvl1pPr>
            <a:lvl2pPr>
              <a:defRPr sz="16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
        <p:nvSpPr>
          <p:cNvPr id="9" name="Content Placeholder 8"/>
          <p:cNvSpPr>
            <a:spLocks noGrp="1"/>
          </p:cNvSpPr>
          <p:nvPr>
            <p:ph sz="quarter" idx="13"/>
          </p:nvPr>
        </p:nvSpPr>
        <p:spPr>
          <a:xfrm>
            <a:off x="365760" y="1600200"/>
            <a:ext cx="4041648" cy="4526280"/>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600200"/>
            <a:ext cx="4040188"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5" name="Text Placeholder 4"/>
          <p:cNvSpPr>
            <a:spLocks noGrp="1"/>
          </p:cNvSpPr>
          <p:nvPr>
            <p:ph type="body" sz="quarter" idx="3"/>
          </p:nvPr>
        </p:nvSpPr>
        <p:spPr>
          <a:xfrm>
            <a:off x="4648200" y="1600200"/>
            <a:ext cx="4041775" cy="609600"/>
          </a:xfrm>
        </p:spPr>
        <p:txBody>
          <a:bodyPr anchor="b">
            <a:noAutofit/>
          </a:bodyPr>
          <a:lstStyle>
            <a:lvl1pPr marL="0" indent="0" algn="ctr">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7" name="Date Placeholder 6"/>
          <p:cNvSpPr>
            <a:spLocks noGrp="1"/>
          </p:cNvSpPr>
          <p:nvPr>
            <p:ph type="dt" sz="half" idx="10"/>
          </p:nvPr>
        </p:nvSpPr>
        <p:spPr/>
        <p:txBody>
          <a:bodyPr/>
          <a:lstStyle/>
          <a:p>
            <a:fld id="{1D8BD707-D9CF-40AE-B4C6-C98DA3205C09}" type="datetimeFigureOut">
              <a:rPr lang="en-US" smtClean="0"/>
              <a:pPr/>
              <a:t>4/30/2015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
        <p:nvSpPr>
          <p:cNvPr id="11" name="Content Placeholder 10"/>
          <p:cNvSpPr>
            <a:spLocks noGrp="1"/>
          </p:cNvSpPr>
          <p:nvPr>
            <p:ph sz="quarter" idx="13"/>
          </p:nvPr>
        </p:nvSpPr>
        <p:spPr>
          <a:xfrm>
            <a:off x="457200" y="2212848"/>
            <a:ext cx="4041648" cy="3913632"/>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12"/>
          <p:cNvSpPr>
            <a:spLocks noGrp="1"/>
          </p:cNvSpPr>
          <p:nvPr>
            <p:ph sz="quarter" idx="14"/>
          </p:nvPr>
        </p:nvSpPr>
        <p:spPr>
          <a:xfrm>
            <a:off x="4672584" y="2212848"/>
            <a:ext cx="4041648" cy="3913187"/>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pPr/>
              <a:t>4/30/2015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4/30/2015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907087" y="266700"/>
            <a:ext cx="3008313" cy="2095500"/>
          </a:xfrm>
        </p:spPr>
        <p:txBody>
          <a:bodyPr anchor="b"/>
          <a:lstStyle>
            <a:lvl1pPr algn="ctr">
              <a:lnSpc>
                <a:spcPct val="100000"/>
              </a:lnSpc>
              <a:defRPr sz="2800" b="0">
                <a:effectLst>
                  <a:outerShdw blurRad="50800" dist="25400" dir="5400000" algn="t" rotWithShape="0">
                    <a:prstClr val="black">
                      <a:alpha val="25000"/>
                    </a:prstClr>
                  </a:outerShdw>
                </a:effectLst>
              </a:defRPr>
            </a:lvl1pPr>
          </a:lstStyle>
          <a:p>
            <a:r>
              <a:rPr lang="en-US" smtClean="0"/>
              <a:t>Click to edit Master title style</a:t>
            </a:r>
            <a:endParaRPr lang="en-US" dirty="0"/>
          </a:p>
        </p:txBody>
      </p:sp>
      <p:sp>
        <p:nvSpPr>
          <p:cNvPr id="3" name="Content Placeholder 2"/>
          <p:cNvSpPr>
            <a:spLocks noGrp="1"/>
          </p:cNvSpPr>
          <p:nvPr>
            <p:ph idx="1"/>
          </p:nvPr>
        </p:nvSpPr>
        <p:spPr>
          <a:xfrm>
            <a:off x="719137" y="273050"/>
            <a:ext cx="4995863"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5907087" y="2438400"/>
            <a:ext cx="3008313" cy="3687763"/>
          </a:xfrm>
        </p:spPr>
        <p:txBody>
          <a:bodyPr>
            <a:normAutofit/>
          </a:bodyPr>
          <a:lstStyle>
            <a:lvl1pPr marL="0" indent="0" algn="ctr">
              <a:lnSpc>
                <a:spcPct val="125000"/>
              </a:lnSpc>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679576" y="228600"/>
            <a:ext cx="5711824" cy="895350"/>
          </a:xfrm>
        </p:spPr>
        <p:txBody>
          <a:bodyPr anchor="b"/>
          <a:lstStyle>
            <a:lvl1pPr algn="ctr">
              <a:lnSpc>
                <a:spcPct val="100000"/>
              </a:lnSpc>
              <a:defRPr sz="2800" b="0"/>
            </a:lvl1pPr>
          </a:lstStyle>
          <a:p>
            <a:r>
              <a:rPr lang="en-US" smtClean="0"/>
              <a:t>Click to edit Master title style</a:t>
            </a:r>
            <a:endParaRPr lang="en-US" dirty="0"/>
          </a:p>
        </p:txBody>
      </p:sp>
      <p:sp>
        <p:nvSpPr>
          <p:cNvPr id="3" name="Picture Placeholder 2"/>
          <p:cNvSpPr>
            <a:spLocks noGrp="1"/>
          </p:cNvSpPr>
          <p:nvPr>
            <p:ph type="pic" idx="1"/>
          </p:nvPr>
        </p:nvSpPr>
        <p:spPr>
          <a:xfrm>
            <a:off x="1508126" y="1143000"/>
            <a:ext cx="6054724" cy="4541044"/>
          </a:xfrm>
          <a:ln w="76200">
            <a:solidFill>
              <a:schemeClr val="bg1"/>
            </a:solidFill>
          </a:ln>
          <a:effectLst>
            <a:outerShdw blurRad="88900" dist="50800" dir="5400000" algn="ctr" rotWithShape="0">
              <a:srgbClr val="000000">
                <a:alpha val="25000"/>
              </a:srgbClr>
            </a:outerShdw>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1679576" y="5810250"/>
            <a:ext cx="5711824" cy="5334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4/30/2015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0"/>
            <a:ext cx="8229600" cy="1600200"/>
          </a:xfrm>
          <a:prstGeom prst="rect">
            <a:avLst/>
          </a:prstGeom>
        </p:spPr>
        <p:txBody>
          <a:bodyPr vert="horz" lIns="91440" tIns="45720" rIns="91440" bIns="45720" rtlCol="0" anchor="b">
            <a:noAutofit/>
          </a:bodyPr>
          <a:lstStyle/>
          <a:p>
            <a:r>
              <a:rPr lang="en-US" smtClean="0"/>
              <a:t>Click to edit Master title style</a:t>
            </a:r>
            <a:endParaRPr lang="en-US" dirty="0"/>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smtClean="0"/>
          </a:p>
        </p:txBody>
      </p:sp>
      <p:sp>
        <p:nvSpPr>
          <p:cNvPr id="4" name="Date Placeholder 3"/>
          <p:cNvSpPr>
            <a:spLocks noGrp="1"/>
          </p:cNvSpPr>
          <p:nvPr>
            <p:ph type="dt" sz="half" idx="2"/>
          </p:nvPr>
        </p:nvSpPr>
        <p:spPr>
          <a:xfrm>
            <a:off x="6363347" y="6356350"/>
            <a:ext cx="2085975" cy="365125"/>
          </a:xfrm>
          <a:prstGeom prst="rect">
            <a:avLst/>
          </a:prstGeom>
        </p:spPr>
        <p:txBody>
          <a:bodyPr vert="horz" lIns="91440" tIns="45720" rIns="45720" bIns="45720" rtlCol="0" anchor="ctr"/>
          <a:lstStyle>
            <a:lvl1pPr algn="r">
              <a:defRPr sz="1200">
                <a:solidFill>
                  <a:schemeClr val="tx1">
                    <a:lumMod val="65000"/>
                    <a:lumOff val="35000"/>
                  </a:schemeClr>
                </a:solidFill>
                <a:latin typeface="Century Gothic" pitchFamily="34" charset="0"/>
              </a:defRPr>
            </a:lvl1pPr>
          </a:lstStyle>
          <a:p>
            <a:fld id="{1D8BD707-D9CF-40AE-B4C6-C98DA3205C09}" type="datetimeFigureOut">
              <a:rPr lang="en-US" smtClean="0"/>
              <a:pPr/>
              <a:t>4/30/2015</a:t>
            </a:fld>
            <a:endParaRPr lang="en-US"/>
          </a:p>
        </p:txBody>
      </p:sp>
      <p:sp>
        <p:nvSpPr>
          <p:cNvPr id="5" name="Footer Placeholder 4"/>
          <p:cNvSpPr>
            <a:spLocks noGrp="1"/>
          </p:cNvSpPr>
          <p:nvPr>
            <p:ph type="ftr" sz="quarter" idx="3"/>
          </p:nvPr>
        </p:nvSpPr>
        <p:spPr>
          <a:xfrm>
            <a:off x="659165" y="6356350"/>
            <a:ext cx="2847975" cy="365125"/>
          </a:xfrm>
          <a:prstGeom prst="rect">
            <a:avLst/>
          </a:prstGeom>
        </p:spPr>
        <p:txBody>
          <a:bodyPr vert="horz" lIns="45720" tIns="45720" rIns="91440" bIns="45720" rtlCol="0" anchor="ctr"/>
          <a:lstStyle>
            <a:lvl1pPr algn="l">
              <a:defRPr sz="1200">
                <a:solidFill>
                  <a:schemeClr val="tx1">
                    <a:lumMod val="65000"/>
                    <a:lumOff val="35000"/>
                  </a:schemeClr>
                </a:solidFill>
                <a:latin typeface="Century Gothic" pitchFamily="34" charset="0"/>
              </a:defRPr>
            </a:lvl1pPr>
          </a:lstStyle>
          <a:p>
            <a:endParaRPr lang="en-US"/>
          </a:p>
        </p:txBody>
      </p:sp>
      <p:sp>
        <p:nvSpPr>
          <p:cNvPr id="6" name="Slide Number Placeholder 5"/>
          <p:cNvSpPr>
            <a:spLocks noGrp="1"/>
          </p:cNvSpPr>
          <p:nvPr>
            <p:ph type="sldNum" sz="quarter" idx="4"/>
          </p:nvPr>
        </p:nvSpPr>
        <p:spPr>
          <a:xfrm>
            <a:off x="8543278" y="6356350"/>
            <a:ext cx="561975" cy="365125"/>
          </a:xfrm>
          <a:prstGeom prst="rect">
            <a:avLst/>
          </a:prstGeom>
        </p:spPr>
        <p:txBody>
          <a:bodyPr vert="horz" lIns="27432" tIns="45720" rIns="45720" bIns="45720" rtlCol="0" anchor="ctr"/>
          <a:lstStyle>
            <a:lvl1pPr algn="l">
              <a:defRPr sz="1200">
                <a:solidFill>
                  <a:schemeClr val="tx1">
                    <a:lumMod val="65000"/>
                    <a:lumOff val="35000"/>
                  </a:schemeClr>
                </a:solidFill>
                <a:latin typeface="Century Gothic" pitchFamily="34" charset="0"/>
              </a:defRPr>
            </a:lvl1pPr>
          </a:lstStyle>
          <a:p>
            <a:fld id="{B6F15528-21DE-4FAA-801E-634DDDAF4B2B}" type="slidenum">
              <a:rPr lang="en-US" smtClean="0"/>
              <a:pPr/>
              <a:t>‹#›</a:t>
            </a:fld>
            <a:endParaRPr lang="en-US"/>
          </a:p>
        </p:txBody>
      </p:sp>
      <p:sp>
        <p:nvSpPr>
          <p:cNvPr id="7" name="Oval 6"/>
          <p:cNvSpPr/>
          <p:nvPr/>
        </p:nvSpPr>
        <p:spPr>
          <a:xfrm>
            <a:off x="8457760"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algn="ctr" defTabSz="914400" rtl="0" eaLnBrk="1" latinLnBrk="0" hangingPunct="1"/>
            <a:endParaRPr lang="en-US" sz="1800" kern="1200">
              <a:solidFill>
                <a:schemeClr val="lt1"/>
              </a:solidFill>
              <a:latin typeface="+mn-lt"/>
              <a:ea typeface="+mn-ea"/>
              <a:cs typeface="+mn-cs"/>
            </a:endParaRPr>
          </a:p>
        </p:txBody>
      </p:sp>
      <p:sp>
        <p:nvSpPr>
          <p:cNvPr id="8" name="Oval 7"/>
          <p:cNvSpPr/>
          <p:nvPr/>
        </p:nvSpPr>
        <p:spPr>
          <a:xfrm>
            <a:off x="569119" y="6499384"/>
            <a:ext cx="84772" cy="84772"/>
          </a:xfrm>
          <a:prstGeom prst="ellipse">
            <a:avLst/>
          </a:prstGeom>
          <a:solidFill>
            <a:schemeClr val="tx1">
              <a:lumMod val="50000"/>
              <a:lumOff val="50000"/>
            </a:schemeClr>
          </a:solidFill>
          <a:ln w="12700">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lt2" tx2="dk2" accent1="accent1" accent2="accent2" accent3="accent3" accent4="accent4" accent5="accent5" accent6="accent6" hlink="hlink" folHlink="folHlink"/>
  <p:sldLayoutIdLst>
    <p:sldLayoutId id="2147483781" r:id="rId1"/>
    <p:sldLayoutId id="2147483782" r:id="rId2"/>
    <p:sldLayoutId id="2147483783" r:id="rId3"/>
    <p:sldLayoutId id="2147483784" r:id="rId4"/>
    <p:sldLayoutId id="2147483785" r:id="rId5"/>
    <p:sldLayoutId id="2147483786" r:id="rId6"/>
    <p:sldLayoutId id="2147483787" r:id="rId7"/>
    <p:sldLayoutId id="2147483788" r:id="rId8"/>
    <p:sldLayoutId id="2147483789" r:id="rId9"/>
    <p:sldLayoutId id="2147483790" r:id="rId10"/>
    <p:sldLayoutId id="2147483791" r:id="rId11"/>
  </p:sldLayoutIdLst>
  <p:txStyles>
    <p:titleStyle>
      <a:lvl1pPr algn="ctr" defTabSz="914400" rtl="0" eaLnBrk="1" latinLnBrk="0" hangingPunct="1">
        <a:lnSpc>
          <a:spcPts val="5800"/>
        </a:lnSpc>
        <a:spcBef>
          <a:spcPct val="0"/>
        </a:spcBef>
        <a:buNone/>
        <a:defRPr sz="5400" kern="1200">
          <a:solidFill>
            <a:schemeClr val="tx2"/>
          </a:solidFill>
          <a:effectLst>
            <a:outerShdw blurRad="63500" dist="38100" dir="5400000" algn="t" rotWithShape="0">
              <a:prstClr val="black">
                <a:alpha val="25000"/>
              </a:prstClr>
            </a:outerShdw>
          </a:effectLst>
          <a:latin typeface="+mn-lt"/>
          <a:ea typeface="+mj-ea"/>
          <a:cs typeface="+mj-cs"/>
        </a:defRPr>
      </a:lvl1pPr>
    </p:titleStyle>
    <p:bodyStyle>
      <a:lvl1pPr marL="342900" indent="-342900" algn="l" defTabSz="914400" rtl="0" eaLnBrk="1" latinLnBrk="0" hangingPunct="1">
        <a:spcBef>
          <a:spcPct val="20000"/>
        </a:spcBef>
        <a:buFont typeface="Arial" pitchFamily="34" charset="0"/>
        <a:buChar char="•"/>
        <a:defRPr sz="2400" kern="1200">
          <a:solidFill>
            <a:schemeClr val="tx1">
              <a:lumMod val="50000"/>
              <a:lumOff val="50000"/>
            </a:schemeClr>
          </a:solidFill>
          <a:latin typeface="+mj-lt"/>
          <a:ea typeface="+mn-ea"/>
          <a:cs typeface="+mn-cs"/>
        </a:defRPr>
      </a:lvl1pPr>
      <a:lvl2pPr marL="742950" indent="-28575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2pPr>
      <a:lvl3pPr marL="11430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3pPr>
      <a:lvl4pPr marL="16002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5pPr>
      <a:lvl6pPr marL="25146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7pPr>
      <a:lvl8pPr marL="3429000" indent="-228600" algn="l" defTabSz="914400" rtl="0" eaLnBrk="1" latinLnBrk="0" hangingPunct="1">
        <a:spcBef>
          <a:spcPct val="20000"/>
        </a:spcBef>
        <a:buFont typeface="Courier New" pitchFamily="49" charset="0"/>
        <a:buChar char="o"/>
        <a:defRPr sz="1600" kern="1200">
          <a:solidFill>
            <a:schemeClr val="tx1">
              <a:lumMod val="50000"/>
              <a:lumOff val="50000"/>
            </a:schemeClr>
          </a:solidFill>
          <a:latin typeface="+mj-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lumMod val="50000"/>
              <a:lumOff val="50000"/>
            </a:schemeClr>
          </a:solidFill>
          <a:latin typeface="+mj-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0.png"/><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2.gif"/></Relationships>
</file>

<file path=ppt/slides/_rels/slide1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8.gif"/><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2.gif"/></Relationships>
</file>

<file path=ppt/slides/_rels/slide24.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23.jpeg"/><Relationship Id="rId4" Type="http://schemas.openxmlformats.org/officeDocument/2006/relationships/image" Target="../media/image22.gif"/></Relationships>
</file>

<file path=ppt/slides/_rels/slide2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gif"/><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28.jpeg"/><Relationship Id="rId5" Type="http://schemas.openxmlformats.org/officeDocument/2006/relationships/image" Target="../media/image27.gif"/><Relationship Id="rId4" Type="http://schemas.openxmlformats.org/officeDocument/2006/relationships/image" Target="../media/image26.jpeg"/></Relationships>
</file>

<file path=ppt/slides/_rels/slide28.xml.rels><?xml version="1.0" encoding="UTF-8" standalone="yes"?>
<Relationships xmlns="http://schemas.openxmlformats.org/package/2006/relationships"><Relationship Id="rId3" Type="http://schemas.openxmlformats.org/officeDocument/2006/relationships/image" Target="../media/image29.gif"/><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4.gif"/><Relationship Id="rId5" Type="http://schemas.openxmlformats.org/officeDocument/2006/relationships/image" Target="../media/image3.jpeg"/><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1.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image" Target="../media/image33.png"/><Relationship Id="rId1" Type="http://schemas.openxmlformats.org/officeDocument/2006/relationships/slideLayout" Target="../slideLayouts/slideLayout2.xml"/><Relationship Id="rId4" Type="http://schemas.openxmlformats.org/officeDocument/2006/relationships/image" Target="../media/image35.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jpeg"/><Relationship Id="rId1" Type="http://schemas.openxmlformats.org/officeDocument/2006/relationships/slideLayout" Target="../slideLayouts/slideLayout2.xml"/><Relationship Id="rId6" Type="http://schemas.openxmlformats.org/officeDocument/2006/relationships/image" Target="../media/image37.png"/><Relationship Id="rId5" Type="http://schemas.openxmlformats.org/officeDocument/2006/relationships/image" Target="../media/image36.png"/><Relationship Id="rId4" Type="http://schemas.openxmlformats.org/officeDocument/2006/relationships/image" Target="../media/image32.png"/></Relationships>
</file>

<file path=ppt/slides/_rels/slide35.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0.jpeg"/><Relationship Id="rId1" Type="http://schemas.openxmlformats.org/officeDocument/2006/relationships/slideLayout" Target="../slideLayouts/slideLayout2.xml"/><Relationship Id="rId4" Type="http://schemas.openxmlformats.org/officeDocument/2006/relationships/image" Target="../media/image39.png"/></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42.jpeg"/><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24.jpe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7.jpe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sz="4800" dirty="0" smtClean="0"/>
              <a:t>Knowledge Representation: </a:t>
            </a:r>
            <a:br>
              <a:rPr lang="en-US" sz="4800" dirty="0" smtClean="0"/>
            </a:br>
            <a:r>
              <a:rPr lang="en-US" sz="4800" dirty="0" smtClean="0"/>
              <a:t>How far we have come?</a:t>
            </a:r>
            <a:endParaRPr lang="en-US" sz="4800" dirty="0"/>
          </a:p>
        </p:txBody>
      </p:sp>
      <p:sp>
        <p:nvSpPr>
          <p:cNvPr id="3" name="Subtitle 2"/>
          <p:cNvSpPr>
            <a:spLocks noGrp="1"/>
          </p:cNvSpPr>
          <p:nvPr>
            <p:ph type="subTitle" idx="1"/>
          </p:nvPr>
        </p:nvSpPr>
        <p:spPr/>
        <p:txBody>
          <a:bodyPr/>
          <a:lstStyle/>
          <a:p>
            <a:r>
              <a:rPr lang="en-US" dirty="0" smtClean="0"/>
              <a:t>Daniel </a:t>
            </a:r>
            <a:r>
              <a:rPr lang="en-US" dirty="0" err="1" smtClean="0"/>
              <a:t>Khashabi</a:t>
            </a:r>
            <a:endParaRPr lang="en-US" dirty="0" smtClean="0"/>
          </a:p>
        </p:txBody>
      </p:sp>
    </p:spTree>
    <p:extLst>
      <p:ext uri="{BB962C8B-B14F-4D97-AF65-F5344CB8AC3E}">
        <p14:creationId xmlns:p14="http://schemas.microsoft.com/office/powerpoint/2010/main" val="2619770647"/>
      </p:ext>
    </p:extLst>
  </p:cSld>
  <p:clrMapOvr>
    <a:masterClrMapping/>
  </p:clrMapOvr>
  <mc:AlternateContent xmlns:mc="http://schemas.openxmlformats.org/markup-compatibility/2006" xmlns:p14="http://schemas.microsoft.com/office/powerpoint/2010/main">
    <mc:Choice Requires="p14">
      <p:transition spd="slow" p14:dur="2000" advTm="1095"/>
    </mc:Choice>
    <mc:Fallback xmlns="">
      <p:transition spd="slow" advTm="109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477000" y="609600"/>
            <a:ext cx="2253437" cy="646331"/>
          </a:xfrm>
          <a:prstGeom prst="rect">
            <a:avLst/>
          </a:prstGeom>
          <a:noFill/>
        </p:spPr>
        <p:txBody>
          <a:bodyPr wrap="none" rtlCol="0">
            <a:spAutoFit/>
          </a:bodyPr>
          <a:lstStyle/>
          <a:p>
            <a:r>
              <a:rPr lang="en-US" dirty="0" smtClean="0"/>
              <a:t>“Jack is my brother. </a:t>
            </a:r>
            <a:endParaRPr lang="en-US" dirty="0"/>
          </a:p>
          <a:p>
            <a:r>
              <a:rPr lang="en-US" dirty="0" smtClean="0"/>
              <a:t>   Is he my sibling?”</a:t>
            </a:r>
            <a:endParaRPr lang="en-US" dirty="0"/>
          </a:p>
        </p:txBody>
      </p:sp>
      <p:sp>
        <p:nvSpPr>
          <p:cNvPr id="19" name="TextBox 18"/>
          <p:cNvSpPr txBox="1"/>
          <p:nvPr/>
        </p:nvSpPr>
        <p:spPr>
          <a:xfrm>
            <a:off x="7162800" y="5650468"/>
            <a:ext cx="748154" cy="369332"/>
          </a:xfrm>
          <a:prstGeom prst="rect">
            <a:avLst/>
          </a:prstGeom>
          <a:noFill/>
        </p:spPr>
        <p:txBody>
          <a:bodyPr wrap="none" rtlCol="0">
            <a:spAutoFit/>
          </a:bodyPr>
          <a:lstStyle/>
          <a:p>
            <a:r>
              <a:rPr lang="en-US" dirty="0" smtClean="0"/>
              <a:t>“yes”</a:t>
            </a:r>
            <a:endParaRPr lang="en-US" dirty="0"/>
          </a:p>
        </p:txBody>
      </p:sp>
      <p:sp>
        <p:nvSpPr>
          <p:cNvPr id="20" name="TextBox 19"/>
          <p:cNvSpPr txBox="1"/>
          <p:nvPr/>
        </p:nvSpPr>
        <p:spPr>
          <a:xfrm>
            <a:off x="6423039" y="1676400"/>
            <a:ext cx="2263761" cy="1077218"/>
          </a:xfrm>
          <a:prstGeom prst="rect">
            <a:avLst/>
          </a:prstGeom>
          <a:noFill/>
        </p:spPr>
        <p:txBody>
          <a:bodyPr wrap="none" rtlCol="0">
            <a:spAutoFit/>
          </a:bodyPr>
          <a:lstStyle/>
          <a:p>
            <a:r>
              <a:rPr lang="en-US" sz="1600" dirty="0" smtClean="0"/>
              <a:t>Premise:  </a:t>
            </a:r>
          </a:p>
          <a:p>
            <a:r>
              <a:rPr lang="en-US" sz="1600" dirty="0"/>
              <a:t> </a:t>
            </a:r>
            <a:r>
              <a:rPr lang="en-US" sz="1600" dirty="0" smtClean="0"/>
              <a:t>      brother(“</a:t>
            </a:r>
            <a:r>
              <a:rPr lang="en-US" sz="1600" dirty="0" err="1" smtClean="0"/>
              <a:t>Jack”,“I</a:t>
            </a:r>
            <a:r>
              <a:rPr lang="en-US" sz="1600" dirty="0" smtClean="0"/>
              <a:t>”)</a:t>
            </a:r>
          </a:p>
          <a:p>
            <a:r>
              <a:rPr lang="en-US" sz="1600" dirty="0" smtClean="0"/>
              <a:t>Proposition: </a:t>
            </a:r>
          </a:p>
          <a:p>
            <a:r>
              <a:rPr lang="en-US" sz="1600" dirty="0" smtClean="0"/>
              <a:t>        sibling(“</a:t>
            </a:r>
            <a:r>
              <a:rPr lang="en-US" sz="1600" dirty="0" err="1" smtClean="0"/>
              <a:t>Jack”,“I</a:t>
            </a:r>
            <a:r>
              <a:rPr lang="en-US" sz="1600" dirty="0" smtClean="0"/>
              <a:t>”)</a:t>
            </a:r>
          </a:p>
        </p:txBody>
      </p:sp>
      <p:sp>
        <p:nvSpPr>
          <p:cNvPr id="23" name="TextBox 22"/>
          <p:cNvSpPr txBox="1"/>
          <p:nvPr/>
        </p:nvSpPr>
        <p:spPr>
          <a:xfrm>
            <a:off x="6400800" y="4463668"/>
            <a:ext cx="2492990" cy="338554"/>
          </a:xfrm>
          <a:prstGeom prst="rect">
            <a:avLst/>
          </a:prstGeom>
          <a:noFill/>
        </p:spPr>
        <p:txBody>
          <a:bodyPr wrap="none" rtlCol="0">
            <a:spAutoFit/>
          </a:bodyPr>
          <a:lstStyle/>
          <a:p>
            <a:r>
              <a:rPr lang="en-US" sz="1600" dirty="0" smtClean="0"/>
              <a:t>sibling(“</a:t>
            </a:r>
            <a:r>
              <a:rPr lang="en-US" sz="1600" dirty="0" err="1" smtClean="0"/>
              <a:t>Jack”,“I</a:t>
            </a:r>
            <a:r>
              <a:rPr lang="en-US" sz="1600" dirty="0" smtClean="0"/>
              <a:t>”): TRUE</a:t>
            </a:r>
          </a:p>
        </p:txBody>
      </p:sp>
      <p:sp>
        <p:nvSpPr>
          <p:cNvPr id="28" name="Rounded Rectangle 27"/>
          <p:cNvSpPr/>
          <p:nvPr/>
        </p:nvSpPr>
        <p:spPr>
          <a:xfrm>
            <a:off x="3625468" y="609600"/>
            <a:ext cx="2122583"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Input</a:t>
            </a:r>
            <a:endParaRPr lang="en-US" sz="2000" dirty="0"/>
          </a:p>
        </p:txBody>
      </p:sp>
      <p:sp>
        <p:nvSpPr>
          <p:cNvPr id="29" name="Rounded Rectangle 28"/>
          <p:cNvSpPr/>
          <p:nvPr/>
        </p:nvSpPr>
        <p:spPr>
          <a:xfrm>
            <a:off x="3636485" y="5562600"/>
            <a:ext cx="2154715"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Output</a:t>
            </a:r>
            <a:endParaRPr lang="en-US" sz="2000" dirty="0"/>
          </a:p>
        </p:txBody>
      </p:sp>
      <p:sp>
        <p:nvSpPr>
          <p:cNvPr id="30" name="Rounded Rectangle 29"/>
          <p:cNvSpPr/>
          <p:nvPr/>
        </p:nvSpPr>
        <p:spPr>
          <a:xfrm>
            <a:off x="609600" y="1676400"/>
            <a:ext cx="5486400"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31" name="Down Arrow 30"/>
          <p:cNvSpPr/>
          <p:nvPr/>
        </p:nvSpPr>
        <p:spPr>
          <a:xfrm>
            <a:off x="4495800"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Down Arrow 31"/>
          <p:cNvSpPr/>
          <p:nvPr/>
        </p:nvSpPr>
        <p:spPr>
          <a:xfrm>
            <a:off x="4495800"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3" name="Rounded Rectangle 32"/>
          <p:cNvSpPr/>
          <p:nvPr/>
        </p:nvSpPr>
        <p:spPr>
          <a:xfrm>
            <a:off x="3559366" y="1949068"/>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Intermediate Input</a:t>
            </a:r>
            <a:endParaRPr lang="en-US" dirty="0"/>
          </a:p>
        </p:txBody>
      </p:sp>
      <p:sp>
        <p:nvSpPr>
          <p:cNvPr id="34" name="Rounded Rectangle 33"/>
          <p:cNvSpPr/>
          <p:nvPr/>
        </p:nvSpPr>
        <p:spPr>
          <a:xfrm>
            <a:off x="3559366" y="4343400"/>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Intermediate Output</a:t>
            </a:r>
            <a:endParaRPr lang="en-US" sz="1600" dirty="0"/>
          </a:p>
        </p:txBody>
      </p:sp>
      <p:sp>
        <p:nvSpPr>
          <p:cNvPr id="35" name="Rounded Rectangle 34"/>
          <p:cNvSpPr/>
          <p:nvPr/>
        </p:nvSpPr>
        <p:spPr>
          <a:xfrm>
            <a:off x="3505200" y="2884583"/>
            <a:ext cx="2319050"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36" name="Down Arrow 35"/>
          <p:cNvSpPr/>
          <p:nvPr/>
        </p:nvSpPr>
        <p:spPr>
          <a:xfrm>
            <a:off x="4495800" y="25256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Down Arrow 36"/>
          <p:cNvSpPr/>
          <p:nvPr/>
        </p:nvSpPr>
        <p:spPr>
          <a:xfrm>
            <a:off x="44958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Rounded Rectangle 37"/>
              <p:cNvSpPr/>
              <p:nvPr/>
            </p:nvSpPr>
            <p:spPr>
              <a:xfrm>
                <a:off x="806068" y="1839817"/>
                <a:ext cx="2241932" cy="30480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600" i="1" dirty="0" smtClean="0">
                  <a:latin typeface="Cambria Math"/>
                  <a:ea typeface="Cambria Math"/>
                </a:endParaRPr>
              </a:p>
              <a:p>
                <a:pPr algn="ctr"/>
                <a14:m>
                  <m:oMath xmlns:m="http://schemas.openxmlformats.org/officeDocument/2006/math">
                    <m:r>
                      <a:rPr lang="en-US" sz="1600" i="1" smtClean="0">
                        <a:latin typeface="Cambria Math"/>
                        <a:ea typeface="Cambria Math"/>
                      </a:rPr>
                      <m:t>∀</m:t>
                    </m:r>
                    <m:r>
                      <a:rPr lang="en-US" sz="1600" b="0" i="1" smtClean="0">
                        <a:latin typeface="Cambria Math"/>
                        <a:ea typeface="Cambria Math"/>
                      </a:rPr>
                      <m:t>𝑥</m:t>
                    </m:r>
                    <m:r>
                      <a:rPr lang="en-US" sz="1600" b="0" i="1" smtClean="0">
                        <a:latin typeface="Cambria Math"/>
                        <a:ea typeface="Cambria Math"/>
                      </a:rPr>
                      <m:t>,</m:t>
                    </m:r>
                    <m:r>
                      <a:rPr lang="en-US" sz="1600" b="0" i="1" smtClean="0">
                        <a:latin typeface="Cambria Math"/>
                        <a:ea typeface="Cambria Math"/>
                      </a:rPr>
                      <m:t>𝑦</m:t>
                    </m:r>
                  </m:oMath>
                </a14:m>
                <a:r>
                  <a:rPr lang="en-US" sz="1600" dirty="0" smtClean="0"/>
                  <a:t>[brother(</a:t>
                </a:r>
                <a:r>
                  <a:rPr lang="en-US" sz="1600" dirty="0" err="1" smtClean="0"/>
                  <a:t>x,y</a:t>
                </a:r>
                <a:r>
                  <a:rPr lang="en-US" sz="1600" dirty="0" smtClean="0"/>
                  <a:t>) </a:t>
                </a:r>
                <a:endParaRPr lang="en-US" sz="1600" i="1" dirty="0" smtClean="0">
                  <a:latin typeface="Cambria Math"/>
                  <a:ea typeface="Cambria Math"/>
                </a:endParaRPr>
              </a:p>
              <a:p>
                <a:pPr algn="ctr"/>
                <a14:m>
                  <m:oMath xmlns:m="http://schemas.openxmlformats.org/officeDocument/2006/math">
                    <m:r>
                      <a:rPr lang="en-US" sz="1600" i="1" smtClean="0">
                        <a:latin typeface="Cambria Math"/>
                        <a:ea typeface="Cambria Math"/>
                      </a:rPr>
                      <m:t>⟹</m:t>
                    </m:r>
                  </m:oMath>
                </a14:m>
                <a:r>
                  <a:rPr lang="en-US" sz="1600" dirty="0"/>
                  <a:t> </a:t>
                </a:r>
                <a:r>
                  <a:rPr lang="en-US" sz="1600" dirty="0" smtClean="0"/>
                  <a:t>sibling(</a:t>
                </a:r>
                <a:r>
                  <a:rPr lang="en-US" sz="1600" dirty="0" err="1" smtClean="0"/>
                  <a:t>x,y</a:t>
                </a:r>
                <a:r>
                  <a:rPr lang="en-US" sz="1600" dirty="0" smtClean="0"/>
                  <a:t>)]</a:t>
                </a:r>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smtClean="0"/>
              </a:p>
              <a:p>
                <a:pPr algn="ctr"/>
                <a:endParaRPr lang="en-US" sz="1600" dirty="0"/>
              </a:p>
            </p:txBody>
          </p:sp>
        </mc:Choice>
        <mc:Fallback xmlns="">
          <p:sp>
            <p:nvSpPr>
              <p:cNvPr id="38" name="Rounded Rectangle 37"/>
              <p:cNvSpPr>
                <a:spLocks noRot="1" noChangeAspect="1" noMove="1" noResize="1" noEditPoints="1" noAdjustHandles="1" noChangeArrowheads="1" noChangeShapeType="1" noTextEdit="1"/>
              </p:cNvSpPr>
              <p:nvPr/>
            </p:nvSpPr>
            <p:spPr>
              <a:xfrm>
                <a:off x="806068" y="1839817"/>
                <a:ext cx="2241932" cy="3048000"/>
              </a:xfrm>
              <a:prstGeom prst="roundRect">
                <a:avLst/>
              </a:prstGeom>
              <a:blipFill rotWithShape="1">
                <a:blip r:embed="rId3"/>
                <a:stretch>
                  <a:fillRect/>
                </a:stretch>
              </a:blipFill>
            </p:spPr>
            <p:txBody>
              <a:bodyPr/>
              <a:lstStyle/>
              <a:p>
                <a:r>
                  <a:rPr lang="en-US">
                    <a:noFill/>
                  </a:rPr>
                  <a:t> </a:t>
                </a:r>
              </a:p>
            </p:txBody>
          </p:sp>
        </mc:Fallback>
      </mc:AlternateContent>
      <p:sp>
        <p:nvSpPr>
          <p:cNvPr id="39" name="Down Arrow 38"/>
          <p:cNvSpPr/>
          <p:nvPr/>
        </p:nvSpPr>
        <p:spPr>
          <a:xfrm rot="16200000">
            <a:off x="3097117" y="32495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
        <p:nvSpPr>
          <p:cNvPr id="40" name="Rectangle 39"/>
          <p:cNvSpPr/>
          <p:nvPr/>
        </p:nvSpPr>
        <p:spPr>
          <a:xfrm>
            <a:off x="990600" y="5562600"/>
            <a:ext cx="1796533" cy="914400"/>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Knowledge Representation</a:t>
            </a:r>
            <a:endParaRPr lang="en-US" dirty="0">
              <a:solidFill>
                <a:srgbClr val="FF0000"/>
              </a:solidFill>
            </a:endParaRPr>
          </a:p>
        </p:txBody>
      </p:sp>
      <mc:AlternateContent xmlns:mc="http://schemas.openxmlformats.org/markup-compatibility/2006" xmlns:a14="http://schemas.microsoft.com/office/drawing/2010/main">
        <mc:Choice Requires="a14">
          <p:sp>
            <p:nvSpPr>
              <p:cNvPr id="11" name="Rectangle 10"/>
              <p:cNvSpPr/>
              <p:nvPr/>
            </p:nvSpPr>
            <p:spPr>
              <a:xfrm>
                <a:off x="-186370" y="2819400"/>
                <a:ext cx="4224970" cy="584775"/>
              </a:xfrm>
              <a:prstGeom prst="rect">
                <a:avLst/>
              </a:prstGeom>
            </p:spPr>
            <p:txBody>
              <a:bodyPr wrap="square">
                <a:spAutoFit/>
              </a:bodyPr>
              <a:lstStyle/>
              <a:p>
                <a:pPr algn="ctr"/>
                <a14:m>
                  <m:oMath xmlns:m="http://schemas.openxmlformats.org/officeDocument/2006/math">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𝑥</m:t>
                    </m:r>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𝑦</m:t>
                    </m:r>
                  </m:oMath>
                </a14:m>
                <a:r>
                  <a:rPr lang="en-US" sz="1600" dirty="0" smtClean="0">
                    <a:solidFill>
                      <a:schemeClr val="bg1"/>
                    </a:solidFill>
                  </a:rPr>
                  <a:t>[sister(</a:t>
                </a:r>
                <a:r>
                  <a:rPr lang="en-US" sz="1600" dirty="0" err="1" smtClean="0">
                    <a:solidFill>
                      <a:schemeClr val="bg1"/>
                    </a:solidFill>
                  </a:rPr>
                  <a:t>x,y</a:t>
                </a:r>
                <a:r>
                  <a:rPr lang="en-US" sz="1600" dirty="0">
                    <a:solidFill>
                      <a:schemeClr val="bg1"/>
                    </a:solidFill>
                  </a:rPr>
                  <a:t>) </a:t>
                </a:r>
                <a:endParaRPr lang="en-US" sz="1600" i="1" dirty="0">
                  <a:solidFill>
                    <a:schemeClr val="bg1"/>
                  </a:solidFill>
                  <a:latin typeface="Cambria Math"/>
                  <a:ea typeface="Cambria Math"/>
                </a:endParaRPr>
              </a:p>
              <a:p>
                <a:pPr algn="ctr"/>
                <a14:m>
                  <m:oMath xmlns:m="http://schemas.openxmlformats.org/officeDocument/2006/math">
                    <m:r>
                      <a:rPr lang="en-US" sz="1600" i="1">
                        <a:solidFill>
                          <a:schemeClr val="bg1"/>
                        </a:solidFill>
                        <a:latin typeface="Cambria Math"/>
                        <a:ea typeface="Cambria Math"/>
                      </a:rPr>
                      <m:t>⟹</m:t>
                    </m:r>
                  </m:oMath>
                </a14:m>
                <a:r>
                  <a:rPr lang="en-US" sz="1600" dirty="0">
                    <a:solidFill>
                      <a:schemeClr val="bg1"/>
                    </a:solidFill>
                  </a:rPr>
                  <a:t> sibling(</a:t>
                </a:r>
                <a:r>
                  <a:rPr lang="en-US" sz="1600" dirty="0" err="1">
                    <a:solidFill>
                      <a:schemeClr val="bg1"/>
                    </a:solidFill>
                  </a:rPr>
                  <a:t>x,y</a:t>
                </a:r>
                <a:r>
                  <a:rPr lang="en-US" sz="1600" dirty="0" smtClean="0">
                    <a:solidFill>
                      <a:schemeClr val="bg1"/>
                    </a:solidFill>
                  </a:rPr>
                  <a:t>)]</a:t>
                </a:r>
                <a:endParaRPr lang="en-US" sz="1600" dirty="0">
                  <a:solidFill>
                    <a:schemeClr val="bg1"/>
                  </a:solidFill>
                </a:endParaRPr>
              </a:p>
            </p:txBody>
          </p:sp>
        </mc:Choice>
        <mc:Fallback xmlns="">
          <p:sp>
            <p:nvSpPr>
              <p:cNvPr id="11" name="Rectangle 10"/>
              <p:cNvSpPr>
                <a:spLocks noRot="1" noChangeAspect="1" noMove="1" noResize="1" noEditPoints="1" noAdjustHandles="1" noChangeArrowheads="1" noChangeShapeType="1" noTextEdit="1"/>
              </p:cNvSpPr>
              <p:nvPr/>
            </p:nvSpPr>
            <p:spPr>
              <a:xfrm>
                <a:off x="-186370" y="2819400"/>
                <a:ext cx="4224970" cy="584775"/>
              </a:xfrm>
              <a:prstGeom prst="rect">
                <a:avLst/>
              </a:prstGeom>
              <a:blipFill rotWithShape="1">
                <a:blip r:embed="rId4"/>
                <a:stretch>
                  <a:fillRect t="-3158" b="-1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Rectangle 40"/>
              <p:cNvSpPr/>
              <p:nvPr/>
            </p:nvSpPr>
            <p:spPr>
              <a:xfrm>
                <a:off x="-186370" y="3429000"/>
                <a:ext cx="4224970" cy="584775"/>
              </a:xfrm>
              <a:prstGeom prst="rect">
                <a:avLst/>
              </a:prstGeom>
            </p:spPr>
            <p:txBody>
              <a:bodyPr wrap="square">
                <a:spAutoFit/>
              </a:bodyPr>
              <a:lstStyle/>
              <a:p>
                <a:pPr algn="ctr"/>
                <a14:m>
                  <m:oMath xmlns:m="http://schemas.openxmlformats.org/officeDocument/2006/math">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𝑥</m:t>
                    </m:r>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𝑦</m:t>
                    </m:r>
                  </m:oMath>
                </a14:m>
                <a:r>
                  <a:rPr lang="en-US" sz="1600" dirty="0" smtClean="0">
                    <a:solidFill>
                      <a:schemeClr val="bg1"/>
                    </a:solidFill>
                  </a:rPr>
                  <a:t>[sibling(</a:t>
                </a:r>
                <a:r>
                  <a:rPr lang="en-US" sz="1600" dirty="0" err="1" smtClean="0">
                    <a:solidFill>
                      <a:schemeClr val="bg1"/>
                    </a:solidFill>
                  </a:rPr>
                  <a:t>x,y</a:t>
                </a:r>
                <a:r>
                  <a:rPr lang="en-US" sz="1600" dirty="0">
                    <a:solidFill>
                      <a:schemeClr val="bg1"/>
                    </a:solidFill>
                  </a:rPr>
                  <a:t>) </a:t>
                </a:r>
                <a:endParaRPr lang="en-US" sz="1600" i="1" dirty="0">
                  <a:solidFill>
                    <a:schemeClr val="bg1"/>
                  </a:solidFill>
                  <a:latin typeface="Cambria Math"/>
                  <a:ea typeface="Cambria Math"/>
                </a:endParaRPr>
              </a:p>
              <a:p>
                <a:pPr algn="ctr"/>
                <a14:m>
                  <m:oMath xmlns:m="http://schemas.openxmlformats.org/officeDocument/2006/math">
                    <m:r>
                      <a:rPr lang="en-US" sz="1600" i="1">
                        <a:solidFill>
                          <a:schemeClr val="bg1"/>
                        </a:solidFill>
                        <a:latin typeface="Cambria Math"/>
                        <a:ea typeface="Cambria Math"/>
                      </a:rPr>
                      <m:t>⟹</m:t>
                    </m:r>
                  </m:oMath>
                </a14:m>
                <a:r>
                  <a:rPr lang="en-US" sz="1600" dirty="0">
                    <a:solidFill>
                      <a:schemeClr val="bg1"/>
                    </a:solidFill>
                  </a:rPr>
                  <a:t> </a:t>
                </a:r>
                <a:r>
                  <a:rPr lang="en-US" sz="1600" dirty="0" smtClean="0">
                    <a:solidFill>
                      <a:schemeClr val="bg1"/>
                    </a:solidFill>
                  </a:rPr>
                  <a:t>sibling(</a:t>
                </a:r>
                <a:r>
                  <a:rPr lang="en-US" sz="1600" dirty="0" err="1" smtClean="0">
                    <a:solidFill>
                      <a:schemeClr val="bg1"/>
                    </a:solidFill>
                  </a:rPr>
                  <a:t>y,</a:t>
                </a:r>
                <a:r>
                  <a:rPr lang="en-US" sz="1600" dirty="0" err="1">
                    <a:solidFill>
                      <a:schemeClr val="bg1"/>
                    </a:solidFill>
                  </a:rPr>
                  <a:t>x</a:t>
                </a:r>
                <a:r>
                  <a:rPr lang="en-US" sz="1600" dirty="0" smtClean="0">
                    <a:solidFill>
                      <a:schemeClr val="bg1"/>
                    </a:solidFill>
                  </a:rPr>
                  <a:t>)]</a:t>
                </a:r>
                <a:endParaRPr lang="en-US" sz="1600" dirty="0">
                  <a:solidFill>
                    <a:schemeClr val="bg1"/>
                  </a:solidFill>
                </a:endParaRPr>
              </a:p>
            </p:txBody>
          </p:sp>
        </mc:Choice>
        <mc:Fallback xmlns="">
          <p:sp>
            <p:nvSpPr>
              <p:cNvPr id="41" name="Rectangle 40"/>
              <p:cNvSpPr>
                <a:spLocks noRot="1" noChangeAspect="1" noMove="1" noResize="1" noEditPoints="1" noAdjustHandles="1" noChangeArrowheads="1" noChangeShapeType="1" noTextEdit="1"/>
              </p:cNvSpPr>
              <p:nvPr/>
            </p:nvSpPr>
            <p:spPr>
              <a:xfrm>
                <a:off x="-186370" y="3429000"/>
                <a:ext cx="4224970" cy="584775"/>
              </a:xfrm>
              <a:prstGeom prst="rect">
                <a:avLst/>
              </a:prstGeom>
              <a:blipFill rotWithShape="1">
                <a:blip r:embed="rId5"/>
                <a:stretch>
                  <a:fillRect t="-3158" b="-1263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Rectangle 42"/>
              <p:cNvSpPr/>
              <p:nvPr/>
            </p:nvSpPr>
            <p:spPr>
              <a:xfrm>
                <a:off x="-217583" y="4045803"/>
                <a:ext cx="4224970" cy="830997"/>
              </a:xfrm>
              <a:prstGeom prst="rect">
                <a:avLst/>
              </a:prstGeom>
            </p:spPr>
            <p:txBody>
              <a:bodyPr wrap="square">
                <a:spAutoFit/>
              </a:bodyPr>
              <a:lstStyle/>
              <a:p>
                <a:pPr algn="ctr"/>
                <a14:m>
                  <m:oMath xmlns:m="http://schemas.openxmlformats.org/officeDocument/2006/math">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𝑥</m:t>
                    </m:r>
                    <m:r>
                      <a:rPr lang="en-US" sz="1600" i="1" smtClean="0">
                        <a:solidFill>
                          <a:schemeClr val="bg1"/>
                        </a:solidFill>
                        <a:latin typeface="Cambria Math"/>
                        <a:ea typeface="Cambria Math"/>
                      </a:rPr>
                      <m:t>,</m:t>
                    </m:r>
                    <m:r>
                      <a:rPr lang="en-US" sz="1600" i="1" smtClean="0">
                        <a:solidFill>
                          <a:schemeClr val="bg1"/>
                        </a:solidFill>
                        <a:latin typeface="Cambria Math"/>
                        <a:ea typeface="Cambria Math"/>
                      </a:rPr>
                      <m:t>𝑦</m:t>
                    </m:r>
                  </m:oMath>
                </a14:m>
                <a:r>
                  <a:rPr lang="en-US" sz="1600" dirty="0" smtClean="0">
                    <a:solidFill>
                      <a:schemeClr val="bg1"/>
                    </a:solidFill>
                  </a:rPr>
                  <a:t>[sibling(</a:t>
                </a:r>
                <a:r>
                  <a:rPr lang="en-US" sz="1600" dirty="0" err="1" smtClean="0">
                    <a:solidFill>
                      <a:schemeClr val="bg1"/>
                    </a:solidFill>
                  </a:rPr>
                  <a:t>x,y</a:t>
                </a:r>
                <a:r>
                  <a:rPr lang="en-US" sz="1600" dirty="0">
                    <a:solidFill>
                      <a:schemeClr val="bg1"/>
                    </a:solidFill>
                  </a:rPr>
                  <a:t>) </a:t>
                </a:r>
                <a14:m>
                  <m:oMath xmlns:m="http://schemas.openxmlformats.org/officeDocument/2006/math">
                    <m:r>
                      <a:rPr lang="en-US" sz="1600" i="1">
                        <a:solidFill>
                          <a:schemeClr val="bg1"/>
                        </a:solidFill>
                        <a:latin typeface="Cambria Math"/>
                        <a:ea typeface="Cambria Math"/>
                      </a:rPr>
                      <m:t>⟹</m:t>
                    </m:r>
                  </m:oMath>
                </a14:m>
                <a:r>
                  <a:rPr lang="en-US" sz="1600" dirty="0">
                    <a:solidFill>
                      <a:schemeClr val="bg1"/>
                    </a:solidFill>
                  </a:rPr>
                  <a:t> </a:t>
                </a:r>
                <a:endParaRPr lang="en-US" sz="1600" dirty="0" smtClean="0">
                  <a:solidFill>
                    <a:schemeClr val="bg1"/>
                  </a:solidFill>
                </a:endParaRPr>
              </a:p>
              <a:p>
                <a:pPr algn="ctr"/>
                <a:r>
                  <a:rPr lang="en-US" sz="1600" dirty="0">
                    <a:solidFill>
                      <a:schemeClr val="bg1"/>
                    </a:solidFill>
                  </a:rPr>
                  <a:t> </a:t>
                </a:r>
                <a:r>
                  <a:rPr lang="en-US" sz="1600" dirty="0" smtClean="0">
                    <a:solidFill>
                      <a:schemeClr val="bg1"/>
                    </a:solidFill>
                  </a:rPr>
                  <a:t>brother(</a:t>
                </a:r>
                <a:r>
                  <a:rPr lang="en-US" sz="1600" dirty="0" err="1" smtClean="0">
                    <a:solidFill>
                      <a:schemeClr val="bg1"/>
                    </a:solidFill>
                  </a:rPr>
                  <a:t>x,y</a:t>
                </a:r>
                <a:r>
                  <a:rPr lang="en-US" sz="1600" dirty="0" smtClean="0">
                    <a:solidFill>
                      <a:schemeClr val="bg1"/>
                    </a:solidFill>
                  </a:rPr>
                  <a:t>)</a:t>
                </a:r>
                <a14:m>
                  <m:oMath xmlns:m="http://schemas.openxmlformats.org/officeDocument/2006/math">
                    <m:r>
                      <a:rPr lang="en-US" sz="1600" i="1" smtClean="0">
                        <a:solidFill>
                          <a:schemeClr val="bg1"/>
                        </a:solidFill>
                        <a:latin typeface="Cambria Math"/>
                        <a:ea typeface="Cambria Math"/>
                      </a:rPr>
                      <m:t>⋀</m:t>
                    </m:r>
                  </m:oMath>
                </a14:m>
                <a:r>
                  <a:rPr lang="en-US" sz="1600" dirty="0" smtClean="0">
                    <a:solidFill>
                      <a:schemeClr val="bg1"/>
                    </a:solidFill>
                  </a:rPr>
                  <a:t>sister(</a:t>
                </a:r>
                <a:r>
                  <a:rPr lang="en-US" sz="1600" dirty="0" err="1" smtClean="0">
                    <a:solidFill>
                      <a:schemeClr val="bg1"/>
                    </a:solidFill>
                  </a:rPr>
                  <a:t>x,y</a:t>
                </a:r>
                <a:r>
                  <a:rPr lang="en-US" sz="1600" dirty="0" smtClean="0">
                    <a:solidFill>
                      <a:schemeClr val="bg1"/>
                    </a:solidFill>
                  </a:rPr>
                  <a:t>)]</a:t>
                </a:r>
              </a:p>
              <a:p>
                <a:pPr algn="ctr"/>
                <a:r>
                  <a:rPr lang="en-US" sz="1600" dirty="0" smtClean="0">
                    <a:solidFill>
                      <a:schemeClr val="bg1"/>
                    </a:solidFill>
                  </a:rPr>
                  <a:t>….</a:t>
                </a:r>
                <a:endParaRPr lang="en-US" sz="1600" dirty="0">
                  <a:solidFill>
                    <a:schemeClr val="bg1"/>
                  </a:solidFill>
                </a:endParaRPr>
              </a:p>
            </p:txBody>
          </p:sp>
        </mc:Choice>
        <mc:Fallback xmlns="">
          <p:sp>
            <p:nvSpPr>
              <p:cNvPr id="43" name="Rectangle 42"/>
              <p:cNvSpPr>
                <a:spLocks noRot="1" noChangeAspect="1" noMove="1" noResize="1" noEditPoints="1" noAdjustHandles="1" noChangeArrowheads="1" noChangeShapeType="1" noTextEdit="1"/>
              </p:cNvSpPr>
              <p:nvPr/>
            </p:nvSpPr>
            <p:spPr>
              <a:xfrm>
                <a:off x="-217583" y="4045803"/>
                <a:ext cx="4224970" cy="830997"/>
              </a:xfrm>
              <a:prstGeom prst="rect">
                <a:avLst/>
              </a:prstGeom>
              <a:blipFill rotWithShape="1">
                <a:blip r:embed="rId6"/>
                <a:stretch>
                  <a:fillRect t="-2206" b="-8824"/>
                </a:stretch>
              </a:blipFill>
            </p:spPr>
            <p:txBody>
              <a:bodyPr/>
              <a:lstStyle/>
              <a:p>
                <a:r>
                  <a:rPr lang="en-US">
                    <a:noFill/>
                  </a:rPr>
                  <a:t> </a:t>
                </a:r>
              </a:p>
            </p:txBody>
          </p:sp>
        </mc:Fallback>
      </mc:AlternateContent>
      <p:sp>
        <p:nvSpPr>
          <p:cNvPr id="14" name="Rectangle 13"/>
          <p:cNvSpPr/>
          <p:nvPr/>
        </p:nvSpPr>
        <p:spPr>
          <a:xfrm>
            <a:off x="849217" y="1871949"/>
            <a:ext cx="2070310" cy="369332"/>
          </a:xfrm>
          <a:prstGeom prst="rect">
            <a:avLst/>
          </a:prstGeom>
        </p:spPr>
        <p:txBody>
          <a:bodyPr wrap="none">
            <a:spAutoFit/>
          </a:bodyPr>
          <a:lstStyle/>
          <a:p>
            <a:pPr algn="ctr"/>
            <a:r>
              <a:rPr lang="en-US" b="1" i="1" dirty="0">
                <a:latin typeface="Cambria Math"/>
                <a:ea typeface="Cambria Math"/>
              </a:rPr>
              <a:t>KNOWLEDGE BASE</a:t>
            </a:r>
          </a:p>
        </p:txBody>
      </p:sp>
      <p:cxnSp>
        <p:nvCxnSpPr>
          <p:cNvPr id="25" name="Elbow Connector 24"/>
          <p:cNvCxnSpPr>
            <a:stCxn id="40" idx="3"/>
            <a:endCxn id="34" idx="1"/>
          </p:cNvCxnSpPr>
          <p:nvPr/>
        </p:nvCxnSpPr>
        <p:spPr>
          <a:xfrm flipV="1">
            <a:off x="2787133" y="4610100"/>
            <a:ext cx="772233" cy="1409700"/>
          </a:xfrm>
          <a:prstGeom prst="bentConnector3">
            <a:avLst>
              <a:gd name="adj1" fmla="val 67120"/>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2" name="Elbow Connector 41"/>
          <p:cNvCxnSpPr>
            <a:stCxn id="40" idx="0"/>
          </p:cNvCxnSpPr>
          <p:nvPr/>
        </p:nvCxnSpPr>
        <p:spPr>
          <a:xfrm rot="16200000" flipV="1">
            <a:off x="1549230" y="5222962"/>
            <a:ext cx="674783" cy="4493"/>
          </a:xfrm>
          <a:prstGeom prst="bentConnector3">
            <a:avLst>
              <a:gd name="adj1" fmla="val 50000"/>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44" name="Elbow Connector 43"/>
          <p:cNvCxnSpPr>
            <a:stCxn id="40" idx="1"/>
          </p:cNvCxnSpPr>
          <p:nvPr/>
        </p:nvCxnSpPr>
        <p:spPr>
          <a:xfrm rot="10800000" flipH="1">
            <a:off x="990599" y="2215010"/>
            <a:ext cx="2568767" cy="3804791"/>
          </a:xfrm>
          <a:prstGeom prst="bentConnector4">
            <a:avLst>
              <a:gd name="adj1" fmla="val -22623"/>
              <a:gd name="adj2" fmla="val 122026"/>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spTree>
    <p:extLst>
      <p:ext uri="{BB962C8B-B14F-4D97-AF65-F5344CB8AC3E}">
        <p14:creationId xmlns:p14="http://schemas.microsoft.com/office/powerpoint/2010/main" val="37807301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Effect transition="in" filter="fade">
                                      <p:cBhvr>
                                        <p:cTn id="7" dur="500"/>
                                        <p:tgtEl>
                                          <p:spTgt spid="38"/>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41"/>
                                        </p:tgtEl>
                                        <p:attrNameLst>
                                          <p:attrName>style.visibility</p:attrName>
                                        </p:attrNameLst>
                                      </p:cBhvr>
                                      <p:to>
                                        <p:strVal val="visible"/>
                                      </p:to>
                                    </p:set>
                                    <p:animEffect transition="in" filter="fade">
                                      <p:cBhvr>
                                        <p:cTn id="17" dur="500"/>
                                        <p:tgtEl>
                                          <p:spTgt spid="4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43"/>
                                        </p:tgtEl>
                                        <p:attrNameLst>
                                          <p:attrName>style.visibility</p:attrName>
                                        </p:attrNameLst>
                                      </p:cBhvr>
                                      <p:to>
                                        <p:strVal val="visible"/>
                                      </p:to>
                                    </p:set>
                                    <p:animEffect transition="in" filter="fade">
                                      <p:cBhvr>
                                        <p:cTn id="22" dur="500"/>
                                        <p:tgtEl>
                                          <p:spTgt spid="4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40"/>
                                        </p:tgtEl>
                                        <p:attrNameLst>
                                          <p:attrName>style.visibility</p:attrName>
                                        </p:attrNameLst>
                                      </p:cBhvr>
                                      <p:to>
                                        <p:strVal val="visible"/>
                                      </p:to>
                                    </p:set>
                                    <p:animEffect transition="in" filter="fade">
                                      <p:cBhvr>
                                        <p:cTn id="32" dur="500"/>
                                        <p:tgtEl>
                                          <p:spTgt spid="40"/>
                                        </p:tgtEl>
                                      </p:cBhvr>
                                    </p:animEffect>
                                  </p:childTnLst>
                                </p:cTn>
                              </p:par>
                              <p:par>
                                <p:cTn id="33" presetID="10"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animEffect transition="in" filter="fade">
                                      <p:cBhvr>
                                        <p:cTn id="35" dur="500"/>
                                        <p:tgtEl>
                                          <p:spTgt spid="25"/>
                                        </p:tgtEl>
                                      </p:cBhvr>
                                    </p:animEffect>
                                  </p:childTnLst>
                                </p:cTn>
                              </p:par>
                              <p:par>
                                <p:cTn id="36" presetID="10" presetClass="entr" presetSubtype="0" fill="hold" nodeType="withEffect">
                                  <p:stCondLst>
                                    <p:cond delay="0"/>
                                  </p:stCondLst>
                                  <p:childTnLst>
                                    <p:set>
                                      <p:cBhvr>
                                        <p:cTn id="37" dur="1" fill="hold">
                                          <p:stCondLst>
                                            <p:cond delay="0"/>
                                          </p:stCondLst>
                                        </p:cTn>
                                        <p:tgtEl>
                                          <p:spTgt spid="42"/>
                                        </p:tgtEl>
                                        <p:attrNameLst>
                                          <p:attrName>style.visibility</p:attrName>
                                        </p:attrNameLst>
                                      </p:cBhvr>
                                      <p:to>
                                        <p:strVal val="visible"/>
                                      </p:to>
                                    </p:set>
                                    <p:animEffect transition="in" filter="fade">
                                      <p:cBhvr>
                                        <p:cTn id="38" dur="500"/>
                                        <p:tgtEl>
                                          <p:spTgt spid="42"/>
                                        </p:tgtEl>
                                      </p:cBhvr>
                                    </p:animEffect>
                                  </p:childTnLst>
                                </p:cTn>
                              </p:par>
                              <p:par>
                                <p:cTn id="39" presetID="10" presetClass="entr" presetSubtype="0" fill="hold" nodeType="withEffect">
                                  <p:stCondLst>
                                    <p:cond delay="0"/>
                                  </p:stCondLst>
                                  <p:childTnLst>
                                    <p:set>
                                      <p:cBhvr>
                                        <p:cTn id="40" dur="1" fill="hold">
                                          <p:stCondLst>
                                            <p:cond delay="0"/>
                                          </p:stCondLst>
                                        </p:cTn>
                                        <p:tgtEl>
                                          <p:spTgt spid="44"/>
                                        </p:tgtEl>
                                        <p:attrNameLst>
                                          <p:attrName>style.visibility</p:attrName>
                                        </p:attrNameLst>
                                      </p:cBhvr>
                                      <p:to>
                                        <p:strVal val="visible"/>
                                      </p:to>
                                    </p:set>
                                    <p:animEffect transition="in" filter="fade">
                                      <p:cBhvr>
                                        <p:cTn id="41" dur="50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40" grpId="0" animBg="1"/>
      <p:bldP spid="11" grpId="0"/>
      <p:bldP spid="41" grpId="0"/>
      <p:bldP spid="43" grpId="0"/>
      <p:bldP spid="1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Logical Reasoning</a:t>
            </a:r>
            <a:endParaRPr lang="en-US" dirty="0"/>
          </a:p>
        </p:txBody>
      </p:sp>
      <p:sp>
        <p:nvSpPr>
          <p:cNvPr id="4" name="Rectangle 3"/>
          <p:cNvSpPr/>
          <p:nvPr/>
        </p:nvSpPr>
        <p:spPr>
          <a:xfrm>
            <a:off x="533400" y="1676400"/>
            <a:ext cx="8305800" cy="3970318"/>
          </a:xfrm>
          <a:prstGeom prst="rect">
            <a:avLst/>
          </a:prstGeom>
        </p:spPr>
        <p:txBody>
          <a:bodyPr wrap="square">
            <a:spAutoFit/>
          </a:bodyPr>
          <a:lstStyle/>
          <a:p>
            <a:r>
              <a:rPr lang="en-US" dirty="0" smtClean="0"/>
              <a:t>	       C</a:t>
            </a:r>
            <a:r>
              <a:rPr lang="en-US" altLang="en-US" dirty="0" smtClean="0"/>
              <a:t>onclusion </a:t>
            </a:r>
            <a:r>
              <a:rPr lang="en-US" altLang="en-US" dirty="0"/>
              <a:t>from given axioms </a:t>
            </a:r>
            <a:r>
              <a:rPr lang="en-US" altLang="en-US" dirty="0" smtClean="0"/>
              <a:t> (facts or observations)</a:t>
            </a:r>
          </a:p>
          <a:p>
            <a:endParaRPr lang="en-US" altLang="en-US" dirty="0"/>
          </a:p>
          <a:p>
            <a:endParaRPr lang="en-US" dirty="0" smtClean="0"/>
          </a:p>
          <a:p>
            <a:endParaRPr lang="en-US" dirty="0"/>
          </a:p>
          <a:p>
            <a:endParaRPr lang="en-US" dirty="0" smtClean="0"/>
          </a:p>
          <a:p>
            <a:endParaRPr lang="en-US" dirty="0" smtClean="0"/>
          </a:p>
          <a:p>
            <a:r>
              <a:rPr lang="en-US" altLang="en-US" dirty="0" smtClean="0"/>
              <a:t>	     Generalization  from background knowledge or observations </a:t>
            </a:r>
            <a:endParaRPr lang="en-US" dirty="0"/>
          </a:p>
          <a:p>
            <a:endParaRPr lang="en-US" dirty="0" smtClean="0"/>
          </a:p>
          <a:p>
            <a:endParaRPr lang="en-US" dirty="0"/>
          </a:p>
          <a:p>
            <a:endParaRPr lang="en-US" dirty="0" smtClean="0"/>
          </a:p>
          <a:p>
            <a:endParaRPr lang="en-US" dirty="0"/>
          </a:p>
          <a:p>
            <a:endParaRPr lang="en-US" dirty="0" smtClean="0"/>
          </a:p>
          <a:p>
            <a:r>
              <a:rPr lang="en-US" dirty="0" smtClean="0"/>
              <a:t>	       Simple and mostly likely explanation, given observations </a:t>
            </a:r>
          </a:p>
          <a:p>
            <a:endParaRPr lang="en-US" dirty="0"/>
          </a:p>
        </p:txBody>
      </p:sp>
      <p:graphicFrame>
        <p:nvGraphicFramePr>
          <p:cNvPr id="5" name="Table 4"/>
          <p:cNvGraphicFramePr>
            <a:graphicFrameLocks noGrp="1"/>
          </p:cNvGraphicFramePr>
          <p:nvPr>
            <p:extLst>
              <p:ext uri="{D42A27DB-BD31-4B8C-83A1-F6EECF244321}">
                <p14:modId xmlns:p14="http://schemas.microsoft.com/office/powerpoint/2010/main" val="4065517665"/>
              </p:ext>
            </p:extLst>
          </p:nvPr>
        </p:nvGraphicFramePr>
        <p:xfrm>
          <a:off x="914400" y="2133600"/>
          <a:ext cx="7315200" cy="876808"/>
        </p:xfrm>
        <a:graphic>
          <a:graphicData uri="http://schemas.openxmlformats.org/drawingml/2006/table">
            <a:tbl>
              <a:tblPr firstRow="1" bandRow="1">
                <a:tableStyleId>{3B4B98B0-60AC-42C2-AFA5-B58CD77FA1E5}</a:tableStyleId>
              </a:tblPr>
              <a:tblGrid>
                <a:gridCol w="7315200"/>
              </a:tblGrid>
              <a:tr h="370840">
                <a:tc>
                  <a:txBody>
                    <a:bodyPr/>
                    <a:lstStyle/>
                    <a:p>
                      <a:pPr lvl="0">
                        <a:lnSpc>
                          <a:spcPct val="80000"/>
                        </a:lnSpc>
                        <a:buFont typeface="Wingdings" pitchFamily="84" charset="2"/>
                        <a:buNone/>
                      </a:pPr>
                      <a:r>
                        <a:rPr lang="en-US" altLang="en-US" sz="1700" b="0" i="1" dirty="0" smtClean="0">
                          <a:solidFill>
                            <a:schemeClr val="tx1"/>
                          </a:solidFill>
                        </a:rPr>
                        <a:t>All humans are mortal</a:t>
                      </a:r>
                      <a:r>
                        <a:rPr lang="en-US" altLang="en-US" sz="1700" b="0" i="1" dirty="0" smtClean="0">
                          <a:solidFill>
                            <a:srgbClr val="010000"/>
                          </a:solidFill>
                        </a:rPr>
                        <a:t>. 			</a:t>
                      </a:r>
                      <a:r>
                        <a:rPr lang="en-US" altLang="en-US" sz="1700" b="0" dirty="0" smtClean="0">
                          <a:solidFill>
                            <a:srgbClr val="FF0000"/>
                          </a:solidFill>
                        </a:rPr>
                        <a:t>(axiom)</a:t>
                      </a:r>
                    </a:p>
                    <a:p>
                      <a:pPr lvl="0">
                        <a:lnSpc>
                          <a:spcPct val="80000"/>
                        </a:lnSpc>
                        <a:buFont typeface="Wingdings" pitchFamily="84" charset="2"/>
                        <a:buNone/>
                      </a:pPr>
                      <a:r>
                        <a:rPr lang="en-US" altLang="en-US" sz="1700" b="0" i="1" dirty="0" smtClean="0">
                          <a:solidFill>
                            <a:schemeClr val="tx1"/>
                          </a:solidFill>
                        </a:rPr>
                        <a:t>Socrates is a human. </a:t>
                      </a:r>
                      <a:r>
                        <a:rPr lang="en-US" altLang="en-US" sz="1700" b="0" i="1" dirty="0" smtClean="0">
                          <a:solidFill>
                            <a:srgbClr val="010000"/>
                          </a:solidFill>
                        </a:rPr>
                        <a:t>			</a:t>
                      </a:r>
                      <a:r>
                        <a:rPr lang="en-US" altLang="en-US" sz="1700" b="0" dirty="0" smtClean="0">
                          <a:solidFill>
                            <a:srgbClr val="FF0000"/>
                          </a:solidFill>
                        </a:rPr>
                        <a:t>(fact/ premise)</a:t>
                      </a:r>
                      <a:r>
                        <a:rPr lang="en-US" altLang="en-US" sz="1700" b="0" i="1" dirty="0" smtClean="0">
                          <a:solidFill>
                            <a:srgbClr val="010000"/>
                          </a:solidFill>
                        </a:rPr>
                        <a:t>	</a:t>
                      </a:r>
                      <a:endParaRPr lang="en-US" sz="1700" b="0" dirty="0"/>
                    </a:p>
                  </a:txBody>
                  <a:tcPr/>
                </a:tc>
              </a:tr>
              <a:tr h="370840">
                <a:tc>
                  <a:txBody>
                    <a:bodyPr/>
                    <a:lstStyle/>
                    <a:p>
                      <a:r>
                        <a:rPr lang="en-US" altLang="en-US" sz="1700" b="0" i="1" dirty="0" smtClean="0">
                          <a:solidFill>
                            <a:schemeClr val="tx1"/>
                          </a:solidFill>
                        </a:rPr>
                        <a:t>Therefore, it follows that Socrates is mortal</a:t>
                      </a:r>
                      <a:r>
                        <a:rPr lang="en-US" altLang="en-US" sz="1700" b="0" i="1" dirty="0" smtClean="0">
                          <a:solidFill>
                            <a:srgbClr val="010000"/>
                          </a:solidFill>
                        </a:rPr>
                        <a:t>. 	</a:t>
                      </a:r>
                      <a:r>
                        <a:rPr lang="en-US" altLang="en-US" sz="1700" b="0" dirty="0" smtClean="0">
                          <a:solidFill>
                            <a:srgbClr val="FF0000"/>
                          </a:solidFill>
                        </a:rPr>
                        <a:t>(conclusion)</a:t>
                      </a:r>
                      <a:r>
                        <a:rPr lang="en-US" altLang="en-US" sz="1700" b="0" i="1" dirty="0" smtClean="0">
                          <a:solidFill>
                            <a:srgbClr val="FF0000"/>
                          </a:solidFill>
                        </a:rPr>
                        <a:t> </a:t>
                      </a:r>
                      <a:endParaRPr lang="en-US" sz="1700" b="0" dirty="0"/>
                    </a:p>
                  </a:txBody>
                  <a:tcP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90014672"/>
              </p:ext>
            </p:extLst>
          </p:nvPr>
        </p:nvGraphicFramePr>
        <p:xfrm>
          <a:off x="914400" y="3695192"/>
          <a:ext cx="7315200" cy="1084072"/>
        </p:xfrm>
        <a:graphic>
          <a:graphicData uri="http://schemas.openxmlformats.org/drawingml/2006/table">
            <a:tbl>
              <a:tblPr firstRow="1" bandRow="1">
                <a:tableStyleId>{3B4B98B0-60AC-42C2-AFA5-B58CD77FA1E5}</a:tableStyleId>
              </a:tblPr>
              <a:tblGrid>
                <a:gridCol w="7315200"/>
              </a:tblGrid>
              <a:tr h="370840">
                <a:tc>
                  <a:txBody>
                    <a:bodyPr/>
                    <a:lstStyle/>
                    <a:p>
                      <a:pPr lvl="0">
                        <a:lnSpc>
                          <a:spcPct val="80000"/>
                        </a:lnSpc>
                        <a:buFont typeface="Wingdings" pitchFamily="84" charset="2"/>
                        <a:buNone/>
                      </a:pPr>
                      <a:r>
                        <a:rPr lang="en-US" altLang="en-US" sz="1700" b="0" i="1" dirty="0" smtClean="0">
                          <a:solidFill>
                            <a:schemeClr val="tx1"/>
                          </a:solidFill>
                        </a:rPr>
                        <a:t>Socrates is a human </a:t>
                      </a:r>
                      <a:r>
                        <a:rPr lang="en-US" altLang="en-US" sz="1700" b="0" i="1" dirty="0" smtClean="0">
                          <a:solidFill>
                            <a:srgbClr val="010000"/>
                          </a:solidFill>
                        </a:rPr>
                        <a:t>				</a:t>
                      </a:r>
                      <a:r>
                        <a:rPr lang="en-US" altLang="en-US" sz="1700" b="0" dirty="0" smtClean="0">
                          <a:solidFill>
                            <a:srgbClr val="FF0000"/>
                          </a:solidFill>
                        </a:rPr>
                        <a:t>(background knowledge)</a:t>
                      </a:r>
                    </a:p>
                    <a:p>
                      <a:pPr lvl="0">
                        <a:lnSpc>
                          <a:spcPct val="80000"/>
                        </a:lnSpc>
                        <a:buFont typeface="Wingdings" pitchFamily="84" charset="2"/>
                        <a:buNone/>
                      </a:pPr>
                      <a:r>
                        <a:rPr lang="en-US" altLang="en-US" sz="1700" b="0" i="1" dirty="0" smtClean="0">
                          <a:solidFill>
                            <a:schemeClr val="tx1"/>
                          </a:solidFill>
                        </a:rPr>
                        <a:t>Socrates is mortal 	</a:t>
                      </a:r>
                      <a:r>
                        <a:rPr lang="en-US" altLang="en-US" sz="1700" b="0" i="1" dirty="0" smtClean="0">
                          <a:solidFill>
                            <a:srgbClr val="010000"/>
                          </a:solidFill>
                        </a:rPr>
                        <a:t>			 </a:t>
                      </a:r>
                      <a:r>
                        <a:rPr lang="en-US" altLang="en-US" sz="1700" b="0" dirty="0" smtClean="0">
                          <a:solidFill>
                            <a:srgbClr val="FF0000"/>
                          </a:solidFill>
                        </a:rPr>
                        <a:t>(observation/ example)</a:t>
                      </a:r>
                      <a:r>
                        <a:rPr lang="en-US" altLang="en-US" sz="1700" b="0" i="1" dirty="0" smtClean="0">
                          <a:solidFill>
                            <a:srgbClr val="010000"/>
                          </a:solidFill>
                        </a:rPr>
                        <a:t>	</a:t>
                      </a:r>
                      <a:endParaRPr lang="en-US" sz="1700" b="0" dirty="0"/>
                    </a:p>
                  </a:txBody>
                  <a:tcPr/>
                </a:tc>
              </a:tr>
              <a:tr h="370840">
                <a:tc>
                  <a:txBody>
                    <a:bodyPr/>
                    <a:lstStyle/>
                    <a:p>
                      <a:r>
                        <a:rPr lang="en-US" altLang="en-US" sz="1700" b="0" i="1" dirty="0" smtClean="0">
                          <a:solidFill>
                            <a:schemeClr val="tx1"/>
                          </a:solidFill>
                        </a:rPr>
                        <a:t>Therefore, I hypothesize that all humans are mortal </a:t>
                      </a:r>
                      <a:r>
                        <a:rPr lang="en-US" altLang="en-US" sz="1700" b="0" i="1" dirty="0" smtClean="0">
                          <a:solidFill>
                            <a:srgbClr val="010000"/>
                          </a:solidFill>
                        </a:rPr>
                        <a:t>	</a:t>
                      </a:r>
                      <a:r>
                        <a:rPr lang="en-US" altLang="en-US" sz="1700" b="0" dirty="0" smtClean="0">
                          <a:solidFill>
                            <a:srgbClr val="FF0000"/>
                          </a:solidFill>
                        </a:rPr>
                        <a:t>(generalization)</a:t>
                      </a:r>
                      <a:endParaRPr lang="en-US" sz="1700" b="0" dirty="0"/>
                    </a:p>
                  </a:txBody>
                  <a:tcPr/>
                </a:tc>
              </a:tr>
            </a:tbl>
          </a:graphicData>
        </a:graphic>
      </p:graphicFrame>
      <p:graphicFrame>
        <p:nvGraphicFramePr>
          <p:cNvPr id="7" name="Table 6"/>
          <p:cNvGraphicFramePr>
            <a:graphicFrameLocks noGrp="1"/>
          </p:cNvGraphicFramePr>
          <p:nvPr>
            <p:extLst>
              <p:ext uri="{D42A27DB-BD31-4B8C-83A1-F6EECF244321}">
                <p14:modId xmlns:p14="http://schemas.microsoft.com/office/powerpoint/2010/main" val="2261579459"/>
              </p:ext>
            </p:extLst>
          </p:nvPr>
        </p:nvGraphicFramePr>
        <p:xfrm>
          <a:off x="914400" y="5392928"/>
          <a:ext cx="7315200" cy="886968"/>
        </p:xfrm>
        <a:graphic>
          <a:graphicData uri="http://schemas.openxmlformats.org/drawingml/2006/table">
            <a:tbl>
              <a:tblPr firstRow="1" bandRow="1">
                <a:tableStyleId>{3B4B98B0-60AC-42C2-AFA5-B58CD77FA1E5}</a:tableStyleId>
              </a:tblPr>
              <a:tblGrid>
                <a:gridCol w="7315200"/>
              </a:tblGrid>
              <a:tr h="370840">
                <a:tc>
                  <a:txBody>
                    <a:bodyPr/>
                    <a:lstStyle/>
                    <a:p>
                      <a:pPr lvl="0">
                        <a:lnSpc>
                          <a:spcPct val="80000"/>
                        </a:lnSpc>
                        <a:buFont typeface="Wingdings" pitchFamily="84" charset="2"/>
                        <a:buNone/>
                      </a:pPr>
                      <a:r>
                        <a:rPr lang="en-US" altLang="en-US" sz="1700" b="0" i="1" dirty="0" smtClean="0">
                          <a:solidFill>
                            <a:schemeClr val="tx1"/>
                          </a:solidFill>
                        </a:rPr>
                        <a:t>All humans are mortal </a:t>
                      </a:r>
                      <a:r>
                        <a:rPr lang="en-US" altLang="en-US" sz="1700" b="0" i="1" dirty="0" smtClean="0">
                          <a:solidFill>
                            <a:srgbClr val="010000"/>
                          </a:solidFill>
                        </a:rPr>
                        <a:t>			</a:t>
                      </a:r>
                      <a:r>
                        <a:rPr lang="en-US" altLang="en-US" sz="1700" b="0" dirty="0" smtClean="0">
                          <a:solidFill>
                            <a:srgbClr val="FF0000"/>
                          </a:solidFill>
                        </a:rPr>
                        <a:t>(theory)</a:t>
                      </a:r>
                    </a:p>
                    <a:p>
                      <a:pPr lvl="0">
                        <a:lnSpc>
                          <a:spcPct val="80000"/>
                        </a:lnSpc>
                        <a:buFont typeface="Wingdings" pitchFamily="84" charset="2"/>
                        <a:buNone/>
                      </a:pPr>
                      <a:r>
                        <a:rPr lang="en-US" altLang="en-US" sz="1700" b="0" i="1" dirty="0" smtClean="0">
                          <a:solidFill>
                            <a:schemeClr val="tx1"/>
                          </a:solidFill>
                        </a:rPr>
                        <a:t>Socrates is mortal 	</a:t>
                      </a:r>
                      <a:r>
                        <a:rPr lang="en-US" altLang="en-US" sz="1700" b="0" i="1" dirty="0" smtClean="0">
                          <a:solidFill>
                            <a:srgbClr val="010000"/>
                          </a:solidFill>
                        </a:rPr>
                        <a:t>		       	</a:t>
                      </a:r>
                      <a:r>
                        <a:rPr lang="en-US" altLang="en-US" sz="1700" b="0" dirty="0" smtClean="0">
                          <a:solidFill>
                            <a:srgbClr val="FF0000"/>
                          </a:solidFill>
                        </a:rPr>
                        <a:t>(observation)</a:t>
                      </a:r>
                    </a:p>
                  </a:txBody>
                  <a:tcPr/>
                </a:tc>
              </a:tr>
              <a:tr h="370840">
                <a:tc>
                  <a: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en-US" sz="1700" i="1" dirty="0" smtClean="0">
                          <a:solidFill>
                            <a:schemeClr val="tx1"/>
                          </a:solidFill>
                        </a:rPr>
                        <a:t>Therefore, Socrates must have been a human </a:t>
                      </a:r>
                      <a:r>
                        <a:rPr lang="en-US" altLang="en-US" sz="1900" i="1" dirty="0" smtClean="0">
                          <a:solidFill>
                            <a:srgbClr val="010000"/>
                          </a:solidFill>
                        </a:rPr>
                        <a:t>	</a:t>
                      </a:r>
                      <a:r>
                        <a:rPr lang="en-US" altLang="en-US" sz="1700" dirty="0" smtClean="0">
                          <a:solidFill>
                            <a:srgbClr val="FF0000"/>
                          </a:solidFill>
                        </a:rPr>
                        <a:t>(diagnosis)</a:t>
                      </a:r>
                    </a:p>
                  </a:txBody>
                  <a:tcPr/>
                </a:tc>
              </a:tr>
            </a:tbl>
          </a:graphicData>
        </a:graphic>
      </p:graphicFrame>
      <p:sp>
        <p:nvSpPr>
          <p:cNvPr id="8" name="TextBox 7"/>
          <p:cNvSpPr txBox="1"/>
          <p:nvPr/>
        </p:nvSpPr>
        <p:spPr>
          <a:xfrm>
            <a:off x="533400" y="1905000"/>
            <a:ext cx="184731" cy="369332"/>
          </a:xfrm>
          <a:prstGeom prst="rect">
            <a:avLst/>
          </a:prstGeom>
          <a:noFill/>
        </p:spPr>
        <p:txBody>
          <a:bodyPr wrap="none" rtlCol="0">
            <a:spAutoFit/>
          </a:bodyPr>
          <a:lstStyle/>
          <a:p>
            <a:endParaRPr lang="en-US" dirty="0"/>
          </a:p>
        </p:txBody>
      </p:sp>
      <p:sp>
        <p:nvSpPr>
          <p:cNvPr id="10" name="TextBox 9"/>
          <p:cNvSpPr txBox="1"/>
          <p:nvPr/>
        </p:nvSpPr>
        <p:spPr>
          <a:xfrm>
            <a:off x="546936" y="1655134"/>
            <a:ext cx="1358064" cy="369332"/>
          </a:xfrm>
          <a:prstGeom prst="rect">
            <a:avLst/>
          </a:prstGeom>
          <a:noFill/>
        </p:spPr>
        <p:txBody>
          <a:bodyPr wrap="none" rtlCol="0">
            <a:spAutoFit/>
          </a:bodyPr>
          <a:lstStyle/>
          <a:p>
            <a:r>
              <a:rPr lang="en-US" b="1" dirty="0">
                <a:solidFill>
                  <a:srgbClr val="FF0000"/>
                </a:solidFill>
              </a:rPr>
              <a:t>Deduction:</a:t>
            </a:r>
            <a:endParaRPr lang="en-US" dirty="0"/>
          </a:p>
        </p:txBody>
      </p:sp>
      <p:sp>
        <p:nvSpPr>
          <p:cNvPr id="11" name="TextBox 10"/>
          <p:cNvSpPr txBox="1"/>
          <p:nvPr/>
        </p:nvSpPr>
        <p:spPr>
          <a:xfrm>
            <a:off x="533400" y="3313493"/>
            <a:ext cx="1338828" cy="369332"/>
          </a:xfrm>
          <a:prstGeom prst="rect">
            <a:avLst/>
          </a:prstGeom>
          <a:noFill/>
        </p:spPr>
        <p:txBody>
          <a:bodyPr wrap="none" rtlCol="0">
            <a:spAutoFit/>
          </a:bodyPr>
          <a:lstStyle/>
          <a:p>
            <a:r>
              <a:rPr lang="en-US" b="1" dirty="0" smtClean="0">
                <a:solidFill>
                  <a:srgbClr val="FF0000"/>
                </a:solidFill>
              </a:rPr>
              <a:t>Induction: </a:t>
            </a:r>
            <a:endParaRPr lang="en-US" dirty="0"/>
          </a:p>
        </p:txBody>
      </p:sp>
      <p:sp>
        <p:nvSpPr>
          <p:cNvPr id="13" name="TextBox 12"/>
          <p:cNvSpPr txBox="1"/>
          <p:nvPr/>
        </p:nvSpPr>
        <p:spPr>
          <a:xfrm>
            <a:off x="609600" y="4964668"/>
            <a:ext cx="1428596" cy="369332"/>
          </a:xfrm>
          <a:prstGeom prst="rect">
            <a:avLst/>
          </a:prstGeom>
          <a:noFill/>
        </p:spPr>
        <p:txBody>
          <a:bodyPr wrap="none" rtlCol="0">
            <a:spAutoFit/>
          </a:bodyPr>
          <a:lstStyle/>
          <a:p>
            <a:r>
              <a:rPr lang="en-US" b="1" dirty="0" smtClean="0">
                <a:solidFill>
                  <a:srgbClr val="FF0000"/>
                </a:solidFill>
              </a:rPr>
              <a:t>Abduction: </a:t>
            </a:r>
            <a:endParaRPr lang="en-US" dirty="0"/>
          </a:p>
        </p:txBody>
      </p:sp>
    </p:spTree>
    <p:extLst>
      <p:ext uri="{BB962C8B-B14F-4D97-AF65-F5344CB8AC3E}">
        <p14:creationId xmlns:p14="http://schemas.microsoft.com/office/powerpoint/2010/main" val="1691152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6" end="6"/>
                                            </p:txEl>
                                          </p:spTgt>
                                        </p:tgtEl>
                                        <p:attrNameLst>
                                          <p:attrName>style.visibility</p:attrName>
                                        </p:attrNameLst>
                                      </p:cBhvr>
                                      <p:to>
                                        <p:strVal val="visible"/>
                                      </p:to>
                                    </p:set>
                                    <p:animEffect transition="in" filter="fade">
                                      <p:cBhvr>
                                        <p:cTn id="17" dur="500"/>
                                        <p:tgtEl>
                                          <p:spTgt spid="4">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12" end="12"/>
                                            </p:txEl>
                                          </p:spTgt>
                                        </p:tgtEl>
                                        <p:attrNameLst>
                                          <p:attrName>style.visibility</p:attrName>
                                        </p:attrNameLst>
                                      </p:cBhvr>
                                      <p:to>
                                        <p:strVal val="visible"/>
                                      </p:to>
                                    </p:set>
                                    <p:animEffect transition="in" filter="fade">
                                      <p:cBhvr>
                                        <p:cTn id="27" dur="500"/>
                                        <p:tgtEl>
                                          <p:spTgt spid="4">
                                            <p:txEl>
                                              <p:pRg st="12" end="12"/>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7"/>
                                        </p:tgtEl>
                                        <p:attrNameLst>
                                          <p:attrName>style.visibility</p:attrName>
                                        </p:attrNameLst>
                                      </p:cBhvr>
                                      <p:to>
                                        <p:strVal val="visible"/>
                                      </p:to>
                                    </p:set>
                                    <p:animEffect transition="in" filter="fade">
                                      <p:cBhvr>
                                        <p:cTn id="3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1600200"/>
          </a:xfrm>
        </p:spPr>
        <p:txBody>
          <a:bodyPr/>
          <a:lstStyle/>
          <a:p>
            <a:pPr algn="l"/>
            <a:r>
              <a:rPr lang="en-US" sz="4800" dirty="0" smtClean="0"/>
              <a:t>Programs With Commonsense </a:t>
            </a:r>
            <a:endParaRPr lang="en-US" sz="4800" dirty="0"/>
          </a:p>
        </p:txBody>
      </p:sp>
      <p:sp>
        <p:nvSpPr>
          <p:cNvPr id="3" name="Content Placeholder 2"/>
          <p:cNvSpPr>
            <a:spLocks noGrp="1"/>
          </p:cNvSpPr>
          <p:nvPr>
            <p:ph idx="1"/>
          </p:nvPr>
        </p:nvSpPr>
        <p:spPr/>
        <p:txBody>
          <a:bodyPr/>
          <a:lstStyle/>
          <a:p>
            <a:pPr marL="0" indent="0">
              <a:buNone/>
            </a:pPr>
            <a:r>
              <a:rPr lang="en-US" dirty="0"/>
              <a:t>(John McCarthy, </a:t>
            </a:r>
            <a:r>
              <a:rPr lang="en-US" dirty="0" smtClean="0"/>
              <a:t>1959)</a:t>
            </a:r>
            <a:endParaRPr lang="en-US" dirty="0"/>
          </a:p>
        </p:txBody>
      </p:sp>
      <p:pic>
        <p:nvPicPr>
          <p:cNvPr id="5124" name="Picture 4" descr="http://www.computerhistory.org/fellowawards/media/img/objects/2-4a.Stanford_University.McCarthy-John.c1967.L062302006.STANFORD_UNIVERSITY.src.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319087"/>
            <a:ext cx="3262313" cy="3262313"/>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p:cNvSpPr txBox="1"/>
          <p:nvPr/>
        </p:nvSpPr>
        <p:spPr>
          <a:xfrm>
            <a:off x="381000" y="2209800"/>
            <a:ext cx="5257800" cy="646331"/>
          </a:xfrm>
          <a:prstGeom prst="rect">
            <a:avLst/>
          </a:prstGeom>
          <a:noFill/>
        </p:spPr>
        <p:txBody>
          <a:bodyPr wrap="square" rtlCol="0">
            <a:spAutoFit/>
          </a:bodyPr>
          <a:lstStyle/>
          <a:p>
            <a:r>
              <a:rPr lang="en-US" dirty="0" smtClean="0"/>
              <a:t>Formalize world in </a:t>
            </a:r>
            <a:r>
              <a:rPr lang="en-US" b="1" dirty="0" smtClean="0">
                <a:solidFill>
                  <a:srgbClr val="0070C0"/>
                </a:solidFill>
              </a:rPr>
              <a:t>logical</a:t>
            </a:r>
            <a:r>
              <a:rPr lang="en-US" dirty="0" smtClean="0"/>
              <a:t> form!</a:t>
            </a:r>
          </a:p>
          <a:p>
            <a:endParaRPr lang="en-US" dirty="0"/>
          </a:p>
        </p:txBody>
      </p:sp>
      <mc:AlternateContent xmlns:mc="http://schemas.openxmlformats.org/markup-compatibility/2006" xmlns:a14="http://schemas.microsoft.com/office/drawing/2010/main">
        <mc:Choice Requires="a14">
          <p:sp>
            <p:nvSpPr>
              <p:cNvPr id="4" name="Rounded Rectangle 3"/>
              <p:cNvSpPr/>
              <p:nvPr/>
            </p:nvSpPr>
            <p:spPr>
              <a:xfrm>
                <a:off x="533400" y="2667000"/>
                <a:ext cx="3810000" cy="914400"/>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rgbClr val="00B050"/>
                    </a:solidFill>
                  </a:rPr>
                  <a:t>Example: </a:t>
                </a:r>
              </a:p>
              <a:p>
                <a:pPr algn="ctr"/>
                <a:r>
                  <a:rPr lang="en-US" sz="1600" dirty="0" smtClean="0"/>
                  <a:t>“My </a:t>
                </a:r>
                <a:r>
                  <a:rPr lang="en-US" sz="1600" dirty="0"/>
                  <a:t>desk is at </a:t>
                </a:r>
                <a:r>
                  <a:rPr lang="en-US" sz="1600" dirty="0" smtClean="0"/>
                  <a:t>home” </a:t>
                </a:r>
                <a14:m>
                  <m:oMath xmlns:m="http://schemas.openxmlformats.org/officeDocument/2006/math">
                    <m:r>
                      <a:rPr lang="en-US" sz="1600" i="1" smtClean="0">
                        <a:latin typeface="Cambria Math"/>
                        <a:ea typeface="Cambria Math"/>
                      </a:rPr>
                      <m:t>→</m:t>
                    </m:r>
                  </m:oMath>
                </a14:m>
                <a:r>
                  <a:rPr lang="en-US" sz="1600" dirty="0" smtClean="0"/>
                  <a:t>  at(I</a:t>
                </a:r>
                <a:r>
                  <a:rPr lang="en-US" sz="1600" dirty="0"/>
                  <a:t>, desk</a:t>
                </a:r>
                <a:r>
                  <a:rPr lang="en-US" sz="1600" dirty="0" smtClean="0"/>
                  <a:t>)</a:t>
                </a:r>
                <a:endParaRPr lang="en-US" sz="1600" dirty="0"/>
              </a:p>
              <a:p>
                <a:pPr algn="ctr"/>
                <a:r>
                  <a:rPr lang="en-US" sz="1600" dirty="0" smtClean="0"/>
                  <a:t>“Desk </a:t>
                </a:r>
                <a:r>
                  <a:rPr lang="en-US" sz="1600" dirty="0"/>
                  <a:t>is at </a:t>
                </a:r>
                <a:r>
                  <a:rPr lang="en-US" sz="1600" dirty="0" smtClean="0"/>
                  <a:t>home” </a:t>
                </a:r>
                <a14:m>
                  <m:oMath xmlns:m="http://schemas.openxmlformats.org/officeDocument/2006/math">
                    <m:r>
                      <a:rPr lang="en-US" sz="1600" i="1">
                        <a:latin typeface="Cambria Math"/>
                        <a:ea typeface="Cambria Math"/>
                      </a:rPr>
                      <m:t>→</m:t>
                    </m:r>
                  </m:oMath>
                </a14:m>
                <a:r>
                  <a:rPr lang="en-US" sz="1600" dirty="0"/>
                  <a:t> at(desk, home</a:t>
                </a:r>
                <a:r>
                  <a:rPr lang="en-US" sz="1600" dirty="0" smtClean="0"/>
                  <a:t>)</a:t>
                </a:r>
                <a:endParaRPr lang="en-US" sz="1600" dirty="0"/>
              </a:p>
            </p:txBody>
          </p:sp>
        </mc:Choice>
        <mc:Fallback xmlns="">
          <p:sp>
            <p:nvSpPr>
              <p:cNvPr id="4" name="Rounded Rectangle 3"/>
              <p:cNvSpPr>
                <a:spLocks noRot="1" noChangeAspect="1" noMove="1" noResize="1" noEditPoints="1" noAdjustHandles="1" noChangeArrowheads="1" noChangeShapeType="1" noTextEdit="1"/>
              </p:cNvSpPr>
              <p:nvPr/>
            </p:nvSpPr>
            <p:spPr>
              <a:xfrm>
                <a:off x="533400" y="2667000"/>
                <a:ext cx="3810000" cy="914400"/>
              </a:xfrm>
              <a:prstGeom prst="roundRect">
                <a:avLst/>
              </a:prstGeom>
              <a:blipFill rotWithShape="1">
                <a:blip r:embed="rId4"/>
                <a:stretch>
                  <a:fillRect/>
                </a:stretch>
              </a:blipFill>
            </p:spPr>
            <p:txBody>
              <a:bodyPr/>
              <a:lstStyle/>
              <a:p>
                <a:r>
                  <a:rPr lang="en-US">
                    <a:noFill/>
                  </a:rPr>
                  <a:t> </a:t>
                </a:r>
              </a:p>
            </p:txBody>
          </p:sp>
        </mc:Fallback>
      </mc:AlternateContent>
      <p:sp>
        <p:nvSpPr>
          <p:cNvPr id="7" name="Rectangle 6"/>
          <p:cNvSpPr/>
          <p:nvPr/>
        </p:nvSpPr>
        <p:spPr>
          <a:xfrm>
            <a:off x="457200" y="3810000"/>
            <a:ext cx="8367712"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700" b="1" dirty="0" smtClean="0">
                <a:solidFill>
                  <a:srgbClr val="FF0000"/>
                </a:solidFill>
              </a:rPr>
              <a:t>Hypothesis:</a:t>
            </a:r>
            <a:r>
              <a:rPr lang="en-US" sz="1700" dirty="0" smtClean="0"/>
              <a:t>  Commonsense </a:t>
            </a:r>
            <a:r>
              <a:rPr lang="en-US" sz="1700" dirty="0"/>
              <a:t>knowledge </a:t>
            </a:r>
            <a:r>
              <a:rPr lang="en-US" sz="1700" dirty="0" smtClean="0"/>
              <a:t>can </a:t>
            </a:r>
            <a:r>
              <a:rPr lang="en-US" sz="1700" dirty="0"/>
              <a:t>be formalized with </a:t>
            </a:r>
            <a:r>
              <a:rPr lang="en-US" sz="1700" dirty="0" smtClean="0"/>
              <a:t>logic. </a:t>
            </a:r>
          </a:p>
        </p:txBody>
      </p:sp>
      <p:sp>
        <p:nvSpPr>
          <p:cNvPr id="9" name="Rectangle 8"/>
          <p:cNvSpPr/>
          <p:nvPr/>
        </p:nvSpPr>
        <p:spPr>
          <a:xfrm>
            <a:off x="457200" y="5867400"/>
            <a:ext cx="8367712" cy="457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1700" b="1" dirty="0" smtClean="0">
                <a:solidFill>
                  <a:srgbClr val="FF0000"/>
                </a:solidFill>
              </a:rPr>
              <a:t>Hypothesis: </a:t>
            </a:r>
            <a:r>
              <a:rPr lang="en-US" sz="1600" dirty="0" smtClean="0"/>
              <a:t>Commonsense </a:t>
            </a:r>
            <a:r>
              <a:rPr lang="en-US" sz="1600" dirty="0"/>
              <a:t>problems are solved by logical reasoning </a:t>
            </a:r>
            <a:endParaRPr lang="en-US" sz="1700" dirty="0"/>
          </a:p>
        </p:txBody>
      </p:sp>
      <p:sp>
        <p:nvSpPr>
          <p:cNvPr id="12" name="TextBox 11"/>
          <p:cNvSpPr txBox="1"/>
          <p:nvPr/>
        </p:nvSpPr>
        <p:spPr>
          <a:xfrm>
            <a:off x="381000" y="4459069"/>
            <a:ext cx="5257800" cy="369332"/>
          </a:xfrm>
          <a:prstGeom prst="rect">
            <a:avLst/>
          </a:prstGeom>
          <a:noFill/>
        </p:spPr>
        <p:txBody>
          <a:bodyPr wrap="square" rtlCol="0">
            <a:spAutoFit/>
          </a:bodyPr>
          <a:lstStyle/>
          <a:p>
            <a:r>
              <a:rPr lang="en-US" dirty="0" smtClean="0"/>
              <a:t>Do </a:t>
            </a:r>
            <a:r>
              <a:rPr lang="en-US" b="1" dirty="0" smtClean="0">
                <a:solidFill>
                  <a:srgbClr val="0070C0"/>
                </a:solidFill>
              </a:rPr>
              <a:t>reasoning </a:t>
            </a:r>
            <a:r>
              <a:rPr lang="en-US" dirty="0" smtClean="0"/>
              <a:t>on formal premises! </a:t>
            </a:r>
          </a:p>
        </p:txBody>
      </p:sp>
      <mc:AlternateContent xmlns:mc="http://schemas.openxmlformats.org/markup-compatibility/2006" xmlns:a14="http://schemas.microsoft.com/office/drawing/2010/main">
        <mc:Choice Requires="a14">
          <p:sp>
            <p:nvSpPr>
              <p:cNvPr id="13" name="Rounded Rectangle 12"/>
              <p:cNvSpPr/>
              <p:nvPr/>
            </p:nvSpPr>
            <p:spPr>
              <a:xfrm>
                <a:off x="476480" y="4980801"/>
                <a:ext cx="3866920" cy="810399"/>
              </a:xfrm>
              <a:prstGeom prst="round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b="1" dirty="0" smtClean="0">
                    <a:solidFill>
                      <a:srgbClr val="00B050"/>
                    </a:solidFill>
                  </a:rPr>
                  <a:t>Example Contd.:     </a:t>
                </a:r>
              </a:p>
              <a:p>
                <a:pPr algn="ctr"/>
                <a14:m>
                  <m:oMath xmlns:m="http://schemas.openxmlformats.org/officeDocument/2006/math">
                    <m:r>
                      <a:rPr lang="en-US" sz="1600" i="1" smtClean="0">
                        <a:latin typeface="Cambria Math"/>
                        <a:ea typeface="Cambria Math"/>
                      </a:rPr>
                      <m:t>∀</m:t>
                    </m:r>
                    <m:r>
                      <a:rPr lang="en-US" sz="1600" b="0" i="1" smtClean="0">
                        <a:latin typeface="Cambria Math"/>
                        <a:ea typeface="Cambria Math"/>
                      </a:rPr>
                      <m:t>𝑥</m:t>
                    </m:r>
                    <m:r>
                      <a:rPr lang="en-US" sz="1600" i="1">
                        <a:latin typeface="Cambria Math"/>
                        <a:ea typeface="Cambria Math"/>
                      </a:rPr>
                      <m:t>∀</m:t>
                    </m:r>
                    <m:r>
                      <a:rPr lang="en-US" sz="1600" b="0" i="1" smtClean="0">
                        <a:latin typeface="Cambria Math"/>
                        <a:ea typeface="Cambria Math"/>
                      </a:rPr>
                      <m:t>𝑦</m:t>
                    </m:r>
                  </m:oMath>
                </a14:m>
                <a:r>
                  <a:rPr lang="en-US" sz="1600" dirty="0" smtClean="0">
                    <a:ea typeface="Cambria Math"/>
                  </a:rPr>
                  <a:t> </a:t>
                </a:r>
                <a14:m>
                  <m:oMath xmlns:m="http://schemas.openxmlformats.org/officeDocument/2006/math">
                    <m:r>
                      <a:rPr lang="en-US" sz="1600" i="1">
                        <a:latin typeface="Cambria Math"/>
                        <a:ea typeface="Cambria Math"/>
                      </a:rPr>
                      <m:t>∀</m:t>
                    </m:r>
                    <m:r>
                      <a:rPr lang="en-US" sz="1600" b="0" i="1" smtClean="0">
                        <a:latin typeface="Cambria Math"/>
                        <a:ea typeface="Cambria Math"/>
                      </a:rPr>
                      <m:t>𝑧</m:t>
                    </m:r>
                    <m:r>
                      <a:rPr lang="en-US" sz="1600" i="1">
                        <a:latin typeface="Cambria Math"/>
                        <a:ea typeface="Cambria Math"/>
                      </a:rPr>
                      <m:t> </m:t>
                    </m:r>
                  </m:oMath>
                </a14:m>
                <a:r>
                  <a:rPr lang="en-US" sz="1600" dirty="0" smtClean="0">
                    <a:ea typeface="Cambria Math"/>
                  </a:rPr>
                  <a:t> at(x,y), at(</a:t>
                </a:r>
                <a:r>
                  <a:rPr lang="en-US" sz="1600" dirty="0" err="1" smtClean="0">
                    <a:ea typeface="Cambria Math"/>
                  </a:rPr>
                  <a:t>y,z</a:t>
                </a:r>
                <a:r>
                  <a:rPr lang="en-US" sz="1600" dirty="0" smtClean="0">
                    <a:ea typeface="Cambria Math"/>
                  </a:rPr>
                  <a:t>)</a:t>
                </a:r>
                <a14:m>
                  <m:oMath xmlns:m="http://schemas.openxmlformats.org/officeDocument/2006/math">
                    <m:r>
                      <a:rPr lang="en-US" sz="1600" i="1" smtClean="0">
                        <a:latin typeface="Cambria Math"/>
                        <a:ea typeface="Cambria Math"/>
                      </a:rPr>
                      <m:t>→</m:t>
                    </m:r>
                  </m:oMath>
                </a14:m>
                <a:r>
                  <a:rPr lang="en-US" sz="1600" dirty="0" smtClean="0"/>
                  <a:t>  at(x, z)  </a:t>
                </a:r>
                <a14:m>
                  <m:oMath xmlns:m="http://schemas.openxmlformats.org/officeDocument/2006/math">
                    <m:r>
                      <a:rPr lang="en-US" sz="1600" b="0" i="0" smtClean="0">
                        <a:latin typeface="Cambria Math"/>
                        <a:ea typeface="Cambria Math"/>
                      </a:rPr>
                      <m:t> </m:t>
                    </m:r>
                  </m:oMath>
                </a14:m>
                <a:endParaRPr lang="en-US" sz="1600" b="0" i="0" dirty="0" smtClean="0">
                  <a:latin typeface="Cambria Math"/>
                  <a:ea typeface="Cambria Math"/>
                </a:endParaRPr>
              </a:p>
              <a:p>
                <a:pPr algn="ctr"/>
                <a14:m>
                  <m:oMath xmlns:m="http://schemas.openxmlformats.org/officeDocument/2006/math">
                    <m:r>
                      <a:rPr lang="en-US" sz="1600" i="1" smtClean="0">
                        <a:latin typeface="Cambria Math"/>
                        <a:ea typeface="Cambria Math"/>
                      </a:rPr>
                      <m:t>∴</m:t>
                    </m:r>
                  </m:oMath>
                </a14:m>
                <a:r>
                  <a:rPr lang="en-US" sz="1600" dirty="0" smtClean="0"/>
                  <a:t>  at(I</a:t>
                </a:r>
                <a:r>
                  <a:rPr lang="en-US" sz="1600" dirty="0"/>
                  <a:t>, </a:t>
                </a:r>
                <a:r>
                  <a:rPr lang="en-US" sz="1600" dirty="0" smtClean="0"/>
                  <a:t>home)       </a:t>
                </a:r>
              </a:p>
            </p:txBody>
          </p:sp>
        </mc:Choice>
        <mc:Fallback xmlns="">
          <p:sp>
            <p:nvSpPr>
              <p:cNvPr id="13" name="Rounded Rectangle 12"/>
              <p:cNvSpPr>
                <a:spLocks noRot="1" noChangeAspect="1" noMove="1" noResize="1" noEditPoints="1" noAdjustHandles="1" noChangeArrowheads="1" noChangeShapeType="1" noTextEdit="1"/>
              </p:cNvSpPr>
              <p:nvPr/>
            </p:nvSpPr>
            <p:spPr>
              <a:xfrm>
                <a:off x="476480" y="4980801"/>
                <a:ext cx="3866920" cy="810399"/>
              </a:xfrm>
              <a:prstGeom prst="roundRect">
                <a:avLst/>
              </a:prstGeom>
              <a:blipFill rotWithShape="1">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858079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fade">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P spid="12" grpId="0"/>
      <p:bldP spid="1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pPr algn="l"/>
            <a:r>
              <a:rPr lang="en-US" sz="4800" dirty="0" smtClean="0"/>
              <a:t>STUDENT</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buNone/>
            </a:pPr>
            <a:r>
              <a:rPr lang="en-US" dirty="0" smtClean="0"/>
              <a:t>(Daniel G </a:t>
            </a:r>
            <a:r>
              <a:rPr lang="en-US" dirty="0" err="1" smtClean="0"/>
              <a:t>Bobrow</a:t>
            </a:r>
            <a:r>
              <a:rPr lang="en-US" dirty="0" smtClean="0"/>
              <a:t>, 1964)</a:t>
            </a:r>
            <a:endParaRPr lang="en-US" dirty="0"/>
          </a:p>
        </p:txBody>
      </p:sp>
      <p:pic>
        <p:nvPicPr>
          <p:cNvPr id="8194" name="Picture 2" descr="http://webmuseum.mit.edu/grabimg.php?wm=1&amp;kv=185970"/>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924512" y="228600"/>
            <a:ext cx="1762288" cy="2357263"/>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533400" y="1828800"/>
            <a:ext cx="7772400" cy="646331"/>
          </a:xfrm>
          <a:prstGeom prst="rect">
            <a:avLst/>
          </a:prstGeom>
        </p:spPr>
        <p:txBody>
          <a:bodyPr wrap="square">
            <a:spAutoFit/>
          </a:bodyPr>
          <a:lstStyle/>
          <a:p>
            <a:r>
              <a:rPr lang="en-US" b="1" dirty="0" smtClean="0">
                <a:solidFill>
                  <a:srgbClr val="0070C0"/>
                </a:solidFill>
              </a:rPr>
              <a:t>Goal:</a:t>
            </a:r>
            <a:r>
              <a:rPr lang="en-US" dirty="0" smtClean="0"/>
              <a:t> Elementary school algebra problem solver </a:t>
            </a:r>
          </a:p>
          <a:p>
            <a:r>
              <a:rPr lang="en-US" b="1" dirty="0" smtClean="0">
                <a:solidFill>
                  <a:srgbClr val="FF0000"/>
                </a:solidFill>
              </a:rPr>
              <a:t>Input:</a:t>
            </a:r>
            <a:r>
              <a:rPr lang="en-US" dirty="0" smtClean="0"/>
              <a:t> Natural Language </a:t>
            </a:r>
          </a:p>
        </p:txBody>
      </p:sp>
      <p:sp>
        <p:nvSpPr>
          <p:cNvPr id="5" name="Rectangle 4"/>
          <p:cNvSpPr/>
          <p:nvPr/>
        </p:nvSpPr>
        <p:spPr>
          <a:xfrm>
            <a:off x="568287" y="2706469"/>
            <a:ext cx="8118513" cy="646331"/>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2060"/>
                </a:solidFill>
              </a:rPr>
              <a:t>Example:</a:t>
            </a:r>
            <a:r>
              <a:rPr lang="en-US" dirty="0" smtClean="0"/>
              <a:t>  The sum of two numbers is 111. One of the numbers is consecutive to the other number. Find the two numbers. </a:t>
            </a:r>
            <a:endParaRPr lang="en-US" dirty="0"/>
          </a:p>
        </p:txBody>
      </p:sp>
      <p:sp>
        <p:nvSpPr>
          <p:cNvPr id="7" name="Rectangle 6"/>
          <p:cNvSpPr/>
          <p:nvPr/>
        </p:nvSpPr>
        <p:spPr>
          <a:xfrm>
            <a:off x="568287" y="3505200"/>
            <a:ext cx="8118513"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2060"/>
                </a:solidFill>
              </a:rPr>
              <a:t>Example:</a:t>
            </a:r>
            <a:r>
              <a:rPr lang="en-US" dirty="0" smtClean="0"/>
              <a:t>  Bill s father s uncle is twice as old as bills father. 2 years from now bill s father will be 3 times as old as bill. The sum of their ages  is 92. Find Bill s age.  </a:t>
            </a:r>
          </a:p>
        </p:txBody>
      </p:sp>
      <p:sp>
        <p:nvSpPr>
          <p:cNvPr id="8" name="Rectangle 7"/>
          <p:cNvSpPr/>
          <p:nvPr/>
        </p:nvSpPr>
        <p:spPr>
          <a:xfrm>
            <a:off x="568287" y="4572000"/>
            <a:ext cx="8118513" cy="923330"/>
          </a:xfrm>
          <a:prstGeom prst="rect">
            <a:avLst/>
          </a:prstGeom>
        </p:spPr>
        <p:style>
          <a:lnRef idx="1">
            <a:schemeClr val="accent6"/>
          </a:lnRef>
          <a:fillRef idx="2">
            <a:schemeClr val="accent6"/>
          </a:fillRef>
          <a:effectRef idx="1">
            <a:schemeClr val="accent6"/>
          </a:effectRef>
          <a:fontRef idx="minor">
            <a:schemeClr val="dk1"/>
          </a:fontRef>
        </p:style>
        <p:txBody>
          <a:bodyPr wrap="square">
            <a:spAutoFit/>
          </a:bodyPr>
          <a:lstStyle/>
          <a:p>
            <a:r>
              <a:rPr lang="en-US" b="1" dirty="0" smtClean="0">
                <a:solidFill>
                  <a:srgbClr val="002060"/>
                </a:solidFill>
              </a:rPr>
              <a:t>Example:</a:t>
            </a:r>
            <a:r>
              <a:rPr lang="en-US" dirty="0" smtClean="0"/>
              <a:t>  The distance between New York  to Los Angeles is 3000 miles. If the average speed of a jet place is 600 miles per hour find the time it takes to travel from New York to Los Angeles by jet. </a:t>
            </a:r>
          </a:p>
        </p:txBody>
      </p:sp>
    </p:spTree>
    <p:extLst>
      <p:ext uri="{BB962C8B-B14F-4D97-AF65-F5344CB8AC3E}">
        <p14:creationId xmlns:p14="http://schemas.microsoft.com/office/powerpoint/2010/main" val="10462109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52400"/>
            <a:ext cx="8229600" cy="990600"/>
          </a:xfrm>
        </p:spPr>
        <p:txBody>
          <a:bodyPr/>
          <a:lstStyle/>
          <a:p>
            <a:pPr algn="l"/>
            <a:r>
              <a:rPr lang="en-US" sz="4800" dirty="0" smtClean="0">
                <a:effectLst/>
              </a:rPr>
              <a:t>SHRDLU</a:t>
            </a:r>
            <a:endParaRPr lang="en-US" sz="4800" dirty="0"/>
          </a:p>
        </p:txBody>
      </p:sp>
      <p:sp>
        <p:nvSpPr>
          <p:cNvPr id="3" name="Content Placeholder 2"/>
          <p:cNvSpPr>
            <a:spLocks noGrp="1"/>
          </p:cNvSpPr>
          <p:nvPr>
            <p:ph idx="1"/>
          </p:nvPr>
        </p:nvSpPr>
        <p:spPr>
          <a:xfrm>
            <a:off x="457200" y="1112837"/>
            <a:ext cx="8229600" cy="4525963"/>
          </a:xfrm>
        </p:spPr>
        <p:txBody>
          <a:bodyPr/>
          <a:lstStyle/>
          <a:p>
            <a:pPr marL="0" indent="0">
              <a:buNone/>
            </a:pPr>
            <a:r>
              <a:rPr lang="en-US" dirty="0" smtClean="0"/>
              <a:t>(Terry </a:t>
            </a:r>
            <a:r>
              <a:rPr lang="en-US" dirty="0" err="1" smtClean="0"/>
              <a:t>Winograd</a:t>
            </a:r>
            <a:r>
              <a:rPr lang="en-US" dirty="0" smtClean="0"/>
              <a:t>, 1968)</a:t>
            </a:r>
            <a:endParaRPr lang="en-US" dirty="0"/>
          </a:p>
        </p:txBody>
      </p:sp>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294701"/>
            <a:ext cx="1665195" cy="21436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TextBox 4"/>
          <p:cNvSpPr txBox="1"/>
          <p:nvPr/>
        </p:nvSpPr>
        <p:spPr>
          <a:xfrm>
            <a:off x="152400" y="1860352"/>
            <a:ext cx="7212359" cy="4832092"/>
          </a:xfrm>
          <a:prstGeom prst="rect">
            <a:avLst/>
          </a:prstGeom>
          <a:noFill/>
        </p:spPr>
        <p:txBody>
          <a:bodyPr wrap="none" rtlCol="0">
            <a:spAutoFit/>
          </a:bodyPr>
          <a:lstStyle/>
          <a:p>
            <a:r>
              <a:rPr lang="en-US" sz="1400" b="1" dirty="0" smtClean="0">
                <a:solidFill>
                  <a:srgbClr val="FF0000"/>
                </a:solidFill>
              </a:rPr>
              <a:t>Person:</a:t>
            </a:r>
            <a:r>
              <a:rPr lang="en-US" sz="1400" dirty="0" smtClean="0"/>
              <a:t> Pick up a big red block.</a:t>
            </a:r>
          </a:p>
          <a:p>
            <a:r>
              <a:rPr lang="en-US" sz="1400" b="1" dirty="0" smtClean="0">
                <a:solidFill>
                  <a:srgbClr val="00B050"/>
                </a:solidFill>
              </a:rPr>
              <a:t>Computer:</a:t>
            </a:r>
            <a:r>
              <a:rPr lang="en-US" sz="1400" dirty="0" smtClean="0"/>
              <a:t> OK.</a:t>
            </a:r>
          </a:p>
          <a:p>
            <a:r>
              <a:rPr lang="en-US" sz="1400" b="1" dirty="0">
                <a:solidFill>
                  <a:srgbClr val="FF0000"/>
                </a:solidFill>
              </a:rPr>
              <a:t>Person:</a:t>
            </a:r>
            <a:r>
              <a:rPr lang="en-US" sz="1400" dirty="0" smtClean="0"/>
              <a:t> Grasp the pyramid.</a:t>
            </a:r>
          </a:p>
          <a:p>
            <a:r>
              <a:rPr lang="en-US" sz="1400" b="1" dirty="0">
                <a:solidFill>
                  <a:srgbClr val="00B050"/>
                </a:solidFill>
              </a:rPr>
              <a:t>Computer:</a:t>
            </a:r>
            <a:r>
              <a:rPr lang="en-US" sz="1400" dirty="0" smtClean="0"/>
              <a:t> I DON'T UNDERSTAND WHICH PYRAMID YOU MEAN.</a:t>
            </a:r>
          </a:p>
          <a:p>
            <a:r>
              <a:rPr lang="en-US" sz="1400" b="1" dirty="0" smtClean="0">
                <a:solidFill>
                  <a:srgbClr val="FF0000"/>
                </a:solidFill>
              </a:rPr>
              <a:t>Person:</a:t>
            </a:r>
            <a:r>
              <a:rPr lang="en-US" sz="1400" dirty="0" smtClean="0"/>
              <a:t>  Find a block which is taller than the one you are holding and put it into the box.</a:t>
            </a:r>
          </a:p>
          <a:p>
            <a:r>
              <a:rPr lang="en-US" sz="1400" b="1" dirty="0">
                <a:solidFill>
                  <a:srgbClr val="00B050"/>
                </a:solidFill>
              </a:rPr>
              <a:t>Computer:</a:t>
            </a:r>
            <a:r>
              <a:rPr lang="en-US" sz="1400" dirty="0" smtClean="0"/>
              <a:t> </a:t>
            </a:r>
            <a:r>
              <a:rPr lang="en-US" sz="1350" dirty="0" smtClean="0"/>
              <a:t>BY "IT", I ASSUME YOU MEAN THE BLOCK </a:t>
            </a:r>
          </a:p>
          <a:p>
            <a:r>
              <a:rPr lang="en-US" sz="1350" dirty="0"/>
              <a:t> </a:t>
            </a:r>
            <a:r>
              <a:rPr lang="en-US" sz="1350" dirty="0" smtClean="0"/>
              <a:t>                     WHICH IS TALLER THAN THE ONE I AM HOLDING</a:t>
            </a:r>
            <a:r>
              <a:rPr lang="en-US" sz="1400" dirty="0" smtClean="0"/>
              <a:t>.</a:t>
            </a:r>
          </a:p>
          <a:p>
            <a:r>
              <a:rPr lang="en-US" sz="1400" b="1" dirty="0">
                <a:solidFill>
                  <a:srgbClr val="00B050"/>
                </a:solidFill>
              </a:rPr>
              <a:t>Computer:</a:t>
            </a:r>
            <a:r>
              <a:rPr lang="en-US" sz="1400" dirty="0" smtClean="0"/>
              <a:t> OK.</a:t>
            </a:r>
          </a:p>
          <a:p>
            <a:r>
              <a:rPr lang="en-US" sz="1400" b="1" dirty="0">
                <a:solidFill>
                  <a:srgbClr val="FF0000"/>
                </a:solidFill>
              </a:rPr>
              <a:t>Person:</a:t>
            </a:r>
            <a:r>
              <a:rPr lang="en-US" sz="1400" dirty="0" smtClean="0"/>
              <a:t> What does the box contain?</a:t>
            </a:r>
          </a:p>
          <a:p>
            <a:r>
              <a:rPr lang="en-US" sz="1400" b="1" dirty="0">
                <a:solidFill>
                  <a:srgbClr val="00B050"/>
                </a:solidFill>
              </a:rPr>
              <a:t>Computer:</a:t>
            </a:r>
            <a:r>
              <a:rPr lang="en-US" sz="1400" dirty="0" smtClean="0"/>
              <a:t> THE BLUE PYRAMID AND THE BLUE BLOCK.</a:t>
            </a:r>
          </a:p>
          <a:p>
            <a:r>
              <a:rPr lang="en-US" sz="1400" b="1" dirty="0">
                <a:solidFill>
                  <a:srgbClr val="FF0000"/>
                </a:solidFill>
              </a:rPr>
              <a:t>Person:</a:t>
            </a:r>
            <a:r>
              <a:rPr lang="en-US" sz="1400" dirty="0" smtClean="0"/>
              <a:t> </a:t>
            </a:r>
            <a:r>
              <a:rPr lang="en-US" sz="1400" dirty="0"/>
              <a:t>What is the pyramid supported by</a:t>
            </a:r>
            <a:r>
              <a:rPr lang="en-US" sz="1400" dirty="0" smtClean="0"/>
              <a:t>?</a:t>
            </a:r>
          </a:p>
          <a:p>
            <a:r>
              <a:rPr lang="en-US" sz="1400" b="1" dirty="0">
                <a:solidFill>
                  <a:srgbClr val="00B050"/>
                </a:solidFill>
              </a:rPr>
              <a:t>Computer:</a:t>
            </a:r>
            <a:r>
              <a:rPr lang="en-US" sz="1400" dirty="0" smtClean="0"/>
              <a:t> </a:t>
            </a:r>
            <a:r>
              <a:rPr lang="en-US" sz="1400" dirty="0"/>
              <a:t>THE BOX</a:t>
            </a:r>
            <a:r>
              <a:rPr lang="en-US" sz="1400" dirty="0" smtClean="0"/>
              <a:t>.</a:t>
            </a:r>
          </a:p>
          <a:p>
            <a:r>
              <a:rPr lang="en-US" sz="1400" b="1" dirty="0">
                <a:solidFill>
                  <a:srgbClr val="FF0000"/>
                </a:solidFill>
              </a:rPr>
              <a:t>Person:</a:t>
            </a:r>
            <a:r>
              <a:rPr lang="en-US" sz="1400" dirty="0" smtClean="0"/>
              <a:t> </a:t>
            </a:r>
            <a:r>
              <a:rPr lang="en-US" sz="1400" dirty="0"/>
              <a:t>How many blocks are not in the box</a:t>
            </a:r>
            <a:r>
              <a:rPr lang="en-US" sz="1400" dirty="0" smtClean="0"/>
              <a:t>?</a:t>
            </a:r>
          </a:p>
          <a:p>
            <a:r>
              <a:rPr lang="en-US" sz="1400" b="1" dirty="0">
                <a:solidFill>
                  <a:srgbClr val="00B050"/>
                </a:solidFill>
              </a:rPr>
              <a:t>Computer:</a:t>
            </a:r>
            <a:r>
              <a:rPr lang="en-US" sz="1400" dirty="0" smtClean="0"/>
              <a:t> </a:t>
            </a:r>
            <a:r>
              <a:rPr lang="en-US" sz="1400" dirty="0"/>
              <a:t>FOUR OF THEM</a:t>
            </a:r>
            <a:r>
              <a:rPr lang="en-US" sz="1400" dirty="0" smtClean="0"/>
              <a:t>.</a:t>
            </a:r>
          </a:p>
          <a:p>
            <a:r>
              <a:rPr lang="en-US" sz="1400" b="1" dirty="0">
                <a:solidFill>
                  <a:srgbClr val="FF0000"/>
                </a:solidFill>
              </a:rPr>
              <a:t>Person:</a:t>
            </a:r>
            <a:r>
              <a:rPr lang="en-US" sz="1400" dirty="0" smtClean="0"/>
              <a:t> </a:t>
            </a:r>
            <a:r>
              <a:rPr lang="en-US" sz="1400" dirty="0"/>
              <a:t>Is at least one of them narrower than the one which </a:t>
            </a:r>
            <a:r>
              <a:rPr lang="en-US" sz="1400" dirty="0" err="1"/>
              <a:t>i</a:t>
            </a:r>
            <a:r>
              <a:rPr lang="en-US" sz="1400" dirty="0"/>
              <a:t> told you to pick up</a:t>
            </a:r>
            <a:r>
              <a:rPr lang="en-US" sz="1400" dirty="0" smtClean="0"/>
              <a:t>?</a:t>
            </a:r>
          </a:p>
          <a:p>
            <a:r>
              <a:rPr lang="en-US" sz="1400" b="1" dirty="0">
                <a:solidFill>
                  <a:srgbClr val="00B050"/>
                </a:solidFill>
              </a:rPr>
              <a:t>Computer:</a:t>
            </a:r>
            <a:r>
              <a:rPr lang="en-US" sz="1400" dirty="0" smtClean="0"/>
              <a:t> </a:t>
            </a:r>
            <a:r>
              <a:rPr lang="en-US" sz="1400" dirty="0"/>
              <a:t>YES, THE RED CUBE</a:t>
            </a:r>
            <a:r>
              <a:rPr lang="en-US" sz="1400" dirty="0" smtClean="0"/>
              <a:t>.</a:t>
            </a:r>
          </a:p>
          <a:p>
            <a:r>
              <a:rPr lang="en-US" sz="1400" b="1" dirty="0">
                <a:solidFill>
                  <a:srgbClr val="FF0000"/>
                </a:solidFill>
              </a:rPr>
              <a:t>Person:</a:t>
            </a:r>
            <a:r>
              <a:rPr lang="en-US" sz="1400" dirty="0" smtClean="0"/>
              <a:t> </a:t>
            </a:r>
            <a:r>
              <a:rPr lang="en-US" sz="1400" dirty="0"/>
              <a:t>Is it supported</a:t>
            </a:r>
            <a:r>
              <a:rPr lang="en-US" sz="1400" dirty="0" smtClean="0"/>
              <a:t>?</a:t>
            </a:r>
          </a:p>
          <a:p>
            <a:r>
              <a:rPr lang="en-US" sz="1400" b="1" dirty="0">
                <a:solidFill>
                  <a:srgbClr val="00B050"/>
                </a:solidFill>
              </a:rPr>
              <a:t>Computer:</a:t>
            </a:r>
            <a:r>
              <a:rPr lang="en-US" sz="1400" dirty="0" smtClean="0"/>
              <a:t> </a:t>
            </a:r>
            <a:r>
              <a:rPr lang="en-US" sz="1400" dirty="0"/>
              <a:t>YES, BY THE TABLE</a:t>
            </a:r>
            <a:r>
              <a:rPr lang="en-US" sz="1400" dirty="0" smtClean="0"/>
              <a:t>.</a:t>
            </a:r>
          </a:p>
          <a:p>
            <a:r>
              <a:rPr lang="en-US" sz="1400" b="1" dirty="0">
                <a:solidFill>
                  <a:srgbClr val="FF0000"/>
                </a:solidFill>
              </a:rPr>
              <a:t>Person:</a:t>
            </a:r>
            <a:r>
              <a:rPr lang="en-US" sz="1400" dirty="0" smtClean="0"/>
              <a:t> </a:t>
            </a:r>
            <a:r>
              <a:rPr lang="en-US" sz="1400" dirty="0"/>
              <a:t>Can the table pick up blocks</a:t>
            </a:r>
            <a:r>
              <a:rPr lang="en-US" sz="1400" dirty="0" smtClean="0"/>
              <a:t>?</a:t>
            </a:r>
          </a:p>
          <a:p>
            <a:r>
              <a:rPr lang="en-US" sz="1400" b="1" dirty="0">
                <a:solidFill>
                  <a:srgbClr val="00B050"/>
                </a:solidFill>
              </a:rPr>
              <a:t>Computer:</a:t>
            </a:r>
            <a:r>
              <a:rPr lang="en-US" sz="1400" dirty="0" smtClean="0"/>
              <a:t> </a:t>
            </a:r>
            <a:r>
              <a:rPr lang="en-US" sz="1400" dirty="0"/>
              <a:t>NO</a:t>
            </a:r>
            <a:r>
              <a:rPr lang="en-US" sz="1400" dirty="0" smtClean="0"/>
              <a:t>.</a:t>
            </a:r>
          </a:p>
          <a:p>
            <a:r>
              <a:rPr lang="en-US" sz="1400" b="1" dirty="0">
                <a:solidFill>
                  <a:srgbClr val="FF0000"/>
                </a:solidFill>
              </a:rPr>
              <a:t>Person:</a:t>
            </a:r>
            <a:r>
              <a:rPr lang="en-US" sz="1400" dirty="0" smtClean="0"/>
              <a:t> </a:t>
            </a:r>
            <a:r>
              <a:rPr lang="en-US" sz="1400" dirty="0"/>
              <a:t>Can a pyramid be supported by a block</a:t>
            </a:r>
            <a:r>
              <a:rPr lang="en-US" sz="1400" dirty="0" smtClean="0"/>
              <a:t>?</a:t>
            </a:r>
          </a:p>
          <a:p>
            <a:r>
              <a:rPr lang="en-US" sz="1400" b="1" dirty="0">
                <a:solidFill>
                  <a:srgbClr val="00B050"/>
                </a:solidFill>
              </a:rPr>
              <a:t>Computer:</a:t>
            </a:r>
            <a:r>
              <a:rPr lang="en-US" sz="1400" dirty="0" smtClean="0"/>
              <a:t> </a:t>
            </a:r>
            <a:r>
              <a:rPr lang="en-US" sz="1400" dirty="0"/>
              <a:t>YES</a:t>
            </a:r>
            <a:r>
              <a:rPr lang="en-US" sz="1400" dirty="0" smtClean="0"/>
              <a:t>.`</a:t>
            </a:r>
          </a:p>
        </p:txBody>
      </p:sp>
      <p:pic>
        <p:nvPicPr>
          <p:cNvPr id="1027" name="Picture 3" descr="http://science.slc.edu/~jmarshall/courses/cs30/Lectures/week10/BlocksWorld.gif"/>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562600" y="3048000"/>
            <a:ext cx="3153245" cy="1676400"/>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6" name="Rectangle 5"/>
          <p:cNvSpPr/>
          <p:nvPr/>
        </p:nvSpPr>
        <p:spPr>
          <a:xfrm>
            <a:off x="2133600" y="1600200"/>
            <a:ext cx="4572000" cy="1905000"/>
          </a:xfrm>
          <a:prstGeom prst="rect">
            <a:avLst/>
          </a:prstGeom>
          <a:solidFill>
            <a:schemeClr val="tx1">
              <a:lumMod val="65000"/>
              <a:lumOff val="35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200" b="1" dirty="0" smtClean="0"/>
              <a:t>Basic rules: </a:t>
            </a:r>
          </a:p>
          <a:p>
            <a:pPr marL="285750" indent="-285750">
              <a:buFont typeface="Arial" panose="020B0604020202020204" pitchFamily="34" charset="0"/>
              <a:buChar char="•"/>
            </a:pPr>
            <a:r>
              <a:rPr lang="en-US" dirty="0" smtClean="0"/>
              <a:t>Small world </a:t>
            </a:r>
          </a:p>
          <a:p>
            <a:pPr marL="285750" indent="-285750">
              <a:buFont typeface="Arial" panose="020B0604020202020204" pitchFamily="34" charset="0"/>
              <a:buChar char="•"/>
            </a:pPr>
            <a:r>
              <a:rPr lang="en-US" dirty="0" smtClean="0"/>
              <a:t>Memory </a:t>
            </a:r>
          </a:p>
          <a:p>
            <a:pPr marL="285750" indent="-285750">
              <a:buFont typeface="Arial" panose="020B0604020202020204" pitchFamily="34" charset="0"/>
              <a:buChar char="•"/>
            </a:pPr>
            <a:r>
              <a:rPr lang="en-US" dirty="0" smtClean="0"/>
              <a:t>Deduction rule </a:t>
            </a:r>
          </a:p>
          <a:p>
            <a:pPr marL="285750" indent="-285750">
              <a:buFont typeface="Arial" panose="020B0604020202020204" pitchFamily="34" charset="0"/>
              <a:buChar char="•"/>
            </a:pPr>
            <a:r>
              <a:rPr lang="en-US" dirty="0" smtClean="0"/>
              <a:t>Learn new names  </a:t>
            </a:r>
            <a:endParaRPr lang="en-US" dirty="0"/>
          </a:p>
        </p:txBody>
      </p:sp>
      <p:sp>
        <p:nvSpPr>
          <p:cNvPr id="7" name="Rounded Rectangle 6"/>
          <p:cNvSpPr/>
          <p:nvPr/>
        </p:nvSpPr>
        <p:spPr>
          <a:xfrm>
            <a:off x="3009900" y="3810000"/>
            <a:ext cx="2819400" cy="1295400"/>
          </a:xfrm>
          <a:prstGeom prst="round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smtClean="0"/>
              <a:t>Too narrow and brittle! </a:t>
            </a:r>
            <a:endParaRPr lang="en-US" sz="3200" b="1" dirty="0"/>
          </a:p>
        </p:txBody>
      </p:sp>
    </p:spTree>
    <p:extLst>
      <p:ext uri="{BB962C8B-B14F-4D97-AF65-F5344CB8AC3E}">
        <p14:creationId xmlns:p14="http://schemas.microsoft.com/office/powerpoint/2010/main" val="2525329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animEffect transition="in" filter="fade">
                                      <p:cBhvr>
                                        <p:cTn id="7" dur="500"/>
                                        <p:tgtEl>
                                          <p:spTgt spid="5">
                                            <p:txEl>
                                              <p:pRg st="2" end="2"/>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5">
                                            <p:txEl>
                                              <p:pRg st="3" end="3"/>
                                            </p:txEl>
                                          </p:spTgt>
                                        </p:tgtEl>
                                        <p:attrNameLst>
                                          <p:attrName>style.visibility</p:attrName>
                                        </p:attrNameLst>
                                      </p:cBhvr>
                                      <p:to>
                                        <p:strVal val="visible"/>
                                      </p:to>
                                    </p:set>
                                    <p:animEffect transition="in" filter="fade">
                                      <p:cBhvr>
                                        <p:cTn id="10" dur="500"/>
                                        <p:tgtEl>
                                          <p:spTgt spid="5">
                                            <p:txEl>
                                              <p:pRg st="3" end="3"/>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animEffect transition="in" filter="fade">
                                      <p:cBhvr>
                                        <p:cTn id="15" dur="500"/>
                                        <p:tgtEl>
                                          <p:spTgt spid="5">
                                            <p:txEl>
                                              <p:pRg st="4" end="4"/>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5">
                                            <p:txEl>
                                              <p:pRg st="5" end="5"/>
                                            </p:txEl>
                                          </p:spTgt>
                                        </p:tgtEl>
                                        <p:attrNameLst>
                                          <p:attrName>style.visibility</p:attrName>
                                        </p:attrNameLst>
                                      </p:cBhvr>
                                      <p:to>
                                        <p:strVal val="visible"/>
                                      </p:to>
                                    </p:set>
                                    <p:animEffect transition="in" filter="fade">
                                      <p:cBhvr>
                                        <p:cTn id="18" dur="500"/>
                                        <p:tgtEl>
                                          <p:spTgt spid="5">
                                            <p:txEl>
                                              <p:pRg st="5" end="5"/>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5">
                                            <p:txEl>
                                              <p:pRg st="6" end="6"/>
                                            </p:txEl>
                                          </p:spTgt>
                                        </p:tgtEl>
                                        <p:attrNameLst>
                                          <p:attrName>style.visibility</p:attrName>
                                        </p:attrNameLst>
                                      </p:cBhvr>
                                      <p:to>
                                        <p:strVal val="visible"/>
                                      </p:to>
                                    </p:set>
                                    <p:animEffect transition="in" filter="fade">
                                      <p:cBhvr>
                                        <p:cTn id="21" dur="500"/>
                                        <p:tgtEl>
                                          <p:spTgt spid="5">
                                            <p:txEl>
                                              <p:pRg st="6" end="6"/>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
                                            <p:txEl>
                                              <p:pRg st="7" end="7"/>
                                            </p:txEl>
                                          </p:spTgt>
                                        </p:tgtEl>
                                        <p:attrNameLst>
                                          <p:attrName>style.visibility</p:attrName>
                                        </p:attrNameLst>
                                      </p:cBhvr>
                                      <p:to>
                                        <p:strVal val="visible"/>
                                      </p:to>
                                    </p:set>
                                    <p:animEffect transition="in" filter="fade">
                                      <p:cBhvr>
                                        <p:cTn id="26" dur="500"/>
                                        <p:tgtEl>
                                          <p:spTgt spid="5">
                                            <p:txEl>
                                              <p:pRg st="7" end="7"/>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5">
                                            <p:txEl>
                                              <p:pRg st="8" end="8"/>
                                            </p:txEl>
                                          </p:spTgt>
                                        </p:tgtEl>
                                        <p:attrNameLst>
                                          <p:attrName>style.visibility</p:attrName>
                                        </p:attrNameLst>
                                      </p:cBhvr>
                                      <p:to>
                                        <p:strVal val="visible"/>
                                      </p:to>
                                    </p:set>
                                    <p:animEffect transition="in" filter="fade">
                                      <p:cBhvr>
                                        <p:cTn id="29" dur="500"/>
                                        <p:tgtEl>
                                          <p:spTgt spid="5">
                                            <p:txEl>
                                              <p:pRg st="8" end="8"/>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5">
                                            <p:txEl>
                                              <p:pRg st="9" end="9"/>
                                            </p:txEl>
                                          </p:spTgt>
                                        </p:tgtEl>
                                        <p:attrNameLst>
                                          <p:attrName>style.visibility</p:attrName>
                                        </p:attrNameLst>
                                      </p:cBhvr>
                                      <p:to>
                                        <p:strVal val="visible"/>
                                      </p:to>
                                    </p:set>
                                    <p:animEffect transition="in" filter="fade">
                                      <p:cBhvr>
                                        <p:cTn id="34" dur="500"/>
                                        <p:tgtEl>
                                          <p:spTgt spid="5">
                                            <p:txEl>
                                              <p:pRg st="9" end="9"/>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5">
                                            <p:txEl>
                                              <p:pRg st="10" end="10"/>
                                            </p:txEl>
                                          </p:spTgt>
                                        </p:tgtEl>
                                        <p:attrNameLst>
                                          <p:attrName>style.visibility</p:attrName>
                                        </p:attrNameLst>
                                      </p:cBhvr>
                                      <p:to>
                                        <p:strVal val="visible"/>
                                      </p:to>
                                    </p:set>
                                    <p:animEffect transition="in" filter="fade">
                                      <p:cBhvr>
                                        <p:cTn id="37" dur="500"/>
                                        <p:tgtEl>
                                          <p:spTgt spid="5">
                                            <p:txEl>
                                              <p:pRg st="10" end="1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1" end="11"/>
                                            </p:txEl>
                                          </p:spTgt>
                                        </p:tgtEl>
                                        <p:attrNameLst>
                                          <p:attrName>style.visibility</p:attrName>
                                        </p:attrNameLst>
                                      </p:cBhvr>
                                      <p:to>
                                        <p:strVal val="visible"/>
                                      </p:to>
                                    </p:set>
                                    <p:animEffect transition="in" filter="fade">
                                      <p:cBhvr>
                                        <p:cTn id="42" dur="500"/>
                                        <p:tgtEl>
                                          <p:spTgt spid="5">
                                            <p:txEl>
                                              <p:pRg st="11" end="11"/>
                                            </p:txEl>
                                          </p:spTgt>
                                        </p:tgtEl>
                                      </p:cBhvr>
                                    </p:animEffect>
                                  </p:childTnLst>
                                </p:cTn>
                              </p:par>
                              <p:par>
                                <p:cTn id="43" presetID="10" presetClass="entr" presetSubtype="0" fill="hold" nodeType="withEffect">
                                  <p:stCondLst>
                                    <p:cond delay="0"/>
                                  </p:stCondLst>
                                  <p:childTnLst>
                                    <p:set>
                                      <p:cBhvr>
                                        <p:cTn id="44" dur="1" fill="hold">
                                          <p:stCondLst>
                                            <p:cond delay="0"/>
                                          </p:stCondLst>
                                        </p:cTn>
                                        <p:tgtEl>
                                          <p:spTgt spid="5">
                                            <p:txEl>
                                              <p:pRg st="12" end="12"/>
                                            </p:txEl>
                                          </p:spTgt>
                                        </p:tgtEl>
                                        <p:attrNameLst>
                                          <p:attrName>style.visibility</p:attrName>
                                        </p:attrNameLst>
                                      </p:cBhvr>
                                      <p:to>
                                        <p:strVal val="visible"/>
                                      </p:to>
                                    </p:set>
                                    <p:animEffect transition="in" filter="fade">
                                      <p:cBhvr>
                                        <p:cTn id="45" dur="500"/>
                                        <p:tgtEl>
                                          <p:spTgt spid="5">
                                            <p:txEl>
                                              <p:pRg st="12" end="12"/>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nodeType="clickEffect">
                                  <p:stCondLst>
                                    <p:cond delay="0"/>
                                  </p:stCondLst>
                                  <p:childTnLst>
                                    <p:set>
                                      <p:cBhvr>
                                        <p:cTn id="49" dur="1" fill="hold">
                                          <p:stCondLst>
                                            <p:cond delay="0"/>
                                          </p:stCondLst>
                                        </p:cTn>
                                        <p:tgtEl>
                                          <p:spTgt spid="5">
                                            <p:txEl>
                                              <p:pRg st="13" end="13"/>
                                            </p:txEl>
                                          </p:spTgt>
                                        </p:tgtEl>
                                        <p:attrNameLst>
                                          <p:attrName>style.visibility</p:attrName>
                                        </p:attrNameLst>
                                      </p:cBhvr>
                                      <p:to>
                                        <p:strVal val="visible"/>
                                      </p:to>
                                    </p:set>
                                    <p:animEffect transition="in" filter="fade">
                                      <p:cBhvr>
                                        <p:cTn id="50" dur="500"/>
                                        <p:tgtEl>
                                          <p:spTgt spid="5">
                                            <p:txEl>
                                              <p:pRg st="13" end="13"/>
                                            </p:txEl>
                                          </p:spTgt>
                                        </p:tgtEl>
                                      </p:cBhvr>
                                    </p:animEffect>
                                  </p:childTnLst>
                                </p:cTn>
                              </p:par>
                              <p:par>
                                <p:cTn id="51" presetID="10" presetClass="entr" presetSubtype="0" fill="hold" nodeType="withEffect">
                                  <p:stCondLst>
                                    <p:cond delay="0"/>
                                  </p:stCondLst>
                                  <p:childTnLst>
                                    <p:set>
                                      <p:cBhvr>
                                        <p:cTn id="52" dur="1" fill="hold">
                                          <p:stCondLst>
                                            <p:cond delay="0"/>
                                          </p:stCondLst>
                                        </p:cTn>
                                        <p:tgtEl>
                                          <p:spTgt spid="5">
                                            <p:txEl>
                                              <p:pRg st="14" end="14"/>
                                            </p:txEl>
                                          </p:spTgt>
                                        </p:tgtEl>
                                        <p:attrNameLst>
                                          <p:attrName>style.visibility</p:attrName>
                                        </p:attrNameLst>
                                      </p:cBhvr>
                                      <p:to>
                                        <p:strVal val="visible"/>
                                      </p:to>
                                    </p:set>
                                    <p:animEffect transition="in" filter="fade">
                                      <p:cBhvr>
                                        <p:cTn id="53" dur="500"/>
                                        <p:tgtEl>
                                          <p:spTgt spid="5">
                                            <p:txEl>
                                              <p:pRg st="14" end="14"/>
                                            </p:txEl>
                                          </p:spTgt>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nodeType="clickEffect">
                                  <p:stCondLst>
                                    <p:cond delay="0"/>
                                  </p:stCondLst>
                                  <p:childTnLst>
                                    <p:set>
                                      <p:cBhvr>
                                        <p:cTn id="57" dur="1" fill="hold">
                                          <p:stCondLst>
                                            <p:cond delay="0"/>
                                          </p:stCondLst>
                                        </p:cTn>
                                        <p:tgtEl>
                                          <p:spTgt spid="5">
                                            <p:txEl>
                                              <p:pRg st="15" end="15"/>
                                            </p:txEl>
                                          </p:spTgt>
                                        </p:tgtEl>
                                        <p:attrNameLst>
                                          <p:attrName>style.visibility</p:attrName>
                                        </p:attrNameLst>
                                      </p:cBhvr>
                                      <p:to>
                                        <p:strVal val="visible"/>
                                      </p:to>
                                    </p:set>
                                    <p:animEffect transition="in" filter="fade">
                                      <p:cBhvr>
                                        <p:cTn id="58" dur="500"/>
                                        <p:tgtEl>
                                          <p:spTgt spid="5">
                                            <p:txEl>
                                              <p:pRg st="15" end="15"/>
                                            </p:txEl>
                                          </p:spTgt>
                                        </p:tgtEl>
                                      </p:cBhvr>
                                    </p:animEffect>
                                  </p:childTnLst>
                                </p:cTn>
                              </p:par>
                              <p:par>
                                <p:cTn id="59" presetID="10" presetClass="entr" presetSubtype="0" fill="hold" nodeType="withEffect">
                                  <p:stCondLst>
                                    <p:cond delay="0"/>
                                  </p:stCondLst>
                                  <p:childTnLst>
                                    <p:set>
                                      <p:cBhvr>
                                        <p:cTn id="60" dur="1" fill="hold">
                                          <p:stCondLst>
                                            <p:cond delay="0"/>
                                          </p:stCondLst>
                                        </p:cTn>
                                        <p:tgtEl>
                                          <p:spTgt spid="5">
                                            <p:txEl>
                                              <p:pRg st="16" end="16"/>
                                            </p:txEl>
                                          </p:spTgt>
                                        </p:tgtEl>
                                        <p:attrNameLst>
                                          <p:attrName>style.visibility</p:attrName>
                                        </p:attrNameLst>
                                      </p:cBhvr>
                                      <p:to>
                                        <p:strVal val="visible"/>
                                      </p:to>
                                    </p:set>
                                    <p:animEffect transition="in" filter="fade">
                                      <p:cBhvr>
                                        <p:cTn id="61" dur="500"/>
                                        <p:tgtEl>
                                          <p:spTgt spid="5">
                                            <p:txEl>
                                              <p:pRg st="16" end="16"/>
                                            </p:txEl>
                                          </p:spTgt>
                                        </p:tgtEl>
                                      </p:cBhvr>
                                    </p:animEffect>
                                  </p:childTnLst>
                                </p:cTn>
                              </p:par>
                            </p:childTnLst>
                          </p:cTn>
                        </p:par>
                      </p:childTnLst>
                    </p:cTn>
                  </p:par>
                  <p:par>
                    <p:cTn id="62" fill="hold">
                      <p:stCondLst>
                        <p:cond delay="indefinite"/>
                      </p:stCondLst>
                      <p:childTnLst>
                        <p:par>
                          <p:cTn id="63" fill="hold">
                            <p:stCondLst>
                              <p:cond delay="0"/>
                            </p:stCondLst>
                            <p:childTnLst>
                              <p:par>
                                <p:cTn id="64" presetID="10" presetClass="entr" presetSubtype="0" fill="hold" nodeType="clickEffect">
                                  <p:stCondLst>
                                    <p:cond delay="0"/>
                                  </p:stCondLst>
                                  <p:childTnLst>
                                    <p:set>
                                      <p:cBhvr>
                                        <p:cTn id="65" dur="1" fill="hold">
                                          <p:stCondLst>
                                            <p:cond delay="0"/>
                                          </p:stCondLst>
                                        </p:cTn>
                                        <p:tgtEl>
                                          <p:spTgt spid="5">
                                            <p:txEl>
                                              <p:pRg st="17" end="17"/>
                                            </p:txEl>
                                          </p:spTgt>
                                        </p:tgtEl>
                                        <p:attrNameLst>
                                          <p:attrName>style.visibility</p:attrName>
                                        </p:attrNameLst>
                                      </p:cBhvr>
                                      <p:to>
                                        <p:strVal val="visible"/>
                                      </p:to>
                                    </p:set>
                                    <p:animEffect transition="in" filter="fade">
                                      <p:cBhvr>
                                        <p:cTn id="66" dur="500"/>
                                        <p:tgtEl>
                                          <p:spTgt spid="5">
                                            <p:txEl>
                                              <p:pRg st="17" end="17"/>
                                            </p:txEl>
                                          </p:spTgt>
                                        </p:tgtEl>
                                      </p:cBhvr>
                                    </p:animEffect>
                                  </p:childTnLst>
                                </p:cTn>
                              </p:par>
                              <p:par>
                                <p:cTn id="67" presetID="10" presetClass="entr" presetSubtype="0" fill="hold" nodeType="withEffect">
                                  <p:stCondLst>
                                    <p:cond delay="0"/>
                                  </p:stCondLst>
                                  <p:childTnLst>
                                    <p:set>
                                      <p:cBhvr>
                                        <p:cTn id="68" dur="1" fill="hold">
                                          <p:stCondLst>
                                            <p:cond delay="0"/>
                                          </p:stCondLst>
                                        </p:cTn>
                                        <p:tgtEl>
                                          <p:spTgt spid="5">
                                            <p:txEl>
                                              <p:pRg st="18" end="18"/>
                                            </p:txEl>
                                          </p:spTgt>
                                        </p:tgtEl>
                                        <p:attrNameLst>
                                          <p:attrName>style.visibility</p:attrName>
                                        </p:attrNameLst>
                                      </p:cBhvr>
                                      <p:to>
                                        <p:strVal val="visible"/>
                                      </p:to>
                                    </p:set>
                                    <p:animEffect transition="in" filter="fade">
                                      <p:cBhvr>
                                        <p:cTn id="69" dur="500"/>
                                        <p:tgtEl>
                                          <p:spTgt spid="5">
                                            <p:txEl>
                                              <p:pRg st="18" end="18"/>
                                            </p:txEl>
                                          </p:spTgt>
                                        </p:tgtEl>
                                      </p:cBhvr>
                                    </p:animEffect>
                                  </p:childTnLst>
                                </p:cTn>
                              </p:par>
                            </p:childTnLst>
                          </p:cTn>
                        </p:par>
                      </p:childTnLst>
                    </p:cTn>
                  </p:par>
                  <p:par>
                    <p:cTn id="70" fill="hold">
                      <p:stCondLst>
                        <p:cond delay="indefinite"/>
                      </p:stCondLst>
                      <p:childTnLst>
                        <p:par>
                          <p:cTn id="71" fill="hold">
                            <p:stCondLst>
                              <p:cond delay="0"/>
                            </p:stCondLst>
                            <p:childTnLst>
                              <p:par>
                                <p:cTn id="72" presetID="10" presetClass="entr" presetSubtype="0" fill="hold" nodeType="clickEffect">
                                  <p:stCondLst>
                                    <p:cond delay="0"/>
                                  </p:stCondLst>
                                  <p:childTnLst>
                                    <p:set>
                                      <p:cBhvr>
                                        <p:cTn id="73" dur="1" fill="hold">
                                          <p:stCondLst>
                                            <p:cond delay="0"/>
                                          </p:stCondLst>
                                        </p:cTn>
                                        <p:tgtEl>
                                          <p:spTgt spid="5">
                                            <p:txEl>
                                              <p:pRg st="19" end="19"/>
                                            </p:txEl>
                                          </p:spTgt>
                                        </p:tgtEl>
                                        <p:attrNameLst>
                                          <p:attrName>style.visibility</p:attrName>
                                        </p:attrNameLst>
                                      </p:cBhvr>
                                      <p:to>
                                        <p:strVal val="visible"/>
                                      </p:to>
                                    </p:set>
                                    <p:animEffect transition="in" filter="fade">
                                      <p:cBhvr>
                                        <p:cTn id="74" dur="500"/>
                                        <p:tgtEl>
                                          <p:spTgt spid="5">
                                            <p:txEl>
                                              <p:pRg st="19" end="19"/>
                                            </p:txEl>
                                          </p:spTgt>
                                        </p:tgtEl>
                                      </p:cBhvr>
                                    </p:animEffect>
                                  </p:childTnLst>
                                </p:cTn>
                              </p:par>
                              <p:par>
                                <p:cTn id="75" presetID="10" presetClass="entr" presetSubtype="0" fill="hold" nodeType="withEffect">
                                  <p:stCondLst>
                                    <p:cond delay="0"/>
                                  </p:stCondLst>
                                  <p:childTnLst>
                                    <p:set>
                                      <p:cBhvr>
                                        <p:cTn id="76" dur="1" fill="hold">
                                          <p:stCondLst>
                                            <p:cond delay="0"/>
                                          </p:stCondLst>
                                        </p:cTn>
                                        <p:tgtEl>
                                          <p:spTgt spid="5">
                                            <p:txEl>
                                              <p:pRg st="20" end="20"/>
                                            </p:txEl>
                                          </p:spTgt>
                                        </p:tgtEl>
                                        <p:attrNameLst>
                                          <p:attrName>style.visibility</p:attrName>
                                        </p:attrNameLst>
                                      </p:cBhvr>
                                      <p:to>
                                        <p:strVal val="visible"/>
                                      </p:to>
                                    </p:set>
                                    <p:animEffect transition="in" filter="fade">
                                      <p:cBhvr>
                                        <p:cTn id="77" dur="500"/>
                                        <p:tgtEl>
                                          <p:spTgt spid="5">
                                            <p:txEl>
                                              <p:pRg st="20" end="20"/>
                                            </p:txEl>
                                          </p:spTgt>
                                        </p:tgtEl>
                                      </p:cBhvr>
                                    </p:animEffect>
                                  </p:childTnLst>
                                </p:cTn>
                              </p:par>
                              <p:par>
                                <p:cTn id="78" presetID="10" presetClass="entr" presetSubtype="0" fill="hold" nodeType="withEffect">
                                  <p:stCondLst>
                                    <p:cond delay="0"/>
                                  </p:stCondLst>
                                  <p:childTnLst>
                                    <p:set>
                                      <p:cBhvr>
                                        <p:cTn id="79" dur="1" fill="hold">
                                          <p:stCondLst>
                                            <p:cond delay="0"/>
                                          </p:stCondLst>
                                        </p:cTn>
                                        <p:tgtEl>
                                          <p:spTgt spid="5">
                                            <p:txEl>
                                              <p:pRg st="21" end="21"/>
                                            </p:txEl>
                                          </p:spTgt>
                                        </p:tgtEl>
                                        <p:attrNameLst>
                                          <p:attrName>style.visibility</p:attrName>
                                        </p:attrNameLst>
                                      </p:cBhvr>
                                      <p:to>
                                        <p:strVal val="visible"/>
                                      </p:to>
                                    </p:set>
                                    <p:animEffect transition="in" filter="fade">
                                      <p:cBhvr>
                                        <p:cTn id="80" dur="500"/>
                                        <p:tgtEl>
                                          <p:spTgt spid="5">
                                            <p:txEl>
                                              <p:pRg st="21" end="21"/>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10" presetClass="entr" presetSubtype="0" fill="hold" grpId="0" nodeType="clickEffect">
                                  <p:stCondLst>
                                    <p:cond delay="0"/>
                                  </p:stCondLst>
                                  <p:childTnLst>
                                    <p:set>
                                      <p:cBhvr>
                                        <p:cTn id="84" dur="1" fill="hold">
                                          <p:stCondLst>
                                            <p:cond delay="0"/>
                                          </p:stCondLst>
                                        </p:cTn>
                                        <p:tgtEl>
                                          <p:spTgt spid="6"/>
                                        </p:tgtEl>
                                        <p:attrNameLst>
                                          <p:attrName>style.visibility</p:attrName>
                                        </p:attrNameLst>
                                      </p:cBhvr>
                                      <p:to>
                                        <p:strVal val="visible"/>
                                      </p:to>
                                    </p:set>
                                    <p:animEffect transition="in" filter="fade">
                                      <p:cBhvr>
                                        <p:cTn id="85" dur="500"/>
                                        <p:tgtEl>
                                          <p:spTgt spid="6"/>
                                        </p:tgtEl>
                                      </p:cBhvr>
                                    </p:animEffect>
                                  </p:childTnLst>
                                </p:cTn>
                              </p:par>
                            </p:childTnLst>
                          </p:cTn>
                        </p:par>
                      </p:childTnLst>
                    </p:cTn>
                  </p:par>
                  <p:par>
                    <p:cTn id="86" fill="hold">
                      <p:stCondLst>
                        <p:cond delay="indefinite"/>
                      </p:stCondLst>
                      <p:childTnLst>
                        <p:par>
                          <p:cTn id="87" fill="hold">
                            <p:stCondLst>
                              <p:cond delay="0"/>
                            </p:stCondLst>
                            <p:childTnLst>
                              <p:par>
                                <p:cTn id="88" presetID="10" presetClass="entr" presetSubtype="0" fill="hold" grpId="0" nodeType="clickEffect">
                                  <p:stCondLst>
                                    <p:cond delay="0"/>
                                  </p:stCondLst>
                                  <p:childTnLst>
                                    <p:set>
                                      <p:cBhvr>
                                        <p:cTn id="89" dur="1" fill="hold">
                                          <p:stCondLst>
                                            <p:cond delay="0"/>
                                          </p:stCondLst>
                                        </p:cTn>
                                        <p:tgtEl>
                                          <p:spTgt spid="7"/>
                                        </p:tgtEl>
                                        <p:attrNameLst>
                                          <p:attrName>style.visibility</p:attrName>
                                        </p:attrNameLst>
                                      </p:cBhvr>
                                      <p:to>
                                        <p:strVal val="visible"/>
                                      </p:to>
                                    </p:set>
                                    <p:animEffect transition="in" filter="fade">
                                      <p:cBhvr>
                                        <p:cTn id="9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Frame Problem </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lgn="ctr">
              <a:buNone/>
            </a:pPr>
            <a:r>
              <a:rPr lang="en-US" dirty="0"/>
              <a:t>(John </a:t>
            </a:r>
            <a:r>
              <a:rPr lang="en-US" dirty="0" smtClean="0"/>
              <a:t>McCarthy &amp; </a:t>
            </a:r>
            <a:r>
              <a:rPr lang="en-US" dirty="0"/>
              <a:t>Patrick J. Hayes, </a:t>
            </a:r>
            <a:r>
              <a:rPr lang="en-US" dirty="0" smtClean="0"/>
              <a:t>1959)</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66800" y="1661569"/>
                <a:ext cx="6934200" cy="830997"/>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1" dirty="0" smtClean="0">
                    <a:solidFill>
                      <a:srgbClr val="FF0000"/>
                    </a:solidFill>
                  </a:rPr>
                  <a:t>Axioms: </a:t>
                </a:r>
              </a:p>
              <a:p>
                <a:pPr algn="ctr"/>
                <a:r>
                  <a:rPr lang="en-US" sz="1500" i="1" dirty="0" smtClean="0">
                    <a:latin typeface="Courier New" panose="02070309020205020404" pitchFamily="49" charset="0"/>
                    <a:cs typeface="Courier New" panose="02070309020205020404" pitchFamily="49" charset="0"/>
                  </a:rPr>
                  <a:t>Paint</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x</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 </a:t>
                </a:r>
                <a14:m>
                  <m:oMath xmlns:m="http://schemas.openxmlformats.org/officeDocument/2006/math">
                    <m:r>
                      <a:rPr lang="en-US" sz="1500" i="1" smtClean="0">
                        <a:latin typeface="Cambria Math"/>
                        <a:ea typeface="Cambria Math"/>
                      </a:rPr>
                      <m:t>⟹</m:t>
                    </m:r>
                  </m:oMath>
                </a14:m>
                <a:r>
                  <a:rPr lang="en-US" sz="1500" dirty="0" smtClean="0">
                    <a:latin typeface="Courier New" panose="02070309020205020404" pitchFamily="49" charset="0"/>
                    <a:cs typeface="Courier New" panose="02070309020205020404" pitchFamily="49" charset="0"/>
                  </a:rPr>
                  <a:t> </a:t>
                </a: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x</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i="1" dirty="0" smtClean="0">
                    <a:latin typeface="Courier New" panose="02070309020205020404" pitchFamily="49" charset="0"/>
                    <a:cs typeface="Courier New" panose="02070309020205020404" pitchFamily="49" charset="0"/>
                  </a:rPr>
                  <a:t>Move(</a:t>
                </a:r>
                <a:r>
                  <a:rPr lang="en-US" sz="1500" i="1" dirty="0" err="1" smtClean="0">
                    <a:latin typeface="Courier New" panose="02070309020205020404" pitchFamily="49" charset="0"/>
                    <a:cs typeface="Courier New" panose="02070309020205020404" pitchFamily="49" charset="0"/>
                  </a:rPr>
                  <a:t>x,p,t</a:t>
                </a:r>
                <a:r>
                  <a:rPr lang="en-US" sz="1500" i="1" dirty="0" smtClean="0">
                    <a:latin typeface="Courier New" panose="02070309020205020404" pitchFamily="49" charset="0"/>
                    <a:cs typeface="Courier New" panose="02070309020205020404" pitchFamily="49" charset="0"/>
                  </a:rPr>
                  <a:t>) </a:t>
                </a:r>
                <a14:m>
                  <m:oMath xmlns:m="http://schemas.openxmlformats.org/officeDocument/2006/math">
                    <m:r>
                      <a:rPr lang="en-US" sz="1500" i="1">
                        <a:latin typeface="Cambria Math"/>
                        <a:cs typeface="Courier New" panose="02070309020205020404" pitchFamily="49" charset="0"/>
                      </a:rPr>
                      <m:t>⟹</m:t>
                    </m:r>
                  </m:oMath>
                </a14:m>
                <a:r>
                  <a:rPr lang="en-US" sz="1500" i="1" dirty="0">
                    <a:latin typeface="Courier New" panose="02070309020205020404" pitchFamily="49" charset="0"/>
                    <a:cs typeface="Courier New" panose="02070309020205020404" pitchFamily="49" charset="0"/>
                  </a:rPr>
                  <a:t> </a:t>
                </a:r>
                <a:r>
                  <a:rPr lang="en-US" sz="1500" i="1" dirty="0" smtClean="0">
                    <a:latin typeface="Courier New" panose="02070309020205020404" pitchFamily="49" charset="0"/>
                    <a:cs typeface="Courier New" panose="02070309020205020404" pitchFamily="49" charset="0"/>
                  </a:rPr>
                  <a:t>Position(x,p,t)</a:t>
                </a:r>
                <a:endParaRPr lang="en-US" sz="1500" i="1" dirty="0">
                  <a:latin typeface="Courier New" panose="02070309020205020404" pitchFamily="49" charset="0"/>
                  <a:cs typeface="Courier New" panose="02070309020205020404" pitchFamily="49" charset="0"/>
                </a:endParaRPr>
              </a:p>
            </p:txBody>
          </p:sp>
        </mc:Choice>
        <mc:Fallback xmlns="">
          <p:sp>
            <p:nvSpPr>
              <p:cNvPr id="4" name="Rectangle 3"/>
              <p:cNvSpPr>
                <a:spLocks noRot="1" noChangeAspect="1" noMove="1" noResize="1" noEditPoints="1" noAdjustHandles="1" noChangeArrowheads="1" noChangeShapeType="1" noTextEdit="1"/>
              </p:cNvSpPr>
              <p:nvPr/>
            </p:nvSpPr>
            <p:spPr>
              <a:xfrm>
                <a:off x="1066800" y="1661569"/>
                <a:ext cx="6934200" cy="830997"/>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1066800" y="2612834"/>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Initial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A</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Red,t</a:t>
            </a:r>
            <a:r>
              <a:rPr lang="en-US" sz="1500" dirty="0" smtClean="0">
                <a:latin typeface="Courier New" panose="02070309020205020404" pitchFamily="49" charset="0"/>
                <a:cs typeface="Courier New" panose="02070309020205020404" pitchFamily="49" charset="0"/>
              </a:rPr>
              <a:t>)</a:t>
            </a:r>
          </a:p>
          <a:p>
            <a:pPr algn="ctr"/>
            <a:r>
              <a:rPr lang="en-US" sz="1500" dirty="0" smtClean="0">
                <a:latin typeface="Courier New" panose="02070309020205020404" pitchFamily="49" charset="0"/>
                <a:cs typeface="Courier New" panose="02070309020205020404" pitchFamily="49" charset="0"/>
              </a:rPr>
              <a:t>Position(</a:t>
            </a:r>
            <a:r>
              <a:rPr lang="en-US" sz="1500" dirty="0" err="1" smtClean="0">
                <a:latin typeface="Courier New" panose="02070309020205020404" pitchFamily="49" charset="0"/>
                <a:cs typeface="Courier New" panose="02070309020205020404" pitchFamily="49" charset="0"/>
              </a:rPr>
              <a:t>A,House,t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6" name="Rectangle 5"/>
          <p:cNvSpPr/>
          <p:nvPr/>
        </p:nvSpPr>
        <p:spPr>
          <a:xfrm>
            <a:off x="1066800" y="3588603"/>
            <a:ext cx="6934200" cy="6001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1" dirty="0" smtClean="0">
                <a:solidFill>
                  <a:srgbClr val="FF0000"/>
                </a:solidFill>
              </a:rPr>
              <a:t>Action: </a:t>
            </a:r>
          </a:p>
          <a:p>
            <a:pPr algn="ctr"/>
            <a:r>
              <a:rPr lang="en-US" sz="1500" dirty="0" smtClean="0">
                <a:latin typeface="Courier New" panose="02070309020205020404" pitchFamily="49" charset="0"/>
                <a:cs typeface="Courier New" panose="02070309020205020404" pitchFamily="49" charset="0"/>
              </a:rPr>
              <a:t>Move(A,Garden,t+1)</a:t>
            </a:r>
            <a:endParaRPr lang="en-US" sz="1500" dirty="0">
              <a:latin typeface="Courier New" panose="02070309020205020404" pitchFamily="49" charset="0"/>
              <a:cs typeface="Courier New" panose="02070309020205020404" pitchFamily="49" charset="0"/>
            </a:endParaRPr>
          </a:p>
        </p:txBody>
      </p:sp>
      <p:sp>
        <p:nvSpPr>
          <p:cNvPr id="7" name="Rectangle 6"/>
          <p:cNvSpPr/>
          <p:nvPr/>
        </p:nvSpPr>
        <p:spPr>
          <a:xfrm>
            <a:off x="1066800" y="4311268"/>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Expected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Red,t+1</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dirty="0" smtClean="0">
                <a:latin typeface="Courier New" panose="02070309020205020404" pitchFamily="49" charset="0"/>
                <a:cs typeface="Courier New" panose="02070309020205020404" pitchFamily="49" charset="0"/>
              </a:rPr>
              <a:t>Position(A,Garden,t+1)</a:t>
            </a:r>
            <a:endParaRPr lang="en-US" sz="1500" dirty="0">
              <a:latin typeface="Courier New" panose="02070309020205020404" pitchFamily="49" charset="0"/>
              <a:cs typeface="Courier New" panose="02070309020205020404" pitchFamily="49" charset="0"/>
            </a:endParaRPr>
          </a:p>
        </p:txBody>
      </p:sp>
      <p:sp>
        <p:nvSpPr>
          <p:cNvPr id="8" name="Rectangle 7"/>
          <p:cNvSpPr/>
          <p:nvPr/>
        </p:nvSpPr>
        <p:spPr>
          <a:xfrm>
            <a:off x="1066800" y="5279834"/>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Actual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Red,t+1</a:t>
            </a:r>
            <a:r>
              <a:rPr lang="en-US" sz="1500" dirty="0" smtClean="0">
                <a:latin typeface="Courier New" panose="02070309020205020404" pitchFamily="49" charset="0"/>
                <a:cs typeface="Courier New" panose="02070309020205020404" pitchFamily="49" charset="0"/>
              </a:rPr>
              <a:t>) / </a:t>
            </a: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Blue,t+1</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dirty="0" smtClean="0">
                <a:latin typeface="Courier New" panose="02070309020205020404" pitchFamily="49" charset="0"/>
                <a:cs typeface="Courier New" panose="02070309020205020404" pitchFamily="49" charset="0"/>
              </a:rPr>
              <a:t>Position(A,Garden,t+1)</a:t>
            </a:r>
            <a:endParaRPr lang="en-US" sz="1500" dirty="0">
              <a:latin typeface="Courier New" panose="02070309020205020404" pitchFamily="49" charset="0"/>
              <a:cs typeface="Courier New" panose="02070309020205020404" pitchFamily="49" charset="0"/>
            </a:endParaRPr>
          </a:p>
        </p:txBody>
      </p:sp>
      <p:pic>
        <p:nvPicPr>
          <p:cNvPr id="11266" name="Picture 2" descr="http://fc05.deviantart.net/fs70/f/2011/172/6/e/angry_face_1_by_confettiman-d3jmsg5.png"/>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159577" y="3886200"/>
            <a:ext cx="2527223" cy="17496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287530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1266"/>
                                        </p:tgtEl>
                                        <p:attrNameLst>
                                          <p:attrName>style.visibility</p:attrName>
                                        </p:attrNameLst>
                                      </p:cBhvr>
                                      <p:to>
                                        <p:strVal val="visible"/>
                                      </p:to>
                                    </p:set>
                                    <p:animEffect transition="in" filter="fade">
                                      <p:cBhvr>
                                        <p:cTn id="32" dur="500"/>
                                        <p:tgtEl>
                                          <p:spTgt spid="112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Frame Problem </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lgn="ctr">
              <a:buNone/>
            </a:pPr>
            <a:r>
              <a:rPr lang="en-US" dirty="0"/>
              <a:t>(John </a:t>
            </a:r>
            <a:r>
              <a:rPr lang="en-US" dirty="0" smtClean="0"/>
              <a:t>McCarthy &amp; </a:t>
            </a:r>
            <a:r>
              <a:rPr lang="en-US" dirty="0"/>
              <a:t>Patrick J. Hayes, </a:t>
            </a:r>
            <a:r>
              <a:rPr lang="en-US" dirty="0" smtClean="0"/>
              <a:t>1959)</a:t>
            </a:r>
            <a:endParaRPr lang="en-US" dirty="0"/>
          </a:p>
        </p:txBody>
      </p:sp>
      <mc:AlternateContent xmlns:mc="http://schemas.openxmlformats.org/markup-compatibility/2006" xmlns:a14="http://schemas.microsoft.com/office/drawing/2010/main">
        <mc:Choice Requires="a14">
          <p:sp>
            <p:nvSpPr>
              <p:cNvPr id="4" name="Rectangle 3"/>
              <p:cNvSpPr/>
              <p:nvPr/>
            </p:nvSpPr>
            <p:spPr>
              <a:xfrm>
                <a:off x="1066800" y="1663750"/>
                <a:ext cx="6934200" cy="130805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i="1" dirty="0" smtClean="0">
                    <a:solidFill>
                      <a:srgbClr val="FF0000"/>
                    </a:solidFill>
                  </a:rPr>
                  <a:t>Axioms: </a:t>
                </a:r>
                <a:endParaRPr lang="en-US" sz="1600" dirty="0" smtClean="0"/>
              </a:p>
              <a:p>
                <a:pPr algn="ctr"/>
                <a:r>
                  <a:rPr lang="en-US" sz="1500" i="1" dirty="0" smtClean="0">
                    <a:latin typeface="Courier New" panose="02070309020205020404" pitchFamily="49" charset="0"/>
                    <a:cs typeface="Courier New" panose="02070309020205020404" pitchFamily="49" charset="0"/>
                  </a:rPr>
                  <a:t>Paint</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x</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 </a:t>
                </a:r>
                <a14:m>
                  <m:oMath xmlns:m="http://schemas.openxmlformats.org/officeDocument/2006/math">
                    <m:r>
                      <a:rPr lang="en-US" sz="1500" i="1" smtClean="0">
                        <a:latin typeface="Cambria Math"/>
                        <a:ea typeface="Cambria Math"/>
                      </a:rPr>
                      <m:t>⟹</m:t>
                    </m:r>
                  </m:oMath>
                </a14:m>
                <a:r>
                  <a:rPr lang="en-US" sz="1500" dirty="0" smtClean="0">
                    <a:latin typeface="Courier New" panose="02070309020205020404" pitchFamily="49" charset="0"/>
                    <a:cs typeface="Courier New" panose="02070309020205020404" pitchFamily="49" charset="0"/>
                  </a:rPr>
                  <a:t> </a:t>
                </a: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x</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c,t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600" i="1" dirty="0" smtClean="0">
                    <a:latin typeface="Courier New" panose="02070309020205020404" pitchFamily="49" charset="0"/>
                    <a:cs typeface="Courier New" panose="02070309020205020404" pitchFamily="49" charset="0"/>
                  </a:rPr>
                  <a:t>Move(</a:t>
                </a:r>
                <a:r>
                  <a:rPr lang="en-US" sz="1600" i="1" dirty="0" err="1" smtClean="0">
                    <a:latin typeface="Courier New" panose="02070309020205020404" pitchFamily="49" charset="0"/>
                    <a:cs typeface="Courier New" panose="02070309020205020404" pitchFamily="49" charset="0"/>
                  </a:rPr>
                  <a:t>x,p,t</a:t>
                </a:r>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cs typeface="Courier New" panose="02070309020205020404" pitchFamily="49" charset="0"/>
                      </a:rPr>
                      <m:t>⟹</m:t>
                    </m:r>
                  </m:oMath>
                </a14:m>
                <a:r>
                  <a:rPr lang="en-US" sz="1600" i="1" dirty="0">
                    <a:latin typeface="Courier New" panose="02070309020205020404" pitchFamily="49" charset="0"/>
                    <a:cs typeface="Courier New" panose="02070309020205020404" pitchFamily="49" charset="0"/>
                  </a:rPr>
                  <a:t> </a:t>
                </a:r>
                <a:r>
                  <a:rPr lang="en-US" sz="1600" i="1" dirty="0" smtClean="0">
                    <a:latin typeface="Courier New" panose="02070309020205020404" pitchFamily="49" charset="0"/>
                    <a:cs typeface="Courier New" panose="02070309020205020404" pitchFamily="49" charset="0"/>
                  </a:rPr>
                  <a:t>Position(x,p,t)</a:t>
                </a:r>
              </a:p>
              <a:p>
                <a:pPr algn="ctr"/>
                <a:r>
                  <a:rPr lang="en-US" sz="1600" i="1" dirty="0" smtClean="0">
                    <a:latin typeface="Courier New" panose="02070309020205020404" pitchFamily="49" charset="0"/>
                    <a:cs typeface="Courier New" panose="02070309020205020404" pitchFamily="49" charset="0"/>
                  </a:rPr>
                  <a:t>Color(</a:t>
                </a:r>
                <a:r>
                  <a:rPr lang="en-US" sz="1600" i="1" dirty="0" err="1" smtClean="0">
                    <a:latin typeface="Courier New" panose="02070309020205020404" pitchFamily="49" charset="0"/>
                    <a:cs typeface="Courier New" panose="02070309020205020404" pitchFamily="49" charset="0"/>
                  </a:rPr>
                  <a:t>x,c,t</a:t>
                </a:r>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smtClean="0">
                        <a:latin typeface="Cambria Math"/>
                        <a:ea typeface="Cambria Math"/>
                        <a:cs typeface="Courier New" panose="02070309020205020404" pitchFamily="49" charset="0"/>
                      </a:rPr>
                      <m:t>⋀</m:t>
                    </m:r>
                  </m:oMath>
                </a14:m>
                <a:r>
                  <a:rPr lang="en-US" sz="1600" i="1" dirty="0">
                    <a:latin typeface="Courier New" panose="02070309020205020404" pitchFamily="49" charset="0"/>
                    <a:cs typeface="Courier New" panose="02070309020205020404" pitchFamily="49" charset="0"/>
                  </a:rPr>
                  <a:t> Move(</a:t>
                </a:r>
                <a:r>
                  <a:rPr lang="en-US" sz="1600" i="1" dirty="0" err="1">
                    <a:latin typeface="Courier New" panose="02070309020205020404" pitchFamily="49" charset="0"/>
                    <a:cs typeface="Courier New" panose="02070309020205020404" pitchFamily="49" charset="0"/>
                  </a:rPr>
                  <a:t>x,p,t</a:t>
                </a:r>
                <a:r>
                  <a:rPr lang="en-US" sz="1600" i="1" dirty="0">
                    <a:latin typeface="Courier New" panose="02070309020205020404" pitchFamily="49" charset="0"/>
                    <a:cs typeface="Courier New" panose="02070309020205020404" pitchFamily="49" charset="0"/>
                  </a:rPr>
                  <a:t>)</a:t>
                </a:r>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cs typeface="Courier New" panose="02070309020205020404" pitchFamily="49" charset="0"/>
                      </a:rPr>
                      <m:t>⟹</m:t>
                    </m:r>
                  </m:oMath>
                </a14:m>
                <a:r>
                  <a:rPr lang="en-US" sz="1600" dirty="0" smtClean="0"/>
                  <a:t> </a:t>
                </a:r>
                <a14:m>
                  <m:oMath xmlns:m="http://schemas.openxmlformats.org/officeDocument/2006/math">
                    <m:r>
                      <m:rPr>
                        <m:nor/>
                      </m:rPr>
                      <a:rPr lang="en-US" sz="1600" i="1" dirty="0">
                        <a:latin typeface="Courier New" panose="02070309020205020404" pitchFamily="49" charset="0"/>
                        <a:cs typeface="Courier New" panose="02070309020205020404" pitchFamily="49" charset="0"/>
                      </a:rPr>
                      <m:t>Color</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x</m:t>
                    </m:r>
                    <m:r>
                      <m:rPr>
                        <m:nor/>
                      </m:rPr>
                      <a:rPr lang="en-US" sz="1600" i="1" dirty="0">
                        <a:latin typeface="Courier New" panose="02070309020205020404" pitchFamily="49" charset="0"/>
                        <a:cs typeface="Courier New" panose="02070309020205020404" pitchFamily="49" charset="0"/>
                      </a:rPr>
                      <m:t>,</m:t>
                    </m:r>
                    <m:r>
                      <m:rPr>
                        <m:nor/>
                      </m:rPr>
                      <a:rPr lang="en-US" sz="1600" b="0" i="1" dirty="0" smtClean="0">
                        <a:latin typeface="Courier New" panose="02070309020205020404" pitchFamily="49" charset="0"/>
                        <a:cs typeface="Courier New" panose="02070309020205020404" pitchFamily="49" charset="0"/>
                      </a:rPr>
                      <m:t>c</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t</m:t>
                    </m:r>
                    <m:r>
                      <m:rPr>
                        <m:nor/>
                      </m:rPr>
                      <a:rPr lang="en-US" sz="1600" b="0" i="1" dirty="0" smtClean="0">
                        <a:latin typeface="Courier New" panose="02070309020205020404" pitchFamily="49" charset="0"/>
                        <a:cs typeface="Courier New" panose="02070309020205020404" pitchFamily="49" charset="0"/>
                      </a:rPr>
                      <m:t>+1</m:t>
                    </m:r>
                    <m:r>
                      <m:rPr>
                        <m:nor/>
                      </m:rPr>
                      <a:rPr lang="en-US" sz="1600" i="1" dirty="0">
                        <a:latin typeface="Courier New" panose="02070309020205020404" pitchFamily="49" charset="0"/>
                        <a:cs typeface="Courier New" panose="02070309020205020404" pitchFamily="49" charset="0"/>
                      </a:rPr>
                      <m:t>)</m:t>
                    </m:r>
                  </m:oMath>
                </a14:m>
                <a:endParaRPr lang="en-US" sz="1600" dirty="0">
                  <a:cs typeface="Courier New" panose="02070309020205020404" pitchFamily="49" charset="0"/>
                </a:endParaRPr>
              </a:p>
              <a:p>
                <a14:m>
                  <m:oMath xmlns:m="http://schemas.openxmlformats.org/officeDocument/2006/math">
                    <m:r>
                      <m:rPr>
                        <m:nor/>
                      </m:rPr>
                      <a:rPr lang="en-US" sz="1600" i="1" dirty="0">
                        <a:latin typeface="Courier New" panose="02070309020205020404" pitchFamily="49" charset="0"/>
                        <a:cs typeface="Courier New" panose="02070309020205020404" pitchFamily="49" charset="0"/>
                      </a:rPr>
                      <m:t>Position</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x</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p</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t</m:t>
                    </m:r>
                    <m:r>
                      <m:rPr>
                        <m:nor/>
                      </m:rPr>
                      <a:rPr lang="en-US" sz="1600" i="1" dirty="0">
                        <a:latin typeface="Courier New" panose="02070309020205020404" pitchFamily="49" charset="0"/>
                        <a:cs typeface="Courier New" panose="02070309020205020404" pitchFamily="49" charset="0"/>
                      </a:rPr>
                      <m:t>)</m:t>
                    </m:r>
                  </m:oMath>
                </a14:m>
                <a:r>
                  <a:rPr lang="en-US" sz="1600" i="1" dirty="0" smtClean="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ea typeface="Cambria Math"/>
                        <a:cs typeface="Courier New" panose="02070309020205020404" pitchFamily="49" charset="0"/>
                      </a:rPr>
                      <m:t>⋀</m:t>
                    </m:r>
                  </m:oMath>
                </a14:m>
                <a:r>
                  <a:rPr lang="en-US" sz="1600" i="1" dirty="0">
                    <a:latin typeface="Courier New" panose="02070309020205020404" pitchFamily="49" charset="0"/>
                    <a:cs typeface="Courier New" panose="02070309020205020404" pitchFamily="49" charset="0"/>
                  </a:rPr>
                  <a:t> </a:t>
                </a:r>
                <a:r>
                  <a:rPr lang="en-US" sz="1600" i="1" dirty="0" smtClean="0">
                    <a:latin typeface="Courier New" panose="02070309020205020404" pitchFamily="49" charset="0"/>
                    <a:cs typeface="Courier New" panose="02070309020205020404" pitchFamily="49" charset="0"/>
                  </a:rPr>
                  <a:t>Paint(</a:t>
                </a:r>
                <a:r>
                  <a:rPr lang="en-US" sz="1600" i="1" dirty="0" err="1" smtClean="0">
                    <a:latin typeface="Courier New" panose="02070309020205020404" pitchFamily="49" charset="0"/>
                    <a:cs typeface="Courier New" panose="02070309020205020404" pitchFamily="49" charset="0"/>
                  </a:rPr>
                  <a:t>x,c,t</a:t>
                </a:r>
                <a:r>
                  <a:rPr lang="en-US" sz="1600" i="1" dirty="0">
                    <a:latin typeface="Courier New" panose="02070309020205020404" pitchFamily="49" charset="0"/>
                    <a:cs typeface="Courier New" panose="02070309020205020404" pitchFamily="49" charset="0"/>
                  </a:rPr>
                  <a:t>) </a:t>
                </a:r>
                <a14:m>
                  <m:oMath xmlns:m="http://schemas.openxmlformats.org/officeDocument/2006/math">
                    <m:r>
                      <a:rPr lang="en-US" sz="1600" i="1">
                        <a:latin typeface="Cambria Math"/>
                        <a:cs typeface="Courier New" panose="02070309020205020404" pitchFamily="49" charset="0"/>
                      </a:rPr>
                      <m:t>⟹</m:t>
                    </m:r>
                  </m:oMath>
                </a14:m>
                <a:r>
                  <a:rPr lang="en-US" sz="1600" dirty="0"/>
                  <a:t> </a:t>
                </a:r>
                <a14:m>
                  <m:oMath xmlns:m="http://schemas.openxmlformats.org/officeDocument/2006/math">
                    <m:r>
                      <m:rPr>
                        <m:nor/>
                      </m:rPr>
                      <a:rPr lang="en-US" sz="1600" b="0" i="1" dirty="0" smtClean="0">
                        <a:latin typeface="Courier New" panose="02070309020205020404" pitchFamily="49" charset="0"/>
                        <a:cs typeface="Courier New" panose="02070309020205020404" pitchFamily="49" charset="0"/>
                      </a:rPr>
                      <m:t>Position</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x</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p</m:t>
                    </m:r>
                    <m:r>
                      <m:rPr>
                        <m:nor/>
                      </m:rPr>
                      <a:rPr lang="en-US" sz="1600" i="1" dirty="0">
                        <a:latin typeface="Courier New" panose="02070309020205020404" pitchFamily="49" charset="0"/>
                        <a:cs typeface="Courier New" panose="02070309020205020404" pitchFamily="49" charset="0"/>
                      </a:rPr>
                      <m:t>,</m:t>
                    </m:r>
                    <m:r>
                      <m:rPr>
                        <m:nor/>
                      </m:rPr>
                      <a:rPr lang="en-US" sz="1600" i="1" dirty="0">
                        <a:latin typeface="Courier New" panose="02070309020205020404" pitchFamily="49" charset="0"/>
                        <a:cs typeface="Courier New" panose="02070309020205020404" pitchFamily="49" charset="0"/>
                      </a:rPr>
                      <m:t>t</m:t>
                    </m:r>
                    <m:r>
                      <m:rPr>
                        <m:nor/>
                      </m:rPr>
                      <a:rPr lang="en-US" sz="1600" i="1" dirty="0">
                        <a:latin typeface="Courier New" panose="02070309020205020404" pitchFamily="49" charset="0"/>
                        <a:cs typeface="Courier New" panose="02070309020205020404" pitchFamily="49" charset="0"/>
                      </a:rPr>
                      <m:t>+1)</m:t>
                    </m:r>
                  </m:oMath>
                </a14:m>
                <a:endParaRPr lang="en-US" sz="1600" dirty="0"/>
              </a:p>
            </p:txBody>
          </p:sp>
        </mc:Choice>
        <mc:Fallback xmlns="">
          <p:sp>
            <p:nvSpPr>
              <p:cNvPr id="4" name="Rectangle 3"/>
              <p:cNvSpPr>
                <a:spLocks noRot="1" noChangeAspect="1" noMove="1" noResize="1" noEditPoints="1" noAdjustHandles="1" noChangeArrowheads="1" noChangeShapeType="1" noTextEdit="1"/>
              </p:cNvSpPr>
              <p:nvPr/>
            </p:nvSpPr>
            <p:spPr>
              <a:xfrm>
                <a:off x="1066800" y="1663750"/>
                <a:ext cx="6934200" cy="1308050"/>
              </a:xfrm>
              <a:prstGeom prst="rect">
                <a:avLst/>
              </a:prstGeom>
              <a:blipFill rotWithShape="1">
                <a:blip r:embed="rId3"/>
                <a:stretch>
                  <a:fillRect/>
                </a:stretch>
              </a:blipFill>
            </p:spPr>
            <p:txBody>
              <a:bodyPr/>
              <a:lstStyle/>
              <a:p>
                <a:r>
                  <a:rPr lang="en-US">
                    <a:noFill/>
                  </a:rPr>
                  <a:t> </a:t>
                </a:r>
              </a:p>
            </p:txBody>
          </p:sp>
        </mc:Fallback>
      </mc:AlternateContent>
      <p:sp>
        <p:nvSpPr>
          <p:cNvPr id="5" name="Rectangle 4"/>
          <p:cNvSpPr/>
          <p:nvPr/>
        </p:nvSpPr>
        <p:spPr>
          <a:xfrm>
            <a:off x="1066800" y="3124200"/>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Initial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A</a:t>
            </a:r>
            <a:r>
              <a:rPr lang="en-US" sz="1500" dirty="0" err="1" smtClean="0">
                <a:latin typeface="Courier New" panose="02070309020205020404" pitchFamily="49" charset="0"/>
                <a:cs typeface="Courier New" panose="02070309020205020404" pitchFamily="49" charset="0"/>
              </a:rPr>
              <a:t>,</a:t>
            </a:r>
            <a:r>
              <a:rPr lang="en-US" sz="1500" i="1" dirty="0" err="1" smtClean="0">
                <a:latin typeface="Courier New" panose="02070309020205020404" pitchFamily="49" charset="0"/>
                <a:cs typeface="Courier New" panose="02070309020205020404" pitchFamily="49" charset="0"/>
              </a:rPr>
              <a:t>Red,t</a:t>
            </a:r>
            <a:r>
              <a:rPr lang="en-US" sz="1500" dirty="0" smtClean="0">
                <a:latin typeface="Courier New" panose="02070309020205020404" pitchFamily="49" charset="0"/>
                <a:cs typeface="Courier New" panose="02070309020205020404" pitchFamily="49" charset="0"/>
              </a:rPr>
              <a:t>)</a:t>
            </a:r>
          </a:p>
          <a:p>
            <a:pPr algn="ctr"/>
            <a:r>
              <a:rPr lang="en-US" sz="1500" dirty="0" smtClean="0">
                <a:latin typeface="Courier New" panose="02070309020205020404" pitchFamily="49" charset="0"/>
                <a:cs typeface="Courier New" panose="02070309020205020404" pitchFamily="49" charset="0"/>
              </a:rPr>
              <a:t>Position(</a:t>
            </a:r>
            <a:r>
              <a:rPr lang="en-US" sz="1500" dirty="0" err="1" smtClean="0">
                <a:latin typeface="Courier New" panose="02070309020205020404" pitchFamily="49" charset="0"/>
                <a:cs typeface="Courier New" panose="02070309020205020404" pitchFamily="49" charset="0"/>
              </a:rPr>
              <a:t>A,House,t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6" name="Rectangle 5"/>
          <p:cNvSpPr/>
          <p:nvPr/>
        </p:nvSpPr>
        <p:spPr>
          <a:xfrm>
            <a:off x="1066800" y="4114800"/>
            <a:ext cx="6934200" cy="600164"/>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i="1" dirty="0" smtClean="0">
                <a:solidFill>
                  <a:srgbClr val="FF0000"/>
                </a:solidFill>
              </a:rPr>
              <a:t>Action: </a:t>
            </a:r>
          </a:p>
          <a:p>
            <a:pPr algn="ctr"/>
            <a:r>
              <a:rPr lang="en-US" sz="1500" dirty="0" smtClean="0">
                <a:latin typeface="Courier New" panose="02070309020205020404" pitchFamily="49" charset="0"/>
                <a:cs typeface="Courier New" panose="02070309020205020404" pitchFamily="49" charset="0"/>
              </a:rPr>
              <a:t>Move(</a:t>
            </a:r>
            <a:r>
              <a:rPr lang="en-US" sz="1500" dirty="0" err="1" smtClean="0">
                <a:latin typeface="Courier New" panose="02070309020205020404" pitchFamily="49" charset="0"/>
                <a:cs typeface="Courier New" panose="02070309020205020404" pitchFamily="49" charset="0"/>
              </a:rPr>
              <a:t>A,Garden,t</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p:txBody>
      </p:sp>
      <p:sp>
        <p:nvSpPr>
          <p:cNvPr id="11" name="Rectangle 10"/>
          <p:cNvSpPr/>
          <p:nvPr/>
        </p:nvSpPr>
        <p:spPr>
          <a:xfrm>
            <a:off x="1066800" y="4876800"/>
            <a:ext cx="6934200" cy="830997"/>
          </a:xfrm>
          <a:prstGeom prst="rect">
            <a:avLst/>
          </a:prstGeom>
        </p:spPr>
        <p:style>
          <a:lnRef idx="1">
            <a:schemeClr val="dk1"/>
          </a:lnRef>
          <a:fillRef idx="2">
            <a:schemeClr val="dk1"/>
          </a:fillRef>
          <a:effectRef idx="1">
            <a:schemeClr val="dk1"/>
          </a:effectRef>
          <a:fontRef idx="minor">
            <a:schemeClr val="dk1"/>
          </a:fontRef>
        </p:style>
        <p:txBody>
          <a:bodyPr wrap="square">
            <a:spAutoFit/>
          </a:bodyPr>
          <a:lstStyle/>
          <a:p>
            <a:pPr algn="ctr"/>
            <a:r>
              <a:rPr lang="en-US" b="1" i="1" dirty="0" smtClean="0">
                <a:solidFill>
                  <a:srgbClr val="FF0000"/>
                </a:solidFill>
              </a:rPr>
              <a:t>Expected State = Actual State: </a:t>
            </a:r>
          </a:p>
          <a:p>
            <a:pPr algn="ctr"/>
            <a:r>
              <a:rPr lang="en-US" sz="1500" i="1" dirty="0" smtClean="0">
                <a:latin typeface="Courier New" panose="02070309020205020404" pitchFamily="49" charset="0"/>
                <a:cs typeface="Courier New" panose="02070309020205020404" pitchFamily="49" charset="0"/>
              </a:rPr>
              <a:t>Color</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A</a:t>
            </a:r>
            <a:r>
              <a:rPr lang="en-US" sz="1500" dirty="0" smtClean="0">
                <a:latin typeface="Courier New" panose="02070309020205020404" pitchFamily="49" charset="0"/>
                <a:cs typeface="Courier New" panose="02070309020205020404" pitchFamily="49" charset="0"/>
              </a:rPr>
              <a:t>,</a:t>
            </a:r>
            <a:r>
              <a:rPr lang="en-US" sz="1500" i="1" dirty="0" smtClean="0">
                <a:latin typeface="Courier New" panose="02070309020205020404" pitchFamily="49" charset="0"/>
                <a:cs typeface="Courier New" panose="02070309020205020404" pitchFamily="49" charset="0"/>
              </a:rPr>
              <a:t>Red,t+1</a:t>
            </a:r>
            <a:r>
              <a:rPr lang="en-US" sz="1500" dirty="0" smtClean="0">
                <a:latin typeface="Courier New" panose="02070309020205020404" pitchFamily="49" charset="0"/>
                <a:cs typeface="Courier New" panose="02070309020205020404" pitchFamily="49" charset="0"/>
              </a:rPr>
              <a:t>)</a:t>
            </a:r>
            <a:endParaRPr lang="en-US" sz="1500" dirty="0">
              <a:latin typeface="Courier New" panose="02070309020205020404" pitchFamily="49" charset="0"/>
              <a:cs typeface="Courier New" panose="02070309020205020404" pitchFamily="49" charset="0"/>
            </a:endParaRPr>
          </a:p>
          <a:p>
            <a:pPr algn="ctr"/>
            <a:r>
              <a:rPr lang="en-US" sz="1500" dirty="0" smtClean="0">
                <a:latin typeface="Courier New" panose="02070309020205020404" pitchFamily="49" charset="0"/>
                <a:cs typeface="Courier New" panose="02070309020205020404" pitchFamily="49" charset="0"/>
              </a:rPr>
              <a:t>Position(A,Garden,t+1)</a:t>
            </a:r>
            <a:endParaRPr lang="en-US" sz="1500" dirty="0">
              <a:latin typeface="Courier New" panose="02070309020205020404" pitchFamily="49" charset="0"/>
              <a:cs typeface="Courier New" panose="02070309020205020404" pitchFamily="49" charset="0"/>
            </a:endParaRPr>
          </a:p>
        </p:txBody>
      </p:sp>
      <p:pic>
        <p:nvPicPr>
          <p:cNvPr id="14338" name="Picture 2" descr="http://yttalk.com/data/attachments/9/9853-1c3dec4be8cbe5df63d444cd18995acf.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3400" y="4495800"/>
            <a:ext cx="2324100" cy="20529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946883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4338"/>
                                        </p:tgtEl>
                                        <p:attrNameLst>
                                          <p:attrName>style.visibility</p:attrName>
                                        </p:attrNameLst>
                                      </p:cBhvr>
                                      <p:to>
                                        <p:strVal val="visible"/>
                                      </p:to>
                                    </p:set>
                                    <p:animEffect transition="in" filter="fade">
                                      <p:cBhvr>
                                        <p:cTn id="27" dur="500"/>
                                        <p:tgtEl>
                                          <p:spTgt spid="14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381000"/>
            <a:ext cx="8229600" cy="1600200"/>
          </a:xfrm>
        </p:spPr>
        <p:txBody>
          <a:bodyPr/>
          <a:lstStyle/>
          <a:p>
            <a:r>
              <a:rPr lang="en-US" sz="4800" dirty="0" smtClean="0"/>
              <a:t>Frame Problem </a:t>
            </a:r>
            <a:endParaRPr lang="en-US" sz="4800" dirty="0"/>
          </a:p>
        </p:txBody>
      </p:sp>
      <p:sp>
        <p:nvSpPr>
          <p:cNvPr id="3" name="Content Placeholder 2"/>
          <p:cNvSpPr>
            <a:spLocks noGrp="1"/>
          </p:cNvSpPr>
          <p:nvPr>
            <p:ph idx="1"/>
          </p:nvPr>
        </p:nvSpPr>
        <p:spPr>
          <a:xfrm>
            <a:off x="457200" y="1143000"/>
            <a:ext cx="8229600" cy="609599"/>
          </a:xfrm>
        </p:spPr>
        <p:txBody>
          <a:bodyPr/>
          <a:lstStyle/>
          <a:p>
            <a:pPr marL="0" indent="0" algn="ctr">
              <a:buNone/>
            </a:pPr>
            <a:r>
              <a:rPr lang="en-US" dirty="0"/>
              <a:t>(John </a:t>
            </a:r>
            <a:r>
              <a:rPr lang="en-US" dirty="0" smtClean="0"/>
              <a:t>McCarthy &amp; </a:t>
            </a:r>
            <a:r>
              <a:rPr lang="en-US" dirty="0"/>
              <a:t>Patrick J. Hayes, </a:t>
            </a:r>
            <a:r>
              <a:rPr lang="en-US" dirty="0" smtClean="0"/>
              <a:t>1959)</a:t>
            </a:r>
            <a:endParaRPr lang="en-US" dirty="0"/>
          </a:p>
        </p:txBody>
      </p:sp>
      <mc:AlternateContent xmlns:mc="http://schemas.openxmlformats.org/markup-compatibility/2006" xmlns:a14="http://schemas.microsoft.com/office/drawing/2010/main">
        <mc:Choice Requires="a14">
          <p:sp>
            <p:nvSpPr>
              <p:cNvPr id="7" name="Rectangle 6"/>
              <p:cNvSpPr/>
              <p:nvPr/>
            </p:nvSpPr>
            <p:spPr>
              <a:xfrm>
                <a:off x="533400" y="1905000"/>
                <a:ext cx="8229600" cy="3370923"/>
              </a:xfrm>
              <a:prstGeom prst="rect">
                <a:avLst/>
              </a:prstGeom>
            </p:spPr>
            <p:txBody>
              <a:bodyPr wrap="square">
                <a:spAutoFit/>
              </a:bodyPr>
              <a:lstStyle/>
              <a:p>
                <a:r>
                  <a:rPr lang="en-US" b="1" dirty="0" smtClean="0">
                    <a:solidFill>
                      <a:srgbClr val="FF0000"/>
                    </a:solidFill>
                  </a:rPr>
                  <a:t>Problem:</a:t>
                </a:r>
                <a:r>
                  <a:rPr lang="en-US" dirty="0" smtClean="0"/>
                  <a:t>  Many </a:t>
                </a:r>
                <a:r>
                  <a:rPr lang="en-US" u="sng" dirty="0" smtClean="0"/>
                  <a:t>actions</a:t>
                </a:r>
                <a:r>
                  <a:rPr lang="en-US" dirty="0" smtClean="0"/>
                  <a:t> don’t change many </a:t>
                </a:r>
                <a:r>
                  <a:rPr lang="en-US" u="sng" dirty="0" smtClean="0"/>
                  <a:t>properties</a:t>
                </a:r>
                <a:r>
                  <a:rPr lang="en-US" dirty="0" smtClean="0"/>
                  <a:t>!</a:t>
                </a:r>
              </a:p>
              <a:p>
                <a:pPr algn="ctr"/>
                <a:endParaRPr lang="en-US" b="0" i="1" dirty="0" smtClean="0">
                  <a:latin typeface="Cambria Math"/>
                </a:endParaRPr>
              </a:p>
              <a:p>
                <a:pPr algn="ctr"/>
                <a14:m>
                  <m:oMath xmlns:m="http://schemas.openxmlformats.org/officeDocument/2006/math">
                    <m:d>
                      <m:dPr>
                        <m:begChr m:val="{"/>
                        <m:endChr m:val=""/>
                        <m:ctrlPr>
                          <a:rPr lang="en-US" b="0" i="1" smtClean="0">
                            <a:latin typeface="Cambria Math"/>
                          </a:rPr>
                        </m:ctrlPr>
                      </m:dPr>
                      <m:e>
                        <m:eqArr>
                          <m:eqArrPr>
                            <m:ctrlPr>
                              <a:rPr lang="en-US" b="0" i="1" smtClean="0">
                                <a:latin typeface="Cambria Math"/>
                              </a:rPr>
                            </m:ctrlPr>
                          </m:eqArrPr>
                          <m:e>
                            <m:r>
                              <a:rPr lang="en-US" i="1">
                                <a:latin typeface="Cambria Math"/>
                              </a:rPr>
                              <m:t>𝑀</m:t>
                            </m:r>
                            <m:r>
                              <a:rPr lang="en-US" i="1">
                                <a:latin typeface="Cambria Math"/>
                              </a:rPr>
                              <m:t>:</m:t>
                            </m:r>
                            <m:r>
                              <a:rPr lang="en-US" i="1">
                                <a:latin typeface="Cambria Math"/>
                              </a:rPr>
                              <m:t>𝐴𝑐𝑡𝑖𝑜𝑛𝑠</m:t>
                            </m:r>
                          </m:e>
                          <m:e>
                            <m:r>
                              <a:rPr lang="en-US" b="0" i="1" smtClean="0">
                                <a:latin typeface="Cambria Math"/>
                              </a:rPr>
                              <m:t>𝑁</m:t>
                            </m:r>
                            <m:r>
                              <a:rPr lang="en-US" b="0" i="1" smtClean="0">
                                <a:latin typeface="Cambria Math"/>
                              </a:rPr>
                              <m:t>:</m:t>
                            </m:r>
                            <m:r>
                              <a:rPr lang="en-US" b="0" i="1" smtClean="0">
                                <a:latin typeface="Cambria Math"/>
                              </a:rPr>
                              <m:t>𝑃𝑟𝑜𝑝𝑒𝑟𝑡𝑖𝑒𝑠</m:t>
                            </m:r>
                          </m:e>
                        </m:eqArr>
                        <m:r>
                          <a:rPr lang="en-US" b="0" i="1" smtClean="0">
                            <a:latin typeface="Cambria Math"/>
                          </a:rPr>
                          <m:t>⇒</m:t>
                        </m:r>
                        <m:r>
                          <a:rPr lang="en-US" b="0" i="1" smtClean="0">
                            <a:latin typeface="Cambria Math"/>
                          </a:rPr>
                          <m:t>𝑀𝑁</m:t>
                        </m:r>
                      </m:e>
                    </m:d>
                  </m:oMath>
                </a14:m>
                <a:r>
                  <a:rPr lang="en-US" dirty="0" smtClean="0"/>
                  <a:t>  additional axioms! </a:t>
                </a:r>
              </a:p>
              <a:p>
                <a:pPr algn="ctr"/>
                <a:endParaRPr lang="en-US" dirty="0"/>
              </a:p>
              <a:p>
                <a:r>
                  <a:rPr lang="en-US" b="1" dirty="0" smtClean="0">
                    <a:solidFill>
                      <a:srgbClr val="00B050"/>
                    </a:solidFill>
                  </a:rPr>
                  <a:t>Solution:</a:t>
                </a:r>
                <a:r>
                  <a:rPr lang="en-US" dirty="0" smtClean="0"/>
                  <a:t> An </a:t>
                </a:r>
                <a:r>
                  <a:rPr lang="en-US" dirty="0"/>
                  <a:t>action </a:t>
                </a:r>
                <a:r>
                  <a:rPr lang="en-US" dirty="0" smtClean="0"/>
                  <a:t>does not change any property </a:t>
                </a:r>
                <a:r>
                  <a:rPr lang="en-US" i="1" dirty="0" smtClean="0"/>
                  <a:t>unless</a:t>
                </a:r>
                <a:r>
                  <a:rPr lang="en-US" dirty="0"/>
                  <a:t> there is evidence to the contrary</a:t>
                </a:r>
                <a:endParaRPr lang="en-US" dirty="0" smtClean="0"/>
              </a:p>
              <a:p>
                <a:pPr algn="ctr"/>
                <a:r>
                  <a:rPr lang="en-US" b="1" i="1" dirty="0">
                    <a:solidFill>
                      <a:srgbClr val="0070C0"/>
                    </a:solidFill>
                  </a:rPr>
                  <a:t>common sense law of </a:t>
                </a:r>
                <a:r>
                  <a:rPr lang="en-US" b="1" i="1" dirty="0" smtClean="0">
                    <a:solidFill>
                      <a:srgbClr val="0070C0"/>
                    </a:solidFill>
                  </a:rPr>
                  <a:t>inertia</a:t>
                </a:r>
                <a:endParaRPr lang="en-US" b="1" i="1" dirty="0">
                  <a:solidFill>
                    <a:srgbClr val="0070C0"/>
                  </a:solidFill>
                </a:endParaRPr>
              </a:p>
              <a:p>
                <a:r>
                  <a:rPr lang="en-US" b="1" dirty="0" smtClean="0">
                    <a:solidFill>
                      <a:srgbClr val="0070C0"/>
                    </a:solidFill>
                  </a:rPr>
                  <a:t>Result:</a:t>
                </a:r>
                <a:r>
                  <a:rPr lang="en-US" dirty="0" smtClean="0"/>
                  <a:t> Non-monotonic reasoning </a:t>
                </a:r>
              </a:p>
              <a:p>
                <a:endParaRPr lang="en-US" dirty="0" smtClean="0"/>
              </a:p>
              <a:p>
                <a:endParaRPr lang="en-US" dirty="0" smtClean="0"/>
              </a:p>
              <a:p>
                <a:r>
                  <a:rPr lang="en-US" dirty="0" smtClean="0"/>
                  <a:t>Example of </a:t>
                </a:r>
                <a:r>
                  <a:rPr lang="en-US" b="1" dirty="0" smtClean="0"/>
                  <a:t>non-monotonic </a:t>
                </a:r>
                <a:r>
                  <a:rPr lang="en-US" dirty="0" smtClean="0"/>
                  <a:t>logic (</a:t>
                </a:r>
                <a:r>
                  <a:rPr lang="en-US" dirty="0" err="1" smtClean="0"/>
                  <a:t>abductive</a:t>
                </a:r>
                <a:r>
                  <a:rPr lang="en-US" dirty="0" smtClean="0"/>
                  <a:t>): </a:t>
                </a:r>
              </a:p>
            </p:txBody>
          </p:sp>
        </mc:Choice>
        <mc:Fallback xmlns="">
          <p:sp>
            <p:nvSpPr>
              <p:cNvPr id="7" name="Rectangle 6"/>
              <p:cNvSpPr>
                <a:spLocks noRot="1" noChangeAspect="1" noMove="1" noResize="1" noEditPoints="1" noAdjustHandles="1" noChangeArrowheads="1" noChangeShapeType="1" noTextEdit="1"/>
              </p:cNvSpPr>
              <p:nvPr/>
            </p:nvSpPr>
            <p:spPr>
              <a:xfrm>
                <a:off x="533400" y="1905000"/>
                <a:ext cx="8229600" cy="3370923"/>
              </a:xfrm>
              <a:prstGeom prst="rect">
                <a:avLst/>
              </a:prstGeom>
              <a:blipFill rotWithShape="1">
                <a:blip r:embed="rId3"/>
                <a:stretch>
                  <a:fillRect l="-667" t="-906" b="-1993"/>
                </a:stretch>
              </a:blipFill>
            </p:spPr>
            <p:txBody>
              <a:bodyPr/>
              <a:lstStyle/>
              <a:p>
                <a:r>
                  <a:rPr lang="en-US">
                    <a:noFill/>
                  </a:rPr>
                  <a:t> </a:t>
                </a:r>
              </a:p>
            </p:txBody>
          </p:sp>
        </mc:Fallback>
      </mc:AlternateContent>
      <p:sp>
        <p:nvSpPr>
          <p:cNvPr id="9" name="Rounded Rectangle 8"/>
          <p:cNvSpPr/>
          <p:nvPr/>
        </p:nvSpPr>
        <p:spPr>
          <a:xfrm>
            <a:off x="762000" y="5289932"/>
            <a:ext cx="7543800" cy="1295400"/>
          </a:xfrm>
          <a:prstGeom prst="roundRect">
            <a:avLst/>
          </a:prstGeom>
          <a:solidFill>
            <a:srgbClr val="CCECFF"/>
          </a:solidFill>
          <a:ln>
            <a:solidFill>
              <a:srgbClr val="0070C0"/>
            </a:solidFill>
          </a:ln>
        </p:spPr>
        <p:style>
          <a:lnRef idx="1">
            <a:schemeClr val="accent3"/>
          </a:lnRef>
          <a:fillRef idx="2">
            <a:schemeClr val="accent3"/>
          </a:fillRef>
          <a:effectRef idx="1">
            <a:schemeClr val="accent3"/>
          </a:effectRef>
          <a:fontRef idx="minor">
            <a:schemeClr val="dk1"/>
          </a:fontRef>
        </p:style>
        <p:txBody>
          <a:bodyPr rtlCol="0" anchor="ctr"/>
          <a:lstStyle/>
          <a:p>
            <a:r>
              <a:rPr lang="en-US" b="1" dirty="0">
                <a:solidFill>
                  <a:srgbClr val="FF0000"/>
                </a:solidFill>
              </a:rPr>
              <a:t>Observation 1:</a:t>
            </a:r>
            <a:r>
              <a:rPr lang="en-US" dirty="0"/>
              <a:t> Your daughter’s messy room</a:t>
            </a:r>
          </a:p>
          <a:p>
            <a:r>
              <a:rPr lang="en-US" b="1" dirty="0" smtClean="0">
                <a:solidFill>
                  <a:srgbClr val="00B050"/>
                </a:solidFill>
              </a:rPr>
              <a:t>Conclusion 1:</a:t>
            </a:r>
            <a:r>
              <a:rPr lang="en-US" dirty="0" smtClean="0"/>
              <a:t> </a:t>
            </a:r>
            <a:r>
              <a:rPr lang="en-US" dirty="0"/>
              <a:t>She has school problem, or relationship problem, etc. </a:t>
            </a:r>
          </a:p>
          <a:p>
            <a:r>
              <a:rPr lang="en-US" b="1" dirty="0">
                <a:solidFill>
                  <a:srgbClr val="FF0000"/>
                </a:solidFill>
              </a:rPr>
              <a:t>Observation 2:</a:t>
            </a:r>
            <a:r>
              <a:rPr lang="en-US" dirty="0"/>
              <a:t> Bookshelf has broken. </a:t>
            </a:r>
          </a:p>
          <a:p>
            <a:r>
              <a:rPr lang="en-US" b="1" dirty="0" smtClean="0">
                <a:solidFill>
                  <a:srgbClr val="00B050"/>
                </a:solidFill>
              </a:rPr>
              <a:t>Conclusion 2:</a:t>
            </a:r>
            <a:r>
              <a:rPr lang="en-US" dirty="0" smtClean="0"/>
              <a:t> </a:t>
            </a:r>
            <a:r>
              <a:rPr lang="en-US" dirty="0"/>
              <a:t>The heavy weight of things on the shelf has broken it. </a:t>
            </a:r>
          </a:p>
        </p:txBody>
      </p:sp>
      <mc:AlternateContent xmlns:mc="http://schemas.openxmlformats.org/markup-compatibility/2006" xmlns:a14="http://schemas.microsoft.com/office/drawing/2010/main">
        <mc:Choice Requires="a14">
          <p:sp>
            <p:nvSpPr>
              <p:cNvPr id="10" name="Rounded Rectangle 9"/>
              <p:cNvSpPr/>
              <p:nvPr/>
            </p:nvSpPr>
            <p:spPr>
              <a:xfrm>
                <a:off x="838200" y="4495800"/>
                <a:ext cx="7315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Monotonicity of classical logic: </a:t>
                </a:r>
                <a:r>
                  <a:rPr lang="en-US" dirty="0" smtClean="0"/>
                  <a:t>            </a:t>
                </a:r>
                <a14:m>
                  <m:oMath xmlns:m="http://schemas.openxmlformats.org/officeDocument/2006/math">
                    <m:r>
                      <a:rPr lang="en-US" i="1" smtClean="0">
                        <a:latin typeface="Cambria Math"/>
                      </a:rPr>
                      <m:t>𝑆</m:t>
                    </m:r>
                    <m:r>
                      <a:rPr lang="en-US">
                        <a:latin typeface="Cambria Math"/>
                      </a:rPr>
                      <m:t>⊨</m:t>
                    </m:r>
                    <m:r>
                      <a:rPr lang="en-US" i="1">
                        <a:latin typeface="Cambria Math"/>
                      </a:rPr>
                      <m:t>𝑅</m:t>
                    </m:r>
                    <m:r>
                      <a:rPr lang="en-US">
                        <a:latin typeface="Cambria Math"/>
                      </a:rPr>
                      <m:t>  ⇒ </m:t>
                    </m:r>
                    <m:r>
                      <a:rPr lang="en-US" i="1">
                        <a:latin typeface="Cambria Math"/>
                      </a:rPr>
                      <m:t>𝑆</m:t>
                    </m:r>
                    <m:r>
                      <a:rPr lang="en-US">
                        <a:latin typeface="Cambria Math"/>
                      </a:rPr>
                      <m:t>∪</m:t>
                    </m:r>
                    <m:r>
                      <a:rPr lang="en-US" i="1">
                        <a:latin typeface="Cambria Math"/>
                      </a:rPr>
                      <m:t>𝐵</m:t>
                    </m:r>
                    <m:r>
                      <a:rPr lang="en-US">
                        <a:latin typeface="Cambria Math"/>
                      </a:rPr>
                      <m:t>⊨</m:t>
                    </m:r>
                    <m:r>
                      <a:rPr lang="en-US" i="1">
                        <a:latin typeface="Cambria Math"/>
                      </a:rPr>
                      <m:t>𝑅</m:t>
                    </m:r>
                  </m:oMath>
                </a14:m>
                <a:endParaRPr lang="en-US" dirty="0"/>
              </a:p>
            </p:txBody>
          </p:sp>
        </mc:Choice>
        <mc:Fallback xmlns="">
          <p:sp>
            <p:nvSpPr>
              <p:cNvPr id="10" name="Rounded Rectangle 9"/>
              <p:cNvSpPr>
                <a:spLocks noRot="1" noChangeAspect="1" noMove="1" noResize="1" noEditPoints="1" noAdjustHandles="1" noChangeArrowheads="1" noChangeShapeType="1" noTextEdit="1"/>
              </p:cNvSpPr>
              <p:nvPr/>
            </p:nvSpPr>
            <p:spPr>
              <a:xfrm>
                <a:off x="838200" y="4495800"/>
                <a:ext cx="7315200" cy="381000"/>
              </a:xfrm>
              <a:prstGeom prst="roundRect">
                <a:avLst/>
              </a:prstGeom>
              <a:blipFill rotWithShape="1">
                <a:blip r:embed="rId4"/>
                <a:stretch>
                  <a:fillRect l="-332" t="-2985" b="-17910"/>
                </a:stretch>
              </a:blipFill>
            </p:spPr>
            <p:txBody>
              <a:bodyPr/>
              <a:lstStyle/>
              <a:p>
                <a:r>
                  <a:rPr lang="en-US">
                    <a:noFill/>
                  </a:rPr>
                  <a:t> </a:t>
                </a:r>
              </a:p>
            </p:txBody>
          </p:sp>
        </mc:Fallback>
      </mc:AlternateContent>
    </p:spTree>
    <p:extLst>
      <p:ext uri="{BB962C8B-B14F-4D97-AF65-F5344CB8AC3E}">
        <p14:creationId xmlns:p14="http://schemas.microsoft.com/office/powerpoint/2010/main" val="669512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5" end="5"/>
                                            </p:txEl>
                                          </p:spTgt>
                                        </p:tgtEl>
                                        <p:attrNameLst>
                                          <p:attrName>style.visibility</p:attrName>
                                        </p:attrNameLst>
                                      </p:cBhvr>
                                      <p:to>
                                        <p:strVal val="visible"/>
                                      </p:to>
                                    </p:set>
                                    <p:animEffect transition="in" filter="fade">
                                      <p:cBhvr>
                                        <p:cTn id="10" dur="500"/>
                                        <p:tgtEl>
                                          <p:spTgt spid="7">
                                            <p:txEl>
                                              <p:pRg st="5" end="5"/>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7">
                                            <p:txEl>
                                              <p:pRg st="6" end="6"/>
                                            </p:txEl>
                                          </p:spTgt>
                                        </p:tgtEl>
                                        <p:attrNameLst>
                                          <p:attrName>style.visibility</p:attrName>
                                        </p:attrNameLst>
                                      </p:cBhvr>
                                      <p:to>
                                        <p:strVal val="visible"/>
                                      </p:to>
                                    </p:set>
                                    <p:animEffect transition="in" filter="fade">
                                      <p:cBhvr>
                                        <p:cTn id="15" dur="500"/>
                                        <p:tgtEl>
                                          <p:spTgt spid="7">
                                            <p:txEl>
                                              <p:pRg st="6" end="6"/>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7">
                                            <p:txEl>
                                              <p:pRg st="9" end="9"/>
                                            </p:txEl>
                                          </p:spTgt>
                                        </p:tgtEl>
                                        <p:attrNameLst>
                                          <p:attrName>style.visibility</p:attrName>
                                        </p:attrNameLst>
                                      </p:cBhvr>
                                      <p:to>
                                        <p:strVal val="visible"/>
                                      </p:to>
                                    </p:set>
                                    <p:animEffect transition="in" filter="fade">
                                      <p:cBhvr>
                                        <p:cTn id="25" dur="500"/>
                                        <p:tgtEl>
                                          <p:spTgt spid="7">
                                            <p:txEl>
                                              <p:pRg st="9" end="9"/>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9"/>
                                        </p:tgtEl>
                                        <p:attrNameLst>
                                          <p:attrName>style.visibility</p:attrName>
                                        </p:attrNameLst>
                                      </p:cBhvr>
                                      <p:to>
                                        <p:strVal val="visible"/>
                                      </p:to>
                                    </p:set>
                                    <p:animEffect transition="in" filter="fade">
                                      <p:cBhvr>
                                        <p:cTn id="3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600" b="1" dirty="0" err="1">
                <a:solidFill>
                  <a:schemeClr val="bg1"/>
                </a:solidFill>
              </a:rPr>
              <a:t>Lenant</a:t>
            </a:r>
            <a:endParaRPr lang="en-US" sz="1600" b="1" dirty="0">
              <a:solidFill>
                <a:schemeClr val="bg1"/>
              </a:solidFill>
            </a:endParaRPr>
          </a:p>
          <a:p>
            <a:pPr algn="ctr"/>
            <a:r>
              <a:rPr lang="en-US" sz="1600" i="1" dirty="0" err="1" smtClean="0">
                <a:solidFill>
                  <a:schemeClr val="bg1"/>
                </a:solidFill>
              </a:rPr>
              <a:t>Cyc</a:t>
            </a:r>
            <a:endParaRPr lang="en-US" sz="1600" i="1" dirty="0">
              <a:solidFill>
                <a:schemeClr val="bg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29990745"/>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Cyc</a:t>
            </a:r>
            <a:r>
              <a:rPr lang="en-US" dirty="0" smtClean="0"/>
              <a:t> </a:t>
            </a:r>
            <a:r>
              <a:rPr lang="en-US" sz="2400" dirty="0" smtClean="0"/>
              <a:t>(1984-present)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174893"/>
            <a:ext cx="21717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581090"/>
            <a:ext cx="3029997" cy="400110"/>
          </a:xfrm>
          <a:prstGeom prst="rect">
            <a:avLst/>
          </a:prstGeom>
        </p:spPr>
        <p:txBody>
          <a:bodyPr wrap="none">
            <a:spAutoFit/>
          </a:bodyPr>
          <a:lstStyle/>
          <a:p>
            <a:r>
              <a:rPr lang="en-US" sz="2000" dirty="0" smtClean="0">
                <a:solidFill>
                  <a:schemeClr val="tx1">
                    <a:lumMod val="50000"/>
                    <a:lumOff val="50000"/>
                  </a:schemeClr>
                </a:solidFill>
                <a:latin typeface="+mj-lt"/>
              </a:rPr>
              <a:t>(Douglas </a:t>
            </a:r>
            <a:r>
              <a:rPr lang="en-US" sz="2000" dirty="0" err="1" smtClean="0">
                <a:solidFill>
                  <a:schemeClr val="tx1">
                    <a:lumMod val="50000"/>
                    <a:lumOff val="50000"/>
                  </a:schemeClr>
                </a:solidFill>
                <a:latin typeface="+mj-lt"/>
              </a:rPr>
              <a:t>Lenant</a:t>
            </a:r>
            <a:r>
              <a:rPr lang="en-US" sz="2000" dirty="0" smtClean="0">
                <a:solidFill>
                  <a:schemeClr val="tx1">
                    <a:lumMod val="50000"/>
                    <a:lumOff val="50000"/>
                  </a:schemeClr>
                </a:solidFill>
                <a:latin typeface="+mj-lt"/>
              </a:rPr>
              <a:t>, 1984)</a:t>
            </a:r>
            <a:endParaRPr lang="en-US" sz="2000" dirty="0">
              <a:solidFill>
                <a:schemeClr val="tx1">
                  <a:lumMod val="50000"/>
                  <a:lumOff val="50000"/>
                </a:schemeClr>
              </a:solidFill>
              <a:latin typeface="+mj-lt"/>
            </a:endParaRPr>
          </a:p>
        </p:txBody>
      </p:sp>
      <p:sp>
        <p:nvSpPr>
          <p:cNvPr id="3" name="Rectangle 2"/>
          <p:cNvSpPr/>
          <p:nvPr/>
        </p:nvSpPr>
        <p:spPr>
          <a:xfrm>
            <a:off x="1295400" y="2667000"/>
            <a:ext cx="4267200" cy="9233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b="1" dirty="0" smtClean="0">
                <a:solidFill>
                  <a:srgbClr val="FF0000"/>
                </a:solidFill>
              </a:rPr>
              <a:t>Goal: </a:t>
            </a:r>
          </a:p>
          <a:p>
            <a:pPr algn="ctr"/>
            <a:r>
              <a:rPr lang="en-US" dirty="0" smtClean="0"/>
              <a:t>Knowledge representation schema  utilizing first-order relationships. </a:t>
            </a:r>
            <a:endParaRPr lang="en-US" dirty="0"/>
          </a:p>
        </p:txBody>
      </p:sp>
      <p:sp>
        <p:nvSpPr>
          <p:cNvPr id="4" name="Rectangle 3"/>
          <p:cNvSpPr/>
          <p:nvPr/>
        </p:nvSpPr>
        <p:spPr>
          <a:xfrm>
            <a:off x="762000" y="4840069"/>
            <a:ext cx="7543800" cy="646331"/>
          </a:xfrm>
          <a:prstGeom prst="rect">
            <a:avLst/>
          </a:prstGeom>
        </p:spPr>
        <p:txBody>
          <a:bodyPr wrap="square">
            <a:spAutoFit/>
          </a:bodyPr>
          <a:lstStyle/>
          <a:p>
            <a:r>
              <a:rPr lang="en-US" dirty="0" smtClean="0"/>
              <a:t>In 1986, Doug </a:t>
            </a:r>
            <a:r>
              <a:rPr lang="en-US" dirty="0" err="1"/>
              <a:t>Lenat</a:t>
            </a:r>
            <a:r>
              <a:rPr lang="en-US" dirty="0"/>
              <a:t> estimated the effort to complete </a:t>
            </a:r>
            <a:r>
              <a:rPr lang="en-US" dirty="0" err="1"/>
              <a:t>Cyc</a:t>
            </a:r>
            <a:r>
              <a:rPr lang="en-US" dirty="0"/>
              <a:t> would be </a:t>
            </a:r>
            <a:r>
              <a:rPr lang="en-US" b="1" dirty="0">
                <a:solidFill>
                  <a:srgbClr val="0070C0"/>
                </a:solidFill>
              </a:rPr>
              <a:t>250,000 rules and 350 man-years of </a:t>
            </a:r>
            <a:r>
              <a:rPr lang="en-US" b="1" dirty="0" smtClean="0">
                <a:solidFill>
                  <a:srgbClr val="0070C0"/>
                </a:solidFill>
              </a:rPr>
              <a:t>effort</a:t>
            </a:r>
            <a:r>
              <a:rPr lang="en-US" dirty="0" smtClean="0"/>
              <a:t>!</a:t>
            </a:r>
            <a:r>
              <a:rPr lang="en-US" b="1" dirty="0" smtClean="0"/>
              <a:t> </a:t>
            </a:r>
            <a:endParaRPr lang="en-US" b="1" dirty="0"/>
          </a:p>
        </p:txBody>
      </p:sp>
      <p:sp>
        <p:nvSpPr>
          <p:cNvPr id="7" name="Rectangle 6"/>
          <p:cNvSpPr/>
          <p:nvPr/>
        </p:nvSpPr>
        <p:spPr>
          <a:xfrm>
            <a:off x="762000" y="3886200"/>
            <a:ext cx="6705600" cy="923330"/>
          </a:xfrm>
          <a:prstGeom prst="rect">
            <a:avLst/>
          </a:prstGeom>
        </p:spPr>
        <p:txBody>
          <a:bodyPr wrap="square">
            <a:spAutoFit/>
          </a:bodyPr>
          <a:lstStyle/>
          <a:p>
            <a:r>
              <a:rPr lang="en-US" b="1" dirty="0" smtClean="0">
                <a:solidFill>
                  <a:srgbClr val="00B050"/>
                </a:solidFill>
              </a:rPr>
              <a:t>Example assertions :  </a:t>
            </a:r>
          </a:p>
          <a:p>
            <a:pPr algn="ctr"/>
            <a:r>
              <a:rPr lang="en-US" dirty="0" smtClean="0"/>
              <a:t>“Every </a:t>
            </a:r>
            <a:r>
              <a:rPr lang="en-US" dirty="0"/>
              <a:t>tree is a </a:t>
            </a:r>
            <a:r>
              <a:rPr lang="en-US" dirty="0" smtClean="0"/>
              <a:t>plant” </a:t>
            </a:r>
          </a:p>
          <a:p>
            <a:pPr algn="ctr"/>
            <a:r>
              <a:rPr lang="en-US" dirty="0" smtClean="0"/>
              <a:t>“Plants </a:t>
            </a:r>
            <a:r>
              <a:rPr lang="en-US" dirty="0"/>
              <a:t>die </a:t>
            </a:r>
            <a:r>
              <a:rPr lang="en-US" dirty="0" smtClean="0"/>
              <a:t>eventually”</a:t>
            </a:r>
            <a:endParaRPr lang="en-US" dirty="0"/>
          </a:p>
        </p:txBody>
      </p:sp>
      <p:sp>
        <p:nvSpPr>
          <p:cNvPr id="8" name="Rectangle 7"/>
          <p:cNvSpPr/>
          <p:nvPr/>
        </p:nvSpPr>
        <p:spPr>
          <a:xfrm>
            <a:off x="2160366" y="5695187"/>
            <a:ext cx="5020926" cy="369332"/>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none">
            <a:spAutoFit/>
          </a:bodyPr>
          <a:lstStyle/>
          <a:p>
            <a:r>
              <a:rPr lang="fr-FR" dirty="0" smtClean="0"/>
              <a:t>500k </a:t>
            </a:r>
            <a:r>
              <a:rPr lang="fr-FR" dirty="0"/>
              <a:t>concepts, 17k relations, </a:t>
            </a:r>
            <a:r>
              <a:rPr lang="fr-FR" dirty="0" smtClean="0"/>
              <a:t>~10M </a:t>
            </a:r>
            <a:r>
              <a:rPr lang="fr-FR" dirty="0" err="1" smtClean="0"/>
              <a:t>logical</a:t>
            </a:r>
            <a:r>
              <a:rPr lang="fr-FR" dirty="0" smtClean="0"/>
              <a:t> </a:t>
            </a:r>
            <a:r>
              <a:rPr lang="fr-FR" dirty="0" err="1" smtClean="0"/>
              <a:t>facts</a:t>
            </a:r>
            <a:r>
              <a:rPr lang="fr-FR" dirty="0" smtClean="0"/>
              <a:t> </a:t>
            </a:r>
            <a:endParaRPr lang="en-US" dirty="0"/>
          </a:p>
        </p:txBody>
      </p:sp>
    </p:spTree>
    <p:extLst>
      <p:ext uri="{BB962C8B-B14F-4D97-AF65-F5344CB8AC3E}">
        <p14:creationId xmlns:p14="http://schemas.microsoft.com/office/powerpoint/2010/main" val="2460076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7">
                                            <p:txEl>
                                              <p:pRg st="1" end="1"/>
                                            </p:txEl>
                                          </p:spTgt>
                                        </p:tgtEl>
                                        <p:attrNameLst>
                                          <p:attrName>style.visibility</p:attrName>
                                        </p:attrNameLst>
                                      </p:cBhvr>
                                      <p:to>
                                        <p:strVal val="visible"/>
                                      </p:to>
                                    </p:set>
                                    <p:animEffect transition="in" filter="fade">
                                      <p:cBhvr>
                                        <p:cTn id="10" dur="500"/>
                                        <p:tgtEl>
                                          <p:spTgt spid="7">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7">
                                            <p:txEl>
                                              <p:pRg st="2" end="2"/>
                                            </p:txEl>
                                          </p:spTgt>
                                        </p:tgtEl>
                                        <p:attrNameLst>
                                          <p:attrName>style.visibility</p:attrName>
                                        </p:attrNameLst>
                                      </p:cBhvr>
                                      <p:to>
                                        <p:strVal val="visible"/>
                                      </p:to>
                                    </p:set>
                                    <p:animEffect transition="in" filter="fade">
                                      <p:cBhvr>
                                        <p:cTn id="13" dur="500"/>
                                        <p:tgtEl>
                                          <p:spTgt spid="7">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4">
                                            <p:txEl>
                                              <p:pRg st="0" end="0"/>
                                            </p:txEl>
                                          </p:spTgt>
                                        </p:tgtEl>
                                        <p:attrNameLst>
                                          <p:attrName>style.visibility</p:attrName>
                                        </p:attrNameLst>
                                      </p:cBhvr>
                                      <p:to>
                                        <p:strVal val="visible"/>
                                      </p:to>
                                    </p:set>
                                    <p:animEffect transition="in" filter="fade">
                                      <p:cBhvr>
                                        <p:cTn id="18" dur="500"/>
                                        <p:tgtEl>
                                          <p:spTgt spid="4">
                                            <p:txEl>
                                              <p:pRg st="0" end="0"/>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solidFill>
                  <a:schemeClr val="dk1"/>
                </a:solidFill>
              </a:rPr>
              <a:t>Lenant</a:t>
            </a:r>
            <a:endParaRPr lang="en-US" sz="1600" b="1" dirty="0">
              <a:solidFill>
                <a:schemeClr val="dk1"/>
              </a:solidFill>
            </a:endParaRPr>
          </a:p>
          <a:p>
            <a:pPr algn="ctr"/>
            <a:r>
              <a:rPr lang="en-US" sz="1600" i="1" dirty="0" err="1" smtClean="0">
                <a:solidFill>
                  <a:schemeClr val="dk1"/>
                </a:solidFill>
              </a:rPr>
              <a:t>Cyc</a:t>
            </a:r>
            <a:endParaRPr lang="en-US" sz="1600" i="1" dirty="0">
              <a:solidFill>
                <a:schemeClr val="dk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36812021"/>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err="1" smtClean="0"/>
              <a:t>Cyc</a:t>
            </a:r>
            <a:r>
              <a:rPr lang="en-US" dirty="0" smtClean="0"/>
              <a:t> </a:t>
            </a:r>
            <a:r>
              <a:rPr lang="en-US" sz="2400" dirty="0" smtClean="0"/>
              <a:t>(1984-present)</a:t>
            </a:r>
            <a:endParaRPr lang="en-US" dirty="0"/>
          </a:p>
        </p:txBody>
      </p:sp>
      <p:pic>
        <p:nvPicPr>
          <p:cNvPr id="1126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743700" y="174893"/>
            <a:ext cx="2171700" cy="3238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457200" y="1581090"/>
            <a:ext cx="3029997" cy="400110"/>
          </a:xfrm>
          <a:prstGeom prst="rect">
            <a:avLst/>
          </a:prstGeom>
        </p:spPr>
        <p:txBody>
          <a:bodyPr wrap="none">
            <a:spAutoFit/>
          </a:bodyPr>
          <a:lstStyle/>
          <a:p>
            <a:r>
              <a:rPr lang="en-US" sz="2000" dirty="0" smtClean="0">
                <a:solidFill>
                  <a:schemeClr val="tx1">
                    <a:lumMod val="50000"/>
                    <a:lumOff val="50000"/>
                  </a:schemeClr>
                </a:solidFill>
                <a:latin typeface="+mj-lt"/>
              </a:rPr>
              <a:t>(Douglas </a:t>
            </a:r>
            <a:r>
              <a:rPr lang="en-US" sz="2000" dirty="0" err="1" smtClean="0">
                <a:solidFill>
                  <a:schemeClr val="tx1">
                    <a:lumMod val="50000"/>
                    <a:lumOff val="50000"/>
                  </a:schemeClr>
                </a:solidFill>
                <a:latin typeface="+mj-lt"/>
              </a:rPr>
              <a:t>Lenant</a:t>
            </a:r>
            <a:r>
              <a:rPr lang="en-US" sz="2000" dirty="0" smtClean="0">
                <a:solidFill>
                  <a:schemeClr val="tx1">
                    <a:lumMod val="50000"/>
                    <a:lumOff val="50000"/>
                  </a:schemeClr>
                </a:solidFill>
                <a:latin typeface="+mj-lt"/>
              </a:rPr>
              <a:t>, 1984)</a:t>
            </a:r>
            <a:endParaRPr lang="en-US" sz="2000" dirty="0">
              <a:solidFill>
                <a:schemeClr val="tx1">
                  <a:lumMod val="50000"/>
                  <a:lumOff val="50000"/>
                </a:schemeClr>
              </a:solidFill>
              <a:latin typeface="+mj-lt"/>
            </a:endParaRPr>
          </a:p>
        </p:txBody>
      </p:sp>
      <p:sp>
        <p:nvSpPr>
          <p:cNvPr id="7" name="Rectangle 6"/>
          <p:cNvSpPr/>
          <p:nvPr/>
        </p:nvSpPr>
        <p:spPr>
          <a:xfrm>
            <a:off x="381000" y="2286000"/>
            <a:ext cx="7543800" cy="4078039"/>
          </a:xfrm>
          <a:prstGeom prst="rect">
            <a:avLst/>
          </a:prstGeom>
        </p:spPr>
        <p:txBody>
          <a:bodyPr wrap="square">
            <a:spAutoFit/>
          </a:bodyPr>
          <a:lstStyle/>
          <a:p>
            <a:r>
              <a:rPr lang="en-US" b="1" dirty="0" smtClean="0">
                <a:solidFill>
                  <a:srgbClr val="00B050"/>
                </a:solidFill>
              </a:rPr>
              <a:t>Example entries: </a:t>
            </a:r>
          </a:p>
          <a:p>
            <a:endParaRPr lang="en-US" sz="1700" dirty="0" smtClean="0">
              <a:solidFill>
                <a:srgbClr val="FF0000"/>
              </a:solidFill>
            </a:endParaRPr>
          </a:p>
          <a:p>
            <a:r>
              <a:rPr lang="en-US" sz="1700" dirty="0" smtClean="0">
                <a:solidFill>
                  <a:srgbClr val="FF0000"/>
                </a:solidFill>
              </a:rPr>
              <a:t>Constants:</a:t>
            </a:r>
            <a:r>
              <a:rPr lang="en-US" sz="1700" dirty="0" smtClean="0"/>
              <a:t>        </a:t>
            </a:r>
            <a:r>
              <a:rPr lang="en-US" altLang="en-US" sz="1500" dirty="0" smtClean="0">
                <a:latin typeface="Courier New" pitchFamily="49" charset="0"/>
              </a:rPr>
              <a:t>#$</a:t>
            </a:r>
            <a:r>
              <a:rPr lang="en-US" altLang="en-US" sz="1500" dirty="0" err="1">
                <a:latin typeface="Courier New" pitchFamily="49" charset="0"/>
              </a:rPr>
              <a:t>OrganicStuff</a:t>
            </a:r>
            <a:endParaRPr lang="en-US" sz="1500" dirty="0" smtClean="0"/>
          </a:p>
          <a:p>
            <a:endParaRPr lang="en-US" sz="1700" dirty="0" smtClean="0">
              <a:solidFill>
                <a:srgbClr val="FF0000"/>
              </a:solidFill>
            </a:endParaRPr>
          </a:p>
          <a:p>
            <a:r>
              <a:rPr lang="en-US" sz="1700" dirty="0" smtClean="0">
                <a:solidFill>
                  <a:srgbClr val="FF0000"/>
                </a:solidFill>
              </a:rPr>
              <a:t>Variable: </a:t>
            </a:r>
            <a:r>
              <a:rPr lang="en-US" sz="1700" dirty="0" smtClean="0"/>
              <a:t>        </a:t>
            </a:r>
            <a:r>
              <a:rPr lang="en-US" altLang="en-US" sz="1500" dirty="0" smtClean="0">
                <a:latin typeface="Courier New" pitchFamily="49" charset="0"/>
              </a:rPr>
              <a:t>(#$</a:t>
            </a:r>
            <a:r>
              <a:rPr lang="en-US" altLang="en-US" sz="1500" dirty="0" err="1">
                <a:latin typeface="Courier New" pitchFamily="49" charset="0"/>
              </a:rPr>
              <a:t>colorOfObject</a:t>
            </a:r>
            <a:r>
              <a:rPr lang="en-US" altLang="en-US" sz="1500" dirty="0">
                <a:latin typeface="Courier New" pitchFamily="49" charset="0"/>
              </a:rPr>
              <a:t> #$Grass ?</a:t>
            </a:r>
            <a:r>
              <a:rPr lang="en-US" altLang="en-US" sz="1500" dirty="0" err="1">
                <a:latin typeface="Courier New" pitchFamily="49" charset="0"/>
              </a:rPr>
              <a:t>someColor</a:t>
            </a:r>
            <a:r>
              <a:rPr lang="en-US" altLang="en-US" sz="1500" dirty="0">
                <a:latin typeface="Courier New" pitchFamily="49" charset="0"/>
              </a:rPr>
              <a:t>)</a:t>
            </a:r>
            <a:endParaRPr lang="en-US" sz="1500" dirty="0">
              <a:latin typeface="Courier New" pitchFamily="49" charset="0"/>
            </a:endParaRPr>
          </a:p>
          <a:p>
            <a:pPr marL="0" lvl="1"/>
            <a:endParaRPr lang="en-US" sz="1700" dirty="0" smtClean="0">
              <a:solidFill>
                <a:srgbClr val="FF0000"/>
              </a:solidFill>
            </a:endParaRPr>
          </a:p>
          <a:p>
            <a:pPr marL="0" lvl="1"/>
            <a:r>
              <a:rPr lang="en-US" sz="1700" dirty="0" smtClean="0">
                <a:solidFill>
                  <a:srgbClr val="FF0000"/>
                </a:solidFill>
              </a:rPr>
              <a:t>Expressions:   </a:t>
            </a:r>
            <a:r>
              <a:rPr lang="en-US" altLang="en-US" sz="1500" dirty="0">
                <a:latin typeface="Courier New" pitchFamily="49" charset="0"/>
              </a:rPr>
              <a:t>(#$</a:t>
            </a:r>
            <a:r>
              <a:rPr lang="en-US" altLang="en-US" sz="1500" dirty="0" err="1">
                <a:latin typeface="Courier New" pitchFamily="49" charset="0"/>
              </a:rPr>
              <a:t>colorOfObject</a:t>
            </a:r>
            <a:r>
              <a:rPr lang="en-US" altLang="en-US" sz="1500" dirty="0">
                <a:latin typeface="Courier New" pitchFamily="49" charset="0"/>
              </a:rPr>
              <a:t> #$Grass #$Green)</a:t>
            </a:r>
          </a:p>
          <a:p>
            <a:endParaRPr lang="en-US" sz="1700" dirty="0" smtClean="0">
              <a:solidFill>
                <a:srgbClr val="FF0000"/>
              </a:solidFill>
            </a:endParaRPr>
          </a:p>
          <a:p>
            <a:r>
              <a:rPr lang="en-US" sz="1700" dirty="0" smtClean="0">
                <a:solidFill>
                  <a:srgbClr val="FF0000"/>
                </a:solidFill>
              </a:rPr>
              <a:t>Assertions: </a:t>
            </a:r>
            <a:r>
              <a:rPr lang="en-US" sz="1700" dirty="0" smtClean="0"/>
              <a:t>     “Animals sleep at home”</a:t>
            </a:r>
          </a:p>
          <a:p>
            <a:pPr lvl="3"/>
            <a:r>
              <a:rPr lang="en-US" altLang="en-US" sz="1500" dirty="0">
                <a:latin typeface="Courier New" pitchFamily="49" charset="0"/>
              </a:rPr>
              <a:t>(</a:t>
            </a:r>
            <a:r>
              <a:rPr lang="en-US" altLang="en-US" sz="1500" dirty="0" err="1">
                <a:latin typeface="Courier New" pitchFamily="49" charset="0"/>
              </a:rPr>
              <a:t>ForAll</a:t>
            </a:r>
            <a:r>
              <a:rPr lang="en-US" altLang="en-US" sz="1500" dirty="0">
                <a:latin typeface="Courier New" pitchFamily="49" charset="0"/>
              </a:rPr>
              <a:t> ?x (</a:t>
            </a:r>
            <a:r>
              <a:rPr lang="en-US" altLang="en-US" sz="1500" dirty="0" err="1">
                <a:latin typeface="Courier New" pitchFamily="49" charset="0"/>
              </a:rPr>
              <a:t>ForAll</a:t>
            </a:r>
            <a:r>
              <a:rPr lang="en-US" altLang="en-US" sz="1500" dirty="0">
                <a:latin typeface="Courier New" pitchFamily="49" charset="0"/>
              </a:rPr>
              <a:t> ?S (</a:t>
            </a:r>
            <a:r>
              <a:rPr lang="en-US" altLang="en-US" sz="1500" dirty="0" err="1">
                <a:latin typeface="Courier New" pitchFamily="49" charset="0"/>
              </a:rPr>
              <a:t>ForAll</a:t>
            </a:r>
            <a:r>
              <a:rPr lang="en-US" altLang="en-US" sz="1500" dirty="0">
                <a:latin typeface="Courier New" pitchFamily="49" charset="0"/>
              </a:rPr>
              <a:t> ?</a:t>
            </a:r>
            <a:r>
              <a:rPr lang="en-US" altLang="en-US" sz="1500" dirty="0" smtClean="0">
                <a:latin typeface="Courier New" pitchFamily="49" charset="0"/>
              </a:rPr>
              <a:t>PLACE</a:t>
            </a:r>
          </a:p>
          <a:p>
            <a:pPr lvl="3"/>
            <a:r>
              <a:rPr lang="en-US" altLang="en-US" sz="1500" dirty="0" smtClean="0">
                <a:latin typeface="Courier New" pitchFamily="49" charset="0"/>
              </a:rPr>
              <a:t>		(implies (and</a:t>
            </a:r>
            <a:br>
              <a:rPr lang="en-US" altLang="en-US" sz="1500" dirty="0" smtClean="0">
                <a:latin typeface="Courier New" pitchFamily="49" charset="0"/>
              </a:rPr>
            </a:br>
            <a:r>
              <a:rPr lang="en-US" altLang="en-US" sz="1500" dirty="0" smtClean="0">
                <a:latin typeface="Courier New" pitchFamily="49" charset="0"/>
              </a:rPr>
              <a:t>		(</a:t>
            </a:r>
            <a:r>
              <a:rPr lang="en-US" altLang="en-US" sz="1500" dirty="0" err="1" smtClean="0">
                <a:latin typeface="Courier New" pitchFamily="49" charset="0"/>
              </a:rPr>
              <a:t>isa</a:t>
            </a:r>
            <a:r>
              <a:rPr lang="en-US" altLang="en-US" sz="1500" dirty="0" smtClean="0">
                <a:latin typeface="Courier New" pitchFamily="49" charset="0"/>
              </a:rPr>
              <a:t> ?x Animal)</a:t>
            </a:r>
            <a:br>
              <a:rPr lang="en-US" altLang="en-US" sz="1500" dirty="0" smtClean="0">
                <a:latin typeface="Courier New" pitchFamily="49" charset="0"/>
              </a:rPr>
            </a:br>
            <a:r>
              <a:rPr lang="en-US" altLang="en-US" sz="1500" dirty="0" smtClean="0">
                <a:latin typeface="Courier New" pitchFamily="49" charset="0"/>
              </a:rPr>
              <a:t>		(</a:t>
            </a:r>
            <a:r>
              <a:rPr lang="en-US" altLang="en-US" sz="1500" dirty="0" err="1" smtClean="0">
                <a:latin typeface="Courier New" pitchFamily="49" charset="0"/>
              </a:rPr>
              <a:t>isa</a:t>
            </a:r>
            <a:r>
              <a:rPr lang="en-US" altLang="en-US" sz="1500" dirty="0" smtClean="0">
                <a:latin typeface="Courier New" pitchFamily="49" charset="0"/>
              </a:rPr>
              <a:t> ?S </a:t>
            </a:r>
            <a:r>
              <a:rPr lang="en-US" altLang="en-US" sz="1500" dirty="0" err="1" smtClean="0">
                <a:latin typeface="Courier New" pitchFamily="49" charset="0"/>
              </a:rPr>
              <a:t>SleepingEvent</a:t>
            </a:r>
            <a:r>
              <a:rPr lang="en-US" altLang="en-US" sz="1500" dirty="0" smtClean="0">
                <a:latin typeface="Courier New" pitchFamily="49" charset="0"/>
              </a:rPr>
              <a:t>)</a:t>
            </a:r>
            <a:br>
              <a:rPr lang="en-US" altLang="en-US" sz="1500" dirty="0" smtClean="0">
                <a:latin typeface="Courier New" pitchFamily="49" charset="0"/>
              </a:rPr>
            </a:br>
            <a:r>
              <a:rPr lang="en-US" altLang="en-US" sz="1500" dirty="0" smtClean="0">
                <a:latin typeface="Courier New" pitchFamily="49" charset="0"/>
              </a:rPr>
              <a:t>		(performer ?S ?x)</a:t>
            </a:r>
            <a:br>
              <a:rPr lang="en-US" altLang="en-US" sz="1500" dirty="0" smtClean="0">
                <a:latin typeface="Courier New" pitchFamily="49" charset="0"/>
              </a:rPr>
            </a:br>
            <a:r>
              <a:rPr lang="en-US" altLang="en-US" sz="1500" dirty="0" smtClean="0">
                <a:latin typeface="Courier New" pitchFamily="49" charset="0"/>
              </a:rPr>
              <a:t>		(location ?S ?PLACE))</a:t>
            </a:r>
            <a:br>
              <a:rPr lang="en-US" altLang="en-US" sz="1500" dirty="0" smtClean="0">
                <a:latin typeface="Courier New" pitchFamily="49" charset="0"/>
              </a:rPr>
            </a:br>
            <a:r>
              <a:rPr lang="en-US" altLang="en-US" sz="1500" dirty="0" smtClean="0">
                <a:latin typeface="Courier New" pitchFamily="49" charset="0"/>
              </a:rPr>
              <a:t>		(home ?x ?PLACE))))) </a:t>
            </a:r>
          </a:p>
        </p:txBody>
      </p:sp>
    </p:spTree>
    <p:extLst>
      <p:ext uri="{BB962C8B-B14F-4D97-AF65-F5344CB8AC3E}">
        <p14:creationId xmlns:p14="http://schemas.microsoft.com/office/powerpoint/2010/main" val="36105826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4" end="4"/>
                                            </p:txEl>
                                          </p:spTgt>
                                        </p:tgtEl>
                                        <p:attrNameLst>
                                          <p:attrName>style.visibility</p:attrName>
                                        </p:attrNameLst>
                                      </p:cBhvr>
                                      <p:to>
                                        <p:strVal val="visible"/>
                                      </p:to>
                                    </p:set>
                                    <p:animEffect transition="in" filter="fade">
                                      <p:cBhvr>
                                        <p:cTn id="7" dur="500"/>
                                        <p:tgtEl>
                                          <p:spTgt spid="7">
                                            <p:txEl>
                                              <p:pRg st="4" end="4"/>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6" end="6"/>
                                            </p:txEl>
                                          </p:spTgt>
                                        </p:tgtEl>
                                        <p:attrNameLst>
                                          <p:attrName>style.visibility</p:attrName>
                                        </p:attrNameLst>
                                      </p:cBhvr>
                                      <p:to>
                                        <p:strVal val="visible"/>
                                      </p:to>
                                    </p:set>
                                    <p:animEffect transition="in" filter="fade">
                                      <p:cBhvr>
                                        <p:cTn id="12" dur="500"/>
                                        <p:tgtEl>
                                          <p:spTgt spid="7">
                                            <p:txEl>
                                              <p:pRg st="6" end="6"/>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8" end="8"/>
                                            </p:txEl>
                                          </p:spTgt>
                                        </p:tgtEl>
                                        <p:attrNameLst>
                                          <p:attrName>style.visibility</p:attrName>
                                        </p:attrNameLst>
                                      </p:cBhvr>
                                      <p:to>
                                        <p:strVal val="visible"/>
                                      </p:to>
                                    </p:set>
                                    <p:animEffect transition="in" filter="fade">
                                      <p:cBhvr>
                                        <p:cTn id="17" dur="500"/>
                                        <p:tgtEl>
                                          <p:spTgt spid="7">
                                            <p:txEl>
                                              <p:pRg st="8" end="8"/>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7">
                                            <p:txEl>
                                              <p:pRg st="9" end="9"/>
                                            </p:txEl>
                                          </p:spTgt>
                                        </p:tgtEl>
                                        <p:attrNameLst>
                                          <p:attrName>style.visibility</p:attrName>
                                        </p:attrNameLst>
                                      </p:cBhvr>
                                      <p:to>
                                        <p:strVal val="visible"/>
                                      </p:to>
                                    </p:set>
                                    <p:animEffect transition="in" filter="fade">
                                      <p:cBhvr>
                                        <p:cTn id="20" dur="500"/>
                                        <p:tgtEl>
                                          <p:spTgt spid="7">
                                            <p:txEl>
                                              <p:pRg st="9" end="9"/>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7">
                                            <p:txEl>
                                              <p:pRg st="10" end="10"/>
                                            </p:txEl>
                                          </p:spTgt>
                                        </p:tgtEl>
                                        <p:attrNameLst>
                                          <p:attrName>style.visibility</p:attrName>
                                        </p:attrNameLst>
                                      </p:cBhvr>
                                      <p:to>
                                        <p:strVal val="visible"/>
                                      </p:to>
                                    </p:set>
                                    <p:animEffect transition="in" filter="fade">
                                      <p:cBhvr>
                                        <p:cTn id="23" dur="500"/>
                                        <p:tgtEl>
                                          <p:spTgt spid="7">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sz="5100" dirty="0" smtClean="0"/>
              <a:t>Semantic Networks </a:t>
            </a:r>
            <a:endParaRPr lang="en-US" sz="5100" dirty="0"/>
          </a:p>
        </p:txBody>
      </p:sp>
      <p:pic>
        <p:nvPicPr>
          <p:cNvPr id="4098" name="Picture 2" descr="http://www.bcp.psych.ualberta.ca/~mike/Pearl_Street/Gallery/Images/GIFS/People/quillian.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00875" y="307416"/>
            <a:ext cx="1762125" cy="2359584"/>
          </a:xfrm>
          <a:prstGeom prst="rect">
            <a:avLst/>
          </a:prstGeom>
          <a:noFill/>
          <a:extLst>
            <a:ext uri="{909E8E84-426E-40DD-AFC4-6F175D3DCCD1}">
              <a14:hiddenFill xmlns:a14="http://schemas.microsoft.com/office/drawing/2010/main">
                <a:solidFill>
                  <a:srgbClr val="FFFFFF"/>
                </a:solidFill>
              </a14:hiddenFill>
            </a:ext>
          </a:extLst>
        </p:spPr>
      </p:pic>
      <p:sp>
        <p:nvSpPr>
          <p:cNvPr id="5" name="Content Placeholder 2"/>
          <p:cNvSpPr>
            <a:spLocks noGrp="1"/>
          </p:cNvSpPr>
          <p:nvPr>
            <p:ph idx="1"/>
          </p:nvPr>
        </p:nvSpPr>
        <p:spPr>
          <a:xfrm>
            <a:off x="533400" y="1600200"/>
            <a:ext cx="3886200" cy="609600"/>
          </a:xfrm>
        </p:spPr>
        <p:txBody>
          <a:bodyPr/>
          <a:lstStyle/>
          <a:p>
            <a:pPr marL="0" indent="0">
              <a:buNone/>
            </a:pPr>
            <a:r>
              <a:rPr lang="en-US" dirty="0" smtClean="0"/>
              <a:t>(</a:t>
            </a:r>
            <a:r>
              <a:rPr lang="en-US" dirty="0"/>
              <a:t>Ross </a:t>
            </a:r>
            <a:r>
              <a:rPr lang="en-US" dirty="0" err="1"/>
              <a:t>Quillian</a:t>
            </a:r>
            <a:r>
              <a:rPr lang="en-US" dirty="0" smtClean="0"/>
              <a:t>, 1963)</a:t>
            </a:r>
            <a:endParaRPr lang="en-US" dirty="0"/>
          </a:p>
        </p:txBody>
      </p:sp>
      <p:grpSp>
        <p:nvGrpSpPr>
          <p:cNvPr id="6" name="Group 5"/>
          <p:cNvGrpSpPr>
            <a:grpSpLocks/>
          </p:cNvGrpSpPr>
          <p:nvPr/>
        </p:nvGrpSpPr>
        <p:grpSpPr bwMode="auto">
          <a:xfrm>
            <a:off x="6832852" y="3164707"/>
            <a:ext cx="2463548" cy="2990875"/>
            <a:chOff x="3264" y="1152"/>
            <a:chExt cx="2585" cy="3010"/>
          </a:xfrm>
        </p:grpSpPr>
        <p:sp>
          <p:nvSpPr>
            <p:cNvPr id="7" name="Oval 6"/>
            <p:cNvSpPr>
              <a:spLocks noChangeArrowheads="1"/>
            </p:cNvSpPr>
            <p:nvPr/>
          </p:nvSpPr>
          <p:spPr bwMode="auto">
            <a:xfrm>
              <a:off x="3984" y="1152"/>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8" name="Oval 7"/>
            <p:cNvSpPr>
              <a:spLocks noChangeArrowheads="1"/>
            </p:cNvSpPr>
            <p:nvPr/>
          </p:nvSpPr>
          <p:spPr bwMode="auto">
            <a:xfrm>
              <a:off x="4032" y="1920"/>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9" name="Oval 8"/>
            <p:cNvSpPr>
              <a:spLocks noChangeArrowheads="1"/>
            </p:cNvSpPr>
            <p:nvPr/>
          </p:nvSpPr>
          <p:spPr bwMode="auto">
            <a:xfrm>
              <a:off x="4032" y="2688"/>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0" name="Oval 9"/>
            <p:cNvSpPr>
              <a:spLocks noChangeArrowheads="1"/>
            </p:cNvSpPr>
            <p:nvPr/>
          </p:nvSpPr>
          <p:spPr bwMode="auto">
            <a:xfrm>
              <a:off x="3360" y="3408"/>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1" name="Oval 10"/>
            <p:cNvSpPr>
              <a:spLocks noChangeArrowheads="1"/>
            </p:cNvSpPr>
            <p:nvPr/>
          </p:nvSpPr>
          <p:spPr bwMode="auto">
            <a:xfrm>
              <a:off x="4656" y="3408"/>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2" name="Line 10"/>
            <p:cNvSpPr>
              <a:spLocks noChangeShapeType="1"/>
            </p:cNvSpPr>
            <p:nvPr/>
          </p:nvSpPr>
          <p:spPr bwMode="auto">
            <a:xfrm flipV="1">
              <a:off x="4224" y="1584"/>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3" name="Line 11"/>
            <p:cNvSpPr>
              <a:spLocks noChangeShapeType="1"/>
            </p:cNvSpPr>
            <p:nvPr/>
          </p:nvSpPr>
          <p:spPr bwMode="auto">
            <a:xfrm flipV="1">
              <a:off x="4224" y="2352"/>
              <a:ext cx="0" cy="336"/>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4" name="Line 12"/>
            <p:cNvSpPr>
              <a:spLocks noChangeShapeType="1"/>
            </p:cNvSpPr>
            <p:nvPr/>
          </p:nvSpPr>
          <p:spPr bwMode="auto">
            <a:xfrm flipV="1">
              <a:off x="3744" y="3072"/>
              <a:ext cx="384"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5" name="Line 13"/>
            <p:cNvSpPr>
              <a:spLocks noChangeShapeType="1"/>
            </p:cNvSpPr>
            <p:nvPr/>
          </p:nvSpPr>
          <p:spPr bwMode="auto">
            <a:xfrm flipH="1" flipV="1">
              <a:off x="4416" y="3072"/>
              <a:ext cx="288" cy="384"/>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16" name="Text Box 14"/>
            <p:cNvSpPr txBox="1">
              <a:spLocks noChangeArrowheads="1"/>
            </p:cNvSpPr>
            <p:nvPr/>
          </p:nvSpPr>
          <p:spPr bwMode="auto">
            <a:xfrm>
              <a:off x="4272" y="1632"/>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17" name="Text Box 15"/>
            <p:cNvSpPr txBox="1">
              <a:spLocks noChangeArrowheads="1"/>
            </p:cNvSpPr>
            <p:nvPr/>
          </p:nvSpPr>
          <p:spPr bwMode="auto">
            <a:xfrm>
              <a:off x="4272" y="2352"/>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18" name="Text Box 16"/>
            <p:cNvSpPr txBox="1">
              <a:spLocks noChangeArrowheads="1"/>
            </p:cNvSpPr>
            <p:nvPr/>
          </p:nvSpPr>
          <p:spPr bwMode="auto">
            <a:xfrm>
              <a:off x="4560" y="3024"/>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19" name="Text Box 17"/>
            <p:cNvSpPr txBox="1">
              <a:spLocks noChangeArrowheads="1"/>
            </p:cNvSpPr>
            <p:nvPr/>
          </p:nvSpPr>
          <p:spPr bwMode="auto">
            <a:xfrm>
              <a:off x="3600" y="3024"/>
              <a:ext cx="446"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isa</a:t>
              </a:r>
            </a:p>
          </p:txBody>
        </p:sp>
        <p:sp>
          <p:nvSpPr>
            <p:cNvPr id="20" name="Text Box 18"/>
            <p:cNvSpPr txBox="1">
              <a:spLocks noChangeArrowheads="1"/>
            </p:cNvSpPr>
            <p:nvPr/>
          </p:nvSpPr>
          <p:spPr bwMode="auto">
            <a:xfrm>
              <a:off x="4512" y="2736"/>
              <a:ext cx="72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Robin</a:t>
              </a:r>
            </a:p>
          </p:txBody>
        </p:sp>
        <p:sp>
          <p:nvSpPr>
            <p:cNvPr id="21" name="Text Box 19"/>
            <p:cNvSpPr txBox="1">
              <a:spLocks noChangeArrowheads="1"/>
            </p:cNvSpPr>
            <p:nvPr/>
          </p:nvSpPr>
          <p:spPr bwMode="auto">
            <a:xfrm>
              <a:off x="3504" y="2016"/>
              <a:ext cx="57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dirty="0"/>
                <a:t>Bird</a:t>
              </a:r>
            </a:p>
          </p:txBody>
        </p:sp>
        <p:sp>
          <p:nvSpPr>
            <p:cNvPr id="22" name="Text Box 20"/>
            <p:cNvSpPr txBox="1">
              <a:spLocks noChangeArrowheads="1"/>
            </p:cNvSpPr>
            <p:nvPr/>
          </p:nvSpPr>
          <p:spPr bwMode="auto">
            <a:xfrm>
              <a:off x="3264" y="1200"/>
              <a:ext cx="841"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dirty="0"/>
                <a:t>Animal</a:t>
              </a:r>
            </a:p>
          </p:txBody>
        </p:sp>
        <p:sp>
          <p:nvSpPr>
            <p:cNvPr id="23" name="Text Box 21"/>
            <p:cNvSpPr txBox="1">
              <a:spLocks noChangeArrowheads="1"/>
            </p:cNvSpPr>
            <p:nvPr/>
          </p:nvSpPr>
          <p:spPr bwMode="auto">
            <a:xfrm>
              <a:off x="4704" y="3840"/>
              <a:ext cx="540"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Red</a:t>
              </a:r>
            </a:p>
          </p:txBody>
        </p:sp>
        <p:sp>
          <p:nvSpPr>
            <p:cNvPr id="24" name="Text Box 22"/>
            <p:cNvSpPr txBox="1">
              <a:spLocks noChangeArrowheads="1"/>
            </p:cNvSpPr>
            <p:nvPr/>
          </p:nvSpPr>
          <p:spPr bwMode="auto">
            <a:xfrm>
              <a:off x="3312" y="3840"/>
              <a:ext cx="69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Rusty</a:t>
              </a:r>
            </a:p>
          </p:txBody>
        </p:sp>
        <p:sp>
          <p:nvSpPr>
            <p:cNvPr id="25" name="Line 23"/>
            <p:cNvSpPr>
              <a:spLocks noChangeShapeType="1"/>
            </p:cNvSpPr>
            <p:nvPr/>
          </p:nvSpPr>
          <p:spPr bwMode="auto">
            <a:xfrm>
              <a:off x="4512" y="2160"/>
              <a:ext cx="672" cy="0"/>
            </a:xfrm>
            <a:prstGeom prst="line">
              <a:avLst/>
            </a:prstGeom>
            <a:noFill/>
            <a:ln w="2857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26" name="Oval 25"/>
            <p:cNvSpPr>
              <a:spLocks noChangeArrowheads="1"/>
            </p:cNvSpPr>
            <p:nvPr/>
          </p:nvSpPr>
          <p:spPr bwMode="auto">
            <a:xfrm>
              <a:off x="5232" y="1920"/>
              <a:ext cx="432" cy="432"/>
            </a:xfrm>
            <a:prstGeom prst="ellipse">
              <a:avLst/>
            </a:prstGeom>
            <a:solidFill>
              <a:schemeClr val="folHlink"/>
            </a:solidFill>
            <a:ln w="28575">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endParaRPr lang="en-US" sz="1600"/>
            </a:p>
          </p:txBody>
        </p:sp>
        <p:sp>
          <p:nvSpPr>
            <p:cNvPr id="27" name="Text Box 25"/>
            <p:cNvSpPr txBox="1">
              <a:spLocks noChangeArrowheads="1"/>
            </p:cNvSpPr>
            <p:nvPr/>
          </p:nvSpPr>
          <p:spPr bwMode="auto">
            <a:xfrm>
              <a:off x="4464" y="1872"/>
              <a:ext cx="877"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i="1"/>
                <a:t>hasPart</a:t>
              </a:r>
            </a:p>
          </p:txBody>
        </p:sp>
        <p:sp>
          <p:nvSpPr>
            <p:cNvPr id="28" name="Text Box 26"/>
            <p:cNvSpPr txBox="1">
              <a:spLocks noChangeArrowheads="1"/>
            </p:cNvSpPr>
            <p:nvPr/>
          </p:nvSpPr>
          <p:spPr bwMode="auto">
            <a:xfrm>
              <a:off x="5184" y="2400"/>
              <a:ext cx="665" cy="3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defPPr>
                <a:defRPr lang="en-US"/>
              </a:defPPr>
              <a:lvl1pPr algn="l" rtl="0" eaLnBrk="0" fontAlgn="base" hangingPunct="0">
                <a:spcBef>
                  <a:spcPct val="0"/>
                </a:spcBef>
                <a:spcAft>
                  <a:spcPct val="0"/>
                </a:spcAft>
                <a:defRPr sz="2400" kern="1200">
                  <a:solidFill>
                    <a:schemeClr val="tx1"/>
                  </a:solidFill>
                  <a:latin typeface="Times New Roman"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itchFamily="18" charset="0"/>
                  <a:ea typeface="+mn-ea"/>
                  <a:cs typeface="+mn-cs"/>
                </a:defRPr>
              </a:lvl5pPr>
              <a:lvl6pPr marL="2286000" algn="l" defTabSz="914400" rtl="0" eaLnBrk="1" latinLnBrk="0" hangingPunct="1">
                <a:defRPr sz="2400" kern="1200">
                  <a:solidFill>
                    <a:schemeClr val="tx1"/>
                  </a:solidFill>
                  <a:latin typeface="Times New Roman" pitchFamily="18" charset="0"/>
                  <a:ea typeface="+mn-ea"/>
                  <a:cs typeface="+mn-cs"/>
                </a:defRPr>
              </a:lvl6pPr>
              <a:lvl7pPr marL="2743200" algn="l" defTabSz="914400" rtl="0" eaLnBrk="1" latinLnBrk="0" hangingPunct="1">
                <a:defRPr sz="2400" kern="1200">
                  <a:solidFill>
                    <a:schemeClr val="tx1"/>
                  </a:solidFill>
                  <a:latin typeface="Times New Roman" pitchFamily="18" charset="0"/>
                  <a:ea typeface="+mn-ea"/>
                  <a:cs typeface="+mn-cs"/>
                </a:defRPr>
              </a:lvl7pPr>
              <a:lvl8pPr marL="3200400" algn="l" defTabSz="914400" rtl="0" eaLnBrk="1" latinLnBrk="0" hangingPunct="1">
                <a:defRPr sz="2400" kern="1200">
                  <a:solidFill>
                    <a:schemeClr val="tx1"/>
                  </a:solidFill>
                  <a:latin typeface="Times New Roman" pitchFamily="18" charset="0"/>
                  <a:ea typeface="+mn-ea"/>
                  <a:cs typeface="+mn-cs"/>
                </a:defRPr>
              </a:lvl8pPr>
              <a:lvl9pPr marL="3657600" algn="l" defTabSz="914400" rtl="0" eaLnBrk="1" latinLnBrk="0" hangingPunct="1">
                <a:defRPr sz="2400" kern="1200">
                  <a:solidFill>
                    <a:schemeClr val="tx1"/>
                  </a:solidFill>
                  <a:latin typeface="Times New Roman" pitchFamily="18" charset="0"/>
                  <a:ea typeface="+mn-ea"/>
                  <a:cs typeface="+mn-cs"/>
                </a:defRPr>
              </a:lvl9pPr>
            </a:lstStyle>
            <a:p>
              <a:r>
                <a:rPr lang="en-US" altLang="en-US" sz="1600"/>
                <a:t>Wing</a:t>
              </a:r>
            </a:p>
          </p:txBody>
        </p:sp>
      </p:grpSp>
      <p:sp>
        <p:nvSpPr>
          <p:cNvPr id="3" name="Rectangle 2"/>
          <p:cNvSpPr/>
          <p:nvPr/>
        </p:nvSpPr>
        <p:spPr>
          <a:xfrm>
            <a:off x="457200" y="2173069"/>
            <a:ext cx="6467266" cy="1200329"/>
          </a:xfrm>
          <a:prstGeom prst="rect">
            <a:avLst/>
          </a:prstGeom>
        </p:spPr>
        <p:txBody>
          <a:bodyPr wrap="square">
            <a:spAutoFit/>
          </a:bodyPr>
          <a:lstStyle/>
          <a:p>
            <a:r>
              <a:rPr lang="en-US" altLang="en-US" dirty="0" smtClean="0"/>
              <a:t>A </a:t>
            </a:r>
            <a:r>
              <a:rPr lang="en-US" altLang="en-US" dirty="0"/>
              <a:t>graph of labeled nodes and labeled, directed </a:t>
            </a:r>
            <a:r>
              <a:rPr lang="en-US" altLang="en-US" dirty="0" smtClean="0"/>
              <a:t>arcs</a:t>
            </a:r>
          </a:p>
          <a:p>
            <a:r>
              <a:rPr lang="en-US" altLang="en-US" dirty="0"/>
              <a:t>Arcs define binary relationships that hold between objects denoted by the nodes.</a:t>
            </a:r>
          </a:p>
          <a:p>
            <a:endParaRPr lang="en-US" dirty="0"/>
          </a:p>
        </p:txBody>
      </p:sp>
      <mc:AlternateContent xmlns:mc="http://schemas.openxmlformats.org/markup-compatibility/2006" xmlns:a14="http://schemas.microsoft.com/office/drawing/2010/main">
        <mc:Choice Requires="a14">
          <p:graphicFrame>
            <p:nvGraphicFramePr>
              <p:cNvPr id="4" name="Table 3"/>
              <p:cNvGraphicFramePr>
                <a:graphicFrameLocks noGrp="1"/>
              </p:cNvGraphicFramePr>
              <p:nvPr>
                <p:extLst>
                  <p:ext uri="{D42A27DB-BD31-4B8C-83A1-F6EECF244321}">
                    <p14:modId xmlns:p14="http://schemas.microsoft.com/office/powerpoint/2010/main" val="1470540877"/>
                  </p:ext>
                </p:extLst>
              </p:nvPr>
            </p:nvGraphicFramePr>
            <p:xfrm>
              <a:off x="609600" y="3332758"/>
              <a:ext cx="5867400" cy="2463992"/>
            </p:xfrm>
            <a:graphic>
              <a:graphicData uri="http://schemas.openxmlformats.org/drawingml/2006/table">
                <a:tbl>
                  <a:tblPr firstRow="1" bandRow="1">
                    <a:tableStyleId>{5C22544A-7EE6-4342-B048-85BDC9FD1C3A}</a:tableStyleId>
                  </a:tblPr>
                  <a:tblGrid>
                    <a:gridCol w="1238674"/>
                    <a:gridCol w="2933700"/>
                    <a:gridCol w="1695026"/>
                  </a:tblGrid>
                  <a:tr h="294640">
                    <a:tc>
                      <a:txBody>
                        <a:bodyPr/>
                        <a:lstStyle/>
                        <a:p>
                          <a:pPr algn="ctr"/>
                          <a:r>
                            <a:rPr lang="en-US" sz="1500" dirty="0" smtClean="0"/>
                            <a:t>Link</a:t>
                          </a:r>
                          <a:r>
                            <a:rPr lang="en-US" sz="1500" baseline="0" dirty="0" smtClean="0"/>
                            <a:t> Type</a:t>
                          </a:r>
                          <a:endParaRPr lang="en-US" sz="1500" dirty="0"/>
                        </a:p>
                      </a:txBody>
                      <a:tcPr/>
                    </a:tc>
                    <a:tc>
                      <a:txBody>
                        <a:bodyPr/>
                        <a:lstStyle/>
                        <a:p>
                          <a:pPr algn="ctr"/>
                          <a:r>
                            <a:rPr lang="en-US" sz="1500" dirty="0" smtClean="0"/>
                            <a:t>Semantic</a:t>
                          </a:r>
                          <a:r>
                            <a:rPr lang="en-US" sz="1500" baseline="0" dirty="0" smtClean="0"/>
                            <a:t> s </a:t>
                          </a:r>
                          <a:endParaRPr lang="en-US" sz="1500" dirty="0"/>
                        </a:p>
                      </a:txBody>
                      <a:tcPr/>
                    </a:tc>
                    <a:tc>
                      <a:txBody>
                        <a:bodyPr/>
                        <a:lstStyle/>
                        <a:p>
                          <a:pPr algn="ctr"/>
                          <a:r>
                            <a:rPr lang="en-US" sz="1500" dirty="0" smtClean="0"/>
                            <a:t>Example </a:t>
                          </a:r>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r>
                                      <m:rPr>
                                        <m:brk m:alnAt="2"/>
                                      </m:rPr>
                                      <a:rPr lang="en-US" sz="1500" b="0" i="1" smtClean="0">
                                        <a:latin typeface="Cambria Math"/>
                                      </a:rPr>
                                      <m:t>𝑆</m:t>
                                    </m:r>
                                    <m:r>
                                      <a:rPr lang="en-US" sz="1500" b="0" i="1" smtClean="0">
                                        <a:latin typeface="Cambria Math"/>
                                      </a:rPr>
                                      <m:t>𝑢𝑏𝑠𝑒𝑡</m:t>
                                    </m:r>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r>
                                  <a:rPr lang="en-US" sz="1500" b="0" i="1" smtClean="0">
                                    <a:latin typeface="Cambria Math"/>
                                  </a:rPr>
                                  <m:t>⊂</m:t>
                                </m: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𝐶𝑎𝑡𝑠</m:t>
                                </m:r>
                                <m:r>
                                  <a:rPr lang="en-US" sz="1500" b="0" i="1" smtClean="0">
                                    <a:latin typeface="Cambria Math"/>
                                  </a:rPr>
                                  <m:t>⊂</m:t>
                                </m:r>
                                <m:r>
                                  <a:rPr lang="en-US" sz="1500" b="0" i="1" smtClean="0">
                                    <a:latin typeface="Cambria Math"/>
                                  </a:rPr>
                                  <m:t>𝑀𝑎𝑚𝑚𝑎𝑙𝑠</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r>
                                      <m:rPr>
                                        <m:brk m:alnAt="2"/>
                                      </m:rPr>
                                      <a:rPr lang="en-US" sz="1500" b="0" i="1" smtClean="0">
                                        <a:latin typeface="Cambria Math"/>
                                      </a:rPr>
                                      <m:t>𝑀</m:t>
                                    </m:r>
                                    <m:r>
                                      <a:rPr lang="en-US" sz="1500" b="0" i="1" smtClean="0">
                                        <a:latin typeface="Cambria Math"/>
                                      </a:rPr>
                                      <m:t>𝑒𝑚𝑏𝑒𝑟</m:t>
                                    </m:r>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r>
                                  <a:rPr lang="en-US" sz="1500" b="0" i="1" smtClean="0">
                                    <a:latin typeface="Cambria Math"/>
                                  </a:rPr>
                                  <m:t>∈</m:t>
                                </m: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𝐵𝑖𝑙𝑙</m:t>
                                </m:r>
                                <m:r>
                                  <a:rPr lang="en-US" sz="1500" b="0" i="1" smtClean="0">
                                    <a:latin typeface="Cambria Math"/>
                                  </a:rPr>
                                  <m:t>∈</m:t>
                                </m:r>
                                <m:r>
                                  <a:rPr lang="en-US" sz="1500" b="0" i="1" smtClean="0">
                                    <a:latin typeface="Cambria Math"/>
                                  </a:rPr>
                                  <m:t>𝐶𝑎𝑡𝑠</m:t>
                                </m:r>
                                <m:r>
                                  <a:rPr lang="en-US" sz="1500" b="0" i="1" smtClean="0">
                                    <a:latin typeface="Cambria Math"/>
                                  </a:rPr>
                                  <m:t> </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r>
                                      <m:rPr>
                                        <m:brk m:alnAt="2"/>
                                      </m:rPr>
                                      <a:rPr lang="en-US" sz="1500" b="0" i="1" smtClean="0">
                                        <a:latin typeface="Cambria Math"/>
                                      </a:rPr>
                                      <m:t>𝑅</m:t>
                                    </m:r>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𝑅</m:t>
                                </m:r>
                                <m:r>
                                  <a:rPr lang="en-US" sz="1500" b="0" i="1" smtClean="0">
                                    <a:latin typeface="Cambria Math"/>
                                  </a:rPr>
                                  <m:t>(</m:t>
                                </m:r>
                                <m:r>
                                  <a:rPr lang="en-US" sz="1500" b="0" i="1" smtClean="0">
                                    <a:latin typeface="Cambria Math"/>
                                  </a:rPr>
                                  <m:t>𝐴</m:t>
                                </m:r>
                                <m:r>
                                  <a:rPr lang="en-US" sz="1500" b="0" i="1" smtClean="0">
                                    <a:latin typeface="Cambria Math"/>
                                  </a:rPr>
                                  <m:t>,</m:t>
                                </m:r>
                                <m:r>
                                  <a:rPr lang="en-US" sz="1500" b="0" i="1" smtClean="0">
                                    <a:latin typeface="Cambria Math"/>
                                  </a:rPr>
                                  <m:t>𝐵</m:t>
                                </m:r>
                                <m:r>
                                  <a:rPr lang="en-US" sz="1500" b="0" i="1" smtClean="0">
                                    <a:latin typeface="Cambria Math"/>
                                  </a:rPr>
                                  <m:t>)</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𝐵𝑖𝑙𝑙</m:t>
                                </m:r>
                                <m:groupChr>
                                  <m:groupChrPr>
                                    <m:chr m:val="→"/>
                                    <m:vertJc m:val="bot"/>
                                    <m:ctrlPr>
                                      <a:rPr lang="en-US" sz="1500" b="0" i="1" smtClean="0">
                                        <a:latin typeface="Cambria Math"/>
                                      </a:rPr>
                                    </m:ctrlPr>
                                  </m:groupChrPr>
                                  <m:e>
                                    <m:r>
                                      <m:rPr>
                                        <m:brk m:alnAt="2"/>
                                      </m:rPr>
                                      <a:rPr lang="en-US" sz="1500" b="0" i="1" smtClean="0">
                                        <a:latin typeface="Cambria Math"/>
                                      </a:rPr>
                                      <m:t>𝐴</m:t>
                                    </m:r>
                                    <m:r>
                                      <a:rPr lang="en-US" sz="1500" b="0" i="1" smtClean="0">
                                        <a:latin typeface="Cambria Math"/>
                                      </a:rPr>
                                      <m:t>𝑔𝑒</m:t>
                                    </m:r>
                                  </m:e>
                                </m:groupChr>
                                <m:r>
                                  <a:rPr lang="en-US" sz="1500" b="0" i="1" smtClean="0">
                                    <a:latin typeface="Cambria Math"/>
                                  </a:rPr>
                                  <m:t>12</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r>
                                          <a:rPr lang="en-US" sz="1500" b="0" i="1" smtClean="0">
                                            <a:latin typeface="Cambria Math"/>
                                          </a:rPr>
                                          <m:t>𝑅</m:t>
                                        </m:r>
                                      </m:e>
                                    </m:borderBox>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m:t>
                                </m:r>
                                <m:r>
                                  <a:rPr lang="en-US" sz="1500" b="0" i="1" smtClean="0">
                                    <a:latin typeface="Cambria Math"/>
                                  </a:rPr>
                                  <m:t>𝑥</m:t>
                                </m:r>
                                <m:r>
                                  <a:rPr lang="en-US" sz="1500" b="0" i="1" smtClean="0">
                                    <a:latin typeface="Cambria Math"/>
                                  </a:rPr>
                                  <m:t>, </m:t>
                                </m:r>
                                <m:r>
                                  <a:rPr lang="en-US" sz="1500" b="0" i="1" smtClean="0">
                                    <a:latin typeface="Cambria Math"/>
                                  </a:rPr>
                                  <m:t>𝑥</m:t>
                                </m:r>
                                <m:r>
                                  <a:rPr lang="en-US" sz="1500" b="0" i="1" smtClean="0">
                                    <a:latin typeface="Cambria Math"/>
                                  </a:rPr>
                                  <m:t>∈</m:t>
                                </m:r>
                                <m:r>
                                  <a:rPr lang="en-US" sz="1500" b="0" i="1" smtClean="0">
                                    <a:latin typeface="Cambria Math"/>
                                  </a:rPr>
                                  <m:t>𝐴</m:t>
                                </m:r>
                                <m:r>
                                  <a:rPr lang="en-US" sz="1500" b="0" i="1" smtClean="0">
                                    <a:latin typeface="Cambria Math"/>
                                  </a:rPr>
                                  <m:t>⇒</m:t>
                                </m:r>
                                <m:r>
                                  <a:rPr lang="en-US" sz="1500" b="0" i="1" smtClean="0">
                                    <a:latin typeface="Cambria Math"/>
                                  </a:rPr>
                                  <m:t>𝑅</m:t>
                                </m:r>
                                <m:r>
                                  <a:rPr lang="en-US" sz="1500" b="0" i="1" smtClean="0">
                                    <a:latin typeface="Cambria Math"/>
                                  </a:rPr>
                                  <m:t>(</m:t>
                                </m:r>
                                <m:r>
                                  <a:rPr lang="en-US" sz="1500" b="0" i="1" smtClean="0">
                                    <a:latin typeface="Cambria Math"/>
                                  </a:rPr>
                                  <m:t>𝑥</m:t>
                                </m:r>
                                <m:r>
                                  <a:rPr lang="en-US" sz="1500" b="0" i="1" smtClean="0">
                                    <a:latin typeface="Cambria Math"/>
                                  </a:rPr>
                                  <m:t>,</m:t>
                                </m:r>
                                <m:r>
                                  <a:rPr lang="en-US" sz="1500" b="0" i="1" smtClean="0">
                                    <a:latin typeface="Cambria Math"/>
                                  </a:rPr>
                                  <m:t>𝐵</m:t>
                                </m:r>
                                <m:r>
                                  <a:rPr lang="en-US" sz="1500" b="0" i="1" smtClean="0">
                                    <a:latin typeface="Cambria Math"/>
                                  </a:rPr>
                                  <m:t>)</m:t>
                                </m:r>
                              </m:oMath>
                            </m:oMathPara>
                          </a14:m>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0" i="1" smtClean="0">
                                    <a:latin typeface="Cambria Math"/>
                                  </a:rPr>
                                  <m:t>𝐵𝑖𝑟𝑑</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r>
                                          <a:rPr lang="en-US" sz="1500" b="0" i="1" smtClean="0">
                                            <a:latin typeface="Cambria Math"/>
                                          </a:rPr>
                                          <m:t>𝑙𝑒𝑔𝑠</m:t>
                                        </m:r>
                                      </m:e>
                                    </m:borderBox>
                                  </m:e>
                                </m:groupChr>
                                <m:r>
                                  <a:rPr lang="en-US" sz="1500" b="0" i="1" smtClean="0">
                                    <a:latin typeface="Cambria Math"/>
                                  </a:rPr>
                                  <m:t>12</m:t>
                                </m:r>
                              </m:oMath>
                            </m:oMathPara>
                          </a14:m>
                          <a:endParaRPr lang="en-US" sz="1500" dirty="0"/>
                        </a:p>
                      </a:txBody>
                      <a:tcPr/>
                    </a:tc>
                  </a:tr>
                  <a:tr h="370840">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𝐴</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borderBox>
                                          <m:borderBoxPr>
                                            <m:ctrlPr>
                                              <a:rPr lang="en-US" sz="1500" b="0" i="1" smtClean="0">
                                                <a:latin typeface="Cambria Math"/>
                                              </a:rPr>
                                            </m:ctrlPr>
                                          </m:borderBoxPr>
                                          <m:e>
                                            <m:r>
                                              <a:rPr lang="en-US" sz="1500" b="0" i="1" smtClean="0">
                                                <a:latin typeface="Cambria Math"/>
                                              </a:rPr>
                                              <m:t>𝑅</m:t>
                                            </m:r>
                                          </m:e>
                                        </m:borderBox>
                                      </m:e>
                                    </m:borderBox>
                                  </m:e>
                                </m:groupChr>
                                <m:r>
                                  <a:rPr lang="en-US" sz="1500" b="0" i="1" smtClean="0">
                                    <a:latin typeface="Cambria Math"/>
                                  </a:rPr>
                                  <m:t>𝐵</m:t>
                                </m:r>
                              </m:oMath>
                            </m:oMathPara>
                          </a14:m>
                          <a:endParaRPr lang="en-US" sz="1500" dirty="0"/>
                        </a:p>
                      </a:txBody>
                      <a:tcPr/>
                    </a:tc>
                    <a:tc>
                      <a:txBody>
                        <a:bodyPr/>
                        <a:lstStyle/>
                        <a:p>
                          <a:pPr/>
                          <a14:m>
                            <m:oMathPara xmlns:m="http://schemas.openxmlformats.org/officeDocument/2006/math">
                              <m:oMathParaPr>
                                <m:jc m:val="centerGroup"/>
                              </m:oMathParaPr>
                              <m:oMath xmlns:m="http://schemas.openxmlformats.org/officeDocument/2006/math">
                                <m:r>
                                  <a:rPr lang="en-US" sz="1500" b="0" i="1" smtClean="0">
                                    <a:latin typeface="Cambria Math"/>
                                  </a:rPr>
                                  <m:t>∀</m:t>
                                </m:r>
                                <m:r>
                                  <a:rPr lang="en-US" sz="1500" b="0" i="1" smtClean="0">
                                    <a:latin typeface="Cambria Math"/>
                                  </a:rPr>
                                  <m:t>𝑥</m:t>
                                </m:r>
                                <m:r>
                                  <a:rPr lang="en-US" sz="1500" b="0" i="1" smtClean="0">
                                    <a:latin typeface="Cambria Math"/>
                                  </a:rPr>
                                  <m:t> ∃</m:t>
                                </m:r>
                                <m:r>
                                  <a:rPr lang="en-US" sz="1500" b="0" i="1" smtClean="0">
                                    <a:latin typeface="Cambria Math"/>
                                  </a:rPr>
                                  <m:t>𝑦</m:t>
                                </m:r>
                                <m:r>
                                  <a:rPr lang="en-US" sz="1500" b="0" i="1" smtClean="0">
                                    <a:latin typeface="Cambria Math"/>
                                  </a:rPr>
                                  <m:t>, </m:t>
                                </m:r>
                                <m:r>
                                  <a:rPr lang="en-US" sz="1500" b="0" i="1" smtClean="0">
                                    <a:latin typeface="Cambria Math"/>
                                  </a:rPr>
                                  <m:t>𝑥</m:t>
                                </m:r>
                                <m:r>
                                  <a:rPr lang="en-US" sz="1500" b="0" i="1" smtClean="0">
                                    <a:latin typeface="Cambria Math"/>
                                  </a:rPr>
                                  <m:t>∈</m:t>
                                </m:r>
                                <m:r>
                                  <a:rPr lang="en-US" sz="1500" b="0" i="1" smtClean="0">
                                    <a:latin typeface="Cambria Math"/>
                                  </a:rPr>
                                  <m:t>𝐴</m:t>
                                </m:r>
                                <m:r>
                                  <a:rPr lang="en-US" sz="1500" b="0" i="1" smtClean="0">
                                    <a:latin typeface="Cambria Math"/>
                                  </a:rPr>
                                  <m:t>⇒</m:t>
                                </m:r>
                                <m:r>
                                  <a:rPr lang="en-US" sz="1500" b="0" i="1" smtClean="0">
                                    <a:latin typeface="Cambria Math"/>
                                  </a:rPr>
                                  <m:t>𝑦</m:t>
                                </m:r>
                                <m:r>
                                  <a:rPr lang="en-US" sz="1500" b="0" i="1" smtClean="0">
                                    <a:latin typeface="Cambria Math"/>
                                  </a:rPr>
                                  <m:t>∈</m:t>
                                </m:r>
                                <m:r>
                                  <a:rPr lang="en-US" sz="1500" b="0" i="1" smtClean="0">
                                    <a:latin typeface="Cambria Math"/>
                                  </a:rPr>
                                  <m:t>𝐵</m:t>
                                </m:r>
                                <m:r>
                                  <a:rPr lang="en-US" sz="1500" b="0" i="1" smtClean="0">
                                    <a:latin typeface="Cambria Math"/>
                                  </a:rPr>
                                  <m:t>∧ </m:t>
                                </m:r>
                                <m:r>
                                  <a:rPr lang="en-US" sz="1500" b="0" i="1" smtClean="0">
                                    <a:latin typeface="Cambria Math"/>
                                  </a:rPr>
                                  <m:t>𝑅</m:t>
                                </m:r>
                                <m:r>
                                  <a:rPr lang="en-US" sz="1500" b="0" i="1" smtClean="0">
                                    <a:latin typeface="Cambria Math"/>
                                  </a:rPr>
                                  <m:t>(</m:t>
                                </m:r>
                                <m:r>
                                  <a:rPr lang="en-US" sz="1500" b="0" i="1" smtClean="0">
                                    <a:latin typeface="Cambria Math"/>
                                  </a:rPr>
                                  <m:t>𝑥</m:t>
                                </m:r>
                                <m:r>
                                  <a:rPr lang="en-US" sz="1500" b="0" i="1" smtClean="0">
                                    <a:latin typeface="Cambria Math"/>
                                  </a:rPr>
                                  <m:t>,</m:t>
                                </m:r>
                                <m:r>
                                  <a:rPr lang="en-US" sz="1500" b="0" i="1" smtClean="0">
                                    <a:latin typeface="Cambria Math"/>
                                  </a:rPr>
                                  <m:t>𝐵</m:t>
                                </m:r>
                                <m:r>
                                  <a:rPr lang="en-US" sz="1500" b="0" i="1" smtClean="0">
                                    <a:latin typeface="Cambria Math"/>
                                  </a:rPr>
                                  <m:t>)</m:t>
                                </m:r>
                              </m:oMath>
                            </m:oMathPara>
                          </a14:m>
                          <a:endParaRPr lang="en-US" sz="15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lang="en-US" sz="1500" b="0" i="1" smtClean="0">
                                    <a:latin typeface="Cambria Math"/>
                                  </a:rPr>
                                  <m:t>𝐵𝑖𝑟𝑑𝑠</m:t>
                                </m:r>
                                <m:groupChr>
                                  <m:groupChrPr>
                                    <m:chr m:val="→"/>
                                    <m:vertJc m:val="bot"/>
                                    <m:ctrlPr>
                                      <a:rPr lang="en-US" sz="1500" b="0" i="1" smtClean="0">
                                        <a:latin typeface="Cambria Math"/>
                                      </a:rPr>
                                    </m:ctrlPr>
                                  </m:groupChrPr>
                                  <m:e>
                                    <m:borderBox>
                                      <m:borderBoxPr>
                                        <m:ctrlPr>
                                          <a:rPr lang="en-US" sz="1500" b="0" i="1" smtClean="0">
                                            <a:latin typeface="Cambria Math"/>
                                          </a:rPr>
                                        </m:ctrlPr>
                                      </m:borderBoxPr>
                                      <m:e>
                                        <m:borderBox>
                                          <m:borderBoxPr>
                                            <m:ctrlPr>
                                              <a:rPr lang="en-US" sz="1500" b="0" i="1" smtClean="0">
                                                <a:latin typeface="Cambria Math"/>
                                              </a:rPr>
                                            </m:ctrlPr>
                                          </m:borderBoxPr>
                                          <m:e>
                                            <m:r>
                                              <a:rPr lang="en-US" sz="1500" b="0" i="1" smtClean="0">
                                                <a:latin typeface="Cambria Math"/>
                                              </a:rPr>
                                              <m:t>𝑃𝑎𝑟𝑒𝑛𝑡</m:t>
                                            </m:r>
                                          </m:e>
                                        </m:borderBox>
                                      </m:e>
                                    </m:borderBox>
                                  </m:e>
                                </m:groupChr>
                                <m:r>
                                  <a:rPr lang="en-US" sz="1500" b="0" i="1" smtClean="0">
                                    <a:latin typeface="Cambria Math"/>
                                  </a:rPr>
                                  <m:t>𝐵𝑖𝑟𝑑𝑠</m:t>
                                </m:r>
                              </m:oMath>
                            </m:oMathPara>
                          </a14:m>
                          <a:endParaRPr lang="en-US" sz="1500" dirty="0"/>
                        </a:p>
                      </a:txBody>
                      <a:tcPr/>
                    </a:tc>
                  </a:tr>
                </a:tbl>
              </a:graphicData>
            </a:graphic>
          </p:graphicFrame>
        </mc:Choice>
        <mc:Fallback xmlns="">
          <p:graphicFrame>
            <p:nvGraphicFramePr>
              <p:cNvPr id="4" name="Table 3"/>
              <p:cNvGraphicFramePr>
                <a:graphicFrameLocks noGrp="1"/>
              </p:cNvGraphicFramePr>
              <p:nvPr>
                <p:extLst>
                  <p:ext uri="{D42A27DB-BD31-4B8C-83A1-F6EECF244321}">
                    <p14:modId xmlns:p14="http://schemas.microsoft.com/office/powerpoint/2010/main" val="1470540877"/>
                  </p:ext>
                </p:extLst>
              </p:nvPr>
            </p:nvGraphicFramePr>
            <p:xfrm>
              <a:off x="609600" y="3332758"/>
              <a:ext cx="5867400" cy="2463992"/>
            </p:xfrm>
            <a:graphic>
              <a:graphicData uri="http://schemas.openxmlformats.org/drawingml/2006/table">
                <a:tbl>
                  <a:tblPr firstRow="1" bandRow="1">
                    <a:tableStyleId>{5C22544A-7EE6-4342-B048-85BDC9FD1C3A}</a:tableStyleId>
                  </a:tblPr>
                  <a:tblGrid>
                    <a:gridCol w="1238674"/>
                    <a:gridCol w="2933700"/>
                    <a:gridCol w="1695026"/>
                  </a:tblGrid>
                  <a:tr h="320040">
                    <a:tc>
                      <a:txBody>
                        <a:bodyPr/>
                        <a:lstStyle/>
                        <a:p>
                          <a:pPr algn="ctr"/>
                          <a:r>
                            <a:rPr lang="en-US" sz="1500" dirty="0" smtClean="0"/>
                            <a:t>Link</a:t>
                          </a:r>
                          <a:r>
                            <a:rPr lang="en-US" sz="1500" baseline="0" dirty="0" smtClean="0"/>
                            <a:t> Type</a:t>
                          </a:r>
                          <a:endParaRPr lang="en-US" sz="1500" dirty="0"/>
                        </a:p>
                      </a:txBody>
                      <a:tcPr/>
                    </a:tc>
                    <a:tc>
                      <a:txBody>
                        <a:bodyPr/>
                        <a:lstStyle/>
                        <a:p>
                          <a:pPr algn="ctr"/>
                          <a:r>
                            <a:rPr lang="en-US" sz="1500" dirty="0" smtClean="0"/>
                            <a:t>Semantic</a:t>
                          </a:r>
                          <a:r>
                            <a:rPr lang="en-US" sz="1500" baseline="0" dirty="0" smtClean="0"/>
                            <a:t> s </a:t>
                          </a:r>
                          <a:endParaRPr lang="en-US" sz="1500" dirty="0"/>
                        </a:p>
                      </a:txBody>
                      <a:tcPr/>
                    </a:tc>
                    <a:tc>
                      <a:txBody>
                        <a:bodyPr/>
                        <a:lstStyle/>
                        <a:p>
                          <a:pPr algn="ctr"/>
                          <a:r>
                            <a:rPr lang="en-US" sz="1500" dirty="0" smtClean="0"/>
                            <a:t>Example </a:t>
                          </a:r>
                          <a:endParaRPr lang="en-US" sz="1500" dirty="0"/>
                        </a:p>
                      </a:txBody>
                      <a:tcPr/>
                    </a:tc>
                  </a:tr>
                  <a:tr h="403225">
                    <a:tc>
                      <a:txBody>
                        <a:bodyPr/>
                        <a:lstStyle/>
                        <a:p>
                          <a:endParaRPr lang="en-US"/>
                        </a:p>
                      </a:txBody>
                      <a:tcPr>
                        <a:blipFill rotWithShape="1">
                          <a:blip r:embed="rId4"/>
                          <a:stretch>
                            <a:fillRect t="-80597" r="-374384" b="-425373"/>
                          </a:stretch>
                        </a:blipFill>
                      </a:tcPr>
                    </a:tc>
                    <a:tc>
                      <a:txBody>
                        <a:bodyPr/>
                        <a:lstStyle/>
                        <a:p>
                          <a:endParaRPr lang="en-US"/>
                        </a:p>
                      </a:txBody>
                      <a:tcPr>
                        <a:blipFill rotWithShape="1">
                          <a:blip r:embed="rId4"/>
                          <a:stretch>
                            <a:fillRect l="-42116" t="-80597" r="-57676" b="-425373"/>
                          </a:stretch>
                        </a:blipFill>
                      </a:tcPr>
                    </a:tc>
                    <a:tc>
                      <a:txBody>
                        <a:bodyPr/>
                        <a:lstStyle/>
                        <a:p>
                          <a:endParaRPr lang="en-US"/>
                        </a:p>
                      </a:txBody>
                      <a:tcPr>
                        <a:blipFill rotWithShape="1">
                          <a:blip r:embed="rId4"/>
                          <a:stretch>
                            <a:fillRect l="-246403" t="-80597" b="-425373"/>
                          </a:stretch>
                        </a:blipFill>
                      </a:tcPr>
                    </a:tc>
                  </a:tr>
                  <a:tr h="403225">
                    <a:tc>
                      <a:txBody>
                        <a:bodyPr/>
                        <a:lstStyle/>
                        <a:p>
                          <a:endParaRPr lang="en-US"/>
                        </a:p>
                      </a:txBody>
                      <a:tcPr>
                        <a:blipFill rotWithShape="1">
                          <a:blip r:embed="rId4"/>
                          <a:stretch>
                            <a:fillRect t="-183333" r="-374384" b="-331818"/>
                          </a:stretch>
                        </a:blipFill>
                      </a:tcPr>
                    </a:tc>
                    <a:tc>
                      <a:txBody>
                        <a:bodyPr/>
                        <a:lstStyle/>
                        <a:p>
                          <a:endParaRPr lang="en-US"/>
                        </a:p>
                      </a:txBody>
                      <a:tcPr>
                        <a:blipFill rotWithShape="1">
                          <a:blip r:embed="rId4"/>
                          <a:stretch>
                            <a:fillRect l="-42116" t="-183333" r="-57676" b="-331818"/>
                          </a:stretch>
                        </a:blipFill>
                      </a:tcPr>
                    </a:tc>
                    <a:tc>
                      <a:txBody>
                        <a:bodyPr/>
                        <a:lstStyle/>
                        <a:p>
                          <a:endParaRPr lang="en-US"/>
                        </a:p>
                      </a:txBody>
                      <a:tcPr>
                        <a:blipFill rotWithShape="1">
                          <a:blip r:embed="rId4"/>
                          <a:stretch>
                            <a:fillRect l="-246403" t="-183333" b="-331818"/>
                          </a:stretch>
                        </a:blipFill>
                      </a:tcPr>
                    </a:tc>
                  </a:tr>
                  <a:tr h="399733">
                    <a:tc>
                      <a:txBody>
                        <a:bodyPr/>
                        <a:lstStyle/>
                        <a:p>
                          <a:endParaRPr lang="en-US"/>
                        </a:p>
                      </a:txBody>
                      <a:tcPr>
                        <a:blipFill rotWithShape="1">
                          <a:blip r:embed="rId4"/>
                          <a:stretch>
                            <a:fillRect t="-287692" r="-374384" b="-236923"/>
                          </a:stretch>
                        </a:blipFill>
                      </a:tcPr>
                    </a:tc>
                    <a:tc>
                      <a:txBody>
                        <a:bodyPr/>
                        <a:lstStyle/>
                        <a:p>
                          <a:endParaRPr lang="en-US"/>
                        </a:p>
                      </a:txBody>
                      <a:tcPr>
                        <a:blipFill rotWithShape="1">
                          <a:blip r:embed="rId4"/>
                          <a:stretch>
                            <a:fillRect l="-42116" t="-287692" r="-57676" b="-236923"/>
                          </a:stretch>
                        </a:blipFill>
                      </a:tcPr>
                    </a:tc>
                    <a:tc>
                      <a:txBody>
                        <a:bodyPr/>
                        <a:lstStyle/>
                        <a:p>
                          <a:endParaRPr lang="en-US"/>
                        </a:p>
                      </a:txBody>
                      <a:tcPr>
                        <a:blipFill rotWithShape="1">
                          <a:blip r:embed="rId4"/>
                          <a:stretch>
                            <a:fillRect l="-246403" t="-287692" b="-236923"/>
                          </a:stretch>
                        </a:blipFill>
                      </a:tcPr>
                    </a:tc>
                  </a:tr>
                  <a:tr h="451803">
                    <a:tc>
                      <a:txBody>
                        <a:bodyPr/>
                        <a:lstStyle/>
                        <a:p>
                          <a:endParaRPr lang="en-US"/>
                        </a:p>
                      </a:txBody>
                      <a:tcPr>
                        <a:blipFill rotWithShape="1">
                          <a:blip r:embed="rId4"/>
                          <a:stretch>
                            <a:fillRect t="-340541" r="-374384" b="-108108"/>
                          </a:stretch>
                        </a:blipFill>
                      </a:tcPr>
                    </a:tc>
                    <a:tc>
                      <a:txBody>
                        <a:bodyPr/>
                        <a:lstStyle/>
                        <a:p>
                          <a:endParaRPr lang="en-US"/>
                        </a:p>
                      </a:txBody>
                      <a:tcPr>
                        <a:blipFill rotWithShape="1">
                          <a:blip r:embed="rId4"/>
                          <a:stretch>
                            <a:fillRect l="-42116" t="-340541" r="-57676" b="-108108"/>
                          </a:stretch>
                        </a:blipFill>
                      </a:tcPr>
                    </a:tc>
                    <a:tc>
                      <a:txBody>
                        <a:bodyPr/>
                        <a:lstStyle/>
                        <a:p>
                          <a:endParaRPr lang="en-US"/>
                        </a:p>
                      </a:txBody>
                      <a:tcPr>
                        <a:blipFill rotWithShape="1">
                          <a:blip r:embed="rId4"/>
                          <a:stretch>
                            <a:fillRect l="-246403" t="-340541" b="-108108"/>
                          </a:stretch>
                        </a:blipFill>
                      </a:tcPr>
                    </a:tc>
                  </a:tr>
                  <a:tr h="485966">
                    <a:tc>
                      <a:txBody>
                        <a:bodyPr/>
                        <a:lstStyle/>
                        <a:p>
                          <a:endParaRPr lang="en-US"/>
                        </a:p>
                      </a:txBody>
                      <a:tcPr>
                        <a:blipFill rotWithShape="1">
                          <a:blip r:embed="rId4"/>
                          <a:stretch>
                            <a:fillRect t="-407500" r="-374384"/>
                          </a:stretch>
                        </a:blipFill>
                      </a:tcPr>
                    </a:tc>
                    <a:tc>
                      <a:txBody>
                        <a:bodyPr/>
                        <a:lstStyle/>
                        <a:p>
                          <a:endParaRPr lang="en-US"/>
                        </a:p>
                      </a:txBody>
                      <a:tcPr>
                        <a:blipFill rotWithShape="1">
                          <a:blip r:embed="rId4"/>
                          <a:stretch>
                            <a:fillRect l="-42116" t="-407500" r="-57676"/>
                          </a:stretch>
                        </a:blipFill>
                      </a:tcPr>
                    </a:tc>
                    <a:tc>
                      <a:txBody>
                        <a:bodyPr/>
                        <a:lstStyle/>
                        <a:p>
                          <a:endParaRPr lang="en-US"/>
                        </a:p>
                      </a:txBody>
                      <a:tcPr>
                        <a:blipFill rotWithShape="1">
                          <a:blip r:embed="rId4"/>
                          <a:stretch>
                            <a:fillRect l="-246403" t="-407500"/>
                          </a:stretch>
                        </a:blipFill>
                      </a:tcPr>
                    </a:tc>
                  </a:tr>
                </a:tbl>
              </a:graphicData>
            </a:graphic>
          </p:graphicFrame>
        </mc:Fallback>
      </mc:AlternateContent>
    </p:spTree>
    <p:extLst>
      <p:ext uri="{BB962C8B-B14F-4D97-AF65-F5344CB8AC3E}">
        <p14:creationId xmlns:p14="http://schemas.microsoft.com/office/powerpoint/2010/main" val="968738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a:r>
            <a:br>
              <a:rPr lang="en-US" dirty="0" smtClean="0"/>
            </a:br>
            <a:r>
              <a:rPr lang="en-US" dirty="0" err="1" smtClean="0"/>
              <a:t>ConceptNet</a:t>
            </a:r>
            <a:r>
              <a:rPr lang="en-US" dirty="0" smtClean="0"/>
              <a:t> </a:t>
            </a:r>
            <a:r>
              <a:rPr lang="en-US" sz="2800" dirty="0" smtClean="0"/>
              <a:t>(2000-present)</a:t>
            </a:r>
            <a:endParaRPr lang="en-US" dirty="0"/>
          </a:p>
        </p:txBody>
      </p:sp>
      <p:sp>
        <p:nvSpPr>
          <p:cNvPr id="4" name="Rectangle 3"/>
          <p:cNvSpPr/>
          <p:nvPr/>
        </p:nvSpPr>
        <p:spPr>
          <a:xfrm>
            <a:off x="685800" y="1600200"/>
            <a:ext cx="7467600" cy="1477328"/>
          </a:xfrm>
          <a:prstGeom prst="rect">
            <a:avLst/>
          </a:prstGeom>
        </p:spPr>
        <p:txBody>
          <a:bodyPr wrap="square">
            <a:spAutoFit/>
          </a:bodyPr>
          <a:lstStyle/>
          <a:p>
            <a:pPr marL="285750" indent="-285750">
              <a:buFont typeface="Arial" panose="020B0604020202020204" pitchFamily="34" charset="0"/>
              <a:buChar char="•"/>
            </a:pPr>
            <a:r>
              <a:rPr lang="en-US" altLang="en-US" dirty="0" smtClean="0"/>
              <a:t>Based on Open </a:t>
            </a:r>
            <a:r>
              <a:rPr lang="en-US" altLang="en-US" dirty="0"/>
              <a:t>Mind Common Sense (OMCS) </a:t>
            </a:r>
            <a:endParaRPr lang="en-US" altLang="en-US" dirty="0" smtClean="0"/>
          </a:p>
          <a:p>
            <a:pPr marL="742950" lvl="1" indent="-285750">
              <a:buFont typeface="Arial" panose="020B0604020202020204" pitchFamily="34" charset="0"/>
              <a:buChar char="•"/>
            </a:pPr>
            <a:r>
              <a:rPr lang="en-US" altLang="en-US" dirty="0" smtClean="0"/>
              <a:t>goal was to </a:t>
            </a:r>
            <a:r>
              <a:rPr lang="en-US" altLang="en-US" dirty="0"/>
              <a:t>build </a:t>
            </a:r>
            <a:r>
              <a:rPr lang="en-US" altLang="en-US" dirty="0" smtClean="0"/>
              <a:t>a </a:t>
            </a:r>
            <a:r>
              <a:rPr lang="en-US" altLang="en-US" dirty="0"/>
              <a:t>large commonsense knowledge base </a:t>
            </a:r>
            <a:endParaRPr lang="en-US" altLang="en-US" dirty="0" smtClean="0"/>
          </a:p>
          <a:p>
            <a:pPr marL="742950" lvl="1" indent="-285750">
              <a:buFont typeface="Arial" panose="020B0604020202020204" pitchFamily="34" charset="0"/>
              <a:buChar char="•"/>
            </a:pPr>
            <a:r>
              <a:rPr lang="en-US" altLang="en-US" dirty="0" smtClean="0"/>
              <a:t>from </a:t>
            </a:r>
            <a:r>
              <a:rPr lang="en-US" altLang="en-US" dirty="0"/>
              <a:t>the contributions of many </a:t>
            </a:r>
            <a:r>
              <a:rPr lang="en-US" altLang="en-US" dirty="0" smtClean="0"/>
              <a:t>people </a:t>
            </a:r>
            <a:r>
              <a:rPr lang="en-US" altLang="en-US" dirty="0"/>
              <a:t>across the Web.</a:t>
            </a:r>
            <a:endParaRPr lang="en-US" altLang="en-US" dirty="0" smtClean="0"/>
          </a:p>
          <a:p>
            <a:endParaRPr lang="en-US" altLang="en-US" dirty="0"/>
          </a:p>
          <a:p>
            <a:r>
              <a:rPr lang="en-US" altLang="en-US" dirty="0" smtClean="0"/>
              <a:t>A </a:t>
            </a:r>
            <a:r>
              <a:rPr lang="en-US" altLang="en-US" dirty="0"/>
              <a:t>network represents </a:t>
            </a:r>
            <a:r>
              <a:rPr lang="en-US" altLang="en-US" u="sng" dirty="0">
                <a:solidFill>
                  <a:srgbClr val="00B050"/>
                </a:solidFill>
              </a:rPr>
              <a:t>semantic relation</a:t>
            </a:r>
            <a:r>
              <a:rPr lang="en-US" altLang="en-US" b="1" dirty="0">
                <a:solidFill>
                  <a:srgbClr val="00B050"/>
                </a:solidFill>
              </a:rPr>
              <a:t> </a:t>
            </a:r>
            <a:r>
              <a:rPr lang="en-US" altLang="en-US" dirty="0"/>
              <a:t>between </a:t>
            </a:r>
            <a:r>
              <a:rPr lang="en-US" altLang="en-US" u="sng" dirty="0">
                <a:solidFill>
                  <a:srgbClr val="0070C0"/>
                </a:solidFill>
              </a:rPr>
              <a:t>concepts</a:t>
            </a:r>
            <a:r>
              <a:rPr lang="en-US" altLang="en-US" u="sng" dirty="0"/>
              <a:t>.</a:t>
            </a:r>
            <a:endParaRPr lang="en-US" dirty="0"/>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29414" y="3369325"/>
            <a:ext cx="7147786" cy="2619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8669687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Frames</a:t>
            </a:r>
            <a:endParaRPr lang="en-US" dirty="0"/>
          </a:p>
        </p:txBody>
      </p:sp>
      <p:sp>
        <p:nvSpPr>
          <p:cNvPr id="3" name="Content Placeholder 2"/>
          <p:cNvSpPr>
            <a:spLocks noGrp="1"/>
          </p:cNvSpPr>
          <p:nvPr>
            <p:ph idx="1"/>
          </p:nvPr>
        </p:nvSpPr>
        <p:spPr/>
        <p:txBody>
          <a:bodyPr/>
          <a:lstStyle/>
          <a:p>
            <a:pPr marL="0" indent="0">
              <a:buNone/>
            </a:pPr>
            <a:r>
              <a:rPr lang="en-US" dirty="0" smtClean="0"/>
              <a:t>(Minsky, </a:t>
            </a:r>
            <a:r>
              <a:rPr lang="en-US" dirty="0"/>
              <a:t>1974; </a:t>
            </a:r>
            <a:r>
              <a:rPr lang="en-US" dirty="0" smtClean="0"/>
              <a:t>Fillmore, 1977)</a:t>
            </a:r>
            <a:endParaRPr lang="en-US" dirty="0"/>
          </a:p>
        </p:txBody>
      </p:sp>
      <p:pic>
        <p:nvPicPr>
          <p:cNvPr id="2050" name="Picture 2" descr="https://media.licdn.com/mpr/mpr/shrink_200_200/p/4/000/150/04c/18b2551.jpg"/>
          <p:cNvPicPr>
            <a:picLocks noChangeAspect="1" noChangeArrowheads="1"/>
          </p:cNvPicPr>
          <p:nvPr/>
        </p:nvPicPr>
        <p:blipFill rotWithShape="1">
          <a:blip r:embed="rId3">
            <a:extLst>
              <a:ext uri="{28A0092B-C50C-407E-A947-70E740481C1C}">
                <a14:useLocalDpi xmlns:a14="http://schemas.microsoft.com/office/drawing/2010/main" val="0"/>
              </a:ext>
            </a:extLst>
          </a:blip>
          <a:srcRect l="4355" r="4849"/>
          <a:stretch/>
        </p:blipFill>
        <p:spPr bwMode="auto">
          <a:xfrm>
            <a:off x="5275484" y="342900"/>
            <a:ext cx="172964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dev.nsta.org/evwebs/844/histor4.gif"/>
          <p:cNvPicPr>
            <a:picLocks noChangeAspect="1" noChangeArrowheads="1"/>
          </p:cNvPicPr>
          <p:nvPr/>
        </p:nvPicPr>
        <p:blipFill rotWithShape="1">
          <a:blip r:embed="rId4">
            <a:extLst>
              <a:ext uri="{28A0092B-C50C-407E-A947-70E740481C1C}">
                <a14:useLocalDpi xmlns:a14="http://schemas.microsoft.com/office/drawing/2010/main" val="0"/>
              </a:ext>
            </a:extLst>
          </a:blip>
          <a:srcRect l="4214" r="3769"/>
          <a:stretch/>
        </p:blipFill>
        <p:spPr bwMode="auto">
          <a:xfrm>
            <a:off x="7005132" y="342901"/>
            <a:ext cx="1843009"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373868"/>
            <a:ext cx="6203942" cy="369332"/>
          </a:xfrm>
          <a:prstGeom prst="rect">
            <a:avLst/>
          </a:prstGeom>
        </p:spPr>
        <p:txBody>
          <a:bodyPr wrap="none">
            <a:spAutoFit/>
          </a:bodyPr>
          <a:lstStyle/>
          <a:p>
            <a:r>
              <a:rPr lang="en-US" b="1" dirty="0" smtClean="0">
                <a:solidFill>
                  <a:srgbClr val="FF0000"/>
                </a:solidFill>
              </a:rPr>
              <a:t>Premise:</a:t>
            </a:r>
            <a:r>
              <a:rPr lang="en-US" dirty="0" smtClean="0"/>
              <a:t> Meaning is based on prototypical abstract scenes </a:t>
            </a:r>
            <a:endParaRPr lang="en-US" dirty="0"/>
          </a:p>
        </p:txBody>
      </p:sp>
      <p:sp>
        <p:nvSpPr>
          <p:cNvPr id="5" name="TextBox 4"/>
          <p:cNvSpPr txBox="1"/>
          <p:nvPr/>
        </p:nvSpPr>
        <p:spPr>
          <a:xfrm>
            <a:off x="1219200" y="3059668"/>
            <a:ext cx="6437981" cy="369332"/>
          </a:xfrm>
          <a:prstGeom prst="rect">
            <a:avLst/>
          </a:prstGeom>
          <a:noFill/>
        </p:spPr>
        <p:txBody>
          <a:bodyPr wrap="none" rtlCol="0">
            <a:spAutoFit/>
          </a:bodyPr>
          <a:lstStyle/>
          <a:p>
            <a:r>
              <a:rPr lang="en-US" dirty="0" smtClean="0"/>
              <a:t>Cynthia 		sold 		a car 		to Bob </a:t>
            </a:r>
            <a:endParaRPr lang="en-US" dirty="0"/>
          </a:p>
        </p:txBody>
      </p:sp>
      <p:sp>
        <p:nvSpPr>
          <p:cNvPr id="10" name="TextBox 9"/>
          <p:cNvSpPr txBox="1"/>
          <p:nvPr/>
        </p:nvSpPr>
        <p:spPr>
          <a:xfrm>
            <a:off x="1219200" y="3429000"/>
            <a:ext cx="6494085" cy="369332"/>
          </a:xfrm>
          <a:prstGeom prst="rect">
            <a:avLst/>
          </a:prstGeom>
          <a:noFill/>
        </p:spPr>
        <p:txBody>
          <a:bodyPr wrap="none" rtlCol="0">
            <a:spAutoFit/>
          </a:bodyPr>
          <a:lstStyle/>
          <a:p>
            <a:r>
              <a:rPr lang="en-US" b="1" dirty="0" smtClean="0">
                <a:solidFill>
                  <a:srgbClr val="0070C0"/>
                </a:solidFill>
              </a:rPr>
              <a:t>SELLER	</a:t>
            </a:r>
            <a:r>
              <a:rPr lang="en-US" dirty="0" smtClean="0"/>
              <a:t>	</a:t>
            </a:r>
            <a:r>
              <a:rPr lang="en-US" b="1" dirty="0" smtClean="0"/>
              <a:t>PREDICATE</a:t>
            </a:r>
            <a:r>
              <a:rPr lang="en-US" dirty="0" smtClean="0"/>
              <a:t>	</a:t>
            </a:r>
            <a:r>
              <a:rPr lang="en-US" b="1" dirty="0" smtClean="0">
                <a:solidFill>
                  <a:srgbClr val="00B050"/>
                </a:solidFill>
              </a:rPr>
              <a:t>GOODS</a:t>
            </a:r>
            <a:r>
              <a:rPr lang="en-US" dirty="0" smtClean="0">
                <a:solidFill>
                  <a:srgbClr val="00B050"/>
                </a:solidFill>
              </a:rPr>
              <a:t> </a:t>
            </a:r>
            <a:r>
              <a:rPr lang="en-US" dirty="0" smtClean="0"/>
              <a:t>	</a:t>
            </a:r>
            <a:r>
              <a:rPr lang="en-US" b="1" dirty="0" smtClean="0">
                <a:solidFill>
                  <a:srgbClr val="7030A0"/>
                </a:solidFill>
              </a:rPr>
              <a:t>BUYER</a:t>
            </a:r>
            <a:endParaRPr lang="en-US" b="1" dirty="0">
              <a:solidFill>
                <a:srgbClr val="7030A0"/>
              </a:solidFill>
            </a:endParaRPr>
          </a:p>
        </p:txBody>
      </p:sp>
      <p:sp>
        <p:nvSpPr>
          <p:cNvPr id="6" name="Rounded Rectangle 5"/>
          <p:cNvSpPr/>
          <p:nvPr/>
        </p:nvSpPr>
        <p:spPr>
          <a:xfrm>
            <a:off x="2819400" y="5181600"/>
            <a:ext cx="3276600" cy="1371600"/>
          </a:xfrm>
          <a:prstGeom prst="roundRect">
            <a:avLst/>
          </a:prstGeom>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a:p>
        </p:txBody>
      </p:sp>
      <p:sp>
        <p:nvSpPr>
          <p:cNvPr id="13" name="TextBox 12"/>
          <p:cNvSpPr txBox="1"/>
          <p:nvPr/>
        </p:nvSpPr>
        <p:spPr>
          <a:xfrm>
            <a:off x="3048000" y="5311966"/>
            <a:ext cx="1623891" cy="1200329"/>
          </a:xfrm>
          <a:prstGeom prst="rect">
            <a:avLst/>
          </a:prstGeom>
          <a:noFill/>
        </p:spPr>
        <p:txBody>
          <a:bodyPr wrap="square" rtlCol="0">
            <a:spAutoFit/>
          </a:bodyPr>
          <a:lstStyle/>
          <a:p>
            <a:r>
              <a:rPr lang="en-US" b="1" dirty="0" smtClean="0">
                <a:solidFill>
                  <a:srgbClr val="0070C0"/>
                </a:solidFill>
              </a:rPr>
              <a:t>SELLER:	</a:t>
            </a:r>
          </a:p>
          <a:p>
            <a:r>
              <a:rPr lang="en-US" b="1" dirty="0" smtClean="0"/>
              <a:t>PREDICATE:</a:t>
            </a:r>
            <a:endParaRPr lang="en-US" dirty="0"/>
          </a:p>
          <a:p>
            <a:r>
              <a:rPr lang="en-US" b="1" dirty="0" smtClean="0">
                <a:solidFill>
                  <a:srgbClr val="00B050"/>
                </a:solidFill>
              </a:rPr>
              <a:t>GOODS:</a:t>
            </a:r>
            <a:r>
              <a:rPr lang="en-US" dirty="0" smtClean="0">
                <a:solidFill>
                  <a:srgbClr val="00B050"/>
                </a:solidFill>
              </a:rPr>
              <a:t> </a:t>
            </a:r>
            <a:endParaRPr lang="en-US" dirty="0"/>
          </a:p>
          <a:p>
            <a:r>
              <a:rPr lang="en-US" b="1" dirty="0" smtClean="0">
                <a:solidFill>
                  <a:srgbClr val="7030A0"/>
                </a:solidFill>
              </a:rPr>
              <a:t>BUYER:</a:t>
            </a:r>
            <a:endParaRPr lang="en-US" b="1" dirty="0">
              <a:solidFill>
                <a:srgbClr val="7030A0"/>
              </a:solidFill>
            </a:endParaRPr>
          </a:p>
        </p:txBody>
      </p:sp>
      <p:sp>
        <p:nvSpPr>
          <p:cNvPr id="14" name="TextBox 13"/>
          <p:cNvSpPr txBox="1"/>
          <p:nvPr/>
        </p:nvSpPr>
        <p:spPr>
          <a:xfrm>
            <a:off x="4202936" y="5287688"/>
            <a:ext cx="1623891" cy="1200329"/>
          </a:xfrm>
          <a:prstGeom prst="rect">
            <a:avLst/>
          </a:prstGeom>
          <a:noFill/>
        </p:spPr>
        <p:txBody>
          <a:bodyPr wrap="square" rtlCol="0">
            <a:spAutoFit/>
          </a:bodyPr>
          <a:lstStyle/>
          <a:p>
            <a:r>
              <a:rPr lang="en-US" dirty="0" smtClean="0"/>
              <a:t> Cynthia</a:t>
            </a:r>
          </a:p>
          <a:p>
            <a:r>
              <a:rPr lang="en-US" dirty="0" smtClean="0"/>
              <a:t>         sold</a:t>
            </a:r>
          </a:p>
          <a:p>
            <a:r>
              <a:rPr lang="en-US" dirty="0" smtClean="0"/>
              <a:t> a </a:t>
            </a:r>
            <a:r>
              <a:rPr lang="en-US" dirty="0"/>
              <a:t>car 	</a:t>
            </a:r>
          </a:p>
          <a:p>
            <a:r>
              <a:rPr lang="en-US" dirty="0" smtClean="0"/>
              <a:t>to </a:t>
            </a:r>
            <a:r>
              <a:rPr lang="en-US" dirty="0"/>
              <a:t>Bob </a:t>
            </a:r>
          </a:p>
        </p:txBody>
      </p:sp>
      <p:sp>
        <p:nvSpPr>
          <p:cNvPr id="15" name="TextBox 14"/>
          <p:cNvSpPr txBox="1"/>
          <p:nvPr/>
        </p:nvSpPr>
        <p:spPr>
          <a:xfrm>
            <a:off x="1269236" y="4126468"/>
            <a:ext cx="7100021" cy="369332"/>
          </a:xfrm>
          <a:prstGeom prst="rect">
            <a:avLst/>
          </a:prstGeom>
          <a:noFill/>
        </p:spPr>
        <p:txBody>
          <a:bodyPr wrap="none" rtlCol="0">
            <a:spAutoFit/>
          </a:bodyPr>
          <a:lstStyle/>
          <a:p>
            <a:r>
              <a:rPr lang="en-US" dirty="0" smtClean="0"/>
              <a:t>Bob 		bought 		a car 		from Cynthia.</a:t>
            </a:r>
            <a:endParaRPr lang="en-US" dirty="0"/>
          </a:p>
        </p:txBody>
      </p:sp>
      <p:sp>
        <p:nvSpPr>
          <p:cNvPr id="16" name="TextBox 15"/>
          <p:cNvSpPr txBox="1"/>
          <p:nvPr/>
        </p:nvSpPr>
        <p:spPr>
          <a:xfrm>
            <a:off x="1278315" y="4419600"/>
            <a:ext cx="6646371" cy="369332"/>
          </a:xfrm>
          <a:prstGeom prst="rect">
            <a:avLst/>
          </a:prstGeom>
          <a:noFill/>
        </p:spPr>
        <p:txBody>
          <a:bodyPr wrap="none" rtlCol="0">
            <a:spAutoFit/>
          </a:bodyPr>
          <a:lstStyle/>
          <a:p>
            <a:r>
              <a:rPr lang="en-US" b="1" dirty="0">
                <a:solidFill>
                  <a:srgbClr val="7030A0"/>
                </a:solidFill>
              </a:rPr>
              <a:t>BUYER </a:t>
            </a:r>
            <a:r>
              <a:rPr lang="en-US" b="1" dirty="0" smtClean="0">
                <a:solidFill>
                  <a:srgbClr val="0070C0"/>
                </a:solidFill>
              </a:rPr>
              <a:t>	</a:t>
            </a:r>
            <a:r>
              <a:rPr lang="en-US" dirty="0" smtClean="0"/>
              <a:t>	</a:t>
            </a:r>
            <a:r>
              <a:rPr lang="en-US" b="1" dirty="0" smtClean="0"/>
              <a:t>PREDICATE</a:t>
            </a:r>
            <a:r>
              <a:rPr lang="en-US" dirty="0" smtClean="0"/>
              <a:t>	</a:t>
            </a:r>
            <a:r>
              <a:rPr lang="en-US" b="1" dirty="0" smtClean="0">
                <a:solidFill>
                  <a:srgbClr val="00B050"/>
                </a:solidFill>
              </a:rPr>
              <a:t>GOODS</a:t>
            </a:r>
            <a:r>
              <a:rPr lang="en-US" dirty="0" smtClean="0">
                <a:solidFill>
                  <a:srgbClr val="00B050"/>
                </a:solidFill>
              </a:rPr>
              <a:t> </a:t>
            </a:r>
            <a:r>
              <a:rPr lang="en-US" dirty="0" smtClean="0"/>
              <a:t>	</a:t>
            </a:r>
            <a:r>
              <a:rPr lang="en-US" b="1" dirty="0">
                <a:solidFill>
                  <a:srgbClr val="0070C0"/>
                </a:solidFill>
              </a:rPr>
              <a:t> SELLER</a:t>
            </a:r>
            <a:endParaRPr lang="en-US" b="1" dirty="0">
              <a:solidFill>
                <a:srgbClr val="7030A0"/>
              </a:solidFill>
            </a:endParaRPr>
          </a:p>
        </p:txBody>
      </p:sp>
    </p:spTree>
    <p:extLst>
      <p:ext uri="{BB962C8B-B14F-4D97-AF65-F5344CB8AC3E}">
        <p14:creationId xmlns:p14="http://schemas.microsoft.com/office/powerpoint/2010/main" val="4093308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animEffect transition="in" filter="fade">
                                      <p:cBhvr>
                                        <p:cTn id="15" dur="500"/>
                                        <p:tgtEl>
                                          <p:spTgt spid="13"/>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animEffect transition="in" filter="fade">
                                      <p:cBhvr>
                                        <p:cTn id="25" dur="500"/>
                                        <p:tgtEl>
                                          <p:spTgt spid="14"/>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15"/>
                                        </p:tgtEl>
                                        <p:attrNameLst>
                                          <p:attrName>style.visibility</p:attrName>
                                        </p:attrNameLst>
                                      </p:cBhvr>
                                      <p:to>
                                        <p:strVal val="visible"/>
                                      </p:to>
                                    </p:set>
                                    <p:animEffect transition="in" filter="fade">
                                      <p:cBhvr>
                                        <p:cTn id="30" dur="500"/>
                                        <p:tgtEl>
                                          <p:spTgt spid="1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animEffect transition="in" filter="fade">
                                      <p:cBhvr>
                                        <p:cTn id="35"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0" grpId="0"/>
      <p:bldP spid="6" grpId="0" animBg="1"/>
      <p:bldP spid="13" grpId="0"/>
      <p:bldP spid="14" grpId="0"/>
      <p:bldP spid="15" grpId="0"/>
      <p:bldP spid="16"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Frames</a:t>
            </a:r>
            <a:endParaRPr lang="en-US" dirty="0"/>
          </a:p>
        </p:txBody>
      </p:sp>
      <p:sp>
        <p:nvSpPr>
          <p:cNvPr id="3" name="Content Placeholder 2"/>
          <p:cNvSpPr>
            <a:spLocks noGrp="1"/>
          </p:cNvSpPr>
          <p:nvPr>
            <p:ph idx="1"/>
          </p:nvPr>
        </p:nvSpPr>
        <p:spPr/>
        <p:txBody>
          <a:bodyPr/>
          <a:lstStyle/>
          <a:p>
            <a:pPr marL="0" indent="0">
              <a:buNone/>
            </a:pPr>
            <a:r>
              <a:rPr lang="en-US" dirty="0" smtClean="0"/>
              <a:t>(Minsky, </a:t>
            </a:r>
            <a:r>
              <a:rPr lang="en-US" dirty="0"/>
              <a:t>1974; </a:t>
            </a:r>
            <a:r>
              <a:rPr lang="en-US" dirty="0" smtClean="0"/>
              <a:t>Fillmore, 1977)</a:t>
            </a:r>
            <a:endParaRPr lang="en-US" dirty="0"/>
          </a:p>
        </p:txBody>
      </p:sp>
      <p:pic>
        <p:nvPicPr>
          <p:cNvPr id="2050" name="Picture 2" descr="https://media.licdn.com/mpr/mpr/shrink_200_200/p/4/000/150/04c/18b2551.jpg"/>
          <p:cNvPicPr>
            <a:picLocks noChangeAspect="1" noChangeArrowheads="1"/>
          </p:cNvPicPr>
          <p:nvPr/>
        </p:nvPicPr>
        <p:blipFill rotWithShape="1">
          <a:blip r:embed="rId3">
            <a:extLst>
              <a:ext uri="{28A0092B-C50C-407E-A947-70E740481C1C}">
                <a14:useLocalDpi xmlns:a14="http://schemas.microsoft.com/office/drawing/2010/main" val="0"/>
              </a:ext>
            </a:extLst>
          </a:blip>
          <a:srcRect l="4355" r="4849"/>
          <a:stretch/>
        </p:blipFill>
        <p:spPr bwMode="auto">
          <a:xfrm>
            <a:off x="5275484" y="342900"/>
            <a:ext cx="1729648" cy="19050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dev.nsta.org/evwebs/844/histor4.gif"/>
          <p:cNvPicPr>
            <a:picLocks noChangeAspect="1" noChangeArrowheads="1"/>
          </p:cNvPicPr>
          <p:nvPr/>
        </p:nvPicPr>
        <p:blipFill rotWithShape="1">
          <a:blip r:embed="rId4">
            <a:extLst>
              <a:ext uri="{28A0092B-C50C-407E-A947-70E740481C1C}">
                <a14:useLocalDpi xmlns:a14="http://schemas.microsoft.com/office/drawing/2010/main" val="0"/>
              </a:ext>
            </a:extLst>
          </a:blip>
          <a:srcRect l="4214" r="3769"/>
          <a:stretch/>
        </p:blipFill>
        <p:spPr bwMode="auto">
          <a:xfrm>
            <a:off x="7005132" y="342901"/>
            <a:ext cx="1843009"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373868"/>
            <a:ext cx="4613764" cy="369332"/>
          </a:xfrm>
          <a:prstGeom prst="rect">
            <a:avLst/>
          </a:prstGeom>
        </p:spPr>
        <p:txBody>
          <a:bodyPr wrap="none">
            <a:spAutoFit/>
          </a:bodyPr>
          <a:lstStyle/>
          <a:p>
            <a:r>
              <a:rPr lang="en-US" b="1" dirty="0" smtClean="0">
                <a:solidFill>
                  <a:srgbClr val="FF0000"/>
                </a:solidFill>
              </a:rPr>
              <a:t>Hierarchical Representation with Frames</a:t>
            </a:r>
            <a:endParaRPr lang="en-US" dirty="0"/>
          </a:p>
        </p:txBody>
      </p:sp>
      <p:pic>
        <p:nvPicPr>
          <p:cNvPr id="8194" name="Picture 2" descr="http://4.bp.blogspot.com/-9MYnRFIndM0/TlTf6CXiDII/AAAAAAAAADA/roTzkgY-E9o/s1600/gmbr6.JPG"/>
          <p:cNvPicPr>
            <a:picLocks noChangeAspect="1" noChangeArrowheads="1"/>
          </p:cNvPicPr>
          <p:nvPr/>
        </p:nvPicPr>
        <p:blipFill rotWithShape="1">
          <a:blip r:embed="rId5">
            <a:extLst>
              <a:ext uri="{28A0092B-C50C-407E-A947-70E740481C1C}">
                <a14:useLocalDpi xmlns:a14="http://schemas.microsoft.com/office/drawing/2010/main" val="0"/>
              </a:ext>
            </a:extLst>
          </a:blip>
          <a:srcRect b="31978"/>
          <a:stretch/>
        </p:blipFill>
        <p:spPr bwMode="auto">
          <a:xfrm>
            <a:off x="1905000" y="2825470"/>
            <a:ext cx="5031036" cy="395633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32274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600200"/>
          </a:xfrm>
        </p:spPr>
        <p:txBody>
          <a:bodyPr/>
          <a:lstStyle/>
          <a:p>
            <a:r>
              <a:rPr lang="en-US" sz="4400" dirty="0" err="1" smtClean="0"/>
              <a:t>ThoughtTreasure</a:t>
            </a:r>
            <a:r>
              <a:rPr lang="en-US" sz="4400" dirty="0" smtClean="0"/>
              <a:t> </a:t>
            </a:r>
            <a:r>
              <a:rPr lang="en-US" sz="1800" dirty="0" smtClean="0"/>
              <a:t>(1994-2000)</a:t>
            </a:r>
            <a:endParaRPr lang="en-US" sz="4400" dirty="0"/>
          </a:p>
        </p:txBody>
      </p:sp>
      <p:pic>
        <p:nvPicPr>
          <p:cNvPr id="1026" name="Picture 2" descr="http://www-03.ibm.com/innovation/us/watson/images/what-is-watson/research-team/application/erik-muell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7818" r="16420"/>
          <a:stretch/>
        </p:blipFill>
        <p:spPr bwMode="auto">
          <a:xfrm>
            <a:off x="6494444" y="437708"/>
            <a:ext cx="2192356" cy="13811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533400" y="1524000"/>
            <a:ext cx="3886200" cy="457200"/>
          </a:xfrm>
        </p:spPr>
        <p:txBody>
          <a:bodyPr/>
          <a:lstStyle/>
          <a:p>
            <a:pPr marL="0" indent="0">
              <a:buNone/>
            </a:pPr>
            <a:r>
              <a:rPr lang="en-US" dirty="0" smtClean="0"/>
              <a:t>(Erik Mueller, 2000)</a:t>
            </a:r>
            <a:endParaRPr lang="en-US" dirty="0"/>
          </a:p>
        </p:txBody>
      </p:sp>
      <p:sp>
        <p:nvSpPr>
          <p:cNvPr id="3" name="Rectangle 2"/>
          <p:cNvSpPr/>
          <p:nvPr/>
        </p:nvSpPr>
        <p:spPr>
          <a:xfrm>
            <a:off x="533400" y="2069068"/>
            <a:ext cx="8458200" cy="2585323"/>
          </a:xfrm>
          <a:prstGeom prst="rect">
            <a:avLst/>
          </a:prstGeom>
        </p:spPr>
        <p:txBody>
          <a:bodyPr wrap="square">
            <a:spAutoFit/>
          </a:bodyPr>
          <a:lstStyle/>
          <a:p>
            <a:r>
              <a:rPr lang="en-GB" b="1" dirty="0" smtClean="0">
                <a:solidFill>
                  <a:srgbClr val="FF0000"/>
                </a:solidFill>
              </a:rPr>
              <a:t>Procedural knowledge:  </a:t>
            </a:r>
            <a:r>
              <a:rPr lang="en-GB" dirty="0" smtClean="0"/>
              <a:t>For typical actions</a:t>
            </a:r>
            <a:r>
              <a:rPr lang="en-GB" dirty="0"/>
              <a:t>, like inter-personal relations, sleeping, attending events, sending a message</a:t>
            </a:r>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p:sp>
        <p:nvSpPr>
          <p:cNvPr id="10" name="Rectangle 9"/>
          <p:cNvSpPr/>
          <p:nvPr/>
        </p:nvSpPr>
        <p:spPr>
          <a:xfrm>
            <a:off x="533400" y="2812226"/>
            <a:ext cx="8001000" cy="3893374"/>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r>
              <a:rPr lang="en-US" sz="1300" dirty="0">
                <a:latin typeface="Courier New" panose="02070309020205020404" pitchFamily="49" charset="0"/>
                <a:cs typeface="Courier New" panose="02070309020205020404" pitchFamily="49" charset="0"/>
              </a:rPr>
              <a:t>work-box-office(B, F) :-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dress(B</a:t>
            </a:r>
            <a:r>
              <a:rPr lang="en-US" sz="1300" dirty="0">
                <a:latin typeface="Courier New" panose="02070309020205020404" pitchFamily="49" charset="0"/>
                <a:cs typeface="Courier New" panose="02070309020205020404" pitchFamily="49" charset="0"/>
              </a:rPr>
              <a:t>, work-box-office),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near-reachable(B</a:t>
            </a:r>
            <a:r>
              <a:rPr lang="en-US" sz="1300" dirty="0">
                <a:latin typeface="Courier New" panose="02070309020205020404" pitchFamily="49" charset="0"/>
                <a:cs typeface="Courier New" panose="02070309020205020404" pitchFamily="49" charset="0"/>
              </a:rPr>
              <a:t>, F),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TKTBOX </a:t>
            </a:r>
            <a:r>
              <a:rPr lang="en-US" sz="1300" dirty="0">
                <a:latin typeface="Courier New" panose="02070309020205020404" pitchFamily="49" charset="0"/>
                <a:cs typeface="Courier New" panose="02070309020205020404" pitchFamily="49" charset="0"/>
              </a:rPr>
              <a:t>= FINDO(ticket-box);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near-reachable(B</a:t>
            </a:r>
            <a:r>
              <a:rPr lang="en-US" sz="1300" dirty="0">
                <a:latin typeface="Courier New" panose="02070309020205020404" pitchFamily="49" charset="0"/>
                <a:cs typeface="Courier New" panose="02070309020205020404" pitchFamily="49" charset="0"/>
              </a:rPr>
              <a:t>, FINDO(employee-side-of-counter)),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HANDLE NEXT CUSTOMER */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100</a:t>
            </a:r>
            <a:r>
              <a:rPr lang="en-US" sz="1300" dirty="0">
                <a:latin typeface="Courier New" panose="02070309020205020404" pitchFamily="49" charset="0"/>
                <a:cs typeface="Courier New" panose="02070309020205020404" pitchFamily="49" charset="0"/>
              </a:rPr>
              <a:t>: WAIT FOR attend(A = human, B) OR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pre-sequence(A </a:t>
            </a:r>
            <a:r>
              <a:rPr lang="en-US" sz="1300" dirty="0">
                <a:latin typeface="Courier New" panose="02070309020205020404" pitchFamily="49" charset="0"/>
                <a:cs typeface="Courier New" panose="02070309020205020404" pitchFamily="49" charset="0"/>
              </a:rPr>
              <a:t>= human, B), may-I-help-you(B, A),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HANDLE NEXT REQUEST OF CUSTOMER */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103</a:t>
            </a:r>
            <a:r>
              <a:rPr lang="en-US" sz="1300" dirty="0">
                <a:latin typeface="Courier New" panose="02070309020205020404" pitchFamily="49" charset="0"/>
                <a:cs typeface="Courier New" panose="02070309020205020404" pitchFamily="49" charset="0"/>
              </a:rPr>
              <a:t>: WAIT FOR request(A, B, R)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AND </a:t>
            </a:r>
            <a:r>
              <a:rPr lang="en-US" sz="1300" dirty="0">
                <a:latin typeface="Courier New" panose="02070309020205020404" pitchFamily="49" charset="0"/>
                <a:cs typeface="Courier New" panose="02070309020205020404" pitchFamily="49" charset="0"/>
              </a:rPr>
              <a:t>GOTO 104 OR WAIT FOR post-sequence(A, B)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AND </a:t>
            </a:r>
            <a:r>
              <a:rPr lang="en-US" sz="1300" dirty="0">
                <a:latin typeface="Courier New" panose="02070309020205020404" pitchFamily="49" charset="0"/>
                <a:cs typeface="Courier New" panose="02070309020205020404" pitchFamily="49" charset="0"/>
              </a:rPr>
              <a:t>GOTO 110,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104</a:t>
            </a:r>
            <a:r>
              <a:rPr lang="en-US" sz="1300" dirty="0">
                <a:latin typeface="Courier New" panose="02070309020205020404" pitchFamily="49" charset="0"/>
                <a:cs typeface="Courier New" panose="02070309020205020404" pitchFamily="49" charset="0"/>
              </a:rPr>
              <a:t>: IF R ISA </a:t>
            </a:r>
            <a:r>
              <a:rPr lang="en-US" sz="1300" dirty="0" err="1">
                <a:latin typeface="Courier New" panose="02070309020205020404" pitchFamily="49" charset="0"/>
                <a:cs typeface="Courier New" panose="02070309020205020404" pitchFamily="49" charset="0"/>
              </a:rPr>
              <a:t>tod</a:t>
            </a:r>
            <a:r>
              <a:rPr lang="en-US" sz="1300" dirty="0">
                <a:latin typeface="Courier New" panose="02070309020205020404" pitchFamily="49" charset="0"/>
                <a:cs typeface="Courier New" panose="02070309020205020404" pitchFamily="49" charset="0"/>
              </a:rPr>
              <a:t>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current-time-sentence(B, A) ON COMPLETION GOTO 103 } </a:t>
            </a:r>
            <a:endParaRPr lang="en-US" sz="1300" dirty="0" smtClean="0">
              <a:latin typeface="Courier New" panose="02070309020205020404" pitchFamily="49" charset="0"/>
              <a:cs typeface="Courier New" panose="02070309020205020404" pitchFamily="49" charset="0"/>
            </a:endParaRPr>
          </a:p>
          <a:p>
            <a:r>
              <a:rPr lang="en-US" sz="1300" dirty="0" smtClean="0">
                <a:latin typeface="Courier New" panose="02070309020205020404" pitchFamily="49" charset="0"/>
                <a:cs typeface="Courier New" panose="02070309020205020404" pitchFamily="49" charset="0"/>
              </a:rPr>
              <a:t>     ELSE </a:t>
            </a:r>
            <a:r>
              <a:rPr lang="en-US" sz="1300" dirty="0">
                <a:latin typeface="Courier New" panose="02070309020205020404" pitchFamily="49" charset="0"/>
                <a:cs typeface="Courier New" panose="02070309020205020404" pitchFamily="49" charset="0"/>
              </a:rPr>
              <a:t>IF R ISA performance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GOTO 105 } </a:t>
            </a:r>
            <a:endParaRPr lang="en-US" sz="1300" dirty="0" smtClean="0">
              <a:latin typeface="Courier New" panose="02070309020205020404" pitchFamily="49" charset="0"/>
              <a:cs typeface="Courier New" panose="02070309020205020404" pitchFamily="49" charset="0"/>
            </a:endParaRP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ELSE </a:t>
            </a:r>
          </a:p>
          <a:p>
            <a:r>
              <a:rPr lang="en-US" sz="1300" dirty="0">
                <a:latin typeface="Courier New" panose="02070309020205020404" pitchFamily="49" charset="0"/>
                <a:cs typeface="Courier New" panose="02070309020205020404" pitchFamily="49" charset="0"/>
              </a:rPr>
              <a:t>	</a:t>
            </a:r>
            <a:r>
              <a:rPr lang="en-US" sz="1300" dirty="0" smtClean="0">
                <a:latin typeface="Courier New" panose="02070309020205020404" pitchFamily="49" charset="0"/>
                <a:cs typeface="Courier New" panose="02070309020205020404" pitchFamily="49" charset="0"/>
              </a:rPr>
              <a:t>{ </a:t>
            </a:r>
            <a:r>
              <a:rPr lang="en-US" sz="1300" dirty="0">
                <a:latin typeface="Courier New" panose="02070309020205020404" pitchFamily="49" charset="0"/>
                <a:cs typeface="Courier New" panose="02070309020205020404" pitchFamily="49" charset="0"/>
              </a:rPr>
              <a:t>interjection-of-</a:t>
            </a:r>
            <a:r>
              <a:rPr lang="en-US" sz="1300" dirty="0" err="1">
                <a:latin typeface="Courier New" panose="02070309020205020404" pitchFamily="49" charset="0"/>
                <a:cs typeface="Courier New" panose="02070309020205020404" pitchFamily="49" charset="0"/>
              </a:rPr>
              <a:t>noncomprehension</a:t>
            </a:r>
            <a:r>
              <a:rPr lang="en-US" sz="1300" dirty="0">
                <a:latin typeface="Courier New" panose="02070309020205020404" pitchFamily="49" charset="0"/>
                <a:cs typeface="Courier New" panose="02070309020205020404" pitchFamily="49" charset="0"/>
              </a:rPr>
              <a:t>(B, A) ON COMPLETION GOTO </a:t>
            </a:r>
            <a:r>
              <a:rPr lang="en-US" sz="1300" dirty="0" smtClean="0">
                <a:latin typeface="Courier New" panose="02070309020205020404" pitchFamily="49" charset="0"/>
                <a:cs typeface="Courier New" panose="02070309020205020404" pitchFamily="49" charset="0"/>
              </a:rPr>
              <a:t>103} </a:t>
            </a:r>
          </a:p>
          <a:p>
            <a:r>
              <a:rPr lang="en-US" sz="1300" dirty="0" smtClean="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292386854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solidFill>
                  <a:schemeClr val="tx1"/>
                </a:solidFill>
              </a:rPr>
              <a:t>Lenant</a:t>
            </a:r>
            <a:endParaRPr lang="en-US" sz="1600" b="1" dirty="0">
              <a:solidFill>
                <a:schemeClr val="tx1"/>
              </a:solidFill>
            </a:endParaRPr>
          </a:p>
          <a:p>
            <a:pPr algn="ctr"/>
            <a:r>
              <a:rPr lang="en-US" sz="1600" i="1" dirty="0" err="1" smtClean="0">
                <a:solidFill>
                  <a:schemeClr val="tx1"/>
                </a:solidFill>
              </a:rPr>
              <a:t>Cyc</a:t>
            </a:r>
            <a:endParaRPr lang="en-US" sz="1600" i="1" dirty="0">
              <a:solidFill>
                <a:schemeClr val="tx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0814768"/>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Neuron</a:t>
            </a:r>
            <a:endParaRPr lang="en-US" dirty="0"/>
          </a:p>
        </p:txBody>
      </p:sp>
      <p:sp>
        <p:nvSpPr>
          <p:cNvPr id="3" name="Content Placeholder 2"/>
          <p:cNvSpPr>
            <a:spLocks noGrp="1"/>
          </p:cNvSpPr>
          <p:nvPr>
            <p:ph idx="1"/>
          </p:nvPr>
        </p:nvSpPr>
        <p:spPr/>
        <p:txBody>
          <a:bodyPr/>
          <a:lstStyle/>
          <a:p>
            <a:r>
              <a:rPr lang="en-US" dirty="0"/>
              <a:t>(</a:t>
            </a:r>
            <a:r>
              <a:rPr lang="en-US" dirty="0" err="1" smtClean="0"/>
              <a:t>McCulloch,Pitts</a:t>
            </a:r>
            <a:r>
              <a:rPr lang="en-US" dirty="0" smtClean="0"/>
              <a:t>, 1943)</a:t>
            </a:r>
            <a:endParaRPr lang="en-US" dirty="0"/>
          </a:p>
        </p:txBody>
      </p:sp>
      <p:pic>
        <p:nvPicPr>
          <p:cNvPr id="3074" name="Picture 2" descr="http://web.csulb.edu/~cwallis/artificialn/pitts.gif"/>
          <p:cNvPicPr>
            <a:picLocks noChangeAspect="1" noChangeArrowheads="1"/>
          </p:cNvPicPr>
          <p:nvPr/>
        </p:nvPicPr>
        <p:blipFill rotWithShape="1">
          <a:blip r:embed="rId3">
            <a:extLst>
              <a:ext uri="{28A0092B-C50C-407E-A947-70E740481C1C}">
                <a14:useLocalDpi xmlns:a14="http://schemas.microsoft.com/office/drawing/2010/main" val="0"/>
              </a:ext>
            </a:extLst>
          </a:blip>
          <a:srcRect t="10319" b="4380"/>
          <a:stretch/>
        </p:blipFill>
        <p:spPr bwMode="auto">
          <a:xfrm>
            <a:off x="5660834" y="328529"/>
            <a:ext cx="1533525" cy="2109871"/>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http://www.istitutocalvino.it/studenti/siti/ia/immagini/protagonisti/McCulloch.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5851" y="333374"/>
            <a:ext cx="1600200" cy="2105026"/>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http://wwwold.ece.utep.edu/research/webfuzzy/docs/kk-thesis/kk-thesis-html/img18.gif"/>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437510" y="2514600"/>
            <a:ext cx="4344290" cy="1943053"/>
          </a:xfrm>
          <a:prstGeom prst="rect">
            <a:avLst/>
          </a:prstGeom>
          <a:noFill/>
          <a:extLst>
            <a:ext uri="{909E8E84-426E-40DD-AFC4-6F175D3DCCD1}">
              <a14:hiddenFill xmlns:a14="http://schemas.microsoft.com/office/drawing/2010/main">
                <a:solidFill>
                  <a:srgbClr val="FFFFFF"/>
                </a:solidFill>
              </a14:hiddenFill>
            </a:ext>
          </a:extLst>
        </p:spPr>
      </p:pic>
      <p:pic>
        <p:nvPicPr>
          <p:cNvPr id="3082" name="Picture 10" descr="http://www.webpages.ttu.edu/dleverin/neural_network/fig_3p7_MCPITTS7.jp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06691" y="3276600"/>
            <a:ext cx="5186750" cy="286332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246403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82"/>
                                        </p:tgtEl>
                                        <p:attrNameLst>
                                          <p:attrName>style.visibility</p:attrName>
                                        </p:attrNameLst>
                                      </p:cBhvr>
                                      <p:to>
                                        <p:strVal val="visible"/>
                                      </p:to>
                                    </p:set>
                                    <p:animEffect transition="in" filter="fade">
                                      <p:cBhvr>
                                        <p:cTn id="7" dur="500"/>
                                        <p:tgtEl>
                                          <p:spTgt spid="30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l"/>
            <a:r>
              <a:rPr lang="en-US" dirty="0" smtClean="0"/>
              <a:t>Connectionism</a:t>
            </a:r>
            <a:endParaRPr lang="en-US" dirty="0"/>
          </a:p>
        </p:txBody>
      </p:sp>
      <p:sp>
        <p:nvSpPr>
          <p:cNvPr id="9" name="Rectangle 8"/>
          <p:cNvSpPr/>
          <p:nvPr/>
        </p:nvSpPr>
        <p:spPr>
          <a:xfrm>
            <a:off x="477398" y="1600200"/>
            <a:ext cx="8209402" cy="1200329"/>
          </a:xfrm>
          <a:prstGeom prst="rect">
            <a:avLst/>
          </a:prstGeom>
        </p:spPr>
        <p:txBody>
          <a:bodyPr wrap="square">
            <a:spAutoFit/>
          </a:bodyPr>
          <a:lstStyle/>
          <a:p>
            <a:pPr marL="285750" indent="-285750">
              <a:buFont typeface="Arial" panose="020B0604020202020204" pitchFamily="34" charset="0"/>
              <a:buChar char="•"/>
            </a:pPr>
            <a:r>
              <a:rPr lang="en-US" b="1" dirty="0" smtClean="0">
                <a:solidFill>
                  <a:srgbClr val="00B050"/>
                </a:solidFill>
              </a:rPr>
              <a:t>1949-69:</a:t>
            </a:r>
            <a:r>
              <a:rPr lang="en-US" dirty="0" smtClean="0"/>
              <a:t>  Basic forms for updates for perceptron</a:t>
            </a:r>
          </a:p>
          <a:p>
            <a:pPr marL="285750" indent="-285750">
              <a:buFont typeface="Arial" panose="020B0604020202020204" pitchFamily="34" charset="0"/>
              <a:buChar char="•"/>
            </a:pPr>
            <a:r>
              <a:rPr lang="en-US" b="1" dirty="0" smtClean="0">
                <a:solidFill>
                  <a:srgbClr val="00B050"/>
                </a:solidFill>
              </a:rPr>
              <a:t>1969:</a:t>
            </a:r>
            <a:r>
              <a:rPr lang="en-US" dirty="0" smtClean="0"/>
              <a:t>  Negative results on approximating ability of perceptron</a:t>
            </a:r>
          </a:p>
          <a:p>
            <a:pPr marL="285750" indent="-285750">
              <a:buFont typeface="Arial" panose="020B0604020202020204" pitchFamily="34" charset="0"/>
              <a:buChar char="•"/>
            </a:pPr>
            <a:r>
              <a:rPr lang="en-US" b="1" dirty="0" smtClean="0">
                <a:solidFill>
                  <a:srgbClr val="00B050"/>
                </a:solidFill>
              </a:rPr>
              <a:t>1986:</a:t>
            </a:r>
            <a:r>
              <a:rPr lang="en-US" dirty="0" smtClean="0"/>
              <a:t>  Advent of backpropagation and training multi-layer networks  </a:t>
            </a:r>
          </a:p>
          <a:p>
            <a:pPr marL="285750" indent="-285750">
              <a:buFont typeface="Arial" panose="020B0604020202020204" pitchFamily="34" charset="0"/>
              <a:buChar char="•"/>
            </a:pPr>
            <a:r>
              <a:rPr lang="en-US" b="1" dirty="0" smtClean="0">
                <a:solidFill>
                  <a:srgbClr val="00B050"/>
                </a:solidFill>
              </a:rPr>
              <a:t>80s:</a:t>
            </a:r>
            <a:r>
              <a:rPr lang="en-US" dirty="0" smtClean="0"/>
              <a:t>  popularization of “parallel distributed models” aka “Connectionism”</a:t>
            </a:r>
          </a:p>
        </p:txBody>
      </p:sp>
      <p:pic>
        <p:nvPicPr>
          <p:cNvPr id="4098" name="Picture 2" descr="http://www.iep.utm.edu/wp-content/media/Figure-4-Backprop-Net.gif"/>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62200" y="2895600"/>
            <a:ext cx="4267200" cy="284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5324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animEffect transition="in" filter="fade">
                                      <p:cBhvr>
                                        <p:cTn id="7" dur="500"/>
                                        <p:tgtEl>
                                          <p:spTgt spid="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9">
                                            <p:txEl>
                                              <p:pRg st="2" end="2"/>
                                            </p:txEl>
                                          </p:spTgt>
                                        </p:tgtEl>
                                        <p:attrNameLst>
                                          <p:attrName>style.visibility</p:attrName>
                                        </p:attrNameLst>
                                      </p:cBhvr>
                                      <p:to>
                                        <p:strVal val="visible"/>
                                      </p:to>
                                    </p:set>
                                    <p:animEffect transition="in" filter="fade">
                                      <p:cBhvr>
                                        <p:cTn id="12" dur="500"/>
                                        <p:tgtEl>
                                          <p:spTgt spid="9">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098"/>
                                        </p:tgtEl>
                                        <p:attrNameLst>
                                          <p:attrName>style.visibility</p:attrName>
                                        </p:attrNameLst>
                                      </p:cBhvr>
                                      <p:to>
                                        <p:strVal val="visible"/>
                                      </p:to>
                                    </p:set>
                                    <p:animEffect transition="in" filter="fade">
                                      <p:cBhvr>
                                        <p:cTn id="17" dur="500"/>
                                        <p:tgtEl>
                                          <p:spTgt spid="4098"/>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9">
                                            <p:txEl>
                                              <p:pRg st="3" end="3"/>
                                            </p:txEl>
                                          </p:spTgt>
                                        </p:tgtEl>
                                        <p:attrNameLst>
                                          <p:attrName>style.visibility</p:attrName>
                                        </p:attrNameLst>
                                      </p:cBhvr>
                                      <p:to>
                                        <p:strVal val="visible"/>
                                      </p:to>
                                    </p:set>
                                    <p:animEffect transition="in" filter="fade">
                                      <p:cBhvr>
                                        <p:cTn id="22" dur="500"/>
                                        <p:tgtEl>
                                          <p:spTgt spid="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vs. Classical Representation</a:t>
            </a:r>
            <a:endParaRPr lang="en-US" sz="3200" dirty="0"/>
          </a:p>
        </p:txBody>
      </p:sp>
      <p:sp>
        <p:nvSpPr>
          <p:cNvPr id="4" name="Rectangle 3"/>
          <p:cNvSpPr/>
          <p:nvPr/>
        </p:nvSpPr>
        <p:spPr>
          <a:xfrm>
            <a:off x="609600" y="1688068"/>
            <a:ext cx="8001000" cy="2862322"/>
          </a:xfrm>
          <a:prstGeom prst="rect">
            <a:avLst/>
          </a:prstGeom>
        </p:spPr>
        <p:txBody>
          <a:bodyPr wrap="square">
            <a:spAutoFit/>
          </a:bodyPr>
          <a:lstStyle/>
          <a:p>
            <a:r>
              <a:rPr lang="en-US" b="1" dirty="0" smtClean="0">
                <a:solidFill>
                  <a:srgbClr val="FF0000"/>
                </a:solidFill>
              </a:rPr>
              <a:t>Classical representations: </a:t>
            </a:r>
          </a:p>
          <a:p>
            <a:endParaRPr lang="en-US" dirty="0"/>
          </a:p>
          <a:p>
            <a:endParaRPr lang="en-US" dirty="0" smtClean="0"/>
          </a:p>
          <a:p>
            <a:endParaRPr lang="en-US" dirty="0" smtClean="0"/>
          </a:p>
          <a:p>
            <a:endParaRPr lang="en-US" dirty="0"/>
          </a:p>
          <a:p>
            <a:endParaRPr lang="en-US" dirty="0" smtClean="0"/>
          </a:p>
          <a:p>
            <a:r>
              <a:rPr lang="en-US" b="1" dirty="0" smtClean="0">
                <a:solidFill>
                  <a:srgbClr val="FF0000"/>
                </a:solidFill>
              </a:rPr>
              <a:t>Distributed representation: </a:t>
            </a:r>
          </a:p>
          <a:p>
            <a:pPr marL="285750" indent="-285750">
              <a:buFont typeface="Arial" panose="020B0604020202020204" pitchFamily="34" charset="0"/>
              <a:buChar char="•"/>
            </a:pPr>
            <a:r>
              <a:rPr lang="en-US" dirty="0"/>
              <a:t>a symbol is encoded across all elements of the representation </a:t>
            </a:r>
          </a:p>
          <a:p>
            <a:pPr marL="285750" indent="-285750">
              <a:buFont typeface="Arial" panose="020B0604020202020204" pitchFamily="34" charset="0"/>
              <a:buChar char="•"/>
            </a:pPr>
            <a:r>
              <a:rPr lang="en-US" dirty="0"/>
              <a:t>each element the representation takes part in representing the symbol. </a:t>
            </a:r>
          </a:p>
          <a:p>
            <a:endParaRPr lang="en-US" dirty="0"/>
          </a:p>
        </p:txBody>
      </p:sp>
      <p:sp>
        <p:nvSpPr>
          <p:cNvPr id="7" name="Rounded Rectangle 6"/>
          <p:cNvSpPr/>
          <p:nvPr/>
        </p:nvSpPr>
        <p:spPr>
          <a:xfrm>
            <a:off x="4953000" y="1688068"/>
            <a:ext cx="1066800" cy="407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8" name="Rounded Rectangle 7"/>
          <p:cNvSpPr/>
          <p:nvPr/>
        </p:nvSpPr>
        <p:spPr>
          <a:xfrm>
            <a:off x="4953000" y="2144617"/>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
        <p:nvSpPr>
          <p:cNvPr id="9" name="Rounded Rectangle 8"/>
          <p:cNvSpPr/>
          <p:nvPr/>
        </p:nvSpPr>
        <p:spPr>
          <a:xfrm>
            <a:off x="4876800" y="2580434"/>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7086600" y="1676400"/>
                <a:ext cx="4655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086600" y="1676400"/>
                <a:ext cx="46557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086600" y="2133600"/>
                <a:ext cx="4708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086600" y="2133600"/>
                <a:ext cx="47089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129749" y="2579783"/>
                <a:ext cx="4708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3</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129749" y="2579783"/>
                <a:ext cx="470898" cy="369332"/>
              </a:xfrm>
              <a:prstGeom prst="rect">
                <a:avLst/>
              </a:prstGeom>
              <a:blipFill rotWithShape="1">
                <a:blip r:embed="rId4"/>
                <a:stretch>
                  <a:fillRect/>
                </a:stretch>
              </a:blipFill>
            </p:spPr>
            <p:txBody>
              <a:bodyPr/>
              <a:lstStyle/>
              <a:p>
                <a:r>
                  <a:rPr lang="en-US">
                    <a:noFill/>
                  </a:rPr>
                  <a:t> </a:t>
                </a:r>
              </a:p>
            </p:txBody>
          </p:sp>
        </mc:Fallback>
      </mc:AlternateContent>
      <p:cxnSp>
        <p:nvCxnSpPr>
          <p:cNvPr id="14" name="Straight Arrow Connector 13"/>
          <p:cNvCxnSpPr>
            <a:stCxn id="7" idx="3"/>
          </p:cNvCxnSpPr>
          <p:nvPr/>
        </p:nvCxnSpPr>
        <p:spPr>
          <a:xfrm>
            <a:off x="6019800" y="1891784"/>
            <a:ext cx="10570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0817" y="2332133"/>
            <a:ext cx="104604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2753432"/>
            <a:ext cx="91568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14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26" name="Oval 25"/>
          <p:cNvSpPr/>
          <p:nvPr/>
        </p:nvSpPr>
        <p:spPr>
          <a:xfrm>
            <a:off x="3276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Oval 30"/>
          <p:cNvSpPr/>
          <p:nvPr/>
        </p:nvSpPr>
        <p:spPr>
          <a:xfrm>
            <a:off x="4038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Oval 32"/>
          <p:cNvSpPr/>
          <p:nvPr/>
        </p:nvSpPr>
        <p:spPr>
          <a:xfrm>
            <a:off x="480519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Oval 34"/>
          <p:cNvSpPr/>
          <p:nvPr/>
        </p:nvSpPr>
        <p:spPr>
          <a:xfrm>
            <a:off x="5562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6" name="Rounded Rectangle 35"/>
          <p:cNvSpPr/>
          <p:nvPr/>
        </p:nvSpPr>
        <p:spPr>
          <a:xfrm>
            <a:off x="6858000" y="5410200"/>
            <a:ext cx="12192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40" name="Oval 39"/>
          <p:cNvSpPr/>
          <p:nvPr/>
        </p:nvSpPr>
        <p:spPr>
          <a:xfrm>
            <a:off x="4805190" y="5334000"/>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4" name="Oval 43"/>
          <p:cNvSpPr/>
          <p:nvPr/>
        </p:nvSpPr>
        <p:spPr>
          <a:xfrm>
            <a:off x="2514600" y="5334000"/>
            <a:ext cx="457200" cy="457200"/>
          </a:xfrm>
          <a:prstGeom prst="ellipse">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2853640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8"/>
                                        </p:tgtEl>
                                        <p:attrNameLst>
                                          <p:attrName>style.visibility</p:attrName>
                                        </p:attrNameLst>
                                      </p:cBhvr>
                                      <p:to>
                                        <p:strVal val="visible"/>
                                      </p:to>
                                    </p:set>
                                    <p:animEffect transition="in" filter="fade">
                                      <p:cBhvr>
                                        <p:cTn id="10" dur="500"/>
                                        <p:tgtEl>
                                          <p:spTgt spid="8"/>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fade">
                                      <p:cBhvr>
                                        <p:cTn id="18" dur="500"/>
                                        <p:tgtEl>
                                          <p:spTgt spid="1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9"/>
                                        </p:tgtEl>
                                        <p:attrNameLst>
                                          <p:attrName>style.visibility</p:attrName>
                                        </p:attrNameLst>
                                      </p:cBhvr>
                                      <p:to>
                                        <p:strVal val="visible"/>
                                      </p:to>
                                    </p:set>
                                    <p:animEffect transition="in" filter="fade">
                                      <p:cBhvr>
                                        <p:cTn id="24" dur="500"/>
                                        <p:tgtEl>
                                          <p:spTgt spid="9"/>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4">
                                            <p:txEl>
                                              <p:pRg st="6" end="6"/>
                                            </p:txEl>
                                          </p:spTgt>
                                        </p:tgtEl>
                                        <p:attrNameLst>
                                          <p:attrName>style.visibility</p:attrName>
                                        </p:attrNameLst>
                                      </p:cBhvr>
                                      <p:to>
                                        <p:strVal val="visible"/>
                                      </p:to>
                                    </p:set>
                                    <p:animEffect transition="in" filter="fade">
                                      <p:cBhvr>
                                        <p:cTn id="29" dur="500"/>
                                        <p:tgtEl>
                                          <p:spTgt spid="4">
                                            <p:txEl>
                                              <p:pRg st="6" end="6"/>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7" end="7"/>
                                            </p:txEl>
                                          </p:spTgt>
                                        </p:tgtEl>
                                        <p:attrNameLst>
                                          <p:attrName>style.visibility</p:attrName>
                                        </p:attrNameLst>
                                      </p:cBhvr>
                                      <p:to>
                                        <p:strVal val="visible"/>
                                      </p:to>
                                    </p:set>
                                    <p:animEffect transition="in" filter="fade">
                                      <p:cBhvr>
                                        <p:cTn id="32" dur="500"/>
                                        <p:tgtEl>
                                          <p:spTgt spid="4">
                                            <p:txEl>
                                              <p:pRg st="7" end="7"/>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8" end="8"/>
                                            </p:txEl>
                                          </p:spTgt>
                                        </p:tgtEl>
                                        <p:attrNameLst>
                                          <p:attrName>style.visibility</p:attrName>
                                        </p:attrNameLst>
                                      </p:cBhvr>
                                      <p:to>
                                        <p:strVal val="visible"/>
                                      </p:to>
                                    </p:set>
                                    <p:animEffect transition="in" filter="fade">
                                      <p:cBhvr>
                                        <p:cTn id="35" dur="500"/>
                                        <p:tgtEl>
                                          <p:spTgt spid="4">
                                            <p:txEl>
                                              <p:pRg st="8" end="8"/>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36"/>
                                        </p:tgtEl>
                                        <p:attrNameLst>
                                          <p:attrName>style.visibility</p:attrName>
                                        </p:attrNameLst>
                                      </p:cBhvr>
                                      <p:to>
                                        <p:strVal val="visible"/>
                                      </p:to>
                                    </p:set>
                                    <p:animEffect transition="in" filter="fade">
                                      <p:cBhvr>
                                        <p:cTn id="40" dur="500"/>
                                        <p:tgtEl>
                                          <p:spTgt spid="36"/>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5"/>
                                        </p:tgtEl>
                                        <p:attrNameLst>
                                          <p:attrName>style.visibility</p:attrName>
                                        </p:attrNameLst>
                                      </p:cBhvr>
                                      <p:to>
                                        <p:strVal val="visible"/>
                                      </p:to>
                                    </p:set>
                                    <p:animEffect transition="in" filter="fade">
                                      <p:cBhvr>
                                        <p:cTn id="43" dur="500"/>
                                        <p:tgtEl>
                                          <p:spTgt spid="35"/>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0"/>
                                        </p:tgtEl>
                                        <p:attrNameLst>
                                          <p:attrName>style.visibility</p:attrName>
                                        </p:attrNameLst>
                                      </p:cBhvr>
                                      <p:to>
                                        <p:strVal val="visible"/>
                                      </p:to>
                                    </p:set>
                                    <p:animEffect transition="in" filter="fade">
                                      <p:cBhvr>
                                        <p:cTn id="46" dur="500"/>
                                        <p:tgtEl>
                                          <p:spTgt spid="40"/>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500"/>
                                        <p:tgtEl>
                                          <p:spTgt spid="31"/>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6"/>
                                        </p:tgtEl>
                                        <p:attrNameLst>
                                          <p:attrName>style.visibility</p:attrName>
                                        </p:attrNameLst>
                                      </p:cBhvr>
                                      <p:to>
                                        <p:strVal val="visible"/>
                                      </p:to>
                                    </p:set>
                                    <p:animEffect transition="in" filter="fade">
                                      <p:cBhvr>
                                        <p:cTn id="52" dur="500"/>
                                        <p:tgtEl>
                                          <p:spTgt spid="26"/>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500"/>
                                        <p:tgtEl>
                                          <p:spTgt spid="2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44"/>
                                        </p:tgtEl>
                                        <p:attrNameLst>
                                          <p:attrName>style.visibility</p:attrName>
                                        </p:attrNameLst>
                                      </p:cBhvr>
                                      <p:to>
                                        <p:strVal val="visible"/>
                                      </p:to>
                                    </p:set>
                                    <p:animEffect transition="in" filter="fade">
                                      <p:cBhvr>
                                        <p:cTn id="58" dur="500"/>
                                        <p:tgtEl>
                                          <p:spTgt spid="44"/>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33"/>
                                        </p:tgtEl>
                                        <p:attrNameLst>
                                          <p:attrName>style.visibility</p:attrName>
                                        </p:attrNameLst>
                                      </p:cBhvr>
                                      <p:to>
                                        <p:strVal val="visible"/>
                                      </p:to>
                                    </p:set>
                                    <p:animEffect transition="in" filter="fade">
                                      <p:cBhvr>
                                        <p:cTn id="61"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p:bldP spid="12" grpId="0"/>
      <p:bldP spid="25" grpId="0" animBg="1"/>
      <p:bldP spid="26" grpId="0" animBg="1"/>
      <p:bldP spid="31" grpId="0" animBg="1"/>
      <p:bldP spid="33" grpId="0" animBg="1"/>
      <p:bldP spid="35" grpId="0" animBg="1"/>
      <p:bldP spid="36" grpId="0" animBg="1"/>
      <p:bldP spid="40" grpId="0" animBg="1"/>
      <p:bldP spid="4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endParaRPr lang="en-US" dirty="0"/>
          </a:p>
        </p:txBody>
      </p:sp>
      <p:sp>
        <p:nvSpPr>
          <p:cNvPr id="4" name="Rounded Rectangle 3"/>
          <p:cNvSpPr/>
          <p:nvPr/>
        </p:nvSpPr>
        <p:spPr>
          <a:xfrm>
            <a:off x="1600200" y="457200"/>
            <a:ext cx="6096000" cy="22098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smtClean="0"/>
              <a:t>AI Goal: </a:t>
            </a:r>
          </a:p>
          <a:p>
            <a:pPr algn="ctr"/>
            <a:r>
              <a:rPr lang="en-US" sz="3000" dirty="0" smtClean="0"/>
              <a:t>Enabling machines to solve any problems, as good as human</a:t>
            </a:r>
            <a:endParaRPr lang="en-US" sz="3000" dirty="0"/>
          </a:p>
        </p:txBody>
      </p:sp>
      <p:pic>
        <p:nvPicPr>
          <p:cNvPr id="1026" name="Picture 2"/>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3276600" y="2895600"/>
            <a:ext cx="2547774" cy="257616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ounded Rectangle 4"/>
          <p:cNvSpPr/>
          <p:nvPr/>
        </p:nvSpPr>
        <p:spPr>
          <a:xfrm>
            <a:off x="1905000" y="2895600"/>
            <a:ext cx="5486400" cy="1219200"/>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400" dirty="0" smtClean="0"/>
              <a:t>How to measure the progress? </a:t>
            </a:r>
            <a:endParaRPr lang="en-US" sz="2400" dirty="0"/>
          </a:p>
        </p:txBody>
      </p:sp>
      <p:pic>
        <p:nvPicPr>
          <p:cNvPr id="1030" name="Picture 6" descr="http://onlyfreewallpaper.com/walls/meme-thinking-face-wide.jpg"/>
          <p:cNvPicPr>
            <a:picLocks noChangeAspect="1" noChangeArrowheads="1"/>
          </p:cNvPicPr>
          <p:nvPr/>
        </p:nvPicPr>
        <p:blipFill rotWithShape="1">
          <a:blip r:embed="rId5" cstate="print">
            <a:extLst>
              <a:ext uri="{28A0092B-C50C-407E-A947-70E740481C1C}">
                <a14:useLocalDpi xmlns:a14="http://schemas.microsoft.com/office/drawing/2010/main" val="0"/>
              </a:ext>
            </a:extLst>
          </a:blip>
          <a:srcRect l="18750" r="19701"/>
          <a:stretch/>
        </p:blipFill>
        <p:spPr bwMode="auto">
          <a:xfrm>
            <a:off x="1905000" y="4495800"/>
            <a:ext cx="1500809" cy="1524000"/>
          </a:xfrm>
          <a:prstGeom prst="rect">
            <a:avLst/>
          </a:prstGeom>
          <a:noFill/>
          <a:extLst>
            <a:ext uri="{909E8E84-426E-40DD-AFC4-6F175D3DCCD1}">
              <a14:hiddenFill xmlns:a14="http://schemas.microsoft.com/office/drawing/2010/main">
                <a:solidFill>
                  <a:srgbClr val="FFFFFF"/>
                </a:solidFill>
              </a14:hiddenFill>
            </a:ext>
          </a:extLst>
        </p:spPr>
      </p:pic>
      <p:sp>
        <p:nvSpPr>
          <p:cNvPr id="6" name="Right Arrow 5"/>
          <p:cNvSpPr/>
          <p:nvPr/>
        </p:nvSpPr>
        <p:spPr>
          <a:xfrm>
            <a:off x="3886200" y="4876800"/>
            <a:ext cx="1676400" cy="990600"/>
          </a:xfrm>
          <a:prstGeom prst="rightArrow">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032" name="Picture 8" descr="http://hclibrary.org/teachernotes/wp-content/uploads/image/LittleComputer.gif"/>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4419600"/>
            <a:ext cx="1676400" cy="1746739"/>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893108274"/>
      </p:ext>
    </p:extLst>
  </p:cSld>
  <p:clrMapOvr>
    <a:masterClrMapping/>
  </p:clrMapOvr>
  <mc:AlternateContent xmlns:mc="http://schemas.openxmlformats.org/markup-compatibility/2006" xmlns:p14="http://schemas.microsoft.com/office/powerpoint/2010/main">
    <mc:Choice Requires="p14">
      <p:transition spd="slow" p14:dur="2000" advTm="1666"/>
    </mc:Choice>
    <mc:Fallback xmlns="">
      <p:transition spd="slow" advTm="166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26"/>
                                        </p:tgtEl>
                                      </p:cBhvr>
                                    </p:animEffect>
                                    <p:set>
                                      <p:cBhvr>
                                        <p:cTn id="7" dur="1" fill="hold">
                                          <p:stCondLst>
                                            <p:cond delay="499"/>
                                          </p:stCondLst>
                                        </p:cTn>
                                        <p:tgtEl>
                                          <p:spTgt spid="1026"/>
                                        </p:tgtEl>
                                        <p:attrNameLst>
                                          <p:attrName>style.visibility</p:attrName>
                                        </p:attrNameLst>
                                      </p:cBhvr>
                                      <p:to>
                                        <p:strVal val="hidden"/>
                                      </p:to>
                                    </p:se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30"/>
                                        </p:tgtEl>
                                        <p:attrNameLst>
                                          <p:attrName>style.visibility</p:attrName>
                                        </p:attrNameLst>
                                      </p:cBhvr>
                                      <p:to>
                                        <p:strVal val="visible"/>
                                      </p:to>
                                    </p:set>
                                    <p:animEffect transition="in" filter="fade">
                                      <p:cBhvr>
                                        <p:cTn id="17" dur="500"/>
                                        <p:tgtEl>
                                          <p:spTgt spid="1030"/>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6"/>
                                        </p:tgtEl>
                                        <p:attrNameLst>
                                          <p:attrName>style.visibility</p:attrName>
                                        </p:attrNameLst>
                                      </p:cBhvr>
                                      <p:to>
                                        <p:strVal val="visible"/>
                                      </p:to>
                                    </p:set>
                                    <p:animEffect transition="in" filter="fade">
                                      <p:cBhvr>
                                        <p:cTn id="22" dur="500"/>
                                        <p:tgtEl>
                                          <p:spTgt spid="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2"/>
                                        </p:tgtEl>
                                        <p:attrNameLst>
                                          <p:attrName>style.visibility</p:attrName>
                                        </p:attrNameLst>
                                      </p:cBhvr>
                                      <p:to>
                                        <p:strVal val="visible"/>
                                      </p:to>
                                    </p:set>
                                    <p:animEffect transition="in" filter="fade">
                                      <p:cBhvr>
                                        <p:cTn id="27" dur="500"/>
                                        <p:tgtEl>
                                          <p:spTgt spid="10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vs. Classical Representation</a:t>
            </a:r>
            <a:endParaRPr lang="en-US" sz="3200" dirty="0"/>
          </a:p>
        </p:txBody>
      </p:sp>
      <p:sp>
        <p:nvSpPr>
          <p:cNvPr id="4" name="Rectangle 3"/>
          <p:cNvSpPr/>
          <p:nvPr/>
        </p:nvSpPr>
        <p:spPr>
          <a:xfrm>
            <a:off x="609600" y="1688068"/>
            <a:ext cx="8001000" cy="2862322"/>
          </a:xfrm>
          <a:prstGeom prst="rect">
            <a:avLst/>
          </a:prstGeom>
        </p:spPr>
        <p:txBody>
          <a:bodyPr wrap="square">
            <a:spAutoFit/>
          </a:bodyPr>
          <a:lstStyle/>
          <a:p>
            <a:r>
              <a:rPr lang="en-US" b="1" dirty="0" smtClean="0">
                <a:solidFill>
                  <a:srgbClr val="FF0000"/>
                </a:solidFill>
              </a:rPr>
              <a:t>Classical representations: </a:t>
            </a:r>
          </a:p>
          <a:p>
            <a:endParaRPr lang="en-US" dirty="0"/>
          </a:p>
          <a:p>
            <a:endParaRPr lang="en-US" dirty="0" smtClean="0"/>
          </a:p>
          <a:p>
            <a:endParaRPr lang="en-US" dirty="0" smtClean="0"/>
          </a:p>
          <a:p>
            <a:endParaRPr lang="en-US" dirty="0"/>
          </a:p>
          <a:p>
            <a:endParaRPr lang="en-US" dirty="0" smtClean="0"/>
          </a:p>
          <a:p>
            <a:r>
              <a:rPr lang="en-US" b="1" dirty="0" smtClean="0">
                <a:solidFill>
                  <a:srgbClr val="FF0000"/>
                </a:solidFill>
              </a:rPr>
              <a:t>Distributed representation: </a:t>
            </a:r>
          </a:p>
          <a:p>
            <a:pPr marL="285750" indent="-285750">
              <a:buFont typeface="Arial" panose="020B0604020202020204" pitchFamily="34" charset="0"/>
              <a:buChar char="•"/>
            </a:pPr>
            <a:r>
              <a:rPr lang="en-US" dirty="0"/>
              <a:t>a symbol is encoded across all elements of the representation </a:t>
            </a:r>
          </a:p>
          <a:p>
            <a:pPr marL="285750" indent="-285750">
              <a:buFont typeface="Arial" panose="020B0604020202020204" pitchFamily="34" charset="0"/>
              <a:buChar char="•"/>
            </a:pPr>
            <a:r>
              <a:rPr lang="en-US" dirty="0"/>
              <a:t>each element the representation takes part in representing the symbol. </a:t>
            </a:r>
          </a:p>
          <a:p>
            <a:endParaRPr lang="en-US" dirty="0"/>
          </a:p>
        </p:txBody>
      </p:sp>
      <p:sp>
        <p:nvSpPr>
          <p:cNvPr id="7" name="Rounded Rectangle 6"/>
          <p:cNvSpPr/>
          <p:nvPr/>
        </p:nvSpPr>
        <p:spPr>
          <a:xfrm>
            <a:off x="4953000" y="1688068"/>
            <a:ext cx="1066800" cy="407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8" name="Rounded Rectangle 7"/>
          <p:cNvSpPr/>
          <p:nvPr/>
        </p:nvSpPr>
        <p:spPr>
          <a:xfrm>
            <a:off x="4953000" y="2144617"/>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
        <p:nvSpPr>
          <p:cNvPr id="9" name="Rounded Rectangle 8"/>
          <p:cNvSpPr/>
          <p:nvPr/>
        </p:nvSpPr>
        <p:spPr>
          <a:xfrm>
            <a:off x="4876800" y="2580434"/>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7086600" y="1676400"/>
                <a:ext cx="4655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086600" y="1676400"/>
                <a:ext cx="46557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086600" y="2133600"/>
                <a:ext cx="4708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086600" y="2133600"/>
                <a:ext cx="47089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129749" y="2579783"/>
                <a:ext cx="4708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3</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129749" y="2579783"/>
                <a:ext cx="470898" cy="369332"/>
              </a:xfrm>
              <a:prstGeom prst="rect">
                <a:avLst/>
              </a:prstGeom>
              <a:blipFill rotWithShape="1">
                <a:blip r:embed="rId4"/>
                <a:stretch>
                  <a:fillRect/>
                </a:stretch>
              </a:blipFill>
            </p:spPr>
            <p:txBody>
              <a:bodyPr/>
              <a:lstStyle/>
              <a:p>
                <a:r>
                  <a:rPr lang="en-US">
                    <a:noFill/>
                  </a:rPr>
                  <a:t> </a:t>
                </a:r>
              </a:p>
            </p:txBody>
          </p:sp>
        </mc:Fallback>
      </mc:AlternateContent>
      <p:cxnSp>
        <p:nvCxnSpPr>
          <p:cNvPr id="14" name="Straight Arrow Connector 13"/>
          <p:cNvCxnSpPr>
            <a:stCxn id="7" idx="3"/>
          </p:cNvCxnSpPr>
          <p:nvPr/>
        </p:nvCxnSpPr>
        <p:spPr>
          <a:xfrm>
            <a:off x="6019800" y="1891784"/>
            <a:ext cx="10570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0817" y="2332133"/>
            <a:ext cx="104604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2753432"/>
            <a:ext cx="91568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14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Oval 30"/>
          <p:cNvSpPr/>
          <p:nvPr/>
        </p:nvSpPr>
        <p:spPr>
          <a:xfrm>
            <a:off x="4038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Oval 32"/>
          <p:cNvSpPr/>
          <p:nvPr/>
        </p:nvSpPr>
        <p:spPr>
          <a:xfrm>
            <a:off x="480519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Oval 34"/>
          <p:cNvSpPr/>
          <p:nvPr/>
        </p:nvSpPr>
        <p:spPr>
          <a:xfrm>
            <a:off x="5562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8" name="Rounded Rectangle 37"/>
          <p:cNvSpPr/>
          <p:nvPr/>
        </p:nvSpPr>
        <p:spPr>
          <a:xfrm>
            <a:off x="6717498" y="5440155"/>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p:sp>
        <p:nvSpPr>
          <p:cNvPr id="41" name="Oval 40"/>
          <p:cNvSpPr/>
          <p:nvPr/>
        </p:nvSpPr>
        <p:spPr>
          <a:xfrm>
            <a:off x="3276600" y="5360432"/>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2" name="Oval 41"/>
          <p:cNvSpPr/>
          <p:nvPr/>
        </p:nvSpPr>
        <p:spPr>
          <a:xfrm>
            <a:off x="5573617" y="5352874"/>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3" name="Oval 42"/>
          <p:cNvSpPr/>
          <p:nvPr/>
        </p:nvSpPr>
        <p:spPr>
          <a:xfrm>
            <a:off x="4038600" y="5334000"/>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Tree>
    <p:extLst>
      <p:ext uri="{BB962C8B-B14F-4D97-AF65-F5344CB8AC3E}">
        <p14:creationId xmlns:p14="http://schemas.microsoft.com/office/powerpoint/2010/main" val="408596258"/>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smtClean="0"/>
              <a:t>Distributed vs. Classical Representation</a:t>
            </a:r>
            <a:endParaRPr lang="en-US" sz="3200" dirty="0"/>
          </a:p>
        </p:txBody>
      </p:sp>
      <p:sp>
        <p:nvSpPr>
          <p:cNvPr id="4" name="Rectangle 3"/>
          <p:cNvSpPr/>
          <p:nvPr/>
        </p:nvSpPr>
        <p:spPr>
          <a:xfrm>
            <a:off x="609600" y="1688068"/>
            <a:ext cx="8001000" cy="2862322"/>
          </a:xfrm>
          <a:prstGeom prst="rect">
            <a:avLst/>
          </a:prstGeom>
        </p:spPr>
        <p:txBody>
          <a:bodyPr wrap="square">
            <a:spAutoFit/>
          </a:bodyPr>
          <a:lstStyle/>
          <a:p>
            <a:r>
              <a:rPr lang="en-US" b="1" dirty="0" smtClean="0">
                <a:solidFill>
                  <a:srgbClr val="FF0000"/>
                </a:solidFill>
              </a:rPr>
              <a:t>Classical representations: </a:t>
            </a:r>
          </a:p>
          <a:p>
            <a:endParaRPr lang="en-US" dirty="0"/>
          </a:p>
          <a:p>
            <a:endParaRPr lang="en-US" dirty="0" smtClean="0"/>
          </a:p>
          <a:p>
            <a:endParaRPr lang="en-US" dirty="0" smtClean="0"/>
          </a:p>
          <a:p>
            <a:endParaRPr lang="en-US" dirty="0"/>
          </a:p>
          <a:p>
            <a:endParaRPr lang="en-US" dirty="0" smtClean="0"/>
          </a:p>
          <a:p>
            <a:r>
              <a:rPr lang="en-US" b="1" dirty="0" smtClean="0">
                <a:solidFill>
                  <a:srgbClr val="FF0000"/>
                </a:solidFill>
              </a:rPr>
              <a:t>Distributed representation: </a:t>
            </a:r>
          </a:p>
          <a:p>
            <a:pPr marL="285750" indent="-285750">
              <a:buFont typeface="Arial" panose="020B0604020202020204" pitchFamily="34" charset="0"/>
              <a:buChar char="•"/>
            </a:pPr>
            <a:r>
              <a:rPr lang="en-US" dirty="0"/>
              <a:t>a symbol is encoded across all elements of the representation </a:t>
            </a:r>
          </a:p>
          <a:p>
            <a:pPr marL="285750" indent="-285750">
              <a:buFont typeface="Arial" panose="020B0604020202020204" pitchFamily="34" charset="0"/>
              <a:buChar char="•"/>
            </a:pPr>
            <a:r>
              <a:rPr lang="en-US" dirty="0"/>
              <a:t>each element the representation takes part in representing the symbol. </a:t>
            </a:r>
          </a:p>
          <a:p>
            <a:endParaRPr lang="en-US" dirty="0"/>
          </a:p>
        </p:txBody>
      </p:sp>
      <p:sp>
        <p:nvSpPr>
          <p:cNvPr id="7" name="Rounded Rectangle 6"/>
          <p:cNvSpPr/>
          <p:nvPr/>
        </p:nvSpPr>
        <p:spPr>
          <a:xfrm>
            <a:off x="4953000" y="1688068"/>
            <a:ext cx="1066800" cy="407432"/>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a:t>
            </a:r>
            <a:endParaRPr lang="en-US" dirty="0"/>
          </a:p>
        </p:txBody>
      </p:sp>
      <p:sp>
        <p:nvSpPr>
          <p:cNvPr id="8" name="Rounded Rectangle 7"/>
          <p:cNvSpPr/>
          <p:nvPr/>
        </p:nvSpPr>
        <p:spPr>
          <a:xfrm>
            <a:off x="4953000" y="2144617"/>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
        <p:nvSpPr>
          <p:cNvPr id="9" name="Rounded Rectangle 8"/>
          <p:cNvSpPr/>
          <p:nvPr/>
        </p:nvSpPr>
        <p:spPr>
          <a:xfrm>
            <a:off x="4876800" y="2580434"/>
            <a:ext cx="1295400" cy="35766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Jack’s dad</a:t>
            </a:r>
            <a:endParaRPr lang="en-US" dirty="0"/>
          </a:p>
        </p:txBody>
      </p:sp>
      <mc:AlternateContent xmlns:mc="http://schemas.openxmlformats.org/markup-compatibility/2006" xmlns:a14="http://schemas.microsoft.com/office/drawing/2010/main">
        <mc:Choice Requires="a14">
          <p:sp>
            <p:nvSpPr>
              <p:cNvPr id="10" name="TextBox 9"/>
              <p:cNvSpPr txBox="1"/>
              <p:nvPr/>
            </p:nvSpPr>
            <p:spPr>
              <a:xfrm>
                <a:off x="7086600" y="1676400"/>
                <a:ext cx="46557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1</m:t>
                          </m:r>
                        </m:sub>
                      </m:sSub>
                    </m:oMath>
                  </m:oMathPara>
                </a14:m>
                <a:endParaRPr lang="en-US" dirty="0"/>
              </a:p>
            </p:txBody>
          </p:sp>
        </mc:Choice>
        <mc:Fallback xmlns="">
          <p:sp>
            <p:nvSpPr>
              <p:cNvPr id="10" name="TextBox 9"/>
              <p:cNvSpPr txBox="1">
                <a:spLocks noRot="1" noChangeAspect="1" noMove="1" noResize="1" noEditPoints="1" noAdjustHandles="1" noChangeArrowheads="1" noChangeShapeType="1" noTextEdit="1"/>
              </p:cNvSpPr>
              <p:nvPr/>
            </p:nvSpPr>
            <p:spPr>
              <a:xfrm>
                <a:off x="7086600" y="1676400"/>
                <a:ext cx="465577" cy="36933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p:cNvSpPr txBox="1"/>
              <p:nvPr/>
            </p:nvSpPr>
            <p:spPr>
              <a:xfrm>
                <a:off x="7086600" y="2133600"/>
                <a:ext cx="4708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2</m:t>
                          </m:r>
                        </m:sub>
                      </m:sSub>
                    </m:oMath>
                  </m:oMathPara>
                </a14:m>
                <a:endParaRPr lang="en-US" dirty="0"/>
              </a:p>
            </p:txBody>
          </p:sp>
        </mc:Choice>
        <mc:Fallback xmlns="">
          <p:sp>
            <p:nvSpPr>
              <p:cNvPr id="11" name="TextBox 10"/>
              <p:cNvSpPr txBox="1">
                <a:spLocks noRot="1" noChangeAspect="1" noMove="1" noResize="1" noEditPoints="1" noAdjustHandles="1" noChangeArrowheads="1" noChangeShapeType="1" noTextEdit="1"/>
              </p:cNvSpPr>
              <p:nvPr/>
            </p:nvSpPr>
            <p:spPr>
              <a:xfrm>
                <a:off x="7086600" y="2133600"/>
                <a:ext cx="470898"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7129749" y="2579783"/>
                <a:ext cx="47089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a:rPr>
                          </m:ctrlPr>
                        </m:sSubPr>
                        <m:e>
                          <m:r>
                            <a:rPr lang="en-US" b="0" i="1" smtClean="0">
                              <a:latin typeface="Cambria Math"/>
                            </a:rPr>
                            <m:t>𝑥</m:t>
                          </m:r>
                        </m:e>
                        <m:sub>
                          <m:r>
                            <a:rPr lang="en-US" b="0" i="1" smtClean="0">
                              <a:latin typeface="Cambria Math"/>
                            </a:rPr>
                            <m:t>3</m:t>
                          </m:r>
                        </m:sub>
                      </m:sSub>
                    </m:oMath>
                  </m:oMathPara>
                </a14:m>
                <a:endParaRPr lang="en-US" dirty="0"/>
              </a:p>
            </p:txBody>
          </p:sp>
        </mc:Choice>
        <mc:Fallback xmlns="">
          <p:sp>
            <p:nvSpPr>
              <p:cNvPr id="12" name="TextBox 11"/>
              <p:cNvSpPr txBox="1">
                <a:spLocks noRot="1" noChangeAspect="1" noMove="1" noResize="1" noEditPoints="1" noAdjustHandles="1" noChangeArrowheads="1" noChangeShapeType="1" noTextEdit="1"/>
              </p:cNvSpPr>
              <p:nvPr/>
            </p:nvSpPr>
            <p:spPr>
              <a:xfrm>
                <a:off x="7129749" y="2579783"/>
                <a:ext cx="470898" cy="369332"/>
              </a:xfrm>
              <a:prstGeom prst="rect">
                <a:avLst/>
              </a:prstGeom>
              <a:blipFill rotWithShape="1">
                <a:blip r:embed="rId4"/>
                <a:stretch>
                  <a:fillRect/>
                </a:stretch>
              </a:blipFill>
            </p:spPr>
            <p:txBody>
              <a:bodyPr/>
              <a:lstStyle/>
              <a:p>
                <a:r>
                  <a:rPr lang="en-US">
                    <a:noFill/>
                  </a:rPr>
                  <a:t> </a:t>
                </a:r>
              </a:p>
            </p:txBody>
          </p:sp>
        </mc:Fallback>
      </mc:AlternateContent>
      <p:cxnSp>
        <p:nvCxnSpPr>
          <p:cNvPr id="14" name="Straight Arrow Connector 13"/>
          <p:cNvCxnSpPr>
            <a:stCxn id="7" idx="3"/>
          </p:cNvCxnSpPr>
          <p:nvPr/>
        </p:nvCxnSpPr>
        <p:spPr>
          <a:xfrm>
            <a:off x="6019800" y="1891784"/>
            <a:ext cx="1057066"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p:nvPr/>
        </p:nvCxnSpPr>
        <p:spPr>
          <a:xfrm>
            <a:off x="6030817" y="2332133"/>
            <a:ext cx="1046049"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6172200" y="2753432"/>
            <a:ext cx="915683" cy="0"/>
          </a:xfrm>
          <a:prstGeom prst="straightConnector1">
            <a:avLst/>
          </a:prstGeom>
          <a:ln w="38100">
            <a:tailEnd type="arrow"/>
          </a:ln>
        </p:spPr>
        <p:style>
          <a:lnRef idx="1">
            <a:schemeClr val="accent1"/>
          </a:lnRef>
          <a:fillRef idx="0">
            <a:schemeClr val="accent1"/>
          </a:fillRef>
          <a:effectRef idx="0">
            <a:schemeClr val="accent1"/>
          </a:effectRef>
          <a:fontRef idx="minor">
            <a:schemeClr val="tx1"/>
          </a:fontRef>
        </p:style>
      </p:cxnSp>
      <p:sp>
        <p:nvSpPr>
          <p:cNvPr id="25" name="Oval 24"/>
          <p:cNvSpPr/>
          <p:nvPr/>
        </p:nvSpPr>
        <p:spPr>
          <a:xfrm>
            <a:off x="2514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1" name="Oval 30"/>
          <p:cNvSpPr/>
          <p:nvPr/>
        </p:nvSpPr>
        <p:spPr>
          <a:xfrm>
            <a:off x="4038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3" name="Oval 32"/>
          <p:cNvSpPr/>
          <p:nvPr/>
        </p:nvSpPr>
        <p:spPr>
          <a:xfrm>
            <a:off x="480519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35" name="Oval 34"/>
          <p:cNvSpPr/>
          <p:nvPr/>
        </p:nvSpPr>
        <p:spPr>
          <a:xfrm>
            <a:off x="5562600" y="5334000"/>
            <a:ext cx="457200" cy="45720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1" name="Oval 40"/>
          <p:cNvSpPr/>
          <p:nvPr/>
        </p:nvSpPr>
        <p:spPr>
          <a:xfrm>
            <a:off x="3276600" y="5360432"/>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42" name="Oval 41"/>
          <p:cNvSpPr/>
          <p:nvPr/>
        </p:nvSpPr>
        <p:spPr>
          <a:xfrm>
            <a:off x="4815161" y="5352874"/>
            <a:ext cx="457200" cy="457200"/>
          </a:xfrm>
          <a:prstGeom prst="ellipse">
            <a:avLst/>
          </a:prstGeom>
          <a:solidFill>
            <a:schemeClr val="tx1"/>
          </a:solidFill>
        </p:spPr>
        <p:style>
          <a:lnRef idx="2">
            <a:schemeClr val="dk1"/>
          </a:lnRef>
          <a:fillRef idx="1">
            <a:schemeClr val="lt1"/>
          </a:fillRef>
          <a:effectRef idx="0">
            <a:schemeClr val="dk1"/>
          </a:effectRef>
          <a:fontRef idx="minor">
            <a:schemeClr val="dk1"/>
          </a:fontRef>
        </p:style>
        <p:txBody>
          <a:bodyPr rtlCol="0" anchor="ctr"/>
          <a:lstStyle/>
          <a:p>
            <a:pPr algn="ctr"/>
            <a:endParaRPr lang="en-US">
              <a:solidFill>
                <a:schemeClr val="bg1"/>
              </a:solidFill>
            </a:endParaRPr>
          </a:p>
        </p:txBody>
      </p:sp>
      <p:sp>
        <p:nvSpPr>
          <p:cNvPr id="22" name="Rounded Rectangle 21"/>
          <p:cNvSpPr/>
          <p:nvPr/>
        </p:nvSpPr>
        <p:spPr>
          <a:xfrm>
            <a:off x="6705600" y="5410200"/>
            <a:ext cx="1066800" cy="381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Flower</a:t>
            </a:r>
            <a:endParaRPr lang="en-US" dirty="0"/>
          </a:p>
        </p:txBody>
      </p:sp>
    </p:spTree>
    <p:extLst>
      <p:ext uri="{BB962C8B-B14F-4D97-AF65-F5344CB8AC3E}">
        <p14:creationId xmlns:p14="http://schemas.microsoft.com/office/powerpoint/2010/main" val="2034439969"/>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Distributed vs. Classical Representation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679073699"/>
              </p:ext>
            </p:extLst>
          </p:nvPr>
        </p:nvGraphicFramePr>
        <p:xfrm>
          <a:off x="457200" y="2057400"/>
          <a:ext cx="8229600" cy="2199640"/>
        </p:xfrm>
        <a:graphic>
          <a:graphicData uri="http://schemas.openxmlformats.org/drawingml/2006/table">
            <a:tbl>
              <a:tblPr firstRow="1" bandRow="1">
                <a:tableStyleId>{5C22544A-7EE6-4342-B048-85BDC9FD1C3A}</a:tableStyleId>
              </a:tblPr>
              <a:tblGrid>
                <a:gridCol w="2590800"/>
                <a:gridCol w="2895600"/>
                <a:gridCol w="2743200"/>
              </a:tblGrid>
              <a:tr h="370840">
                <a:tc>
                  <a:txBody>
                    <a:bodyPr/>
                    <a:lstStyle/>
                    <a:p>
                      <a:pPr algn="ctr"/>
                      <a:r>
                        <a:rPr lang="en-US" dirty="0" smtClean="0"/>
                        <a:t>Activity</a:t>
                      </a:r>
                      <a:endParaRPr lang="en-US" dirty="0"/>
                    </a:p>
                  </a:txBody>
                  <a:tcPr/>
                </a:tc>
                <a:tc>
                  <a:txBody>
                    <a:bodyPr/>
                    <a:lstStyle/>
                    <a:p>
                      <a:pPr algn="ctr"/>
                      <a:r>
                        <a:rPr lang="en-US" dirty="0" smtClean="0"/>
                        <a:t>Connectionist</a:t>
                      </a:r>
                      <a:r>
                        <a:rPr lang="en-US" baseline="0" dirty="0" smtClean="0"/>
                        <a:t> </a:t>
                      </a:r>
                      <a:endParaRPr lang="en-US" dirty="0"/>
                    </a:p>
                  </a:txBody>
                  <a:tcPr/>
                </a:tc>
                <a:tc>
                  <a:txBody>
                    <a:bodyPr/>
                    <a:lstStyle/>
                    <a:p>
                      <a:pPr algn="ctr"/>
                      <a:r>
                        <a:rPr lang="en-US" dirty="0" smtClean="0"/>
                        <a:t>Classical</a:t>
                      </a:r>
                      <a:r>
                        <a:rPr lang="en-US" baseline="0" dirty="0" smtClean="0"/>
                        <a:t> Symbolic Systems </a:t>
                      </a:r>
                      <a:endParaRPr lang="en-US" dirty="0"/>
                    </a:p>
                  </a:txBody>
                  <a:tcPr/>
                </a:tc>
              </a:tr>
              <a:tr h="370840">
                <a:tc>
                  <a:txBody>
                    <a:bodyPr/>
                    <a:lstStyle/>
                    <a:p>
                      <a:pPr algn="ctr"/>
                      <a:r>
                        <a:rPr lang="en-US" dirty="0" smtClean="0"/>
                        <a:t>Knowledge</a:t>
                      </a:r>
                      <a:r>
                        <a:rPr lang="en-US" baseline="0" dirty="0" smtClean="0"/>
                        <a:t> base </a:t>
                      </a:r>
                    </a:p>
                    <a:p>
                      <a:pPr algn="ctr"/>
                      <a:r>
                        <a:rPr lang="en-US" baseline="0" dirty="0" smtClean="0"/>
                        <a:t>And computation elements </a:t>
                      </a:r>
                    </a:p>
                  </a:txBody>
                  <a:tcPr/>
                </a:tc>
                <a:tc>
                  <a:txBody>
                    <a:bodyPr/>
                    <a:lstStyle/>
                    <a:p>
                      <a:pPr algn="ctr"/>
                      <a:r>
                        <a:rPr lang="en-US" dirty="0" smtClean="0"/>
                        <a:t>Connections,</a:t>
                      </a:r>
                      <a:r>
                        <a:rPr lang="en-US" baseline="0" dirty="0" smtClean="0"/>
                        <a:t> network architecture </a:t>
                      </a:r>
                    </a:p>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Nodes,</a:t>
                      </a:r>
                      <a:r>
                        <a:rPr lang="en-US" baseline="0" dirty="0" smtClean="0"/>
                        <a:t> Weights, Thresholds  </a:t>
                      </a:r>
                      <a:endParaRPr lang="en-US" dirty="0" smtClean="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Rules,</a:t>
                      </a:r>
                      <a:r>
                        <a:rPr lang="en-US" baseline="0" dirty="0" smtClean="0"/>
                        <a:t> </a:t>
                      </a:r>
                      <a:r>
                        <a:rPr lang="en-US" dirty="0" smtClean="0"/>
                        <a:t>Premises,</a:t>
                      </a:r>
                      <a:r>
                        <a:rPr lang="en-US" baseline="0" dirty="0" smtClean="0"/>
                        <a:t> conclusions, rule strengths </a:t>
                      </a:r>
                      <a:endParaRPr lang="en-US" dirty="0" smtClean="0"/>
                    </a:p>
                  </a:txBody>
                  <a:tcPr/>
                </a:tc>
              </a:tr>
              <a:tr h="370840">
                <a:tc>
                  <a:txBody>
                    <a:bodyPr/>
                    <a:lstStyle/>
                    <a:p>
                      <a:pPr algn="ctr"/>
                      <a:r>
                        <a:rPr lang="en-US" dirty="0" smtClean="0"/>
                        <a:t>Processing</a:t>
                      </a:r>
                      <a:endParaRPr lang="en-US" dirty="0"/>
                    </a:p>
                  </a:txBody>
                  <a:tcPr/>
                </a:tc>
                <a:tc>
                  <a:txBody>
                    <a:bodyPr/>
                    <a:lstStyle/>
                    <a:p>
                      <a:pPr algn="ctr"/>
                      <a:r>
                        <a:rPr lang="en-US" dirty="0" smtClean="0"/>
                        <a:t>Continuous activation</a:t>
                      </a:r>
                      <a:r>
                        <a:rPr lang="en-US" baseline="0" dirty="0" smtClean="0"/>
                        <a:t> </a:t>
                      </a:r>
                      <a:endParaRPr lang="en-US" dirty="0"/>
                    </a:p>
                  </a:txBody>
                  <a:tcPr/>
                </a:tc>
                <a:tc>
                  <a:txBody>
                    <a:bodyPr/>
                    <a:lstStyle/>
                    <a:p>
                      <a:pPr algn="ctr"/>
                      <a:r>
                        <a:rPr lang="en-US" dirty="0" smtClean="0"/>
                        <a:t>Discrete symbols</a:t>
                      </a:r>
                      <a:r>
                        <a:rPr lang="en-US" baseline="0" dirty="0" smtClean="0"/>
                        <a:t> </a:t>
                      </a:r>
                      <a:endParaRPr lang="en-US" dirty="0"/>
                    </a:p>
                  </a:txBody>
                  <a:tcPr/>
                </a:tc>
              </a:tr>
            </a:tbl>
          </a:graphicData>
        </a:graphic>
      </p:graphicFrame>
    </p:spTree>
    <p:extLst>
      <p:ext uri="{BB962C8B-B14F-4D97-AF65-F5344CB8AC3E}">
        <p14:creationId xmlns:p14="http://schemas.microsoft.com/office/powerpoint/2010/main" val="1723998320"/>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t>Distributed vs. Classical Representation</a:t>
            </a: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516818272"/>
              </p:ext>
            </p:extLst>
          </p:nvPr>
        </p:nvGraphicFramePr>
        <p:xfrm>
          <a:off x="457200" y="1676400"/>
          <a:ext cx="8229600" cy="1925320"/>
        </p:xfrm>
        <a:graphic>
          <a:graphicData uri="http://schemas.openxmlformats.org/drawingml/2006/table">
            <a:tbl>
              <a:tblPr firstRow="1" bandRow="1">
                <a:tableStyleId>{F5AB1C69-6EDB-4FF4-983F-18BD219EF322}</a:tableStyleId>
              </a:tblPr>
              <a:tblGrid>
                <a:gridCol w="1066800"/>
                <a:gridCol w="4038600"/>
                <a:gridCol w="3124200"/>
              </a:tblGrid>
              <a:tr h="370840">
                <a:tc>
                  <a:txBody>
                    <a:bodyPr/>
                    <a:lstStyle/>
                    <a:p>
                      <a:pPr algn="ctr"/>
                      <a:endParaRPr lang="en-US" dirty="0"/>
                    </a:p>
                  </a:txBody>
                  <a:tcPr/>
                </a:tc>
                <a:tc>
                  <a:txBody>
                    <a:bodyPr/>
                    <a:lstStyle/>
                    <a:p>
                      <a:pPr algn="ctr"/>
                      <a:r>
                        <a:rPr lang="en-US" dirty="0" smtClean="0"/>
                        <a:t>Connectionist</a:t>
                      </a:r>
                      <a:r>
                        <a:rPr lang="en-US" baseline="0" dirty="0" smtClean="0"/>
                        <a:t> </a:t>
                      </a:r>
                      <a:endParaRPr lang="en-US" dirty="0"/>
                    </a:p>
                  </a:txBody>
                  <a:tcPr/>
                </a:tc>
                <a:tc>
                  <a:txBody>
                    <a:bodyPr/>
                    <a:lstStyle/>
                    <a:p>
                      <a:pPr algn="ctr"/>
                      <a:r>
                        <a:rPr lang="en-US" dirty="0" smtClean="0"/>
                        <a:t>Classical</a:t>
                      </a:r>
                      <a:r>
                        <a:rPr lang="en-US" baseline="0" dirty="0" smtClean="0"/>
                        <a:t> Symbolic Systems </a:t>
                      </a:r>
                      <a:endParaRPr lang="en-US" dirty="0"/>
                    </a:p>
                  </a:txBody>
                  <a:tcPr/>
                </a:tc>
              </a:tr>
              <a:tr h="370840">
                <a:tc>
                  <a:txBody>
                    <a:bodyPr/>
                    <a:lstStyle/>
                    <a:p>
                      <a:pPr algn="ctr"/>
                      <a:r>
                        <a:rPr lang="en-US" dirty="0" smtClean="0"/>
                        <a:t>Pro</a:t>
                      </a:r>
                      <a:endParaRPr lang="en-US" dirty="0"/>
                    </a:p>
                  </a:txBody>
                  <a:tcPr/>
                </a:tc>
                <a:tc>
                  <a:txBody>
                    <a:bodyPr/>
                    <a:lstStyle/>
                    <a:p>
                      <a:pPr algn="ctr"/>
                      <a:r>
                        <a:rPr lang="en-US" dirty="0" smtClean="0"/>
                        <a:t>Robust </a:t>
                      </a:r>
                    </a:p>
                  </a:txBody>
                  <a:tcPr/>
                </a:tc>
                <a:tc>
                  <a:txBody>
                    <a:bodyPr/>
                    <a:lstStyle/>
                    <a:p>
                      <a:pPr algn="ctr"/>
                      <a:r>
                        <a:rPr lang="en-US" dirty="0" smtClean="0"/>
                        <a:t>Given</a:t>
                      </a:r>
                      <a:r>
                        <a:rPr lang="en-US" baseline="0" dirty="0" smtClean="0"/>
                        <a:t> rules,  the reasoning can formally be done.  </a:t>
                      </a:r>
                      <a:endParaRPr lang="en-US" dirty="0"/>
                    </a:p>
                  </a:txBody>
                  <a:tcPr/>
                </a:tc>
              </a:tr>
              <a:tr h="370840">
                <a:tc>
                  <a:txBody>
                    <a:bodyPr/>
                    <a:lstStyle/>
                    <a:p>
                      <a:pPr algn="ctr"/>
                      <a:r>
                        <a:rPr lang="en-US" dirty="0" smtClean="0"/>
                        <a:t>Con</a:t>
                      </a:r>
                      <a:endParaRPr lang="en-US"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smtClean="0"/>
                        <a:t>Need</a:t>
                      </a:r>
                      <a:r>
                        <a:rPr lang="en-US" baseline="0" dirty="0" smtClean="0"/>
                        <a:t> a lot of training data</a:t>
                      </a:r>
                    </a:p>
                    <a:p>
                      <a:pPr marL="0" marR="0" indent="0" algn="ctr" defTabSz="914400" rtl="0" eaLnBrk="1" fontAlgn="auto" latinLnBrk="0" hangingPunct="1">
                        <a:lnSpc>
                          <a:spcPct val="100000"/>
                        </a:lnSpc>
                        <a:spcBef>
                          <a:spcPts val="0"/>
                        </a:spcBef>
                        <a:spcAft>
                          <a:spcPts val="0"/>
                        </a:spcAft>
                        <a:buClrTx/>
                        <a:buSzTx/>
                        <a:buFontTx/>
                        <a:buNone/>
                        <a:tabLst/>
                        <a:defRPr/>
                      </a:pPr>
                      <a:r>
                        <a:rPr lang="en-US" baseline="0" dirty="0" smtClean="0"/>
                        <a:t>No (logical) reasoning, just mapping from input to output</a:t>
                      </a:r>
                    </a:p>
                  </a:txBody>
                  <a:tcPr/>
                </a:tc>
                <a:tc>
                  <a:txBody>
                    <a:bodyPr/>
                    <a:lstStyle/>
                    <a:p>
                      <a:pPr algn="ctr"/>
                      <a:r>
                        <a:rPr lang="en-US" dirty="0" smtClean="0"/>
                        <a:t>Brittle and crisp</a:t>
                      </a:r>
                    </a:p>
                    <a:p>
                      <a:pPr algn="ctr"/>
                      <a:r>
                        <a:rPr lang="en-US" dirty="0" smtClean="0"/>
                        <a:t>Need</a:t>
                      </a:r>
                      <a:r>
                        <a:rPr lang="en-US" baseline="0" dirty="0" smtClean="0"/>
                        <a:t> for many rules </a:t>
                      </a:r>
                      <a:endParaRPr lang="en-US" dirty="0" smtClean="0"/>
                    </a:p>
                    <a:p>
                      <a:pPr algn="ctr"/>
                      <a:endParaRPr lang="en-US" dirty="0"/>
                    </a:p>
                  </a:txBody>
                  <a:tcPr/>
                </a:tc>
              </a:tr>
            </a:tbl>
          </a:graphicData>
        </a:graphic>
      </p:graphicFrame>
      <p:sp>
        <p:nvSpPr>
          <p:cNvPr id="3" name="Rectangle 2"/>
          <p:cNvSpPr/>
          <p:nvPr/>
        </p:nvSpPr>
        <p:spPr>
          <a:xfrm>
            <a:off x="609600" y="3821668"/>
            <a:ext cx="8029198" cy="2031325"/>
          </a:xfrm>
          <a:prstGeom prst="rect">
            <a:avLst/>
          </a:prstGeom>
        </p:spPr>
        <p:txBody>
          <a:bodyPr wrap="square">
            <a:spAutoFit/>
          </a:bodyPr>
          <a:lstStyle/>
          <a:p>
            <a:r>
              <a:rPr lang="en-US" b="1" dirty="0" err="1" smtClean="0">
                <a:solidFill>
                  <a:srgbClr val="FF0000"/>
                </a:solidFill>
              </a:rPr>
              <a:t>Systematicity</a:t>
            </a:r>
            <a:r>
              <a:rPr lang="en-US" b="1" dirty="0" smtClean="0">
                <a:solidFill>
                  <a:srgbClr val="FF0000"/>
                </a:solidFill>
              </a:rPr>
              <a:t>  debate:  </a:t>
            </a:r>
            <a:r>
              <a:rPr lang="en-US" dirty="0" smtClean="0"/>
              <a:t>(</a:t>
            </a:r>
            <a:r>
              <a:rPr lang="en-US" dirty="0"/>
              <a:t>Fodor and </a:t>
            </a:r>
            <a:r>
              <a:rPr lang="en-US" dirty="0" err="1"/>
              <a:t>Pylyshyn</a:t>
            </a:r>
            <a:r>
              <a:rPr lang="en-US" dirty="0" smtClean="0"/>
              <a:t>)</a:t>
            </a:r>
          </a:p>
          <a:p>
            <a:endParaRPr lang="en-US" dirty="0" smtClean="0"/>
          </a:p>
          <a:p>
            <a:pPr algn="ctr"/>
            <a:r>
              <a:rPr lang="en-US" dirty="0" smtClean="0"/>
              <a:t>“John loves Mary”</a:t>
            </a:r>
          </a:p>
          <a:p>
            <a:pPr algn="ctr"/>
            <a:r>
              <a:rPr lang="en-US" dirty="0" smtClean="0"/>
              <a:t>“Mary loves John”</a:t>
            </a:r>
            <a:endParaRPr lang="en-US" dirty="0"/>
          </a:p>
          <a:p>
            <a:endParaRPr lang="en-US" dirty="0" smtClean="0"/>
          </a:p>
          <a:p>
            <a:r>
              <a:rPr lang="en-US" dirty="0" smtClean="0"/>
              <a:t>Connectionists </a:t>
            </a:r>
            <a:r>
              <a:rPr lang="en-US" dirty="0"/>
              <a:t>do not account for </a:t>
            </a:r>
            <a:r>
              <a:rPr lang="en-US" dirty="0" err="1" smtClean="0"/>
              <a:t>systematicity</a:t>
            </a:r>
            <a:r>
              <a:rPr lang="en-US" dirty="0" smtClean="0"/>
              <a:t>, although it can be trained to. </a:t>
            </a:r>
          </a:p>
          <a:p>
            <a:r>
              <a:rPr lang="en-US" b="1" dirty="0" smtClean="0">
                <a:solidFill>
                  <a:srgbClr val="00B050"/>
                </a:solidFill>
              </a:rPr>
              <a:t>Responses:</a:t>
            </a:r>
            <a:r>
              <a:rPr lang="en-US" dirty="0" smtClean="0"/>
              <a:t>   Elman (1990), </a:t>
            </a:r>
            <a:r>
              <a:rPr lang="en-US" dirty="0" err="1" smtClean="0"/>
              <a:t>Smolensky</a:t>
            </a:r>
            <a:r>
              <a:rPr lang="en-US" dirty="0" smtClean="0"/>
              <a:t> (1990), </a:t>
            </a:r>
            <a:r>
              <a:rPr lang="en-US" dirty="0" err="1" smtClean="0"/>
              <a:t>Pollak</a:t>
            </a:r>
            <a:r>
              <a:rPr lang="en-US" dirty="0" smtClean="0"/>
              <a:t> (1990), etc. </a:t>
            </a:r>
            <a:endParaRPr lang="en-US" dirty="0"/>
          </a:p>
        </p:txBody>
      </p:sp>
    </p:spTree>
    <p:extLst>
      <p:ext uri="{BB962C8B-B14F-4D97-AF65-F5344CB8AC3E}">
        <p14:creationId xmlns:p14="http://schemas.microsoft.com/office/powerpoint/2010/main" val="32264883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fade">
                                      <p:cBhvr>
                                        <p:cTn id="10" dur="500"/>
                                        <p:tgtEl>
                                          <p:spTgt spid="3">
                                            <p:txEl>
                                              <p:pRg st="2" end="2"/>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fade">
                                      <p:cBhvr>
                                        <p:cTn id="13" dur="500"/>
                                        <p:tgtEl>
                                          <p:spTgt spid="3">
                                            <p:txEl>
                                              <p:pRg st="3" end="3"/>
                                            </p:txEl>
                                          </p:spTgt>
                                        </p:tgtEl>
                                      </p:cBhvr>
                                    </p:animEffect>
                                  </p:childTnLst>
                                </p:cTn>
                              </p:par>
                              <p:par>
                                <p:cTn id="14" presetID="10" presetClass="entr" presetSubtype="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fade">
                                      <p:cBhvr>
                                        <p:cTn id="16" dur="500"/>
                                        <p:tgtEl>
                                          <p:spTgt spid="3">
                                            <p:txEl>
                                              <p:pRg st="5" end="5"/>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animEffect transition="in" filter="fade">
                                      <p:cBhvr>
                                        <p:cTn id="1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SHRUTI</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a:t>
            </a:r>
            <a:r>
              <a:rPr lang="en-US" dirty="0" err="1" smtClean="0"/>
              <a:t>Shastri</a:t>
            </a:r>
            <a:r>
              <a:rPr lang="en-US" dirty="0" smtClean="0"/>
              <a:t>, 1989)</a:t>
            </a:r>
            <a:endParaRPr lang="en-US" dirty="0"/>
          </a:p>
        </p:txBody>
      </p:sp>
      <p:pic>
        <p:nvPicPr>
          <p:cNvPr id="6146" name="Picture 2" descr="https://media.licdn.com/mpr/mpr/shrink_200_200/p/3/000/076/0ba/2273f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057400"/>
            <a:ext cx="4166525" cy="1477328"/>
          </a:xfrm>
          <a:prstGeom prst="rect">
            <a:avLst/>
          </a:prstGeom>
        </p:spPr>
        <p:txBody>
          <a:bodyPr wrap="none">
            <a:spAutoFit/>
          </a:bodyPr>
          <a:lstStyle/>
          <a:p>
            <a:r>
              <a:rPr lang="en-US" b="1" dirty="0" smtClean="0">
                <a:solidFill>
                  <a:srgbClr val="FF0000"/>
                </a:solidFill>
              </a:rPr>
              <a:t>Variable binding:   </a:t>
            </a:r>
          </a:p>
          <a:p>
            <a:pPr marL="285750" indent="-285750">
              <a:buFont typeface="Arial" panose="020B0604020202020204" pitchFamily="34" charset="0"/>
              <a:buChar char="•"/>
            </a:pPr>
            <a:r>
              <a:rPr lang="en-US" altLang="en-US" dirty="0" smtClean="0">
                <a:solidFill>
                  <a:srgbClr val="000000"/>
                </a:solidFill>
                <a:latin typeface="Times New Roman" pitchFamily="18" charset="0"/>
              </a:rPr>
              <a:t>conjunctive of  elements </a:t>
            </a:r>
            <a:r>
              <a:rPr lang="en-US" altLang="en-US" dirty="0">
                <a:solidFill>
                  <a:srgbClr val="000000"/>
                </a:solidFill>
                <a:latin typeface="Times New Roman" pitchFamily="18" charset="0"/>
              </a:rPr>
              <a:t>and properties </a:t>
            </a:r>
            <a:endParaRPr lang="en-US" altLang="en-US" dirty="0" smtClean="0">
              <a:solidFill>
                <a:srgbClr val="000000"/>
              </a:solidFill>
              <a:latin typeface="Times New Roman" pitchFamily="18" charset="0"/>
            </a:endParaRPr>
          </a:p>
          <a:p>
            <a:pPr marL="285750" indent="-285750">
              <a:buFont typeface="Arial" panose="020B0604020202020204" pitchFamily="34" charset="0"/>
              <a:buChar char="•"/>
            </a:pPr>
            <a:r>
              <a:rPr lang="en-US" dirty="0" smtClean="0">
                <a:solidFill>
                  <a:srgbClr val="000000"/>
                </a:solidFill>
                <a:latin typeface="Times New Roman" pitchFamily="18" charset="0"/>
              </a:rPr>
              <a:t>Variables of logical forms</a:t>
            </a:r>
            <a:endParaRPr lang="en-US" dirty="0" smtClean="0"/>
          </a:p>
          <a:p>
            <a:r>
              <a:rPr lang="en-US" b="1" dirty="0" smtClean="0"/>
              <a:t> </a:t>
            </a:r>
          </a:p>
          <a:p>
            <a:endParaRPr lang="en-US" b="1" dirty="0" smtClean="0"/>
          </a:p>
        </p:txBody>
      </p:sp>
      <p:graphicFrame>
        <p:nvGraphicFramePr>
          <p:cNvPr id="6" name="Table 5"/>
          <p:cNvGraphicFramePr>
            <a:graphicFrameLocks noGrp="1"/>
          </p:cNvGraphicFramePr>
          <p:nvPr>
            <p:extLst>
              <p:ext uri="{D42A27DB-BD31-4B8C-83A1-F6EECF244321}">
                <p14:modId xmlns:p14="http://schemas.microsoft.com/office/powerpoint/2010/main" val="253884336"/>
              </p:ext>
            </p:extLst>
          </p:nvPr>
        </p:nvGraphicFramePr>
        <p:xfrm>
          <a:off x="5399631" y="2179320"/>
          <a:ext cx="1219200" cy="1097280"/>
        </p:xfrm>
        <a:graphic>
          <a:graphicData uri="http://schemas.openxmlformats.org/drawingml/2006/table">
            <a:tbl>
              <a:tblPr firstRow="1" bandRow="1">
                <a:tableStyleId>{5940675A-B579-460E-94D1-54222C63F5DA}</a:tableStyleId>
              </a:tblPr>
              <a:tblGrid>
                <a:gridCol w="406400"/>
                <a:gridCol w="406400"/>
                <a:gridCol w="406400"/>
              </a:tblGrid>
              <a:tr h="296333">
                <a:tc>
                  <a:txBody>
                    <a:bodyPr/>
                    <a:lstStyle/>
                    <a:p>
                      <a:endParaRPr lang="en-US" dirty="0"/>
                    </a:p>
                  </a:txBody>
                  <a:tcPr/>
                </a:tc>
                <a:tc>
                  <a:txBody>
                    <a:bodyPr/>
                    <a:lstStyle/>
                    <a:p>
                      <a:endParaRPr lang="en-US" dirty="0"/>
                    </a:p>
                  </a:txBody>
                  <a:tcPr/>
                </a:tc>
                <a:tc>
                  <a:txBody>
                    <a:bodyPr/>
                    <a:lstStyle/>
                    <a:p>
                      <a:endParaRPr lang="en-US" dirty="0"/>
                    </a:p>
                  </a:txBody>
                  <a:tcPr>
                    <a:solidFill>
                      <a:schemeClr val="tx1"/>
                    </a:solidFill>
                  </a:tcPr>
                </a:tc>
              </a:tr>
              <a:tr h="296333">
                <a:tc>
                  <a:txBody>
                    <a:bodyPr/>
                    <a:lstStyle/>
                    <a:p>
                      <a:endParaRPr lang="en-US" dirty="0"/>
                    </a:p>
                  </a:txBody>
                  <a:tcPr>
                    <a:solidFill>
                      <a:schemeClr val="tx1"/>
                    </a:solidFill>
                  </a:tcPr>
                </a:tc>
                <a:tc>
                  <a:txBody>
                    <a:bodyPr/>
                    <a:lstStyle/>
                    <a:p>
                      <a:endParaRPr lang="en-US" dirty="0"/>
                    </a:p>
                  </a:txBody>
                  <a:tcPr/>
                </a:tc>
                <a:tc>
                  <a:txBody>
                    <a:bodyPr/>
                    <a:lstStyle/>
                    <a:p>
                      <a:endParaRPr lang="en-US" dirty="0"/>
                    </a:p>
                  </a:txBody>
                  <a:tcPr/>
                </a:tc>
              </a:tr>
              <a:tr h="296333">
                <a:tc>
                  <a:txBody>
                    <a:bodyPr/>
                    <a:lstStyle/>
                    <a:p>
                      <a:endParaRPr lang="en-US" dirty="0"/>
                    </a:p>
                  </a:txBody>
                  <a:tcPr>
                    <a:solidFill>
                      <a:schemeClr val="tx1"/>
                    </a:solidFill>
                  </a:tcPr>
                </a:tc>
                <a:tc>
                  <a:txBody>
                    <a:bodyPr/>
                    <a:lstStyle/>
                    <a:p>
                      <a:endParaRPr lang="en-US"/>
                    </a:p>
                  </a:txBody>
                  <a:tcPr/>
                </a:tc>
                <a:tc>
                  <a:txBody>
                    <a:bodyPr/>
                    <a:lstStyle/>
                    <a:p>
                      <a:endParaRPr lang="en-US" dirty="0"/>
                    </a:p>
                  </a:txBody>
                  <a:tcPr/>
                </a:tc>
              </a:tr>
            </a:tbl>
          </a:graphicData>
        </a:graphic>
      </p:graphicFrame>
      <p:sp>
        <p:nvSpPr>
          <p:cNvPr id="7" name="TextBox 6"/>
          <p:cNvSpPr txBox="1"/>
          <p:nvPr/>
        </p:nvSpPr>
        <p:spPr>
          <a:xfrm>
            <a:off x="4572000" y="2242449"/>
            <a:ext cx="888448" cy="1015663"/>
          </a:xfrm>
          <a:prstGeom prst="rect">
            <a:avLst/>
          </a:prstGeom>
          <a:noFill/>
        </p:spPr>
        <p:txBody>
          <a:bodyPr wrap="none" rtlCol="0">
            <a:spAutoFit/>
          </a:bodyPr>
          <a:lstStyle/>
          <a:p>
            <a:pPr algn="r"/>
            <a:r>
              <a:rPr lang="en-US" sz="1200" dirty="0" smtClean="0"/>
              <a:t>Circle </a:t>
            </a:r>
          </a:p>
          <a:p>
            <a:pPr algn="r"/>
            <a:endParaRPr lang="en-US" sz="1200" dirty="0" smtClean="0"/>
          </a:p>
          <a:p>
            <a:pPr algn="r"/>
            <a:r>
              <a:rPr lang="en-US" sz="1200" dirty="0" smtClean="0"/>
              <a:t>Rectangle </a:t>
            </a:r>
          </a:p>
          <a:p>
            <a:pPr algn="r"/>
            <a:endParaRPr lang="en-US" sz="1200" dirty="0" smtClean="0"/>
          </a:p>
          <a:p>
            <a:pPr algn="r"/>
            <a:r>
              <a:rPr lang="en-US" sz="1200" dirty="0" smtClean="0"/>
              <a:t>Triangle </a:t>
            </a:r>
            <a:endParaRPr lang="en-US" sz="1200" dirty="0"/>
          </a:p>
        </p:txBody>
      </p:sp>
      <p:sp>
        <p:nvSpPr>
          <p:cNvPr id="9" name="TextBox 8"/>
          <p:cNvSpPr txBox="1"/>
          <p:nvPr/>
        </p:nvSpPr>
        <p:spPr>
          <a:xfrm>
            <a:off x="5356354" y="1902321"/>
            <a:ext cx="1330814" cy="276999"/>
          </a:xfrm>
          <a:prstGeom prst="rect">
            <a:avLst/>
          </a:prstGeom>
          <a:noFill/>
        </p:spPr>
        <p:txBody>
          <a:bodyPr wrap="none" rtlCol="0">
            <a:spAutoFit/>
          </a:bodyPr>
          <a:lstStyle/>
          <a:p>
            <a:pPr algn="r"/>
            <a:r>
              <a:rPr lang="en-US" sz="1200" dirty="0" smtClean="0"/>
              <a:t>Red  Blue  Green</a:t>
            </a:r>
            <a:endParaRPr lang="en-US" sz="1200" dirty="0"/>
          </a:p>
        </p:txBody>
      </p:sp>
      <p:grpSp>
        <p:nvGrpSpPr>
          <p:cNvPr id="18" name="Group 17"/>
          <p:cNvGrpSpPr>
            <a:grpSpLocks/>
          </p:cNvGrpSpPr>
          <p:nvPr/>
        </p:nvGrpSpPr>
        <p:grpSpPr bwMode="auto">
          <a:xfrm>
            <a:off x="1143000" y="3657600"/>
            <a:ext cx="3200403" cy="2209800"/>
            <a:chOff x="491" y="2160"/>
            <a:chExt cx="3157" cy="2112"/>
          </a:xfrm>
        </p:grpSpPr>
        <p:grpSp>
          <p:nvGrpSpPr>
            <p:cNvPr id="19" name="Group 18"/>
            <p:cNvGrpSpPr>
              <a:grpSpLocks/>
            </p:cNvGrpSpPr>
            <p:nvPr/>
          </p:nvGrpSpPr>
          <p:grpSpPr bwMode="auto">
            <a:xfrm>
              <a:off x="2747" y="3456"/>
              <a:ext cx="901" cy="816"/>
              <a:chOff x="2592" y="2688"/>
              <a:chExt cx="901" cy="816"/>
            </a:xfrm>
          </p:grpSpPr>
          <p:sp>
            <p:nvSpPr>
              <p:cNvPr id="24" name="Line 4"/>
              <p:cNvSpPr>
                <a:spLocks noChangeShapeType="1"/>
              </p:cNvSpPr>
              <p:nvPr/>
            </p:nvSpPr>
            <p:spPr bwMode="auto">
              <a:xfrm>
                <a:off x="2592" y="2832"/>
                <a:ext cx="336"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pic>
            <p:nvPicPr>
              <p:cNvPr id="25" name="Picture 24" descr="bwrs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928" y="2688"/>
                <a:ext cx="565" cy="816"/>
              </a:xfrm>
              <a:prstGeom prst="rect">
                <a:avLst/>
              </a:prstGeom>
              <a:noFill/>
              <a:extLst>
                <a:ext uri="{909E8E84-426E-40DD-AFC4-6F175D3DCCD1}">
                  <a14:hiddenFill xmlns:a14="http://schemas.microsoft.com/office/drawing/2010/main">
                    <a:solidFill>
                      <a:srgbClr val="FFFFFF"/>
                    </a:solidFill>
                  </a14:hiddenFill>
                </a:ext>
              </a:extLst>
            </p:spPr>
          </p:pic>
        </p:grpSp>
        <p:pic>
          <p:nvPicPr>
            <p:cNvPr id="20" name="Picture 19" descr="rwbrain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44" y="2160"/>
              <a:ext cx="1979" cy="1681"/>
            </a:xfrm>
            <a:prstGeom prst="rect">
              <a:avLst/>
            </a:prstGeom>
            <a:noFill/>
            <a:extLst>
              <a:ext uri="{909E8E84-426E-40DD-AFC4-6F175D3DCCD1}">
                <a14:hiddenFill xmlns:a14="http://schemas.microsoft.com/office/drawing/2010/main">
                  <a:solidFill>
                    <a:srgbClr val="FFFFFF"/>
                  </a:solidFill>
                </a14:hiddenFill>
              </a:ext>
            </a:extLst>
          </p:spPr>
        </p:pic>
        <p:grpSp>
          <p:nvGrpSpPr>
            <p:cNvPr id="21" name="Group 20"/>
            <p:cNvGrpSpPr>
              <a:grpSpLocks/>
            </p:cNvGrpSpPr>
            <p:nvPr/>
          </p:nvGrpSpPr>
          <p:grpSpPr bwMode="auto">
            <a:xfrm>
              <a:off x="491" y="2640"/>
              <a:ext cx="1152" cy="600"/>
              <a:chOff x="432" y="1968"/>
              <a:chExt cx="1152" cy="600"/>
            </a:xfrm>
          </p:grpSpPr>
          <p:sp>
            <p:nvSpPr>
              <p:cNvPr id="22" name="Line 8"/>
              <p:cNvSpPr>
                <a:spLocks noChangeShapeType="1"/>
              </p:cNvSpPr>
              <p:nvPr/>
            </p:nvSpPr>
            <p:spPr bwMode="auto">
              <a:xfrm>
                <a:off x="960" y="2256"/>
                <a:ext cx="624" cy="4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defPPr>
                  <a:defRPr lang="en-US"/>
                </a:defPPr>
                <a:lvl1pPr algn="l" rtl="0" fontAlgn="base">
                  <a:spcBef>
                    <a:spcPct val="0"/>
                  </a:spcBef>
                  <a:spcAft>
                    <a:spcPct val="0"/>
                  </a:spcAft>
                  <a:defRPr kern="1200">
                    <a:solidFill>
                      <a:schemeClr val="tx1"/>
                    </a:solidFill>
                    <a:latin typeface="Arial" charset="0"/>
                    <a:ea typeface="+mn-ea"/>
                    <a:cs typeface="+mn-cs"/>
                  </a:defRPr>
                </a:lvl1pPr>
                <a:lvl2pPr marL="457200" algn="l" rtl="0" fontAlgn="base">
                  <a:spcBef>
                    <a:spcPct val="0"/>
                  </a:spcBef>
                  <a:spcAft>
                    <a:spcPct val="0"/>
                  </a:spcAft>
                  <a:defRPr kern="1200">
                    <a:solidFill>
                      <a:schemeClr val="tx1"/>
                    </a:solidFill>
                    <a:latin typeface="Arial" charset="0"/>
                    <a:ea typeface="+mn-ea"/>
                    <a:cs typeface="+mn-cs"/>
                  </a:defRPr>
                </a:lvl2pPr>
                <a:lvl3pPr marL="914400" algn="l" rtl="0" fontAlgn="base">
                  <a:spcBef>
                    <a:spcPct val="0"/>
                  </a:spcBef>
                  <a:spcAft>
                    <a:spcPct val="0"/>
                  </a:spcAft>
                  <a:defRPr kern="1200">
                    <a:solidFill>
                      <a:schemeClr val="tx1"/>
                    </a:solidFill>
                    <a:latin typeface="Arial" charset="0"/>
                    <a:ea typeface="+mn-ea"/>
                    <a:cs typeface="+mn-cs"/>
                  </a:defRPr>
                </a:lvl3pPr>
                <a:lvl4pPr marL="1371600" algn="l" rtl="0" fontAlgn="base">
                  <a:spcBef>
                    <a:spcPct val="0"/>
                  </a:spcBef>
                  <a:spcAft>
                    <a:spcPct val="0"/>
                  </a:spcAft>
                  <a:defRPr kern="1200">
                    <a:solidFill>
                      <a:schemeClr val="tx1"/>
                    </a:solidFill>
                    <a:latin typeface="Arial" charset="0"/>
                    <a:ea typeface="+mn-ea"/>
                    <a:cs typeface="+mn-cs"/>
                  </a:defRPr>
                </a:lvl4pPr>
                <a:lvl5pPr marL="1828800" algn="l" rtl="0" fontAlgn="base">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endParaRPr lang="en-US"/>
              </a:p>
            </p:txBody>
          </p:sp>
          <p:pic>
            <p:nvPicPr>
              <p:cNvPr id="23" name="Picture 22" descr="cl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2" y="1968"/>
                <a:ext cx="600" cy="600"/>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6" name="Picture 25"/>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5867400" y="4158055"/>
            <a:ext cx="1295400" cy="167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Left-Right Arrow 4"/>
          <p:cNvSpPr/>
          <p:nvPr/>
        </p:nvSpPr>
        <p:spPr>
          <a:xfrm>
            <a:off x="4724400" y="4724400"/>
            <a:ext cx="838200" cy="439882"/>
          </a:xfrm>
          <a:prstGeom prst="leftRightArrow">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5494167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SHRUTI</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a:t>
            </a:r>
            <a:r>
              <a:rPr lang="en-US" dirty="0" err="1" smtClean="0"/>
              <a:t>Shastri</a:t>
            </a:r>
            <a:r>
              <a:rPr lang="en-US" dirty="0" smtClean="0"/>
              <a:t>, 1989)</a:t>
            </a:r>
            <a:endParaRPr lang="en-US" dirty="0"/>
          </a:p>
        </p:txBody>
      </p:sp>
      <p:pic>
        <p:nvPicPr>
          <p:cNvPr id="6146" name="Picture 2" descr="https://media.licdn.com/mpr/mpr/shrink_200_200/p/3/000/076/0ba/2273f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05000" cy="190500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057400"/>
            <a:ext cx="5301516" cy="369332"/>
          </a:xfrm>
          <a:prstGeom prst="rect">
            <a:avLst/>
          </a:prstGeom>
        </p:spPr>
        <p:txBody>
          <a:bodyPr wrap="none">
            <a:spAutoFit/>
          </a:bodyPr>
          <a:lstStyle/>
          <a:p>
            <a:r>
              <a:rPr lang="en-US" b="1" dirty="0" smtClean="0"/>
              <a:t>Variable </a:t>
            </a:r>
            <a:r>
              <a:rPr lang="en-US" b="1" dirty="0"/>
              <a:t>binding </a:t>
            </a:r>
            <a:r>
              <a:rPr lang="en-US" dirty="0"/>
              <a:t>by </a:t>
            </a:r>
            <a:r>
              <a:rPr lang="en-US" b="1" dirty="0">
                <a:solidFill>
                  <a:srgbClr val="00B050"/>
                </a:solidFill>
              </a:rPr>
              <a:t>synchronization of neurons</a:t>
            </a:r>
            <a:r>
              <a:rPr lang="en-US" dirty="0" smtClean="0"/>
              <a:t>.</a:t>
            </a:r>
            <a:endParaRPr lang="en-US" dirty="0"/>
          </a:p>
        </p:txBody>
      </p:sp>
      <p:pic>
        <p:nvPicPr>
          <p:cNvPr id="717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34000" y="2895600"/>
            <a:ext cx="3192236"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717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06159" y="2825186"/>
            <a:ext cx="3770641" cy="241832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96640175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SHRUTI</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a:t>
            </a:r>
            <a:r>
              <a:rPr lang="en-US" dirty="0" err="1" smtClean="0"/>
              <a:t>Shastri</a:t>
            </a:r>
            <a:r>
              <a:rPr lang="en-US" dirty="0" smtClean="0"/>
              <a:t>, 1989)</a:t>
            </a:r>
            <a:endParaRPr lang="en-US" dirty="0"/>
          </a:p>
        </p:txBody>
      </p:sp>
      <p:pic>
        <p:nvPicPr>
          <p:cNvPr id="6146" name="Picture 2" descr="https://media.licdn.com/mpr/mpr/shrink_200_200/p/3/000/076/0ba/2273f3b.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858000" y="228600"/>
            <a:ext cx="1905000" cy="1905000"/>
          </a:xfrm>
          <a:prstGeom prst="rect">
            <a:avLst/>
          </a:prstGeom>
          <a:noFill/>
          <a:extLst>
            <a:ext uri="{909E8E84-426E-40DD-AFC4-6F175D3DCCD1}">
              <a14:hiddenFill xmlns:a14="http://schemas.microsoft.com/office/drawing/2010/main">
                <a:solidFill>
                  <a:srgbClr val="FFFFFF"/>
                </a:solidFill>
              </a14:hiddenFill>
            </a:ext>
          </a:extLst>
        </p:spPr>
      </p:pic>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38400" y="2441944"/>
            <a:ext cx="4035056" cy="4035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5" name="Rectangle 4"/>
          <p:cNvSpPr/>
          <p:nvPr/>
        </p:nvSpPr>
        <p:spPr>
          <a:xfrm>
            <a:off x="872175" y="2069068"/>
            <a:ext cx="4134465" cy="369332"/>
          </a:xfrm>
          <a:prstGeom prst="rect">
            <a:avLst/>
          </a:prstGeom>
        </p:spPr>
        <p:txBody>
          <a:bodyPr wrap="none">
            <a:spAutoFit/>
          </a:bodyPr>
          <a:lstStyle/>
          <a:p>
            <a:r>
              <a:rPr lang="en-US" dirty="0" smtClean="0"/>
              <a:t>Dynamic binding for First order logic! </a:t>
            </a:r>
            <a:endParaRPr lang="en-US" dirty="0"/>
          </a:p>
        </p:txBody>
      </p:sp>
    </p:spTree>
    <p:extLst>
      <p:ext uri="{BB962C8B-B14F-4D97-AF65-F5344CB8AC3E}">
        <p14:creationId xmlns:p14="http://schemas.microsoft.com/office/powerpoint/2010/main" val="379196968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62000" y="-304800"/>
            <a:ext cx="6400800" cy="1600200"/>
          </a:xfrm>
        </p:spPr>
        <p:txBody>
          <a:bodyPr/>
          <a:lstStyle/>
          <a:p>
            <a:pPr algn="l"/>
            <a:r>
              <a:rPr lang="en-US" sz="4000" dirty="0" smtClean="0"/>
              <a:t>Neural-Symbolic models</a:t>
            </a:r>
            <a:endParaRPr lang="en-US" dirty="0"/>
          </a:p>
        </p:txBody>
      </p:sp>
      <p:sp>
        <p:nvSpPr>
          <p:cNvPr id="3" name="Content Placeholder 2"/>
          <p:cNvSpPr>
            <a:spLocks noGrp="1"/>
          </p:cNvSpPr>
          <p:nvPr>
            <p:ph idx="1"/>
          </p:nvPr>
        </p:nvSpPr>
        <p:spPr>
          <a:xfrm>
            <a:off x="381000" y="1265237"/>
            <a:ext cx="8229600" cy="4525963"/>
          </a:xfrm>
        </p:spPr>
        <p:txBody>
          <a:bodyPr/>
          <a:lstStyle/>
          <a:p>
            <a:r>
              <a:rPr lang="en-US" dirty="0" smtClean="0"/>
              <a:t>(90s-now)</a:t>
            </a:r>
            <a:endParaRPr lang="en-US" dirty="0"/>
          </a:p>
        </p:txBody>
      </p:sp>
      <p:pic>
        <p:nvPicPr>
          <p:cNvPr id="92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4600" y="2895600"/>
            <a:ext cx="4138534" cy="23526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66098034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solidFill>
                  <a:schemeClr val="tx1"/>
                </a:solidFill>
              </a:rPr>
              <a:t>Lenant</a:t>
            </a:r>
            <a:endParaRPr lang="en-US" sz="1600" b="1" dirty="0">
              <a:solidFill>
                <a:schemeClr val="tx1"/>
              </a:solidFill>
            </a:endParaRPr>
          </a:p>
          <a:p>
            <a:pPr algn="ctr"/>
            <a:r>
              <a:rPr lang="en-US" sz="1600" i="1" dirty="0" err="1" smtClean="0">
                <a:solidFill>
                  <a:schemeClr val="tx1"/>
                </a:solidFill>
              </a:rPr>
              <a:t>Cyc</a:t>
            </a:r>
            <a:endParaRPr lang="en-US" sz="1600" i="1" dirty="0">
              <a:solidFill>
                <a:schemeClr val="tx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41318331"/>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600200"/>
          </a:xfrm>
        </p:spPr>
        <p:txBody>
          <a:bodyPr/>
          <a:lstStyle/>
          <a:p>
            <a:pPr algn="l"/>
            <a:r>
              <a:rPr lang="en-US" sz="6000" dirty="0" smtClean="0"/>
              <a:t>Representation </a:t>
            </a:r>
            <a:br>
              <a:rPr lang="en-US" sz="6000" dirty="0" smtClean="0"/>
            </a:br>
            <a:r>
              <a:rPr lang="en-US" sz="6000" dirty="0" smtClean="0"/>
              <a:t>Necessary?</a:t>
            </a:r>
            <a:endParaRPr lang="en-US" sz="6000" dirty="0"/>
          </a:p>
        </p:txBody>
      </p:sp>
      <p:sp>
        <p:nvSpPr>
          <p:cNvPr id="3" name="Content Placeholder 2"/>
          <p:cNvSpPr>
            <a:spLocks noGrp="1"/>
          </p:cNvSpPr>
          <p:nvPr>
            <p:ph idx="1"/>
          </p:nvPr>
        </p:nvSpPr>
        <p:spPr>
          <a:xfrm>
            <a:off x="304800" y="1905000"/>
            <a:ext cx="3886200" cy="609600"/>
          </a:xfrm>
        </p:spPr>
        <p:txBody>
          <a:bodyPr/>
          <a:lstStyle/>
          <a:p>
            <a:pPr marL="0" indent="0">
              <a:buNone/>
            </a:pPr>
            <a:r>
              <a:rPr lang="en-US" dirty="0" smtClean="0"/>
              <a:t>(Rodney Brooks, 1991)</a:t>
            </a:r>
            <a:endParaRPr lang="en-US" dirty="0"/>
          </a:p>
        </p:txBody>
      </p:sp>
      <p:pic>
        <p:nvPicPr>
          <p:cNvPr id="10242" name="Picture 2" descr="http://www.robotmart.ru/product_images/rodney-brooks-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228600"/>
            <a:ext cx="3422469"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390733" y="2602468"/>
            <a:ext cx="8551289" cy="3693319"/>
          </a:xfrm>
          <a:prstGeom prst="rect">
            <a:avLst/>
          </a:prstGeom>
        </p:spPr>
        <p:txBody>
          <a:bodyPr wrap="square">
            <a:spAutoFit/>
          </a:bodyPr>
          <a:lstStyle/>
          <a:p>
            <a:pPr marL="285750" indent="-285750">
              <a:buFont typeface="Arial" panose="020B0604020202020204" pitchFamily="34" charset="0"/>
              <a:buChar char="•"/>
            </a:pPr>
            <a:r>
              <a:rPr lang="en-US" dirty="0" smtClean="0"/>
              <a:t>MIT CSAIL, Roboticist </a:t>
            </a:r>
            <a:endParaRPr lang="en-GB" altLang="en-US" dirty="0" smtClean="0"/>
          </a:p>
          <a:p>
            <a:pPr marL="285750" indent="-285750">
              <a:buFont typeface="Arial" panose="020B0604020202020204" pitchFamily="34" charset="0"/>
              <a:buChar char="•"/>
            </a:pPr>
            <a:r>
              <a:rPr lang="en-GB" altLang="en-US" dirty="0"/>
              <a:t>Brooks, R.A. (1990) </a:t>
            </a:r>
            <a:r>
              <a:rPr lang="en-GB" altLang="en-US" dirty="0">
                <a:solidFill>
                  <a:schemeClr val="accent1"/>
                </a:solidFill>
              </a:rPr>
              <a:t>Elephants don’t play chess</a:t>
            </a:r>
            <a:r>
              <a:rPr lang="en-GB" altLang="en-US" dirty="0"/>
              <a:t>. In Pattie </a:t>
            </a:r>
            <a:r>
              <a:rPr lang="en-GB" altLang="en-US" dirty="0" err="1"/>
              <a:t>Maes</a:t>
            </a:r>
            <a:r>
              <a:rPr lang="en-GB" altLang="en-US" dirty="0"/>
              <a:t> (Ed.) </a:t>
            </a:r>
            <a:r>
              <a:rPr lang="en-GB" altLang="en-US" i="1" dirty="0"/>
              <a:t>Designing autonomous agents</a:t>
            </a:r>
            <a:r>
              <a:rPr lang="en-GB" altLang="en-US" dirty="0"/>
              <a:t>.  Cambridge, Mass, MIT Press</a:t>
            </a:r>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smtClean="0"/>
              <a:t>Brooks</a:t>
            </a:r>
            <a:r>
              <a:rPr lang="en-GB" altLang="en-US" dirty="0"/>
              <a:t>, R.A. (1991) </a:t>
            </a:r>
            <a:r>
              <a:rPr lang="en-GB" altLang="en-US" dirty="0">
                <a:solidFill>
                  <a:schemeClr val="accent1"/>
                </a:solidFill>
              </a:rPr>
              <a:t>Intelligence without </a:t>
            </a:r>
            <a:r>
              <a:rPr lang="en-GB" altLang="en-US" dirty="0" smtClean="0">
                <a:solidFill>
                  <a:schemeClr val="accent1"/>
                </a:solidFill>
              </a:rPr>
              <a:t>Representation</a:t>
            </a:r>
            <a:r>
              <a:rPr lang="en-GB" altLang="en-US" dirty="0" smtClean="0"/>
              <a:t>. </a:t>
            </a:r>
            <a:r>
              <a:rPr lang="en-GB" altLang="en-US" i="1" dirty="0"/>
              <a:t>Artificial Intelligence</a:t>
            </a:r>
            <a:r>
              <a:rPr lang="en-GB" altLang="en-US" dirty="0"/>
              <a:t>, 47, 139-159. </a:t>
            </a:r>
            <a:endParaRPr lang="fa-IR" altLang="en-US" dirty="0" smtClean="0"/>
          </a:p>
          <a:p>
            <a:pPr marL="285750" indent="-285750">
              <a:buFont typeface="Arial" panose="020B0604020202020204" pitchFamily="34" charset="0"/>
              <a:buChar char="•"/>
            </a:pPr>
            <a:r>
              <a:rPr lang="en-GB" altLang="en-US" dirty="0"/>
              <a:t>Brooks, R.A. (1991) </a:t>
            </a:r>
            <a:r>
              <a:rPr lang="en-GB" altLang="en-US" dirty="0">
                <a:solidFill>
                  <a:schemeClr val="accent1"/>
                </a:solidFill>
              </a:rPr>
              <a:t>Intelligence without Reason. </a:t>
            </a:r>
            <a:r>
              <a:rPr lang="en-GB" altLang="en-US" dirty="0"/>
              <a:t>In </a:t>
            </a:r>
            <a:r>
              <a:rPr lang="en-GB" altLang="en-US" i="1" dirty="0"/>
              <a:t>Proceedings of the 12</a:t>
            </a:r>
            <a:r>
              <a:rPr lang="en-GB" altLang="en-US" i="1" baseline="30000" dirty="0"/>
              <a:t>th</a:t>
            </a:r>
            <a:r>
              <a:rPr lang="en-GB" altLang="en-US" i="1" dirty="0"/>
              <a:t> International Joint Conference on Artificial Intelligence</a:t>
            </a:r>
            <a:r>
              <a:rPr lang="en-GB" altLang="en-US" dirty="0"/>
              <a:t>. Morgan Kauffman. </a:t>
            </a:r>
          </a:p>
          <a:p>
            <a:pPr marL="285750" indent="-285750">
              <a:buFont typeface="Arial" panose="020B0604020202020204" pitchFamily="34" charset="0"/>
              <a:buChar char="•"/>
            </a:pPr>
            <a:endParaRPr lang="en-GB" altLang="en-US" dirty="0"/>
          </a:p>
          <a:p>
            <a:endParaRPr lang="en-GB" altLang="en-US" dirty="0" smtClean="0"/>
          </a:p>
          <a:p>
            <a:endParaRPr lang="en-US" dirty="0"/>
          </a:p>
        </p:txBody>
      </p:sp>
      <p:sp>
        <p:nvSpPr>
          <p:cNvPr id="4" name="Rectangle 3"/>
          <p:cNvSpPr/>
          <p:nvPr/>
        </p:nvSpPr>
        <p:spPr>
          <a:xfrm>
            <a:off x="2065612" y="3581400"/>
            <a:ext cx="5249588"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altLang="en-US" b="1" dirty="0"/>
              <a:t>Elephants don’t play chess – but still intelligent</a:t>
            </a:r>
            <a:endParaRPr lang="en-US" b="1" dirty="0"/>
          </a:p>
        </p:txBody>
      </p:sp>
    </p:spTree>
    <p:extLst>
      <p:ext uri="{BB962C8B-B14F-4D97-AF65-F5344CB8AC3E}">
        <p14:creationId xmlns:p14="http://schemas.microsoft.com/office/powerpoint/2010/main" val="34089108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animEffect transition="in" filter="fade">
                                      <p:cBhvr>
                                        <p:cTn id="7" dur="500"/>
                                        <p:tgtEl>
                                          <p:spTgt spid="5">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5" end="5"/>
                                            </p:txEl>
                                          </p:spTgt>
                                        </p:tgtEl>
                                        <p:attrNameLst>
                                          <p:attrName>style.visibility</p:attrName>
                                        </p:attrNameLst>
                                      </p:cBhvr>
                                      <p:to>
                                        <p:strVal val="visible"/>
                                      </p:to>
                                    </p:set>
                                    <p:animEffect transition="in" filter="fade">
                                      <p:cBhvr>
                                        <p:cTn id="17" dur="500"/>
                                        <p:tgtEl>
                                          <p:spTgt spid="5">
                                            <p:txEl>
                                              <p:pRg st="5" end="5"/>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6" end="6"/>
                                            </p:txEl>
                                          </p:spTgt>
                                        </p:tgtEl>
                                        <p:attrNameLst>
                                          <p:attrName>style.visibility</p:attrName>
                                        </p:attrNameLst>
                                      </p:cBhvr>
                                      <p:to>
                                        <p:strVal val="visible"/>
                                      </p:to>
                                    </p:set>
                                    <p:animEffect transition="in" filter="fade">
                                      <p:cBhvr>
                                        <p:cTn id="22" dur="500"/>
                                        <p:tgtEl>
                                          <p:spTgt spid="5">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2743200" y="609600"/>
            <a:ext cx="32766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Input</a:t>
            </a:r>
            <a:endParaRPr lang="en-US" sz="2800" dirty="0"/>
          </a:p>
        </p:txBody>
      </p:sp>
      <p:sp>
        <p:nvSpPr>
          <p:cNvPr id="6" name="Rounded Rectangle 5"/>
          <p:cNvSpPr/>
          <p:nvPr/>
        </p:nvSpPr>
        <p:spPr>
          <a:xfrm>
            <a:off x="2754217" y="5562600"/>
            <a:ext cx="32766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Output</a:t>
            </a:r>
            <a:endParaRPr lang="en-US" sz="2800" dirty="0"/>
          </a:p>
        </p:txBody>
      </p:sp>
      <p:sp>
        <p:nvSpPr>
          <p:cNvPr id="7" name="Rounded Rectangle 6"/>
          <p:cNvSpPr/>
          <p:nvPr/>
        </p:nvSpPr>
        <p:spPr>
          <a:xfrm>
            <a:off x="2264885" y="1676400"/>
            <a:ext cx="4267200" cy="3374834"/>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8" name="Down Arrow 7"/>
          <p:cNvSpPr/>
          <p:nvPr/>
        </p:nvSpPr>
        <p:spPr>
          <a:xfrm>
            <a:off x="4191000" y="12412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Down Arrow 8"/>
          <p:cNvSpPr/>
          <p:nvPr/>
        </p:nvSpPr>
        <p:spPr>
          <a:xfrm>
            <a:off x="4196968" y="5138451"/>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0" name="TextBox 9"/>
          <p:cNvSpPr txBox="1"/>
          <p:nvPr/>
        </p:nvSpPr>
        <p:spPr>
          <a:xfrm>
            <a:off x="6874161" y="697468"/>
            <a:ext cx="2117439" cy="369332"/>
          </a:xfrm>
          <a:prstGeom prst="rect">
            <a:avLst/>
          </a:prstGeom>
          <a:noFill/>
        </p:spPr>
        <p:txBody>
          <a:bodyPr wrap="none" rtlCol="0">
            <a:spAutoFit/>
          </a:bodyPr>
          <a:lstStyle/>
          <a:p>
            <a:r>
              <a:rPr lang="en-US" dirty="0" smtClean="0"/>
              <a:t>“</a:t>
            </a:r>
            <a:r>
              <a:rPr lang="en-US" dirty="0" err="1" smtClean="0"/>
              <a:t>Yo</a:t>
            </a:r>
            <a:r>
              <a:rPr lang="en-US" dirty="0" smtClean="0"/>
              <a:t>  …what’s up?”</a:t>
            </a:r>
            <a:endParaRPr lang="en-US" dirty="0"/>
          </a:p>
        </p:txBody>
      </p:sp>
      <p:sp>
        <p:nvSpPr>
          <p:cNvPr id="11" name="TextBox 10"/>
          <p:cNvSpPr txBox="1"/>
          <p:nvPr/>
        </p:nvSpPr>
        <p:spPr>
          <a:xfrm>
            <a:off x="6934200" y="5486400"/>
            <a:ext cx="1946687" cy="646331"/>
          </a:xfrm>
          <a:prstGeom prst="rect">
            <a:avLst/>
          </a:prstGeom>
          <a:noFill/>
        </p:spPr>
        <p:txBody>
          <a:bodyPr wrap="none" rtlCol="0">
            <a:spAutoFit/>
          </a:bodyPr>
          <a:lstStyle/>
          <a:p>
            <a:r>
              <a:rPr lang="en-US" dirty="0" smtClean="0"/>
              <a:t>“</a:t>
            </a:r>
            <a:r>
              <a:rPr lang="en-US" dirty="0" err="1" smtClean="0"/>
              <a:t>Yo</a:t>
            </a:r>
            <a:r>
              <a:rPr lang="en-US" dirty="0" smtClean="0"/>
              <a:t>  …not much!</a:t>
            </a:r>
          </a:p>
          <a:p>
            <a:pPr algn="ctr"/>
            <a:r>
              <a:rPr lang="en-US" dirty="0" smtClean="0"/>
              <a:t>Sup yourself?!”</a:t>
            </a:r>
            <a:endParaRPr lang="en-US" dirty="0"/>
          </a:p>
        </p:txBody>
      </p:sp>
    </p:spTree>
    <p:extLst>
      <p:ext uri="{BB962C8B-B14F-4D97-AF65-F5344CB8AC3E}">
        <p14:creationId xmlns:p14="http://schemas.microsoft.com/office/powerpoint/2010/main" val="3479419145"/>
      </p:ext>
    </p:extLst>
  </p:cSld>
  <p:clrMapOvr>
    <a:masterClrMapping/>
  </p:clrMapOvr>
  <mc:AlternateContent xmlns:mc="http://schemas.openxmlformats.org/markup-compatibility/2006" xmlns:p14="http://schemas.microsoft.com/office/powerpoint/2010/main">
    <mc:Choice Requires="p14">
      <p:transition spd="slow" p14:dur="2000" advTm="415"/>
    </mc:Choice>
    <mc:Fallback xmlns="">
      <p:transition spd="slow" advTm="4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8"/>
                                        </p:tgtEl>
                                        <p:attrNameLst>
                                          <p:attrName>style.visibility</p:attrName>
                                        </p:attrNameLst>
                                      </p:cBhvr>
                                      <p:to>
                                        <p:strVal val="visible"/>
                                      </p:to>
                                    </p:set>
                                    <p:animEffect transition="in" filter="fade">
                                      <p:cBhvr>
                                        <p:cTn id="20" dur="500"/>
                                        <p:tgtEl>
                                          <p:spTgt spid="8"/>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p:bldP spid="11"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600200"/>
          </a:xfrm>
        </p:spPr>
        <p:txBody>
          <a:bodyPr/>
          <a:lstStyle/>
          <a:p>
            <a:pPr algn="l"/>
            <a:r>
              <a:rPr lang="en-US" sz="6000" dirty="0" smtClean="0"/>
              <a:t>Representation </a:t>
            </a:r>
            <a:br>
              <a:rPr lang="en-US" sz="6000" dirty="0" smtClean="0"/>
            </a:br>
            <a:r>
              <a:rPr lang="en-US" sz="6000" dirty="0" smtClean="0"/>
              <a:t>Necessary?</a:t>
            </a:r>
            <a:endParaRPr lang="en-US" sz="6000" dirty="0"/>
          </a:p>
        </p:txBody>
      </p:sp>
      <p:sp>
        <p:nvSpPr>
          <p:cNvPr id="3" name="Content Placeholder 2"/>
          <p:cNvSpPr>
            <a:spLocks noGrp="1"/>
          </p:cNvSpPr>
          <p:nvPr>
            <p:ph idx="1"/>
          </p:nvPr>
        </p:nvSpPr>
        <p:spPr>
          <a:xfrm>
            <a:off x="304800" y="1905000"/>
            <a:ext cx="3886200" cy="609600"/>
          </a:xfrm>
        </p:spPr>
        <p:txBody>
          <a:bodyPr/>
          <a:lstStyle/>
          <a:p>
            <a:pPr marL="0" indent="0">
              <a:buNone/>
            </a:pPr>
            <a:r>
              <a:rPr lang="en-US" dirty="0" smtClean="0"/>
              <a:t>(Rodney Brooks, 1991)</a:t>
            </a:r>
            <a:endParaRPr lang="en-US" dirty="0"/>
          </a:p>
        </p:txBody>
      </p:sp>
      <p:pic>
        <p:nvPicPr>
          <p:cNvPr id="10242" name="Picture 2" descr="http://www.robotmart.ru/product_images/rodney-brooks-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228600"/>
            <a:ext cx="3422469" cy="249555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28600" y="2603075"/>
            <a:ext cx="8942022" cy="3637919"/>
          </a:xfrm>
          <a:prstGeom prst="rect">
            <a:avLst/>
          </a:prstGeom>
        </p:spPr>
        <p:txBody>
          <a:bodyPr wrap="square">
            <a:spAutoFit/>
          </a:bodyPr>
          <a:lstStyle/>
          <a:p>
            <a:pPr>
              <a:lnSpc>
                <a:spcPct val="90000"/>
              </a:lnSpc>
            </a:pPr>
            <a:r>
              <a:rPr lang="en-GB" altLang="en-US" b="1" dirty="0" smtClean="0">
                <a:solidFill>
                  <a:srgbClr val="FF0000"/>
                </a:solidFill>
              </a:rPr>
              <a:t>Allen:</a:t>
            </a:r>
          </a:p>
          <a:p>
            <a:pPr marL="285750" indent="-285750">
              <a:lnSpc>
                <a:spcPct val="90000"/>
              </a:lnSpc>
              <a:buFont typeface="Arial" panose="020B0604020202020204" pitchFamily="34" charset="0"/>
              <a:buChar char="•"/>
            </a:pPr>
            <a:r>
              <a:rPr lang="en-GB" altLang="en-US" dirty="0" smtClean="0"/>
              <a:t>Can </a:t>
            </a:r>
            <a:r>
              <a:rPr lang="en-GB" altLang="en-US" dirty="0"/>
              <a:t>approach goal, while avoiding obstacles </a:t>
            </a:r>
            <a:r>
              <a:rPr lang="en-GB" altLang="en-US" dirty="0" smtClean="0"/>
              <a:t>–without </a:t>
            </a:r>
            <a:r>
              <a:rPr lang="en-GB" altLang="en-US" dirty="0"/>
              <a:t>plan or map of </a:t>
            </a:r>
            <a:r>
              <a:rPr lang="en-GB" altLang="en-US" dirty="0" smtClean="0"/>
              <a:t>environment</a:t>
            </a:r>
          </a:p>
          <a:p>
            <a:pPr marL="285750" indent="-285750">
              <a:buFont typeface="Arial" panose="020B0604020202020204" pitchFamily="34" charset="0"/>
              <a:buChar char="•"/>
            </a:pPr>
            <a:r>
              <a:rPr lang="en-GB" altLang="en-US" dirty="0"/>
              <a:t>Distance sensors, and 3 layers of control</a:t>
            </a:r>
          </a:p>
          <a:p>
            <a:endParaRPr lang="en-GB" altLang="en-US" dirty="0"/>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endParaRPr lang="en-GB" altLang="en-US" dirty="0" smtClean="0"/>
          </a:p>
          <a:p>
            <a:pPr marL="285750" indent="-285750">
              <a:buFont typeface="Arial" panose="020B0604020202020204" pitchFamily="34" charset="0"/>
              <a:buChar char="•"/>
            </a:pPr>
            <a:endParaRPr lang="en-GB" altLang="en-US" dirty="0"/>
          </a:p>
          <a:p>
            <a:pPr marL="285750" indent="-285750">
              <a:buFont typeface="Arial" panose="020B0604020202020204" pitchFamily="34" charset="0"/>
              <a:buChar char="•"/>
            </a:pPr>
            <a:r>
              <a:rPr lang="en-GB" altLang="en-US" dirty="0" smtClean="0"/>
              <a:t>Tight </a:t>
            </a:r>
            <a:r>
              <a:rPr lang="en-GB" altLang="en-US" dirty="0"/>
              <a:t>connection of perception to </a:t>
            </a:r>
            <a:r>
              <a:rPr lang="en-GB" altLang="en-US" dirty="0" smtClean="0"/>
              <a:t>action</a:t>
            </a:r>
          </a:p>
          <a:p>
            <a:pPr marL="285750" indent="-285750">
              <a:buFont typeface="Arial" panose="020B0604020202020204" pitchFamily="34" charset="0"/>
              <a:buChar char="•"/>
            </a:pPr>
            <a:r>
              <a:rPr lang="en-GB" altLang="en-US" dirty="0" err="1" smtClean="0"/>
              <a:t>Layerwise</a:t>
            </a:r>
            <a:r>
              <a:rPr lang="en-GB" altLang="en-US" dirty="0" smtClean="0"/>
              <a:t> design, working independently and in parallel.</a:t>
            </a:r>
          </a:p>
          <a:p>
            <a:pPr marL="285750" indent="-285750">
              <a:buFont typeface="Arial" panose="020B0604020202020204" pitchFamily="34" charset="0"/>
              <a:buChar char="•"/>
            </a:pPr>
            <a:r>
              <a:rPr lang="en-GB" altLang="en-US" dirty="0" smtClean="0"/>
              <a:t>Like combination of Finite State Machines </a:t>
            </a:r>
          </a:p>
          <a:p>
            <a:pPr marL="285750" indent="-285750">
              <a:buFont typeface="Arial" panose="020B0604020202020204" pitchFamily="34" charset="0"/>
              <a:buChar char="•"/>
            </a:pPr>
            <a:r>
              <a:rPr lang="en-GB" altLang="en-US" dirty="0" smtClean="0"/>
              <a:t>No symbolic representation</a:t>
            </a:r>
          </a:p>
          <a:p>
            <a:pPr marL="742950" lvl="1" indent="-285750">
              <a:buFont typeface="Arial" panose="020B0604020202020204" pitchFamily="34" charset="0"/>
              <a:buChar char="•"/>
            </a:pPr>
            <a:r>
              <a:rPr lang="en-GB" altLang="en-US" dirty="0" smtClean="0"/>
              <a:t>implicit and distribution inside FSMs. </a:t>
            </a:r>
          </a:p>
        </p:txBody>
      </p:sp>
      <p:sp>
        <p:nvSpPr>
          <p:cNvPr id="7" name="Rectangle 6"/>
          <p:cNvSpPr/>
          <p:nvPr/>
        </p:nvSpPr>
        <p:spPr>
          <a:xfrm>
            <a:off x="609600" y="3581400"/>
            <a:ext cx="8153400" cy="956203"/>
          </a:xfrm>
          <a:prstGeom prst="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nSpc>
                <a:spcPct val="90000"/>
              </a:lnSpc>
            </a:pPr>
            <a:r>
              <a:rPr lang="en-GB" altLang="en-US" b="1" dirty="0">
                <a:solidFill>
                  <a:schemeClr val="tx1"/>
                </a:solidFill>
              </a:rPr>
              <a:t>Layer 1</a:t>
            </a:r>
            <a:r>
              <a:rPr lang="en-GB" altLang="en-US" dirty="0">
                <a:solidFill>
                  <a:schemeClr val="tx1"/>
                </a:solidFill>
              </a:rPr>
              <a:t>: avoid static and dynamic objects – repulsed through distance sensors</a:t>
            </a:r>
          </a:p>
          <a:p>
            <a:pPr>
              <a:lnSpc>
                <a:spcPct val="90000"/>
              </a:lnSpc>
            </a:pPr>
            <a:r>
              <a:rPr lang="en-GB" altLang="en-US" b="1" dirty="0">
                <a:solidFill>
                  <a:schemeClr val="tx1"/>
                </a:solidFill>
              </a:rPr>
              <a:t>Layer 2:</a:t>
            </a:r>
            <a:r>
              <a:rPr lang="en-GB" altLang="en-US" dirty="0">
                <a:solidFill>
                  <a:schemeClr val="tx1"/>
                </a:solidFill>
              </a:rPr>
              <a:t> randomly wander about</a:t>
            </a:r>
          </a:p>
          <a:p>
            <a:pPr>
              <a:lnSpc>
                <a:spcPct val="90000"/>
              </a:lnSpc>
            </a:pPr>
            <a:r>
              <a:rPr lang="en-GB" altLang="en-US" b="1" dirty="0">
                <a:solidFill>
                  <a:schemeClr val="tx1"/>
                </a:solidFill>
              </a:rPr>
              <a:t>Layer 3:</a:t>
            </a:r>
            <a:r>
              <a:rPr lang="en-GB" altLang="en-US" dirty="0">
                <a:solidFill>
                  <a:schemeClr val="tx1"/>
                </a:solidFill>
              </a:rPr>
              <a:t> Head towards distant </a:t>
            </a:r>
            <a:r>
              <a:rPr lang="en-GB" altLang="en-US" dirty="0" smtClean="0">
                <a:solidFill>
                  <a:schemeClr val="tx1"/>
                </a:solidFill>
              </a:rPr>
              <a:t>places</a:t>
            </a:r>
            <a:endParaRPr lang="en-GB" altLang="en-US" dirty="0">
              <a:solidFill>
                <a:schemeClr val="tx1"/>
              </a:solidFill>
            </a:endParaRPr>
          </a:p>
        </p:txBody>
      </p:sp>
    </p:spTree>
    <p:extLst>
      <p:ext uri="{BB962C8B-B14F-4D97-AF65-F5344CB8AC3E}">
        <p14:creationId xmlns:p14="http://schemas.microsoft.com/office/powerpoint/2010/main" val="4167808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Effect transition="in" filter="fade">
                                      <p:cBhvr>
                                        <p:cTn id="7" dur="500"/>
                                        <p:tgtEl>
                                          <p:spTgt spid="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7">
                                            <p:txEl>
                                              <p:pRg st="1" end="1"/>
                                            </p:txEl>
                                          </p:spTgt>
                                        </p:tgtEl>
                                        <p:attrNameLst>
                                          <p:attrName>style.visibility</p:attrName>
                                        </p:attrNameLst>
                                      </p:cBhvr>
                                      <p:to>
                                        <p:strVal val="visible"/>
                                      </p:to>
                                    </p:set>
                                    <p:animEffect transition="in" filter="fade">
                                      <p:cBhvr>
                                        <p:cTn id="12" dur="500"/>
                                        <p:tgtEl>
                                          <p:spTgt spid="7">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8" end="8"/>
                                            </p:txEl>
                                          </p:spTgt>
                                        </p:tgtEl>
                                        <p:attrNameLst>
                                          <p:attrName>style.visibility</p:attrName>
                                        </p:attrNameLst>
                                      </p:cBhvr>
                                      <p:to>
                                        <p:strVal val="visible"/>
                                      </p:to>
                                    </p:set>
                                    <p:animEffect transition="in" filter="fade">
                                      <p:cBhvr>
                                        <p:cTn id="22" dur="500"/>
                                        <p:tgtEl>
                                          <p:spTgt spid="5">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5">
                                            <p:txEl>
                                              <p:pRg st="9" end="9"/>
                                            </p:txEl>
                                          </p:spTgt>
                                        </p:tgtEl>
                                        <p:attrNameLst>
                                          <p:attrName>style.visibility</p:attrName>
                                        </p:attrNameLst>
                                      </p:cBhvr>
                                      <p:to>
                                        <p:strVal val="visible"/>
                                      </p:to>
                                    </p:set>
                                    <p:animEffect transition="in" filter="fade">
                                      <p:cBhvr>
                                        <p:cTn id="27" dur="500"/>
                                        <p:tgtEl>
                                          <p:spTgt spid="5">
                                            <p:txEl>
                                              <p:pRg st="9" end="9"/>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5">
                                            <p:txEl>
                                              <p:pRg st="10" end="10"/>
                                            </p:txEl>
                                          </p:spTgt>
                                        </p:tgtEl>
                                        <p:attrNameLst>
                                          <p:attrName>style.visibility</p:attrName>
                                        </p:attrNameLst>
                                      </p:cBhvr>
                                      <p:to>
                                        <p:strVal val="visible"/>
                                      </p:to>
                                    </p:set>
                                    <p:animEffect transition="in" filter="fade">
                                      <p:cBhvr>
                                        <p:cTn id="32" dur="500"/>
                                        <p:tgtEl>
                                          <p:spTgt spid="5">
                                            <p:txEl>
                                              <p:pRg st="10" end="1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5">
                                            <p:txEl>
                                              <p:pRg st="11" end="11"/>
                                            </p:txEl>
                                          </p:spTgt>
                                        </p:tgtEl>
                                        <p:attrNameLst>
                                          <p:attrName>style.visibility</p:attrName>
                                        </p:attrNameLst>
                                      </p:cBhvr>
                                      <p:to>
                                        <p:strVal val="visible"/>
                                      </p:to>
                                    </p:set>
                                    <p:animEffect transition="in" filter="fade">
                                      <p:cBhvr>
                                        <p:cTn id="37" dur="500"/>
                                        <p:tgtEl>
                                          <p:spTgt spid="5">
                                            <p:txEl>
                                              <p:pRg st="11" end="1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5">
                                            <p:txEl>
                                              <p:pRg st="12" end="12"/>
                                            </p:txEl>
                                          </p:spTgt>
                                        </p:tgtEl>
                                        <p:attrNameLst>
                                          <p:attrName>style.visibility</p:attrName>
                                        </p:attrNameLst>
                                      </p:cBhvr>
                                      <p:to>
                                        <p:strVal val="visible"/>
                                      </p:to>
                                    </p:set>
                                    <p:animEffect transition="in" filter="fade">
                                      <p:cBhvr>
                                        <p:cTn id="42" dur="500"/>
                                        <p:tgtEl>
                                          <p:spTgt spid="5">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304800"/>
            <a:ext cx="8229600" cy="1600200"/>
          </a:xfrm>
        </p:spPr>
        <p:txBody>
          <a:bodyPr/>
          <a:lstStyle/>
          <a:p>
            <a:pPr algn="l"/>
            <a:r>
              <a:rPr lang="en-US" sz="6000" dirty="0" smtClean="0"/>
              <a:t>Representation </a:t>
            </a:r>
            <a:br>
              <a:rPr lang="en-US" sz="6000" dirty="0" smtClean="0"/>
            </a:br>
            <a:r>
              <a:rPr lang="en-US" sz="6000" dirty="0" smtClean="0"/>
              <a:t>Necessary?</a:t>
            </a:r>
            <a:endParaRPr lang="en-US" sz="6000" dirty="0"/>
          </a:p>
        </p:txBody>
      </p:sp>
      <p:sp>
        <p:nvSpPr>
          <p:cNvPr id="3" name="Content Placeholder 2"/>
          <p:cNvSpPr>
            <a:spLocks noGrp="1"/>
          </p:cNvSpPr>
          <p:nvPr>
            <p:ph idx="1"/>
          </p:nvPr>
        </p:nvSpPr>
        <p:spPr>
          <a:xfrm>
            <a:off x="304800" y="1905000"/>
            <a:ext cx="3886200" cy="609600"/>
          </a:xfrm>
        </p:spPr>
        <p:txBody>
          <a:bodyPr/>
          <a:lstStyle/>
          <a:p>
            <a:pPr marL="0" indent="0">
              <a:buNone/>
            </a:pPr>
            <a:r>
              <a:rPr lang="en-US" dirty="0" smtClean="0"/>
              <a:t>(Rodney Brooks, 1991)</a:t>
            </a:r>
            <a:endParaRPr lang="en-US" dirty="0"/>
          </a:p>
        </p:txBody>
      </p:sp>
      <p:pic>
        <p:nvPicPr>
          <p:cNvPr id="10242" name="Picture 2" descr="http://www.robotmart.ru/product_images/rodney-brooks-robot.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19554" y="228600"/>
            <a:ext cx="3422469" cy="2495550"/>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p:cNvSpPr/>
          <p:nvPr/>
        </p:nvSpPr>
        <p:spPr>
          <a:xfrm>
            <a:off x="457200" y="2514600"/>
            <a:ext cx="8382000" cy="3693319"/>
          </a:xfrm>
          <a:prstGeom prst="rect">
            <a:avLst/>
          </a:prstGeom>
        </p:spPr>
        <p:txBody>
          <a:bodyPr wrap="square">
            <a:spAutoFit/>
          </a:bodyPr>
          <a:lstStyle/>
          <a:p>
            <a:r>
              <a:rPr lang="en-GB" altLang="en-US" b="1" dirty="0" err="1">
                <a:solidFill>
                  <a:srgbClr val="FF0000"/>
                </a:solidFill>
              </a:rPr>
              <a:t>Subsumption</a:t>
            </a:r>
            <a:r>
              <a:rPr lang="en-GB" altLang="en-US" b="1" dirty="0">
                <a:solidFill>
                  <a:srgbClr val="FF0000"/>
                </a:solidFill>
              </a:rPr>
              <a:t> </a:t>
            </a:r>
            <a:r>
              <a:rPr lang="en-GB" altLang="en-US" b="1" dirty="0" smtClean="0">
                <a:solidFill>
                  <a:srgbClr val="FF0000"/>
                </a:solidFill>
              </a:rPr>
              <a:t>Architecture</a:t>
            </a:r>
            <a:endParaRPr lang="en-GB" altLang="en-US" dirty="0" smtClean="0"/>
          </a:p>
          <a:p>
            <a:pPr marL="285750" indent="-285750">
              <a:buFont typeface="Arial" panose="020B0604020202020204" pitchFamily="34" charset="0"/>
              <a:buChar char="•"/>
            </a:pPr>
            <a:r>
              <a:rPr lang="en-GB" altLang="en-US" dirty="0" smtClean="0"/>
              <a:t>No </a:t>
            </a:r>
            <a:r>
              <a:rPr lang="en-GB" altLang="en-US" dirty="0"/>
              <a:t>central model of world</a:t>
            </a:r>
          </a:p>
          <a:p>
            <a:pPr marL="285750" lvl="1" indent="-285750">
              <a:buFont typeface="Arial" panose="020B0604020202020204" pitchFamily="34" charset="0"/>
              <a:buChar char="•"/>
            </a:pPr>
            <a:r>
              <a:rPr lang="en-GB" altLang="en-US" dirty="0"/>
              <a:t>Internal symbolic system be given meaning, only with physical grounding</a:t>
            </a:r>
          </a:p>
          <a:p>
            <a:pPr marL="742950" lvl="1" indent="-285750">
              <a:buFont typeface="Arial" panose="020B0604020202020204" pitchFamily="34" charset="0"/>
              <a:buChar char="•"/>
            </a:pPr>
            <a:r>
              <a:rPr lang="en-GB" altLang="en-US" dirty="0"/>
              <a:t>Robot says “pig” in response to a real pig detected in the world</a:t>
            </a:r>
          </a:p>
          <a:p>
            <a:pPr marL="285750" indent="-285750">
              <a:buFont typeface="Arial" panose="020B0604020202020204" pitchFamily="34" charset="0"/>
              <a:buChar char="•"/>
            </a:pPr>
            <a:r>
              <a:rPr lang="en-GB" altLang="en-US" dirty="0" smtClean="0"/>
              <a:t>No </a:t>
            </a:r>
            <a:r>
              <a:rPr lang="en-GB" altLang="en-US" dirty="0"/>
              <a:t>central locus of </a:t>
            </a:r>
            <a:r>
              <a:rPr lang="en-GB" altLang="en-US" dirty="0" smtClean="0"/>
              <a:t>control. </a:t>
            </a:r>
            <a:r>
              <a:rPr lang="en-GB" altLang="en-US" dirty="0"/>
              <a:t> </a:t>
            </a:r>
          </a:p>
          <a:p>
            <a:pPr marL="285750" indent="-285750">
              <a:buFont typeface="Arial" panose="020B0604020202020204" pitchFamily="34" charset="0"/>
              <a:buChar char="•"/>
            </a:pPr>
            <a:r>
              <a:rPr lang="en-GB" altLang="en-US" dirty="0"/>
              <a:t>Layers, or behaviours run in parallel</a:t>
            </a:r>
          </a:p>
          <a:p>
            <a:pPr marL="285750" indent="-285750">
              <a:buFont typeface="Arial" panose="020B0604020202020204" pitchFamily="34" charset="0"/>
              <a:buChar char="•"/>
            </a:pPr>
            <a:r>
              <a:rPr lang="en-GB" altLang="en-US" dirty="0" smtClean="0"/>
              <a:t>No </a:t>
            </a:r>
            <a:r>
              <a:rPr lang="en-GB" altLang="en-US" dirty="0"/>
              <a:t>separation into perceptual system, central system, and actuation system</a:t>
            </a:r>
          </a:p>
          <a:p>
            <a:pPr marL="285750" indent="-285750">
              <a:buFont typeface="Arial" panose="020B0604020202020204" pitchFamily="34" charset="0"/>
              <a:buChar char="•"/>
            </a:pPr>
            <a:r>
              <a:rPr lang="en-GB" altLang="en-US" dirty="0" smtClean="0"/>
              <a:t>Behavioural </a:t>
            </a:r>
            <a:r>
              <a:rPr lang="en-GB" altLang="en-US" dirty="0"/>
              <a:t>competence built up by adding behavioural </a:t>
            </a:r>
            <a:r>
              <a:rPr lang="en-GB" altLang="en-US" dirty="0" smtClean="0"/>
              <a:t>modules</a:t>
            </a:r>
          </a:p>
          <a:p>
            <a:endParaRPr lang="en-GB" altLang="en-US" b="1" dirty="0" smtClean="0">
              <a:solidFill>
                <a:srgbClr val="FF0000"/>
              </a:solidFill>
            </a:endParaRPr>
          </a:p>
          <a:p>
            <a:r>
              <a:rPr lang="en-GB" altLang="en-US" b="1" dirty="0" smtClean="0">
                <a:solidFill>
                  <a:srgbClr val="FF0000"/>
                </a:solidFill>
              </a:rPr>
              <a:t>Critiques:</a:t>
            </a:r>
          </a:p>
          <a:p>
            <a:pPr marL="285750" indent="-285750">
              <a:buFont typeface="Arial" panose="020B0604020202020204" pitchFamily="34" charset="0"/>
              <a:buChar char="•"/>
            </a:pPr>
            <a:r>
              <a:rPr lang="en-GB" altLang="en-US" dirty="0" smtClean="0"/>
              <a:t>Scaling?</a:t>
            </a:r>
          </a:p>
          <a:p>
            <a:pPr marL="285750" indent="-285750">
              <a:buFont typeface="Arial" panose="020B0604020202020204" pitchFamily="34" charset="0"/>
              <a:buChar char="•"/>
            </a:pPr>
            <a:r>
              <a:rPr lang="en-GB" altLang="en-US" dirty="0" smtClean="0"/>
              <a:t>How does it solve our AI problem?!</a:t>
            </a:r>
          </a:p>
          <a:p>
            <a:pPr marL="285750" indent="-285750">
              <a:buFont typeface="Arial" panose="020B0604020202020204" pitchFamily="34" charset="0"/>
              <a:buChar char="•"/>
            </a:pPr>
            <a:endParaRPr lang="en-GB" altLang="en-US" dirty="0"/>
          </a:p>
        </p:txBody>
      </p:sp>
    </p:spTree>
    <p:extLst>
      <p:ext uri="{BB962C8B-B14F-4D97-AF65-F5344CB8AC3E}">
        <p14:creationId xmlns:p14="http://schemas.microsoft.com/office/powerpoint/2010/main" val="11607110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4">
                                            <p:txEl>
                                              <p:pRg st="9" end="9"/>
                                            </p:txEl>
                                          </p:spTgt>
                                        </p:tgtEl>
                                        <p:attrNameLst>
                                          <p:attrName>style.visibility</p:attrName>
                                        </p:attrNameLst>
                                      </p:cBhvr>
                                      <p:to>
                                        <p:strVal val="visible"/>
                                      </p:to>
                                    </p:set>
                                    <p:animEffect transition="in" filter="fade">
                                      <p:cBhvr>
                                        <p:cTn id="42" dur="500"/>
                                        <p:tgtEl>
                                          <p:spTgt spid="4">
                                            <p:txEl>
                                              <p:pRg st="9" end="9"/>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4">
                                            <p:txEl>
                                              <p:pRg st="10" end="10"/>
                                            </p:txEl>
                                          </p:spTgt>
                                        </p:tgtEl>
                                        <p:attrNameLst>
                                          <p:attrName>style.visibility</p:attrName>
                                        </p:attrNameLst>
                                      </p:cBhvr>
                                      <p:to>
                                        <p:strVal val="visible"/>
                                      </p:to>
                                    </p:set>
                                    <p:animEffect transition="in" filter="fade">
                                      <p:cBhvr>
                                        <p:cTn id="47" dur="500"/>
                                        <p:tgtEl>
                                          <p:spTgt spid="4">
                                            <p:txEl>
                                              <p:pRg st="10" end="1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
                                            <p:txEl>
                                              <p:pRg st="11" end="11"/>
                                            </p:txEl>
                                          </p:spTgt>
                                        </p:tgtEl>
                                        <p:attrNameLst>
                                          <p:attrName>style.visibility</p:attrName>
                                        </p:attrNameLst>
                                      </p:cBhvr>
                                      <p:to>
                                        <p:strVal val="visible"/>
                                      </p:to>
                                    </p:set>
                                    <p:animEffect transition="in" filter="fade">
                                      <p:cBhvr>
                                        <p:cTn id="52"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600" b="1" dirty="0" err="1">
                <a:solidFill>
                  <a:schemeClr val="tx1"/>
                </a:solidFill>
              </a:rPr>
              <a:t>Lenant</a:t>
            </a:r>
            <a:endParaRPr lang="en-US" sz="1600" b="1" dirty="0">
              <a:solidFill>
                <a:schemeClr val="tx1"/>
              </a:solidFill>
            </a:endParaRPr>
          </a:p>
          <a:p>
            <a:pPr algn="ctr"/>
            <a:r>
              <a:rPr lang="en-US" sz="1600" i="1" dirty="0" err="1" smtClean="0">
                <a:solidFill>
                  <a:schemeClr val="tx1"/>
                </a:solidFill>
              </a:rPr>
              <a:t>Cyc</a:t>
            </a:r>
            <a:endParaRPr lang="en-US" sz="1600" i="1" dirty="0">
              <a:solidFill>
                <a:schemeClr val="tx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5116326"/>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So what now?!</a:t>
            </a:r>
            <a:endParaRPr lang="en-US" dirty="0"/>
          </a:p>
        </p:txBody>
      </p:sp>
      <p:sp>
        <p:nvSpPr>
          <p:cNvPr id="4" name="Rectangle 3"/>
          <p:cNvSpPr/>
          <p:nvPr/>
        </p:nvSpPr>
        <p:spPr>
          <a:xfrm>
            <a:off x="533400" y="1721346"/>
            <a:ext cx="8153400" cy="4154984"/>
          </a:xfrm>
          <a:prstGeom prst="rect">
            <a:avLst/>
          </a:prstGeom>
        </p:spPr>
        <p:txBody>
          <a:bodyPr wrap="square">
            <a:spAutoFit/>
          </a:bodyPr>
          <a:lstStyle/>
          <a:p>
            <a:pPr algn="ctr"/>
            <a:r>
              <a:rPr lang="en-US" sz="2400" b="1" dirty="0" smtClean="0">
                <a:solidFill>
                  <a:srgbClr val="FF0000"/>
                </a:solidFill>
              </a:rPr>
              <a:t>Questions left to answer </a:t>
            </a:r>
            <a:endParaRPr lang="en-US" dirty="0"/>
          </a:p>
          <a:p>
            <a:pPr marL="285750" indent="-285750">
              <a:buFont typeface="Arial" panose="020B0604020202020204" pitchFamily="34" charset="0"/>
              <a:buChar char="•"/>
            </a:pPr>
            <a:r>
              <a:rPr lang="en-US" sz="2000" dirty="0" smtClean="0"/>
              <a:t>"</a:t>
            </a:r>
            <a:r>
              <a:rPr lang="en-US" sz="2000" dirty="0"/>
              <a:t>symbolic" </a:t>
            </a:r>
            <a:r>
              <a:rPr lang="en-US" sz="2000" dirty="0" smtClean="0"/>
              <a:t>representation necessary?</a:t>
            </a:r>
            <a:r>
              <a:rPr lang="en-US" sz="2000" dirty="0"/>
              <a:t> </a:t>
            </a:r>
          </a:p>
          <a:p>
            <a:pPr marL="285750" indent="-285750">
              <a:buFont typeface="Arial" panose="020B0604020202020204" pitchFamily="34" charset="0"/>
              <a:buChar char="•"/>
            </a:pPr>
            <a:r>
              <a:rPr lang="en-US" sz="2000" dirty="0" smtClean="0"/>
              <a:t>Unify </a:t>
            </a:r>
            <a:r>
              <a:rPr lang="en-US" sz="2000" dirty="0"/>
              <a:t>reasoning with representation? </a:t>
            </a:r>
          </a:p>
          <a:p>
            <a:pPr marL="742950" lvl="1" indent="-285750">
              <a:buFont typeface="Arial" panose="020B0604020202020204" pitchFamily="34" charset="0"/>
              <a:buChar char="•"/>
            </a:pPr>
            <a:r>
              <a:rPr lang="en-US" sz="2000" dirty="0" smtClean="0"/>
              <a:t>Separate knowledge base?</a:t>
            </a:r>
          </a:p>
          <a:p>
            <a:pPr marL="285750" indent="-285750">
              <a:buFont typeface="Arial" panose="020B0604020202020204" pitchFamily="34" charset="0"/>
              <a:buChar char="•"/>
            </a:pPr>
            <a:r>
              <a:rPr lang="en-US" sz="2000" dirty="0" smtClean="0"/>
              <a:t>Represent uncertainty better than “probability theory”?</a:t>
            </a:r>
            <a:r>
              <a:rPr lang="en-US" sz="2000" dirty="0"/>
              <a:t> </a:t>
            </a:r>
          </a:p>
          <a:p>
            <a:pPr marL="285750" indent="-285750">
              <a:buFont typeface="Arial" panose="020B0604020202020204" pitchFamily="34" charset="0"/>
              <a:buChar char="•"/>
            </a:pPr>
            <a:r>
              <a:rPr lang="en-US" sz="2000" dirty="0" smtClean="0"/>
              <a:t>Unify </a:t>
            </a:r>
            <a:r>
              <a:rPr lang="en-US" sz="2000" dirty="0"/>
              <a:t>distributed and logic-based representation? </a:t>
            </a:r>
            <a:endParaRPr lang="en-US" sz="2000" dirty="0" smtClean="0"/>
          </a:p>
          <a:p>
            <a:pPr marL="742950" lvl="1" indent="-285750">
              <a:buFont typeface="Arial" panose="020B0604020202020204" pitchFamily="34" charset="0"/>
              <a:buChar char="•"/>
            </a:pPr>
            <a:r>
              <a:rPr lang="en-US" sz="2000" dirty="0" smtClean="0"/>
              <a:t>Or do logical reasoning with statistical models ?</a:t>
            </a:r>
          </a:p>
          <a:p>
            <a:pPr marL="742950" lvl="1" indent="-285750">
              <a:buFont typeface="Arial" panose="020B0604020202020204" pitchFamily="34" charset="0"/>
              <a:buChar char="•"/>
            </a:pPr>
            <a:r>
              <a:rPr lang="en-US" sz="2000" dirty="0" smtClean="0"/>
              <a:t>Or make more robust logical systems?</a:t>
            </a:r>
          </a:p>
          <a:p>
            <a:pPr marL="285750" indent="-285750">
              <a:buFont typeface="Arial" panose="020B0604020202020204" pitchFamily="34" charset="0"/>
              <a:buChar char="•"/>
            </a:pPr>
            <a:r>
              <a:rPr lang="en-US" sz="2000" dirty="0" smtClean="0"/>
              <a:t>How knowledge should be accessed? </a:t>
            </a:r>
            <a:endParaRPr lang="en-US" sz="2000" dirty="0"/>
          </a:p>
          <a:p>
            <a:pPr marL="742950" lvl="1" indent="-285750">
              <a:buFont typeface="Arial" panose="020B0604020202020204" pitchFamily="34" charset="0"/>
              <a:buChar char="•"/>
            </a:pPr>
            <a:r>
              <a:rPr lang="en-US" sz="2000" dirty="0" smtClean="0"/>
              <a:t>How this can be made dynamics in the case when there are multiple types of information? </a:t>
            </a:r>
            <a:endParaRPr lang="en-US" sz="2000" dirty="0"/>
          </a:p>
          <a:p>
            <a:r>
              <a:rPr lang="en-US" sz="2000" dirty="0"/>
              <a:t/>
            </a:r>
            <a:br>
              <a:rPr lang="en-US" sz="2000" dirty="0"/>
            </a:br>
            <a:endParaRPr lang="en-US" sz="2000" dirty="0"/>
          </a:p>
        </p:txBody>
      </p:sp>
    </p:spTree>
    <p:extLst>
      <p:ext uri="{BB962C8B-B14F-4D97-AF65-F5344CB8AC3E}">
        <p14:creationId xmlns:p14="http://schemas.microsoft.com/office/powerpoint/2010/main" val="3640622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par>
                                <p:cTn id="13" presetID="10" presetClass="entr" presetSubtype="0" fill="hold"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animEffect transition="in" filter="fade">
                                      <p:cBhvr>
                                        <p:cTn id="15" dur="500"/>
                                        <p:tgtEl>
                                          <p:spTgt spid="4">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4">
                                            <p:txEl>
                                              <p:pRg st="4" end="4"/>
                                            </p:txEl>
                                          </p:spTgt>
                                        </p:tgtEl>
                                        <p:attrNameLst>
                                          <p:attrName>style.visibility</p:attrName>
                                        </p:attrNameLst>
                                      </p:cBhvr>
                                      <p:to>
                                        <p:strVal val="visible"/>
                                      </p:to>
                                    </p:set>
                                    <p:animEffect transition="in" filter="fade">
                                      <p:cBhvr>
                                        <p:cTn id="20" dur="500"/>
                                        <p:tgtEl>
                                          <p:spTgt spid="4">
                                            <p:txEl>
                                              <p:pRg st="4" end="4"/>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
                                            <p:txEl>
                                              <p:pRg st="5" end="5"/>
                                            </p:txEl>
                                          </p:spTgt>
                                        </p:tgtEl>
                                        <p:attrNameLst>
                                          <p:attrName>style.visibility</p:attrName>
                                        </p:attrNameLst>
                                      </p:cBhvr>
                                      <p:to>
                                        <p:strVal val="visible"/>
                                      </p:to>
                                    </p:set>
                                    <p:animEffect transition="in" filter="fade">
                                      <p:cBhvr>
                                        <p:cTn id="25" dur="500"/>
                                        <p:tgtEl>
                                          <p:spTgt spid="4">
                                            <p:txEl>
                                              <p:pRg st="5" end="5"/>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6" end="6"/>
                                            </p:txEl>
                                          </p:spTgt>
                                        </p:tgtEl>
                                        <p:attrNameLst>
                                          <p:attrName>style.visibility</p:attrName>
                                        </p:attrNameLst>
                                      </p:cBhvr>
                                      <p:to>
                                        <p:strVal val="visible"/>
                                      </p:to>
                                    </p:set>
                                    <p:animEffect transition="in" filter="fade">
                                      <p:cBhvr>
                                        <p:cTn id="28" dur="500"/>
                                        <p:tgtEl>
                                          <p:spTgt spid="4">
                                            <p:txEl>
                                              <p:pRg st="6" end="6"/>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7" end="7"/>
                                            </p:txEl>
                                          </p:spTgt>
                                        </p:tgtEl>
                                        <p:attrNameLst>
                                          <p:attrName>style.visibility</p:attrName>
                                        </p:attrNameLst>
                                      </p:cBhvr>
                                      <p:to>
                                        <p:strVal val="visible"/>
                                      </p:to>
                                    </p:set>
                                    <p:animEffect transition="in" filter="fade">
                                      <p:cBhvr>
                                        <p:cTn id="31" dur="500"/>
                                        <p:tgtEl>
                                          <p:spTgt spid="4">
                                            <p:txEl>
                                              <p:pRg st="7" end="7"/>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4">
                                            <p:txEl>
                                              <p:pRg st="8" end="8"/>
                                            </p:txEl>
                                          </p:spTgt>
                                        </p:tgtEl>
                                        <p:attrNameLst>
                                          <p:attrName>style.visibility</p:attrName>
                                        </p:attrNameLst>
                                      </p:cBhvr>
                                      <p:to>
                                        <p:strVal val="visible"/>
                                      </p:to>
                                    </p:set>
                                    <p:animEffect transition="in" filter="fade">
                                      <p:cBhvr>
                                        <p:cTn id="36" dur="500"/>
                                        <p:tgtEl>
                                          <p:spTgt spid="4">
                                            <p:txEl>
                                              <p:pRg st="8" end="8"/>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4">
                                            <p:txEl>
                                              <p:pRg st="9" end="9"/>
                                            </p:txEl>
                                          </p:spTgt>
                                        </p:tgtEl>
                                        <p:attrNameLst>
                                          <p:attrName>style.visibility</p:attrName>
                                        </p:attrNameLst>
                                      </p:cBhvr>
                                      <p:to>
                                        <p:strVal val="visible"/>
                                      </p:to>
                                    </p:set>
                                    <p:animEffect transition="in" filter="fade">
                                      <p:cBhvr>
                                        <p:cTn id="39"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marL="0" indent="0" algn="ctr">
              <a:buNone/>
            </a:pPr>
            <a:r>
              <a:rPr lang="en-US" dirty="0" smtClean="0"/>
              <a:t>Thanks for coming! </a:t>
            </a:r>
            <a:endParaRPr lang="en-US" dirty="0"/>
          </a:p>
        </p:txBody>
      </p:sp>
    </p:spTree>
    <p:extLst>
      <p:ext uri="{BB962C8B-B14F-4D97-AF65-F5344CB8AC3E}">
        <p14:creationId xmlns:p14="http://schemas.microsoft.com/office/powerpoint/2010/main" val="283496921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5791200" cy="1600200"/>
          </a:xfrm>
        </p:spPr>
        <p:txBody>
          <a:bodyPr/>
          <a:lstStyle/>
          <a:p>
            <a:r>
              <a:rPr lang="en-US" sz="4400" dirty="0" err="1" smtClean="0"/>
              <a:t>ThoughtTreasure</a:t>
            </a:r>
            <a:r>
              <a:rPr lang="en-US" sz="4400" dirty="0" smtClean="0"/>
              <a:t> </a:t>
            </a:r>
            <a:r>
              <a:rPr lang="en-US" sz="1800" dirty="0" smtClean="0"/>
              <a:t>(1994-2000)</a:t>
            </a:r>
            <a:endParaRPr lang="en-US" sz="4400" dirty="0"/>
          </a:p>
        </p:txBody>
      </p:sp>
      <p:pic>
        <p:nvPicPr>
          <p:cNvPr id="1026" name="Picture 2" descr="http://www-03.ibm.com/innovation/us/watson/images/what-is-watson/research-team/application/erik-mueller.jpg"/>
          <p:cNvPicPr>
            <a:picLocks noChangeAspect="1" noChangeArrowheads="1"/>
          </p:cNvPicPr>
          <p:nvPr/>
        </p:nvPicPr>
        <p:blipFill rotWithShape="1">
          <a:blip r:embed="rId3">
            <a:extLst>
              <a:ext uri="{28A0092B-C50C-407E-A947-70E740481C1C}">
                <a14:useLocalDpi xmlns:a14="http://schemas.microsoft.com/office/drawing/2010/main" val="0"/>
              </a:ext>
            </a:extLst>
          </a:blip>
          <a:srcRect l="17818" r="16420"/>
          <a:stretch/>
        </p:blipFill>
        <p:spPr bwMode="auto">
          <a:xfrm>
            <a:off x="6494444" y="437708"/>
            <a:ext cx="2192356" cy="1381126"/>
          </a:xfrm>
          <a:prstGeom prst="rect">
            <a:avLst/>
          </a:prstGeom>
          <a:noFill/>
          <a:extLst>
            <a:ext uri="{909E8E84-426E-40DD-AFC4-6F175D3DCCD1}">
              <a14:hiddenFill xmlns:a14="http://schemas.microsoft.com/office/drawing/2010/main">
                <a:solidFill>
                  <a:srgbClr val="FFFFFF"/>
                </a:solidFill>
              </a14:hiddenFill>
            </a:ext>
          </a:extLst>
        </p:spPr>
      </p:pic>
      <p:sp>
        <p:nvSpPr>
          <p:cNvPr id="6" name="Content Placeholder 2"/>
          <p:cNvSpPr>
            <a:spLocks noGrp="1"/>
          </p:cNvSpPr>
          <p:nvPr>
            <p:ph idx="1"/>
          </p:nvPr>
        </p:nvSpPr>
        <p:spPr>
          <a:xfrm>
            <a:off x="533400" y="1524000"/>
            <a:ext cx="3886200" cy="457200"/>
          </a:xfrm>
        </p:spPr>
        <p:txBody>
          <a:bodyPr/>
          <a:lstStyle/>
          <a:p>
            <a:pPr marL="0" indent="0">
              <a:buNone/>
            </a:pPr>
            <a:r>
              <a:rPr lang="en-US" dirty="0" smtClean="0"/>
              <a:t>(Erik Mueller, 2000)</a:t>
            </a:r>
            <a:endParaRPr lang="en-US" dirty="0"/>
          </a:p>
        </p:txBody>
      </p:sp>
      <p:sp>
        <p:nvSpPr>
          <p:cNvPr id="3" name="Rectangle 2"/>
          <p:cNvSpPr/>
          <p:nvPr/>
        </p:nvSpPr>
        <p:spPr>
          <a:xfrm>
            <a:off x="533400" y="2069068"/>
            <a:ext cx="8458200" cy="2862322"/>
          </a:xfrm>
          <a:prstGeom prst="rect">
            <a:avLst/>
          </a:prstGeom>
        </p:spPr>
        <p:txBody>
          <a:bodyPr wrap="square">
            <a:spAutoFit/>
          </a:bodyPr>
          <a:lstStyle/>
          <a:p>
            <a:r>
              <a:rPr lang="en-US" b="1" dirty="0" smtClean="0">
                <a:solidFill>
                  <a:srgbClr val="00B050"/>
                </a:solidFill>
              </a:rPr>
              <a:t>Minsky </a:t>
            </a:r>
            <a:r>
              <a:rPr lang="en-US" b="1" dirty="0">
                <a:solidFill>
                  <a:srgbClr val="00B050"/>
                </a:solidFill>
              </a:rPr>
              <a:t>(1988) :</a:t>
            </a:r>
            <a:r>
              <a:rPr lang="en-US" dirty="0"/>
              <a:t> there is no single “right” representation for everything,</a:t>
            </a:r>
            <a:endParaRPr lang="en-GB" dirty="0"/>
          </a:p>
          <a:p>
            <a:r>
              <a:rPr lang="en-GB" b="1" dirty="0" smtClean="0">
                <a:solidFill>
                  <a:srgbClr val="FF0000"/>
                </a:solidFill>
              </a:rPr>
              <a:t>Facts:</a:t>
            </a:r>
            <a:r>
              <a:rPr lang="en-GB" dirty="0" smtClean="0"/>
              <a:t>   </a:t>
            </a:r>
            <a:r>
              <a:rPr lang="en-US" dirty="0"/>
              <a:t> 27,000 </a:t>
            </a:r>
            <a:r>
              <a:rPr lang="en-US" dirty="0" smtClean="0"/>
              <a:t>concepts </a:t>
            </a:r>
            <a:r>
              <a:rPr lang="en-US" dirty="0"/>
              <a:t>and 51,000 </a:t>
            </a:r>
            <a:r>
              <a:rPr lang="en-US" dirty="0" smtClean="0"/>
              <a:t>assertions</a:t>
            </a:r>
          </a:p>
          <a:p>
            <a:endParaRPr lang="en-US" dirty="0"/>
          </a:p>
          <a:p>
            <a:endParaRPr lang="en-US" dirty="0" smtClean="0"/>
          </a:p>
          <a:p>
            <a:endParaRPr lang="en-US" dirty="0"/>
          </a:p>
          <a:p>
            <a:endParaRPr lang="en-US" dirty="0"/>
          </a:p>
          <a:p>
            <a:endParaRPr lang="en-US" dirty="0" smtClean="0"/>
          </a:p>
          <a:p>
            <a:endParaRPr lang="en-US" dirty="0"/>
          </a:p>
          <a:p>
            <a:endParaRPr lang="en-US" dirty="0" smtClean="0"/>
          </a:p>
          <a:p>
            <a:endParaRPr lang="en-US" dirty="0"/>
          </a:p>
        </p:txBody>
      </p:sp>
      <p:sp>
        <p:nvSpPr>
          <p:cNvPr id="4" name="Rectangle 3"/>
          <p:cNvSpPr/>
          <p:nvPr/>
        </p:nvSpPr>
        <p:spPr>
          <a:xfrm>
            <a:off x="2362200" y="2743200"/>
            <a:ext cx="4572000" cy="1477328"/>
          </a:xfrm>
          <a:prstGeom prst="rect">
            <a:avLst/>
          </a:prstGeom>
        </p:spPr>
        <p:style>
          <a:lnRef idx="2">
            <a:schemeClr val="accent1"/>
          </a:lnRef>
          <a:fillRef idx="1">
            <a:schemeClr val="lt1"/>
          </a:fillRef>
          <a:effectRef idx="0">
            <a:schemeClr val="accent1"/>
          </a:effectRef>
          <a:fontRef idx="minor">
            <a:schemeClr val="dk1"/>
          </a:fontRef>
        </p:style>
        <p:txBody>
          <a:bodyPr>
            <a:spAutoFit/>
          </a:bodyPr>
          <a:lstStyle/>
          <a:p>
            <a:pPr algn="ctr"/>
            <a:r>
              <a:rPr lang="en-US" dirty="0">
                <a:latin typeface="Courier New" panose="02070309020205020404" pitchFamily="49" charset="0"/>
                <a:cs typeface="Courier New" panose="02070309020205020404" pitchFamily="49" charset="0"/>
              </a:rPr>
              <a:t>[</a:t>
            </a:r>
            <a:r>
              <a:rPr lang="en-US" dirty="0" err="1">
                <a:latin typeface="Courier New" panose="02070309020205020404" pitchFamily="49" charset="0"/>
                <a:cs typeface="Courier New" panose="02070309020205020404" pitchFamily="49" charset="0"/>
              </a:rPr>
              <a:t>isa</a:t>
            </a:r>
            <a:r>
              <a:rPr lang="en-US" dirty="0">
                <a:latin typeface="Courier New" panose="02070309020205020404" pitchFamily="49" charset="0"/>
                <a:cs typeface="Courier New" panose="02070309020205020404" pitchFamily="49" charset="0"/>
              </a:rPr>
              <a:t> soda drink]</a:t>
            </a:r>
          </a:p>
          <a:p>
            <a:pPr algn="ctr"/>
            <a:r>
              <a:rPr lang="en-US" dirty="0">
                <a:latin typeface="Courier New" panose="02070309020205020404" pitchFamily="49" charset="0"/>
                <a:cs typeface="Courier New" panose="02070309020205020404" pitchFamily="49" charset="0"/>
              </a:rPr>
              <a:t>(Soda is a drink.)</a:t>
            </a:r>
          </a:p>
          <a:p>
            <a:pPr algn="ctr"/>
            <a:endParaRPr lang="en-US" dirty="0" smtClean="0">
              <a:latin typeface="Courier New" panose="02070309020205020404" pitchFamily="49" charset="0"/>
              <a:cs typeface="Courier New" panose="02070309020205020404" pitchFamily="49" charset="0"/>
            </a:endParaRPr>
          </a:p>
          <a:p>
            <a:pPr algn="ctr"/>
            <a:r>
              <a:rPr lang="en-US" dirty="0" smtClean="0">
                <a:latin typeface="Courier New" panose="02070309020205020404" pitchFamily="49" charset="0"/>
                <a:cs typeface="Courier New" panose="02070309020205020404" pitchFamily="49" charset="0"/>
              </a:rPr>
              <a:t>[</a:t>
            </a:r>
            <a:r>
              <a:rPr lang="en-US" dirty="0">
                <a:latin typeface="Courier New" panose="02070309020205020404" pitchFamily="49" charset="0"/>
                <a:cs typeface="Courier New" panose="02070309020205020404" pitchFamily="49" charset="0"/>
              </a:rPr>
              <a:t>is the-sky blue]</a:t>
            </a:r>
          </a:p>
          <a:p>
            <a:pPr algn="ctr"/>
            <a:r>
              <a:rPr lang="en-US" dirty="0">
                <a:latin typeface="Courier New" panose="02070309020205020404" pitchFamily="49" charset="0"/>
                <a:cs typeface="Courier New" panose="02070309020205020404" pitchFamily="49" charset="0"/>
              </a:rPr>
              <a:t>(The sky is blue</a:t>
            </a:r>
            <a:r>
              <a:rPr lang="en-US" dirty="0" smtClean="0">
                <a:latin typeface="Courier New" panose="02070309020205020404" pitchFamily="49" charset="0"/>
                <a:cs typeface="Courier New" panose="02070309020205020404" pitchFamily="49" charset="0"/>
              </a:rPr>
              <a:t>.)</a:t>
            </a:r>
            <a:endParaRPr lang="en-US" dirty="0">
              <a:latin typeface="Courier New" panose="02070309020205020404" pitchFamily="49" charset="0"/>
              <a:cs typeface="Courier New" panose="02070309020205020404" pitchFamily="49" charset="0"/>
            </a:endParaRPr>
          </a:p>
        </p:txBody>
      </p:sp>
      <p:sp>
        <p:nvSpPr>
          <p:cNvPr id="8" name="Rectangle 7"/>
          <p:cNvSpPr/>
          <p:nvPr/>
        </p:nvSpPr>
        <p:spPr>
          <a:xfrm>
            <a:off x="381000" y="4419600"/>
            <a:ext cx="8458200" cy="923330"/>
          </a:xfrm>
          <a:prstGeom prst="rect">
            <a:avLst/>
          </a:prstGeom>
        </p:spPr>
        <p:style>
          <a:lnRef idx="2">
            <a:schemeClr val="accent1"/>
          </a:lnRef>
          <a:fillRef idx="1">
            <a:schemeClr val="lt1"/>
          </a:fillRef>
          <a:effectRef idx="0">
            <a:schemeClr val="accent1"/>
          </a:effectRef>
          <a:fontRef idx="minor">
            <a:schemeClr val="dk1"/>
          </a:fontRef>
        </p:style>
        <p:txBody>
          <a:bodyPr wrap="square">
            <a:spAutoFit/>
          </a:bodyPr>
          <a:lstStyle/>
          <a:p>
            <a:pPr algn="ctr"/>
            <a:r>
              <a:rPr lang="en-US" dirty="0">
                <a:latin typeface="Courier New" panose="02070309020205020404" pitchFamily="49" charset="0"/>
                <a:cs typeface="Courier New" panose="02070309020205020404" pitchFamily="49" charset="0"/>
              </a:rPr>
              <a:t>@19770120:19810120|[</a:t>
            </a:r>
            <a:r>
              <a:rPr lang="en-US" dirty="0" smtClean="0">
                <a:latin typeface="Courier New" panose="02070309020205020404" pitchFamily="49" charset="0"/>
                <a:cs typeface="Courier New" panose="02070309020205020404" pitchFamily="49" charset="0"/>
              </a:rPr>
              <a:t>President-of country-USA </a:t>
            </a:r>
            <a:r>
              <a:rPr lang="en-US" dirty="0">
                <a:latin typeface="Courier New" panose="02070309020205020404" pitchFamily="49" charset="0"/>
                <a:cs typeface="Courier New" panose="02070309020205020404" pitchFamily="49" charset="0"/>
              </a:rPr>
              <a:t>Jimmy-Carter]</a:t>
            </a:r>
          </a:p>
          <a:p>
            <a:pPr algn="ctr"/>
            <a:r>
              <a:rPr lang="en-US" dirty="0">
                <a:latin typeface="Courier New" panose="02070309020205020404" pitchFamily="49" charset="0"/>
                <a:cs typeface="Courier New" panose="02070309020205020404" pitchFamily="49" charset="0"/>
              </a:rPr>
              <a:t>(Jimmy Carter was the President </a:t>
            </a:r>
            <a:r>
              <a:rPr lang="en-US" dirty="0" smtClean="0">
                <a:latin typeface="Courier New" panose="02070309020205020404" pitchFamily="49" charset="0"/>
                <a:cs typeface="Courier New" panose="02070309020205020404" pitchFamily="49" charset="0"/>
              </a:rPr>
              <a:t>of the </a:t>
            </a:r>
            <a:r>
              <a:rPr lang="en-US" dirty="0">
                <a:latin typeface="Courier New" panose="02070309020205020404" pitchFamily="49" charset="0"/>
                <a:cs typeface="Courier New" panose="02070309020205020404" pitchFamily="49" charset="0"/>
              </a:rPr>
              <a:t>USA from January 20, 1977 </a:t>
            </a:r>
            <a:r>
              <a:rPr lang="en-US" dirty="0" smtClean="0">
                <a:latin typeface="Courier New" panose="02070309020205020404" pitchFamily="49" charset="0"/>
                <a:cs typeface="Courier New" panose="02070309020205020404" pitchFamily="49" charset="0"/>
              </a:rPr>
              <a:t>to January </a:t>
            </a:r>
            <a:r>
              <a:rPr lang="en-US" dirty="0">
                <a:latin typeface="Courier New" panose="02070309020205020404" pitchFamily="49" charset="0"/>
                <a:cs typeface="Courier New" panose="02070309020205020404" pitchFamily="49" charset="0"/>
              </a:rPr>
              <a:t>20, 1981.)</a:t>
            </a:r>
          </a:p>
        </p:txBody>
      </p:sp>
    </p:spTree>
    <p:extLst>
      <p:ext uri="{BB962C8B-B14F-4D97-AF65-F5344CB8AC3E}">
        <p14:creationId xmlns:p14="http://schemas.microsoft.com/office/powerpoint/2010/main" val="116155559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5" name="Rounded Rectangle 4"/>
          <p:cNvSpPr/>
          <p:nvPr/>
        </p:nvSpPr>
        <p:spPr>
          <a:xfrm>
            <a:off x="2743200" y="609600"/>
            <a:ext cx="3276600"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Input</a:t>
            </a:r>
            <a:endParaRPr lang="en-US" sz="2800" dirty="0"/>
          </a:p>
        </p:txBody>
      </p:sp>
      <p:sp>
        <p:nvSpPr>
          <p:cNvPr id="6" name="Rounded Rectangle 5"/>
          <p:cNvSpPr/>
          <p:nvPr/>
        </p:nvSpPr>
        <p:spPr>
          <a:xfrm>
            <a:off x="2743200" y="5562600"/>
            <a:ext cx="3276600"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Natural Output</a:t>
            </a:r>
            <a:endParaRPr lang="en-US" sz="2800" dirty="0"/>
          </a:p>
        </p:txBody>
      </p:sp>
      <p:sp>
        <p:nvSpPr>
          <p:cNvPr id="7" name="Rounded Rectangle 6"/>
          <p:cNvSpPr/>
          <p:nvPr/>
        </p:nvSpPr>
        <p:spPr>
          <a:xfrm>
            <a:off x="2264885" y="1676400"/>
            <a:ext cx="4267200"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8" name="Down Arrow 7"/>
          <p:cNvSpPr/>
          <p:nvPr/>
        </p:nvSpPr>
        <p:spPr>
          <a:xfrm>
            <a:off x="4191000"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9" name="Down Arrow 8"/>
          <p:cNvSpPr/>
          <p:nvPr/>
        </p:nvSpPr>
        <p:spPr>
          <a:xfrm>
            <a:off x="4196968"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2" name="Rounded Rectangle 11"/>
          <p:cNvSpPr/>
          <p:nvPr/>
        </p:nvSpPr>
        <p:spPr>
          <a:xfrm>
            <a:off x="2764315" y="1949068"/>
            <a:ext cx="3276600"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800" dirty="0" smtClean="0"/>
              <a:t>Intermediate Input</a:t>
            </a:r>
            <a:endParaRPr lang="en-US" sz="2800" dirty="0"/>
          </a:p>
        </p:txBody>
      </p:sp>
      <p:sp>
        <p:nvSpPr>
          <p:cNvPr id="13" name="Rounded Rectangle 12"/>
          <p:cNvSpPr/>
          <p:nvPr/>
        </p:nvSpPr>
        <p:spPr>
          <a:xfrm>
            <a:off x="2743200" y="4343400"/>
            <a:ext cx="3276600"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400" dirty="0" smtClean="0"/>
              <a:t>Intermediate Output</a:t>
            </a:r>
            <a:endParaRPr lang="en-US" sz="2400" dirty="0"/>
          </a:p>
        </p:txBody>
      </p:sp>
      <p:sp>
        <p:nvSpPr>
          <p:cNvPr id="4" name="Rounded Rectangle 3"/>
          <p:cNvSpPr/>
          <p:nvPr/>
        </p:nvSpPr>
        <p:spPr>
          <a:xfrm>
            <a:off x="2754217" y="2884583"/>
            <a:ext cx="3276600"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15" name="Down Arrow 14"/>
          <p:cNvSpPr/>
          <p:nvPr/>
        </p:nvSpPr>
        <p:spPr>
          <a:xfrm>
            <a:off x="4191000" y="2514600"/>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6" name="Down Arrow 15"/>
          <p:cNvSpPr/>
          <p:nvPr/>
        </p:nvSpPr>
        <p:spPr>
          <a:xfrm>
            <a:off x="41910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17" name="TextBox 16"/>
          <p:cNvSpPr txBox="1"/>
          <p:nvPr/>
        </p:nvSpPr>
        <p:spPr>
          <a:xfrm>
            <a:off x="6629400" y="566451"/>
            <a:ext cx="2071401" cy="646331"/>
          </a:xfrm>
          <a:prstGeom prst="rect">
            <a:avLst/>
          </a:prstGeom>
          <a:noFill/>
        </p:spPr>
        <p:txBody>
          <a:bodyPr wrap="none" rtlCol="0">
            <a:spAutoFit/>
          </a:bodyPr>
          <a:lstStyle/>
          <a:p>
            <a:r>
              <a:rPr lang="en-US" dirty="0" smtClean="0"/>
              <a:t>“What is the  sum </a:t>
            </a:r>
          </a:p>
          <a:p>
            <a:r>
              <a:rPr lang="en-US" dirty="0" smtClean="0"/>
              <a:t>of five and two?”</a:t>
            </a:r>
            <a:endParaRPr lang="en-US" dirty="0"/>
          </a:p>
        </p:txBody>
      </p:sp>
      <p:sp>
        <p:nvSpPr>
          <p:cNvPr id="19" name="TextBox 18"/>
          <p:cNvSpPr txBox="1"/>
          <p:nvPr/>
        </p:nvSpPr>
        <p:spPr>
          <a:xfrm>
            <a:off x="7162800" y="5650468"/>
            <a:ext cx="995016" cy="369332"/>
          </a:xfrm>
          <a:prstGeom prst="rect">
            <a:avLst/>
          </a:prstGeom>
          <a:noFill/>
        </p:spPr>
        <p:txBody>
          <a:bodyPr wrap="none" rtlCol="0">
            <a:spAutoFit/>
          </a:bodyPr>
          <a:lstStyle/>
          <a:p>
            <a:r>
              <a:rPr lang="en-US" dirty="0" smtClean="0"/>
              <a:t>“seven”</a:t>
            </a:r>
            <a:endParaRPr lang="en-US" dirty="0"/>
          </a:p>
        </p:txBody>
      </p:sp>
      <p:sp>
        <p:nvSpPr>
          <p:cNvPr id="20" name="TextBox 19"/>
          <p:cNvSpPr txBox="1"/>
          <p:nvPr/>
        </p:nvSpPr>
        <p:spPr>
          <a:xfrm>
            <a:off x="7096142" y="1828800"/>
            <a:ext cx="1366080" cy="646331"/>
          </a:xfrm>
          <a:prstGeom prst="rect">
            <a:avLst/>
          </a:prstGeom>
          <a:noFill/>
        </p:spPr>
        <p:txBody>
          <a:bodyPr wrap="none" rtlCol="0">
            <a:spAutoFit/>
          </a:bodyPr>
          <a:lstStyle/>
          <a:p>
            <a:r>
              <a:rPr lang="en-US" dirty="0" smtClean="0"/>
              <a:t>x = 5, y = 2</a:t>
            </a:r>
          </a:p>
          <a:p>
            <a:r>
              <a:rPr lang="en-US" dirty="0" smtClean="0"/>
              <a:t>Goal=</a:t>
            </a:r>
            <a:r>
              <a:rPr lang="en-US" dirty="0" err="1" smtClean="0"/>
              <a:t>x+y</a:t>
            </a:r>
            <a:r>
              <a:rPr lang="en-US" dirty="0" smtClean="0"/>
              <a:t>=?</a:t>
            </a:r>
            <a:endParaRPr lang="en-US" dirty="0"/>
          </a:p>
        </p:txBody>
      </p:sp>
      <p:sp>
        <p:nvSpPr>
          <p:cNvPr id="21" name="TextBox 20"/>
          <p:cNvSpPr txBox="1"/>
          <p:nvPr/>
        </p:nvSpPr>
        <p:spPr>
          <a:xfrm>
            <a:off x="7263208" y="4431268"/>
            <a:ext cx="901209" cy="369332"/>
          </a:xfrm>
          <a:prstGeom prst="rect">
            <a:avLst/>
          </a:prstGeom>
          <a:noFill/>
        </p:spPr>
        <p:txBody>
          <a:bodyPr wrap="none" rtlCol="0">
            <a:spAutoFit/>
          </a:bodyPr>
          <a:lstStyle/>
          <a:p>
            <a:r>
              <a:rPr lang="en-US" dirty="0" smtClean="0"/>
              <a:t>Goal=7</a:t>
            </a:r>
            <a:endParaRPr lang="en-US" dirty="0"/>
          </a:p>
        </p:txBody>
      </p:sp>
      <p:sp>
        <p:nvSpPr>
          <p:cNvPr id="22" name="TextBox 21"/>
          <p:cNvSpPr txBox="1"/>
          <p:nvPr/>
        </p:nvSpPr>
        <p:spPr>
          <a:xfrm>
            <a:off x="7095326" y="3200400"/>
            <a:ext cx="1362874" cy="369332"/>
          </a:xfrm>
          <a:prstGeom prst="rect">
            <a:avLst/>
          </a:prstGeom>
          <a:noFill/>
        </p:spPr>
        <p:txBody>
          <a:bodyPr wrap="none" rtlCol="0">
            <a:spAutoFit/>
          </a:bodyPr>
          <a:lstStyle/>
          <a:p>
            <a:r>
              <a:rPr lang="en-US" dirty="0" smtClean="0"/>
              <a:t>Goal=2+5=7</a:t>
            </a:r>
            <a:endParaRPr lang="en-US" dirty="0"/>
          </a:p>
        </p:txBody>
      </p:sp>
      <p:grpSp>
        <p:nvGrpSpPr>
          <p:cNvPr id="26" name="Group 25"/>
          <p:cNvGrpSpPr/>
          <p:nvPr/>
        </p:nvGrpSpPr>
        <p:grpSpPr>
          <a:xfrm>
            <a:off x="260866" y="2215768"/>
            <a:ext cx="2503450" cy="2400166"/>
            <a:chOff x="260866" y="2215768"/>
            <a:chExt cx="2503450" cy="2400166"/>
          </a:xfrm>
        </p:grpSpPr>
        <p:sp>
          <p:nvSpPr>
            <p:cNvPr id="24" name="Rectangle 23"/>
            <p:cNvSpPr/>
            <p:nvPr/>
          </p:nvSpPr>
          <p:spPr>
            <a:xfrm>
              <a:off x="260866" y="2906617"/>
              <a:ext cx="1796533" cy="914400"/>
            </a:xfrm>
            <a:prstGeom prst="rect">
              <a:avLst/>
            </a:prstGeom>
            <a:noFill/>
            <a:ln w="9525">
              <a:solidFill>
                <a:srgbClr val="FF0000"/>
              </a:solidFill>
              <a:prstDash val="soli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rgbClr val="FF0000"/>
                  </a:solidFill>
                </a:rPr>
                <a:t>Representation Problem</a:t>
              </a:r>
              <a:endParaRPr lang="en-US" dirty="0">
                <a:solidFill>
                  <a:srgbClr val="FF0000"/>
                </a:solidFill>
              </a:endParaRPr>
            </a:p>
          </p:txBody>
        </p:sp>
        <p:cxnSp>
          <p:nvCxnSpPr>
            <p:cNvPr id="11" name="Elbow Connector 10"/>
            <p:cNvCxnSpPr>
              <a:stCxn id="24" idx="0"/>
              <a:endCxn id="12" idx="1"/>
            </p:cNvCxnSpPr>
            <p:nvPr/>
          </p:nvCxnSpPr>
          <p:spPr>
            <a:xfrm rot="5400000" flipH="1" flipV="1">
              <a:off x="1616300" y="1758602"/>
              <a:ext cx="690849" cy="1605182"/>
            </a:xfrm>
            <a:prstGeom prst="bentConnector2">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cxnSp>
          <p:nvCxnSpPr>
            <p:cNvPr id="23" name="Elbow Connector 22"/>
            <p:cNvCxnSpPr/>
            <p:nvPr/>
          </p:nvCxnSpPr>
          <p:spPr>
            <a:xfrm>
              <a:off x="1159135" y="3821017"/>
              <a:ext cx="1584067" cy="794917"/>
            </a:xfrm>
            <a:prstGeom prst="bentConnector3">
              <a:avLst>
                <a:gd name="adj1" fmla="val -770"/>
              </a:avLst>
            </a:prstGeom>
            <a:noFill/>
            <a:ln w="9525">
              <a:solidFill>
                <a:srgbClr val="FF0000"/>
              </a:solidFill>
              <a:prstDash val="solid"/>
              <a:headEnd type="none" w="med" len="med"/>
              <a:tailEnd type="arrow" w="med" len="med"/>
            </a:ln>
          </p:spPr>
          <p:style>
            <a:lnRef idx="2">
              <a:schemeClr val="accent1">
                <a:shade val="50000"/>
              </a:schemeClr>
            </a:lnRef>
            <a:fillRef idx="1">
              <a:schemeClr val="accent1"/>
            </a:fillRef>
            <a:effectRef idx="0">
              <a:schemeClr val="accent1"/>
            </a:effectRef>
            <a:fontRef idx="minor">
              <a:schemeClr val="lt1"/>
            </a:fontRef>
          </p:style>
        </p:cxnSp>
      </p:grpSp>
    </p:spTree>
    <p:extLst>
      <p:ext uri="{BB962C8B-B14F-4D97-AF65-F5344CB8AC3E}">
        <p14:creationId xmlns:p14="http://schemas.microsoft.com/office/powerpoint/2010/main" val="2243152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9"/>
                                        </p:tgtEl>
                                        <p:attrNameLst>
                                          <p:attrName>style.visibility</p:attrName>
                                        </p:attrNameLst>
                                      </p:cBhvr>
                                      <p:to>
                                        <p:strVal val="visible"/>
                                      </p:to>
                                    </p:set>
                                    <p:animEffect transition="in" filter="fade">
                                      <p:cBhvr>
                                        <p:cTn id="10" dur="500"/>
                                        <p:tgtEl>
                                          <p:spTgt spid="1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fade">
                                      <p:cBhvr>
                                        <p:cTn id="15" dur="500"/>
                                        <p:tgtEl>
                                          <p:spTgt spid="12"/>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20"/>
                                        </p:tgtEl>
                                        <p:attrNameLst>
                                          <p:attrName>style.visibility</p:attrName>
                                        </p:attrNameLst>
                                      </p:cBhvr>
                                      <p:to>
                                        <p:strVal val="visible"/>
                                      </p:to>
                                    </p:set>
                                    <p:animEffect transition="in" filter="fade">
                                      <p:cBhvr>
                                        <p:cTn id="20" dur="500"/>
                                        <p:tgtEl>
                                          <p:spTgt spid="20"/>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0"/>
                                  </p:stCondLst>
                                  <p:childTnLst>
                                    <p:set>
                                      <p:cBhvr>
                                        <p:cTn id="29" dur="1" fill="hold">
                                          <p:stCondLst>
                                            <p:cond delay="0"/>
                                          </p:stCondLst>
                                        </p:cTn>
                                        <p:tgtEl>
                                          <p:spTgt spid="21"/>
                                        </p:tgtEl>
                                        <p:attrNameLst>
                                          <p:attrName>style.visibility</p:attrName>
                                        </p:attrNameLst>
                                      </p:cBhvr>
                                      <p:to>
                                        <p:strVal val="visible"/>
                                      </p:to>
                                    </p:set>
                                    <p:animEffect transition="in" filter="fade">
                                      <p:cBhvr>
                                        <p:cTn id="30" dur="500"/>
                                        <p:tgtEl>
                                          <p:spTgt spid="21"/>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26"/>
                                        </p:tgtEl>
                                        <p:attrNameLst>
                                          <p:attrName>style.visibility</p:attrName>
                                        </p:attrNameLst>
                                      </p:cBhvr>
                                      <p:to>
                                        <p:strVal val="visible"/>
                                      </p:to>
                                    </p:set>
                                    <p:animEffect transition="in" filter="fade">
                                      <p:cBhvr>
                                        <p:cTn id="35" dur="500"/>
                                        <p:tgtEl>
                                          <p:spTgt spid="26"/>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grpId="0" nodeType="clickEffect">
                                  <p:stCondLst>
                                    <p:cond delay="0"/>
                                  </p:stCondLst>
                                  <p:childTnLst>
                                    <p:set>
                                      <p:cBhvr>
                                        <p:cTn id="39" dur="1" fill="hold">
                                          <p:stCondLst>
                                            <p:cond delay="0"/>
                                          </p:stCondLst>
                                        </p:cTn>
                                        <p:tgtEl>
                                          <p:spTgt spid="15"/>
                                        </p:tgtEl>
                                        <p:attrNameLst>
                                          <p:attrName>style.visibility</p:attrName>
                                        </p:attrNameLst>
                                      </p:cBhvr>
                                      <p:to>
                                        <p:strVal val="visible"/>
                                      </p:to>
                                    </p:set>
                                    <p:animEffect transition="in" filter="fade">
                                      <p:cBhvr>
                                        <p:cTn id="40" dur="500"/>
                                        <p:tgtEl>
                                          <p:spTgt spid="1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gtEl>
                                        <p:attrNameLst>
                                          <p:attrName>style.visibility</p:attrName>
                                        </p:attrNameLst>
                                      </p:cBhvr>
                                      <p:to>
                                        <p:strVal val="visible"/>
                                      </p:to>
                                    </p:set>
                                    <p:animEffect transition="in" filter="fade">
                                      <p:cBhvr>
                                        <p:cTn id="43" dur="500"/>
                                        <p:tgtEl>
                                          <p:spTgt spid="4"/>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fade">
                                      <p:cBhvr>
                                        <p:cTn id="46" dur="500"/>
                                        <p:tgtEl>
                                          <p:spTgt spid="16"/>
                                        </p:tgtEl>
                                      </p:cBhvr>
                                    </p:animEffect>
                                  </p:childTnLst>
                                </p:cTn>
                              </p:par>
                            </p:childTnLst>
                          </p:cTn>
                        </p:par>
                      </p:childTnLst>
                    </p:cTn>
                  </p:par>
                  <p:par>
                    <p:cTn id="47" fill="hold">
                      <p:stCondLst>
                        <p:cond delay="indefinite"/>
                      </p:stCondLst>
                      <p:childTnLst>
                        <p:par>
                          <p:cTn id="48" fill="hold">
                            <p:stCondLst>
                              <p:cond delay="0"/>
                            </p:stCondLst>
                            <p:childTnLst>
                              <p:par>
                                <p:cTn id="49" presetID="10" presetClass="entr" presetSubtype="0" fill="hold" grpId="0" nodeType="clickEffect">
                                  <p:stCondLst>
                                    <p:cond delay="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4" grpId="0" animBg="1"/>
      <p:bldP spid="15" grpId="0" animBg="1"/>
      <p:bldP spid="16" grpId="0" animBg="1"/>
      <p:bldP spid="17" grpId="0"/>
      <p:bldP spid="19" grpId="0"/>
      <p:bldP spid="20" grpId="0"/>
      <p:bldP spid="21" grpId="0"/>
      <p:bldP spid="22"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pPr algn="l"/>
            <a:r>
              <a:rPr lang="en-US" sz="3300" dirty="0" smtClean="0"/>
              <a:t>General Problem Solver</a:t>
            </a:r>
            <a:endParaRPr lang="en-US" sz="3300" dirty="0"/>
          </a:p>
        </p:txBody>
      </p:sp>
      <p:sp>
        <p:nvSpPr>
          <p:cNvPr id="3" name="Content Placeholder 2"/>
          <p:cNvSpPr>
            <a:spLocks noGrp="1"/>
          </p:cNvSpPr>
          <p:nvPr>
            <p:ph idx="1"/>
          </p:nvPr>
        </p:nvSpPr>
        <p:spPr>
          <a:xfrm>
            <a:off x="457200" y="1143000"/>
            <a:ext cx="8229600" cy="4525963"/>
          </a:xfrm>
        </p:spPr>
        <p:txBody>
          <a:bodyPr/>
          <a:lstStyle/>
          <a:p>
            <a:pPr marL="0" indent="0">
              <a:buNone/>
            </a:pPr>
            <a:r>
              <a:rPr lang="en-US" dirty="0" smtClean="0"/>
              <a:t>(</a:t>
            </a:r>
            <a:r>
              <a:rPr lang="en-US" dirty="0" err="1" smtClean="0"/>
              <a:t>Simon&amp;Newell</a:t>
            </a:r>
            <a:r>
              <a:rPr lang="en-US" dirty="0" smtClean="0"/>
              <a:t>, 1956)</a:t>
            </a:r>
            <a:endParaRPr lang="en-US" dirty="0"/>
          </a:p>
        </p:txBody>
      </p:sp>
      <p:pic>
        <p:nvPicPr>
          <p:cNvPr id="4098" name="Picture 2" descr="http://diva.library.cmu.edu/Newell/newell-sim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666" y="304800"/>
            <a:ext cx="3440534" cy="264795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533400" y="2362200"/>
            <a:ext cx="5029200" cy="369332"/>
          </a:xfrm>
          <a:prstGeom prst="rect">
            <a:avLst/>
          </a:prstGeom>
          <a:noFill/>
        </p:spPr>
        <p:txBody>
          <a:bodyPr wrap="square" rtlCol="0">
            <a:spAutoFit/>
          </a:bodyPr>
          <a:lstStyle/>
          <a:p>
            <a:r>
              <a:rPr lang="en-US" altLang="en-US" b="1" dirty="0" smtClean="0">
                <a:solidFill>
                  <a:srgbClr val="FF0000"/>
                </a:solidFill>
              </a:rPr>
              <a:t>Goal:</a:t>
            </a:r>
            <a:r>
              <a:rPr lang="en-US" altLang="en-US" dirty="0" smtClean="0"/>
              <a:t> Program </a:t>
            </a:r>
            <a:r>
              <a:rPr lang="en-US" altLang="en-US" dirty="0"/>
              <a:t>for proving theorems </a:t>
            </a:r>
            <a:r>
              <a:rPr lang="en-US" altLang="en-US" dirty="0" smtClean="0"/>
              <a:t>!</a:t>
            </a:r>
          </a:p>
        </p:txBody>
      </p:sp>
      <p:sp>
        <p:nvSpPr>
          <p:cNvPr id="6" name="TextBox 5"/>
          <p:cNvSpPr txBox="1"/>
          <p:nvPr/>
        </p:nvSpPr>
        <p:spPr>
          <a:xfrm>
            <a:off x="533400" y="2819400"/>
            <a:ext cx="5029200" cy="369332"/>
          </a:xfrm>
          <a:prstGeom prst="rect">
            <a:avLst/>
          </a:prstGeom>
          <a:noFill/>
        </p:spPr>
        <p:txBody>
          <a:bodyPr wrap="square" rtlCol="0">
            <a:spAutoFit/>
          </a:bodyPr>
          <a:lstStyle/>
          <a:p>
            <a:r>
              <a:rPr lang="en-US" altLang="en-US" b="1" dirty="0" smtClean="0">
                <a:solidFill>
                  <a:srgbClr val="00B050"/>
                </a:solidFill>
              </a:rPr>
              <a:t>Necessity:</a:t>
            </a:r>
            <a:r>
              <a:rPr lang="en-US" altLang="en-US" dirty="0" smtClean="0">
                <a:solidFill>
                  <a:srgbClr val="00B050"/>
                </a:solidFill>
              </a:rPr>
              <a:t> </a:t>
            </a:r>
            <a:r>
              <a:rPr lang="en-US" altLang="en-US" dirty="0" smtClean="0"/>
              <a:t>Representation with symbols! </a:t>
            </a:r>
          </a:p>
        </p:txBody>
      </p:sp>
      <p:sp>
        <p:nvSpPr>
          <p:cNvPr id="7" name="TextBox 6"/>
          <p:cNvSpPr txBox="1"/>
          <p:nvPr/>
        </p:nvSpPr>
        <p:spPr>
          <a:xfrm>
            <a:off x="533400" y="4583668"/>
            <a:ext cx="5029200" cy="369332"/>
          </a:xfrm>
          <a:prstGeom prst="rect">
            <a:avLst/>
          </a:prstGeom>
          <a:noFill/>
        </p:spPr>
        <p:txBody>
          <a:bodyPr wrap="square" rtlCol="0">
            <a:spAutoFit/>
          </a:bodyPr>
          <a:lstStyle/>
          <a:p>
            <a:r>
              <a:rPr lang="en-US" altLang="en-US" b="1" dirty="0" smtClean="0">
                <a:solidFill>
                  <a:srgbClr val="0070C0"/>
                </a:solidFill>
              </a:rPr>
              <a:t>Reasoning:</a:t>
            </a:r>
            <a:r>
              <a:rPr lang="en-US" altLang="en-US" dirty="0" smtClean="0">
                <a:solidFill>
                  <a:srgbClr val="00B050"/>
                </a:solidFill>
              </a:rPr>
              <a:t> </a:t>
            </a:r>
            <a:r>
              <a:rPr lang="en-US" altLang="en-US" dirty="0" smtClean="0"/>
              <a:t> Problem solving as Search! </a:t>
            </a:r>
          </a:p>
        </p:txBody>
      </p:sp>
      <p:pic>
        <p:nvPicPr>
          <p:cNvPr id="8" name="Picture 2" descr="1110"/>
          <p:cNvPicPr>
            <a:picLocks noChangeAspect="1" noChangeArrowheads="1"/>
          </p:cNvPicPr>
          <p:nvPr/>
        </p:nvPicPr>
        <p:blipFill rotWithShape="1">
          <a:blip r:embed="rId4">
            <a:extLst>
              <a:ext uri="{28A0092B-C50C-407E-A947-70E740481C1C}">
                <a14:useLocalDpi xmlns:a14="http://schemas.microsoft.com/office/drawing/2010/main" val="0"/>
              </a:ext>
            </a:extLst>
          </a:blip>
          <a:srcRect b="67578"/>
          <a:stretch/>
        </p:blipFill>
        <p:spPr bwMode="auto">
          <a:xfrm>
            <a:off x="1573653" y="5105400"/>
            <a:ext cx="6122547" cy="12801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Rectangle 4"/>
          <p:cNvSpPr/>
          <p:nvPr/>
        </p:nvSpPr>
        <p:spPr>
          <a:xfrm>
            <a:off x="1295400" y="3276600"/>
            <a:ext cx="6477000" cy="9144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b="1" dirty="0"/>
              <a:t>Hypothesis (physical symbol system hypothesis): </a:t>
            </a:r>
            <a:endParaRPr lang="en-US" b="1" dirty="0" smtClean="0"/>
          </a:p>
          <a:p>
            <a:pPr algn="ctr"/>
            <a:r>
              <a:rPr lang="en-US" i="1" dirty="0" smtClean="0"/>
              <a:t>“A </a:t>
            </a:r>
            <a:r>
              <a:rPr lang="en-US" i="1" dirty="0"/>
              <a:t>physical symbol system has the necessary and sufficient means for general intelligent action."</a:t>
            </a:r>
          </a:p>
        </p:txBody>
      </p:sp>
    </p:spTree>
    <p:extLst>
      <p:ext uri="{BB962C8B-B14F-4D97-AF65-F5344CB8AC3E}">
        <p14:creationId xmlns:p14="http://schemas.microsoft.com/office/powerpoint/2010/main" val="3215120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fade">
                                      <p:cBhvr>
                                        <p:cTn id="12" dur="500"/>
                                        <p:tgtEl>
                                          <p:spTgt spid="6"/>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6" grpId="0"/>
      <p:bldP spid="7" grpId="0"/>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533400"/>
            <a:ext cx="8229600" cy="1600200"/>
          </a:xfrm>
        </p:spPr>
        <p:txBody>
          <a:bodyPr/>
          <a:lstStyle/>
          <a:p>
            <a:pPr algn="l"/>
            <a:r>
              <a:rPr lang="en-US" sz="3300" dirty="0" smtClean="0"/>
              <a:t>General Problem Solver</a:t>
            </a:r>
            <a:endParaRPr lang="en-US" sz="3300" dirty="0"/>
          </a:p>
        </p:txBody>
      </p:sp>
      <p:sp>
        <p:nvSpPr>
          <p:cNvPr id="3" name="Content Placeholder 2"/>
          <p:cNvSpPr>
            <a:spLocks noGrp="1"/>
          </p:cNvSpPr>
          <p:nvPr>
            <p:ph idx="1"/>
          </p:nvPr>
        </p:nvSpPr>
        <p:spPr>
          <a:xfrm>
            <a:off x="457200" y="1143000"/>
            <a:ext cx="8229600" cy="4525963"/>
          </a:xfrm>
        </p:spPr>
        <p:txBody>
          <a:bodyPr/>
          <a:lstStyle/>
          <a:p>
            <a:pPr marL="0" indent="0">
              <a:buNone/>
            </a:pPr>
            <a:r>
              <a:rPr lang="en-US" dirty="0" smtClean="0"/>
              <a:t>(</a:t>
            </a:r>
            <a:r>
              <a:rPr lang="en-US" dirty="0" err="1" smtClean="0"/>
              <a:t>Simon&amp;Newell</a:t>
            </a:r>
            <a:r>
              <a:rPr lang="en-US" dirty="0" smtClean="0"/>
              <a:t>, 1956)</a:t>
            </a:r>
            <a:endParaRPr lang="en-US" dirty="0"/>
          </a:p>
        </p:txBody>
      </p:sp>
      <p:pic>
        <p:nvPicPr>
          <p:cNvPr id="4098" name="Picture 2" descr="http://diva.library.cmu.edu/Newell/newell-simon.jp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398666" y="304800"/>
            <a:ext cx="3440534" cy="2647951"/>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2" descr="1111"/>
          <p:cNvPicPr>
            <a:picLocks noChangeAspect="1" noChangeArrowheads="1"/>
          </p:cNvPicPr>
          <p:nvPr/>
        </p:nvPicPr>
        <p:blipFill rotWithShape="1">
          <a:blip r:embed="rId4">
            <a:extLst>
              <a:ext uri="{28A0092B-C50C-407E-A947-70E740481C1C}">
                <a14:useLocalDpi xmlns:a14="http://schemas.microsoft.com/office/drawing/2010/main" val="0"/>
              </a:ext>
            </a:extLst>
          </a:blip>
          <a:srcRect b="2168"/>
          <a:stretch/>
        </p:blipFill>
        <p:spPr bwMode="auto">
          <a:xfrm>
            <a:off x="1752600" y="2964446"/>
            <a:ext cx="5791200" cy="36597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43866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p:cNvSpPr/>
          <p:nvPr/>
        </p:nvSpPr>
        <p:spPr>
          <a:xfrm>
            <a:off x="7467600" y="2327953"/>
            <a:ext cx="1600200" cy="784830"/>
          </a:xfrm>
          <a:prstGeom prst="rect">
            <a:avLst/>
          </a:prstGeom>
        </p:spPr>
        <p:style>
          <a:lnRef idx="1">
            <a:schemeClr val="accent3"/>
          </a:lnRef>
          <a:fillRef idx="2">
            <a:schemeClr val="accent3"/>
          </a:fillRef>
          <a:effectRef idx="1">
            <a:schemeClr val="accent3"/>
          </a:effectRef>
          <a:fontRef idx="minor">
            <a:schemeClr val="dk1"/>
          </a:fontRef>
        </p:style>
        <p:txBody>
          <a:bodyPr wrap="square">
            <a:spAutoFit/>
          </a:bodyPr>
          <a:lstStyle/>
          <a:p>
            <a:pPr algn="ctr"/>
            <a:r>
              <a:rPr lang="en-US" sz="1500" b="1" dirty="0" err="1"/>
              <a:t>Simon&amp;Newell</a:t>
            </a:r>
            <a:endParaRPr lang="en-US" sz="1500" b="1" dirty="0"/>
          </a:p>
          <a:p>
            <a:pPr algn="ctr"/>
            <a:r>
              <a:rPr lang="en-US" sz="1500" i="1" dirty="0" smtClean="0"/>
              <a:t>General </a:t>
            </a:r>
            <a:r>
              <a:rPr lang="en-US" sz="1500" i="1" dirty="0"/>
              <a:t>Problem </a:t>
            </a:r>
            <a:r>
              <a:rPr lang="en-US" sz="1500" i="1" dirty="0" smtClean="0"/>
              <a:t>Solver</a:t>
            </a:r>
            <a:endParaRPr lang="en-US" sz="1500" i="1" dirty="0"/>
          </a:p>
        </p:txBody>
      </p:sp>
      <p:sp>
        <p:nvSpPr>
          <p:cNvPr id="13" name="Rectangle 12"/>
          <p:cNvSpPr/>
          <p:nvPr/>
        </p:nvSpPr>
        <p:spPr>
          <a:xfrm>
            <a:off x="6640417" y="1360183"/>
            <a:ext cx="1436783" cy="784830"/>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wrap="square">
            <a:spAutoFit/>
          </a:bodyPr>
          <a:lstStyle/>
          <a:p>
            <a:pPr algn="ctr"/>
            <a:r>
              <a:rPr lang="en-US" sz="1500" b="1" dirty="0" smtClean="0"/>
              <a:t>McCarthy</a:t>
            </a:r>
            <a:endParaRPr lang="en-US" sz="1500" b="1" dirty="0"/>
          </a:p>
          <a:p>
            <a:pPr algn="ctr"/>
            <a:r>
              <a:rPr lang="en-US" sz="1500" i="1" dirty="0" smtClean="0"/>
              <a:t>Formalizing Commonsense</a:t>
            </a:r>
            <a:endParaRPr lang="en-US" sz="1500" i="1" dirty="0"/>
          </a:p>
        </p:txBody>
      </p:sp>
      <p:sp>
        <p:nvSpPr>
          <p:cNvPr id="22" name="Rectangle 21"/>
          <p:cNvSpPr/>
          <p:nvPr/>
        </p:nvSpPr>
        <p:spPr>
          <a:xfrm>
            <a:off x="5562600" y="217183"/>
            <a:ext cx="1806767"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Hayes&amp;McCarthy</a:t>
            </a:r>
            <a:endParaRPr lang="en-US" sz="1500" b="1" dirty="0"/>
          </a:p>
          <a:p>
            <a:pPr algn="ctr"/>
            <a:r>
              <a:rPr lang="en-US" sz="1500" i="1" dirty="0" smtClean="0"/>
              <a:t>Frame Problem</a:t>
            </a:r>
            <a:endParaRPr lang="en-US" sz="1500" i="1" dirty="0"/>
          </a:p>
        </p:txBody>
      </p:sp>
      <p:sp>
        <p:nvSpPr>
          <p:cNvPr id="28" name="Rectangle 27"/>
          <p:cNvSpPr/>
          <p:nvPr/>
        </p:nvSpPr>
        <p:spPr>
          <a:xfrm>
            <a:off x="5119631" y="925017"/>
            <a:ext cx="1128769" cy="78483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Quillian</a:t>
            </a:r>
            <a:endParaRPr lang="en-US" sz="1500" b="1" dirty="0"/>
          </a:p>
          <a:p>
            <a:pPr algn="ctr"/>
            <a:r>
              <a:rPr lang="en-US" sz="1500" i="1" dirty="0" smtClean="0"/>
              <a:t>Semantic Networks</a:t>
            </a:r>
            <a:endParaRPr lang="en-US" sz="1500" i="1" dirty="0"/>
          </a:p>
        </p:txBody>
      </p:sp>
      <p:sp>
        <p:nvSpPr>
          <p:cNvPr id="31" name="Rectangle 30"/>
          <p:cNvSpPr/>
          <p:nvPr/>
        </p:nvSpPr>
        <p:spPr>
          <a:xfrm>
            <a:off x="381000" y="1168946"/>
            <a:ext cx="139765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ConceptNet</a:t>
            </a:r>
            <a:endParaRPr lang="en-US" sz="1500" i="1" dirty="0"/>
          </a:p>
        </p:txBody>
      </p:sp>
      <p:sp>
        <p:nvSpPr>
          <p:cNvPr id="34" name="Rectangle 33"/>
          <p:cNvSpPr/>
          <p:nvPr/>
        </p:nvSpPr>
        <p:spPr>
          <a:xfrm>
            <a:off x="1550624" y="494182"/>
            <a:ext cx="144321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Brooks</a:t>
            </a:r>
            <a:endParaRPr lang="en-US" sz="1500" b="1" dirty="0"/>
          </a:p>
          <a:p>
            <a:pPr algn="ctr"/>
            <a:r>
              <a:rPr lang="en-US" sz="1500" i="1" dirty="0" err="1" smtClean="0"/>
              <a:t>Subsumption</a:t>
            </a:r>
            <a:endParaRPr lang="en-US" sz="1500" i="1" dirty="0"/>
          </a:p>
        </p:txBody>
      </p:sp>
      <p:sp>
        <p:nvSpPr>
          <p:cNvPr id="37" name="Rectangle 36"/>
          <p:cNvSpPr/>
          <p:nvPr/>
        </p:nvSpPr>
        <p:spPr>
          <a:xfrm>
            <a:off x="3352801" y="1187185"/>
            <a:ext cx="1676399"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smtClean="0"/>
              <a:t>Minsky, </a:t>
            </a:r>
            <a:r>
              <a:rPr lang="en-US" sz="1500" b="1" dirty="0" err="1" smtClean="0"/>
              <a:t>Filmore</a:t>
            </a:r>
            <a:endParaRPr lang="en-US" sz="1500" b="1" dirty="0"/>
          </a:p>
          <a:p>
            <a:pPr algn="ctr"/>
            <a:r>
              <a:rPr lang="en-US" sz="1500" i="1" dirty="0" smtClean="0"/>
              <a:t>Frames</a:t>
            </a:r>
            <a:endParaRPr lang="en-US" sz="1500" i="1" dirty="0"/>
          </a:p>
        </p:txBody>
      </p:sp>
      <p:sp>
        <p:nvSpPr>
          <p:cNvPr id="40" name="Rectangle 39"/>
          <p:cNvSpPr/>
          <p:nvPr/>
        </p:nvSpPr>
        <p:spPr>
          <a:xfrm>
            <a:off x="7642034" y="5562600"/>
            <a:ext cx="1349566" cy="1046440"/>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McCulloch</a:t>
            </a:r>
          </a:p>
          <a:p>
            <a:pPr algn="ctr"/>
            <a:r>
              <a:rPr lang="en-US" sz="1600" b="1" dirty="0" smtClean="0"/>
              <a:t>&amp;Pitts</a:t>
            </a:r>
          </a:p>
          <a:p>
            <a:pPr algn="ctr"/>
            <a:r>
              <a:rPr lang="en-US" sz="1500" i="1" dirty="0" smtClean="0"/>
              <a:t>Artificial Neurons</a:t>
            </a:r>
            <a:endParaRPr lang="en-US" sz="1500" i="1" dirty="0"/>
          </a:p>
        </p:txBody>
      </p:sp>
      <p:sp>
        <p:nvSpPr>
          <p:cNvPr id="43" name="Rectangle 42"/>
          <p:cNvSpPr/>
          <p:nvPr/>
        </p:nvSpPr>
        <p:spPr>
          <a:xfrm>
            <a:off x="4354417" y="5867400"/>
            <a:ext cx="1382617" cy="81560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smtClean="0"/>
              <a:t>Minsky</a:t>
            </a:r>
          </a:p>
          <a:p>
            <a:pPr algn="ctr"/>
            <a:r>
              <a:rPr lang="en-US" sz="1600" b="1" dirty="0" smtClean="0"/>
              <a:t>&amp;</a:t>
            </a:r>
            <a:r>
              <a:rPr lang="en-US" sz="1600" b="1" dirty="0" err="1" smtClean="0"/>
              <a:t>Papper</a:t>
            </a:r>
            <a:r>
              <a:rPr lang="en-US" sz="1600" b="1" dirty="0" err="1"/>
              <a:t>t</a:t>
            </a:r>
            <a:endParaRPr lang="en-US" sz="1500" b="1" dirty="0"/>
          </a:p>
          <a:p>
            <a:pPr algn="ctr"/>
            <a:r>
              <a:rPr lang="en-US" sz="1500" i="1" dirty="0" smtClean="0"/>
              <a:t>“</a:t>
            </a:r>
            <a:r>
              <a:rPr lang="en-US" sz="1500" i="1" dirty="0" err="1" smtClean="0"/>
              <a:t>Perceptrons</a:t>
            </a:r>
            <a:r>
              <a:rPr lang="en-US" sz="1500" i="1" dirty="0" smtClean="0"/>
              <a:t>”</a:t>
            </a:r>
            <a:endParaRPr lang="en-US" sz="1500" i="1" dirty="0"/>
          </a:p>
        </p:txBody>
      </p:sp>
      <p:sp>
        <p:nvSpPr>
          <p:cNvPr id="49" name="Rectangle 48"/>
          <p:cNvSpPr/>
          <p:nvPr/>
        </p:nvSpPr>
        <p:spPr>
          <a:xfrm>
            <a:off x="1740665" y="6151602"/>
            <a:ext cx="1459735"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err="1" smtClean="0"/>
              <a:t>Systematicity</a:t>
            </a:r>
            <a:r>
              <a:rPr lang="en-US" sz="1500" i="1" dirty="0" smtClean="0"/>
              <a:t> Debate</a:t>
            </a:r>
            <a:endParaRPr lang="en-US" sz="1500" i="1" dirty="0"/>
          </a:p>
        </p:txBody>
      </p:sp>
      <p:sp>
        <p:nvSpPr>
          <p:cNvPr id="2" name="Rectangle 1"/>
          <p:cNvSpPr/>
          <p:nvPr/>
        </p:nvSpPr>
        <p:spPr>
          <a:xfrm>
            <a:off x="0" y="3962400"/>
            <a:ext cx="9144000" cy="304800"/>
          </a:xfrm>
          <a:prstGeom prst="rect">
            <a:avLst/>
          </a:prstGeom>
          <a:ln>
            <a:noFill/>
          </a:ln>
        </p:spPr>
        <p:style>
          <a:lnRef idx="1">
            <a:schemeClr val="accent3"/>
          </a:lnRef>
          <a:fillRef idx="3">
            <a:schemeClr val="accent3"/>
          </a:fillRef>
          <a:effectRef idx="2">
            <a:schemeClr val="accent3"/>
          </a:effectRef>
          <a:fontRef idx="minor">
            <a:schemeClr val="lt1"/>
          </a:fontRef>
        </p:style>
        <p:txBody>
          <a:bodyPr rtlCol="0" anchor="ctr"/>
          <a:lstStyle/>
          <a:p>
            <a:pPr algn="ctr"/>
            <a:r>
              <a:rPr lang="en-US" dirty="0" smtClean="0"/>
              <a:t>           2000              1990                1980             1970               1960               1950              1940</a:t>
            </a:r>
          </a:p>
        </p:txBody>
      </p:sp>
      <p:cxnSp>
        <p:nvCxnSpPr>
          <p:cNvPr id="6" name="Straight Arrow Connector 5"/>
          <p:cNvCxnSpPr>
            <a:endCxn id="40" idx="0"/>
          </p:cNvCxnSpPr>
          <p:nvPr/>
        </p:nvCxnSpPr>
        <p:spPr>
          <a:xfrm>
            <a:off x="8316817" y="4267200"/>
            <a:ext cx="0" cy="12954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a:off x="5009920" y="4267200"/>
            <a:ext cx="19280" cy="161856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a:endCxn id="128" idx="0"/>
          </p:cNvCxnSpPr>
          <p:nvPr/>
        </p:nvCxnSpPr>
        <p:spPr>
          <a:xfrm>
            <a:off x="3200400" y="4267200"/>
            <a:ext cx="11017" cy="7620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2470532" y="4267200"/>
            <a:ext cx="1" cy="18844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57" name="Rectangle 56"/>
          <p:cNvSpPr/>
          <p:nvPr/>
        </p:nvSpPr>
        <p:spPr>
          <a:xfrm>
            <a:off x="1600200" y="4572000"/>
            <a:ext cx="1143000" cy="32316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SHRUTI</a:t>
            </a:r>
            <a:endParaRPr lang="en-US" sz="1500" i="1" dirty="0"/>
          </a:p>
        </p:txBody>
      </p:sp>
      <p:cxnSp>
        <p:nvCxnSpPr>
          <p:cNvPr id="58" name="Straight Arrow Connector 57"/>
          <p:cNvCxnSpPr>
            <a:endCxn id="57" idx="0"/>
          </p:cNvCxnSpPr>
          <p:nvPr/>
        </p:nvCxnSpPr>
        <p:spPr>
          <a:xfrm>
            <a:off x="2165734" y="4267200"/>
            <a:ext cx="5966" cy="3048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1" name="Straight Arrow Connector 60"/>
          <p:cNvCxnSpPr>
            <a:endCxn id="12" idx="2"/>
          </p:cNvCxnSpPr>
          <p:nvPr/>
        </p:nvCxnSpPr>
        <p:spPr>
          <a:xfrm flipV="1">
            <a:off x="7010400" y="3112783"/>
            <a:ext cx="1257300" cy="83373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65" name="Straight Arrow Connector 64"/>
          <p:cNvCxnSpPr>
            <a:endCxn id="13" idx="2"/>
          </p:cNvCxnSpPr>
          <p:nvPr/>
        </p:nvCxnSpPr>
        <p:spPr>
          <a:xfrm flipV="1">
            <a:off x="6553200" y="2145013"/>
            <a:ext cx="805609" cy="180150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a:endCxn id="22" idx="2"/>
          </p:cNvCxnSpPr>
          <p:nvPr/>
        </p:nvCxnSpPr>
        <p:spPr>
          <a:xfrm flipV="1">
            <a:off x="6384275" y="771181"/>
            <a:ext cx="81709" cy="317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2" name="Straight Arrow Connector 71"/>
          <p:cNvCxnSpPr>
            <a:endCxn id="37" idx="2"/>
          </p:cNvCxnSpPr>
          <p:nvPr/>
        </p:nvCxnSpPr>
        <p:spPr>
          <a:xfrm flipH="1" flipV="1">
            <a:off x="4191001" y="1741183"/>
            <a:ext cx="35345" cy="220980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V="1">
            <a:off x="5203633" y="3493783"/>
            <a:ext cx="0" cy="45720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4" name="Straight Arrow Connector 93"/>
          <p:cNvCxnSpPr/>
          <p:nvPr/>
        </p:nvCxnSpPr>
        <p:spPr>
          <a:xfrm flipH="1" flipV="1">
            <a:off x="5666342" y="1727413"/>
            <a:ext cx="35346" cy="222357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96" name="Rectangle 95"/>
          <p:cNvSpPr/>
          <p:nvPr/>
        </p:nvSpPr>
        <p:spPr>
          <a:xfrm>
            <a:off x="4724400" y="2025385"/>
            <a:ext cx="13716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Bobrow</a:t>
            </a:r>
            <a:endParaRPr lang="en-US" sz="1500" b="1" dirty="0" smtClean="0"/>
          </a:p>
          <a:p>
            <a:pPr algn="ctr"/>
            <a:r>
              <a:rPr lang="en-US" sz="1500" i="1" dirty="0" smtClean="0"/>
              <a:t>STUDENT</a:t>
            </a:r>
            <a:endParaRPr lang="en-US" sz="1500" i="1" dirty="0"/>
          </a:p>
        </p:txBody>
      </p:sp>
      <p:cxnSp>
        <p:nvCxnSpPr>
          <p:cNvPr id="98" name="Straight Arrow Connector 97"/>
          <p:cNvCxnSpPr/>
          <p:nvPr/>
        </p:nvCxnSpPr>
        <p:spPr>
          <a:xfrm flipH="1" flipV="1">
            <a:off x="5443251" y="2579383"/>
            <a:ext cx="35346" cy="136713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1" name="Rectangle 100"/>
          <p:cNvSpPr/>
          <p:nvPr/>
        </p:nvSpPr>
        <p:spPr>
          <a:xfrm>
            <a:off x="4539866" y="2939785"/>
            <a:ext cx="1327534"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b="1" dirty="0" err="1" smtClean="0"/>
              <a:t>Winograd</a:t>
            </a:r>
            <a:endParaRPr lang="en-US" sz="1500" b="1" dirty="0"/>
          </a:p>
          <a:p>
            <a:pPr algn="ctr"/>
            <a:r>
              <a:rPr lang="en-US" sz="1500" i="1" dirty="0" smtClean="0"/>
              <a:t>SHRDLU</a:t>
            </a:r>
            <a:endParaRPr lang="en-US" sz="1500" i="1" dirty="0"/>
          </a:p>
        </p:txBody>
      </p:sp>
      <p:cxnSp>
        <p:nvCxnSpPr>
          <p:cNvPr id="102" name="Straight Arrow Connector 101"/>
          <p:cNvCxnSpPr/>
          <p:nvPr/>
        </p:nvCxnSpPr>
        <p:spPr>
          <a:xfrm flipH="1" flipV="1">
            <a:off x="2947240" y="3493783"/>
            <a:ext cx="13543" cy="457201"/>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5" name="Straight Arrow Connector 104"/>
          <p:cNvCxnSpPr/>
          <p:nvPr/>
        </p:nvCxnSpPr>
        <p:spPr>
          <a:xfrm flipH="1" flipV="1">
            <a:off x="1066800" y="1492111"/>
            <a:ext cx="35346" cy="2470289"/>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Straight Arrow Connector 106"/>
          <p:cNvCxnSpPr>
            <a:endCxn id="34" idx="2"/>
          </p:cNvCxnSpPr>
          <p:nvPr/>
        </p:nvCxnSpPr>
        <p:spPr>
          <a:xfrm flipH="1" flipV="1">
            <a:off x="2272229" y="1048180"/>
            <a:ext cx="8263" cy="2891786"/>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28" name="Rectangle 127"/>
          <p:cNvSpPr/>
          <p:nvPr/>
        </p:nvSpPr>
        <p:spPr>
          <a:xfrm>
            <a:off x="2346134" y="5029200"/>
            <a:ext cx="1730566"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t>Rumelhart</a:t>
            </a:r>
            <a:r>
              <a:rPr lang="en-US" sz="1600" b="1" dirty="0"/>
              <a:t> et al</a:t>
            </a:r>
          </a:p>
          <a:p>
            <a:pPr algn="ctr"/>
            <a:r>
              <a:rPr lang="en-US" sz="1400" i="1" dirty="0" err="1" smtClean="0"/>
              <a:t>BackPropagation</a:t>
            </a:r>
            <a:endParaRPr lang="en-US" sz="1400" i="1" dirty="0"/>
          </a:p>
        </p:txBody>
      </p:sp>
      <p:cxnSp>
        <p:nvCxnSpPr>
          <p:cNvPr id="5" name="Straight Arrow Connector 4"/>
          <p:cNvCxnSpPr>
            <a:stCxn id="12" idx="0"/>
          </p:cNvCxnSpPr>
          <p:nvPr/>
        </p:nvCxnSpPr>
        <p:spPr>
          <a:xfrm flipH="1" flipV="1">
            <a:off x="8077200" y="2040275"/>
            <a:ext cx="190500" cy="28767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a:stCxn id="13" idx="0"/>
          </p:cNvCxnSpPr>
          <p:nvPr/>
        </p:nvCxnSpPr>
        <p:spPr>
          <a:xfrm flipH="1" flipV="1">
            <a:off x="6912396" y="771181"/>
            <a:ext cx="446413" cy="58900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1" name="Straight Arrow Connector 40"/>
          <p:cNvCxnSpPr>
            <a:stCxn id="13" idx="1"/>
            <a:endCxn id="28" idx="3"/>
          </p:cNvCxnSpPr>
          <p:nvPr/>
        </p:nvCxnSpPr>
        <p:spPr>
          <a:xfrm flipH="1" flipV="1">
            <a:off x="6248400" y="1317432"/>
            <a:ext cx="392017" cy="43516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4" name="Straight Arrow Connector 43"/>
          <p:cNvCxnSpPr>
            <a:stCxn id="13" idx="1"/>
            <a:endCxn id="96" idx="3"/>
          </p:cNvCxnSpPr>
          <p:nvPr/>
        </p:nvCxnSpPr>
        <p:spPr>
          <a:xfrm flipH="1">
            <a:off x="6096000" y="1752598"/>
            <a:ext cx="544417" cy="5497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46" name="Straight Arrow Connector 45"/>
          <p:cNvCxnSpPr>
            <a:stCxn id="13" idx="1"/>
            <a:endCxn id="101" idx="3"/>
          </p:cNvCxnSpPr>
          <p:nvPr/>
        </p:nvCxnSpPr>
        <p:spPr>
          <a:xfrm flipH="1">
            <a:off x="5867400" y="1752598"/>
            <a:ext cx="773017" cy="1464186"/>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a:stCxn id="13" idx="1"/>
            <a:endCxn id="37" idx="3"/>
          </p:cNvCxnSpPr>
          <p:nvPr/>
        </p:nvCxnSpPr>
        <p:spPr>
          <a:xfrm flipH="1" flipV="1">
            <a:off x="5029200" y="1464184"/>
            <a:ext cx="1611217" cy="2884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a:stCxn id="13" idx="1"/>
          </p:cNvCxnSpPr>
          <p:nvPr/>
        </p:nvCxnSpPr>
        <p:spPr>
          <a:xfrm flipH="1">
            <a:off x="3507724" y="1752598"/>
            <a:ext cx="3132693" cy="146021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56" name="Straight Arrow Connector 55"/>
          <p:cNvCxnSpPr>
            <a:stCxn id="12" idx="1"/>
            <a:endCxn id="34" idx="3"/>
          </p:cNvCxnSpPr>
          <p:nvPr/>
        </p:nvCxnSpPr>
        <p:spPr>
          <a:xfrm flipH="1" flipV="1">
            <a:off x="2993834" y="771181"/>
            <a:ext cx="4473766" cy="194918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2" name="Straight Arrow Connector 61"/>
          <p:cNvCxnSpPr>
            <a:stCxn id="28" idx="1"/>
            <a:endCxn id="31" idx="3"/>
          </p:cNvCxnSpPr>
          <p:nvPr/>
        </p:nvCxnSpPr>
        <p:spPr>
          <a:xfrm flipH="1">
            <a:off x="1778650" y="1317432"/>
            <a:ext cx="3340981" cy="13097"/>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4" name="Straight Arrow Connector 63"/>
          <p:cNvCxnSpPr>
            <a:stCxn id="40" idx="1"/>
            <a:endCxn id="43" idx="3"/>
          </p:cNvCxnSpPr>
          <p:nvPr/>
        </p:nvCxnSpPr>
        <p:spPr>
          <a:xfrm flipH="1">
            <a:off x="5737034" y="6085820"/>
            <a:ext cx="1905000" cy="18938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67" name="Straight Arrow Connector 66"/>
          <p:cNvCxnSpPr>
            <a:stCxn id="43" idx="1"/>
            <a:endCxn id="128" idx="3"/>
          </p:cNvCxnSpPr>
          <p:nvPr/>
        </p:nvCxnSpPr>
        <p:spPr>
          <a:xfrm flipH="1" flipV="1">
            <a:off x="4076700" y="5306199"/>
            <a:ext cx="277717" cy="969005"/>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a:endCxn id="57" idx="2"/>
          </p:cNvCxnSpPr>
          <p:nvPr/>
        </p:nvCxnSpPr>
        <p:spPr>
          <a:xfrm flipV="1">
            <a:off x="2165734" y="4895165"/>
            <a:ext cx="5966" cy="1285348"/>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381000" y="5344741"/>
            <a:ext cx="1676400" cy="553998"/>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500" i="1" dirty="0" smtClean="0"/>
              <a:t>Series of Neural-Symbolic Models</a:t>
            </a:r>
            <a:endParaRPr lang="en-US" sz="1500" i="1" dirty="0"/>
          </a:p>
        </p:txBody>
      </p:sp>
      <p:cxnSp>
        <p:nvCxnSpPr>
          <p:cNvPr id="79" name="Straight Arrow Connector 78"/>
          <p:cNvCxnSpPr/>
          <p:nvPr/>
        </p:nvCxnSpPr>
        <p:spPr>
          <a:xfrm>
            <a:off x="1371600" y="4572000"/>
            <a:ext cx="0" cy="77274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86" name="Right Brace 85"/>
          <p:cNvSpPr/>
          <p:nvPr/>
        </p:nvSpPr>
        <p:spPr>
          <a:xfrm rot="5400000">
            <a:off x="1285875" y="3200400"/>
            <a:ext cx="171450" cy="2438400"/>
          </a:xfrm>
          <a:prstGeom prst="rightBrace">
            <a:avLst>
              <a:gd name="adj1" fmla="val 109796"/>
              <a:gd name="adj2" fmla="val 50000"/>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97" name="Straight Arrow Connector 96"/>
          <p:cNvCxnSpPr>
            <a:stCxn id="49" idx="1"/>
            <a:endCxn id="73" idx="2"/>
          </p:cNvCxnSpPr>
          <p:nvPr/>
        </p:nvCxnSpPr>
        <p:spPr>
          <a:xfrm flipH="1" flipV="1">
            <a:off x="1219200" y="5898739"/>
            <a:ext cx="521465" cy="529862"/>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
        <p:nvSpPr>
          <p:cNvPr id="103" name="Rectangle 102"/>
          <p:cNvSpPr/>
          <p:nvPr/>
        </p:nvSpPr>
        <p:spPr>
          <a:xfrm>
            <a:off x="2683525" y="2057400"/>
            <a:ext cx="1278875"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i="1" dirty="0" smtClean="0">
                <a:solidFill>
                  <a:schemeClr val="dk1"/>
                </a:solidFill>
              </a:rPr>
              <a:t>Description Logic</a:t>
            </a:r>
            <a:endParaRPr lang="en-US" sz="1600" i="1" dirty="0">
              <a:solidFill>
                <a:schemeClr val="dk1"/>
              </a:solidFill>
            </a:endParaRPr>
          </a:p>
        </p:txBody>
      </p:sp>
      <p:cxnSp>
        <p:nvCxnSpPr>
          <p:cNvPr id="104" name="Straight Arrow Connector 103"/>
          <p:cNvCxnSpPr>
            <a:endCxn id="103" idx="2"/>
          </p:cNvCxnSpPr>
          <p:nvPr/>
        </p:nvCxnSpPr>
        <p:spPr>
          <a:xfrm flipV="1">
            <a:off x="3322962" y="2642175"/>
            <a:ext cx="1" cy="13088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106" name="Rectangle 105"/>
          <p:cNvSpPr/>
          <p:nvPr/>
        </p:nvSpPr>
        <p:spPr>
          <a:xfrm>
            <a:off x="2386757" y="2920425"/>
            <a:ext cx="1120967" cy="584775"/>
          </a:xfrm>
          <a:prstGeom prst="rect">
            <a:avLst/>
          </a:prstGeom>
        </p:spPr>
        <p:style>
          <a:lnRef idx="1">
            <a:schemeClr val="accent1"/>
          </a:lnRef>
          <a:fillRef idx="2">
            <a:schemeClr val="accent1"/>
          </a:fillRef>
          <a:effectRef idx="1">
            <a:schemeClr val="accent1"/>
          </a:effectRef>
          <a:fontRef idx="minor">
            <a:schemeClr val="dk1"/>
          </a:fontRef>
        </p:style>
        <p:txBody>
          <a:bodyPr wrap="square">
            <a:spAutoFit/>
          </a:bodyPr>
          <a:lstStyle/>
          <a:p>
            <a:pPr algn="ctr"/>
            <a:r>
              <a:rPr lang="en-US" sz="1600" b="1" dirty="0" err="1">
                <a:solidFill>
                  <a:schemeClr val="dk1"/>
                </a:solidFill>
              </a:rPr>
              <a:t>Lenant</a:t>
            </a:r>
            <a:endParaRPr lang="en-US" sz="1600" b="1" dirty="0">
              <a:solidFill>
                <a:schemeClr val="dk1"/>
              </a:solidFill>
            </a:endParaRPr>
          </a:p>
          <a:p>
            <a:pPr algn="ctr"/>
            <a:r>
              <a:rPr lang="en-US" sz="1600" i="1" dirty="0" err="1" smtClean="0">
                <a:solidFill>
                  <a:schemeClr val="dk1"/>
                </a:solidFill>
              </a:rPr>
              <a:t>Cyc</a:t>
            </a:r>
            <a:endParaRPr lang="en-US" sz="1600" i="1" dirty="0">
              <a:solidFill>
                <a:schemeClr val="dk1"/>
              </a:solidFill>
            </a:endParaRPr>
          </a:p>
        </p:txBody>
      </p:sp>
      <p:cxnSp>
        <p:nvCxnSpPr>
          <p:cNvPr id="108" name="Straight Arrow Connector 107"/>
          <p:cNvCxnSpPr>
            <a:stCxn id="37" idx="2"/>
          </p:cNvCxnSpPr>
          <p:nvPr/>
        </p:nvCxnSpPr>
        <p:spPr>
          <a:xfrm flipH="1">
            <a:off x="3962400" y="1741183"/>
            <a:ext cx="228601" cy="403830"/>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cxnSp>
        <p:nvCxnSpPr>
          <p:cNvPr id="110" name="Straight Arrow Connector 109"/>
          <p:cNvCxnSpPr>
            <a:endCxn id="103" idx="3"/>
          </p:cNvCxnSpPr>
          <p:nvPr/>
        </p:nvCxnSpPr>
        <p:spPr>
          <a:xfrm flipH="1">
            <a:off x="3962400" y="1745774"/>
            <a:ext cx="1268318" cy="604014"/>
          </a:xfrm>
          <a:prstGeom prst="straightConnector1">
            <a:avLst/>
          </a:prstGeom>
          <a:ln>
            <a:solidFill>
              <a:srgbClr val="FF0000"/>
            </a:solidFill>
            <a:prstDash val="lgDashDotDot"/>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42826168"/>
      </p:ext>
    </p:extLst>
  </p:cSld>
  <p:clrMapOvr>
    <a:masterClrMapping/>
  </p:clrMapOvr>
  <mc:AlternateContent xmlns:mc="http://schemas.openxmlformats.org/markup-compatibility/2006" xmlns:p14="http://schemas.microsoft.com/office/powerpoint/2010/main">
    <mc:Choice Requires="p14">
      <p:transition spd="slow" p14:dur="2000" advTm="754"/>
    </mc:Choice>
    <mc:Fallback xmlns="">
      <p:transition spd="slow" advTm="754"/>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 name="TextBox 16"/>
          <p:cNvSpPr txBox="1"/>
          <p:nvPr/>
        </p:nvSpPr>
        <p:spPr>
          <a:xfrm>
            <a:off x="6477000" y="609600"/>
            <a:ext cx="2253437" cy="646331"/>
          </a:xfrm>
          <a:prstGeom prst="rect">
            <a:avLst/>
          </a:prstGeom>
          <a:noFill/>
        </p:spPr>
        <p:txBody>
          <a:bodyPr wrap="none" rtlCol="0">
            <a:spAutoFit/>
          </a:bodyPr>
          <a:lstStyle/>
          <a:p>
            <a:r>
              <a:rPr lang="en-US" dirty="0" smtClean="0"/>
              <a:t>“Jack is my brother. </a:t>
            </a:r>
            <a:endParaRPr lang="en-US" dirty="0"/>
          </a:p>
          <a:p>
            <a:r>
              <a:rPr lang="en-US" dirty="0" smtClean="0"/>
              <a:t>   Is he my sibling?”</a:t>
            </a:r>
            <a:endParaRPr lang="en-US" dirty="0"/>
          </a:p>
        </p:txBody>
      </p:sp>
      <p:sp>
        <p:nvSpPr>
          <p:cNvPr id="19" name="TextBox 18"/>
          <p:cNvSpPr txBox="1"/>
          <p:nvPr/>
        </p:nvSpPr>
        <p:spPr>
          <a:xfrm>
            <a:off x="7162800" y="5650468"/>
            <a:ext cx="748154" cy="369332"/>
          </a:xfrm>
          <a:prstGeom prst="rect">
            <a:avLst/>
          </a:prstGeom>
          <a:noFill/>
        </p:spPr>
        <p:txBody>
          <a:bodyPr wrap="none" rtlCol="0">
            <a:spAutoFit/>
          </a:bodyPr>
          <a:lstStyle/>
          <a:p>
            <a:r>
              <a:rPr lang="en-US" dirty="0" smtClean="0"/>
              <a:t>“yes”</a:t>
            </a:r>
            <a:endParaRPr lang="en-US" dirty="0"/>
          </a:p>
        </p:txBody>
      </p:sp>
      <p:sp>
        <p:nvSpPr>
          <p:cNvPr id="20" name="TextBox 19"/>
          <p:cNvSpPr txBox="1"/>
          <p:nvPr/>
        </p:nvSpPr>
        <p:spPr>
          <a:xfrm>
            <a:off x="6423039" y="1676400"/>
            <a:ext cx="2263761" cy="1077218"/>
          </a:xfrm>
          <a:prstGeom prst="rect">
            <a:avLst/>
          </a:prstGeom>
          <a:noFill/>
        </p:spPr>
        <p:txBody>
          <a:bodyPr wrap="none" rtlCol="0">
            <a:spAutoFit/>
          </a:bodyPr>
          <a:lstStyle/>
          <a:p>
            <a:r>
              <a:rPr lang="en-US" sz="1600" dirty="0" smtClean="0"/>
              <a:t>Premise:  </a:t>
            </a:r>
          </a:p>
          <a:p>
            <a:r>
              <a:rPr lang="en-US" sz="1600" dirty="0"/>
              <a:t> </a:t>
            </a:r>
            <a:r>
              <a:rPr lang="en-US" sz="1600" dirty="0" smtClean="0"/>
              <a:t>      brother(“</a:t>
            </a:r>
            <a:r>
              <a:rPr lang="en-US" sz="1600" dirty="0" err="1" smtClean="0"/>
              <a:t>Jack”,“I</a:t>
            </a:r>
            <a:r>
              <a:rPr lang="en-US" sz="1600" dirty="0" smtClean="0"/>
              <a:t>”)</a:t>
            </a:r>
          </a:p>
          <a:p>
            <a:r>
              <a:rPr lang="en-US" sz="1600" dirty="0" smtClean="0"/>
              <a:t>Proposition: </a:t>
            </a:r>
          </a:p>
          <a:p>
            <a:r>
              <a:rPr lang="en-US" sz="1600" dirty="0" smtClean="0"/>
              <a:t>        sibling(“</a:t>
            </a:r>
            <a:r>
              <a:rPr lang="en-US" sz="1600" dirty="0" err="1" smtClean="0"/>
              <a:t>Jack”,“I</a:t>
            </a:r>
            <a:r>
              <a:rPr lang="en-US" sz="1600" dirty="0" smtClean="0"/>
              <a:t>”)</a:t>
            </a:r>
          </a:p>
        </p:txBody>
      </p:sp>
      <p:sp>
        <p:nvSpPr>
          <p:cNvPr id="23" name="TextBox 22"/>
          <p:cNvSpPr txBox="1"/>
          <p:nvPr/>
        </p:nvSpPr>
        <p:spPr>
          <a:xfrm>
            <a:off x="6400800" y="4463668"/>
            <a:ext cx="2492990" cy="338554"/>
          </a:xfrm>
          <a:prstGeom prst="rect">
            <a:avLst/>
          </a:prstGeom>
          <a:noFill/>
        </p:spPr>
        <p:txBody>
          <a:bodyPr wrap="none" rtlCol="0">
            <a:spAutoFit/>
          </a:bodyPr>
          <a:lstStyle/>
          <a:p>
            <a:r>
              <a:rPr lang="en-US" sz="1600" dirty="0" smtClean="0"/>
              <a:t>sibling(“</a:t>
            </a:r>
            <a:r>
              <a:rPr lang="en-US" sz="1600" dirty="0" err="1" smtClean="0"/>
              <a:t>Jack”,“I</a:t>
            </a:r>
            <a:r>
              <a:rPr lang="en-US" sz="1600" dirty="0" smtClean="0"/>
              <a:t>”): TRUE</a:t>
            </a:r>
          </a:p>
        </p:txBody>
      </p:sp>
      <p:sp>
        <p:nvSpPr>
          <p:cNvPr id="28" name="Rounded Rectangle 27"/>
          <p:cNvSpPr/>
          <p:nvPr/>
        </p:nvSpPr>
        <p:spPr>
          <a:xfrm>
            <a:off x="3625468" y="609600"/>
            <a:ext cx="2122583" cy="5334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Input</a:t>
            </a:r>
            <a:endParaRPr lang="en-US" sz="2000" dirty="0"/>
          </a:p>
        </p:txBody>
      </p:sp>
      <p:sp>
        <p:nvSpPr>
          <p:cNvPr id="29" name="Rounded Rectangle 28"/>
          <p:cNvSpPr/>
          <p:nvPr/>
        </p:nvSpPr>
        <p:spPr>
          <a:xfrm>
            <a:off x="3636485" y="5562600"/>
            <a:ext cx="2154715" cy="457200"/>
          </a:xfrm>
          <a:prstGeom prst="roundRect">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2000" dirty="0" smtClean="0"/>
              <a:t>Natural Output</a:t>
            </a:r>
            <a:endParaRPr lang="en-US" sz="2000" dirty="0"/>
          </a:p>
        </p:txBody>
      </p:sp>
      <p:sp>
        <p:nvSpPr>
          <p:cNvPr id="30" name="Rounded Rectangle 29"/>
          <p:cNvSpPr/>
          <p:nvPr/>
        </p:nvSpPr>
        <p:spPr>
          <a:xfrm>
            <a:off x="3287616" y="1676400"/>
            <a:ext cx="2808383" cy="3374834"/>
          </a:xfrm>
          <a:prstGeom prst="roundRect">
            <a:avLst/>
          </a:prstGeom>
          <a:solidFill>
            <a:schemeClr val="accent1">
              <a:alpha val="17000"/>
            </a:schemeClr>
          </a:solidFill>
          <a:ln>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6000" dirty="0" smtClean="0"/>
              <a:t>AI System</a:t>
            </a:r>
            <a:endParaRPr lang="en-US" sz="6000" dirty="0"/>
          </a:p>
        </p:txBody>
      </p:sp>
      <p:sp>
        <p:nvSpPr>
          <p:cNvPr id="31" name="Down Arrow 30"/>
          <p:cNvSpPr/>
          <p:nvPr/>
        </p:nvSpPr>
        <p:spPr>
          <a:xfrm>
            <a:off x="4495800" y="1219200"/>
            <a:ext cx="381000" cy="685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2" name="Down Arrow 31"/>
          <p:cNvSpPr/>
          <p:nvPr/>
        </p:nvSpPr>
        <p:spPr>
          <a:xfrm>
            <a:off x="4495800" y="4953000"/>
            <a:ext cx="381000" cy="5334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3" name="Rounded Rectangle 32"/>
          <p:cNvSpPr/>
          <p:nvPr/>
        </p:nvSpPr>
        <p:spPr>
          <a:xfrm>
            <a:off x="3559366" y="1949068"/>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dirty="0" smtClean="0"/>
              <a:t>Intermediate Input</a:t>
            </a:r>
            <a:endParaRPr lang="en-US" dirty="0"/>
          </a:p>
        </p:txBody>
      </p:sp>
      <p:sp>
        <p:nvSpPr>
          <p:cNvPr id="34" name="Rounded Rectangle 33"/>
          <p:cNvSpPr/>
          <p:nvPr/>
        </p:nvSpPr>
        <p:spPr>
          <a:xfrm>
            <a:off x="3559366" y="4343400"/>
            <a:ext cx="2231834" cy="533400"/>
          </a:xfrm>
          <a:prstGeom prst="roundRect">
            <a:avLst/>
          </a:prstGeom>
          <a:solidFill>
            <a:srgbClr val="00B050"/>
          </a:solidFill>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en-US" sz="1600" dirty="0" smtClean="0"/>
              <a:t>Intermediate Output</a:t>
            </a:r>
            <a:endParaRPr lang="en-US" sz="1600" dirty="0"/>
          </a:p>
        </p:txBody>
      </p:sp>
      <p:sp>
        <p:nvSpPr>
          <p:cNvPr id="35" name="Rounded Rectangle 34"/>
          <p:cNvSpPr/>
          <p:nvPr/>
        </p:nvSpPr>
        <p:spPr>
          <a:xfrm>
            <a:off x="3505200" y="2884583"/>
            <a:ext cx="2319050" cy="1055783"/>
          </a:xfrm>
          <a:prstGeom prst="round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rtl="1"/>
            <a:r>
              <a:rPr lang="en-US" dirty="0" smtClean="0"/>
              <a:t>Computer Brain</a:t>
            </a:r>
            <a:endParaRPr lang="en-US" dirty="0"/>
          </a:p>
        </p:txBody>
      </p:sp>
      <p:sp>
        <p:nvSpPr>
          <p:cNvPr id="36" name="Down Arrow 35"/>
          <p:cNvSpPr/>
          <p:nvPr/>
        </p:nvSpPr>
        <p:spPr>
          <a:xfrm>
            <a:off x="4495800" y="2525617"/>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sp>
        <p:nvSpPr>
          <p:cNvPr id="37" name="Down Arrow 36"/>
          <p:cNvSpPr/>
          <p:nvPr/>
        </p:nvSpPr>
        <p:spPr>
          <a:xfrm>
            <a:off x="4495800" y="3984434"/>
            <a:ext cx="381000" cy="304800"/>
          </a:xfrm>
          <a:prstGeom prst="downArrow">
            <a:avLst/>
          </a:prstGeom>
        </p:spPr>
        <p:style>
          <a:lnRef idx="2">
            <a:schemeClr val="accent3"/>
          </a:lnRef>
          <a:fillRef idx="1">
            <a:schemeClr val="lt1"/>
          </a:fillRef>
          <a:effectRef idx="0">
            <a:schemeClr val="accent3"/>
          </a:effectRef>
          <a:fontRef idx="minor">
            <a:schemeClr val="dk1"/>
          </a:fontRef>
        </p:style>
        <p:txBody>
          <a:bodyPr rtlCol="0" anchor="ctr"/>
          <a:lstStyle/>
          <a:p>
            <a:pPr algn="ctr"/>
            <a:endParaRPr lang="en-US" dirty="0"/>
          </a:p>
        </p:txBody>
      </p:sp>
    </p:spTree>
    <p:extLst>
      <p:ext uri="{BB962C8B-B14F-4D97-AF65-F5344CB8AC3E}">
        <p14:creationId xmlns:p14="http://schemas.microsoft.com/office/powerpoint/2010/main" val="275832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fade">
                                      <p:cBhvr>
                                        <p:cTn id="7" dur="500"/>
                                        <p:tgtEl>
                                          <p:spTgt spid="1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9"/>
                                        </p:tgtEl>
                                        <p:attrNameLst>
                                          <p:attrName>style.visibility</p:attrName>
                                        </p:attrNameLst>
                                      </p:cBhvr>
                                      <p:to>
                                        <p:strVal val="visible"/>
                                      </p:to>
                                    </p:set>
                                    <p:animEffect transition="in" filter="fade">
                                      <p:cBhvr>
                                        <p:cTn id="12" dur="500"/>
                                        <p:tgtEl>
                                          <p:spTgt spid="19"/>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3"/>
                                        </p:tgtEl>
                                        <p:attrNameLst>
                                          <p:attrName>style.visibility</p:attrName>
                                        </p:attrNameLst>
                                      </p:cBhvr>
                                      <p:to>
                                        <p:strVal val="visible"/>
                                      </p:to>
                                    </p:set>
                                    <p:animEffect transition="in" filter="fade">
                                      <p:cBhvr>
                                        <p:cTn id="17" dur="500"/>
                                        <p:tgtEl>
                                          <p:spTgt spid="3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animEffect transition="in" filter="fade">
                                      <p:cBhvr>
                                        <p:cTn id="22" dur="500"/>
                                        <p:tgtEl>
                                          <p:spTgt spid="2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4"/>
                                        </p:tgtEl>
                                        <p:attrNameLst>
                                          <p:attrName>style.visibility</p:attrName>
                                        </p:attrNameLst>
                                      </p:cBhvr>
                                      <p:to>
                                        <p:strVal val="visible"/>
                                      </p:to>
                                    </p:set>
                                    <p:animEffect transition="in" filter="fade">
                                      <p:cBhvr>
                                        <p:cTn id="27" dur="500"/>
                                        <p:tgtEl>
                                          <p:spTgt spid="34"/>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6"/>
                                        </p:tgtEl>
                                        <p:attrNameLst>
                                          <p:attrName>style.visibility</p:attrName>
                                        </p:attrNameLst>
                                      </p:cBhvr>
                                      <p:to>
                                        <p:strVal val="visible"/>
                                      </p:to>
                                    </p:set>
                                    <p:animEffect transition="in" filter="fade">
                                      <p:cBhvr>
                                        <p:cTn id="37" dur="500"/>
                                        <p:tgtEl>
                                          <p:spTgt spid="36"/>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35"/>
                                        </p:tgtEl>
                                        <p:attrNameLst>
                                          <p:attrName>style.visibility</p:attrName>
                                        </p:attrNameLst>
                                      </p:cBhvr>
                                      <p:to>
                                        <p:strVal val="visible"/>
                                      </p:to>
                                    </p:set>
                                    <p:animEffect transition="in" filter="fade">
                                      <p:cBhvr>
                                        <p:cTn id="40" dur="500"/>
                                        <p:tgtEl>
                                          <p:spTgt spid="35"/>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37"/>
                                        </p:tgtEl>
                                        <p:attrNameLst>
                                          <p:attrName>style.visibility</p:attrName>
                                        </p:attrNameLst>
                                      </p:cBhvr>
                                      <p:to>
                                        <p:strVal val="visible"/>
                                      </p:to>
                                    </p:set>
                                    <p:animEffect transition="in" filter="fade">
                                      <p:cBhvr>
                                        <p:cTn id="43"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P spid="19" grpId="0"/>
      <p:bldP spid="20" grpId="0"/>
      <p:bldP spid="23" grpId="0"/>
      <p:bldP spid="33" grpId="0" animBg="1"/>
      <p:bldP spid="34" grpId="0" animBg="1"/>
      <p:bldP spid="35" grpId="0" animBg="1"/>
      <p:bldP spid="36" grpId="0" animBg="1"/>
      <p:bldP spid="37"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0.1|0.1|0.7|0.1|0.1"/>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Executive">
  <a:themeElements>
    <a:clrScheme name="Austin">
      <a:dk1>
        <a:sysClr val="windowText" lastClr="000000"/>
      </a:dk1>
      <a:lt1>
        <a:sysClr val="window" lastClr="FFFFFF"/>
      </a:lt1>
      <a:dk2>
        <a:srgbClr val="3E3D2D"/>
      </a:dk2>
      <a:lt2>
        <a:srgbClr val="CAF278"/>
      </a:lt2>
      <a:accent1>
        <a:srgbClr val="94C60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Executive">
      <a:majorFont>
        <a:latin typeface="Century Gothic"/>
        <a:ea typeface=""/>
        <a:cs typeface=""/>
        <a:font script="Jpan" typeface="HGｺﾞｼｯｸM"/>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Palatino Linotype"/>
        <a:ea typeface=""/>
        <a:cs typeface=""/>
        <a:font script="Jpan" typeface="HGS明朝E"/>
        <a:font script="Hang" typeface="맑은 고딕"/>
        <a:font script="Hans" typeface="宋体"/>
        <a:font script="Hant" typeface="新細明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Executiv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8575" cap="flat" cmpd="sng" algn="ctr">
          <a:solidFill>
            <a:schemeClr val="phClr"/>
          </a:solidFill>
          <a:prstDash val="solid"/>
        </a:ln>
        <a:ln w="508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50000">
              <a:schemeClr val="phClr">
                <a:tint val="80000"/>
                <a:satMod val="250000"/>
              </a:schemeClr>
            </a:gs>
            <a:gs pos="76000">
              <a:schemeClr val="phClr">
                <a:tint val="90000"/>
                <a:shade val="90000"/>
                <a:satMod val="200000"/>
              </a:schemeClr>
            </a:gs>
            <a:gs pos="92000">
              <a:schemeClr val="phClr">
                <a:tint val="90000"/>
                <a:shade val="70000"/>
                <a:satMod val="250000"/>
              </a:schemeClr>
            </a:gs>
          </a:gsLst>
          <a:path path="circle">
            <a:fillToRect l="50000" t="50000" r="50000" b="50000"/>
          </a:path>
        </a:gradFill>
        <a:blipFill>
          <a:blip xmlns:r="http://schemas.openxmlformats.org/officeDocument/2006/relationships" r:embed="rId1">
            <a:duotone>
              <a:schemeClr val="phClr">
                <a:tint val="95000"/>
              </a:schemeClr>
              <a:schemeClr val="phClr">
                <a:shade val="9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Executive</Template>
  <TotalTime>8020</TotalTime>
  <Words>4825</Words>
  <Application>Microsoft Office PowerPoint</Application>
  <PresentationFormat>On-screen Show (4:3)</PresentationFormat>
  <Paragraphs>887</Paragraphs>
  <Slides>45</Slides>
  <Notes>35</Notes>
  <HiddenSlides>0</HiddenSlides>
  <MMClips>0</MMClips>
  <ScaleCrop>false</ScaleCrop>
  <HeadingPairs>
    <vt:vector size="4" baseType="variant">
      <vt:variant>
        <vt:lpstr>Theme</vt:lpstr>
      </vt:variant>
      <vt:variant>
        <vt:i4>1</vt:i4>
      </vt:variant>
      <vt:variant>
        <vt:lpstr>Slide Titles</vt:lpstr>
      </vt:variant>
      <vt:variant>
        <vt:i4>45</vt:i4>
      </vt:variant>
    </vt:vector>
  </HeadingPairs>
  <TitlesOfParts>
    <vt:vector size="46" baseType="lpstr">
      <vt:lpstr>Executive</vt:lpstr>
      <vt:lpstr>Knowledge Representation:  How far we have come?</vt:lpstr>
      <vt:lpstr>PowerPoint Presentation</vt:lpstr>
      <vt:lpstr>PowerPoint Presentation</vt:lpstr>
      <vt:lpstr>PowerPoint Presentation</vt:lpstr>
      <vt:lpstr>PowerPoint Presentation</vt:lpstr>
      <vt:lpstr>General Problem Solver</vt:lpstr>
      <vt:lpstr>General Problem Solver</vt:lpstr>
      <vt:lpstr>PowerPoint Presentation</vt:lpstr>
      <vt:lpstr>PowerPoint Presentation</vt:lpstr>
      <vt:lpstr>PowerPoint Presentation</vt:lpstr>
      <vt:lpstr>Logical Reasoning</vt:lpstr>
      <vt:lpstr>Programs With Commonsense </vt:lpstr>
      <vt:lpstr>STUDENT</vt:lpstr>
      <vt:lpstr>SHRDLU</vt:lpstr>
      <vt:lpstr>Frame Problem </vt:lpstr>
      <vt:lpstr>Frame Problem </vt:lpstr>
      <vt:lpstr>Frame Problem </vt:lpstr>
      <vt:lpstr>PowerPoint Presentation</vt:lpstr>
      <vt:lpstr>Cyc (1984-present)</vt:lpstr>
      <vt:lpstr>Cyc (1984-present)</vt:lpstr>
      <vt:lpstr>Semantic Networks </vt:lpstr>
      <vt:lpstr> ConceptNet (2000-present)</vt:lpstr>
      <vt:lpstr>Frames</vt:lpstr>
      <vt:lpstr>Frames</vt:lpstr>
      <vt:lpstr>ThoughtTreasure (1994-2000)</vt:lpstr>
      <vt:lpstr>PowerPoint Presentation</vt:lpstr>
      <vt:lpstr>Neuron</vt:lpstr>
      <vt:lpstr>Connectionism</vt:lpstr>
      <vt:lpstr>Distributed vs. Classical Representation</vt:lpstr>
      <vt:lpstr>Distributed vs. Classical Representation</vt:lpstr>
      <vt:lpstr>Distributed vs. Classical Representation</vt:lpstr>
      <vt:lpstr>Distributed vs. Classical Representation</vt:lpstr>
      <vt:lpstr>Distributed vs. Classical Representation</vt:lpstr>
      <vt:lpstr>SHRUTI</vt:lpstr>
      <vt:lpstr>SHRUTI</vt:lpstr>
      <vt:lpstr>SHRUTI</vt:lpstr>
      <vt:lpstr>Neural-Symbolic models</vt:lpstr>
      <vt:lpstr>PowerPoint Presentation</vt:lpstr>
      <vt:lpstr>Representation  Necessary?</vt:lpstr>
      <vt:lpstr>Representation  Necessary?</vt:lpstr>
      <vt:lpstr>Representation  Necessary?</vt:lpstr>
      <vt:lpstr>PowerPoint Presentation</vt:lpstr>
      <vt:lpstr>So what now?!</vt:lpstr>
      <vt:lpstr>PowerPoint Presentation</vt:lpstr>
      <vt:lpstr>ThoughtTreasure (1994-2000)</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Knowledge Representation:  How far we have come?</dc:title>
  <dc:creator>Daniel</dc:creator>
  <cp:lastModifiedBy>Daniel</cp:lastModifiedBy>
  <cp:revision>504</cp:revision>
  <dcterms:created xsi:type="dcterms:W3CDTF">2006-08-16T00:00:00Z</dcterms:created>
  <dcterms:modified xsi:type="dcterms:W3CDTF">2015-04-30T17:41:15Z</dcterms:modified>
</cp:coreProperties>
</file>