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gif" ContentType="image/gif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tags/tag3.xml" ContentType="application/vnd.openxmlformats-officedocument.presentationml.tags+xml"/>
  <Override PartName="/ppt/notesSlides/notesSlide4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7" r:id="rId2"/>
    <p:sldId id="289" r:id="rId3"/>
    <p:sldId id="290" r:id="rId4"/>
    <p:sldId id="291" r:id="rId5"/>
    <p:sldId id="329" r:id="rId6"/>
    <p:sldId id="330" r:id="rId7"/>
    <p:sldId id="342" r:id="rId8"/>
    <p:sldId id="363" r:id="rId9"/>
    <p:sldId id="341" r:id="rId10"/>
    <p:sldId id="312" r:id="rId11"/>
    <p:sldId id="361" r:id="rId12"/>
    <p:sldId id="309" r:id="rId13"/>
    <p:sldId id="303" r:id="rId14"/>
    <p:sldId id="316" r:id="rId15"/>
    <p:sldId id="336" r:id="rId16"/>
    <p:sldId id="339" r:id="rId17"/>
    <p:sldId id="293" r:id="rId18"/>
    <p:sldId id="314" r:id="rId19"/>
    <p:sldId id="351" r:id="rId20"/>
    <p:sldId id="353" r:id="rId21"/>
    <p:sldId id="355" r:id="rId22"/>
    <p:sldId id="356" r:id="rId23"/>
    <p:sldId id="357" r:id="rId24"/>
    <p:sldId id="358" r:id="rId25"/>
    <p:sldId id="359" r:id="rId26"/>
    <p:sldId id="360" r:id="rId27"/>
    <p:sldId id="362" r:id="rId28"/>
    <p:sldId id="364" r:id="rId29"/>
  </p:sldIdLst>
  <p:sldSz cx="9144000" cy="6858000" type="screen4x3"/>
  <p:notesSz cx="68580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66FF"/>
    <a:srgbClr val="000080"/>
    <a:srgbClr val="094895"/>
    <a:srgbClr val="083D7E"/>
    <a:srgbClr val="A8E5FE"/>
    <a:srgbClr val="E7B87F"/>
    <a:srgbClr val="DFC59B"/>
    <a:srgbClr val="46F0EC"/>
    <a:srgbClr val="9900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5039" autoAdjust="0"/>
    <p:restoredTop sz="95872" autoAdjust="0"/>
  </p:normalViewPr>
  <p:slideViewPr>
    <p:cSldViewPr>
      <p:cViewPr>
        <p:scale>
          <a:sx n="111" d="100"/>
          <a:sy n="111" d="100"/>
        </p:scale>
        <p:origin x="448" y="1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99" d="100"/>
          <a:sy n="99" d="100"/>
        </p:scale>
        <p:origin x="3570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notesMaster" Target="notesMasters/notesMaster1.xml"/><Relationship Id="rId31" Type="http://schemas.openxmlformats.org/officeDocument/2006/relationships/handoutMaster" Target="handoutMasters/handoutMaster1.xml"/><Relationship Id="rId32" Type="http://schemas.openxmlformats.org/officeDocument/2006/relationships/presProps" Target="pres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94148-D2BD-A84D-84E3-AC6A55E1AB0F}" type="datetimeFigureOut">
              <a:rPr lang="en-US" smtClean="0"/>
              <a:t>7/13/16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29675"/>
            <a:ext cx="2971800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BD22C-107C-4B47-B691-65DFEBC2E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11643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049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416425"/>
            <a:ext cx="5486400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/>
            </a:lvl1pPr>
          </a:lstStyle>
          <a:p>
            <a:fld id="{5450C2A2-47DF-420F-9BC9-8E03C333D6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8639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Hi all,</a:t>
            </a:r>
            <a:r>
              <a:rPr lang="en-US" baseline="0" dirty="0" smtClean="0"/>
              <a:t> I’m Daniel Khashabi, PhD student at UIUC working with Dan Roth; this is a joint work with some colleagues at AI2.  I’m </a:t>
            </a:r>
            <a:r>
              <a:rPr lang="en-US" baseline="0" dirty="0" err="1" smtClean="0"/>
              <a:t>gonna</a:t>
            </a:r>
            <a:r>
              <a:rPr lang="en-US" baseline="0" dirty="0" smtClean="0"/>
              <a:t> present some high-level ideas about our question answering system </a:t>
            </a:r>
            <a:r>
              <a:rPr lang="en-US" baseline="0" dirty="0" err="1" smtClean="0"/>
              <a:t>TableILP</a:t>
            </a:r>
            <a:r>
              <a:rPr lang="en-US" baseline="0" dirty="0" smtClean="0"/>
              <a:t>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C2A2-47DF-420F-9BC9-8E03C333D62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90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Sun, plans</a:t>
            </a:r>
            <a:r>
              <a:rPr lang="en-US" baseline="0" dirty="0" smtClean="0"/>
              <a:t> going around it; very powerful model, but very hard to create and not very scalable; we don’t want to take that route; </a:t>
            </a:r>
          </a:p>
          <a:p>
            <a:r>
              <a:rPr lang="en-US" baseline="0" dirty="0" smtClean="0"/>
              <a:t>Information Retrieval or Statistical Correlation; on hundreds of Gigabyte; find correlation between New York, longest period of daylight; relatively easy to implement if you know how to big chunks of data;  many works in statistical correlation and measures similar (specifically pointwise mutual information) which can go a long way, even if you haven’t observed that actually surface string; nevertheless it definitely requires big chunks of the question written somewhere, which is unfortunately not always the case.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our premise is that, if you want to create a QA system which is able to answer these questions, the target system should be able to answer the variations of it. By that I mean, if I take NYC and replace it with New Zealand you should be able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C2A2-47DF-420F-9BC9-8E03C333D62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568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One</a:t>
            </a:r>
            <a:r>
              <a:rPr lang="en-US" baseline="0" dirty="0" smtClean="0"/>
              <a:t> way to get around this puzzle is to think of the knowledge as small manageable pieces of information which need to put together in order to answer this question; </a:t>
            </a:r>
          </a:p>
          <a:p>
            <a:r>
              <a:rPr lang="en-US" baseline="0" dirty="0" smtClean="0"/>
              <a:t>For example for answering this question we knowledge knowledge on regions, </a:t>
            </a:r>
            <a:r>
              <a:rPr lang="en-US" baseline="0" dirty="0" err="1" smtClean="0"/>
              <a:t>hemsphere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etc</a:t>
            </a:r>
            <a:r>
              <a:rPr lang="en-US" baseline="0" dirty="0" smtClean="0"/>
              <a:t>;  breaking the knowledge into components which makes it structured. </a:t>
            </a:r>
          </a:p>
          <a:p>
            <a:r>
              <a:rPr lang="en-US" baseline="0" dirty="0" smtClean="0"/>
              <a:t>On the other hand, we need to overcome brittleness, which needs some sort of fuzzy matching between the chunks of information which makes the our model ”semi-structured”. </a:t>
            </a:r>
          </a:p>
          <a:p>
            <a:r>
              <a:rPr lang="en-US" baseline="0" dirty="0" smtClean="0"/>
              <a:t>In order to answer this it is important to realize that the two key </a:t>
            </a:r>
            <a:r>
              <a:rPr lang="en-US" baseline="0" dirty="0" err="1" smtClean="0"/>
              <a:t>tersms</a:t>
            </a:r>
            <a:r>
              <a:rPr lang="en-US" baseline="0" dirty="0" smtClean="0"/>
              <a:t> are NYC and …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hopefully if you get to this part, you should have a principled way to answer questions, that is robust to variations and on the side gives you explanations of this form.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C2A2-47DF-420F-9BC9-8E03C333D62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4825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</a:t>
            </a:r>
            <a:r>
              <a:rPr lang="en-US" baseline="0" dirty="0" smtClean="0"/>
              <a:t> we talked about splitting the knowledge into small manageable parts; </a:t>
            </a:r>
          </a:p>
          <a:p>
            <a:r>
              <a:rPr lang="en-US" baseline="0" dirty="0" smtClean="0"/>
              <a:t>on one hand we can think of knowledge as free text; easy to acquire, but not easy to use; not clear how to use; </a:t>
            </a:r>
          </a:p>
          <a:p>
            <a:r>
              <a:rPr lang="en-US" baseline="0" dirty="0" smtClean="0"/>
              <a:t>On the other hand, ontologies or 1st order rules; missing knowledge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will take a place in between; they are structured since they are represented as tables; although they wont have directions. </a:t>
            </a:r>
          </a:p>
          <a:p>
            <a:r>
              <a:rPr lang="en-US" baseline="0" dirty="0" smtClean="0"/>
              <a:t>And they are flexible since their content is represented as free text. </a:t>
            </a:r>
          </a:p>
          <a:p>
            <a:r>
              <a:rPr lang="en-US" baseline="0" dirty="0" smtClean="0"/>
              <a:t>Building many tables related to domain of interest. </a:t>
            </a:r>
          </a:p>
          <a:p>
            <a:endParaRPr lang="en-US" baseline="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C2A2-47DF-420F-9BC9-8E03C333D62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8254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C2A2-47DF-420F-9BC9-8E03C333D62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054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Sun, plans</a:t>
            </a:r>
            <a:r>
              <a:rPr lang="en-US" baseline="0" dirty="0" smtClean="0"/>
              <a:t> going around it; very powerful model, but very hard to create and not very scalable; we don’t want to take that route; </a:t>
            </a:r>
          </a:p>
          <a:p>
            <a:r>
              <a:rPr lang="en-US" baseline="0" dirty="0" smtClean="0"/>
              <a:t>Information Retrieval or Statistical Correlation; on hundreds of Gigabyte; find correlation between New York, longest period of daylight; relatively easy to implement if you know how to big chunks of data;  many works in statistical correlation and measures similar (specifically pointwise mutual information) which can go a long way, even if you haven’t observed that actually surface string; nevertheless it definitely requires big chunks of the question written somewhere, which is unfortunately not always the case.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our premise is that, if you want to create a QA system which is able to answer these questions, the target system should be able to answer the variations of it. By that I mean, if I take NYC and replace it with New Zealand you should be able to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50C2A2-47DF-420F-9BC9-8E03C333D62E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25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52400" y="6393426"/>
            <a:ext cx="2133600" cy="396875"/>
          </a:xfrm>
        </p:spPr>
        <p:txBody>
          <a:bodyPr/>
          <a:lstStyle>
            <a:lvl1pPr>
              <a:defRPr/>
            </a:lvl1pPr>
          </a:lstStyle>
          <a:p>
            <a:fld id="{FBF330AE-1FA9-42CC-85D4-BE4AEF5A297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2C85DD-5F45-44A6-A198-05529F43C12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250" y="0"/>
            <a:ext cx="2190750" cy="61261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419850" cy="61261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1466D8-4B47-4F72-93D4-6368A41DAE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0F06C-DC55-49E8-966D-651E62CB7A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3D8DBC-C2CE-481A-8363-D3D8E1361ED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1000" y="762000"/>
            <a:ext cx="41148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762000"/>
            <a:ext cx="4114800" cy="53641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DD5F975-A6D9-46B6-A904-F36D352CA7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1D9FCE-DFA9-40DA-A680-3C78D285ABD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75883AC-7F85-4296-ABFD-DEB47A04F7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B34F3-3F23-421A-9C73-74D16BB4044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8CEBC2-C5EA-4CAD-9628-7C8CC48910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623591" y="6155301"/>
            <a:ext cx="2133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C54A02A-CC8E-4FB7-AF5B-6A28264C16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4" Type="http://schemas.openxmlformats.org/officeDocument/2006/relationships/image" Target="../media/image2.tif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t="1" r="-243" b="3695"/>
          <a:stretch/>
        </p:blipFill>
        <p:spPr>
          <a:xfrm>
            <a:off x="6705600" y="6313395"/>
            <a:ext cx="2133600" cy="392205"/>
          </a:xfrm>
          <a:prstGeom prst="rect">
            <a:avLst/>
          </a:prstGeom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9144000" cy="533400"/>
          </a:xfrm>
          <a:prstGeom prst="rect">
            <a:avLst/>
          </a:prstGeom>
          <a:solidFill>
            <a:srgbClr val="083D7E"/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81000" y="762000"/>
            <a:ext cx="8382000" cy="536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00664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 b="0"/>
            </a:lvl1pPr>
          </a:lstStyle>
          <a:p>
            <a:fld id="{61635A22-53B5-476F-890F-949082DFD77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4653646" y="6396043"/>
            <a:ext cx="1899554" cy="3095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4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Wingdings" pitchFamily="2" charset="2"/>
        <a:buChar char="§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tags" Target="../tags/tag8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tags" Target="../tags/tag9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1" Type="http://schemas.openxmlformats.org/officeDocument/2006/relationships/image" Target="../media/image23.png"/><Relationship Id="rId12" Type="http://schemas.openxmlformats.org/officeDocument/2006/relationships/image" Target="../media/image24.gif"/><Relationship Id="rId13" Type="http://schemas.openxmlformats.org/officeDocument/2006/relationships/image" Target="../media/image25.jpeg"/><Relationship Id="rId14" Type="http://schemas.openxmlformats.org/officeDocument/2006/relationships/image" Target="../media/image26.jpe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eg"/><Relationship Id="rId3" Type="http://schemas.openxmlformats.org/officeDocument/2006/relationships/image" Target="../media/image15.png"/><Relationship Id="rId4" Type="http://schemas.openxmlformats.org/officeDocument/2006/relationships/image" Target="../media/image16.jpeg"/><Relationship Id="rId5" Type="http://schemas.openxmlformats.org/officeDocument/2006/relationships/image" Target="../media/image17.png"/><Relationship Id="rId6" Type="http://schemas.openxmlformats.org/officeDocument/2006/relationships/image" Target="../media/image18.jpeg"/><Relationship Id="rId7" Type="http://schemas.openxmlformats.org/officeDocument/2006/relationships/image" Target="../media/image19.jpeg"/><Relationship Id="rId8" Type="http://schemas.openxmlformats.org/officeDocument/2006/relationships/image" Target="../media/image20.png"/><Relationship Id="rId9" Type="http://schemas.openxmlformats.org/officeDocument/2006/relationships/image" Target="../media/image21.jpeg"/><Relationship Id="rId10" Type="http://schemas.openxmlformats.org/officeDocument/2006/relationships/image" Target="../media/image22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tags" Target="../tags/tag10.x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tags" Target="../tags/tag11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2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png"/><Relationship Id="rId6" Type="http://schemas.openxmlformats.org/officeDocument/2006/relationships/image" Target="../media/image32.png"/><Relationship Id="rId7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tags" Target="../tags/tag12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36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tags" Target="../tags/tag13.xml"/><Relationship Id="rId2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tags" Target="../tags/tag1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1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39.jpeg"/><Relationship Id="rId1" Type="http://schemas.openxmlformats.org/officeDocument/2006/relationships/tags" Target="../tags/tag15.x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4" Type="http://schemas.openxmlformats.org/officeDocument/2006/relationships/image" Target="../media/image40.jpeg"/><Relationship Id="rId5" Type="http://schemas.openxmlformats.org/officeDocument/2006/relationships/image" Target="../media/image29.png"/><Relationship Id="rId6" Type="http://schemas.openxmlformats.org/officeDocument/2006/relationships/image" Target="../media/image41.png"/><Relationship Id="rId1" Type="http://schemas.openxmlformats.org/officeDocument/2006/relationships/tags" Target="../tags/tag16.x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image" Target="../media/image5.png"/><Relationship Id="rId1" Type="http://schemas.openxmlformats.org/officeDocument/2006/relationships/tags" Target="../tags/tag2.xml"/><Relationship Id="rId2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4" Type="http://schemas.openxmlformats.org/officeDocument/2006/relationships/image" Target="../media/image6.png"/><Relationship Id="rId1" Type="http://schemas.openxmlformats.org/officeDocument/2006/relationships/tags" Target="../tags/tag3.xml"/><Relationship Id="rId2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tags" Target="../tags/tag4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tags" Target="../tags/tag5.xml"/><Relationship Id="rId2" Type="http://schemas.openxmlformats.org/officeDocument/2006/relationships/slideLayout" Target="../slideLayouts/slideLayout2.xm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1" Type="http://schemas.openxmlformats.org/officeDocument/2006/relationships/tags" Target="../tags/tag6.xml"/><Relationship Id="rId2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tags" Target="../tags/tag7.xml"/><Relationship Id="rId2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828800"/>
            <a:ext cx="7924800" cy="1752600"/>
          </a:xfrm>
          <a:solidFill>
            <a:srgbClr val="083D7E"/>
          </a:solidFill>
        </p:spPr>
        <p:txBody>
          <a:bodyPr/>
          <a:lstStyle/>
          <a:p>
            <a:r>
              <a:rPr lang="en-US" sz="2800" b="1" dirty="0" err="1" smtClean="0"/>
              <a:t>TableILP</a:t>
            </a:r>
            <a:r>
              <a:rPr lang="en-US" sz="2800" b="1" dirty="0" smtClean="0"/>
              <a:t>: </a:t>
            </a:r>
            <a:br>
              <a:rPr lang="en-US" sz="2800" b="1" dirty="0" smtClean="0"/>
            </a:br>
            <a:r>
              <a:rPr lang="en-US" sz="2800" b="1" dirty="0" smtClean="0"/>
              <a:t>Semi-Structured Reasoning</a:t>
            </a:r>
            <a:br>
              <a:rPr lang="en-US" sz="2800" b="1" dirty="0" smtClean="0"/>
            </a:br>
            <a:r>
              <a:rPr lang="en-US" sz="2800" b="1" dirty="0" smtClean="0"/>
              <a:t>for Answering </a:t>
            </a:r>
            <a:r>
              <a:rPr lang="en-US" sz="2800" b="1" dirty="0"/>
              <a:t>Science Questions</a:t>
            </a:r>
            <a:endParaRPr lang="en-US" sz="24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0600" y="3962400"/>
            <a:ext cx="7086600" cy="1981200"/>
          </a:xfrm>
        </p:spPr>
        <p:txBody>
          <a:bodyPr/>
          <a:lstStyle/>
          <a:p>
            <a:r>
              <a:rPr lang="en-US" sz="1700" dirty="0" smtClean="0">
                <a:solidFill>
                  <a:srgbClr val="FF0000"/>
                </a:solidFill>
              </a:rPr>
              <a:t>Daniel Khashabi</a:t>
            </a:r>
            <a:r>
              <a:rPr lang="en-US" sz="1700" dirty="0" smtClean="0"/>
              <a:t>, Dan Roth (UIUC) </a:t>
            </a:r>
          </a:p>
          <a:p>
            <a:r>
              <a:rPr lang="en-US" sz="1700" dirty="0" err="1"/>
              <a:t>Tushar</a:t>
            </a:r>
            <a:r>
              <a:rPr lang="en-US" sz="1700" dirty="0"/>
              <a:t> </a:t>
            </a:r>
            <a:r>
              <a:rPr lang="en-US" sz="1700" dirty="0" err="1" smtClean="0"/>
              <a:t>Khot</a:t>
            </a:r>
            <a:r>
              <a:rPr lang="en-US" sz="1700" dirty="0" smtClean="0"/>
              <a:t>, Ashish Sabharwal, Peter </a:t>
            </a:r>
            <a:r>
              <a:rPr lang="en-US" sz="1700" dirty="0"/>
              <a:t>Clark, Oren </a:t>
            </a:r>
            <a:r>
              <a:rPr lang="en-US" sz="1700" dirty="0" err="1" smtClean="0"/>
              <a:t>Etzioni</a:t>
            </a:r>
            <a:r>
              <a:rPr lang="en-US" sz="1700" dirty="0" smtClean="0"/>
              <a:t> </a:t>
            </a:r>
          </a:p>
          <a:p>
            <a:r>
              <a:rPr lang="en-US" sz="1700" dirty="0" smtClean="0"/>
              <a:t>(Allen Institute for Artificial Intelligence)</a:t>
            </a:r>
            <a:endParaRPr lang="en-US" sz="1700" dirty="0"/>
          </a:p>
        </p:txBody>
      </p:sp>
      <p:pic>
        <p:nvPicPr>
          <p:cNvPr id="4" name="Picture 3" descr="partial-logo-blue-230x230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43800" y="381000"/>
            <a:ext cx="1066800" cy="1066800"/>
          </a:xfrm>
          <a:prstGeom prst="rect">
            <a:avLst/>
          </a:prstGeom>
        </p:spPr>
      </p:pic>
      <p:pic>
        <p:nvPicPr>
          <p:cNvPr id="10" name="Picture 4" descr="http://sifaka.cs.uiuc.edu/~vgvinodv/images/cogcomp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439" y="547169"/>
            <a:ext cx="3993361" cy="748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482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196"/>
    </mc:Choice>
    <mc:Fallback xmlns="">
      <p:transition spd="slow" advTm="29196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16" y="685800"/>
            <a:ext cx="8504884" cy="6035675"/>
          </a:xfrm>
        </p:spPr>
        <p:txBody>
          <a:bodyPr/>
          <a:lstStyle/>
          <a:p>
            <a:r>
              <a:rPr lang="en-US" sz="2000" b="1" dirty="0" smtClean="0"/>
              <a:t>4</a:t>
            </a:r>
            <a:r>
              <a:rPr lang="en-US" sz="2000" b="1" baseline="30000" dirty="0" smtClean="0"/>
              <a:t>th</a:t>
            </a:r>
            <a:r>
              <a:rPr lang="en-US" sz="2000" b="1" dirty="0" smtClean="0"/>
              <a:t> Grade NY Regents Science Exam</a:t>
            </a:r>
          </a:p>
          <a:p>
            <a:pPr lvl="1"/>
            <a:r>
              <a:rPr lang="en-US" sz="2000" dirty="0" smtClean="0"/>
              <a:t>Focus on non-diagram multiple-choice </a:t>
            </a:r>
            <a:r>
              <a:rPr lang="en-US" sz="1800" dirty="0" smtClean="0"/>
              <a:t>(4-way)</a:t>
            </a:r>
          </a:p>
          <a:p>
            <a:pPr lvl="1"/>
            <a:r>
              <a:rPr lang="en-US" sz="2000" dirty="0" smtClean="0"/>
              <a:t>129 questions in completely unseen Test set</a:t>
            </a:r>
          </a:p>
          <a:p>
            <a:pPr lvl="2"/>
            <a:r>
              <a:rPr lang="en-US" sz="1600" dirty="0" smtClean="0"/>
              <a:t>6 years of exams;  95% C.I. = 9%</a:t>
            </a:r>
            <a:endParaRPr lang="en-US" sz="2000" dirty="0" smtClean="0"/>
          </a:p>
          <a:p>
            <a:pPr lvl="1"/>
            <a:r>
              <a:rPr lang="en-US" sz="2000" dirty="0" smtClean="0">
                <a:solidFill>
                  <a:srgbClr val="008000"/>
                </a:solidFill>
              </a:rPr>
              <a:t>Score</a:t>
            </a:r>
            <a:r>
              <a:rPr lang="en-US" sz="2000" dirty="0" smtClean="0"/>
              <a:t>: 1 point per question </a:t>
            </a:r>
            <a:r>
              <a:rPr lang="en-US" sz="1800" dirty="0" smtClean="0"/>
              <a:t>(1/k for k-way tie including correct answer)</a:t>
            </a:r>
            <a:endParaRPr lang="en-US" sz="2000" dirty="0" smtClean="0"/>
          </a:p>
          <a:p>
            <a:endParaRPr lang="en-US" sz="2000" dirty="0" smtClean="0"/>
          </a:p>
          <a:p>
            <a:endParaRPr lang="en-US" sz="2000" dirty="0"/>
          </a:p>
          <a:p>
            <a:r>
              <a:rPr lang="en-US" sz="2000" b="1" dirty="0" smtClean="0"/>
              <a:t>Baselines: 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  <a:cs typeface="Bradley Hand Bold"/>
              </a:rPr>
              <a:t>IR Solver: </a:t>
            </a:r>
            <a:r>
              <a:rPr lang="en-US" sz="2000" dirty="0">
                <a:solidFill>
                  <a:srgbClr val="000000"/>
                </a:solidFill>
                <a:cs typeface="Bradley Hand Bold"/>
              </a:rPr>
              <a:t>Information Retrieval using Lucene search</a:t>
            </a:r>
          </a:p>
          <a:p>
            <a:pPr lvl="2"/>
            <a:r>
              <a:rPr lang="en-US" sz="1600" dirty="0"/>
              <a:t>Using 280 GB of plain text (50B tokens) “waterloo” </a:t>
            </a:r>
            <a:r>
              <a:rPr lang="en-US" sz="1600" dirty="0" smtClean="0"/>
              <a:t>corpus </a:t>
            </a:r>
            <a:r>
              <a:rPr lang="en-US" sz="1600" dirty="0"/>
              <a:t>[AAAI, 2015]</a:t>
            </a:r>
            <a:endParaRPr lang="en-US" sz="1600" dirty="0" smtClean="0"/>
          </a:p>
          <a:p>
            <a:pPr lvl="2"/>
            <a:r>
              <a:rPr lang="en-US" sz="1600" dirty="0" smtClean="0"/>
              <a:t>IR Solver(tables): </a:t>
            </a:r>
            <a:r>
              <a:rPr lang="en-US" sz="1600" dirty="0"/>
              <a:t>Using same tables as </a:t>
            </a:r>
            <a:r>
              <a:rPr lang="en-US" sz="1600" dirty="0" err="1" smtClean="0"/>
              <a:t>TableILP</a:t>
            </a:r>
            <a:r>
              <a:rPr lang="en-US" sz="1600" dirty="0" smtClean="0"/>
              <a:t> </a:t>
            </a:r>
            <a:endParaRPr lang="en-US" sz="1600" dirty="0"/>
          </a:p>
          <a:p>
            <a:pPr lvl="1"/>
            <a:r>
              <a:rPr lang="en-US" sz="2000" dirty="0" smtClean="0">
                <a:solidFill>
                  <a:srgbClr val="FF0000"/>
                </a:solidFill>
                <a:cs typeface="Bradley Hand Bold"/>
              </a:rPr>
              <a:t>PMI Solver: </a:t>
            </a:r>
            <a:r>
              <a:rPr lang="en-US" sz="2000" dirty="0" smtClean="0">
                <a:cs typeface="Bradley Hand Bold"/>
              </a:rPr>
              <a:t>Statistical </a:t>
            </a:r>
            <a:r>
              <a:rPr lang="en-US" sz="2000" dirty="0">
                <a:cs typeface="Bradley Hand Bold"/>
              </a:rPr>
              <a:t>correlation </a:t>
            </a:r>
            <a:r>
              <a:rPr lang="en-US" sz="2000" dirty="0" smtClean="0">
                <a:cs typeface="Bradley Hand Bold"/>
              </a:rPr>
              <a:t>using pointwise </a:t>
            </a:r>
            <a:r>
              <a:rPr lang="en-US" sz="2000" dirty="0">
                <a:cs typeface="Bradley Hand Bold"/>
              </a:rPr>
              <a:t>mutual info</a:t>
            </a:r>
            <a:r>
              <a:rPr lang="en-US" sz="2000" dirty="0" smtClean="0">
                <a:cs typeface="Bradley Hand Bold"/>
              </a:rPr>
              <a:t>.</a:t>
            </a:r>
          </a:p>
          <a:p>
            <a:pPr lvl="2"/>
            <a:r>
              <a:rPr lang="en-US" sz="1600" dirty="0" smtClean="0"/>
              <a:t>Using 280 </a:t>
            </a:r>
            <a:r>
              <a:rPr lang="en-US" sz="1600" dirty="0"/>
              <a:t>GB of plain text (50B tokens) “waterloo” </a:t>
            </a:r>
            <a:r>
              <a:rPr lang="en-US" sz="1600" dirty="0" smtClean="0"/>
              <a:t>corpus [AAAI, 2015] </a:t>
            </a:r>
            <a:endParaRPr lang="en-US" sz="2000" dirty="0" smtClean="0">
              <a:solidFill>
                <a:srgbClr val="FF0000"/>
              </a:solidFill>
              <a:cs typeface="Bradley Hand Bold"/>
            </a:endParaRPr>
          </a:p>
          <a:p>
            <a:pPr lvl="1"/>
            <a:r>
              <a:rPr lang="en-US" sz="2000" dirty="0" smtClean="0">
                <a:solidFill>
                  <a:srgbClr val="FF0000"/>
                </a:solidFill>
                <a:cs typeface="Bradley Hand Bold"/>
              </a:rPr>
              <a:t>MLN: </a:t>
            </a:r>
            <a:r>
              <a:rPr lang="en-US" sz="2000" dirty="0" smtClean="0">
                <a:solidFill>
                  <a:srgbClr val="000000"/>
                </a:solidFill>
                <a:cs typeface="Bradley Hand Bold"/>
              </a:rPr>
              <a:t>Markov Logic Network, a structured prediction model </a:t>
            </a:r>
          </a:p>
          <a:p>
            <a:pPr lvl="2"/>
            <a:r>
              <a:rPr lang="en-US" sz="1600" dirty="0" smtClean="0">
                <a:solidFill>
                  <a:srgbClr val="000000"/>
                </a:solidFill>
                <a:cs typeface="Bradley Hand Bold"/>
              </a:rPr>
              <a:t>Using rules from </a:t>
            </a:r>
            <a:r>
              <a:rPr lang="en-US" sz="1600" dirty="0">
                <a:solidFill>
                  <a:srgbClr val="000000"/>
                </a:solidFill>
                <a:cs typeface="Bradley Hand Bold"/>
              </a:rPr>
              <a:t>80K </a:t>
            </a:r>
            <a:r>
              <a:rPr lang="en-US" sz="1600" dirty="0" smtClean="0">
                <a:solidFill>
                  <a:srgbClr val="000000"/>
                </a:solidFill>
                <a:cs typeface="Bradley Hand Bold"/>
              </a:rPr>
              <a:t>sentences [EMNLP, 2015]</a:t>
            </a:r>
            <a:endParaRPr lang="en-US" sz="1600" dirty="0">
              <a:solidFill>
                <a:srgbClr val="000000"/>
              </a:solidFill>
              <a:cs typeface="Bradley Hand Bold"/>
            </a:endParaRPr>
          </a:p>
          <a:p>
            <a:pPr lvl="2"/>
            <a:endParaRPr lang="en-US" sz="1600" dirty="0">
              <a:solidFill>
                <a:srgbClr val="000000"/>
              </a:solidFill>
              <a:cs typeface="Bradley Hand Bold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20972274">
            <a:off x="7372687" y="2612478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Available at</a:t>
            </a:r>
            <a:br>
              <a:rPr lang="en-US" sz="2000" dirty="0" smtClean="0">
                <a:solidFill>
                  <a:srgbClr val="FF0000"/>
                </a:solidFill>
                <a:latin typeface="Bradley Hand Bold"/>
                <a:cs typeface="Bradley Hand Bold"/>
              </a:rPr>
            </a:br>
            <a:r>
              <a:rPr lang="en-US" sz="2000" dirty="0" err="1" smtClean="0">
                <a:solidFill>
                  <a:srgbClr val="FF0000"/>
                </a:solidFill>
                <a:latin typeface="Bradley Hand Bold"/>
                <a:cs typeface="Bradley Hand Bold"/>
              </a:rPr>
              <a:t>allenai.org</a:t>
            </a:r>
            <a:endParaRPr lang="en-US" sz="2000" b="0" dirty="0">
              <a:solidFill>
                <a:srgbClr val="FF0000"/>
              </a:solidFill>
              <a:latin typeface="Bradley Hand Bold"/>
              <a:cs typeface="Bradley Hand Bold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20000" y="685800"/>
            <a:ext cx="1049389" cy="135466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15181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931"/>
    </mc:Choice>
    <mc:Fallback xmlns="">
      <p:transition spd="slow" advTm="69931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Results: </a:t>
            </a:r>
            <a:r>
              <a:rPr lang="en-US" sz="2800" dirty="0" smtClean="0"/>
              <a:t>Same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40386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/>
              <a:t>TableILP</a:t>
            </a:r>
            <a:r>
              <a:rPr lang="en-US" sz="2000" b="1" dirty="0" smtClean="0"/>
              <a:t> is substantially better than IR &amp; MLN</a:t>
            </a:r>
            <a:r>
              <a:rPr lang="en-US" sz="2000" dirty="0" smtClean="0"/>
              <a:t>, when given knowledge derived from the same, domain-targeted sources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25390" y="1866901"/>
            <a:ext cx="4643701" cy="342900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281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143"/>
    </mc:Choice>
    <mc:Fallback xmlns="">
      <p:transition spd="slow" advTm="31143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Results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4724400"/>
            <a:ext cx="8382000" cy="9906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Ensemble performs 8-10% higher than IR baselines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2825" y="757195"/>
            <a:ext cx="5166175" cy="3814805"/>
          </a:xfrm>
          <a:prstGeom prst="rect">
            <a:avLst/>
          </a:prstGeom>
          <a:ln>
            <a:noFill/>
          </a:ln>
        </p:spPr>
      </p:pic>
      <p:sp>
        <p:nvSpPr>
          <p:cNvPr id="10" name="TextBox 9"/>
          <p:cNvSpPr txBox="1"/>
          <p:nvPr/>
        </p:nvSpPr>
        <p:spPr>
          <a:xfrm>
            <a:off x="492810" y="5257800"/>
            <a:ext cx="8346390" cy="95410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lvl="1"/>
            <a:r>
              <a:rPr lang="en-US" sz="2000" b="0" dirty="0" smtClean="0"/>
              <a:t>Simple </a:t>
            </a:r>
            <a:r>
              <a:rPr lang="en-US" sz="2000" b="0" dirty="0"/>
              <a:t>logistic </a:t>
            </a:r>
            <a:r>
              <a:rPr lang="en-US" sz="2000" b="0" dirty="0" smtClean="0"/>
              <a:t>regression.  </a:t>
            </a:r>
            <a:r>
              <a:rPr lang="en-US" sz="2000" b="0" dirty="0"/>
              <a:t>F</a:t>
            </a:r>
            <a:r>
              <a:rPr lang="en-US" sz="2000" b="0" dirty="0" smtClean="0"/>
              <a:t>eatures:                </a:t>
            </a:r>
            <a:r>
              <a:rPr lang="en-US" sz="1600" b="0" dirty="0" smtClean="0">
                <a:solidFill>
                  <a:srgbClr val="000090"/>
                </a:solidFill>
              </a:rPr>
              <a:t>[Clark et al, AAAI-2016</a:t>
            </a:r>
            <a:r>
              <a:rPr lang="en-US" sz="1600" b="0" dirty="0">
                <a:solidFill>
                  <a:srgbClr val="000090"/>
                </a:solidFill>
              </a:rPr>
              <a:t>]</a:t>
            </a:r>
            <a:endParaRPr lang="en-US" b="0" dirty="0">
              <a:solidFill>
                <a:srgbClr val="000090"/>
              </a:solidFill>
            </a:endParaRPr>
          </a:p>
          <a:p>
            <a:pPr marL="285750" indent="-285750">
              <a:buFont typeface="Wingdings" charset="2"/>
              <a:buChar char="§"/>
            </a:pPr>
            <a:r>
              <a:rPr lang="en-US" b="0" dirty="0"/>
              <a:t>4 </a:t>
            </a:r>
            <a:r>
              <a:rPr lang="en-US" b="0" dirty="0" smtClean="0"/>
              <a:t>from </a:t>
            </a:r>
            <a:r>
              <a:rPr lang="en-US" b="0" dirty="0"/>
              <a:t>each solver’s </a:t>
            </a:r>
            <a:r>
              <a:rPr lang="en-US" b="0" dirty="0" smtClean="0"/>
              <a:t>score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0" dirty="0" smtClean="0"/>
              <a:t>11 from </a:t>
            </a:r>
            <a:r>
              <a:rPr lang="en-US" b="0" dirty="0" err="1"/>
              <a:t>TableILP’s</a:t>
            </a:r>
            <a:r>
              <a:rPr lang="en-US" b="0" dirty="0"/>
              <a:t> support </a:t>
            </a:r>
            <a:r>
              <a:rPr lang="en-US" b="0" dirty="0" smtClean="0"/>
              <a:t>graph (#rows</a:t>
            </a:r>
            <a:r>
              <a:rPr lang="en-US" b="0" dirty="0"/>
              <a:t>, </a:t>
            </a:r>
            <a:r>
              <a:rPr lang="en-US" b="0" dirty="0" smtClean="0"/>
              <a:t>weakest edge</a:t>
            </a:r>
            <a:r>
              <a:rPr lang="en-US" b="0" dirty="0"/>
              <a:t>, </a:t>
            </a:r>
            <a:r>
              <a:rPr lang="is-IS" b="0" dirty="0"/>
              <a:t>…</a:t>
            </a:r>
            <a:r>
              <a:rPr lang="en-US" b="0" dirty="0" smtClean="0"/>
              <a:t>)</a:t>
            </a:r>
            <a:endParaRPr lang="en-US" b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5867400" y="1371600"/>
            <a:ext cx="1143000" cy="29718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 rot="20972274">
            <a:off x="7057577" y="2782152"/>
            <a:ext cx="21723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More experiments </a:t>
            </a:r>
          </a:p>
          <a:p>
            <a:pPr algn="ctr"/>
            <a:r>
              <a:rPr lang="en-US" sz="200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in the paper!</a:t>
            </a:r>
            <a:endParaRPr lang="en-US" sz="2000" b="0" dirty="0">
              <a:solidFill>
                <a:srgbClr val="FF0000"/>
              </a:solidFill>
              <a:latin typeface="Bradley Hand Bold"/>
              <a:cs typeface="Bradley Hand 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249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0745"/>
    </mc:Choice>
    <mc:Fallback xmlns="">
      <p:transition spd="slow" advTm="40745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 err="1" smtClean="0"/>
              <a:t>TableILP</a:t>
            </a:r>
            <a:r>
              <a:rPr lang="en-US" sz="2000" b="1" dirty="0" smtClean="0"/>
              <a:t>: Semi-structured reasoning </a:t>
            </a:r>
            <a:r>
              <a:rPr lang="en-US" sz="2000" dirty="0" smtClean="0"/>
              <a:t>can be very effective</a:t>
            </a:r>
          </a:p>
          <a:p>
            <a:pPr lvl="1"/>
            <a:r>
              <a:rPr lang="en-US" sz="1800" dirty="0" smtClean="0"/>
              <a:t>Beyond IR</a:t>
            </a:r>
          </a:p>
          <a:p>
            <a:pPr lvl="1"/>
            <a:r>
              <a:rPr lang="en-US" sz="1800" dirty="0" smtClean="0"/>
              <a:t>Just starting to scratch the surface!</a:t>
            </a:r>
          </a:p>
          <a:p>
            <a:pPr lvl="1"/>
            <a:r>
              <a:rPr lang="en-US" sz="1800" dirty="0" smtClean="0"/>
              <a:t>Code: </a:t>
            </a:r>
            <a:r>
              <a:rPr lang="en-US" sz="2000" dirty="0" smtClean="0"/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https://</a:t>
            </a:r>
            <a:r>
              <a:rPr lang="en-US" sz="2000" dirty="0" err="1" smtClean="0">
                <a:solidFill>
                  <a:srgbClr val="FF0000"/>
                </a:solidFill>
              </a:rPr>
              <a:t>github.com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allenai</a:t>
            </a:r>
            <a:r>
              <a:rPr lang="en-US" sz="2000" dirty="0" smtClean="0">
                <a:solidFill>
                  <a:srgbClr val="FF0000"/>
                </a:solidFill>
              </a:rPr>
              <a:t>/</a:t>
            </a:r>
            <a:r>
              <a:rPr lang="en-US" sz="2000" dirty="0" err="1" smtClean="0">
                <a:solidFill>
                  <a:srgbClr val="FF0000"/>
                </a:solidFill>
              </a:rPr>
              <a:t>tableilp</a:t>
            </a:r>
            <a:endParaRPr lang="en-US" sz="2000" dirty="0" smtClean="0">
              <a:solidFill>
                <a:srgbClr val="FF0000"/>
              </a:solidFill>
            </a:endParaRPr>
          </a:p>
          <a:p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Ongoing efforts + future extensions</a:t>
            </a:r>
          </a:p>
          <a:p>
            <a:pPr lvl="1"/>
            <a:r>
              <a:rPr lang="is-IS" sz="1800" dirty="0"/>
              <a:t>Scaling up to medium/large scale KB</a:t>
            </a:r>
          </a:p>
          <a:p>
            <a:pPr lvl="1"/>
            <a:r>
              <a:rPr lang="en-US" sz="1800" dirty="0" smtClean="0"/>
              <a:t>Automated </a:t>
            </a:r>
            <a:r>
              <a:rPr lang="en-US" sz="1800" dirty="0" smtClean="0"/>
              <a:t>parameter tuning / learning</a:t>
            </a:r>
          </a:p>
          <a:p>
            <a:pPr lvl="1"/>
            <a:r>
              <a:rPr lang="en-US" sz="1800" dirty="0" smtClean="0"/>
              <a:t>Improved semantics </a:t>
            </a:r>
            <a:r>
              <a:rPr lang="en-US" sz="1600" dirty="0" smtClean="0"/>
              <a:t>(better question interpretation, negations, </a:t>
            </a:r>
            <a:r>
              <a:rPr lang="is-IS" sz="1600" dirty="0" smtClean="0"/>
              <a:t>…</a:t>
            </a:r>
            <a:endParaRPr lang="is-I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23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992"/>
    </mc:Choice>
    <mc:Fallback xmlns="">
      <p:transition spd="slow" advTm="51992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Extra Slides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661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Knowledge </a:t>
            </a:r>
            <a:r>
              <a:rPr lang="en-US" dirty="0"/>
              <a:t>as Relational Tables</a:t>
            </a:r>
          </a:p>
        </p:txBody>
      </p:sp>
      <p:sp>
        <p:nvSpPr>
          <p:cNvPr id="52" name="Content Placeholder 5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/>
              <a:t>K</a:t>
            </a:r>
            <a:r>
              <a:rPr lang="en-US" dirty="0" smtClean="0"/>
              <a:t>nowledge Atlas: 12 key sections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 bwMode="auto">
          <a:xfrm>
            <a:off x="295524" y="1464677"/>
            <a:ext cx="2133600" cy="144780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tint val="66000"/>
                  <a:satMod val="160000"/>
                </a:schemeClr>
              </a:gs>
              <a:gs pos="50000">
                <a:schemeClr val="accent1">
                  <a:tint val="66000"/>
                  <a:satMod val="160000"/>
                  <a:tint val="44500"/>
                  <a:satMod val="160000"/>
                </a:schemeClr>
              </a:gs>
              <a:gs pos="100000">
                <a:schemeClr val="accent1">
                  <a:tint val="66000"/>
                  <a:satMod val="16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95524" y="2912477"/>
            <a:ext cx="2133600" cy="1447800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75000"/>
                  <a:tint val="66000"/>
                  <a:satMod val="160000"/>
                </a:schemeClr>
              </a:gs>
              <a:gs pos="50000">
                <a:schemeClr val="accent3">
                  <a:lumMod val="75000"/>
                  <a:tint val="44500"/>
                  <a:satMod val="160000"/>
                </a:schemeClr>
              </a:gs>
              <a:gs pos="100000">
                <a:schemeClr val="accent3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95524" y="4360277"/>
            <a:ext cx="2133600" cy="144780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20000"/>
                  <a:lumOff val="80000"/>
                  <a:shade val="30000"/>
                  <a:satMod val="115000"/>
                  <a:tint val="66000"/>
                  <a:satMod val="160000"/>
                </a:schemeClr>
              </a:gs>
              <a:gs pos="50000">
                <a:schemeClr val="accent2">
                  <a:lumMod val="20000"/>
                  <a:lumOff val="80000"/>
                  <a:shade val="30000"/>
                  <a:satMod val="115000"/>
                  <a:tint val="44500"/>
                  <a:satMod val="160000"/>
                </a:schemeClr>
              </a:gs>
              <a:gs pos="100000">
                <a:schemeClr val="accent2">
                  <a:lumMod val="20000"/>
                  <a:lumOff val="80000"/>
                  <a:shade val="30000"/>
                  <a:satMod val="11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2429124" y="1464677"/>
            <a:ext cx="2133600" cy="1447800"/>
          </a:xfrm>
          <a:prstGeom prst="rect">
            <a:avLst/>
          </a:prstGeom>
          <a:gradFill flip="none" rotWithShape="1">
            <a:gsLst>
              <a:gs pos="0">
                <a:srgbClr val="F5FD8D">
                  <a:tint val="66000"/>
                  <a:satMod val="160000"/>
                </a:srgbClr>
              </a:gs>
              <a:gs pos="50000">
                <a:srgbClr val="F5FD8D">
                  <a:tint val="44500"/>
                  <a:satMod val="160000"/>
                </a:srgbClr>
              </a:gs>
              <a:gs pos="100000">
                <a:srgbClr val="F5FD8D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429124" y="2912477"/>
            <a:ext cx="2133600" cy="1447800"/>
          </a:xfrm>
          <a:prstGeom prst="rect">
            <a:avLst/>
          </a:prstGeom>
          <a:gradFill flip="none" rotWithShape="1">
            <a:gsLst>
              <a:gs pos="0">
                <a:srgbClr val="083D7E">
                  <a:tint val="66000"/>
                  <a:satMod val="160000"/>
                  <a:tint val="66000"/>
                  <a:satMod val="160000"/>
                </a:srgbClr>
              </a:gs>
              <a:gs pos="50000">
                <a:srgbClr val="083D7E">
                  <a:tint val="66000"/>
                  <a:satMod val="160000"/>
                  <a:tint val="44500"/>
                  <a:satMod val="160000"/>
                </a:srgbClr>
              </a:gs>
              <a:gs pos="100000">
                <a:srgbClr val="083D7E">
                  <a:tint val="66000"/>
                  <a:satMod val="160000"/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2429124" y="4360277"/>
            <a:ext cx="2133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562724" y="1464677"/>
            <a:ext cx="2133600" cy="1447800"/>
          </a:xfrm>
          <a:prstGeom prst="rect">
            <a:avLst/>
          </a:prstGeom>
          <a:gradFill flip="none" rotWithShape="1">
            <a:gsLst>
              <a:gs pos="0">
                <a:srgbClr val="E7B87F">
                  <a:tint val="66000"/>
                  <a:satMod val="160000"/>
                </a:srgbClr>
              </a:gs>
              <a:gs pos="50000">
                <a:srgbClr val="E7B87F">
                  <a:tint val="44500"/>
                  <a:satMod val="160000"/>
                </a:srgbClr>
              </a:gs>
              <a:gs pos="100000">
                <a:srgbClr val="E7B87F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562724" y="2912477"/>
            <a:ext cx="2133600" cy="1447800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562724" y="4360277"/>
            <a:ext cx="2133600" cy="1447800"/>
          </a:xfrm>
          <a:prstGeom prst="rect">
            <a:avLst/>
          </a:prstGeom>
          <a:gradFill flip="none" rotWithShape="1">
            <a:gsLst>
              <a:gs pos="0">
                <a:srgbClr val="FFFF00">
                  <a:tint val="66000"/>
                  <a:satMod val="160000"/>
                </a:srgbClr>
              </a:gs>
              <a:gs pos="50000">
                <a:srgbClr val="FFFF00">
                  <a:tint val="44500"/>
                  <a:satMod val="160000"/>
                </a:srgbClr>
              </a:gs>
              <a:gs pos="100000">
                <a:srgbClr val="FFFF00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6696324" y="1464677"/>
            <a:ext cx="2133600" cy="1447800"/>
          </a:xfrm>
          <a:prstGeom prst="rect">
            <a:avLst/>
          </a:prstGeom>
          <a:gradFill flip="none" rotWithShape="1">
            <a:gsLst>
              <a:gs pos="0">
                <a:srgbClr val="F18683">
                  <a:tint val="66000"/>
                  <a:satMod val="160000"/>
                </a:srgbClr>
              </a:gs>
              <a:gs pos="50000">
                <a:srgbClr val="F18683">
                  <a:tint val="44500"/>
                  <a:satMod val="160000"/>
                </a:srgbClr>
              </a:gs>
              <a:gs pos="100000">
                <a:srgbClr val="F18683">
                  <a:tint val="23500"/>
                  <a:satMod val="160000"/>
                </a:srgb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6696324" y="2912477"/>
            <a:ext cx="2133600" cy="1447800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75000"/>
                  <a:tint val="66000"/>
                  <a:satMod val="160000"/>
                </a:schemeClr>
              </a:gs>
              <a:gs pos="50000">
                <a:schemeClr val="accent4">
                  <a:lumMod val="75000"/>
                  <a:tint val="44500"/>
                  <a:satMod val="160000"/>
                </a:schemeClr>
              </a:gs>
              <a:gs pos="100000">
                <a:schemeClr val="accent4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6696324" y="4360277"/>
            <a:ext cx="2133600" cy="1447800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75000"/>
                  <a:tint val="66000"/>
                  <a:satMod val="160000"/>
                </a:schemeClr>
              </a:gs>
              <a:gs pos="50000">
                <a:schemeClr val="accent6">
                  <a:lumMod val="75000"/>
                  <a:tint val="44500"/>
                  <a:satMod val="160000"/>
                </a:schemeClr>
              </a:gs>
              <a:gs pos="100000">
                <a:schemeClr val="accent6">
                  <a:lumMod val="75000"/>
                  <a:tint val="23500"/>
                  <a:satMod val="160000"/>
                </a:schemeClr>
              </a:gs>
            </a:gsLst>
            <a:lin ang="16200000" scaled="1"/>
            <a:tileRect/>
          </a:gra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38459" y="1447800"/>
            <a:ext cx="22477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Celestial Phenomena</a:t>
            </a:r>
            <a:endParaRPr 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400257" y="1718807"/>
            <a:ext cx="1981200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sun</a:t>
            </a:r>
          </a:p>
          <a:p>
            <a:r>
              <a:rPr lang="en-US" sz="1100" b="0" dirty="0" smtClean="0"/>
              <a:t>moon</a:t>
            </a:r>
          </a:p>
          <a:p>
            <a:r>
              <a:rPr lang="en-US" sz="1100" b="0" dirty="0" smtClean="0"/>
              <a:t>stars</a:t>
            </a:r>
          </a:p>
          <a:p>
            <a:r>
              <a:rPr lang="en-US" sz="1100" b="0" dirty="0" smtClean="0"/>
              <a:t>day/night,</a:t>
            </a:r>
          </a:p>
          <a:p>
            <a:r>
              <a:rPr lang="en-US" sz="1100" b="0" dirty="0" smtClean="0"/>
              <a:t>rotation</a:t>
            </a:r>
          </a:p>
          <a:p>
            <a:r>
              <a:rPr lang="en-US" sz="1100" b="0" dirty="0" smtClean="0"/>
              <a:t>revolution</a:t>
            </a:r>
          </a:p>
          <a:p>
            <a:endParaRPr lang="en-US" sz="1100" b="0" dirty="0"/>
          </a:p>
        </p:txBody>
      </p:sp>
      <p:sp>
        <p:nvSpPr>
          <p:cNvPr id="24" name="TextBox 23"/>
          <p:cNvSpPr txBox="1"/>
          <p:nvPr/>
        </p:nvSpPr>
        <p:spPr>
          <a:xfrm>
            <a:off x="2895600" y="1447800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The Earth</a:t>
            </a:r>
            <a:endParaRPr lang="en-US" sz="1600" dirty="0"/>
          </a:p>
        </p:txBody>
      </p:sp>
      <p:sp>
        <p:nvSpPr>
          <p:cNvPr id="25" name="TextBox 24"/>
          <p:cNvSpPr txBox="1"/>
          <p:nvPr/>
        </p:nvSpPr>
        <p:spPr>
          <a:xfrm>
            <a:off x="2401299" y="1726241"/>
            <a:ext cx="2246316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air</a:t>
            </a:r>
          </a:p>
          <a:p>
            <a:r>
              <a:rPr lang="en-US" sz="1100" b="0" dirty="0" smtClean="0"/>
              <a:t>water</a:t>
            </a:r>
          </a:p>
          <a:p>
            <a:r>
              <a:rPr lang="en-US" sz="1100" b="0" dirty="0" smtClean="0"/>
              <a:t>land</a:t>
            </a:r>
          </a:p>
          <a:p>
            <a:r>
              <a:rPr lang="en-US" sz="1100" b="0" dirty="0" smtClean="0"/>
              <a:t>weather</a:t>
            </a:r>
          </a:p>
          <a:p>
            <a:r>
              <a:rPr lang="en-US" sz="1100" b="0" dirty="0" smtClean="0"/>
              <a:t>precipitation</a:t>
            </a:r>
          </a:p>
          <a:p>
            <a:r>
              <a:rPr lang="en-US" sz="1100" b="0" dirty="0" smtClean="0"/>
              <a:t>erosion</a:t>
            </a:r>
          </a:p>
          <a:p>
            <a:r>
              <a:rPr lang="en-US" sz="1100" b="0" dirty="0" smtClean="0"/>
              <a:t> </a:t>
            </a:r>
            <a:endParaRPr lang="en-US" sz="1100" b="0" dirty="0"/>
          </a:p>
        </p:txBody>
      </p:sp>
      <p:sp>
        <p:nvSpPr>
          <p:cNvPr id="26" name="TextBox 25"/>
          <p:cNvSpPr txBox="1"/>
          <p:nvPr/>
        </p:nvSpPr>
        <p:spPr>
          <a:xfrm>
            <a:off x="5009358" y="1458026"/>
            <a:ext cx="8018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Matter</a:t>
            </a:r>
            <a:endParaRPr lang="en-US" sz="1600" dirty="0"/>
          </a:p>
        </p:txBody>
      </p:sp>
      <p:sp>
        <p:nvSpPr>
          <p:cNvPr id="27" name="TextBox 26"/>
          <p:cNvSpPr txBox="1"/>
          <p:nvPr/>
        </p:nvSpPr>
        <p:spPr>
          <a:xfrm>
            <a:off x="4610391" y="1717474"/>
            <a:ext cx="2246316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solid/liquid/gas</a:t>
            </a:r>
          </a:p>
          <a:p>
            <a:r>
              <a:rPr lang="en-US" sz="1100" b="0" dirty="0" smtClean="0"/>
              <a:t>properties</a:t>
            </a:r>
          </a:p>
          <a:p>
            <a:r>
              <a:rPr lang="en-US" sz="1100" b="0" dirty="0" smtClean="0"/>
              <a:t>conductivity</a:t>
            </a:r>
          </a:p>
          <a:p>
            <a:r>
              <a:rPr lang="en-US" sz="1100" b="0" dirty="0" smtClean="0"/>
              <a:t>texture</a:t>
            </a:r>
          </a:p>
          <a:p>
            <a:r>
              <a:rPr lang="en-US" sz="1100" b="0" dirty="0" smtClean="0"/>
              <a:t>temperature</a:t>
            </a:r>
          </a:p>
          <a:p>
            <a:r>
              <a:rPr lang="en-US" sz="1100" b="0" dirty="0" smtClean="0"/>
              <a:t>measuring tools</a:t>
            </a:r>
            <a:endParaRPr lang="en-US" sz="1100" b="0" dirty="0"/>
          </a:p>
        </p:txBody>
      </p:sp>
      <p:sp>
        <p:nvSpPr>
          <p:cNvPr id="28" name="TextBox 27"/>
          <p:cNvSpPr txBox="1"/>
          <p:nvPr/>
        </p:nvSpPr>
        <p:spPr>
          <a:xfrm>
            <a:off x="7153988" y="1458026"/>
            <a:ext cx="87876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Energy</a:t>
            </a:r>
            <a:endParaRPr lang="en-US" sz="1600" dirty="0"/>
          </a:p>
        </p:txBody>
      </p:sp>
      <p:sp>
        <p:nvSpPr>
          <p:cNvPr id="29" name="TextBox 28"/>
          <p:cNvSpPr txBox="1"/>
          <p:nvPr/>
        </p:nvSpPr>
        <p:spPr>
          <a:xfrm>
            <a:off x="6832653" y="1726241"/>
            <a:ext cx="19402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forms</a:t>
            </a:r>
          </a:p>
          <a:p>
            <a:r>
              <a:rPr lang="en-US" sz="1100" b="0" dirty="0" smtClean="0"/>
              <a:t>energy transfer</a:t>
            </a:r>
          </a:p>
          <a:p>
            <a:r>
              <a:rPr lang="en-US" sz="1100" b="0" dirty="0" smtClean="0"/>
              <a:t>heat</a:t>
            </a:r>
          </a:p>
          <a:p>
            <a:r>
              <a:rPr lang="en-US" sz="1100" b="0" dirty="0" smtClean="0"/>
              <a:t>electricity</a:t>
            </a:r>
          </a:p>
          <a:p>
            <a:r>
              <a:rPr lang="en-US" sz="1100" b="0" dirty="0" smtClean="0"/>
              <a:t>chemical energy</a:t>
            </a:r>
          </a:p>
          <a:p>
            <a:r>
              <a:rPr lang="en-US" sz="1100" b="0" dirty="0" smtClean="0"/>
              <a:t>energy conversion</a:t>
            </a:r>
          </a:p>
          <a:p>
            <a:endParaRPr lang="en-US" sz="1100" b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0254" y="2899175"/>
            <a:ext cx="8563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Forces</a:t>
            </a:r>
            <a:endParaRPr lang="en-US" sz="1600" dirty="0"/>
          </a:p>
        </p:txBody>
      </p:sp>
      <p:sp>
        <p:nvSpPr>
          <p:cNvPr id="33" name="TextBox 32"/>
          <p:cNvSpPr txBox="1"/>
          <p:nvPr/>
        </p:nvSpPr>
        <p:spPr>
          <a:xfrm>
            <a:off x="376976" y="3143117"/>
            <a:ext cx="2245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gravity</a:t>
            </a:r>
          </a:p>
          <a:p>
            <a:r>
              <a:rPr lang="en-US" sz="1100" b="0" dirty="0" smtClean="0"/>
              <a:t>magnetism</a:t>
            </a:r>
          </a:p>
          <a:p>
            <a:r>
              <a:rPr lang="en-US" sz="1100" b="0" dirty="0" smtClean="0"/>
              <a:t>force</a:t>
            </a:r>
          </a:p>
          <a:p>
            <a:r>
              <a:rPr lang="en-US" sz="1100" b="0" dirty="0" smtClean="0"/>
              <a:t>friction</a:t>
            </a:r>
          </a:p>
          <a:p>
            <a:r>
              <a:rPr lang="en-US" sz="1100" b="0" dirty="0" smtClean="0"/>
              <a:t>pull/pushing</a:t>
            </a:r>
          </a:p>
          <a:p>
            <a:r>
              <a:rPr lang="en-US" sz="1100" b="0" dirty="0" smtClean="0"/>
              <a:t>attraction</a:t>
            </a:r>
            <a:endParaRPr lang="en-US" sz="1100" b="0" dirty="0"/>
          </a:p>
        </p:txBody>
      </p:sp>
      <p:sp>
        <p:nvSpPr>
          <p:cNvPr id="34" name="TextBox 33"/>
          <p:cNvSpPr txBox="1"/>
          <p:nvPr/>
        </p:nvSpPr>
        <p:spPr>
          <a:xfrm>
            <a:off x="2762684" y="2911864"/>
            <a:ext cx="1462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Living things</a:t>
            </a:r>
            <a:endParaRPr lang="en-US" sz="1600" dirty="0"/>
          </a:p>
        </p:txBody>
      </p:sp>
      <p:sp>
        <p:nvSpPr>
          <p:cNvPr id="35" name="TextBox 34"/>
          <p:cNvSpPr txBox="1"/>
          <p:nvPr/>
        </p:nvSpPr>
        <p:spPr>
          <a:xfrm>
            <a:off x="2463123" y="3174041"/>
            <a:ext cx="2245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living</a:t>
            </a:r>
          </a:p>
          <a:p>
            <a:r>
              <a:rPr lang="en-US" sz="1100" b="0" dirty="0" smtClean="0"/>
              <a:t>nonliving</a:t>
            </a:r>
          </a:p>
          <a:p>
            <a:r>
              <a:rPr lang="en-US" sz="1100" b="0" dirty="0" smtClean="0"/>
              <a:t>characteristics</a:t>
            </a:r>
          </a:p>
          <a:p>
            <a:r>
              <a:rPr lang="en-US" sz="1100" b="0" dirty="0" smtClean="0"/>
              <a:t>animals</a:t>
            </a:r>
          </a:p>
          <a:p>
            <a:r>
              <a:rPr lang="en-US" sz="1100" b="0" dirty="0" smtClean="0"/>
              <a:t>plants</a:t>
            </a:r>
          </a:p>
          <a:p>
            <a:r>
              <a:rPr lang="en-US" sz="1100" b="0" dirty="0" smtClean="0"/>
              <a:t>fish</a:t>
            </a:r>
            <a:endParaRPr lang="en-US" sz="1100" b="0" dirty="0"/>
          </a:p>
        </p:txBody>
      </p:sp>
      <p:sp>
        <p:nvSpPr>
          <p:cNvPr id="36" name="TextBox 35"/>
          <p:cNvSpPr txBox="1"/>
          <p:nvPr/>
        </p:nvSpPr>
        <p:spPr>
          <a:xfrm>
            <a:off x="4919351" y="2930600"/>
            <a:ext cx="12795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Inheritance</a:t>
            </a:r>
            <a:endParaRPr lang="en-US" sz="1600" dirty="0"/>
          </a:p>
        </p:txBody>
      </p:sp>
      <p:sp>
        <p:nvSpPr>
          <p:cNvPr id="37" name="TextBox 36"/>
          <p:cNvSpPr txBox="1"/>
          <p:nvPr/>
        </p:nvSpPr>
        <p:spPr>
          <a:xfrm>
            <a:off x="4619790" y="3192777"/>
            <a:ext cx="2245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inherited traits</a:t>
            </a:r>
          </a:p>
          <a:p>
            <a:r>
              <a:rPr lang="en-US" sz="1100" b="0" dirty="0" smtClean="0"/>
              <a:t>resemblance</a:t>
            </a:r>
          </a:p>
          <a:p>
            <a:r>
              <a:rPr lang="en-US" sz="1100" b="0" dirty="0" smtClean="0"/>
              <a:t>acquired traits</a:t>
            </a:r>
          </a:p>
          <a:p>
            <a:r>
              <a:rPr lang="en-US" sz="1100" b="0" dirty="0" smtClean="0"/>
              <a:t>learned traits</a:t>
            </a:r>
          </a:p>
          <a:p>
            <a:r>
              <a:rPr lang="en-US" sz="1100" b="0" dirty="0" smtClean="0"/>
              <a:t>body features</a:t>
            </a:r>
          </a:p>
          <a:p>
            <a:r>
              <a:rPr lang="en-US" sz="1100" b="0" dirty="0" smtClean="0"/>
              <a:t>skills</a:t>
            </a:r>
            <a:endParaRPr lang="en-US" sz="1100" b="0" dirty="0"/>
          </a:p>
        </p:txBody>
      </p:sp>
      <p:sp>
        <p:nvSpPr>
          <p:cNvPr id="38" name="TextBox 37"/>
          <p:cNvSpPr txBox="1"/>
          <p:nvPr/>
        </p:nvSpPr>
        <p:spPr>
          <a:xfrm>
            <a:off x="6902744" y="2951992"/>
            <a:ext cx="200251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The Environment and Adaptation</a:t>
            </a:r>
            <a:endParaRPr 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6781496" y="3451745"/>
            <a:ext cx="2245005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senses</a:t>
            </a:r>
          </a:p>
          <a:p>
            <a:r>
              <a:rPr lang="en-US" sz="1100" b="0" dirty="0" smtClean="0"/>
              <a:t>habitats</a:t>
            </a:r>
          </a:p>
          <a:p>
            <a:r>
              <a:rPr lang="en-US" sz="1100" b="0" dirty="0" smtClean="0"/>
              <a:t>behavior</a:t>
            </a:r>
          </a:p>
          <a:p>
            <a:r>
              <a:rPr lang="en-US" sz="1100" b="0" dirty="0" smtClean="0"/>
              <a:t>camouflage</a:t>
            </a:r>
          </a:p>
          <a:p>
            <a:r>
              <a:rPr lang="en-US" sz="1100" b="0" dirty="0" smtClean="0"/>
              <a:t>survival</a:t>
            </a:r>
            <a:endParaRPr lang="en-US" sz="1100" b="0" dirty="0"/>
          </a:p>
        </p:txBody>
      </p:sp>
      <p:sp>
        <p:nvSpPr>
          <p:cNvPr id="40" name="TextBox 39"/>
          <p:cNvSpPr txBox="1"/>
          <p:nvPr/>
        </p:nvSpPr>
        <p:spPr>
          <a:xfrm>
            <a:off x="416235" y="4393449"/>
            <a:ext cx="18742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Continuity of Life</a:t>
            </a:r>
            <a:endParaRPr lang="en-US" sz="1600" dirty="0"/>
          </a:p>
        </p:txBody>
      </p:sp>
      <p:sp>
        <p:nvSpPr>
          <p:cNvPr id="41" name="TextBox 40"/>
          <p:cNvSpPr txBox="1"/>
          <p:nvPr/>
        </p:nvSpPr>
        <p:spPr>
          <a:xfrm>
            <a:off x="381628" y="4663124"/>
            <a:ext cx="224500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life cycle</a:t>
            </a:r>
          </a:p>
          <a:p>
            <a:r>
              <a:rPr lang="en-US" sz="1100" b="0" dirty="0" smtClean="0"/>
              <a:t>life span</a:t>
            </a:r>
          </a:p>
          <a:p>
            <a:r>
              <a:rPr lang="en-US" sz="1100" b="0" dirty="0" smtClean="0"/>
              <a:t>offspring</a:t>
            </a:r>
          </a:p>
          <a:p>
            <a:r>
              <a:rPr lang="en-US" sz="1100" b="0" dirty="0" smtClean="0"/>
              <a:t>reproduction</a:t>
            </a:r>
          </a:p>
          <a:p>
            <a:r>
              <a:rPr lang="en-US" sz="1100" b="0" dirty="0" smtClean="0"/>
              <a:t>coloration</a:t>
            </a:r>
          </a:p>
          <a:p>
            <a:r>
              <a:rPr lang="en-US" sz="1100" b="0" dirty="0" smtClean="0"/>
              <a:t>mating</a:t>
            </a:r>
          </a:p>
          <a:p>
            <a:endParaRPr lang="en-US" sz="1100" b="0" dirty="0"/>
          </a:p>
        </p:txBody>
      </p:sp>
      <p:sp>
        <p:nvSpPr>
          <p:cNvPr id="42" name="TextBox 41"/>
          <p:cNvSpPr txBox="1"/>
          <p:nvPr/>
        </p:nvSpPr>
        <p:spPr>
          <a:xfrm>
            <a:off x="2718843" y="4379155"/>
            <a:ext cx="15872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Life Functions</a:t>
            </a:r>
            <a:endParaRPr lang="en-US" sz="1600" dirty="0"/>
          </a:p>
        </p:txBody>
      </p:sp>
      <p:sp>
        <p:nvSpPr>
          <p:cNvPr id="43" name="TextBox 42"/>
          <p:cNvSpPr txBox="1"/>
          <p:nvPr/>
        </p:nvSpPr>
        <p:spPr>
          <a:xfrm>
            <a:off x="2499610" y="4663124"/>
            <a:ext cx="2245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breathing</a:t>
            </a:r>
          </a:p>
          <a:p>
            <a:r>
              <a:rPr lang="en-US" sz="1100" b="0" dirty="0" smtClean="0"/>
              <a:t>growing</a:t>
            </a:r>
          </a:p>
          <a:p>
            <a:r>
              <a:rPr lang="en-US" sz="1100" b="0" dirty="0" smtClean="0"/>
              <a:t>eating</a:t>
            </a:r>
          </a:p>
          <a:p>
            <a:r>
              <a:rPr lang="en-US" sz="1100" b="0" dirty="0" smtClean="0"/>
              <a:t>food</a:t>
            </a:r>
          </a:p>
          <a:p>
            <a:r>
              <a:rPr lang="en-US" sz="1100" b="0" dirty="0" smtClean="0"/>
              <a:t>air</a:t>
            </a:r>
          </a:p>
          <a:p>
            <a:r>
              <a:rPr lang="en-US" sz="1100" b="0" dirty="0" smtClean="0"/>
              <a:t>water</a:t>
            </a:r>
            <a:endParaRPr lang="en-US" sz="1100" b="0" dirty="0"/>
          </a:p>
        </p:txBody>
      </p:sp>
      <p:sp>
        <p:nvSpPr>
          <p:cNvPr id="44" name="TextBox 43"/>
          <p:cNvSpPr txBox="1"/>
          <p:nvPr/>
        </p:nvSpPr>
        <p:spPr>
          <a:xfrm>
            <a:off x="4854152" y="4352843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Interdependence</a:t>
            </a:r>
            <a:endParaRPr lang="en-US" sz="1600" dirty="0"/>
          </a:p>
        </p:txBody>
      </p:sp>
      <p:sp>
        <p:nvSpPr>
          <p:cNvPr id="45" name="TextBox 44"/>
          <p:cNvSpPr txBox="1"/>
          <p:nvPr/>
        </p:nvSpPr>
        <p:spPr>
          <a:xfrm>
            <a:off x="4634919" y="4636812"/>
            <a:ext cx="2245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food web</a:t>
            </a:r>
          </a:p>
          <a:p>
            <a:r>
              <a:rPr lang="en-US" sz="1100" b="0" dirty="0" smtClean="0"/>
              <a:t>producers</a:t>
            </a:r>
          </a:p>
          <a:p>
            <a:r>
              <a:rPr lang="en-US" sz="1100" b="0" dirty="0" smtClean="0"/>
              <a:t>consumers</a:t>
            </a:r>
          </a:p>
          <a:p>
            <a:r>
              <a:rPr lang="en-US" sz="1100" b="0" dirty="0" smtClean="0"/>
              <a:t>decomposers</a:t>
            </a:r>
          </a:p>
          <a:p>
            <a:r>
              <a:rPr lang="en-US" sz="1100" b="0" dirty="0" smtClean="0"/>
              <a:t>predators</a:t>
            </a:r>
          </a:p>
          <a:p>
            <a:r>
              <a:rPr lang="en-US" sz="1100" b="0" dirty="0" smtClean="0"/>
              <a:t>prey</a:t>
            </a:r>
            <a:endParaRPr lang="en-US" sz="1100" b="0" dirty="0"/>
          </a:p>
        </p:txBody>
      </p:sp>
      <p:sp>
        <p:nvSpPr>
          <p:cNvPr id="48" name="TextBox 47"/>
          <p:cNvSpPr txBox="1"/>
          <p:nvPr/>
        </p:nvSpPr>
        <p:spPr>
          <a:xfrm>
            <a:off x="6976368" y="4367711"/>
            <a:ext cx="1598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Human Impact</a:t>
            </a:r>
            <a:endParaRPr lang="en-US" sz="1600" dirty="0"/>
          </a:p>
        </p:txBody>
      </p:sp>
      <p:sp>
        <p:nvSpPr>
          <p:cNvPr id="49" name="TextBox 48"/>
          <p:cNvSpPr txBox="1"/>
          <p:nvPr/>
        </p:nvSpPr>
        <p:spPr>
          <a:xfrm>
            <a:off x="6757135" y="4651680"/>
            <a:ext cx="224500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0" dirty="0" smtClean="0"/>
              <a:t>human activities</a:t>
            </a:r>
          </a:p>
          <a:p>
            <a:r>
              <a:rPr lang="en-US" sz="1100" b="0" dirty="0" smtClean="0"/>
              <a:t>environment</a:t>
            </a:r>
          </a:p>
          <a:p>
            <a:r>
              <a:rPr lang="en-US" sz="1100" b="0" dirty="0" smtClean="0"/>
              <a:t>ecosystem</a:t>
            </a:r>
          </a:p>
          <a:p>
            <a:r>
              <a:rPr lang="en-US" sz="1100" b="0" dirty="0" smtClean="0"/>
              <a:t>pollution</a:t>
            </a:r>
          </a:p>
          <a:p>
            <a:r>
              <a:rPr lang="en-US" sz="1100" b="0" dirty="0" smtClean="0"/>
              <a:t>conservation</a:t>
            </a:r>
          </a:p>
          <a:p>
            <a:r>
              <a:rPr lang="en-US" sz="1100" b="0" dirty="0" smtClean="0"/>
              <a:t>deforestation</a:t>
            </a:r>
            <a:endParaRPr lang="en-US" sz="1100" b="0" dirty="0"/>
          </a:p>
        </p:txBody>
      </p:sp>
      <p:pic>
        <p:nvPicPr>
          <p:cNvPr id="1030" name="Picture 6" descr="http://images.wisegeek.com/planet-earth.jpg"/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333028" y="1759582"/>
            <a:ext cx="1074519" cy="981755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://moonblink.info/File/Graphics/diagrams/SolSysOver.pn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8321"/>
          <a:stretch/>
        </p:blipFill>
        <p:spPr bwMode="auto">
          <a:xfrm>
            <a:off x="1206439" y="1865028"/>
            <a:ext cx="1067508" cy="80049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http://education-portal.com/cimages/multimages/16/friction_forces.jpg"/>
          <p:cNvPicPr>
            <a:picLocks noChangeAspect="1" noChangeArrowheads="1"/>
          </p:cNvPicPr>
          <p:nvPr/>
        </p:nvPicPr>
        <p:blipFill rotWithShape="1">
          <a:blip r:embed="rId4" cstate="print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61" y="3238456"/>
            <a:ext cx="1387180" cy="111206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http://butlerrural.coopwebbuilder.com/sites/butlerrural.coopwebbuilder.com/files/page-images/bigstockphoto_isolated_tree_1220034_0.png"/>
          <p:cNvPicPr>
            <a:picLocks noChangeAspect="1" noChangeArrowheads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89974" y="3249886"/>
            <a:ext cx="950149" cy="97208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http://cache.desktopnexus.com/thumbnails/552425-bigthumbnail.jpg"/>
          <p:cNvPicPr>
            <a:picLocks noChangeAspect="1" noChangeArrowheads="1"/>
          </p:cNvPicPr>
          <p:nvPr/>
        </p:nvPicPr>
        <p:blipFill rotWithShape="1">
          <a:blip r:embed="rId6" cstate="print">
            <a:clrChange>
              <a:clrFrom>
                <a:srgbClr val="FFFFFB"/>
              </a:clrFrom>
              <a:clrTo>
                <a:srgbClr val="FFFF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220019" y="4738922"/>
            <a:ext cx="1200288" cy="970148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http://ec.l.thumbs.canstockphoto.com/canstock14718416.jpg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57866" y="4757610"/>
            <a:ext cx="870587" cy="93277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http://www.meritnation.com/img/shared/userimages/mn_images/image/Grassland%20food%20chain.png"/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E6E6E6"/>
              </a:clrFrom>
              <a:clrTo>
                <a:srgbClr val="E6E6E6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403744" y="4571897"/>
            <a:ext cx="1283763" cy="12904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http://tomatosphere.org/teachers/guide/images/transparency/human-input-and-output.jpg"/>
          <p:cNvPicPr>
            <a:picLocks noChangeAspect="1" noChangeArrowheads="1"/>
          </p:cNvPicPr>
          <p:nvPr/>
        </p:nvPicPr>
        <p:blipFill>
          <a:blip r:embed="rId9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9230" y="4727469"/>
            <a:ext cx="1374218" cy="9841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http://www.hasslefreeclipart.com/clipart_bodyparts/images/eye.gif"/>
          <p:cNvPicPr>
            <a:picLocks noChangeAspect="1" noChangeArrowheads="1"/>
          </p:cNvPicPr>
          <p:nvPr/>
        </p:nvPicPr>
        <p:blipFill>
          <a:blip r:embed="rId10" cstate="print">
            <a:clrChange>
              <a:clrFrom>
                <a:srgbClr val="FCFEFC"/>
              </a:clrFrom>
              <a:clrTo>
                <a:srgbClr val="FCFEFC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668710" y="3545711"/>
            <a:ext cx="991418" cy="732669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http://www.clker.com/cliparts/J/5/3/9/Y/e/bigger-battery-md.png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46906" y="1815539"/>
            <a:ext cx="692506" cy="911192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http://cliparts.co/cliparts/Big/KEn/BigKEnbMT.gif"/>
          <p:cNvPicPr>
            <a:picLocks noChangeAspect="1" noChangeArrowheads="1"/>
          </p:cNvPicPr>
          <p:nvPr/>
        </p:nvPicPr>
        <p:blipFill>
          <a:blip r:embed="rId1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06805" y="3243122"/>
            <a:ext cx="1032453" cy="1077836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http://www.medsupplypartners.com/media/catalog/product/cache/1/image/9df78eab33525d08d6e5fb8d27136e95/2/0/20229_51.jpg"/>
          <p:cNvPicPr>
            <a:picLocks noChangeAspect="1" noChangeArrowheads="1"/>
          </p:cNvPicPr>
          <p:nvPr/>
        </p:nvPicPr>
        <p:blipFill>
          <a:blip r:embed="rId1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823872" y="1777567"/>
            <a:ext cx="801181" cy="1054554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" name="TextBox 64"/>
          <p:cNvSpPr txBox="1"/>
          <p:nvPr/>
        </p:nvSpPr>
        <p:spPr>
          <a:xfrm>
            <a:off x="76200" y="2057400"/>
            <a:ext cx="8461531" cy="4708981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  <a:tint val="66000"/>
                  <a:satMod val="160000"/>
                </a:schemeClr>
              </a:gs>
              <a:gs pos="50000">
                <a:schemeClr val="accent6">
                  <a:lumMod val="60000"/>
                  <a:lumOff val="40000"/>
                  <a:tint val="44500"/>
                  <a:satMod val="160000"/>
                </a:schemeClr>
              </a:gs>
              <a:gs pos="100000">
                <a:schemeClr val="accent6">
                  <a:lumMod val="60000"/>
                  <a:lumOff val="40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US" sz="1200" b="0" dirty="0" smtClean="0"/>
          </a:p>
          <a:p>
            <a:endParaRPr lang="en-US" sz="1200" b="0" dirty="0"/>
          </a:p>
          <a:p>
            <a:endParaRPr lang="en-US" sz="1200" b="0" dirty="0" smtClean="0"/>
          </a:p>
          <a:p>
            <a:r>
              <a:rPr lang="en-US" sz="1200" b="0" dirty="0" smtClean="0"/>
              <a:t>Matter </a:t>
            </a:r>
            <a:r>
              <a:rPr lang="en-US" sz="1200" b="0" dirty="0"/>
              <a:t>takes up space and has mass. </a:t>
            </a:r>
          </a:p>
          <a:p>
            <a:r>
              <a:rPr lang="en-US" sz="1200" b="0" dirty="0"/>
              <a:t>Two objects cannot occupy the same place at the same time.</a:t>
            </a:r>
          </a:p>
          <a:p>
            <a:r>
              <a:rPr lang="en-US" sz="1200" b="0" dirty="0"/>
              <a:t>Matter has properties (color, hardness, odor, sound, taste, etc.) </a:t>
            </a:r>
            <a:endParaRPr lang="en-US" sz="1200" b="0" dirty="0" smtClean="0"/>
          </a:p>
          <a:p>
            <a:r>
              <a:rPr lang="en-US" sz="1200" b="0" dirty="0" smtClean="0"/>
              <a:t>that </a:t>
            </a:r>
            <a:r>
              <a:rPr lang="en-US" sz="1200" b="0" dirty="0"/>
              <a:t>can be observed through the senses.</a:t>
            </a:r>
          </a:p>
          <a:p>
            <a:r>
              <a:rPr lang="en-US" sz="1200" b="0" dirty="0"/>
              <a:t>Objects have properties that can be observed, described, and/or measured: length, width, volume, size, shape, mass or weight, temperature, texture, flexibility, reflectiveness</a:t>
            </a:r>
          </a:p>
          <a:p>
            <a:r>
              <a:rPr lang="en-US" sz="1200" b="0" dirty="0"/>
              <a:t>of light.</a:t>
            </a:r>
          </a:p>
          <a:p>
            <a:r>
              <a:rPr lang="en-US" sz="1200" b="0" dirty="0"/>
              <a:t>Measurements can be made with standard metric units and nonstandard units.</a:t>
            </a:r>
          </a:p>
          <a:p>
            <a:r>
              <a:rPr lang="en-US" sz="1200" b="0" dirty="0"/>
              <a:t>The material(s) an object is made up of determine some specific properties of the object (sink/float, conductivity, magnetism). </a:t>
            </a:r>
          </a:p>
          <a:p>
            <a:r>
              <a:rPr lang="en-US" sz="1200" b="0" dirty="0"/>
              <a:t>Properties can be observed or measured with tools such as hand lenses, metric rulers, thermometers, balances, magnets, circuit testers, and graduated cylinders.</a:t>
            </a:r>
          </a:p>
          <a:p>
            <a:r>
              <a:rPr lang="en-US" sz="1200" b="0" dirty="0"/>
              <a:t>Objects and/or materials can be sorted or classified according to their properties.</a:t>
            </a:r>
          </a:p>
          <a:p>
            <a:r>
              <a:rPr lang="en-US" sz="1200" b="0" dirty="0"/>
              <a:t>Some properties of an object are dependent on the conditions of the present surroundings in which the object exists. For example: temperature - hot or cold; lighting - shadows, color; moisture - wet or dry</a:t>
            </a:r>
          </a:p>
          <a:p>
            <a:r>
              <a:rPr lang="en-US" sz="1200" b="0" dirty="0"/>
              <a:t>Describe chemical and physical changes, including changes in states of matter.</a:t>
            </a:r>
          </a:p>
          <a:p>
            <a:r>
              <a:rPr lang="en-US" sz="1200" b="0" dirty="0"/>
              <a:t>Matter exists in three states: solid, liquid, gas.</a:t>
            </a:r>
          </a:p>
          <a:p>
            <a:r>
              <a:rPr lang="en-US" sz="1200" b="0" dirty="0"/>
              <a:t>Solids have a definite shape and volume</a:t>
            </a:r>
          </a:p>
          <a:p>
            <a:r>
              <a:rPr lang="en-US" sz="1200" b="0" dirty="0"/>
              <a:t>Liquids do not have a definite shape but have a definite volume.</a:t>
            </a:r>
          </a:p>
          <a:p>
            <a:r>
              <a:rPr lang="en-US" sz="1200" b="0" dirty="0"/>
              <a:t>Gases do not hold their shape or volume</a:t>
            </a:r>
          </a:p>
          <a:p>
            <a:r>
              <a:rPr lang="en-US" sz="1200" b="0" dirty="0"/>
              <a:t>Temperature can affect the state of matter of a substance.</a:t>
            </a:r>
          </a:p>
          <a:p>
            <a:r>
              <a:rPr lang="en-US" sz="1200" b="0" dirty="0"/>
              <a:t>Changes in the properties or materials of objects can be observed and described</a:t>
            </a:r>
            <a:r>
              <a:rPr lang="en-US" sz="1200" b="0" dirty="0" smtClean="0"/>
              <a:t>.</a:t>
            </a:r>
            <a:endParaRPr lang="en-US" sz="1200" b="0" dirty="0"/>
          </a:p>
        </p:txBody>
      </p:sp>
      <p:sp>
        <p:nvSpPr>
          <p:cNvPr id="66" name="TextBox 65"/>
          <p:cNvSpPr txBox="1"/>
          <p:nvPr/>
        </p:nvSpPr>
        <p:spPr>
          <a:xfrm>
            <a:off x="3429000" y="2095014"/>
            <a:ext cx="12650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Matter</a:t>
            </a:r>
            <a:endParaRPr lang="en-US" sz="2800" dirty="0"/>
          </a:p>
        </p:txBody>
      </p:sp>
      <p:pic>
        <p:nvPicPr>
          <p:cNvPr id="67" name="Picture 2" descr="http://www.medsupplypartners.com/media/catalog/product/cache/1/image/9df78eab33525d08d6e5fb8d27136e95/2/0/20229_51.jpg"/>
          <p:cNvPicPr>
            <a:picLocks noChangeAspect="1" noChangeArrowheads="1"/>
          </p:cNvPicPr>
          <p:nvPr/>
        </p:nvPicPr>
        <p:blipFill>
          <a:blip r:embed="rId1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67449" y="2209800"/>
            <a:ext cx="1010384" cy="1329917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8" name="Rectangle 67"/>
          <p:cNvSpPr/>
          <p:nvPr/>
        </p:nvSpPr>
        <p:spPr bwMode="auto">
          <a:xfrm>
            <a:off x="3011941" y="2665525"/>
            <a:ext cx="5177622" cy="35052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9" name="TextBox 68"/>
          <p:cNvSpPr txBox="1"/>
          <p:nvPr/>
        </p:nvSpPr>
        <p:spPr>
          <a:xfrm>
            <a:off x="3051225" y="2789484"/>
            <a:ext cx="4177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EXAMPLE TABLES FOR THIS TOPIC</a:t>
            </a:r>
            <a:endParaRPr lang="en-US" dirty="0"/>
          </a:p>
        </p:txBody>
      </p:sp>
      <p:graphicFrame>
        <p:nvGraphicFramePr>
          <p:cNvPr id="70" name="Table 69"/>
          <p:cNvGraphicFramePr>
            <a:graphicFrameLocks noGrp="1"/>
          </p:cNvGraphicFramePr>
          <p:nvPr>
            <p:extLst/>
          </p:nvPr>
        </p:nvGraphicFramePr>
        <p:xfrm>
          <a:off x="3402783" y="3393008"/>
          <a:ext cx="2705100" cy="220980"/>
        </p:xfrm>
        <a:graphic>
          <a:graphicData uri="http://schemas.openxmlformats.org/drawingml/2006/table">
            <a:tbl>
              <a:tblPr/>
              <a:tblGrid>
                <a:gridCol w="1466850"/>
                <a:gridCol w="1238250"/>
              </a:tblGrid>
              <a:tr h="6858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ENTITY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COLOR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1" name="Table 70"/>
          <p:cNvGraphicFramePr>
            <a:graphicFrameLocks noGrp="1"/>
          </p:cNvGraphicFramePr>
          <p:nvPr>
            <p:extLst/>
          </p:nvPr>
        </p:nvGraphicFramePr>
        <p:xfrm>
          <a:off x="3402783" y="3834968"/>
          <a:ext cx="3886200" cy="220980"/>
        </p:xfrm>
        <a:graphic>
          <a:graphicData uri="http://schemas.openxmlformats.org/drawingml/2006/table">
            <a:tbl>
              <a:tblPr/>
              <a:tblGrid>
                <a:gridCol w="1828800"/>
                <a:gridCol w="876300"/>
                <a:gridCol w="342900"/>
                <a:gridCol w="838200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PHASE TRANSITION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FROM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TO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USING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72" name="Table 71"/>
          <p:cNvGraphicFramePr>
            <a:graphicFrameLocks noGrp="1"/>
          </p:cNvGraphicFramePr>
          <p:nvPr>
            <p:extLst/>
          </p:nvPr>
        </p:nvGraphicFramePr>
        <p:xfrm>
          <a:off x="3402783" y="4276928"/>
          <a:ext cx="3767138" cy="220980"/>
        </p:xfrm>
        <a:graphic>
          <a:graphicData uri="http://schemas.openxmlformats.org/drawingml/2006/table">
            <a:tbl>
              <a:tblPr/>
              <a:tblGrid>
                <a:gridCol w="871538"/>
                <a:gridCol w="609600"/>
                <a:gridCol w="1295400"/>
                <a:gridCol w="990600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MATERIAL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COLOR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CONDUCTIVITY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HARDNESS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4" name="Table 73"/>
          <p:cNvGraphicFramePr>
            <a:graphicFrameLocks noGrp="1"/>
          </p:cNvGraphicFramePr>
          <p:nvPr>
            <p:extLst/>
          </p:nvPr>
        </p:nvGraphicFramePr>
        <p:xfrm>
          <a:off x="3402783" y="4718888"/>
          <a:ext cx="1752600" cy="220980"/>
        </p:xfrm>
        <a:graphic>
          <a:graphicData uri="http://schemas.openxmlformats.org/drawingml/2006/table">
            <a:tbl>
              <a:tblPr/>
              <a:tblGrid>
                <a:gridCol w="609600"/>
                <a:gridCol w="1143000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TOOL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MEASURES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5" name="Table 74"/>
          <p:cNvGraphicFramePr>
            <a:graphicFrameLocks noGrp="1"/>
          </p:cNvGraphicFramePr>
          <p:nvPr>
            <p:extLst/>
          </p:nvPr>
        </p:nvGraphicFramePr>
        <p:xfrm>
          <a:off x="3402783" y="5602808"/>
          <a:ext cx="2514600" cy="220980"/>
        </p:xfrm>
        <a:graphic>
          <a:graphicData uri="http://schemas.openxmlformats.org/drawingml/2006/table">
            <a:tbl>
              <a:tblPr/>
              <a:tblGrid>
                <a:gridCol w="990600"/>
                <a:gridCol w="1524000"/>
              </a:tblGrid>
              <a:tr h="205740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PROPERTY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UNIT OF MEASURE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6" name="Table 75"/>
          <p:cNvGraphicFramePr>
            <a:graphicFrameLocks noGrp="1"/>
          </p:cNvGraphicFramePr>
          <p:nvPr>
            <p:extLst/>
          </p:nvPr>
        </p:nvGraphicFramePr>
        <p:xfrm>
          <a:off x="3402783" y="5160848"/>
          <a:ext cx="3838575" cy="220980"/>
        </p:xfrm>
        <a:graphic>
          <a:graphicData uri="http://schemas.openxmlformats.org/drawingml/2006/table">
            <a:tbl>
              <a:tblPr/>
              <a:tblGrid>
                <a:gridCol w="838200"/>
                <a:gridCol w="1371600"/>
                <a:gridCol w="1628775"/>
              </a:tblGrid>
              <a:tr h="200025"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PHASE 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>
                          <a:effectLst/>
                        </a:rPr>
                        <a:t>DEFINITE SHAPE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b"/>
                      <a:r>
                        <a:rPr lang="en-US" sz="1200" dirty="0">
                          <a:effectLst/>
                        </a:rPr>
                        <a:t>DEFINITE VOLUME</a:t>
                      </a:r>
                    </a:p>
                  </a:txBody>
                  <a:tcPr marL="28575" marR="28575" marT="19050" marB="1905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3" name="Curved Down Arrow 2"/>
          <p:cNvSpPr/>
          <p:nvPr/>
        </p:nvSpPr>
        <p:spPr bwMode="auto">
          <a:xfrm flipH="1">
            <a:off x="3405096" y="604264"/>
            <a:ext cx="1600200" cy="1070548"/>
          </a:xfrm>
          <a:prstGeom prst="curvedDownArrow">
            <a:avLst>
              <a:gd name="adj1" fmla="val 40366"/>
              <a:gd name="adj2" fmla="val 92287"/>
              <a:gd name="adj3" fmla="val 25000"/>
            </a:avLst>
          </a:prstGeom>
          <a:solidFill>
            <a:srgbClr val="FFFF00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425896" y="3160924"/>
            <a:ext cx="5012924" cy="1518143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3585370" y="3276718"/>
            <a:ext cx="2450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ADDITIONAL RULES</a:t>
            </a:r>
            <a:endParaRPr lang="en-US" dirty="0"/>
          </a:p>
        </p:txBody>
      </p:sp>
      <p:sp>
        <p:nvSpPr>
          <p:cNvPr id="77" name="TextBox 76"/>
          <p:cNvSpPr txBox="1"/>
          <p:nvPr/>
        </p:nvSpPr>
        <p:spPr>
          <a:xfrm>
            <a:off x="3489975" y="3671611"/>
            <a:ext cx="50043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i="1" dirty="0" smtClean="0"/>
              <a:t>(for example)</a:t>
            </a:r>
          </a:p>
          <a:p>
            <a:r>
              <a:rPr lang="en-US" b="0" i="1" dirty="0" smtClean="0"/>
              <a:t>If X’s material conducts E, then X conducts E</a:t>
            </a:r>
            <a:endParaRPr lang="en-US" b="0" i="1" dirty="0"/>
          </a:p>
          <a:p>
            <a:r>
              <a:rPr lang="en-US" b="0" dirty="0" smtClean="0"/>
              <a:t>made-of(X,M), conducts(M,E) </a:t>
            </a:r>
            <a:r>
              <a:rPr lang="en-US" b="0" dirty="0" smtClean="0">
                <a:sym typeface="Symbol" panose="05050102010706020507" pitchFamily="18" charset="2"/>
              </a:rPr>
              <a:t></a:t>
            </a:r>
            <a:r>
              <a:rPr lang="en-US" b="0" dirty="0" smtClean="0"/>
              <a:t> </a:t>
            </a:r>
            <a:r>
              <a:rPr lang="en-US" b="0" dirty="0"/>
              <a:t>c</a:t>
            </a:r>
            <a:r>
              <a:rPr lang="en-US" b="0" dirty="0" smtClean="0"/>
              <a:t>onducts(X,E)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357275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690"/>
    </mc:Choice>
    <mc:Fallback xmlns="">
      <p:transition xmlns:p14="http://schemas.microsoft.com/office/powerpoint/2010/main" spd="slow" advTm="31690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/>
          <p:cNvGrpSpPr>
            <a:grpSpLocks noChangeAspect="1"/>
          </p:cNvGrpSpPr>
          <p:nvPr/>
        </p:nvGrpSpPr>
        <p:grpSpPr>
          <a:xfrm>
            <a:off x="304799" y="762000"/>
            <a:ext cx="6263421" cy="5410200"/>
            <a:chOff x="1295400" y="1041398"/>
            <a:chExt cx="6292829" cy="5435602"/>
          </a:xfrm>
        </p:grpSpPr>
        <p:sp>
          <p:nvSpPr>
            <p:cNvPr id="3" name="Rectangle 2" descr="clothes">
              <a:hlinkClick r:id="" tooltip="clothes&#10;Value = 2&#10;Percentage = 0.11%&#10;"/>
            </p:cNvPr>
            <p:cNvSpPr/>
            <p:nvPr/>
          </p:nvSpPr>
          <p:spPr>
            <a:xfrm>
              <a:off x="7541240" y="5621101"/>
              <a:ext cx="46989" cy="855899"/>
            </a:xfrm>
            <a:prstGeom prst="rect">
              <a:avLst/>
            </a:prstGeom>
            <a:solidFill>
              <a:srgbClr val="FFF09E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clothes</a:t>
              </a:r>
            </a:p>
          </p:txBody>
        </p:sp>
        <p:sp>
          <p:nvSpPr>
            <p:cNvPr id="4" name="Rectangle 3" descr="shapes">
              <a:hlinkClick r:id="" tooltip="shapes&#10;Value = 4&#10;Percentage = 0.23%&#10;"/>
            </p:cNvPr>
            <p:cNvSpPr/>
            <p:nvPr/>
          </p:nvSpPr>
          <p:spPr>
            <a:xfrm>
              <a:off x="7541240" y="3909303"/>
              <a:ext cx="46989" cy="1711798"/>
            </a:xfrm>
            <a:prstGeom prst="rect">
              <a:avLst/>
            </a:prstGeom>
            <a:solidFill>
              <a:srgbClr val="50501E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shapes</a:t>
              </a:r>
            </a:p>
          </p:txBody>
        </p:sp>
        <p:sp>
          <p:nvSpPr>
            <p:cNvPr id="5" name="Rectangle 4" descr="temperatures">
              <a:hlinkClick r:id="" tooltip="temperatures&#10;Value = 4&#10;Percentage = 0.23%&#10;"/>
            </p:cNvPr>
            <p:cNvSpPr/>
            <p:nvPr/>
          </p:nvSpPr>
          <p:spPr>
            <a:xfrm>
              <a:off x="7141833" y="6275612"/>
              <a:ext cx="399407" cy="201388"/>
            </a:xfrm>
            <a:prstGeom prst="rect">
              <a:avLst/>
            </a:prstGeom>
            <a:solidFill>
              <a:srgbClr val="666633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chemeClr val="bg1"/>
                  </a:solidFill>
                  <a:latin typeface="Arial" panose="020B0604020202020204" pitchFamily="34" charset="0"/>
                </a:rPr>
                <a:t>temperatures</a:t>
              </a:r>
            </a:p>
          </p:txBody>
        </p:sp>
        <p:sp>
          <p:nvSpPr>
            <p:cNvPr id="6" name="Rectangle 5" descr="illnesses">
              <a:hlinkClick r:id="" tooltip="illnesses&#10;Value = 5&#10;Percentage = 0.29%&#10;"/>
            </p:cNvPr>
            <p:cNvSpPr/>
            <p:nvPr/>
          </p:nvSpPr>
          <p:spPr>
            <a:xfrm>
              <a:off x="7141833" y="6023877"/>
              <a:ext cx="399407" cy="251735"/>
            </a:xfrm>
            <a:prstGeom prst="rect">
              <a:avLst/>
            </a:prstGeom>
            <a:solidFill>
              <a:srgbClr val="999966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illness</a:t>
              </a:r>
              <a:endParaRPr lang="en-US" sz="7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7" name="Rectangle 6" descr="sounds">
              <a:hlinkClick r:id="" tooltip="sounds&#10;Value = 5&#10;Percentage = 0.29%&#10;"/>
            </p:cNvPr>
            <p:cNvSpPr/>
            <p:nvPr/>
          </p:nvSpPr>
          <p:spPr>
            <a:xfrm>
              <a:off x="7141833" y="5772142"/>
              <a:ext cx="399407" cy="251735"/>
            </a:xfrm>
            <a:prstGeom prst="rect">
              <a:avLst/>
            </a:prstGeom>
            <a:solidFill>
              <a:srgbClr val="44590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chemeClr val="bg1"/>
                  </a:solidFill>
                  <a:latin typeface="Arial" panose="020B0604020202020204" pitchFamily="34" charset="0"/>
                </a:rPr>
                <a:t>sounds</a:t>
              </a:r>
            </a:p>
          </p:txBody>
        </p:sp>
        <p:sp>
          <p:nvSpPr>
            <p:cNvPr id="8" name="Rectangle 7" descr="vehicles">
              <a:hlinkClick r:id="" tooltip="vehicles&#10;Value = 5&#10;Percentage = 0.29%&#10;"/>
            </p:cNvPr>
            <p:cNvSpPr/>
            <p:nvPr/>
          </p:nvSpPr>
          <p:spPr>
            <a:xfrm>
              <a:off x="7141833" y="5520406"/>
              <a:ext cx="399407" cy="251735"/>
            </a:xfrm>
            <a:prstGeom prst="rect">
              <a:avLst/>
            </a:prstGeom>
            <a:solidFill>
              <a:srgbClr val="D1DF9C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vehicles</a:t>
              </a:r>
            </a:p>
          </p:txBody>
        </p:sp>
        <p:sp>
          <p:nvSpPr>
            <p:cNvPr id="9" name="Rectangle 8" descr="behaviors">
              <a:hlinkClick r:id="" tooltip="behaviors&#10;Value = 5&#10;Percentage = 0.29%&#10;"/>
            </p:cNvPr>
            <p:cNvSpPr/>
            <p:nvPr/>
          </p:nvSpPr>
          <p:spPr>
            <a:xfrm>
              <a:off x="7141833" y="5268672"/>
              <a:ext cx="399407" cy="251734"/>
            </a:xfrm>
            <a:prstGeom prst="rect">
              <a:avLst/>
            </a:prstGeom>
            <a:solidFill>
              <a:srgbClr val="B8D26B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behaviors</a:t>
              </a:r>
            </a:p>
          </p:txBody>
        </p:sp>
        <p:sp>
          <p:nvSpPr>
            <p:cNvPr id="10" name="Rectangle 9" descr="processes">
              <a:hlinkClick r:id="" tooltip="processes&#10;Value = 5&#10;Percentage = 0.29%&#10;"/>
            </p:cNvPr>
            <p:cNvSpPr/>
            <p:nvPr/>
          </p:nvSpPr>
          <p:spPr>
            <a:xfrm>
              <a:off x="7141833" y="5016937"/>
              <a:ext cx="399407" cy="251735"/>
            </a:xfrm>
            <a:prstGeom prst="rect">
              <a:avLst/>
            </a:prstGeom>
            <a:solidFill>
              <a:srgbClr val="326C11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chemeClr val="bg1"/>
                  </a:solidFill>
                  <a:latin typeface="Arial" panose="020B0604020202020204" pitchFamily="34" charset="0"/>
                </a:rPr>
                <a:t>processes</a:t>
              </a:r>
            </a:p>
          </p:txBody>
        </p:sp>
        <p:sp>
          <p:nvSpPr>
            <p:cNvPr id="11" name="Rectangle 10" descr="fish">
              <a:hlinkClick r:id="" tooltip="fish&#10;Value = 5&#10;Percentage = 0.29%&#10;"/>
            </p:cNvPr>
            <p:cNvSpPr/>
            <p:nvPr/>
          </p:nvSpPr>
          <p:spPr>
            <a:xfrm>
              <a:off x="7141833" y="4765202"/>
              <a:ext cx="399407" cy="251735"/>
            </a:xfrm>
            <a:prstGeom prst="rect">
              <a:avLst/>
            </a:prstGeom>
            <a:solidFill>
              <a:srgbClr val="4DA619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fish</a:t>
              </a:r>
            </a:p>
          </p:txBody>
        </p:sp>
        <p:sp>
          <p:nvSpPr>
            <p:cNvPr id="12" name="Rectangle 11" descr="senses">
              <a:hlinkClick r:id="" tooltip="senses&#10;Value = 5&#10;Percentage = 0.29%&#10;"/>
            </p:cNvPr>
            <p:cNvSpPr/>
            <p:nvPr/>
          </p:nvSpPr>
          <p:spPr>
            <a:xfrm>
              <a:off x="7141833" y="4513466"/>
              <a:ext cx="399407" cy="251735"/>
            </a:xfrm>
            <a:prstGeom prst="rect">
              <a:avLst/>
            </a:prstGeom>
            <a:solidFill>
              <a:srgbClr val="8CC06C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rgbClr val="000000"/>
                  </a:solidFill>
                  <a:latin typeface="Arial" panose="020B0604020202020204" pitchFamily="34" charset="0"/>
                </a:rPr>
                <a:t>senses</a:t>
              </a:r>
            </a:p>
          </p:txBody>
        </p:sp>
        <p:sp>
          <p:nvSpPr>
            <p:cNvPr id="13" name="Rectangle 12" descr="temporal">
              <a:hlinkClick r:id="" tooltip="temporal&#10;Value = 6&#10;Percentage = 0.35%&#10;"/>
            </p:cNvPr>
            <p:cNvSpPr/>
            <p:nvPr/>
          </p:nvSpPr>
          <p:spPr>
            <a:xfrm>
              <a:off x="7141833" y="4211385"/>
              <a:ext cx="399407" cy="302081"/>
            </a:xfrm>
            <a:prstGeom prst="rect">
              <a:avLst/>
            </a:prstGeom>
            <a:solidFill>
              <a:srgbClr val="B3D39B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 smtClean="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  <a:endParaRPr lang="en-US" sz="700" dirty="0">
                <a:solidFill>
                  <a:srgbClr val="000000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14" name="Rectangle 13" descr="birds">
              <a:hlinkClick r:id="" tooltip="birds&#10;Value = 6&#10;Percentage = 0.35%&#10;"/>
            </p:cNvPr>
            <p:cNvSpPr/>
            <p:nvPr/>
          </p:nvSpPr>
          <p:spPr>
            <a:xfrm>
              <a:off x="7141833" y="3909303"/>
              <a:ext cx="399407" cy="302083"/>
            </a:xfrm>
            <a:prstGeom prst="rect">
              <a:avLst/>
            </a:prstGeom>
            <a:solidFill>
              <a:srgbClr val="000088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chemeClr val="bg1"/>
                  </a:solidFill>
                  <a:latin typeface="Arial" panose="020B0604020202020204" pitchFamily="34" charset="0"/>
                </a:rPr>
                <a:t>birds</a:t>
              </a:r>
            </a:p>
          </p:txBody>
        </p:sp>
        <p:sp>
          <p:nvSpPr>
            <p:cNvPr id="15" name="Rectangle 14" descr="insects">
              <a:hlinkClick r:id="" tooltip="insects&#10;Value = 7&#10;Percentage = 0.41%&#10;"/>
            </p:cNvPr>
            <p:cNvSpPr/>
            <p:nvPr/>
          </p:nvSpPr>
          <p:spPr>
            <a:xfrm>
              <a:off x="7141833" y="3593972"/>
              <a:ext cx="446396" cy="315331"/>
            </a:xfrm>
            <a:prstGeom prst="rect">
              <a:avLst/>
            </a:prstGeom>
            <a:solidFill>
              <a:srgbClr val="0000AA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>
                  <a:solidFill>
                    <a:schemeClr val="bg1"/>
                  </a:solidFill>
                  <a:latin typeface="Arial" panose="020B0604020202020204" pitchFamily="34" charset="0"/>
                </a:rPr>
                <a:t>insects</a:t>
              </a:r>
            </a:p>
          </p:txBody>
        </p:sp>
        <p:sp>
          <p:nvSpPr>
            <p:cNvPr id="16" name="Rectangle 15" descr="sizes">
              <a:hlinkClick r:id="" tooltip="sizes&#10;Value = 7&#10;Percentage = 0.41%&#10;"/>
            </p:cNvPr>
            <p:cNvSpPr/>
            <p:nvPr/>
          </p:nvSpPr>
          <p:spPr>
            <a:xfrm>
              <a:off x="6535013" y="6245032"/>
              <a:ext cx="606820" cy="231968"/>
            </a:xfrm>
            <a:prstGeom prst="rect">
              <a:avLst/>
            </a:prstGeom>
            <a:solidFill>
              <a:srgbClr val="0000FF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sizes</a:t>
              </a:r>
            </a:p>
          </p:txBody>
        </p:sp>
        <p:sp>
          <p:nvSpPr>
            <p:cNvPr id="17" name="Rectangle 16" descr="weather">
              <a:hlinkClick r:id="" tooltip="weather&#10;Value = 8&#10;Percentage = 0.47%&#10;"/>
            </p:cNvPr>
            <p:cNvSpPr/>
            <p:nvPr/>
          </p:nvSpPr>
          <p:spPr>
            <a:xfrm>
              <a:off x="6535013" y="5979925"/>
              <a:ext cx="606820" cy="265106"/>
            </a:xfrm>
            <a:prstGeom prst="rect">
              <a:avLst/>
            </a:prstGeom>
            <a:solidFill>
              <a:srgbClr val="3399FF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weather</a:t>
              </a:r>
            </a:p>
          </p:txBody>
        </p:sp>
        <p:sp>
          <p:nvSpPr>
            <p:cNvPr id="18" name="Rectangle 17" descr="positions">
              <a:hlinkClick r:id="" tooltip="positions&#10;Value = 9&#10;Percentage = 0.52%&#10;"/>
            </p:cNvPr>
            <p:cNvSpPr/>
            <p:nvPr/>
          </p:nvSpPr>
          <p:spPr>
            <a:xfrm>
              <a:off x="6535013" y="5681682"/>
              <a:ext cx="606820" cy="298245"/>
            </a:xfrm>
            <a:prstGeom prst="rect">
              <a:avLst/>
            </a:prstGeom>
            <a:solidFill>
              <a:srgbClr val="8F92C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positions</a:t>
              </a:r>
            </a:p>
          </p:txBody>
        </p:sp>
        <p:sp>
          <p:nvSpPr>
            <p:cNvPr id="19" name="Rectangle 18" descr="plant parts">
              <a:hlinkClick r:id="" tooltip="plant parts&#10;Value = 10&#10;Percentage = 0.58%&#10;"/>
            </p:cNvPr>
            <p:cNvSpPr/>
            <p:nvPr/>
          </p:nvSpPr>
          <p:spPr>
            <a:xfrm>
              <a:off x="6535013" y="5350300"/>
              <a:ext cx="606820" cy="331383"/>
            </a:xfrm>
            <a:prstGeom prst="rect">
              <a:avLst/>
            </a:prstGeom>
            <a:solidFill>
              <a:srgbClr val="00416B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plant parts</a:t>
              </a:r>
            </a:p>
          </p:txBody>
        </p:sp>
        <p:sp>
          <p:nvSpPr>
            <p:cNvPr id="20" name="Rectangle 19" descr="colors">
              <a:hlinkClick r:id="" tooltip="colors&#10;Value = 11&#10;Percentage = 0.64%&#10;"/>
            </p:cNvPr>
            <p:cNvSpPr/>
            <p:nvPr/>
          </p:nvSpPr>
          <p:spPr>
            <a:xfrm>
              <a:off x="6535013" y="4985777"/>
              <a:ext cx="606820" cy="364521"/>
            </a:xfrm>
            <a:prstGeom prst="rect">
              <a:avLst/>
            </a:prstGeom>
            <a:solidFill>
              <a:srgbClr val="CCCC99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colors</a:t>
              </a:r>
            </a:p>
          </p:txBody>
        </p:sp>
        <p:sp>
          <p:nvSpPr>
            <p:cNvPr id="21" name="Rectangle 20" descr="tools">
              <a:hlinkClick r:id="" tooltip="tools&#10;Value = 13&#10;Percentage = 0.76%&#10;"/>
            </p:cNvPr>
            <p:cNvSpPr/>
            <p:nvPr/>
          </p:nvSpPr>
          <p:spPr>
            <a:xfrm>
              <a:off x="6535013" y="4554980"/>
              <a:ext cx="606820" cy="430797"/>
            </a:xfrm>
            <a:prstGeom prst="rect">
              <a:avLst/>
            </a:prstGeom>
            <a:solidFill>
              <a:srgbClr val="5F7D0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tools</a:t>
              </a:r>
            </a:p>
          </p:txBody>
        </p:sp>
        <p:sp>
          <p:nvSpPr>
            <p:cNvPr id="22" name="Rectangle 21" descr="directions">
              <a:hlinkClick r:id="" tooltip="directions&#10;Value = 14&#10;Percentage = 0.82%&#10;"/>
            </p:cNvPr>
            <p:cNvSpPr/>
            <p:nvPr/>
          </p:nvSpPr>
          <p:spPr>
            <a:xfrm>
              <a:off x="6535013" y="4091045"/>
              <a:ext cx="606820" cy="463935"/>
            </a:xfrm>
            <a:prstGeom prst="rect">
              <a:avLst/>
            </a:prstGeom>
            <a:solidFill>
              <a:srgbClr val="FFCCCC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directions</a:t>
              </a:r>
            </a:p>
          </p:txBody>
        </p:sp>
        <p:sp>
          <p:nvSpPr>
            <p:cNvPr id="23" name="Rectangle 22" descr="numbers">
              <a:hlinkClick r:id="" tooltip="numbers&#10;Value = 15&#10;Percentage = 0.88%&#10;"/>
            </p:cNvPr>
            <p:cNvSpPr/>
            <p:nvPr/>
          </p:nvSpPr>
          <p:spPr>
            <a:xfrm>
              <a:off x="6535013" y="3593972"/>
              <a:ext cx="606820" cy="497073"/>
            </a:xfrm>
            <a:prstGeom prst="rect">
              <a:avLst/>
            </a:prstGeom>
            <a:solidFill>
              <a:srgbClr val="002856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numbers</a:t>
              </a:r>
            </a:p>
          </p:txBody>
        </p:sp>
        <p:sp>
          <p:nvSpPr>
            <p:cNvPr id="24" name="Rectangle 23" descr="units">
              <a:hlinkClick r:id="" tooltip="units&#10;Value = 16&#10;Percentage = 0.94%&#10;"/>
            </p:cNvPr>
            <p:cNvSpPr/>
            <p:nvPr/>
          </p:nvSpPr>
          <p:spPr>
            <a:xfrm>
              <a:off x="7077578" y="2963906"/>
              <a:ext cx="510651" cy="630065"/>
            </a:xfrm>
            <a:prstGeom prst="rect">
              <a:avLst/>
            </a:prstGeom>
            <a:solidFill>
              <a:srgbClr val="003D84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chemeClr val="bg1"/>
                  </a:solidFill>
                  <a:latin typeface="Arial" panose="020B0604020202020204" pitchFamily="34" charset="0"/>
                </a:rPr>
                <a:t>units</a:t>
              </a:r>
            </a:p>
          </p:txBody>
        </p:sp>
        <p:sp>
          <p:nvSpPr>
            <p:cNvPr id="25" name="Rectangle 24" descr="materials">
              <a:hlinkClick r:id="" tooltip="materials&#10;Value = 17&#10;Percentage = 0.99%&#10;"/>
            </p:cNvPr>
            <p:cNvSpPr/>
            <p:nvPr/>
          </p:nvSpPr>
          <p:spPr>
            <a:xfrm>
              <a:off x="6535013" y="2963906"/>
              <a:ext cx="542566" cy="630065"/>
            </a:xfrm>
            <a:prstGeom prst="rect">
              <a:avLst/>
            </a:prstGeom>
            <a:solidFill>
              <a:srgbClr val="D4BEDE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>
                  <a:solidFill>
                    <a:srgbClr val="000000"/>
                  </a:solidFill>
                  <a:latin typeface="Arial" panose="020B0604020202020204" pitchFamily="34" charset="0"/>
                </a:rPr>
                <a:t>materials</a:t>
              </a:r>
            </a:p>
          </p:txBody>
        </p:sp>
        <p:sp>
          <p:nvSpPr>
            <p:cNvPr id="26" name="Rectangle 25" descr="spatial">
              <a:hlinkClick r:id="" tooltip="spatial&#10;Value = 19&#10;Percentage = 1.11%&#10;"/>
            </p:cNvPr>
            <p:cNvSpPr/>
            <p:nvPr/>
          </p:nvSpPr>
          <p:spPr>
            <a:xfrm>
              <a:off x="5670690" y="6034955"/>
              <a:ext cx="864323" cy="442045"/>
            </a:xfrm>
            <a:prstGeom prst="rect">
              <a:avLst/>
            </a:prstGeom>
            <a:solidFill>
              <a:srgbClr val="CCCCFF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spatial</a:t>
              </a:r>
            </a:p>
          </p:txBody>
        </p:sp>
        <p:sp>
          <p:nvSpPr>
            <p:cNvPr id="27" name="Rectangle 26" descr="roles">
              <a:hlinkClick r:id="" tooltip="roles&#10;Value = 23&#10;Percentage = 1.35%&#10;"/>
            </p:cNvPr>
            <p:cNvSpPr/>
            <p:nvPr/>
          </p:nvSpPr>
          <p:spPr>
            <a:xfrm>
              <a:off x="5670690" y="5499847"/>
              <a:ext cx="864323" cy="535107"/>
            </a:xfrm>
            <a:prstGeom prst="rect">
              <a:avLst/>
            </a:prstGeom>
            <a:solidFill>
              <a:srgbClr val="53005D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roles</a:t>
              </a:r>
            </a:p>
          </p:txBody>
        </p:sp>
        <p:sp>
          <p:nvSpPr>
            <p:cNvPr id="28" name="Rectangle 27" descr="substances">
              <a:hlinkClick r:id="" tooltip="substances&#10;Value = 24&#10;Percentage = 1.41%&#10;"/>
            </p:cNvPr>
            <p:cNvSpPr/>
            <p:nvPr/>
          </p:nvSpPr>
          <p:spPr>
            <a:xfrm>
              <a:off x="5670690" y="4941476"/>
              <a:ext cx="864323" cy="558372"/>
            </a:xfrm>
            <a:prstGeom prst="rect">
              <a:avLst/>
            </a:prstGeom>
            <a:solidFill>
              <a:srgbClr val="FF990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substances</a:t>
              </a:r>
            </a:p>
          </p:txBody>
        </p:sp>
        <p:sp>
          <p:nvSpPr>
            <p:cNvPr id="29" name="Rectangle 28" descr="values">
              <a:hlinkClick r:id="" tooltip="values&#10;Value = 27&#10;Percentage = 1.58%&#10;"/>
            </p:cNvPr>
            <p:cNvSpPr/>
            <p:nvPr/>
          </p:nvSpPr>
          <p:spPr>
            <a:xfrm>
              <a:off x="5670690" y="4313306"/>
              <a:ext cx="864323" cy="628169"/>
            </a:xfrm>
            <a:prstGeom prst="rect">
              <a:avLst/>
            </a:prstGeom>
            <a:solidFill>
              <a:srgbClr val="A586B3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values</a:t>
              </a:r>
            </a:p>
          </p:txBody>
        </p:sp>
        <p:sp>
          <p:nvSpPr>
            <p:cNvPr id="30" name="Rectangle 29" descr="time">
              <a:hlinkClick r:id="" tooltip="time&#10;Value = 28&#10;Percentage = 1.64%&#10;"/>
            </p:cNvPr>
            <p:cNvSpPr/>
            <p:nvPr/>
          </p:nvSpPr>
          <p:spPr>
            <a:xfrm>
              <a:off x="5670690" y="3661871"/>
              <a:ext cx="864323" cy="651435"/>
            </a:xfrm>
            <a:prstGeom prst="rect">
              <a:avLst/>
            </a:prstGeom>
            <a:solidFill>
              <a:srgbClr val="D56161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time</a:t>
              </a:r>
            </a:p>
          </p:txBody>
        </p:sp>
        <p:sp>
          <p:nvSpPr>
            <p:cNvPr id="31" name="Rectangle 30" descr="comparatives">
              <a:hlinkClick r:id="" tooltip="comparatives&#10;Value = 30&#10;Percentage = 1.76%&#10;"/>
            </p:cNvPr>
            <p:cNvSpPr/>
            <p:nvPr/>
          </p:nvSpPr>
          <p:spPr>
            <a:xfrm>
              <a:off x="5670690" y="2963906"/>
              <a:ext cx="864323" cy="697965"/>
            </a:xfrm>
            <a:prstGeom prst="rect">
              <a:avLst/>
            </a:prstGeom>
            <a:solidFill>
              <a:srgbClr val="FF0026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comparatives</a:t>
              </a:r>
            </a:p>
          </p:txBody>
        </p:sp>
        <p:sp>
          <p:nvSpPr>
            <p:cNvPr id="32" name="Rectangle 31" descr="manner">
              <a:hlinkClick r:id="" tooltip="manner&#10;Value = 42&#10;Percentage = 2.46%&#10;"/>
            </p:cNvPr>
            <p:cNvSpPr/>
            <p:nvPr/>
          </p:nvSpPr>
          <p:spPr>
            <a:xfrm>
              <a:off x="6640738" y="2072523"/>
              <a:ext cx="947491" cy="891383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manner</a:t>
              </a:r>
            </a:p>
          </p:txBody>
        </p:sp>
        <p:sp>
          <p:nvSpPr>
            <p:cNvPr id="33" name="Rectangle 32" descr="attributes">
              <a:hlinkClick r:id="" tooltip="attributes&#10;Value = 43&#10;Percentage = 2.52%&#10;"/>
            </p:cNvPr>
            <p:cNvSpPr/>
            <p:nvPr/>
          </p:nvSpPr>
          <p:spPr>
            <a:xfrm>
              <a:off x="5670690" y="2072523"/>
              <a:ext cx="970048" cy="891383"/>
            </a:xfrm>
            <a:prstGeom prst="rect">
              <a:avLst/>
            </a:prstGeom>
            <a:solidFill>
              <a:srgbClr val="FFFFD6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attributes</a:t>
              </a:r>
            </a:p>
          </p:txBody>
        </p:sp>
        <p:sp>
          <p:nvSpPr>
            <p:cNvPr id="34" name="Rectangle 33" descr="food">
              <a:hlinkClick r:id="" tooltip="food&#10;Value = 43&#10;Percentage = 2.52%&#10;"/>
            </p:cNvPr>
            <p:cNvSpPr/>
            <p:nvPr/>
          </p:nvSpPr>
          <p:spPr>
            <a:xfrm>
              <a:off x="4643436" y="5635255"/>
              <a:ext cx="1027254" cy="841745"/>
            </a:xfrm>
            <a:prstGeom prst="rect">
              <a:avLst/>
            </a:prstGeom>
            <a:solidFill>
              <a:srgbClr val="244D0C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food</a:t>
              </a:r>
            </a:p>
          </p:txBody>
        </p:sp>
        <p:sp>
          <p:nvSpPr>
            <p:cNvPr id="35" name="Rectangle 34" descr="plants">
              <a:hlinkClick r:id="" tooltip="plants&#10;Value = 43&#10;Percentage = 2.52%&#10;"/>
            </p:cNvPr>
            <p:cNvSpPr/>
            <p:nvPr/>
          </p:nvSpPr>
          <p:spPr>
            <a:xfrm>
              <a:off x="4643436" y="4793511"/>
              <a:ext cx="1027254" cy="841744"/>
            </a:xfrm>
            <a:prstGeom prst="rect">
              <a:avLst/>
            </a:prstGeom>
            <a:solidFill>
              <a:srgbClr val="8ECDF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plants</a:t>
              </a:r>
            </a:p>
          </p:txBody>
        </p:sp>
        <p:sp>
          <p:nvSpPr>
            <p:cNvPr id="36" name="Rectangle 35" descr="animals">
              <a:hlinkClick r:id="" tooltip="animals&#10;Value = 43&#10;Percentage = 2.52%&#10;"/>
            </p:cNvPr>
            <p:cNvSpPr/>
            <p:nvPr/>
          </p:nvSpPr>
          <p:spPr>
            <a:xfrm>
              <a:off x="4643436" y="3951766"/>
              <a:ext cx="1027254" cy="841745"/>
            </a:xfrm>
            <a:prstGeom prst="rect">
              <a:avLst/>
            </a:prstGeom>
            <a:solidFill>
              <a:srgbClr val="ACC4EE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animals</a:t>
              </a:r>
            </a:p>
          </p:txBody>
        </p:sp>
        <p:sp>
          <p:nvSpPr>
            <p:cNvPr id="37" name="Rectangle 36" descr="humans">
              <a:hlinkClick r:id="" tooltip="humans&#10;Value = 44&#10;Percentage = 2.58%&#10;"/>
            </p:cNvPr>
            <p:cNvSpPr/>
            <p:nvPr/>
          </p:nvSpPr>
          <p:spPr>
            <a:xfrm>
              <a:off x="4643436" y="3090447"/>
              <a:ext cx="1027254" cy="861319"/>
            </a:xfrm>
            <a:prstGeom prst="rect">
              <a:avLst/>
            </a:prstGeom>
            <a:solidFill>
              <a:srgbClr val="81549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humans</a:t>
              </a:r>
            </a:p>
          </p:txBody>
        </p:sp>
        <p:sp>
          <p:nvSpPr>
            <p:cNvPr id="38" name="Rectangle 37" descr="locations">
              <a:hlinkClick r:id="" tooltip="locations&#10;Value = 52&#10;Percentage = 3.05%&#10;"/>
            </p:cNvPr>
            <p:cNvSpPr/>
            <p:nvPr/>
          </p:nvSpPr>
          <p:spPr>
            <a:xfrm>
              <a:off x="4643436" y="2072523"/>
              <a:ext cx="1027254" cy="1017923"/>
            </a:xfrm>
            <a:prstGeom prst="rect">
              <a:avLst/>
            </a:prstGeom>
            <a:solidFill>
              <a:srgbClr val="ED0D0D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chemeClr val="bg1"/>
                  </a:solidFill>
                  <a:latin typeface="Arial" panose="020B0604020202020204" pitchFamily="34" charset="0"/>
                </a:rPr>
                <a:t>locations</a:t>
              </a:r>
            </a:p>
          </p:txBody>
        </p:sp>
        <p:sp>
          <p:nvSpPr>
            <p:cNvPr id="39" name="Rectangle 38" descr="body parts">
              <a:hlinkClick r:id="" tooltip="body parts&#10;Value = 72&#10;Percentage = 4.23%&#10;"/>
            </p:cNvPr>
            <p:cNvSpPr/>
            <p:nvPr/>
          </p:nvSpPr>
          <p:spPr>
            <a:xfrm>
              <a:off x="6184089" y="1041398"/>
              <a:ext cx="1404140" cy="1031125"/>
            </a:xfrm>
            <a:prstGeom prst="rect">
              <a:avLst/>
            </a:prstGeom>
            <a:solidFill>
              <a:srgbClr val="FFCC0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 dirty="0">
                  <a:solidFill>
                    <a:srgbClr val="000000"/>
                  </a:solidFill>
                  <a:latin typeface="Arial" panose="020B0604020202020204" pitchFamily="34" charset="0"/>
                </a:rPr>
                <a:t>body parts</a:t>
              </a:r>
            </a:p>
          </p:txBody>
        </p:sp>
        <p:sp>
          <p:nvSpPr>
            <p:cNvPr id="40" name="Rectangle 39" descr="states">
              <a:hlinkClick r:id="" tooltip="states&#10;Value = 79&#10;Percentage = 4.64%&#10;"/>
            </p:cNvPr>
            <p:cNvSpPr/>
            <p:nvPr/>
          </p:nvSpPr>
          <p:spPr>
            <a:xfrm>
              <a:off x="4643436" y="1041398"/>
              <a:ext cx="1540654" cy="1031125"/>
            </a:xfrm>
            <a:prstGeom prst="rect">
              <a:avLst/>
            </a:prstGeom>
            <a:solidFill>
              <a:srgbClr val="C3D109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000">
                  <a:solidFill>
                    <a:srgbClr val="000000"/>
                  </a:solidFill>
                  <a:latin typeface="Arial" panose="020B0604020202020204" pitchFamily="34" charset="0"/>
                </a:rPr>
                <a:t>states</a:t>
              </a:r>
            </a:p>
          </p:txBody>
        </p:sp>
        <p:sp>
          <p:nvSpPr>
            <p:cNvPr id="41" name="Rectangle 40" descr="qualities">
              <a:hlinkClick r:id="" tooltip="qualities&#10;Value = 199&#10;Percentage = 11.69%&#10;"/>
            </p:cNvPr>
            <p:cNvSpPr/>
            <p:nvPr/>
          </p:nvSpPr>
          <p:spPr>
            <a:xfrm>
              <a:off x="1295400" y="5281769"/>
              <a:ext cx="3348036" cy="1195231"/>
            </a:xfrm>
            <a:prstGeom prst="rect">
              <a:avLst/>
            </a:prstGeom>
            <a:solidFill>
              <a:srgbClr val="E1E1E1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rgbClr val="000000"/>
                  </a:solidFill>
                  <a:latin typeface="Arial" panose="020B0604020202020204" pitchFamily="34" charset="0"/>
                </a:rPr>
                <a:t>qualities</a:t>
              </a:r>
            </a:p>
          </p:txBody>
        </p:sp>
        <p:sp>
          <p:nvSpPr>
            <p:cNvPr id="42" name="Rectangle 41" descr="objects">
              <a:hlinkClick r:id="" tooltip="objects&#10;Value = 247&#10;Percentage = 14.52%&#10;"/>
            </p:cNvPr>
            <p:cNvSpPr/>
            <p:nvPr/>
          </p:nvSpPr>
          <p:spPr>
            <a:xfrm>
              <a:off x="1295400" y="3798238"/>
              <a:ext cx="3348036" cy="1483529"/>
            </a:xfrm>
            <a:prstGeom prst="rect">
              <a:avLst/>
            </a:prstGeom>
            <a:solidFill>
              <a:srgbClr val="990101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 smtClean="0">
                  <a:solidFill>
                    <a:schemeClr val="bg1"/>
                  </a:solidFill>
                  <a:latin typeface="Arial" panose="020B0604020202020204" pitchFamily="34" charset="0"/>
                </a:rPr>
                <a:t>objects (inanimate)</a:t>
              </a:r>
              <a:endParaRPr lang="en-US" sz="1200" dirty="0">
                <a:solidFill>
                  <a:schemeClr val="bg1"/>
                </a:solidFill>
                <a:latin typeface="Arial" panose="020B0604020202020204" pitchFamily="34" charset="0"/>
              </a:endParaRPr>
            </a:p>
          </p:txBody>
        </p:sp>
        <p:sp>
          <p:nvSpPr>
            <p:cNvPr id="43" name="Rectangle 42" descr="actions">
              <a:hlinkClick r:id="" tooltip="actions&#10;Value = 459&#10;Percentage = 26.98%&#10;"/>
            </p:cNvPr>
            <p:cNvSpPr/>
            <p:nvPr/>
          </p:nvSpPr>
          <p:spPr>
            <a:xfrm>
              <a:off x="1295400" y="1041398"/>
              <a:ext cx="3348036" cy="2756840"/>
            </a:xfrm>
            <a:prstGeom prst="rect">
              <a:avLst/>
            </a:prstGeom>
            <a:solidFill>
              <a:srgbClr val="005990"/>
            </a:solidFill>
            <a:ln w="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" tIns="9144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dirty="0">
                  <a:solidFill>
                    <a:schemeClr val="bg1"/>
                  </a:solidFill>
                  <a:latin typeface="Arial" panose="020B0604020202020204" pitchFamily="34" charset="0"/>
                </a:rPr>
                <a:t>actions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1295400" y="1041398"/>
              <a:ext cx="6292829" cy="5435602"/>
            </a:xfrm>
            <a:prstGeom prst="rect">
              <a:avLst/>
            </a:prstGeom>
            <a:noFill/>
            <a:ln w="25400" cap="flat" cmpd="sng" algn="ctr">
              <a:solidFill>
                <a:srgbClr val="01010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11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Relation Involving Which Objects?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6705600" y="151507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0" dirty="0" smtClean="0"/>
              <a:t>Grouping of ~2500</a:t>
            </a:r>
            <a:br>
              <a:rPr lang="en-US" b="0" dirty="0" smtClean="0"/>
            </a:br>
            <a:r>
              <a:rPr lang="en-US" b="0" dirty="0" smtClean="0"/>
              <a:t>key terms </a:t>
            </a:r>
            <a:r>
              <a:rPr lang="en-US" b="0" dirty="0"/>
              <a:t>related </a:t>
            </a:r>
            <a:r>
              <a:rPr lang="en-US" b="0" dirty="0" smtClean="0"/>
              <a:t>to</a:t>
            </a:r>
            <a:br>
              <a:rPr lang="en-US" b="0" dirty="0" smtClean="0"/>
            </a:br>
            <a:r>
              <a:rPr lang="en-US" b="0" dirty="0" smtClean="0"/>
              <a:t>4</a:t>
            </a:r>
            <a:r>
              <a:rPr lang="en-US" b="0" baseline="30000" dirty="0" smtClean="0"/>
              <a:t>th</a:t>
            </a:r>
            <a:r>
              <a:rPr lang="en-US" b="0" dirty="0" smtClean="0"/>
              <a:t> </a:t>
            </a:r>
            <a:r>
              <a:rPr lang="en-US" b="0" dirty="0"/>
              <a:t>grade </a:t>
            </a:r>
            <a:r>
              <a:rPr lang="en-US" b="0" dirty="0" smtClean="0"/>
              <a:t>science</a:t>
            </a:r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2067981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336"/>
    </mc:Choice>
    <mc:Fallback xmlns="">
      <p:transition xmlns:p14="http://schemas.microsoft.com/office/powerpoint/2010/main" spd="slow" advTm="15336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Semi-Structured Inference: Challenge #2</a:t>
            </a:r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1859339"/>
            <a:ext cx="8241081" cy="3542168"/>
            <a:chOff x="1160909" y="1219200"/>
            <a:chExt cx="8241081" cy="3542168"/>
          </a:xfrm>
        </p:grpSpPr>
        <p:sp>
          <p:nvSpPr>
            <p:cNvPr id="17" name="Left-Right Arrow 16"/>
            <p:cNvSpPr/>
            <p:nvPr/>
          </p:nvSpPr>
          <p:spPr>
            <a:xfrm>
              <a:off x="1828800" y="1579602"/>
              <a:ext cx="6172200" cy="304800"/>
            </a:xfrm>
            <a:prstGeom prst="leftRightArrow">
              <a:avLst/>
            </a:prstGeom>
            <a:gradFill flip="none" rotWithShape="1">
              <a:gsLst>
                <a:gs pos="0">
                  <a:schemeClr val="accent3"/>
                </a:gs>
                <a:gs pos="100000">
                  <a:schemeClr val="accent3">
                    <a:lumMod val="40000"/>
                    <a:lumOff val="6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1160909" y="1219200"/>
              <a:ext cx="2582357" cy="3542168"/>
              <a:chOff x="1160909" y="1219200"/>
              <a:chExt cx="2582357" cy="3542168"/>
            </a:xfrm>
          </p:grpSpPr>
          <p:sp>
            <p:nvSpPr>
              <p:cNvPr id="22" name="TextBox 21"/>
              <p:cNvSpPr txBox="1"/>
              <p:nvPr/>
            </p:nvSpPr>
            <p:spPr>
              <a:xfrm>
                <a:off x="1160909" y="1219200"/>
                <a:ext cx="2582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RULE solver </a:t>
                </a:r>
                <a:r>
                  <a:rPr lang="en-US" sz="1400" b="0" dirty="0" smtClean="0"/>
                  <a:t>[AKBC 2014]</a:t>
                </a:r>
                <a:endParaRPr lang="en-US" b="0" dirty="0" smtClean="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237109" y="1960602"/>
                <a:ext cx="2225650" cy="28007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f</a:t>
                </a:r>
                <a:r>
                  <a:rPr lang="en-US" sz="1600" b="0" dirty="0" smtClean="0"/>
                  <a:t>orward chaining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of logic rules</a:t>
                </a:r>
              </a:p>
              <a:p>
                <a:endParaRPr lang="en-US" sz="1600" b="0" dirty="0"/>
              </a:p>
              <a:p>
                <a:r>
                  <a:rPr lang="en-US" sz="1600" b="0" dirty="0" smtClean="0"/>
                  <a:t>Pros: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easy to understand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behavior (state space)</a:t>
                </a:r>
                <a:endParaRPr lang="en-US" sz="1600" b="0" dirty="0"/>
              </a:p>
              <a:p>
                <a:endParaRPr lang="en-US" sz="1600" b="0" dirty="0" smtClean="0"/>
              </a:p>
              <a:p>
                <a:r>
                  <a:rPr lang="en-US" sz="1600" b="0" dirty="0" smtClean="0"/>
                  <a:t>Cons:</a:t>
                </a:r>
              </a:p>
              <a:p>
                <a:r>
                  <a:rPr lang="en-US" sz="1600" b="0" dirty="0" smtClean="0"/>
                  <a:t>focuses on </a:t>
                </a:r>
                <a:r>
                  <a:rPr lang="en-US" sz="1600" b="0" i="1" dirty="0" smtClean="0"/>
                  <a:t>how</a:t>
                </a:r>
                <a:r>
                  <a:rPr lang="en-US" sz="1600" b="0" dirty="0" smtClean="0"/>
                  <a:t> to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search</a:t>
                </a:r>
                <a:r>
                  <a:rPr lang="en-US" sz="1600" b="0" dirty="0"/>
                  <a:t> </a:t>
                </a:r>
                <a:r>
                  <a:rPr lang="en-US" sz="1600" b="0" dirty="0" smtClean="0"/>
                  <a:t>rather than</a:t>
                </a:r>
              </a:p>
              <a:p>
                <a:r>
                  <a:rPr lang="en-US" sz="1600" b="0" i="1" dirty="0" smtClean="0"/>
                  <a:t>what</a:t>
                </a:r>
                <a:r>
                  <a:rPr lang="en-US" sz="1600" b="0" dirty="0" smtClean="0"/>
                  <a:t> to look for</a:t>
                </a: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6647309" y="1219200"/>
              <a:ext cx="2754681" cy="3295947"/>
              <a:chOff x="6647309" y="1219200"/>
              <a:chExt cx="2754681" cy="3295947"/>
            </a:xfrm>
          </p:grpSpPr>
          <p:sp>
            <p:nvSpPr>
              <p:cNvPr id="20" name="TextBox 19"/>
              <p:cNvSpPr txBox="1"/>
              <p:nvPr/>
            </p:nvSpPr>
            <p:spPr>
              <a:xfrm>
                <a:off x="6657718" y="1219200"/>
                <a:ext cx="2580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MLN solver </a:t>
                </a:r>
                <a:r>
                  <a:rPr lang="en-US" sz="1400" b="0" dirty="0" smtClean="0"/>
                  <a:t>[EMNLP 2015]</a:t>
                </a:r>
                <a:endParaRPr lang="en-US" b="0" dirty="0" smtClean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6647309" y="1960602"/>
                <a:ext cx="2754681" cy="255454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a</a:t>
                </a:r>
                <a:r>
                  <a:rPr lang="en-US" sz="1600" b="0" dirty="0" smtClean="0"/>
                  <a:t>pprox. inference with</a:t>
                </a:r>
                <a:br>
                  <a:rPr lang="en-US" sz="1600" b="0" dirty="0" smtClean="0"/>
                </a:br>
                <a:r>
                  <a:rPr lang="en-US" sz="1600" b="0" dirty="0"/>
                  <a:t>p</a:t>
                </a:r>
                <a:r>
                  <a:rPr lang="en-US" sz="1600" b="0" dirty="0" smtClean="0"/>
                  <a:t>robabilistic first-order logic</a:t>
                </a:r>
              </a:p>
              <a:p>
                <a:endParaRPr lang="en-US" sz="1600" b="0" dirty="0"/>
              </a:p>
              <a:p>
                <a:r>
                  <a:rPr lang="en-US" sz="1600" b="0" dirty="0" smtClean="0"/>
                  <a:t>Pros:</a:t>
                </a:r>
              </a:p>
              <a:p>
                <a:r>
                  <a:rPr lang="en-US" sz="1600" b="0" dirty="0" smtClean="0"/>
                  <a:t>“natural” fit, high-level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specification</a:t>
                </a:r>
              </a:p>
              <a:p>
                <a:endParaRPr lang="en-US" sz="1600" b="0" dirty="0"/>
              </a:p>
              <a:p>
                <a:r>
                  <a:rPr lang="en-US" sz="1600" b="0" dirty="0" smtClean="0"/>
                  <a:t>Cons:</a:t>
                </a:r>
              </a:p>
              <a:p>
                <a:r>
                  <a:rPr lang="en-US" sz="1600" b="0" dirty="0" smtClean="0"/>
                  <a:t>inefficient, difficult to control,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brittle with noisy input</a:t>
                </a:r>
              </a:p>
            </p:txBody>
          </p:sp>
        </p:grpSp>
      </p:grpSp>
      <p:sp>
        <p:nvSpPr>
          <p:cNvPr id="24" name="TextBox 23"/>
          <p:cNvSpPr txBox="1"/>
          <p:nvPr/>
        </p:nvSpPr>
        <p:spPr>
          <a:xfrm>
            <a:off x="2743200" y="2810470"/>
            <a:ext cx="327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0" i="1" dirty="0" smtClean="0">
                <a:solidFill>
                  <a:srgbClr val="008000"/>
                </a:solidFill>
              </a:rPr>
              <a:t>Integer Linear Programming</a:t>
            </a:r>
            <a:br>
              <a:rPr lang="en-US" b="0" i="1" dirty="0" smtClean="0">
                <a:solidFill>
                  <a:srgbClr val="008000"/>
                </a:solidFill>
              </a:rPr>
            </a:br>
            <a:r>
              <a:rPr lang="en-US" b="0" i="1" dirty="0" smtClean="0">
                <a:solidFill>
                  <a:srgbClr val="008000"/>
                </a:solidFill>
              </a:rPr>
              <a:t>(ILP) framework</a:t>
            </a:r>
            <a:br>
              <a:rPr lang="en-US" b="0" i="1" dirty="0" smtClean="0">
                <a:solidFill>
                  <a:srgbClr val="008000"/>
                </a:solidFill>
              </a:rPr>
            </a:br>
            <a:endParaRPr lang="en-US" b="0" i="1" dirty="0" smtClean="0">
              <a:solidFill>
                <a:srgbClr val="008000"/>
              </a:solidFill>
            </a:endParaRPr>
          </a:p>
          <a:p>
            <a:pPr algn="ctr"/>
            <a:r>
              <a:rPr lang="en-US" b="0" i="1" dirty="0" smtClean="0">
                <a:solidFill>
                  <a:srgbClr val="008000"/>
                </a:solidFill>
              </a:rPr>
              <a:t>constraints and preferences,</a:t>
            </a:r>
            <a:br>
              <a:rPr lang="en-US" b="0" i="1" dirty="0" smtClean="0">
                <a:solidFill>
                  <a:srgbClr val="008000"/>
                </a:solidFill>
              </a:rPr>
            </a:br>
            <a:r>
              <a:rPr lang="en-US" b="0" i="1" dirty="0" smtClean="0">
                <a:solidFill>
                  <a:srgbClr val="008000"/>
                </a:solidFill>
              </a:rPr>
              <a:t>industrial-strength solvers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3505200" y="2164139"/>
            <a:ext cx="1752600" cy="4572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7" name="Content Placeholder 26"/>
          <p:cNvSpPr>
            <a:spLocks noGrp="1"/>
          </p:cNvSpPr>
          <p:nvPr>
            <p:ph idx="1"/>
          </p:nvPr>
        </p:nvSpPr>
        <p:spPr>
          <a:xfrm>
            <a:off x="381000" y="762001"/>
            <a:ext cx="8382000" cy="838200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Reasoning</a:t>
            </a:r>
            <a:r>
              <a:rPr lang="en-US" dirty="0"/>
              <a:t>: </a:t>
            </a:r>
            <a:r>
              <a:rPr lang="en-US" dirty="0">
                <a:solidFill>
                  <a:srgbClr val="008000"/>
                </a:solidFill>
              </a:rPr>
              <a:t>effective, controllable, </a:t>
            </a:r>
            <a:r>
              <a:rPr lang="en-US" dirty="0" smtClean="0">
                <a:solidFill>
                  <a:srgbClr val="008000"/>
                </a:solidFill>
              </a:rPr>
              <a:t>scalable</a:t>
            </a:r>
            <a:endParaRPr lang="en-US" dirty="0">
              <a:solidFill>
                <a:srgbClr val="00800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3171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369"/>
    </mc:Choice>
    <mc:Fallback xmlns="">
      <p:transition xmlns:p14="http://schemas.microsoft.com/office/powerpoint/2010/main" spd="slow" advTm="8636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Evaluation: Ablation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1"/>
            <a:ext cx="8382000" cy="1447800"/>
          </a:xfrm>
        </p:spPr>
        <p:txBody>
          <a:bodyPr/>
          <a:lstStyle/>
          <a:p>
            <a:endParaRPr lang="en-US" sz="2000" dirty="0"/>
          </a:p>
          <a:p>
            <a:r>
              <a:rPr lang="en-US" sz="2000" dirty="0" smtClean="0"/>
              <a:t>Key components of the </a:t>
            </a:r>
            <a:r>
              <a:rPr lang="en-US" sz="2000" dirty="0" err="1" smtClean="0"/>
              <a:t>TableILP</a:t>
            </a:r>
            <a:r>
              <a:rPr lang="en-US" sz="2000" dirty="0" smtClean="0"/>
              <a:t> system contribute</a:t>
            </a:r>
            <a:br>
              <a:rPr lang="en-US" sz="2000" dirty="0" smtClean="0"/>
            </a:br>
            <a:r>
              <a:rPr lang="en-US" sz="2000" dirty="0" smtClean="0"/>
              <a:t>substantially to the eventual score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2590800"/>
            <a:ext cx="5410200" cy="196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9687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Aristo: Ensemble Approach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219200"/>
            <a:ext cx="7627742" cy="40386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467600" y="762000"/>
            <a:ext cx="12910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90"/>
                </a:solidFill>
              </a:rPr>
              <a:t>[AAAI-2016]</a:t>
            </a:r>
            <a:endParaRPr lang="en-US" sz="1600" b="0" dirty="0">
              <a:solidFill>
                <a:srgbClr val="000090"/>
              </a:solidFill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3479800" y="4140200"/>
            <a:ext cx="3200400" cy="685800"/>
          </a:xfrm>
          <a:prstGeom prst="roundRect">
            <a:avLst/>
          </a:prstGeom>
          <a:noFill/>
          <a:ln w="57150" cap="flat" cmpd="sng" algn="ctr">
            <a:solidFill>
              <a:srgbClr val="FFFF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8787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997"/>
    </mc:Choice>
    <mc:Fallback xmlns="">
      <p:transition xmlns:p14="http://schemas.microsoft.com/office/powerpoint/2010/main" spd="slow" advTm="5299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lded Corner 4"/>
          <p:cNvSpPr/>
          <p:nvPr/>
        </p:nvSpPr>
        <p:spPr bwMode="auto">
          <a:xfrm>
            <a:off x="1676400" y="1538657"/>
            <a:ext cx="5410200" cy="18288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0" dirty="0" smtClean="0">
                <a:solidFill>
                  <a:schemeClr val="dk1"/>
                </a:solidFill>
              </a:rPr>
              <a:t>In </a:t>
            </a:r>
            <a:r>
              <a:rPr lang="en-US" b="0" dirty="0">
                <a:solidFill>
                  <a:schemeClr val="dk1"/>
                </a:solidFill>
              </a:rPr>
              <a:t>New York State, the longest period of </a:t>
            </a:r>
            <a:r>
              <a:rPr lang="en-US" b="0" dirty="0" smtClean="0">
                <a:solidFill>
                  <a:schemeClr val="dk1"/>
                </a:solidFill>
              </a:rPr>
              <a:t>daylight</a:t>
            </a:r>
            <a:br>
              <a:rPr lang="en-US" b="0" dirty="0" smtClean="0">
                <a:solidFill>
                  <a:schemeClr val="dk1"/>
                </a:solidFill>
              </a:rPr>
            </a:br>
            <a:r>
              <a:rPr lang="en-US" b="0" dirty="0" smtClean="0">
                <a:solidFill>
                  <a:schemeClr val="dk1"/>
                </a:solidFill>
              </a:rPr>
              <a:t>occurs </a:t>
            </a:r>
            <a:r>
              <a:rPr lang="en-US" b="0" dirty="0">
                <a:solidFill>
                  <a:schemeClr val="dk1"/>
                </a:solidFill>
              </a:rPr>
              <a:t>during which month</a:t>
            </a:r>
            <a:r>
              <a:rPr lang="en-US" b="0" dirty="0" smtClean="0">
                <a:solidFill>
                  <a:schemeClr val="dk1"/>
                </a:solidFill>
              </a:rPr>
              <a:t>?</a:t>
            </a:r>
            <a:endParaRPr lang="en-US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  (A) June</a:t>
            </a:r>
          </a:p>
          <a:p>
            <a:r>
              <a:rPr lang="en-US" b="0" dirty="0">
                <a:solidFill>
                  <a:schemeClr val="dk1"/>
                </a:solidFill>
              </a:rPr>
              <a:t>  (B) March</a:t>
            </a:r>
          </a:p>
          <a:p>
            <a:r>
              <a:rPr lang="en-US" b="0" dirty="0">
                <a:solidFill>
                  <a:schemeClr val="dk1"/>
                </a:solidFill>
              </a:rPr>
              <a:t>  (C) December</a:t>
            </a:r>
          </a:p>
          <a:p>
            <a:r>
              <a:rPr lang="en-US" b="0" dirty="0">
                <a:solidFill>
                  <a:schemeClr val="dk1"/>
                </a:solidFill>
              </a:rPr>
              <a:t>  (D) September</a:t>
            </a:r>
          </a:p>
          <a:p>
            <a:endParaRPr lang="en-US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2001469" y="1070865"/>
            <a:ext cx="1595697" cy="772592"/>
            <a:chOff x="2077669" y="675208"/>
            <a:chExt cx="1595697" cy="772592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209800" y="1219200"/>
              <a:ext cx="1371600" cy="2286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20972274">
              <a:off x="2077669" y="675208"/>
              <a:ext cx="1595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New Zealand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960573" y="1160804"/>
            <a:ext cx="966931" cy="682653"/>
            <a:chOff x="4036773" y="765147"/>
            <a:chExt cx="966931" cy="682653"/>
          </a:xfrm>
        </p:grpSpPr>
        <p:cxnSp>
          <p:nvCxnSpPr>
            <p:cNvPr id="8" name="Straight Connector 7"/>
            <p:cNvCxnSpPr/>
            <p:nvPr/>
          </p:nvCxnSpPr>
          <p:spPr bwMode="auto">
            <a:xfrm flipV="1">
              <a:off x="4114800" y="1295400"/>
              <a:ext cx="762000" cy="1524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 rot="20972274">
              <a:off x="4036773" y="76514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shortest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818401" y="1179434"/>
            <a:ext cx="810999" cy="664023"/>
            <a:chOff x="5894601" y="783777"/>
            <a:chExt cx="810999" cy="664023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5943600" y="1295400"/>
              <a:ext cx="762000" cy="1524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20972274">
              <a:off x="5894601" y="7837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night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1866900" y="48768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>
                <a:solidFill>
                  <a:srgbClr val="008000"/>
                </a:solidFill>
                <a:latin typeface="+mn-lt"/>
                <a:cs typeface="Bradley Hand Bold"/>
              </a:rPr>
              <a:t>Premise</a:t>
            </a: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:</a:t>
            </a:r>
            <a:r>
              <a:rPr lang="en-US" b="0" i="1" dirty="0">
                <a:solidFill>
                  <a:srgbClr val="008000"/>
                </a:solidFill>
                <a:latin typeface="+mn-lt"/>
                <a:cs typeface="Bradley Hand Bold"/>
              </a:rPr>
              <a:t> </a:t>
            </a: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 a system that “understands” this phenomenon can correctly answer many variations!</a:t>
            </a:r>
            <a:endParaRPr lang="en-US" b="0" i="1" dirty="0">
              <a:solidFill>
                <a:srgbClr val="008000"/>
              </a:solidFill>
              <a:latin typeface="+mn-lt"/>
              <a:cs typeface="Bradley Hand Bold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91451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348"/>
    </mc:Choice>
    <mc:Fallback xmlns="">
      <p:transition spd="slow" advTm="513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Three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AI2</a:t>
            </a:r>
            <a:r>
              <a:rPr lang="en-US" sz="2000" dirty="0" smtClean="0"/>
              <a:t>: exciting </a:t>
            </a:r>
            <a:r>
              <a:rPr lang="en-US" sz="2000" dirty="0"/>
              <a:t>place for </a:t>
            </a:r>
            <a:r>
              <a:rPr lang="en-US" sz="2000" dirty="0" smtClean="0"/>
              <a:t>cutting-edge</a:t>
            </a:r>
            <a:br>
              <a:rPr lang="en-US" sz="2000" dirty="0" smtClean="0"/>
            </a:br>
            <a:r>
              <a:rPr lang="en-US" sz="2000" dirty="0" smtClean="0"/>
              <a:t>AI research and </a:t>
            </a:r>
            <a:r>
              <a:rPr lang="en-US" sz="2000" dirty="0"/>
              <a:t>engineering!</a:t>
            </a:r>
          </a:p>
          <a:p>
            <a:pPr marL="457200" indent="-457200">
              <a:buFont typeface="+mj-lt"/>
              <a:buAutoNum type="arabicPeriod"/>
            </a:pPr>
            <a:endParaRPr lang="en-US" sz="2000" b="1" dirty="0" smtClean="0"/>
          </a:p>
          <a:p>
            <a:pPr marL="457200" indent="-457200">
              <a:buFont typeface="+mj-lt"/>
              <a:buAutoNum type="arabicPeriod"/>
            </a:pPr>
            <a:endParaRPr lang="en-US" sz="2000" b="1" dirty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Standardized exams </a:t>
            </a:r>
            <a:r>
              <a:rPr lang="en-US" sz="1800" dirty="0" smtClean="0"/>
              <a:t>(science, math, </a:t>
            </a:r>
            <a:r>
              <a:rPr lang="is-IS" sz="1800" dirty="0" smtClean="0"/>
              <a:t>…)</a:t>
            </a:r>
            <a:r>
              <a:rPr lang="is-IS" sz="2000" dirty="0" smtClean="0"/>
              <a:t>: great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test beds for pushing AI &amp; assessing progress</a:t>
            </a:r>
          </a:p>
          <a:p>
            <a:pPr lvl="1"/>
            <a:r>
              <a:rPr lang="en-US" sz="1800" dirty="0" smtClean="0"/>
              <a:t>Super-interesting, challenging, measurable</a:t>
            </a:r>
          </a:p>
          <a:p>
            <a:pPr lvl="1"/>
            <a:r>
              <a:rPr lang="en-US" sz="1800" dirty="0" smtClean="0"/>
              <a:t>Just starting to scratch the surface!</a:t>
            </a:r>
          </a:p>
          <a:p>
            <a:pPr lvl="1"/>
            <a:endParaRPr lang="en-US" sz="2000" dirty="0" smtClean="0"/>
          </a:p>
          <a:p>
            <a:endParaRPr lang="en-US" sz="2000" dirty="0" smtClean="0"/>
          </a:p>
          <a:p>
            <a:pPr marL="457200" indent="-457200">
              <a:buFont typeface="+mj-lt"/>
              <a:buAutoNum type="arabicPeriod"/>
            </a:pPr>
            <a:r>
              <a:rPr lang="en-US" sz="2000" b="1" dirty="0" smtClean="0"/>
              <a:t>Semi-structured inference </a:t>
            </a:r>
            <a:r>
              <a:rPr lang="en-US" sz="2000" dirty="0" smtClean="0"/>
              <a:t>can be very</a:t>
            </a:r>
            <a:br>
              <a:rPr lang="en-US" sz="2000" dirty="0" smtClean="0"/>
            </a:br>
            <a:r>
              <a:rPr lang="en-US" sz="2000" dirty="0" smtClean="0"/>
              <a:t>effective &amp; robust on these tests</a:t>
            </a:r>
          </a:p>
          <a:p>
            <a:pPr marL="857250" lvl="1" indent="-457200"/>
            <a:r>
              <a:rPr lang="en-US" sz="1800" dirty="0" smtClean="0"/>
              <a:t>Goes beyond factoid-style QA</a:t>
            </a:r>
          </a:p>
          <a:p>
            <a:pPr marL="857250" lvl="1" indent="-457200"/>
            <a:r>
              <a:rPr lang="en-US" sz="1800" dirty="0" smtClean="0"/>
              <a:t>Complementary to IR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6019800" y="4800600"/>
            <a:ext cx="2819400" cy="914400"/>
            <a:chOff x="6096000" y="2819400"/>
            <a:chExt cx="2819400" cy="91440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2819400"/>
              <a:ext cx="1045029" cy="914400"/>
            </a:xfrm>
            <a:prstGeom prst="rect">
              <a:avLst/>
            </a:prstGeom>
          </p:spPr>
        </p:pic>
        <p:grpSp>
          <p:nvGrpSpPr>
            <p:cNvPr id="7" name="Group 6"/>
            <p:cNvGrpSpPr/>
            <p:nvPr/>
          </p:nvGrpSpPr>
          <p:grpSpPr>
            <a:xfrm>
              <a:off x="7543800" y="2895600"/>
              <a:ext cx="1371600" cy="762000"/>
              <a:chOff x="7061200" y="5151120"/>
              <a:chExt cx="1828800" cy="960120"/>
            </a:xfrm>
          </p:grpSpPr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823200" y="5151120"/>
                <a:ext cx="1066800" cy="960120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061200" y="5410200"/>
                <a:ext cx="762000" cy="681634"/>
              </a:xfrm>
              <a:prstGeom prst="rect">
                <a:avLst/>
              </a:prstGeom>
            </p:spPr>
          </p:pic>
        </p:grpSp>
        <p:sp>
          <p:nvSpPr>
            <p:cNvPr id="12" name="TextBox 11"/>
            <p:cNvSpPr txBox="1"/>
            <p:nvPr/>
          </p:nvSpPr>
          <p:spPr>
            <a:xfrm>
              <a:off x="7148132" y="3276600"/>
              <a:ext cx="31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+</a:t>
              </a:r>
              <a:endParaRPr lang="en-US" dirty="0"/>
            </a:p>
          </p:txBody>
        </p:sp>
      </p:grpSp>
      <p:grpSp>
        <p:nvGrpSpPr>
          <p:cNvPr id="18" name="Group 17"/>
          <p:cNvGrpSpPr>
            <a:grpSpLocks noChangeAspect="1"/>
          </p:cNvGrpSpPr>
          <p:nvPr/>
        </p:nvGrpSpPr>
        <p:grpSpPr>
          <a:xfrm>
            <a:off x="6858000" y="2340385"/>
            <a:ext cx="1676400" cy="1469615"/>
            <a:chOff x="6553200" y="2209800"/>
            <a:chExt cx="2057400" cy="1803618"/>
          </a:xfrm>
        </p:grpSpPr>
        <p:pic>
          <p:nvPicPr>
            <p:cNvPr id="15" name="Picture 14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53200" y="2209800"/>
              <a:ext cx="1180563" cy="15240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391400" y="2438400"/>
              <a:ext cx="1219200" cy="157501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pic>
        <p:nvPicPr>
          <p:cNvPr id="20" name="Picture 19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34000" y="824534"/>
            <a:ext cx="3797300" cy="8518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253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280"/>
    </mc:Choice>
    <mc:Fallback xmlns="">
      <p:transition xmlns:p14="http://schemas.microsoft.com/office/powerpoint/2010/main" spd="slow" advTm="79280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52" y="1756834"/>
            <a:ext cx="8413896" cy="502496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Aristo’s </a:t>
            </a:r>
            <a:r>
              <a:rPr lang="en-US" dirty="0" err="1" smtClean="0"/>
              <a:t>Tablestore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74172" y="609600"/>
            <a:ext cx="8382000" cy="5364163"/>
          </a:xfrm>
        </p:spPr>
        <p:txBody>
          <a:bodyPr/>
          <a:lstStyle/>
          <a:p>
            <a:r>
              <a:rPr lang="en-US" dirty="0" smtClean="0"/>
              <a:t>~85 tables, ~10k rows, ~30k cells</a:t>
            </a:r>
          </a:p>
          <a:p>
            <a:r>
              <a:rPr lang="en-US" dirty="0" smtClean="0"/>
              <a:t>Defined with respect to questions, study guides, syllabus</a:t>
            </a:r>
          </a:p>
        </p:txBody>
      </p:sp>
    </p:spTree>
    <p:extLst>
      <p:ext uri="{BB962C8B-B14F-4D97-AF65-F5344CB8AC3E}">
        <p14:creationId xmlns:p14="http://schemas.microsoft.com/office/powerpoint/2010/main" val="146653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74"/>
    </mc:Choice>
    <mc:Fallback xmlns="">
      <p:transition xmlns:p14="http://schemas.microsoft.com/office/powerpoint/2010/main" spd="slow" advTm="24874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ILP Complexity, Scalability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8382000" cy="5410199"/>
          </a:xfrm>
        </p:spPr>
        <p:txBody>
          <a:bodyPr/>
          <a:lstStyle/>
          <a:p>
            <a:r>
              <a:rPr lang="en-US" sz="2000" dirty="0" smtClean="0"/>
              <a:t>~50 high-level constraints</a:t>
            </a:r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endParaRPr lang="en-US" sz="2000" dirty="0"/>
          </a:p>
          <a:p>
            <a:endParaRPr lang="en-US" sz="2000" dirty="0" smtClean="0"/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sz="2000" dirty="0" smtClean="0"/>
              <a:t>Speed: </a:t>
            </a:r>
            <a:r>
              <a:rPr lang="en-US" sz="2000" b="1" dirty="0" smtClean="0"/>
              <a:t>4 sec</a:t>
            </a:r>
            <a:r>
              <a:rPr lang="en-US" sz="2000" dirty="0" smtClean="0"/>
              <a:t> per question, reasoning over 140 rows across 7 tables</a:t>
            </a:r>
          </a:p>
          <a:p>
            <a:pPr lvl="1"/>
            <a:r>
              <a:rPr lang="en-US" sz="2000" dirty="0" smtClean="0"/>
              <a:t>Contrast: </a:t>
            </a:r>
            <a:r>
              <a:rPr lang="en-US" sz="2000" b="1" dirty="0" smtClean="0"/>
              <a:t>17 sec for MLN using only 1 rule </a:t>
            </a:r>
            <a:r>
              <a:rPr lang="en-US" sz="2000" dirty="0" smtClean="0"/>
              <a:t>per answer option!</a:t>
            </a:r>
          </a:p>
          <a:p>
            <a:pPr lvl="1"/>
            <a:r>
              <a:rPr lang="en-US" sz="1800" dirty="0" smtClean="0"/>
              <a:t>Commercial ILP engines (</a:t>
            </a:r>
            <a:r>
              <a:rPr lang="en-US" sz="1800" dirty="0" err="1" smtClean="0"/>
              <a:t>Gurobi</a:t>
            </a:r>
            <a:r>
              <a:rPr lang="en-US" sz="1800" dirty="0" smtClean="0"/>
              <a:t>, </a:t>
            </a:r>
            <a:r>
              <a:rPr lang="en-US" sz="1800" dirty="0" err="1" smtClean="0"/>
              <a:t>Cplex</a:t>
            </a:r>
            <a:r>
              <a:rPr lang="en-US" sz="1800" dirty="0" smtClean="0"/>
              <a:t>) much faster than SCIP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1371600"/>
            <a:ext cx="5502729" cy="251460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34256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8199"/>
    </mc:Choice>
    <mc:Fallback xmlns="">
      <p:transition xmlns:p14="http://schemas.microsoft.com/office/powerpoint/2010/main" spd="slow" advTm="78199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ILP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915400" cy="5364163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Operates on lexical units of alignment</a:t>
            </a:r>
          </a:p>
          <a:p>
            <a:pPr lvl="1"/>
            <a:r>
              <a:rPr lang="en-US" sz="2000" dirty="0" smtClean="0"/>
              <a:t>cells + headers of tables T</a:t>
            </a:r>
          </a:p>
          <a:p>
            <a:pPr lvl="1"/>
            <a:r>
              <a:rPr lang="en-US" sz="2000" dirty="0" smtClean="0"/>
              <a:t>question chunks Q</a:t>
            </a:r>
          </a:p>
          <a:p>
            <a:pPr lvl="1"/>
            <a:r>
              <a:rPr lang="en-US" sz="2000" dirty="0" smtClean="0"/>
              <a:t>answer options A</a:t>
            </a:r>
            <a:endParaRPr lang="en-US" sz="2000" dirty="0"/>
          </a:p>
          <a:p>
            <a:pPr marL="457200" lvl="1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dirty="0"/>
              <a:t>~50 high level constraints + preferences</a:t>
            </a:r>
          </a:p>
          <a:p>
            <a:pPr marL="5715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Variables</a:t>
            </a:r>
            <a:r>
              <a:rPr lang="en-US" sz="2000" dirty="0" smtClean="0"/>
              <a:t> define the space of “support graphs” connecting Q, A, T</a:t>
            </a:r>
          </a:p>
          <a:p>
            <a:pPr lvl="1"/>
            <a:r>
              <a:rPr lang="en-US" sz="1800" dirty="0" smtClean="0"/>
              <a:t>Which nodes + edges between lexical units are </a:t>
            </a:r>
            <a:r>
              <a:rPr lang="en-US" sz="1800" u="sng" dirty="0" smtClean="0"/>
              <a:t>active</a:t>
            </a:r>
            <a:r>
              <a:rPr lang="en-US" sz="1800" dirty="0" smtClean="0"/>
              <a:t>?</a:t>
            </a:r>
          </a:p>
          <a:p>
            <a:pPr lvl="1"/>
            <a:endParaRPr lang="en-US" sz="2000" dirty="0" smtClean="0"/>
          </a:p>
          <a:p>
            <a:pPr marL="0" indent="0">
              <a:buNone/>
            </a:pPr>
            <a:r>
              <a:rPr lang="en-US" sz="2000" b="1" dirty="0" smtClean="0"/>
              <a:t>Objective Function: </a:t>
            </a:r>
            <a:r>
              <a:rPr lang="en-US" sz="2000" dirty="0" smtClean="0"/>
              <a:t>“</a:t>
            </a:r>
            <a:r>
              <a:rPr lang="en-US" sz="2000" dirty="0"/>
              <a:t>better” </a:t>
            </a:r>
            <a:r>
              <a:rPr lang="en-US" sz="2000" dirty="0" smtClean="0"/>
              <a:t>support graphs = higher </a:t>
            </a:r>
            <a:r>
              <a:rPr lang="en-US" sz="2000" dirty="0"/>
              <a:t>objective value</a:t>
            </a:r>
          </a:p>
          <a:p>
            <a:pPr lvl="1"/>
            <a:r>
              <a:rPr lang="en-US" sz="1800" dirty="0" smtClean="0"/>
              <a:t>Reward active units, high lexical match links, column header match, </a:t>
            </a:r>
            <a:r>
              <a:rPr lang="is-IS" sz="1800" dirty="0" smtClean="0"/>
              <a:t>…</a:t>
            </a:r>
            <a:endParaRPr lang="en-US" sz="1800" dirty="0" smtClean="0"/>
          </a:p>
          <a:p>
            <a:pPr lvl="1"/>
            <a:r>
              <a:rPr lang="en-US" sz="1800" dirty="0" smtClean="0"/>
              <a:t>WH-term boost (which </a:t>
            </a:r>
            <a:r>
              <a:rPr lang="en-US" sz="1800" dirty="0" smtClean="0">
                <a:solidFill>
                  <a:srgbClr val="008000"/>
                </a:solidFill>
              </a:rPr>
              <a:t>form of energy</a:t>
            </a:r>
            <a:r>
              <a:rPr lang="en-US" sz="1800" dirty="0" smtClean="0"/>
              <a:t>), science-term boost (</a:t>
            </a:r>
            <a:r>
              <a:rPr lang="en-US" sz="1800" dirty="0" smtClean="0">
                <a:solidFill>
                  <a:srgbClr val="008000"/>
                </a:solidFill>
              </a:rPr>
              <a:t>evaporation</a:t>
            </a:r>
            <a:r>
              <a:rPr lang="en-US" sz="1800" dirty="0" smtClean="0"/>
              <a:t>)</a:t>
            </a:r>
          </a:p>
          <a:p>
            <a:pPr lvl="1"/>
            <a:r>
              <a:rPr lang="en-US" sz="1800" dirty="0" smtClean="0"/>
              <a:t>Penalize spurious overuse of frequently occurring terms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4749007" y="685800"/>
            <a:ext cx="4318793" cy="2057400"/>
            <a:chOff x="4509680" y="228600"/>
            <a:chExt cx="4318793" cy="2057400"/>
          </a:xfrm>
        </p:grpSpPr>
        <p:grpSp>
          <p:nvGrpSpPr>
            <p:cNvPr id="7" name="Group 6"/>
            <p:cNvGrpSpPr>
              <a:grpSpLocks noChangeAspect="1"/>
            </p:cNvGrpSpPr>
            <p:nvPr/>
          </p:nvGrpSpPr>
          <p:grpSpPr>
            <a:xfrm>
              <a:off x="5867400" y="228600"/>
              <a:ext cx="2961073" cy="2057400"/>
              <a:chOff x="5014846" y="533400"/>
              <a:chExt cx="3581400" cy="2488413"/>
            </a:xfrm>
            <a:solidFill>
              <a:schemeClr val="bg1"/>
            </a:solidFill>
          </p:grpSpPr>
          <p:pic>
            <p:nvPicPr>
              <p:cNvPr id="10" name="Picture 23"/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10018" t="27948" r="42603" b="10523"/>
              <a:stretch/>
            </p:blipFill>
            <p:spPr bwMode="auto">
              <a:xfrm>
                <a:off x="5014846" y="533400"/>
                <a:ext cx="3581400" cy="2488413"/>
              </a:xfrm>
              <a:prstGeom prst="rect">
                <a:avLst/>
              </a:prstGeom>
              <a:grp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1" name="Oval 10"/>
              <p:cNvSpPr/>
              <p:nvPr/>
            </p:nvSpPr>
            <p:spPr bwMode="auto">
              <a:xfrm>
                <a:off x="7615478" y="604961"/>
                <a:ext cx="228600" cy="256987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2" name="Oval 11"/>
              <p:cNvSpPr/>
              <p:nvPr/>
            </p:nvSpPr>
            <p:spPr bwMode="auto">
              <a:xfrm>
                <a:off x="7066937" y="604961"/>
                <a:ext cx="228600" cy="256987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13" name="Oval 12"/>
              <p:cNvSpPr/>
              <p:nvPr/>
            </p:nvSpPr>
            <p:spPr bwMode="auto">
              <a:xfrm>
                <a:off x="5766228" y="604961"/>
                <a:ext cx="228600" cy="256987"/>
              </a:xfrm>
              <a:prstGeom prst="ellipse">
                <a:avLst/>
              </a:prstGeom>
              <a:grpFill/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  <a:noAutofit/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1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>
              <a:off x="5242123" y="1033046"/>
              <a:ext cx="777677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tables</a:t>
              </a:r>
              <a:endParaRPr lang="en-US" sz="1600" dirty="0"/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4509680" y="228600"/>
              <a:ext cx="1814920" cy="338554"/>
            </a:xfrm>
            <a:prstGeom prst="rect">
              <a:avLst/>
            </a:prstGeom>
            <a:solidFill>
              <a:srgbClr val="FFFFFF"/>
            </a:solidFill>
          </p:spPr>
          <p:txBody>
            <a:bodyPr wrap="none" rtlCol="0">
              <a:spAutoFit/>
            </a:bodyPr>
            <a:lstStyle/>
            <a:p>
              <a:r>
                <a:rPr lang="en-US" sz="1600" dirty="0" smtClean="0"/>
                <a:t>question chunks</a:t>
              </a:r>
              <a:endParaRPr lang="en-US" sz="160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954747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7319"/>
    </mc:Choice>
    <mc:Fallback xmlns="">
      <p:transition xmlns:p14="http://schemas.microsoft.com/office/powerpoint/2010/main" spd="slow" advTm="1073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ILP Model: Constraints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610600" cy="5638800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 smtClean="0"/>
              <a:t>Dual goal: scalability, consider only meaningful support graphs</a:t>
            </a:r>
          </a:p>
          <a:p>
            <a:pPr marL="0" indent="0">
              <a:buNone/>
            </a:pPr>
            <a:endParaRPr lang="en-US" sz="2000" b="1" dirty="0" smtClean="0"/>
          </a:p>
          <a:p>
            <a:r>
              <a:rPr lang="en-US" sz="2000" b="1" dirty="0" smtClean="0"/>
              <a:t>Structural Constraints</a:t>
            </a:r>
          </a:p>
          <a:p>
            <a:pPr lvl="1"/>
            <a:r>
              <a:rPr lang="en-US" sz="2000" dirty="0" smtClean="0"/>
              <a:t>Meaningful proof structures</a:t>
            </a:r>
          </a:p>
          <a:p>
            <a:pPr lvl="2"/>
            <a:r>
              <a:rPr lang="en-US" sz="1800" dirty="0" smtClean="0"/>
              <a:t>connectedness, question coverage, appropriate table use</a:t>
            </a:r>
            <a:endParaRPr lang="en-US" sz="1800" dirty="0"/>
          </a:p>
          <a:p>
            <a:pPr lvl="2"/>
            <a:r>
              <a:rPr lang="en-US" sz="1800" dirty="0" smtClean="0"/>
              <a:t>parallel evidence =&gt; identical multi-row activity signature</a:t>
            </a:r>
          </a:p>
          <a:p>
            <a:pPr lvl="1"/>
            <a:r>
              <a:rPr lang="en-US" sz="2000" dirty="0" smtClean="0"/>
              <a:t>Simplicity appropriate for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/ 8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grade</a:t>
            </a:r>
          </a:p>
          <a:p>
            <a:pPr marL="914400" lvl="2" indent="0">
              <a:buNone/>
            </a:pPr>
            <a:endParaRPr lang="en-US" sz="1600" dirty="0"/>
          </a:p>
          <a:p>
            <a:r>
              <a:rPr lang="en-US" sz="2000" b="1" dirty="0" smtClean="0"/>
              <a:t>Semantic Constraints</a:t>
            </a:r>
          </a:p>
          <a:p>
            <a:pPr lvl="1"/>
            <a:r>
              <a:rPr lang="en-US" sz="2000" dirty="0" smtClean="0"/>
              <a:t>Chaining =&gt; table joins between semantically similar column pairs</a:t>
            </a:r>
          </a:p>
          <a:p>
            <a:pPr lvl="1"/>
            <a:r>
              <a:rPr lang="en-US" sz="2000" dirty="0" smtClean="0"/>
              <a:t>Relation matching (</a:t>
            </a:r>
            <a:r>
              <a:rPr lang="en-US" sz="1800" dirty="0" smtClean="0"/>
              <a:t>ruler </a:t>
            </a:r>
            <a:r>
              <a:rPr lang="en-US" sz="1800" dirty="0">
                <a:solidFill>
                  <a:srgbClr val="008000"/>
                </a:solidFill>
              </a:rPr>
              <a:t>measures</a:t>
            </a:r>
            <a:r>
              <a:rPr lang="en-US" sz="1800" dirty="0"/>
              <a:t> </a:t>
            </a:r>
            <a:r>
              <a:rPr lang="en-US" sz="1800" dirty="0" smtClean="0"/>
              <a:t>length, </a:t>
            </a:r>
            <a:r>
              <a:rPr lang="en-US" sz="1800" dirty="0" smtClean="0">
                <a:solidFill>
                  <a:srgbClr val="008000"/>
                </a:solidFill>
              </a:rPr>
              <a:t>change from</a:t>
            </a:r>
            <a:r>
              <a:rPr lang="en-US" sz="1800" dirty="0" smtClean="0"/>
              <a:t> water </a:t>
            </a:r>
            <a:r>
              <a:rPr lang="en-US" sz="1800" dirty="0" smtClean="0">
                <a:solidFill>
                  <a:srgbClr val="008000"/>
                </a:solidFill>
              </a:rPr>
              <a:t>to</a:t>
            </a:r>
            <a:r>
              <a:rPr lang="en-US" sz="1800" dirty="0" smtClean="0"/>
              <a:t> liquid)</a:t>
            </a:r>
          </a:p>
          <a:p>
            <a:pPr lvl="2"/>
            <a:endParaRPr lang="en-US" sz="1600" dirty="0"/>
          </a:p>
          <a:p>
            <a:r>
              <a:rPr lang="en-US" sz="2000" b="1" dirty="0" smtClean="0"/>
              <a:t>Table Relevance Ranking</a:t>
            </a:r>
          </a:p>
          <a:p>
            <a:pPr lvl="1"/>
            <a:r>
              <a:rPr lang="en-US" sz="2000" dirty="0" smtClean="0"/>
              <a:t>TF-IDF scoring to identify top N relevant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5930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3137"/>
    </mc:Choice>
    <mc:Fallback xmlns="">
      <p:transition xmlns:p14="http://schemas.microsoft.com/office/powerpoint/2010/main" spd="slow" advTm="3313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Assessing Brittleness: </a:t>
            </a:r>
            <a:r>
              <a:rPr lang="en-US" sz="2800" dirty="0" smtClean="0"/>
              <a:t>Question Perturbation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b="1" dirty="0" smtClean="0"/>
              <a:t>How robust are approaches to simple question perturbations</a:t>
            </a:r>
            <a:br>
              <a:rPr lang="en-US" sz="2000" b="1" dirty="0" smtClean="0"/>
            </a:br>
            <a:r>
              <a:rPr lang="en-US" sz="2000" b="1" i="1" dirty="0" smtClean="0"/>
              <a:t>that would typically make the question easier for a human</a:t>
            </a:r>
            <a:r>
              <a:rPr lang="en-US" sz="2000" b="1" dirty="0" smtClean="0"/>
              <a:t>?</a:t>
            </a:r>
          </a:p>
          <a:p>
            <a:endParaRPr lang="en-US" sz="2000" dirty="0" smtClean="0"/>
          </a:p>
          <a:p>
            <a:r>
              <a:rPr lang="en-US" sz="2000" dirty="0" smtClean="0"/>
              <a:t>E.g., Replace incorrect answers with arbitrary co-occurring terms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Folded Corner 6"/>
          <p:cNvSpPr/>
          <p:nvPr/>
        </p:nvSpPr>
        <p:spPr bwMode="auto">
          <a:xfrm>
            <a:off x="1752600" y="2448992"/>
            <a:ext cx="5410200" cy="1056208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0" dirty="0" smtClean="0">
                <a:solidFill>
                  <a:schemeClr val="dk1"/>
                </a:solidFill>
              </a:rPr>
              <a:t>In </a:t>
            </a:r>
            <a:r>
              <a:rPr lang="en-US" b="0" dirty="0">
                <a:solidFill>
                  <a:schemeClr val="dk1"/>
                </a:solidFill>
              </a:rPr>
              <a:t>New York State, the longest period of </a:t>
            </a:r>
            <a:r>
              <a:rPr lang="en-US" b="0" dirty="0" smtClean="0">
                <a:solidFill>
                  <a:schemeClr val="dk1"/>
                </a:solidFill>
              </a:rPr>
              <a:t>daylight</a:t>
            </a:r>
            <a:br>
              <a:rPr lang="en-US" b="0" dirty="0" smtClean="0">
                <a:solidFill>
                  <a:schemeClr val="dk1"/>
                </a:solidFill>
              </a:rPr>
            </a:br>
            <a:r>
              <a:rPr lang="en-US" b="0" dirty="0" smtClean="0">
                <a:solidFill>
                  <a:schemeClr val="dk1"/>
                </a:solidFill>
              </a:rPr>
              <a:t>occurs </a:t>
            </a:r>
            <a:r>
              <a:rPr lang="en-US" b="0" dirty="0">
                <a:solidFill>
                  <a:schemeClr val="dk1"/>
                </a:solidFill>
              </a:rPr>
              <a:t>during which month</a:t>
            </a:r>
            <a:r>
              <a:rPr lang="en-US" b="0" dirty="0" smtClean="0">
                <a:solidFill>
                  <a:schemeClr val="dk1"/>
                </a:solidFill>
              </a:rPr>
              <a:t>?</a:t>
            </a:r>
            <a:endParaRPr lang="en-US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  (A) </a:t>
            </a:r>
            <a:r>
              <a:rPr lang="en-US" b="0" i="1" dirty="0" smtClean="0">
                <a:solidFill>
                  <a:srgbClr val="FF0000"/>
                </a:solidFill>
              </a:rPr>
              <a:t>eastern</a:t>
            </a:r>
            <a:r>
              <a:rPr lang="en-US" b="0" dirty="0" smtClean="0">
                <a:solidFill>
                  <a:schemeClr val="dk1"/>
                </a:solidFill>
              </a:rPr>
              <a:t>  (</a:t>
            </a:r>
            <a:r>
              <a:rPr lang="en-US" b="0" dirty="0">
                <a:solidFill>
                  <a:schemeClr val="dk1"/>
                </a:solidFill>
              </a:rPr>
              <a:t>B) </a:t>
            </a:r>
            <a:r>
              <a:rPr lang="en-US" b="0" dirty="0" smtClean="0">
                <a:solidFill>
                  <a:schemeClr val="dk1"/>
                </a:solidFill>
              </a:rPr>
              <a:t>June  (</a:t>
            </a:r>
            <a:r>
              <a:rPr lang="en-US" b="0" dirty="0">
                <a:solidFill>
                  <a:schemeClr val="dk1"/>
                </a:solidFill>
              </a:rPr>
              <a:t>C) </a:t>
            </a:r>
            <a:r>
              <a:rPr lang="en-US" b="0" i="1" dirty="0" smtClean="0">
                <a:solidFill>
                  <a:srgbClr val="FF0000"/>
                </a:solidFill>
              </a:rPr>
              <a:t>history</a:t>
            </a:r>
            <a:r>
              <a:rPr lang="en-US" b="0" dirty="0" smtClean="0">
                <a:solidFill>
                  <a:schemeClr val="dk1"/>
                </a:solidFill>
              </a:rPr>
              <a:t>  (</a:t>
            </a:r>
            <a:r>
              <a:rPr lang="en-US" b="0" dirty="0">
                <a:solidFill>
                  <a:schemeClr val="dk1"/>
                </a:solidFill>
              </a:rPr>
              <a:t>D) </a:t>
            </a:r>
            <a:r>
              <a:rPr lang="en-US" b="0" i="1" dirty="0" smtClean="0">
                <a:solidFill>
                  <a:srgbClr val="FF0000"/>
                </a:solidFill>
              </a:rPr>
              <a:t>years</a:t>
            </a:r>
            <a:endParaRPr lang="en-US" b="0" i="1" dirty="0">
              <a:solidFill>
                <a:srgbClr val="FF0000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7800" y="3962400"/>
            <a:ext cx="5953018" cy="1535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48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378"/>
    </mc:Choice>
    <mc:Fallback xmlns="">
      <p:transition xmlns:p14="http://schemas.microsoft.com/office/powerpoint/2010/main" spd="slow" advTm="11037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Results: </a:t>
            </a:r>
            <a:r>
              <a:rPr lang="en-US" sz="2800" dirty="0" smtClean="0"/>
              <a:t>Exploiting Structured Knowledge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90601"/>
            <a:ext cx="4038600" cy="1447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 err="1" smtClean="0"/>
              <a:t>TableILP</a:t>
            </a:r>
            <a:r>
              <a:rPr lang="en-US" sz="2000" b="1" dirty="0" smtClean="0"/>
              <a:t> is substantially better than IR &amp; MLN</a:t>
            </a:r>
            <a:r>
              <a:rPr lang="en-US" sz="2000" dirty="0" smtClean="0"/>
              <a:t>, when given knowledge derived from the same, domain-targeted sources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" name="Content Placeholder 2"/>
          <p:cNvSpPr txBox="1">
            <a:spLocks/>
          </p:cNvSpPr>
          <p:nvPr/>
        </p:nvSpPr>
        <p:spPr bwMode="auto">
          <a:xfrm>
            <a:off x="152400" y="3276600"/>
            <a:ext cx="7848600" cy="3200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 typeface="Wingdings" pitchFamily="2" charset="2"/>
              <a:buNone/>
            </a:pPr>
            <a:r>
              <a:rPr lang="en-US" sz="2000" b="0" dirty="0" smtClean="0"/>
              <a:t>Best of 3 </a:t>
            </a:r>
            <a:r>
              <a:rPr lang="en-US" sz="2000" dirty="0" smtClean="0"/>
              <a:t>MLN approaches</a:t>
            </a:r>
            <a:r>
              <a:rPr lang="en-US" sz="2000" b="0" dirty="0" smtClean="0"/>
              <a:t>: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0" dirty="0" smtClean="0"/>
              <a:t>First-order rules “as is”</a:t>
            </a:r>
          </a:p>
          <a:p>
            <a:pPr marL="857250" lvl="1" indent="-457200"/>
            <a:r>
              <a:rPr lang="en-US" sz="1800" b="0" dirty="0" smtClean="0"/>
              <a:t>Convenient, natural</a:t>
            </a:r>
          </a:p>
          <a:p>
            <a:pPr marL="857250" lvl="1" indent="-457200"/>
            <a:r>
              <a:rPr lang="en-US" sz="1800" b="0" dirty="0" smtClean="0"/>
              <a:t>Slow, despite a few tricks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0" dirty="0" smtClean="0"/>
              <a:t>Entity Resolution based MLN</a:t>
            </a:r>
          </a:p>
          <a:p>
            <a:pPr marL="857250" lvl="1" indent="-457200"/>
            <a:r>
              <a:rPr lang="en-US" sz="2000" b="0" dirty="0"/>
              <a:t>P</a:t>
            </a:r>
            <a:r>
              <a:rPr lang="en-US" sz="2000" b="0" dirty="0" smtClean="0"/>
              <a:t>robabilistic “</a:t>
            </a:r>
            <a:r>
              <a:rPr lang="en-US" sz="2000" b="0" dirty="0" err="1" smtClean="0"/>
              <a:t>SameAs</a:t>
            </a:r>
            <a:r>
              <a:rPr lang="en-US" sz="2000" b="0" dirty="0" smtClean="0"/>
              <a:t>” predicate</a:t>
            </a:r>
          </a:p>
          <a:p>
            <a:pPr marL="857250" lvl="1" indent="-457200"/>
            <a:r>
              <a:rPr lang="en-US" sz="1800" b="0" dirty="0" smtClean="0"/>
              <a:t>Much faster, but brittle – low recall</a:t>
            </a:r>
          </a:p>
          <a:p>
            <a:pPr marL="457200" indent="-457200">
              <a:buFont typeface="+mj-lt"/>
              <a:buAutoNum type="alphaUcPeriod"/>
            </a:pPr>
            <a:r>
              <a:rPr lang="en-US" sz="2000" b="0" dirty="0" smtClean="0"/>
              <a:t>Customized MLN: controlled search for valid reasoning chains</a:t>
            </a:r>
          </a:p>
          <a:p>
            <a:pPr marL="857250" lvl="1" indent="-457200"/>
            <a:r>
              <a:rPr lang="en-US" sz="1800" b="0" dirty="0" smtClean="0"/>
              <a:t>More controllable, more robust, more scalable </a:t>
            </a:r>
            <a:r>
              <a:rPr lang="en-US" sz="1600" b="0" dirty="0" smtClean="0"/>
              <a:t>(but still very limited)</a:t>
            </a:r>
            <a:endParaRPr lang="en-US" sz="1800" b="0" dirty="0"/>
          </a:p>
        </p:txBody>
      </p:sp>
      <p:sp>
        <p:nvSpPr>
          <p:cNvPr id="8" name="TextBox 7"/>
          <p:cNvSpPr txBox="1"/>
          <p:nvPr/>
        </p:nvSpPr>
        <p:spPr>
          <a:xfrm>
            <a:off x="2590800" y="2971800"/>
            <a:ext cx="15642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0" dirty="0" smtClean="0">
                <a:solidFill>
                  <a:srgbClr val="000090"/>
                </a:solidFill>
              </a:rPr>
              <a:t>[EMNLP-2015]</a:t>
            </a:r>
            <a:endParaRPr lang="en-US" sz="1600" b="0" dirty="0">
              <a:solidFill>
                <a:srgbClr val="000090"/>
              </a:solidFill>
            </a:endParaRPr>
          </a:p>
        </p:txBody>
      </p:sp>
      <p:pic>
        <p:nvPicPr>
          <p:cNvPr id="6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43400" y="990600"/>
            <a:ext cx="4643701" cy="3429000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 bwMode="auto">
          <a:xfrm>
            <a:off x="5486400" y="3962400"/>
            <a:ext cx="609600" cy="304800"/>
          </a:xfrm>
          <a:prstGeom prst="ellipse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30371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8048"/>
    </mc:Choice>
    <mc:Fallback xmlns="">
      <p:transition xmlns:p14="http://schemas.microsoft.com/office/powerpoint/2010/main" spd="slow" advTm="2480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Standardized Tests as an AI Challenge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685800" y="3352800"/>
            <a:ext cx="7924800" cy="990600"/>
            <a:chOff x="838200" y="2286000"/>
            <a:chExt cx="7924800" cy="990600"/>
          </a:xfrm>
        </p:grpSpPr>
        <p:sp>
          <p:nvSpPr>
            <p:cNvPr id="10" name="Folded Corner 9"/>
            <p:cNvSpPr/>
            <p:nvPr/>
          </p:nvSpPr>
          <p:spPr bwMode="auto">
            <a:xfrm>
              <a:off x="838200" y="2286000"/>
              <a:ext cx="6205751" cy="990600"/>
            </a:xfrm>
            <a:prstGeom prst="foldedCorner">
              <a:avLst/>
            </a:prstGeom>
            <a:solidFill>
              <a:schemeClr val="accent5">
                <a:lumMod val="20000"/>
                <a:lumOff val="80000"/>
              </a:scheme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/>
                <a:t>Which physical structure would best help a bear </a:t>
              </a:r>
              <a:r>
                <a:rPr lang="en-US" b="0" dirty="0" smtClean="0"/>
                <a:t>to</a:t>
              </a:r>
              <a:br>
                <a:rPr lang="en-US" b="0" dirty="0" smtClean="0"/>
              </a:br>
              <a:r>
                <a:rPr lang="en-US" dirty="0" smtClean="0"/>
                <a:t>survive </a:t>
              </a:r>
              <a:r>
                <a:rPr lang="en-US" dirty="0"/>
                <a:t>a winter </a:t>
              </a:r>
              <a:r>
                <a:rPr lang="en-US" b="0" dirty="0"/>
                <a:t>in New York State</a:t>
              </a:r>
              <a:r>
                <a:rPr lang="en-US" b="0" dirty="0" smtClean="0"/>
                <a:t>?</a:t>
              </a:r>
            </a:p>
            <a:p>
              <a:pPr marL="0" marR="0">
                <a:spcBef>
                  <a:spcPts val="0"/>
                </a:spcBef>
                <a:spcAft>
                  <a:spcPts val="0"/>
                </a:spcAft>
              </a:pPr>
              <a:r>
                <a:rPr lang="en-US" b="0" dirty="0"/>
                <a:t> </a:t>
              </a:r>
              <a:r>
                <a:rPr lang="en-US" b="0" dirty="0" smtClean="0"/>
                <a:t>   (</a:t>
              </a:r>
              <a:r>
                <a:rPr lang="en-US" b="0" dirty="0"/>
                <a:t>A) big ears (B) black nose (C</a:t>
              </a:r>
              <a:r>
                <a:rPr lang="en-US" dirty="0"/>
                <a:t>) thick fur </a:t>
              </a:r>
              <a:r>
                <a:rPr lang="en-US" b="0" dirty="0"/>
                <a:t>(D) brown eyes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467600" y="2286000"/>
              <a:ext cx="1295400" cy="971550"/>
            </a:xfrm>
            <a:prstGeom prst="rect">
              <a:avLst/>
            </a:prstGeom>
          </p:spPr>
        </p:pic>
      </p:grpSp>
      <p:sp>
        <p:nvSpPr>
          <p:cNvPr id="14" name="TextBox 13"/>
          <p:cNvSpPr txBox="1"/>
          <p:nvPr/>
        </p:nvSpPr>
        <p:spPr>
          <a:xfrm>
            <a:off x="381000" y="685800"/>
            <a:ext cx="7301248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</a:t>
            </a:r>
            <a:r>
              <a:rPr lang="en-US" sz="2000" dirty="0" smtClean="0"/>
              <a:t>uild AI systems that demonstrate human-like intelligence</a:t>
            </a:r>
            <a:br>
              <a:rPr lang="en-US" sz="2000" dirty="0" smtClean="0"/>
            </a:br>
            <a:r>
              <a:rPr lang="en-US" sz="2000" dirty="0" smtClean="0"/>
              <a:t>by passing standardized science exams </a:t>
            </a:r>
            <a:r>
              <a:rPr lang="en-US" sz="2000" u="sng" dirty="0" smtClean="0"/>
              <a:t>as written</a:t>
            </a:r>
          </a:p>
          <a:p>
            <a:endParaRPr lang="en-US" sz="2000" dirty="0"/>
          </a:p>
          <a:p>
            <a:r>
              <a:rPr lang="en-US" sz="2000" b="0" dirty="0" smtClean="0"/>
              <a:t>Many challenges: </a:t>
            </a:r>
            <a:r>
              <a:rPr lang="en-US" b="0" dirty="0" smtClean="0"/>
              <a:t>broad </a:t>
            </a:r>
            <a:r>
              <a:rPr lang="en-US" b="0" dirty="0"/>
              <a:t>knowledge (general and scientific)</a:t>
            </a:r>
            <a:r>
              <a:rPr lang="en-US" b="0" dirty="0" smtClean="0"/>
              <a:t>,</a:t>
            </a:r>
            <a:br>
              <a:rPr lang="en-US" b="0" dirty="0" smtClean="0"/>
            </a:br>
            <a:r>
              <a:rPr lang="en-US" b="0" dirty="0" smtClean="0"/>
              <a:t>question </a:t>
            </a:r>
            <a:r>
              <a:rPr lang="en-US" b="0" dirty="0"/>
              <a:t>interpretation, reasoning at the right level of </a:t>
            </a:r>
            <a:r>
              <a:rPr lang="en-US" b="0" dirty="0" smtClean="0"/>
              <a:t>granularity, </a:t>
            </a:r>
            <a:r>
              <a:rPr lang="is-IS" b="0" dirty="0" smtClean="0"/>
              <a:t>…</a:t>
            </a:r>
            <a:endParaRPr lang="en-US" b="0" dirty="0"/>
          </a:p>
        </p:txBody>
      </p:sp>
      <p:pic>
        <p:nvPicPr>
          <p:cNvPr id="15" name="Picture 2" descr="http://www.ceo.wa.edu.au/home/wattle/images/book_computer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917299" y="13368"/>
            <a:ext cx="1226701" cy="935429"/>
          </a:xfrm>
          <a:prstGeom prst="rect">
            <a:avLst/>
          </a:prstGeom>
          <a:noFill/>
          <a:ln>
            <a:solidFill>
              <a:schemeClr val="tx2"/>
            </a:solidFill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052490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748"/>
    </mc:Choice>
    <mc:Fallback xmlns="">
      <p:transition xmlns:p14="http://schemas.microsoft.com/office/powerpoint/2010/main" spd="slow" advTm="9474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Two Approaches to Question Answering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52800"/>
            <a:ext cx="8382000" cy="2895600"/>
          </a:xfrm>
        </p:spPr>
        <p:txBody>
          <a:bodyPr/>
          <a:lstStyle/>
          <a:p>
            <a:r>
              <a:rPr lang="en-US" sz="2000" b="1" dirty="0" smtClean="0"/>
              <a:t>Sophisticated physics model </a:t>
            </a:r>
            <a:r>
              <a:rPr lang="en-US" sz="2000" dirty="0" smtClean="0"/>
              <a:t>of planetary movement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sz="1800" dirty="0"/>
              <a:t>p</a:t>
            </a:r>
            <a:r>
              <a:rPr lang="en-US" sz="1800" dirty="0" smtClean="0"/>
              <a:t>owerful model, would enable complex reasoning</a:t>
            </a:r>
          </a:p>
          <a:p>
            <a:pPr marL="857250" lvl="1" indent="-457200">
              <a:buFont typeface="Lucida Grande"/>
              <a:buChar char="×"/>
            </a:pPr>
            <a:r>
              <a:rPr lang="en-US" sz="1800" dirty="0" smtClean="0"/>
              <a:t>difficult to implement, scale up, or learn automatically</a:t>
            </a:r>
          </a:p>
          <a:p>
            <a:endParaRPr lang="en-US" sz="2000" dirty="0" smtClean="0"/>
          </a:p>
          <a:p>
            <a:r>
              <a:rPr lang="en-US" sz="2000" b="1" dirty="0" smtClean="0"/>
              <a:t>Information retrieval </a:t>
            </a:r>
            <a:r>
              <a:rPr lang="en-US" sz="2000" dirty="0" smtClean="0"/>
              <a:t>/ statistical association</a:t>
            </a:r>
          </a:p>
          <a:p>
            <a:pPr marL="857250" lvl="1" indent="-457200">
              <a:buFont typeface="Wingdings" charset="2"/>
              <a:buChar char="ü"/>
            </a:pPr>
            <a:r>
              <a:rPr lang="en-US" sz="1800" dirty="0" smtClean="0"/>
              <a:t>easy, generalizes well, often effective</a:t>
            </a:r>
          </a:p>
          <a:p>
            <a:pPr marL="857250" lvl="1" indent="-457200">
              <a:buFont typeface="Lucida Grande"/>
              <a:buChar char="×"/>
            </a:pPr>
            <a:r>
              <a:rPr lang="en-US" sz="1800" dirty="0" smtClean="0"/>
              <a:t>limited to simple reasoning</a:t>
            </a:r>
          </a:p>
          <a:p>
            <a:pPr marL="857250" lvl="1" indent="-457200">
              <a:buFont typeface="Lucida Grande"/>
              <a:buChar char="×"/>
            </a:pPr>
            <a:r>
              <a:rPr lang="en-US" sz="1800" dirty="0" smtClean="0"/>
              <a:t>expects answers explicitly written somewhere</a:t>
            </a:r>
            <a:endParaRPr lang="en-US" sz="1800" dirty="0"/>
          </a:p>
        </p:txBody>
      </p:sp>
      <p:sp>
        <p:nvSpPr>
          <p:cNvPr id="5" name="Folded Corner 4"/>
          <p:cNvSpPr/>
          <p:nvPr/>
        </p:nvSpPr>
        <p:spPr bwMode="auto">
          <a:xfrm>
            <a:off x="838200" y="1153592"/>
            <a:ext cx="5410200" cy="18288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0" dirty="0" smtClean="0">
                <a:solidFill>
                  <a:schemeClr val="dk1"/>
                </a:solidFill>
              </a:rPr>
              <a:t>In </a:t>
            </a:r>
            <a:r>
              <a:rPr lang="en-US" b="0" dirty="0">
                <a:solidFill>
                  <a:schemeClr val="dk1"/>
                </a:solidFill>
              </a:rPr>
              <a:t>New York State, the longest period of </a:t>
            </a:r>
            <a:r>
              <a:rPr lang="en-US" b="0" dirty="0" smtClean="0">
                <a:solidFill>
                  <a:schemeClr val="dk1"/>
                </a:solidFill>
              </a:rPr>
              <a:t>daylight</a:t>
            </a:r>
            <a:br>
              <a:rPr lang="en-US" b="0" dirty="0" smtClean="0">
                <a:solidFill>
                  <a:schemeClr val="dk1"/>
                </a:solidFill>
              </a:rPr>
            </a:br>
            <a:r>
              <a:rPr lang="en-US" b="0" dirty="0" smtClean="0">
                <a:solidFill>
                  <a:schemeClr val="dk1"/>
                </a:solidFill>
              </a:rPr>
              <a:t>occurs </a:t>
            </a:r>
            <a:r>
              <a:rPr lang="en-US" b="0" dirty="0">
                <a:solidFill>
                  <a:schemeClr val="dk1"/>
                </a:solidFill>
              </a:rPr>
              <a:t>during which month</a:t>
            </a:r>
            <a:r>
              <a:rPr lang="en-US" b="0" dirty="0" smtClean="0">
                <a:solidFill>
                  <a:schemeClr val="dk1"/>
                </a:solidFill>
              </a:rPr>
              <a:t>?</a:t>
            </a:r>
            <a:endParaRPr lang="en-US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  (A) June</a:t>
            </a:r>
          </a:p>
          <a:p>
            <a:r>
              <a:rPr lang="en-US" b="0" dirty="0">
                <a:solidFill>
                  <a:schemeClr val="dk1"/>
                </a:solidFill>
              </a:rPr>
              <a:t>  (B) March</a:t>
            </a:r>
          </a:p>
          <a:p>
            <a:r>
              <a:rPr lang="en-US" b="0" dirty="0">
                <a:solidFill>
                  <a:schemeClr val="dk1"/>
                </a:solidFill>
              </a:rPr>
              <a:t>  (C) December</a:t>
            </a:r>
          </a:p>
          <a:p>
            <a:r>
              <a:rPr lang="en-US" b="0" dirty="0">
                <a:solidFill>
                  <a:schemeClr val="dk1"/>
                </a:solidFill>
              </a:rPr>
              <a:t>  (D) September</a:t>
            </a:r>
          </a:p>
          <a:p>
            <a:endParaRPr lang="en-US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7" name="Shape 60"/>
          <p:cNvPicPr preferRelativeResize="0">
            <a:picLocks noChangeAspect="1"/>
          </p:cNvPicPr>
          <p:nvPr/>
        </p:nvPicPr>
        <p:blipFill>
          <a:blip r:embed="rId4" cstate="print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39000" y="3505200"/>
            <a:ext cx="1710502" cy="94108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" name="Group 11"/>
          <p:cNvGrpSpPr/>
          <p:nvPr/>
        </p:nvGrpSpPr>
        <p:grpSpPr>
          <a:xfrm>
            <a:off x="1163269" y="685800"/>
            <a:ext cx="1595697" cy="772592"/>
            <a:chOff x="2077669" y="675208"/>
            <a:chExt cx="1595697" cy="772592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209800" y="1219200"/>
              <a:ext cx="1371600" cy="2286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20972274">
              <a:off x="2077669" y="675208"/>
              <a:ext cx="1595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New Zealand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2373" y="775739"/>
            <a:ext cx="966931" cy="682653"/>
            <a:chOff x="4036773" y="765147"/>
            <a:chExt cx="966931" cy="682653"/>
          </a:xfrm>
        </p:grpSpPr>
        <p:cxnSp>
          <p:nvCxnSpPr>
            <p:cNvPr id="8" name="Straight Connector 7"/>
            <p:cNvCxnSpPr/>
            <p:nvPr/>
          </p:nvCxnSpPr>
          <p:spPr bwMode="auto">
            <a:xfrm flipV="1">
              <a:off x="4114800" y="1295400"/>
              <a:ext cx="762000" cy="1524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 rot="20972274">
              <a:off x="4036773" y="76514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shortest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80201" y="794369"/>
            <a:ext cx="810999" cy="664023"/>
            <a:chOff x="5894601" y="783777"/>
            <a:chExt cx="810999" cy="664023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5943600" y="1295400"/>
              <a:ext cx="762000" cy="1524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20972274">
              <a:off x="5894601" y="7837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night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7162800" y="5151120"/>
            <a:ext cx="1828800" cy="960120"/>
            <a:chOff x="7162800" y="5151120"/>
            <a:chExt cx="1828800" cy="960120"/>
          </a:xfrm>
        </p:grpSpPr>
        <p:pic>
          <p:nvPicPr>
            <p:cNvPr id="17" name="Picture 16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924800" y="5151120"/>
              <a:ext cx="1066800" cy="960120"/>
            </a:xfrm>
            <a:prstGeom prst="rect">
              <a:avLst/>
            </a:prstGeom>
          </p:spPr>
        </p:pic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162800" y="5410200"/>
              <a:ext cx="762000" cy="681633"/>
            </a:xfrm>
            <a:prstGeom prst="rect">
              <a:avLst/>
            </a:prstGeom>
          </p:spPr>
        </p:pic>
      </p:grpSp>
      <p:sp>
        <p:nvSpPr>
          <p:cNvPr id="21" name="TextBox 20"/>
          <p:cNvSpPr txBox="1"/>
          <p:nvPr/>
        </p:nvSpPr>
        <p:spPr>
          <a:xfrm>
            <a:off x="6712014" y="1265872"/>
            <a:ext cx="23557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8000"/>
                </a:solidFill>
                <a:latin typeface="+mn-lt"/>
                <a:cs typeface="Bradley Hand Bold"/>
              </a:rPr>
              <a:t>Premise</a:t>
            </a: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:</a:t>
            </a:r>
            <a:r>
              <a:rPr lang="en-US" b="0" i="1" dirty="0">
                <a:solidFill>
                  <a:srgbClr val="008000"/>
                </a:solidFill>
                <a:latin typeface="+mn-lt"/>
                <a:cs typeface="Bradley Hand Bold"/>
              </a:rPr>
              <a:t> </a:t>
            </a: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 a system</a:t>
            </a:r>
            <a:b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</a:b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that “understands”</a:t>
            </a:r>
            <a:b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</a:b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this phenomenon</a:t>
            </a:r>
            <a:b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</a:b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can</a:t>
            </a:r>
            <a:r>
              <a:rPr lang="en-US" b="0" i="1" dirty="0">
                <a:solidFill>
                  <a:srgbClr val="008000"/>
                </a:solidFill>
                <a:latin typeface="+mn-lt"/>
                <a:cs typeface="Bradley Hand Bold"/>
              </a:rPr>
              <a:t> </a:t>
            </a: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correctly answer</a:t>
            </a:r>
            <a:b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</a:br>
            <a:r>
              <a:rPr lang="en-US" b="0" i="1" dirty="0" smtClean="0">
                <a:solidFill>
                  <a:srgbClr val="008000"/>
                </a:solidFill>
                <a:latin typeface="+mn-lt"/>
                <a:cs typeface="Bradley Hand Bold"/>
              </a:rPr>
              <a:t>many variations!</a:t>
            </a:r>
            <a:endParaRPr lang="en-US" b="0" i="1" dirty="0">
              <a:solidFill>
                <a:srgbClr val="008000"/>
              </a:solidFill>
              <a:latin typeface="+mn-lt"/>
              <a:cs typeface="Bradley Hand Bold"/>
            </a:endParaRP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28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6445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6287"/>
    </mc:Choice>
    <mc:Fallback xmlns="">
      <p:transition spd="slow" advTm="76287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Semi-Structured Inference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3352800"/>
            <a:ext cx="8382000" cy="2895600"/>
          </a:xfrm>
        </p:spPr>
        <p:txBody>
          <a:bodyPr/>
          <a:lstStyle/>
          <a:p>
            <a:r>
              <a:rPr lang="en-US" sz="2000" dirty="0" smtClean="0"/>
              <a:t>Structured, Multi-Step Reasoning</a:t>
            </a:r>
          </a:p>
          <a:p>
            <a:pPr lvl="1"/>
            <a:r>
              <a:rPr lang="en-US" sz="1800" dirty="0" smtClean="0">
                <a:solidFill>
                  <a:srgbClr val="008000"/>
                </a:solidFill>
              </a:rPr>
              <a:t>science knowledge in small,</a:t>
            </a:r>
            <a:br>
              <a:rPr lang="en-US" sz="1800" dirty="0" smtClean="0">
                <a:solidFill>
                  <a:srgbClr val="008000"/>
                </a:solidFill>
              </a:rPr>
            </a:br>
            <a:r>
              <a:rPr lang="en-US" sz="1800" dirty="0" smtClean="0">
                <a:solidFill>
                  <a:srgbClr val="008000"/>
                </a:solidFill>
              </a:rPr>
              <a:t>manageable, swappable pieces</a:t>
            </a:r>
            <a:r>
              <a:rPr lang="en-US" sz="1800" dirty="0" smtClean="0"/>
              <a:t>:</a:t>
            </a:r>
            <a:br>
              <a:rPr lang="en-US" sz="1800" dirty="0" smtClean="0"/>
            </a:br>
            <a:r>
              <a:rPr lang="en-US" sz="1800" i="1" dirty="0" smtClean="0"/>
              <a:t>regions, hemispheres, solstice</a:t>
            </a:r>
          </a:p>
          <a:p>
            <a:pPr lvl="1"/>
            <a:r>
              <a:rPr lang="en-US" sz="1800" dirty="0" smtClean="0"/>
              <a:t>Goal: </a:t>
            </a:r>
            <a:r>
              <a:rPr lang="en-US" sz="1800" dirty="0">
                <a:solidFill>
                  <a:srgbClr val="008000"/>
                </a:solidFill>
              </a:rPr>
              <a:t>o</a:t>
            </a:r>
            <a:r>
              <a:rPr lang="en-US" sz="1800" dirty="0" smtClean="0">
                <a:solidFill>
                  <a:srgbClr val="008000"/>
                </a:solidFill>
              </a:rPr>
              <a:t>vercome brittleness</a:t>
            </a:r>
          </a:p>
          <a:p>
            <a:pPr lvl="3"/>
            <a:endParaRPr lang="en-US" sz="1200" dirty="0" smtClean="0"/>
          </a:p>
          <a:p>
            <a:pPr lvl="1">
              <a:buFont typeface="Wingdings" charset="2"/>
              <a:buChar char="ü"/>
            </a:pPr>
            <a:r>
              <a:rPr lang="en-US" sz="1800" dirty="0" smtClean="0"/>
              <a:t>principled approach, explainable answers</a:t>
            </a:r>
          </a:p>
          <a:p>
            <a:pPr lvl="1">
              <a:buFont typeface="Wingdings" charset="2"/>
              <a:buChar char="ü"/>
            </a:pPr>
            <a:r>
              <a:rPr lang="en-US" sz="1800" dirty="0"/>
              <a:t>r</a:t>
            </a:r>
            <a:r>
              <a:rPr lang="en-US" sz="1800" dirty="0" smtClean="0"/>
              <a:t>obust to variations</a:t>
            </a:r>
          </a:p>
        </p:txBody>
      </p:sp>
      <p:sp>
        <p:nvSpPr>
          <p:cNvPr id="5" name="Folded Corner 4"/>
          <p:cNvSpPr/>
          <p:nvPr/>
        </p:nvSpPr>
        <p:spPr bwMode="auto">
          <a:xfrm>
            <a:off x="838200" y="1153592"/>
            <a:ext cx="5410200" cy="1828800"/>
          </a:xfrm>
          <a:prstGeom prst="foldedCorner">
            <a:avLst/>
          </a:prstGeom>
          <a:solidFill>
            <a:schemeClr val="accent1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b="0" dirty="0" smtClean="0">
                <a:solidFill>
                  <a:schemeClr val="dk1"/>
                </a:solidFill>
              </a:rPr>
              <a:t>In </a:t>
            </a:r>
            <a:r>
              <a:rPr lang="en-US" b="0" dirty="0">
                <a:solidFill>
                  <a:schemeClr val="dk1"/>
                </a:solidFill>
              </a:rPr>
              <a:t>New York State, the longest period of </a:t>
            </a:r>
            <a:r>
              <a:rPr lang="en-US" b="0" dirty="0" smtClean="0">
                <a:solidFill>
                  <a:schemeClr val="dk1"/>
                </a:solidFill>
              </a:rPr>
              <a:t>daylight</a:t>
            </a:r>
            <a:br>
              <a:rPr lang="en-US" b="0" dirty="0" smtClean="0">
                <a:solidFill>
                  <a:schemeClr val="dk1"/>
                </a:solidFill>
              </a:rPr>
            </a:br>
            <a:r>
              <a:rPr lang="en-US" b="0" dirty="0" smtClean="0">
                <a:solidFill>
                  <a:schemeClr val="dk1"/>
                </a:solidFill>
              </a:rPr>
              <a:t>occurs </a:t>
            </a:r>
            <a:r>
              <a:rPr lang="en-US" b="0" dirty="0">
                <a:solidFill>
                  <a:schemeClr val="dk1"/>
                </a:solidFill>
              </a:rPr>
              <a:t>during which month</a:t>
            </a:r>
            <a:r>
              <a:rPr lang="en-US" b="0" dirty="0" smtClean="0">
                <a:solidFill>
                  <a:schemeClr val="dk1"/>
                </a:solidFill>
              </a:rPr>
              <a:t>?</a:t>
            </a:r>
            <a:endParaRPr lang="en-US" b="0" dirty="0">
              <a:solidFill>
                <a:schemeClr val="dk1"/>
              </a:solidFill>
            </a:endParaRPr>
          </a:p>
          <a:p>
            <a:r>
              <a:rPr lang="en-US" b="0" dirty="0">
                <a:solidFill>
                  <a:schemeClr val="dk1"/>
                </a:solidFill>
              </a:rPr>
              <a:t>  (A) June</a:t>
            </a:r>
          </a:p>
          <a:p>
            <a:r>
              <a:rPr lang="en-US" b="0" dirty="0">
                <a:solidFill>
                  <a:schemeClr val="dk1"/>
                </a:solidFill>
              </a:rPr>
              <a:t>  (B) March</a:t>
            </a:r>
          </a:p>
          <a:p>
            <a:r>
              <a:rPr lang="en-US" b="0" dirty="0">
                <a:solidFill>
                  <a:schemeClr val="dk1"/>
                </a:solidFill>
              </a:rPr>
              <a:t>  (C) December</a:t>
            </a:r>
          </a:p>
          <a:p>
            <a:r>
              <a:rPr lang="en-US" b="0" dirty="0">
                <a:solidFill>
                  <a:schemeClr val="dk1"/>
                </a:solidFill>
              </a:rPr>
              <a:t>  (D) September</a:t>
            </a:r>
          </a:p>
          <a:p>
            <a:endParaRPr lang="en-US" b="0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1163269" y="685800"/>
            <a:ext cx="1595697" cy="772592"/>
            <a:chOff x="2077669" y="675208"/>
            <a:chExt cx="1595697" cy="772592"/>
          </a:xfrm>
        </p:grpSpPr>
        <p:cxnSp>
          <p:nvCxnSpPr>
            <p:cNvPr id="6" name="Straight Connector 5"/>
            <p:cNvCxnSpPr/>
            <p:nvPr/>
          </p:nvCxnSpPr>
          <p:spPr bwMode="auto">
            <a:xfrm flipV="1">
              <a:off x="2209800" y="1219200"/>
              <a:ext cx="1371600" cy="2286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" name="TextBox 10"/>
            <p:cNvSpPr txBox="1"/>
            <p:nvPr/>
          </p:nvSpPr>
          <p:spPr>
            <a:xfrm rot="20972274">
              <a:off x="2077669" y="675208"/>
              <a:ext cx="15956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New Zealand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122373" y="775739"/>
            <a:ext cx="966931" cy="682653"/>
            <a:chOff x="4036773" y="765147"/>
            <a:chExt cx="966931" cy="682653"/>
          </a:xfrm>
        </p:grpSpPr>
        <p:cxnSp>
          <p:nvCxnSpPr>
            <p:cNvPr id="8" name="Straight Connector 7"/>
            <p:cNvCxnSpPr/>
            <p:nvPr/>
          </p:nvCxnSpPr>
          <p:spPr bwMode="auto">
            <a:xfrm flipV="1">
              <a:off x="4114800" y="1295400"/>
              <a:ext cx="762000" cy="1524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3" name="TextBox 12"/>
            <p:cNvSpPr txBox="1"/>
            <p:nvPr/>
          </p:nvSpPr>
          <p:spPr>
            <a:xfrm rot="20972274">
              <a:off x="4036773" y="765147"/>
              <a:ext cx="9669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shortest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980201" y="794369"/>
            <a:ext cx="810999" cy="664023"/>
            <a:chOff x="5894601" y="783777"/>
            <a:chExt cx="810999" cy="664023"/>
          </a:xfrm>
        </p:grpSpPr>
        <p:cxnSp>
          <p:nvCxnSpPr>
            <p:cNvPr id="10" name="Straight Connector 9"/>
            <p:cNvCxnSpPr/>
            <p:nvPr/>
          </p:nvCxnSpPr>
          <p:spPr bwMode="auto">
            <a:xfrm flipV="1">
              <a:off x="5943600" y="1295400"/>
              <a:ext cx="762000" cy="15240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 rot="20972274">
              <a:off x="5894601" y="783777"/>
              <a:ext cx="7617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 smtClean="0">
                  <a:solidFill>
                    <a:srgbClr val="FF0000"/>
                  </a:solidFill>
                  <a:latin typeface="Bradley Hand Bold"/>
                  <a:cs typeface="Bradley Hand Bold"/>
                </a:rPr>
                <a:t>night</a:t>
              </a:r>
              <a:endParaRPr lang="en-US" b="0" dirty="0">
                <a:solidFill>
                  <a:srgbClr val="FF0000"/>
                </a:solidFill>
                <a:latin typeface="Bradley Hand Bold"/>
                <a:cs typeface="Bradley Hand Bold"/>
              </a:endParaRPr>
            </a:p>
          </p:txBody>
        </p: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91400" y="1371600"/>
            <a:ext cx="1426029" cy="1247775"/>
          </a:xfrm>
          <a:prstGeom prst="rect">
            <a:avLst/>
          </a:prstGeom>
        </p:spPr>
      </p:pic>
      <p:grpSp>
        <p:nvGrpSpPr>
          <p:cNvPr id="34" name="Group 33"/>
          <p:cNvGrpSpPr/>
          <p:nvPr/>
        </p:nvGrpSpPr>
        <p:grpSpPr>
          <a:xfrm>
            <a:off x="5715000" y="3276600"/>
            <a:ext cx="3200400" cy="381000"/>
            <a:chOff x="5715000" y="3429000"/>
            <a:chExt cx="3200400" cy="381000"/>
          </a:xfrm>
        </p:grpSpPr>
        <p:sp>
          <p:nvSpPr>
            <p:cNvPr id="22" name="Rounded Rectangle 21"/>
            <p:cNvSpPr/>
            <p:nvPr/>
          </p:nvSpPr>
          <p:spPr bwMode="auto">
            <a:xfrm>
              <a:off x="7543800" y="3429000"/>
              <a:ext cx="1371600" cy="3810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Longest Day</a:t>
              </a:r>
            </a:p>
          </p:txBody>
        </p:sp>
        <p:sp>
          <p:nvSpPr>
            <p:cNvPr id="24" name="Rounded Rectangle 23"/>
            <p:cNvSpPr/>
            <p:nvPr/>
          </p:nvSpPr>
          <p:spPr bwMode="auto">
            <a:xfrm>
              <a:off x="5715000" y="3429000"/>
              <a:ext cx="1371600" cy="3810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New York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5715000" y="3733800"/>
            <a:ext cx="3200400" cy="990600"/>
            <a:chOff x="5715000" y="3886200"/>
            <a:chExt cx="3200400" cy="990600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5715000" y="4343400"/>
              <a:ext cx="1371600" cy="5334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Northern</a:t>
              </a:r>
              <a:b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Hemisphere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Rounded Rectangle 22"/>
            <p:cNvSpPr/>
            <p:nvPr/>
          </p:nvSpPr>
          <p:spPr bwMode="auto">
            <a:xfrm>
              <a:off x="7543800" y="4343400"/>
              <a:ext cx="1371600" cy="5334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Summer</a:t>
              </a:r>
              <a:b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</a:br>
              <a:r>
                <a:rPr lang="en-US" sz="1400" dirty="0" smtClean="0">
                  <a:solidFill>
                    <a:schemeClr val="bg1"/>
                  </a:solidFill>
                  <a:latin typeface="Arial" charset="0"/>
                </a:rPr>
                <a:t>Solstice</a:t>
              </a:r>
              <a:endPara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endParaRPr>
            </a:p>
          </p:txBody>
        </p:sp>
        <p:sp>
          <p:nvSpPr>
            <p:cNvPr id="25" name="Down Arrow 24"/>
            <p:cNvSpPr/>
            <p:nvPr/>
          </p:nvSpPr>
          <p:spPr bwMode="auto">
            <a:xfrm>
              <a:off x="6286500" y="3886200"/>
              <a:ext cx="228600" cy="381000"/>
            </a:xfrm>
            <a:prstGeom prst="down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6" name="Down Arrow 25"/>
            <p:cNvSpPr/>
            <p:nvPr/>
          </p:nvSpPr>
          <p:spPr bwMode="auto">
            <a:xfrm>
              <a:off x="8115300" y="3886200"/>
              <a:ext cx="228600" cy="381000"/>
            </a:xfrm>
            <a:prstGeom prst="down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6347884" y="4724400"/>
            <a:ext cx="1934633" cy="1219200"/>
            <a:chOff x="6347884" y="4876800"/>
            <a:chExt cx="1934633" cy="1219200"/>
          </a:xfrm>
        </p:grpSpPr>
        <p:sp>
          <p:nvSpPr>
            <p:cNvPr id="31" name="Rectangle 30"/>
            <p:cNvSpPr/>
            <p:nvPr/>
          </p:nvSpPr>
          <p:spPr bwMode="auto">
            <a:xfrm rot="16200000">
              <a:off x="7262284" y="4442884"/>
              <a:ext cx="105833" cy="1676398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7" name="Rounded Rectangle 26"/>
            <p:cNvSpPr/>
            <p:nvPr/>
          </p:nvSpPr>
          <p:spPr bwMode="auto">
            <a:xfrm>
              <a:off x="6858000" y="5753100"/>
              <a:ext cx="990600" cy="342900"/>
            </a:xfrm>
            <a:prstGeom prst="round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 smtClean="0">
                  <a:ln>
                    <a:noFill/>
                  </a:ln>
                  <a:solidFill>
                    <a:schemeClr val="bg1"/>
                  </a:solidFill>
                  <a:effectLst/>
                  <a:latin typeface="Arial" charset="0"/>
                </a:rPr>
                <a:t>(A) June</a:t>
              </a:r>
            </a:p>
          </p:txBody>
        </p:sp>
        <p:sp>
          <p:nvSpPr>
            <p:cNvPr id="28" name="Down Arrow 27"/>
            <p:cNvSpPr/>
            <p:nvPr/>
          </p:nvSpPr>
          <p:spPr bwMode="auto">
            <a:xfrm>
              <a:off x="7239000" y="5334000"/>
              <a:ext cx="228600" cy="381000"/>
            </a:xfrm>
            <a:prstGeom prst="downArrow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Rectangle 28"/>
            <p:cNvSpPr/>
            <p:nvPr/>
          </p:nvSpPr>
          <p:spPr bwMode="auto">
            <a:xfrm>
              <a:off x="6347884" y="4876800"/>
              <a:ext cx="105833" cy="4572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Rectangle 29"/>
            <p:cNvSpPr/>
            <p:nvPr/>
          </p:nvSpPr>
          <p:spPr bwMode="auto">
            <a:xfrm>
              <a:off x="8176684" y="4876800"/>
              <a:ext cx="105833" cy="457200"/>
            </a:xfrm>
            <a:prstGeom prst="rect">
              <a:avLst/>
            </a:prstGeom>
            <a:ln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1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934200" y="4876800"/>
              <a:ext cx="86904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0" dirty="0" smtClean="0"/>
                <a:t>month?</a:t>
              </a:r>
              <a:endParaRPr lang="en-US" sz="1600" b="0" dirty="0"/>
            </a:p>
          </p:txBody>
        </p:sp>
      </p:grpSp>
      <p:sp>
        <p:nvSpPr>
          <p:cNvPr id="39" name="Rounded Rectangle 38"/>
          <p:cNvSpPr/>
          <p:nvPr/>
        </p:nvSpPr>
        <p:spPr bwMode="auto">
          <a:xfrm>
            <a:off x="5715000" y="3276600"/>
            <a:ext cx="1371600" cy="3810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New Zealand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40" name="Rounded Rectangle 39"/>
          <p:cNvSpPr/>
          <p:nvPr/>
        </p:nvSpPr>
        <p:spPr bwMode="auto">
          <a:xfrm>
            <a:off x="6858000" y="5600700"/>
            <a:ext cx="990600" cy="3429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rgbClr val="F7FD09"/>
                </a:solidFill>
                <a:effectLst/>
                <a:latin typeface="Arial" charset="0"/>
              </a:rPr>
              <a:t>(C) Dec</a:t>
            </a:r>
          </a:p>
        </p:txBody>
      </p:sp>
      <p:sp>
        <p:nvSpPr>
          <p:cNvPr id="42" name="Rounded Rectangle 41"/>
          <p:cNvSpPr/>
          <p:nvPr/>
        </p:nvSpPr>
        <p:spPr bwMode="auto">
          <a:xfrm>
            <a:off x="7543800" y="3276600"/>
            <a:ext cx="1371600" cy="3810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Shortest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Day</a:t>
            </a:r>
          </a:p>
        </p:txBody>
      </p:sp>
      <p:sp>
        <p:nvSpPr>
          <p:cNvPr id="43" name="Rounded Rectangle 42"/>
          <p:cNvSpPr/>
          <p:nvPr/>
        </p:nvSpPr>
        <p:spPr bwMode="auto">
          <a:xfrm>
            <a:off x="7543800" y="3276600"/>
            <a:ext cx="1371600" cy="3810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bg1"/>
                </a:solidFill>
                <a:latin typeface="Arial" charset="0"/>
              </a:rPr>
              <a:t>Shortest</a:t>
            </a: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 Night</a:t>
            </a:r>
          </a:p>
        </p:txBody>
      </p:sp>
      <p:sp>
        <p:nvSpPr>
          <p:cNvPr id="44" name="Rounded Rectangle 43"/>
          <p:cNvSpPr/>
          <p:nvPr/>
        </p:nvSpPr>
        <p:spPr bwMode="auto">
          <a:xfrm>
            <a:off x="5715000" y="4191000"/>
            <a:ext cx="1371600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Southern</a:t>
            </a:r>
            <a:b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</a:br>
            <a:r>
              <a:rPr lang="en-US" sz="1400" dirty="0" smtClean="0">
                <a:solidFill>
                  <a:schemeClr val="accent6">
                    <a:lumMod val="20000"/>
                    <a:lumOff val="80000"/>
                  </a:schemeClr>
                </a:solidFill>
                <a:latin typeface="Arial" charset="0"/>
              </a:rPr>
              <a:t>Hemisphere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accent6">
                  <a:lumMod val="20000"/>
                  <a:lumOff val="80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45" name="Rounded Rectangle 44"/>
          <p:cNvSpPr/>
          <p:nvPr/>
        </p:nvSpPr>
        <p:spPr bwMode="auto">
          <a:xfrm>
            <a:off x="7543800" y="4191000"/>
            <a:ext cx="1371600" cy="533400"/>
          </a:xfrm>
          <a:prstGeom prst="roundRect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 smtClean="0">
                <a:solidFill>
                  <a:srgbClr val="FDEADA"/>
                </a:solidFill>
                <a:latin typeface="Arial" charset="0"/>
              </a:rPr>
              <a:t>Winter</a:t>
            </a:r>
            <a:br>
              <a:rPr lang="en-US" sz="1400" dirty="0" smtClean="0">
                <a:solidFill>
                  <a:srgbClr val="FDEADA"/>
                </a:solidFill>
                <a:latin typeface="Arial" charset="0"/>
              </a:rPr>
            </a:br>
            <a:r>
              <a:rPr lang="en-US" sz="1400" dirty="0" smtClean="0">
                <a:solidFill>
                  <a:srgbClr val="FDEADA"/>
                </a:solidFill>
                <a:latin typeface="Arial" charset="0"/>
              </a:rPr>
              <a:t>Solstice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rgbClr val="FDEADA"/>
              </a:solidFill>
              <a:effectLst/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990600" y="5943600"/>
            <a:ext cx="30869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smtClean="0"/>
              <a:t>How can we achieve this?</a:t>
            </a:r>
            <a:endParaRPr lang="en-US" i="1" dirty="0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3</a:t>
            </a:fld>
            <a:endParaRPr lang="en-US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490647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71"/>
    </mc:Choice>
    <mc:Fallback xmlns="">
      <p:transition spd="slow" advTm="1222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animBg="1"/>
      <p:bldP spid="40" grpId="1" animBg="1"/>
      <p:bldP spid="40" grpId="2" animBg="1"/>
      <p:bldP spid="42" grpId="0" animBg="1"/>
      <p:bldP spid="43" grpId="0" animBg="1"/>
      <p:bldP spid="44" grpId="0" animBg="1"/>
      <p:bldP spid="45" grpId="0" animBg="1"/>
      <p:bldP spid="45" grpId="1" animBg="1"/>
      <p:bldP spid="4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Knowledge as Relational Tables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990600" y="685800"/>
            <a:ext cx="7841302" cy="2064841"/>
            <a:chOff x="1313309" y="1219200"/>
            <a:chExt cx="7841302" cy="2064841"/>
          </a:xfrm>
        </p:grpSpPr>
        <p:sp>
          <p:nvSpPr>
            <p:cNvPr id="4" name="Left-Right Arrow 3"/>
            <p:cNvSpPr/>
            <p:nvPr/>
          </p:nvSpPr>
          <p:spPr>
            <a:xfrm>
              <a:off x="1828800" y="1579602"/>
              <a:ext cx="6172200" cy="304800"/>
            </a:xfrm>
            <a:prstGeom prst="leftRightArrow">
              <a:avLst/>
            </a:prstGeom>
            <a:gradFill flip="none" rotWithShape="1">
              <a:gsLst>
                <a:gs pos="0">
                  <a:schemeClr val="tx2"/>
                </a:gs>
                <a:gs pos="100000">
                  <a:schemeClr val="tx2">
                    <a:lumMod val="40000"/>
                    <a:lumOff val="60000"/>
                  </a:schemeClr>
                </a:gs>
              </a:gsLst>
              <a:lin ang="10800000" scaled="0"/>
              <a:tileRect/>
            </a:gra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sz="160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1313309" y="1219200"/>
              <a:ext cx="2212246" cy="2064841"/>
              <a:chOff x="1313309" y="1219200"/>
              <a:chExt cx="2212246" cy="2064841"/>
            </a:xfrm>
          </p:grpSpPr>
          <p:sp>
            <p:nvSpPr>
              <p:cNvPr id="5" name="TextBox 4"/>
              <p:cNvSpPr txBox="1"/>
              <p:nvPr/>
            </p:nvSpPr>
            <p:spPr>
              <a:xfrm>
                <a:off x="1313309" y="1219200"/>
                <a:ext cx="15060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 smtClean="0"/>
                  <a:t>Unstructured</a:t>
                </a: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1371600" y="1960602"/>
                <a:ext cx="2153955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e</a:t>
                </a:r>
                <a:r>
                  <a:rPr lang="en-US" sz="1600" b="0" dirty="0" smtClean="0"/>
                  <a:t>.g., free form text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from books, web</a:t>
                </a:r>
              </a:p>
              <a:p>
                <a:endParaRPr lang="en-US" sz="1600" b="0" dirty="0" smtClean="0"/>
              </a:p>
              <a:p>
                <a:r>
                  <a:rPr lang="en-US" sz="1600" b="0" dirty="0" smtClean="0"/>
                  <a:t>easy to acquire,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difficult to reason with</a:t>
                </a:r>
              </a:p>
            </p:txBody>
          </p:sp>
        </p:grpSp>
        <p:grpSp>
          <p:nvGrpSpPr>
            <p:cNvPr id="14" name="Group 13"/>
            <p:cNvGrpSpPr/>
            <p:nvPr/>
          </p:nvGrpSpPr>
          <p:grpSpPr>
            <a:xfrm>
              <a:off x="6494909" y="1219200"/>
              <a:ext cx="2659702" cy="2064841"/>
              <a:chOff x="6494909" y="1219200"/>
              <a:chExt cx="2659702" cy="2064841"/>
            </a:xfrm>
          </p:grpSpPr>
          <p:sp>
            <p:nvSpPr>
              <p:cNvPr id="6" name="TextBox 5"/>
              <p:cNvSpPr txBox="1"/>
              <p:nvPr/>
            </p:nvSpPr>
            <p:spPr>
              <a:xfrm>
                <a:off x="7056239" y="1219200"/>
                <a:ext cx="12495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S</a:t>
                </a:r>
                <a:r>
                  <a:rPr lang="en-US" b="0" dirty="0" smtClean="0"/>
                  <a:t>tructured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6494909" y="1960602"/>
                <a:ext cx="2659702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0" dirty="0"/>
                  <a:t>e</a:t>
                </a:r>
                <a:r>
                  <a:rPr lang="en-US" sz="1600" b="0" dirty="0" smtClean="0"/>
                  <a:t>.g., probabilistic first-order</a:t>
                </a:r>
                <a:br>
                  <a:rPr lang="en-US" sz="1600" b="0" dirty="0" smtClean="0"/>
                </a:br>
                <a:r>
                  <a:rPr lang="en-US" sz="1600" b="0" dirty="0" smtClean="0"/>
                  <a:t>logic</a:t>
                </a:r>
                <a:r>
                  <a:rPr lang="en-US" sz="1600" b="0" dirty="0"/>
                  <a:t> </a:t>
                </a:r>
                <a:r>
                  <a:rPr lang="en-US" sz="1600" b="0" dirty="0" smtClean="0"/>
                  <a:t>rules, ontologies</a:t>
                </a:r>
              </a:p>
              <a:p>
                <a:endParaRPr lang="en-US" sz="1600" b="0" dirty="0"/>
              </a:p>
              <a:p>
                <a:r>
                  <a:rPr lang="en-US" sz="1600" b="0" dirty="0" smtClean="0"/>
                  <a:t>“easy” to </a:t>
                </a:r>
                <a:r>
                  <a:rPr lang="en-US" sz="1600" b="0" dirty="0"/>
                  <a:t>reason with,</a:t>
                </a:r>
                <a:br>
                  <a:rPr lang="en-US" sz="1600" b="0" dirty="0"/>
                </a:br>
                <a:r>
                  <a:rPr lang="en-US" sz="1600" b="0" dirty="0"/>
                  <a:t>difficult to acquire</a:t>
                </a:r>
                <a:endParaRPr lang="en-US" sz="1600" b="0" dirty="0" smtClean="0"/>
              </a:p>
            </p:txBody>
          </p:sp>
        </p:grpSp>
      </p:grpSp>
      <p:sp>
        <p:nvSpPr>
          <p:cNvPr id="9" name="TextBox 8"/>
          <p:cNvSpPr txBox="1"/>
          <p:nvPr/>
        </p:nvSpPr>
        <p:spPr>
          <a:xfrm>
            <a:off x="3285069" y="1436132"/>
            <a:ext cx="25489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b="0" i="1" dirty="0" smtClean="0">
                <a:solidFill>
                  <a:srgbClr val="3366FF"/>
                </a:solidFill>
              </a:rPr>
              <a:t>Relational Tables</a:t>
            </a:r>
            <a:br>
              <a:rPr lang="en-US" sz="1600" b="0" i="1" dirty="0" smtClean="0">
                <a:solidFill>
                  <a:srgbClr val="3366FF"/>
                </a:solidFill>
              </a:rPr>
            </a:br>
            <a:r>
              <a:rPr lang="en-US" sz="1600" b="0" i="1" dirty="0" smtClean="0">
                <a:solidFill>
                  <a:srgbClr val="3366FF"/>
                </a:solidFill>
              </a:rPr>
              <a:t>with</a:t>
            </a:r>
            <a:r>
              <a:rPr lang="en-US" sz="1600" b="0" i="1" dirty="0">
                <a:solidFill>
                  <a:srgbClr val="3366FF"/>
                </a:solidFill>
              </a:rPr>
              <a:t> </a:t>
            </a:r>
            <a:r>
              <a:rPr lang="en-US" sz="1600" b="0" i="1" dirty="0" smtClean="0">
                <a:solidFill>
                  <a:srgbClr val="3366FF"/>
                </a:solidFill>
              </a:rPr>
              <a:t>free form text</a:t>
            </a:r>
          </a:p>
          <a:p>
            <a:pPr algn="ctr"/>
            <a:endParaRPr lang="en-US" sz="1600" b="0" i="1" dirty="0">
              <a:solidFill>
                <a:srgbClr val="3366FF"/>
              </a:solidFill>
            </a:endParaRPr>
          </a:p>
          <a:p>
            <a:pPr algn="ctr"/>
            <a:r>
              <a:rPr lang="en-US" sz="1600" b="0" i="1" dirty="0" smtClean="0">
                <a:solidFill>
                  <a:srgbClr val="3366FF"/>
                </a:solidFill>
              </a:rPr>
              <a:t>collections of recurring,</a:t>
            </a:r>
            <a:br>
              <a:rPr lang="en-US" sz="1600" b="0" i="1" dirty="0" smtClean="0">
                <a:solidFill>
                  <a:srgbClr val="3366FF"/>
                </a:solidFill>
              </a:rPr>
            </a:br>
            <a:r>
              <a:rPr lang="en-US" sz="1600" b="0" i="1" dirty="0" smtClean="0">
                <a:solidFill>
                  <a:srgbClr val="3366FF"/>
                </a:solidFill>
              </a:rPr>
              <a:t>related, science concepts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3682559" y="970002"/>
            <a:ext cx="1752600" cy="457200"/>
          </a:xfrm>
          <a:prstGeom prst="roundRect">
            <a:avLst/>
          </a:prstGeom>
          <a:solidFill>
            <a:schemeClr val="accent2">
              <a:lumMod val="20000"/>
              <a:lumOff val="80000"/>
              <a:alpha val="50000"/>
            </a:schemeClr>
          </a:solidFill>
          <a:ln>
            <a:solidFill>
              <a:schemeClr val="accent2"/>
            </a:solidFill>
          </a:ln>
        </p:spPr>
        <p:txBody>
          <a:bodyPr rtlCol="0" anchor="ctr"/>
          <a:lstStyle/>
          <a:p>
            <a:pPr algn="ctr"/>
            <a:endParaRPr lang="en-US" sz="160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895600"/>
            <a:ext cx="4648200" cy="1797889"/>
          </a:xfrm>
          <a:prstGeom prst="rect">
            <a:avLst/>
          </a:prstGeom>
        </p:spPr>
      </p:pic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6172200" y="3110805"/>
            <a:ext cx="167127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Energy, Forces,</a:t>
            </a:r>
            <a:br>
              <a:rPr lang="en-US" sz="1400" dirty="0"/>
            </a:br>
            <a:r>
              <a:rPr lang="en-US" sz="1400" dirty="0" smtClean="0"/>
              <a:t>Adaptation,</a:t>
            </a:r>
            <a:endParaRPr lang="en-US" sz="1400" dirty="0"/>
          </a:p>
          <a:p>
            <a:r>
              <a:rPr lang="en-US" sz="1400" dirty="0" smtClean="0"/>
              <a:t>Phase Transition,</a:t>
            </a:r>
            <a:br>
              <a:rPr lang="en-US" sz="1400" dirty="0" smtClean="0"/>
            </a:br>
            <a:r>
              <a:rPr lang="en-US" sz="1400" dirty="0" smtClean="0"/>
              <a:t>Organ Function</a:t>
            </a:r>
            <a:r>
              <a:rPr lang="en-US" sz="1400" dirty="0"/>
              <a:t>,</a:t>
            </a:r>
            <a:br>
              <a:rPr lang="en-US" sz="1400" dirty="0"/>
            </a:br>
            <a:r>
              <a:rPr lang="en-US" sz="1400" dirty="0" smtClean="0"/>
              <a:t>Tools, Units,</a:t>
            </a:r>
            <a:br>
              <a:rPr lang="en-US" sz="1400" dirty="0" smtClean="0"/>
            </a:br>
            <a:r>
              <a:rPr lang="en-US" sz="1400" dirty="0" smtClean="0"/>
              <a:t>Evolution, </a:t>
            </a:r>
            <a:r>
              <a:rPr lang="is-IS" sz="1400" dirty="0" smtClean="0"/>
              <a:t>…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791002" y="5029200"/>
            <a:ext cx="7039106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Simple structure, flexible content</a:t>
            </a:r>
          </a:p>
          <a:p>
            <a:pPr marL="285750" indent="-285750">
              <a:buFont typeface="Wingdings" charset="2"/>
              <a:buChar char="§"/>
            </a:pPr>
            <a:r>
              <a:rPr lang="en-US" b="0" dirty="0"/>
              <a:t>C</a:t>
            </a:r>
            <a:r>
              <a:rPr lang="en-US" b="0" dirty="0" smtClean="0"/>
              <a:t>an acquire knowledge in automated and semi-automated ways</a:t>
            </a:r>
          </a:p>
        </p:txBody>
      </p:sp>
      <p:sp>
        <p:nvSpPr>
          <p:cNvPr id="18" name="TextBox 17"/>
          <p:cNvSpPr txBox="1"/>
          <p:nvPr/>
        </p:nvSpPr>
        <p:spPr>
          <a:xfrm rot="20972274">
            <a:off x="7553488" y="4032168"/>
            <a:ext cx="15440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Available at</a:t>
            </a:r>
            <a:br>
              <a:rPr lang="en-US" sz="2000" dirty="0" smtClean="0">
                <a:solidFill>
                  <a:srgbClr val="FF0000"/>
                </a:solidFill>
                <a:latin typeface="Bradley Hand Bold"/>
                <a:cs typeface="Bradley Hand Bold"/>
              </a:rPr>
            </a:br>
            <a:r>
              <a:rPr lang="en-US" sz="2000" dirty="0" err="1" smtClean="0">
                <a:solidFill>
                  <a:srgbClr val="FF0000"/>
                </a:solidFill>
                <a:latin typeface="Bradley Hand Bold"/>
                <a:cs typeface="Bradley Hand Bold"/>
              </a:rPr>
              <a:t>allenai.org</a:t>
            </a:r>
            <a:endParaRPr lang="en-US" sz="2000" b="0" dirty="0">
              <a:solidFill>
                <a:srgbClr val="FF0000"/>
              </a:solidFill>
              <a:latin typeface="Bradley Hand Bold"/>
              <a:cs typeface="Bradley Hand 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11263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0104"/>
    </mc:Choice>
    <mc:Fallback xmlns="">
      <p:transition spd="slow" advTm="901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/>
      <p:bldP spid="10" grpId="1" animBg="1"/>
      <p:bldP spid="17" grpId="0"/>
      <p:bldP spid="3" grpId="0" animBg="1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039928"/>
            <a:ext cx="8001000" cy="4360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TableILP</a:t>
            </a:r>
            <a:r>
              <a:rPr lang="en-US" dirty="0" smtClean="0"/>
              <a:t>: Main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50013" y="762000"/>
            <a:ext cx="5544331" cy="76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0" dirty="0" smtClean="0"/>
              <a:t>Search for the best </a:t>
            </a:r>
            <a:r>
              <a:rPr lang="en-US" sz="2000" dirty="0" smtClean="0"/>
              <a:t>Support Graph</a:t>
            </a:r>
            <a:r>
              <a:rPr lang="en-US" sz="2000" b="0" dirty="0"/>
              <a:t> </a:t>
            </a:r>
            <a:r>
              <a:rPr lang="en-US" sz="2000" b="0" dirty="0" smtClean="0"/>
              <a:t>connecting</a:t>
            </a:r>
            <a:br>
              <a:rPr lang="en-US" sz="2000" b="0" dirty="0" smtClean="0"/>
            </a:br>
            <a:r>
              <a:rPr lang="en-US" sz="2000" b="0" dirty="0" smtClean="0"/>
              <a:t>the Question to an Answer through Tables.</a:t>
            </a:r>
            <a:endParaRPr lang="en-US" sz="2000" b="0" dirty="0"/>
          </a:p>
        </p:txBody>
      </p:sp>
      <p:sp>
        <p:nvSpPr>
          <p:cNvPr id="13" name="Rectangle 12"/>
          <p:cNvSpPr/>
          <p:nvPr/>
        </p:nvSpPr>
        <p:spPr bwMode="auto">
          <a:xfrm>
            <a:off x="747729" y="2438400"/>
            <a:ext cx="6553200" cy="3962400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14400" y="4114800"/>
            <a:ext cx="2362200" cy="1752600"/>
          </a:xfrm>
          <a:prstGeom prst="rect">
            <a:avLst/>
          </a:prstGeom>
          <a:solidFill>
            <a:schemeClr val="bg1"/>
          </a:solidFill>
          <a:ln w="19050" cap="flat" cmpd="sng" algn="ctr">
            <a:solidFill>
              <a:schemeClr val="tx2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i="1" dirty="0" smtClean="0">
                <a:solidFill>
                  <a:srgbClr val="008000"/>
                </a:solidFill>
              </a:rPr>
              <a:t>Potential Link:</a:t>
            </a: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/>
            </a:r>
            <a:b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</a:b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  <a:p>
            <a:pPr marL="0" marR="0" indent="0" algn="ctr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Regions </a:t>
            </a: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and</a:t>
            </a:r>
            <a:b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</a:br>
            <a:r>
              <a:rPr kumimoji="0" lang="en-US" sz="1600" b="1" i="0" u="none" strike="noStrike" cap="none" normalizeH="0" dirty="0" smtClean="0">
                <a:ln>
                  <a:noFill/>
                </a:ln>
                <a:solidFill>
                  <a:srgbClr val="008000"/>
                </a:solidFill>
                <a:effectLst/>
                <a:latin typeface="Arial" charset="0"/>
              </a:rPr>
              <a:t>Hemispheres</a:t>
            </a:r>
            <a:endParaRPr kumimoji="0" lang="en-US" sz="1600" b="1" i="0" u="none" strike="noStrike" cap="none" normalizeH="0" baseline="0" dirty="0" smtClean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7800" y="3733800"/>
            <a:ext cx="5268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i="1" dirty="0" smtClean="0"/>
              <a:t>How is relevant information expressed in my KB?</a:t>
            </a:r>
            <a:endParaRPr lang="en-US" b="0" i="1" dirty="0"/>
          </a:p>
        </p:txBody>
      </p:sp>
      <p:grpSp>
        <p:nvGrpSpPr>
          <p:cNvPr id="7" name="Group 6"/>
          <p:cNvGrpSpPr/>
          <p:nvPr/>
        </p:nvGrpSpPr>
        <p:grpSpPr>
          <a:xfrm>
            <a:off x="914400" y="2590800"/>
            <a:ext cx="6248400" cy="3276600"/>
            <a:chOff x="914400" y="2438400"/>
            <a:chExt cx="6248400" cy="3276600"/>
          </a:xfrm>
        </p:grpSpPr>
        <p:sp>
          <p:nvSpPr>
            <p:cNvPr id="3" name="Rectangle 2"/>
            <p:cNvSpPr/>
            <p:nvPr/>
          </p:nvSpPr>
          <p:spPr bwMode="auto">
            <a:xfrm>
              <a:off x="914400" y="2438400"/>
              <a:ext cx="2362200" cy="15240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Cities,</a:t>
              </a:r>
              <a:b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States,</a:t>
              </a:r>
              <a:b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600" b="1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Countries</a:t>
              </a:r>
            </a:p>
          </p:txBody>
        </p:sp>
        <p:sp>
          <p:nvSpPr>
            <p:cNvPr id="8" name="Rectangle 7"/>
            <p:cNvSpPr/>
            <p:nvPr/>
          </p:nvSpPr>
          <p:spPr bwMode="auto">
            <a:xfrm>
              <a:off x="3276600" y="2438400"/>
              <a:ext cx="3886200" cy="3276600"/>
            </a:xfrm>
            <a:prstGeom prst="rect">
              <a:avLst/>
            </a:prstGeom>
            <a:solidFill>
              <a:schemeClr val="bg1"/>
            </a:solidFill>
            <a:ln w="19050" cap="flat" cmpd="sng" algn="ctr">
              <a:solidFill>
                <a:schemeClr val="tx2">
                  <a:lumMod val="20000"/>
                  <a:lumOff val="80000"/>
                </a:schemeClr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110000"/>
                </a:lnSpc>
              </a:pPr>
              <a:r>
                <a:rPr lang="en-US" sz="1600" dirty="0"/>
                <a:t>Orbital </a:t>
              </a:r>
              <a:r>
                <a:rPr lang="en-US" sz="1600" dirty="0" smtClean="0"/>
                <a:t>Events:</a:t>
              </a:r>
              <a:endParaRPr lang="en-US" sz="1600" dirty="0"/>
            </a:p>
            <a:p>
              <a:pPr marL="0" marR="0" indent="0" algn="ctr" defTabSz="914400" rtl="0" eaLnBrk="1" fontAlgn="base" latinLnBrk="0" hangingPunct="1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/>
              </a:r>
              <a:b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Geographical properties</a:t>
              </a:r>
              <a:b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</a:br>
              <a:r>
                <a:rPr kumimoji="0" lang="en-US" sz="1600" b="1" i="0" u="none" strike="noStrike" cap="none" normalizeH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&amp; Timing</a:t>
              </a:r>
              <a:endParaRPr kumimoji="0" lang="en-US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3568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7718"/>
    </mc:Choice>
    <mc:Fallback xmlns="">
      <p:transition spd="slow" advTm="47718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2039928"/>
            <a:ext cx="8001000" cy="43608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TableILP</a:t>
            </a:r>
            <a:r>
              <a:rPr lang="en-US" dirty="0" smtClean="0"/>
              <a:t>: Main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50013" y="762000"/>
            <a:ext cx="5544331" cy="76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0" dirty="0" smtClean="0"/>
              <a:t>Search for the best </a:t>
            </a:r>
            <a:r>
              <a:rPr lang="en-US" sz="2000" dirty="0" smtClean="0"/>
              <a:t>Support Graph</a:t>
            </a:r>
            <a:r>
              <a:rPr lang="en-US" sz="2000" b="0" dirty="0"/>
              <a:t> </a:t>
            </a:r>
            <a:r>
              <a:rPr lang="en-US" sz="2000" b="0" dirty="0" smtClean="0"/>
              <a:t>connecting</a:t>
            </a:r>
            <a:br>
              <a:rPr lang="en-US" sz="2000" b="0" dirty="0" smtClean="0"/>
            </a:br>
            <a:r>
              <a:rPr lang="en-US" sz="2000" b="0" dirty="0" smtClean="0"/>
              <a:t>the Question to an Answer through Tables.</a:t>
            </a:r>
            <a:endParaRPr lang="en-US" sz="2000" b="0" dirty="0"/>
          </a:p>
        </p:txBody>
      </p:sp>
      <p:sp>
        <p:nvSpPr>
          <p:cNvPr id="8" name="TextBox 7"/>
          <p:cNvSpPr txBox="1"/>
          <p:nvPr/>
        </p:nvSpPr>
        <p:spPr>
          <a:xfrm rot="20972274">
            <a:off x="6099737" y="667296"/>
            <a:ext cx="2736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adley Hand Bold"/>
                <a:cs typeface="Bradley Hand Bold"/>
              </a:rPr>
              <a:t>L</a:t>
            </a:r>
            <a: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ink this information</a:t>
            </a:r>
            <a:b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</a:br>
            <a: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to identify the best</a:t>
            </a:r>
            <a:b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</a:br>
            <a: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supported answer!</a:t>
            </a:r>
            <a:endParaRPr lang="en-US" sz="2000" b="0" dirty="0">
              <a:solidFill>
                <a:srgbClr val="FF0000"/>
              </a:solidFill>
              <a:latin typeface="Bradley Hand Bold"/>
              <a:cs typeface="Bradley Hand Bold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69642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450"/>
    </mc:Choice>
    <mc:Fallback xmlns="">
      <p:transition spd="slow" advTm="2445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TableILP</a:t>
            </a:r>
            <a:r>
              <a:rPr lang="en-US" dirty="0" smtClean="0"/>
              <a:t>: Main Idea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1461" y="2031417"/>
            <a:ext cx="8002024" cy="4369383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50013" y="762000"/>
            <a:ext cx="5544331" cy="76431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000" b="0" dirty="0" smtClean="0"/>
              <a:t>Search for the best </a:t>
            </a:r>
            <a:r>
              <a:rPr lang="en-US" sz="2000" dirty="0" smtClean="0"/>
              <a:t>Support Graph</a:t>
            </a:r>
            <a:r>
              <a:rPr lang="en-US" sz="2000" b="0" dirty="0"/>
              <a:t> </a:t>
            </a:r>
            <a:r>
              <a:rPr lang="en-US" sz="2000" b="0" dirty="0" smtClean="0"/>
              <a:t>connecting</a:t>
            </a:r>
            <a:br>
              <a:rPr lang="en-US" sz="2000" b="0" dirty="0" smtClean="0"/>
            </a:br>
            <a:r>
              <a:rPr lang="en-US" sz="2000" b="0" dirty="0" smtClean="0"/>
              <a:t>the Question to an Answer through Tables.</a:t>
            </a:r>
            <a:endParaRPr lang="en-US" sz="2000" b="0" dirty="0"/>
          </a:p>
        </p:txBody>
      </p:sp>
      <p:sp>
        <p:nvSpPr>
          <p:cNvPr id="12" name="TextBox 11"/>
          <p:cNvSpPr txBox="1"/>
          <p:nvPr/>
        </p:nvSpPr>
        <p:spPr>
          <a:xfrm rot="20972274">
            <a:off x="6099737" y="667296"/>
            <a:ext cx="273664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Bradley Hand Bold"/>
                <a:cs typeface="Bradley Hand Bold"/>
              </a:rPr>
              <a:t>L</a:t>
            </a:r>
            <a: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ink this information</a:t>
            </a:r>
            <a:b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</a:br>
            <a: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to identify the best</a:t>
            </a:r>
            <a:b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</a:br>
            <a:r>
              <a:rPr lang="en-US" sz="2000" b="0" dirty="0" smtClean="0">
                <a:solidFill>
                  <a:srgbClr val="FF0000"/>
                </a:solidFill>
                <a:latin typeface="Bradley Hand Bold"/>
                <a:cs typeface="Bradley Hand Bold"/>
              </a:rPr>
              <a:t>supported answer!</a:t>
            </a:r>
            <a:endParaRPr lang="en-US" sz="2000" b="0" dirty="0">
              <a:solidFill>
                <a:srgbClr val="FF0000"/>
              </a:solidFill>
              <a:latin typeface="Bradley Hand Bold"/>
              <a:cs typeface="Bradley Hand Bold"/>
            </a:endParaRPr>
          </a:p>
        </p:txBody>
      </p:sp>
    </p:spTree>
    <p:extLst>
      <p:ext uri="{BB962C8B-B14F-4D97-AF65-F5344CB8AC3E}">
        <p14:creationId xmlns:p14="http://schemas.microsoft.com/office/powerpoint/2010/main" val="3776793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9670"/>
    </mc:Choice>
    <mc:Fallback xmlns="">
      <p:transition spd="slow" advTm="1967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 err="1" smtClean="0"/>
              <a:t>TableILP</a:t>
            </a:r>
            <a:r>
              <a:rPr lang="en-US" dirty="0" smtClean="0"/>
              <a:t> Solver: Overview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609600"/>
          </a:xfrm>
        </p:spPr>
        <p:txBody>
          <a:bodyPr/>
          <a:lstStyle/>
          <a:p>
            <a:pPr marL="0" indent="0">
              <a:buNone/>
            </a:pPr>
            <a:r>
              <a:rPr lang="en-US" sz="1900" dirty="0" smtClean="0"/>
              <a:t>A discrete constrained </a:t>
            </a:r>
            <a:r>
              <a:rPr lang="en-US" sz="1900" b="1" dirty="0" smtClean="0"/>
              <a:t>optimization</a:t>
            </a:r>
            <a:r>
              <a:rPr lang="en-US" sz="1900" dirty="0" smtClean="0"/>
              <a:t> approach to QA for multiple-choice questions</a:t>
            </a:r>
          </a:p>
          <a:p>
            <a:r>
              <a:rPr lang="en-US" sz="1600" dirty="0"/>
              <a:t>for each given question and candidate answers, we automatically generate a corresponding ILP objective and a set of constraints. </a:t>
            </a:r>
          </a:p>
          <a:p>
            <a:pPr marL="0" indent="0">
              <a:buNone/>
            </a:pPr>
            <a:endParaRPr 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457200" y="1752600"/>
            <a:ext cx="8229600" cy="3048000"/>
            <a:chOff x="457200" y="1524000"/>
            <a:chExt cx="8229600" cy="3048000"/>
          </a:xfrm>
        </p:grpSpPr>
        <p:sp>
          <p:nvSpPr>
            <p:cNvPr id="20" name="Rectangle 19"/>
            <p:cNvSpPr/>
            <p:nvPr/>
          </p:nvSpPr>
          <p:spPr>
            <a:xfrm>
              <a:off x="457200" y="1524000"/>
              <a:ext cx="8229600" cy="304800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/>
            <p:cNvSpPr/>
            <p:nvPr/>
          </p:nvSpPr>
          <p:spPr>
            <a:xfrm>
              <a:off x="3581400" y="1777424"/>
              <a:ext cx="1371600" cy="965776"/>
            </a:xfrm>
            <a:prstGeom prst="rect">
              <a:avLst/>
            </a:prstGeom>
            <a:solidFill>
              <a:schemeClr val="accent1"/>
            </a:solidFill>
            <a:ln>
              <a:solidFill>
                <a:schemeClr val="tx2"/>
              </a:solidFill>
            </a:ln>
          </p:spPr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ILP model builder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7" name="Down Arrow 6"/>
            <p:cNvSpPr/>
            <p:nvPr/>
          </p:nvSpPr>
          <p:spPr>
            <a:xfrm rot="16200000">
              <a:off x="2895599" y="1828800"/>
              <a:ext cx="228601" cy="1143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an 8"/>
            <p:cNvSpPr/>
            <p:nvPr/>
          </p:nvSpPr>
          <p:spPr>
            <a:xfrm>
              <a:off x="2133600" y="2590801"/>
              <a:ext cx="685800" cy="1066800"/>
            </a:xfrm>
            <a:prstGeom prst="can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8859" y="1524000"/>
              <a:ext cx="1879541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Question Q</a:t>
              </a:r>
              <a:r>
                <a:rPr lang="en-US" sz="1600" dirty="0"/>
                <a:t> </a:t>
              </a:r>
              <a:r>
                <a:rPr lang="en-US" sz="1600" dirty="0" smtClean="0"/>
                <a:t>with</a:t>
              </a:r>
              <a:br>
                <a:rPr lang="en-US" sz="1600" dirty="0" smtClean="0"/>
              </a:br>
              <a:r>
                <a:rPr lang="en-US" sz="1600" dirty="0" smtClean="0"/>
                <a:t>answer options A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38200" y="2819400"/>
              <a:ext cx="1279016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 smtClean="0"/>
                <a:t>Knowledge</a:t>
              </a:r>
              <a:br>
                <a:rPr lang="en-US" sz="1600" dirty="0" smtClean="0"/>
              </a:br>
              <a:r>
                <a:rPr lang="en-US" sz="1600" dirty="0" smtClean="0"/>
                <a:t>Tables T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75023" y="1828800"/>
              <a:ext cx="990600" cy="914400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bg1"/>
                  </a:solidFill>
                </a:rPr>
                <a:t>ILP</a:t>
              </a:r>
              <a:br>
                <a:rPr lang="en-US" b="0" dirty="0" smtClean="0">
                  <a:solidFill>
                    <a:schemeClr val="bg1"/>
                  </a:solidFill>
                </a:rPr>
              </a:br>
              <a:r>
                <a:rPr lang="en-US" b="0" dirty="0" smtClean="0">
                  <a:solidFill>
                    <a:schemeClr val="bg1"/>
                  </a:solidFill>
                </a:rPr>
                <a:t>engine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14" name="Down Arrow 13"/>
            <p:cNvSpPr/>
            <p:nvPr/>
          </p:nvSpPr>
          <p:spPr>
            <a:xfrm rot="16200000">
              <a:off x="5448300" y="1714500"/>
              <a:ext cx="228600" cy="12192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Down Arrow 14"/>
            <p:cNvSpPr/>
            <p:nvPr/>
          </p:nvSpPr>
          <p:spPr>
            <a:xfrm>
              <a:off x="7713134" y="2226728"/>
              <a:ext cx="287866" cy="973672"/>
            </a:xfrm>
            <a:prstGeom prst="downArrow">
              <a:avLst/>
            </a:prstGeom>
            <a:solidFill>
              <a:srgbClr val="7F7F7F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Down Arrow 15"/>
            <p:cNvSpPr/>
            <p:nvPr/>
          </p:nvSpPr>
          <p:spPr>
            <a:xfrm rot="16200000">
              <a:off x="2895600" y="1371601"/>
              <a:ext cx="228600" cy="1143000"/>
            </a:xfrm>
            <a:prstGeom prst="downArrow">
              <a:avLst/>
            </a:prstGeom>
            <a:solidFill>
              <a:schemeClr val="accent1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438400" y="2362199"/>
              <a:ext cx="152400" cy="30480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102882" y="3200400"/>
                  <a:ext cx="1574470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a</a:t>
                  </a:r>
                  <a:r>
                    <a:rPr lang="en-US" sz="1600" baseline="-25000" dirty="0" err="1"/>
                    <a:t>i</a:t>
                  </a:r>
                  <a:r>
                    <a:rPr lang="en-US" sz="16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charset="0"/>
                        </a:rPr>
                        <m:t>∈</m:t>
                      </m:r>
                    </m:oMath>
                  </a14:m>
                  <a:r>
                    <a:rPr lang="en-US" sz="1600" dirty="0" smtClean="0">
                      <a:solidFill>
                        <a:srgbClr val="FF0000"/>
                      </a:solidFill>
                    </a:rPr>
                    <a:t> </a:t>
                  </a:r>
                  <a:r>
                    <a:rPr lang="en-US" sz="1600" dirty="0" smtClean="0"/>
                    <a:t>A with</a:t>
                  </a:r>
                  <a:br>
                    <a:rPr lang="en-US" sz="1600" dirty="0" smtClean="0"/>
                  </a:br>
                  <a:r>
                    <a:rPr lang="en-US" sz="1600" i="1" dirty="0" smtClean="0">
                      <a:solidFill>
                        <a:srgbClr val="008000"/>
                      </a:solidFill>
                    </a:rPr>
                    <a:t>support graph</a:t>
                  </a:r>
                  <a:r>
                    <a:rPr lang="en-US" sz="1600" dirty="0" smtClean="0"/>
                    <a:t/>
                  </a:r>
                  <a:br>
                    <a:rPr lang="en-US" sz="1600" dirty="0" smtClean="0"/>
                  </a:br>
                  <a:r>
                    <a:rPr lang="en-US" sz="1600" dirty="0" smtClean="0"/>
                    <a:t>+ </a:t>
                  </a:r>
                  <a:r>
                    <a:rPr lang="en-US" sz="1600" dirty="0" smtClean="0">
                      <a:solidFill>
                        <a:srgbClr val="008000"/>
                      </a:solidFill>
                    </a:rPr>
                    <a:t>score</a:t>
                  </a:r>
                  <a:endParaRPr lang="en-US" sz="1600" dirty="0">
                    <a:solidFill>
                      <a:srgbClr val="00800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02882" y="3200400"/>
                  <a:ext cx="1574470" cy="83099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63" t="-2206" r="-1550" b="-882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5047967" y="1828800"/>
              <a:ext cx="1048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1600" b="0" dirty="0"/>
                <a:t>(T,Q,A)</a:t>
              </a:r>
              <a:endParaRPr lang="en-US" sz="2000" b="0" dirty="0" smtClean="0"/>
            </a:p>
          </p:txBody>
        </p:sp>
        <p:sp>
          <p:nvSpPr>
            <p:cNvPr id="25" name="Down Arrow 24"/>
            <p:cNvSpPr/>
            <p:nvPr/>
          </p:nvSpPr>
          <p:spPr>
            <a:xfrm rot="10800000">
              <a:off x="3810000" y="2743200"/>
              <a:ext cx="228600" cy="381000"/>
            </a:xfrm>
            <a:prstGeom prst="downArrow">
              <a:avLst/>
            </a:prstGeom>
            <a:solidFill>
              <a:schemeClr val="accent4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124200" y="3124200"/>
              <a:ext cx="1371600" cy="6858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rtlCol="0" anchor="ctr"/>
            <a:lstStyle/>
            <a:p>
              <a:pPr algn="ctr"/>
              <a:r>
                <a:rPr lang="en-US" b="0" dirty="0" smtClean="0">
                  <a:solidFill>
                    <a:schemeClr val="bg1"/>
                  </a:solidFill>
                </a:rPr>
                <a:t>Alignment component</a:t>
              </a:r>
              <a:endParaRPr lang="en-US" b="0" dirty="0">
                <a:solidFill>
                  <a:schemeClr val="bg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 rot="16200000">
              <a:off x="7470423" y="1905000"/>
              <a:ext cx="152401" cy="762002"/>
            </a:xfrm>
            <a:prstGeom prst="rect">
              <a:avLst/>
            </a:prstGeom>
            <a:solidFill>
              <a:srgbClr val="7F7F7F"/>
            </a:solidFill>
            <a:ln>
              <a:noFill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2609994" y="3810000"/>
              <a:ext cx="2579252" cy="5847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0" dirty="0" smtClean="0"/>
                <a:t>Word and short-phrase</a:t>
              </a:r>
              <a:br>
                <a:rPr lang="en-US" sz="1600" b="0" dirty="0" smtClean="0"/>
              </a:br>
              <a:r>
                <a:rPr lang="en-US" sz="1600" b="0" dirty="0" smtClean="0"/>
                <a:t>level entailment / similarity</a:t>
              </a:r>
              <a:endParaRPr lang="en-US" sz="1600" b="0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838200" y="4953000"/>
            <a:ext cx="7482763" cy="1391835"/>
            <a:chOff x="838200" y="4953000"/>
            <a:chExt cx="7482763" cy="1391835"/>
          </a:xfrm>
        </p:grpSpPr>
        <p:pic>
          <p:nvPicPr>
            <p:cNvPr id="26" name="Picture 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200" y="4953000"/>
              <a:ext cx="2975112" cy="13918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838200" y="5448862"/>
              <a:ext cx="104803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M</a:t>
              </a:r>
              <a:r>
                <a:rPr lang="en-US" sz="1600" b="0" dirty="0"/>
                <a:t>(T,Q,A)</a:t>
              </a:r>
              <a:endParaRPr lang="en-US" sz="2000" b="0" dirty="0" smtClean="0"/>
            </a:p>
          </p:txBody>
        </p:sp>
        <p:sp>
          <p:nvSpPr>
            <p:cNvPr id="30" name="Down Arrow 29"/>
            <p:cNvSpPr/>
            <p:nvPr/>
          </p:nvSpPr>
          <p:spPr>
            <a:xfrm rot="16200000">
              <a:off x="2095500" y="5344118"/>
              <a:ext cx="228600" cy="609600"/>
            </a:xfrm>
            <a:prstGeom prst="downArrow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096000" y="5257800"/>
              <a:ext cx="2224963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0" dirty="0"/>
                <a:t>O</a:t>
              </a:r>
              <a:r>
                <a:rPr lang="en-US" b="0" dirty="0" smtClean="0"/>
                <a:t>ptimization using</a:t>
              </a:r>
              <a:br>
                <a:rPr lang="en-US" b="0" dirty="0" smtClean="0"/>
              </a:br>
              <a:r>
                <a:rPr lang="en-US" b="0" dirty="0" smtClean="0"/>
                <a:t>Integer Linear </a:t>
              </a:r>
              <a:r>
                <a:rPr lang="en-US" b="0" dirty="0" err="1" smtClean="0"/>
                <a:t>Prog</a:t>
              </a:r>
              <a:r>
                <a:rPr lang="en-US" b="0" dirty="0" smtClean="0"/>
                <a:t>.</a:t>
              </a:r>
              <a:br>
                <a:rPr lang="en-US" b="0" dirty="0" smtClean="0"/>
              </a:br>
              <a:r>
                <a:rPr lang="en-US" b="0" dirty="0" smtClean="0"/>
                <a:t>formalism</a:t>
              </a:r>
              <a:endParaRPr lang="en-US" b="0" dirty="0"/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123905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5844"/>
    </mc:Choice>
    <mc:Fallback xmlns="">
      <p:transition spd="slow" advTm="5584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Approach: Integer Linear Program (ILP)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762000"/>
            <a:ext cx="8991600" cy="5791200"/>
          </a:xfrm>
        </p:spPr>
        <p:txBody>
          <a:bodyPr/>
          <a:lstStyle/>
          <a:p>
            <a:pPr marL="400050" lvl="1" indent="0">
              <a:buNone/>
            </a:pPr>
            <a:r>
              <a:rPr lang="en-US" sz="2000" b="1" i="1" dirty="0" smtClean="0"/>
              <a:t>Goal: Design ILP constraints C and objective function F, </a:t>
            </a:r>
            <a:r>
              <a:rPr lang="en-US" sz="2000" b="1" i="1" dirty="0" err="1" smtClean="0"/>
              <a:t>s.t.</a:t>
            </a:r>
            <a:r>
              <a:rPr lang="en-US" sz="2000" b="1" i="1" dirty="0" smtClean="0"/>
              <a:t/>
            </a:r>
            <a:br>
              <a:rPr lang="en-US" sz="2000" b="1" i="1" dirty="0" smtClean="0"/>
            </a:br>
            <a:r>
              <a:rPr lang="en-US" sz="2000" b="1" i="1" dirty="0" smtClean="0"/>
              <a:t>maximizing F subject to C yields a “desirable” support graph</a:t>
            </a:r>
          </a:p>
          <a:p>
            <a:pPr marL="5715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Variables</a:t>
            </a:r>
            <a:r>
              <a:rPr lang="en-US" sz="2000" dirty="0"/>
              <a:t> define the space of “support graphs</a:t>
            </a:r>
            <a:r>
              <a:rPr lang="en-US" sz="2000" dirty="0" smtClean="0"/>
              <a:t>”</a:t>
            </a:r>
          </a:p>
          <a:p>
            <a:pPr lvl="1"/>
            <a:r>
              <a:rPr lang="en-US" sz="1800" dirty="0" smtClean="0"/>
              <a:t>Which nodes + edges between lexical units are </a:t>
            </a:r>
            <a:r>
              <a:rPr lang="en-US" sz="1800" u="sng" dirty="0" smtClean="0"/>
              <a:t>active</a:t>
            </a:r>
            <a:r>
              <a:rPr lang="en-US" sz="1800" dirty="0" smtClean="0"/>
              <a:t>?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Objective </a:t>
            </a:r>
            <a:r>
              <a:rPr lang="en-US" sz="2000" b="1" dirty="0"/>
              <a:t>Function: </a:t>
            </a:r>
            <a:r>
              <a:rPr lang="en-US" sz="2000" dirty="0"/>
              <a:t>“better” support graphs = higher objective value</a:t>
            </a:r>
          </a:p>
          <a:p>
            <a:pPr lvl="1"/>
            <a:r>
              <a:rPr lang="en-US" sz="1800" dirty="0"/>
              <a:t>Reward active units, high lexical match links, column header match, </a:t>
            </a:r>
            <a:r>
              <a:rPr lang="is-IS" sz="1800" dirty="0"/>
              <a:t>…</a:t>
            </a:r>
            <a:endParaRPr lang="en-US" sz="1800" dirty="0"/>
          </a:p>
          <a:p>
            <a:pPr lvl="1"/>
            <a:r>
              <a:rPr lang="en-US" sz="1800" dirty="0" smtClean="0"/>
              <a:t>Penalize </a:t>
            </a:r>
            <a:r>
              <a:rPr lang="en-US" sz="1800" dirty="0"/>
              <a:t>spurious overuse of frequently occurring </a:t>
            </a:r>
            <a:r>
              <a:rPr lang="en-US" sz="1800" dirty="0" smtClean="0"/>
              <a:t>terms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Constraints</a:t>
            </a:r>
            <a:endParaRPr lang="en-US" sz="2000" b="1" dirty="0"/>
          </a:p>
          <a:p>
            <a:pPr lvl="1"/>
            <a:r>
              <a:rPr lang="en-US" sz="2000" dirty="0" smtClean="0"/>
              <a:t>~50 high-level constraints </a:t>
            </a:r>
          </a:p>
          <a:p>
            <a:pPr lvl="2"/>
            <a:r>
              <a:rPr lang="en-US" sz="1600" dirty="0"/>
              <a:t>Basic </a:t>
            </a:r>
            <a:r>
              <a:rPr lang="en-US" sz="1600" dirty="0" smtClean="0"/>
              <a:t>Lookup</a:t>
            </a:r>
            <a:r>
              <a:rPr lang="en-US" sz="1600" dirty="0"/>
              <a:t>, Parallel Evidence, Evidence Chaining, Semantic Relation Matching</a:t>
            </a:r>
            <a:endParaRPr lang="en-US" sz="1600" dirty="0" smtClean="0"/>
          </a:p>
          <a:p>
            <a:pPr lvl="1"/>
            <a:r>
              <a:rPr lang="en-US" sz="2000" dirty="0" smtClean="0"/>
              <a:t>Examples: connectedness</a:t>
            </a:r>
            <a:r>
              <a:rPr lang="en-US" sz="2000" dirty="0"/>
              <a:t>, question coverage, appropriate table </a:t>
            </a:r>
            <a:r>
              <a:rPr lang="en-US" sz="2000" dirty="0" smtClean="0"/>
              <a:t>use</a:t>
            </a:r>
            <a:endParaRPr lang="en-US" sz="2000" dirty="0"/>
          </a:p>
          <a:p>
            <a:pPr marL="400050" lvl="1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marL="0" indent="0">
              <a:buNone/>
            </a:pPr>
            <a:endParaRPr lang="en-US" sz="1800" b="1" dirty="0" smtClean="0"/>
          </a:p>
          <a:p>
            <a:pPr lvl="1"/>
            <a:endParaRPr lang="en-US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50F06C-DC55-49E8-966D-651E62CB7ADF}" type="slidenum">
              <a:rPr lang="en-US" smtClean="0"/>
              <a:pPr/>
              <a:t>9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1935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4706"/>
    </mc:Choice>
    <mc:Fallback xmlns="">
      <p:transition spd="slow" advTm="74706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2.8|27|5.3|3.5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4|19.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4.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9.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88.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.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1.8|62.3|0.1|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3|8.8|10.8|25.3|7.6|4.6|2.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2|22.5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|16.5|1.5|20.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0.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4.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6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23.3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3.5"/>
</p:tagLst>
</file>

<file path=ppt/theme/theme1.xml><?xml version="1.0" encoding="utf-8"?>
<a:theme xmlns:a="http://schemas.openxmlformats.org/drawingml/2006/main" name="Default Design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t" anchorCtr="0" compatLnSpc="1">
        <a:prstTxWarp prst="textNoShape">
          <a:avLst/>
        </a:prstTxWarp>
        <a:no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14611</TotalTime>
  <Words>2226</Words>
  <Application>Microsoft Macintosh PowerPoint</Application>
  <PresentationFormat>On-screen Show (4:3)</PresentationFormat>
  <Paragraphs>493</Paragraphs>
  <Slides>28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Bradley Hand Bold</vt:lpstr>
      <vt:lpstr>Cambria Math</vt:lpstr>
      <vt:lpstr>Lucida Grande</vt:lpstr>
      <vt:lpstr>Symbol</vt:lpstr>
      <vt:lpstr>Wingdings</vt:lpstr>
      <vt:lpstr>Arial</vt:lpstr>
      <vt:lpstr>Default Design</vt:lpstr>
      <vt:lpstr>TableILP:  Semi-Structured Reasoning for Answering Science Questions</vt:lpstr>
      <vt:lpstr>PowerPoint Presentation</vt:lpstr>
      <vt:lpstr> Semi-Structured Inference</vt:lpstr>
      <vt:lpstr> Knowledge as Relational Tables</vt:lpstr>
      <vt:lpstr> TableILP: Main Idea</vt:lpstr>
      <vt:lpstr> TableILP: Main Idea</vt:lpstr>
      <vt:lpstr> TableILP: Main Idea</vt:lpstr>
      <vt:lpstr> TableILP Solver: Overview</vt:lpstr>
      <vt:lpstr> Approach: Integer Linear Program (ILP) Model</vt:lpstr>
      <vt:lpstr>Evaluation</vt:lpstr>
      <vt:lpstr> Results: Same Knowledge</vt:lpstr>
      <vt:lpstr> Results </vt:lpstr>
      <vt:lpstr> Conclusions</vt:lpstr>
      <vt:lpstr>Extra Slides</vt:lpstr>
      <vt:lpstr> Knowledge as Relational Tables</vt:lpstr>
      <vt:lpstr> Relation Involving Which Objects?</vt:lpstr>
      <vt:lpstr> Semi-Structured Inference: Challenge #2</vt:lpstr>
      <vt:lpstr> Evaluation: Ablation Study</vt:lpstr>
      <vt:lpstr> Aristo: Ensemble Approach</vt:lpstr>
      <vt:lpstr> Three Takeaways</vt:lpstr>
      <vt:lpstr> Aristo’s Tablestore</vt:lpstr>
      <vt:lpstr> ILP Complexity, Scalability</vt:lpstr>
      <vt:lpstr> ILP Model</vt:lpstr>
      <vt:lpstr> ILP Model: Constraints</vt:lpstr>
      <vt:lpstr> Assessing Brittleness: Question Perturbation</vt:lpstr>
      <vt:lpstr> Results: Exploiting Structured Knowledge</vt:lpstr>
      <vt:lpstr> Standardized Tests as an AI Challenge</vt:lpstr>
      <vt:lpstr> Two Approaches to Question Answering</vt:lpstr>
    </vt:vector>
  </TitlesOfParts>
  <Company>SRI International</Company>
  <LinksUpToDate>false</LinksUpToDate>
  <SharedDoc>false</SharedDoc>
  <HyperlinksChanged>false</HyperlinksChanged>
  <AppVersion>15.0022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AIC</dc:creator>
  <cp:lastModifiedBy>Khashabi, Daniel</cp:lastModifiedBy>
  <cp:revision>715</cp:revision>
  <dcterms:created xsi:type="dcterms:W3CDTF">2004-06-21T21:41:43Z</dcterms:created>
  <dcterms:modified xsi:type="dcterms:W3CDTF">2016-07-13T19:57:14Z</dcterms:modified>
</cp:coreProperties>
</file>