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</p:sldIdLst>
  <p:sldSz cx="23317200" cy="30175200"/>
  <p:notesSz cx="6858000" cy="93821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6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6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6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6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04">
          <p15:clr>
            <a:srgbClr val="A4A3A4"/>
          </p15:clr>
        </p15:guide>
        <p15:guide id="2" pos="73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A3D5D9"/>
    <a:srgbClr val="A3F1FB"/>
    <a:srgbClr val="FFDFDE"/>
    <a:srgbClr val="B3CCFF"/>
    <a:srgbClr val="FFAAA0"/>
    <a:srgbClr val="E5EEFF"/>
    <a:srgbClr val="D5E3FF"/>
    <a:srgbClr val="000066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823" autoAdjust="0"/>
  </p:normalViewPr>
  <p:slideViewPr>
    <p:cSldViewPr>
      <p:cViewPr>
        <p:scale>
          <a:sx n="63" d="100"/>
          <a:sy n="63" d="100"/>
        </p:scale>
        <p:origin x="1048" y="-6984"/>
      </p:cViewPr>
      <p:guideLst>
        <p:guide orient="horz" pos="9504"/>
        <p:guide pos="73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9425" y="9374188"/>
            <a:ext cx="19818350" cy="6467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7263" y="17098963"/>
            <a:ext cx="16322675" cy="7712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98290-7C32-4C0D-8611-D717664A23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0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AE900-E79D-4CE5-AA16-25446CF336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0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05288" y="1208088"/>
            <a:ext cx="5246687" cy="25746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5225" y="1208088"/>
            <a:ext cx="15587663" cy="2574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984D2-465C-404C-B177-20FB4D6932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1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FC0BC-6E9F-49D3-92CA-C32ADE2249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00" y="19389725"/>
            <a:ext cx="19819938" cy="5994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1500" y="12788900"/>
            <a:ext cx="19819938" cy="66008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F198B-5319-4FA4-8B22-F788F9E456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5225" y="7040563"/>
            <a:ext cx="10417175" cy="199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34800" y="7040563"/>
            <a:ext cx="10417175" cy="199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989F7-864C-4525-B62C-5CB99B074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1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225" y="6754813"/>
            <a:ext cx="10302875" cy="2814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5225" y="9569450"/>
            <a:ext cx="10302875" cy="17386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4338" y="6754813"/>
            <a:ext cx="10307637" cy="2814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4338" y="9569450"/>
            <a:ext cx="10307637" cy="17386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FDF79-A8A5-480E-9B1B-F777FFD7F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19356-DFFB-449D-AEA9-D0B044B7DD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D10F4-227D-4F53-B7FF-E6CBB66FF5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1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25" y="1201738"/>
            <a:ext cx="7672388" cy="51133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7013" y="1201738"/>
            <a:ext cx="13034962" cy="257540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225" y="6315075"/>
            <a:ext cx="7672388" cy="2064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24120-4279-48F6-BF66-357BACEF41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413" y="21123275"/>
            <a:ext cx="13990637" cy="2492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0413" y="2695575"/>
            <a:ext cx="13990637" cy="18105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413" y="23615650"/>
            <a:ext cx="13990637" cy="3541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E0DEA-0739-4F03-8933-E2E0C3CCF5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65225" y="1208088"/>
            <a:ext cx="209867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3502" tIns="156751" rIns="313502" bIns="1567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5225" y="7040563"/>
            <a:ext cx="20986750" cy="199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5225" y="27478038"/>
            <a:ext cx="54419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>
            <a:lvl1pPr algn="l" defTabSz="3135313">
              <a:defRPr sz="4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66075" y="27478038"/>
            <a:ext cx="73850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>
            <a:lvl1pPr defTabSz="3135313">
              <a:defRPr sz="4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710025" y="27478038"/>
            <a:ext cx="54419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>
            <a:lvl1pPr algn="r" defTabSz="3135313">
              <a:defRPr sz="4800"/>
            </a:lvl1pPr>
          </a:lstStyle>
          <a:p>
            <a:fld id="{97B8747F-F0C5-4AA0-BA3B-329EF15151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34" charset="0"/>
        </a:defRPr>
      </a:lvl2pPr>
      <a:lvl3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34" charset="0"/>
        </a:defRPr>
      </a:lvl3pPr>
      <a:lvl4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34" charset="0"/>
        </a:defRPr>
      </a:lvl4pPr>
      <a:lvl5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34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34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34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34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34" charset="0"/>
        </a:defRPr>
      </a:lvl9pPr>
    </p:titleStyle>
    <p:bodyStyle>
      <a:lvl1pPr marL="1176338" indent="-1176338" algn="l" defTabSz="3135313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2547938" indent="-981075" algn="l" defTabSz="3135313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3919538" indent="-784225" algn="l" defTabSz="3135313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5486400" indent="-784225" algn="l" defTabSz="3135313" rtl="0" fontAlgn="base">
        <a:spcBef>
          <a:spcPct val="2000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</a:defRPr>
      </a:lvl4pPr>
      <a:lvl5pPr marL="7053263" indent="-782638" algn="l" defTabSz="313531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jpeg"/><Relationship Id="rId8" Type="http://schemas.openxmlformats.org/officeDocument/2006/relationships/image" Target="../media/image7.png"/><Relationship Id="rId9" Type="http://schemas.openxmlformats.org/officeDocument/2006/relationships/image" Target="../media/image8.jpe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DFD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 bwMode="auto">
          <a:xfrm>
            <a:off x="376514" y="8794120"/>
            <a:ext cx="11663086" cy="8294260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388004" y="1337113"/>
            <a:ext cx="224028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algn="l" defTabSz="313531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algn="l" defTabSz="3135313">
              <a:defRPr>
                <a:solidFill>
                  <a:schemeClr val="tx1"/>
                </a:solidFill>
                <a:latin typeface="Arial" pitchFamily="34" charset="0"/>
              </a:defRPr>
            </a:lvl3pPr>
            <a:lvl4pPr algn="l" defTabSz="3135313"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 defTabSz="3135313">
              <a:defRPr>
                <a:solidFill>
                  <a:schemeClr val="tx1"/>
                </a:solidFill>
                <a:latin typeface="Arial" pitchFamily="34" charset="0"/>
              </a:defRPr>
            </a:lvl5pPr>
            <a:lvl6pPr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6100" b="1" dirty="0"/>
              <a:t>Semi-Structured Reasoning</a:t>
            </a:r>
            <a:br>
              <a:rPr lang="en-US" sz="6100" b="1" dirty="0"/>
            </a:br>
            <a:r>
              <a:rPr lang="en-US" sz="6100" b="1" dirty="0"/>
              <a:t>for Answering Science Questions</a:t>
            </a:r>
            <a:endParaRPr lang="en-US" sz="6100" b="1" dirty="0">
              <a:solidFill>
                <a:srgbClr val="000066"/>
              </a:solidFill>
            </a:endParaRP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auto">
          <a:xfrm>
            <a:off x="2711887" y="3245119"/>
            <a:ext cx="17800642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algn="l" defTabSz="313531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algn="l" defTabSz="3135313">
              <a:defRPr>
                <a:solidFill>
                  <a:schemeClr val="tx1"/>
                </a:solidFill>
                <a:latin typeface="Arial" pitchFamily="34" charset="0"/>
              </a:defRPr>
            </a:lvl3pPr>
            <a:lvl4pPr algn="l" defTabSz="3135313"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 defTabSz="3135313">
              <a:defRPr>
                <a:solidFill>
                  <a:schemeClr val="tx1"/>
                </a:solidFill>
                <a:latin typeface="Arial" pitchFamily="34" charset="0"/>
              </a:defRPr>
            </a:lvl5pPr>
            <a:lvl6pPr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3600" dirty="0" smtClean="0"/>
              <a:t>Daniel Khashabi, Dan Roth (UIUC) </a:t>
            </a:r>
          </a:p>
          <a:p>
            <a:r>
              <a:rPr lang="en-US" sz="3200" dirty="0" err="1"/>
              <a:t>Tushar</a:t>
            </a:r>
            <a:r>
              <a:rPr lang="en-US" sz="3200" dirty="0"/>
              <a:t> </a:t>
            </a:r>
            <a:r>
              <a:rPr lang="en-US" sz="3200" dirty="0" err="1" smtClean="0"/>
              <a:t>Khot</a:t>
            </a:r>
            <a:r>
              <a:rPr lang="en-US" sz="3200" dirty="0" smtClean="0"/>
              <a:t>, Ashish Sabharwal, Peter </a:t>
            </a:r>
            <a:r>
              <a:rPr lang="en-US" sz="3200" dirty="0"/>
              <a:t>Clark, Oren </a:t>
            </a:r>
            <a:r>
              <a:rPr lang="en-US" sz="3200" dirty="0" err="1"/>
              <a:t>Etzioni</a:t>
            </a:r>
            <a:r>
              <a:rPr lang="en-US" sz="3200" dirty="0"/>
              <a:t> (Allen Institute for </a:t>
            </a:r>
            <a:r>
              <a:rPr lang="en-US" sz="3200" dirty="0" smtClean="0"/>
              <a:t>Artificial Intelligence)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9600" r="1463" b="17941"/>
          <a:stretch/>
        </p:blipFill>
        <p:spPr>
          <a:xfrm>
            <a:off x="15552398" y="-104112"/>
            <a:ext cx="7779090" cy="1488419"/>
          </a:xfrm>
          <a:prstGeom prst="rect">
            <a:avLst/>
          </a:prstGeom>
        </p:spPr>
      </p:pic>
      <p:sp>
        <p:nvSpPr>
          <p:cNvPr id="24" name="Folded Corner 23"/>
          <p:cNvSpPr/>
          <p:nvPr/>
        </p:nvSpPr>
        <p:spPr bwMode="auto">
          <a:xfrm>
            <a:off x="15518288" y="5225104"/>
            <a:ext cx="7075066" cy="1219201"/>
          </a:xfrm>
          <a:prstGeom prst="foldedCorner">
            <a:avLst/>
          </a:prstGeom>
          <a:solidFill>
            <a:srgbClr val="E5EE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638568" y="5225105"/>
            <a:ext cx="70581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Which physical structure would best help a bear </a:t>
            </a:r>
            <a:r>
              <a:rPr lang="en-US" sz="2400" dirty="0" smtClean="0"/>
              <a:t>to </a:t>
            </a:r>
            <a:r>
              <a:rPr lang="en-US" sz="2400" b="1" dirty="0" smtClean="0"/>
              <a:t>survive </a:t>
            </a:r>
            <a:r>
              <a:rPr lang="en-US" sz="2400" b="1" dirty="0"/>
              <a:t>a winter </a:t>
            </a:r>
            <a:r>
              <a:rPr lang="en-US" sz="2400" dirty="0"/>
              <a:t>in New York </a:t>
            </a:r>
            <a:r>
              <a:rPr lang="en-US" sz="2400" dirty="0" smtClean="0"/>
              <a:t>State? (A) big ears (B) black nose (C) </a:t>
            </a:r>
            <a:r>
              <a:rPr lang="en-US" sz="2400" b="1" dirty="0" smtClean="0"/>
              <a:t>thick fur </a:t>
            </a:r>
            <a:r>
              <a:rPr lang="en-US" sz="2400" dirty="0" smtClean="0"/>
              <a:t>(D) brown eyes</a:t>
            </a:r>
            <a:endParaRPr lang="en-US" sz="2400" dirty="0"/>
          </a:p>
        </p:txBody>
      </p:sp>
      <p:sp>
        <p:nvSpPr>
          <p:cNvPr id="106" name="Folded Corner 105"/>
          <p:cNvSpPr/>
          <p:nvPr/>
        </p:nvSpPr>
        <p:spPr bwMode="auto">
          <a:xfrm>
            <a:off x="15550362" y="6740071"/>
            <a:ext cx="7061484" cy="1794329"/>
          </a:xfrm>
          <a:prstGeom prst="foldedCorner">
            <a:avLst/>
          </a:prstGeom>
          <a:solidFill>
            <a:srgbClr val="E5EE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5550362" y="6714826"/>
            <a:ext cx="717480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A student puts two identical plants </a:t>
            </a:r>
            <a:r>
              <a:rPr lang="en-US" sz="2200" dirty="0" smtClean="0"/>
              <a:t>soil. She </a:t>
            </a:r>
            <a:r>
              <a:rPr lang="en-US" sz="2200" dirty="0"/>
              <a:t>gives them the same amount of water. </a:t>
            </a:r>
            <a:r>
              <a:rPr lang="en-US" sz="2200" dirty="0" smtClean="0"/>
              <a:t>She </a:t>
            </a:r>
            <a:r>
              <a:rPr lang="en-US" sz="2200" dirty="0"/>
              <a:t>puts one of these plants near a </a:t>
            </a:r>
            <a:r>
              <a:rPr lang="en-US" sz="2200" b="1" dirty="0"/>
              <a:t>sunny window </a:t>
            </a:r>
            <a:r>
              <a:rPr lang="en-US" sz="2200" dirty="0"/>
              <a:t>and the other in a dark room. </a:t>
            </a:r>
            <a:r>
              <a:rPr lang="en-US" sz="2200" dirty="0" smtClean="0"/>
              <a:t>This </a:t>
            </a:r>
            <a:r>
              <a:rPr lang="en-US" sz="2200" dirty="0"/>
              <a:t>experiment tests how the plants respond to </a:t>
            </a:r>
            <a:r>
              <a:rPr lang="en-US" sz="2200" dirty="0" smtClean="0"/>
              <a:t>(</a:t>
            </a:r>
            <a:r>
              <a:rPr lang="en-US" sz="2200" dirty="0"/>
              <a:t>A) </a:t>
            </a:r>
            <a:r>
              <a:rPr lang="en-US" sz="2200" b="1" dirty="0"/>
              <a:t>light</a:t>
            </a:r>
            <a:r>
              <a:rPr lang="en-US" sz="2200" dirty="0"/>
              <a:t> (B) air (C) water (D) soil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" name="Content Placeholder 2"/>
          <p:cNvSpPr txBox="1">
            <a:spLocks/>
          </p:cNvSpPr>
          <p:nvPr/>
        </p:nvSpPr>
        <p:spPr>
          <a:xfrm>
            <a:off x="327651" y="5342450"/>
            <a:ext cx="13668128" cy="3702537"/>
          </a:xfrm>
          <a:prstGeom prst="rect">
            <a:avLst/>
          </a:prstGeom>
        </p:spPr>
        <p:txBody>
          <a:bodyPr/>
          <a:lstStyle>
            <a:lvl1pPr marL="1176338" indent="-1176338" algn="l" defTabSz="3135313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7938" indent="-981075" algn="l" defTabSz="3135313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3919538" indent="-784225" algn="l" defTabSz="3135313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5486400" indent="-784225" algn="l" defTabSz="3135313" rtl="0" fontAlgn="base">
              <a:spcBef>
                <a:spcPct val="20000"/>
              </a:spcBef>
              <a:spcAft>
                <a:spcPct val="0"/>
              </a:spcAft>
              <a:buChar char="–"/>
              <a:defRPr sz="1300">
                <a:solidFill>
                  <a:schemeClr val="tx1"/>
                </a:solidFill>
                <a:latin typeface="+mn-lt"/>
              </a:defRPr>
            </a:lvl4pPr>
            <a:lvl5pPr marL="7053263" indent="-782638" algn="l" defTabSz="313531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7510463" indent="-782638" algn="l" defTabSz="313531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7967663" indent="-782638" algn="l" defTabSz="313531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8424863" indent="-782638" algn="l" defTabSz="313531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8882063" indent="-782638" algn="l" defTabSz="313531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1500"/>
              </a:spcBef>
              <a:buNone/>
            </a:pPr>
            <a:r>
              <a:rPr lang="en-US" sz="2700" b="1" u="sng" kern="0" dirty="0" smtClean="0">
                <a:solidFill>
                  <a:srgbClr val="0000FF"/>
                </a:solidFill>
              </a:rPr>
              <a:t>Challenge:</a:t>
            </a:r>
            <a:r>
              <a:rPr lang="en-US" sz="2700" b="1" i="1" kern="0" dirty="0" smtClean="0">
                <a:solidFill>
                  <a:srgbClr val="0000FF"/>
                </a:solidFill>
              </a:rPr>
              <a:t> </a:t>
            </a:r>
            <a:r>
              <a:rPr lang="en-US" sz="2700" dirty="0" smtClean="0"/>
              <a:t>Build an AI system </a:t>
            </a:r>
            <a:r>
              <a:rPr lang="en-US" sz="2700" dirty="0"/>
              <a:t>that </a:t>
            </a:r>
            <a:r>
              <a:rPr lang="en-US" sz="2700" dirty="0" smtClean="0"/>
              <a:t>demonstrates </a:t>
            </a:r>
            <a:r>
              <a:rPr lang="en-US" sz="2700" dirty="0"/>
              <a:t>human-like </a:t>
            </a:r>
            <a:r>
              <a:rPr lang="en-US" sz="2700" dirty="0" smtClean="0"/>
              <a:t>intelligence by </a:t>
            </a:r>
            <a:r>
              <a:rPr lang="en-US" sz="2700" dirty="0"/>
              <a:t>passing standardized science exams </a:t>
            </a:r>
            <a:r>
              <a:rPr lang="en-US" sz="2700" u="sng" dirty="0"/>
              <a:t>as </a:t>
            </a:r>
            <a:r>
              <a:rPr lang="en-US" sz="2700" u="sng" dirty="0" smtClean="0"/>
              <a:t>written</a:t>
            </a:r>
            <a:r>
              <a:rPr lang="en-US" sz="2700" dirty="0" smtClean="0"/>
              <a:t>; </a:t>
            </a:r>
            <a:r>
              <a:rPr lang="en-US" sz="2700" dirty="0" smtClean="0">
                <a:solidFill>
                  <a:srgbClr val="FF0000"/>
                </a:solidFill>
              </a:rPr>
              <a:t>examples:</a:t>
            </a:r>
            <a:r>
              <a:rPr lang="en-US" sz="2700" u="sng" dirty="0" smtClean="0"/>
              <a:t> </a:t>
            </a:r>
            <a:endParaRPr lang="en-US" sz="2700" kern="0" dirty="0" smtClean="0"/>
          </a:p>
          <a:p>
            <a:pPr marL="0" indent="0">
              <a:spcBef>
                <a:spcPts val="1500"/>
              </a:spcBef>
              <a:buNone/>
            </a:pPr>
            <a:r>
              <a:rPr lang="en-US" sz="2700" b="1" u="sng" kern="0" dirty="0" smtClean="0">
                <a:solidFill>
                  <a:srgbClr val="0000FF"/>
                </a:solidFill>
              </a:rPr>
              <a:t>Intermediate Goal: Elementary Science:</a:t>
            </a:r>
            <a:r>
              <a:rPr lang="en-US" sz="2700" kern="0" dirty="0" smtClean="0"/>
              <a:t> A simple embodiment of this challenge, requires question-answering significantly beyond retrieval techniques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2700" b="1" u="sng" kern="0" dirty="0" smtClean="0">
                <a:solidFill>
                  <a:srgbClr val="0000FF"/>
                </a:solidFill>
              </a:rPr>
              <a:t>Approach:</a:t>
            </a:r>
            <a:r>
              <a:rPr lang="en-US" sz="2700" dirty="0" smtClean="0"/>
              <a:t> A </a:t>
            </a:r>
            <a:r>
              <a:rPr lang="en-US" sz="2700" dirty="0"/>
              <a:t>discrete </a:t>
            </a:r>
            <a:r>
              <a:rPr lang="en-US" sz="2700" dirty="0" smtClean="0"/>
              <a:t>optimization approach </a:t>
            </a:r>
            <a:r>
              <a:rPr lang="en-US" sz="2700" dirty="0"/>
              <a:t>to QA for multiple-choice </a:t>
            </a:r>
            <a:r>
              <a:rPr lang="en-US" sz="2700" dirty="0" smtClean="0"/>
              <a:t>questions</a:t>
            </a:r>
            <a:endParaRPr lang="en-US" sz="2700" kern="0" dirty="0" smtClean="0"/>
          </a:p>
          <a:p>
            <a:pPr marL="0" indent="0">
              <a:spcBef>
                <a:spcPts val="1500"/>
              </a:spcBef>
              <a:buNone/>
            </a:pPr>
            <a:r>
              <a:rPr lang="en-US" sz="2700" b="1" u="sng" kern="0" dirty="0" smtClean="0">
                <a:solidFill>
                  <a:srgbClr val="0000FF"/>
                </a:solidFill>
              </a:rPr>
              <a:t>Results:</a:t>
            </a:r>
            <a:r>
              <a:rPr lang="en-US" sz="2700" kern="0" dirty="0" smtClean="0"/>
              <a:t> State of the art performance on 4</a:t>
            </a:r>
            <a:r>
              <a:rPr lang="en-US" sz="2700" kern="0" baseline="30000" dirty="0" smtClean="0"/>
              <a:t>th</a:t>
            </a:r>
            <a:r>
              <a:rPr lang="en-US" sz="2700" kern="0" dirty="0" smtClean="0"/>
              <a:t> grade science (NY Regents exam)</a:t>
            </a:r>
            <a:endParaRPr lang="en-US" sz="2700" b="1" u="sng" kern="0" dirty="0">
              <a:solidFill>
                <a:srgbClr val="0000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03174" y="17508465"/>
            <a:ext cx="5773769" cy="4681220"/>
            <a:chOff x="9242621" y="20541166"/>
            <a:chExt cx="5616388" cy="4553059"/>
          </a:xfrm>
        </p:grpSpPr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84945" y="20709985"/>
              <a:ext cx="3869900" cy="233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3771" y="20890955"/>
              <a:ext cx="3869899" cy="2114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13532" y="21108017"/>
              <a:ext cx="3869900" cy="233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27997" y="21325079"/>
              <a:ext cx="3869900" cy="233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61093" y="21479674"/>
              <a:ext cx="3869900" cy="233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9919" y="21660644"/>
              <a:ext cx="3869899" cy="2114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128" name="TextBox 127"/>
            <p:cNvSpPr txBox="1"/>
            <p:nvPr/>
          </p:nvSpPr>
          <p:spPr>
            <a:xfrm>
              <a:off x="9242621" y="24482028"/>
              <a:ext cx="56163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 smtClean="0"/>
                <a:t>Tablestore</a:t>
              </a:r>
              <a:endParaRPr lang="en-US" sz="2800" b="1" dirty="0"/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9435025" y="20541166"/>
              <a:ext cx="5404158" cy="455305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31353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6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68308" y="4661185"/>
            <a:ext cx="2467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Overview</a:t>
            </a:r>
            <a:endParaRPr lang="en-US" sz="4000" b="1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26305" y="6938848"/>
            <a:ext cx="1607463" cy="1443152"/>
            <a:chOff x="12905103" y="6756638"/>
            <a:chExt cx="2261021" cy="2029904"/>
          </a:xfrm>
        </p:grpSpPr>
        <p:sp>
          <p:nvSpPr>
            <p:cNvPr id="109" name="Rectangle 108"/>
            <p:cNvSpPr/>
            <p:nvPr/>
          </p:nvSpPr>
          <p:spPr bwMode="auto">
            <a:xfrm>
              <a:off x="12905103" y="6756638"/>
              <a:ext cx="2261021" cy="20299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10" name="Picture 4" descr="http://mt-st.rfclipart.com/image/big/1c-af-10/summer-field-and-sky-seen-through-the-window-Download-Royalty-free-Vector-File-EPS-43847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0346" y="6832837"/>
              <a:ext cx="985468" cy="985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6" descr="Green plant in its pot in three different phases of growth Design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40"/>
            <a:stretch/>
          </p:blipFill>
          <p:spPr bwMode="auto">
            <a:xfrm flipH="1">
              <a:off x="12962704" y="6956292"/>
              <a:ext cx="2184835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7" name="TextBox 216"/>
          <p:cNvSpPr txBox="1"/>
          <p:nvPr/>
        </p:nvSpPr>
        <p:spPr>
          <a:xfrm>
            <a:off x="10504596" y="22379861"/>
            <a:ext cx="2776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/>
              <a:t>Evaluation</a:t>
            </a:r>
            <a:endParaRPr lang="en-US" sz="4000" b="1" dirty="0"/>
          </a:p>
        </p:txBody>
      </p:sp>
      <p:sp>
        <p:nvSpPr>
          <p:cNvPr id="218" name="TextBox 217"/>
          <p:cNvSpPr txBox="1"/>
          <p:nvPr/>
        </p:nvSpPr>
        <p:spPr>
          <a:xfrm>
            <a:off x="5905969" y="28372640"/>
            <a:ext cx="5067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2.  Performance: % correct on 6 years of unseen questions (129 questions). The solvers ensemble </a:t>
            </a:r>
            <a:r>
              <a:rPr lang="en-US" sz="2000" dirty="0"/>
              <a:t>performs 8-10% higher than IR </a:t>
            </a:r>
            <a:r>
              <a:rPr lang="en-US" sz="2000" dirty="0" smtClean="0"/>
              <a:t>baselines. </a:t>
            </a:r>
            <a:endParaRPr lang="en-US" sz="2000" dirty="0"/>
          </a:p>
        </p:txBody>
      </p:sp>
      <p:sp>
        <p:nvSpPr>
          <p:cNvPr id="219" name="TextBox 218"/>
          <p:cNvSpPr txBox="1"/>
          <p:nvPr/>
        </p:nvSpPr>
        <p:spPr>
          <a:xfrm>
            <a:off x="451305" y="28284265"/>
            <a:ext cx="50167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just"/>
            <a:r>
              <a:rPr lang="en-US" sz="2000" dirty="0"/>
              <a:t>1</a:t>
            </a:r>
            <a:r>
              <a:rPr lang="en-US" sz="2000" dirty="0" smtClean="0"/>
              <a:t>. </a:t>
            </a:r>
            <a:r>
              <a:rPr lang="en-US" sz="2000" dirty="0" err="1" smtClean="0"/>
              <a:t>TableILP</a:t>
            </a:r>
            <a:r>
              <a:rPr lang="en-US" sz="2000" dirty="0" smtClean="0"/>
              <a:t> </a:t>
            </a:r>
            <a:r>
              <a:rPr lang="en-US" sz="2000" dirty="0"/>
              <a:t>is substantially better than IR &amp; MLN, when given knowledge derived from the same, domain-targeted </a:t>
            </a:r>
            <a:r>
              <a:rPr lang="en-US" sz="2000" dirty="0" smtClean="0"/>
              <a:t>sources (</a:t>
            </a:r>
            <a:r>
              <a:rPr lang="en-US" sz="2000" dirty="0"/>
              <a:t>6 years of exams;  95% C.I. = 9</a:t>
            </a:r>
            <a:r>
              <a:rPr lang="en-US" sz="2000" dirty="0" smtClean="0"/>
              <a:t>%)</a:t>
            </a:r>
            <a:endParaRPr lang="en-US" sz="2000" dirty="0"/>
          </a:p>
        </p:txBody>
      </p:sp>
      <p:sp>
        <p:nvSpPr>
          <p:cNvPr id="220" name="TextBox 219"/>
          <p:cNvSpPr txBox="1"/>
          <p:nvPr/>
        </p:nvSpPr>
        <p:spPr>
          <a:xfrm>
            <a:off x="17575010" y="28302020"/>
            <a:ext cx="5405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4. Speed</a:t>
            </a:r>
            <a:r>
              <a:rPr lang="en-US" sz="2000" dirty="0"/>
              <a:t>: 4 sec per question, reasoning over 140 rows across 7 </a:t>
            </a:r>
            <a:r>
              <a:rPr lang="en-US" sz="2000" dirty="0" smtClean="0"/>
              <a:t>tables. Contrast</a:t>
            </a:r>
            <a:r>
              <a:rPr lang="en-US" sz="2000" dirty="0"/>
              <a:t>: 17 sec for MLN using only 1 rule per answer option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pic>
        <p:nvPicPr>
          <p:cNvPr id="154" name="Picture 4" descr="http://sifaka.cs.uiuc.edu/~vgvinodv/images/cogcomp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4" y="-76200"/>
            <a:ext cx="8073706" cy="151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39800" y="5249186"/>
            <a:ext cx="1709401" cy="1282051"/>
          </a:xfrm>
          <a:prstGeom prst="rect">
            <a:avLst/>
          </a:prstGeom>
        </p:spPr>
      </p:pic>
      <p:sp>
        <p:nvSpPr>
          <p:cNvPr id="174" name="TextBox 173"/>
          <p:cNvSpPr txBox="1"/>
          <p:nvPr/>
        </p:nvSpPr>
        <p:spPr>
          <a:xfrm>
            <a:off x="5204219" y="8728653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Main Idea</a:t>
            </a:r>
            <a:endParaRPr lang="en-US" sz="4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1776362" y="9509171"/>
            <a:ext cx="8967838" cy="1006429"/>
          </a:xfrm>
          <a:prstGeom prst="rect">
            <a:avLst/>
          </a:prstGeom>
          <a:solidFill>
            <a:srgbClr val="FFDFDE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00" b="0" dirty="0" smtClean="0"/>
              <a:t>Search for the best </a:t>
            </a:r>
            <a:r>
              <a:rPr lang="en-US" sz="2700" dirty="0" smtClean="0"/>
              <a:t>Support Graph</a:t>
            </a:r>
            <a:r>
              <a:rPr lang="en-US" sz="2700" b="0" dirty="0"/>
              <a:t> </a:t>
            </a:r>
            <a:r>
              <a:rPr lang="en-US" sz="2700" b="0" dirty="0" smtClean="0"/>
              <a:t>connecting</a:t>
            </a:r>
            <a:br>
              <a:rPr lang="en-US" sz="2700" b="0" dirty="0" smtClean="0"/>
            </a:br>
            <a:r>
              <a:rPr lang="en-US" sz="2700" b="0" dirty="0" smtClean="0"/>
              <a:t>the Question to an Answer through Tables.</a:t>
            </a:r>
            <a:endParaRPr lang="en-US" sz="2700" b="0" dirty="0"/>
          </a:p>
        </p:txBody>
      </p:sp>
      <p:pic>
        <p:nvPicPr>
          <p:cNvPr id="176" name="Picture 17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10931541"/>
            <a:ext cx="10198414" cy="5568688"/>
          </a:xfrm>
          <a:prstGeom prst="rect">
            <a:avLst/>
          </a:prstGeom>
        </p:spPr>
      </p:pic>
      <p:sp>
        <p:nvSpPr>
          <p:cNvPr id="201" name="Rounded Rectangle 200"/>
          <p:cNvSpPr/>
          <p:nvPr/>
        </p:nvSpPr>
        <p:spPr bwMode="auto">
          <a:xfrm>
            <a:off x="12344401" y="8788289"/>
            <a:ext cx="10561280" cy="8300091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3" name="Content Placeholder 2"/>
          <p:cNvSpPr>
            <a:spLocks noGrp="1"/>
          </p:cNvSpPr>
          <p:nvPr/>
        </p:nvSpPr>
        <p:spPr bwMode="auto">
          <a:xfrm>
            <a:off x="13119474" y="9852130"/>
            <a:ext cx="899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800" dirty="0" smtClean="0"/>
          </a:p>
        </p:txBody>
      </p:sp>
      <p:grpSp>
        <p:nvGrpSpPr>
          <p:cNvPr id="205" name="Group 204"/>
          <p:cNvGrpSpPr/>
          <p:nvPr/>
        </p:nvGrpSpPr>
        <p:grpSpPr>
          <a:xfrm>
            <a:off x="13030200" y="11357470"/>
            <a:ext cx="9034622" cy="3501530"/>
            <a:chOff x="457200" y="1454475"/>
            <a:chExt cx="8229600" cy="3048000"/>
          </a:xfrm>
        </p:grpSpPr>
        <p:sp>
          <p:nvSpPr>
            <p:cNvPr id="216" name="Rectangle 215"/>
            <p:cNvSpPr/>
            <p:nvPr/>
          </p:nvSpPr>
          <p:spPr>
            <a:xfrm>
              <a:off x="457200" y="1454475"/>
              <a:ext cx="8229600" cy="304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27" name="Down Arrow 226"/>
            <p:cNvSpPr/>
            <p:nvPr/>
          </p:nvSpPr>
          <p:spPr>
            <a:xfrm rot="16200000">
              <a:off x="5448300" y="1714500"/>
              <a:ext cx="228600" cy="1219200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3581400" y="1777424"/>
              <a:ext cx="1371600" cy="96577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 smtClean="0"/>
                <a:t>ILP model builder</a:t>
              </a:r>
              <a:endParaRPr lang="en-US" sz="2000" dirty="0"/>
            </a:p>
          </p:txBody>
        </p:sp>
        <p:sp>
          <p:nvSpPr>
            <p:cNvPr id="222" name="Down Arrow 221"/>
            <p:cNvSpPr/>
            <p:nvPr/>
          </p:nvSpPr>
          <p:spPr>
            <a:xfrm rot="16200000">
              <a:off x="2895599" y="1828800"/>
              <a:ext cx="228601" cy="1143000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3" name="Can 222"/>
            <p:cNvSpPr/>
            <p:nvPr/>
          </p:nvSpPr>
          <p:spPr>
            <a:xfrm>
              <a:off x="2133600" y="2590801"/>
              <a:ext cx="685800" cy="1066800"/>
            </a:xfrm>
            <a:prstGeom prst="can">
              <a:avLst/>
            </a:prstGeom>
            <a:solidFill>
              <a:schemeClr val="accent1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606721" y="1735188"/>
              <a:ext cx="1719319" cy="509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/>
                <a:t>Question </a:t>
              </a:r>
              <a:r>
                <a:rPr lang="en-US" sz="1600" i="1" dirty="0" smtClean="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  <a:r>
                <a:rPr lang="en-US" sz="1600" dirty="0"/>
                <a:t> </a:t>
              </a:r>
              <a:r>
                <a:rPr lang="en-US" sz="1600" dirty="0" smtClean="0"/>
                <a:t>with</a:t>
              </a:r>
              <a:br>
                <a:rPr lang="en-US" sz="1600" dirty="0" smtClean="0"/>
              </a:br>
              <a:r>
                <a:rPr lang="en-US" sz="1600" dirty="0" smtClean="0"/>
                <a:t>answer options </a:t>
              </a:r>
              <a:r>
                <a:rPr lang="en-US" sz="1600" i="1" dirty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 rot="16200000">
              <a:off x="7470423" y="1905000"/>
              <a:ext cx="152401" cy="76200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en-US" b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895685" y="2819400"/>
              <a:ext cx="1164047" cy="5090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 smtClean="0"/>
                <a:t>Knowledge</a:t>
              </a:r>
              <a:br>
                <a:rPr lang="en-US" sz="1600" dirty="0" smtClean="0"/>
              </a:br>
              <a:r>
                <a:rPr lang="en-US" sz="1600" dirty="0" smtClean="0"/>
                <a:t>Tables </a:t>
              </a:r>
              <a:r>
                <a:rPr lang="en-US" sz="1600" i="1" dirty="0">
                  <a:latin typeface="Times New Roman" charset="0"/>
                  <a:ea typeface="Times New Roman" charset="0"/>
                  <a:cs typeface="Times New Roman" charset="0"/>
                </a:rPr>
                <a:t>T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6175023" y="1828800"/>
              <a:ext cx="990600" cy="9144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rtlCol="0" anchor="ctr"/>
            <a:lstStyle/>
            <a:p>
              <a:r>
                <a:rPr lang="en-US" sz="2000" b="1" dirty="0">
                  <a:latin typeface="Arial" charset="0"/>
                </a:rPr>
                <a:t>ILP solver</a:t>
              </a:r>
            </a:p>
          </p:txBody>
        </p:sp>
        <p:sp>
          <p:nvSpPr>
            <p:cNvPr id="228" name="Down Arrow 227"/>
            <p:cNvSpPr/>
            <p:nvPr/>
          </p:nvSpPr>
          <p:spPr>
            <a:xfrm>
              <a:off x="7713134" y="2226728"/>
              <a:ext cx="287866" cy="973672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txBody>
            <a:bodyPr rtlCol="0" anchor="ctr"/>
            <a:lstStyle/>
            <a:p>
              <a:endParaRPr lang="en-US" b="1">
                <a:latin typeface="Arial" charset="0"/>
              </a:endParaRPr>
            </a:p>
          </p:txBody>
        </p:sp>
        <p:sp>
          <p:nvSpPr>
            <p:cNvPr id="229" name="Down Arrow 228"/>
            <p:cNvSpPr/>
            <p:nvPr/>
          </p:nvSpPr>
          <p:spPr>
            <a:xfrm rot="16200000">
              <a:off x="2895600" y="1371601"/>
              <a:ext cx="228600" cy="1143000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438400" y="2362199"/>
              <a:ext cx="152400" cy="3048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7173029" y="3200400"/>
              <a:ext cx="1434177" cy="723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i="1" dirty="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r>
                <a:rPr lang="en-US" sz="1600" dirty="0" smtClean="0"/>
                <a:t> with</a:t>
              </a:r>
              <a:br>
                <a:rPr lang="en-US" sz="1600" dirty="0" smtClean="0"/>
              </a:br>
              <a:r>
                <a:rPr lang="en-US" sz="1600" i="1" dirty="0" smtClean="0">
                  <a:solidFill>
                    <a:srgbClr val="008000"/>
                  </a:solidFill>
                </a:rPr>
                <a:t>support graph</a:t>
              </a:r>
              <a:r>
                <a:rPr lang="en-US" sz="1600" dirty="0" smtClean="0"/>
                <a:t/>
              </a:r>
              <a:br>
                <a:rPr lang="en-US" sz="1600" dirty="0" smtClean="0"/>
              </a:br>
              <a:r>
                <a:rPr lang="en-US" sz="1600" dirty="0" smtClean="0"/>
                <a:t>+ </a:t>
              </a:r>
              <a:r>
                <a:rPr lang="en-US" sz="1600" dirty="0" smtClean="0">
                  <a:solidFill>
                    <a:srgbClr val="008000"/>
                  </a:solidFill>
                </a:rPr>
                <a:t>score</a:t>
              </a:r>
              <a:endParaRPr lang="en-US" sz="1600" dirty="0">
                <a:solidFill>
                  <a:srgbClr val="008000"/>
                </a:solidFill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047967" y="1828800"/>
              <a:ext cx="936786" cy="348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M</a:t>
              </a:r>
              <a:r>
                <a:rPr lang="en-US" sz="1600" b="0" dirty="0"/>
                <a:t>(</a:t>
              </a:r>
              <a:r>
                <a:rPr lang="en-US" sz="1600" i="1" dirty="0">
                  <a:latin typeface="Times New Roman" charset="0"/>
                  <a:ea typeface="Times New Roman" charset="0"/>
                  <a:cs typeface="Times New Roman" charset="0"/>
                </a:rPr>
                <a:t>T,Q,A)</a:t>
              </a:r>
            </a:p>
          </p:txBody>
        </p:sp>
        <p:sp>
          <p:nvSpPr>
            <p:cNvPr id="233" name="Down Arrow 232"/>
            <p:cNvSpPr/>
            <p:nvPr/>
          </p:nvSpPr>
          <p:spPr>
            <a:xfrm rot="10800000">
              <a:off x="3719483" y="2743200"/>
              <a:ext cx="228600" cy="381000"/>
            </a:xfrm>
            <a:prstGeom prst="downArrow">
              <a:avLst/>
            </a:prstGeom>
            <a:solidFill>
              <a:schemeClr val="accent5">
                <a:lumMod val="90000"/>
              </a:schemeClr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3180806" y="3124200"/>
              <a:ext cx="1371600" cy="6858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rtlCol="0" anchor="ctr"/>
            <a:lstStyle/>
            <a:p>
              <a:r>
                <a:rPr lang="en-US" sz="2000" b="1" dirty="0">
                  <a:latin typeface="Arial" charset="0"/>
                </a:rPr>
                <a:t>Phrasal alignment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2609994" y="3810000"/>
              <a:ext cx="257925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0" dirty="0" smtClean="0"/>
                <a:t>Word and short-phrase</a:t>
              </a:r>
              <a:br>
                <a:rPr lang="en-US" sz="1600" b="0" dirty="0" smtClean="0"/>
              </a:br>
              <a:r>
                <a:rPr lang="en-US" sz="1600" b="0" dirty="0" smtClean="0"/>
                <a:t>level entailment / similarity</a:t>
              </a:r>
              <a:endParaRPr lang="en-US" sz="1600" b="0" dirty="0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14119756" y="15067270"/>
            <a:ext cx="7627303" cy="1925330"/>
            <a:chOff x="838200" y="4927411"/>
            <a:chExt cx="5442531" cy="1376829"/>
          </a:xfrm>
        </p:grpSpPr>
        <p:pic>
          <p:nvPicPr>
            <p:cNvPr id="207" name="Picture 20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4927411"/>
              <a:ext cx="2975112" cy="1297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TextBox 207"/>
            <p:cNvSpPr txBox="1"/>
            <p:nvPr/>
          </p:nvSpPr>
          <p:spPr>
            <a:xfrm>
              <a:off x="838200" y="5448862"/>
              <a:ext cx="744318" cy="2861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M</a:t>
              </a:r>
              <a:r>
                <a:rPr lang="en-US" sz="1600" i="1" dirty="0">
                  <a:latin typeface="Times New Roman" charset="0"/>
                  <a:ea typeface="Times New Roman" charset="0"/>
                  <a:cs typeface="Times New Roman" charset="0"/>
                </a:rPr>
                <a:t>(T,Q,A)</a:t>
              </a:r>
              <a:endParaRPr lang="en-US" sz="2000" i="1" dirty="0" smtClean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09" name="Down Arrow 208"/>
            <p:cNvSpPr/>
            <p:nvPr/>
          </p:nvSpPr>
          <p:spPr>
            <a:xfrm rot="16200000">
              <a:off x="2095500" y="5344118"/>
              <a:ext cx="228600" cy="609600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6096000" y="5257800"/>
              <a:ext cx="184731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en-US" b="0" dirty="0"/>
            </a:p>
          </p:txBody>
        </p:sp>
      </p:grpSp>
      <p:sp>
        <p:nvSpPr>
          <p:cNvPr id="237" name="TextBox 236"/>
          <p:cNvSpPr txBox="1"/>
          <p:nvPr/>
        </p:nvSpPr>
        <p:spPr>
          <a:xfrm>
            <a:off x="15923807" y="8882072"/>
            <a:ext cx="3207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Architecture</a:t>
            </a:r>
            <a:endParaRPr lang="en-US" sz="4000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13053962" y="9551492"/>
            <a:ext cx="8967838" cy="954107"/>
          </a:xfrm>
          <a:prstGeom prst="rect">
            <a:avLst/>
          </a:prstGeom>
          <a:solidFill>
            <a:srgbClr val="FFDFDE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700" dirty="0"/>
              <a:t>A discrete </a:t>
            </a:r>
            <a:r>
              <a:rPr lang="en-US" sz="2700" b="1" dirty="0"/>
              <a:t>optimization</a:t>
            </a:r>
            <a:r>
              <a:rPr lang="en-US" sz="2700" dirty="0"/>
              <a:t> </a:t>
            </a:r>
            <a:r>
              <a:rPr lang="en-US" sz="2700" dirty="0" smtClean="0"/>
              <a:t>(Integer Linear Program) approach </a:t>
            </a:r>
            <a:r>
              <a:rPr lang="en-US" sz="2700" dirty="0"/>
              <a:t>to QA for multiple-choice </a:t>
            </a:r>
            <a:r>
              <a:rPr lang="en-US" sz="2700" dirty="0" smtClean="0"/>
              <a:t>questions</a:t>
            </a:r>
            <a:endParaRPr lang="en-US" sz="2700" dirty="0"/>
          </a:p>
        </p:txBody>
      </p:sp>
      <p:sp>
        <p:nvSpPr>
          <p:cNvPr id="239" name="Right Arrow 238"/>
          <p:cNvSpPr/>
          <p:nvPr/>
        </p:nvSpPr>
        <p:spPr bwMode="auto">
          <a:xfrm>
            <a:off x="11570014" y="12140267"/>
            <a:ext cx="1688786" cy="1651933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Arc 20"/>
          <p:cNvSpPr/>
          <p:nvPr/>
        </p:nvSpPr>
        <p:spPr bwMode="auto">
          <a:xfrm rot="3472347" flipH="1">
            <a:off x="11236191" y="11851648"/>
            <a:ext cx="3029212" cy="8278787"/>
          </a:xfrm>
          <a:prstGeom prst="arc">
            <a:avLst>
              <a:gd name="adj1" fmla="val 17557259"/>
              <a:gd name="adj2" fmla="val 4786483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7391031" y="17478801"/>
            <a:ext cx="5773769" cy="4681220"/>
            <a:chOff x="5943600" y="17497803"/>
            <a:chExt cx="5773769" cy="4681220"/>
          </a:xfrm>
        </p:grpSpPr>
        <p:sp>
          <p:nvSpPr>
            <p:cNvPr id="261" name="TextBox 260"/>
            <p:cNvSpPr txBox="1"/>
            <p:nvPr/>
          </p:nvSpPr>
          <p:spPr>
            <a:xfrm>
              <a:off x="5943600" y="21585599"/>
              <a:ext cx="5773769" cy="537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Constraints</a:t>
              </a:r>
              <a:endParaRPr lang="en-US" sz="2800" b="1" dirty="0"/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6032130" y="17497803"/>
              <a:ext cx="5555592" cy="468122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31353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6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6000" y="17602200"/>
              <a:ext cx="5537210" cy="38779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l">
                <a:buFont typeface="Arial" charset="0"/>
                <a:buChar char="•"/>
              </a:pPr>
              <a:r>
                <a:rPr lang="en-US" sz="2000" b="1" dirty="0"/>
                <a:t>Structural Constraints</a:t>
              </a:r>
            </a:p>
            <a:p>
              <a:pPr marL="800100" lvl="1" indent="-342900" algn="l">
                <a:buFont typeface="Arial" charset="0"/>
                <a:buChar char="•"/>
              </a:pPr>
              <a:r>
                <a:rPr lang="en-US" sz="2000" dirty="0"/>
                <a:t>Meaningful proof structures</a:t>
              </a:r>
            </a:p>
            <a:p>
              <a:pPr marL="1200150" lvl="2" indent="-285750" algn="l">
                <a:buFont typeface="Arial" charset="0"/>
                <a:buChar char="•"/>
              </a:pPr>
              <a:r>
                <a:rPr lang="en-US" sz="1800" dirty="0"/>
                <a:t>connectedness, question coverage, appropriate table use</a:t>
              </a:r>
            </a:p>
            <a:p>
              <a:pPr marL="1200150" lvl="2" indent="-285750" algn="l">
                <a:buFont typeface="Arial" charset="0"/>
                <a:buChar char="•"/>
              </a:pPr>
              <a:r>
                <a:rPr lang="en-US" sz="1800" dirty="0"/>
                <a:t>parallel evidence =&gt; identical multi-row activity signature</a:t>
              </a:r>
            </a:p>
            <a:p>
              <a:pPr marL="800100" lvl="1" indent="-342900" algn="l">
                <a:buFont typeface="Arial" charset="0"/>
                <a:buChar char="•"/>
              </a:pPr>
              <a:r>
                <a:rPr lang="en-US" sz="2000" dirty="0"/>
                <a:t>Simplicity appropriate for 4</a:t>
              </a:r>
              <a:r>
                <a:rPr lang="en-US" sz="2000" baseline="30000" dirty="0"/>
                <a:t>th</a:t>
              </a:r>
              <a:r>
                <a:rPr lang="en-US" sz="2000" dirty="0"/>
                <a:t> / 8</a:t>
              </a:r>
              <a:r>
                <a:rPr lang="en-US" sz="2000" baseline="30000" dirty="0"/>
                <a:t>th</a:t>
              </a:r>
              <a:r>
                <a:rPr lang="en-US" sz="2000" dirty="0"/>
                <a:t> grade</a:t>
              </a:r>
            </a:p>
            <a:p>
              <a:pPr marL="1200150" lvl="2" indent="-285750" algn="l">
                <a:buFont typeface="Arial" charset="0"/>
                <a:buChar char="•"/>
              </a:pPr>
              <a:endParaRPr lang="en-US" sz="1600" dirty="0"/>
            </a:p>
            <a:p>
              <a:pPr marL="342900" indent="-342900" algn="l">
                <a:buFont typeface="Arial" charset="0"/>
                <a:buChar char="•"/>
              </a:pPr>
              <a:r>
                <a:rPr lang="en-US" sz="2000" b="1" dirty="0"/>
                <a:t>Semantic Constraints</a:t>
              </a:r>
            </a:p>
            <a:p>
              <a:pPr marL="800100" lvl="1" indent="-342900" algn="l">
                <a:buFont typeface="Arial" charset="0"/>
                <a:buChar char="•"/>
              </a:pPr>
              <a:r>
                <a:rPr lang="en-US" sz="2000" dirty="0"/>
                <a:t>Chaining =&gt; table joins between semantically similar column pairs</a:t>
              </a:r>
            </a:p>
            <a:p>
              <a:pPr marL="800100" lvl="1" indent="-342900" algn="l">
                <a:buFont typeface="Arial" charset="0"/>
                <a:buChar char="•"/>
              </a:pPr>
              <a:r>
                <a:rPr lang="en-US" sz="2000" dirty="0"/>
                <a:t>Relation matching (</a:t>
              </a:r>
              <a:r>
                <a:rPr lang="en-US" sz="1800" dirty="0"/>
                <a:t>ruler </a:t>
              </a:r>
              <a:r>
                <a:rPr lang="en-US" sz="1800" dirty="0">
                  <a:solidFill>
                    <a:srgbClr val="008000"/>
                  </a:solidFill>
                </a:rPr>
                <a:t>measures</a:t>
              </a:r>
              <a:r>
                <a:rPr lang="en-US" sz="1800" dirty="0"/>
                <a:t> length, </a:t>
              </a:r>
              <a:r>
                <a:rPr lang="en-US" sz="1800" dirty="0">
                  <a:solidFill>
                    <a:srgbClr val="008000"/>
                  </a:solidFill>
                </a:rPr>
                <a:t>change from</a:t>
              </a:r>
              <a:r>
                <a:rPr lang="en-US" sz="1800" dirty="0"/>
                <a:t> water </a:t>
              </a:r>
              <a:r>
                <a:rPr lang="en-US" sz="1800" dirty="0">
                  <a:solidFill>
                    <a:srgbClr val="008000"/>
                  </a:solidFill>
                </a:rPr>
                <a:t>to</a:t>
              </a:r>
              <a:r>
                <a:rPr lang="en-US" sz="1800" dirty="0"/>
                <a:t> liquid)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643767" y="17494590"/>
            <a:ext cx="5773769" cy="4681220"/>
            <a:chOff x="11676031" y="17497183"/>
            <a:chExt cx="5773769" cy="4681220"/>
          </a:xfrm>
        </p:grpSpPr>
        <p:sp>
          <p:nvSpPr>
            <p:cNvPr id="272" name="TextBox 271"/>
            <p:cNvSpPr txBox="1"/>
            <p:nvPr/>
          </p:nvSpPr>
          <p:spPr>
            <a:xfrm>
              <a:off x="11676031" y="21584979"/>
              <a:ext cx="5773769" cy="537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Objective function</a:t>
              </a:r>
              <a:endParaRPr lang="en-US" sz="2800" b="1" dirty="0"/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11764561" y="17497183"/>
              <a:ext cx="5555592" cy="468122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31353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6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1923075" y="17645864"/>
              <a:ext cx="5428582" cy="3847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l">
                <a:buFont typeface="Arial" charset="0"/>
                <a:buChar char="•"/>
              </a:pPr>
              <a:r>
                <a:rPr lang="en-US" sz="2000" b="1" dirty="0"/>
                <a:t>Variables</a:t>
              </a:r>
              <a:r>
                <a:rPr lang="en-US" sz="2000" dirty="0"/>
                <a:t> define the space of “support graphs” connecting Q, A, T</a:t>
              </a:r>
            </a:p>
            <a:p>
              <a:pPr marL="742950" lvl="1" indent="-285750" algn="l">
                <a:buFont typeface="Arial" charset="0"/>
                <a:buChar char="•"/>
              </a:pPr>
              <a:r>
                <a:rPr lang="en-US" sz="1800" dirty="0"/>
                <a:t>Which nodes + edges between lexical units are </a:t>
              </a:r>
              <a:r>
                <a:rPr lang="en-US" sz="1800" u="sng" dirty="0"/>
                <a:t>active</a:t>
              </a:r>
              <a:r>
                <a:rPr lang="en-US" sz="1800" dirty="0"/>
                <a:t>?</a:t>
              </a:r>
            </a:p>
            <a:p>
              <a:pPr marL="342900" indent="-342900" algn="l">
                <a:buFont typeface="Arial" charset="0"/>
                <a:buChar char="•"/>
              </a:pPr>
              <a:endParaRPr lang="en-US" sz="2000" dirty="0" smtClean="0"/>
            </a:p>
            <a:p>
              <a:pPr marL="342900" indent="-342900" algn="l">
                <a:buFont typeface="Arial" charset="0"/>
                <a:buChar char="•"/>
              </a:pPr>
              <a:r>
                <a:rPr lang="en-US" sz="2000" b="1" dirty="0" smtClean="0"/>
                <a:t>Objective </a:t>
              </a:r>
              <a:r>
                <a:rPr lang="en-US" sz="2000" dirty="0" smtClean="0"/>
                <a:t>“better</a:t>
              </a:r>
              <a:r>
                <a:rPr lang="en-US" sz="2000" dirty="0"/>
                <a:t>” support graphs = higher objective value</a:t>
              </a:r>
            </a:p>
            <a:p>
              <a:pPr marL="742950" lvl="1" indent="-285750" algn="l">
                <a:buFont typeface="Arial" charset="0"/>
                <a:buChar char="•"/>
              </a:pPr>
              <a:r>
                <a:rPr lang="en-US" sz="1800" dirty="0"/>
                <a:t>Reward active units, high lexical match links, column header match, </a:t>
              </a:r>
              <a:r>
                <a:rPr lang="is-IS" sz="1800" dirty="0"/>
                <a:t>…</a:t>
              </a:r>
              <a:endParaRPr lang="en-US" sz="1800" dirty="0"/>
            </a:p>
            <a:p>
              <a:pPr marL="742950" lvl="1" indent="-285750" algn="l">
                <a:buFont typeface="Arial" charset="0"/>
                <a:buChar char="•"/>
              </a:pPr>
              <a:r>
                <a:rPr lang="en-US" sz="1800" dirty="0"/>
                <a:t>WH-term boost (which </a:t>
              </a:r>
              <a:r>
                <a:rPr lang="en-US" sz="1800" dirty="0">
                  <a:solidFill>
                    <a:srgbClr val="008000"/>
                  </a:solidFill>
                </a:rPr>
                <a:t>form of energy</a:t>
              </a:r>
              <a:r>
                <a:rPr lang="en-US" sz="1800" dirty="0"/>
                <a:t>), science-term boost (</a:t>
              </a:r>
              <a:r>
                <a:rPr lang="en-US" sz="1800" dirty="0">
                  <a:solidFill>
                    <a:srgbClr val="008000"/>
                  </a:solidFill>
                </a:rPr>
                <a:t>evaporation</a:t>
              </a:r>
              <a:r>
                <a:rPr lang="en-US" sz="1800" dirty="0"/>
                <a:t>)</a:t>
              </a:r>
            </a:p>
            <a:p>
              <a:pPr marL="742950" lvl="1" indent="-285750" algn="l">
                <a:buFont typeface="Arial" charset="0"/>
                <a:buChar char="•"/>
              </a:pPr>
              <a:r>
                <a:rPr lang="en-US" sz="1800" dirty="0"/>
                <a:t>Penalize spurious overuse of frequently occurring terms</a:t>
              </a:r>
            </a:p>
          </p:txBody>
        </p:sp>
      </p:grpSp>
      <p:sp>
        <p:nvSpPr>
          <p:cNvPr id="276" name="Arc 275"/>
          <p:cNvSpPr/>
          <p:nvPr/>
        </p:nvSpPr>
        <p:spPr bwMode="auto">
          <a:xfrm rot="19270271">
            <a:off x="20504184" y="16449008"/>
            <a:ext cx="1201401" cy="1432086"/>
          </a:xfrm>
          <a:prstGeom prst="arc">
            <a:avLst>
              <a:gd name="adj1" fmla="val 18511699"/>
              <a:gd name="adj2" fmla="val 3118442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Arc 276"/>
          <p:cNvSpPr/>
          <p:nvPr/>
        </p:nvSpPr>
        <p:spPr bwMode="auto">
          <a:xfrm rot="5099315" flipH="1">
            <a:off x="15392277" y="15473746"/>
            <a:ext cx="1889431" cy="3445334"/>
          </a:xfrm>
          <a:prstGeom prst="arc">
            <a:avLst>
              <a:gd name="adj1" fmla="val 19846403"/>
              <a:gd name="adj2" fmla="val 5389962"/>
            </a:avLst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 bwMode="auto">
          <a:xfrm>
            <a:off x="300474" y="17504321"/>
            <a:ext cx="5535034" cy="47108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31353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5988" y="17730549"/>
            <a:ext cx="550805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 algn="l">
              <a:buFont typeface="Arial" charset="0"/>
              <a:buChar char="•"/>
            </a:pPr>
            <a:r>
              <a:rPr lang="en-US" sz="2000" b="1" dirty="0"/>
              <a:t>4</a:t>
            </a:r>
            <a:r>
              <a:rPr lang="en-US" sz="2000" b="1" baseline="30000" dirty="0"/>
              <a:t>th</a:t>
            </a:r>
            <a:r>
              <a:rPr lang="en-US" sz="2000" b="1" dirty="0"/>
              <a:t> Grade NY Regents Science Exam</a:t>
            </a:r>
          </a:p>
          <a:p>
            <a:pPr marL="635000" lvl="1" indent="-219075" algn="l">
              <a:buFont typeface="Arial" charset="0"/>
              <a:buChar char="•"/>
            </a:pPr>
            <a:r>
              <a:rPr lang="en-US" sz="2000" dirty="0" smtClean="0"/>
              <a:t>108 training set </a:t>
            </a:r>
          </a:p>
          <a:p>
            <a:pPr marL="635000" lvl="1" indent="-219075" algn="l">
              <a:buFont typeface="Arial" charset="0"/>
              <a:buChar char="•"/>
            </a:pPr>
            <a:r>
              <a:rPr lang="en-US" sz="2000" dirty="0" smtClean="0"/>
              <a:t>129 </a:t>
            </a:r>
            <a:r>
              <a:rPr lang="en-US" sz="2000" dirty="0"/>
              <a:t>questions in completely unseen Test </a:t>
            </a:r>
            <a:r>
              <a:rPr lang="en-US" sz="2000" dirty="0" smtClean="0"/>
              <a:t>set</a:t>
            </a:r>
          </a:p>
          <a:p>
            <a:pPr marL="635000" lvl="1" indent="-219075" algn="l">
              <a:buFont typeface="Arial" charset="0"/>
              <a:buChar char="•"/>
            </a:pPr>
            <a:endParaRPr lang="en-US" sz="2000" dirty="0"/>
          </a:p>
          <a:p>
            <a:pPr marL="180975" indent="-180975" algn="l">
              <a:buFont typeface="Arial" charset="0"/>
              <a:buChar char="•"/>
            </a:pPr>
            <a:r>
              <a:rPr lang="en-US" sz="2000" b="1" dirty="0" smtClean="0"/>
              <a:t>Baselines</a:t>
            </a:r>
            <a:r>
              <a:rPr lang="en-US" sz="2000" b="1" dirty="0"/>
              <a:t>: </a:t>
            </a:r>
          </a:p>
          <a:p>
            <a:pPr marL="579438" lvl="1" indent="-234950" algn="l">
              <a:buFont typeface="Arial" charset="0"/>
              <a:buChar char="•"/>
            </a:pPr>
            <a:r>
              <a:rPr lang="en-US" sz="2000" dirty="0">
                <a:solidFill>
                  <a:srgbClr val="FF0000"/>
                </a:solidFill>
                <a:cs typeface="Bradley Hand Bold"/>
              </a:rPr>
              <a:t>PMI Solver: </a:t>
            </a:r>
            <a:r>
              <a:rPr lang="en-US" sz="2000" dirty="0">
                <a:cs typeface="Bradley Hand Bold"/>
              </a:rPr>
              <a:t>Statistical correlation using pointwise mutual </a:t>
            </a:r>
            <a:r>
              <a:rPr lang="en-US" sz="2000" dirty="0" smtClean="0">
                <a:cs typeface="Bradley Hand Bold"/>
              </a:rPr>
              <a:t>info (</a:t>
            </a:r>
            <a:r>
              <a:rPr lang="en-US" sz="2000" dirty="0"/>
              <a:t>280 GB of </a:t>
            </a:r>
            <a:r>
              <a:rPr lang="en-US" sz="2000" dirty="0" smtClean="0"/>
              <a:t>text</a:t>
            </a:r>
            <a:r>
              <a:rPr lang="en-US" sz="2000" dirty="0" smtClean="0">
                <a:cs typeface="Bradley Hand Bold"/>
              </a:rPr>
              <a:t>)</a:t>
            </a:r>
            <a:endParaRPr lang="en-US" sz="2000" dirty="0">
              <a:cs typeface="Bradley Hand Bold"/>
            </a:endParaRPr>
          </a:p>
          <a:p>
            <a:pPr marL="579438" lvl="1" indent="-234950" algn="l">
              <a:buFont typeface="Arial" charset="0"/>
              <a:buChar char="•"/>
            </a:pPr>
            <a:r>
              <a:rPr lang="en-US" sz="2000" dirty="0">
                <a:solidFill>
                  <a:srgbClr val="FF0000"/>
                </a:solidFill>
                <a:cs typeface="Bradley Hand Bold"/>
              </a:rPr>
              <a:t>IR Solver: </a:t>
            </a:r>
            <a:r>
              <a:rPr lang="en-US" sz="2000" dirty="0">
                <a:solidFill>
                  <a:srgbClr val="000000"/>
                </a:solidFill>
                <a:cs typeface="Bradley Hand Bold"/>
              </a:rPr>
              <a:t>Information Retrieval using Lucene </a:t>
            </a:r>
            <a:r>
              <a:rPr lang="en-US" sz="2000" dirty="0" smtClean="0">
                <a:solidFill>
                  <a:srgbClr val="000000"/>
                </a:solidFill>
                <a:cs typeface="Bradley Hand Bold"/>
              </a:rPr>
              <a:t>search (280GB of text)</a:t>
            </a:r>
            <a:endParaRPr lang="en-US" sz="2000" dirty="0">
              <a:solidFill>
                <a:srgbClr val="000000"/>
              </a:solidFill>
              <a:cs typeface="Bradley Hand Bold"/>
            </a:endParaRPr>
          </a:p>
          <a:p>
            <a:pPr marL="1036638" lvl="3" indent="-234950" algn="l">
              <a:buFont typeface="Arial" charset="0"/>
              <a:buChar char="•"/>
            </a:pPr>
            <a:r>
              <a:rPr lang="en-US" sz="1800" dirty="0">
                <a:solidFill>
                  <a:srgbClr val="FF0000"/>
                </a:solidFill>
                <a:cs typeface="Bradley Hand Bold"/>
              </a:rPr>
              <a:t>IR </a:t>
            </a:r>
            <a:r>
              <a:rPr lang="en-US" sz="1800" dirty="0" smtClean="0">
                <a:solidFill>
                  <a:srgbClr val="FF0000"/>
                </a:solidFill>
                <a:cs typeface="Bradley Hand Bold"/>
              </a:rPr>
              <a:t>Solver (table): </a:t>
            </a:r>
            <a:r>
              <a:rPr lang="en-US" sz="1800" dirty="0" smtClean="0">
                <a:solidFill>
                  <a:srgbClr val="000000"/>
                </a:solidFill>
                <a:cs typeface="Bradley Hand Bold"/>
              </a:rPr>
              <a:t>using only </a:t>
            </a:r>
            <a:r>
              <a:rPr lang="en-US" sz="1800" dirty="0" err="1" smtClean="0">
                <a:solidFill>
                  <a:srgbClr val="000000"/>
                </a:solidFill>
                <a:cs typeface="Bradley Hand Bold"/>
              </a:rPr>
              <a:t>Tablestore</a:t>
            </a:r>
            <a:endParaRPr lang="en-US" sz="1800" dirty="0" smtClean="0"/>
          </a:p>
          <a:p>
            <a:pPr marL="579438" lvl="1" indent="-234950" algn="l">
              <a:buFont typeface="Arial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cs typeface="Bradley Hand Bold"/>
              </a:rPr>
              <a:t>MLN </a:t>
            </a:r>
            <a:r>
              <a:rPr lang="en-US" sz="2000" dirty="0">
                <a:solidFill>
                  <a:srgbClr val="FF0000"/>
                </a:solidFill>
                <a:cs typeface="Bradley Hand Bold"/>
              </a:rPr>
              <a:t>Solver: </a:t>
            </a:r>
            <a:r>
              <a:rPr lang="en-US" sz="2000" dirty="0">
                <a:solidFill>
                  <a:srgbClr val="000000"/>
                </a:solidFill>
                <a:cs typeface="Bradley Hand Bold"/>
              </a:rPr>
              <a:t>using </a:t>
            </a:r>
            <a:r>
              <a:rPr lang="en-US" sz="2000" dirty="0" smtClean="0">
                <a:solidFill>
                  <a:srgbClr val="000000"/>
                </a:solidFill>
                <a:cs typeface="Bradley Hand Bold"/>
              </a:rPr>
              <a:t>rules from </a:t>
            </a:r>
            <a:r>
              <a:rPr lang="en-US" sz="2000" dirty="0">
                <a:solidFill>
                  <a:srgbClr val="000000"/>
                </a:solidFill>
                <a:cs typeface="Bradley Hand Bold"/>
              </a:rPr>
              <a:t>80K </a:t>
            </a:r>
            <a:r>
              <a:rPr lang="en-US" sz="2000" dirty="0" smtClean="0">
                <a:solidFill>
                  <a:srgbClr val="000000"/>
                </a:solidFill>
                <a:cs typeface="Bradley Hand Bold"/>
              </a:rPr>
              <a:t>sentences</a:t>
            </a:r>
            <a:endParaRPr lang="en-US" sz="2000" dirty="0">
              <a:solidFill>
                <a:srgbClr val="000000"/>
              </a:solidFill>
              <a:cs typeface="Bradley Hand Bold"/>
            </a:endParaRPr>
          </a:p>
        </p:txBody>
      </p:sp>
      <p:grpSp>
        <p:nvGrpSpPr>
          <p:cNvPr id="280" name="Group 279"/>
          <p:cNvGrpSpPr/>
          <p:nvPr/>
        </p:nvGrpSpPr>
        <p:grpSpPr>
          <a:xfrm>
            <a:off x="5562600" y="23086896"/>
            <a:ext cx="5349634" cy="558247"/>
            <a:chOff x="370682" y="18158040"/>
            <a:chExt cx="6527830" cy="397631"/>
          </a:xfrm>
        </p:grpSpPr>
        <p:sp>
          <p:nvSpPr>
            <p:cNvPr id="281" name="TextBox 280"/>
            <p:cNvSpPr txBox="1"/>
            <p:nvPr/>
          </p:nvSpPr>
          <p:spPr>
            <a:xfrm>
              <a:off x="1124743" y="18158040"/>
              <a:ext cx="5773769" cy="328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Complementary Strengths</a:t>
              </a:r>
              <a:endParaRPr lang="en-US" sz="2200" b="1" dirty="0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370682" y="18259920"/>
              <a:ext cx="5836815" cy="295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00100" lvl="1" indent="-342900" algn="l">
                <a:buFont typeface="Arial" charset="0"/>
                <a:buChar char="•"/>
              </a:pPr>
              <a:endParaRPr lang="en-US" sz="2000" dirty="0"/>
            </a:p>
          </p:txBody>
        </p:sp>
      </p:grpSp>
      <p:pic>
        <p:nvPicPr>
          <p:cNvPr id="284" name="Picture 283" descr="Untitle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6363" y="24805551"/>
            <a:ext cx="4751683" cy="3508736"/>
          </a:xfrm>
          <a:prstGeom prst="rect">
            <a:avLst/>
          </a:prstGeom>
          <a:ln>
            <a:noFill/>
          </a:ln>
        </p:spPr>
      </p:pic>
      <p:grpSp>
        <p:nvGrpSpPr>
          <p:cNvPr id="285" name="Group 284"/>
          <p:cNvGrpSpPr/>
          <p:nvPr/>
        </p:nvGrpSpPr>
        <p:grpSpPr>
          <a:xfrm>
            <a:off x="86047" y="23104715"/>
            <a:ext cx="5340819" cy="537940"/>
            <a:chOff x="370682" y="18158040"/>
            <a:chExt cx="6527830" cy="397631"/>
          </a:xfrm>
        </p:grpSpPr>
        <p:sp>
          <p:nvSpPr>
            <p:cNvPr id="286" name="TextBox 285"/>
            <p:cNvSpPr txBox="1"/>
            <p:nvPr/>
          </p:nvSpPr>
          <p:spPr>
            <a:xfrm>
              <a:off x="1124743" y="18158040"/>
              <a:ext cx="5773769" cy="31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Exploiting Structured Knowledge</a:t>
              </a:r>
              <a:endParaRPr lang="en-US" sz="2200" b="1" dirty="0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370682" y="18259920"/>
              <a:ext cx="5836815" cy="295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00100" lvl="1" indent="-342900" algn="l">
                <a:buFont typeface="Arial" charset="0"/>
                <a:buChar char="•"/>
              </a:pPr>
              <a:endParaRPr lang="en-US" sz="2000" dirty="0"/>
            </a:p>
          </p:txBody>
        </p:sp>
      </p:grpSp>
      <p:pic>
        <p:nvPicPr>
          <p:cNvPr id="288" name="Picture 287" descr="Untitled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082" y="24577152"/>
            <a:ext cx="4875357" cy="3600060"/>
          </a:xfrm>
          <a:prstGeom prst="rect">
            <a:avLst/>
          </a:prstGeom>
        </p:spPr>
      </p:pic>
      <p:pic>
        <p:nvPicPr>
          <p:cNvPr id="289" name="Picture 288"/>
          <p:cNvPicPr>
            <a:picLocks noChangeAspect="1"/>
          </p:cNvPicPr>
          <p:nvPr/>
        </p:nvPicPr>
        <p:blipFill rotWithShape="1">
          <a:blip r:embed="rId15"/>
          <a:srcRect l="3685" r="4603"/>
          <a:stretch/>
        </p:blipFill>
        <p:spPr>
          <a:xfrm>
            <a:off x="17714470" y="25298400"/>
            <a:ext cx="5306250" cy="2643961"/>
          </a:xfrm>
          <a:prstGeom prst="rect">
            <a:avLst/>
          </a:prstGeom>
          <a:ln>
            <a:noFill/>
          </a:ln>
        </p:spPr>
      </p:pic>
      <p:grpSp>
        <p:nvGrpSpPr>
          <p:cNvPr id="290" name="Group 289"/>
          <p:cNvGrpSpPr/>
          <p:nvPr/>
        </p:nvGrpSpPr>
        <p:grpSpPr>
          <a:xfrm>
            <a:off x="17061787" y="23224607"/>
            <a:ext cx="5340819" cy="537940"/>
            <a:chOff x="370682" y="18158040"/>
            <a:chExt cx="6527830" cy="397631"/>
          </a:xfrm>
        </p:grpSpPr>
        <p:sp>
          <p:nvSpPr>
            <p:cNvPr id="291" name="TextBox 290"/>
            <p:cNvSpPr txBox="1"/>
            <p:nvPr/>
          </p:nvSpPr>
          <p:spPr>
            <a:xfrm>
              <a:off x="1124743" y="18158040"/>
              <a:ext cx="5773769" cy="31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ILP complexity, scalability</a:t>
              </a:r>
              <a:endParaRPr lang="en-US" sz="2200" b="1" dirty="0"/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70682" y="18259920"/>
              <a:ext cx="5836815" cy="295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00100" lvl="1" indent="-342900" algn="l">
                <a:buFont typeface="Arial" charset="0"/>
                <a:buChar char="•"/>
              </a:pPr>
              <a:endParaRPr lang="en-US" sz="2000" dirty="0"/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11215151" y="23088600"/>
            <a:ext cx="5625049" cy="769441"/>
            <a:chOff x="370682" y="18057494"/>
            <a:chExt cx="6501981" cy="568750"/>
          </a:xfrm>
        </p:grpSpPr>
        <p:sp>
          <p:nvSpPr>
            <p:cNvPr id="294" name="TextBox 293"/>
            <p:cNvSpPr txBox="1"/>
            <p:nvPr/>
          </p:nvSpPr>
          <p:spPr>
            <a:xfrm>
              <a:off x="755018" y="18057494"/>
              <a:ext cx="6117645" cy="568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 smtClean="0"/>
                <a:t>Assessing </a:t>
              </a:r>
              <a:r>
                <a:rPr lang="en-US" sz="2200" b="1" dirty="0"/>
                <a:t>Brittleness</a:t>
              </a:r>
              <a:r>
                <a:rPr lang="en-US" sz="2200" b="1"/>
                <a:t>: </a:t>
              </a:r>
              <a:endParaRPr lang="en-US" sz="2200" b="1" smtClean="0"/>
            </a:p>
            <a:p>
              <a:r>
                <a:rPr lang="en-US" sz="2200" b="1" dirty="0" smtClean="0"/>
                <a:t>Question </a:t>
              </a:r>
              <a:r>
                <a:rPr lang="en-US" sz="2200" b="1" dirty="0"/>
                <a:t>Perturbation</a:t>
              </a: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370682" y="18259920"/>
              <a:ext cx="5836815" cy="295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00100" lvl="1" indent="-342900" algn="l">
                <a:buFont typeface="Arial" charset="0"/>
                <a:buChar char="•"/>
              </a:pPr>
              <a:endParaRPr lang="en-US" sz="2000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11445715" y="23850600"/>
            <a:ext cx="59278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Low">
              <a:buNone/>
            </a:pPr>
            <a:r>
              <a:rPr lang="en-US" sz="2000" dirty="0"/>
              <a:t>How robust are approaches to simple question </a:t>
            </a:r>
            <a:r>
              <a:rPr lang="en-US" sz="2000" dirty="0" smtClean="0"/>
              <a:t>perturbations </a:t>
            </a:r>
            <a:r>
              <a:rPr lang="en-US" sz="2000" i="1" dirty="0" smtClean="0"/>
              <a:t>that </a:t>
            </a:r>
            <a:r>
              <a:rPr lang="en-US" sz="2000" i="1" dirty="0"/>
              <a:t>would typically make the question easier for a </a:t>
            </a:r>
            <a:r>
              <a:rPr lang="en-US" sz="2000" i="1" dirty="0" smtClean="0"/>
              <a:t>human</a:t>
            </a:r>
            <a:r>
              <a:rPr lang="en-US" sz="2000" dirty="0" smtClean="0"/>
              <a:t>? We </a:t>
            </a:r>
            <a:r>
              <a:rPr lang="en-US" sz="2000" dirty="0"/>
              <a:t>consider a simple, automated way to perturb each 4-way multiple-choice </a:t>
            </a:r>
            <a:r>
              <a:rPr lang="en-US" sz="2000" dirty="0" smtClean="0"/>
              <a:t>question using Bing: </a:t>
            </a:r>
          </a:p>
          <a:p>
            <a:pPr marL="0" indent="0" algn="just">
              <a:buNone/>
            </a:pPr>
            <a:endParaRPr lang="en-US" sz="2000" dirty="0" smtClean="0"/>
          </a:p>
        </p:txBody>
      </p:sp>
      <p:sp>
        <p:nvSpPr>
          <p:cNvPr id="296" name="Folded Corner 295"/>
          <p:cNvSpPr/>
          <p:nvPr/>
        </p:nvSpPr>
        <p:spPr bwMode="auto">
          <a:xfrm>
            <a:off x="11587069" y="25626043"/>
            <a:ext cx="5410200" cy="886289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800" b="0" dirty="0" smtClean="0">
                <a:solidFill>
                  <a:schemeClr val="dk1"/>
                </a:solidFill>
              </a:rPr>
              <a:t>In </a:t>
            </a:r>
            <a:r>
              <a:rPr lang="en-US" sz="1800" b="0" dirty="0">
                <a:solidFill>
                  <a:schemeClr val="dk1"/>
                </a:solidFill>
              </a:rPr>
              <a:t>New York State, the longest period of </a:t>
            </a:r>
            <a:r>
              <a:rPr lang="en-US" sz="1800" b="0" dirty="0" smtClean="0">
                <a:solidFill>
                  <a:schemeClr val="dk1"/>
                </a:solidFill>
              </a:rPr>
              <a:t>daylight</a:t>
            </a:r>
            <a:br>
              <a:rPr lang="en-US" sz="1800" b="0" dirty="0" smtClean="0">
                <a:solidFill>
                  <a:schemeClr val="dk1"/>
                </a:solidFill>
              </a:rPr>
            </a:br>
            <a:r>
              <a:rPr lang="en-US" sz="1800" b="0" dirty="0" smtClean="0">
                <a:solidFill>
                  <a:schemeClr val="dk1"/>
                </a:solidFill>
              </a:rPr>
              <a:t>occurs </a:t>
            </a:r>
            <a:r>
              <a:rPr lang="en-US" sz="1800" b="0" dirty="0">
                <a:solidFill>
                  <a:schemeClr val="dk1"/>
                </a:solidFill>
              </a:rPr>
              <a:t>during which </a:t>
            </a:r>
            <a:r>
              <a:rPr lang="en-US" sz="1800" b="0" dirty="0" smtClean="0">
                <a:solidFill>
                  <a:schemeClr val="dk1"/>
                </a:solidFill>
              </a:rPr>
              <a:t>month?</a:t>
            </a:r>
          </a:p>
          <a:p>
            <a:r>
              <a:rPr lang="en-US" sz="1800" b="0" dirty="0" smtClean="0">
                <a:solidFill>
                  <a:schemeClr val="dk1"/>
                </a:solidFill>
              </a:rPr>
              <a:t>  (A) </a:t>
            </a:r>
            <a:r>
              <a:rPr lang="en-US" sz="1800" b="0" i="1" dirty="0" smtClean="0">
                <a:solidFill>
                  <a:srgbClr val="FF0000"/>
                </a:solidFill>
              </a:rPr>
              <a:t>eastern</a:t>
            </a:r>
            <a:r>
              <a:rPr lang="en-US" sz="1800" b="0" dirty="0" smtClean="0">
                <a:solidFill>
                  <a:schemeClr val="dk1"/>
                </a:solidFill>
              </a:rPr>
              <a:t>  (B) June  (C) </a:t>
            </a:r>
            <a:r>
              <a:rPr lang="en-US" sz="1800" b="0" i="1" dirty="0" smtClean="0">
                <a:solidFill>
                  <a:srgbClr val="FF0000"/>
                </a:solidFill>
              </a:rPr>
              <a:t>history</a:t>
            </a:r>
            <a:r>
              <a:rPr lang="en-US" sz="1800" b="0" dirty="0" smtClean="0">
                <a:solidFill>
                  <a:schemeClr val="dk1"/>
                </a:solidFill>
              </a:rPr>
              <a:t>  (D) </a:t>
            </a:r>
            <a:r>
              <a:rPr lang="en-US" sz="1800" b="0" i="1" dirty="0" smtClean="0">
                <a:solidFill>
                  <a:srgbClr val="FF0000"/>
                </a:solidFill>
              </a:rPr>
              <a:t>years</a:t>
            </a:r>
            <a:endParaRPr lang="en-US" sz="1800" b="0" i="1" dirty="0">
              <a:solidFill>
                <a:srgbClr val="FF0000"/>
              </a:solidFill>
            </a:endParaRPr>
          </a:p>
        </p:txBody>
      </p:sp>
      <p:pic>
        <p:nvPicPr>
          <p:cNvPr id="297" name="Picture 29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02336" y="26734217"/>
            <a:ext cx="5660826" cy="1460329"/>
          </a:xfrm>
          <a:prstGeom prst="rect">
            <a:avLst/>
          </a:prstGeom>
        </p:spPr>
      </p:pic>
      <p:sp>
        <p:nvSpPr>
          <p:cNvPr id="298" name="TextBox 297"/>
          <p:cNvSpPr txBox="1"/>
          <p:nvPr/>
        </p:nvSpPr>
        <p:spPr>
          <a:xfrm>
            <a:off x="11483651" y="28372640"/>
            <a:ext cx="5405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3</a:t>
            </a:r>
            <a:r>
              <a:rPr lang="en-US" sz="2000" dirty="0" smtClean="0"/>
              <a:t>. On 1080 perturbed question of the regents train, </a:t>
            </a:r>
            <a:r>
              <a:rPr lang="en-US" sz="2000" dirty="0" err="1" smtClean="0"/>
              <a:t>TableILP</a:t>
            </a:r>
            <a:r>
              <a:rPr lang="en-US" sz="2000" dirty="0" smtClean="0"/>
              <a:t> has the smallest drop among the solvers. </a:t>
            </a:r>
            <a:endParaRPr lang="en-US" sz="2000" dirty="0"/>
          </a:p>
        </p:txBody>
      </p:sp>
      <p:sp>
        <p:nvSpPr>
          <p:cNvPr id="46" name="Rectangle 45"/>
          <p:cNvSpPr/>
          <p:nvPr/>
        </p:nvSpPr>
        <p:spPr>
          <a:xfrm>
            <a:off x="2610507" y="21083384"/>
            <a:ext cx="116586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857250" lvl="1" indent="-457200"/>
            <a:r>
              <a:rPr lang="en-US" sz="1800" dirty="0" smtClean="0"/>
              <a:t>69 </a:t>
            </a:r>
            <a:r>
              <a:rPr lang="en-US" sz="1800" dirty="0"/>
              <a:t>tables, </a:t>
            </a:r>
            <a:r>
              <a:rPr lang="en-US" sz="1800" dirty="0" smtClean="0"/>
              <a:t>~7.6K rows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>
          <a:xfrm>
            <a:off x="17678400" y="23774400"/>
            <a:ext cx="50560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The table below summarizes various </a:t>
            </a:r>
            <a:r>
              <a:rPr lang="en-US" sz="2000" dirty="0"/>
              <a:t>ILP and support graph statistics for </a:t>
            </a:r>
            <a:r>
              <a:rPr lang="en-US" sz="2000" dirty="0" err="1"/>
              <a:t>TableILP</a:t>
            </a:r>
            <a:r>
              <a:rPr lang="en-US" sz="2000" dirty="0"/>
              <a:t>, averaged across all test question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83138" y="23545800"/>
            <a:ext cx="498095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900" dirty="0" err="1" smtClean="0"/>
              <a:t>TableILP</a:t>
            </a:r>
            <a:r>
              <a:rPr lang="en-US" sz="1900" dirty="0" smtClean="0"/>
              <a:t> </a:t>
            </a:r>
            <a:r>
              <a:rPr lang="en-US" sz="1900" dirty="0"/>
              <a:t>and IR-based methods clearly approach QA very </a:t>
            </a:r>
            <a:r>
              <a:rPr lang="en-US" sz="1900" dirty="0" smtClean="0"/>
              <a:t>differently. This </a:t>
            </a:r>
            <a:r>
              <a:rPr lang="en-US" sz="1900" dirty="0"/>
              <a:t>analysis highlights the complementary strengths of these solvers</a:t>
            </a:r>
            <a:r>
              <a:rPr lang="en-US" sz="1900" dirty="0" smtClean="0"/>
              <a:t>. </a:t>
            </a:r>
            <a:endParaRPr lang="en-US" sz="1900" dirty="0"/>
          </a:p>
        </p:txBody>
      </p:sp>
      <p:sp>
        <p:nvSpPr>
          <p:cNvPr id="49" name="Rectangle 48"/>
          <p:cNvSpPr/>
          <p:nvPr/>
        </p:nvSpPr>
        <p:spPr>
          <a:xfrm>
            <a:off x="381000" y="23520737"/>
            <a:ext cx="53992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 smtClean="0"/>
              <a:t>We compare </a:t>
            </a:r>
            <a:r>
              <a:rPr lang="en-US" sz="2000" dirty="0"/>
              <a:t>the accuracy of our approach against the previous structured (MLN-based) reasoning </a:t>
            </a:r>
            <a:r>
              <a:rPr lang="en-US" sz="2000" dirty="0" smtClean="0"/>
              <a:t>solver and </a:t>
            </a:r>
            <a:r>
              <a:rPr lang="en-US" sz="2000" smtClean="0"/>
              <a:t>IR(tables). </a:t>
            </a:r>
            <a:endParaRPr lang="en-US" sz="2000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8317577" y="6024757"/>
            <a:ext cx="5029200" cy="267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/>
          <p:nvPr/>
        </p:nvSpPr>
        <p:spPr>
          <a:xfrm>
            <a:off x="12039600" y="10513026"/>
            <a:ext cx="116586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1F497D"/>
                </a:solidFill>
                <a:latin typeface="Calibri" charset="0"/>
              </a:rPr>
              <a:t>Given as </a:t>
            </a:r>
            <a:r>
              <a:rPr lang="en-US" sz="2000" dirty="0">
                <a:solidFill>
                  <a:srgbClr val="1F497D"/>
                </a:solidFill>
                <a:latin typeface="Calibri" charset="0"/>
              </a:rPr>
              <a:t>input a question, candidates answers, and a generic set of tables, </a:t>
            </a:r>
            <a:endParaRPr lang="en-US" sz="2000" dirty="0" smtClean="0">
              <a:solidFill>
                <a:srgbClr val="1F497D"/>
              </a:solidFill>
              <a:latin typeface="Calibri" charset="0"/>
            </a:endParaRPr>
          </a:p>
          <a:p>
            <a:r>
              <a:rPr lang="en-US" sz="2000" dirty="0" smtClean="0">
                <a:solidFill>
                  <a:srgbClr val="1F497D"/>
                </a:solidFill>
                <a:latin typeface="Calibri" charset="0"/>
              </a:rPr>
              <a:t>and </a:t>
            </a:r>
            <a:r>
              <a:rPr lang="en-US" sz="2000" dirty="0">
                <a:solidFill>
                  <a:srgbClr val="1F497D"/>
                </a:solidFill>
                <a:latin typeface="Calibri" charset="0"/>
              </a:rPr>
              <a:t>generates a constrained optimization problem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867400" y="29718000"/>
            <a:ext cx="11658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smtClean="0">
                <a:solidFill>
                  <a:srgbClr val="1F497D"/>
                </a:solidFill>
                <a:latin typeface="Calibri" charset="0"/>
              </a:rPr>
              <a:t>Authors acknowledge the support from AI2 </a:t>
            </a:r>
            <a:r>
              <a:rPr lang="en-US" sz="1600">
                <a:solidFill>
                  <a:srgbClr val="1F497D"/>
                </a:solidFill>
                <a:latin typeface="Calibri" charset="0"/>
              </a:rPr>
              <a:t>and </a:t>
            </a:r>
            <a:r>
              <a:rPr lang="en-US" sz="1600" smtClean="0">
                <a:solidFill>
                  <a:srgbClr val="1F497D"/>
                </a:solidFill>
                <a:latin typeface="Calibri" charset="0"/>
              </a:rPr>
              <a:t>DARPA (under </a:t>
            </a:r>
            <a:r>
              <a:rPr lang="en-US" sz="1600" dirty="0">
                <a:solidFill>
                  <a:srgbClr val="1F497D"/>
                </a:solidFill>
                <a:latin typeface="Calibri" charset="0"/>
              </a:rPr>
              <a:t>the </a:t>
            </a:r>
            <a:r>
              <a:rPr lang="en-US" sz="1600">
                <a:solidFill>
                  <a:srgbClr val="1F497D"/>
                </a:solidFill>
                <a:latin typeface="Calibri" charset="0"/>
              </a:rPr>
              <a:t>DEFT </a:t>
            </a:r>
            <a:r>
              <a:rPr lang="en-US" sz="1600" smtClean="0">
                <a:solidFill>
                  <a:srgbClr val="1F497D"/>
                </a:solidFill>
                <a:latin typeface="Calibri" charset="0"/>
              </a:rPr>
              <a:t>program).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721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6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19050" cap="flat" cmpd="sng" algn="ctr">
          <a:solidFill>
            <a:srgbClr val="FF0000"/>
          </a:solidFill>
          <a:prstDash val="dash"/>
          <a:round/>
          <a:headEnd type="none" w="med" len="med"/>
          <a:tailEnd type="arrow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692</Words>
  <Application>Microsoft Macintosh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Bradley Hand Bold</vt:lpstr>
      <vt:lpstr>Calibri</vt:lpstr>
      <vt:lpstr>Times New Roman</vt:lpstr>
      <vt:lpstr>Wingdings</vt:lpstr>
      <vt:lpstr>Arial</vt:lpstr>
      <vt:lpstr>Default Design</vt:lpstr>
      <vt:lpstr>PowerPoint Presentation</vt:lpstr>
    </vt:vector>
  </TitlesOfParts>
  <Company>The Boeing Company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Clark</dc:creator>
  <cp:lastModifiedBy>Khashabi, Daniel</cp:lastModifiedBy>
  <cp:revision>177</cp:revision>
  <cp:lastPrinted>2013-10-25T01:52:13Z</cp:lastPrinted>
  <dcterms:created xsi:type="dcterms:W3CDTF">2009-11-13T20:01:05Z</dcterms:created>
  <dcterms:modified xsi:type="dcterms:W3CDTF">2016-07-10T18:31:39Z</dcterms:modified>
</cp:coreProperties>
</file>