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23317200" cy="30175200"/>
  <p:notesSz cx="6858000" cy="93821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6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04">
          <p15:clr>
            <a:srgbClr val="A4A3A4"/>
          </p15:clr>
        </p15:guide>
        <p15:guide id="2" pos="73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F8"/>
    <a:srgbClr val="FFEEED"/>
    <a:srgbClr val="FFDFDE"/>
    <a:srgbClr val="D5E3FF"/>
    <a:srgbClr val="0099FF"/>
    <a:srgbClr val="FFAAA0"/>
    <a:srgbClr val="FFFF00"/>
    <a:srgbClr val="A3D5D9"/>
    <a:srgbClr val="A3F1FB"/>
    <a:srgbClr val="B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823" autoAdjust="0"/>
  </p:normalViewPr>
  <p:slideViewPr>
    <p:cSldViewPr>
      <p:cViewPr>
        <p:scale>
          <a:sx n="93" d="100"/>
          <a:sy n="93" d="100"/>
        </p:scale>
        <p:origin x="-1440" y="-2176"/>
      </p:cViewPr>
      <p:guideLst>
        <p:guide orient="horz" pos="9504"/>
        <p:guide pos="73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425" y="9374188"/>
            <a:ext cx="19818350" cy="64674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7263" y="17098963"/>
            <a:ext cx="16322675" cy="77120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98290-7C32-4C0D-8611-D717664A23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AE900-E79D-4CE5-AA16-25446CF336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05288" y="1208088"/>
            <a:ext cx="5246687" cy="25746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65225" y="1208088"/>
            <a:ext cx="15587663" cy="2574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984D2-465C-404C-B177-20FB4D6932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1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FC0BC-6E9F-49D3-92CA-C32ADE2249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1500" y="19389725"/>
            <a:ext cx="19819938" cy="599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1500" y="12788900"/>
            <a:ext cx="19819938" cy="660082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F198B-5319-4FA4-8B22-F788F9E456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9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65225" y="7040563"/>
            <a:ext cx="10417175" cy="199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34800" y="7040563"/>
            <a:ext cx="10417175" cy="199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989F7-864C-4525-B62C-5CB99B074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1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225" y="6754813"/>
            <a:ext cx="10302875" cy="2814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5225" y="9569450"/>
            <a:ext cx="10302875" cy="17386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4338" y="6754813"/>
            <a:ext cx="10307637" cy="2814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4338" y="9569450"/>
            <a:ext cx="10307637" cy="17386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FDF79-A8A5-480E-9B1B-F777FFD7F3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19356-DFFB-449D-AEA9-D0B044B7DDE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5D10F4-227D-4F53-B7FF-E6CBB66FF5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1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225" y="1201738"/>
            <a:ext cx="7672388" cy="51133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013" y="1201738"/>
            <a:ext cx="13034962" cy="25754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5225" y="6315075"/>
            <a:ext cx="7672388" cy="2064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24120-4279-48F6-BF66-357BACEF41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413" y="21123275"/>
            <a:ext cx="13990637" cy="2492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0413" y="2695575"/>
            <a:ext cx="13990637" cy="18105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413" y="23615650"/>
            <a:ext cx="13990637" cy="3541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E0DEA-0739-4F03-8933-E2E0C3CCF5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65225" y="1208088"/>
            <a:ext cx="209867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3502" tIns="156751" rIns="313502" bIns="156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5225" y="7040563"/>
            <a:ext cx="20986750" cy="199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5225" y="27478038"/>
            <a:ext cx="54419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algn="l" defTabSz="3135313">
              <a:defRPr sz="48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966075" y="27478038"/>
            <a:ext cx="73850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defTabSz="3135313">
              <a:defRPr sz="48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6710025" y="27478038"/>
            <a:ext cx="544195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>
            <a:lvl1pPr algn="r" defTabSz="3135313">
              <a:defRPr sz="4800"/>
            </a:lvl1pPr>
          </a:lstStyle>
          <a:p>
            <a:fld id="{97B8747F-F0C5-4AA0-BA3B-329EF15151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2pPr>
      <a:lvl3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3pPr>
      <a:lvl4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4pPr>
      <a:lvl5pPr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5pPr>
      <a:lvl6pPr marL="4572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6pPr>
      <a:lvl7pPr marL="9144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7pPr>
      <a:lvl8pPr marL="13716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8pPr>
      <a:lvl9pPr marL="1828800" algn="ctr" defTabSz="3135313" rtl="0" fontAlgn="base">
        <a:spcBef>
          <a:spcPct val="0"/>
        </a:spcBef>
        <a:spcAft>
          <a:spcPct val="0"/>
        </a:spcAft>
        <a:defRPr sz="15100">
          <a:solidFill>
            <a:schemeClr val="tx2"/>
          </a:solidFill>
          <a:latin typeface="Arial" pitchFamily="34" charset="0"/>
        </a:defRPr>
      </a:lvl9pPr>
    </p:titleStyle>
    <p:bodyStyle>
      <a:lvl1pPr marL="1176338" indent="-1176338" algn="l" defTabSz="3135313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2547938" indent="-981075" algn="l" defTabSz="3135313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3919538" indent="-784225" algn="l" defTabSz="3135313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5486400" indent="-784225" algn="l" defTabSz="3135313" rtl="0" fontAlgn="base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</a:defRPr>
      </a:lvl4pPr>
      <a:lvl5pPr marL="7053263" indent="-782638" algn="l" defTabSz="31353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5pPr>
      <a:lvl6pPr marL="7510463" indent="-782638" algn="l" defTabSz="31353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7967663" indent="-782638" algn="l" defTabSz="31353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8424863" indent="-782638" algn="l" defTabSz="31353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8882063" indent="-782638" algn="l" defTabSz="313531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DFD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ounded Rectangle 200"/>
          <p:cNvSpPr/>
          <p:nvPr/>
        </p:nvSpPr>
        <p:spPr bwMode="auto">
          <a:xfrm>
            <a:off x="13899945" y="6588264"/>
            <a:ext cx="8866079" cy="105567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i="1" dirty="0" smtClean="0"/>
              <a:t>TableILP</a:t>
            </a:r>
            <a:r>
              <a:rPr lang="en-US" sz="2000" dirty="0" smtClean="0"/>
              <a:t> </a:t>
            </a:r>
            <a:r>
              <a:rPr lang="en-US" sz="2000" dirty="0"/>
              <a:t>(Khashabi et al., </a:t>
            </a:r>
            <a:r>
              <a:rPr lang="en-US" sz="2000" dirty="0" smtClean="0"/>
              <a:t>2016) performs </a:t>
            </a:r>
            <a:r>
              <a:rPr lang="en-US" sz="2000" dirty="0"/>
              <a:t>reasoning by aligning the question to semi-structured knowledge, aligns </a:t>
            </a:r>
            <a:r>
              <a:rPr lang="en-US" sz="2000" dirty="0" smtClean="0"/>
              <a:t>only ‘grow’, ‘changes’, ‘adaptation’ </a:t>
            </a:r>
            <a:r>
              <a:rPr lang="en-US" sz="2000" dirty="0"/>
              <a:t>when answering this question. 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Not </a:t>
            </a:r>
            <a:r>
              <a:rPr lang="en-US" sz="2000" dirty="0"/>
              <a:t>surprisingly, </a:t>
            </a:r>
            <a:r>
              <a:rPr lang="en-US" sz="2000" dirty="0" smtClean="0"/>
              <a:t>TableILP </a:t>
            </a:r>
            <a:r>
              <a:rPr lang="en-US" sz="2000" dirty="0"/>
              <a:t>chooses an incorrect answer. The issue is that it does not recognize that </a:t>
            </a:r>
            <a:r>
              <a:rPr lang="en-US" sz="2000" dirty="0" smtClean="0"/>
              <a:t>“thicker hair” </a:t>
            </a:r>
            <a:r>
              <a:rPr lang="en-US" sz="2000" dirty="0"/>
              <a:t>is an essential aspect of the question. </a:t>
            </a:r>
            <a:r>
              <a:rPr lang="en-US" sz="2000" dirty="0" smtClean="0"/>
              <a:t>This problem is solved by augmenting the solver with essentiality scores: </a:t>
            </a:r>
            <a:endParaRPr lang="en-US" sz="2000" b="1" i="1" kern="0" dirty="0">
              <a:solidFill>
                <a:srgbClr val="0000FF"/>
              </a:solidFill>
            </a:endParaRPr>
          </a:p>
          <a:p>
            <a:pPr algn="l"/>
            <a:endParaRPr lang="en-US" sz="2000" b="1" i="1" kern="0" dirty="0" smtClean="0">
              <a:solidFill>
                <a:srgbClr val="0000FF"/>
              </a:solidFill>
            </a:endParaRPr>
          </a:p>
          <a:p>
            <a:pPr algn="l"/>
            <a:endParaRPr lang="en-US" sz="2000" b="1" i="1" kern="0" dirty="0">
              <a:solidFill>
                <a:srgbClr val="0000FF"/>
              </a:solidFill>
            </a:endParaRPr>
          </a:p>
          <a:p>
            <a:pPr algn="l"/>
            <a:endParaRPr lang="en-US" sz="2000" b="1" i="1" kern="0" dirty="0" smtClean="0">
              <a:solidFill>
                <a:srgbClr val="0000FF"/>
              </a:solidFill>
            </a:endParaRPr>
          </a:p>
          <a:p>
            <a:pPr algn="l"/>
            <a:endParaRPr lang="en-US" sz="2000" b="1" i="1" kern="0" dirty="0">
              <a:solidFill>
                <a:srgbClr val="0000FF"/>
              </a:solidFill>
            </a:endParaRPr>
          </a:p>
          <a:p>
            <a:pPr algn="l"/>
            <a:endParaRPr lang="en-US" sz="2000" b="1" i="1" kern="0" dirty="0" smtClean="0">
              <a:solidFill>
                <a:srgbClr val="0000FF"/>
              </a:solidFill>
            </a:endParaRPr>
          </a:p>
          <a:p>
            <a:pPr algn="l"/>
            <a:endParaRPr lang="en-US" sz="2000" b="1" i="1" kern="0" dirty="0">
              <a:solidFill>
                <a:srgbClr val="0000FF"/>
              </a:solidFill>
            </a:endParaRPr>
          </a:p>
          <a:p>
            <a:pPr algn="l"/>
            <a:endParaRPr lang="en-US" sz="2000" b="1" i="1" kern="0" dirty="0" smtClean="0">
              <a:solidFill>
                <a:srgbClr val="0000FF"/>
              </a:solidFill>
            </a:endParaRPr>
          </a:p>
          <a:p>
            <a:pPr algn="l"/>
            <a:endParaRPr lang="en-US" sz="2000" b="1" i="1" kern="0" dirty="0">
              <a:solidFill>
                <a:srgbClr val="0000FF"/>
              </a:solidFill>
            </a:endParaRPr>
          </a:p>
          <a:p>
            <a:pPr algn="l"/>
            <a:endParaRPr lang="en-US" sz="2000" b="1" i="1" kern="0" dirty="0" smtClean="0">
              <a:solidFill>
                <a:srgbClr val="0000FF"/>
              </a:solidFill>
            </a:endParaRPr>
          </a:p>
          <a:p>
            <a:pPr algn="l"/>
            <a:endParaRPr lang="en-US" sz="2000" b="1" i="1" kern="0" dirty="0">
              <a:solidFill>
                <a:srgbClr val="0000FF"/>
              </a:solidFill>
            </a:endParaRPr>
          </a:p>
          <a:p>
            <a:pPr algn="l"/>
            <a:endParaRPr lang="en-US" sz="2000" b="1" i="1" kern="0" dirty="0" smtClean="0">
              <a:solidFill>
                <a:srgbClr val="0000FF"/>
              </a:solidFill>
            </a:endParaRPr>
          </a:p>
          <a:p>
            <a:pPr algn="l"/>
            <a:endParaRPr lang="en-US" sz="2000" b="1" i="1" kern="0" dirty="0" smtClean="0">
              <a:solidFill>
                <a:srgbClr val="0000FF"/>
              </a:solidFill>
            </a:endParaRPr>
          </a:p>
          <a:p>
            <a:pPr algn="l"/>
            <a:endParaRPr lang="en-US" sz="2000" b="1" i="1" kern="0" dirty="0">
              <a:solidFill>
                <a:srgbClr val="0000FF"/>
              </a:solidFill>
            </a:endParaRPr>
          </a:p>
          <a:p>
            <a:pPr algn="l"/>
            <a:endParaRPr lang="en-US" sz="2000" b="1" i="1" kern="0" dirty="0" smtClean="0">
              <a:solidFill>
                <a:srgbClr val="0000FF"/>
              </a:solidFill>
            </a:endParaRPr>
          </a:p>
          <a:p>
            <a:pPr algn="l"/>
            <a:endParaRPr lang="en-US" sz="2000" b="1" i="1" kern="0" dirty="0">
              <a:solidFill>
                <a:srgbClr val="0000FF"/>
              </a:solidFill>
            </a:endParaRPr>
          </a:p>
          <a:p>
            <a:pPr algn="l"/>
            <a:endParaRPr lang="en-US" sz="2000" b="1" i="1" kern="0" dirty="0" smtClean="0">
              <a:solidFill>
                <a:srgbClr val="0000FF"/>
              </a:solidFill>
            </a:endParaRPr>
          </a:p>
          <a:p>
            <a:pPr algn="l"/>
            <a:endParaRPr lang="en-US" sz="2000" b="1" i="1" kern="0" dirty="0">
              <a:solidFill>
                <a:srgbClr val="0000FF"/>
              </a:solidFill>
            </a:endParaRPr>
          </a:p>
          <a:p>
            <a:pPr algn="l"/>
            <a:endParaRPr lang="en-US" sz="2000" b="1" i="1" kern="0" dirty="0" smtClean="0">
              <a:solidFill>
                <a:srgbClr val="0000FF"/>
              </a:solidFill>
            </a:endParaRPr>
          </a:p>
          <a:p>
            <a:pPr algn="l"/>
            <a:endParaRPr lang="en-US" sz="2000" b="1" i="1" kern="0" dirty="0">
              <a:solidFill>
                <a:srgbClr val="0000FF"/>
              </a:solidFill>
            </a:endParaRPr>
          </a:p>
          <a:p>
            <a:pPr algn="l"/>
            <a:endParaRPr lang="en-US" sz="2000" b="1" i="1" kern="0" dirty="0" smtClean="0">
              <a:solidFill>
                <a:srgbClr val="0000FF"/>
              </a:solidFill>
            </a:endParaRP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253676" y="2019495"/>
            <a:ext cx="22402800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6100" b="1" dirty="0" smtClean="0"/>
              <a:t>Learning What is Essential in Questions </a:t>
            </a:r>
            <a:endParaRPr lang="en-US" sz="6100" b="1" dirty="0">
              <a:solidFill>
                <a:srgbClr val="000066"/>
              </a:solidFill>
            </a:endParaRP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4282574" y="3245119"/>
            <a:ext cx="146592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1pPr>
            <a:lvl2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2pPr>
            <a:lvl3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algn="l" defTabSz="313531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en-US" sz="3600" dirty="0" smtClean="0"/>
              <a:t>Daniel Khashabi, Dan Roth (University </a:t>
            </a:r>
            <a:r>
              <a:rPr lang="en-US" sz="3600" dirty="0"/>
              <a:t>of </a:t>
            </a:r>
            <a:r>
              <a:rPr lang="en-US" sz="3600" dirty="0" smtClean="0"/>
              <a:t>Pennsylvania</a:t>
            </a:r>
            <a:r>
              <a:rPr lang="en-US" sz="3600" dirty="0"/>
              <a:t>) </a:t>
            </a:r>
            <a:endParaRPr lang="en-US" sz="3600" dirty="0" smtClean="0"/>
          </a:p>
          <a:p>
            <a:r>
              <a:rPr lang="en-US" sz="3600" dirty="0" err="1"/>
              <a:t>Tushar</a:t>
            </a:r>
            <a:r>
              <a:rPr lang="en-US" sz="3600" dirty="0"/>
              <a:t> </a:t>
            </a:r>
            <a:r>
              <a:rPr lang="en-US" sz="3600" dirty="0" err="1" smtClean="0"/>
              <a:t>Khot</a:t>
            </a:r>
            <a:r>
              <a:rPr lang="en-US" sz="3600" dirty="0" smtClean="0"/>
              <a:t>, Ashish Sabharwal (</a:t>
            </a:r>
            <a:r>
              <a:rPr lang="en-US" sz="3600" dirty="0"/>
              <a:t>Allen Institute for </a:t>
            </a:r>
            <a:r>
              <a:rPr lang="en-US" sz="3600" dirty="0" smtClean="0"/>
              <a:t>Artificial Intelligence)</a:t>
            </a:r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" t="9600" r="1463" b="17941"/>
          <a:stretch/>
        </p:blipFill>
        <p:spPr>
          <a:xfrm>
            <a:off x="15392400" y="228600"/>
            <a:ext cx="7779090" cy="1488419"/>
          </a:xfrm>
          <a:prstGeom prst="rect">
            <a:avLst/>
          </a:prstGeom>
        </p:spPr>
      </p:pic>
      <p:sp>
        <p:nvSpPr>
          <p:cNvPr id="24" name="Folded Corner 23"/>
          <p:cNvSpPr/>
          <p:nvPr/>
        </p:nvSpPr>
        <p:spPr bwMode="auto">
          <a:xfrm>
            <a:off x="15518288" y="5225104"/>
            <a:ext cx="7075066" cy="1219201"/>
          </a:xfrm>
          <a:prstGeom prst="foldedCorner">
            <a:avLst/>
          </a:prstGeom>
          <a:solidFill>
            <a:srgbClr val="E5EE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638568" y="5225105"/>
            <a:ext cx="705815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2100" dirty="0"/>
              <a:t>An animal grows thicker hair as a season changes. This adaptation helps to _______. (A)  find food (B) keep warmer (C) grow stronger (D) scape from predators</a:t>
            </a:r>
          </a:p>
        </p:txBody>
      </p:sp>
      <p:sp>
        <p:nvSpPr>
          <p:cNvPr id="112" name="Content Placeholder 2"/>
          <p:cNvSpPr txBox="1">
            <a:spLocks/>
          </p:cNvSpPr>
          <p:nvPr/>
        </p:nvSpPr>
        <p:spPr>
          <a:xfrm>
            <a:off x="327650" y="5342450"/>
            <a:ext cx="13540749" cy="2715571"/>
          </a:xfrm>
          <a:prstGeom prst="rect">
            <a:avLst/>
          </a:prstGeom>
        </p:spPr>
        <p:txBody>
          <a:bodyPr/>
          <a:lstStyle>
            <a:lvl1pPr marL="1176338" indent="-1176338" algn="l" defTabSz="3135313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47938" indent="-981075" algn="l" defTabSz="3135313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3919538" indent="-784225" algn="l" defTabSz="3135313" rtl="0" fontAlgn="base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5486400" indent="-784225" algn="l" defTabSz="3135313" rtl="0" fontAlgn="base">
              <a:spcBef>
                <a:spcPct val="20000"/>
              </a:spcBef>
              <a:spcAft>
                <a:spcPct val="0"/>
              </a:spcAft>
              <a:buChar char="–"/>
              <a:defRPr sz="1300">
                <a:solidFill>
                  <a:schemeClr val="tx1"/>
                </a:solidFill>
                <a:latin typeface="+mn-lt"/>
              </a:defRPr>
            </a:lvl4pPr>
            <a:lvl5pPr marL="7053263" indent="-782638" algn="l" defTabSz="313531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5pPr>
            <a:lvl6pPr marL="7510463" indent="-782638" algn="l" defTabSz="313531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7967663" indent="-782638" algn="l" defTabSz="313531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8424863" indent="-782638" algn="l" defTabSz="313531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8882063" indent="-782638" algn="l" defTabSz="3135313" rtl="0" fontAlgn="base">
              <a:spcBef>
                <a:spcPct val="2000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b="1" u="sng" kern="0" dirty="0" smtClean="0">
                <a:solidFill>
                  <a:srgbClr val="0000FF"/>
                </a:solidFill>
              </a:rPr>
              <a:t>Challenge:</a:t>
            </a:r>
            <a:r>
              <a:rPr lang="en-US" dirty="0"/>
              <a:t> </a:t>
            </a:r>
            <a:r>
              <a:rPr lang="en-US" dirty="0" smtClean="0"/>
              <a:t>QA systems are </a:t>
            </a:r>
            <a:r>
              <a:rPr lang="en-US" dirty="0"/>
              <a:t>unable to reliably identify which question words are redundant, irrelevant, or even intentionally distracting.</a:t>
            </a:r>
            <a:r>
              <a:rPr lang="en-US" b="1" i="1" kern="0" dirty="0" smtClean="0">
                <a:solidFill>
                  <a:srgbClr val="0000FF"/>
                </a:solidFill>
              </a:rPr>
              <a:t>          </a:t>
            </a:r>
            <a:r>
              <a:rPr lang="en-US" kern="0" dirty="0" smtClean="0">
                <a:solidFill>
                  <a:srgbClr val="FF0000"/>
                </a:solidFill>
              </a:rPr>
              <a:t>(example)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u="sng" kern="0" dirty="0" smtClean="0">
                <a:solidFill>
                  <a:srgbClr val="0000FF"/>
                </a:solidFill>
              </a:rPr>
              <a:t>Proposal:</a:t>
            </a:r>
            <a:r>
              <a:rPr lang="en-US" dirty="0" smtClean="0"/>
              <a:t> </a:t>
            </a:r>
            <a:r>
              <a:rPr lang="en-US" dirty="0"/>
              <a:t>We introduce and study the notion of </a:t>
            </a:r>
            <a:r>
              <a:rPr lang="en-US" i="1" dirty="0"/>
              <a:t>essential question terms</a:t>
            </a:r>
            <a:r>
              <a:rPr lang="en-US" dirty="0"/>
              <a:t> with the goal of improving such QA solvers.</a:t>
            </a:r>
            <a:r>
              <a:rPr lang="en-US" b="1" u="sng" kern="0" dirty="0">
                <a:solidFill>
                  <a:srgbClr val="0000FF"/>
                </a:solidFill>
              </a:rPr>
              <a:t> </a:t>
            </a:r>
            <a:r>
              <a:rPr lang="en-US" dirty="0"/>
              <a:t> </a:t>
            </a:r>
            <a:endParaRPr lang="en-US" b="1" u="sng" kern="0" dirty="0" smtClean="0">
              <a:solidFill>
                <a:srgbClr val="0000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u="sng" kern="0" dirty="0" smtClean="0">
                <a:solidFill>
                  <a:srgbClr val="0000FF"/>
                </a:solidFill>
              </a:rPr>
              <a:t>Results:</a:t>
            </a:r>
            <a:r>
              <a:rPr lang="en-US" dirty="0" smtClean="0"/>
              <a:t> We </a:t>
            </a:r>
            <a:r>
              <a:rPr lang="en-US" dirty="0"/>
              <a:t>then develop a classifier that reliably (90% mean average precision) identifies and ranks essential terms in questions. W</a:t>
            </a:r>
            <a:r>
              <a:rPr lang="en-US" dirty="0" smtClean="0"/>
              <a:t>e </a:t>
            </a:r>
            <a:r>
              <a:rPr lang="en-US" dirty="0"/>
              <a:t>use the classifier to </a:t>
            </a:r>
            <a:r>
              <a:rPr lang="en-US" dirty="0" smtClean="0"/>
              <a:t>improve state-of-the-art </a:t>
            </a:r>
            <a:r>
              <a:rPr lang="en-US" dirty="0"/>
              <a:t>QA solvers for elementary-level science questions </a:t>
            </a:r>
            <a:r>
              <a:rPr lang="en-US" dirty="0" smtClean="0"/>
              <a:t>by </a:t>
            </a:r>
            <a:r>
              <a:rPr lang="en-US" dirty="0"/>
              <a:t>up to 5</a:t>
            </a:r>
            <a:r>
              <a:rPr lang="en-US" dirty="0" smtClean="0"/>
              <a:t>%.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268308" y="4661185"/>
            <a:ext cx="2467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Overview</a:t>
            </a:r>
            <a:endParaRPr lang="en-US" sz="40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6372775" y="8728653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000" b="1" dirty="0"/>
          </a:p>
        </p:txBody>
      </p:sp>
      <p:sp>
        <p:nvSpPr>
          <p:cNvPr id="203" name="Content Placeholder 2"/>
          <p:cNvSpPr>
            <a:spLocks noGrp="1"/>
          </p:cNvSpPr>
          <p:nvPr/>
        </p:nvSpPr>
        <p:spPr bwMode="auto">
          <a:xfrm>
            <a:off x="13119474" y="9852130"/>
            <a:ext cx="899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278" name="Rectangle 277"/>
          <p:cNvSpPr/>
          <p:nvPr/>
        </p:nvSpPr>
        <p:spPr bwMode="auto">
          <a:xfrm>
            <a:off x="7924799" y="25993941"/>
            <a:ext cx="7347975" cy="3411668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defTabSz="3135313"/>
            <a:r>
              <a:rPr lang="en-US" sz="2500" b="1" dirty="0" smtClean="0"/>
              <a:t>TableILP + ET </a:t>
            </a:r>
            <a:endParaRPr lang="en-US" sz="2000" dirty="0" smtClean="0"/>
          </a:p>
          <a:p>
            <a:pPr algn="l" defTabSz="3135313"/>
            <a:r>
              <a:rPr lang="en-US" sz="2000" dirty="0" smtClean="0"/>
              <a:t>We </a:t>
            </a:r>
            <a:r>
              <a:rPr lang="en-US" sz="2000" dirty="0"/>
              <a:t>employ a cascade system that starts with a strong essentiality requirement and progressively weakens </a:t>
            </a:r>
            <a:r>
              <a:rPr lang="en-US" sz="2000" dirty="0" smtClean="0"/>
              <a:t>it: </a:t>
            </a:r>
          </a:p>
          <a:p>
            <a:pPr algn="l" defTabSz="3135313"/>
            <a:endParaRPr lang="en-US" sz="2000" dirty="0"/>
          </a:p>
          <a:p>
            <a:pPr algn="l" defTabSz="3135313"/>
            <a:endParaRPr lang="en-US" sz="2000" dirty="0" smtClean="0"/>
          </a:p>
          <a:p>
            <a:pPr algn="l" defTabSz="3135313"/>
            <a:endParaRPr lang="en-US" sz="2000" dirty="0" smtClean="0"/>
          </a:p>
          <a:p>
            <a:pPr algn="l" defTabSz="3135313"/>
            <a:endParaRPr lang="en-US" sz="2000" dirty="0" smtClean="0"/>
          </a:p>
          <a:p>
            <a:pPr algn="l" defTabSz="3135313"/>
            <a:r>
              <a:rPr lang="en-US" sz="2000" i="1" dirty="0" smtClean="0"/>
              <a:t>Questions </a:t>
            </a:r>
            <a:r>
              <a:rPr lang="en-US" sz="2000" i="1" dirty="0"/>
              <a:t>unanswered by the first system are delegated to the second, and so on</a:t>
            </a:r>
            <a:r>
              <a:rPr lang="en-US" sz="2000" i="1" dirty="0" smtClean="0"/>
              <a:t>.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67400" y="29718000"/>
            <a:ext cx="11658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1F497D"/>
                </a:solidFill>
                <a:latin typeface="Calibri" charset="0"/>
              </a:rPr>
              <a:t>Authors acknowledge the support from AI2 </a:t>
            </a:r>
            <a:r>
              <a:rPr lang="en-US" sz="1600" dirty="0">
                <a:solidFill>
                  <a:srgbClr val="1F497D"/>
                </a:solidFill>
                <a:latin typeface="Calibri" charset="0"/>
              </a:rPr>
              <a:t>and </a:t>
            </a:r>
            <a:r>
              <a:rPr lang="en-US" sz="1600" dirty="0" smtClean="0">
                <a:solidFill>
                  <a:srgbClr val="1F497D"/>
                </a:solidFill>
                <a:latin typeface="Calibri" charset="0"/>
              </a:rPr>
              <a:t>DARPA (under </a:t>
            </a:r>
            <a:r>
              <a:rPr lang="en-US" sz="1600" dirty="0">
                <a:solidFill>
                  <a:srgbClr val="1F497D"/>
                </a:solidFill>
                <a:latin typeface="Calibri" charset="0"/>
              </a:rPr>
              <a:t>the DEFT </a:t>
            </a:r>
            <a:r>
              <a:rPr lang="en-US" sz="1600" dirty="0" smtClean="0">
                <a:solidFill>
                  <a:srgbClr val="1F497D"/>
                </a:solidFill>
                <a:latin typeface="Calibri" charset="0"/>
              </a:rPr>
              <a:t>program).</a:t>
            </a:r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4546913" cy="1593885"/>
          </a:xfrm>
          <a:prstGeom prst="rect">
            <a:avLst/>
          </a:prstGeom>
        </p:spPr>
      </p:pic>
      <p:cxnSp>
        <p:nvCxnSpPr>
          <p:cNvPr id="116" name="Straight Arrow Connector 115"/>
          <p:cNvCxnSpPr/>
          <p:nvPr/>
        </p:nvCxnSpPr>
        <p:spPr bwMode="auto">
          <a:xfrm flipV="1">
            <a:off x="8547150" y="5966034"/>
            <a:ext cx="5029200" cy="267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" t="4598" r="1624" b="4246"/>
          <a:stretch/>
        </p:blipFill>
        <p:spPr>
          <a:xfrm>
            <a:off x="14009491" y="7631306"/>
            <a:ext cx="8646985" cy="2198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3" b="3266"/>
          <a:stretch/>
        </p:blipFill>
        <p:spPr>
          <a:xfrm>
            <a:off x="14075432" y="13546388"/>
            <a:ext cx="8517922" cy="3522412"/>
          </a:xfrm>
          <a:prstGeom prst="rect">
            <a:avLst/>
          </a:prstGeom>
        </p:spPr>
      </p:pic>
      <p:sp>
        <p:nvSpPr>
          <p:cNvPr id="9" name="AutoShape 2" descr="data:image/png;base64,iVBORw0KGgoAAAANSUhEUgAABAAAAAFWCAYAAAD38u/OAAAgAElEQVR4Xux9C9xWRbX+cJPPpOQayEEErbxUkJCQFSYFZBezlAQFj1akECSiHOEIypEkFClAxfoISjTU1AAxb0Qql4A83iiRUMFEDYwUTQFFkP/vmc58//1t3vd7L/u2Zq9nfj9/xffuPXutZ82smXlmzZpG+/fv329YiAARIAJEgAgQASJABIgAESACRIAIEIFcI9CIBECu7UvliAARIAJEgAgQASJABIgAESACRIAIWARIALAhEAEiQASIABEgAkSACBABIkAEiAARUIAACQAFRqaKRIAIEAEiQASIABEgAkSACBABIkAESACwDRABIkAEiAARIAJEgAgQASJABIgAEVCAAAkABUamikSACBABIkAEiAARIAJEgAgQASJABEgAsA0QASJABIgAESACRIAIEAEiQASIABFQgAAJAAVGpopEgAgQASJABIgAESACRIAIEAEiQARIALANEAEiQASIABEgAkSACBABIkAEiAARUIAACQAFRqaKRIAIEAEiQASIABEgAkSACBABIkAESACwDRABIkAEiAARIAJEgAgQASJABIgAEVCAAAkABUamikSACBABIkAEiAARIAJEgAgQASJABEgAsA0QASJABIgAESACRIAIEAEiQASIABFQgAAJAAVGpopEgAgQASJABIgAESACRIAIEAEiQARIALANEAEiQASIABEgAkSACBABIkAEiAARUIAACQAFRqaKRIAIEAEiQASIABEgAkSACBABIkAESACwDRABIkAEiAARIAJEgAgQASJABIgAEVCAAAkABUamikSACBABIkAEiAARIAJEgAgQASJABEgAsA0QASJABIgAESACRIAIEAEiQASIABFQgAAJAAVGpopEgAgQASJABIgAESACRIAIEAEiQARIALANEAEiQASIABEgAkSACBABIkAEiAARUIAACQAFRqaKRIAIEAEiQASIABEgAkSACBABIkAESACwDRABIkAEiAARIAJEgAgQASJABIgAEVCAAAkABUamikSACBABIkAEiAARIAJEgAgQASJABEgAsA0QASJABIgAESACRIAIEAEiQASIABFQgAAJAAVGpopEgAgQASJABIgAESACRIAIEAEiQARIALANEAEiQASIABEgAkSACBABIkAEiAARUIAACQAFRqaKRIAIEAEiQASIABEgAkSACBABIkAESACwDRABIkAEiAARIAJEgAgQASJABIgAEVCAAAkABUamiukhcMqlf07vY1V86YFp3ap4q/Qr1Ls0Rlk8kZS9s9CF3yQCRIAIEIHKEdA6PleOFN8gAnoQIAGgx9bUNAUEPn3B4yl8pfpPPFbbs/qXG3iTeicCa+RKk7J3ZMFYAREgAkSACKSCgNbxORVw+REi4CkCJAA8NRzFlomA1oGWestsjyQAZNqFUhEBIkAE0kJA6/icFr78DhHwEQESAD5ajTKLRUDrQEu9ZTZJEgAy7UKpiAARIAJpIaB1fE4LX36HCPiIAAkAH61GmcUioHWgpd4ymyQJAJl2oVREgAgQgbQQ0Do+p4Uvv0MEfESABICPVqPMYhHQOtBSb5lNkgSATLtQKiJABIhAWghoHZ/TwpffIQI+IkACwEerUWaxCGgdaKm3zCZJAkCmXSgVESACRCAtBLSOz2nhy+8QAR8RIAHgo9Uos1gEtA601FtmkyQBINMulIoIEAEikBYCWsfntPDld4iAjwiQAPDRapRZLAJaB1rqLbNJkgCQaRdKRQSIABFICwGt43Na+PI7RMBHBEgA+Gg1yiwWAa0DLfWW2SRJAMi0C6UiAkSACKSFgNbxOS18+R0i4CMCJAB8tBplFouA1oGWestskiQAZNqFUhEBIkAE0kJA6/icFr78DhHwEQESAD5ajTKLRUDrQEu9ZTZJEgAy7UKpiAARIAJpIaB1fE4LX36HCPiIAAkAH61GmcUioHWgpd4ymyQJAJl2oVREgAgQgbQQ0Do+p4Uvv0MEfESABICPVvNM5ruWbze/XbHdPPfybhGSf7TTweaMk9qZgV9oF7s8Wgda6h17U4qlQhIAscDISogAESAC3iKgdXz21mAUnAikgAAJgBRA1vwJLP6vvnWLSAjGn905dhJA60BLvUU2cUMCQKZdKBURIAJEIC0EtI7PaeHL7xABHxEgAeCj1TyS+awfPSNm5z8MGyIBbrv8uFjR1DrQUu9Ym1FslZEAiA1KVkQEiAAR8BIBreOzl8ai0EQgJQRIAKQEtNbPaBt4tOnr2jX1ltnDSQDItAulIgJEgAikhYDW8TktfPkdIuAjAiQAfLSaRzJrG3i06UsC4HHRvZEEgGjzUDgiQASIQOIIaJ2XJA4sP0AEPEaABIDHxvNBdG0DjzZ9SQCQAPDBD1FGIkAEiIBWBLTOS7Tam3oTgXIQIAFQDkp8pmoEtA082vQlAUACoGrnwBeJABEgAkQgcQS0zksSB5YfIAIeI0ACwGPj+SC6toFHm74kAEgA+OCHKCMRIAJEQCsCWuclWu1NvYlAOQiQACgHJT5TNQLaBh5t+pIAIAFQtXPgi0SACBABIpA4AlrnJYkDyw8QAY8RIAHgsfF8EF3bwKNNXxIAJAB88EOUkQgQASKgFQGt8xKt9qbeRKAcBEgAlIMSn6kaAW0DjzZ9SQCQAKjaOfBFIkAEiAARSBwBrfOSxIHlB4iAxwikSgDs37/frFy50qxYscLs3bvXNGrUyDRr1sz07t3b9O3b1zRu3LhsKN99912zcOFCW0exsm/fPtOvXz/Tvn37suvlg/EioG3g0aYvCQASAPF6DNZGBIgAESACcSKgdV4SJ4asiwjkDYHUCAAs+GfPnm1eeeWVghi2adPGjB492tTU1JSF8TvvvGMmT55siYSGysCBA02vXr3KqpMPxY+AtoFHm74kAEgAxO81WCMRyA6BO5dvNwtXbDfPvbw7OyECX/5op4PNGSe1MwO/0E6EPBTCPwS0zktgKfZn/9orJU4HgdQIgPnz55v169dbrbBr379/f9O0aVOzdOnSukV8165dzYgRI8rS/M033zRXX321wS4/6ikUCQBy4LzzzjPHHntsWXXyofgR0DbwaNOXBAAJgPi9BmskAtkggMXCNbduyebjJb46/uzOJAFEWka+UFrnJezP8tsmJcwOgVQIgJ07d5opU6bYhX6TJk3MuHHjTMuWLa3W+G3q1Klmz549dhE/fvx406pVq5KIbNy40cybN88+N3jwYNOjR4+S7/CB9BHQNvBo05cEAAmA9L0Kv0gEkkHgrB89I2bnP6whIgFuu/y4ZBRnrblGQOu8hP05182aykVEIBUCYN26dWbBggVWVJzJHzBgQD2xV61aZZYsWVLRYn7Tpk2mtrbWkgajRo0yhx9+eEQo+HoSCGgbeLTpSwKABEASfoN1EoEsENDqv7PAmt9MDwGt7Vqr3um1LH7JZwRSIQAWL15sVq9ebRfrY8aMMR06dKiH2Y4dO8y0adNsOH/Pnj3NoEGDSmL64IMPmj/84Q82ceDll19uDjnkkJLv8IH0EdDmgLXpSwKABED6XoVfJALJIKDVfyeDJmuVgoDWdq1VbyntjnLIRiB1AqBQiH8woV/37t3NkCFDSqJ27733muXLl9vn+vTpY15//XXz9ttv23wAxxxzjP1bJbcKlPwgH6gKAW0OWJu+JABIAFTlGPgSERCIgFb/LdAUFClGBLS2a616x9h0WFWOEUiFAFi7dm3dlX1xEQC33nqreeqpp4qapnnz5uaiiy4yuF2AJTsEtDlgbfqSACABkJ134ZeJQLwIaPXf8aLI2qQhoLVda9VbWvujPDIRSIUAcLv1xZL8VRoBsH//fps48I033qhDFQt9HCEI/g0kwKRJk2xUAEs2CGhzwNr0JQFAAiAbz8KvEoH4EdDqv+NHkjVKQkBru9aqt6S2R1nkIuAlAQA4V65caR599FEb5n/uueea1q1bW5Sfe+4586tf/aruasFTTz3VHgeopDz+uOxJfSW6ZP3sBXOylqDh79eeH6982vR16FHveNtRXLXF3b7jkov1EAGJCGj1YxJtQZniQ0Bru9aqd3wthzVJRQD58qIWbwmAhhRfv369mT9/vn2kW7duZujQoRXhRAKgIrgafFibA9amLwmA+PpKEjWRAEgCVdaZVwS0+u+82pN6/RsBre1aq95s9/lHgARAERu/99575sorrzR79uwxLVu2NMg7wISA2XQIbSFY2vR1rYp6Z9O/Sn31sdroLHGpb/B3IpAXBLT6sbzYj3oURkBru9aqN/sBESgHgVQiAILXAI4dO9a0a9eunmw7d+40U6ZMsWH75e7YY3GPXAA45x8u+PuMGTPMtm3bTIsWLcyECRNMkyZNysGDz8SMgDYHrE1fEgCyjwuRAIjZobG6XCOg1X/n2qhUzmht11r1ZpMnAuUgkAoB4G4BgEADBw40vXr1qidbMGS/nDP7zz//vJkz59+Hy7///e+bj370o/XqCyYV7Nq1qxk+fLhBAkKW9BHQ5oC16UsCgARA+l6FXyQCySCg1X8ngyZrlYKA1natVW8p7Y5yyEYgFQJg+/btZvr06XbHvm3btgZRAC4kH3+bPXu22bJli12kjx492nTs2LFB1P72t7+ZG2+80T7z8Y9/3CYBDJbly5cb3DyAgnMSgwYNkm2FHEunzQFr05cEAAmAHLsvqqYMAa3+W5mZ1amrtV1r1VtdA6fCVSGQCgGARf7MmTPN1q1brZCdO3c255xzjr2e74477jAbNmywfw+f11+2bJlZunSpJQtGjRplOnXqZJ97//337ZGBt956q44E+OpXv2o+8IEPGCz+H3nkEft3EAp47/DDD68KHL4UHQFtDlibviQASABE9xKsgQjIQECr/5aBPqVICgGt7Vqr3km1I9abLwRSIQAAGc7jz5o1y+zbt68gglisjxgxwnTp0sX+DtKgtrbWbN682f47fHQgGAVQzCSf+9znzGmnnZYvi3mmjTYHrE1fEgAkADxzSRSXCBRFQKv/ZpPINwJa27VWvfPdmqldXAikRgBA4B07dpi5c+caHAkIlkMPPdQMGzbMtG/fvt7fFy1aZNasWWN38nGOH+f5gwX1/OY3v7HHB4LloIMOMqeffrrp0aNHXDixnioR0OaAtelLAoAEQJWuga8RAXEIaPXf4gxBgWJFQGu71qp3rI2HleUWgVQJAIciiIBdu3bZf9bU1Jg2bdoUBRg3BCDTP44LFCt45u2337Y/47nWrVsz6Z+QJqvNAWvTlwQACQAhroZiEIHICGj135GBYwWiEdDarrXqLboxUjgxCGRCAIjRnoIkjoA2B6xNXxIAJAASdyL8ABFICQGt/jslePmZjBDQ2q616p1RM+NnPUOABIBnBvNNXG0OWJu+JABIAPjmkygvESiGgFb/zRaRbwS0tmuteue7NVO7uBAgARAXkqynIALaHLA2fUkAkACg6yMCeUFAq//Oi/2oR2EEtLZrrXqzHxCBchAgAVAOSnymagS0OWBt+pIAIAFQtXPgi0RAGAJa/bcwM1CcmBHQ2q616h1z82F1OUWABEBODStFLW0OWJu+JABIAEjxNZSDCERFQKv/joob35eNgNZ2rVVv2a2R0klBgASAFEvkVA5tDlibviQASADk1HVRLYUIaPXfCk2tSmWt7Vqr3qoaN5WtGgESAFVDxxfLQUCbA9amLwkAEgDl+AE+QwR8QECr//bBNpSxegS0tmutelffUvimJgRIAGiydga6anPA2vQlAUACIAO3wk8SgUQQ0Oq/EwGTlYpBQGu71qq3mIZHQUQjQAJAtHn8F06bA9amLwkAEgD+eylqQAT+jYBW/0375xsBre1aq975bs3ULi4ESADEhSTrKYiANgesTV8SACQA6PqIQF4Q0Oq/82I/6lEYAa3tWqve7AdEoBwESACUgxKfqRoBbQ5Ym74kAEgAVO0c+CIREIaAVv8tzAwUJ2YEtLZrrXrH3HxYXU4RIAGQU8NKUUubA9amLwkAEgBSfA3lIAJREdDqv6PixvdlI6C1XWvVW3ZrpHRSECABIMUSOZVDmwPWpi8JABIAOXVdVEshAlr9t0JTq1JZa7vWqreqxk1lq0aABEDV0PHFchDQ5oC16UsCgARAOX6AzxABHxDQ6r99sA1lrB4Bre1aq97VtxS+qQkBEgCarJ2BrtocsDZ9SQCQAMjArfCTKSBw5/LtZuGK7ea5l3en8LXSn/hop4PNGSe1MwO/0K70w1U+odV/VwkXX/MEAa3tWqvenjRLipkxAqkSAPv37zcrV640K1asMHv37jWNGjUyzZo1M7179zZ9+/Y1jRs3jgTHzp07zd13323wnVatWpmvfOUr9hss2SGgzQFr05cEAAmA7LwLv5wUAlj8X3PrlqSqj1Tv+LM7J0YCaPXfkQzCl8UjoLVda9VbfIOkgCIQSI0AwIJ/9uzZ5pVXXimoeJs2bczo0aNNTU1N1cDMnTvXPPvss/Z91DNp0iTTpEmTquvji9ER0OaAtelLAoAEQHQvwRqkIXDWj54Rs/MfxgaRALddflwikGn134mAyUrFIKC1XWvVW0zDoyCiEUiNAJg/f75Zv369BQO78v379zdNmzY1S5cutdEAKF27djUjRoyoCjDUjW+40qJFCzNx4sTIUQVVCcOX6hDQ5oC16UsCgAQA3V3+EKAfk2nTx2p7yhSMUolGgP1ZpnnYn2XaRYtUqRAACM2fMmWKXehjR37cuHGmZcuWFmP8NnXqVLNnzx5LDIwfP96G71dS3nvvPXPllVfaOkgAVIJc8s9qG3i06UsCgARA8l6EX0gbAfqxtBEv73tcMJSHE5+qjwD7s8wWwf4s0y5apEqFAFi3bp1ZsGCBxbRfv35mwIAB9fBdtWqVWbJkif3b4MGDTY8ePSrC/9ZbbzVPPfVUvXcYAVARhIk9rG3g0aYvCQASAIk5D1acGQL0Y5lB3+CHuWCQaRfpUrE/y7QQ+7NMu2iRKhUCYPHixWb16tV2h3/MmDGmQ4cO9fDdsWOHmTZtmtm3b5/p2bOnGTRoUNn4P//882bOnDn2+WOPPdbs2rXLvPjii4YEQNkQJvqgtoFHm74kAEgAJOpAWHkmCNCPZQJ7yY9ywVASIj5QAAH2Z5nNgv1Zpl20SJU6AVAoxP+dd94xkydPtkcEunfvboYMGVIW/u+//74N/d+9e7c9WoD/j0SDW7duJQFQFoLJP6Rt4NGmLwkAEgDJexF+IW0E6MfSRry873HBUB5OfKo+AuzPMlsE+7NMu2iRKhUCYO3atWbhwoVFz/hXSwC4yAIY61vf+pb5zGc+Y2bMmGG2bdtGAkBIC9Y28GjTlwQACQAhroZixIgA/ViMYMZYFRcMMYKpqCr2Z5nGZn+WaRctUqVCANx7771m+fLlsRIAL7/8srnuuuusnXCk4KKLLrL1z5w5kxEAglqvtoFHm74kAEgACHI3FCUmBOjHYgIy5mq4YIgZUCXVsT/LNDT7s0y7aJHKSwJg//795pprrjGvv/66XfSPHTvWtGvXzuDvJABkNV1tA482fUkAkACQ5XEoTRwI0I/FgWL8dXDBED+mGmpkf5ZpZfZnmXbRIpWXBMCyZcvM0qVLrY1OOeUU88UvftH+/yABgGsGkW+gcePGWmwpUk9tA482fUkAkAAQ6XgoVCQE6MciwZfYy1wwJAZtritmf5ZpXvZnmXbRIpV3BMD27dvN9OnT7WIfu//nn3++/V/8u2nTpmb+/Pnm7bfftkkBv//971s7dunSpSIi4PHHZU/qfWqcF/z7ggaxpfb8eEXTpq9Dj3rH247iqi3u9h2XXKxHNgLszzLtw/4s0y7SpWJ/lmkh9meZdvFBKtyYF7WkQgAErwF04fpBwXfu3GmmTJlibwHo1q2bGTp0aFG9gon/ylEe5MC4ceNM69aty3ncPkMCoGyoSj6obeDRpi8JgJJdINMHOMHIFH5vP04/JtN07M8y7SJdKvZnmRZif5ZpFx+k8oYAcLcAANSBAweaXr161cN3/fr1duce5dRTTzV9+vQpiv8DDzxgHnroobLtAwKg0NWDZVfAByMhoC30TJu+rnFQ70jdJLGXGWKYGLS5rpj9WaZ52Z9l2kW6VOzPMi3E/izTLlqkSiUCIBi237ZtW5u0z53NR+j+7NmzzZYtW2wo/+jRo03Hjh0bxB+RAuGCd1HntGnTzGuvvWavAbzsssvs35gHILvmrG3g0aYvCQDZx4U4wcjO9/n8ZfoxmdZjf5ZpF+lSsT/LtBD7s0y7aJEqFQIgmJwPwHbu3Nmcc8459sz+HXfcYTZs2GDxDifuc8n+sIAfNWqU6dSpU4N2YRJAec1W28CjTV8SACQA5HkdShQVAfqxqAgm8z4XDMngmvda2Z9lWpj9WaZdtEiVCgEAMLdt22ZmzZpl9u3bVxBb7OCPGDHCJuxDwWK+trbWbN682f670NGBcEV4Z8aMGfZbiACYMGGCTQbIkh0C2gYebfqSACABkJ134ZeTQoB+LClko9XLBUM0/LS+zf4s0/LszzLtokWq1AgAALpjxw4zd+5cgyMBwXLooYeaYcOGmfbt29f7+6JFi8yaNWvs0YDhw4ebrl27NmiX4HGC8FEDLQaVpqe2gUebviQASABI8zmUJzoC9GPRMUyiBi4YkkA1/3WyP8u0MfuzTLtokSpVAsCBCiJg165d9p81NTWmTZs2RfHGDQHNmze3xwVY/ENA28CjTV8SACQA/PNKlLgUAvRjpRDK5ncuGLLB3fevsj/LtCD7s0y7aJEqEwJAC7jU0xhtA482fUkAkACgn8sfAvRjMm3KBYNMu0iXiv1ZpoXYn2XaRYtUJAC0WDojPbUNPNr0JQFAAiAj18LPJogA/ViC4EaomguGCOApfpX9Wabx2Z9l2kWLVCQAtFg6Iz21DTza9CUBQAIgI9fCzyaIAP1YguBGqJoLhgjgKX6V/Vmm8dmfZdpFi1QkALRYOiM9tQ082vQlAUACICPXws8miAD9WILgRqiaC4YI4Cl+lf1ZpvHZn2XaRYtUJAC0WDojPbUNPNr0JQFAAiAj18LPJogA/ViC4EaomguGCOApfpX9Wabx2Z9l2kWLVCQAtFg6Iz21DTza9CUBQAIgI9fCzyaIAP1YguBGqJoLhgjgKX6V/Vmm8dmfZdpFi1QkALRYOiM9tQ082vQlAUACICPXws8miAD9WILgRqiaC4YI4Cl+lf1ZpvHZn2XaRYtUJAC0WDojPbUNPNr0JQFAAiAj18LPJogA/ViC4EaomguGCOApfpX9Wabx2Z9l2kWLVCQAtFg6Iz21DTza9CUBQAIgI9fCzyaIAP1YguBGqJoLhgjgKX6V/Vmm8dmfZdpFi1QkALRYOiM9tQ082vQlAUACICPXws8miAD9WILgRqiaC4YI4Cl+lf1ZpvHZn2XaRYtUJAC0WDojPbUNPNr0JQFAAiAj18LPJogA/ViC4EaomguGCOApfpX9Wabx2Z9l2kWLVCQAtFg6Iz21DTza9CUBQAIgI9fCzyaIAP1YguBGqJoLhgjgKX6V/Vmm8dmfZdpFi1QkALRYOiM9tQ082vQlAUACICPXws8miAD9WILgRqiaC4YI4Cl+lf1ZpvHZn2XaRYtUJAC0WDojPbUNPNr0JQFAAiAj18LPJogA/ViC4EaomguGCOApfpX9Wabx2Z9l2kWLVCQAtFg6Iz21DTza9CUBQAIgI9fCzyaIAP1YguBGqJoLhgjgKX6V/Vmm8dmfZdpFi1QkALRYOiM9tQ082vQlAUACICPXws8miAD9WILgRqiaC4YI4Cl+lf1ZpvHZn2XaRYtUqRIA+/fvNytXrjQrVqwwe/fuNY0aNTLNmjUzvXv3Nn379jWNGzeuCPft27eb3//+9+b55583qBv1tW/f3vTv398ceeSRFdXFh5NBQNvAo01fEgAkAJLxHKw1SwTox7JEv/i3uWCQaRfpUrE/y7QQ+7NMu2iRKjUCAAv+2bNnm1deeaUgtm3atDGjR482NTU1ZWG/bNkys3Tp0qLPdu/e3Zx99tmWFGDJDgFtA482fUkAkADIzrvwy0khQD+WFLLR6uWCIRp+Wt9mf5ZpefZnmXbRIlVqBMD8+fPN+vXrLa5YlGOXvmnTpnYRD3IApWvXrmbEiBElsUc9qM+Vo446ynTr1s1s3rzZrFu3ru7vAwcONL169SpZHx9IDgFtA482fUkAkABIznuw5qwQoB/LCvmGv8sFg0y7SJeK/VmmhdifZdpFi1SpEAA7d+40U6ZMsQv9Jk2amHHjxpmWLVtajPHb1KlTzZ49eywxMH78eNOqVaui+CPUf+bMmWbr1q32mW9/+9vmhBNOqHsexwHmzJlj/41voL5KjxZoMX4aemobeLTpSwKABEAafoTfSBcB+rF08S73a1wwlIsUnwsiwP4ssz2wP8u0ixapUiEAsCu/YMECi2m/fv3MgAED6uG7atUqs2TJEvu3wYMHmx49ehTF//333zeTJk0y7777rj0u8D//8z/1FvggCGbMmGG2bdtmWrRoYSZMmGBJB5ZsENA28GjTlwQACYBsPAu/miQC9GNJolt93VwwVI+d5jfZn2Van/1Zpl20SJUKAbB48WKzevVqu8M/ZswY06FDh3r47tixw0ybNs3s27fP9OzZ0wwaNKhB/Dds2GAjB9q2bWu6dOlS79lghAAJgOybsbaBR5u+JABIAGTvZShB3AjQj8WNaDz1ccEQD47aamF/lmlx9meZdtEiVeoEQKEQ/3feecdMnjzZHhFA8r4hQ4ZUjT92/mfNmmXJBBANF110EY8AVI1m9Be1DTza9CUBQAIgupdgDdIQoB+TZpF/y8MFg0y7SJeK/VmmhdifZdpFi1SpEABr1641CxcuLHrGPwoBgNwBu3fvttcAPvPMM+aee+6xi3+UcH4ALUaVpKe2gUebviQASNjrrCUAACAASURBVABI8jeUJR4E6MfiwTHuWrhgiBtRHfWxP8u0M/uzTLtokSoVAuDee+81y5cvT4QAWLRokVmzZs0B9jr11FNNnz59tNhRrJ7aBh5t+pIAIAEg1vlQsKoRoB+rGrpEX+SCIVF4c1s5+7NM07I/y7SLFqlySwB87GMfM9/5zneYADDjlqxt4NGmLwkAEgAZuxh+PgEE6McSADWGKrlgiAFEhVWwP8s0OvuzTLtokcp7AgBHAN5++2270N+0aZO5++677ZEAlOOOO86cd955Fdvy8cdlT+orVijDFy74942MYkvt+fGKpk1fhx71jrcdxVVb3O07LrlYj2wE2J9l2of9WaZdpEvF/izTQuzPMu3ig1RImB+1eE8AhAF47733zNSpUy0p0LhxY3sN4Ac/+MGKcCIBUBFcDT6sbeDRpi8JgPj6ShI1cYKRBKr5r5N+TKaN2Z9l2kW6VOzPMi3E/izTLj5I5Q0BELwGcOzYsaZdu3b18MWVflOmTLG3AHTr1s0MHTq0QfzxHP5r2rSp/S9cgjkHxo0bZ1q3bu2DPXMpo7bQM236ukZLvWV2X4YYyrSLdKnYn2VaiP1Zpl2kS8X+LNNC7M8y7aJFqlQiANwtAAB14MCBplevXvXwXb9+vZk/f779W6nkfcEbA4qRBaWSDmoxrgQ9tQ082vQlASD7uBAnGBK8oH8y0I/JtBn7s0y7SJeK/VmmhdifZdpFi1SpEADbt28306dPt1f1tW3b1iAKAOH5KPjb7NmzzZYtW+wtAaNHjzYdO3Ysin+QAGjevLm54oorTLNmzeqef//99200wVtvvVX01gEtxpWgp7aBR5u+JABIAEjwM5QhXgTox+LFM67auGCIC0ld9bA/y7Q3+7NMu2iRKhUCAIv8mTNnmq1bt1pcO3fubM455xwbvn/HHXeYDRs22L+3bNnSjB8/vo4cWLZsmVm6dKn996hRo0ynTp3sc3PnzjXPPvus/f+HHHKIOeuss2ydIBruuuuuuu8cfvjh9j0QCyzZIKBt4NGmLwkAEgDZeBZ+NUkE6MeSRLf6urlgqB47zW+yP8u0PvuzTLtokSoVAgBgbtu2zcyaNcvs27evILZYpI8YMcJ06dLF/g7SoLa21mzevNn+O3h0ADkDkOgPNwAUK7gV4NJLLzWtWrXSYkuRemobeLTpSwKABIBIx0OhIiFAPxYJvsRe5oIhMWhzXTH7s0zzsj/LtIsWqVIjAADojh077O49duqD5dBDDzXDhg0z7du3r/f3RYsWmTVr1tgd/OHDh5uuXbvW/f7uu+8a/P7EE08cYKtPfOIT5swzzzQ1NTVa7ChWT20DjzZ9SQCQABDrfChY1QjQj1UNXaIvcsGQKLy5rZz9WaZp2Z9l2kWLVKkSAA5UEAG7du2y/8QivU2bNkXxxm4/zvoXyvaPlxBR8Nprr9mIARTUVexZLUaVpKe2gUebviQASABI8jeUJR4E6MfiwTHuWrhgiBtRHfWxP8u0M/uzTLtokSoTAkALuNTTGG0DjzZ9SQCQAKCfyx8C9GMybcoFg0y7SJeK/VmmhdifZdpFi1QkALRYOiM9tQ082vQlAUACICPXws8miAD9WILgRqiaC4YI4Cl+lf1ZpvHZn2XaRYtUJAC0WDojPbUNPNr0JQFAAiAj18LPJogA/ViC4EaomguGCOApfpX9Wabx2Z9l2kWLVCQAtFg6Iz21DTza9CUBQAIgI9fCzyaIAP1YguBGqJoLhgjgKX6V/Vmm8dmfZdpFi1QkALRYOiM9tQ082vQlAUACICPXws8miAD9WILgRqiaC4YI4Cl+lf1ZpvHZn2XaRYtUJAC0WDojPbUNPNr0JQFAAiAj18LPJogA/ViC4EaomguGCOApfpX9Wabx2Z9l2kWLVCQAtFg6Iz21DTza9CUBQAIgI9fCzyaIAP1YguBGqJoLhgjgKX6V/Vmm8dmfZdpFi1QkALRYOiM9tQ082vQlAUACICPXws8miAD9WILgRqiaC4YI4Cl+lf1ZpvHZn2XaRYtUJAC0WDojPbUNPNr0JQFAAiAj18LPJogA/ViC4EaomguGCOApfpX9Wabx2Z9l2kWLVCQAtFg6Iz21DTza9CUBQAIgI9fCzyaIAP1YguBGqJoLhgjgKX6V/Vmm8dmfZdpFi1QkALRYOiM9tQ082vQlAUACICPXws8miAD9WILgRqiaC4YI4Cl+lf1ZpvHZn2XaRYtUJAC0WDojPbUNPNr0JQFAAiAj18LPJogA/ViC4EaomguGCOApfpX9Wabx2Z9l2kWLVCQAtFg6Iz21DTza9CUBQAIgI9fCzyaIAP1YguBGqJoLhgjgKX6V/Vmm8dmfZdpFi1QkALRYOiM9tQ082vQlAUACICPXws8miAD9WILgRqiaC4YI4Cl+lf1ZpvHZn2XaRYtUJAC0WDojPbUNPNr0JQFAAiAj18LPJogA/ViC4EaomguGCOApfpX9Wabx2Z9l2kWLVKkSAPv37zcrV640K1asMHv37jWNGjUyzZo1M7179zZ9+/Y1jRs3rgj37du3m2XLlpnnnnvOoG6UNm3amD59+pju3btXVBcfTgYBbQOPNn1JAJAASMZzsNYsEaAfyxL94t/mgkGmXaRLxf4s00LszzLtokWq1AgALPhnz55tXnnllYLYYuE+evRoU1NTUxb2WPgvXbq06LOHHXaYufDCC02TJk3Kqo8PJYOAtoFHm74kAEgAJOM5WGuWCNCPZYk+CQCZ6PsrFfuzTNuRAJBpFy1SpUYAzJ8/36xfv97iip3//v37m6ZNm9pFPMgBlK5du5oRI0aUxB71oD5XOnfubHr06GFeeOEFs27durq/9+zZ0wwaNKhkfXwgOQS0DTza9CUBQAIgOe/BmrNCgH4sK+Qb/i4XDDLtIl0q9meZFmJ/lmkXLVKlQgDs3LnTTJkyxS70sSM/btw407JlS4sxfps6darZs2ePJQbGjx9vWrVqVRR/hPqjrn/961/2mW9961vmxBNPrHt+48aNZt68efbfzZs3N5MmTbJEA0s2CGgbeLTpSwKABEA2noVfTRIB+rEk0a2+bi4YqsdO85vszzKtz/4s0y5apEqFAMCu/IIFCyym/fr1MwMGDKiH76pVq8ySJUvs3wYPHmx384uVIJmAnf+RI0da4iBY5s6da5599ln7d5ANrVu31mJPcXpqG3i06UsCgASAOKdDgSIjQD8WGcJEKuCCIRFYc18p+7NME7M/y7SLFqlSIQAWL15sVq9ebRfkY8aMMR06dKiH744dO8y0adPMvn37TKmw/XfeecdcddVVNmLg05/+tDnzzDMPsNUdd9xhHnvsMZtUEARAQxEFWgydlZ7aBh5t+pIAIAGQlW/hd5NDgH4sOWyj1MwFQxT09L7L/izT9uzPMu2iRarUCYBCIf5Y1E+ePNkeEUD2/iFDhlSNf/CIQIsWLczEiRMrvl2g6o/zxQMQ0DbwaNOXBAAJALq9/CFAPybTplwwyLSLdKnYn2VaiP1Zpl20SJUKAbB27VqzcOHComf84yQAli9fbu69915rv6hkgpZGkKSe2gYebfqSACABkKT/YN3ZIEA/lg3upb7KBUMphPh7IQTYn2W2C/ZnmXbRIlUqBAAW5FiYF0vyFxcB8PLLL5vrr7/eIAoAyQavuOIKc/DBB2uxpUg9tQ082vQlAUACQKTjoVCREKAfiwRfYi9zwZAYtLmumP1ZpnnZn2XaRYtUuSEAcCvA1VdfXXel4FlnnWWOP/54LXYUq6e2gUebviQASACIdT4UrGoE6Meqhi7RF7lgSBTe3FbO/izTtOzPMu2iRapcEACIIMDVgO+++661W+/evc0ZZ5xRtQ0ff1z2pL5qxTJ48YI5GXy0gk/Wnl/Bw2U8qk1fBwn1LqNxZPBI3O07AxX4yQwQYH/OAPQyPsn+XAZIfOQABNifZTYK9meZdvFBKiTMj1q8JwDef/99e4PA66+/brE47rjjzLnnnnvA1YCVAEUCoBK0Gn5W28CjTV8SAPH1lSRq4gQjCVTzXyf9mEwbsz/LtIt0qdifZVqI/VmmXXyQyhsCIHgN4NixY027du3q4btz5067g49bALp162aGDh1aFv446z979myzZcsW+/zhhx9uRo4cyaz/ZaGXzkPaQs+06etaEfVOpz9V+hWGGFaKGJ8HAuzPMtsB+7NMu0iXiv1ZpoXYn2XaRYtUqUQAuFsAAOrAgQNNr1696uG7fv16M3/+fPu3U0891fTp06ck/lj833zzzQbvorRt29ZccsklNvkfixwEtA082vQlASD7uBAnGHJ8oU+S0I/JtBb7s0y7SJeK/VmmhdifZdpFi1SpEADbt28306dPt9n5sVBHFEDjxo0txsFdfNwSMHr0aNOxY8eS+C9atMisWbOmbvF/8cUXm6ZNm5Z8jw+ki4C2gUebviQASACk61H4tTQQoB9LA+XKv8EFQ+WY8Q1G9EhtA+zPUi2jQ65UCAAs8mfOnGm2bt1qUe3cubM555xz7IL9jjvuMBs2bLB/b9mypRk/fnwdObBs2TKzdOlS++9Ro0aZTp062eceeeQRc99999VZ6MwzzzQf+tCHLJkQLPv27TOHHHKIOeKII3RYU6CW2iaS2vQlAUACQKDboUgREaAfiwhgQq9zwZAQsDmvlv1ZpoHZn2XaRYtUqRAAAHPbtm1m1qxZBovyQgW7/yNGjDBdunSxP2MxX1tbazZv3mz/7Y4O4O9I+vfaa6+VZaOamhozadIkHg0oC634H9I28GjTlwQACYD4vQZrzBoB+rGsLVD4+1wwyLSLdKnYn2VaiP1Zpl20SJUaAQBAd+zYYebOnWtwJCBYDj30UDNs2DDTvn37en93Yf4gB4YPH266du1a78hAOUYKHzko5x0+Ex8C2gYebfqSACABEJ+3YE1SEKAfk2KJ+nJwwSDTLtKlYn+WaSH2Z5l20SJVqgSAAxVEwK5du+w/sUPfpk2bonjjhoDmzZvzfL+nLVLbwKNNXxIAJAA8dU0UuwEE6MdkNg8uGGTaRbpU7M8yLcT+LNMuWqTKhADQAi711Jd8hgOtzFaf1ECr1d4yrUyp4kJAa7vWqndc7Yb1yERAa7vWqrfMVkippCFAAkCaRXImjzYHrE1fRgAwAiBnLovqGH3ErXY/xkafbwQ4L5Fp36Q2JmRqS6mkIUACQJpFciaPtoFHm77aJ85a7Z0zN0V1Qghobdda9WYHyDcCWtu1Vr3z3ZqpXVwIkACIC0nWUxABbQ5Ym74kABgBQNeXPwTox2TalDuGMu0iXSr2Z5kWYn+WaRctUpEA0GLpjPTUNvBo05cEAAmAjFwLP5sgAvRjCYIboWouGCKAp/hV9meZxmd/lmkXLVKRANBi6Yz01DbwaNOXBAAJgIxcCz+bIAL0YwmCG6FqLhgigKf4VfZnmcZnf5ZpFy1SkQDQYumM9NQ28GjTlwQACYCMXAs/myAC9GMJghuhai4YIoCn+FX2Z5nGZ3+WaRctUpEA0GLpjPTUNvBo05cEAAmAjFwLP5sgAvRjCYIboWouGCKAp/hV9meZxmd/lmkXLVKRANBi6Yz01DbwaNOXBAAJgIxcCz+bIAL0YwmCG6FqLhgigKf4VfZnmcZnf5ZpFy1SkQDQYumM9NQ28GjTlwQACYCMXAs/myAC9GMJghuhai4YIoCn+FX2Z5nGZ3+WaRctUpEA0GLpjPTUNvBo05cEAAmAjFwLP5sgAvRjCYIboWouGCKAp/hV9meZxmd/lmkXLVKRANBi6Yz01DbwaNOXBAAJgIxcCz+bIAL0YwmCG6FqLhgigKf4VfZnmcZnf5ZpFy1SkQDQYumM9NQ28GjTlwQACYCMXAs/myAC9GMJghuhai4YIoCn+FX2Z5nGZ3+WaRctUpEA0GLpjPTUNvBo05cEAAmAjFwLP5sgAvRjCYIboWouGCKAp/hV9meZxmd/lmkXLVKRANBi6Yz01DbwaNOXBAAJgIxcCz+bIAL0YwmCG6FqLhgigKf4VfZnmcZnf5ZpFy1SkQDQYumM9NQ28GjTlwQACYCMXAs/myAC9GMJghuhai4YIoCn+FX2Z5nGZ3+WaRctUqVKAOzfv9+sXLnSrFixwuzdu9c0atTINGvWzPTu3dv07dvXNG7cuGrcd+zYYVavXm3eeustM2jQIFs3S/YIaBt4tOlLAoAEQPZehhLEjQD9WNyIxlMfFwzx4KitFvZnmRZnf5ZpFy1SpUYAYME/e/Zs88orrxTEtk2bNmb06NGmpqambOz37Nlj1q1bZ0mFbdu22fdatGhhJkyYYJo0aVJ2PXwwOQS0DTza9CUBQAIgOe/BmrNCgH4sK+Qb/i4XDDLtIl0q9meZFmJ/lmkXLVKlRgDMnz/frF+/3uKK3fn+/fubpk2bmqVLl9poAJSuXbuaESNGlMT+X//6l7nzzjvNxo0bD3gWBMDEiRMjRROUFIAPlI2AtoFHm74kAEgAlO0M+KA3CNCPyTQVFwwy7SJdKvZnmRZif5ZpFy1SpUIA7Ny500yZMsUu9LEzP27cONOyZUuLMX6bOnWqwW4+iIHx48ebVq1aNYg/Fv7z5s2rewZEgiMRSADIarraBh5t+pIAIAEgy+NQmjgQoB+LA8X46+CCIX5MNdTI/izTyuzPMu2iRapUCACE6S9YsMBi2q9fPzNgwIB6+K5atcosWbLE/m3w4MGmR48eDeK/adMmU1tba4488kjzhS98wRxzzDH2eMGWLVvsEQBGAMhpvtoGHm36kgAgASDH21CSuBCgH4sLyXjr4YIhXjy11Mb+LNPS7M8y7aJFqlQIgMWLF9sEfdjhHzNmjOnQoUM9fJHAb9q0aWbfvn2mZ8+eNolfqYJn3Tl/JBecMWOGzQNAAqAUcun+rm3g0aYvCQASAOl6FH4tDQTox9JAufJvcMFQOWZ8wxj2Z5mtgP1Zpl20SJU6AVAoxP+dd94xkydPtmH83bt3N0OGDKkIfxAAM2fONFu3biUBUBFyyT+sbeDRpi8JABIAyXsRfiFtBOjH0ka8vO9xwVAeTnyqPgLszzJbBPuzTLtokSoVAmDt2rVm4cKFRc/4kwDIb3PTNvBo05cEAAmA/HovvZrRj8m0PRcMMu0iXSr2Z5kWYn+WaRctUqVCANx7771m+fLlJAC0tKqAntoGHm36kgAgAaDQreVeZfoxmSbmgkGmXaRLxf4s00LszzLtokUqEgAFLP3447In9T41zgvmyJa29vx45dOmr0OPesfbjuKqLe72HZdcrEc2AuzPMu3D/izTLtKlYn+WaSH2Z5l28UEq5MuLWkgAkACI2oYafF/bwKNNXxIAiXafyJVzghEZQpUV0I/JNDv7s0y7SJeK/VmmhdifZdrFB6lIAPyflZgEUG5z1RZ6pk1f1/Kot8w+yBBDmXaRLhX7s0wLsT/LtIt0qdifZVqI/VmmXbRIlUoEQPAawLFjx5p27drVw3fnzp1mypQp9haAbt26maFDh1aEPwmAiuBK9WFtA482fUkAyD4uxAlGqu4uNx+jH5NpSvZnmXaRLhX7s0wLsT/LtIsWqVIhANwtAAB14MCBplevXvXwXb9+vZk/f77926mnnmr69OlTEf4kACqCK9WHtQ082vQlAUACIFWHwo+lggD9WCowV/wRLhgqhowvGGPYn2U2A/ZnmXbRIlUqBMD27dvN9OnTDRbqbdu2NYgCaNy4scUYf5s9e7bZsmWLvSVg9OjRpmPHjhXhTwKgIrhSfVjbwKNNXxIAJABSdSj8WCoI0I+lAnPFH+GCoWLI+AIJALFtgP1ZrGlUCJYKARBcoAPVzp07m3POOcc0bdrU3HHHHWbDhg0W7JYtW5rx48fXkQPLli0zS5cutf8eNWqU6dSpU0GjkACQ21a1TSS16UsCgASAXO9DyapFgH6sWuSSfY8LhmTxzWvt7M8yLcv+LNMuWqRKhQAAmNu2bTOzZs0y+/btK4gtdv9HjBhhunTpYn/Hor62ttZs3rzZ/rvQ0QFXEZ6dMWOG/UaLFi3MhAkTTJMmTbTYULSe2gYebfqSACABINoBUbiqEKAfqwq2xF/igiFxiHP5AfZnmWZlf5ZpFy1SpUYAANAdO3aYuXPnGhwJCJZDDz3UDBs2zLRv377e3xctWmTWrFljjwYMHz7cdO3ataBdQADccMMN5qWXXrIJBi+55JK6KAIthpSqp7aBR5u+JABIAEj1PZSregTox6rHLsk3uWBIEt381s3+LNO27M8y7aJFqlQJAAcqiIBdu3bZf9bU1Jg2bdoUxRs3BDRv3tweF2DxDwFtA482fUkAkADwzytR4lII0I+VQiib37lgyAZ337/K/izTguzPMu2iRapMCAAt4FJPfdlnOdDKbPVJDbRa7S3TypQqLgS0tmutesfVbliPTAS0tmutestshZRKGgIkAKRZJGfyaHPA2vRlBAAjAHLmsqgOs4aLbQNJEZliFaZgsSDAeUksMMZeCftz7JCywgoQIAFQAVh8tHIEtA082vQlAUACoHKvwDekI0A/JtNCXDDItIt0qdifZVqI/VmmXbRIRQJAi6Uz0lPbwKNNXxIAJAAyci38bIII0I8lCG6EqrlgiACe4lfZn2Uan/1Zpl20SEUCQIulM9JT28CjTV8SACQAMnIt/GyCCNCPJQhuhKq5YIgAnuJX2Z9lGp/9WaZdtEhFAkCLpTPSU9vAo01fEgAkADJyLfxsggjQjyUIboSquWCIAJ7iV9mfZRqf/VmmXbRIRQJAi6Uz0lPbwKNNXxIAJAAyci38bIII0I8lCG6EqrlgiACe4lfZn2Uan/1Zpl20SEUCQIulM9JT28CjTV8SACQAMnIt/GyCCNCPJQhuhKq5YIgAnuJX2Z9lGp/9WaZdtEhFAkCLpTPSU9vAo01fEgAkADJyLfxsggjQjyUIboSquWCIAJ7iV9mfZRqf/VmmXbRIRQJAi6Uz0lPbwKNNXxIAJAAyci38bIII0I8lCG6EqrlgiACe4lfZn2Uan/1Zpl20SEUCQIulM9JT28CjTV8SACQAMnIt/GyCCNCPJQhuhKq5YIgAnuJX2Z9lGp/9WaZdtEhFAkCLpTPSU9vAo01fEgAkADJyLfxsggjQjyUIboSquWCIAJ7iV9mfZRqf/VmmXbRIRQJAi6Uz0lPbwKNNXxIAJAAyci38bIII0I8lCG6EqrlgiACe4lfZn2Uan/1Zpl20SEUCQIulM9JT28CjTV8SACQAMnIt/GyCCNCPJQhuhKq5YIgAnuJX2Z9lGp/9WaZdtEhFAkCLpTPSU9vAo01fEgAkADJyLfxsggjQjyUIboSquWCIAJ7iV9mfZRqf/VmmXbRI5TUB8O6775p77rnHPPPMM2b//v1m79695kMf+pD58pe/bLp166bFhqL11DbwaNOXBAAJANEOiMJVhQD9WFWwJf4SFwyJQ5zLD7A/yzQr+7NMu2iRylsCYPv27WbGjBl20V+odO/e3Zx99tmmUaNGWmwpUk9tA482fUkAkAAQ6XgoVCQE6MciwZfYy1wwJAZtritmf5ZpXvZnmXbRIpWXBMD7779vrrzySrN7925rJ+z6f+lLXzKvvvqqWb16dZ3tvv71r5uTTjpJiy1F6qlt4NGmLwkAEgAiHQ+FioQA/Vgk+BJ7mQuGxKDNdcXszzLNy/4s0y5apPKSANi4caOZN2+etdFhhx1mRo8ebRo3bmz//fzzz5s5c+bY/9+yZUszfvz4ut+0GFWSntoGHm36kgAgASDJ31CWeBCgH4sHx7hr4YIhbkR11Mf+LNPO7M8y7aJFKi8JgNtuu808+eSTNrx/1KhR5vDDD69nr7lz55pnn33W/j5u3DjTunVrLfYUp6e2gUebviQASACIczoUKDIC9GORIUykAi4YEoE195WyP8s0MfuzTLtokco7AgDJ/qZPn26QA6CmpsZcccUVpmnTpvXs9cQTT5jbb7/d/g15AD71qU9psac4PbUNPNr0JQFAAkCc06FAkRGgH4sMYSIVcMGQCKy5r5T9WaaJ2Z9l2kWLVF4SADNnzjRbt24tGuIfPAYwePBg06NHDy32FKentoFHm74kAEgAiHM6FCgyAvRjkSFMpAIuGBKBNfeVsj/LNDH7s0y7aJHKawKgRYsWZuLEiQec8ScBIKf5aht4tOlLAoAEgBxvQ0niQoB+LC4k462HC4Z48dRSG/uzTEuzP8u0ixapSABosXRGemobeLTpSwKABEBGroWfTRAB+rEEwY1QNRcMEcBT/Cr7s0zjsz/LtIsWqUgAFLD0pz/9aS32T17PnrXJfyPKFx6/IMrbB76rTV+HAPWOtx3FVVvc7TsuuViPbATYn2Xah/1Zpl2kS8X+LNNC7M8y7eKBVI899lhkKUkAkACI3IgarOBTs5KtP2rtT42OWkP997Xp67Sn3vG2o7hqi7t9xyUX65GNAPuzTPuwP8u0i3Sp2J9lWoj9WaZdPJBKPQHQsmVLM378eOYA8KCxUkQiQASIABEgAkSACBABIkAEiAARyBYBLyMAZsyYYbZt22aQBHDChAmmSZMm9VDcuHGjmTdvnv0bbwHItoHx60SACBABIkAEiAARIAJEgAgQASIgAwHvCADANn/+fLN+/XrTqFEjc8kll5gPf/jD9dC86667zKOPPmp/HzNmjOnQoYMMtCkFESACRIAIEAEiQASIABEgAkSACBCBjBDwkgD405/+ZH77299ayJCw78wzz6yD75133jFXXXWV2bNnj2nevLmZNGmSadq0aUbw8rNEgAgQASJABIgAESACRIAIEAEiQARkIOAlAYBF/uTJk83evXstip///OfNKaecYl577TXzq1/9yrzxxhv27z179jSDBg2SgTSlIAJEgAgQASJABIgAESACRIAIEAEikCECXhIAwGvt2rVm4cKFRaHD7v9ll11mDj744Azh5aeJABEgAkSAfTK2PAAAIABJREFUCBABIkAEiAARIAJEgAjIQMBbAgDw/fWvfzU333xzXSSAg/TII4805513nqmpqZGBMqUgAkSACBABIkAEiAARIAJEgAgQASKQMQJeEwAOu3/84x9m//795r333jO4GhC3A7AQASJABIgAESACRIAIEAEiQASIABEgAv8fgVwQADQoESACRIAIEAEiQASIABEgAkSACBABItAwAiQA2EKIABEgAkSACBABIkAEiAARIAJEgAgoQIAEgAIjU0UiQASIABEgAkSACBABIkAEiAARIAIkANgGiAARIAJEgAgQASJABIgAESACRIAIKECABIACI1NFIkAEiAARIAJEgAgQASJABIgAESACJADYBogAESACRIAIEAEiQASIABEgAkSACChAgASAAiPnQcW9e/eahx56yPTv3980atQoDypRByJABIgAESACRIAIEAEiQASIQKoIkABIFW5+rBoE9u/fb6ZNm2Zee+0186lPfcqcffbZ1VTDd4gAESACRIAIEAEiQASIABEgAqoRIAGg2vz+KP/kk0+a2267zQpMEsAfu8UlKSJAmjZtGld1XtSjUWcvDEMhiQARIAJEgAgQASLgMQIkADw2njbR161bZxYsWEASQJnhb731VrNhwwYzduxYc+ihh6rQXqPOKgxLJYkAESACRIAIEAEikDECJAAyNgA/XxkCJAEqw8v3p59//nkzZ84cm/fhO9/5jjnmmGN8V6mk/Bp1LgkKHyACRIAIEAEiQASIABGIBQESALHAmF0lTz/9tHn44YdN48aNzQknnGD/y3uSPI0kwF//+ldz3333mW3btplDDjnEnHzyyeakk07Kta0RAv/ggw+a5cuXm3POOcd88pOfzK6jpfRljTpv377dLFy40GzevNmi/OlPf9qcdtpp5qCDDkoJ9fQ/s2vXLrNy5Urbnw877DDbn/OsLxCGzvBhf/vb30ynTp3MgAEDTOvWrdMHP8UvamzbKcIr5lPvvvuuueeeewzmJnv27DFHHnmkOf300027du3EyEhBoiOg1c5vvfWWeemll8z7779v2rZtazp06BAdTNaQOQIkADI3QXUCIDEewoQx4AQLOuaFF16Y+/PSWkgA2PnOO+80jz32WD07t2zZ0lx66aW5tTP0hd4I+ceieOLEiZbkykN58803Cx5lyLPOxewGne+44456P8POl1xySW4nz0Hf5RSHzqNGjbIL4zyWrVu3muuvv972ZVdAVH/729+2hE8ei8a2nUc7ltKpUNvGO2eeeWZu23YpTPL4u0Y7Y/75m9/8xjzxxBP1TPqhD33I+u6jjz46j6ZWoxMJAE9NvWrVKrNkyRK7G/yVr3zF/Otf/zJ/+MMfzL59+0zeF4fOZBpIgN/97ndmxYoV5vDDDzeDBg2yO2Z/+ctf7G54npPiYdB5/PHHranRnsePH58LAsDZs3fv3uaMM86o533yqnMxF7tx40Yzb94807x5c3PeeeeZI444wu4OY3Lx4Q9/2FPP3LDYaNOwM3b7Tz31VNOiRQu7K46dYiyIR4wYYbp06ZIr3bHov/LKKw12zxCh9tGPftRg/NqyZYvV81vf+pY58cQTc6WzxradKwOWqczOnTvNlClT7LwL/Rl+fceOHeb1119XcVytTJi8f0yjnd955x0zY8YM257btGlj2/Pbb79t1q9fX0fk9u3b164/WPxEgASAh3Z777337IQKE2XslDVp0sRq8cYbb9jr8jDhIgngoWFDImNRMH36dOt8kQCv2A44Jh+uDfiv9f/XADvDLvIhL7sp8+fPtwPoxz/+cXPuueceYK486lyoTSKUED4M4bKXXXaZ+eAHP1iw6eapbWNCNXnyZFNTU2Ojd/C/KNhl+fnPf25eeOGFXJIAIKZxlAfXt+IGF1cQMo1jEHkjATS27TyNO5Xo4vx5Q0fUeJtLJYjKfFajnW+++WaDI8Y4nvbVr361zjAYr+6//37zyCOP2L99/vOfN9/4xjdkGo5SNYgACQDPGgh2yLALfPXVV9ukaNhNCRZEAuC3PJEAYF83bdpkJ8of+9jHzMEHH1xP57xGAuDs+7333lswlPDll182DzzwgHn22WctFp/4xCfM0KFDc7FLHjRu3hbE6JfPPfecDZ0DoVNogZs3nQu5WLTf6667zkayYPIc9mFLly61ESDAB9EA3//+972/AWLZsmUGeoXJLPhs7LTAz6HkJRIAO/44Owo7IoQUUTzh/DR5JAE0tm3PplFli4u+iSidQuS7i2xp1qyZmTBhQj0SHr+B3EKkC/oAIn4wXzvqqKPK/jYflIGARjvjmCLWEchhMWbMmIK5pp566il7DBk+HcfXEKXK4hcCJAA8spcLH23fvr35xz/+YQcdRAGES55IAEyYMXF2Bc4GIaOf+cxnck8CLF682KxevdqGFvbp08fqi0RaCCHGtXjhctxxx9lQal8LFkA41oCQ8DyTAE439OGZM2da9jzcnvNOArgQaRCYWNyjgOBDf8eOcbhgt/yKK67w+tgLFrtYEIwbN64u+R3a/NSpUy3RgSgfJEMEQeQ7CYBJM6KXED6KaLTOnTubIUOGFHRNeSMBNLZtX8echuRG4t1f/vKXNulZoQg8FxaO6LtJkybV+SYsjOC/g/kuHLF30UUX2aSfLP4goNHOzoeV2t13c1T495EjR+Y6KbU/LbZ8SUkAlI9V5k8Gk5BgghicSOaNBAgmOfzABz5gdwpffPFFmzUb5etf/7rNgh8seYsEQKg4Qs9ga4RhYSfBhcRjEjFw4EDLuiIqBFflYRHRUJvIvAEXEWDNmjX2HDR2DFHAOn/ta18zIDRcyeOCeNGiRQa6oyChDs5HayA+oCNISrfwRVh4q1at7I4ZJs3o7yD50Od3795tIwWwkBw8eLDp0aOH1GZcUi43WXK+C6HiP/7xj+3OP/otFsrwezfccIPNuIx+j7D57t27l6xb2gPh5KXdunWzEUrFSp5IAI1tu9L2h+NtIPWKHf2ptL4knv/Tn/5kfvvb39oIgPAOP76HNo4jl6+99podhxGFh3dw/h99t3///uYLX/iCJQYWLFhg/vznP5tS/SAJPbKsE30B81ZEbvp6O5VGO7uriJGgFRFrxYqLFMBYhggvjONaCjbjMCfHhqyvhQSAZ5bDwIlwUUyUwUxffPHFRXfFgpEAGMRw1taXxHEIGb399tvtIvA///M/60LwXBgtzFaKBCh2zlqqyRHhgbOyLuEdBh4QAM8880ydyAglxOKoZ8+edX/Dc7Nnz7aLBp8IgCDJg8kBbrDA5MkRAVj4YAHkJg55JAGw47t27VqVJIBLZOoaMuyMSBecNwyG3KJPICrAdwIAO4pIAomQSuwa4ngPjvkgAiJ4lAvHnWpra+v6NxYRIMR8LJX02TyRANradiVt0y0u0AewsMbcRGqBrB07drSkZKGC4x643QJjmSs43gVfhQTNrrhjIZoIAJerCnlefE/0mTc7Ix8NxiJcVenGWvzN5aVxfbRUAma0e0QxYmPOp7lnVH/jokKwDguP31HrTvN9EgBpot3At9CgggNGQ2JVQwIglCeYyEOI2gXFCCZRQtIsnLFzJTw5bogECCcv8UFn7HiGFzoI94eDxRVhH/nIRw5g0oEXQhALnUWUrLPbYUH42Pnnn193DzqiHLDzgogGZEQfPnx43SBVyYJCsu5B2TSTAJhYIeQdOwcg7IJ93WE0d+5c+wwSnubldgB3rhT64PxkcHcM5CeO+eC8MCZYmGD4fAVmJX0WN9sgKgYkKK4A9aG43A3h8Vtr2y5lMxfZBgLg8ssvL7q4LlVPmr+DlMZC5z/+4z8OiGTBRsuTTz5pxy9kSi+0C+oIIUTt9erVK03RM/tW8PaPhpIkZiZghR/Oi50xpuDmCuiDyIzvfe97BtFpjz76aF0kGuaUeAY73IhkwX+FilYCwEU+YI6K3B7HHntsha1JxuMkAATYARk1H374YdsZsdNTzhmxSkgAMLGFJtYCVC8ogmPXsPsfDBt155KwKDzyyCPNQw89ZN/HNSS4jiRYgA9CyX0qTr9Kzzu7nbN+/fqZAQMGeKGyC6vDzRVhkgdM9DXXXGNDo4P5D5xiwQXFD3/4w1wkn6mEBPBJZ/TDu+++2x7fQfLOL37xiwfkO2iowbrFAkJswwtlLxp6ESGdj8PEIZgE0R0B+Oc//2lJPZ8W/tjpw1iDHB7hSLNKSABfsqbj6BWIGoSAo2CXGOMQjqaVE+6c17ZdTr8EoYcIRl9Chp2toBuOLCEyrdzibmdC3w6PdeXW4etzPoVJQ9a77rrL3tIDcgqRHxivgkcRG7KDT3Z2c03nt6B7ONo2eKQ2fIOLw8GNY4jiyctVzeX2NWzKYa7q87W9JADKtXZCzwXDpNwnQACccsopJVmlSkiAhMRPpFrnVLAQdscW0Nl++tOf2jBxJNLBxNiFBkMInxa/DYGG3U5k9of9MfiEiwvdQlgw2g7CuBCu5du1j8UWQC4pWqmwQSwocH7UlztoEf6NPAdYLGDie9ppp1kSK1jKIQF80hmRHLBTuGCnH8d6woskTJBBZuEsLdozdoIRIo++jt1/3wi9hvq5a//QGf7MnSP8/e9/b/CfT8eXcMYXx7Xwv64cccQRNuwXk2hXKiEBEhlYYqw0GOKPdgm/jN0yFPTvCy+8sC6cFn/T1LZjhFlUVeXmGEJkG3wbjgJgoYVcL9gpzMtVtg0ZBXPSWbNm2c0sn24lwvwScsNO4dK1a1cbhRUmNX23czCatlieC+SuQLtHAbn55S9/ud6RAeSrQTLjs846yxx//PGi+iuFKY0ACYDSGCX+hFvIYpcLux9uIoUdBezoIkN4sZ2gPJIA7ggAEn4hQ7oLWcKCN5gJPBjKBCO1adPG7hKWe5QiccNW8QEXWoRXoWvwykOXNAyhW8GCwfa73/2uV7uFbgGEHSAs7tC+iy3+YWeck8eiIrigqALe1F8JJ0MLClAouqEUCZC6AlV+0GXQRl/EDjfshjBZTIZRXOhhkAS47bbb7DPBgjBw9GlfwsErgcvdLQ0MMMlEokP8h92ncN+vpN40n0W/RJtFAWkDXaCDK+Hw0TyQABhzr732WhvpgLbpyBvkYMHd2fDhsOHEiRPrxiJtbTvNNpjmt0qRAMHfnVzoExifQQj4UNCOX331VduuK73azSU6hc5o/5KTPDpbuPkmjl/iqOxnP/tZm4fof//3f+0tTChYIF966aV1pF4e7BzMueLG5ELzyOCcBCQIjqbBv+FoKuY3WJ8gl4Cm8sc//tGuN3Dkx+dCAkCA9YI73kiKAweMnd0tW7ZY6VxyLOwIF0pGEyYBwrsPAlSsWASEwKKDQXeXEBCMMpLouALn466aAnEChtKXHWEk/MMggjOB4ascXaLD3r17mzPOOKMediCHHnnkETtAAx8432ACsYqBzugF7JghHBKDL86BoiArfKGdf/QPPItwad+uOXQTIizwBg0aZBcNOPKD83YohXJY+E4CBHN4hBeyri+7CQfOHzoSAHbG7rc7LoAdBWQhLiecOqNmHOmz8FlI9gd9XUGfRs4LHwgPhMDfeOONtk1DZpyPRoEdMbmErVE+97nP2YgXV3wnAdztHT/4wQ/qhX9iPHL5KjBOIWzWEffa2nakjiH85YZIAOwgY9H4l7/8xY5tGLOQ2BT5AaQXEHc/+9nPDELZXUHEJdq5Sw5XSge081//+tf2mATmLz4UZ08sYsPX8bqIBsxLQHAi0R0Wvz7bGTZxOsNPISfFvHnz7GK+EDGP5xHJcuedd9q8Aa6gTeP2Ih9vqYnSLh3pXelR3SjfTOpdEgBJIVthvW6H4Jvf/KZlIFGw2EPYMDqfKwgNRRgOHHOwBEmAQjuLFYqT2uMIvcKZKxAbGDSCO95OCCyiEA4cZpQxYGHRiKR5CBv2YZCFTohkwPled08wFjlYCDpyxyVgefvtt3OTWRXhcjhnFszVgPN2WAjj7Nkrr7xid84KZQt259WCfSO1BhrhQ+iTIKiQvDF8fj24I1iKBPAtgZLLIBzOXo/JA3ZOMZlyWbOLTTgiwO7dq1hIu6MhiHLxoQRvHsGtBuHxCDoEj4CE27AjuUAeBO9Ql667I52xWxi8Gg5/x+IJttSU6V26vYrJhzkHdjILLWwxr0DoMzZgsOOJ+Vj4ZpJSkQC+4RIMgYdPxs49CDy06/Dud1g3LPqBGcY5aQUbSYhCKzSvxPwL80qEsOOKxmI5V7BZgeseMR8rtCkjTedy5UEbxlW7ICmRk+MXv/iFfbWhMRlzNBx1Qk4xJLDNKzlfDEO3+Me4hZwHPkcbQ0cSAOX2loSfgxP6yU9+YhtU+M5ZOFdcg4WQJDdxRp4AJAxEZ3UFThxXxhU6O56w+BVXDz0wCcTC0BU4E5wlAhEQLG4XNUhs4P2f//zn5oUXXvDyGo4HHnigLomh7YiNGtnwM5z9h3N1i14sjqXveiNcDiHfxZjgYlcgBa+pBAbFzki6vAjhHbeKG13KLxS75s3ZFpNLRwIVSmSJnVJEeowcOdKr4x2FCBt3vAM7J/Bv0MtddefjEZaUm5K4z7kInlLJn5DDAf0gfJ0U/Dei3LA7it98KZAb1/CC3HNX2DW0+EeYLPo4JtosMhBwxFSha5RhV+QaCp8FL/RsXkiA4IbDiBEj6qJaMD7jjDciAoqRAPADV111lSV1pRHV2EC77rrrLJmB8P3gGX5HYLoo21I5V9yYhsUy+r0PRxsq7W3lkgCV1puX5/O2+CcBIKhlwiFhQrx582YbOhheBGNXzTF0ENsRAdg1xuIB98KHk5QIUu8AUVwYKBa+2L3HItGdHQ3v9AYz8EJPnCdesWKF3TFG+DsStPhWXPJHhP8jzwGuvYM+wAPnZr/0pS+ZW265xUZHYPe40rN4aeGByS12uV9//XUbDnbCCScc8Gk3eIIgGDJkSL3fcRQCmbRR8DvqcJEcaONoJ3gGE+hgtvS09IvyHYRBI1kYkry5mz1c4h0XFYCbLJYuXWo/U4gEiPL9rN51EQCub7pFE0hOhFC6zN/BCTR2kEF0tW7dOiux+d0KEHAEQDCHR6HXg1eB+XxdktMtuHCAP8LYVWznH88iQg1YYXcRocMs2SOAheH1119viZngwt7dTINoHJd7CRsMiNbCs4US7eaBBHDX8YYTKQc3WWC1QiSA8wPAR1r/Dtq5kO0wHuFqR8iOvtnQDQ3AAjcTYZ5TLCN+9i07ugRhEsDlBAAJhJ1/qfPQ6Jo3XEMeF/8kAJJuNRXW7ybOGJTGjh1bt+vnFsBYHIKhRZgozoHjvKzbQWzors4KxUj8cZdECc4E+jjiIpiUJEwCBM9FOwFxrhr3x/s6sXK7Y445x7lBEAEIlcciGItpnCd0Nx9IDLfCwIgzsXCQKIVIANeuCxEAeOepp54yt956q30fOqJdIMQKZBh2YvBv7P77ZmcXAeCONbhcH5iMIPGh0yd4JhrHQfC8T9d2hh0GfBImzZgoQUc3wQzn8AgfhcF1OjhL7tPVd4k7S6EfCN5icOWVVzZ4/MqdmcdRLSR29akghBi+OJinxY3HGKfxd/ipQmH/bnHksoj7pHfeZS2UPBm7wYgqDB9Dc9e7lUMC+Bgi7o5Ygpx1BKyLakF+EszFMNdECHwhEgAbN/hN4uIQsuHYWTHbVZJE243neSHqi/XxIAmAMRnXmmL+jWNPviSnjdN/5XXxTwIgzlYSQ11BBhq72thBCy/+g3dO4nmcYcJEw4ewfwcRktzhv0KhVAgLxe4+SpgEgGPCmXEsKrCYRIIdHwp2CXA8AyRNcHGD0DvsDGGxFzz2gUzoGJThcF0JL56k6e0m+YVIgFIEAN7BQIzkQcGrxEAGoF1jN0Yi+VHKBtAFi1+0YxQk2kEbDu6C4+8umZqrzycyrxQG8FHYZcFELHiDB95zR0MwocKuG5IwcfFfClEZvwd3wnF0CVFMxYo77uTbNWhu8YBz4sEM4MFxGjojKg0JPsPFEbx5uaJWRsurXgqEtMMHY1cTSTaDiz+Q7BhncPb/Rz/60QHRlMHjaoV2k0FiI5IN54J9SOAZRNEdsURCYiSEQ/vGDSU4TorrWhHlEryhByTA6NGjvdEzLhLA5SzykcistNe4iGMXaYz3Tz75ZJsLQ1PJ8+IfdmQOAGGt2WXJxkIfSbTgiN3Of3DxL0zsisTBIh96IqlfoQl/QyRARR8S8HBwcYfjGshxELwOyO2Ohncd4HiR8wGDM9hrH1jnYiRAOQSAMxUmWu4qNEzKfDrW0lBzc7uBIPUQKhksWChgkQQbw9Y+kXmluljwzHR4Yo2oD5BjIL/CN2GUqpe/Z49A0Lc1FBbrFhPFkgVmr0lhCXAkC7ccwB+Fdz7Di0cQtEiK5YqbOBa7X1uqznmVC+MKErnhrHowl1DQjtA9nKsiiEcpEkAqdogoROh6sSR9aKt33323jTrFLSTuWF44mXT46jufkk1HJQFcbgjY2OX+kGrvuOQCZtj5R9tBFIAvtzrEpb/LFZKXhH+FcCEBEFdriame4J2klqH5v7B/3xf/K1eutGedMQBjUefuui62wMsTCYAM9wjzdrvbCJXDWXiE27kEPAiHDu+Qwv5YQGHXOJjsMaamlkg1hUgARwAgoeG5557r3W4+bIDJX7GdHdgV4YE4IwcdseMXPq7gQqbdsRcHvrM/vlGMEEvEUClV6iIAgBGON2CXCT7N5UcAHr4lOUwJOhGfwcQXk0CEuaPAhrjSz+XpCB5fKbQgcMd7YOfwTRgiFCwgBPwVdnNBAARLQyQAnkOeDywgEdkCXwAfgMgBl/NCqr55lyu4+C8UXRUkATDZxzhc7AiWbySAy2CP8ccl+MN1bhh3EJEDXwzSGc+hfbvxCG0X0QzBDRqXywcYoeAYm08JPCslAYYNG2ZvZkIiT/g5HEd0ERF57zOa9cOcBZsTTz/9tOncubPNPYW+kcdCAkCgVZHx/8EHH7TO+Yc//KHI61XKhc11JrDH4VLo3tXgM0ESAKFHCEHyuWAgwcQSjDzKiSeeaCfTyKB/00032RsA8rD7GyQBMMnAfe6XX355Xb4KDKrt2rWzuQ1wdzj+F5Nk7AJLC/VH+8WECREr2MFs3759vSbodvqCf8TkCYn/gs+6CABMIhDtgfuGMSnD7ih2UvMcJhw+4uCwAk44DuHTJNJn/1Op7MFr/Ny7WBBg4o/+i+L6B55FwQ4icpeALMMECkfYYGe3u1ipDGk/73SGHwKhAUIPCwf4Z9x2EiYB8DcsDpC/JVgQ5QWSt9z709PWU8v3Si3+HQ6VnAUPkgAgtjBHk1qwuJ8zZ44dY9B30S4xDyl284ojqnHEMnys5eabbzYgx3BsERsWPrbtSkiAoE3hz5CkFvMVlvwiEFyvYNP1ggsu8C73VCXWIQFQCVopPeucMNhY7CD4nBnbhbjDgSJBHK45xG4pBhKUYpnjHdT333+/efjhh3Nz/sjlbcAOKBaDGJSBAbLBI9SqoUy0KTW/WD7jSABMpEFsBBNWNvSB8FGIWISJUEnwlgPYKkgCYFcbV4JBR5wfxeIA7RUED54FCRC8Hx15L1zG/6BILsljns+/g+TCBNIlLT3yyCMts+77PboRmpboV4O7fZj4IvEsFhEg6YKh7k4JLJyRwDR8fRraNiZRPtgZO/5XX321JTXCfTd8BjqYEwAYgAjA1ZZ4F8kBfdBXdAOMQbjg4r+cDYRKSAAsJHErE5LTSt8dDJ7pB6xHHXWU7ZOFipt7YnF/2WWX1R3Bc1F8eRirKiEB0I8RuQRikyXfCIQX/xoSEpMAENqmXcKRYpnThYpdTyyXLAmTwvA9rMGs/qVIAAw+H/nIR3xQ2U6SsdBD2D/CCLFDgMiFcIZcLIQQ5YHz38GSp53gYCQAdMROL3Z8kTEYSd9wDc/f//53myARi2mcM0OIprQCIg53Q0PeIAmAjNHIkhzc3USbx93DsH8pEgDEASIBEAWS58V/0J5YZCGE1MfdI2ntMil53DE0HNfCIqDYndfw68GjLvj3s88+a9s+/g6fLTEzeDHc4I8RfVcsqV8pEiApe7DeyhEILv4riaSshASoXKrs3gjesISxBoubQsdKgwkusfjt27evHZ9B8AFHn/J4YKGPmx2gBwjM4LGOSkiA4FWR2VmQX04SAY2Lf+BJAiDJVhWhbjgo7EbA6WIS5luSLIT8Y5GLXSEkPUPys3CphASIAGUqr8KBQB9EPBQqn/rUpwyyx4YXetgtBkYuhBQTZ4TLI0zeh4Kd3fvuu8/ufmGABWH1ta99rU7+IAnQUIIl6boGSQB3thcZpdGusYAPllIkABZKIEEwMclLkkPp9qN85SPgbmf45Cc/aaM0ggULK0SxIFEY2jGiAXBjjW+Zzwuh4RZJLht6oWdIApTfjrJ6Mrj4B9mI6IxKcinljQRw7RpXVQILRPc0hEdwcexsiOdx/v3jH/94VmYt+7uYd95yyy32qEOwuCOXbg5GEqBsSHP9oNbFPwkA4c26trbWbNq0qeiORJbiY5CcNWuWvYoPGaCDZ7eDZ37hbAtd9+dkzwsJ4JJhIUQOmf5xRhYTEVxpuHr1aqsufsP1OYXusweeuIIIZ/SQDV56gdOEzlgIhAvaRDDTffA4AKI9kEjMxxIkAbBwBwYgdUB6hEspEsBH/SmzDgRc+D/ILSzuUdCesfDHDnm4IJqjUAJT39ByuXdKJSx05DwwKXQvum9650ne4OIf4yhuUkL2fxyv00oCoL3iCJ5LwIrItRdeeKFBPEAUPPLIIzYyD8kt+/Tp48WmBBb/U6dOtUk4Md/CFYaIAkBkEgqISuQwcRFoJAHy1Psr10Xz4p8EQOXtJdU33EIaYVjSFoVusoTFbPh6r3BiqFLXxfhOArgJIc6JIRw8vMsPOyIRDwYnJJXCmVrfi9tVwGQZmf0RoYLwbiTFQxh/GINiVwTfA5E/AAAgAElEQVT6hkOQBIDsDd1tThLAN+tSXiCARRQm0djhR+QSEnTiFhf4L0QmIU8HogN2795tj7vA/+XhbmyEOuOoDxaKyAGAhU+h4q62xPMoJAFk9Bu0w5/85Cf2pqFgtn/47KgkAKLXLr744lwcXUL7LYcEkGHVyqRAfikcqwzfWY+2AV+FCJ7w1ZxhEgCbNMEcHsGIkCApWplkfFoaAtoX/yQApLXIkDxooLgLvlevXuIkxWQQzhYTQST0KlSCV0RhVxzZ4IuVIAmApCu4fsOX4s6ONqTjP//5Tzs5wWTEXcfji35hOV2iIAykONNfKKKhkG5BEqAUKSQZm/BxgHDG/6DsQRLAtzOUkm1A2ZJFYNWqVWbJkiV1H0HbxS4gkqkFyT3n+/JAAEDZuXPn2t1CnPvFTmEh34YM6MiEjkUGjnxhtxFZ1XFtGEt2CLjxBZsl2DQJlqgkAPy4TzeWvPTSSzY/DXa6kfQvfBVlQyQAjiUefPDB4m7kKdWyXO4S9FlEnQb7LiJp0behN+aXnTp1qledIwFAeqIfh4+sggT49a9/bW984LG9UpaQ/zvaAfJaYN2BTSwNCf8KWYU5AOS3VS8kxGIfHQnnrIKlEhIA161hUSkt2qGUARzrjLB3hL8XK4sXL7bHAbp27WodjrQr70rp6X7H1V64vq6hs7LuWST7c2eF8TcXORBm6Mv9tpTniiUGLCSf2zFEjgRkjS6XMJGiK+XQiQByATz33HN28YCzv4XuRsekGs9gsVzodgCJyIG8xrWeb7zxhl24B5Oh4brOKVOm2LPSCBcGuRfO6O9u88BCAUe9sLsMf4AFos839ki0VSUywc8iYXChfEOoJwoJcNBBB3mR5wJtG0dHsfgPlkK3roRJAOT76Nixo73ZBv0inP+jEltk8azbmECU5dChQ+tEcDcYFErKG5QTET2IfoLuLPlFILjzD0Ibyae1JGEOW5UEQH7beWqa4Rw47rdHKZTRvxISIDWhI34IA61jgt3C/pvf/Kb57Gc/W7RmsMjTp0+3E8owQx1RnNheh1433nijDe9FKFyhbO1O34bC3yGQuy8ZhEfwLHFDk7TYFEmhokpJAIjkK+mTApz8RMoIwB/dfffddrGAHb8vfvGL9laKcosjAkudmS+3vjSew5nm66+/vu46SnzT+Sfnz4MhweivmCQigRomibiSFiQuFv4gPfA3XG/59NNP5+IYRBo2yPIb1ZIAWcpc7reDGfxBWGDRj9wHuL0GBW01vPuNd372s5/Z24uCJXiEotzvZ/1c8ApDN78qtvjHPOeXv/ylza+F/1h0IBBc/KN/nH/++WoX/3Y+uh+IsBCBiAiUOsefJxLg1ltvtRlmcd4fu0SOAAmfLQtDit2lyZMn20W1VALAZQCH7Ah3K3SNV7kTfx/0jdjs7a5SoSsCo9bL94lAkggg/BE+OVyw049s32GiCtMERO8gqRbOQ69Zs8aetcWiAgthLIilF7dAwOQffg3+2mUKh07Bq2rxLO55xzWl4YIInmA4uIsAw44pjsSxyEYgryQAjqPgRiEk2UV0ntvVBNGHSB0QW4WuRHR9G8d+8DsW/7iO2LfijgBg3gGfhJt2kOug0M6/y9uE/hqMFvBNZ8pbPgI8838gViQAym8/fLIEAhpIAMcoY6BEyP8xxxxjF4EIG8VZ0B49etidoELFTUBxvhShpVLDjpDwC84SZ34L7Vi7nX2E9mNHodhd36hj5syZFhephEccnZokQBwoso60EMDVndj9QiSSC/t98sknDc5QoyAE9nvf+169vn/bbbcZPBMsID/R/325AhA6PPXUU/aWFiQ3RAkm+AqTAPgdBAGIDlxzCn8GggTXfmKHFcX5fvj2hm67Scu2/E55COSNBEDbnD17th1rQU6F5xb4HdfWIr8FCCxsRBQ60lMeenKfcsmpkZQYWLiEnrgRIFhwTTVuXSrnGKNcbSlZuQhw8V8YKRIA5bYgPlcWApWQAMgmHc4ZUNZHMnoIO0dIeoUJYXi3x12dBdHAwOMoRHjxjMgBNwFtKCFiRuoV/CyiGzBpwKQ5WNxZftyzDLYdk+dwcREA2GkbP368WMIjDrzDJAAInvCkI47vsA4iEAUBt0uGTOm4ug+h/67gXPztt99u/xkmAbDAxVVi7rgA/Bf8nA9HWkBUYkGE41eIVAjfwuIITfj3QiRAQ3i7yLbPf/7z5hvf+EYU0/DdlBHIAwngblzCGI3kfaeccoo901yoBI8IIOx90KBBKSMe3+dAzOHYApL5gZRzhIfzbzjCCN+EXEs44hMszu7IAeJL9FJ8yOmriYv/4jYnAaCvP0TWGGHiCAMHy4qBxO2GuIrLJQF8SgSHkFkkKcRuFyaKEydOPGBBiyvwoDsKsMGEELcZYGD+3e9+ZxMUYVEoefc/2DgQJofrwFCwY3b22WfX/RycPGFHYeTIkQdk1nUkgW9ET7UdJEgC8LqgalHke0ki4CKYcD/61772tbpPYRF87bXX2ivU3KnAQpEAScqWRN1I5ocopA9+8IMGN7Hg9pFC5Gu5JADwQWgx6oJPR+IwREDB/0mN6EoC17zUGSYBkKvmIx/5iDfqYS4CYgtn/VHC/TqsiNuowJgdJgClKI2cBbNmzbJHEMMkOvS94YYb6h3NQSQTIpFwDTNKMKoH8zDkKsJ4DEIAOUBuuukmexwCZAnynrDkFwEu/hu2LQmA/Lb92DVDZ8ICF2fNXIFTxcKwe/fu9b7XEAmAehCG2lDG/NiFj1ghkhxiNxwFu0TFdrQxwUZ4LQaqcMGE+rvf/a5XE0VELCByASVMAkBHZAzGgOt+xxEItAnsFm7ZssUrwiNiE7GvAxMsDED+cEEQB6KsI04E3AIgmLAUu/sg+rBTjjB2hLsjkziKjz4riBd8E3J0QDeUhs7pl0MCuOMT7htImggs2dfjbKXp1uVIAPQDkPNuIZmuFNV/rZJrad2RFZBYEm/ucMcGsVBHnxozZoxp3769BSf4GzZisLnyzDPP2L4dPuePBT6uXQZhF5yrOnIT10T6dttU9S1E55uwNW6rQhvBTS9ar/pryPokAHT2jaq0dsmOsON/9NFH23BQTJpQCu3ylooEqEqIDF8KJjJsKAM+FoGPPvqojZLApAKDFUJEi11PlKFKZX3anZdzi/xgJEAhUshVitA8TLg5OS4LZj5EBBJHwEUAuAgVd0Uldt1wdtjdFx7s89iFQ9i8r1fcBXcEcQQAi4pid3mHSQDchBK8BhALC0R6IY8LCGwcb2LxHwEsFBEtgkgRH0u5eWjQ37GDjihO9AOJx9SK6eKSLYN0O/30062ZMNdC7oNXXnnlABIAumIjAjmNYFuUww47zBJ24WMBPtqcMhdHALa/5ZZb7A0YOKbKCK3CWJEAYC8qCwGXNRVs7IUXXlg3gQou8kuRAAi/RGI5XwrOmIFlDi5gyyUBfNGxXDkbIgFQx5tvvmnwDCbbOFeMMFsMtixEgAjIQQATZiTDA4mHMGCXORyZsHHVnSvvvfeemTRpUl0kk+87KEESAIv3iy++uCQJgElkMNu/HCtSEiJwIALlkAAuETHa9uWXX24+8IEPiIQyrMtll11mcEsByDf4JfguV6DLddddV5AEEKkchUoUgWDYP49nNQw1CYBEm2I+KsekEYwx7ovFhCi8E+TOekPbYiQAJpq4Xgq7wj4U3OuM+50LhcD6SgJglwPh+cWy/0Jn3HMNwuOEE06w/wWTfJUiAXywK2UkAkTg3wi4kFqQuzgPHNwVd9eBIkz2tddesztuvkfyVEICIEEY9MUZYhYiIAEB9FckIMYVnFjI4x7zM844o94tHA2RANgFv/766+2uqA/n34O6IOr0wx/+sJ17Frq2jySAhBaavQw881+ZDUgAVIaXuqdd8jssBnGWplDyO4DSEAmATonJFxy4L2Xz5s327lyQH4WSYflGAiAjP5JhYVAN3nftFgI4548FfrAgPDAY7YHfSAL40oIpp2YE4G/vu+8+mykbu3wIV0fCq+COnwv/x7M/+tGP6hEAzh8gJ4Avi2AscDAOYZyCn0POknAujkpIAM3th7rLQiCcb8dJB4J+xIgR9oyzK8GFM35HP8Df/vznP1vSD34ABIAPJagL5G3o9gKSAD5YNDkZufivHFsSAJVjpuqNcpPflSIBfAEN58UwcXZJo5zcvpMAwWRY4RBY6IyJM866YscP52Bxny4wKHQtFkkAX1oz5dSIQPA2kqD+WAwgdwkm0Y74AymIhFu40g93YuMZ+AKE2/oUPgkdsLsZTr6KM/ogPGtqauqgIAmgsVf4q7Mj6nDjBHIJ9evXz4DQxxlnnH0vRQJAc5B4OOKDjRzfjuZVkuQwSAIAlx/84AfmiCOO8Nf4lLwsBLj4LwumAx4iAVAdbqrecrvdcKi43x6TxWIlGAng25l/7Hoh6z0WwtATO+BImvXb3/7WMud5IAGQtR+TZEcCIMwVZ+qQ/AhZgd3ZOoTATps2zT5bigTAsY5zzz1XVZ+gskRAIgIuyR8SH33nO9+xOUxA6CGB61/+8hcrMhYQAwYMsP8fEQI33njjAarAD/hy/t2dawZhiSNo2PEEITBv3jybBZwkgMSWSpnKRcDl6Qj2W0fgXXXVVeatt94qSQLAH4AIy3uSQ4cLcgL8/e9/tz7wmGOOKRdqPuchAlz8V280EgDVY6fqzUpC3h0JcPLJJ5uvfvWrXuCEjP24MqTQYve5554zv/jFL6wepUgA3F2LnTOpJZwR+4ILLjBXX321HSjDtxSUuhbLRQL4ZGepdqFcRCAqApgIISP2Sy+9ZMaOHWuQ8d4V/HbNNdfY+8KPO+44S9i5/B642g75TtzuOc4W4/aOYPb7qLIl+T5kh/8O3+GO3AYgMUEMlCIB4LNxl3gw50mSMrNuIgAEcMQSofkYfwu1veAxHeTpQIJdVx544AHz0EMP2Zw+SNpZKhIgfK2ebxYoJ8mh0wm+DNER3P33zcqVycvFf2V4hZ8mARANP1Vvl0sCoFNiJ8qXa+/c1TiYOCM7NnaQwqUcEgDsug93ywZJAIQGYgeh2FnfUiQA6gouNFR1CCpLBAQhgLDgyZMn2yuusBgOLv5//vOfmxdeeMGGARdKooVncZMHdgqD4fKC1CsoitMZEU24w90lKoRPdzpjYYR/FyMBQO4i1wmv9JNu7XzJ525WQttEFB2SJIdJAEcAICIvmKhz2bJlZunSpQbkO+YcwbbeUE4ATSRAvloLtSmEgDu+CtL6/PPP9z5RbdpWJgGQNuKCv4edIJx/R9ZnTKhOO+00m2k2WMolAQSreYBobpB99dVXbRh8sWSFpUgAn3QOkgCYdBS63cHpU4oE8ElvykoE8oqAWwxjN3v48OF2MQHfhttbEOofXvwjGgBJAX1a8Idt58L/MU4NGzbM/hzU+bvf/a5NkIZQ6WLHAfLaHqiXfAQ2btxoj6qgFCIB3E0dOP8/ZswYeywR87Rf/vKXpnfv3vYWANfmXYQP+j2OwuB3RyiEd88R7dKpUyf5ABWQsJJIAC8VpNAlEXA7/7i5CkdjQIQFr4YsWQEfsAiQAGBDsBOmO++804ajhUuhc/x5IwGgf21trUHm//A5uzAeTzzxhLn99tvtnwtdESipOUGvxYsXm/79+9ftbmEx77J6V5IMK0gCYKcM9/IGrw2TpDdlIQIaEXAEAPr9lVdeaUODiy3+8Sye6d69uxk8eLC3cDmd4YvcDqk7gnbWWWeZ448/3uqG3dZrr73WHnNAlMN5551njjrqKG/1puD5QaAUCbB69WpL1Lls/ui3aMPjx4+vt+P54IMP2uS9riASANFArriFM8Z935PjkQTIT/uvVJNw2D+OsXLxXymK/36eBEB1uOXqLSwSMchgsBg0aJAdXO6//37z6KOPWj2//vWvm5NOOqmeznkjAZD1esmSJVZ3JMUrtrh1O07uvGyhnABSGoezERbs//3f/20w0cB5WZzv/eQnP2nFrIYEQCZiX3I7SLEF5SACSSMQJDIRFoxd/w0bNhQM+3fJ/0oRnknLHLV+6HzXXXfZq83atGlj7zifPn26TVSLGw9ccfkRtmzZYv+ECWP4THVUWfg+EagWgVIkgKt306ZNdrMCO/wnnnhivfaNv+/atctGEiDq5eijjz5AHFyViSN/iPD0vYRvB8DxJ5CeLPlFgGf+47UtCYB48fSuNiwAMWFCOFg4CdJtt91mnnzyybJIAOnJ70oZBgt63IW9e/fuAyaPwXdffvlle90UIiOQWRsJpqTedoAzvdj1QugrCA3oeOihh9qzssEEX5WQAEg2xEG2VGvi70QgGwTgn5AB25XwQtj93ZG+SD527LHHZiNsAl9FYrSHH374gKNc8FvYOcUuKsKiv/zlL/PMfwL4s8rqEUAEIhbxDeUEcLd8nHLKKZb0csXN40DsF8vxUb1kct90JAA2qZjtX66d4pCMi/84UKxfBwmA+DH1qkYsYpcvX26TRgWT9jlG2i0coRR2lfr27VtPP+wy+5L8rpRhgldiIVM2kvK4pFJ4150txS4SJpPIPI3jANhhRxI9iWFICJF1518x8S2W46ASEqAUjvydCBCB5BBAX124cKE9soSCRT7ytRx00EH234sWLTJr1qyx/z+8U4i/4apTXHmK88TBxHnJSVxezfCnCMsvlJMAIfwLFiww8L0Ykz772c/aKKSgf8ZXMJ6tWLGi7ry0+/Ljjz9ufvOb35jgsYDypOJTRCBZBLArj2MryDGEdu5KoZwALgIAfR1zNmS5x5WXc+bMsbv/yP0RDPtPVnLWTgTSQYCL/2RwJgGQDK7e1IqBB+HvmAgedthhVm43yLioAFw1g4yzKIVIAG+ULUNQdx0gHsW5u9NPP90mQkToP0JNX3zxxbrkO2Cfp0yZYt5+++0Gk+iV8dnEHkGSlFtuucWSFyggK/7rv/6r3nVC7uMkARIzAysmArEggDwtIF2DBYtgEHvB2ziCR7QQGn/CCSfYPo8rx+DfQVYi8SeuPZVQnF4ITb744ovrHcGCX/rpT39qo62CpdCz7mo0/DZy5Egb6QTCA9FswIlh/xKsTRkcAli8I6IQ0Xk4TohFP9r7H//4x4KRAOGjLEEkP/e5z1kikIUI5AkBLv6TsyYJgOSw9aJmFwHgdorcGXdMDDGpdLvawQkldpzwfF5DwRFGe+ONN9bdix00JDJsI4EOcHEZenF7ACIAEAkhqeAIwI9//GMb9o+kV0gIht2GQtdhFSMBcD2Wz1nCJdmDshCBKAi4qCyXxA67f4haQlLPQjeXIAoAof6O/HPfxs4/EicFjwFFkSuOd4MLoeDCHrJPmzbN3kwzYMAA85nPfMZeZ4gFPRZNGKcuvfTSOsIgGPEUlgsRXZ/4xCfiEJd1EIHICKD9IpIQYzLyVWBe5UpDOQHQJ2666Sab3wMFkX3YqEDWfxYikCcEuPhP1pokAJLFV3ztmHj96U9/Mt/85jetrLiSBqFo2B1q1apVnfzB8Hj8EZnl8V9eCxwPIiOQCBF38GL3DAw7kiG6q3XcPb5YYIcz8krBBbt9mPBjsg9yZ+rUqSWvwwpGAkjNbyAFX8pBBNJAANFGWCwgnwdu4ChGNmKXPHgUCc8jqgl+HoQtjnkhQZjEUigCCSH/uOM8fJQBPhnEQCESAH4ZIdEgDVBAEgwZMsSGS7MQASkIuMTD6JMI5w+XUokBEfKP3BYgAN2cRIpulIMIREUAc3BEhuG4m7vaNnzkK+o3tL9PAkB7Cwjo765UwoCE5FDBgjwBCK/EEQBMuoIJaDRCCAxmzpxps077lEirXBIA9w4/88wz6u2ssW1TZ3kIuOR+SPKFWzyCBVd04ogWzrmDAEA0ABYUICZ9K0ESAMQldv1x9h8JWsM3swSvJg1HAkBvRECBDEHEEwsRkIaAS8SJazh79OhRULxSJIA0nSgPEYgDgeDOP3K9YOONi/84kK1fBwmA+DH1tkYX/g+2DXfIuuLOuqNTTpw4UW1HBD4I10MmXgzeIAFOPvlk767EC5MALicA7IuwQiRAZCECREAOAm4hENwtRH/Fwj9497eTGMd2cN692HWmcjQ7UJIgCYBfsbgvFmFVigSQrCdl042Ay1fRvXt3G6FSrATzEhVKDKgbRWqfNwSCi3/k3zr//PPVrjmSti0JgKQR9qh+FwGAXSSEXOK8JRaL8+fPt2dNfb8zOqopkAQQRwJQfD93FyQBcDwA9l67dq0lN8I3QkTFje8TASIQDQEsdHF8B74ZV9nheNbKlSstCYlkpei/iA7ANaa4BhBh8A3tLEaTJvm3gyQAch6AzCiWc4YkQPL24BfiR8Adq0SUyuWXX277caHiNmDeeust+3PPnj3NoEGD4heINRKBjBHgmf90DUACIF28xX9t2bJldRn/g8JKuzIqCyCxOEZ+BERIYJfc95AkkABXX321jWpwxd384LtuWbQPfpMIJImAOzPsvgESsk+fPgdch/fggw/aqACfCQDoWMmtJEESAP75hz/8YZKmYN1EIDICwQSXDUUBuPwf3bp1s9dg4sihlNs7IoPACojA/yHAxX/6TYEEQPqYi/9ikATAJBORALhehotC8aarWEDsIP7ud7+zof/HHnus+cY3vkE7V4wiXyAC6SCAXAAgIREBgHDgQrvic+fOtc/gFpdCtwOkI2k8X6mEBEDUwy9+8Qt7SwvP/ceDP2uJBwFE7uC6YETbBY/lINfOjBkz7E0duAXg29/+9gEJ/dwRAOT+QJQPCxHIGwJc/GdjURIA2eAu/qvFBizxglNAIkAEiIBSBNxiAbvgo0aN8iI7OBb5d999t73eDxNBZOvH7SMdO3a0VqyEBFBqdqotFAG0Z2Qxx01LKNhQQd6gU045pa5vrlu3zia6REGk5dChQ+uIOxDzN998s/1t8uTJub16Waj5KFYKCHDxnwLIRT5BAiA77PllIkAEiAARIAJVIYCJ0z333GPvtkdI8Jo1awxua0GkFnb/27VrV1W9ab6EvCNYIIVLOIkhSYA0rcJvxYEAouuuvfZam48Du/5o04gCQPnYxz5mvve979WRAEjyedNNN9kcHyh4HrkBcDwPpMF5551nI/RYiECeEMAYhhxjuHEK19MOHz6cEagpGpgEQIpg81NEgAgQASJABOJA4LbbbjNPPvlkvapw9R92/n24AtDdbIAkf8OGDbM7/1g0PfTQQ6Z3794H6EASII5WwzrSQAALm9raWrN582bTv39/m0AZC/mnn37a3HLLLTbSJUwCYLG/aNEi26fxOwqIPdwQgL7BQgTyhoDb/X/99dfNyJEjufhP2cAkAFIGnJ8jAkSACBABIhAVASTx/P3vf29efPFFc/DBB5vjjz/eniPGQkN6wcQPZ59fffVVM3bs2LKjFYIkABZHF198sd1ZZSECkhBw5FahjP233nqreeqpp6y4YRLA6YC+jT7CXBaSrEpZiEC+ECABkC97UhsiQASIABEgAqIRePPNN+0NJMccc4w599xzG5QVUQGbNm0yRx99tH3OkQBYII0bN44Z0UVbWqdwixcvtkdyxowZY8/1u3L//febhx9+2Cbw/Otf/2pD/ouRADqRo9ZEgAikhQAJgLSQ5neIABEgAkSACBAB43ZIkdUc2c2LFSzyb7jhBrN161abBM1lUAcJcNBBB3lx1OH/tXe/LtEEYRzABy7KBX9UrYJBq8EgFoPNbLIJNotgErEZxOBfcEnBpmAQTCajdpNBsBhNL8/Aisr7+qY5Z28/CwbvYO6Zz7Nlv7s7o93dE4gA4O7uLm/Z17y7f3t7m66urtLS0lLebSe2FY5dK5rXATY3Nz0C3b1TxYwJ/JqAAODX6P0wAQIECBDonkDzBEDM/KfVzZsAILY/jLv9ExMT3cMy49YJ3NzcpOvr6xQX9fGUS5y/JycnaWFhIb/T3xyxaOfl5WX+N9btiDBsZmamdfNVMAEC7RMQALSvZyomQIAAAQKtFYgL+6Ojo/w4f2yJtrKy8s+5xIVULAwoAGhtuztX+NvbW3p+fs4X/3GuHx8fp5eXl3RwcPDxFEugPD09pdPT0+wTa3dEABC7ejgIECBQWkAAUFrY+AQIECBAgMAXgeY1gLjwiUel42Lp+9FcPMVigXt7e6nf71Mk0CqBWNDv8PAwv/f/+e5/TKJZ9X9raytv+RdboTkIECAwDAEBwDCU/QYBAgQIECDwReDs7Czd39/nz9bX19Pi4uKX7x8fH/M+0XHx9L/FAtESqFGgCQDGx8fTzs7Ox3v+8ZRALIQZK/3v7u56/7/G5qmJwAgLCABGuLmmRoAAAQIEahWIO/zn5+cfIcD09HRaXl5OY2Nj+bP46/V6+e6/LdFq7aK6fhKIXSz29/fzHf4IstbW1vLrAIPBIMV3GxsbaX5+HiIBAgSGKiAAGCq3HyNAgAABAgQ+C8SWabFyegQCn4/Jycm0vb2dAwEHgbYKNE+yfK+/2RGgrfNSNwEC7RUQALS3dyonQIAAAQIjIfD+/p4eHh7ywmhx1392dvav6wKMxGRNonMCcV5fXFyk19fXNDU1lVZXV9Pc3FznHEyYAIE6BAQAdfRBFQQIECBAgAABAgQIECBAoKiAAKAor8EJECBAgAABAgQIECBAgEAdAgKAOvqgCgIECBAgQIAAAQIECBAgUFRAAFCU1+AECBAgQIAAAQIECBAgQKAOAQFAHX1QBQECBAgQIECAAAECBAgQKCogACjKa3ACBAgQIECAAAECBAgQIFCHgACgjj6oggABAgQIECBAgAABAgQIFBUQABTlNTgBAgQIECBAgAABAgQIEKhDQABQRx9UQYAAAQIECBAgQIAAAQIEigoIAIryGpwAAQIECBAgQIAAAQIECNQhIACoow+qIECAAAECBAgQIECAAAECRQUEAEV5DU6AAAECBAgQIECAAAECBOoQEADU0QdVED1/BQAAAACcSURBVCBAgAABAgQIECBAgACBogICgKK8BidAgAABAgQIECBAgAABAnUICADq6IMqCBAgQIAAAQIECBAgQIBAUQEBQFFegxMgQIAAAQIECBAgQIAAgToEBAB19EEVBAgQIECAAAECBAgQIECgqIAAoCivwQkQIECAAAECBAgQIECAQB0CAoA6+qAKAgQIECBAgAABAgQIECBQVOAPH29JRk5c41c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ata:image/png;base64,iVBORw0KGgoAAAANSUhEUgAACigAAANkCAYAAAAnIzBjAAAgAElEQVR4Xuzdb6zlVX0v/gWMhiqgTIuBqNg0qQZNpQytSkpr2gTTaKVFbBiKbeTJbYw1qfHBTLDaFKXhEiqkqQ8kxQfNtWouCoFgRlNJpxiwpNCYNAb/Nf4qhkmnFAVRkH+/7Ll3zuUM58w6a8/6ftdnf87rJD4orL0+a78+b/ba69uVc4579tlnny1+CBAgQIAAAQIECBAgQIAAAQIECBAgQIAAAQIECBAgQIAAAQIECBAgQIAAAQIdBY5zQbGjpqkIECBAgAABAgQIECBAgAABAgQIECBAgAABAgQIECBAgAABAgQIECBAgACBQwIuKAoCAQIECBAgQIAAAQIECBAgQIAAAQIECBAgQIAAAQIECBAgQIAAAQIECBAg0F3ABcXupCYkQIAAAQIECBAgQIAAAQIECBAgQIAAAQIECBAgQIAAAQIECBAgQIAAAQIEXFCUAQIECBAgQIAAAQIECBAgQIAAAQIECBAgQIAAAQIECBAgQIAAAQIECBAgQKC7gAuK3UlNSIAAAQIECBAgQIAAAQIECBAgQIAAAQIECBAgQIAAAQIECBAgQIAAAQIECLigKAMECBAgQIAAAQIECBAgQIAAAQIECBAgQIAAAQIECBAgQIAAAQIECBAgQIBAdwEXFLuTmpAAAQIECBAgQIAAAQIECBAgQIAAAQIECBAgQIAAAQIECBAgQIAAAQIECBBwQVEGCBAgQIAAAQIECBAgQIAAAQIECBAgQIAAAQIECBAgQIAAAQIECBAgQIAAge4CLih2JzUhAQIECBAgQIAAAQIECBAgQIAAAQIECBAgQIAAAQIECBAgQIAAAQIECBAg4IKiDBAgQIAAAQIECBAgQIAAAQIECBAgQIAAAQIECBAgQIAAAQIECBAgQIAAAQLdBVxQ7E5qQgIECBAgQIAAAQIECBAgQIAAAQIECBAgQIAAAQIECBAgQIAAAQIECBAgQMAFRRkgQIAAAQIECBAgQIAAAQIECBAgQIAAAQIECBAgQIAAAQIECBAgQIAAAQIEugu4oNid1IQECBAgQIAAAQIECBAgQIAAAQIECBAgQIAAAQIECBAgQIAAAQIECBAgQICAC4oyQIAAAQIECBAgQIAAAQIECBAgQIAAAQIECBAgQIAAAQIECBAgQIAAAQIECHQXcEGxO6kJCRAgQIAAAQIECBAgQIAAAQIECBAgQIAAAQIECBAgQIAAAQIECBAgQIAAARcUZYAAAQIECBAgQIAAAQIECBAgQIAAAQIECBAgQIAAAQIECBAgQIAAAQIECBDoLuCCYndSExIgQIAAAQIECBAgQIAAAQIECBAgQIAAAQIECBAgQIAAAQIECBAgQIAAAQIuKMoAAQIECBAgQIAAAQIECBAgQIAAAQIECBAgQIAAAQIECBAgQIAAAQIECBAg0F3ABcXupCYkQIAAAQIECBAgQIAAAQIECBAgQIAAAQIECBAgQIAAAQIECBAgQIAAAQIEXFCUAQIECBAgQIAAAQIECBAgQIAAAQIECBAgQIAAAQIECBAgQIAAAQIECBAgQKC7gAuK3UlNSIAAAQIECBAgQIAAAQIECBAgQIAAAQIECBAgQIAAAQIECBAgQIAAAQIECLigKAMECBAgQIAAAQIECBAgQIAAAQIECBAgQIAAAQIECBAgQIAAAQIECBAgQIBAdwEXFLuTmpAAAQIECBAgQIAAAQIECBAgQIAAAQIECBAgQIAAAQIECBAgQIAAAQIECBBwQVEGCBAgQIAAAQIECBAgQIAAAQIECBAgQIAAAQIECBAgQIAAAQIECBAgQIAAge4CLih2JzUhAQIECBAgQIAAAQIECBAgQIAAAQIECBAgQIAAAQIECBAgQIAAAQIECBAg4IKiDBAgQIAAAQIECBAgQIAAAQIECBAgQIAAAQIECBAgQIAAAQIECBAgQIAAAQLdBVxQ7E5qQgIECBAgQIAAAQIECBAgQIAAAQIECBAgQIAAAQIECBAgQIAAAQIECBAgQMAFRRkgQIAAAQIECBAgQIAAAQIECBAgQIAAAQIECBAgQIAAAQIECBAgQIAAAQIEugu4oNid1IQECBAgQIAAAQIECBAgQIAAAQIECBAgQIAAAQIECBAgQIAAAQIECBAgQICAC4oyQIAAAQIECBAgQIAAAQIECBAgQIAAAQIECBAgQIAAAQIECBAgQIAAAQIECHQXcEGxO6kJCRAgQIAAAQIECBAgQIAAAQIECBAgQIAAAQIECBAgQIAAAQIECBAgQIAAARcUZYAAAQIECBAgQIAAAQIECBAgQIAAAQIECBAgQIAAAQIECBAgQIAAAQIECBDoLuCCYndSExIgQIAAAQIECBAgQIAAAQIECBAgQIAAAQIECBAgQIAAAQIECBAgQIAAAQIuKMoAAQIECBAgQIAAAQIECBAgQIAAAQIECBAgQIAAAQIECBAgQIAAAQIECBAg0F3ABcXupCYkQIAAAQIECBAgQIAAAQIECBAgQIAAAQIECBAgQIAAAQIECBAgQIAAAQIEXFCUAQIECBAgQIAAAQIECBAgQIAAAQIECBAgQIAAAQIECBAgQIAAAQIECBAgQKC7gAuK3UlNSIAAAQIECBAgQIAAAQIECBAgQIAAAQIECBAgQIAAAQIECBAgQIAAAQIECLigKAMECBAgQIAAAQIECBAgQIAAAQIECBAgQIAAAQIECBAgQIAAAQIECBAgQIBAdwEXFLuTmpAAAQIECBAgQIAAAQIECBAgQIAAAQIECBAgQIAAAQIECBAgQIAAAQIECBBwQVEGCBAgQIAAAQIECBAgQIAAAQIECBAgQIAAAQIECBAgQIAAAQIECBAgQIAAge4CLih2JzUhAQIECBAgQIAAAQIECBAgQIAAAQIECBAgQIAAAQIECBAgQIAAAQIECBAg4IKiDBAgQIAAAQIECBAgQIAAAQIECBAgQIAAAQIECBAgQIAAAQIECBAgQIAAAQLdBVxQ7E5qQgIECBAgQIAAAQIECBAgQIAAAQIECBAgQIAAAQIECBAgQIAAAQIECBAgQMAFRRkgQIAAAQIECBAgQIAAAQIECBAgQIAAAQIECBAgQIAAAQIECBAgQIAAAQIEugu4oNid1IQECBAgQIAAAQIECBAgQIAAAQIECBAgQIAAAQIECBAgQIAAAQIECBAgQICAC4oyQIAAAQIECBAgQIAAAQIECBAgQIAAAQIECBAgQIAAAQIECBAgQIAAAQIECHQXcEGxO6kJCRAgQIAAAQIECBAgQIAAAQIECBAgQIAAAQIECBAgQIAAAQIECBAgQIAAARcUZYAAAQIECBAgQIAAAQIECBAgQIAAAQIECBAgQIAAAQIECBAgQIAAAQIECBDoLuCCYndSExIgQIAAAQIECBAgQIAAAQIECBAgQIAAAQIECBAgQIAAAQIECBAgQIAAAQIuKMoAAQIECBAgQIAAAQIECBAgQIAAAQIECBAgQIAAAQIECBAgQIAAAQIECBAg0F3ABcXupCYkQIAAAQIECBAgQIAAAQIECBAgQIAAAQIECBAgQIAAAQIECBAgQIAAAQIEXFCUAQIECBAgQIAAAQIECBAgQIAAAQIECBAgQIAAAQIECBAgQIAAAQIECBAgQKC7gAuK3UlNSIAAAQIECBAgQIAAAQIECBAgQIAAAQIECBAgQIAAAQIECBAgQIAAAQIECLigKAMECBAgQIAAAQIECBAgQIAAAQIECBAgQIAAAQIECBAgQIAAAQIECBAgQIBAdwEXFLuTmpAAAQIECBAgQIAAAQIECBAgQIAAAQIECBAgQIAAAQIECBAgQIAAAQIECBBwQVEGCBAgQIAAAQIECBAgQIAAAQIECBAgQIAAAQIECBAgQIAAAQIECBAgQIAAge4CLih2JzUhAQIECBAgQIAAAQIECBAgQIAAAQIECBAgQIAAAQIECBAgQIAAAQIECBAg4IKiDBAgQIAAAQIECBAgQIAAAQIECBAgQIAAAQIECBAgQIAAAQIECBAgQIAAAQLdBVxQ7E5qQgIECBAgQIAAAQIECBAgQIAAAQIECBAgQIAAAQIECBAgQIAAAQIECBAgQMAFRRkgQIAAAQIECBAgQIAAAQIECBAgQIAAAQIECBAgQIAAAQIECBAgQIAAAQIEugu4oNid1IQECBAgQIAAAQIECBAgQIAAAQIECBAgQIAAAQIECBAgQIAAAQIECBAgQICAC4oyQIAAAQIECBAgQIAAAQIECBAgQIAAAQIECBAgQIAAAQIECBAgQIAAAQIECHQXcEGxO6kJCRAgQIDAeIG//F//3/hFWMHzBK5416tSq8hdzPbKXcy+ZF9V9txl75/3R4AAAQIECBAgQIAAAQI5BTy/i9lXz1Fi9sWqCBAgQIAAgX4CLij2szQTAQIECBAII/Arf3xvmLVYyP8T+JdPnJuaQ+5itlfuYvYl+6qy5y57/7w/AgQIECBAgAABAgQIEMgp4PldzL56jhKzL1ZFgAABAgQI9BNwQbGfpZkIECBAgEAYAQ+awrRi3UKyP2iSO7kbISB3I9TrNbN/3tUFjCBAgAABAgQIECBAgAABAvEEPEeJ15PFijxHidkXqyJAgAABAgT6Cbig2M/STAQIECBAIIyAB01hWrFuIdkfNMmd3I0QkLsR6vWa2T/v6gJGECBAgAABAgQIECBAgACBeAKeo8TryWJFnqPE7ItVESBAgAABAv0EXFDsZ2kmAgQIECAQRsCDpjCtWLeQ7A+a5E7uRgjI3Qj1es3sn3d1ASMIECBAgAABAgQIECBAgEA8Ac9R4vVksSLPUWL2xaoIECBAgACBfgIuKPazNBMBAgQIEAgj4EFTmFasW0j2B01yJ3cjBORuhHq9ZvbPu7qAEQQIECBAgAABAgQIECBAIJ6A5yjxerJYkecoMftiVQQIECBAgEA/ARcU+1maiQABAgQIhBHwoClMK9YtJPuDJrmTuxECcjdCvV4z++ddXcAIAgQIECBAgAABAgQIECAQT8BzlHg9WazIc5SYfbEqAgQIECBAoJ+AC4r9LM1EgAABAgTCCHjQFKYV6xaS/UGT3MndCAG5G6Fer5n9864uYAQBAgQIECBAgAABAgQIEIgn4DlKvJ4sVuQ5Ssy+WBUBAgQIECDQT8AFxX6WZiJAgAABAmEEPGgK04p1C8n+oEnu5G6EgNyNUK/XzP55VxcwggABAgQIECBAgAABAgQIxBPwHCVeTxYr8hwlZl+sigABAgQIEOgn4IJiP0szESBAgACBMAIeNIVpxbqFZH/QJHdyN0JA7kao12tm/7yrCxhBgAABAgQIECBAgAABAgTiCXiOEq8nixV5jhKzL1ZFgAABAgQI9BNwQbGfpZkIECBAgEAYAQ+awrRi3UKyP2iSO7kbISB3I9TrNbN/3tUFjCBAgAABAgQIECBAgAABAvEEPEeJ15PFijxHidkXqyJAgAABAgT6Cbig2M/STAQIECBAIIyAB01hWrFuIdkfNMmd3I0QkLsR6vWa2T/v6gJGECBAgAABAgQIECBAgACBeAKeo8TryWJFnqPE7ItVESBAgAABAv0EXFDsZ2kmAgQIECAQRsCDpjCtWLeQ7A+a5E7uRgjI3Qj1es3sn3d1ASMIECBAgAABAgQIECBAgEA8Ac9R4vVksSLPUWL2xaoIECBAgACBfgIuKPazNBMBAgQIEAgj4EFTmFasW0j2B01yJ3cjBORuhHq9ZvbPu7qAEQQIECBAgAABAgQIECBAIJ6A5yjxerJYkecoMftiVQQIECBAgEA/ARcU+1maiQABAgQIhBHwoClMK9YtJPuDJrmTuxECcjdCvV4z++ddXcAIAgQIECBAgAABAgQIECAQT8BzlHg9WazIc5SYfbEqAgQIECBAoJ+AC4r9LM1EgAABAgTCCHjQFKYV6xaS/UGT3MndCAG5G6Fer5n9864uYAQBAgQIECBAgAABAgQIEIgn4DlKvJ4sVuQ5Ssy+WBUBAgQIECDQT8AFxX6WZiJAgAABAmEEPGgK04p1C8n+oEnu5G6EgNyNUK/XzP55VxcwggABAgQIECBAgAABAgQIxBPwHCVeTxYr8hwlZl+sigABAgQIEOgn4IJiP0szESBAgACBMAIeNIVpxbqFZH/QJHdyN0JA7kao12tm/7yrCxhBgAABAgQIECBAgAABAgTiCXiOEq8nixV5jhKzL1ZFgAABAgQI9BNwQbGfpZkIECBAgEAYAQ+awrRi3UKyP2iSO7kbISB3I9TrNbN/3tUFjCBAgAABAgQIECBAgAABAvEEPEeJ15PFijxHidkXqyJAgAABAgT6Cbig2M/STAQIECBAIIyAB01hWrFuIdkfNMmd3I0QkLsR6vWa2T/v6gJGECBAgAABAgQIECBAgACBeAKeo8TryWJFnqPE7ItVESBAgAABAv0EXFDsZ2kmAgQIECAQRsCDpjCtWLeQ7A+a5E7uRgjI3Qj1es3sn3d1ASMIECBAgAABAgQIECBAgEA8Ac9R4vVksSLPUWL2xaoIECBAgACBfgIuKPazNBMBAgQIEAgj4EFTmFasW0j2B01yJ3cjBORuhHq9ZvbPu7qAEQQIECBAgAABAgQIECBAIJ6A5yjxerJYkecoMftiVQQIECBAgEA/ARcU+1maiQABAgQIhBHwoClMK9YtJPuDJrmTuxECcjdCvV4z++ddXcAIAgQIECBAgAABAgQIECAQT8BzlHg9WazIc5SYfbEqAgQIECBAoJ+AC4r9LM1EgAABAgTCCHjQFKYV6xaS/UGT3MndCAG5G6Fer5n9864uYAQBAgQIECBAgAABAgQIEIgn4DlKvJ4sVuQ5Ssy+WBUBAgQIECDQT8AFxX6WZiJAgAABAmEEPGgK04p1C8n+oEnu5G6EgNyNUK/XzP55VxcwggABAgQIECBAgAABAgQIxBPwHCVeTxYr8hwlZl+sigABAgQIEOgn4IJiP0szESBAgACBMAIeNIVpxbqFZH/QJHdyN0JA7kao12tm/7yrCxhBgAABAgQIECBAgAABAgTiCXiOEq8nixV5jhKzL1ZFgAABAgQI9BNwQbGfpZkIECBAgEAYAQ+awrRi3UKyP2iSO7kbISB3I9TrNbN/3tUFjCBAgAABAgQIECBAgAABAvEEPEeJ15PFijxHidkXqyJAgAABAgT6Cbig2M/STAQIECBAIIyAB01hWrFuIdkfNMmd3I0QkLsR6vWa2T/v6gJGECBAgAABAgQIECBAgACBeAKeo8TryWJFnqPE7ItVESBAgAABAv0EXFDsZ2kmAgQIECAQRsCDpjCtWLeQ7A+a5E7uRgjI3Qj1es3sn3d1ASMIECBAgAABAgQIECBAgEA8Ac9R4vVksSLPUWL2xaoIECBAgACBfgIuKPazNBMBAgQIEAgj4EFTmFasW0j2B01yJ3cjBORuhHq9ZvbPu7qAEQQIECBAgAABAgQIECBAIJ6A5yjxerJYkecoMftiVQQIECBAgEA/ARcU+1maiQABAgQIhBHwoClMK9YtJPuDJrmTuxECcjdCvV4z++ddXcAIAgQIECBAgAABAgQIECAQT8BzlHg9WazIc5SYfbEqAgQIECBAoJ+AC4r9LM1EgAABAgTCCHjQFKYV6xaS/UGT3MndCAG5G6Fer5n9864uYAQBAgQIECBAgAABAgQIEIgn4DlKvJ4sVuQ5Ssy+WBUBAgQIECDQT8AFxX6WZiJAgAABAmEEPGgK04p1C8n+oEnu5G6EgNyNUK/XzP55VxcwggABAgQIECBAgAABAgQIxBPwHCVeTxYr8hwlZl+sigABAgQIEOgn4IJiP0szESBAgACBMAIeNIVpxbqFZH/QJHdyN0JA7kao12tm/7yrCxhBgAABAgQIECBAgAABAgTiCXiOEq8nixV5jhKzL1ZFgAABAgQI9BNwQbGfpZkIECBAgEAYAQ+awrRi3UKyP2iSO7kbISB3I9TrNbN/3tUFjCBAgAABAgQIECBAgAABAvEEPEeJ15PFijxHidkXqyJAgAABAgT6Cbig2M/STAQIECBAIIyAB01hWrFuIdkfNMmd3I0QkLsR6vWa2T/v6gJGECBAgAABAgQIECBAgACBeAKeo8TryWJFnqPE7ItVESBAgAABAv0EXFDsZ2kmAgQIECAQRsCDpjCtWLeQ7A+a5E7uRgjI3Qj1es3sn3d1ASMIECBAgAABAgQIECBAgEA8Ac9R4vVksSLPUWL2xaoIECBAgACBfgIuKPazNBMBAgQ2Ffjf+w+Wz//TwfKtB35CaaDAL77iZ8rFv3FaeeebTxu4inlKe9A0j3NrlewPmuSuNRHzjJe7eZxVWS+QPXf6TYAAAQIECBAgQIAAAQIEVlHA87uYXfMcJWZfrIoAAQIECBDoJ+CCYj9LMxEgQGBDgcXlxP/59/9BJ5DA3j84M/0lRQ+aAgXuOUvJ/qBJ7uRuhIDcjVCv18z+eVcXMIIAAQIECBAgQIAAAQIECMQT8BwlXk8WK/IcJWZfrIoAAQIECBDoJ+CCYj9LMxEgQGBDgUs/8nW/OTFYNha/SfHTH3ptsFX1XY4HTX09e82W/UGT3PVKSt955K6vp9m2JpA9d1tTMIoAAQIECBAgQIAAAQIECMQS8PwuVj8Or8ZzlJh9sSoCBAgQIECgn4ALiv0szUSAAIENBRz4YwYj+4Ff7uRuhIDcjVCv1/R5Vzcyor9A9tz1FzMjAQIECBAgQIAAAQIECBCYXsDzu+mNl6ngOcoyal5DgAABAgQIrJKAC4qr1C1rJUBgJQUc+GO2LfuBX+7kboSA3I1Qr9f0eVc3MqK/QPbc9RczIwECBAgQIECAAAECBAgQmF7A87vpjZep4DnKMmpeQ4AAAQIECKySgAuKq9QtayVAYCUFHPhjti37gV/u5G6EgNyNUK/X9HlXNzKiv0D23PUXMyMBAgQIECBAgAABAgQIEJhewPO76Y2XqeA5yjJqXkOAAAECBAiskoALiqvULWslQGAlBRz4Y7Yt+4Ff7uRuhIDcjVCv1/R5Vzcyor9A9tz1FzMjAQIECBAgQIAAAQIECBCYXsDzu+mNl6ngOcoyal5DgAABAgQIrJKAC4qr1C1rJUBgJQUc+GO2LfuBX+7kboSA3I1Qr9f0eVc3MqK/QPbc9RczIwECBAgQIECAAAECBAgQmF7A87vpjZep4DnKMmpeQ4AAAQIECKySgAuKq9QtayVAYCUFHPhjti37gV/u5G6EgNyNUK/X9HlXNzKiv0D23PUXMyMBAgQIECBAgAABAgQIEJhewPO76Y2XqeA5yjJqXkOAAAECBAiskoALiqvULWslQGAlBRz4Y7Yt+4Ff7uRuhIDcjVCv1/R5Vzcyor9A9tz1FzMjAQIECBAgQIAAAQIECBCYXsDzu+mNl6ngOcoyal5DgAABAgQIrJKAC4qr1C1rJUBgJQUc+GO2LfuBX+7kboSA3I1Qr9f0eVc3MqK/QPbc9RczIwECBAgQIECAAAECBAgQmF7A87vpjZep4DnKMmpeQ4AAAQIECKySgAuKq9QtayVAYCUFHPhjti37gV/u5G6EgNyNUK/X9HlXNzKiv0D23PUXMyMBAgQIECBAgAABAgQIEJhewPO76Y2XqeA5yjJqXkOAAAECBAiskoALiqvULWslQGAlBRz4Y7Yt+4Ff7uRuhIDcjVCv1/R5Vzcyor9A9tz1FzMjAQIECBAgQIAAAQIECBCYXsDzu+mNl6ngOcoyal5DgAABAgQIrJKAC4qr1C1rJUBgJQUc+GO2LfuBX+7kboSA3I1Qr9f0eVc3MqK/QPbc9RczIwECBAgQIECAAAECBAgQmF7A87vpjZep4DnKMmpeQ4AAAQIECKySgAuKq9QtayVAYCUFHPhjti37gV/u5G6EgNyNUK/X9HlXNzKiv0D23PUXMyMBAgQIECBAgAABAgQIEJhewPO76Y2XqeA5yjJqXkOAAAECBAiskoALiqvULWslQGAlBRz4Y7Yt+4Ff7uRuhIDcjVCv1/R5Vzcyor9A9tz1FzMjAQIECBAgQIAAAQIECBCYXsDzu+mNl6ngOcoyal5DgAABAgQIrJKAC4qr1C1rJUBgJQUc+GO2LfuBX+7kboSA3I1Qr9f0eVc3MqK/QPbc9RczIwECBAgQIECAAAECBAgQmF7A87vpjZep4DnKMmpeQ4AAAQIECKySgAuKq9QtayVAYCUFHPhjti37gV/u5G6EgNyNUK/X9HlXNzKiv0D23PUXMyMBAgQIECBAgAABAgQIEJhewPO76Y2XqeA5yjJqXkOAAAECBAiskoALiqvULWslQGAlBRz4Y7Yt+4Ff7uRuhIDcjVCv1/R5Vzcyor9A9tz1FzMjAQIECBAgQIAAAQIECBCYXsDzu+mNl6ngOcoyal5DgAABAgQIrJKAC4qr1C1rJUBgJQUc+GO2LfuBX+7kboSA3I1Qr9f0eVc3MqK/QPbc9RczIwECBAgQIECAAAECBAgQmF7A87vpjZep4DnKMmpeQ4AAAQIECKySgAuKq9QtayVAYCUFHPhjti37gV/u5G6EgNyNUK/X9HlXNzKiv0D23PUXMyMBAgQIECBAgAABAgQIEJhewPO76Y2XqeA5yjJqXkOAAAECBAiskoALiqvULWslQGAlBRz4Y7Yt+4Ff7uRuhIDcjVCv1/R5Vzcyor9A9tz1FzMjAQIECBAgQIAAAQIECBCYXsDzu+mNl6ngOcoyal5DgAABAgQIrJKAC4qr1C1rJUBgJQUc+GO2LfuBX+7kboSA3I1Qr9f0eVc3MqK/QPbc9RczIwECBAgQIECAAAECBAgQmF7A87vpjZep4DnKMmpeQ4AAAQIECKySgAuKq9QtayVAYCUFHPhjti37gV/u5G6EgNyNUK/X9HlXNzKiv0D23PUXMyMBAgQIECBAgAABAgQIEJhewPO76Y2XqeA5yjJqXkOAAAECBAiskoALigPFajAAACAASURBVKvULWslQGAlBRz4Y7Yt+4Ff7uRuhIDcjVCv1/R5Vzcyor9A9tz1FzMjAQIECBAgQIAAAQIECBCYXsDzu+mNl6ngOcoyal5DgAABAgQIrJKAC4qr1C1rJUBgJQUc+GO2LfuBX+7kboSA3I1Qr9f0eVc3MqK/QPbc9RczIwECBAgQIECAAAECBAgQmF7A87vpjZep4DnKMmpeQ4AAAQIECKySgAuKq9QtayVAYCUFHPhjti37gV/u5G6EgNyNUK/X9HlXNzKiv0D23PUXMyMBAgQIECBAgAABAgQIEJhewPO76Y2XqeA5yjJqXkOAAAECBAiskoALiqvULWslQGAlBRz4Y7Yt+4Ff7uRuhIDcjVCv1/R5Vzcyor9A9tz1FzMjAQIECBAgQIAAAQIECBCYXsDzu+mNl6ngOcoyal5DgAABAgQIrJKAC4qr1C1rJUBgJQUc+GO2LfuBX+7kboSA3I1Qr9f0eVc3MqK/QPbc9RczIwECBAgQIPBcgZv2Hyyf+6eD5VsP/ATMQIFffMXPlIt/47TyzjefNnAVShMgQIBATwHP73pq9ptrOzxH8f2uX16OZSbf745Fz2sJECBA4FgEXFA8Fj2vJUCAwBYEHPi3gDRgSPYDv9wNCNUWSsrdFpAM6S4gd91JTbgFgey52wKBIQQIECBAgMCSAov/5/XVf/8fS77ay6YQ2PsHZ7qkOAWsOQkQIDBAwHPjAehbKJn9Ocr/3n+w/E/f77aQhPmG+H43n7VKBAgQIPB/BFxQlAQCBAhMLODAPzHwktNnP/DL3ZLBmPhlcjcxsOk3FJA7wRghkD13I0zVJECAAAEC20Xg0o983W9ODNbsxW/a+fSHXhtsVZZDgAABAssIeG68jNr0r8n+HMX3u+kz1FrB97tWMeMJECBA4FgFXFA8VkGvJ0CAQEXAgT9mRLIf+OVO7kYIyN0I9XpNn3d1IyP6C2TPXX8xMxIgQIAAAQKHBZwrYmbB97uYfbEqAgQItArYZ1vF5hmffZ+Vu3ly1Fole+5aPYwnQIAAgWkFXFCc1tfsBAgQKA5eMUOQ/eAld3I3QkDuRqjXa/q8qxsZ0V8ge+76i5mRAAECBAgQOCzgXBEzC77fxeyLVREgQKBVwD7bKjbP+Oz7rNzNk6PWKtlz1+phPAECBAhMK+CC4rS+ZidAgIALikEzkP3g5cAfM3hyF7Mv2Vcld9k7HPP9Zc9dTHWrIkCAAAECOQScZ2P20fe7mH2xKgIECLQK2GdbxeYZn32flbt5ctRaJXvuWj2MJ0CAAIFpBVxQnNbX7AQIEHBBMWgGsh+8HPhjBk/uYvYl+6rkLnuHY76/7LmLqW5VBAgQIEAgh4DzbMw++n4Xsy9WRYAAgVYB+2yr2Dzjs++zcjdPjlqrZM9dq4fxBAgQIDCtwLa+oPjEE0+U73//++XRRx9dU37JS15STj/99HLiiSdOK292AgS2jYCDV8xWZz94yZ3cjRCQuxHq9Zo+7+pGRvQXyJ67/mJmJECAAAECBA4LOFfEzILvdzH7YlUECBBoFbDPtorNMz77Pit38+SotUr23LV6GE+AAAEC0wpsywuK3/3ud8ttt91Wvve9722qe8YZZ5S3ve1t5dWvfnX3Dtx+++1l//79S837xje+sVx88cVLvdaLCBAYI+DgNca9VjX7wUvuagkY8+/lboz7dq8qd9s9AWPef/bcjVFVlQABAgQIbA8B59mYffb9LmZfrIoAAQKtAvbZVrF5xmffZ+Vunhy1Vsmeu1YP4wkQIEBgWoFtd0Fx37595Y477tiy6vnnn18uvPDCLY/fysBPf/rT5V//9V+3MvR5Y84+++xy2WWXLfVaLyJAYIyAg9cY91rV7AcvuaslYMy/l7sx7tu9qtxt9wSMef/ZczdGVVUCBAgQILA9BJxnY/bZ97uYfbEqAgQItArYZ1vF5hmffZ+Vu3ly1Fole+5aPYwnQIAAgWkFttUFxa985Svl1ltvbRa94IILyuJ/PX6effbZcu2115aDBw8uNZ0LikuxeRGBoQIOXkP5Ny2e/eAld3I3QkDuRqjXa/q8qxsZ0V8ge+76i5mRAAECBAgQOCzgXBEzC77fxeyLVREgQKBVwD7bKjbP+Oz7rNzNk6PWKtlz1+phPAECBAhMK7BtLig+/PDD5ZprrilPP/30OtFzzz23vOUtbyknn3xyeeSRRw79dsV77rln3ZjjjjuufOADHygve9nLjrkbiwuK119/fXnwwQfX5nrhC19YXvCCF1Tn/ulPf1p+7dd+rbz1rW+tjjWAAIE4Ag5ecXrx3JVkP3jJndyNEJC7Eer1mj7v6kZG9BfInrv+YmYkQIAAAQIEDgs4V8TMgu93MftiVQQIEGgVsM+2is0zPvs+K3fz5Ki1SvbctXoYT4AAAQLTCmybC4q33XZbufPOO9dpXnTRReW88857nvC9995bPvvZz67752984xvLxRdffMzdePzxx8uVV15ZnnrqqUNznXDCCeVDH/pQedGLXnTMc5uAAIGYAg5eMfuS/eAld3I3QkDuRqjXa/q8qxsZ0V8ge+76i5mRAAECBAgQOCzgXBEzC77fxeyLVREgQKBVwD7bKjbP+Oz7rNzNk6PWKtlz1+phPAECBAhMK7AtLig+88wz5aqrriqPPvromub5559fLrzwwk119+3bd+i3KR7+OfHEE8uHP/zhsmPHjmPqyJEXFF/60peWvXv3luOPP/6Y5vViAgTiCjh4xexN9oOX3MndCAG5G6Fer+nzrm5kRH+B7LnrL2ZGAgQIECBA4LCAc0XMLPh+F7MvVkWAAIFWAftsq9g847Pvs3I3T45aq2TPXauH8QQIECAwrcC2uKB44MCB8rGPfWxNcvEnm/fs2VN27ty5qe4Pf/jDcvXVV6/7k9CXX355Oeuss46pIwcPHizXXnttWfyp58WPC4rHxOnFBFZCwMErZpuyH7zkTu5GCMjdCPV6TZ93dSMj+gtkz11/MTMSIECAAAEChwWcK2Jmwfe7mH2xKgIECLQK2GdbxeYZn32flbt5ctRaJXvuWj2MJ0CAAIFpBbbFBcX9+/eX22+/fU1yK5cCFxcIr7vuurK43Hj4Z/fu3WXXrl3H1JFvfOMb5cYbb1yb4+yzzy6XXXbZMc3pxQQIxBZw8IrZn+wHL7mTuxECcjdCvV7T513dyIj+Atlz11/MjAQIECBAgMBhAeeKmFnw/S5mX6yKAAECrQL22VaxecZn32flbp4ctVbJnrtWD+MJECBAYFqBbXFBcXE5cXFJ8fDPueeeWy655JKq7JGv63GZ8MgLiq9//evLu971rupaDCBAYHUFHLxi9i77wUvu5G6EgNyNUK/X9HlXNzKiv0D23PUXMyMBAgQIECBwWMC5ImYWfL+L2RerIkCAQKuAfbZVbJ7x2fdZuZsnR61Vsueu1cN4AgQIEJhWwAXFo/hOcUHxyDkvvfTScs455xxaxWOPPVaeeuqpQ39W+oUvfGE56aSTpu2+2QkQmEXAwWsW5uYi2Q9ectcciVleIHezMCtyhIDcicQIgey5G2GqJgECBAgQ2C4CzrMxO+37Xcy+WBUBAgRaBeyzrWLzjM++z8rdPDlqrZI9d60exhMgQIDAtALb4oLiLbfcUu666641yedeCjwa72233VbuvPPOtSE9foPivn37yh133LE251lnnVWOP/748vWvf70s/qz0c39e9KIXld/8zd8sv/7rv35ojB8CBFZTwMErZt+yH7zkTu5GCMjdCPV6TZ93dSMj+gtkz11/MTMSIECAAAEChwWcK2Jmwfe7mH2xKgIECLQK2GdbxeYZn32flbt5ctRaJXvuWj2MJ0CAAIFpBdJfUFxc+rvuuuvKgQMH1iR3795ddu3aVZW9//77yyc/+cm1cT0uKP7t3/5t+eY3v1mt/dwBL37xi8t73/ve8nM/93NNrzOYAIEYAg5eMfpw5CqyH7zkTu5GCMjdCPV6TZ93dSMj+gtkz11/MTMSIECAAAEChwWcK2Jmwfe7mH2xKgIECLQK2GdbxeYZn32flbt5ctRaJXvuWj2MJ0CAAIFpBbbFBcXrr7++PPjgg2uSW72g+O1vf7vccMMNa6871guKG12WPO644573mxM3avli3Hve857y8z//89MmwuwECHQXcPDqTtplwuwHL7nrEpPuk8hdd1ITbkFA7raAZEh3gey56w5mQgIECBAgQGBNwHk2Zhh8v4vZF6siQIBAq4B9tlVsnvHZ91m5mydHrVWy567Vw3gCBAgQmFbABcWj+E5xQfGaa64pDz300POqnnbaaeWVr3xlefzxx8t3vvOd8sQTTzxvzAknnFA+8pGPlB07dkybCrMTINBVwMGrK2e3ybIfvOSuW1S6TiR3XTlNtkUBudsilGFdBbLnriuWyQgQIECAAIF1As6zMQPh+13MvlgVAQIEWgXss61i84zPvs/K3Tw5aq2SPXetHsYTIECAwLQCLigexbf3BcXF5cOPfexj5Qc/+MFa1de97nXlHe94Rzn55JPXreTuu+8uN9988/NW99u//dvlt37rt6ZNhdkJEOgq4ODVlbPbZNkPXnLXLSpdJ5K7rpwm26KA3G0RyrCuAtlz1xXLZAQIECBAgMA6AefZmIHw/S5mX6yKAAECrQL22VaxecZn32flbp4ctVbJnrtWD+MJECBAYFoBFxSP4tv7guLhUj/+8Y8P/ZbEZ555piz+bPRmPw888ED5+Mc/Xp5++um1ISeeeGL58Ic/7LcoTvvfhdkJdBVw8OrK2W2y7AcvuesWla4TyV1XTpNtUUDutghlWFeB7LnrimUyAgQIECBAYJ2A82zMQPh+F7MvVkWAAIFWAftsq9g847Pvs3I3T45aq2TPXauH8QQIECAwrYALikfxneqCYktL/+Ef/qF86UtfWnvJcccdV/bs2VN27tzZMs2Wxt57771bGmcQAQJtAn98Q9t4o+cR+MT/mKfOqCpyN0r+6HXlLmZfsq9K7rJ3OOb7y567mOpWRYAAAQIEcgg4z8bso+93MftiVQQIEGgVsM+2is0zPvs+K3fz5Ki1SvbctXoYT4AAgVUUOPfcc1dm2dviguK1115bDh48uNaUSy+9tJxzzjnVJn3jG98oN95449q4xW87vOyyy6qv6zngscceK1dddVV56qmn1qb9wz/8w/JLv/RLPcscmssFxe6kJiRwSMDBK2YQsh+85E7uRgjI3Qj1ek2fd3UjI/oLZM9dfzEzEiBAgAABAocFnCtiZsH3u5h9sSoCBAi0CthnW8XmGZ99n5W7eXLUWiV77lo9jCdAgMAqCrigGKxrN910U7nnnnvWVvXOd76zvOENb6iu8vbbby/79+9fGzfiguKzzz5brr/++vLggw+urWP37t1l165d1fUbQIBADAG/uj5GH45cRfZfXS93cjdCQO5GqNdr+ryrGxnRXyB77vqLmZEAAQIECBA4LOBcETMLvt/F7ItVESBAoFXAPtsqNs/47Pus3M2To9Yq2XPX6mE8AQIECEwrkP43KC74lr1ouOzrerbMBcWemuYiMEbAwWuMe61q9oOX3NUSMObfy90Y9+1eVe62ewLGvP/suRujqioBAgQIENgeAs6zMfvs+13MvlgVAQIEWgXss61i84zPvs/K3Tw5aq2SPXetHsYTIECAwLQC2+KC4i233FLuuuuuNcmt/ibEI1+3+NWYl1xyydIdefrpp8viwuHhnx07dlTnckGxSmQAgfACDl4xW5T94CV3cjdCQO5GqNdr+ryrGxnRXyB77vqLmZEAAQIECBA4LOBcETMLvt/F7ItVESBAoFXAPtsqNs/47Pus3M2To9Yq2XPX6mE8AQIECEwrsC0uKN53333lM5/5zJrkSSedVD74wQ+WE044YVPdxcXAa665pjz00ENrY47lTys/88wz5aqrriqPPvroofmOO+64Q2s45ZRTjtrh3uuYNk5mJ0BgIwEHr5i5yH7wkju5GyEgdyPU6zV93tWNjOgvkD13/cXMSIAAAQIECBwWcK6ImQXf72L2xaoIECDQKmCfbRWbZ3z2fVbu5slRa5XsuWv1MJ4AAQIEphXYFhcUH3zwwXLdddetSS4uB77//e8vp59++qa6Dz/8cLn66qvXfuPh4jXvfe97y5lnnrlURxYXDRdrOHDgwNrr3/Wud5XXv/71R51vo7Xv2bOn7Ny5c6l1eBEBAvMLOHjNb76VitkPXnK3lRTMP0bu5jdXsRS5k4IRAtlzN8JUTQIECBAgsF0EnGdjdtr3u5h9sSoCBAi0CthnW8XmGZ99n5W7eXLUWiV77lo9jCdAgACBaQW2xQXFjX4L4Wtf+9ry7ne/e1Pdm2++udx9991r/34rv3Wx1qqbbrqp3HPPPWvDTjvttPKBD3ygHH/88Zu+9JOf/GS5//771/794rc+Ln7z4mI9fggQWA0BB6+Yfcp+8JI7uRshIHcj1Os1fd7VjYzoL5A9d/3FzEiAAAECBAgcFnCuiJkF3+9i9sWqCBAg0Cpgn20Vm2d89n1W7ubJUWuV7Llr9TCeAAECBKYV2BYXFBeEX/7yl8sXv/jFdZoXXHBBWfzvyJ+vfvWr5fOf//y6f3z++eeXCy+88HljF5cfF+MXlwh37NhR3vzmN2/6Wxa//e1vlxtuuGHdHG9605vKRRdddOhPPh/584UvfKH84z/+4/PGv+Md75g2FWYnQKCrgINXV85uk2U/eMldt6h0nUjuunKabIsCcrdFKMO6CmTPXVcskxEgQIAAAQLrBJxnYwbC97uYfbEqAgQItArYZ1vF5hmffZ+Vu3ly1Fole+5aPYwnQIAAgWkFts0Fxccff7xceeWV5amnnlon+prXvObQxcOTTz65/PjHPy5f+tKXyn333bduzOI3HC7+rPKpp576vG7s37+/3H777Wv/fHHRcO/evRuOXVxm/MQnPlH+/d//fd08p5xySnnrW99afuEXfuHQRcX/+q//KrfeemtZ/Hnn5/4sfnviFVdccWitfggQWB0BB6+Yvcp+8JI7uRshIHcj1Os1fd7VjYzoL5A9d/3FzEiAAAECBAgcFnCuiJkF3+9i9sWqCBAg0Cpgn20Vm2d89n1W7ubJUWuV7Llr9TCeAAECBKYV2DYXFBeMX/va18qnPvWpZtHFbzg877zzNnzdvn37yh133LHu3+3evbvs2rVrw/GPPfZYueqqq553UXIri/r93//98qu/+qtbGWoMAQKBBBy8AjXjOUvJfvCSO7kbISB3I9TrNX3e1Y2M6C+QPXf9xcxIgAABAgQIHBZwroiZBd/vYvbFqggQINAqYJ9tFZtnfPZ9Vu7myVFrley5a/UwngABAgSmFdhWFxQXlHfffXe5+eabt6y62Z+BPjzBLbfcUu666651811++eXlrLPO2rTGI488cug3KR48eHBL61j8VsU/+qM/Kq973eu2NN4gAgRiCTh4xerH4dVkP3jJndyNEJC7Eer1mj7v6kZG9BfInrv+YmYkQIAAAQIEDgs4V8TMgu93MftiVQQIEGgVsM+2is0zPvs+K3fz5Ki1SvbctXoYT4AAAQLTCmy7C4oLzsWfTl78CeXvfOc7m+q+6lWvKm9/+9vLmWeeedQOPPDAA+XjH/94efrppw+NO+OMM8r73ve+smPHjmrn/uVf/qUsfgPj4sLiRj+Li4m/8iu/Un73d3+3vPCFL6zOZwABAjEFHLxi9iX7wUvu5G6EgNyNUK/X9HlXNzKiv0D23PUXMyMBAgQIECBwWMC5ImYWfL+L2RerIkCAQKuAfbZVbJ7x2fdZuZsnR61Vsueu1cN4AgQIEJhWYFteUDxMurhUeODAgfKDH/zg0J9cPuGEE8rJJ59cXv7yl2/pguFz5/nRj3506JLizp07mzv23//934fW8eSTTx567WItP/uzP1te8YpXNK2jubAXECAwi4CD1yzMzUWyH7zkrjkSs7xA7mZhVuQIAbkTiREC2XM3wlRNAgQIECCwXQScZ2N22ve7mH2xKgIECLQK2GdbxeYZn32flbt5ctRaJXvuWj2MJ0CAAIFpBbb1BcVpac1OgACB/yPg4BUzCdkPXnIndyME5G6Eer2mz7u6kRH9BbLnrr+YGQkQIECAAIHDAs4VMbPg+13MvlgVAQIEWgXss61i84zPvs/K3Tw5aq2SPXetHsYTIECAwLQCLihO62t2AgQIuKAYNAPZD14O/DGDJ3cx+5J9VXKXvcMx31/23MVUtyoCBAgQIJBDwHk2Zh99v4vZF6siQIBAq4B9tlVsnvHZ91m5mydHrVWy567Vw3gCBAgQmFbABcVpfc1OgAABFxSDZiD7wcuBP2bw5C5mX7KvSu6ydzjm+8ueu5jqVkWAAAECBHIIOM/G7KPvdzH7YlUECBBoFbDPtorNMz77Pit38+SotUr23LV6GE+AAAEC0wq4oDitr9kJECDggmLQDGQ/eDnwxwye3MXsS/ZVyV32Dsd8f9lzF1PdqggQIECAQA4B59mYffT9LmZfrIoAAQKtAvbZVrF5xmffZ+Vunhy1Vsmeu1YP4wkQIEBgWgEXFKf1NTsBAgRcUAyagewHLwf+mMGTu5h9yb4qucve4ZjvL3vuYqpbFQECBAgQyCHgPBuzj77fxeyLVREgQKBVwD7bKjbP+Oz7rNzNk6PWKtlz1+phPAECBAhMK+CC4rS+ZidAgIALikEzkP3g5cAfM3hyF7Mv2Vcld9k7HPP9Zc9dTHWrIkCAAAECOQScZ2P20fe7mH2xKgIECLQK2GdbxeYZn32flbt5ctRaJXvuWj2MJ0CAAIFpBVxQnNbX7AQIEHBBMWgGsh+8HPhjBk/uYvYl+6rkLnuHY76/7LmLqW5VBAgQIEAgh4DzbMw++n4Xsy9WRYAAgVYB+2yr2Dzjs++zcjdPjlqrZM9dq4fxBAgQIDCtgAuK0/qanQABAi4oBs1A9oOXA3/M4MldzL5kX5XcZe9wzPeXPXcx1a2KAAECBAjkEHCejdlH3+9i9sWqCBAg0Cpgn20Vm2d89n1W7ubJUWuV7Llr9TCeAAECBKYVcEFxWl+zEyBAwAXFoBnIfvBy4I8ZPLmL2Zfsq5K77B2O+f6y5y6mulURIECAAIEcAs6zMfvo+13MvlgVAQIEWgXss61i84zPvs/K3Tw5aq2SPXetHsYTIECAwLQCLihO62t2AgQIuKAYNAPZD14O/DGDJ3cx+5J9VXKXvcMx31/23MVUtyoCBAgQIJBDwHk2Zh99v4vZF6siQIBAq4B9tlVsnvHZ91m5mydHrVWy567Vw3gCBAgQmFbABcVpfc1OgAABFxSDZiD7wcuBP2bw5C5mX7KvSu6ydzjm+8ueu5jqVkWAAAECBHIIOM/G7KPvdzH7YlUECBBoFbDPtorNMz77Pit38+SotUr23LV6GE+AAAEC0wq4oDitr9kJECDggmLQDGQ/eDnwxwye3MXsS/ZVyV32Dsd8f9lzF1PdqggQIECAQA4B59mYffT9LmZfrIoAAQKtAvbZVrF5xmffZ+Vunhy1Vsmeu1YP4wkQIEBgWgEXFKf1NTsBAgRcUAyagewHLwf+mMGTu5h9yb4qucve4ZjvL3vuYqpbFQECBAgQyCHgPBuzj77fxeyLVREgQKBVwD7bKjbP+Oz7rNzNk6PWKtlz1+phPAECBAhMK+CC4rS+ZidAgIALikEzkP3g5cAfM3hyF7Mv2Vcld9k7HPP9Zc9dTHWrIkCAAAECOQScZ2P20fe7mH2xKgIECLQK2GdbxeYZn32flbt5ctRaJXvuWj2MJ0CAAIFpBVxQnNbX7AQIEHBBMWgGsh+8HPhjBk/uYvYl+6rkLnuHY76/7LmLqW5VBAgQIEAgh4DzbMw++n4Xsy9WRYAAgVYB+2yr2Dzjs++zcjdPjlqrZM9dq4fxBAgQIDCtgAuK0/qanQABAi4oBs1A9oOXA3/M4MldzL5kX5XcZe9wzPeXPXcx1a2KAAECBAjkEHCejdlH3+9i9sWqCBAg0Cpgn20Vm2d89n1W7ubJUWuV7Llr9TCeAAECBKYVcEFxWl+zEyBAwAXFoBnIfvBy4I8ZPLmL2Zfsq5K77B2O+f6y5y6mulURIECAAIEcAs6zMfvo+13MvlgVAQIEWgXss61i84zPvs/K3Tw5aq2SPXetHsYTIECAwLQCLihO62t2AgQIuKAYNAPZD14O/DGDJ3cx+5J9VXKXvcMx31/23MVUtyoCBAgQIJBDwHk2Zh99v4vZF6siQIBAq4B9tlVsnvHZ91m5mydHrVWy567Vw3gCBAgQmFbABcVpfc1OgAABFxSDZiD7wcuBP2bw5C5mX7KvSu6ydzjm+8ueu5jqVkWAAAECBHIIOM/G7KPvdzH7YlUECBBoFbDPtorNMz77Pit38+SotUr23LV6GE+AAAEC0wq4oDitr9kJECDggmLQDGQ/eDnwxwye3MXsS/ZVyV32Dsd8f9lzF1PdqggQIECAQA4B59mYffT9LmZfrIoAAQKtAvbZVrF5xmffZ+Vunhy1Vsmeu1YP4wkQIEBgWgEXFKf1NTsBAgRcUAyagewHLwf+mMGTu5h9yb4qucve4ZjvL3vuYqpbFQECBAgQyCHgPBuzj77fxeyLVREgQKBVwD7bKjbP+Oz7rNzNk6PWKtlz1+phPAECBAhMK+CC4rS+ZidAgIALikEzkP3g5cAfM3hyF7Mv2Vcld9k7HPP9Zc9dTHWrIkCAAAECOQScZ2P20fe7mH2xKgIECLQK2GdbxeYZn32flbt5ctRaJXvuWj2MJ0CAAIFpBVxQnNbX7AQIEHBBMWgGsh+8HPhjBk/uYvYl+6rkLnuHY76/7LmLqW5VBAgQIEAgh4DzbMw++n4Xsy9WRYAAgVYB+2yr2Dzjs++zcjdPjlqrZM9dq4fxBAgQIDCtgAuK0/qanQABAi4oBs1A9oOXA3/M0qU8PQAAIABJREFU4MldzL5kX5XcZe9wzPeXPXcx1a2KAAECBAjkEHCejdlH3+9i9sWqCBAg0Cpgn20Vm2d89n1W7ubJUWuV7Llr9TCeAAECBKYVcEFxWl+zEyBAwAXFoBnIfvBy4I8ZPLmL2Zfsq5K77B2O+f6y5y6mulURIECAAIEcAs6zMfvo+13MvlgVAQIEWgXss61i84zPvs/K3Tw5aq2SPXetHsYTIECAwLQCLihO62t2AgQIuKAYNAPZD14O/DGDJ3cx+5J9VXKXvcMx31/23MVUtyoCBAgQIJBDwHk2Zh99v4vZF6siQIBAq4B9tlVsnvHZ91m5mydHrVWy567Vw3gCBAgQmFbABcVpfc1OgAABFxSDZiD7wcuBP2bw5C5mX7KvSu6ydzjm+8ueu5jqVkWAAAECBHIIOM/G7KPvdzH7YlUECBBoFbDPtorNMz77Pit38+SotUr23LV6GE+AAAEC0wq4oDitr9kJECDggmLQDGQ/eDnwxwye3MXsS/ZVyV32Dsd8f9lzF1PdqggQIECAQA4B59mYffT9LmZfrIoAAQKtAvbZVrF5xmffZ+Vunhy1Vsmeu1YP4wkQIEBgWgEXFKf1NTsBAgRcUAyagewHLwf+mMGTu5h9yb4qucve4ZjvL3vuYqpbFQECBAgQyCHgPBuzj77fxeyLVREgQKBVwD7bKjbP+Oz7rNzNk6PWKtlz1+phPAECBAhMK+CC4rS+ZidAgIALikEzkP3g5cAfM3hyF7Mv2Vcld9k7HPP9Zc9dTHWrIkCAAAECOQScZ2P20fe7mH2xKgIECLQK2GdbxeYZn32flbt5ctRaJXvuWj2MJ0CAAIFpBVxQnNbX7AQIEHBBMWgGsh+8HPhjBk/uYvYl+6rkLnuHY76/7LmLqW5VBAgQIEAgh4DzbMw++n4Xsy9WRYAAgVYB+2yr2Dzjs++zcjdPjlqrZM9dq4fxBAgQIDCtgAuK0/qanQABAi4oBs1A9oOXA3/M4MldzL5kX5XcZe9wzPeXPXcx1a2KAAECBAjkEHCejdlH3+9i9sWqCBAg0Cpgn20Vm2d89n1W7ubJUWuV7Llr9TCeAAECBKYVcEFxWl+zEyBAwAXFoBnIfvBy4I8ZPLmL2Zfsq5K77B2O+f6y5y6mulURIECAAIEcAs6zMfvo+13MvlgVAQIEWgXss61i84zPvs/K3Tw5aq2SPXetHsYTIECAwLQCLihO62t2AgQIuKAYNAPZD14O/DGDJ3cx+5J9VXKXvcMx31/23MVUtyoCBAgQIJBDwHk2Zh99v4vZF6siQIBAq4B9tlVsnvHZ91m5mydHrVWy567Vw3gCBAgQmFbABcVpfc1OgAABFxSDZiD7wcuBP2bw5C5mX7KvSu6ydzjm+8ueu5jqVkWAAAECBHIIOM/G7KPvdzH7YlUECBBoFbDPtorNMz77Pit38+SotUr23LV6GE+AAAEC0wq4oDitr9kJECDggmLQDGQ/eDnwxwye3MXsS/ZVyV32Dsd8f9lzF1PdqggQIECAQA4B59mYffT9LmZfrIoAAQKtAvbZVrF5xmffZ+Vunhy1Vsmeu1YP4wkQIEBgWgEXFKf1NTsBAgRcUAyagewHLwf+mMGTu5h9yb4qucve4ZjvL3vuYqpbFQECBAgQyCHgPBuzj77fxeyLVREgQKBVwD7bKjbP+Oz7rNzNk6PWKtlz1+phPAECBAhMK+CC4rS+ZidAgIALikEzkP3g5cAfM3hyF7Mv2Vcld9k7HPP9Zc9dTHWrIkCAAAECOQScZ2P20fe7mH2xKgIECLQK2GdbxeYZn32flbt5ctRaJXvuWj2MJ0CAAIFpBVxQnNbX7AQIEHBBMWgGsh+8HPhjBk/uYvYl+6rkLnuHY76/7LmLqW5VBAgQIEAgh4DzbMw++n4Xsy9WRYAAgVYB+2yr2Dzjs++zcjdPjlqrZM9dq4fxBAgQIDCtgAuK0/qanQABAi4oBs1A9oOXA3/M4MldzL5kX5XcZe9wzPeXPXcx1a2KAAECBAjkEHCejdlH3+9i9sWqCBAg0Cpgn20Vm2d89n1W7ubJUWuV7Llr9TCeAAECBKYVcEFxWl+zEyBAwAXFoBnIfvBy4I8ZPLmL2Zfsq5K77B2O+f6y5y6mulURIECAAIEcAs6zMfvo+13MvlgVAQIEWgXss61i84zPvs/K3Tw5aq2SPXetHsYTIECAwLQCLihO62t2AgQIuKAYNAPZD14O/DGDJ3cx+5J9VXKXvcMx31/23MVUtyoCBAgQIJBDwHk2Zh99v4vZF6siQIBAq4B9tlVsnvHZ91m5mydHrVWy567Vw3gCBAgQmFbABcVpfc1OgAABFxSDZiD7wcuBP2bw5C5mX7KvSu6ydzjm+8ueu5jqVkWAAAECBHIIOM/G7KPvdzH7YlUECBBoFbDPtorNMz77Pit38+SotUr23LV6GE+AAAEC0wq4oDitr9kJECDggmLQDGQ/eDnwxwye3MXsS/ZVyV32Dsd8f9lzF1PdqggQIECAQA4B59mYffT9LmZfrIoAAQKtAvbZVrF5xmffZ+Vunhy1Vsmeu1YP4wkQIEBgWgEXFKf1NTsBAgRcUAyagewHLwf+mMGTu5h9yb4qucve4ZjvL3vuYqpbFQECBKYRuGn/wfK5fzpYvvXAT6YpYNYtCfziK36mXPwbp5V3vvm0LY1f5UHOszG75/tdzL5YFQECBFoF7LOtYvOMz77Pyt08OWqtkj13rR7GEyBAgMC0Ai4oTutrdgIECLigGDQD2Q9eDvwxgyd3MfuSfVVyl73DMd9f9tzFVLcqAgQI9BdYXE68+u//o//EZlxaYO8fnJn+kqLz7NLxmPSFvt9NymtyAgQIzCZgn52NuqlQ9n1W7priMNvg7LmbDVIhAgQIENiSgAuKW2IyiAABAssLOHgtbzflK7MfvORuyvQsP7fcLW/nlcsLyN3ydl65vED23C0v45UECBBYLYFLP/J1vzkxWMsWv0nx0x96bbBV9V2O82xfz16z+X7XS9I8BAgQGCtgnx3rv1n17Pus3MldTAGrIkCAAIE5BVxQnFNbLQIEtqWAg1fMtjvwx+xL9lXJXfYOx3x/chezL9lXlT132fvn/REgQOCwgPNszCxk32flTu5iClgVAQIEcgjYZ2P20fe7mH3JvqrsucveP++PAAECqybgguKqdcx6CRBYOQEH/pgty37wkju5GyEgdyPU6zV93tWNjOgvkD13/cXMSIAAgZgCvt/F7Ev2fVbu5C6mgFURIEAgh4B9NmYffb+L2Zfsq8qeu+z98/4IECCwagIuKK5ax6yXAIGVE3Dgj9my7AcvuZO7EQJyN0K9XtPnXd3IiP4C2XPXX8yMBAgQiCng+13MvmTfZ+VO7mIKWBUBAgRyCNhnY/bR97uYfcm+quy5y94/748AAQKrJuCC4qp1zHoJEFg5AQf+mC3LfvCSO7kbISB3I9TrNX3e1Y2M6C+QPXf9xcxIgACBmAK+38XsS/Z9Vu7kLqaAVREgQCCHgH02Zh99v4vZl+yryp677P3z/ggQILBqAi4orlrHrJcAgZUTcOCP2bLsBy+5k7sRAnI3Qr1e0+dd3ciI/gLZc9dfzIwECBCIKeD7Xcy+ZN9n5U7uYgpYFQECBHII2Gdj9tH3u5h9yb6q7LnL3j/vjwABAqsm4ILiqnXMegkQWDkBB/6YLct+8JI7uRshIHcj1Os1fd7VjYzoL5A9d/3FzEiAAIGYAr7fxexL9n1W7uQupoBVESBAIIeAfTZmH32/i9mX7KvKnrvs/fP+CBAgsGoCLiiuWseslwCBlRNw4I/ZsuwHL7mTuxECcjdCvV7T513dyIj+Atlz11/MjAQIEIgp4PtdzL5k32flTu5iClgVAQIEcgjYZ2P20fe7mH3JvqrsucveP++PAAECqybgguKqdcx6CRBYOQEH/pgty37wkju5GyEgdyPU6zV93tWNjOgvkD13/cXMSIAAgZgCvt/F7Ev2fVbu5C6mgFURIEAgh4B9NmYffb+L2Zfsq8qeu+z98/4IECCwagIuKK5ax6yXAIGVE3Dgj9my7AcvuZO7EQJyN0K9XtPnXd3IiP4C2XPXX8yMBAgQiCng+13MvmTfZ+VO7mIKWBUBAgRyCNhnY/bR97uYfcm+quy5y94/748AAQKrJuCC4qp1zHoJEFg5AQf+mC3LfvCSO7kbISB3I9TrNX3e1Y2M6C+QPXf9xcxIgACBmAK+38XsS/Z9Vu7kLqaAVREgQCCHgH02Zh99v4vZl+yryp677P3z/ggQILBqAi4orlrHrJcAgZUTcOCP2bLsBy+5k7sRAnI3Qr1e0+dd3ciI/gLZc9dfzIwECBCIKeD7Xcy+ZN9n5U7uYgpYFQECBHII2Gdj9tH3u5h9yb6q7LnL3j/vjwABAqsmsK0vKD7xxBPl+9//fnn00UfX+vaSl7yknH766eXEE09ctV5aLwECQQUc+GM2JvvBS+7kboSA3I1Qr9f0eVc3MqK/QPbc9RczIwECBGIK+H4Xsy/Z91m5k7uYAlZFgACBHAL22Zh99P0uZl+yryp77rL3z/sjQIDAqglsywuK3/3ud8ttt91Wvve9723arzPOOKO87W1vK69+9atn7+kXv/jF8uUvf3mt7vHHH1/27NlTTj311NnXoiABAscu4MB/7IZTzJD94CV3U6Tm2OeUu2M3NEO7gNy1m3nFsQtkz92xC5mBAAECqyHgXBGzT9n3WbmTu5gCVkWAAIEcAvbZmH30/S5mX7KvKnvusvfP+yNAgMCqCWy7C4r79u0rd9xxx5b7dP7555cLL7xwy+OPdeCBAwfKddddV5599tm1qY477rhDFxR37tx5rNN7PQECAwQc+Aegb6Fk9oOX3G0hBAOGyN0AdCWL3AnBCIHsuRthqiYBAgRGCDhXjFCv18y+z8pdPQMjRmTP3QhTNQkQIDBCwD47Qr1eM/s+K3f1DIwYkT13I0zVJECAAIHNBbbVBcWvfOUr5dZbb23OwwUXXFAW/5v6Z3Ep8ZprrikPPfTQulKLC4p79+71GxSnboD5CUwk4OA1EewxTpv94CV3xxiQiV4udxPBmvaoAnInICMEsuduhKmaBAgQGCHgXDFCvV4z+z4rd/UMjBiRPXcjTNUkQIDACAH77Aj1es3s+6zc1TMwYkT23I0wVZMAAQIENhfYNhcUH3744UOX/55++ul1Gueee255y1veUk4++eTyyCOPHPrtivfcc8+6MYsLgh/4wAfKy172skmztPizzos/73zkjwuKk7KbnMDkAg5ekxMvVSD7wUvulorF5C+Su8mJFdhAQO7EYoRA9tyNMFWTAAECIwScK0ao12tm32flrp6BESOy526EqZoECBAYIWCfHaFer5l9n5W7egZGjMieuxGmahIgQIDA5gLb5oLibbfdVu688851EhdddFE577zznqdz7733ls9+9rPr/vkb3/jGcvHFF0+WpSMvUL7gBS8oTz755KF6LihOxm5iArMIOHjNwtxcJPvBS+6aIzHLC+RuFmZFjhCQO5EYIZA9dyNM1SRAgMAIAeeKEer1mtn3WbmrZ2DEiOy5G2GqJgECBEYI2GdHqNdrZt9n5a6egREjsuduhKmaBAgQILC5wLa4oPjMM8+Uq666qjz66KNrEueff3658MILN5XZt2/fod+mePjnxBNPLB/+8IfLjh07uudp8aed/+Zv/qZ873vfO3QZcfF/L34OX1J0QbE7uQkJzCrg4DUr95aLZT94yd2WozDrQLmblVux/ysgd6IwQiB77kaYqkmAAIERAs4VI9TrNbPvs3JXz8CIEdlzN8JUTQIECIwQsM+OUK/XzL7Pyl09AyNGZM/dCFM1CRAgQGBzgW1xQfHAgQPlYx/72JrC4sLfnj17ys6dOzeV+eEPf1iuvvrqdX8S+vLLLy9nnXVW9zz98z//c/nc5z636bwuKHYnNyGBWQUcvGbl3nKx7AcvudtyFGYdKHezciv2fwXkThRGCGTP3QhTNQkQIDBCwLlihHq9ZvZ9Vu7qGRgxInvuRpiqSYAAgREC9tkR6vWa2fdZuatnYMSI7LkbYaomAQIECGwusC0uKO7fv7/cfvvtawovfelLy969e8vxxx+/qczitxhed911ZXG58fDP7t27y65du7rm6bHHHjv02x2feuqpQ/MuLiP+3u/9XvnCF75QnnjiibV/tljvqaee2rW2yQgQmEfAwWse59Yq2Q9ecteaiHnGy908zqqsF5A7iRghkD13I0zVJECAwAgB54oR6vWa2fdZuatnYMSI7LkbYaomAQIERgjYZ0eo12tm32flrp6BESOy526EqZoECBAgsLnAtriguLicuLikePjn3HPPLZdcckk1F0e+7uyzzy6XXXZZ9XVbHbC4BHnjjTeWb37zm2svec1rXlMWv6nxz/7sz9ZdWnRBcauqxhGIJ+DgFa8nixVlP3jJndyNEJC7Eer1mj7v6kZG9BfInrv+YmYkQIBATAHf72L2Jfs+K3dyF1PAqggQIJBDwD4bs4++38XsS/ZVZc9d9v55fwQIEFg1ARcUj9KxqS8ofu1rXyuf+tSn1lZwwgknlA996EOHfrPjlVde6YLiqv3XZL0ENhFw4I8ZjewHL7mTuxECcjdCvV7T513dyIj+Atlz11/MjAQIEIgp4PtdzL5k32flTu5iClgVAQIEcgjYZ2P20fe7mH3JvqrsucveP++PAAECqyawLS4o3nLLLeWuu+5a682ll15azjnnnGqvbrvttnLnnXeujev5GxQff/zx8tGPfrT89Kc/XZv/oosuKuedd15Z/DsXFKvtMYDAygg48MdsVfaDl9zJ3QgBuRuhXq/p865uZER/gey56y9mRgIECMQU8P0uZl+y77NyJ3cxBayKAAECOQTsszH76PtdzL5kX1X23GXvn/dHgACBVRNIf0Fx8WeUr7vuunLgwIG13uzevbvs2rWr2qv777+/fPKTn1wb1/OC4t/93d+Vf/u3f1ub+4wzzih/+qd/Wo477jgXFKudMYDAagk48MfsV/aDl9zJ3QgBuRuhXq/p865uZER/gey56y9mRgIECMQU8P0uZl+y77NyJ3cxBayKAAECOQTsszH76PtdzL5kX1X23GXvn/dHgACBVRPYFhcUr7/++vLggw+u9WarFxS//e1vlxtuuGHtdb0uKB457+JS4p49e8rOnTsP1fIbFFftPyPrJXB0AQf+mAnJfvCSO7kbISB3I9TrNX3e1Y2M6C+QPXf9xcxIgACBmAK+38XsS/Z9Vu7kLqaAVREgQCCHgH02Zh99v4vZl+yryp677P3z/ggQILBqAi4oHqVjU1xQfOaZZ8pf/MVflJ/85CdrlS+44IKy+N/hHxcUV+0/I+slcHQBB/6YCcl+8JI7uRshIHcj1Os1fd7VjYzoL5A9d/3FzEiAAIGYAr7fxexL9n1W7uQupoBVESBAIIeAfTZmH32/i9mX7KvKnrvs/fP+CBAgsGoCLigepWNTXFC8+eaby913371W9aUvfWnZu3dvOf7449f+mQuKq/afkfUSOLqAA3/MhGQ/eMmd3I0QkLsR6vWaPu/qRkb0F8ieu/5iZiRAgEBMAd/vYvYl+z4rd3IXU8CqCBAgkEPAPhuzj77fxexL9lVlz132/nl/BAgQWDUBFxSP0rHeFxQfeOCB8td//ddrFRd/2vlP/uRPyitf+cp1q3BBcdX+M7JeAkcXcOCPmZDsBy+5k7sRAnI3Qr1e0+dd3ciI/gLZc9dfzIwECBCIKeD7Xcy+ZN9n5U7uYgpYFQECBHII2Gdj9tH3u5h9yb6q7LnL3j/vjwABAqsm4ILiUTrW84Li4k87/+Vf/mV55JFH1iq+6U1vKu94xzuetwIXFFftPyPrJXB0AQf+mAnJfvCSO7kbISB3I9TrNX3e1Y2M6C+QPXf9xcxIgACBmAK+38XsS/Z9Vu7kLqaAVREgQCCHgH02Zh99v4vZl+yryp677P3z/ggQILBqAtviguK1115bDh48uNabSy+9tJxzzjnVXn3jG98oN95449q4s88+u1x22WXV1200YN++feWOO+5Y+1cnnXRSueKKK8qOHTueN3zUBcV77713qffmRQQIHF3gj28gFFHgE/8j4qr6rUnu+ln2nEnuemqaa6sCcrdVKeN6CmTPXU8rcxEgQCCygHNFzO5k32flTu5iClgVAQIEcgjYZ2P20fe7mH3JvqrsucveP++PAAECC4Fzzz13ZSDSX1BcdOKmm24q99xzz1pT3vnOd5Y3vOEN1SbdfvvtZf/+/Wvjlr2g+J//+Z/lr/7qr8qzzz67bg2//Mu/XJ588snnreNHP/pRuf7668vTTz996N8t/hT0e97znnLaaaetjX3xi19cXX/rABcUW8WMJ7A1AQf+rTnNPSr7wUvu5k7U1urJ3dacjOorIHd9Pc22NYHsuduaglEECBBYfQHnipg9zL7Pyp3cxRSwKgIECOQQsM/G7KPvdzH7kn1V2XOXvX/eHwECBBYCLigGy8GyFw2Xfd1z3/7iUuJ1111XDhw40E1lcWFx79695dRTT+02p4kIEJhOwJ9MmM72WGbO/qvr5e5Y0jHda+VuOlszby4gd9IxQiB77kaYqkmAAIERAs4VI9TrNbPvs3JXz8CIEdlzN8JUTQIECIwQsM+OUK/XzL7Pyl09AyNGZM/dCFM1CRAgQGBzgW3xGxRvueWWctddd60pbPU3IR75usXN00suuaQpT4899li56qqrylNPPdX0uqMNdkGxG6WJCMwi4OA1C3NzkewHL7lrjsQsL5C7WZgVOUJA7kRihED23I0wVZMAAQIjBJwrRqjXa2bfZ+WunoERI7LnboSpmgQIEBghYJ8doV6vmX2flbt6BkaMyJ67EaZqEiBAgMDmAtviguJ9991XPvOZz6wpnHTSSeWDH/xgOeGEEzaVWfzmw2uuuaY89NBDa2N2795ddu3a1ZSnxQXFj370o2t/rrnpxZsMXlxQ3LNnT9m5c2eP6cxBgMDEAg5eEwMvOX32g5fcLRmMiV8mdxMDm35DAbkTjBEC2XM3wlRNAgQIjBBwrhihXq+ZfZ+Vu3oGRozInrsRpmoSIEBghIB9doR6vWb2fVbu6hkYMSJ77kaYqkmAAAECmwtsiwuKDz744KE/s3z4Z3HB7/3vf385/fTTN5V5+OGHy9VXX10WFxUXP4vXvPe97y1nnnlmc56+9a1vlR//+Mdbet3i0uTiUuPnPve5dev9nd/5nUMXEhe/iXHHjh3lrLPOKscff/yW5jSIAIGxAg5eY/03q5794CV3cjdCQO5GqNdr+ryrGxnRXyB77vqLmZEAAQIxBXy/i9mX7Pus3MldTAGrIkCAQA4B+2zMPvp+F7Mv2VeVPXfZ++f9ESBAYNUEtsUFxY1+G+JrX/va8u53v3vTft18883l7rvvXvv3W/mti72a/+STT5Y///M/X/uz0IuLiFdccUU55ZRTepUwDwECMwo48M+I3VAq+8FL7hrCMONQuZsRW6k1AbkThhEC2XM3wlRNAgQIjBBwrhihXq+ZfZ+Vu3oGRozInrsRpmoSIEBghIB9doR6vWb2fVbu6hkYMSJ77kaYqkmAAAECmwtsiwuKi7f/5S9/uXzxi19cJ3HBBReUxf+O/PnqV79aPv/5z6/7x+eff3658MILnzd2cflxMf7+++8/9JsN3/zmNy/1WxafO/Hjjz9errzyyrULiovf3rh3795y6qmnyjIBAiso4OAVs2nZD15yJ3cjBORuhHq9ps+7upER/QWy566/mBkJECAQU8D3u5h9yb7Pyp3cxRSwKgIECOQQsM/G7KPvdzH7kn1V2XOXvX/eHwECBFZNYNtcUDzy0t/hRr3mNa85dPHw5JNPPvRnmL/0pS+V++67b10fF7/BcM+ePRteENy/f3+5/fbb18b3uEzoguKq/WdkvQSOLuDAHzMh2Q9ecid3IwTkboR6vabPu7qREf0Fsueuv5gZCRAgEFPA97uYfcm+z8qd3MUUsCoCBAjkELDPxuyj73cx+5J9Vdlzl71/3h8BAgRWTWDbXFBcNOZrX/ta+dSnPtXco4suuqicd955G75u37595Y477lj373bv3l127drVXOfwC1xQXJrOCwmEFHDgD9mWkv3gJXdyN0JA7kao12v6vKsbGdFfIHvu+ouZkQABAjEFfL+L2Zfs+6zcyV1MAasiQIBADgH7bMw++n4Xsy/ZV5U9d9n75/0RIEBg1QS21QXFRXPuvvvucvPNN2+5T5v9GejDE9xyyy3lrrvuWjff5ZdfXs4666wt1zhy4GOPPVauuuqqdX/iefEbHHfu3Ln0nF5IgMA4AQf+cfZHq5z94CV3cjdCQO5GqNdr+ryrGxnRXyB77vqLmZEAAQIxBXy/i9mX7Pus3MldTAGrIkCAQA4B+2zMPvp+F7Mv2VeVPXfZ++f9ESBAYNUEtt0FxUWDHnzwwXLrrbeW73znO5v261WvelV5+9vfXs4888yj9vSBBx4oH//4x8vTTz99aNwZZ5xR3ve+95UdO3YsnYXFb1D86Ec/Wn76058emmPxJ6avuOKKcsoppyw9pxcSIDBOwIF/nP3RKmc/eMmd3I0QkLsR6vWaPu/qRkb0F8ieu/5iZiRAgEBMAd/vYvYl+z4rd3IXU8CqCBAgkEPAPhuzj77fxexL9lVlz132/nl/BAgQWDWBbXlB8XCTFpcKDxw4UH7wgx8c+m2FJ5xwQjn55JPLy1/+8qYLhot5fvSjHx26pOi3HK7afwLWS2B6AQf+6Y2XqZD94CV3y6Ri+tfI3fTGKjxfQO6kYoRA9tyNMFWTAAECIwScK0ao12tm32flrp6BESOy526EqZoECBAYIWCfHaFer5l9n5W7egZGjMieuxGmahIgQIDA5gLb+oKiYBAgQGAOAQevOZTba2SkyEEwAAAgAElEQVQ/eMldeybmeIXczaGsxpECcicTIwSy526EqZoECBAYIeBcMUK9XjP7Pit39QyMGJE9dyNM1SRAgMAIAfvsCPV6zez7rNzVMzBiRPbcjTBVkwABAgQ2F3BBUToIECAwsYCD18TAS06f/eAld0sGY+KXyd3EwKbfUEDuBGOEQPbcjTBVkwABAiMEnCtGqNdrZt9n5a6egREjsuduhKmaBAgQGCFgnx2hXq+ZfZ+Vu3oGRozInrsRpmoSIECAwOYCLihKBwECBCYWcPCaGHjJ6bMfvORuyWBM/DK5mxjY9BsKyJ1gjBDInrsRpmoSIEBghIBzxQj1es3s+6zc1TMwYkT23I0wVZMAAQIjBOyzI9TrNbPvs3JXz8CIEdlzN8JUTQIECBDYXMAFRekgQIDAxAIOXhMDLzl99oOX3C0ZjIlfJncTA5t+QwG5E4wRAtlzN8JUTQIECIwQcK4YoV6vmX2flbt6BkaMyJ67EaZqEiBAYISAfXaEer1m9n1W7uoZGDEie+5GmKpJgAABApsLuKAoHQQIEJhYwMFrYuAlp89+8JK7JYMx8cvkbmJg028oIHeCMUIge+5GmKpJgACBEQLOFSPU6zWz77NyV8/AiBHZczfCVE0CBAiMELDPjlCv18y+z8pdPQMjRmTP3QhTNQkQIEBgcwEXFKWDAAECEws4eE0MvOT02Q9ecrdkMCZ+mdxNDGz6DQXkTjBGCGTP3QhTNQkQIDBCwLlihHq9ZvZ9Vu7qGRgxInvuRpiqSYAAgREC9tkR6vWa2fdZuatnYMSI7LkbYaomAQIECGwu4IKidBAgQGBiAQeviYGXnD77wUvulgzGxC+Tu4mBTb+hgNwJxgiB7LkbYaomAQIERgg4V4xQr9fMvs/KXT0DI0Zkz90IUzUJECAwQsA+O0K9XjP7Pit39QyMGJE9dyNM1SRAgACBzQVcUJQOAgQITCzg4DUx8JLTZz94yd2SwZj4ZXI3MbDpNxSQO8EYIZA9dyNM1SRAgMAIAeeKEer1mtn3WbmrZ2DEiOy5G2GqJgECBEYI2GdHqNdrZt9n5a6egREjsuduhKmaBAgQILC5gAuK0kGAAIGJBRy8JgZecvrsBy+5WzIYE79M7iYGNv2GAnInGCMEsuduhKmaBAgQGCHgXDFCvV4z+z4rd/UMjBiRPXcjTNUkQIDACAH77Aj1es3s+6zc1TMwYkT23I0wVZMAAQIENhdwQVE6CBAgMLGAg9fEwEtOn/3gJXdLBmPil8ndxMCm31BA7gRjhED23I0wVZMAAQIjBJwrRqjXa2bfZ+WunoERI7LnboSpmgQIEBghYJ8doV6vmX2flbt6BkaMyJ67EaZqEiBAgMDmAi4oSgcBAgQmFnDwmhh4yemzH7zkbslgTPwyuZsY2PQbCsidYIwQyJ67EaZqEiBAYISAc8UI9XrN7Pus3NUzMGJE9tyNMFWTAAECIwTssyPU6zWz77NyV8/AiBHZczfCVE0CBAgQ2FzABUXpIECAwMQCDl4TAy85ffaDl9wtGYyJXyZ3EwObfkMBuROMEQLZczfCVE0CBAiMEHCuGKFer5l9n5W7egZGjMieuxGmahIgQGCEgH12hHq9ZvZ9Vu7qGRgxInvuRpiqSYAAAQKbC7igKB0ECBCYWMDBa2LgJafPfvCSuyWDMfHL5G5iYNNvKCB3gjFCIHvuRpiqSYAAgRECzhUj1Os1s++zclfPwIgR2XM3wlRNAgQIjBCwz45Qr9fMvs/KXT0DI0Zkz90IUzUJECBAYHMBFxSlgwABAhMLOHhNDLzk9NkPXnK3ZDAmfpncTQxs+g0F5E4wRghkz90IUzUJECAwQsC5YoR6vWb2fVbu6hkYMSJ77kaYqkmAAIERAvbZEer1mtn3WbmrZ2DEiOy5G2GqJgECBAhsLuCConQQIEBgYgEHr4mBl5w++8FL7pYMxsQvk7uJgU2/oYDcCcYIgey5G2GqJgECBEYIOFeMUK/XzL7Pyl09AyNGZM/dCFM1CRAgMELAPjtCvV4z+z4rd/UMjBiRPXcjTNUkQIAAgc0FXFCUDgIECEws4OA1MfCS02c/eMndksGY+GVyNzGw6TcUkDvBGCGQPXcjTNUkQIDACAHnihHq9ZrZ91m5q2dgxIjsuRthqiYBAgRGCNhnR6jXa2bfZ+WunoERI7LnboSpmgQIECCwuYALitJBgACBiQUcvCYGXnL67AcvuVsyGBO/TO4mBjb9hgJyJxgjBLLnboSpmgQIEBgh4FwxQr1eM/s+K3f1DIwYkT13I0zVJECAwAgB++wI9XrN7Pus3NUzMGJE9tyNMFWTAAECBDYXcEFROggQIDCxgIPXxMBLTp/94CV3SwZj4pfJ3cTApt9QQO4EY4RA9tyNMFWTAAECIwScK0ao12tm32flrp6BESOy526EqZoECBAYIWCfHaFer5l9n5W7egZGjMieuxGmahIgQIDA5gIuKEoHAQIEJhZw8JoYeMnpsx+85G7JYEz8MrmbGNj0GwrInWCMEMieuxGmahIgQGCEgHPFCPV6zez7rNzVMzBiRPbcjTBVkwABAiME7LMj1Os1s++zclfPwIgR2XM3wlRNAgQIENhcwAVF6SBAgMDEAg5eEwMvOX32g5fcLRmMiV8mdxMDm35DAbkTjBEC2XM3wlRNAgQIjBBwrhihXq+ZfZ+Vu3oGRozInrsRpmoSIEBghIB9doR6vWb2fVbu6hkYMSJ77kaYqkmAAAECmwu4oCgdBAgQmFjAwWti4CWnz37wkrslgzHxy+RuYmDTbyggd4IxQiB77kaYqkmAAIERAs4VI9TrNbPvs3JXz8CIEdlzN8JUTQIECIwQsM+OUK/XzL7Pyl09AyNGZM/dCFM1CRAgQGBzARcUpYMAAQITCzh4TQy85PTZD15yt2QwJn6Z3E0MbPoNBeROMEYIZM/dCFM1CRAgMELAuWKEer1m9n1W7uoZGDEie+5GmKpJgACBEQL22RHq9ZrZ91m5q2dgxIjsuRthqiYBAgQIbC7ggqJ0ECBAYGIBB6+JgZecPvvBS+6WDMbEL5O7iYFNv6GA3AnGCIHsuRthqiYBAgRGCDhXjFCv18y+z8pdPQMjRmTP3QhTNQkQIDBCwD47Qr1eM/s+K3f1DIwYkT13I0zVJECAAIHNBVxQlA4CBAhMLODgNTHwktNnP3jJ3ZLBmPhlcjcxsOk3FJA7wRghkD13I0zVJECAwAgB54oR6vWa2fdZuatnYMSI7LkbYaomAQIERgjYZ0eo12tm32flrp6BESOy526EqZoECBAgsLmAC4rSQYAAgYkFHLwmBl5y+uwHL7lbMhgTv0zuJgY2/YYCcicYIwSy526EqZoECBAYIeBcMUK9XjP7Pit39QyMGJE9dyNM1SRAgMAIAfvsCPV6zez7rNz9/+zdcazmVZ0f/sPMWNndmVXZXTusu1ibrAbbFJmxurRjTJNC2lppqVaGpdlIsm1trckSmkAW6x+ktiwlDkmLiWQ1tY0bNUYmENLRVBKKZSwVuv5hi11JbMUMkaWIqMV1YH555rdz68C9c+48nOd+PudzXzfxH+Y855zv6/Pe7zlnc/I8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4IKidBAgQGDFAg5eKwZesvvqBy+5WzIYK/6Y3K0YWPfrCsidYEQIVM9dhKkxCRAgECHgXBGh3h+z+jord/0MRLSonrsIU2MSIEAgQsA6G6HeH7P6Oit3/QxEtKieuwhTYxIgQIDAxgIuKEoHAQIEVizg4LVi4CW7r37wkrslg7Hij8ndioF1v66A3AlGhED13EWYGpMAAQIRAs4VEer9Mauvs3LXz0BEi+q5izA1JgECBCIErLMR6v0xq6+zctfPQESL6rmLMDUmAQIECGwssK0vKP74xz9u3/nOd9ozzzyzJvSKV7yi7d27t5177rlbkpvvfve77amnnmrPPvtsO378+Mkxf+EXfqH9yq/8Stu1a9eWzMEgBAisVsDBa7W+y/Ze/eAld8smY7Wfk7vV+up9fQG5k4wIgeq5izA1JgECBCIEnCsi1PtjVl9n5a6fgYgW1XMXYWpMAgQIRAhYZyPU+2NWX2flrp+BiBbVcxdhakwCBAgQ2FhgW15Q/Na3vtXuvvvu9u1vf3tDmfPPP7+94x3vaK9//euH5+fEiRPt6NGj7T/8h//QFpck1/s755xz2pve9KaTc/j5n//54XPQIQECWyfg4LV11mczUvWDl9ydTRq2rq3cbZ21kf6fgNxJQ4RA9dxFmBqTAAECEQLOFRHq/TGrr7Ny189ARIvquYswNSYBAgQiBKyzEer9Mauvs3LXz0BEi+q5izA1JgECBAhsLLDtLigeOXKk3XvvvZvOxIEDB9rll1++6fa9ht///vfbv/k3/6Z973vf6zU9+e+Li4pXXHFF+/Vf//VNtdeIAIF8Ag5e+WqymFH1g5fcyV2EgNxFqPfH9L7rG2kxXqB67saL6ZEAAQI5Bezvctal+jord3KXU8CsCBAgUEPAOpuzjvZ3OetSfVbVc1e9fp6PAAECswlsqwuKX/7yl9tdd9111jW69NJL2+J/L/Xv6aefbr/7u7+79lPOZ9Pf4pLiJZdccjYf0ZYAgSQCDvxJCvGCaVQ/eMmd3EUIyF2Een9M77u+kRbjBarnbryYHgkQIJBTwP4uZ12qr7NyJ3c5BcyKAAECNQSssznraH+Xsy7VZ1U9d9Xr5/kIECAwm8C2uaD41FNPtVtuuaU999xzp9Vo//797bLLLmt79uxpi283XHy74oMPPnham8W3GF533XXt1a9+9dL1Xfys82233daOHTt2Wh8/+7M/e/IbGn/t136tvexlL2vf/e5323/8j/+xPfLII6e127lzZ/tn/+yftUV7fwQIzCXgwJ+zXtUPXnIndxECcheh3h/T+65vpMV4geq5Gy+mRwIECOQUsL/LWZfq66zcyV1OAbMiQIBADQHrbM462t/lrEv1WVXPXfX6eT4CBAjMJrBtLijefffd7f777z+tPht9K+FDDz3UPvOZz5zW9q1vfWt717vetXR91+vzoosuar/xG79x8mecX/j39a9/vX3yk5887T//pb/0l9rf/tt/e+k5+CABAjECDvwx7r1Rqx+85K6XgJh/l7sY9+0+qtxt9wTEPH/13MWoGpUAAQJbL+BcsfXmmxmx+jord5tJwda3qZ67rRc1IgECBGIErLMx7r1Rq6+zctdLQMy/V89djKpRCRAgQGAjgW1xQfH5559vH/7wh9szzzyz5nDgwIGT31y40d+RI0dOfpviqb9zzz23fehDH2q7du1aKk2///u/3/7gD/5g7bOvfOUr2w033NB27NixYX8v/MzevXvbb//2b5/xM0tNzocIEFipgIPXSnmX7rz6wUvulo7GSj8odyvl1fkGAnInGhEC1XMXYWpMAgQIRAg4V0So98esvs7KXT8DES2q5y7C1JgECBCIELDORqj3x6y+zspdPwMRLarnLsLUmAQIECCwscC2uKD4+OOPt4985CNrCotvLLz++uvbeeedt6HM008/3W6++ebTfhL6mmuuaRdeeOFZ52nx88633npre+KJJ9Y++573vKe9+c1vPmNfjz76aPvYxz621mb37t3txhtvbIufe/ZHgMA8Ag5eOWtV/eAld3IXISB3Eer9Mb3v+kZajBeonrvxYnokQIBATgH7u5x1qb7Oyp3c5RQwKwIECNQQsM7mrKP9Xc66VJ9V9dxVr5/nI0CAwGwC2+KC4n333dfuueeetdps5tsLF5cKDx061BaXG0/9HTx4sO3bt++sa7zo6/bbb2//+3//77XPXnXVVe3iiy8+Y1///b//9/Zv/+2/XWuzuKD4wQ9+0DconnUFfIBArIADf6z/RqNXP3jJndxFCMhdhHp/TO+7vpEW4wWq5268mB4JECCQU8D+Lmddqq+zcid3OQXMigABAjUErLM562h/l7Mu1WdVPXfV6+f5CBAgMJvAtriguLicuLikeOpv//797corr+zW6oWfu+iii9rVV1/d/dxGDZ577rmT3364+MnpM/2086nPr/cNii4oLs3vgwTCBBz4w+jPOHD1g5fcyV2EgNxFqPfH9L7rG2kxXqB67saL6ZEAAQI5Bezvctal+jord3KXU8CsCBAgUEPAOpuzjvZ3OetSfVbVc1e9fp6PAAECswm4oHiGio2+oHi24fjyl7/c7rrrrrWP+QbFsxXUnkAOAQf+HHV44SyqH7zkTu4iBOQuQr0/pvdd30iL8QLVczdeTI8ECBDIKWB/l7Mu1ddZuZO7nAJmRYAAgRoC1tmcdbS/y1mX6rOqnrvq9fN8BAgQmE1gW1xQPHz4cHvggQfWarOZn1deNL777rvb/fffv/a5l/oNimcTjqeffrr97u/+bjt+/Pjax/7qX/2r7bLLLjubbrQlQCCBgAN/giKsM4XqBy+5k7sIAbmLUO+P6X3XN9JivED13I0X0yMBAgRyCtjf5axL9XVW7uQup4BZESBAoIaAdTZnHe3vctal+qyq5656/TwfAQIEZhMof0HxxIkT7dChQ+3xxx9fq83Bgwfbvn37urV65JFH2ic+8Ym1dlt1QfF//I//0f79v//3p11OXPw09E033dRe9rKXdeetAQECuQQc+HPV41viT2sAACAASURBVNRsqh+85E7uIgTkLkK9P6b3Xd9Ii/EC1XM3XkyPBAgQyClgf5ezLtXXWbmTu5wCZkWAAIEaAtbZnHW0v8tZl+qzqp676vXzfAQIEJhNYFtcULztttvasWPH1mqz2QuK3/zmN9sdd9yx9rnRFxSfeuqptvgZ58Xlw8XfD37wg/aNb3yjPfPMM6fl6Jxzzmkf+MAH2q/8yq/Mli/zJUCgtebAnzMG1Q9ecid3EQJyF6HeH9P7rm+kxXiB6rkbL6ZHAgQI5BSwv8tZl+rrrNzJXU4BsyJAgEANAetszjra3+WsS/VZVc9d9fp5PgIECMwm4ILiGSq26guKi8uIH//4x8+YmZ/7uZ9r73vf+9qf/tN/erZsmS8BAn8i4MCfMwrVD15yJ3cRAnIXod4f0/uub6TFeIHquRsvpkcCBAjkFLC/y1mX6uus3MldTgGzIkCAQA0B62zOOtrf5axL9VlVz131+nk+AgQIzCbgguIZKrbqC4ov7H+9qezevbv91m/9VvvlX/7l2bJlvgQI/ImAA3/OKFQ/eMmd3EUIyF2Een9M77u+kRbjBarnbryYHgkQIJBTwP4uZ12qr7NyJ3c5BcyKAAECNQSssznraH+Xsy7VZ1U9d9Xr5/kIECAwm4ALimeo2KovKH7rW99qH/3oR9viJ5x37drVfvKTn2w4m/e85z3tzW9+82z5Ml8CBPzEc9oMVD94+X805Yye3OWsS/VZyV31Cud8vuq5y6luVgQIEBgv4Fwx3nREj9XXWbkbkZLxfVTP3XgxPRIgQCCngHU2Z12qr7NyJ3c5BcyKAAECBLZSwAXFM2iv+oLiekN/97vfbffdd1/7r//1v77on//+3//77dd+7ddWlo+HHnpoZX3rmMB2FviHd2znp8/77B/7B3nnNmJmcjdCcXwfcjfeVI99AbnrG2kxXqB67saL6ZEAAQI5BZwrctal+jord3KXU8CsCBAgUEPAOpuzjvZ3OetSfVbVc1e9fp6PAAECC4H9+/dPA7EtLijeeuut7YknnlgrylVXXdUuvvjibpG+8Y1vtI9//ONr7S666KJ29dVXdz83osFivocOHWrHjx9f6+6XfumX2nXXXdd27NgxYogX9eGC4kpYdUqgOfDnDEH1g5fcyV2EgNxFqPfH9L7rG2kxXqB67saL6ZEAAQI5Bezvctal+jord3KXU8CsCBAgUEPAOpuzjvZ3OetSfVbVc1e9fp6PAAECCwEXFJPl4HOf+1x78MEH12b17ne/u73lLW/pzvKee+45+W2Gp/628oLiYsyvf/3r7ZOf/OTa+Iufgr722mvb3r17u3PXgACBPAK+uj5PLX56Jn4yIWddqs9K7qpXOOfzyV3OulSfVfXcVa+f5yNAgMApAefZnFmovs7KndzlFDArAgQI1BCwzuaso/1dzrpUn1X13FWvn+cjQIDAbALlv0FxUZBlLxou+7lRIThx4kT78Ic/3L7//e+vdfme97ynvfnNbx41hH4IENgCAQf+LUBeYojqBy+5WyIUW/ARudsCZEO8SEDuhCJCoHruIkyNSYAAgQgB54oI9f6Y1ddZuetnIKJF9dxFmBqTAAECEQLW2Qj1/pjV11m562cgokX13EWYGpMAAQIENhbYFhcUDx8+3B544IE1hc1+E+ILP7f4aswrr7xyqTwtfqr51M81L74J8eUvf3m3n8UFxdtuu60dO3Zsre3Bgwfbvn37up/VgACBPAIOXnlq8dMzqX7wkju5ixCQuwj1/pjed30jLcYLVM/deDE9EiBAIKeA/V3OulRfZ+VO7nIKmBUBAgRqCFhnc9bR/i5nXarPqnruqtfP8xEgQGA2gW1xQfHhhx9un/70p9dqs3v37nbjjTe2nTt3blivxeXAW265pT355JNrbZa9HPjss8+2m2666bQLitdff30777zzzpgXFxRn+z8n8yWwvoADf85kVD94yZ3cRQjIXYR6f0zvu76RFuMFquduvJgeCRAgkFPA/i5nXaqvs3IndzkFzIoAAQI1BKyzOetof5ezLtVnVT131evn+QgQIDCbwLa4oLj4BsJDhw6t1WbxDYbXXntt27t374b1euqpp9rNN9/cFpcEF3+Lz7z//e9vF1xwwVnX+Ic//OHJn2r+6W9QvO6669qrX/3qM/b1/PPPn/zcM888s9bummuuaRdeeOFZz8EHCBCIE3Dgj7M/08jVD15yJ3cRAnIXod4f0/uub6TFeIHquRsvpkcCBAjkFLC/y1mX6uus3MldTgGzIkCAQA0B62zOOtrf5axL9VlVz131+nk+AgQIzCawLS4orvdtiG984xvbe9/73g3rdeedd7ajR4+u/ftmvnVxo87Wu2j4+te/vv3Wb/3WGfPywm9+XFyS3Mw3L84WQvMlUF3AgT9nhasfvORO7iIE5C5CvT+m913fSIvxAtVzN15MjwQIEMgpYH+Xsy7V11m5k7ucAmZFgACBGgLW2Zx1tL/LWZfqs6qeu+r183wECBCYTWBbXFBcFOVLX/pS+8IXvnBafS699NK2+N8L/77yla+0z3/+86f95wMHDrTLL7/8RW0Xlx8X7R955JG2a9eu9va3v33db1n85Cc/2b7+9a9vavxFo8cee6x99KMfXfvWxcV/+6Vf+qW2+ObFHTt2zJYz8yWwrQUc+HOWv/rBS+7kLkJA7iLU+2N63/WNtBgvUD1348X0SIAAgZwC9nc561J9nZU7ucspYFYECBCoIWCdzVlH+7ucdak+q+q5q14/z0eAAIHZBLbNBcVnn3223XTTTadd+FsU6w1veMPJi4d79uxpP/rRj9oXv/jFtvjmwp/+W1wIXHxz4ate9aoX1fe+++5r99xzz9p/X3zL4Q033PCiti/8medTH/jFX/zF9tf+2l87eanxZS97WXv66afbos//9t/+24vG+sf/+B+3P/Nn/sxsGTNfAttewIE/ZwSqH7zkTu4iBOQuQr0/pvdd30iL8QLVczdeTI8ECBDIKWB/l7Mu1ddZuZO7nAJmRYAAgRoC1tmcdbS/y1mX6rOqnrvq9fN8BAgQmE1g21xQXBTma1/7WvvUpz511jW64oor2iWXXLLu544cOdLuvffe0/7t4MGDbd++fS9q/wd/8Aft93//9896/MUH/vJf/svtb/2tv7XUZ32IAIFYAQf+WP+NRq9+8JI7uYsQkLsI9f6Y3nd9Iy3GC1TP3XgxPRIgQCCngP1dzrpUX2flTu5yCpgVAQIEaghYZ3PW0f4uZ12qz6p67qrXz/MRIEBgNoFtdUFxUZyjR4+2O++8c9N12uhnoE91cPjw4fbAAw+c1t8111zTLrzwwnXHWPwU9L/7d//uRd/kuNGEFt/I+Df/5t9sb3vb2zY9Zw0JEMgl4MCfqx6nZlP94CV3chchIHcR6v0xve/6RlqMF6ieu/FieiRAgEBOAfu7nHWpvs7KndzlFDArAgQI1BCwzuaso/1dzrpUn1X13FWvn+cjQIDAbALb7oLiokDHjh1rd911V3v00Uc3rNdrX/va9s53vvPkTy+f6e+xxx5rt99+e3vuuedONjv//PPbBz7wgbZr164NP3b8+PGT37p4//33tx//+MfrtltcTHzTm9508uenf+7nfm62XJkvAQI/JeDAnzMO1Q9ecid3EQJyF6HeH9P7rm+kxXiB6rkbL6ZHAgQI5BSwv8tZl+rrrNzJXU4BsyJAgEANAetszjra3+WsS/VZVc9d9fp5PgIECMwmsC0vKJ4q0uJS4eOPP96+973vnfxGw507d7Y9e/a017zmNWe8YPjCIi/6+cEPfnDykuJ55513Vhn47ne/2/7oj/6o/eQnP1n73C/8wi+0X/7lX247duw4q740JkAgp4ADf866VD94yZ3cRQjIXYR6f0zvu76RFuMFquduvJgeCRAgkFPA/i5nXaqvs3IndzkFzIoAAQI1BKyzOetof5ezLtVnVT131evn+QgQIDCbwLa+oDhbscyXAIE5BRz4c9at+sFL7uQuQkDuItT7Y3rf9Y20GC9QPXfjxfRIgACBnAL2dznrUn2dlTu5yylgVgQIEKghYJ3NWUf7u5x1qT6r6rmrXj/PR4AAgdkEXFCcrWLmS4DAdAIO/DlLVv3gJXdyFyEgdxHq/TG97/pGWowXqJ678WJ6JECAQE4B+7ucdam+zsqd3OUUMCsCBAjUELDO5qyj/V3OulSfVfXcVa+f5yNAgMBsAi4ozlYx8yVAYDoBB/6cJat+8JI7uYsQkLsI9f6Y3nd9Iy3GC1TP3XgxPRIgQCCngP1dzrpUX2flTu5yCpgVAQIEaghYZ3PW0f4uZ12qz6p67qrXz/MRIEBgNgEXFGermPkSIDCdgAN/zpJVP3jJndxFCMhdhHp/TO+7vpEW4wWq5268mB4JECCQU8D+Lmddqq+zcid3OQXMigABAjUErLM562h/l7Mu1WdVPXfV6+f5CBAgMJuAC4qzVcx8CRCYTsCBP2fJqh+85E7uIgTkLkK9P6b3Xd9Ii/EC1XM3XkyPBAgQyClgf5ezLtXXWbmTu5wCZkWAAIEaAtbZnHW0v8tZl+qzqp676vXzfAQIEJhNwAXF2SpmvgQITCfgwJ+zZNUPXnIndxECcheh3h/T+65vpMV4geq5Gy+mRwIECOQUsL/LWZfq66zcyV1OAbMiQIBADQHrbM462t/lrEv1WVXPXfX6eT4CBAjMJuCC4mwVM18CBKYTcODPWbLqBy+5k7sIAbmLUO+P6X3XN9JivED13I0X0yMBAgRyCtjf5axL9XVW7uQup4BZESBAoIaAdTZnHe3vctal+qyq5656/TwfAQIEZhNwQXG2ipkvAQLTCTjw5yxZ9YOX3MldhIDcRaj3x/S+6xtpMV6geu7Gi+mRAAECOQXs73LWpfo6K3dyl1PArAgQIFBDwDqbs472dznrUn1W1XNXvX6ejwABArMJuKA4W8XMlwCB6QQc+HOWrPrBS+7kLkJA7iLU+2N63/WNtBgvUD1348X0SIAAgZwC9nc561J9nZU7ucspYFYECBCoIWCdzVlH+7ucdak+q+q5q14/z0eAAIHZBFxQnK1i5kuAwHQCDvw5S1b94CV3chchIHcR6v0xve/6RlqMF6ieu/FieiRAgEBOAfu7nHWpvs7KndzlFDArAgQI1BCwzuaso/1dzrpUn1X13FWvn+cjQIDAbAIuKM5WMfMlQGA6AQf+nCWrfvCSO7mLEJC7CPX+mN53fSMtxgtUz914MT0SIEAgp4D9Xc66VF9n5U7ucgqYFQECBGoIWGdz1tH+Lmddqs+qeu6q18/zESBAYDYBFxRnq5j5EiAwnYADf86SVT94yZ3cRQjIXYR6f0zvu76RFuMFquduvJgeCRAgkFPA/i5nXaqvs3IndzkFzIoAAQI1BKyzOetof5ezLtVnVT131evn+QgQIDCbgAuKs1XMfAkQmE7AgT9nyaofvORO7iIE5C5CvT+m913fSIvxAtVzN15MjwQIEMgpYH+Xsy7V11m5k7ucAmZFgACBGgLW2Zx1tL/LWZfqs6qeu+r183wECBCYTcAFxdkqZr4ECEwn4MCfs2TVD15yJ3cRAnIXod4f0/uub6TFeIHquRsvpkcCBAjkFLC/y1mX6uus3MldTgGzIkCAQA0B62zOOtrf5axL9VlVz131+nk+AgQIzCbgguJsFTNfAgSmE3Dgz1my6gcvuZO7CAG5i1Dvj+l91zfSYrxA9dyNF9MjAQIEcgrY3+WsS/V1Vu7kLqeAWREgQKCGgHU2Zx3t73LWpfqsqueuev08HwECBGYTcEFxtoqZLwEC0wk48OcsWfWDl9zJXYSA3EWo98f0vusbaTFeoHruxovpkQABAjkF7O9y1qX6Oit3cpdTwKwIECBQQ8A6m7OO9nc561J9VtVzV71+no8AAQKzCbigOFvFzJcAgekEHPhzlqz6wUvu5C5CQO4i1Ptjet/1jbQYL1A9d+PF9EiAAIGcAvZ3OetSfZ2VO7nLKWBWBAgQqCFgnc1ZR/u7nHWpPqvquateP89HgACB2QRcUJytYuZLgMB0Ag78OUtW/eAld3IXISB3Eer9Mb3v+kZajBeonrvxYnokQIBATgH7u5x1qb7Oyp3c5RQwKwIECNQQsM7mrKP9Xc66VJ9V9dxVr5/nI0CAwGwCLijOVjHzJUBgOgEH/pwlq37wkju5ixCQuwj1/pjed30jLcYLVM/deDE9EiBAIKeA/V3OulRfZ+VO7nIKmBUBAgRqCFhnc9bR/i5nXarPqnruqtfP8xEgQGA2ARcUZ6uY+RIgMJ2AA3/OklU/eMmd3EUIyF2Een9M77u+kRbjBarnbryYHgkQIJBTwP4uZ12qr7NyJ3c5BcyKAAECNQSssznraH+Xsy7VZ1U9d9Xr5/kIECAwm4ALirNVzHwJEJhOwIE/Z8mqH7zkTu4iBOQuQr0/pvdd30iL8QLVczdeTI8ECBDIKWB/l7Mu1ddZuZO7nAJmRYAAgRoC1tmcdbS/y1mX6rOqnrvq9fN8BAgQmE3ABcXZKma+BAhMJ+DAn7Nk1Q9ecid3EQJyF6HeH9P7rm+kxXiB6rkbL6ZHAgQI5BSwv8tZl+rrrNzJXU4BsyJAgEANAetszjra3+WsS/VZVc9d9fp5PgIECMwm4ILibBUzXwIEphNw4M9ZsuoHL7mTuwgBuYtQ74/pfdc30mK8QPXcjRfTIwECBHIK2N/lrEv1dVbu5C6ngFkRIECghoB1Nmcd7e9y1qX6rKrnrnr9PB8BAgRmE3BBcbaKmS8BAtMJOPDnLFn1g5fcyV2EgNxFqPfH9L7rG2kxXqB67saL6ZEAAQI5Bezvctal+jord3KXU8CsCBAgUEPAOpuzjvZ3OetSfVbVc1e9fp6PAAECswm4oDhbxcyXAIHpBBz4c5as+sFL7uQuQkDuItT7Y3rf9Y20GC9QPXfjxfRIgACBnAL2dznrUn2dlTu5yylgVgQIEKghYJ3NWUf7u5x1qT6r6rmrXj/PR4AAgdkEXFCcrWLmS4DAdAIO/DlLVv3gJXdyFyEgdxHq/TG97/pGWowXqJ678WJ6JECAQE4B+7ucdam+zsqd3OUUMCsCBAjUELDO5qyj/V3OulSfVfXcVa+f5yNAgMBsAi4ozlYx8yVAYDoBB/6cJat+8JI7uYsQkLsI9f6Y3nd9Iy3GC1TP3XgxPRIgQCCngP1dzrpUX2flTu5yCpgVAQIEaghYZ3PW0f4uZ12qz6p67qrXz/MRIEBgNgEXFGermPkSIDCdgAN/zpJVP3jJndxFCMhdhHp/TO+7vpEW4wWq5268mB4JECCQU8D+Lmddqq+zcid3OQXMigABAjUErLM562h/l7Mu1WdVPXfV6+f5CBAgMJuAC4qzVcx8CRCYTsCBP2fJqh+85E7uIgTkLkK9P6b3Xd9Ii/EC1XM3XkyPBAgQyClgf5ezLtXXWbmTu5wCZkWAAIEaAtbZnHW0v8tZl+qzqp676vXzfAQIEJhNwAXF2SpmvgQITCfgwJ+zZNUPXnIndxECcheh3h/T+65vpMV4geq5Gy+mRwIECOQUsL/LWZfq66zcyV1OAbMiQIBADQHrbM462t/lrEv1WVXPXfX6eT4CBAjMJuCC4mwVM18CBKYTcODPWbLqBy+5k7sIAbmLUO+P6X3XN9JivED13I0X0yMBAgRyCtjf5axL9XVW7uQup4BZESBAoIaAdTZnHe3vctal+qyq5656/TwfAQIEZhNwQXG2ipkvAQLTCTjw5yxZ9YOX3MldhIDcRaj3x/S+6xtpMV6geu7Gi+mRAAECOQXs73LWpfo6K3dyl1PArAgQIFBDwDqbs472dznrUn1W1XNXvX6ejwABArMJuKA4W8XMlwCB6QQc+HOWrPrBS+7kLkJA7iLU+2N63/WNtBgvUD1348X0SIAAgZwC9nc561J9nZU7ucspYFYECBCoIWCdzVlH+7ucdak+q+q5q14/z0eAAIHZBFxQnK1i5kuAwHQCDvw5S1b94CV3chchIHcR6v0xve/6RlqMF6ieu/FieiRAgEBOAfu7nHWpvs7KndzlFDArAgQI1BCwzuaso/1dzrpUn1X13FWvn+cjQIDAbAIuKM5WMfMlQGA6AQf+nCWrfvCSO7mLEJC7CPX+mN53fSMtxgtUz914MT0SIEAgp4D9Xc66VF9n5U7ucgqYFQECBGoIWGdz1tH+Lmddqs+qeu6q18/zESBAYDYBFxRnq5j5EiAwnYADf86SVT94yZ3cRQjIXYR6f0zvu76RFuMFquduvJgeCRAgkFPA/i5nXaqvs3IndzkFzIoAAQI1BKyzOetof5ezLtVnVT131evn+QgQIDCbgAuKs1XMfAkQmE7AgT9nyaofvORO7iIE5C5CvT+m913fSIvxAtVzN15MjwQIEMgpYH+Xsy7V11m5k7ucAmZFgACBGgLW2Zx1tL/LWZfqs6qeu+r183wECBCYTcAFxdkqZr4ECEwn4MCfs2TVD15yJ3cRAnIXod4f0/uub6TFeIHquRsvpkcCBAjkFLC/y1mX6uus3MldTgGzIkCAQA0B62zOOtrf5axL9VlVz131+nk+AgQIzCbgguJsFTNfAgSmE3Dgz1my6gcvuZO7CAG5i1Dvj+l91zfSYrxA9dyNF9MjAQIEcgrY3+WsS/V1Vu7kLqeAWREgQKCGgHU2Zx3t73LWpfqsqueuev08HwECBGYTcEFxtoqZLwEC0wk48OcsWfWDl9zJXYSA3EWo98f0vusbaTFeoHruxovpkQABAjkF7O9y1qX6Oit3cpdTwKwIECBQQ8A6m7OO9nc561J9VtVzV71+no8AAQKzCbigOFvFzJcAgekEHPhzlqz6wUvu5C5CQO4i1Ptjet/1jbQYL1A9d+PF9EiAAIGcAvZ3OetSfZ2VO7nLKWBWBAgQqCFgnc1ZR/u7nHWpPqvquateP89HgACB2QRcUJytYuZLgMB0Ag78OUtW/eAld3IXISB3Eer9Mb3v+kZajBeonrvxYnokQIBATgH7u5x1qb7Oyp3c5RQwKwIECNQQsM7mrKP9Xc66VJ9V9dxVr5/nI0CAwGwCLijOVjHzJUBgOgEH/pwlq37wkju5ixCQuwj1/pjed30jLcYLVM/deDE9EiBAIKeA/V3OulRfZ+VO7nIKmBUBAgRqCFhnc9bR/i5nXarPqnruqtfP8xEgQGA2ARcUZ6uY+RIgMJ2AA3/OklU/eMmd3EUIyF2Een9M77u+kRbjBarnbryYHgkQIJBTwP4uZ12qr7NyJ3c5BcyKAAECNQSssznraH+Xsy7VZ1U9d9Xr5/kIECAwm4ALirNVzHwJEJhOwIE/Z8mqH7zkTu4iBOQuQr0/pvdd30iL8QLVczdeTI8ECBDIKWB/l7Mu1ddZuZO7nAJmRYAAgRoC1tmcdbS/y1mX6rOqnrvq9fN8BAgQmE3ABcXZKma+BAhMJ+DAn7Nk1Q9ecid3EQJyF6HeH9P7rm+kxXiB6rkbL6ZHAgQI5BSwv8tZl+rrrNzJXU4BsyJAgEANAetszjra3+WsS/VZVc9d9fp5PgIECMwm4ILibBUzXwIEphNw4M9ZsuoHL7mTuwgBuYtQ74/pfdc30mK8QPXcjRfTIwECBHIK2N/lrEv1dVbu5C6ngFkRIECghoB1Nmcd7e9y1qX6rKrnrnr9PB8BAgRmE3BBcbaKmS8BAtMJOPDnLFn1g5fcyV2EgNxFqPfH9L7rG2kxXqB67saL6ZEAAQI5Bezvctal+jord3KXU8CsCBAgUEPAOpuzjvZ3OetSfVbVc1e9fp6PAAECswm4oDhbxcyXAIHpBBz4c5as+sFL7uQuQkDuItT7Y3rf9Y20GC9QPXfjxfRIgACBnAL2dznrUn2dlTu5yylgVgQIEKghYJ3NWUf7u5x1qT6r6rmrXj/PR4AAgdkEXFCcrWLmS4DAdAIO/DlLVv3gJXdyFyEgdxHq/TG97/pGWowXqJ678WJ6JECAQE4B+7ucdam+zsqd3OUUMCsCBAjUELDO5qyj/V3OulSfVfXcVa+f5yNAgMBsAi4ozlYx8yVAYDoBB/6cJat+8JI7uYsQkLsI9f6Y3nd9Iy3GC1TP3XgxPRIgQCCngP1dzrpUX2flTu5yCpgVAQIEaghYZ3PW0f4uZ12qz6p67qrXz/MRIEBgNgEXFGermPkSIDCdgAN/zpJVP3jJndxFCMhdhHp/TO+7vpEW4wWq5268mB4JECCQU8D+Lmddqq+zcid3OQXMigABAjUErLM562h/l7Mu1WdVPXfV6+f5CBAgMJuAC4qzVcx8CRCYTsCBP2fJqh+85E7uIgTkLkK9P6b3Xd9Ii/EC1XM3XkyPBAgQyClgf5ezLtXXWbmTu5wCZkWAAIEaAtbZnHW0v8tZl+qzqp676vXzfAQIEJhNwAXF2SpmvgQITCfgwJ+zZNUPXnIndxECcheh3h/T+65vpMV4geq5Gy+mRwIECOQUsL/LWZfq66zcyV1OAbMiQIBADQHrbM462t/lrEv1WVXPXfX6eT4CBAjMJuCC4mwVM18CBKYTcODPWbLqBy+5k7sIAbmLUO+P6X3XN9JivED13I0X0yMBAgRyCtjf5axL9XVW7uQup4BZESBAoIaAdTZnHe3vctal+qyq5656/TwfAQIEZhNwQXG2ipkvAQLTCTjw5yxZ9YOX3MldhIDcRaj3x/S+6xtpMV6geu7Gi+mRAAECOQXs73LWpfo6K3dyl1PArAgQIFBDwDqbs472dznrUn1W1XNXvX6ejwABArMJuKA4W8XMlwCB6QQc+HOWrPrBS+7kLkJA7iLU+2N63/WNtBgvUD1348X0SIAAgZwC9nc561J9nZU7ucspYFYECBCoIWCdzVlH+7ucdak+q+q5q14/z0eAAIHZBFxQnK1i5kuAwHQCDvw5S1b94CV3chchIHcR6v0xve/6RlqMQAXtRAAAIABJREFUF6ieu/FieiRAgEBOAfu7nHWpvs7KndzlFDArAgQI1BCwzuaso/1dzrpUn1X13FWvn+cjQIDAbAIuKM5WMfMlQGA6AQf+nCWrfvCSO7mLEJC7CPX+mN53fSMtxgtUz914MT0SIEAgp4D9Xc66VF9n5U7ucgqYFQECBGoIWGdz1tH+Lmddqs+qeu6q18/zESBAYDaBbX1B8cc//nH7zne+05555pm1ur3iFa9oe/fubeeee+6W1PKpp55qi/89++yz7Sc/+cnJ/+3Zs6e95jWvabt3796SORiEAIHVCjjwr9Z32d6rH7zkbtlkrPZzcrdaX72vLyB3khEhUD13EabGJECAQISAc0WEen/M6uus3PUzENGieu4iTI1JgACBCAHrbIR6f8zq66zc9TMQ0aJ67iJMjUmAAAECGwtsywuK3/rWt9rdd9/dvv3tb28oc/7557d3vOMd7fWvf/3w/Jw4caIdPXq0feELX2j/9//+3zPO4V3vele74IILhs9BhwQIbJ2Ag9fWWZ/NSNUPXnJ3NmnYurZyt3XWRvp/AnInDREC1XMXYWpMAgQIRAg4V0So98esvs7KXT8DES2q5y7C1JgECBCIELDORqj3x6y+zspdPwMRLarnLsLUmAQIECCwscC2u6B45MiRdu+99246EwcOHGiXX375ptv3Gn7/+99vt99++8lvTdzs30UXXdSuuuqqtmPHjs1+RDsCBBIJOHglKsZPTaX6wUvu5C5CQO4i1Ptjet/1jbQYL1A9d+PF9EiAAIGcAvZ3OetSfZ2VO7nLKWBWBAgQqCFgnc1ZR/u7nHWpPqvquateP89HgACB2QS21QXFL3/5y+2uu+466xpdeumlbfG/l/q3uJT4r/7Vv2rHjx8/665e97rXtfe9733tnHPOOevP+gABArECDvyx/huNXv3gJXdyFyEgdxHq/TG97/pGWowXqJ678WJ6JECAQE4B+7ucdam+zsqd3OUUMCsCBAjUELDO5qyj/V3OulSfVfXcVa+f5yNAgMBsAtvmguLicuAtt9zSnnvuudNqtH///nbZZZe1PXv2tMW3Gy6+XfHBBx88rc3iUuB1113XXv3qVy9d38XPOi/Gf/LJJ0/r40/9qT/V/sbf+Bvtz/25P9de/vKXn/z3xU8/P/LIIy8aa/EtihdffPHSc/BBAgRiBBz4Y9x7o1Y/eMldLwEx/y53Me7bfVS52+4JiHn+6rmLUTUqAQIEtl7AuWLrzTczYvV1Vu42k4Ktb1M9d1svakQCBAjECFhnY9x7o1ZfZ+Wul4CYf6+euxhVoxIgQIDARgLb5oLi3Xff3e6///7THK644op2ySWXvMjmoYceap/5zGdO++9vfetb27ve9a6lk7Ren2984xvbb/7mb677081f/epX22c/+9nTxtu9e3f74Ac/6Keel66CDxKIEXDwinHvjVr94CV3vQTE/Lvcxbhv91HlbrsnIOb5q+cuRtWoBAgQ2HoB54qtN9/MiNXXWbnbTAq2vk313G29qBEJECAQI2CdjXHvjVp9nZW7XgJi/r167mJUjUqAAAECGwlsiwuKzz//fPvwhz/cnnnmmTWHAwcOtMsvv3zDZBw5cuTktyme+jv33HPbhz70obZr166zTtPi2xNvvfXW9sQTT6x99pWvfGW74YYbznjZ8HOf+9xp3+a4Y8eOdv3117dXvepVZz0HHyBAIE7AwSvO/kwjVz94yZ3cRQjIXYR6f0zvu76RFuMFquduvJgeCRAgkFPA/i5nXaqvs3IndzkFzIoAAQI1BKyzOetof5ezLtVnVT131evn+QgQIDCbwLa4oPj444+3j3zkI2u1Wfxk8+Ki33nnnbdhvZ5++ul28803n/aT0Ndcc0278MILz7rGzz77bLvpppva8ePH1z67mb4WPzm9mMOpz21m3mc9OR8gQGDlAg78KydeaoDqBy+5WyoWK/+Q3K2c2ADrCMidWEQIVM9dhKkxCRAgECHgXBGh3h+z+jord/0MRLSonrsIU2MSIEAgQsA6G6HeH7P6Oit3/QxEtKieuwhTYxIgQIDAxgLb4oLifffd1+655541hc18e+HiWw8PHTrUFpcbT/0dPHiw7du376zz9MMf/vDkNzj+9EXDG2+8sf38z//8GftaXJL8F//iX7TFXBZ/L3/5y9vv/M7vtJ/5mZ856zn4AAECcQIOXnH2Zxq5+sFL7uQuQkDuItT7Y3rf9Y20GC9QPXfjxfRIgACBnAL2dznrUn2dlTu5yylgVgQIEKghYJ3NWUf7u5x1qT6r6rmrXj/PR4AAgdkEtsUFxcXlxMUlxVN/+/fvb1deeWW3Vi/83EUXXdSuvvrq7ude2GBxwfBf/+t/ffKy4+JbEE/9VPPu3bvP2NfiYuM//+f/fO1bHH2D4lnT+wCBFAIO/CnK8KJJVD94yZ3cRQjIXYR6f0zvu76RFuMFquduvJgeCRAgkFPA/i5nXaqvs3IndzkFzIoAAQI1BKyzOetof5ezLtVnVT131evn+QgQIDCbgAuKZ6jYqAuKy4bi2LFj7bbbblv7BsXFxcbFNy/u2bNn2S59jgCBAAEH/gD0TQxZ/eAld5sIQUATuQtAN2STOyGIEKieuwhTYxIgQCBCwLkiQr0/ZvV1Vu76GYhoUT13EabGJECAQISAdTZCvT9m9XVW7voZiGhRPXcRpsYkQIAAgY0FtsUFxcOHD7cHHnhgTeGqq65qF198cTcXd999d7v//vvX2i37DYrdgTZo8NnPfrZ99atfXfvX173ude0f/aN/tGx3PkeAQJCAg1cQfGfY6gcvuZO7CAG5i1Dvj+l91zfSYrxA9dyNF9MjAQIEcgrY3+WsS/V1Vu7kLqeAWREgQKCGgHU2Zx3t73LWpfqsqueuev08HwECBGYTKH9BcfHzyocOHTr588qn/g4ePNj27dvXrdUjjzzSPvGJT6y128oLik888US79dZb1749cTGJv/f3/l77C3/hL3TnrQEBArkEHPhz1ePUbKofvORO7iIE5C5CvT+m913fSIvxAtVzN15MjwQIEMgpYH+Xsy7V11m5k7ucAmZFgACBGgLW2Zx1tL/LWZfqs6qeu+r183wECBCYTWBbXFBc/Ezy4ueST/1t9oLiN7/5zXbHHXesfW6rLiguLlXecsst7cknn1wb+xd/8RfbP/2n/7QtfubZHwECcwk48OesV/WDl9zJXYSA3EWo98f0vusbaTFeoHruxovpkQABAjkF7O9y1qX6Oit3cpdTwKwIECBQQ8A6m7OO9nc561J9VtVzV71+no8AAQKzCbigeIaKRV1QvPPOO9vRo0fXZnbOOee0f/JP/kn71V/91dnyZb4ECLTWHPhzxqD6wUvu5C5CQO4i1Ptjet/1jbQYL1A9d+PF9EiAAIGcAvZ3OetSfZ2VO7nLKWBWBAgQqCFgnc1ZR/u7nHWpPqvquateP89HgACB2QRcUDxDxSIuKH7lK19pn//850+b1YEDB9rll18+W7bMlwCBPxFw4M8ZheoHL7mTuwgBuYtQ74/pfdc30mK8QPXcjRfTIwECBHIK2N/lrEv1dVbu5C6ngFkRIECghoB1Nmcd7e9y1qX6rKrnrnr9PB8BAgRmE3BB8QwV2+oLil//+tfbJz/5ydNm5KedZ/s/KfMl8GIBB/6cqah+8JI7uYsQkLsI9f6Y3nd9Iy3GC1TP3XgxPRIgQCCngP1dzrpUX2flTu5yCpgVAQIEaghYZ3PW0f4uZ12qz6p67qrXz/MRIEBgNgEXFM9Qsa28oPi//tf/ah/96EfbiRMn1ma0c+fO9ju/8zttz549W5Krhx56aEvGMQiB7SbwD+/Ybk88x/N+7B/MMc9lZyl3y8qt9nNyt1pfva8vIHeSESFQPXcRpsYkQIBAhIBzRYR6f8zq66zc9TMQ0aJ67iJMjUmAAIEIAetshHp/zOrrrNz1MxDRonruIkyNSYAAga0W2L9//1YPufR42+KC4q233tqeeOKJNaSrrrqqXXzxxV20b3zjG+3jH//4WruLLrqoXX311d3PnW2DP/qjP2of+chH2vHjx9c+es4557Rrr7227d2792y7W7q9C4pL0/kggTMKOHjlDEj1g5fcyV2EgNxFqPfH9L7rG2kxXqB67saL6ZEAAQI5Bezvctal+jord3KXU8CsCBAgUEPAOpuzjvZ3OetSfVbVc1e9fp6PAAECCwEXFJPl4HOf+1x78MEH12b17ne/u73lLW/pzvKee+5p991331q7VVxQ/OEPf9j+5b/8l+2P//iP18ZZXE583/ve1173utd156gBAQL5BfxkQs4aVf/qermTuwgBuYtQ74/pfdc30mK8QPXcjRfTIwECBHIK2N/lrEv1dVbu5C6ngFkRIECghoB1Nmcd7e9y1qX6rKrnrnr9PB8BAgRmEyj/DYqLgix70XDZz202BItvTFxcTnzmmWdO+8hv/uZvtj//5//8ZrvRjgCB5AIO/DkLVP3gJXdyFyEgdxHq/TG97/pGWowXqJ678WJ6JECAQE4B+7ucdam+zsqd3OUUMCsCBAjUELDO5qyj/V3OulSfVfXcVa+f5yNAgMBsAtviguLhw4fbAw88sFabzX4T4gs/t/hqzCuvvHJIjU+cONEOHTrUHn/88dP6+7t/9++2v/gX/+KQMXRCgEAOAQf+HHV44SyqH7zkTu4iBOQuQr0/pvdd30iL8QLVczdeTI8ECBDIKWB/l7Mu1ddZuZO7nAJmRYAAgRoC1tmcdbS/y1mX6rOqnrvq9fN8BAgQmE1gW1xQfPjhh9unP/3ptdrs3r273XjjjW3nzp0b1mtxgfCWW25pTz755FqbgwcPtn379r3kGi/6/r3f+732h3/4h6f19df/+l9vf+Wv/JWX3L8OCBDIJeDAn6sep2ZT/eAld3IXISB3Eer9Mb3v+kZajBeonrvxYnokQIBATgH7u5x1qb7Oyp3c5RQwKwIECNQQsM7mrKP9Xc66VJ9V9dxVr5/nI0CAwGwC2+KC4rFjx05+W+Gpv3POOadde+21be/evRvW66mnnmo333xzW1wmXPwtPvP+97+/XXDBBS+5xp/97GfbV7/61dP6edvb3tbe+c53vuS+dUCAQD4BB/58NVnMqPrBS+7kLkJA7iLU+2N63/WNtBgvUD1348X0SIAAgZwC9nc561J9nZU7ucspYFYECBCoIWCdzVlH+7ucdak+q+q5q14/z0eAAIHZBLbFBcX1vg3xjW98Y3vve9+7Yb3uvPPOdvTo0bV/38y3Lm6m+F/4whfal770pdOajvzp6M3MQRsCBLZWwIF/a703O1r1g5fcbTYJW9tO7rbW22j/v4DcSUKEQPXcRZgakwABAhECzhUR6v0xq6+zctfPQESL6rmLMDUmAQIEIgSssxHq/TGrr7Ny189ARIvquYswNSYBAgQIbCywLS4oLh5/cSlwcTnwp/8uvfTStvjfC/++8pWvtM9//vOn/ecDBw60yy+//EVtF5cfF+0feeSRtmvXrvb2t799w29ZXK/fN73pTe03fuM3ZJQAgcICDl45i1v94CV3chchIHcR6v0xve/6RlqMF6ieu/FieiRAgEBOAfu7nHWpvs7KndzlFDArAgQI1BCwzuaso/1dzrpUn1X13FWvn+cjQIDAbALb5oLis88+22666aZ2/Pjx02r0hje84eTFwz179rQf/ehH7Ytf/GJ7+OGHT2uzY8eOdv3117dXvepVL6rvfffd1+655561/774KegbbrjhRW0XFxg/8YlPvOjzl1122cn/duqnpHsBWsx/Mec/+2f/bK+pfydAIImAA3+SQrxgGtUPXnIndxECcheh3h/T+65vpMV4geq5Gy+mRwIECOQUsL/LWZfq66zcyV1OAbMiQIBADQHrbM462t/lrEv1WVXPXfX6eT4CBAjMJrBtLiguCvO1r32tfepTnzrrGl1xxRXtkksuWfdzR44caffee+9p/3bw4MG2b9++0/7b4cOH2wMPPHDWY6/3gd7PUw8ZRCcECAwTcOAfRjm0o+oHL7kbGpdhncndMEodnYWA3J0FlqbDBKrnbhiUjggQIJBcwLkiZ4Gqr7NyJ3c5BcyKAAECNQSssznraH+Xsy7VZ1U9d9Xr5/kIECAwm8C2uqC4KM7Ro0fbnXfeuek6bfQz0Kc6WO/i4TXXXNMuvPDC08ZYfMvi4tsWR/xddNFF7eqrrx7RlT4IENgCAQf+LUBeYojqBy+5WyIUW/ARudsCZEO8SEDuhCJCoHruIkyNSYAAgQgB54oI9f6Y1ddZuetnIKJF9dxFmBqTAAECEQLW2Qj1/pjV11m562cgokX13EWYGpMAAQIENhbYdhcUFxTHjh1rd911V3v00Uc3lHnta1/b3vnOd7YLLrjgjPl57LHH2u23396ee+65k+3OP//89oEPfKDt2rXrtM+t902Lywbz13/919vf+Tt/Z9mP+xwBAlss4OC1xeCbHK76wUvuNhmELW4md1sMbriTAnInCBEC1XMXYWpMAgQIRAg4V0So98esvs7KXT8DES2q5y7C1JgECBCIELDORqj3x6y+zspdPwMRLarnLsLUmAQIECCwscC2vKB4imNxqfDxxx9v3/ve99rx48fbzp072549e9prXvOaF10wPFOIFv384Ac/OHlJ8bzzzpM3AgQInCbg4JUzENUPXnIndxECcheh3h/T+65vpMV4geq5Gy+mRwIECOQUsL/LWZfq66zcyV1OAbMiQIBADQHrbM462t/lrEv1WVXPXfX6eT4CBAjMJrCtLyjOVizzJUBgTgEH/px1q37wkju5ixCQuwj1/pjed30jLcYLVM/deDE9EiBAIKeA/V3OulRfZ+VO7nIKmBUBAgRqCFhnc9bR/i5nXarPqnruqtfP8xEgQGA2ARcUZ6uY+RIgMJ2AA3/OklU/eMmd3EUIyF2Een9M77u+kRbjBarnbryYHgkQIJBTwP4uZ12qr7NyJ3c5BcyKAAECNQSssznraH+Xsy7VZ1U9d9Xr5/kIECAwm4ALirNVzHwJEJhOwIE/Z8mqH7zkTu4iBOQuQr0/pvdd30iL8QLVczdeTI8ECBDIKWB/l7Mu1ddZuZO7nAJmRYAAgRoC1tmcdbS/y1mX6rOqnrvq9fN8BAgQmE3ABcXZKma+BAhMJ+DAn7Nk1Q9ecid3EQJyF6HeH9P7rm+kxXiB6rkbL6ZHAgQI5BSwv8tZl+rrrNzJXU4BsyJAgEANAetszjra3+WsS/VZVc9d9fp5PgIECMwm4ILibBUzXwIEphNw4M9ZsuoHL7mTuwgBuYtQ74/pfdc30mK8QPXcjRfTIwECBHIK2N/lrEv1dVbu5C6ngFkRIECghoB1Nmcd7e9y1qX6rKrnrnr9PB8BAgRmE3BBcbaKmS8BAtMJOPDnLFn1g5fcyV2EgNxFqPfH9L7rG2kxXqB67saL6ZEAAQI5Bezvctal+jord3KXU8CsCBAgUEPAOpuzjvZ3OetSfVbVc1e9fp6PAAECswm4oDhbxcyXAIHpBBz4c5as+sFL7uQuQkDuItT7Y3rf9Y20GC9QPXfjxfRIgACBnAL2dznrUn2dlTu5yylgVgQIEKghYJ3NWUf7u5x1qT6r6rmrXj/PR4AAgdkEXFCcrWLmS4DAdAIO/DlLVv3gJXdyFyEgdxHq/TG97/pGWowXqJ678WJ6JECAQE4B+7ucdam+zsqd3OUUMCsCBAjUELDO5qyj/V3OulSfVfXcVa+f5yNAgMBsAi4ozlYx8yVAYDoBB/6cJat+8JI7uYsQkLsI9f6Y3nd9Iy3GC1TP3XgxPRIgQCCngP1dzrpUX2flTu5yCpgVAQIEaghYZ3PW0f4uZ12qz6p67qrXz/MRIEBgNgEXFGermPkSIDCdgAN/zpJVP3jJndxFCMhdhHp/TO+7vpEW4wWq5268mB4JECCQU8D+Lmddqq+zcid3OQXMigABAjUErLM562h/l7Mu1WdVPXfV6+f5CBAgMJuAC4qzVcx8CRCYTsCBP2fJqh+85E7uIgTkLkK9P6b3Xd9Ii/EC1XM3XkyPBAgQyClgf5ezLtXXWbmTu5wCZkWAAIEaAtbZnHW0v8tZl+qzqp676vXzfAQIEJhNwAXF2SpmvgQITCfgwJ+zZNUPXnIndxECcheh3h/T+65vpMV4geq5Gy+mRwIECOQUsL/LWZfq66zcyV1OAbMiQIBADQHrbM462t/lrEv1WVXPXfX6eT4CBAjMJuCC4mwVM18CBKYTcODPWbLqBy+5k7sIAbmLUO+P6X3XN9JivED13I0X0yMBAgRyCtjf5axL9XVW7uQup4BZESBAoIaAdTZnHe3vctal+qyq5656/TwfAQIEZhNwQXG2ipkvAQLTCTjw5yxZ9YOX3MldhIDcRaj3x/S+6xtpMV6geu7Gi+mRAAECOQXs73LWpfo6K3dyl1PArAgQIFBDwDqbs472dznrUn1W1XNXvX6ejwABArMJuKA4W8XMlwCB6QQc+HOWrPrBS+7kLkJA7iLU+2N63/WNtBgvUD1348X0SIAAgZwC9nc561J9nZU7ucspYFYECBCoIWCdzVlH+7ucdak+q+q5q14/z0eAAIHZBFxQnK1i5kuAwHQCDvw5S1b94CV3chchIHcR6v0xve/6RlqMF6ieu/FieiRAgEBOAfu7nHWpvs7KndzlFDArAgQI1BCwzuaso/1dzrpUn1X13FWvn+cjQIDAbAIuKM5WMfMlQGA6AQf+nCWrfvCSO7mLEJC7CPX+mN53fSMtxgtUz914MT0SIEAgp4D9Xc66VF9n5U7ucgqYFQECBGoIWGdz1tH+Lmddqs+qeu6q18/zESBAYDYBFxRnq5j5EiAwnYADf86SVT94yZ3cRQjIXYR6f0zvu76RFuMFquduvJgeCRAgkFPA/i5nXaqvs3IndzkFzIoAAQI1BKyzOetof5ezLtVnVT131evn+QgQIDCbgAuKs1XMfAkQmE7AgT9nyaofvORO7iIE5C5CvT+m913fSIvxAtVzN15MjwQIEMgpYH+Xsy7V11m5k7ucAmZFgACBGgLW2Zx1tL/LWZfqs6qeu+r183wECBCYTcAFxdkqZr4ECEwn4MCfs2TVD15yJ3cRAnIXod4f0/uub6TFeIHquRsvpkcCBAjkFLC/y1mX6uus3MldTgGzIkCAQA0B62zOOtrf5axL9VlVz131+nk+AgQIzCbgguJsFTNfAgSmE3Dgz1my6gcvuZO7CAG5i1Dvj+l91zfSYrxA9dyNF9MjAQIEcgrY3+WsS/V1Vu7kLqeAWREgQKCGgHU2Zx3t73LWpfqsqueuev08HwECBGYTcEFxtoqZLwEC0wk48OcsWfWDl9zJXYSA3EWo98f0vusbaTFeoHruxovpkQABAjkF7O9y1qX6Oit3cpdTwKwIECBQQ8A6m7OO9nc561J9VtVzV71+no8AAQKzCbigOFvFzJcAgekEHPhzlqz6wUvu5C5CQO4i1Ptjet/1jbQYL1A9d+PF9EiAAIGcAvZ3OetSfZ2VO7nLKWBWBAgQqCFgnc1ZR/u7nHWpPqvquateP89HgACB2QRcUJytYuZLgMB0Ag78OUtW/eAld3IXISB3Eer9Mb3v+kZajBeonrvxYnokQIBATgH7u5x1qb7Oyp3c5RQwKwIECNQQsM7mrKP9Xc66VJ9V9dxVr5/nI0CAwGwCLijOVjHzJUBgOgEH/pwlq37wkju5ixCQuwj1/pjed30jLcYLVM/deDE9EiBAIKeA/V3OulRfZ+VO7nIKmBUBAgRqCFhnc9bR/i5nXarPqnruqtfP8xEgQGA2ARcUZ6uY+RIgMJ2AA3/OklU/eMmd3EUIyF2Een9M77u+kRbjBarnbryYHgkQIJBTwP4uZ12qr7NyJ3c5BcyKAAECNQSssznraH+Xsy7VZ1U9d9Xr5/kIECAwm4ALirNVzHwJEJhOwIE/Z8mqH7zkTu4iBOQuQr0/pvdd30iL8QLVczdeTI8ECBDIKWB/l7Mu1ddZuZO7nAJmRYAAgRoC1tmcdbS/y1mX6rOqnrvq9fN8BAgQmE3ABcXZKma+BAhMJ+DAn7Nk1Q9ecid3EQJyF6HeH9P7rm+kxXiB6rkbL6ZHAgQI5BSwv8tZl+rrrNzJXU4BsyJAgEANAetszjra3+WsS/VZVc9d9fp5PgIECMwm4ILibBUzXwIEphNw4M9ZsuoHL7mTuwgBuYtQ74/pfdc30mK8QPXcjRfTIwECBHIK2N/lrEv1dVbu5C6ngFkRIECghoB1Nmcd7e9y1qX6rKrnrnr9PB8BAgRmE3BBcbaKmS8BAtMJOPDnLFn1g5fcyV2EgNxFqPfH9L7rG2kxXqB67saL6ZEAAQI5Bezvctal+jord3KXU8CsCBAgUEPAOpuzjvZ3OetSfVbVc1e9fp6PAAECswm4oDhbxcyXAIHpBBz4c5as+sFL7uQuQkDuItT7Y3rf9Y20GC9QPXfjxfRIgACBnAL2dznrUn2dlTu5yylgVgQIEKghYJ3NWUf7u5x1qT6r6rmrXj/PR4AAgdkEXFCcrWLmS4DAdAIO/DlLVv3gJXdyFyEgdxHq/TG97/pGWowXqJ678WJ6JECAQE4B+7ucdam+zsqd3OUUMCsCBAjUELDO5qyj/V3OulSfVfXcVa+f5yNAgMBsAi4ozlYx8yVAYDoBB/6cJat+8JI7uYsQkLsI9f6Y3nd9Iy3GC1TP3XgxPRIgQCCngP1dzrpUX2flTu5yCpgVAQIEaghYZ3PW0f4uZ12qz6p67qrXz/MRIEBgNgEXFGermPkSIDCdgAN/zpJVP3jJndxFCMhdhHp/TO+7vpEW4wWq5268mB4JECCQU8D+Lmddqq+zcid3OQXMigABAjUErLM562h/l7Mu1WdVPXfV6+f5CBAgMJuAC4qzVcx8CRCYTsCBP2fJqh+85E6laW7zAAAgAElEQVTuIgTkLkK9P6b3Xd9Ii/EC1XM3XkyPBAgQyClgf5ezLtXXWbmTu5wCZkWAAIEaAtbZnHW0v8tZl+qzqp676vXzfAQIEJhNwAXF2SpmvgQITCfgwJ+zZNUPXnIndxECcheh3h/T+65vpMV4geq5Gy+mRwIECOQUsL/LWZfq66zcyV1OAbMiQIBADQHrbM462t/lrEv1WVXPXfX6eT4CBAjMJuCC4mwVM18CBKYTcODPWbLqBy+5k7sIAbmLUO+P6X3XN9JivED13I0X0yMBAgRyCtjf5axL9XVW7uQup4BZESBAoIaAdTZnHe3vctal+qyq5656/TwfAQIEZhNwQXG2ipkvAQLTCTjw5yxZ9YOX3MldhIDcRaj3x/S+6xtpMV6geu7Gi+mRAAECOQXs73LWpfo6K3dyl1PArAgQIFBDwDqbs472dznrUn1W1XNXvX6ejwABArMJuKA4W8XMlwCB6QQc+HOWrPrBS+7kLkJA7iLU+2N63/WNtBgvUD1348X0SIAAgZwC9nc561J9nZU7ucspYFYECBCoIWCdzVlH+7ucdak+q+q5q14/z0eAAIHZBFxQnK1i5kuAwHQCDvw5S1b94CV3chchIHcR6v0xve/6RlqMF6ieu/FieiRAgEBOAfu7nHWpvs7KndzlFDArAgQI1BCwzuaso/1dzrpUn1X13FWvn+cjQIDAbAIuKM5WMfMlQGA6AQf+nCWrfvCSO7mLEJC7CPX+mN53fSMtxgtUz914MT0SIEAgp4D9Xc66VF9n5U7ucgqYFQECBGoIWGdz1tH+Lmddqs+qeu6q18/zESBAYDYBFxRnq5j5EiAwnYADf86SVT94yZ3cRQjIXYR6f0zvu76RFuMFquduvJgeCRAgkFPA/i5nXaqvs3IndzkFzIoAAQI1BKyzOetof5ezLtVnVT131evn+QgQIDCbgAuKs1XMfAkQmE7AgT9nyaofvORO7iIE5C5CvT+m913fSIvxAtVzN15MjwQIEMgpYH+Xsy7V11m5k7ucAmZFgACBGgLW2Zx1tL/LWZfqs6qeu+r183wECBCYTcAFxdkqZr4ECEwn4MCfs2TVD15yJ3cRAnIXod4f0/uub6TFeIHquRsvpkcCBAjkFLC/y1mX6uus3MldTgGzIkCAQA0B62zOOtrf5axL9VlVz131+nk+AgQIzCbgguJsFTNfAgSmE3Dgz1my6gcvuZO7CAG5i1Dvj+l91zfSYrxA9dyNF9MjAQIEcgrY3+WsS/V1Vu7kLqeAWREgQKCGgHU2Zx3t73LWpfqsqueuev08HwECBGYTcEFxtoqZLwEC0wk48OcsWfWDl9zJXYSA3EWo98f0vusbaTFeoHruxovpkQABAjkF7O9y1qX6Oit3cpdTwKwIECBQQ8A6m7OO9nc561J9VtVzV71+no8AAQKzCbigOFvFzJcAgekEHPhzlqz6wUvu5C5CQO4i1Ptjet/1jbQYL1A9d+PF9EiAAIGcAvZ3OetSfZ2VO7nLKWBWBAgQqCFgnc1ZR/u7nHWpPqvquateP89HgACB2QRcUJytYuZLgMB0Ag78OUtW/eAld3IXISB3Eer9Mb3v+kZajBeonrvxYnokQIBATgH7u5x1qb7Oyp3c5RQwKwIECNQQsM7mrKP9Xc66VJ9V9dxVr5/nI0CAwGwCLijOVjHzJUBgOgEH/pwlq37wkju5ixCQuwj1/pjed30jLcYLVM/deDE9EiBAIKeA/V3OulRfZ+VO7nIKmBUBAgRqCFhnc9bR/i5nXarPqnruqtfP8xEgQGA2ARcUZ6uY+RIgMJ2AA3/OklU/eMmd3EUIyF2Een9M77u+kRbjBarnbryYHgkQIJBTwP4uZ12qr7NyJ3c5BcyKAAECNQSssznraH+Xsy7VZ1U9d9Xr5/kIECAwm4ALirNVzHwJEJhOwIE/Z8mqH7zkTu4iBOQuQr0/pvdd30iL8QLVczdeTI8ECBDIKWB/l7Mu1ddZuZO7nAJmRYAAgRoC1tmcdbS/y1mX6rOqnrvq9fN8BAgQmE3ABcXZKma+BAhMJ+DAn7Nk1Q9ecid3EQJyF6HeH9P7rm+kxXiB6rkbL6ZHAgQI5BSwv8tZl+rrrNzJXU4BsyJAgEANAetszjra3+WsS/VZVc9d9fp5PgIECMwm4ILibBUzXwIEphNw4M9ZsuoHL7mTuwgBuYtQ74/pfdc30mK8QPXcjRfTIwECBHIK2N/lrEv1dVbu5C6ngFkRIECghoB1Nmcd7e9y1qX6rKrnrnr9PB8BAgRmE3BBcbaKmS8BAtMJOPDnLFn1g5fcyV2EgNxFqPfH9L7rG2kxXqB67saL6ZEAAQI5Bezvctal+jord3KXU8CsCBAgUEPAOpuzjvZ3OetSfVbVc1e9fp6PAAECswm4oDhbxcyXAIHpBBz4c5as+sFL7uQuQkDuItT7Y3rf9Y20GC9QPXfjxfRIgACBnAL2dznrUn2dlTu5yylgVgQIEKghYJ3NWUf7u5x1qT6r6rmrXj/PR4AAgdkEXFCcrWLmS4DAdAIO/DlLVv3gJXdyFyEgdxHq/TG97/pGWowXqJ678WJ6JECAQE4B+7ucdam+zsqd3OUUMCsCBAjUELDO5qyj/V3OulSfVfXcVa+f5yNAgMBsAi4ozlYx8yVAYDoBB/6cJat+8JI7uYsQkLsI9f6Y3nd9Iy3GC1TP3XgxPRIgQCCngP1dzrpUX2flTu5yCpgVAQIEaghYZ3PW0f4uZ12qz6p67qrXz/MRIEBgNgEXFGermPkSIDCdgAN/zpJVP3jJndxFCMhdhHp/TO+7vpEW4wWq5268mB4JECCQU8D+Lmddqq+zcid3OQXMigABAjUErLM562h/l7Mu1WdVPXfV6+f5CBAgMJvAtr6g+OMf/7h95zvfac8888xa3V7xile0vXv3tnPPPTesln/8x3/cnn/++dA5hD28gQkUFHDgz1nU6gcvuZO7CAG5i1Dvj+l91zfSYrxA9dyNF9MjAQIEcgrY3+WsS/V1Vu7kLqeAWREgQKCGgHU2Zx3t73LWpfqsqueuev08HwECBGYT2JYXFL/1rW+1u+++u33729/esF7nn39+e8c73tFe//rXb0lNT5w40f7wD/+w/af/9J/a//yf/7Pt3r27ffCDH2w7duzYkvENQoDA6gQc+Fdn+1J6rn7wkruXko7VfVbuVmer540F5E46IgSq5y7C1JgECBCIEHCuiFDvj1l9nZW7fgYiWlTPXYSpMQkQIBAhYJ2NUO+PWX2dlbt+BiJaVM9dhKkxCRAgQGBjgW13QfHIkSPt3nvv3XQmDhw40C6//PJNtz/bhk888UT7z//5P7f/8l/+S3vuuefWPr64oHjjjTe2nTt3nm2X2hMgkEzAwStZQf5kOtUPXnIndxECcheh3h/T+65vpMV4geq5Gy+mRwIECOQUsL/LWZfq66zcyV1OAbMiQIBADQHrbM462t/lrEv1WVXPXfX6eT4CBAjMJrCtLih++ctfbnfddddZ1+jSSy9ti/+N+lv8hPNXv/rVk9+W+H/+z/9Zt1vfoDhKWz8E4gUc+ONrsN4Mqh+85E7uIgTkLkK9P6b3Xd9Ii/EC1XM3XkyPBAgQyClgf5ezLtXXWbmTu5wCZkWAAIEaAtbZnHW0v8tZl+qzqp676vXzfAQIEJhNYNtcUHzqqafaLbfcctq3FC6KtX///nbZZZe1PXv2tO9///snv13xwQcfPK2O55xzTrvuuuvaq1/96pdU38cee6zdc8897dFHH+3244Jil0gDAtMIOPDnLFX1g5fcyV2EgNxFqPfH9L7rG2kxXqB67saL6ZEAAQI5Bezvctal+jord3KXU8CsCBAgUEPAOpuzjvZ3OetSfVbVc1e9fp6PAAECswlsmwuKd999d7v//vtPq88VV1zRLrnkkhfV7KGHHmqf+cxnTvvvb33rW9u73vWul1TfO++8sx09enRTfbiguCkmjQhMIeDAn7NM1Q9ecid3EQJyF6HeH9P7rm+kxXiB6rkbL6ZHAgQI5BSwv8tZl+rrrNzJXU4BsyJAgEANAetszjra3+WsS/VZVc9d9fp5PgIECMwmsC0uKD7//PPtwx/+cHvmmWfW6nPgwIF2+eWXb1ivI0eOnPw2xVN/5557bvvQhz7Udu3atXSNF9+eeN999532+Z/92Z9tb3vb29rP/MzPtMOHD6/9mwuKSzP7IIF0Ag786UpyckLVD15yJ3cRAnIXod4f0/uub6TFeIHquRsvpkcCBAjkFLC/y1mX6uus3MldTgGzIkCAQA0B62zOOtrf5axL9VlVz131+nk+AgQIzCawLS4oPv744+0jH/nIWm0WP9l8/fXXt/POO2/Dej399NPt5ptvPu0noa+55pp24YUXLl3jU9+guBj/TW96U1tckvzVX/3Vk/0tfvb5Yx/72FrfLiguzeyDBNIJOPCnK8nJCVU/eMmd3EUIyF2Een9M77u+kRbjBarnbryYHgkQIJBTwP4uZ12qr7NyJ3c5BcyKAAECNQSssznraH+Xsy7VZ1U9d9Xr5/kIECAwm8C2uKC4+NbCxbcXnvp75Stf2W644Ya2Y8eODet14sSJdujQoba43Hjq7+DBg23fvn1L1/ib3/zmyW9xvOiii1409uLf7rjjjrW+XVBcmtkHCaQTcOBPV5KTE6p+8JI7uYsQkLsI9f6Y3nd9Iy3GC1TP3XgxPRIgQCCngP1dzrpUX2flTu5yCpgVAQIEaghYZ3PW0f4uZ12qz6p67qrXz/MRIEBgNoFtcUHxhT+tvH///nbllVd2a/XCzy0uFl599dXdzy3TwAXFZdR8hsAcAg78OetU/eAld3IXISB3Eer9Mb3v+kZajBeonrvxYnokQIBATgH7u5x1qb7Oyp3c5RQwKwIECNQQsM7mrKP9Xc66VJ9V9dxVr5/nI0CAwGwCLiieoWIuKM4WZ/MlkFPAgT9nXaofvORO7iIE5C5CvT+m913fSIvxAtVzN15MjwQIEMgpYH+Xsy7V11m5k7ucAmZFgACBGgLW2Zx1tL/LWZfqs6qeu+r183wECBCYTWBbXFA8fPhwe+CBB9Zqc9VVV7WLL764W6u777673X///WvtfINil0wDAgTWEXDgzxmL6gcvuZO7CAG5i1Dvj+l91zfSYrxA9dyNF9MjAQIEcgrY3+WsS/V1Vu7kLqeAWREgQKCGgHU2Zx3t73LWpfqsqueuev08HwECBGYTKH9B8cSJE+3QoUPt8ccfX6vNwYMH2759+7q1euSRR9onPvGJtXYuKHbJNCBAYB0BB/6csah+8JI7uYsQkLsI9f6Y3nd9Iy3GC1TP3XgxPRIgQCCngP1dzrpUX2flTu5yCpgVAQIEaghYZ3PW0f4uZ12qz6p67qrXz/MRIEBgNoFtcUHxtttua8eOHVurzWYvKH7zm99sd9xxx9rnXFCcLd7mSyCHgAN/jjq8cBbVD15yJ3cRAnIXod4f0/uub6TFeIHquRsvpkcCBAjkFLC/y1mX6uus3MldTgGzIkCAQA0B62zOOtrf5axL9VlVz131+nk+AgQIzCbgguIZKuaC4mxxNl8COQUc+HPWpfrBS+7kLkJA7iLU+2N63/WNtBgvUD1348X0SIAAgZwC9nc561J9nZU7ucspYFYECBCoIWCdzVlH+7ucdak+q+q5q14/z0eAAIHZBFxQPEPFXFCcLc7mSyCngAN/zrpUP3jJndxFCMhdhHp/TO+7vpEW4wWq5268mB4JECCQU8D+Lmddqq+zcid3OQXMigABAjUErLM562h/l7Mu1WdVPXfV6+f5CBAgMJuAC4pnqNh2u6D40EMPzZZf8yUwhcA//H+/FD/FfLfLJD/2D2o/qdzlrK/c5axL9VnJXfUK53y+6rnLqW5WBAgQGC/gXDHedESP1ddZuRuRkvF9VM/deDE9EiBAIKeAdTZnXaqvs3IndzkFzIoAAQLzC+zfv3+ah3BB8QylckFxmhybKIHUAg5eOcvjwJ+zLtVnJXfVK5zz+eQuZ12qz6p67qrXz/MRIEDglIDzbM4sVF9n5U7ucgqYFQECBGoIWGdz1tH+Lmddqs+qeu6q18/zESBAYCHggmKiHJw4caLdeuut7Yknnlib1VVXXdUuvvji7iy/8Y1vtI9//ONr7S666KJ29dVXdz+3TIMXXobcvXt3++AHP9h27NixTHc+Q4BAIgE/mZCoGD81lepfXS93chchIHcR6v0xve/6RlqMF6ieu/FieiRAgEBOAfu7nHWpvs7KndzlFDArAgQI1BCwzuaso/1dzrpUn1X13FWvn+cjQIDAbALlv0FxUZDPfe5z7cEHH1yrzbvf/e72lre8pVure+65p913331r7VxQ7JJpQIDAOgIO/DljUf3gJXdyFyEgdxHq/TG97/pGWowXqJ678WJ6JECAQE4B+7ucdam+zsqd3OUUMCsCBAjUELDO5qyj/V3OulSfVfXcVa+f5yNAgMBsAtviguKyFw2X/dwyIfANisuo+QyBOQQc+HPWqfrBS+7kLkJA7iLU+2N63/WNtBgvUD1348X0SIAAgZwC9nc561J9nZU7ucspYFYECBCoIWCdzVlH+7ucdak+q+q5q14/z0eAAIHZBLbFBcXDhw+3Bx54YK02m/0mxBd+bvHb3VdeeeVKauyC4kpYdUoghYADf4oyvGgS1Q9ecid3EQJyF6HeH9P7rm+kxXiB6rkbL6ZHAgQI5BSwv8tZl+rrrNzJXU4BsyJAgEANAetszjra3+WsS/VZVc9d9fp5PgIECMwmsC0uKD788MPt05/+9Fptdu/e3W688ca2c+fODet14sSJdsstt7Qnn3xyrc3Bgwfbvn37VlJjFxRXwqpTAikEHPhTlOFFk6h+8JI7uYsQkLsI9f6Y3nd9Iy3GC1TP3XgxPRIgQCCngP1dzrpUX2flTu5yCpgVAQIEaghYZ3PW0f4uZ12qz6p67qrXz/MRIEBgNoFtcUHx2LFj7dChQ2u1Oeecc9q1117b9u7du2G9nnrqqXbzzTe3xUXFxd/iM+9///vbBRdcsJIau6C4EladEkgh4MCfogwvmkT1g5fcyV2EgNxFqPfH9L7rG2kxXqB67saL6ZEAAQI5Bezvctal+jord3KXU8CsCBAgUEPAOpuzjvZ3OetSfVbVc1e9fp6PAAECswlsiwuK630b4hvf+Mb23ve+d8N63Xnnne3o0aNr/76Zb118KcV3QfGl6PksgdwCDvw561P94CV3chchIHcR6v0xve/6RlqMF6ieu/FieiRAgEBOAfu7nHWpvs7KndzlFDArAgQI1BCwzuaso/1dzrpUn1X13FWvn+cjQIDAbALb4oLioihf+tKX2he+8IXT6nPppZe2xf9e+PeVr3ylff7znz/tPx84cKBdfvnlL2q7uPy4aP/II4+0Xbt2tbe//e1LfcuiC4qz/Z+O+RLYvIAD/+attrJl9YOX3G1lmjY/ltxt3krLcQJyN85ST5sXqJ67zUtoSYAAgbkFnCty1q/6Oit3cpdTwKwIECBQQ8A6m7OO9nc561J9VtVzV71+no8AAQKzCWybC4rPPvtsu+mmm9rx48dPq9Eb3vCGkxcP9+zZ0370ox+1L37xi+3hhx8+rc2OHTva9ddf3171qle9qL733Xdfu+eee9b+++KnoG+44YZ1254pHC4ozvZ/OuZLYPMCDvybt9rKltUPXnK3lWna/Fhyt3krLccJyN04Sz1tXqB67jYvoSUBAgTmFnCuyFm/6uus3MldTgGzIkCAQA0B62zOOtrf5axL9VlVz131+nk+AgQIzCawbS4oLgrzta99rX3qU5866xpdccUV7ZJLLln3c0eOHGn33nvvaf928ODBtm/fvrMaxwXFs+LSmMBUAg78OctV/eAld3IXISB3Eer9Mb3v+kZajBeonrvxYnokQIBATgH7u5x1qb7Oyp3c5RQwKwIECNQQsM7mrKP9Xc66VJ9V9dxVr5/nI0CAwGwC2+qC4qI4R48ebXfeeeem67TRz0Cf6uDw4cPtgQceOK2/a665pl144YWbHmPRcL0LijfeeGPbuXPnWfWjMQEC+QQc+PPVZDGj6gcvuZO7CAG5i1Dvj+l91zfSYrxA9dyNF9MjAQIEcgrY3+WsS/V1Vu7kLqeAWREgQKCGgHU2Zx3t73LWpfqsqueuev08HwECBGYT2HYXFBcFOnbsWLvrrrvao48+umG9Xvva17Z3vvOd7YILLjhjTR977LF2++23t+eee+5ku/PPP7994AMfaLt27TqrLLzwguLevXvbb//2b7fFz0v7I0BgbgEH/pz1q37wkju5ixCQuwj1/pjed30jLcYLVM/deDE9EiBAIKeA/V3OulRfZ+VO7nIKmBUBAgRqCFhnc9bR/i5nXarPqnruqtfP8xEgQGA2gW15QfFUkRaXCh9//PH2ve99rx0/fvzktxXu2bOnveY1rzmrC4aLfn7wgx+cvKR43nnnzZYB8yVAYMUCDvwrBl6y++oHL7lbMhgr/pjcrRhY9+sKyJ1gRAhUz12EqTEJECAQIeBcEaHeH7P6Oit3/QxEtKieuwhTYxIgQCBCwDobod4fs/o6K3f9DES0qJ67CFNjEiBAgMDGAtv6gqJgECBAYCsEHLy2Qvnsx6h+8JK7s8/EVnxC7rZC2RgvFJA7mYgQqJ67CFNjEiBAIELAuSJCvT9m9XVW7voZiGhRPXcRpsYkQIBAhIB1NkK9P2b1dVbu+hmIaFE9dxGmxiRAgACBjQVcUJQOAgQIrFjAwWvFwEt2X/3gJXdLBmPFH5O7FQPrfl0BuROMCIHquYswNSYBAgQiBJwrItT7Y1ZfZ+Wun4GIFtVzF2FqTAIECEQIWGcj1PtjVl9n5a6fgYgW1XMXYWpMAgQIENhYwAVF6SBAgMCKBRy8Vgy8ZPfVD15yt2QwVvwxuVsxsO7XFZA7wYgQqJ67CFNjEiBAIELAuSJCvT9m9XVW7voZiGhRPXcRpsYkQIBAhIB1NkK9P2b1dVbu+hmIaFE9dxGmxiRAgACBjQVcUJQOAgQIrFjAwWvFwEt2X/3gJXdLBmPFH5O7FQPrfl0BuROMCIHquYswNSYBAgQiBJwrItT7Y1ZfZ+Wun4GIFtVzF2FqTAIECEQIWGcj1PtjVl9n5a6fgYgW1XMXYWpMAgQIENhYwAVF6SBAgMCKBRy8Vgy8ZPfVD15yt2QwVvwxuVsxsO7XFZA7wYgQqJ67CFNjEiBAIELAuSJCvT9m9XVW7voZiGhRPXcRpsYkQIBAhIB1NkK9P2b1dVbu+hmIaFE9dxGmxiRAgACBjQVcUJQOAgQIrFjAwWvFwEt2X/3gJXdLBmPFH5O7FQPrfl0BuROMCIHquYswNSYBAgQiBJwrItT7Y1ZfZ+Wun4GIFtVzF2FqTAIECEQIWGcj1PtjVl9n5a6fgYgW1XMXYWpMAgQIENhYwAVF6SBAgMCKBRy8Vgy8ZPfVD15yt2QwVvwxuVsxsO7XFZA7wYgQqJ67CFNjEiBAIELAuSJCvT9m9XVW7voZiGhRPXcRpsYkQIBAhIB1NkK9P2b1dVbu+hmIaFE9dxGmxiRAgACBjQVcUJQOAgQIrFjAwWvFwEt2X/3gJXdLBmPFH5O7FQPrfl0BuROMCIHquYswNSYBAgQiBJwrItT7Y1ZfZ+Wun4GIFtVzF2FqTAIECEQIWGcj1PtjVl9n5a6fgYgW1XMXYWpMAgQIENhYwAVF6SBAgMCKBRy8Vgy8ZPfVD15y9/+xdyfwd0z3/8cPFXsoaiti39ckVJHYSmwVW63R1hJtLbU/Eg9aikbTUPEL4hdbqxpbS9LETpDSxBJbG8SeUqQIIhUtwv/xnsf/fn/33u/MPTNzZ+bMnPuax8Ojv5/vzDlnnvMx556Zz5yTMjByPoy4yxmY4kMFiDsCw4WA73HnwpQ6EUAAARcCjCtcqNvr9L2fJe7sMeBiD9/jzoUpdSKAAAIuBOhnXajb6/S9nyXu7DHgYg/f486FKXUigAACCEQLkKBIdCCAAAI5CzDwyhk4ZfG+D7yIu5SBkfNhxF3OwBQfKkDcERguBHyPOxem1IkAAgi4EGBc4ULdXqfv/SxxZ48BF3v4HncuTKkTAQQQcCFAP+tC3V6n7/0scWePARd7+B53LkypEwEEEEAgWoAERaIDAQQQyFmAgVfOwCmL933gRdylDIycDyPucgam+FAB4o7AcCHge9y5MKVOBBBAwIUA4woX6vY6fe9niTt7DLjYw/e4c2FKnQgggIALAfpZF+r2On3vZ4k7ewy42MP3uHNhSp0IIIAAAtECJCgSHQgggEDOAgy8cgZOWbzvAy/iLmVg5HwYcZczMMWHChB3BIYLAd/jzoUpdSKAAAIuBBhXuFC31+l7P0vc2WPAxR6+x50LU+pEAAEEXAjQz7pQt9fpez9L3NljwMUevsedC1PqRAABBBCIFiBBkehAAAEEchZg4JUzcMrifR94EXcpAyPnw4i7nIEpPlSAuCMwXAj4HncuTKkTAQQQcCHAuMKFur1O3/tZ4s4eAy728D3uXJhSJwIIIOBCgH7Whbq9Tt/7WeLOHgMu9vA97lyYUicCCCCAQLQACYpEBwIIIJCzAAOvnIFTFu/7wIu4SxkYOR9G3OUMTPGhAsQdgeFCwPe4c2FKnQgggIALAcYVLtTtdfrezxJ39hhwsYfvcefClDoRQAABFwL0sy7U7XX63s8Sd/YYcLGH73HnwpQ6EUAAAQSiBUhQJDoQQACBnAUYeOUMnLJ43wdexF3KwMj5MOIuZ2CKDxUg7ggMFwK+x50LU+pEAAEEXAgwrnChbq/T936WuLPHgIs9fI87F6bUiQACCLgQoJ91oW6v0/d+lrizx4CLPXyPOxem1IkAAgggEC1AgiLRgQACCOQswMArZ+CUxfs+8CLuUgZGzocRdzkDU3yoAMCdazsAACAASURBVHFHYLgQ8D3uXJhSJwIIIOBCgHGFC3V7nb73s8SdPQZc7OF73LkwpU4EEEDAhQD9rAt1e52+97PEnT0GXOzhe9y5MKVOBBBAAIFoARIUiQ4EEEAgZwEGXjkDpyze94EXcZcyMHI+jLjLGZjiQwWIOwLDhYDvcefClDoRQAABFwKMK1yo2+v0vZ8l7uwx4GIP3+POhSl1IoAAAi4E6GddqNvr9L2fJe7sMeBiD9/jzoUpdSKAAAIIRAuQoEh0IIAAAjkLMPDKGThl8b4PvIi7lIGR82HEXc7AFB8qQNwRGC4EfI87F6bUiQACCLgQYFzhQt1ep+/9LHFnjwEXe/gedy5MqRMBBBBwIUA/60LdXqfv/SxxZ48BF3v4HncuTKkTAQQQQCBagARFogMBBBDIWYCBV87AKYv3feBF3KUMjJwPI+5yBqb4UAHijsBwIeB73LkwpU4EEEDAhQDjChfq9jp972eJO3sMuNjD97hzYUqdCCCAgAsB+lkX6vY6fe9niTt7DLjYw/e4c2FKnQgggAAC0QIkKBIdCCCAQM4CDLxyBk5ZvO8DL+IuZWDkfBhxlzMwxYcKEHcEhgsB3+POhSl1IoAAAi4EGFe4ULfX6Xs/S9zZY8DFHr7HnQtT6kQAAQRcCNDPulC31+l7P0vc2WPAxR6+x50LU+pEAAEEEIgWIEGR6EAAAQRyFmDglTNwyuJ9H3gRdykDI+fDiLucgSk+VIC4IzBcCPgedy5MqRMBBBBwIcC4woW6vU7f+1nizh4DLvbwPe5cmFInAggg4EKAftaFur1O3/tZ4s4eAy728D3uXJhSJwIIIIBAtAAJikQHAgggkLMAA6+cgVMW7/vAi7hLGRg5H0bc5QxM8aECxB2B4ULA97hzYUqdCCCAgAsBxhUu1O11+t7PEnf2GHCxh+9x58KUOhFAAAEXAvSzLtTtdfrezxJ39hhwsYfvcefClDoRQAABBKIFSFAkOhBAAIGcBRh45QycsnjfB17EXcrAyPkw4i5nYIoPFSDuCAwXAr7HnQtT6kQAAQRcCDCucKFur9P3fpa4s8eAiz18jzsXptSJAAIIuBCgn3Whbq/T936WuLPHgIs9fI87F6bUiQACCCAQLUCCItGBAAII5CzAwCtn4JTF+z7wIu5SBkbOhxF3OQNTfKgAcUdguBDwPe5cmFInAggg4EKAcYULdXudvvezxJ09Blzs4XvcuTClTgQQQMCFAP2sC3V7nb73s8SdPQZc7OF73LkwpU4EEEAAgWgBEhSJDgQQQCBnAQZeOQOnLN73gRdxlzIwcj6MuMsZmOJDBYg7AsOFgO9x58KUOhFAAAEXAowrXKjb6/S9nyXu7DHgYg/f486FKXUigAACLgToZ12o2+v0vZ8l7uwx4GIP3+POhSl1IoAAAghEC5CgSHQggAACOQsw8MoZOGXxvg+8iLuUgZHzYcRdzsAUHypA3BEYLgR8jzsXptSJAAIIuBBgXOFC3V6n7/0scWePARd7+B53LkypEwEEEHAhQD/rQt1ep+/9LHFnjwEXe/gedy5MqRMBBBBAIFqABEWiAwEEEMhZgIFXzsApi/d94EXcpQyMnA8j7nIGpvhQAeKOwHAh4HvcuTClTgQQQMCFAOMKF+r2On3vZ4k7ewy42MP3uHNhSp0IIICACwH6WRfq9jp972eJO3sMuNjD97hzYUqdCCCAAALRAiQoEh0IIIBAzgIMvHIGTlm87wMv4i5lYOR8GHGXMzDFhwoQdwSGCwHf486FKXUigAACLgQYV7hQt9fpez9L3NljwMUevsedC1PqRAABBFwI0M+6ULfX6Xs/S9zZY8DFHr7HnQtT6kQAAQQQiBYgQZHoQAABBHIWYOCVM3DK4n0feBF3KQMj58OIu5yBKT5UgLgjMFwI+B53LkypEwEEEHAhwLjChbq9Tt/7WeLOHgMu9vA97lyYUicCCCDgQoB+1oW6vU7f+1nizh4DLvbwPe5cmFInAggggEC0AAmKRAcCCCCQswADr5yBUxbv+8CLuEsZGDkfRtzlDEzxoQLEHYHhQsD3uHNhSp0IIICACwHGFS7U7XX63s8Sd/YYcLGH73HnwpQ6EUAAARcC9LMu1O11+t7PEnf2GHCxh+9x58KUOhFAAAEEogVIUCQ6EEAAgZwFGHjlDJyyeN8HXsRdysDI+TDiLmdgig8VIO4IDBcCvsedC1PqRAABBFwIMK5woW6v0/d+lrizx4CLPXyPOxem1IkAAgi4EKCfdaFur9P3fpa4s8eAiz18jzsXptSJAAIIIBAtQIIi0YEAAgjkLMDAK2fglMX7PvAi7lIGRs6HEXc5A1N8qABxR2C4EPA97lyYUicCCCDgQoBxhQt1e52+97PEnT0GXOzhe9y5MKVOBBBAwIUA/awLdXudvvezxJ09Blzs4XvcuTClTgQQQACBaAESFIkOBBBAIGcBBl45A6cs3veBF3GXMjByPoy4yxmY4kMFiDsCw4WA73HnwpQ6EUAAARcCjCtcqNvr9L2fJe7sMeBiD9/jzoUpdSKAAAIuBOhnXajb6/S9nyXu7DHgYg/f486FKXUigAACCEQLkKBIdCCAAAI5CzDwyhk4ZfG+D7yIu5SBkfNhxF3OwBQfKkDcERguBHyPOxem1IkAAgi4EGBc4ULdXqfv/SxxZ48BF3v4HncuTKkTAQQQcCFAP+tC3V6n7/0scWePARd7+B53LkypEwEEEEAgWoAERaIDAQQQyFmAgVfOwCmL933gRdylDIycDyPucgam+FAB4o7AcCHge9y5MKVOBBBAwIUA4woX6vY6fe9niTt7DLjYw/e4c2FKnQgggIALAfpZF+r2On3vZ4k7ewy42MP3uHNhSp0IIIAAAtECJCgSHQgggEDOAgy8cgZOWbzvAy/iLmVg5HwYcZczMMWHChB3BIYLAd/jzoUpdSKAAAIuBBhXuFC31+l7P0vc2WPAxR6+x50LU+pEAAEEXAjQz7pQt9fpez9L3NljwMUevsedC1PqRAABBBCIFiBBkehAAAEEchZg4JUzcMrifR94EXcpAyPnw4i7nIEpPlSAuCMwXAj4HncuTKkTAQQQcCHAuMKFur1O3/tZ4s4eAy728D3uXJhSJwIIIOBCgH7Whbq9Tt/7WeLOHgMu9vA97lyYUicCCCCAQLQACYpEBwIIIJCzAAOvnIFTFu/7wIu4SxkYOR9G3OUMTPGhAsQdgeFCwPe4c2FKnQgggIALAcYVLtTtdfrezxJ39hhwsYfvcefClDoRQAABFwL0sy7U7XX63s8Sd/YYcLGH73HnwpQ6EUAAAQSiBUhQJDoQQACBnAUYeOUMnLJ43wdexF3KwMj5MOIuZ2CKDxUg7ggMFwK+x50LU+pEAAEEXAgwrnChbq/T936WuLPHgIs9fI87F6bUiQACCLgQoJ91oW6v0/d+lrizx4CLPXyPOxem1IkAAgggEC1AgiLRgQACCOQswMArZ+CUxfs+8CLuUgZGzocRdzkDU3yoAHFHYLgQ8D3uXJhSJwIIIOBCgHGFC3V7nb73s8SdPQZc7OF73LkwpU4EEEDAhQD9rAt1e52+97PEnT0GXOzhe9y5MKVOBBBAAIFoARIUiQ4EEEAgZwEGXjkDpyze94EXcZcyMHI+jLjLGZjiQwWIOwLDhYDvcefClDoRQAABFwKMK1yo2+v0vZ8l7uwx4GIP3+POhSl1IoAAAi4E6GddqNvr9L2fJe7sMeBiD9/jzoUpdSKAAAIIRAuQoEh0IIAAAjkLMPDKGThl8b4PvIi7lIGR82HEXc7AFB8qQNwRGC4EfI87F6bUiQACCLgQYFzhQt1ep+/9LHFnjwEXe/gedy5MqRMBBBBwIUA/60LdXqfv/SxxZ48BF3v4HncuTKkTAQQQQCBagARFogMBBBDIWYCBV87AKYv3feBF3KUMjJwPI+5yBqb4UAHijsBwIeB73LkwpU4EEEDAhQDjChfq9jp972eJO3sMuNjD97hzYUqdCCCAgAsB+lkX6vY6fe9niTt7DLjYw/e4c2FKnQgggAAC0QIkKBIdCCCAQM4CDLxyBk5ZvO8DL+IuZWDkfBhxlzMwxYcKEHcEhgsB3+POhSl1IoAAAi4EGFe4ULfX6Xs/S9zZY8DFHr7HnQtT6kQAAQRcCNDPulC31+l7P0vc2WPAxR6+x50LU+pEAAEEEIgWIEGR6EAAAQRyFmDglTNwyuJ9H3gRdykDI+fDiLucgSk+VIC4IzBcCPgedy5MqRMBBBBwIcC4woW6vU7f+1nizh4DLvbwPe5cmFInAggg4EKAftaFur1O3/tZ4s4eAy728D3uXJhSJwIIIIBAtAAJikQHAgggkLMAA6+cgVMW7/vAi7hLGRg5H0bc5QxM8aECxB2B4ULA97hzYUqdCCCAgAsBxhUu1O11+t7PEnf2GHCxh+9x58KUOhFAAAEXAvSzLtTtdfrezxJ39hhwsYfvcefClDoRQAABBKIFSFAkOhBAAIGcBRh45QycsnjfB17EXcrAyPkw4i5nYIoPFSDuCAwXAr7HnQtT6kQAAQRcCDCucKFur9P3fpa4s8eAiz18jzsXptSJAAIIuBCgn3Whbq/T936WuLPHgIs9fI87F6bUiQACCCAQLUCCItGBAAII5CzAwCtn4JTF+z7wIu5SBkbOhxF3OQNTfKgAcUdguBDwPe5cmFInAggg4EKAcYULdXudvvezxJ09Blzs4XvcuTClTgQQQMCFAP2sC3V7nb73s8SdPQZc7OF73LkwpU4EEEAAgWgBEhSJDgQQQCBnAQZeOQOnLN73gRdxlzIwcj6MuMsZmOJDBYg7AsOFgO9x58KUOhFAAAEXAowrXKjb6/S9nyXu7DHgYg/f486FKXUigAACLgToZ12o2+v0vZ8l7uwx4GIP3+POhSl1IoAAAghEC5CgSHQggAACOQsw8MoZOGXxvg+8iLuUgZHzYcRdzsAUHypA3BEYLgR8jzsXptSJAAIIuBBgXOFC3V6n7/0scWePARd7+B53LkypEwEEEHAhQD/rQt1ep+/9LHFnjwEXe/gedy5MqRMBBBBAIFqABEWiAwEEEMhZgIFXzsApi/d94EXcpQyMnA8j7nIGpvhQAeKOwHAh4HvcuTClTgQQQMCFAOMKF+r2On3vZ4k7ewy42MP3uHNhSp0IIICACwH6WRfq9jp972eJO3sMuNjD97hzYUqdCCCAAALRAiQoEh0IIIBAzgIMvHIGTlm87wMv4i5lYOR8GHGXMzDFhwoQdwSGCwHf486FKXUigAACLgQYV7hQt9fpez9L3NljwMUevsedC1PqRAABBFwI0M+6ULfX6Xs/S9zZY8DFHr7HnQtT6kQAAQQQiBYgQZHoQAABBHIWYOCVM3DK4n0feBF3KQMj58OIu5yBKT5UgLgjMFwI+B53LkypEwEEEHAhwLjChbq9Tt/7WeLOHgMu9vA97lyYUicCCCDgQoB+1oW6vU7f+1nizh4DLvbwPe5cmFInAggggEC0AAmKRAcCCCCQswADr5yBUxbv+8CLuEsZGDkfRtzlDEzxoQLEHYHhQsD3uHNhSp0IIICACwHGFS7U7XX63s8Sd/YYcLGH73HnwpQ6EUAAARcC9LMu1O11+t7PEnf2GHCxh+9x58KUOhFAAAEEogVIUCQ6EEAAgZwFGHjlDJyyeN8HXsRdysDI+TDiLmdgig8VIO4IDBcCvsedC1PqRAABBFwIMK5woW6v0/d+lrizx4CLPXyPOxem1IkAAgi4EKCfdaFur9P3fpa4s8eAiz18jzsXptSJAAIIIBAtQIIi0YEAAgjkLMDAK2fglMX7PvAi7lIGRs6HEXc5A1N8qABxR2C4EPA97lyYUicCCCDgQoBxhQt1e52+97PEnT0GXOzhe9y5MKVOBBBAwIUA/awLdXudvvezxJ09Blzs4XvcuTClTgQQQACBaAESFIkOBBBAIGcBBl45A6cs3veBF3GXMjByPoy4yxmY4kMFiDsCw4WA73HnwpQ6EUAAARcCjCtcqNvr9L2fJe7sMeBiD9/jzoUpdSKAAAIuBOhnXajb6/S9nyXu7DHgYg/f486FKXUigAACCEQLkKBIdCCAAAI5CzDwyhk4ZfG+D7yIu5SBkfNhxF3OwBQfKkDcERguBHyPOxem1IkAAgi4EGBc4ULdXqfv/SxxZ48BF3v4HncuTKkTAQQQcCFAP+tC3V6n7/0scWePARd7+B53LkypEwEEEEAgWoAERcfR8d///te89dZbZu7cuV0tWXrppc1KK61kFl10Uceto3oEEMhCgIFXForZl+H7wIu4yz5msiiRuMtCkTKSChB3ScXYPwsB3+MuCyPKQAABBKogwLiinFfJ936WuCPuyilAqxBAAAE/BOhny3kd+X1Xzuvie6t8jzvfrx/nhwACCFRNgARFR1ds5syZZuLEiebNN9+MbMHKK69s9tprL7Peeus5aiXVIoBAFgIM+LNQzL4M3wdexF32MZNFicRdFoqUkVSAuEsqxv5ZCPged1kYUQYCCCBQBQHGFeW8Sr73s8QdcVdOAVqFAAII+CFAP1vO68jvu3JeF99b5Xvc+X79OD8EEECgagIkKDq4Ynfffbd54IEHYtfcr18/M3DgwNj7syMCCJRLgAF/ua5HrTW+D7yIO+LOhQBx50LdXif3O7sRe2Qv4HvcZS9GiQgggEA5Bfh9V87r4ns/S9wRd+UUoFUIIICAHwL0s+W8jvy+K+d18b1Vvsed79eP80MAAQSqJkCCYsFX7JFHHjETJkxIXOuuu+5q9A8bAghUT4ABfzmvme8DL+KOuHMhQNy5ULfXyf3ObsQe2Qv4HnfZi1EiAgggUE4Bft+V87r43s8Sd8RdOQVoFQIIIOCHAP1sOa8jv+/KeV18b5Xvcef79eP8EEAAgaoJkKBY4BX78MMPzYgRI8z8+fMbau3bt68ZMGCA6dmzp/n444+D2RUff/zxhn0WWGABc9ppp5kVVlihwBZTFQIIZCHAgD8LxezL8H3gRdxlHzNZlEjcZaFIGUkFiLukYuyfhYDvcZeFEWUggAACVRBgXFHOq+R7P0vcEXflFKBVCCCAgB8C9LPlvI78vivndfG9Vb7Hne/Xj/NDAAEEqiZAgmKBV2zixInm4Ycfbqhxv/32M9tss023Vjz55JPm5ptvbvj3W2+9tTnggAMKbDFVIYBAFgIM+LNQzL4M3wdexF32MZNFicRdFoqUkVSAuEsqxv5ZCPged1kYUQYCCCBQBQHGFeW8Sr73s8QdcVdOAVqFAAII+CFAP1vO68jvu3JeF99b5Xvc+X79OD8EEECgagIkKBZ0xb788kszbNgwM3fu3K4a+/XrZwYOHBjZgrvvvjuYTbG2Lbrooubss882Cy20UEGtphoEEMhCgAF/ForZl+H7wIu4yz5msiiRuMtCkTKSChB3ScXYPwsB3+MuCyPKQAABBKogwLiinFfJ936WuCPuyilAqxBAAAE/BOhny3kd+X1Xzuvie6t8jzvfrx/nhwACCFRNgATFgq7YrFmzzMUXX9xVm5ZsHjp0qFl22WUjWzBnzhwzfPjwhiWhjzzySLPhhhsW1GqqQQCBLAQY8GehmH0Zvg+8iLvsYyaLEom7LBQpI6kAcZdUjP2zEPA97rIwogwEEECgCgKMK8p5lXzvZ4k74q6cArQKAQQQ8EOAfrac15Hfd+W8Lr63yve48/36cX4IIIBA1QRIUCzoik2ePNnccccdXbV9/etfN2eccYZZcMEFI1vw1VdfmZEjRxolN9a2Qw45xPTp06egVlMNAghkIcCAPwvF7MvwfeBF3GUfM1mUSNxloUgZSQWIu6Ri7J+FgO9xl4URZSCAAAJVEGBcUc6r5Hs/S9wRd+UUoFUIIICAHwL0s+W8jvy+K+d18b1Vvsed79eP80MAAQSqJkCCYkFXTMmJSlKsbX379jUHH3ywtfbm4zbffHMzaNAg63HsgAAC5RFgwF+ea1HfEt8HXsQdcedCgLhzoW6vk/ud3Yg9shfwPe6yF6NEBBBAoJwC/L4r53XxvZ8l7oi7cgrQKgQQQMAPAfrZcl5Hft+V87r43irf487368f5IYAAAlUTIEGxoCtGgmJB0FSDQAkFGPCX8KIYY3wfeBF3xJ0LAeLOhbq9Tu53diP2yF7A97jLXowSEUAAgXIK8PuunNfF936WuCPuyilAqxBAAAE/BOhny3kd+X1Xzuvie6t8jzvfrx/nhwACCFRNgATFgq7Y+PHjzZQpU7pqO/TQQ03v3r2ttU+cONE8/PDDXfsxg6KVjB0QKJ0AA/7SXZKgQb4PvIg74s6FAHHnQt1eJ/c7uxF7ZC/ge9xlL0aJCCCAQDkF+H1Xzuviez9L3BF35RSgVQgggIAfAvSz5byO/L4r53XxvVW+x53v14/zQwABBKomQIJiAVfsq6++MiNHjjSzZs3qqu2QQw4xffr0sdY+Y8YMc+2113btR4KilYwdECidAAP+0l2SoEG+D7yIO+LOhQBx50LdXif3O7sRe2Qv4HvcZS9GiQgggEA5Bfh9V87r4ns/S9wRd+UUoFUIIICAHwL0s+W8jvy+K+d18b1Vvsed79eP80MAAQSqJkCCYgFXTAmKl1xyiXnnnXe6aouboPjKK6+YK6+8sus4EhQLuGBUgUDGAgz4MwbNqDjfB17EXUaBknExxF3GoBQXS4C4i8XEThkL+B53GXNRHAIIIFBaAcYV5bw0vvezxB1xV04BWoUAAgj4IUA/W87ryO+7cl4X31vle9z5fv04PwQQQKBqAiQoFnDFSFAsAJkqECixAAP+cl4c3wdexB1x50KAuHOhbq+T+53diD2yF/A97rIXo0QEEECgnAL8vivndfG9nyXuiLtyCtAqBBBAwA8B+tlyXkd+35XzuvjeKt/jzvfrx/khgAACVRMgQbGAK0aCYgHIVIFAiQUY8Jfz4vg+8CLuiDsXAsSdC3V7ndzv7Ebskb2A73GXvRglIoAAAuUU4PddOa+L7/0scUfclVOAViGAAAJ+CNDPlvM68vuunNfF91b5Hne+Xz/ODwEEEKiaAAmKBVwxEhQLQKYKBEoswIC/nBfH94EXcUfcuRAg7lyo2+vkfmc3Yo/sBXyPu+zFKBEBBBAopwC/78p5XXzvZ4k74q6cArQKAQQQ8EOAfrac15Hfd+W8Lr63yve48/36cX4IIIBA1QRIUCzgilUlQXHLLbcsQIMqEOhAgb5jOvCkK3DKT/64Ao1so4nEXRt4OR5K3OWIS9GRAsQdweFCwPe4c2FKnQgggIALAcYVLtTtdfrezxJ39hhwsYfvcefClDoRQAABFwL0sy7U7XX63s8Sd/YYcLGH73HnwpQ6EUAAgYIFpk2bVnCN6asjQTG9XewjlaB40UUXmffee6/rmEMPPdT07t3bWsaLL75orrnmmq79Nt98czNo0CDrcWl2IEExjRrHIBBDYOnNYuzELoULzPlb4VUWWiFxVyh37MqIu9hU7JihAHGXISZFxRbwPe5iQ7AjAgggUHEBxhXlvIC+97PEHXFXTgFahQACCPghQD9bzuvI77tyXhffW+V73Pl+/Tg/BBBAwBhDgiJh0E3gT3/6k3n88ce7/v33vvc9861vfcsqdccdd5jJkyd37ZdngqK1MeyAAAIIIIAAAggggAACCCCAAAIIIIAAAggggAACCCCAAAIIIIAAAggggAACCCCAQEwBZlCMCdXubmkTDdMe1257OR4BBBBAAAEEEEAAAQQQQAABBBBAAAEEEEAAAQQQQAABBBBAAAEEEEAAAQQQQACBdgRIUGxHL8Gx48ePN1OmTOk6Iu5MiM3H9e3b1xx88MEJamZXBBBAAAEEEEAAAQQQQAABBBBAAAEEEEAAAQQQQAABBBBAAAEEEEAAAQQQQAABBIoXIEGxIPOnnnrK3HTTTV21Lbnkkuass84yX/va1yJb8NVXX5kRI0aY2bNnd+1zyCGHmD59+hTUaqpBAAEEEEAAAQQQQAABBBBAAAEEEEAAAQQQQAABBBBAAAEEEEAAAQQQQAABBBBAIJ0ACYrp3BIf9c4775iRI0d2HbfAAguYU045xay00kqRZX344Ydm+PDhRomK2nTM8ccfb3r16pW4fg5AAAEEEEAAAQQQQAABBBBAAAEEEEAAAQQQQAABBBBAAAEEEEAAAQQQQAABBBBAoEgBEhQL0g6bDXGjjTYyRxxxRGQLxo0bZ6ZOndr19zizLhZ0OlSDAAIIIIAAAggggAACCCCAAAIIIIAAAggggAACCCCAAAIIIIAAAggggAACCCCAQEsBEhQLDJBJkyaZe+65p6HGXXfd1eif5u3RRx81t912W8O/7tevnxk4cGCBLaYqBBBAAAEEEEAAAQQQQAABBBBAAAEEEEAAAQQQQAABBBBAAAEEEEAAAQQQQAABBNIJkKCYzi3VUf/5z3/MeeedZ7744ouG49dff/0g8bBnz55m3rx55t577zVPPfVUwz4LLrigGTp0qFlmmWVS1c1BCCCAAAIIIIAAAggggAACCCCAAAIIIIAAAggggAACCCCAAAIIIIAAAggggAACCBQpQIJikdrGmGeffdaMHTs2ca377bef2WabbRIfxwEIIIAAAggggAACCCCAAAIIIIAAAggggAACCCCAAAIIIIAAAggggAACCCCAAAIIuBAgQdGB+tSpU824ceNi1xy1DHTsAtgRAQQQQAABBBBAAAEEEEAAAQQQQAABBBBAAAEEEEAAAQQQQAABBBBAAAEEEEAAgYIFSFAsGLxW3TvvvGMmTJhgXn311cgWrL766mbvvfc2vXr1ctRKqkUAAQQQQAABBBBAAAEEEEAAAQQQQAABBBBAAAEEEEAAAQQQQAABBBBAAAEEEEAgnQAJiuncMjtq/vz5ZtasWeajjz4yX3zxhfna175mevbsaVZZZRWz0EILZVYPrXi13QAAIABJREFUBSGAAAIIIIAAAggggAACCCCAAAIIIIAAAggggAACCCCAAAIIIIAAAggggAACCCBQpAAJikVqUxcCCCCAAAIIIIAAAggggAACCCCAAAIIIIAAAggggAACCCCAAAIIIIAAAggggAACHSJAgmKHXGhOEwEEEEAAAQQQQAABBBBAAAEEEEAAAQQQQAABBBBAAAEEEEAAAQQQQAABBBBAAIEiBUhQLFKbuhBAAAEEEEAAAQQQQAABBBBAAAEEEEAAAQQQQAABBBBAAAEEEEAAAQQQQAABBBDoEAESFDvkQnOaCCCAAAIIIIAAAggggAACCCCAAAIIIIAAAggggAACCCCAAAIIIIAAAggggAACCBQpQIJikdrUhQACCCCAAAIIIIAAAggggAACCCCAAAIIIIAAAggggAACCCCAAAIIIIAAAggggECHCJCg2CEXmtNEAAEEEEAAAQQQQAABBBBAAAEEEEAAAQQQQAABBBBAAAEEEEAAAQQQQAABBBBAoEgBEhSL1KYuBBBAAAEEEEAAAQQQQAABBBBAAAEEEEAAAQQQQAABBBBAAAEEEEAAAQQQQAABBDpEgATFDrnQnCYCCCCAAAIIIIAAAggggAACCCCAAAIIIIAAAggggAACCCCAAAIIIIAAAggggAACRQqQoFikNnUhgAACCCCAAAIIIIAAAggggAACCCCAAAIIIIAAAggggAACCCCAAAIIIIAAAggg0CECJCh2yIXmNBFAAAEEEEAAAQQQQAABBBBAAAEEEEAAAQQQQAABBBBAAAEEEEAAAQQQQAABBBAoUoAExSK1qQsBBBBAAAEEEEAAAQQQQAABBBBAAAEEEEAAAQQQQAABBBBAAAEEEEAAAQQQQACBDhEgQbFDLjSniQACCCCAAAIIIIAAAggggAACCCCAAAIIIIAAAggggAACCCCAAAIIIIAAAggggECRAiQoFqlNXQgggAACCCCAAAIIIIAAAggggAACCCCAAAIIIIAAAggggAACCCCAAAIIIIAAAgh0iAAJih1yoTlNBBBAAAEEEEAAAQQQQAABBBBAAAEEEEAAAQQQQAABBBBAAAEEEEAAAQQQQAABBIoUIEGxSG3qQgABBBBAAAEEEEAAAQQQQAABBBBAAAEEEEAAAQQQQAABBBBAAAEEEEAAAQQQQKBDBEhQ7JALzWkigAACCCCAAAIIIIAAAggggAACCCCAAAIIIIAAAggggAACCCCAAAIIIIAAAgggUKQACYpFalMXAggggAACCCCAAAIIIIAAAggggAACCCCAAAIIIIAAAggggAACCCCAAAIIIIAAAh0iQIJih1xoThMBBBBAAAEEEEAAAQQQQAABBBBAAAEEEEAAAQQQQAABBBBAAAEEEEAAAQQQQACBIgVIUCxSm7oQQAABBBBAAAEEEEAAAQQQQAABBBBAAAEEEEAAAQQQQAABBBBAAAEEEEAAAQQQ6BABEhQ75EJzmggggAACCCCAAAIIIIAAAggggAACCCCAAAIIIIAAAggggAACCCCAAAIIIIAAAggUKUCCYpHa1IUAAggggAACCCCAAAIIIIAAAggggAACCCCAAAIIIIAAAggggAACCCCAAAIIIIBAhwiQoNghF5rTRAABBBBAAAEEEEAAAQQQQAABBBBAAAEEEEAAAQQQQAABBBBAAAEEEEAAAQQQQKBIARIUi9SmLgQQQKCCAh9//LFZaqmlKthymowAAggggAACCCCAAAIIIIAAAggggAACCCCAAAIIIIAAAggggAACCCDgUoAERZf61I0AAgiUXGDGjBnm2muvNYceeqjp3bt3yVtL8xBAAAEEEEAAAQQQQAABBBBAAAEEEEAAAQQQQAABBBBAAAEEEEAAAQTKJECCYpmuBm1BAAEESiRQS06sNYkkxRJdHJqCAAIIIIAAAggggAACCCCAAAIIIIAAAggggAACCCCAAAIIIIAAAghUQIAExQpcJJqIAAIIFC3QnJxYq58kxaKvBPUhgAACCCCAAAIIIIAAAggggAACCCCAAAIIIIAAAggggAACCCCAAALVFSBBsbrXjpYjgAACuQh88sknZtiwYeaLL74ILZ8kxVzYKRQBBBBAAAEEEEAAAQQQQAABBBBAAAEEEEAAAQQQQAABBBBAAAEEEPBOgARF7y4pJ4QAAgi0L/DPf/7TXHrppearr74KLYwkxfaNKQEBBBBAAAEEEEAAAQQQQAABBBBAAAEEEEAAAQQQQAABBBBAAAEEEPBdgARF368w54cAAgikFCBJMSUchyGAAAIIIIAAAggggAACCCCAAAIIIIAAAggggAACCCCAAAIIIIAAAggEAiQoEggIIIAAApECJCkSHAgggEC4wKxZs8zUqVPNPvvsYxZccEGYEChEgLgrhJlKEEAAAQQQQAABBBBAAAEEEEAAAQQQQAABBBBAAAEEMhQgQTFDTIpCAAEEfBQgSdHHq8o5IYBAOwLPPfecue6664Ii1ltvPXP00UebBRZYoJ0iORYBqwBxZyViBwQQQAABBBBAAAEEEEAAAQQQQAABBBBAAAEEEEAAgRIKkKBYwotCkxBAAIGyCZCkWLYrQnsQQMCVwMyZM83o0aMbqidJ0dXV6Jx6ibvOudacKQIIIIAAAggggAACCCCAAAIIIIAAAggggAACCCDgmwAJir5dUc4HAQQQyEmAJMWcYCkWAQQqI/Dll1+aYcOGmblz53Zr87rrrmsGDx7MTIqVuZrVaShxV51rRUsRQAABBBBAAAEEEEAAAQQQQAABBBBAAAEEEEAAAQS6C5CgSFQggAACCMQWIEkxNhU7IoCAhwKTJ082d9xxR7cz+9rXvmZOOOEEs8oqq3h41pySawHizvUVoH4EEEAAAQQQQAABBBBAAAEEEEAAAQQQQAABBBBAAIF2BEhQbEePYxFAAIEOFCBJsQMveolP+YsvvjDz5883Cy+8MDPXlfg6+dC0r776yowcOdLMmjWr4XQWWWQRM3ToULPkkkv6cJqcQ8kEiLuSXZAObI76Wf3To0cPo2RsNgQQQAABBBDIToB+NjtLSkIAgXILcL8r9/WhdQggkJ2A7ndaDWXBBRc0Cy20UHYFUxICCCCAAAIeCJCg6MFF5BQQmDNnjpk2bZp57bXXzLx588xSSy1l1l57bbPpppuaZZZZBiAEMhcgSTFzUgqMKfDhhx+av/71r2b69Onmgw8+6DpqgQUWML169TK77rqrWW+99WKWxm4IxBf4/PPPzXnnnWf++9//dh2kB01Dhgwxyy67bPyC2BOBBALEXQIsds1E4LPPPjOPPvqoeeKJJ8y7775rlCRb25Zffnmz/fbbm6222ip40M6GQJYC+uBk9uzZZu7cuUFS7Ne//nWzwgor8AFKlsiU1SCg+90zzzxjXnjhBaMxxmKLLWZWW2214DmK/pcNgTwE6GfzUKVMBBAoowD3uzJeFdqEAAJ5COi5id5V6J3FW2+91fDseIklljBbbrll8M5CEyywIYAAAggg0OkCJCh2egRw/pUWUJLELbfcYv7+979HnocSdg477DCSJyp9pcvZeJIUy3ldfG2Vkq9vvfXWlve72rnrheIxxxxjFl10UV85OK8CBWbOnGnWWGMN88knn5hhw4YFSRO1be+99zb9+/cvsDVU1SkCxF2nXOnynKceqN93331m0qRJDUmJYS1cfPHFzeDBg82qq65anhOgJZUVePvtt81dd91lXnzxxW7noA9QttlmG7PnnnvyMqeyV7h8Ddf97v777w/+qU/Crm+pPvo88MADzfrrr1++E6BFlRSgn63kZaPRCCCQQoD7XQo0DkEAgcoK6IMnvaOtf14cdjIa2x500EGmb9++lT1XGl4+AT1Pefnll4OPPfVhgJJgtcrTiiuuaFZfffXgw082BBBAoGwCJCiW7YrQHgRiCrz55pvmiiuusP7wrRU3YMAAs8suu8Qsnd0QiCdAkmI8J/ZqT+C5554zf/jDH4KlnONuWobynHPOIUkxLhj7hQo89NBD5s477zQ77rij2X333c3Pfvazrn5Xg/2zzjqLJU+JncwFiLvMSSnQIqCZw0aNGhUkYifZjjvuuCCBmw2BNAL62O6GG24IZq+zbbzMsQnx97gCus+NHj3avPfee7EO2Xjjjc3hhx/O771YWuwUJUA/S2wggECnCHC/65QrzXkigIASEn/7298GyWFJNr2j1btaNgTSCuhDAD07fuCBBxpm6wwrb+mllzY77bST+fa3v81KKGnBOQ4BBDIXIEExc1IKRCB/ASXrXHfddYkr0rKnRx11FD9EEstxQCsBkhSJjzwFNLPJvffem7gKzRy7xRZbJD6OAxCoCdSSxGr/v75wnTFjRlcCz+abb24GDRoEGAKZChB3mXJSWAyBV155xVx11VXWWRObi9LDzf3224/ld2MYs0t3AY0flCRmm2Wi+Uj1xZp1QgmLbAgkFfjoo4/MRRddFMwskWTTRymnnXaa0fJsbAgkFaCfTSrG/gggUFUB7ndVvXK0GwEEkgp8/PHHZuTIkYk/8lxppZXMiSeeaBZaaKGkVbI/AoGAPvC8/vrrEz9LWXDBBYNnKX369EESAQQQcC5AgqLzS0ADEEgmoMH+lVdemeygur219Onxxx9PkmJqQQ4MEyBJkbjIQ2DixInm4YcfTlw0yYmJyTigSSBOYixfvBI2zQLTp08Pvl7VDK5ajnTNNddMhETcJeJi5wwE0n70pOTE/fffP4MWUEQnCmgp52uuuSb1qWtGux/84AckKaYW7MwD//Of/5hf/vKXiZMTa1qLLLJIkKTIElmdGT9pz5p+Nq0cxyGAQNUEuN9V7YrRXgQQSCug5MThw4cnThD7xje+EYwn9MyQDYGkApo18bbbbjOPPfZY0kMb9tez6iOPPJJVx9pS5GAEEGhXgATFdgU5HoECBT7//HNz7rnnhj5U1ywS+gJHX0K8/fbbLWdBIUmxwIvWQVWRpNhBF7uAU33kkUfMhAkTutWke52WQdAMOprNRP+/7nl//vOfzRtvvGFITizg4nhexZdffmkuuOACowdOrbYddtjB7LXXXp5rcHpxBe655x4zadKkht333Xdfs+2228YqgriLxcROGQrMmjUr+OJfDzmbty233NL079/fLLvsskZJOR988EGQfPv4448Hy8KQnJjhheiwopTI/fvf/z70rOvHs4rP+fPnR+qQpNhhgdPm6eo+N2bMGPPaa6+FlqSXhZodUXGnpcejNr1MHDp0KEmKbV6PTjmcfrZTrjTniQAC3O+IAQQQ6BQBrQBw/vnnm08//bTbKffq1cvstttuRu9e9Rxl3rx55sknnzR33HGHWW655UhO7JQgyeE8NZ694oorzMyZMzMpXeNaTWK06qqrZlIehSCAAAJJBUhQTCrG/gg4FBg/fryZMmVKQwv0IkezOH3nO9/pmhVRP1ieeeYZ88c//jHySx6SFB1eSI+rJknR44tb4Km99957wfJrzUkT+sLrmGOOiVwG4d133zUrrLBCgS2lKl8FlCw2YsSIICknamOJZ1+vfvLzUt83atSobgdqlqUzzjgj9qzVxF1ye45IJ6BY00dPzQ/Vlfivh5R6eB62qX9WIg/L66Zz7/Sj3n//fXPhhRd2+3238MILmwMPPNBsttlmXbEVZzxLkmKnR1T8858xY4a59tprux2gGFLCdc+ePbv+9uabb5qbbrrJ6H4XtpGkGN+9k/ekn+3kq8+5I9BZAtzvOut6c7YIdLrAddddZzRjbP2m5yPf//73zSabbBLKM3fu3GC2uh49enQ6H+efQqBVcqJiT2NavaNYeumlg4/tPvzwQ/PSSy8FS0G3+uhTx2omxQ022CBFqzgEAQQQaE+ABMX2/DgagcIEwqYOt33poC96LrvssmB2sbCNJMXCLl9HVUSSYkdd7sxPVoOuSy65xLzzzjsNZeul9eGHH555fRSIQJSALVlMiTxnnXUWS3MQQiZquVI97FGC4jLLLBNbibiLTcWObQjoC/7Jkyc3lKCE2iFDhkR+BNBGdRyKQJCUqBk7NcNO/abx6LHHHhsZd1qWV8fpIXvYRpIiwWUTUOzpo5PZs2c37KrERM0IG7bpmHHjxplHH3009O8kKdrU+Tv9LDGAAAKdIsD9rlOuNOeJAAJhz/60mt3JJ58crGzHhkAeAnfffXewoknzttFGG5mDDjrILL744pFj2mnTpgXjWuUJRG2sRpbHVaNMBBCwCZCgaBPi7wiURKB5uVP9+D311FOts4XZpn8mSbEkF9izZpCk6NkFLfB0nnrqqWDWkvpNg3wN9nXfY0OgSAFbstj6669vjjrqKGYTK/KilLAuJc4MHz6826xgyy+/fLCES9J7F3FXwovsUZPC4lXJNkq4VuI1GwJ5CDz77LNm7NixDUXHHYfqYbpmXiRJMY8r43+Z+uhJSa71m2bs3Gqrrawnf9ddd5kHH3wwdD+SFK18HbsD/WzHXnpOHIGOE+B+13GXnBNGoGMF9JzuggsuMJpEpn7TDHQbbrhhx7pw4vkKhI1lVePee+9t+vfvH6ty5QfcfPPNRu/cojbNALrpppvGKo+dEEAAgSwESFDMQpEyEMhZQD8ixowZY1577bWumvbbbz+zzTbbxKqZJMVYTOyUsQBJihmDdkBxYfc6zUB2+umnGyX6tLNpqd558+YFyyloynstrcCGQBwBW7LYeuutZ44++miSFONgerzPbbfd1jDTkpISlZyY9t5F3HkcLI5PbdKkSeaee+5paIW+ut5yyy3bapke1Osf9bPqY9XXsiEgAf2+GzZsWMPLHCV3aZlxLe8cZ/vkk0+CMqK+/GcmxTiKnbmPZovV7E61TTNNHHHEEbExSFKMTcWO/1+AfpZQQACBThHgftcpV5rzRAABvecaNWpUA4SW1R00aFBbOFqS9/333w/KWGKJJYLnKHoXwoZA1Cpje+yxh9lpp50SA2k2xVtuuSX0OD3D1kfLPXv2TFwuByCAAAJpBEhQTKPGMQgULND8Y0RLsGnJwCQz8pCkWPBF86C6+fPnm88//zx40ayXiGk2khTTqHXuMYo3vaz+7LPPuhDWXHPNYOm/NNvLL78cLGGp/9U9sH5beeWVg2nwV1lllTRFc0yHCZAs1mEXPOXpTp8+PUhS1JLOu+++e/BwsZ2NuGtHj2PDBMI+BNBvvPPPPz/V0s7vvvuu+ctf/mI0O54erNdvWmZm4MCBpk+fPlyMDhcImx07SVKs4lYvg956662WkiQpdnigRZx+/dKTen5y5plnmqWWWioRFkmKibg6emf62Y6+/Jw8Ah0lwP2uoy43J4tAxws0J2QrifCEE04wWhUg6aaP76ZOnWqeeOKJbqsEqNydd97Z7Lrrrone/SZtA/uXXyBs9sR2VxkLW6a8JtGrVy9z/PHHkyBb/tCghQh4IUCCoheXkZPwUeD+++8Ppl3WMs4a9J9zzjldM0bsuOOOZs8990x82iQpJibruAP0w/fhhx82M2bMMP/+97+7zl8vcXr37h18naMXzkk2khSTaHX2vrNmzQqWYKtPJkwyZb30dKy+CLv99tvNp59+agXVgF//sCFgEyBZzCbE3+MI6Mvo5ZZbLvYDH+Iujir7xBXQ7HNKRqzvHzUL7ODBg+MWEew3c+ZMM27cOKPfjbZN5R911FE8XLdBefz36667zjz33HNdZ6ik2PPOOy/4CMq26XedfhvqN2KcjSTFOEp+7/Pqq6+aq6++OniO8o1vfMNcfvnl5o033ghOWi8Q9SIxzawkJCn6HTdZnR39bFaSlIMAAnkJzJ07N0iI0Ue7cX6LRbWD+11eV4hyEUCgjAIaX7z00ktdTVtkkUWC97ULLbRQ7Obq3jtx4kSjj5tt25JLLhmMZ/S/bJ0pUP+hnQQ0hlUCoRIJ29laJSmyZHk7shyLAAJJBEhQTKLFvggUJPDQQw+ZO++8M6hNsyWeeOKJwYsZPUTQdthhh5ktttgiVWtIUkzF5v1BWpLv+uuvN//4xz9anqt+CCuZa5dddklkQpJiIq6O3TlsgJRkOXsl1t50003BUs5JtrRJ30nqYF8/BEgW8+M6ujoLJXWNHj06WEpXs4fF3Yi7uFLsZxMIWyY3yXKn7733XtDPvvnmm7aqGv7e7lfeiSpj51IJhCUYxk0Si0pO1O+2559/3mgGz7CNJMVShUChjVE/e8UVVwQfLGm2xJNOOsk8+OCD5plnngna0e4ybCQpFno5K1kZ/WwlLxuNRqBjBO677z6jf7Tp+a7GpH379k11/tzvUrFxEAIIVFAgbFyqxEHNzB4nQVGrTegDT01Gk2TTh31adpckxSRqfuyrmLvooouMnsHVtiQxZ1N45JFHzIQJE7rttvzyy5vTTjuND4xtgPwdAQTaFiBBsW1CCkAgWwE9QNeD7/qttgSRksj0AEE/ElZYYYXUFZOkmJrOywO1LN8NN9zQbQncVierF4tadjfOIKxWDkmKXoZPpif1yiuvmCuvvLKhzHXXXdccc8wxLetRQuIf/vAHo+PTbj/5yU/MWmutlfZwjusgAZLFOuhiZ3iq9UkTKpYkxQxxKSq2QNiLxEUXXdScffbZLX/Taeyg8Yk+okq77bDDDmavvfZKezjHVVTg888/D2ZLrF8CXC/CDz744JZnpL724osv7paEWJv5WrP2XHjhhd2WxKoVSpJiRQOmjWY397MqSs9ONEPU22+/HZScdGb2sOaQpNjGReqAQ+lnO+Aic4oIVFTg0UcfNbfddltD69VPnnLKKUYfEyXduN8lFWN/BBCoqkBYgmLcd7T6UOrmm2828+fPT3X6cT/uS1U4B5VWIKyPVYLiz372s0ySBxXT11xzTcOsoDUMvYfT+zg2BBBAIE8BEhTz1KVsBBIKaJk0zZRo2w455BDTp08f224t/06SYlt83hx89913mwceeCDV+Wh2zyFDhpCkmEqPg8IElMQ6atSohj9pwK+l2DQgb950H9OS5Jryvn5Z6Ob9VIYeuGoW2vqly+v3UzyfccYZmQzyuLrlFtAgX7PFzp49O2joYostZvSF4CqrrBL7fkaSYrmvcdlap+Tpq666qtt9iiTFsl0p/9sTliyms95jjz3MTjvtFAoQZ3Zi9bNaSlVJY1q2KGzT1/8///nPzeKLL+4/NGfYJRD2YN32Vb5+01122WXdZuqsJSfWCidJkUCrj4Vf/OIX5rPPPmuJ0q9fPzNw4MC24UhSbJvQ2wLoZ729tJwYApUWCJuJqXZCaVcU4X5X6ZCg8QggkEBA91BNqPDqq682HLX22mubH//4x6ElabZ/JSbaVp/Q+4iFF144cnUAFX7ooYea3r17J2gxu1Zd4D//+U/woaeeedS2Nddc02iCDT1/y2ILq0PlsgJKFrqUgQACNgESFG1C/B2BggWefPLJ4Mdrqy2LBEWVT5JiwRe3ZNXdc889ZtKkSW21iiTFtvg4uEkgamCkJdqOOOIIs8EGGwRH6GW3vv5W/NYP1JpB11tvvWA58tVXX71r8KZEoWuvvTb0OL4Q8zskde0nTpxo9DFA1KZYUQKEYse2kaRoE+LvElCcXHDBBUazYIdtJCkSJ0UKRC2ZqzYoSVEvKPWwU1/3/+1vfzP6rfjBBx9ENlGJZrvttpvRMtG1WbW1v77Erl+KplaA+uQBAwYUecrU5VggLEHRNtvELbfcYqZNm9bQ8ubkxNofbUmKmh37Rz/6ER+gOI6DIqrXPUcfe7YaG8SZvTNuW0lSjCvVWfvRz3bW9eZsEaiKgO5Nl19+uXnjjTe6NTnt73Pud1W5+rQTAQSyENDkCJMnT+5WlJ6FDBo0yPTo0SP422uvvWbuu+++bsmM9QcqIVHjW41Nass360MrjYP1HKZ5U2KaVjJj6xyBsHdkWc6gWJOcMmWKGT9+fAOsntdoafHaqo6do86ZIoBAkQIkKBapTV0IxBSwJSlm+WCdJMWYF8Wz3aJiTLPa7LPPPmbDDTc0WvJPy7E999xz5s9//rP59NNPQxVIUvQsOByeTqvp5dUszXSnGZiiZkGsNV0vow866CCz7LLLhp7NnDlzzK9//etuLzD5ItHhxc+xag3qlSyjWRPjbksvvbQ5/PDDg+TWVhtJinFFO3s/xeCIESMi710kKXZ2fBR99o888oiZMGFCaLV6EKn730cffdSyWUsssURwj9SMAWFb1AtLPbzXBwdsnSOgWND9rzZrce3MNdY48sgju0E8++yzZuzYsQ3/3jbrnS1JUQ/yjz/+eLPccst1DnyHnqktSVGzQWgpy6xmnSBJsUMDzXLa9LPERacI6MM/fUy64oordsopV/o8w5IQ9Hzt7LPPDp61pdm436VR45iqCeiDq9/97nfBM0W9N/ne975nNtlkk6qdBu1tU2DWrFnBx1BhKzjVnqPofYNthSe9d9tmm20ixyPjxo0zU6dObWit3tHpXl37KLTNU+HwCgiEfeipPvucc84J3tlmtYUlQiqelRC7xhprZFUN5SBgFdDH7vPmzTPf/OY3+cDYquXHDiQo+nEdOQsPBVolKWb9I4EkRQ8DqMUp6cXNRRddFLrUpAbZesDYvClGrrvuOvP888+HlkySYmfFUNqz1UxMWtpg8ODBkUVoacjhw4e3HNBHHax742GHHWY233xzaxPvv/9+c++99zbslzRJyFoJOzgXmDlzZrAMR6vZdFo1UjERdV+sHUeSovPLXIkGkKRYicvUEY20zeppQ9BS0Lvvvrs1wUf339GjRzcUp0QxfYmtB6tsnSPQPCOilgM/9dRTu71gCXsIH3cZIy23NWbMmJaoil3N+Bk21umcq+H/mdqSFPfcc89gttisNpIUs5L0pxz6WX+uJWcSLqCZ4S+77LKuD1qU/H3cccdl+sIc+3wE9AxMz8K06YMjLRXZToIp97t8rhOllkdA45Nf/epXRrPb1W984F6oFwKUAAAgAElEQVSea1RkS2688Ubz9NNPp6pSK/XoI09bcllUwtjQoUMjJ2JI1SAOKrWA+tdhw4aZuXPnNrQz69W/omZYzmoFx1Ij07hSCCgG9RHACy+8ELRHM8wqzm2ThpSi8TSiLQESFNvi42AE8hUoW5KiHjjxQjHfa5536erw9SBRSWL1m17S6GVNq03H3nDDDUYzm4RtJCnmffWqXf5DDz1k7rzzziChQTOX6CF21Kblm2+77bZEJ9y7d29zwAEHBD9i42xhL7KznJ02ThvYJ1+BGTNmBMt5t7vp3nbSSScFD/CjNpIU21XujONJUuyM61yFs2z19X9U+1dbbbXgI4C4s9CFPVjX/fSMM84gQawKQZJhGzXDkmab0BaVnKhxhhIMtSRWbUsyq88rr7wSfJBg25KUaSuLv5dXwJak+N3vftdsv/32mZ2ALUnxtNNOC2KfrXME6Gc751p32pnqw7/zzz+/2woryy+/vNG9jo8Ayh8RSrTSqiTLLLOM9YOjOGfD/S6OEvtUVSAqIS2PpVaratRJ7VYfqITV5qSxVgaadVMJreuvv34sKo2LL7nkEqMxdG1T36oERd232coroHcDv//9783BBx+cembi2tmFxYH+lse7K00oMmnSpAZYTdbwrW99q7zYtMwLgajV9PTc7swzzzQ9e/b04jw5iXABEhSJDARKLlCWJEUlFenLSs1iwVZdgbCkrKTL7WkmRS37HLZlnaSouNOLbAZg1Y05tbyWnFg7CyU5nHDCCS0fhk6bNs1oxh3btvHGG5uBAwcmjpEXX3wxWPa3fuPrMJt2df7+z3/+04waNSq0wUqO3WKLLcwKK6xg5s+fb9544w3zzDPPtHzApIHR6aef3jIxhyTF6sSHy5aSpOhSn7rrBfTA+9JLL7XOMLvyyisbLUO01lprJQIMmw1v0003Nd///vcTlcPOfgjo5d7rr79uhgwZEro0VX0SY+2Mk/wui/NyXOMKfYm9zjrr+IHKWbQUKFOS4q677mr0D1tnCdDPdtb17pSznTx5srnjjju6na76WGZ38iMK9NxYM4QpOSHuxv0urhT7VUlAiRP6yErjjOaNlQGqdCWzbaue6Wnyj3fffbdlwUpM3GOPPYIkL/WRcbewuCPe4uq526/+uul66blH1GyZmon67bffNhtssEHLBo8fP95MmTKlYR8lq+qDEH0YktUW9rHnfvvtFyxFzoZAngJhzwFr9ZEkm6d8OcomQbEc14FWINBSwHWSIi9z/AjQsCm7lXTz85//3GjQFGf76KOPgq+45s2bF7l7VkmKxF2cK1L+fTTj5tixY7s1NM6U9FruWTMpvvTSSw1LPmsGEi29q4HSYostlgph3LhxZurUqV3HxpnZMVVFHFS4gBIFzz333G6zOiyyyCLmyCOPjEyyefnll4NZYpVUE7bpIYBm/2y1BBJJioVf7kpWSJJiJS+bl43WDAC333670Vjjv//9b9c5asbYzTff3Gy33XapH3zqYxZ91FK/8ZDTyzCKdVL6IEBjkYUWWih0/4kTJ5qHH364629JZyVpfqjeo0cP8/nnnzf8ziM5Mdal8mqnMiQpkpzoVUglPhn62cRkHFByAc2wo5l2mjcSFEt+4WI2b+bMmeaKK64IfrPpmdtBBx0U80gTfPTEuCI2FztWRCBsZjE1PelkDxU5XZoZU0D3SL1TUJ9YP5uixrpKOtt2221TfxQX9qGnlocePHhwzNaxW9ECUUmlYUmKur7Dhw8Plo0/4ogjzIYbbhjZXL0XGzFiRDC5Qv2miRdOPvnkzGatDnt2l+Rj0aK9qc8fgVYTjJCg6M91jjoTEhT9v8acYcYC+mpKyVxLLbVUxiW3Ls5VkiJJYoVe5lwrmzNnTvADuP5H7dZbbx0sixtn04/iCy+80DrTjspqN0mRuItzRaqxj14On3feeQ2JD7UYSbLMYy1pTElmUS+344qEtUkvwjV1eLtlx20D++UncPfdd5sHHnigoQLdk0499dTIrxdrO+uhgpJiH3vssdAGKklRs3+uuuqqkSdAkmJ+19ankklS9Olq+nEuikn9RlQ/qL62nS1suV79ttNMtFl+6d1OGzm2PAKKFz14nz17dlejdt99d7PzzjvHbmTzWFnLaGn5QiU+Mq6Izejlji6TFElO9DKkUp8U/WxqOg4skYDuqXou2Lxl/bK8RKfcMU2pT06snXTSJMXacdzvOiZsvD9RPYvWkr5KJqptPD/2/rInOkHFht4zaBKQqBnzkhQYNlMxiTpJBIvdV8n5mswlbEbN5pkUa8mJtY+D9ZxCK4xssskmkY3WktHTp0/v9vcsx5maGVtxV7/FmVikWGlq81EgapIR3U/POusso/+G2PwVIEHR32vLmeUgUD9Y1w8HTdNd5Es2F0mKejFkm246B2qKzEEgbLpu/QjWcnu2LSw5UT+itdyflv8I29ImKWqa/KOPPtqsu+66tmbx94oIRM2i6GqAraWjtYR0/davX79gqWi2agvoQbgSYvWAoLZpUHP22Wcnmm0zbHCu8lSWllLQLJ6tNpIUqx1HRbWeJMWipP2tRwmFSurSV/u67+m3l5avT7KEUB46Yf2+xky6fyrRmw2BeoGwWSIOO+wws8UWW8SCCpuxoPZAXbO/65811lgjVlns5KdA0UmKSoxVsreeF7FVV0AvnB999FHzzDPPmH/961/By2f1r5plWB8r9e7dO3iW4uIDN/rZ6saVDy1/8MEHzV133dV1KnE/BvTh3H09Bz3XHTNmTOjppU1SzMqK+11WksWUo3Gp+kmfxny12UH138naa69t9t577+DZIFt1BfQcRQlltaQy9WNaLSeLBMN2VMImF0m6+lk79XNscgE9i9BqTOqrwrZaQrPuI8OGDes2gYftOZnGsRdddFHDymKqR2MS2wyMcc9GK59oFsXaluY9Sty62A+BZgHlLFxzzTVdkyrFmRwERT8ESFD04zpyFgUIhH1JqGpXW201oxkeikqmKjJJsQBWqihQoDl21NnrS4SePXu2bEVUcmJtmTQt3xv1IzxNkqJeBCy88MIFylBV3gJhy4urTs3QdM455xT6UifsHqqBl9rh+kFE3tehE8oPe3idNBFW08uPHj2622yxitehQ4fG/nrLlqSo3w26j7J1tkDRSYrEnR/x9vbbbwcvhl988cVuJ6QHldtss43Zc889nfyeev/9981vfvObbsvQHHnkkS2Xr/HjynAWaQTCPqI6/PDDzWabbRaruOZlYTTG0azYRa94EKux7ORMoOgkRWcnSsVtC2jsqj72oYcespalPlfJO9/97ncTfQxlLbjFDvSz7ehxbFYCikONvZdddlmz+eabe5WMlJVRlcr5+OOPgxmgNPt02OYqSZH7XZWiyJja+wMtR/vDH/7Q+Udz1dKjtUUIfPDBB8FS9ErG0u+95k3JterTdthhB7PMMssU0aSuOqKeIWc5U16hJ9RhlYVNhlEjqD2XUF9bv2nyA33Ea0t4vvHGG83TTz/dTVTjkGOPPbatjzHDEiDXXHPNoFw2BIoS0KyiTzzxRHBf1oqP5AYUJe+2HhIU3fpTe0UE9NLkqquuCv3hWv9DY8CAAcHDyby/EiNJsSKBU7Jmjh8/3kyZMqWrVfoR++Mf/ziYBTFqC5vRpHmZNNuXQmmSFEtGR3MyEIj64muXXXYxuncWsUXdO5PM0lNEO6kjvUDz0gdKOlXyqW2wX6vxnXfeMaNGjeqWWJM0ObFWXtQDJt1HlazDDMXpr7VPRxaVpEjcVT9q9NBGX2e/8MIL1pPR9T7ooINM3759rftmtUNUApDacPDBB2dVDeV4JqBEW30xXb/Fndk67CMYzVKgj7Di9v2ecXp5OnrhrfuLZrDTpt93emmof5LMGEuSopfhkelJKRnm8ssvN3oOkmRTHGpGJd278tzoZ/PUpWwEOlsg6zFpu5rc79oVLPb45skNNt54Y/ODH/wg9HeaZiLUb/8hQ4YEKwC43jSemDFjRrCM80YbbWR69OjhuknUn7GArvFtt91mHnvssdglr7/++kYfvC+99NKxj0m7Y9Qywfrv44wzzsj9XXPadnNco0CrJMVmq7jJiToubLWoWnkagxx11FFG8Zp0038XWsnuzTffbDg07op7SetjfwQQQKBegARF4gGBGAJRSz2GHaofBVoWefvtt8/1C2qSFGNcOHZpEGhOUNQf9UXYXnvtFSqlwdGvfvWrYNnA+h+9tZkT6w+yJSnqRaG+CNKXaGydKxAWg1ksVaD4mzp1qvn2t78dOmjX3ydMmGD++te/dsPXl5GDBg3q3Ivi0ZnrOv/61782+iK2tiWZLS7r5MRaG5qTFJuTvD26BB13Koq1119/PVgW5tNPPw0ermvJn169eiVKmBBc1i+EiDv/wjFqdlfbmSo5UImKSZJ4wsrU2GOdddaJfEA/bdo088c//rHbB13670Kzz5IsZrtSnft3zSQwfPjwhpmL486CqBnO7rzzzgY8/R7cf//9OxfUkzNXXDzwwANG9x4lZ0c9e9HHHjvuuKPRTA9xNpIU4yh15j5Klr722mtbfphsk1Ec6nlJmmWf6WdtuvwdAQTyFsh6TBrVXu53eV/JYsvXcxEtQar3CPVbWJJi/QplGh9qnOgySVG/N0eOHNn1YUIWM5IVq09tNgHbDLG24zWpgiZXSLv94x//MHo+FzVW0XOe//3f/w0SZOs3xeLpp59utAQwW3UE4iQprrzyyubEE09M9IxMs35qKeaoTSuoaEycZFPS7qOPPtpwiG3J6STlsy8CCCDQSoAEReIDgRgCYbPIxTjMbLHFFsHMYPoiIo+NJMU8VP0t86mnnjI33XRTt8GOHgZoWZb6TYk+V199tXn55Ze7/rUGRoMHD45cztyWpKgXjXpYr+QNts4U0MOqc889t9tLxnaWi1HcaYD2/PPPm8UXXzxY0lJfjemlkJanmT59upk0aVK3B2W6AiuttJI5+eST+RLRk3AM66vjztqVV3JijbaWLKavysOSvD25BB1zGrqvaFmY+mTY+pPXUgR77LGH2XbbbRMlhWX9Qoi48yckw2aYS3J2rWawiFPOI488EiT61z7E0r11scUWC/pzvWS67777zOzZs7sVpZdOWmq3Z8+ecaphnw4ViJoRQC8rTz311GC2vLBNManYrN803tDYpugluTr00uVy2vptP3HixG7X1laZ4kUztcYZa5KkaNPsvL/b+lmNM3V/0XgjbEnAejHNvK6PM5MkXNDPdl7MccYIlFUg6zFp83lyvyvrlU/XLvWJWh5cz9TCtvpxaH1yYm1fjRc187kmNih6C5uYQW1Qm7QSS9QYpOh2Ul96gbAP4dKUpoQyLXmbNCaUfHjppZcGvx31nlgT2micqtj717/+ZSZPntzw7q2+bZqBdJNNNknTXI5xLNAqSTHuh5hhpxD2cWb9fquttlowCUfze97msurfpdX/Tc/7TjnllOB9GRsCCCCQtwAJinkLU743AnG+fog6Wc2ko1nq4n7VnwSNJMUkWp2976xZs8zFF1/cgBA1q46mvL/11lsb9tWSRf3792+JqB+4w4YNMxoARm2a1WSfffZJ9JVQZ185v87+2WefNWPHjm04KQ2AwhJlbWceNaCyHae/p/laLU657ONOICzBIU6CYt7JiTURJfLoPrz66qu7Q6LmtgT0UlrJ+2+99VascpZbbjlzwgknJJo9OOsXQsRdrEtV6p2UEKvl68M29Z96eKiHnLq/zJ8/P/Jc0iYp1l4iJkUqw4wYSdvM/u4EdG996aWXujVAsa0ZQPVCR/+3Yvy1114LlugKS4pl9kR31zCLmtMur1tft+51hx9+uHWsSZJiFlfMjzKiXl6rj911113Ndttt17A6imbOnjJlSvBP1KY+UAnWcWa9oZ/1I444CwR8Esh6TFqz4X7nU5T837ko2UozKEZ9wLnZZpuZbbbZxlx55ZXdkvz1232//fZL9GFnVoqtPk445JBDTJ8+fbKqinIcCOiDXb2jql8ZrJ1m6AMUTXKg53xxtvrkxDj71/bR708tsUtyYhK1cu3baklmtVTLhutjpqQJrzpWMx7qWUirTSsMaIXHVVddtWFWd83SqVwCfQzYPOOtyovz7rdc0rSm6gL6cEHvydpd8afqDp3afhIUO/XKc96JBfQAW4Ot+q+lNUOOHlg++OCDZt68edYy9eNDM+r07t0705suSYpWenYwJojdESNGdL3Mi5q1LuxH9HrrrRfMnmjbVIeWRtBL8labfnTsu+++wQMKts4SUIxcdtll5s0332w48SRL8erAsFk+40rqxaUG+3rRzeaPQNgMivp6UAliUQOddpITlSShWTrnzJlj9BtBvwk23XRTf0A5kwYBDZrHjBnTMgEsjEz3GcWgHgzF3fJ6IRS3fvYrj4CSdS688MJuL3J0vznwwAONXvbU7m/qF5955plgmeWwh406q6RJihrj3HXXXYlBNGvUSSedlCg5N3ElHOCVgPpSLfPcKsm2R48e5vPPP488bz3gP/vss1MtreoVZkVPJovldWunHvcFIkmKFQ2WDJutvlO/75T4XL9pJif1Y3qGF7XpGeBvf/tbo6X7on4DahaSFVdcMbIM+tkMLyZFIYBApgJZj0m532V6eUpXmC1JMazBrj8seuWVV4KkybBNK5/oOTVbdQXGjRtnpk6d2u0E9Cxlp512Mptvvnkwc6fGn5rNUCszacIOfeQbten5npIUbTPMKbauuuoq66zbzfWo/J/85CdmjTXWqC58h7dc7yb0XKNVHIlIsTdkyJBUSYq25Z7rL4FmgVfMa/voo48ir44+yNKEMmwIFCVQS7Z1/VugqPOlnu4CJCgSFQjEFIh6cKmvvJRk9fe//93ccccdkV+L1Vejlyv6IbzDDjsY/d9ZbCQpZqHofxm1wXerJXX1Fc3DDz/chaGv//WyT0v5xdm03K5+KLfa0ix7FKdu9qmGQFjCtxIstFxC3EG4BnyjRo0yWjI37qY69t9/f7P11lvHPYT9KiSgflofEii+alurZIV2khNVvvp8LcdR25QopBl72PwTSPLwJ+zsde/56U9/SpKif6GR6xlFffShxGv1lwsttFBo/XqZqI9FovrHuEmKaWcp1sMlfYTCRwC5hoeXhd9///3m3nvvTXVuGq+cfvrpsWe0SFUJB+Um0GoGG/Wh66+/fvAiUC+/NTvP22+/3fIFixqq4/RyeZ111mnZbpIUc7uslSg4LPaUZK8XhlH9bPOJtVpuTS8ftXSl7lHNG/1sJUKERiLQ0QJZJSlyv+uMMEqSpFiGhAS19xe/+IXRrGL1m2Y/1uxmjGerG7dh7x10NrZnFbpXPf300+ZPf/pT5EefcZIU9V5N79eSbHrOc9RRR/GRZxK0ku0bNzmx1ux2khQ1o7veizXfv9KQaAIm/cOGQFECzTOBluE3QVHnTj3/J0CCItGAQAIBzZ4zevTohiOakx+0z+23327eeOMNa8l6aK5EsV122cUss8wy1v1tO5CkaBPi7xKYMWNG8JInbEaxsNkTd99992Ba8DhbnBkUlZx4xhlnMOCKA1riffQiRi9t9IVVmmm4x48f321ZLL141JeIcR8CKd40s5Pa0mqr3Wv1JVjtq7ES09K0lAJR95/DDjssWBqyfms3OVFlNSco2mZrTHlaHOZYQH3mtddeG9oKPbjeaKONjL5IVbLE3/72t8gvpElSdHwhK1j9s88+a8aOHdvQct1njj/+eGs/qZctmnmx3SRFVa5ZGW+55ZbIB/S1Bq699trB8lwrrLBCBbVpchkE1I/fcMMNRrGfZIsz01mS8ti3WAHdpzTLf/Psmeo3tczUtttuG3rP06ybWiryL3/5S8u+99BDD+32O7D5DElSLPaal6m25uXlFXea9dA2M079OSh+Lr744m4xrOceSpxuNQsj/WyZooG2IIBAmEBWSYrc7zojvuIkKfbr188MHDiwFCB6j6dZFGsrEHzjG98wJ554YqpZzUpxQjQiENCYUs8x6reDDjooeA8bZ1M8XH/99eaFF14I3V0fnuhjllbvc7W6mCbxmD17dssqtWS0xjx6tshWXYGo5EQ9w9N9RYmvYVs7SYp6fnLzzTebp556KhWc3r8pKVYr57EhUJRA1DLlSXIQimor9eQrQIJivr6U7plA8xK5tdML+4Gr5AclL7z00kuxFPRST8s/9+rVK9b+UTuRpNgWX8cf3DyDgAZcZ555punZs2csm+b/RjT7wIABA4LlBvU3khNjMZZ+p/pZIpSYo4QELY2QZNMSfeedd163Ke+19HLSZXL1tZgePLz88svBbCpabkuJiKusskqwnKWW5Yg7A0aSc2DfYgW0LLgG9q02feX6+OOPN+yi+5CSomuJr1kkJ6qC5gTFVjOkFCtFbVkJhC0brrKXWGIJc+SRR3b7zaaHmEq+bo7BWntIUszqyvhfjn4zDRs2zHz88cddJ6vfZOeee27sRPuo+K0VGHcmRe2v9ihZVzPGa9lpla1+VQ9a9dGLHqbrHsiGQBYC9913n9E/cTb9/lQCWtyPW+KUyT7FCejecskllxj9NqvfkiSd6nf/H/7wB6OVAqI2xUjv3r1bnhhJisVd97LUFPZxZquVJsLandW4gn62LFFBOxBAIEwgyyRF7nf+x9iXX34ZfHyiWa/DNv1+14fEaT52z0NPH8m8+uqrwWzHa621Vmnalce5dkKZei6n5yb1S+ymnSGu1Qz/Gq/onZntfYOeZeudhRIW9YGVtmWXXdasueaaZpNNNjH68Jmt+gLXXHON0XvV+k3PyzQbq+4t+uh32rRpoSfaTpKiCtQ49rbbbgvuY3E3rQipRPGwWd7jlsF+CCQViEpO1Ip6Wt6e53pJRau9PwmK1b5+tN6BgL5IuOmmmxpqbk5+qP+jZgS4++67I7+SaD4FfTWjbHEtFZl2oGZLUoyz1JEDWqosgUBzwk2r2A5rrh7Qa1nB2lY7Xg+z7rzzzmC6cNsMAiVgoAktBKIG50sttZRRsnaSr67C7qckeRF+YQLqR//5z3+awYMHtwSqLWPfvFPtQ4KsXiKq/OZZQBX7tvZxdasl0DyrjlqvJNnjjjuu5UOcqVOnmnHjxoWeLEmK1YoBV60N6x+TfPGvF39a7uWtt95qeQpJkhRdWVBvZwroBY4+OohalUAf9emBersf93WmbnnO+rHHHjO33nprQ4PivuxrPotWS6mp79XLIdsMr7YkxbQvN8sjTkvqBcJWSNEHKBtuuGEsqCzHFbEqZCcEEEAgoUDtY17NAqb3E4sttlgwntVHwbaPP5uryjJJMeFpsHvFBNS/jhkzptvMwvWnwTi0Yhe1Qs1t/n3X7pLdrZ7vKY5/+MMfVkiHpuYloGdwl112mVFCqrb65MRanXkmKaoOJcAqGVYrUmhcW5+kq/GwZojv27ev2WqrrYLfA2wIFClAcmKR2tWoiwTFalwnWlkiAX0Fpq9wPv3004ZWHXHEES2n4taX/Q888IDRg3P9YLFtmv1LD8C1pFGPHj1su3f7e1SSon6M6KHrBhtskLhMDiiPgL7u+8c//hH82FRM6sur1Vdfva0lCJp/SOtskyYo3njjjQ3JuPoqctCgQeWBoyVtCWigc8EFF7S8h2kAdsghh8R6YRwWc2rgvvvuG9z72BCQQG3Gzjj3k6iZePRFoOJSSx/Ulm6p6Wpm16FDhyaa/StsRuU47eOKVkcg7KV1kmXoowbeEsgjSZH4q05sxWmplgJ67rnnunbVPUyzDscZE0Qtdx9VLy+H4lwR9nEloFlE9YGCxtKanUKzumuG7EUXXdRVk6g3I4GwmWLTLK9b35zm1QDq/6YxipbbtX2V3ypJcccddzR77rlnRgIU41qg+cM7xZ9mXW+1XF+tzSQnur561I+AnwJaCvT55583/fv3b+sE1cfqHqd/ot5B6CPjAw88MJgNPe5GkmJcqc7dT89RrrjiiljvvooYhyr+X3/99eDdiWZHtP0O7NwrV/yZ636n1ZX0nK3dTWMAvbP41re+Fcxip9nsalualZqa2/PII4+YCRMmhDYzi/LbPX+OL4dA7T2X8gZqMyc2tyzvJMXm+mrvQGwzfZZDkFb4KkByoq9Xtr3zIkGxPT+O7lCBSZMmmXvuuafh7OO+tNaPAiUpatmq5iSJME49JNUyM7vttpvRw4MkW3OSospi9sQkguXbV1++TJw40TzxxBOhg33NIrL//vubb37zm4kbrx/RF110UZD0WNuUuHPOOedYp6vX/hoIDh8+vOELyb333rvtB2uJT4QDchUIW0I3rEJ9jf29733PrLzyyi3boxlyNOtm/UPTJIkYuZ4shTsXqF9OPG4ClpYhvfbaa2O1PU1yogpWsoRmJ6vfFO96GMZWfQHdj/TF/2uvvdZ1MnqQreVb4v4Wsy1rlHWS4k477WT22GOP6uNzBkF/qH5R/WNtU596wgknWGdXj0pOVFKNXna+++67ocJFvBzi0iKAAAL1As0z7+tvSZfXDRONmk1b++63335Gy1nZtrAkRWZPtKlV7+/Nq0fETVAkObF615oWI1AFAX2UoWVxNethO89SP/nkEzN69OiGZ7utzl/jgMMPPzz2Mo8kKVYhmty0MUlyYq2FeY5D9d+UxtX6b0Kbnv9pTL3iiiu6AaLWLoHa/U4TcJx66qltLXNcH3d6JrbOOuuYSy+9NKhLz/HOOuus4CO3djetkqLZFJs3xdXZZ58d62PSdtvA8eUXUEzruVyrhMCikxTLr0YLfRYgOdHnq9veuZGg2J4fR3eogAbjmsWkOcHwJz/5SfA1VpxNP1SUZKaHos2zMUYdv/baawdf7CdZhqGWpEhyYpyrUu59pk+fbsaOHdtyiYTaGSiR59BDD038ZeANN9wQTAVev8V5MKZ41heSGhTWtrhLaZVbndY1C+jBzrBhwxCb7roAACAASURBVGIlWOtYfY2tl4Ga5TNqCxvk77DDDmavvfbiAlRMQA/TNQNwFtuDDz5o7rrrrq6i4iYoxp09LG1yohqkBEglQtbf7+LOuJKFDWXkKxCWgJrknhQ3BrNKUiRpIt94KLp0zSKgcUb9cixahuXggw9u2RQlxV588cXdkhBr8aFxy4UXXhgs7xa25flyqGhD6kMAgfILhM1ep5fGSZ51RJ1l1GoSST6+q09SpJ8tfzylaWFYgqJtKXCSE9NIcwwCCNgE6pMTa/t+97vfNdtvv73t0Ia/f/TRR8GH53ouk2Rbcsklg9mellhiiViHkaQYi6mjdnr55ZfNVVdd1e2cv/3tbwer5Cj59oMPPihsHKqx7/nnn9/tnZtmYVcyGbOJuQvP5vudJilIm6QYlhSrWdPff//94ASTrgzWSqXVc74kzwvdyVNzmQRIUizT1aAteQmQnJiXrB/lkqDox3XkLBwIhM0ituaaa5pjjz02cWuUeHbvvfc2zJTSqhD90FbizkYbbWSdSUXlPPbYY8EP8iTLNiQ+CQ7IVUAzbuqfJJseMGmAp/+NuzU/pNdxtgSKsOREHafZHI8//vhYMRq3fexXDoGwOLG1TMllSnYNm31MyRjnnntuw0PULL9ytLWNv2cjoIS93/72t5nM1KtE2F/+8pcNCdlxEnRqZxKWYFZ/lmnuj63KTtv/ZyNPKVkLTJ48OfiApLYlWXIybnJifdk//elPzaqrrhr7NOpfCJE0EZutMjuGfQiw/PLLBy8No5akqi0l8+abbzacZ3N8kKRYmTCgoQh4LaB71uWXX27eeOONhr42y489wj68U2V6Sb7tttvG8lUy2gsvvGB23nnnWPuzU7UEmn/vqfX6yLN3796hJ9JOcqL63/HjxwfJGVrSUElEQ4cObfkRX7U0aS0CCKQVCJu1t1ZWkiRFjRH1DCVpcmKtLiXxa7yh9wdxNpIU4yh1zj5hcazkRK3ypE39oJJni0pSfO6558x1110XegG0uti6667bORenRGeqOPmf//mfbvepNEmKWnFCH2i22rJMUFQ9+thTybaaJa9+0zNmzdSo82BDIK4ASYpxpdivigIkJ1bxqhXbZhIUi/WmNo8E9INUy9nWL0ua5AV2M0XYMqc2Ls1SNWDAgOABO19+2bSq+/dWP1ZtZ6WB0emnn26WW245267B31988UVzzTXXdNtXsa1Z8PRwoX57/fXXgwH/vHnzGv699s9qBoxYDWenQgXCZpFV4vQaa6xhpk2b1rItWlZt9913N4sttljDfk899ZS56aabGv5d3BnzCj15KgsVqF9WOYsZe8NiTEmAmqlY5cfZWi1HrrJ+/OMfJ55lNmxmg3b6/jjnwT7FCzQnYcf9yj4qOVHLzGhJGfXnYZvtQ4CwY5TEpvtm//79iweixlwFwhIUbbNSh/1WjEpetSUpajb4H/3oR4nvj7miUDgCCHglENZfZr08mu51+gCqfjZaIeoF4plnnsnzE68iKt3JvPrqq2bMmDENB0ctM95OcqIqaP74Sv06CYrprhtHIeCbgD6uVNJ+c8JL7TzjJCmqX9X97LXXXgvl0fM6zY6odw/N/WL9AXqGrHsTSYq+RVkx51P/vKw+ObFWe5FJis8++2ywClXzxvuKYmIhqpawj0Nq+yZNUtR9749//GPL9xBZjy/U1uZZ4PXviCu3cVXl2klSrPLVo+1RAiQnEhtxBEhQjKPEPghECFx99dXmpZdeavirlkf74Q9/mMjM9jDCVph+BCvp5zvf+U7wApzNH4FWA7e4Z5kkSTFsNov6enr06BEsY65lBPWQ/t///ndoM6Ie7MdtM/uVXyBsWTZ9ba1EnltvvTWYbSRq0z1LS9UoUbH2daFi75JLLgniqraR+FX+OFALwxKb201SDEtQTPpFqmLqN7/5TbflTmuqekCvhMcVV1wxFrSWDrnyyiu7LW++9dZbmwMOOCBWGexUfoGwmejixF5UcmJ9kljUAF0qaZIUy69JC9MIKJb0Vb5mWKrfNtxwQ3PkkUd2KzLs5Uu/fv3MwIEDI6u3JSkq5jULdtwPXNKcJ8cggEDnCoT97tcMsUocDJttPa1U1Md3RxxxRLAaBVtnC4TNuK6xqeKw/rlau8mJUg4b2xxyyCGmT58+nX0ROHsEEAgEWs2iqL/bkhTrPxitJ9U7Cs1gV39P04zr+jhYdYZtJCkSlO0IaEKPhx9+OHIsWlSSYli/q/NaaaWVzMknn8zHeO1c5DaPfeSRR8yECRMi7z9Jl3tuleBl+9AzzamEfVCqcvSOg1nX04hyTLtJiurPteoKGwJlECA5sQxXoRptIEGxGteJVpZUQMkKo0ePbmhd0i+ho5ITVY6Wl9FDBs2QE3fbYIMNjGbq0YAr7ixTcctmv2IF5syZE8zS2fwVra7rTjvtFMycqRc4Wr5DL180uNMxUQ+Y4s6kqB+1WnahfnbQJGfOYD+JVnX3DZuVZLXVVgtmzlSMKo7GjRtnXnnllciT1H6aBVbxrJeSYcszsHRuuWNE95wLLrgg9H7RTpJi2AMfJcz87Gc/S/QgUXGqxNd33303ElIJ1bUZ7sJ20j327rvvNnqI1rwxC0+54zNN68ISDW2/7aJmrAibwY4kxTRXpfOOaX5AqVlP9KC+ecb0sHtl3Nlmw2aOapZW/7zbbrsluu923tXijBFAIKlAVF97yimnBM8xstpUz7Bhw4xm9KnftDKAPvBk62yBzz//PJhls3k51L59+5qDDz44wMkiOVHlhCVKHH744WazzTbr7IvA2SOAQJdA2iTFqI+blJjYvApOrTIdo+d1GpuGbSQpEph5ChSVpDh9+nRz/fXXdz2v1Md3J510UvBhPZtbgSKTFPXcdsiQIZld96jJPXh/4Tamql572iTF2jNBfaS85557Vp2B9ldcgOTEil/AgptPgmLB4FTnl0DUbDn1DzRbnXGr5MRjjjnGrLPOOsHhWj733nvvNVOnTo2VNKYHCUri0OxQbNUVuPHGG83TTz/dcAJaZkMz2iy99NLdTizOA6a4SYpPPvmkufnmmxPjKUHtuOOO65oVL3EBHFApgbAHCrp3rbvuul3noZc6mlHxjTfeiDw3JSfuvffeZrvttjPNS6vqoOYyK4XUAY197rnngqXew7a0SYp6iffLX/6y4YVhmgRFtUn3xlGjRpm33nqr5dVYeeWVjWYYWHbZZY1mi9XLbCXwaDbQsIRt9bV6yLXMMst0wFXunFOMetio+9M+++wTCqGXO/qNVr9FLa+rfWxJiocddpjREvdsnSugvnPkyJEBQFRyYlhirO5LZ599tllsscWsePqAQLPC2rYkZdrK4u8IIIBA7bdZ2FKUGg/0798/U6Tx48ebKVOmNJSppDAlh7EhcM8995hJkyY1QGj8UptdSR86NX8wquUCtQSqxiZxt/p+XceojjPOOINxRFxA9kOgQwTSJCk2319EdeCBB5qtttrKqnbXXXeZBx98MHS/rJMU474rsTaaHbwQKCpJUUua65nl4osvbtZff30m8yhR9FQ5STHs3UWclVdKxE9TSiiQNEmx+T6qD4w1AQMbAi4ESE50oV7tOklQrPb1o/UlEAhbVi1sWZjmpsZNTqw/Tj86NE3+fffd122Jydp+eliqB50kJ5YgONpoQtiMOHpBrSV0a0viRhWvB+x60B62JVnuOSy2W52SXiZp2RFm7mzjwlfsUC31rVknPv30066Wa0p5xamSDus33fOUxKPlZKI23be0JMKf//znhntcVJkV4/K6uVknKYYt/Zc2QVHwKk9JlM8//3wm10F9reJcSeNs/gmEPWyM6oPDYj/Ost+tHsZKVLNd7Lvvvsxc5194xT4jfajy+uuvB4nQzTMnqpCwl5FJlovUrMVKgmw1Y3baJPPYJ8mOCCDQsQJhfa0+FlFiWJbjybBlnvURwKBBgzrW3ucT1/XWs5S4SydHLdOnfleJic19ZJrkRHk3J0LqucxZZ52VKMnR5+vGuSGAwP8JJE1SnDx5cvChb23baKONzBFHHBGbtMgkRWaOjX1ZOmLHopIUOwKzoidZ1STFsI899XxY72Sb34dU9NLQbEcCrZIUFVuaHVnJ1m+//XYwuYwmNqrf8vjgzxEF1VZIgOTECl2sEjWVBMUSXQyaUk0BJeho2aC5c+c2nMAOO+xg9tprr9CTSpOcWF+QHpI+8cQTwQOI+sQgkhOrGUNhrW5+wKQH2Oedd14wq1ec7aGHHjJ33nln6K5JkhQ//PBDM3bs2Jaz3+lFkpZA+uY3vxmnaezjmYCWoL/pppsazur73/++2XTTTUPPdObMmUGiohIrkmxJki6SlMu+2QlkmaSYdYJi7Sxb3RvjSuied+yxx2a2PEjcetmvOIHmh41RM9iFLXWvpSlrs+60anHYUn/N+y+88MLmgAMOCGZT5CFncde/LDXVEiPCkhPVxokTJwYfLtW2pEnczXGu35ha7rK2kZxYlkigHQj4KRA2Y7/uOyeccILRrPxZbWEJaCzBlpVuucrROPOKK64IkgpbjUebWx02y2bYmaVNTgz7qC+PZNxyXQ1agwACrQR0n9LzVq3eELYlSVKsT/jXmPHMM880Sy21VKILUESSYqsVBhI1lp1LIfDZZ58F/a36xnY2khTb0fPj2ComKYZN6sEMin7EYxnOolWSYqv26TeAZnlnpacyXMXOaQPJiZ1zrbM+UxIUsxalvI4U+Mtf/mJuv/32hnOPSihrNzmxGVhLT06YMMH8+9//ZuZET6IvbHnJQw891PTu3TvRGWaVpKhK9XBMiWi1pDItHaiExE022YQfvYmuSjl3vv/++81jjz0WvMjp1atXokYqXpWkreVwa1ucrwaVGKGln2fPnh2rvkUXXTRYtjIqUSNWIeyUu0BWSYphCYpx4irOCep+9rvf/S64ryXZ9NJcSyXsuOOOSQ5j3woKKP4uuuiiIEaikhN1Ws2zPyV5GBS2jHkU1U9/+tNMkzUqeElocpOAYnTEiBENfahmIN55551jWzUnB+m3psYTSnwkOTE2IzsigEBKgah+UL/39GLFtmpA3GrDPghgmcm4etXZrz45sdbquEmKcT4aSZucqLaEvXjXLNnbbrttdYBpKQIIZCag3/FXX3210TOxU045xegDt7DNlqSoZxNazvGyyy7r+qhcCf5K9E8zE3GeSYokJ2YWPs4KUiKhxo96dvzWW291zTCsWNOHHxqHrrfeeqna126SoiZ5WG655YJ3FGzVFKhakmLYTPBJZ6+t5pWi1UUJpElSPOigg8yWW25ZVBOpBwFDciJB0I4ACYrt6HEsAv9fIOrhevOLwqyTE+svgAZzJO74EZJ6WKUl97T0njYlZp1zzjmpXtJkmaTohy5n0SzQHCMbb7yxOfDAA83iiy8eGyssKS3uoGjGjBlBouKcOXOs9SVNvrAWyA65CGSRpBiWoKgXg0pSjTuTrO3kFHv33Xdfy2XHVYYeuGq53d122y3Rfxe2+vl7uQWUkH/DDTeYk046KfT3VdiMTEnuUZqp7txzzzWaeSBqI0ms3DHisnVh8XfYYYeZLbbYIlazmn9r6qBjjjnGrLvuuuajjz4K/lljjTVilcVOCCCAQFqB5mVva+X069fPDBw4MG2xDce9+uqrZsyYMQ3/jiWeM6EtTSHvvvtu8GFJ2BY3STHq5YrK1AcoQ4YMiZzprBWExri//vWvjZ7X1TaNafR8h+d3pQkhGoJAYQK15MSXX345qFP3F82+nzZJUcnOL730knn++eeD8trt37JOUtTHzP379zcDBgwozJiKsheYOnVqMDmGZvhvtenjzqOPPjpIFky6pU1S1Lu2Sy+9NKhu8ODBwXiWrZoCVUlS1H1cM3br45j6bZddduFeV83QK22rkyQpbrfddmafffYp7bnQMP8ESE7075oWfUYkKBYtTn3eCoQtC1M/41eeyYneonboiTUn5ugLRA2y024kKaaV8/+4qNhQUoweIOpr7DjLitbPNlZT09IGWlom7ouX6dOnG91H62dibL4Cmknl/PPPj12m/1ewvGfYbpJiWIKi4lIz6kQtg5RWY968ecHsBfoKXC8RlTimpXVVj74EX2uttWL9d5C2fo6rpoBmDlBydW3T/UkJtJphOM7WPFuP4k33v9oLbJIT4yh27j7/j73zgJqiyNr/PbugvOQcVEByEEmiAgsSBJasoJJzcHkVlXSAw4twQFhYQEBUWBB00Q8QlbAiUYKIgigSBJWoEiStCCwCCuL5n6f/X7/fhO7p6pmemZ7u557D2ZWprrr1q2Kmq+qpe0PTM4NEt27dpGrVqkpQsC6ZNWtWZtlo08EpNcZCJEACJGBCIFLkOlVhmRVco3fSTp06Sc2aNa0e5ecpQgDrhgULFmgiHSNTmUuoA0LW7777zrAOiIeeeuop7fKoqplFP1O9yKfaDsuRAAmkBoFQcaLuNdZ9sURSxN4boqDD2rRpowkCYzEnRYqx+MFnk08AexP4bTx+/LiyM5jPiMyvenEusGIrkSLEhz179tT262AQiM2bNy9oD6V3795SsWJFZX9Z0F0EUkGkaHT5yep73F2U6U0qEdi2bZuW5SSS4fwOUZVpJJAoAhQnJoq0t9uhQNHb48veJZAARA2TJ08Ou02GRVmxYsXkpZdeCvuMh88JHKAUaipUmBPrDVh0nSLFFJoACXI1NLWjUbOIoojvsAoVKlh6ZSSWiCZ11Z49ezSh4vXr14Pa5Pel5RC4rkAsIkUzgeLIkSOZVt51I+1Ph5CWK/AgHNFnsVmuathMnz17dmZxpJt87LHHtAN2HI4jml3ZsmVVq2M5nxE4dOiQNlcCTTXiGL5fX3311cxUcKgDB5sZGRlRRev2GXp2lwRIwGECZlEU8e6fnp4eUzRXfN8h9eXJkyczvcaFgueff55RsR0ex2RXZxbNRvdLRaRoJYzAnES0YuzPWNmuXbvk3XffzUyBqZePJf2qVZv8nARIwL0EzMSJ8BgXIp988smIlyKt0j3rPVddD1iRokjRipD3P8flyalTp8pvv/0WVWej2Q9GQyq/xdijhigXl+5CDSJG7KXQUpeAm0WKf/zxh0yYMCFTFK5TvvfeewXvmjQSiAeBixcvamdl3377bVD1iFqLLGgIrkAjgUQROHfunEyfPj1snYssPAMGDGCQj0QNhAfaoUDRA4PILriHwMKFCwWCjEBD9DCEwMdmRKBRbOOecUumJ3jB3L9/v5w+fVpbhOfLl08gcnjvvfcEqYpgEC107NgxZjcpUowZoecqwMJm6dKlgghykQwHKV27do0Yuc5I8BBt+irUhUOdFStWaP8u+H2ZulMvWpEiBYqpO+Zu9BxplJGyFtExIcTKkydPTG5iUxLpqq5cuZJZj93LBKHvjIHpoZG+N0eOHDH5yIe9TQAHRrgYFZgyUjUKotH7INLYt2/f3tvQ2DsSIIG4EsD3En5rERUR73GFChVSinqN39Rx48aFXU6Cs7GuAfbt2yeLFi0K6jcPruM6DRJaOYSnWGsEClD1tKlGjqiIFDEfkSoSkdXNLHfu3NK0aVNt3wbvlbph3w+XV9atWydnzpwJe9xutO2EwmRjJEACcSMQSZxYpkwZTUylkrlERaTo1P4xYFCkGLcp4fqKcVYBcWLgWjMap+MlUjTzhb+z0YySO59xo0gR/x5mzpyZeV6nk+PlJ3fOIS96hb1tvAtgvV2gQAHJmzevF7vJPrmYwNmzZ2XGjBla1r3NmzdnekpxoosHzcWuUaDo4sGha6lHIDRdmlkPYt1oTz0y9DiUABb7EIaZpRAKLI+XTUQNU9mwsiJNkaIVIf99js1SLPzXrFkTFuU1lEadOnWkbdu2phGWjL4DA0U3dunCt61bt8odd9whSHVOS00C0YgUMfZY8GDhoxu+AxHhK1euXKkJgl4rEcCGi56yR+mBCIUOHjwoH374YdDBNYpnzZpV6tatqx0uR9MWBIQQKAZu2Ns5DDKKut2rVy+pXLlyrF3m8z4hYJYWFe+MQ4YMMU1B+f7772u/+YGG79YRI0YwOq1P5g67SQJOEkBUHawv8b1iFGEH0diRbuqBBx7QxIZmFhpVOLQcBNQQUtsxo8N1+DBw4EDB5Sta6hI4cOCAdqHT6pKdUQ9VRIpW0RgD68Wcwnsl/jdSlCkcXg8bNkw7TKSRAAn4h4BT4kSdmJVIEenokS460m+uHfoUKdqh5Y2y2OPAxRGj37QaNWpIkyZNMi+gXLhwQTZt2iTIhGNmiRIpYs4jchMjiXljHqIXbhIp4rzjn//8p2C/MtSQVrxSpUreAc+ekAAJkIABAZzRBWYJffjhh7V3AIoTOV2iJUCBYrTk+BwJGBAwSiEUWoziRE6dzz77TJYvX64MAnNm0KBBWqpwJ4wiRScoeq8ObEIhxRoEgZEM8xGHhA8++GBYMXwHzp07N0h4i8OY8ePHawc3NP8SsCtSNPo9xdyDoAwLH0TlQcQSzC+adwhAUPjGG2/EnNIRUZxQT6ToN6CGOdWuXTvbogcjcRjm46hRowSRs63szTffFByu64Z5DPFtYBQeqzr4OQmEphnXiUBw2KFDB6levbp2uQURnXAhBu+eOEQKNUZP5FwiARKIhsC2bdvkgw8+CMsUYVQXRFk4NI4UwTjSISTqRLS6zp07K10sgOBx3rx5YZF/sH557LHHoukun3EBAaxXX3/9dTl69GhM3qiKFPG7uXPnzpjawsOY99jPYXTsmFGyAhJIKQJOixP1zluJFFu2bCkNGzZ0jBVFio6hTImKFi9eLHv37g3yFfsVTz/9tNx1112GfcDv8oIFC0wvvUcrUkRU4zlz5sjx48cjssO+Dn7bq1SpkhKM6aQ6gUSLFJEuF+dvOMPAeycynn388cdy7NixMKc579THkSVJgARSm0CoOFHvzV//+lftnZPnc6k9vsnyngLFZJFnu54lgMN1bJoaGcWJnh125Y6tWrVKcJhj1xDlAdEenLoFS5Gi3RHwT3lEoli2bJmWejyS5c+fX7p06SIlSpQIKoYX1unTpwf9XYMGDaRVq1b+gcieGhKwK1JcvXq1pWAWkXkgVrzzzjsF0QKwkYQIYki95tT3JYczMQQC358wdunp6ZoY1a5ZbY4b1YfIhT169FCOVGwU4RP1YlGOA6FIZvT7i1v+6C+NBOwQMIrEGfo8NtaR2tzMsmXLJmPGjFES1trxjWVJgAS8SwCHda+88op2YGfHVNazO3bskBUrVphWi/cD/NbWq1fPMKI2ov1ASLF9+/awOnAJAJcBuHluZ9TcUxaXT5Bu0ixKId79S5YsqR0oX7lyRYvCjv81MxWRIp7FhRKkCYfYPxqrVq2aJqx1IhtGNO3zGRIggeQQiJc4Ue+NlUixdevW8tBDDznWeSuR4tChQ6VgwYKOtceKkkPAKCvO7bffrkXbt7pMaSZe0HsSrUgRz2/ZskV7vzMy+NevXz/tHYDmTQKJFCmqErQS7arWw3IkQAIk4HYCZr/v+P3F+x9Tjbt9BN3rHwWK7h0bepaiBHC76+9//7tgAzXQKE5M0QF10O1169bJ5s2bo64RkcPwxymjSNEpkt6sBxueSEN+4sSJiB1ENBPcMIRQTLeFCxcKxGi6YeH+/PPPB5XxJjX2yoqAHZGiikAxUntYICFiD255FylSRBMy4r8RvYTiRauRSuznhw4d0m7ch7432RUpRppfVj2CcAJRAVQOkI2ixer1m0WswDPvvPOOfPnll2H9RLuhYm8rf/k5CYDAxo0bZcOGDVHBYLrJqLDxIRLwNQHscUyZMsUwvVkkMLhE8txzzymJA/ft26cJwqwM73m4mILodIhejEN1RE40Mnzf4XCdm+dWVN35Oebd5MmTwyJiwlu8vz3++OOG2SYiXR7Gs6oiRYhyES3USPhqRgyCSQgTy5Qp406o9IoESCBuBOItTtQdd5NI0en96rgNDis2JYB5++qrrwbtAWPfDCnD8R6nYpiTuLBuJuqPRaSI1LrISIWLA1evXtUuJdesWVPuu+8+pT0cFf9Zxr0E3CRSRKpzZKzgpSf3zhd6RgIk4AyBSOLEkSNHMkOAM5h9WwsFir4denY8ngSMXpqxqIOivHDhwvFsmnW7lICR+CLQVRyqYAGPDYFI5vSmTySRIg5w8KKhItZwKXa65QABRCODUBGRmswM32/NmjWTRo0aafPl4sWL2iFS4HxmSjUHBsMjVaiKFGMVKEaarzjMxiYr/txxxx3abX+zdDUewe7abhh9X+jO2omk+NNPP2mRdax+RyOBsCNSjHToDcFE8+bNtcNyRPrBO8CmTZvk+vXrYc0jemOvXr1cOz50zN0EMN+RhguCHjuGCBgQC0VKt2qnPpYlARLwPoFIIjH0HpeV8J3y66+/amsB3fCOhX0QO4d4EBvOnj3bUJBmlzRv9tsl5q7yZlGr4aVKGlOrfRhVkSLagzhi165d2p8ff/wx7J0T0RsrVKggdevWlbJly7oLJL0hARJICIFEiRP1zrhBpOj0PnVCBoqNhBHAJQ+8ewWa3Ww4KlmjYhEpctj8TSCZIkVcdEdUbPybyJcvn78Hgr0nARLwBQGKE30xzEntJAWKScXPxr1KAKnUxo0bFxZZAJHGevbs6dVus18mBBBVE/MhVJgA4QU2cv7yl79IWlqa9vT58+dl/fr1EdPrOr35YyRSxEEOb0FwSgcS+OKLL7SUa4ggYWY4mMQtQghu3nvvPfn8888zi0K4OGrUKO2WK40ErESKSGmP707c4E6EIb1vlSpVEtEU2zAggKiCEEIbmYpIEQdBM2fOlDNnzoRVgciE2ETEBREIrfVb92YDoSpSjBRFUXWQIdYYO3asIM0ujQRiIfDhhx8K/qgY002qUGIZEiCBQAJmWSJQplatWtKiRYuglMuIbLN8+XLtd9muOFFvFwJ/RGXH7uD0HgAAIABJREFUZalorVSpUtK/f3+msY8WoAuew3sb5lKoITohItiomJMixcD2MM9hWB9j/4TvcyqjwTIk4F0CiRYn6iSTKVJ0en/au7PD/T0z2sPNyMgIer+L1AvsF+/YsUOpoxQpKmFiIQMCiRQp4t1u0KBBWiYeGgmQAAn4iQDFiX4a7eT1lQLF5LFnyx4nYBT5CYfsSC2UP39+j/ee3QsksHXrVsF8CDREJ0TkGtzAMjIcxCDdpVlaBKc3gQJFihQncv6aEcCG65YtWzQRbaQoZTgMRPSw1157LUjQCFFE165dCZgENAKRRIoQtNarV08+/vjjsO9OHJIjio8Tht9lHFwzyokTNGOrIxaRotFcwtj27t1bKlasGOYYIjvNmTNHLl26ZOi0qkgRB9MTJ06MKsIT0+vGNl/4dDgBbCDhYOnEiROGeCDWbdu2LdOJc/KQAAnYJmB06Izf2SeffDLuKWxVormHdgjvkU888YSW9o+WugQg/MNFT4hVAw2iWFyKs2PxEina8YFlSYAEvEsgkjixfPny0qdPn7hmp0m0SBGR8pAJCBcUaKlPwChaMSJgDxs2TGneGr0nYk8FF1XMLrlTpJj68yZZPUikSBGZJ4YPH85LKMkabLZLAiSQcAIUJyYcuW8bpEDRt0PPjsebAKL0IMVpqMAMm+QdO3aMd/Os3yUEIKSBeOHKlSuZHqmmubLaYHJapLhx40YtBeXo0aNNhZMuwUo3FAicPHlS9u7dK999911memZsICKCIVLZIqJrmTJllDabQpvDIRE2JAMjJBq5hIPLQCEjU90rDJzPikQSKRqh0NOw4bf1l19+kQsXLgi+K8+dOydIB4g0v/h7FaM4UYVSYstEI1I0ip4I8d+QIUOkUKFCph3AcxApIpWRkamKFLHp/vLLL9sSKSIFJm5im11SSCx1tuY1AhBw4/vw2rVr2sFhrly55M477+SmutcGmv0hgQQRwO/cjBkzglrDO9TgwYOlaNGiCfJCtDUNDiSPHDkSJljTncDvPrIT1K5dO6o1TsI6w4aUCBitE/CON2bMmMwMFEoV/W8hihTt0GJZEiABVQKRxIn4znrhhRcSEsnXag+5devW8tBDD6l2i+V8RMDo7EL1/ApRjhHtONDuvvtuGTBggJYl6qWXXjINvkCRoo8mmcNdpUjRYaCsjgRIgAREhOJEToNEEqBAMZG02ZbvCCxevFgTCAUaNieQ5hSHhTTvE8CP+vTp0zM7andD3WqDyWmRIm424jCblroEDhw4ICtXrlSKMIfDxTp16shf//rXqA55EIXs3XfftZV6Demfe/XqlbqA6bnjBOyIFDt16iQ1a9a09AGXBPAH36GnT5/WFlgQL2LOwihOtESYtAJ2RYoQY+FCiH4zXyUltN45p0SKiKQ4e/Zsbb5ZWf369aVVq1YUTliB4uckQAIkQAJJJ4DfyVdffTUsMiui1yGKXbIMv/24AIjffvxBal2kX2OK3WSNSHzaXbJkiezZsyeo8qpVq0q3bt2ibpAixajR8UESIAEDApHEiXpx1YtvTgC22kOmSNEJyt6rwygzBObtwIEDtb0zM8PF9W3btgV9rIsTEc0aZiZ20B9q06aNYI+E5g8CEK3u379fEFQB8y5r1qxaIAUEUChXrpwg45iqUaSoSorlSIAESMCaAMWJ1oxYwlkCFCg6y5O1kUAQgVBxmv4h0lYixRrN+wR27twpy5Yty+yoqrgmkIzVBpPTIkXvj4o3e/jrr79qacGPHz9uu4PYcEJqloYNG9p+Fg9gY+Htt99WEuckI+JKVJ3iQ7YIYGPpxx9/1ISxutAZ0WIRrVNF9KwqUozmOzS0IxAuwhDFjuZOAnZEikj9OG/evMyOqN701x9wSqSI+nApZd26dfLzzz8HgU1LS5Pq1avLww8/rG2+0kiABEiABEggFQhgfTF+/PigKMEqB9aR+oYo2Fiv4ALJ9evXtUtSeF8sWbJkxEPwVOBFH50jgPezadOmha0vsV5t2bJlTA1RpBgTPj5MAiTwvwRUxIk6LIoUOW3cTMBIoGgVYAFRExE9MdBKly4tTz75ZNhlTCuRIvajGzVq5GZE9C1GAshcsnTpUi0LTiRDdPbmzZsLghuoGEWKKpRYhgRIgAQiE6A4kTMkGQQoUEwGdbbpGwJmEQesFnm+AeTBjmLM//nPf8odd9whjzzyiBbJbvv27VpPcQts5MiRUUVNokjRg5PFwS5BIIhUpXoEsWirRuQR3JCNNu0ooje+9957WlrJSFaqVCkt3Uekm7jR9oHPJZYAxnzDhg3arWgzq1ixoiaALVasWETnVESKnTt3lho1aiS2k2wtKQRURYr79u2TRYsWaT5Gm0beSZEi/Lhx44aWahzve7fffjsjOiVlBrFREiABEiCBWAkcO3ZM5s6dG1TN448/Lg888IDtqiFI3Lhxo+Dd0ciyZ88ueM+rUKGC7br5gPcI4N1s5syZghTjgYboiYiiGKtRpBgrQT5PAv4mYEecqJOiSNHfc8bNvTdK8Qx/7733XunevXuY69j/mzFjhuDfger8thIpVqtWTXsP1CMvupkXfVMngDmC/bqvvvpK/SERwYX3nj17SpEiRSyfo0jREhELkAAJkIApAYoTOTmSRYACxWSRZ7u+IRAa2UfvOG4DNW7c2Dcc/NDR0A2qunXrym233SYfffSR1n0strt27Ro1CooUo0bn6QdVRF12AGAzKD09XYtiEo3h3wE2B9asWSOIkGJkaCMjI4Op7qMB7JJn8H30r3/9Sylqpu4yUgHiUDvShqPVfG7Xrp2WlpzmDwJWIsUhQ4YIyui/szlz5tS+WyAMtGtOixTtts/yJEACJEACJOA2AhAU4iKKbrgIMGLECMmfP7+yq4iYsmLFijChmVkFiKCDiy00fxPAexnED6GXoJzMHkGRor/nGHtPAtESiCRORHpbpDA1u7RLkWK01PmcEYErV65oF8ydEPW9/vrrcvDgwcxmsKcyaNCgMIGYkZgR+zCjRo2yzJ4SeLnUqD/oCwSRiMRIS30CiMz54osvapd3o7VmzZpJkyZNLB+nSNESEQuQAAmQQBgBihM5KZJJgALFZNJn274ggI2Lf/zjH2Hp/hBRZ+zYsZaLN19AckEnf/vtN+3g5NSpU1KpUiXtUMTOAl/l9mysAkVgokjRBZPFRS5gvs6aNcvQI0QpxCIeG6DZsmXTInr99NNPcuTIEdmxY0fYd1JgJTh87NWrl/ZvIVpDNMf169fL1q1bg6pA3f3795eyZctGWzWfSzIBo1Quqi7htw8H29jANLNIIkXOH1XS3ikXSaSI3+natWs7EqkYxChS9M68YU9IgARIgARiJ7B69eqgd3m8h+EiEwQYVvbf//5XlixZIojCaNecFKHZbZvl3UEA72SI3vndd98FOYQ1LuagU0aRolMkWQ8J+INApL3fMmXKaHtdEONMmTJF24MzMooU/TFX4t3LixcvytSpU6V8+fJapLlYM9QE7sNBnIjLoIUKFQrrxgcffCAff/xx5t+j3cGDBwtS81qZWRCP0OfQ7jPPPMNMFFZAXfw51gGTJ0+OOdMTuliuXDnp27ev5TkdRYounhB0jQRIwHUEKE503ZD4ziEKFH035OxwMgiYHa4zElQyRiO8TdzomjRpUtDmkertP722TZs2aWKsSHbfffdJx44dY+40RYoxI/REBRAAjhs3TiCuDTRsJGFT1OrG6ffffy+LFy+Wy5cvm/Lo0KGDIOpdLIab48uWLZP9+/drG2YUJ8ZCM/nPrl27VrZs2RK1I5hPTzzxhOXmKUWKUSP25IORRIqBHb7nnnu0zflYjCLFWOjxWRIgARIgAS8RWLlyZeYlAL1fDRs2lJYtW0bs5rZt22TVqlVRo8CaYejQoVK4cOGo6+CDqU8gNIIneoS17pgxYyQtLc2xDlq9ZyKaE9Jc0kiABPxNQEWcqF90hziHIkV/z5d49l4XJ2JfGIZ9kB49ehjus+GiyIIFC2T48OGSN29eU7cwv2fOnKlFADUTJ2L/GKKzwGw5Ku+FeqNGqaGNHGI07XjOnvjXbZYyHC1DoP3www9LiRIltPkKQTeEq1g7/Pzzz6bOQQD73HPPWWZLoUgx/uPLFkiABFKfAMWJqT+GXugBBYpeGEX2wfUEzIREuBGGjXc7kfpc39kUdHD+/Ply+PDhMM+7dOki1atXV+oRFvIQeyFdgZnhxhfEWU4YRYpOUEztOt555x3ZtWtXUCew2YSNJERMVDHMWxweYgFvZpizmLuxGqI94rtQJeJKrG3x+fgQMDok1FsqVqyYlsY+d+7ccvPmTTlx4oTs3bs3aOMSke7at2+v7BxFisqofFHQ6vAYEGJJ8RwIkSJFX0wpdpIESIAESMCCwM6dO7WLRoEWKVIOIrVjjRLpAlTWrFmlQoUKUrBgQfnxxx+16O5Ghkh5AwYMsLzUwkH0LgGkB589e3ZYBx9//HF54IEHHOs4xBhIQYj3PzOjSNEx3KyIBFKSgB1xot5BihRTcqhd7zREXNOmTQuLTGckUsTv6Jw5c7TfNwj8kc0kkkgRcxaXzM2iISJDDqJr64Y6x48fL3i3UzGVCIqMoq1C0t1lkKEMmZtC1w+dO3eOeM727bffyltvvWUadRFrB5x5ZMmSJSIAihTdPT/oHQmQQHIJUJyYXP5s/f8IUKDI2UACCSKA6HqIsqcb0lyOHDlScuTIkSAP2IwRASzSsbCH4C/U7EY8tBIpYuH+/PPPS/bs2R0ZDIoUHcGYkpXgtixurQYeosQSTQLC2kWLFhmyiKXelIRLpw0JmG0kFihQQEsHXqRIkbDnMD+xMQQR7IMPPiiPPfaYbboUKdpG5ukHrESKTgkUAZEiRU9PJXaOBEiABEhAgYCZQAwiRWSDwGU+RHPH+9rmzZsFB9tmhsssrVq10i4+BaYhPHPmjLz66qthqTBxiXPUqFHa5ReaPwng0hMyBoSmScVeGqIoqgoirOj9+uuvmsBCj0RlVt7OBVarNvk5CZBA6hCIRpyo944ixdQZ51TwVI9yiHcnIwsUKQaKE/Wy2N/NyMjQLnbaNaO2Y72E3KZNGzl48GDmZRWKE+2OivvKG136wDv9oEGDlNKA411s3rx5gvlrZBDY4jzVKthLIkWKPON13zykRyRAAsYEKE7kzHATAQoU3TQa9MXTBJBGeOLEidqmJ19c3TXUS5YskT179oQ5FU3kOCuRIhZSSKtgddtLlRBFiqqkvFUON1ZxczXQYk3HHOkmKyLjde3a1VsQ2RtlAmZRgKtWrarNi8BDZqNKsSmfK1cuy3JmDlGkqDxUvigYSaSIudivXz9Hor4CJkWKvphS7CQJkAAJkIAJAauDcBVwt912myD6HKImmhnWtLg0GHj5Cr/pw4YNE2SdoPmXALJUICp7qEGE0bNnT0fAqAoUMScHDhyopSekkQAJ+INALOJEnVAqiRQpEHP/vMb+HN6ZzNLhYp+uTp06msgrNDIwBIW4YGK1h2dEwei3slu3boL2VG3u3LmClNO66dGJcSaDi/iNGzdWrYrlXErAKNuT3Xli9l6GeYtU5ngHVDErkeLTTz8td911l0pVWhmjvuHvS5curWVMgwCYRgIkQAJuJUBxoltHxr9+UaDo37Fnz5NAAEK4r776SkaPHs3IiUngb9akkcivVq1aAsFXNOY2kWKTJk2kWbNm0XSFz7iQAOYXxM6BEUqcihqGm6uvv/56WK8jpXJzISK65DABI0Es0u6lp6c73JJ5dRQpJgx1SjRkJVLE3HQqnTxFiikxJegkCZAACZBAnAicOnVKZs2aFVXtWFMjHa9VlBNUbiRE69Spk9SsWTOqtvmQNwhgr2b69Oly69atsA498cQTcv/998fcUYgipkyZktkGDr6xLjZqE+tuRPZ06sJpzM6zAhIggbgRwDoQgqrvvvsurI0yZcpoghSV3zc8nCoixYYNG0rLli3jxpQVO0PASqRo1IrdaIehdRhF1bYTWfjy5ctaJiD9txX7zEg5nT9/fmegsJakE/jjjz+0yNfXr1/P9AWXOnC5Q1UUi7k9depUTbAaaHi+d+/eUrFiRVv9jCRSjOa8LFSkaPe3wJbzLEwCJEACDhHApQZ8t4aubxlIyyHArCYqAhQoRoWND5FAdAQuXbqk3V7Lly9fdBXwqbgRQGqqtWvXaqmecZBSo0aNmNpyk0gRN7jGjh0r2bJli6lPfNgdBIzSJTgZ4XDjxo2yYcOGsM4iHRs2YGn+ImAUPdHpdPWqRClSVCXlj3IUKfpjnNlLEiABEiCB5BOIdLhn5B3SOXfs2FHuuOMOZefXrVunpYkONBxEVqpUSbkOFvQmAbP1KQ6rnbiUcujQIVmwYEEmvF69emlZTyBMMrIGDRpo6cppJEAC3iewY8cOWbFiRVBHoxWkuF2kyOiJqTWf7YgUYxUngkzobyX+Dima69evrwQuVNiFM4oxY8ZQ8K9ELzUKGV1q6ty5s/IZG+b0pEmT5MqVK0EdjlacqFditI6J5ftOn8vly5eXPn36KAvVU2MU6SUJkIDXCHz22WeycuVKqVu3ruD7UDeKE7020qnXHwoUU2/M6DEJkECSCEB0iBt/SNOsYm4QKfJFQ2WkUquM0aZQLBE/Q3uPefvKK6/IyZMnwzYEhg4dKoULF04tYPQ2JgKxbkLG1LjBw5FEihBOYoMzLS3N6WZZn0sJuEGkGOtmqUvR0i0SIAESIAESCCKwb98+LcphaLrAwEIlSpTQIi8h1Zlde++99+Tzzz/PfAxRqRCpLnfu3HarYnmPEcCcQ4TDCxcuhPUM8wSReeyk6AusxChSNi7l4XKe0ToIz6LNjIwMyZUrl8dIszskQAJGBHbt2qWl9oRFK07U63WrSDEWsQ5nTfIIqIgU69WrJ23bto3ZSaOIxqoiQ6Poi4hW3LNnz5j9YgXuIQARzPLlyzMdwl7ZsGHDpFChQpZOxkucqDccKFKM9fsO746o7y9/+QvFiZYjywIkQALJJBD4vYxzszp16mjfX9QMJHNU2LZOgAJFzgUSIAESUCCAxcf8+fPl2LFjApGWyuIK1SZTpMgXDYWBTcEiR48elXnz5gV5HuviOhRDaJor/fN7771XunfvnoLU6HK0BEIPi+OdhkUl0rCRSBF+4TCxbNmy0XaVz6UogWSKFDnvUnTS0G0SIAESIIGoCCDrwNatW+Wrr76Sq1evaunaChQoIJUrV5bq1atHnSnCKCUcLgWOHDmSB39RjZS7HsIlTwh8kCb12rVrmugUIh+sLVWzi/z000/y4osvGqZdjiWSYui6IjRSPOb76tWrw4BGkxbQXaNCb0iABOwQwAEvhPp20jqb1e8mkeKZM2fk22+/lcaNG9vBwbIuIoB3KIj4kb7RyJBxB6mYVVPsmnXt119/lfHjxwuEZIEGoWGPHj1M6z948KC88cYbQRdc4MvTTz8tuNhC8w4BROjavn17ZocwzniXt3rXi7c4UXdo06ZNcuPGDWnRooV3oLMnJEACJGBCIFQ0jmK4aIfIxxBYqwZhImASiBcBChTjRZb1kgAJeIaALk48cuSI1idsWg8ZMsTVIsXXXntNnn32WcmZM6dnxoEd+f8EjASKTqZ41jmHbizg7zGfRo8ezYNCn0xGfPfNmDFDzp49m9ljfP8hmk08IoboG/V58uTRhOBYNJlZ4GEiRWI+mZARupkMkeLx48cpiuXUIwESIAESIAEHCED0sWjRoqCaHnzwQXnsscccqJ1VJIsABK2IOrZ//35TFyBOgHAif/78lm4azRP9IawH2rVrJ0hjqWq4lDd16tQgsUXx4sW1iIy6kMNoPYT6cWHVar2i6gfLkQAJ+I+Am0SK/qPvrR4jOuHcuXMNBfx6T61EhCpEzH4P8Sx+OyFSxF6ebhCCrVmzJkiwpn9WqlQpSU9PV2mWZVKIAC504GJH4LuZlUAxUeLEFMJIV0mABEggZgJG4kRUevfdd8vf/vY3Td9AI4FkE6BAMdkjwPZJgARcTSBUnKg763aRoquh0rmYCBilmorHAQluUkOcFmjxFKfFBIUPawTwfbV06VLZvXu3dqiGW/DNmjWL+qY06ps5c6ZgLugWr2g2oRv0HTp0EKQuj2QHDhyQt956iyIxzn+NQCJFithEhXA32nSCHDISIAESIAESSCQBvNMhgs3evXvl3Llzcv36dUFaPhwo430LG9XJMkRinDhxYpBIDO+xgwcPlqJFiybLLbYbI4GTJ0/KnDlzwiItmVWLNQuiElqZWURD/bny5ctrgsfs2bNHrAqCDmQlCI0E1atXLy0iaKAZpabkuthqpPg5CZCAFQGKFK0I8XMrAvh9wm8t3vOszAmRotHvYWC7xYoV0yIyYW7/+OOPhi7hIvKIESMso+pZ9Yefu4/AunXrZPPmzUGOdevWTapWrWrobCziRMx5RH9F5NDz589r8w0ZnxgRzH3zgh6RAAkklkAkceKAAQMYeCaxw8HWIhCgQJHTgwRIgAQiEIh0S58iRU6dZBBAiqx//OMfQYcp2OBBVDuky3LKjFKtqaZncMoH1qNOAJszuDWN1GmBFkv0GaMb0phrGRkZjkZQRPQSpGzDDWvdVIWQiMyCdPY0EgCBRIoUSZwESIAESIAE3E4A73Lbtm2TtWvXRoysg4g3OEAsWbJkQruE9cb06dO1g0Wn3l8T2gE2ZkggNG2yKiaIC/v06WN5aPLJJ5/I+++/b1ot1qwQ3iJ9VajIFYJY/Hv4/PPPw54PjZ6oFzBKa4k2ILBQifyo2n+WIwES8B8BihT9N+ZO9diOOFFv0wmR4ptvvim4LBytQUR27733Rvs4n3MxAaOMT7h8gksooRaLOBF14X1uwoQJmesbnle4eGLQNRIggYQRoDgxYajZkAMEKFB0ACKrIAES8DaBSBvgFCl6e+wT3btTp07J/PnzBZEbzCKZGB2QwM/mzZtrEfOcMiPBGxb8SHmFwxuauwgcO3ZMEyiGGqLjjBkzRrJkyWLbYcyBV155RRABJdD69+8v5cqVs12f2QNGt7C5ueQYXt9VRJGi74acHSYBEiABEjAggAsgiKpz6dIlZT6NGjWSFi1aKJePpSDWNC+//LL85z//CaomlnfXWPzhs84QMDqctlMz1plPP/20pUgR0UAXL15sWTXWQPny5ZO0tDS5cuWK4N+FkeES1vDhww0Fh1gTTZs2LWiucq1iiZ4FSIAEFAlQpKgIisUyCRw5ckRee+21MCK1a9eWRx99VKZMmaJFljOyWEWKuFwSqX6zYcLvJtJAo32aNwkY7UsbvdfHKk4EPaOzEYpfvTmv2CsSIAE1AhQnqnFiKfcQoEDRPWNBT0iABFxMgCJFFw+OR1wLjDSBjZv09HRDkaJZpDyIZZ9//nnLdFZ2cK1fv142bdqU+Qj8GjZsmCClNM1dBIxSf8PDWCMerl69WpBKLdBiicpoRm3JkiWyZ8+eoI+Rnq169eruAk1vUoIARYopMUx0kgRIgARIIE4EIBLDwbVKyr9QF5CGrWvXroL3/mgNl0+wfu7cubNgjRJqSMn21ltvhaXXRZvPPPOM3HXXXdE2zeeSSODmzZsybty4oKjoujsYW0QzxNrk9OnTEeemqkgRl/tmz56tnEY6EppIh9r4dzRz5kw5c+ZM0LqYERSTONnYNAl4jABFih4b0Dh3B5c7ZsyYEfT7B3Fi+/bttZYhAIOwPl4iRdSPC9LHjx9X6mmOHDkEaSWLFCmiVJ6FUpOASkAFJ8SJoGPUVqdOnaRmzZqpCY9ekwAJkEAMBChOjAEeH00aAQoUk4aeDZMACaQaAYoUU23EUsdfbC5h8yjwEDGSSNEo4hx6i6h2iG7nlIWm7mAqK6fIOl+P2UZQ5cqVtYic0RrEiRApBhoOmsePHy9Zs2aNttqw54yirXBzyTG8vqyIIkVfDjs7TQIkQAK+J2B2acUOmFii60A0hsiIWNdg7VCnTh0pW7asloINAi9cSDGLYsfIJ3ZGyX1lV65cKdu3bw9yDHMA6f0efvjhzKiImBuIgPjuu++aigtVRYo46IbYFaLXaAz+9e7dWypWrGj6ONZZSCN448aNzDK33367jB07Nqoo9dH4yWdIgAS8T4AiRe+PsZM9DJwvgeJEvY14ixTRzrZt22TNmjWZaXZD+4ff2KZNm2rZfnBBgeZ9AohujXe8QNMDKtx2220yadIkLaJ1oKm8i4WSw1oCkTyxvoAxoIL35xZ7SAIkYEyA4kTOjFQlQIFiqo4c/SYBEkgKAYoUk4Ld040aRWTQO4xFPA4+kBIh0CI906ZNG6lfv37MzNAGbuSePXs2s654RGmM2VFWkElg3759smjRosz/RpSSZ599NqaDMyPxLBqoVq2aFl3HKQvdXEK9FCg6Rde/9VCk6N+xZ89JgARIwI8E8N6O93ejyIl4d7vvvvskZ86ccvXqVdm1a5fg3dHMohEpBooT7fDHoSLEiVWqVLHzGMu6iACEEpMnTw4SHGLtiHTNZhExIZ545ZVXtIiKRqYqUsSzuOy0dOlSuXz5sjKVAgUKaJf78ufPH/EZo3VKqVKltIwHNBIgARJwkgBFik7S9H5d+H2CSLBt27aGnU2ESBFt7N+/X5B2Gu+XuMicL18+KVOmjJQvX57CRO9Pw6Aenj9/Xl588cWwtQje6a5duyYXLlwIKh+NOBEV7Ny5U5YtW5ZZFwSwiGyNuUcjARIgAb8QoDjRLyPtzX5SoOjNcWWvSIAE4kiAIsU4wvVh1QcOHBBEKgw1RGUYNGiQ4ODEyIwizqEcFvc4aEGkkljMKCIfNpf69esXS7V8Ns4EsCGIdOG5cuXSIoHEkp5PdzU0kqb+94g2UqlSJUd6BL8nTpwYdKhJgaIjaH1fCUWKvp8CBEACJEACviBgFOUNHc+TJ48mpDISYeEiClLk4j3MyOyIFM1lX5f3AAAgAElEQVQivFvBtxKxWT3Pz91BIHSPBAfFQ4YMkcKFC0d0EGLaOXPmCOaPkdkRKeL57777TrZs2SKHDx82TSONfxMtWrRQTgNoFA2oQ4cOUqtWLXfApxckQAKeIkCRoqeGM+mdSYRIMemdpAOuIjB//nztPczKohUn4t0R0RMDxY558+aVkSNHUhBrBZ2fkwAJeIYAxYmeGUrfdoQCRd8OPTtOAiQQCwGKFGOhx2cDCRilwoI4ETf/EOHEzLAgnzt3rnYIE2qR0kOr0jfyq1u3blK1alXVKljOpQQQMQcRakIjc5q5axZFEQfKmKfYCIrVjAS3nG+xUuXzOgGKFDkXSIAESIAEvE7ASESlIu7CwfXUqVNN0y6rihQhcnzttddMo+EZ8UfdiMidJUsWrw+Pp/tntC5t166dlt5bxZwWKeptIorPpUuX5Pr169ofrK0RzdHO2uXYsWPamjvQmN5ZZVRZhgRIIBYCFCnGQo/PhhKgSJFzIpEEzPaQA32IVpyIOg4dOiQLFiwI6lKDBg2kVatWiewm2yIBEiCBpBGgODFp6NmwgwQoUHQQJqsiARLwFwGKFP013vHorVGqZizSBw8eLEjPa2VIYYVUWrdu3Qorinp69OghOPiza2fOnJGZM2cGRZ3gQYxdiu4s/9FHH8maNWukYMGCWlQT1QNho0Nv9BAHfcOHD1cWO5pR2bhxo2zYsCHzY8xfiB+tUq65kzK9ciMBihTdOCr0iQRIgARIwAkCRgeBEGHhXQoXSqwMB9d494egy8hURYp4dseOHbJq1aqgqNiBdeIdr0KFCloEu2LFilm5xs9TgEDomjaaKDbxEinGgg+i20mTJsmNGzeCqmH0xFio8lkSIAFVAhQpqpJiORUCFCmqUGIZncDPP/+sRbfGuQPSduOCR4kSJZQjFK5YsUJbExhZLJmf/vjjDy37zpUrVzKrRtTujIwMLZMQjQRIgAS8ToDiRK+PsH/6R4Gif8aaPSUBEogDgUSLFJ977jnJkSNHHHrCKhNJAPMGEeyQXmrGjBly9uzZzObr1asnbdu2VXYnkugGlTRq1EiaN2+unOoXB5zwCZtXgYY6GjdurOwXC7qPgC5O1D2zI1I0SsGs1xOrSBEbTBMmTJBffvklExp8GzZsmPLml/to0yM3EqBI0Y2jQp9IgARIgARiJbBkyRLZs2dPZjV2LjzhIStxGMrYESmi/KlTp+THH3/UDhCvXbumRa278847pWTJksoXZGLlwufjRwCXi3bv3q1deML8GTt2bOb6sWHDhtKyZUvbjVvNQ5WIoLYbNXkAF/ZefvnlsDUxfBg4cKDy2topf1gPCZCAPwlQpOjPcQ/sNUTyiAKMCyc4D8A7XrRGkWK05Nz9HKJFY344IdBDdptly5YFpU/We4+5h+jYiFQI0WIkMxISBpavX7++tG7d2tZ8NntPZPREd89PekcCJOAcAYoTnWPJmpJPgALF5I8BPSABEkhxAokSKSKC3dChQ22lJEpxtJ50XxeJYfMAN/z+9a9/yYkTJ7S+4u+ef/55yZ49u62+hwrPQh+GELJz585SunTpiPUi9e+7774bFDkRDyCa46BBgygWszUq7ir84YcfCv6Emh2R4s6dO7WNKiODSBHfT9EIqNetWyebN28OqrZTp05Ss2ZNd0GkN54gEEmkiO/gMWPGSFpamif6yk6QAAmQAAl4n8Cvv/4q48ePDxJSVa5cWXr16qXUeRz2hV6YMnvQrkhRyQEWSjkCgWtPCE+fffZZbQ7p0Wy6dOki1atXj6pfbhApbtu2TYsCGmr6+h3rHhoJkAAJJIoARYqJIu2edn777TfBWcPnn38uFy9ezHQMAjHs4eE977777lPKvBPaq1hFilu3bpUCBQpol+5pySegfz/cdtttMWW3wbx466235Ntvv7XsFCIWYp1RsWLFiGUxd6dOnWoaVR1nDX379tWCN1gZ6sLFkcCL7XgG72SjRo3i5ScrgPycBEgg5QlQnJjyQ8gOhBCgQJFTggRIwJcEEKYei2rcDMPCX1/kQxCD22B2BWLxFilCnDhy5MioxD++HGCXdjpUSIgNhEKFCmnRRfSF9ejRo6MSAkJc+M4770TsOTaRML/Lly+vCV2R3hfz/9ChQ5p47cKFC2HPY+5BSJktWzaXUqVbVgRw0Dd//nw5cuSIYVE7IsWlS5cKBF5GhkO7AQMGaJFxVG3fvn2yaNGioOKYaxCJqaafVm2L5UhAJ2AkUowlzQzJkgAJkAAJkECyCGA9O2/evKDmVS96mIkTERXl5s2bhl2iSDFZI+2Odrds2SJr164NciZ37tzaf+OQHO9TuLRUuHDhqB1OhkgRUT7379+v9Q3/P9TsRiWNuvN8kARIgAQMCKiIFJ966int0jMtdQng9w/7xrjEi/9vZdjLe/TRR7U9XjsWrUgR0bEhEoP169dPypUrZ6dZlnWYQOj3QrTZbVAPhIQ4H7BjTZs2FfyJZGZZmgKfuf/++6VJkyaSL1++sKqQzQf/JnCGZ/RuhqjWiG5NIwESIAEvE6A40cuj69++UaDo37Fnz0nAlwSwsHnjjTcyI9aZQYCI65FHHrElFIuXSJHiRG9M1fXr18umTZsidgabStjkidYgNHz99deVNrJU2sDm5vDhww03CVSeZxn3EMDm5sKFC+Wbb74xdEpVpIh6IIQ1EymicqTqQMoP3KqNZEYHnCiveqjuHrr0JBUJBIoUKU5MxRGkzyRAAiRAAiDw9ddfa+94uuE3bcSIEZI/f/6IgMzEiThofPjhh2XKlCny888/G9ZBkaI/5x7SHiNSopU58S4fb5Ei1uY47MZhPlJnRjqUx5p42LBhWsQoGgmQAAkki4CVSLFdu3bahWRaahJARGyI/yDosmt333239OzZ01ZQAyuRIsSHqBMX62EI9IALMXgOhvfN3r17W0bRs9sXllcjgIiCL774oiAFeKDZFSninGzSpElh9ah5IVKvXj1p27ZtxOJW3136wwgWUqxYscygIefOnZPz58+b1h1LxG7V/rEcCZAACSSbAMWJyR4Bth8vAhQoxoss6yUBEnAdgWPHjmlRxG7duqXkG1KVIhpYkSJFlMqjkNMixZUrV0qjRo2Y1ll5BNxbcMeOHbJixYqIDiKqISJlWgm7IlWCTYo5c+bIpUuXYoIBX5577jlbG1wxNciH407AKZEiHF2+fLlggWRm2Kxs1qyZlnYGcynQsLGJ58+ePRv2eKlSpbTvXTxPI4F4E4BIEYLb/v37S9myZePdHOsnARIgARIgAccJIBUtUtLqphLpDe+Es2bNyozirj8bGAkFB9CIphKYWjDQeYoUHR/KlKjQKAp1qONOCBRRZzxFiqtXrzaMxhPaF0TlwXsiswmkxPSkkyTgeQJmQh+VSGaeh5PCHcT+LS6G6OK/aLqC978ePXoI3s9UzUqkiDorVKigpdVF9MRQg4gRv5G0xBOItCerKlI0u6xktzcqIsVYBLih/lAca3eEWJ4ESCBVCVCcmKojR79VCFCgqEKJZUiABFKeQGhkCdUORRNVyUmRoqqfLJcaBKwOdLCJgHTKsaZlwSbDxo0btbTN0Vjt2rW1NCGxCCWjaZfPxJ+AkyJFzLENGzZYOo0b13ny5NHK/fTTT6YRPlWjOFo2yAIkYIMA0vjhpjaNBEiABEiABFKRQKhAEX1o06aNFtHayPAuuGDBAjl8+HDQx0biBhWRYvfu3blmSMWJE4PPVmtaXFDq2LFjDC3836PxEiniIuj27dtNfcQ6GNHIHnzwQUf6wUpIgARIwCkCoSJFihOdIpuceiDcmjhxou30umbeIshBixYtlDtjJVI0qwj71mPGjJG0tDTltljQWQK4bLtr1y7DSlVEimbnV7icgaxi+F+ciyGKITJC7dmzx7QDKiJFvNMhcEOky+5WhNAvpHW2ihRvVQ8/JwESIAG3Ezhw4IC8+eabYW4iajKCe/Dc1u0jSP+sCFCgaEWIn5MACaQ8AdzyQ4SIaA2LsV69ekmlSpWUq6BIURmV7wpGOtDBXEOKZ9xCdcIgvIGADNEbsRFgZYhe99hjj0nhwoWtivLzFCbgpEgR4m8sllTmVyRkmPN9+/bl4iqF5xVdJwESIAESIAESSDwBRE+ESDHQbr/9dhk1apThofG6detk8+bNQeUjiRusRIpIxZaens4Ic4kf+qS2aLWmxZzA4YkTFg+R4r59+2TRokVh7hUtWlRLV1irVi2uS5wYPNZBAiQQFwIQKU6ePFnLuIPfcFrqEli4cKFgXy3UsD+MaIhVq1YViLIuX74syAy1f/9+SzGj3YsCdkWK8A3iCOwh05JLIFqR4s2bN2XcuHFhqZ0jXXLC+drs2bNNI32qiBRB6+TJk7J48WK5cOGCMjzMOVy+atmyJd/PlKmxIAmQQKoSwPctIuUiiv/Ro0czu0FxYqqOKP02IkCBIucFCZCApwn88ccf2k3EK1euhPUzd+7cUqVKFS2y1+nTp+Wrr74yFdlQpOjpaZLwziXyQAedw6HO999/r0VKwUbA1atXBZsRmNcFChTQUptWr15dcuXKlXAWbDA5BJwUKWI+vfHGG3LixImoOoNU0E2aNInqWT5EAiRAAiRAAiRAAn4mYHQZD1Gpn3322TDR4A8//KAdLAZatWrVpGvXrhERIrrPhAkTwg4x9Ydwex+RFO2kFfTzmHml74lc06qIFJ966inlTAS4yHfw4EGByAeCXlzQu/POOym09crkZD9IwAcEsKeXNWtWH/TUu12E6GDevHlhHcT7VOfOnQXZSIwM73OIRHfmzBlTOBA24v0O+74qhvOTOXPmyPHjxyMWR31458N5Cs0dBKIRKRpd1OjSpYt2NhDJzNLM68+oihRR/siRI7J161btf80uveM7rk6dOtK4cWNmPnHHdKMXJEACcSZw9uxZeemll+TWrVuCy3MQKeJ3v3Tp0vLkk09SpB1n/qw+cQQoUEwca7ZEAiSQBAJGkQyxmH7iiSe0W/GBhhuDq1evlk8//dTQU4oUkzCAHm4ykQc6HsbIrsVAwEmRItzAIR/Spf38889KXpUoUUKwAcbUHEq4WIgESIAESIAESIAEwgjgQBkRUK5fv659BnHikCFDJEuWLEFl8d6Hi3s4WNQtb968MmLECEtRF56dOXNmxINw1IloiojGjnc8mj8IJHJNG0mkyGhO/phv7CUJkAAJeIWA2btV+/btpXbt2krdRHrfd99911TcZTeSIhrdsmWLrF271rB9CPqR9adkyZJK/rFQ4gjYFSmGRu7EnMPcUzEnRYpoDyIcRFO8ePGi4FIUDIKcIkWKCNYqNBIgARLwC4FAcaLeZ+zvILNjq1atKE70y0TwST8pUPTJQLObJOBHAjisGTt2bFDqgz//+c8yaNAgbZFjZkitgIWakVGk6MeZZK/PWExjIa1iiTzQUfGHZfxHwGmRIgieO3dOvvjiCzl06JAmVsTNfpgesRO3wR988EHtAJ1GAiRAAiRAAiRAAiQQG4HPPvtMSwFkJk5E7XoZvSW8lw0ePFi7lW9leF9csGCBFo09kjGqjhVJb36eyDWtkUgR865///5aVgAaCZAACZAACaQCAYixkKY7MHLco48+KnXr1rXlPup58cUXTaNcN2/eXIs+Z8du3LihvTceOHBAy8CDDFQ1a9YUCB4RNZvmTgKqIkXMuRkzZgiEMDCclY0ZM0bS0tKUO+a0SFG5YRYkARIgAY8SMBIn6t/RuFRKwbZHB97H3aJA0ceDz66TgNcJhKawsnMIA2ENDmGMzGmRIhb3EE2qHA55fcxSvX+bNm2SjRs3yvDhwyVfvnxK3UnkgY6SQyzkOwLxECn6DiI7TAIkQAIkQAIkQAJJIoB3OaT6a9u2bVjkRLgUGmURf2cnqg7qf+WVV+TkyZOmPaRILEmD75JmE7mmDRQpct65ZALQDRIgARIgAVsEQi+OlCpVSgYMGKCckjmwMVyUnzp1qly5ciXMB/xODhw4UIoXL27LPxZOTQIqIkWkDkdUdX2+2FkTBFKhSDE15wi9JgEScB8BM3EiIhePHDlScuTI4T6n6REJxEiAAsUYAfJxEiAB9xJYt26dbN68OdPBJk2aSLNmzZQdTpRIES8aQ4cO5S0I5ZFxZ8GPPvpI1qxZozmH24cUKbpznLzo1enTp7UD42vXrknOnDm1jUe7gmeKFL04M9gnEiABEiABEiABEhA5deqUzJo1KxMFDqux/ixcuLASntA0hIikU65cOYEoDUaRmBJGzxdKhkgRUaEqVqzoebbsIAmQAAmQQOoTwPsY3r0gEFu5cqVs37498z1KNaq1GYXff/9dJk2aZChSxD7hqFGjDC+xpD5V9iCUgJVIEYLV6dOnZ0bd7NSpkxYhMxqjSDEaanyGBEiABP6PAMWJnA1+JUCBol9Hnv0mAY8SQDrR/Pnza71btWqVbNu2Tfv/EIyNHz9esmbNaqvn8RYp8haEreFwbWFETdywYUOQfxQpuna4kuoYNiTvuOOOmNOi4KB4x44dsnbt2qA09nrnsmfPLk2bNtXSw+DQWMUoUlShxDIkQAIkQAIkQAIkkFoEQtcqSA+Em/iqafouX76spSG8deuW1nEcdI8ePVpL+fz2229L165dNcEijQQSKVIkbRIgARIgARJIFQLI8jRnzhwtXTIutG/ZskXLwKO/V2VkZGhnF7EY0jEjMh7EiqFWr149LdI2zR8EIokUMQdhEBfayTZmRo4iRX/MKfaSBEjAeQIUJzrPlDWmDgEKFFNnrOgpCZCABQE9gl2HDh20lFXTpk2T//znP9pT5cuXl379+kXFMF4iRYoToxoO1z2ElGmBqRECHaRI0XXDlVSH9O8SfB/17dtXWTgY6vTFixe1jc1Lly5Z9idPnjySnp6eKdy2eoAiRStC/JwESIAESIAESIAE4ksAgkCk64Nly5ZNO8xWvXAS6hne7ebNmyfHjh3L/MiuQHH9+vWyadOmzOfvuece6dmzZ3whsPaEEkAk9qNHj8r58+cF8y8tLU2QbhLC0yxZstjyhSJFW7hYmARIgARIwOMEdHEi3slguFB85513ypEjR7T/vvfee6V79+6OUEBbs2fPDqvLbvRsR5xhJUklEEmkGOgY5h7mYCxGkWIs9PgsCZCAHwlQnOjHUWefAwlQoMj5QAIk4AkCgel10aF27doJfuQRYQxWrVo1LbJDtOa0SPHTTz8VHOzgcIiW+gRwgDhhwoTM9AiBPaJIMfXH14keHDx4UF5//fXMqqIVKeK7CPXoG5sqvtlNu0eRogpVliEBEiABEiABEiAB5wjgYh0i6Xz11VeZkQr12vEuV7x4cfnLX/6irWtVIx/iebzXzZgxQ1sb64YIiKqRem7evKllIvjtt98yn2/YsKG0bNnSuc6zpqQROHPmjLz//vtBAtZAZzD3ateurUVdshPZiSLFpA0pGyYBEiABEnARAYgQX3vttYgexXpmEVr5Bx98IB9//HFYm/g9b9++vYvo0JV4E1ARKXbr1k2qVq0asysUKcaMkBWQAAn4hADFiT4ZaHYzIgEKFDlBSIAEUp6AUXpddArpnHGgAkNUxVq1asXUV6dFijE5w4ddQwBpxWHnzp2Tf/3rX4bCMYoUXTNcSXHk66+/loULF4a1bVekaFaPSqdwuNirVy+pVKmSSnFtHsPnb775xrB8wYIFZciQIbYjqig1zkIkQAIkQAIkQAIk4BMCSMP33nvvye7du5V6jHc6iMXq1q2rFFXRKIIiGurdu7fSe+HKlStl+/btmb6h/aefflpKlCih5C8LuZMA5gUOrSEkVDGIYvv37y9lypRRKa6VoUhRGRULkgAJkAAJeJTAqVOntIiGRmmX9S5XrlxZ269zypDp5+9//7uWwjfQ7FxQccoX1pN8AlYiRSfTf1OkmPzxpgckQALuJkBxorvHh94ljgAFioljzZZIgATiQMBs0R3aFFI+d+zYMWYPKFKMGaEnKsAGE1KdHT58WDmSHUWKnhh6253A4d+UKVPkwoULhs+qihSxyTN58uSIm5pWzlGkaEWIn5MACZAACZAACZBA4ggget3LL78c1ftdnjx5pF+/flKkSBFLh1evXi1bt24NKnf77bfLmDFjtEt9ZmZ0EdBuemhL51gg4QSuXr0qs2bNkosXL9puG5kq6tSpo/wcRYrKqFiQBEiABEjAowQQJRvRrM1EihAOjh492laEbCtUO3fulGXLlgUVY5pnK2re/TySSBHzb/jw4ZItWzZHAFCk6AhGVkICJOBBAhQnenBQ2aWoCVCgGDU6PkgCJOAWAhApQgCkR7Iz8sspgSLqpkjRLSOfeD+QyvnNN9+Uo0ePRtU4RYpRYUv5h7AJOW3aNNPvKBWRItI6I010qCEybNOmTbV08fguPH78uPz73/8WHHgbGUWKKT+d2AESIAESIAESIAEPEIi0plTtHt7rIBhDyr5IhuiMb7/9dlgRHEgiGmKBAgWCPkM6Zxxk7t+/P+wZp9LAqfaR5ZwlYHVorNLao48+qkXwVDWKFFVJsRwJkAAJkIBXCViJFFu2bCkNGzZ0rPtml5wff/xxeeCBBxxrhxWlDgGKFFNnrOgpCZCA9whQnOi9MWWPYiNAgWJs/Pg0CZCASwhYiRSdTmNAkaJLBj6Bbvzwww8yb968qCKcBLpJkWICB81FTVl9R0USKWIBM3369KDeIM1aenq6lCxZ0rCXO3bskBUrVhh+RpGiiyYGXSEBEiABEiABEvAdAawrkO7PyBDREGl0ESHxypUrcuLECfnll18iMrJKzYb30IkTJ2r1GVmFChUE6QVh33//vezbt88wSnzx4sVl4MCBSqmlfTeoKdBhXLbDPIAANdSyZ88uVapU0cSqly5dkr1798r169dNe0WRYgoMOF0kARIgARJwFQErkWLr1q3loYcecsRns2wu1apVk65duzrSBitJPQJuEin27t1bKlWqlHoQ6TEJkAAJ2CRAcaJNYCzuCwIUKPpimNlJEvAHASsBEA5e+vTp49iBCkWK/phX6OXXX38tCxcuNOwwDg/r168vEJhBCHvr1i25fPmyfPrpp7Jnzx7DZyhS9M/cCeyp1XeUmUhxyZIlQXMJ82fYsGFh0W5CqTr5HYXNTfwb+OabbwwHr2DBgjJkyBDJkiWLPweXvSYBEiABEiABEiABBQIQiU2YMEFu3LgRVBoXSDp06CA1a9YMW6+eO3dOVq1aJYcPHzZtwSpjACJxIyJ3tIb3z4yMDG29Q0s9AniXnzlzZliUdX3eYf6EWqQLTyhLkWLqzQN6TAIkQAIkkFwCiRQpGonRKFBM7vi7oXU3iBSRCQh/aCRAAiTgdQIUJ3p9hNm/aAlQoBgtOT5HAiTgSgLRCoCi7YxVaq4uXbpI9erVo62ez7mAwKlTp2TWrFlhnuAwp2PHjtohopmtXbtWtmzZYvgxRYouGNwkuGD3O8oo4o2dW6aJFCkWKlRIhg4dKojuSCMBEiABEiABEiABEggnsHjxYi06XaDlzZtXu+iRLVu2iMiOHDkib7zxhmlEd4jMnnjiCdN3sUgHkpEaVr0cw/F2L4FNmzbJ+vXrgxy8/fbbtXd3zD8zO3PmjLYWxiU8I6NI0b1jTs9IgARIgATcSSBRIkVcbtm2bVsQBAoU3TknEu1VMkWKFCcmerTZHgmQQLIIUJyYLPJsNxUIUKCYCqNEH0mABGwRsCsAslW5QWEzARAEbBASVaxYMdYm+HySCJilQ8Mh3aBBg6RIkSKWnlGkaInIdwXsfEchys748eMzD6KjSa2XCJEivu8QoRaRamkkQAIkQAIkQAIkQALhBHAgPW3atKD0yRAljhkzRjkKNd4NZ8yYIRcvXgxrwCrKIaLoLV++XHbu3Kk8PEWLFpWnnnrKUjypXCELJpxA6HoCDmCujBgxIqI4UXcUBysQKf7++++GvjstUuzfv7+ULVs24ZzYIAmQAAmQAAkkikC8RYpmkZMbNmwoLVu2TFQ32Y6LCSRapDh58mRp1KgRIye6eE7QNRIgAecIUJzoHEvW5E0CFCh6c1zZKxLwPQE7AiAnYIUKgCDW4ca6E2STWwcO75YtWxbkBMZ28ODBgsM6VUuUSBEHTTjgTEtLU3WN5ZJEQPU7Cin9cAiNzUVYtFFZ4ylS5PddkiYRmyUBEiABEiABEkgpAqtXr5atW7cG+Yw1Y7ly5ZT7gYh2L7/8cphYDNHwIDhTScGMCI5Lly41jYoHZ/B+hwPsBg0aKPvGgu4ksHHjRtmwYUOQc926dZOqVasqO7xkyRLZs2ePaXmnRIq85Kk8JCxIAiRAAiSQ4gTiKVI0u3Dfq1cvqVy5coqTo/tOEUikSPHmzZuSNWtWp1xnPSRAAiTgWgIUJ7p2aOiYiwhQoOiiwaArJEACzhJQFQBhE9wJ0wVAFOs4QTP5dZht5tSuXVvat29v28F4ixQ572wPSdIfsPqOQuqVunXrypw5czRfMcY4eM6fP39UvsdDpPjtt99SjB3VaPAhEiABEiABEiABPxHAZZMpU6bIhQsXMrtdqlQpSU9PV8Zglm7XjjhRbwzR8LZv366Jzn766SfBeynqQYT4GjVqSK1atUxTRSs7zIJJJ4DD4HHjxsmNGzcyfSlWrJiWDUB1H2TFihWyY8cOy77EKlLketYSMQuQAAmQAAl4jEC8RIq7d++Wt99+O4gW3vPGjh2rHLXbY6jZHRMCiRQpchBIgARIwOsEKE70+gizf04RoEDRKZKshwRIwJUErARA5cuXl759+ypvzlt18ptvvtHSJTHNqRUp939+6tQpLZVVoGFsR40aJbly5YqqA/ESKfIwJ6rhcMVDVt9RSOmMw2gcIttNAWjUQadFiqdPn5Y777zTFSzpBAmQAAmQAAmQAAm4lcDVq1dl4sSJQZEP7aTZc1Kc6FZG9Mt5AkZr2j3ZRxIAACAASURBVDZt2kj9+vWVGlMVJ+qVRStS5HpWaThYiARIgARIwGUELl68KPiDCwE5cuTQsu1kyZLFlpdOixSNLifAoSZNmkizZs1s+cbC/iBAkaI/xpm9JAESiC8BrL2R7ULPhKa3hgsCI0eO1N4TaCRAAv+fAAWKnAkkQAKuJ3Dr1i1toY8w8BCI2TUrAZDTIkW7/rG8Owl88skn8v777wc5V6hQIRk6dGhM0UScFiliE4HpxN05h1S9svqO0uv505/+JBkZGVELZPV6nBQpqvaR5UiABEiABEiABEjAzwSOHj0q8+bNC0KgmmaX4kQ/z5zY+h467yAEHDx4sCagsDIjcSL2Tpo3by6zZ88OSzOu12dXpLhz507JmzcvL3laDQg/JwESIAEScAWB//73v7J582bB7xfOLEKtYsWK0rp1aylcuLCyv06JFLG/OHPmTEEEp0Bj9ETlofBtQYoUfTv07DgJkIADBHCW/P333wvO3QKzF1Cc6ABcVuFJAhQoenJY2SkSSH0COITZtm2bHDx4UH755ZfMDuXOnVtLOdWoUSPJnj27cketBEAUKSqj9E3BVatWaXMw0O677z7p2LFjzAycFCleu3bN1r+FmJ1nBXEhYPUdhUZxoIjbVvny5YvZB4oUY0bICkiABEiABEiABEhAmYCRQLFLly5SvXr1iHVQnKiMmAUNCKxbt04TUeiG9cSIESMkf/78EXkZrYXvvvtuGTBggHZZzyx1lV6pXZEiB48ESIAESIAE3E4AEZE+/PBD2bhxo5KrtWvXFvwe4ndTxaxEii1atNDOQ8wMkRwRuSnwHEUvi4vt5cqVU3GDZXxMgCJFHw8+u04CJBA1gc8++0yWL1+uPV+rVi3Zv3+//Pbbb0JxYtRI+aAPCFCg6INBZhdJIJUI4BbiW2+9JcePH4/oNjbWmzZtqqUnUDUrARBFiqok/VFu9erVsnXr1qDOOiVQRKVOihT9MSLe76XVdxQIOLmpSJGi9+cUe0gCJEACJEACJOAOAkbvXVYHzU6IE3F7//Lly5KWliY5c+Z0Bwx6kTACRmvaTp06Sc2aNU192LRpk6xfvz7o80Bxov6BlUjRTirphAFhQyRAAiRAAiQQBYFff/1VE/9BRGjHChYsKEOGDFFO+2wlUkQU44YNGwaJHn/++Wdt/3rHjh1hruH8pHPnzpYXYuz0iWW9TYAiRW+PL3tHAiTgLIFAcaJec7Vq1eT06dOSnp7OPRhncbM2DxGgQNFDg8mukECqE9i3b58sXrxYcCNR1YoXL6790GfJkkXpESsBEEWKShh9UcgoakSpUqW0qBHY4HHCKFJ0gqK36kj0dxRFit6aP+wNCZAACZAACZCAOwn89NNP8uKLLwalArznnnukZ8+ehg7HIk7EenrBggXy3XffZabhtRKluZMavYqVAISGEBwGGtI7Dxo0yDCi09dffy0LFy4MKm8kTtQLWIkU69WrJ23bto21G3yeBEiABEiABJJGAMEUpkyZEpSy0Y4zefPmleHDhyufXViJFNE2skrddtttcv36dS1Kk5EhciPOTEqWLGnHXZYlAaFIkZOABEiABKwJGIkT8RQ0C08//bRyBGXrlliCBLxHgAJF740pe0QCKUkgNPWQnU7YXegnWgBkpy8s6x4CRoczqimx7PSCIkU7tNxddvfu3XLlyhVp0KBBTI4m+jvKSqTYvXt3qVKlSkx94sMkQAIkQAIkQAIk4GcCiLwzfvz4TMEgWCDlz9ixY8MOrGMRJ6JeCBRnzJihpeHVjdHs/Dn7jh07JnPnzg3q/J///GdNKJEvX76gv4cAY/LkyUFzFJGfhg0bFvFw5dSpU/Lqq68GiW8DK8YBTZ8+fSRHjhz+HAT2mgRIgARIIGUJIG3y1KlTg34bAztTqFAhTSx44cIFw9TKelm7ZxcqIsVIUEuXLi3Yy+Nvb8pOvaQ7TpFi0oeADpAACbiYgJk4MdLlPhd3h66RQMIJUKCYcORskARIIJSA0a1+u5TsLvQTLQCy2x+WTz4BbELhhuytW7eCnHH6cM/osDKwQbMDpOQTogeBBAIFrVZz5MsvvxSEeo8U+TXR31GRRIq4dT169GiGpOeUJwESIAESIAESIIEoCeDdbuLEidpllkBr3bq1PPTQQ5l/Fas4ERVBoDhz5kxBXbpFitYYZZf4WAoQCF1rYm2JVJMQVAQa5gyEjIi6qRvKZmRkWK4BjOZbKBpc9GvatKl2kStr1qwpQI4ukgAJkAAJ+J2A2bsbftOaNGkijRo1CtrXO3nypLz11lty6dIlQ3R2zy6iESkiWmKrVq0EAgkaCcRKgCLFWAnyeRIgAS8SoDjRi6PKPiWaAAWKiSbO9kiABIIIQKizdOnSMCq4ffjII49IpUqVJFu2bFq6AgiA/v3vf2vpC4zM7kI/0QIgDn1qEcBBCw4REUki0HLmzKkd1ODAxgkzinASWi/aQuSKAgUKONEk63CYgFG0TTOR4kcffSRr1qxRCvWe6O8oI5EiNl779+8vZcuWdZgaqyMBEiABEiABEiABfxF488035cCBA0Gdxns+IitCtOWEOBGVGwnGGjZsKC1btvQXcPZWI7By5UrZvn27tn41EieizNGjR2XevHlBxLp16yZVq1a1pIj5NmfOHPnhhx8syzZv3lwaN25sWY4FSIAESIAESCDZBFavXi1bt24NcgPRr5955hkpXLiwoXv4TVy0aJF89dVXhp/bPbuwEimWL19euwCA3/iiRYsqp5FONlu2nzoErESKQ4cOZaTO1BlOekoCJBAjAYoTYwTIx0ngfwlQoMipQAIkkDQCWGRPmzZNO0AJtFq1asnjjz9umEYIZRcuXCjffPONIwv9RAuAkgabDUdFQD/MCX24Xr160rZt26jqDH1IJeIEnlGNYOGIU6xEmcDevXtl8eLFhuVDRYq6OFEvjHRnTz31VESxa6K/owJFihQnKk8DFiQBEiABEiABEiABSwKI0I4UuqHrX0TWRiQeRD0Mjd6Og/ARI0ZYRrELbNwoQnvnzp2lRo0alj6ygPcI/P7779q+C9IsGwkqjC7MlSpVStLT05VgGEVfNHoQAgr8oZEACZAACZCA2wlcvnxZe2cLfC9T3ZfF7yL2Cfft22fYTadFiu3atZM6deq4HSn9S2ECkUSKvHySwgNL10mABGwRoDjRFi4WJoGIBChQ5AQhARJICgEs1l955RVB+oNAU4ns4PRCP9ECoKQAZ6NRETh//rx2mBNqEG7169dPypUrF1W9gQ+pChTxDFJx4WYiUu7S3EEA32GzZ88OO0zWvdNFips2bRKksw+1Xr16SeXKlSN2JtHfURApvv7664yc6I4pRi9IgARIgARIgAQ8RGD+/Ply+PBhpR5FI05ExTgQR/Qe3bB2GThwoBbBm0YCoQSMLo4OGDBASpcurQQrdD172223aZF0IMjVjeJEJZQsRAIkQAIk4BICS5YskT179gS9S0G4r5o6Gb+NU6ZMkQsXLhj2yGmRYuvWreWhhx5yCT264UUCRiJFvt95caTZJxIgASMCFCdyXpCAswQoUHSWJ2sjARJQJHDs2DGZO3duUGmIdCDWUTVEUkRqVSOzu9C3EgBBiAZBGg53aP4iYBZFUfXmrBWtmzdvyrhx4+TGjRta0QcffFDy588va9euNXyUNxOtiCb+87Nnz8pLL71kKFLEdwYO9/CdF2pdunSR6tWrKzls9R2FtC59+/Z17DsK8xGHizQSIAESIAESIAESIAHnCOC9cfr06ZYVRitONIqGly1bNhkzZgzT/llS92eBTz75RN5///3MzufMmVMyMjIiRnkPJIWInRMmTMhcz+bKlUt7/oMPPhDUzcNrf84r9poESIAEEkXgypUrmjDeqcvcENhDXBgYPRHRrrt27arcpVWrVsm2bdsilrd7dmGV7pkiReXhYcEoCQSKFPl+FyVEPkYCJJByBChOTLkho8MpQIACxRQYJLpIAl4jgEOTV199VU6cOJHZNYi9nn/+ecmePbtSdy9duqSlwLp27ZppebsLfTMBEARGvXv3looVKyr5xkLeIoB5AQHh9evXwzqGw5tRo0bFdNh35swZbS7rqd70TS8IFLds2RLWJv6toE0c/NDcQyCSSNHISzviRP35RIsU3UOXnpAACZAACZAACZCAdwgg7d/evXtNOxStOBEV4gIfLvIFGi5APfbYY94B6OOeYM0I4QT2QbB3ki9fvpgvKL355pty4MCBTKrYRxk5cqSy0GPnzp2ybNmyzOeRHhoRGLGPovvp4yFj10mABEiABOJI4L///a+Wivmuu+7SfnucECmG/q7h9+xvf/ubcmThFStWyI4dO5R6bffsgiJFJawsFEcCiC6aJ08eadmyZRxbYdUkQAIk4A4CFCe6YxzohfcIUKDovTFlj0jA9QQuX76sbR4E3kS0c2iCDfmpU6fK77//btlXuwv9UAEQNiH69+8vZcuWtWyLBbxL4IcfftDS+BoZ5tiQIUMEkUnsmlF658cff1weeOABrSqj9An4+7p168qjjz5qtzmWjzMBFZEivlM6d+6sHDkx1GWKFOM8iKyeBEiABEiABEiABCwInD9/Xkv7991338nVq1e1i0aIPI01I9a1BQsWjFhDaMS50MIdOnSQWrVq2R4H/ZA+cJ3My022MTr2APY7wN8JgyABF9ggQNUvtqFerC3uueceadGihRQqVMh2U6hr2rRpgvp1syNQNEphWbt2bWnfvr1tX/gACZAACZAACdghgPceRDrUM9Ig/bITIsXVq1fL1q1bM13BbzkiUaelpVm6ZyRORMYoRHj84osvDJ+3e3ZBkaLlMLAACZAACZAACcRMgOLEmBGyAhIwJUCBIicHCZBAwgkcPXpU5s2bF9Ru9+7d5d5777X0xUicGCmFKiq0u9DXBUBoi+JEyyHxTYGNGzfKhg0bDPuLKCdDhw7V5podC02nhbmMegoXLqxVg7k4ceJEQbqSQLObdsuOTywbGwGIFGfNmmUqoMZhMw6dYzGKFGOhx2dJgARIgARIgARIIDoCuLS0dOlSuXDhQsQKIBhDGsAsWbKYljNaEwcWhuCsUaNGyo4iKvvLL78c9g7avHlzady4sXI9LOgMAV0sivR3dsYxtHUIAHFp7csvv7R07P7779ciZdqJHmV0YS50TRqpYfiFfxOBhuwTlSpVsvSXBUiABEiABEggWgLYs3/xxRczxYl6PbGKFPG7iDOLY8eOZbqmKtw3Eifq/uC3FRG09+3bZ9hlu2cXFClGO3P4HAmQAAmQAAlYE6A40ZoRS5BALAQoUIyFHp8lARKIikDoJjY20DMyMixT1pqJE3UR4aJFixxb6P/2228CoVHJkiWj6iMf8iYBpEtD1Aojw2YT0vYiRbOKIa0bNqcCDVEvIFAMPFQyit6ItgYPHixFixZVaYplEkzggw8+kI8//ti01TZt2kj9+vVj8ooixZjw8WESIAESIAESIAESUCaAw2qIsHbv3q38DKLtIMp6pKh2u3bt0sRnZoZ3fUTeLlasmGkZ+PbRRx9p0fVCzWhtodwBFoyaQGhEp9atW8tDDz1kuz5E54T44pdfflF+Fin3Bg0apEVqUrXQSFF4rnjx4jJw4MCI6aOxTp07d25QZgzM+xdeeCGiOFfVL5YjARIgARIgASMCePfB7w8iWRtZLCJF1D1jxgztTEA3lXOL9evXy6ZNm4LcCfUDdVOkyDlNAiRAAiRAAu4mQHGiu8eH3nmDAAWK3hhH9oIEUorAypUrZfv27Zk+Q2z1t7/9TUqXLm3aD2zOI5JcYLqq0PTLTi/0UwoqnU0IAcwxiBS/+eYb0/ZwmIM0zWYHiahj+fLlsnPnzrA6jKJNGKXNwoOdOnWSmjVrJqTfbESdADYksTFpZRQpWhHi5yRAAiRAAiRAAiSQfAJYh7700kty6dIlW84gzfOzzz4r2bJli/gcLj9hfRHJIFRE2twSJUoIIqljHQzR2sGDB7VLMdevXw97nKmdbQ2XY4VDxYl6xXZFikaXM1WdxNiPGDFCObo/0lhCpBhqSEnZo0cPw4iMZoc2jNipOkosRwIkQAIkEAsBIyFhYH3RihTN6sU+7wMPPGDoslE0YZxxPPnkk2G/oVZnF3jPe+655wQXDlSMkRRVKLEMCZAACZAACagRoDhRjRNLkUCsBChQjJUgnycBErBNIFSgiAoaNGggrVq1MqwLosRJkyYFpbkNFSfqD6os9BGhzk5EAdsd5AOeJmA1x/TOI2IJBITYFMMGE6JyfvXVV/Lpp58GRZnQy5crV05LKR5qaG/BggVy+PDhoI8oUHTfNEP0mjVr1ig7RpGiMioWJAESIAESIAESIIGEE4AoccqUKWFpk60cgTgRa04IxVQM6Z5fe+01wXu/E4Z2hw0bJgUKFHCiOtahSAARzseNG2coGEUVqiJF1IPLmVeuXFFsObyYHZGino468DKoXmP27NkF6cbLli2rCWNPnjwpmzdvFqQUDzWIcceMGcPoiVGPGh8kARIgARKwQyBeIkWjcwuz3zgIBKdNmxb0DoeLJYhmHJgdJ7BfVvvK+L3t3r27VKlSRQkHRYpKmFiIBEiABEiABCISoDiRE4QEEkeAAsXEsWZLJEAC/0sAqbHefvvtIB5YfOOWf/78+YP+Hov2+fPny5EjRzL/HmX79esnEHQZmdVCHxsEEIKVKVOGY0ICURP48MMPBX+cMBwg4TAnLS3NsDqjVCEUKDpB3rk6tmzZEpZaD99VTZo0EXxmdOCH1ilSdG4MWBMJkAAJkAAJkAAJOEXg119/1URiuGQUarlz59ZS9t5xxx1ahMQff/xRNm7cKJcvXxYcSiPyjao4Ua8bEfNmzZoliNgYi0GUiPatIjfG0gafNSfghEjAKOUyWsS8a9y4sbaPgXm5b98+LTPFrVu3DB2yI1I0i6KoOtZY96Snp2uX82gkQAIkQAIkkCgC8RAp4vd10aJFmV3A7+mQIUMEF9EDzahtlB0/frxkzZo1IgK8Z6Kc2V4hHq5QoYI88cQT2u+/lVm9f+CyQaNGjayq4eckQAIkQAIk4EsCFCf6ctjZ6SQSoEAxifDZNAn4lcDZs2dl+vTpQd2/7777pEOHDtqt/EBDGtxly5YF/Z2KoAebBDhQQjQAM0OarEceecT24ZFfx439DieAaCeIbmh2KKTCTCXCyTvvvCO7du3KrI4HQCpkE1fm/Pnz2o3pUOvSpYtUr15d8J2H1IBm80TlO82qN4i0ggg/P//8s2HR8uXLS9++fcO+Y63q5eckQAIkQAIkQAIk4DcCWEvOmTNHfvjhh6Cu4x28Xbt2WrrlUMMzn3zyidSpUyfqCHKoY/ny5YI1cDRWv359LSuBWcSeaOrkM/YJWIkEIkVShEAV+xihgoWmTZsK/oQayv3P//yPfPPNN4aOqooUrQQeVhT0dY9VOX5OAiRAAiRAAk4TsPoNs5vuGb+tiIiMywBm4kT0ITS1s1VAhcB+qwgU9fIDBgwQpIy2skjvH3YZWLXFz0mABEiABEjAKwQoTvTKSLIfqUSAAsVUGi36SgIeIYCNAwhpLly4oPWoVq1amjgx1IwW6xDZIHqilVltTujPY/Pg0Ucf1Q6SaCQQDQFsWEFAuH//ftuPI/3bs88+GzHCidmN3IyMDC11NM0dBA4dOqSJVXULPaRzi0ixT58+PLR2x5ShFyRAAiRAAiRAAi4lEHrgDDch+hs4cKDcddddcfcaB8z//ve/5fDhw0pt4dC6ffv2UrhwYaXyLBR/AtGKFNetW6elUA60zp07S40aNSI6vXbtWi1qu5GpihQhyMClK7MLT0Z1MztF/OcSWyABEiABErAmYHUOYFeghyiKS5YskaFDh4ZFToQ3uCQMEeP169cznatWrZp07drV2lkR7SLCCy+8EPS80YNmFxTMGjF6/0DkZWSS4gUWpaFhIRIgARIgAR8RwCXT999/P6zHdt8bfISMXSUBRwhQoOgIRlZCAiRglwAiz82bN89UnIj6Vq1aJdu2bcus2ioNbqgPCxculK+//jqia7fffru22ZA3b167XWB5EggigCh6mLMQqlkZhLFIr9GgQQPLiHZIFfePf/wjKIoG0opg3nJzyYp0Yj8/ePCgvP7662IWQSTZIkXMOxysFy9ePLFg2BoJkAAJkAAJkAAJpAgBXJKbMGGC3LhxI9PjZEUvRzQ9rGe//fZbOX36dKZPWbJkEVx0wuU9ROvOly9fitD1l5t2RYqhFzlBq0mTJtKsWTMlcE6IFOHD0qVLZffu3ZZtQhjbvXt3yZEjh2VZFiABEiABEiCBeBNwWqSI9zCz3zi8n+HcQTe8K44YMULy58+v1M3QoAx4t1ONnmzVQOD7B8WJVrT4OQmQAAmQgF8JIHOFnsUikAHFiX6dEex3IglQoJhI2myLBEggiADEPBUqVDAUaBlFT2zevLk0btxYiaLVpgQqgThx5MiR3FBXIspCqgSuXbumHSJifuMgEf+NA86sWbNqt25r1qwp999/v3Lqt/nz54dFT2nYsKG0bNlS1SWWSyABpJXPnTu3aYvJEilisxQ3psuWLZtAGmyKBEiABEiABEiABFKLADaply1bFuR0vXr1pG3btjF35NatW1qqQJp/CNgRKYbugeASJfYr7FxKc0KkiNE5efKkrFmzRo4dOxY0WFhTYA8HEZ146ck/85g9JQESIIFUIWB1HuCU6ADRFffs2ZOJpVSpUpKenq6MCe8HiFoMf2H33XeftleMPWAIFe1GTgxtGHuPiMrco0cPW+8Ryh1gQRIgARIgARJIYQJ6WmfszyC7I37XYU69J6QwGrpOAgkhQIFiQjCzERIgAbsEQtOl4kVh1KhRkitXLqWqQqMPYHMfkQfeffddbfFPcaISRhZKMgFErnj77beDvMiWLZuMGTNGWeCY5C6weQMCiRYpUpzIaUgCJEACJEACJEACagRCo/BjHfr8889L9uzZ1SoIKIV1Jy4tffHFF/LDDz/IL7/8on2KuiDywoWjPHny2K6XD6QWAVWRIiLnT548WSBkhbVr107q1Klju7NOiRTRMHzBvMVcxoU7zF2sLWgkQAIkQAIk4FYC8RYpGkU8hsCwY8eOykhWrlwp27dvzyyvB2WAOPHw4cNSuXJl5bpYkARIgARIgARIQJ2ALk7Un8Cez6OPPir79u2Tfv36UdivjpIlSSBqAhQoRo2OD5IACcSTwOrVq2Xr1q2ZTdiNHnDmzBmZMWNG2POISoBIALiJyMOgeI4g646VAES6SBes36bV60MarXvvvTfW6vl8kgkkQqSIjc2ZM2dK69atpWLFiknuMZsnARIgARIgARIgAXcT+OOPP+Tvf/+7ICK2bkWLFpXBgwfbEmUhevpHH30kW7ZsyRSbmfW8TZs2Ur9+fXeDoXcxE7ASKUKMWKxYMZk9e7bWFkSAw4YN0yLwR2NOihSjaZ/PkAAJkAAJkEAyCcRTpIjUzxMnTgxKyWxHoHjz5k0ZN26clm1Ht86dO0uNGjWSiYxtkwAJkAAJkIDnCYSKE/UOlytXTss+RiMBEkgMAQoUE8OZrZAACdgggE2EV155RUsrpJtdgWJoqoVq1apJ165dbXjBoiSQPAI4zMShUqjdc8890rNnz+Q5xpYdJZAIkaKjDrMyEiABEiABEiABEvAwgVgPnLGO3bhxo/Yn9JJRJGwNGzbUoinSvE3ASqSIaImItolLRojigKj5aWlpUUOhSDFqdHyQBEiABEjAAwTiJVI0el/EhZZBgwYpRV3Ce+KGDRsyCeNSwogRIyR//vweoM4ukAAJkAAJkIA7CZiJE5nW2Z3jRa+8TYACRW+PL3tHAilJABsI06ZNE2zg64aUzGPHjlVKaxuaGgl1MDJFSk4F3zkNUS5SOgfOfR0CRLrYsMJhFc07BGIVKeIAE5Fhc+bM6R0o7AkJkAAJkAAJkAAJJIEA3qnGjx8fFBEH71ijR4+2PHA+evSoFv0c72bRGCPnREMt9Z6xEinqPXJCoIi6KFJMvTlCj0mABEiABJwjgDOGl19+WU6dOmVYaTSiBKMUz6i8W7duUrVq1YjOHz9+XIuWHHiRBdGShw4davmu6RwV1kQCJEACJEAC/iJAcaK/xpu9dT8BChTdP0b0kAR8SWDx4sWyd+/eoL6riAyxwJ8zZ4788MMPmc/iJiIW+oULF/YlS3bafQSQNu7IkSOaqAwHoadPn9bm+8WLFw2dLViwoAwZMkRJoOu+3tIjKwKxiBRXrlwpO3fulIyMDIoUrUDzcxIgARIgARIgARKIQMBIoIjiSPWDlD9Gdu3aNXnvvffkwIEDMbGFIO2FF17g+35MFFPjYRWRIvYwRo4cKfny5Yu5UxQpxoyQFZAACZAACaQIAVwU2bNnjxaR+MyZM5oQMGvWrIKoh2ZmV6RolPkJdeO3+6mnnpKSJUsaNrVv3z5ZtGhR2GePP/64PPDAAylCmG6SAAmQAAmQQGoRoDgxtcaL3vqDAAWK/hhn9pIEUo7A6tWrZevWrUF+Y6H/zDPPyF133WXYHyNxIgqWKFFCnn76aW2jgEYCbiBw6NAhWbBggZIr5cuXlz59+vAmrRKt1C0UjUhx165d8s4772idRpRZRNhkJMXUnQP0nARIgARIgARIILkEjCL5w6M//elPkp6eHnTgjKj9W7Zske3bt5s6jfVn9erVBal7sYa9deuW4HB6xYoV2v8PNZULecklxNadImAlUsTcwZyDaMIJo0jRCYqsgwRIgARIwM0E8E62atUqw3csK7/tihQ/+eQTef/99w2rbdy4sTRs2FCyZcumfX7u3DnBOcfBgwfDyjN6otXI8HMSIAESIAESiJ4AxYnRs+OTJBBPAhQoxpMu6yYBEoiagJmACxv17dq1k9q1awfV/f3338vChQsFESwCDeUHDhwoxYsXj9oX53P5ngAAIABJREFUPkgCThNACrh58+ZFrNZsrjvtC+tzDwErkeI999wjzZo108SIOBBH5MRAw9+PHTuWkXfcM6T0hARIgARIgARIIMUIQDy4Y8cOQ69Lly4tOEhGtH4cNpsZ3uPr1asnzZs316L2hBqiqU+ZMkVu3LgR9FG1atWka9euKUaM7kZLwEqk2KBBA2nVqlW01Yc9R5GiYyhZEQmQAAmQgIsIIAL2P//5Ty07TSxmR6SISy0TJ04UvNOZGd4Bb968GfF9kRmfYhkxPksCJEACJEAC5gQoTuTsIAH3EqBA0b1jQ89IwNcEsNB/9dVX5cSJE4YcsMjHAdEff/yhpWz45ZdfDMvVqlVLOnTo4GuW7Lz7COBQc/bs2YaO4UDzwQcflBYtWkhaWpr7nKdHcSVgJVKM1Di/7+I6NKycBEiABEiABEjABwTM0jyrdr1o0aLSt29fyZMnT8RHdu/eLW+//XZQGUbRUaXsnXJWIkWsCRs1auRYhylSdAwlKyIBEiABEnABgUuXLsm0adPCLn3ANeyvIitN1apVJXv27IJ3PFwwwTuYmbDQjkgx0t6uCpoePXpIlSpVVIqyDAmQAAmQAAmQgA0CFCfagMWiJJAEAhQoJgE6myQBElAjgM16bDJArBiN4XBo0KBBTI0bDTw+E1cC2BRD1BQIa7FhhgNMpH2rUaOGIEoe0sjR/EsgGpEiUjtnZGTIn//8Z/+CY89JgARIgARIgARIwAECX375pSxdutRWTXajnxsJIfk+Zwu5ZwpbiRRbt24tDz30kGP9tRIpjhkzhhflHKPNikiABEiABOJF4OrVq1oUw99//z2sCeytPvHEE5owMdRwzjBjxgzB3puR2REpmgkgIvUZ74x9+vSRChUqxAsN6yUBEiABEiAB3xKgONG3Q8+OpxABChRTaLDoKgn4kUA0h0PghJTOTz31FMU6fpw07DMJeICA1UFlYBchSvx/7d17jJTV/T/wjwu0KDdFLksTKmIJaqiUirQaiZSA1VStNhSCt9QGqLS0BaFiSkKDlkgBLymKxfQfbNBoUyAoUYtKqcRLtRLaklDjBZVWhSJyE5Zl6Tdn+mN/LDu7O7M77M7Mvp6E2DrnOedzXmfiM+y+55zZs2fH6aefXgYzNwUCBAgQIECAQNsLbNy4MdasWdNkIemXzCk8lo5zzueLItkCimmXn0mTJjU5pgblJ9DUZ//WCimOGTMmLr/88vIDNiMCBAgQKCuBFDJctmxZvPPOO/Xmdd1118XFF1/c6HwLGVLcunVrLF++PGpqapo0TrtlT5kypcmdtpvsSAMCBAgQIECgnoBwojcFgdIQEFAsjXVSJYF2LbB58+ZYsWJFzgYjR46M9AP89MsiFwECBEpVIH0bPB0Fnn5h2dCVdtr5yU9+IpxYqousbgIECBAgQKBoBbZv3575e+iuXbvq1Zh2QE9H744YMSI6duyY9xyyHQsoHJY3Y1nd0NYhxbFjx0b64yJAgAABAsUu8NZbb8XDDz9cr8yJEydmTqfJ5SpkSLGqqipWrVqVOT4625W+UHzllVfmXFsu9WtDgAABAgQI/H8B4UTvBgKlIyCgWDprpVIC7Vpg9+7dmV8Ovf/++w069OvXLyZMmBBf+MIX2rWVyRMgUF4CL7/8cjzzzDNx8ODB2omlAHb6Rvg111zjSPDyWm6zIUCAAAECBIpM4JNPPon//Oc/mc9i6cshffv2zfyzJdcTTzwRr7/+ep3PdtOmTcucBOBqvwJtFVIUTmy/7zkzJ0CAQKkJpGDhgw8+WO93BIMGDYrJkyfnNZ1ChhTTwIcPH470JZS9e/dmNk7o0qVLVFZW+lJxXquiMQECBAgQyE9AODE/L60JtLWAgGJbr4DxCRDISyD9wD59G/HDDz/M3HfqqadmAolDhgyJM844I6++NCZAgEApCaSgdvohZzo+MP13r6KiopTKVysBAgQIECBAgEBEfPTRR3HfffdF+qX4sSsFHufMmZPXMdEwi1cgHfO4f//+2uMeTzvttOjcuXNOBbd2SPHdd9+Ns88+O6faNCJAgAABAm0tkJ6TixcvrvM5KoUBZ8yYkQkD5nsVOqSY7/jaEyBAgAABAs0XEE5svp07CbSVgIBiW8kblwABAgQIECBAgAABAgQIECBAoN0IHD16NObPnx/79u2rM+err746Ro4c2W4cynGiR44cib/85S+Rdj//+OOP600x7aI0fPjwzNHgKbDY2NXaIcVyXA9zIkCAAIHyFNiyZUssX768zuR69eoVs2bNavYXeYUUy/O9YlYECBAgUN4Cwonlvb5mV74CAorlu7ZmRoAAAQIECBAgQIAAAQIECBAgUAQCKZx47733xo4dO+pUk3b7mT59erN/qV4EU2v3Jbz22muxcuXK2h0TGwNJuzyNGjUqrrjiiszxjw1dQort/m0FgAABAgSyCKxduzY2bNhQ55ULL7wwJkyY0CIvIcUW8bmZAAECBAi0qoBwYqtyG4xAQQUEFAvKqTMCBAgQIECAAAECBAgQIECAAIH2JPDpp59G9+7dGwwZ7t69O5YsWZI59vf4q0OHDvHzn/88unXr1p64ymauadfEZcuWxXvvvZf3nHr06BG33nprnHnmmQ3eK6SYN6sbCBAgQKDMBU5WQDGxCSmW+ZvH9AgQIECgLASEE8tiGU2iHQsIKLbjxTd1AgQIECBAgAABAgQIECBAgACB5gts3749Ez7s2bNnXH/99dG/f//azvbs2RPr16+Pl156qd4Aafe8SZMmxaBBg5o/uDvbTGDv3r2xaNGiqKqqalYNFRUVmZ0z0w6ajV1Cis3idRMBAgQIlKnA6tWr632uOvvss2Pq1KkFmbGQYkEYdUKAAAECBE6KwMaNG2PNmjX1+h4wYEDmC4Dp79kuAgSKW0BAsbjXR3UECBAgQIAAAQIECBAgQIAAAQJFKHAsnJh+mX3s6tixY3Tp0iU+++yzqK6uzlp1CifeeOON8eUvf7kIZ6WkpgQOHDgQd999dxw+fDhr0969e0evXr0yr+3atavesd5p58xZs2Y1unvi8R0LKTa1Il4nQIAAgfYisHnz5lixYkWd6abn6p133hmdOnUqCEP6XPfrX/86/vWvf2XtTwiiIMw6IUCAAAECeQmk5/ODDz4Y77//fp37PJfzYtSYQJsLCCi2+RIogAABAgQIECBAgAABAgQIECBAoJQEtm3bFg899FDmOMB8rhROnDx5cnzpS1/K5zZti0QgrffChQszwcMTr+HDh8dVV10Vp512Wp2XUqBx3bp1mR2f8g0nHutISLFI3gDKIECAAIE2FUjPw8WLF9f7/HXLLbfEeeedV7Da0rP7l7/8ZdTU1GTtUxiiYNQ6IkCAAAECOQukv4//5je/iXfffTdzj+dxznQaEigaAQHFolkKhRAgQIAAAQIECBAgQIAAAQIECBS7QPqh+Pz58yMd85vPdeaZZ2aOHerRo0c+t2lbRAJPPfVU/PnPf65TUQqdTpkyJc4555xGK02h1hRe7NOnT7NmJKTYLDY3ESBAgEAZCRw9ejTzGWzfvn11ZlXIY55Tx+mz3q9+9av45JNPGtQTiiijN5apECBAgEDJCKRndPqyaPoSwY9+9CPHOpfMyimUwP8EBBS9EwgQIECAAAECBAgQIECAAAECBAjkIZB+KP7444/HG2+80eRdKcB2zTXXxCWXXBLpf7tKUyDbrk1pPWfMmBGVlZWtMikhxVZhNggBAgQIFLHAY489Fps2bapX4fe+9704//zzC1J5+px3//33x4cffthof9ddd11cfPHFBRlTJwQIECBAgAABAgTKXUBAsdxX2PwIECBAgAABAgQIECBAgAABAgROisCOHTviT3/6U2zdujX2799fO0baKe+ss86Kiy66KPPL8oqKipMyvk5bTyBbIOLqq6+OkSNHtl4REdFUSLEtampVAIMRIECAQLsWSDsSL126tJ5Bhw4dYu7cuXHqqae22CeXgOLYsWMj/XERIECAAAECBAgQIJCbgIBibk5aESBAgAABAgQIECBAgAABAgQIEGhU4PDhw5kwYseOHUmVkUB1dXXMmzcv0voeu3r16hWzZs1qk/BpUyHFdJT4wIEDy2gFTIUAAQIECPxPIIUHly1bFu+88049kv79+xfkuMcjR47EXXfdFQcPHsyM8dWvfjXOOeec+P3vf5/5/8KJ3o0ECBAgQIAAAQIE8hcQUMzfzB0ECBAgQIAAAQIECBAgQIAAAQIECLQTgWy7NV177bWZY7tP1nXo0KHo3Llzg903FFIUmjhZK6JfAgQIECgWgT179sSCBQuipqamXknDhw+P8ePHt6jUE/u/7LLL4lvf+lZs2bIltm/fHt/85jdb1L+bCRAgQIAAAQIECLRHAQHF9rjq5kyAAAECBAgQIECAAAECBAgQIECAQE4Ca9eujQ0bNtRpe/3118dXvvKVnO7Pt9HTTz8dL7/8cuaoysZ24zwxpCicmK+09gQIECBQqgIbN26MNWvWZC3/61//enznO99p9tQeeeSR+Mc//lF7/8SJE2PYsGHN7s+NBAgQIECAAAECBAhECCh6FxAgQIAAAQIECBAgQIAAAQIECBAgQKABgRMDiqecckrccccdccYZZxTcLIUT169fn+l3zJgxcfnllzc6Rgop3nvvvTF69OjMkZMuAgQIECBQKgK7d++O9Ke6ujq6dOkSlZWVjQbzj59XY0c9p3ZDhw6N9GWC9MzO53r77bczR0gfu9L906ZNi3R8tIsAAQIECBAgQIAAgeYLCCg2386dBAgQIECAAAECBAgQIECAAAECBAiUuUC2HRQnT54cgwYNKujMjw8npo47dOgQd955Z3Tq1KnRcT777LM47bTTClqLzggQIECAwMkQ2Lt3b7zwwgvx6quvZj2i+dxzz42rrroq+vTp0+TwR44cibvvvjv27duXtW2/fv1i6tSp0blz5yb7Sg1SWHLRokWR+j12de3aNebMmZN5JrsIECBAgAABAgQIEGi+gIBi8+3cSYAAAQIECBAgQIAAAQIECBAgQIBAmQs8+eST8eKLL9aZ5RVXXJHZtbBQ1549e2LBggX1whq33HJLnHfeeYUaRj8ECBAgQKBNBNKOh+vWrYvnnnsup/HTMc3XXnttVFRUNNr+wIEDmednVVVV1nZpB8Trrrsuvva1rzW6m+LWrVtj+fLl9Z7DhX7e5zR5jQgQIECAAAECBAiUoYCAYhkuqikRIECAAAECBAgQIECAAAECBAgQIFAYgS1btmRCC8df6ajHdORjvkdHNlbRs88+G88//3ydJpdeemlcc801hZmIXggQIECAQBsIHDp0KJYsWRI7d+7Ma/RevXrFbbfd1uSxzymkeM8998T+/fsb7D/tNHzJJZfEBRdcEKnfjh07ZsKI//73vyM9f9988816955++ukxe/ZsuyfmtWoaEyBAgAABAgQIEMguIKDonUGAAAECBAgQIECAAAECBAgQIECAAIEGBN5+++1YtmxZnVdTMDGFFnr27FkwtxSwmD9/fp2jJYcOHRo33HBDwcbQEQECBAgQaE2BdKTzwoUL4/Dhw80aNoUEb7/99iZDiulY5vvvvz927NjRrHFOvCk952fMmBGVlZUF6U8nBAgQIECAAAECBNq7gIBie38HmD8BAgQIECBAgAABAgQIECBAgAABAg0KVFdXxy9+8Ys6wcHUeNCgQTF58uSCyaVwxbx58+ocUymgWDBeHREgQIBAKwvs3r07Fi1aVO/5eayM3r17R9rZcNeuXY3ufphrSDEdI71y5cp49dVXWzzTm2++OYYMGdLifnRAgAABAgQIECBAgMD/BAQUvRMIECBAgAABAgQIECBAgAABAgQIECDQiMAzzzwTL7zwQr0W48ePj+HDhxfELgUrHnjggfjggw9q+xNQLAitTggQIECglQWOHj2a2RV43759dUZOOxOOGTMmvvGNb9TZFTE9+373u9/Fp59+mrXSXEOK6eatW7fGI4880mAwsjGKVN+UKVPinHPOaWUxwxEgQIAAAQIECBAobwEBxfJeX7MjQIAAAQIECBAgQIAAAQIECBAgQKCFAtmOX05dVlRUxMyZMyPtAtXSK+3UmHZQPP4YTAHFlqq6nwABAgTaQmDt2rWxYcOGOkN//vOfjx//+MfRp0+frCWloP6KFSvib3/7W9bX8wkppr7Wr18f69ati5qampwIBg4cGDfddFN06dIlp/YaESBAgAABAgQIECCQu4CAYu5WWhIgQIAAAQIECBAgQIAAAQIECBAg0E4FGtpFMQUu5syZE507d26RzI4dO+Kee+6JFKo4do0bNy5GjBjRon7dTIAAAQIEWlNgz549sWDBgjrBwA4dOmSelV27dm20lPQMfPTRR2Pz5s1Z2+UTUkwdpP7SjoqvvfZavPXWW3Ho0KE6/aYdEwcPHpzZ1fGLX/xiazIZiwABAgQIECBAgEC7EhBQbFfLbbIECBAgQIAAAQIECBAgQIAAAQIECDRH4MiRI5kdDquqqurdngIXt99+e4tCiifuNpVCE9OmTYv+/fs3p1z3ECBAgACBNhF47LHHYtOmTbVjp+fZ1KlTY8CAATnVk0KFCxcujF27dmVtn29I8fhO0rM8PcfTn8997nOZ3RJTfS4CBAgQIECAAAECBE6ugIDiyfXVOwECBAgQIECAAAECBAgQIECAAAECZSKwZcuWWL58edbZpJDiz372szj11FPznu3u3bszYYzjj6FMwcR0FKaLAAECBAiUikC259nQoUPjhhtuyHkKTz75ZLz44ouNtm9JSDHnQjQkQIAAAQIECBAgQKBgAgKKBaPUEQECBAgQIECAAAECBAgQIECAAAEC5S6watWqePnll7NOMx1hOX369Ojbt2/ODEePHo1FixbV2ylq8uTJMWjQoJz70ZAAAQIECLS1wKuvvhp/+MMfastIuxP+4Ac/iIEDB+ZUWmPP2BM7EFLMiVQjAgQIECBAgAABAkUhIKBYFMugCAIECBAgQIAAAQIECBAgQIAAAQIESkEgHT356KOPxubNm7OWm8IYV155ZYwaNarJ6Rw6dCiWLFkSO3furNO2X79+maCjYyebJNSAAAECBIpIYO3atbFhw4bailJwf+7cuTntLpwtnHj++ednjmF+7bXXss5SSLGIFl8pBAgQIECAAAECBBoREFD09iBAgAABAgQIECBAgAABAgQIECBAgECeAitXroxXXnmlwbu6d+8e3/72t2PIkCFZg4YpbJH6OP5Y59RZCiXOnDkz+vTpk2dFmhMgQIAAgbYTSAH+hx9+ON5+++3aIlKA8I477oiKiopGC8sWThwwYEDceuutmediY18MEFJsuzU3MgECBAgQIECAAIFcBQQUc5XSjgABAgQIECBAgAABAgQIECBAgAABAscJPP3007F+/fpGTVKwIh1tWVlZGZ06dYpPPvkk/vnPf0ZVVVXW+8aPHx/Dhw/nTIAAAQIESkogBRTvu++++Oijj2rrTsHEOXPmRLdu3Rqcy7PPPhvPP/98ndePhROPBRub2r1YSLGk3iqKJUCAAAECBAgQaIcCAortcNFNmQABAgQIECBAgAABAgQIECBAgACBwgi8/vrr8cQTT7S4sxRkvOWWW+Lcc89tcV86IECAAAECrS2QLaCYahg3blyMGDEiazl//etf4/HHH6/zWgr1T5kypd6ui02FFLt27Ro//elPo0ePHq09deMRIECAAAECBAgQINCEgICitwgBAgQIECBAgAABAgQIECBAgAABAgRaILB79+546KGH4tNPP21WL126dMkcY9m3b99m3e8mAgQIECBQDAKrV6+Ol156qU4pnTt3jrlz50bHjh3r/PudO3fG4sWLIwUPj11pt+Hp06c3eCR0UyHFFPa/6aabYsiQIcXAoQYCBAgQIECAAAECBP6fgICitwIBAgQIECBAgAABAgQIECBAgAABAgQKIJBCGU899VQcOXIk594uvfTSuOqqqxoMY+TckYYECBAgQKCNBTZv3hwrVqyoraJDhw5x2223Re/evetUlm23xdT2zjvvjE6dOjU6i0OHDmXaNfasHTx4cHz3u9+N7t27t7GI4QkQIECAAAECBAgQSAICit4HBAgQIECAAAECBAgQIECAAAECBAgQKJBACl38/e9/z+wg9e6779bZGerYEGnHxAsvvDAuu+yy6NatW4FG1g0BAgQIEGhbgRQanDdvXlRVVUVD4cRU4YlHO6edDydNmhSDBg1qcgK5BBSPdZJ2J05HRrsIECBAgAABAgQIEGhbAQHFtvU3OgECBAgQIECAAAECBAgQIECAAAECZSywZ8+e2L9/f9TU1GTCGj169IiuXbuW8YxNjQABAgTas0DaRfGxxx6LmTNn1ts5MbkcPXo0E2I8ePBgLdPQoUPjhhtuyIkthSDvuuuuOvdnu3Hs2LGR/rgIECBAgAABAgQIEGh7AQHFtl8DFRAgQIAAAQIECBAgQIAAAQIECBAgQIAAAQIECBAoC4EDBw5E2i0427Vly5ZYvnx57Utp98TZs2dHz549c5r7iTsoduzYsd5xz8KJOVFqRIAAAQIECBAgQKDVBAQUW43aQAQIECBAgAABAgQIECBAgAABAgQIECBAgAABAgTar0DaXXHTpk21AGeffXZMnTo1Z5CdO3fG4sWL47///W/mngsvvDAuuuii+O1vf5sJKgon5kypIQECBAgQIECAAIFWExBQbDVqAxEgQIAAAQIECBAgQIAAAQIECBAgQIAAAQIECBBonwIpVLhw4cLYtWtXLUAKGE6YMCFnkNWrV8dLL71U2/6KK66I0aNHZ8KJb775Zpx//vk596UhAQIECBAgQIAAAQKtIyCg2DrORiFAgAABAgQIECBAgAABAgQIECBAgAABAgQIECDQbgXS0c/z58+vcyRzPgHF6urqmDdvXhw+fLjWcOLEiTFs2LB2a2riBAgQIECAAAECBEpBQECxFFZJjQQIECBAgAABAgQIECBAgAABAgQIECBAgAABAgRKWCBbQLGysjKmT58eFRUVTc7sueeeiz/+8Y+17U455ZSYPXt29OzZs8l7NSBAgAABAgQIECBAoO0EBBTbzt7IBAgQIECAAAECBAgQIECAAAECBAgQIECAAAECBNqFQLYjntPEb7zxxrjgggsaNXjvvfdi6dKlkfo4dvXu3TtmzpyZU7ixXQCbJAECBAgQIECAAIEiFRBQLNKFURYBAgQIECBAgAABAgQIECBAgAABAgQIECBAgACBchFI4cIHHnggPvjggzpTSjsh/vCHP4yzzjor61Q3b94cK1asqPfauHHjYsSIEeXCYx4ECBAgQIAAAQIEylZAQLFsl9bECBAgQIAAAQIECBAgQIAAAQIECBAgQIAAAQIECBSPwMaNG2PNmjVZCxo9enSMGjUqOnfunHn9448/jrVr18bWrVvrtbd7YvGsqUoIECBAgAABAgQINCUgoNiUkNcJECBAgAABAgQIECBAgAABAgQIECBAgAABAgQIEGixQNpFcf78+bF3794G++rUqVNUV1c3+HracTEd7dynT58W16MDAgQIECBAgAABAgROvoCA4sk3NgIBAgQIECBAgAABAgQIECBAgAABAgQIECBAgAABAhGxbdu2WLp0abMtbr755hgyZEiz73cjAQIECBAgQIAAAQKtKyCg2LreRiNAgAABAgQIECBAgAABAgQIECBAgAABAgQIECDQrgVeeeWVWLlyZV4GaefE73//+zF48OC87tOYAAECBAgQIECAAIG2FRBQbFt/oxMgQIAAAQIECBAgQIAAAQIECBAgQIAAAQIECBBodwJbt26N5cuXR01NTZNz7927d0yZMiV69OjRZFsNCBAgQIAAAQIECBAoLgEBxeJaD9UQIECAAAECBAgQIECAAAECBAgQIECAAAECBAgQaBcCVVVVsWrVqnjjjTeyzvf000+PK6+8MoYNG9YuPEySAAECBAgQIECAQDkKCCiW46qaEwECBAgQIECAAAECBAgQIECAAAECBAgQIECAAIESETh8+HBs27Yt9u7dG+ko5y5dukRlZWWkgKKLAAECBAgQIECAAIHSFhBQLO31Uz0BAgQIECBAgAABAgQIECBAgAABAgQIECBAgAABAgQIECBAgAABAgQIEChKAQHFolwWRREgQIAAAQIECBAgQIAAAQIECBAgQIAAAQIECBAgQIAAAQIECBAgQIAAgdIWEFAs7fVTPQECBAgQIECAAAECBAgQIECAAAECBAgQIECAAAECBAgQIECAAAECBAgQKEoBAcWiXBZFESBAgAABAgQIECBAgAABAgQIECBAgAABAgQIECBAgAABAgQIECBAgACB0hYQUCzt9VM9AQIECBAgQIAAAQIECBAgQIAAAQIECBAgQIAAAQIECBAgQIAAAQIECBAoSgEBxaJcFkURIECAAAECBAgQIECAAAECBAgQIECAAAECBAgQIECAAAECBAgQIECAAIHSFhBQLO31Uz0BAgQIECBAgAABAgQIECBAgAABAgQIECBAgAABAgQIECBAgAABAgQIEChKAQHFolwWRREgQIAAAQIECBAgQIAAAQIECBAgQIAAAQIECBAgQIAAAQIECBAgQIAAgdIWEFAs7fVTPQECBAgQIECAAAECBAgQIECAAAECBAgQIECAAAECBAgQIECAAAECBAgQKEoBAcWiXBZFESBAgAABAgQIECBAgAABAgQIECBAgAABAgQIECBAgAABAgQIECBAgACB0hYQUCzt9VM9AQIECBAgQIAAAQIECBAgQIAAAQIECBAgQIAAAQIECBAgQIAAAQIECBAoSgEBxaJcFkURIECAAAECBAgQIECAAAECBAgQIECAAAECBAgQIECAAAECBAgQIECAAIHSFhBQLO31Uz0BAgQIECBAgAC4JPRGAAAE5UlEQVQBAgQIECBAgAABAgQIECBAgAABAgQIECBAgAABAgQIEChKAQHFolwWRREgQIAAAQIECBAgQIAAAQIECBAgQIAAAQIECBAgQIAAAQIECBAgQIAAgdIWEFAs7fVTPQECBAgQIECAAAECBAgQIECAAAECBAgQIECAAAECBAgQIECAAAECBAgQKEoBAcWiXBZFESBAgAABAgQIECBAgAABAgQIECBAgAABAgQIECBAgAABAgQIECBAgACB0hYQUCzt9VM9AQIECBAgQIAAAQIECBAgQIAAAQIECBAgQIAAAQIECBAgQIAAAQIECBAoSgEBxaJcFkURIECAAAECBAgQIECAAAECBAgQIECAAAECBAgQIECAAAECBAgQIECAAIHSFhBQLO31Uz0BAgQIECBAgAABAgQIECBAgAABAgQIECBAgAABAgQIECBAgAABAgQIEChKAQHFolwWRREgQIAAAQIECBAgQIAAAQIECBAgQIAAAQIECBAgQIAAAQIECBAgQIAAgdIWEFAs7fVTPQECBAgQIECAAAECBAgQIECAAAECBAgQIECAAAECBAgQIECAAAECBAgQKEoBAcWiXBZFESBAgAABAgQIECBAgAABAgQIECBAgAABAgQIECBAgAABAgQIECBAgACB0hYQUCzt9VM9AQIECBAgQIAAAQIECBAgQIAAAQIECBAgQIAAAQIECBAgQIAAAQIECBAoSgEBxaJcFkURIECAAAECBAgQIECAAAECBAgQIECAAAECBAgQIECAAAECBAgQIECAAIHSFhBQLO31Uz0BAgQIECBAgAABAgQIECBAgAABAgQIECBAgAABAgQIECBAgAABAgQIEChKAQHFolwWRREgQIAAAQIECBAgQIAAAQIECBAgQIAAAQIECBAgQIAAAQIECBAgQIAAgdIWEFAs7fVTPQECBAgQIECAAAECBAgQIECAAAECBAgQIECAAAECBAgQIECAAAECBAgQKEoBAcWiXBZFESBAgAABAgQIECBAgAABAgQIECBAgAABAgQIECBAgAABAgQIECBAgACB0hYQUCzt9VM9AQIECBAgQIAAAQIECBAgQIAAAQIECBAgQIAAAQIECBAgQIAAAQIECBAoSgEBxaJcFkURIECAAAECBAgQIECAAAECBAgQIECAAAECBAgQIECAAAECBAgQIECAAIHSFhBQLO31Uz0BAgQIECBAgAABAgQIECBAgAABAgQIECBAgAABAgQIECBAgAABAgQIEChKAQHFolwWRREgQIAAAQIECBAgQIAAAQIECBAgQIAAAQIECBAgQIAAAQIECBAgQIAAgdIWEFAs7fVTPQECBAgQIECAAAECBAgQIECAAAECBAgQIECAAAECBAgQIECAAAECBAgQKEoBAcWiXBZFESBAgAABAgQIECBAgAABAgQIECBAgAABAgQIECBAgAABAgQIECBAgACB0hYQUCzt9VM9AQIECBAgQIAAAQIECBAgQIAAAQIECBAgQIAAAQIECBAgQIAAAQIECBAoSgEBxaJcFkURIECAAAECBAgQIECAAAECBAgQIECAAAECBAgQIECAAAECBAgQIECAAIHSFhBQLO31Uz0BAgQIECBAgAABAgQIECBAgAABAgQIECBAgAABAgQIECBAgAABAgQIEChKgf8D/P9+jn2t4KkAAAAASUVORK5CYII=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" t="5319"/>
          <a:stretch/>
        </p:blipFill>
        <p:spPr>
          <a:xfrm>
            <a:off x="14985879" y="11277600"/>
            <a:ext cx="6797354" cy="218911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8723" r="28896" b="4343"/>
          <a:stretch/>
        </p:blipFill>
        <p:spPr>
          <a:xfrm>
            <a:off x="14064093" y="5207448"/>
            <a:ext cx="1319592" cy="1211950"/>
          </a:xfrm>
          <a:prstGeom prst="rect">
            <a:avLst/>
          </a:prstGeom>
        </p:spPr>
      </p:pic>
      <p:sp>
        <p:nvSpPr>
          <p:cNvPr id="71" name="Rectangle 70"/>
          <p:cNvSpPr/>
          <p:nvPr/>
        </p:nvSpPr>
        <p:spPr bwMode="auto">
          <a:xfrm>
            <a:off x="457200" y="8001000"/>
            <a:ext cx="13339093" cy="66305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3135313"/>
            <a:r>
              <a:rPr lang="en-US" sz="2500" b="1" dirty="0"/>
              <a:t>Crowd-Sourced Essentiality </a:t>
            </a:r>
            <a:r>
              <a:rPr lang="en-US" sz="2500" b="1" dirty="0" smtClean="0"/>
              <a:t>Dataset </a:t>
            </a:r>
          </a:p>
          <a:p>
            <a:pPr marL="342900" indent="-342900" algn="l" defTabSz="3135313">
              <a:buFont typeface="Arial" charset="0"/>
              <a:buChar char="•"/>
            </a:pPr>
            <a:r>
              <a:rPr lang="en-US" sz="2000" dirty="0" smtClean="0"/>
              <a:t>Collected 2,223 elementary school science exam questions for the annotation. </a:t>
            </a:r>
          </a:p>
          <a:p>
            <a:pPr marL="342900" indent="-342900" algn="l" defTabSz="3135313">
              <a:buFont typeface="Arial" charset="0"/>
              <a:buChar char="•"/>
            </a:pPr>
            <a:r>
              <a:rPr lang="en-US" sz="2000" dirty="0" smtClean="0"/>
              <a:t>The questions were annotated by 5 crowd workers and resulted in 19,380 annotated terms. </a:t>
            </a:r>
          </a:p>
          <a:p>
            <a:pPr marL="342900" indent="-342900" algn="l" defTabSz="3135313">
              <a:buFont typeface="Arial" charset="0"/>
              <a:buChar char="•"/>
            </a:pPr>
            <a:r>
              <a:rPr lang="en-US" sz="2000" dirty="0" smtClean="0"/>
              <a:t>The Fleiss’ kappa of </a:t>
            </a:r>
            <a:r>
              <a:rPr lang="en-US" sz="2000" dirty="0" err="1" smtClean="0"/>
              <a:t>κ</a:t>
            </a:r>
            <a:r>
              <a:rPr lang="en-US" sz="2000" dirty="0" smtClean="0"/>
              <a:t> = 0.58 (inter-annotator agreement very close to ‘substantial’)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02" y="9467302"/>
            <a:ext cx="13100291" cy="5088095"/>
          </a:xfrm>
          <a:prstGeom prst="rect">
            <a:avLst/>
          </a:prstGeom>
        </p:spPr>
      </p:pic>
      <p:sp>
        <p:nvSpPr>
          <p:cNvPr id="74" name="Rectangle 73"/>
          <p:cNvSpPr/>
          <p:nvPr/>
        </p:nvSpPr>
        <p:spPr bwMode="auto">
          <a:xfrm>
            <a:off x="457200" y="14577727"/>
            <a:ext cx="13339094" cy="594530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3135313"/>
            <a:endParaRPr lang="en-US" sz="2500" b="1" dirty="0" smtClean="0"/>
          </a:p>
        </p:txBody>
      </p:sp>
      <p:sp>
        <p:nvSpPr>
          <p:cNvPr id="150" name="Rectangle 149"/>
          <p:cNvSpPr/>
          <p:nvPr/>
        </p:nvSpPr>
        <p:spPr bwMode="auto">
          <a:xfrm>
            <a:off x="480933" y="14444488"/>
            <a:ext cx="13303153" cy="474098"/>
          </a:xfrm>
          <a:prstGeom prst="rect">
            <a:avLst/>
          </a:prstGeom>
          <a:solidFill>
            <a:srgbClr val="FFF8F8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defTabSz="3135313"/>
            <a:endParaRPr lang="en-US" sz="2500" dirty="0" smtClean="0"/>
          </a:p>
          <a:p>
            <a:pPr algn="l" defTabSz="3135313"/>
            <a:endParaRPr lang="en-US" sz="2500" dirty="0"/>
          </a:p>
          <a:p>
            <a:pPr algn="l" defTabSz="3135313"/>
            <a:endParaRPr lang="en-US" sz="2500" dirty="0" smtClean="0"/>
          </a:p>
          <a:p>
            <a:pPr algn="l" defTabSz="3135313"/>
            <a:endParaRPr lang="en-US" sz="2500" dirty="0"/>
          </a:p>
          <a:p>
            <a:pPr algn="l" defTabSz="3135313"/>
            <a:endParaRPr lang="en-US" sz="25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" t="1198" r="-26" b="1788"/>
          <a:stretch/>
        </p:blipFill>
        <p:spPr>
          <a:xfrm>
            <a:off x="7248503" y="15204254"/>
            <a:ext cx="6010297" cy="3799947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 bwMode="auto">
          <a:xfrm>
            <a:off x="1291276" y="25993941"/>
            <a:ext cx="6517162" cy="3411668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3135313"/>
            <a:r>
              <a:rPr lang="en-US" sz="2500" b="1" dirty="0" smtClean="0"/>
              <a:t>IR Solver + ET </a:t>
            </a:r>
          </a:p>
          <a:p>
            <a:pPr algn="l" defTabSz="3135313"/>
            <a:r>
              <a:rPr lang="en-US" sz="2000" dirty="0" smtClean="0"/>
              <a:t>A modified IR system where it query </a:t>
            </a:r>
            <a:r>
              <a:rPr lang="en-US" sz="2000" dirty="0" smtClean="0"/>
              <a:t>(q’, a), with q’ being </a:t>
            </a:r>
            <a:r>
              <a:rPr lang="en-US" sz="2000" dirty="0" smtClean="0"/>
              <a:t>the </a:t>
            </a:r>
            <a:r>
              <a:rPr lang="en-US" sz="2000" i="1" dirty="0" smtClean="0"/>
              <a:t>essential </a:t>
            </a:r>
            <a:r>
              <a:rPr lang="en-US" sz="2000" dirty="0" smtClean="0"/>
              <a:t>subset </a:t>
            </a:r>
            <a:r>
              <a:rPr lang="en-US" sz="2000" dirty="0" smtClean="0"/>
              <a:t>of </a:t>
            </a:r>
            <a:r>
              <a:rPr lang="en-US" sz="2000" dirty="0" smtClean="0"/>
              <a:t>q. </a:t>
            </a:r>
            <a:endParaRPr lang="en-US" sz="2000" dirty="0" smtClean="0"/>
          </a:p>
        </p:txBody>
      </p:sp>
      <p:graphicFrame>
        <p:nvGraphicFramePr>
          <p:cNvPr id="224" name="Table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009753"/>
              </p:ext>
            </p:extLst>
          </p:nvPr>
        </p:nvGraphicFramePr>
        <p:xfrm>
          <a:off x="2438400" y="27051000"/>
          <a:ext cx="4197144" cy="13411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99048"/>
                <a:gridCol w="1399048"/>
                <a:gridCol w="1399048"/>
              </a:tblGrid>
              <a:tr h="17237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Dataset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Basic IR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IR+ET    </a:t>
                      </a:r>
                      <a:endParaRPr lang="en-US" sz="1600" dirty="0"/>
                    </a:p>
                  </a:txBody>
                  <a:tcPr/>
                </a:tc>
              </a:tr>
              <a:tr h="1736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Regents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59.11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60.85</a:t>
                      </a:r>
                      <a:endParaRPr lang="en-US" sz="1600" b="1" dirty="0"/>
                    </a:p>
                  </a:txBody>
                  <a:tcPr/>
                </a:tc>
              </a:tr>
              <a:tr h="1736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AI2Publi</a:t>
                      </a:r>
                      <a:r>
                        <a:rPr lang="en-US" sz="1600" baseline="0" dirty="0" smtClean="0"/>
                        <a:t>c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57.90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59.10</a:t>
                      </a:r>
                      <a:endParaRPr lang="en-US" sz="1600" b="1" dirty="0"/>
                    </a:p>
                  </a:txBody>
                  <a:tcPr/>
                </a:tc>
              </a:tr>
              <a:tr h="17369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RegtsPertd</a:t>
                      </a:r>
                      <a:r>
                        <a:rPr lang="en-US" sz="160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61.84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 66.84</a:t>
                      </a:r>
                      <a:endParaRPr lang="en-US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Rectangle 85"/>
          <p:cNvSpPr/>
          <p:nvPr/>
        </p:nvSpPr>
        <p:spPr bwMode="auto">
          <a:xfrm>
            <a:off x="15392400" y="25993941"/>
            <a:ext cx="7264076" cy="3411668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defTabSz="3135313"/>
            <a:r>
              <a:rPr lang="en-US" sz="2000" dirty="0" smtClean="0"/>
              <a:t>On a </a:t>
            </a:r>
            <a:r>
              <a:rPr lang="en-US" sz="2000" dirty="0"/>
              <a:t>dataset </a:t>
            </a:r>
            <a:r>
              <a:rPr lang="en-US" sz="2000" dirty="0" err="1"/>
              <a:t>adversarially</a:t>
            </a:r>
            <a:r>
              <a:rPr lang="en-US" sz="2000" dirty="0"/>
              <a:t> generated </a:t>
            </a:r>
            <a:r>
              <a:rPr lang="en-US" sz="2000" dirty="0" smtClean="0"/>
              <a:t>with TableILP mistakes, TableILP + ET, corrects 41.7% of the mistakes made by vanilla TableILP. </a:t>
            </a:r>
          </a:p>
          <a:p>
            <a:pPr algn="l" defTabSz="3135313"/>
            <a:endParaRPr lang="en-US" sz="2000" dirty="0" smtClean="0"/>
          </a:p>
          <a:p>
            <a:pPr algn="l" defTabSz="3135313"/>
            <a:r>
              <a:rPr lang="en-US" sz="2000" dirty="0" smtClean="0"/>
              <a:t>This error-reduction illustrates that the extra attention mechanism added to TableILP via the concept of essential question terms helps it cope with distracting terms.</a:t>
            </a:r>
          </a:p>
          <a:p>
            <a:pPr algn="l" defTabSz="3135313"/>
            <a:endParaRPr lang="en-US" sz="2000" dirty="0"/>
          </a:p>
        </p:txBody>
      </p:sp>
      <p:grpSp>
        <p:nvGrpSpPr>
          <p:cNvPr id="232" name="Group 231"/>
          <p:cNvGrpSpPr/>
          <p:nvPr/>
        </p:nvGrpSpPr>
        <p:grpSpPr>
          <a:xfrm>
            <a:off x="22221313" y="4690494"/>
            <a:ext cx="981143" cy="861774"/>
            <a:chOff x="22206155" y="4629885"/>
            <a:chExt cx="981143" cy="861774"/>
          </a:xfrm>
        </p:grpSpPr>
        <p:sp>
          <p:nvSpPr>
            <p:cNvPr id="230" name="Oval 229"/>
            <p:cNvSpPr>
              <a:spLocks noChangeAspect="1"/>
            </p:cNvSpPr>
            <p:nvPr/>
          </p:nvSpPr>
          <p:spPr bwMode="auto">
            <a:xfrm>
              <a:off x="22369382" y="4734707"/>
              <a:ext cx="620614" cy="653229"/>
            </a:xfrm>
            <a:prstGeom prst="ellipse">
              <a:avLst/>
            </a:prstGeom>
            <a:solidFill>
              <a:srgbClr val="FFAAA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2206155" y="4629885"/>
              <a:ext cx="9811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/>
                <a:t>1</a:t>
              </a:r>
              <a:endParaRPr lang="en-US" sz="5000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2871894" y="8019513"/>
            <a:ext cx="981143" cy="861774"/>
            <a:chOff x="22206155" y="4629885"/>
            <a:chExt cx="981143" cy="861774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22369382" y="4734707"/>
              <a:ext cx="620614" cy="653229"/>
            </a:xfrm>
            <a:prstGeom prst="ellipse">
              <a:avLst/>
            </a:prstGeom>
            <a:solidFill>
              <a:srgbClr val="FFAAA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2206155" y="4629885"/>
              <a:ext cx="9811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/>
                <a:t>2</a:t>
              </a:r>
              <a:endParaRPr lang="en-US" sz="5000" dirty="0"/>
            </a:p>
          </p:txBody>
        </p:sp>
      </p:grpSp>
      <p:sp>
        <p:nvSpPr>
          <p:cNvPr id="100" name="Rectangle 99"/>
          <p:cNvSpPr/>
          <p:nvPr/>
        </p:nvSpPr>
        <p:spPr bwMode="auto">
          <a:xfrm>
            <a:off x="1291277" y="20729194"/>
            <a:ext cx="5027194" cy="4952280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l" defTabSz="3135313"/>
            <a:r>
              <a:rPr lang="en-US" sz="2500" b="1" dirty="0" smtClean="0"/>
              <a:t>ET Classifier </a:t>
            </a:r>
          </a:p>
          <a:p>
            <a:pPr algn="l" defTabSz="3135313"/>
            <a:r>
              <a:rPr lang="en-US" sz="2000" dirty="0" smtClean="0"/>
              <a:t>Given a </a:t>
            </a:r>
            <a:r>
              <a:rPr lang="en-US" sz="2000" dirty="0"/>
              <a:t>question q , answer options </a:t>
            </a:r>
            <a:r>
              <a:rPr lang="en-US" sz="2000" dirty="0" smtClean="0"/>
              <a:t>a, we seek a </a:t>
            </a:r>
            <a:r>
              <a:rPr lang="en-US" sz="2000" dirty="0"/>
              <a:t>classifier that predicts whether </a:t>
            </a:r>
            <a:r>
              <a:rPr lang="en-US" sz="2000" dirty="0" smtClean="0"/>
              <a:t>a given term is essential. </a:t>
            </a:r>
          </a:p>
          <a:p>
            <a:pPr marL="342900" indent="-342900" algn="l" defTabSz="3135313">
              <a:buFont typeface="Arial" charset="0"/>
              <a:buChar char="•"/>
            </a:pPr>
            <a:r>
              <a:rPr lang="en-US" sz="2000" dirty="0" smtClean="0"/>
              <a:t>Trained </a:t>
            </a:r>
            <a:r>
              <a:rPr lang="en-US" sz="2000" dirty="0"/>
              <a:t>a linear SVM </a:t>
            </a:r>
            <a:r>
              <a:rPr lang="en-US" sz="2000" dirty="0" smtClean="0"/>
              <a:t>classifier on real-valued essentiality </a:t>
            </a:r>
            <a:r>
              <a:rPr lang="en-US" sz="2000" dirty="0"/>
              <a:t>scores are </a:t>
            </a:r>
            <a:r>
              <a:rPr lang="en-US" sz="2000" dirty="0" err="1"/>
              <a:t>binarized</a:t>
            </a:r>
            <a:r>
              <a:rPr lang="en-US" sz="2000" dirty="0"/>
              <a:t> to 1 if they are at least 0.5, and to 0 otherwise. </a:t>
            </a:r>
          </a:p>
          <a:p>
            <a:pPr marL="342900" indent="-342900" algn="l" defTabSz="3135313">
              <a:buFont typeface="Arial" charset="0"/>
              <a:buChar char="•"/>
            </a:pPr>
            <a:r>
              <a:rPr lang="en-US" sz="2000" dirty="0" smtClean="0"/>
              <a:t>Features include </a:t>
            </a:r>
            <a:r>
              <a:rPr lang="en-US" sz="2000" dirty="0"/>
              <a:t>syntactic (e.g., dependency parse based) and semantic (e.g., Brown cluster representation of </a:t>
            </a:r>
            <a:r>
              <a:rPr lang="en-US" sz="2000" dirty="0" smtClean="0"/>
              <a:t>words, </a:t>
            </a:r>
            <a:r>
              <a:rPr lang="en-US" sz="2000" dirty="0"/>
              <a:t>a list of scientific words) properties of question words, as well as their combinations. In total, we use 120 types of </a:t>
            </a:r>
            <a:r>
              <a:rPr lang="en-US" sz="2000" dirty="0" smtClean="0"/>
              <a:t>features. 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10210800" y="22783800"/>
            <a:ext cx="8994041" cy="2399895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defTabSz="3135313"/>
            <a:r>
              <a:rPr lang="en-US" sz="2500" b="1" dirty="0" smtClean="0"/>
              <a:t>Ranking </a:t>
            </a:r>
            <a:r>
              <a:rPr lang="en-US" sz="2500" b="1" dirty="0"/>
              <a:t>Question </a:t>
            </a:r>
            <a:r>
              <a:rPr lang="en-US" sz="2500" b="1" dirty="0" smtClean="0"/>
              <a:t>Terms. </a:t>
            </a:r>
          </a:p>
          <a:p>
            <a:pPr marL="342900" indent="-342900" algn="l" defTabSz="3135313">
              <a:buFont typeface="Arial" charset="0"/>
              <a:buChar char="•"/>
            </a:pPr>
            <a:r>
              <a:rPr lang="en-US" sz="2000" dirty="0" smtClean="0"/>
              <a:t>Evaluating when systems rank </a:t>
            </a:r>
            <a:r>
              <a:rPr lang="en-US" sz="2000" dirty="0"/>
              <a:t>all terms within a question in the order of essentiality. </a:t>
            </a:r>
            <a:endParaRPr lang="en-US" sz="2000" dirty="0" smtClean="0"/>
          </a:p>
          <a:p>
            <a:pPr marL="342900" indent="-342900" algn="l" defTabSz="3135313">
              <a:buFont typeface="Arial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the ranked list produced </a:t>
            </a:r>
            <a:r>
              <a:rPr lang="en-US" sz="2000" dirty="0" smtClean="0"/>
              <a:t>by each classifier for </a:t>
            </a:r>
            <a:r>
              <a:rPr lang="en-US" sz="2000" dirty="0"/>
              <a:t>each question, we compute the average </a:t>
            </a:r>
            <a:r>
              <a:rPr lang="en-US" sz="2000" dirty="0" smtClean="0"/>
              <a:t>precision, and </a:t>
            </a:r>
            <a:r>
              <a:rPr lang="en-US" sz="2000" dirty="0" smtClean="0"/>
              <a:t>take </a:t>
            </a:r>
            <a:r>
              <a:rPr lang="en-US" sz="2000" dirty="0"/>
              <a:t>the mean of these AP values across questions to obtain the mean average precision (MAP) </a:t>
            </a:r>
            <a:r>
              <a:rPr lang="en-US" sz="2000" dirty="0" smtClean="0"/>
              <a:t>score. </a:t>
            </a:r>
            <a:endParaRPr lang="en-US" sz="2000" dirty="0" smtClean="0"/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685930"/>
              </p:ext>
            </p:extLst>
          </p:nvPr>
        </p:nvGraphicFramePr>
        <p:xfrm>
          <a:off x="19625658" y="23331092"/>
          <a:ext cx="2895647" cy="2194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23198"/>
                <a:gridCol w="1072449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MAP</a:t>
                      </a:r>
                      <a:endParaRPr lang="en-US" dirty="0"/>
                    </a:p>
                  </a:txBody>
                  <a:tcPr/>
                </a:tc>
              </a:tr>
              <a:tr h="29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MaxPMI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</a:t>
                      </a:r>
                      <a:endParaRPr lang="en-US" b="1" dirty="0"/>
                    </a:p>
                  </a:txBody>
                  <a:tcPr/>
                </a:tc>
              </a:tr>
              <a:tr h="29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SumPMI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0.85</a:t>
                      </a:r>
                      <a:endParaRPr lang="en-US" b="0" dirty="0"/>
                    </a:p>
                  </a:txBody>
                  <a:tcPr/>
                </a:tc>
              </a:tr>
              <a:tr h="29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PropSurf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0.85</a:t>
                      </a:r>
                      <a:endParaRPr lang="en-US" b="0" dirty="0"/>
                    </a:p>
                  </a:txBody>
                  <a:tcPr/>
                </a:tc>
              </a:tr>
              <a:tr h="29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0.86</a:t>
                      </a:r>
                      <a:endParaRPr lang="en-US" b="0" dirty="0"/>
                    </a:p>
                  </a:txBody>
                  <a:tcPr/>
                </a:tc>
              </a:tr>
              <a:tr h="292446">
                <a:tc>
                  <a:txBody>
                    <a:bodyPr/>
                    <a:lstStyle/>
                    <a:p>
                      <a:r>
                        <a:rPr lang="en-US" dirty="0" smtClean="0"/>
                        <a:t>ET Classifier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0.90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5" name="Group 29"/>
          <p:cNvGrpSpPr>
            <a:grpSpLocks/>
          </p:cNvGrpSpPr>
          <p:nvPr/>
        </p:nvGrpSpPr>
        <p:grpSpPr bwMode="auto">
          <a:xfrm>
            <a:off x="5225793" y="491747"/>
            <a:ext cx="5289807" cy="1114283"/>
            <a:chOff x="114" y="226"/>
            <a:chExt cx="2464" cy="503"/>
          </a:xfrm>
        </p:grpSpPr>
        <p:pic>
          <p:nvPicPr>
            <p:cNvPr id="76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" y="226"/>
              <a:ext cx="3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226"/>
              <a:ext cx="370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" name="Picture 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" y="227"/>
              <a:ext cx="331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511" y="559"/>
              <a:ext cx="96" cy="116"/>
            </a:xfrm>
            <a:custGeom>
              <a:avLst/>
              <a:gdLst>
                <a:gd name="T0" fmla="*/ 21 w 74"/>
                <a:gd name="T1" fmla="*/ 74 h 79"/>
                <a:gd name="T2" fmla="*/ 6 w 74"/>
                <a:gd name="T3" fmla="*/ 60 h 79"/>
                <a:gd name="T4" fmla="*/ 0 w 74"/>
                <a:gd name="T5" fmla="*/ 39 h 79"/>
                <a:gd name="T6" fmla="*/ 13 w 74"/>
                <a:gd name="T7" fmla="*/ 11 h 79"/>
                <a:gd name="T8" fmla="*/ 46 w 74"/>
                <a:gd name="T9" fmla="*/ 0 h 79"/>
                <a:gd name="T10" fmla="*/ 60 w 74"/>
                <a:gd name="T11" fmla="*/ 1 h 79"/>
                <a:gd name="T12" fmla="*/ 74 w 74"/>
                <a:gd name="T13" fmla="*/ 5 h 79"/>
                <a:gd name="T14" fmla="*/ 74 w 74"/>
                <a:gd name="T15" fmla="*/ 6 h 79"/>
                <a:gd name="T16" fmla="*/ 73 w 74"/>
                <a:gd name="T17" fmla="*/ 12 h 79"/>
                <a:gd name="T18" fmla="*/ 72 w 74"/>
                <a:gd name="T19" fmla="*/ 24 h 79"/>
                <a:gd name="T20" fmla="*/ 67 w 74"/>
                <a:gd name="T21" fmla="*/ 24 h 79"/>
                <a:gd name="T22" fmla="*/ 67 w 74"/>
                <a:gd name="T23" fmla="*/ 14 h 79"/>
                <a:gd name="T24" fmla="*/ 63 w 74"/>
                <a:gd name="T25" fmla="*/ 11 h 79"/>
                <a:gd name="T26" fmla="*/ 56 w 74"/>
                <a:gd name="T27" fmla="*/ 8 h 79"/>
                <a:gd name="T28" fmla="*/ 46 w 74"/>
                <a:gd name="T29" fmla="*/ 6 h 79"/>
                <a:gd name="T30" fmla="*/ 25 w 74"/>
                <a:gd name="T31" fmla="*/ 15 h 79"/>
                <a:gd name="T32" fmla="*/ 17 w 74"/>
                <a:gd name="T33" fmla="*/ 37 h 79"/>
                <a:gd name="T34" fmla="*/ 27 w 74"/>
                <a:gd name="T35" fmla="*/ 63 h 79"/>
                <a:gd name="T36" fmla="*/ 50 w 74"/>
                <a:gd name="T37" fmla="*/ 72 h 79"/>
                <a:gd name="T38" fmla="*/ 61 w 74"/>
                <a:gd name="T39" fmla="*/ 71 h 79"/>
                <a:gd name="T40" fmla="*/ 73 w 74"/>
                <a:gd name="T41" fmla="*/ 66 h 79"/>
                <a:gd name="T42" fmla="*/ 74 w 74"/>
                <a:gd name="T43" fmla="*/ 68 h 79"/>
                <a:gd name="T44" fmla="*/ 71 w 74"/>
                <a:gd name="T45" fmla="*/ 73 h 79"/>
                <a:gd name="T46" fmla="*/ 59 w 74"/>
                <a:gd name="T47" fmla="*/ 78 h 79"/>
                <a:gd name="T48" fmla="*/ 46 w 74"/>
                <a:gd name="T49" fmla="*/ 79 h 79"/>
                <a:gd name="T50" fmla="*/ 21 w 74"/>
                <a:gd name="T51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79">
                  <a:moveTo>
                    <a:pt x="21" y="74"/>
                  </a:moveTo>
                  <a:cubicBezTo>
                    <a:pt x="14" y="71"/>
                    <a:pt x="9" y="66"/>
                    <a:pt x="6" y="60"/>
                  </a:cubicBezTo>
                  <a:cubicBezTo>
                    <a:pt x="2" y="54"/>
                    <a:pt x="0" y="47"/>
                    <a:pt x="0" y="39"/>
                  </a:cubicBezTo>
                  <a:cubicBezTo>
                    <a:pt x="0" y="28"/>
                    <a:pt x="4" y="18"/>
                    <a:pt x="13" y="11"/>
                  </a:cubicBezTo>
                  <a:cubicBezTo>
                    <a:pt x="21" y="4"/>
                    <a:pt x="32" y="0"/>
                    <a:pt x="46" y="0"/>
                  </a:cubicBezTo>
                  <a:cubicBezTo>
                    <a:pt x="51" y="0"/>
                    <a:pt x="55" y="0"/>
                    <a:pt x="60" y="1"/>
                  </a:cubicBezTo>
                  <a:cubicBezTo>
                    <a:pt x="65" y="2"/>
                    <a:pt x="69" y="3"/>
                    <a:pt x="74" y="5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8"/>
                    <a:pt x="73" y="10"/>
                    <a:pt x="73" y="12"/>
                  </a:cubicBezTo>
                  <a:cubicBezTo>
                    <a:pt x="72" y="15"/>
                    <a:pt x="72" y="19"/>
                    <a:pt x="72" y="24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18"/>
                    <a:pt x="67" y="15"/>
                    <a:pt x="67" y="14"/>
                  </a:cubicBezTo>
                  <a:cubicBezTo>
                    <a:pt x="66" y="14"/>
                    <a:pt x="65" y="13"/>
                    <a:pt x="63" y="11"/>
                  </a:cubicBezTo>
                  <a:cubicBezTo>
                    <a:pt x="62" y="10"/>
                    <a:pt x="59" y="9"/>
                    <a:pt x="56" y="8"/>
                  </a:cubicBezTo>
                  <a:cubicBezTo>
                    <a:pt x="53" y="7"/>
                    <a:pt x="50" y="6"/>
                    <a:pt x="46" y="6"/>
                  </a:cubicBezTo>
                  <a:cubicBezTo>
                    <a:pt x="37" y="6"/>
                    <a:pt x="30" y="9"/>
                    <a:pt x="25" y="15"/>
                  </a:cubicBezTo>
                  <a:cubicBezTo>
                    <a:pt x="20" y="20"/>
                    <a:pt x="17" y="28"/>
                    <a:pt x="17" y="37"/>
                  </a:cubicBezTo>
                  <a:cubicBezTo>
                    <a:pt x="17" y="48"/>
                    <a:pt x="20" y="56"/>
                    <a:pt x="27" y="63"/>
                  </a:cubicBezTo>
                  <a:cubicBezTo>
                    <a:pt x="32" y="69"/>
                    <a:pt x="40" y="72"/>
                    <a:pt x="50" y="72"/>
                  </a:cubicBezTo>
                  <a:cubicBezTo>
                    <a:pt x="54" y="72"/>
                    <a:pt x="58" y="71"/>
                    <a:pt x="61" y="71"/>
                  </a:cubicBezTo>
                  <a:cubicBezTo>
                    <a:pt x="65" y="70"/>
                    <a:pt x="68" y="68"/>
                    <a:pt x="73" y="66"/>
                  </a:cubicBezTo>
                  <a:cubicBezTo>
                    <a:pt x="74" y="68"/>
                    <a:pt x="74" y="68"/>
                    <a:pt x="74" y="68"/>
                  </a:cubicBezTo>
                  <a:cubicBezTo>
                    <a:pt x="73" y="69"/>
                    <a:pt x="72" y="71"/>
                    <a:pt x="71" y="73"/>
                  </a:cubicBezTo>
                  <a:cubicBezTo>
                    <a:pt x="67" y="75"/>
                    <a:pt x="63" y="77"/>
                    <a:pt x="59" y="78"/>
                  </a:cubicBezTo>
                  <a:cubicBezTo>
                    <a:pt x="55" y="79"/>
                    <a:pt x="51" y="79"/>
                    <a:pt x="46" y="79"/>
                  </a:cubicBezTo>
                  <a:cubicBezTo>
                    <a:pt x="36" y="79"/>
                    <a:pt x="28" y="78"/>
                    <a:pt x="21" y="74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"/>
            <p:cNvSpPr>
              <a:spLocks noEditPoints="1"/>
            </p:cNvSpPr>
            <p:nvPr/>
          </p:nvSpPr>
          <p:spPr bwMode="auto">
            <a:xfrm>
              <a:off x="623" y="597"/>
              <a:ext cx="547" cy="78"/>
            </a:xfrm>
            <a:custGeom>
              <a:avLst/>
              <a:gdLst>
                <a:gd name="T0" fmla="*/ 143 w 421"/>
                <a:gd name="T1" fmla="*/ 27 h 53"/>
                <a:gd name="T2" fmla="*/ 150 w 421"/>
                <a:gd name="T3" fmla="*/ 49 h 53"/>
                <a:gd name="T4" fmla="*/ 132 w 421"/>
                <a:gd name="T5" fmla="*/ 49 h 53"/>
                <a:gd name="T6" fmla="*/ 139 w 421"/>
                <a:gd name="T7" fmla="*/ 28 h 53"/>
                <a:gd name="T8" fmla="*/ 132 w 421"/>
                <a:gd name="T9" fmla="*/ 4 h 53"/>
                <a:gd name="T10" fmla="*/ 167 w 421"/>
                <a:gd name="T11" fmla="*/ 24 h 53"/>
                <a:gd name="T12" fmla="*/ 178 w 421"/>
                <a:gd name="T13" fmla="*/ 5 h 53"/>
                <a:gd name="T14" fmla="*/ 180 w 421"/>
                <a:gd name="T15" fmla="*/ 1 h 53"/>
                <a:gd name="T16" fmla="*/ 184 w 421"/>
                <a:gd name="T17" fmla="*/ 5 h 53"/>
                <a:gd name="T18" fmla="*/ 183 w 421"/>
                <a:gd name="T19" fmla="*/ 41 h 53"/>
                <a:gd name="T20" fmla="*/ 342 w 421"/>
                <a:gd name="T21" fmla="*/ 53 h 53"/>
                <a:gd name="T22" fmla="*/ 316 w 421"/>
                <a:gd name="T23" fmla="*/ 4 h 53"/>
                <a:gd name="T24" fmla="*/ 340 w 421"/>
                <a:gd name="T25" fmla="*/ 4 h 53"/>
                <a:gd name="T26" fmla="*/ 348 w 421"/>
                <a:gd name="T27" fmla="*/ 40 h 53"/>
                <a:gd name="T28" fmla="*/ 354 w 421"/>
                <a:gd name="T29" fmla="*/ 4 h 53"/>
                <a:gd name="T30" fmla="*/ 372 w 421"/>
                <a:gd name="T31" fmla="*/ 4 h 53"/>
                <a:gd name="T32" fmla="*/ 347 w 421"/>
                <a:gd name="T33" fmla="*/ 53 h 53"/>
                <a:gd name="T34" fmla="*/ 75 w 421"/>
                <a:gd name="T35" fmla="*/ 7 h 53"/>
                <a:gd name="T36" fmla="*/ 118 w 421"/>
                <a:gd name="T37" fmla="*/ 4 h 53"/>
                <a:gd name="T38" fmla="*/ 107 w 421"/>
                <a:gd name="T39" fmla="*/ 5 h 53"/>
                <a:gd name="T40" fmla="*/ 84 w 421"/>
                <a:gd name="T41" fmla="*/ 42 h 53"/>
                <a:gd name="T42" fmla="*/ 108 w 421"/>
                <a:gd name="T43" fmla="*/ 35 h 53"/>
                <a:gd name="T44" fmla="*/ 122 w 421"/>
                <a:gd name="T45" fmla="*/ 31 h 53"/>
                <a:gd name="T46" fmla="*/ 119 w 421"/>
                <a:gd name="T47" fmla="*/ 48 h 53"/>
                <a:gd name="T48" fmla="*/ 7 w 421"/>
                <a:gd name="T49" fmla="*/ 46 h 53"/>
                <a:gd name="T50" fmla="*/ 29 w 421"/>
                <a:gd name="T51" fmla="*/ 0 h 53"/>
                <a:gd name="T52" fmla="*/ 53 w 421"/>
                <a:gd name="T53" fmla="*/ 40 h 53"/>
                <a:gd name="T54" fmla="*/ 16 w 421"/>
                <a:gd name="T55" fmla="*/ 9 h 53"/>
                <a:gd name="T56" fmla="*/ 29 w 421"/>
                <a:gd name="T57" fmla="*/ 49 h 53"/>
                <a:gd name="T58" fmla="*/ 28 w 421"/>
                <a:gd name="T59" fmla="*/ 4 h 53"/>
                <a:gd name="T60" fmla="*/ 383 w 421"/>
                <a:gd name="T61" fmla="*/ 52 h 53"/>
                <a:gd name="T62" fmla="*/ 387 w 421"/>
                <a:gd name="T63" fmla="*/ 7 h 53"/>
                <a:gd name="T64" fmla="*/ 394 w 421"/>
                <a:gd name="T65" fmla="*/ 1 h 53"/>
                <a:gd name="T66" fmla="*/ 419 w 421"/>
                <a:gd name="T67" fmla="*/ 12 h 53"/>
                <a:gd name="T68" fmla="*/ 405 w 421"/>
                <a:gd name="T69" fmla="*/ 5 h 53"/>
                <a:gd name="T70" fmla="*/ 411 w 421"/>
                <a:gd name="T71" fmla="*/ 23 h 53"/>
                <a:gd name="T72" fmla="*/ 415 w 421"/>
                <a:gd name="T73" fmla="*/ 26 h 53"/>
                <a:gd name="T74" fmla="*/ 411 w 421"/>
                <a:gd name="T75" fmla="*/ 28 h 53"/>
                <a:gd name="T76" fmla="*/ 398 w 421"/>
                <a:gd name="T77" fmla="*/ 48 h 53"/>
                <a:gd name="T78" fmla="*/ 421 w 421"/>
                <a:gd name="T79" fmla="*/ 39 h 53"/>
                <a:gd name="T80" fmla="*/ 305 w 421"/>
                <a:gd name="T81" fmla="*/ 52 h 53"/>
                <a:gd name="T82" fmla="*/ 291 w 421"/>
                <a:gd name="T83" fmla="*/ 48 h 53"/>
                <a:gd name="T84" fmla="*/ 292 w 421"/>
                <a:gd name="T85" fmla="*/ 5 h 53"/>
                <a:gd name="T86" fmla="*/ 297 w 421"/>
                <a:gd name="T87" fmla="*/ 1 h 53"/>
                <a:gd name="T88" fmla="*/ 303 w 421"/>
                <a:gd name="T89" fmla="*/ 7 h 53"/>
                <a:gd name="T90" fmla="*/ 304 w 421"/>
                <a:gd name="T91" fmla="*/ 49 h 53"/>
                <a:gd name="T92" fmla="*/ 254 w 421"/>
                <a:gd name="T93" fmla="*/ 52 h 53"/>
                <a:gd name="T94" fmla="*/ 247 w 421"/>
                <a:gd name="T95" fmla="*/ 48 h 53"/>
                <a:gd name="T96" fmla="*/ 248 w 421"/>
                <a:gd name="T97" fmla="*/ 6 h 53"/>
                <a:gd name="T98" fmla="*/ 234 w 421"/>
                <a:gd name="T99" fmla="*/ 7 h 53"/>
                <a:gd name="T100" fmla="*/ 230 w 421"/>
                <a:gd name="T101" fmla="*/ 1 h 53"/>
                <a:gd name="T102" fmla="*/ 277 w 421"/>
                <a:gd name="T103" fmla="*/ 13 h 53"/>
                <a:gd name="T104" fmla="*/ 260 w 421"/>
                <a:gd name="T105" fmla="*/ 5 h 53"/>
                <a:gd name="T106" fmla="*/ 259 w 421"/>
                <a:gd name="T107" fmla="*/ 45 h 53"/>
                <a:gd name="T108" fmla="*/ 254 w 421"/>
                <a:gd name="T109" fmla="*/ 52 h 53"/>
                <a:gd name="T110" fmla="*/ 199 w 421"/>
                <a:gd name="T111" fmla="*/ 49 h 53"/>
                <a:gd name="T112" fmla="*/ 205 w 421"/>
                <a:gd name="T113" fmla="*/ 13 h 53"/>
                <a:gd name="T114" fmla="*/ 199 w 421"/>
                <a:gd name="T115" fmla="*/ 1 h 53"/>
                <a:gd name="T116" fmla="*/ 217 w 421"/>
                <a:gd name="T117" fmla="*/ 4 h 53"/>
                <a:gd name="T118" fmla="*/ 216 w 421"/>
                <a:gd name="T119" fmla="*/ 48 h 53"/>
                <a:gd name="T120" fmla="*/ 218 w 421"/>
                <a:gd name="T12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1" h="53">
                  <a:moveTo>
                    <a:pt x="177" y="52"/>
                  </a:moveTo>
                  <a:cubicBezTo>
                    <a:pt x="170" y="45"/>
                    <a:pt x="163" y="36"/>
                    <a:pt x="154" y="26"/>
                  </a:cubicBezTo>
                  <a:cubicBezTo>
                    <a:pt x="149" y="21"/>
                    <a:pt x="146" y="16"/>
                    <a:pt x="143" y="12"/>
                  </a:cubicBezTo>
                  <a:cubicBezTo>
                    <a:pt x="143" y="27"/>
                    <a:pt x="143" y="27"/>
                    <a:pt x="143" y="27"/>
                  </a:cubicBezTo>
                  <a:cubicBezTo>
                    <a:pt x="143" y="31"/>
                    <a:pt x="143" y="35"/>
                    <a:pt x="143" y="41"/>
                  </a:cubicBezTo>
                  <a:cubicBezTo>
                    <a:pt x="143" y="45"/>
                    <a:pt x="144" y="47"/>
                    <a:pt x="144" y="48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5" y="49"/>
                    <a:pt x="147" y="49"/>
                    <a:pt x="150" y="49"/>
                  </a:cubicBezTo>
                  <a:cubicBezTo>
                    <a:pt x="150" y="52"/>
                    <a:pt x="150" y="52"/>
                    <a:pt x="150" y="52"/>
                  </a:cubicBezTo>
                  <a:cubicBezTo>
                    <a:pt x="146" y="52"/>
                    <a:pt x="143" y="52"/>
                    <a:pt x="141" y="52"/>
                  </a:cubicBezTo>
                  <a:cubicBezTo>
                    <a:pt x="140" y="52"/>
                    <a:pt x="137" y="52"/>
                    <a:pt x="132" y="52"/>
                  </a:cubicBezTo>
                  <a:cubicBezTo>
                    <a:pt x="132" y="49"/>
                    <a:pt x="132" y="49"/>
                    <a:pt x="132" y="49"/>
                  </a:cubicBezTo>
                  <a:cubicBezTo>
                    <a:pt x="135" y="49"/>
                    <a:pt x="137" y="49"/>
                    <a:pt x="137" y="49"/>
                  </a:cubicBezTo>
                  <a:cubicBezTo>
                    <a:pt x="138" y="48"/>
                    <a:pt x="138" y="48"/>
                    <a:pt x="138" y="48"/>
                  </a:cubicBezTo>
                  <a:cubicBezTo>
                    <a:pt x="138" y="47"/>
                    <a:pt x="139" y="45"/>
                    <a:pt x="139" y="41"/>
                  </a:cubicBezTo>
                  <a:cubicBezTo>
                    <a:pt x="139" y="35"/>
                    <a:pt x="139" y="31"/>
                    <a:pt x="139" y="28"/>
                  </a:cubicBezTo>
                  <a:cubicBezTo>
                    <a:pt x="139" y="12"/>
                    <a:pt x="139" y="12"/>
                    <a:pt x="139" y="12"/>
                  </a:cubicBezTo>
                  <a:cubicBezTo>
                    <a:pt x="139" y="8"/>
                    <a:pt x="139" y="6"/>
                    <a:pt x="138" y="5"/>
                  </a:cubicBezTo>
                  <a:cubicBezTo>
                    <a:pt x="138" y="5"/>
                    <a:pt x="138" y="5"/>
                    <a:pt x="138" y="5"/>
                  </a:cubicBezTo>
                  <a:cubicBezTo>
                    <a:pt x="137" y="4"/>
                    <a:pt x="135" y="4"/>
                    <a:pt x="132" y="4"/>
                  </a:cubicBezTo>
                  <a:cubicBezTo>
                    <a:pt x="132" y="1"/>
                    <a:pt x="132" y="1"/>
                    <a:pt x="132" y="1"/>
                  </a:cubicBezTo>
                  <a:cubicBezTo>
                    <a:pt x="136" y="1"/>
                    <a:pt x="139" y="1"/>
                    <a:pt x="141" y="1"/>
                  </a:cubicBezTo>
                  <a:cubicBezTo>
                    <a:pt x="143" y="1"/>
                    <a:pt x="145" y="1"/>
                    <a:pt x="147" y="1"/>
                  </a:cubicBezTo>
                  <a:cubicBezTo>
                    <a:pt x="153" y="8"/>
                    <a:pt x="159" y="16"/>
                    <a:pt x="167" y="24"/>
                  </a:cubicBezTo>
                  <a:cubicBezTo>
                    <a:pt x="171" y="30"/>
                    <a:pt x="175" y="34"/>
                    <a:pt x="179" y="38"/>
                  </a:cubicBezTo>
                  <a:cubicBezTo>
                    <a:pt x="179" y="24"/>
                    <a:pt x="179" y="24"/>
                    <a:pt x="179" y="24"/>
                  </a:cubicBezTo>
                  <a:cubicBezTo>
                    <a:pt x="179" y="18"/>
                    <a:pt x="179" y="13"/>
                    <a:pt x="179" y="9"/>
                  </a:cubicBezTo>
                  <a:cubicBezTo>
                    <a:pt x="179" y="7"/>
                    <a:pt x="178" y="5"/>
                    <a:pt x="178" y="5"/>
                  </a:cubicBezTo>
                  <a:cubicBezTo>
                    <a:pt x="178" y="5"/>
                    <a:pt x="178" y="4"/>
                    <a:pt x="177" y="4"/>
                  </a:cubicBezTo>
                  <a:cubicBezTo>
                    <a:pt x="177" y="4"/>
                    <a:pt x="175" y="4"/>
                    <a:pt x="172" y="4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175" y="1"/>
                    <a:pt x="177" y="1"/>
                    <a:pt x="180" y="1"/>
                  </a:cubicBezTo>
                  <a:cubicBezTo>
                    <a:pt x="184" y="1"/>
                    <a:pt x="187" y="1"/>
                    <a:pt x="190" y="1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87" y="4"/>
                    <a:pt x="186" y="4"/>
                    <a:pt x="185" y="4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4" y="6"/>
                    <a:pt x="184" y="6"/>
                    <a:pt x="184" y="6"/>
                  </a:cubicBezTo>
                  <a:cubicBezTo>
                    <a:pt x="184" y="6"/>
                    <a:pt x="183" y="8"/>
                    <a:pt x="183" y="11"/>
                  </a:cubicBezTo>
                  <a:cubicBezTo>
                    <a:pt x="183" y="26"/>
                    <a:pt x="183" y="26"/>
                    <a:pt x="183" y="26"/>
                  </a:cubicBezTo>
                  <a:cubicBezTo>
                    <a:pt x="183" y="41"/>
                    <a:pt x="183" y="41"/>
                    <a:pt x="183" y="41"/>
                  </a:cubicBezTo>
                  <a:cubicBezTo>
                    <a:pt x="183" y="45"/>
                    <a:pt x="183" y="49"/>
                    <a:pt x="184" y="53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0" y="53"/>
                    <a:pt x="178" y="52"/>
                    <a:pt x="177" y="52"/>
                  </a:cubicBezTo>
                  <a:moveTo>
                    <a:pt x="342" y="53"/>
                  </a:moveTo>
                  <a:cubicBezTo>
                    <a:pt x="329" y="22"/>
                    <a:pt x="329" y="22"/>
                    <a:pt x="329" y="22"/>
                  </a:cubicBezTo>
                  <a:cubicBezTo>
                    <a:pt x="326" y="15"/>
                    <a:pt x="324" y="10"/>
                    <a:pt x="323" y="7"/>
                  </a:cubicBezTo>
                  <a:cubicBezTo>
                    <a:pt x="322" y="6"/>
                    <a:pt x="321" y="5"/>
                    <a:pt x="321" y="5"/>
                  </a:cubicBezTo>
                  <a:cubicBezTo>
                    <a:pt x="320" y="4"/>
                    <a:pt x="319" y="4"/>
                    <a:pt x="316" y="4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21" y="1"/>
                    <a:pt x="325" y="1"/>
                    <a:pt x="329" y="1"/>
                  </a:cubicBezTo>
                  <a:cubicBezTo>
                    <a:pt x="332" y="1"/>
                    <a:pt x="336" y="1"/>
                    <a:pt x="340" y="1"/>
                  </a:cubicBezTo>
                  <a:cubicBezTo>
                    <a:pt x="340" y="4"/>
                    <a:pt x="340" y="4"/>
                    <a:pt x="340" y="4"/>
                  </a:cubicBezTo>
                  <a:cubicBezTo>
                    <a:pt x="337" y="4"/>
                    <a:pt x="336" y="4"/>
                    <a:pt x="335" y="4"/>
                  </a:cubicBezTo>
                  <a:cubicBezTo>
                    <a:pt x="334" y="5"/>
                    <a:pt x="334" y="5"/>
                    <a:pt x="334" y="6"/>
                  </a:cubicBezTo>
                  <a:cubicBezTo>
                    <a:pt x="334" y="6"/>
                    <a:pt x="335" y="9"/>
                    <a:pt x="337" y="14"/>
                  </a:cubicBezTo>
                  <a:cubicBezTo>
                    <a:pt x="348" y="40"/>
                    <a:pt x="348" y="40"/>
                    <a:pt x="348" y="40"/>
                  </a:cubicBezTo>
                  <a:cubicBezTo>
                    <a:pt x="356" y="19"/>
                    <a:pt x="356" y="19"/>
                    <a:pt x="356" y="19"/>
                  </a:cubicBezTo>
                  <a:cubicBezTo>
                    <a:pt x="359" y="12"/>
                    <a:pt x="361" y="7"/>
                    <a:pt x="361" y="6"/>
                  </a:cubicBezTo>
                  <a:cubicBezTo>
                    <a:pt x="361" y="5"/>
                    <a:pt x="360" y="5"/>
                    <a:pt x="360" y="4"/>
                  </a:cubicBezTo>
                  <a:cubicBezTo>
                    <a:pt x="359" y="4"/>
                    <a:pt x="357" y="4"/>
                    <a:pt x="354" y="4"/>
                  </a:cubicBezTo>
                  <a:cubicBezTo>
                    <a:pt x="354" y="1"/>
                    <a:pt x="354" y="1"/>
                    <a:pt x="354" y="1"/>
                  </a:cubicBezTo>
                  <a:cubicBezTo>
                    <a:pt x="359" y="1"/>
                    <a:pt x="362" y="1"/>
                    <a:pt x="363" y="1"/>
                  </a:cubicBezTo>
                  <a:cubicBezTo>
                    <a:pt x="365" y="1"/>
                    <a:pt x="368" y="1"/>
                    <a:pt x="372" y="1"/>
                  </a:cubicBezTo>
                  <a:cubicBezTo>
                    <a:pt x="372" y="4"/>
                    <a:pt x="372" y="4"/>
                    <a:pt x="372" y="4"/>
                  </a:cubicBezTo>
                  <a:cubicBezTo>
                    <a:pt x="369" y="4"/>
                    <a:pt x="368" y="4"/>
                    <a:pt x="368" y="5"/>
                  </a:cubicBezTo>
                  <a:cubicBezTo>
                    <a:pt x="367" y="5"/>
                    <a:pt x="366" y="8"/>
                    <a:pt x="363" y="13"/>
                  </a:cubicBezTo>
                  <a:cubicBezTo>
                    <a:pt x="352" y="40"/>
                    <a:pt x="352" y="40"/>
                    <a:pt x="352" y="40"/>
                  </a:cubicBezTo>
                  <a:cubicBezTo>
                    <a:pt x="350" y="45"/>
                    <a:pt x="348" y="50"/>
                    <a:pt x="347" y="53"/>
                  </a:cubicBezTo>
                  <a:cubicBezTo>
                    <a:pt x="342" y="53"/>
                    <a:pt x="342" y="53"/>
                    <a:pt x="342" y="53"/>
                  </a:cubicBezTo>
                  <a:moveTo>
                    <a:pt x="75" y="46"/>
                  </a:moveTo>
                  <a:cubicBezTo>
                    <a:pt x="69" y="41"/>
                    <a:pt x="67" y="34"/>
                    <a:pt x="67" y="26"/>
                  </a:cubicBezTo>
                  <a:cubicBezTo>
                    <a:pt x="67" y="18"/>
                    <a:pt x="69" y="12"/>
                    <a:pt x="75" y="7"/>
                  </a:cubicBezTo>
                  <a:cubicBezTo>
                    <a:pt x="80" y="2"/>
                    <a:pt x="88" y="0"/>
                    <a:pt x="98" y="0"/>
                  </a:cubicBezTo>
                  <a:cubicBezTo>
                    <a:pt x="102" y="0"/>
                    <a:pt x="105" y="0"/>
                    <a:pt x="109" y="1"/>
                  </a:cubicBezTo>
                  <a:cubicBezTo>
                    <a:pt x="112" y="1"/>
                    <a:pt x="115" y="2"/>
                    <a:pt x="118" y="3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8" y="7"/>
                    <a:pt x="117" y="11"/>
                    <a:pt x="117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3"/>
                    <a:pt x="114" y="11"/>
                    <a:pt x="113" y="9"/>
                  </a:cubicBezTo>
                  <a:cubicBezTo>
                    <a:pt x="112" y="8"/>
                    <a:pt x="110" y="6"/>
                    <a:pt x="107" y="5"/>
                  </a:cubicBezTo>
                  <a:cubicBezTo>
                    <a:pt x="105" y="4"/>
                    <a:pt x="102" y="4"/>
                    <a:pt x="99" y="4"/>
                  </a:cubicBezTo>
                  <a:cubicBezTo>
                    <a:pt x="92" y="4"/>
                    <a:pt x="87" y="6"/>
                    <a:pt x="84" y="10"/>
                  </a:cubicBezTo>
                  <a:cubicBezTo>
                    <a:pt x="80" y="13"/>
                    <a:pt x="78" y="19"/>
                    <a:pt x="78" y="25"/>
                  </a:cubicBezTo>
                  <a:cubicBezTo>
                    <a:pt x="78" y="32"/>
                    <a:pt x="80" y="38"/>
                    <a:pt x="84" y="42"/>
                  </a:cubicBezTo>
                  <a:cubicBezTo>
                    <a:pt x="88" y="47"/>
                    <a:pt x="93" y="49"/>
                    <a:pt x="98" y="49"/>
                  </a:cubicBezTo>
                  <a:cubicBezTo>
                    <a:pt x="101" y="49"/>
                    <a:pt x="105" y="48"/>
                    <a:pt x="108" y="47"/>
                  </a:cubicBezTo>
                  <a:cubicBezTo>
                    <a:pt x="108" y="45"/>
                    <a:pt x="108" y="43"/>
                    <a:pt x="108" y="41"/>
                  </a:cubicBezTo>
                  <a:cubicBezTo>
                    <a:pt x="108" y="38"/>
                    <a:pt x="108" y="36"/>
                    <a:pt x="108" y="35"/>
                  </a:cubicBezTo>
                  <a:cubicBezTo>
                    <a:pt x="107" y="35"/>
                    <a:pt x="105" y="34"/>
                    <a:pt x="100" y="34"/>
                  </a:cubicBezTo>
                  <a:cubicBezTo>
                    <a:pt x="100" y="31"/>
                    <a:pt x="100" y="31"/>
                    <a:pt x="100" y="31"/>
                  </a:cubicBezTo>
                  <a:cubicBezTo>
                    <a:pt x="104" y="31"/>
                    <a:pt x="108" y="31"/>
                    <a:pt x="112" y="31"/>
                  </a:cubicBezTo>
                  <a:cubicBezTo>
                    <a:pt x="115" y="31"/>
                    <a:pt x="118" y="31"/>
                    <a:pt x="122" y="3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1" y="34"/>
                    <a:pt x="120" y="34"/>
                    <a:pt x="119" y="35"/>
                  </a:cubicBezTo>
                  <a:cubicBezTo>
                    <a:pt x="119" y="37"/>
                    <a:pt x="119" y="39"/>
                    <a:pt x="119" y="41"/>
                  </a:cubicBezTo>
                  <a:cubicBezTo>
                    <a:pt x="119" y="42"/>
                    <a:pt x="119" y="45"/>
                    <a:pt x="119" y="48"/>
                  </a:cubicBezTo>
                  <a:cubicBezTo>
                    <a:pt x="114" y="50"/>
                    <a:pt x="110" y="51"/>
                    <a:pt x="107" y="52"/>
                  </a:cubicBezTo>
                  <a:cubicBezTo>
                    <a:pt x="104" y="53"/>
                    <a:pt x="100" y="53"/>
                    <a:pt x="97" y="53"/>
                  </a:cubicBezTo>
                  <a:cubicBezTo>
                    <a:pt x="87" y="53"/>
                    <a:pt x="80" y="50"/>
                    <a:pt x="75" y="46"/>
                  </a:cubicBezTo>
                  <a:moveTo>
                    <a:pt x="7" y="46"/>
                  </a:moveTo>
                  <a:cubicBezTo>
                    <a:pt x="2" y="41"/>
                    <a:pt x="0" y="35"/>
                    <a:pt x="0" y="27"/>
                  </a:cubicBezTo>
                  <a:cubicBezTo>
                    <a:pt x="0" y="21"/>
                    <a:pt x="1" y="16"/>
                    <a:pt x="3" y="12"/>
                  </a:cubicBezTo>
                  <a:cubicBezTo>
                    <a:pt x="6" y="8"/>
                    <a:pt x="9" y="5"/>
                    <a:pt x="13" y="3"/>
                  </a:cubicBezTo>
                  <a:cubicBezTo>
                    <a:pt x="17" y="1"/>
                    <a:pt x="22" y="0"/>
                    <a:pt x="29" y="0"/>
                  </a:cubicBezTo>
                  <a:cubicBezTo>
                    <a:pt x="35" y="0"/>
                    <a:pt x="40" y="1"/>
                    <a:pt x="44" y="3"/>
                  </a:cubicBezTo>
                  <a:cubicBezTo>
                    <a:pt x="48" y="5"/>
                    <a:pt x="51" y="8"/>
                    <a:pt x="53" y="12"/>
                  </a:cubicBezTo>
                  <a:cubicBezTo>
                    <a:pt x="55" y="15"/>
                    <a:pt x="57" y="20"/>
                    <a:pt x="57" y="25"/>
                  </a:cubicBezTo>
                  <a:cubicBezTo>
                    <a:pt x="57" y="31"/>
                    <a:pt x="55" y="36"/>
                    <a:pt x="53" y="40"/>
                  </a:cubicBezTo>
                  <a:cubicBezTo>
                    <a:pt x="51" y="44"/>
                    <a:pt x="47" y="47"/>
                    <a:pt x="43" y="49"/>
                  </a:cubicBezTo>
                  <a:cubicBezTo>
                    <a:pt x="39" y="52"/>
                    <a:pt x="34" y="53"/>
                    <a:pt x="28" y="53"/>
                  </a:cubicBezTo>
                  <a:cubicBezTo>
                    <a:pt x="19" y="53"/>
                    <a:pt x="12" y="51"/>
                    <a:pt x="7" y="46"/>
                  </a:cubicBezTo>
                  <a:moveTo>
                    <a:pt x="16" y="9"/>
                  </a:moveTo>
                  <a:cubicBezTo>
                    <a:pt x="13" y="13"/>
                    <a:pt x="11" y="18"/>
                    <a:pt x="11" y="25"/>
                  </a:cubicBezTo>
                  <a:cubicBezTo>
                    <a:pt x="11" y="31"/>
                    <a:pt x="12" y="35"/>
                    <a:pt x="14" y="39"/>
                  </a:cubicBezTo>
                  <a:cubicBezTo>
                    <a:pt x="15" y="42"/>
                    <a:pt x="17" y="45"/>
                    <a:pt x="20" y="47"/>
                  </a:cubicBezTo>
                  <a:cubicBezTo>
                    <a:pt x="22" y="48"/>
                    <a:pt x="25" y="49"/>
                    <a:pt x="29" y="49"/>
                  </a:cubicBezTo>
                  <a:cubicBezTo>
                    <a:pt x="34" y="49"/>
                    <a:pt x="38" y="47"/>
                    <a:pt x="41" y="43"/>
                  </a:cubicBezTo>
                  <a:cubicBezTo>
                    <a:pt x="44" y="40"/>
                    <a:pt x="45" y="34"/>
                    <a:pt x="45" y="27"/>
                  </a:cubicBezTo>
                  <a:cubicBezTo>
                    <a:pt x="45" y="19"/>
                    <a:pt x="44" y="13"/>
                    <a:pt x="40" y="9"/>
                  </a:cubicBezTo>
                  <a:cubicBezTo>
                    <a:pt x="38" y="6"/>
                    <a:pt x="33" y="4"/>
                    <a:pt x="28" y="4"/>
                  </a:cubicBezTo>
                  <a:cubicBezTo>
                    <a:pt x="23" y="4"/>
                    <a:pt x="18" y="6"/>
                    <a:pt x="16" y="9"/>
                  </a:cubicBezTo>
                  <a:moveTo>
                    <a:pt x="406" y="52"/>
                  </a:moveTo>
                  <a:cubicBezTo>
                    <a:pt x="402" y="52"/>
                    <a:pt x="399" y="52"/>
                    <a:pt x="396" y="52"/>
                  </a:cubicBezTo>
                  <a:cubicBezTo>
                    <a:pt x="392" y="52"/>
                    <a:pt x="387" y="52"/>
                    <a:pt x="383" y="52"/>
                  </a:cubicBezTo>
                  <a:cubicBezTo>
                    <a:pt x="383" y="50"/>
                    <a:pt x="383" y="50"/>
                    <a:pt x="383" y="50"/>
                  </a:cubicBezTo>
                  <a:cubicBezTo>
                    <a:pt x="384" y="50"/>
                    <a:pt x="385" y="49"/>
                    <a:pt x="386" y="48"/>
                  </a:cubicBezTo>
                  <a:cubicBezTo>
                    <a:pt x="387" y="44"/>
                    <a:pt x="387" y="36"/>
                    <a:pt x="387" y="24"/>
                  </a:cubicBezTo>
                  <a:cubicBezTo>
                    <a:pt x="387" y="16"/>
                    <a:pt x="387" y="10"/>
                    <a:pt x="387" y="7"/>
                  </a:cubicBezTo>
                  <a:cubicBezTo>
                    <a:pt x="387" y="6"/>
                    <a:pt x="387" y="5"/>
                    <a:pt x="386" y="5"/>
                  </a:cubicBezTo>
                  <a:cubicBezTo>
                    <a:pt x="386" y="4"/>
                    <a:pt x="384" y="4"/>
                    <a:pt x="381" y="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6" y="1"/>
                    <a:pt x="391" y="1"/>
                    <a:pt x="394" y="1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17" y="1"/>
                    <a:pt x="419" y="1"/>
                    <a:pt x="420" y="1"/>
                  </a:cubicBezTo>
                  <a:cubicBezTo>
                    <a:pt x="421" y="1"/>
                    <a:pt x="421" y="1"/>
                    <a:pt x="421" y="1"/>
                  </a:cubicBezTo>
                  <a:cubicBezTo>
                    <a:pt x="420" y="4"/>
                    <a:pt x="420" y="8"/>
                    <a:pt x="419" y="12"/>
                  </a:cubicBezTo>
                  <a:cubicBezTo>
                    <a:pt x="417" y="12"/>
                    <a:pt x="417" y="12"/>
                    <a:pt x="417" y="12"/>
                  </a:cubicBezTo>
                  <a:cubicBezTo>
                    <a:pt x="416" y="8"/>
                    <a:pt x="416" y="6"/>
                    <a:pt x="416" y="6"/>
                  </a:cubicBezTo>
                  <a:cubicBezTo>
                    <a:pt x="416" y="6"/>
                    <a:pt x="415" y="6"/>
                    <a:pt x="414" y="6"/>
                  </a:cubicBezTo>
                  <a:cubicBezTo>
                    <a:pt x="412" y="5"/>
                    <a:pt x="409" y="5"/>
                    <a:pt x="405" y="5"/>
                  </a:cubicBezTo>
                  <a:cubicBezTo>
                    <a:pt x="403" y="5"/>
                    <a:pt x="401" y="5"/>
                    <a:pt x="398" y="5"/>
                  </a:cubicBezTo>
                  <a:cubicBezTo>
                    <a:pt x="398" y="13"/>
                    <a:pt x="397" y="19"/>
                    <a:pt x="397" y="23"/>
                  </a:cubicBezTo>
                  <a:cubicBezTo>
                    <a:pt x="400" y="23"/>
                    <a:pt x="402" y="24"/>
                    <a:pt x="405" y="24"/>
                  </a:cubicBezTo>
                  <a:cubicBezTo>
                    <a:pt x="408" y="24"/>
                    <a:pt x="410" y="23"/>
                    <a:pt x="411" y="23"/>
                  </a:cubicBezTo>
                  <a:cubicBezTo>
                    <a:pt x="411" y="23"/>
                    <a:pt x="412" y="23"/>
                    <a:pt x="412" y="22"/>
                  </a:cubicBezTo>
                  <a:cubicBezTo>
                    <a:pt x="412" y="22"/>
                    <a:pt x="412" y="20"/>
                    <a:pt x="412" y="18"/>
                  </a:cubicBezTo>
                  <a:cubicBezTo>
                    <a:pt x="415" y="18"/>
                    <a:pt x="415" y="18"/>
                    <a:pt x="415" y="18"/>
                  </a:cubicBezTo>
                  <a:cubicBezTo>
                    <a:pt x="415" y="22"/>
                    <a:pt x="415" y="24"/>
                    <a:pt x="415" y="26"/>
                  </a:cubicBezTo>
                  <a:cubicBezTo>
                    <a:pt x="415" y="34"/>
                    <a:pt x="415" y="34"/>
                    <a:pt x="415" y="34"/>
                  </a:cubicBezTo>
                  <a:cubicBezTo>
                    <a:pt x="412" y="34"/>
                    <a:pt x="412" y="34"/>
                    <a:pt x="412" y="34"/>
                  </a:cubicBezTo>
                  <a:cubicBezTo>
                    <a:pt x="412" y="31"/>
                    <a:pt x="412" y="29"/>
                    <a:pt x="412" y="28"/>
                  </a:cubicBezTo>
                  <a:cubicBezTo>
                    <a:pt x="411" y="28"/>
                    <a:pt x="411" y="28"/>
                    <a:pt x="411" y="28"/>
                  </a:cubicBezTo>
                  <a:cubicBezTo>
                    <a:pt x="409" y="27"/>
                    <a:pt x="407" y="27"/>
                    <a:pt x="402" y="27"/>
                  </a:cubicBezTo>
                  <a:cubicBezTo>
                    <a:pt x="401" y="27"/>
                    <a:pt x="399" y="27"/>
                    <a:pt x="398" y="28"/>
                  </a:cubicBezTo>
                  <a:cubicBezTo>
                    <a:pt x="397" y="29"/>
                    <a:pt x="397" y="30"/>
                    <a:pt x="397" y="32"/>
                  </a:cubicBezTo>
                  <a:cubicBezTo>
                    <a:pt x="397" y="38"/>
                    <a:pt x="398" y="44"/>
                    <a:pt x="398" y="48"/>
                  </a:cubicBezTo>
                  <a:cubicBezTo>
                    <a:pt x="405" y="48"/>
                    <a:pt x="405" y="48"/>
                    <a:pt x="405" y="48"/>
                  </a:cubicBezTo>
                  <a:cubicBezTo>
                    <a:pt x="409" y="48"/>
                    <a:pt x="413" y="47"/>
                    <a:pt x="416" y="47"/>
                  </a:cubicBezTo>
                  <a:cubicBezTo>
                    <a:pt x="417" y="45"/>
                    <a:pt x="418" y="42"/>
                    <a:pt x="418" y="39"/>
                  </a:cubicBezTo>
                  <a:cubicBezTo>
                    <a:pt x="421" y="39"/>
                    <a:pt x="421" y="39"/>
                    <a:pt x="421" y="39"/>
                  </a:cubicBezTo>
                  <a:cubicBezTo>
                    <a:pt x="421" y="44"/>
                    <a:pt x="420" y="48"/>
                    <a:pt x="420" y="52"/>
                  </a:cubicBezTo>
                  <a:cubicBezTo>
                    <a:pt x="418" y="52"/>
                    <a:pt x="416" y="52"/>
                    <a:pt x="414" y="52"/>
                  </a:cubicBezTo>
                  <a:cubicBezTo>
                    <a:pt x="412" y="52"/>
                    <a:pt x="410" y="52"/>
                    <a:pt x="406" y="52"/>
                  </a:cubicBezTo>
                  <a:moveTo>
                    <a:pt x="305" y="52"/>
                  </a:moveTo>
                  <a:cubicBezTo>
                    <a:pt x="302" y="52"/>
                    <a:pt x="300" y="52"/>
                    <a:pt x="298" y="52"/>
                  </a:cubicBezTo>
                  <a:cubicBezTo>
                    <a:pt x="285" y="52"/>
                    <a:pt x="285" y="52"/>
                    <a:pt x="285" y="52"/>
                  </a:cubicBezTo>
                  <a:cubicBezTo>
                    <a:pt x="285" y="49"/>
                    <a:pt x="285" y="49"/>
                    <a:pt x="285" y="49"/>
                  </a:cubicBezTo>
                  <a:cubicBezTo>
                    <a:pt x="289" y="49"/>
                    <a:pt x="291" y="49"/>
                    <a:pt x="291" y="48"/>
                  </a:cubicBezTo>
                  <a:cubicBezTo>
                    <a:pt x="291" y="48"/>
                    <a:pt x="292" y="47"/>
                    <a:pt x="292" y="45"/>
                  </a:cubicBezTo>
                  <a:cubicBezTo>
                    <a:pt x="292" y="42"/>
                    <a:pt x="292" y="36"/>
                    <a:pt x="292" y="27"/>
                  </a:cubicBezTo>
                  <a:cubicBezTo>
                    <a:pt x="292" y="24"/>
                    <a:pt x="292" y="19"/>
                    <a:pt x="292" y="13"/>
                  </a:cubicBezTo>
                  <a:cubicBezTo>
                    <a:pt x="292" y="8"/>
                    <a:pt x="292" y="6"/>
                    <a:pt x="292" y="5"/>
                  </a:cubicBezTo>
                  <a:cubicBezTo>
                    <a:pt x="291" y="5"/>
                    <a:pt x="291" y="5"/>
                    <a:pt x="291" y="4"/>
                  </a:cubicBezTo>
                  <a:cubicBezTo>
                    <a:pt x="290" y="4"/>
                    <a:pt x="289" y="4"/>
                    <a:pt x="285" y="4"/>
                  </a:cubicBezTo>
                  <a:cubicBezTo>
                    <a:pt x="285" y="1"/>
                    <a:pt x="285" y="1"/>
                    <a:pt x="285" y="1"/>
                  </a:cubicBezTo>
                  <a:cubicBezTo>
                    <a:pt x="290" y="1"/>
                    <a:pt x="294" y="1"/>
                    <a:pt x="297" y="1"/>
                  </a:cubicBezTo>
                  <a:cubicBezTo>
                    <a:pt x="301" y="1"/>
                    <a:pt x="306" y="1"/>
                    <a:pt x="309" y="1"/>
                  </a:cubicBezTo>
                  <a:cubicBezTo>
                    <a:pt x="309" y="4"/>
                    <a:pt x="309" y="4"/>
                    <a:pt x="309" y="4"/>
                  </a:cubicBezTo>
                  <a:cubicBezTo>
                    <a:pt x="306" y="4"/>
                    <a:pt x="304" y="4"/>
                    <a:pt x="304" y="4"/>
                  </a:cubicBezTo>
                  <a:cubicBezTo>
                    <a:pt x="303" y="5"/>
                    <a:pt x="303" y="6"/>
                    <a:pt x="303" y="7"/>
                  </a:cubicBezTo>
                  <a:cubicBezTo>
                    <a:pt x="303" y="9"/>
                    <a:pt x="302" y="14"/>
                    <a:pt x="302" y="21"/>
                  </a:cubicBezTo>
                  <a:cubicBezTo>
                    <a:pt x="302" y="31"/>
                    <a:pt x="303" y="37"/>
                    <a:pt x="303" y="41"/>
                  </a:cubicBezTo>
                  <a:cubicBezTo>
                    <a:pt x="303" y="45"/>
                    <a:pt x="303" y="47"/>
                    <a:pt x="303" y="48"/>
                  </a:cubicBezTo>
                  <a:cubicBezTo>
                    <a:pt x="303" y="48"/>
                    <a:pt x="304" y="48"/>
                    <a:pt x="304" y="49"/>
                  </a:cubicBezTo>
                  <a:cubicBezTo>
                    <a:pt x="305" y="49"/>
                    <a:pt x="306" y="49"/>
                    <a:pt x="309" y="49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5" y="52"/>
                    <a:pt x="305" y="52"/>
                    <a:pt x="305" y="52"/>
                  </a:cubicBezTo>
                  <a:moveTo>
                    <a:pt x="254" y="52"/>
                  </a:moveTo>
                  <a:cubicBezTo>
                    <a:pt x="249" y="52"/>
                    <a:pt x="245" y="52"/>
                    <a:pt x="241" y="52"/>
                  </a:cubicBezTo>
                  <a:cubicBezTo>
                    <a:pt x="241" y="49"/>
                    <a:pt x="241" y="49"/>
                    <a:pt x="241" y="49"/>
                  </a:cubicBezTo>
                  <a:cubicBezTo>
                    <a:pt x="243" y="49"/>
                    <a:pt x="244" y="49"/>
                    <a:pt x="246" y="49"/>
                  </a:cubicBezTo>
                  <a:cubicBezTo>
                    <a:pt x="246" y="49"/>
                    <a:pt x="247" y="48"/>
                    <a:pt x="247" y="48"/>
                  </a:cubicBezTo>
                  <a:cubicBezTo>
                    <a:pt x="248" y="48"/>
                    <a:pt x="248" y="47"/>
                    <a:pt x="248" y="47"/>
                  </a:cubicBezTo>
                  <a:cubicBezTo>
                    <a:pt x="248" y="46"/>
                    <a:pt x="248" y="42"/>
                    <a:pt x="248" y="35"/>
                  </a:cubicBezTo>
                  <a:cubicBezTo>
                    <a:pt x="248" y="30"/>
                    <a:pt x="248" y="25"/>
                    <a:pt x="248" y="21"/>
                  </a:cubicBezTo>
                  <a:cubicBezTo>
                    <a:pt x="248" y="11"/>
                    <a:pt x="248" y="6"/>
                    <a:pt x="248" y="6"/>
                  </a:cubicBezTo>
                  <a:cubicBezTo>
                    <a:pt x="248" y="6"/>
                    <a:pt x="247" y="5"/>
                    <a:pt x="246" y="5"/>
                  </a:cubicBezTo>
                  <a:cubicBezTo>
                    <a:pt x="242" y="5"/>
                    <a:pt x="239" y="6"/>
                    <a:pt x="237" y="6"/>
                  </a:cubicBezTo>
                  <a:cubicBezTo>
                    <a:pt x="236" y="6"/>
                    <a:pt x="235" y="6"/>
                    <a:pt x="235" y="6"/>
                  </a:cubicBezTo>
                  <a:cubicBezTo>
                    <a:pt x="234" y="7"/>
                    <a:pt x="234" y="7"/>
                    <a:pt x="234" y="7"/>
                  </a:cubicBezTo>
                  <a:cubicBezTo>
                    <a:pt x="234" y="7"/>
                    <a:pt x="234" y="9"/>
                    <a:pt x="234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9"/>
                    <a:pt x="230" y="4"/>
                    <a:pt x="230" y="1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8" y="1"/>
                    <a:pt x="246" y="1"/>
                    <a:pt x="253" y="1"/>
                  </a:cubicBezTo>
                  <a:cubicBezTo>
                    <a:pt x="260" y="1"/>
                    <a:pt x="268" y="1"/>
                    <a:pt x="277" y="1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7" y="5"/>
                    <a:pt x="277" y="9"/>
                    <a:pt x="277" y="13"/>
                  </a:cubicBezTo>
                  <a:cubicBezTo>
                    <a:pt x="274" y="13"/>
                    <a:pt x="274" y="13"/>
                    <a:pt x="274" y="13"/>
                  </a:cubicBezTo>
                  <a:cubicBezTo>
                    <a:pt x="273" y="9"/>
                    <a:pt x="273" y="7"/>
                    <a:pt x="273" y="6"/>
                  </a:cubicBezTo>
                  <a:cubicBezTo>
                    <a:pt x="273" y="6"/>
                    <a:pt x="272" y="6"/>
                    <a:pt x="272" y="6"/>
                  </a:cubicBezTo>
                  <a:cubicBezTo>
                    <a:pt x="270" y="6"/>
                    <a:pt x="266" y="5"/>
                    <a:pt x="260" y="5"/>
                  </a:cubicBezTo>
                  <a:cubicBezTo>
                    <a:pt x="260" y="5"/>
                    <a:pt x="259" y="6"/>
                    <a:pt x="259" y="6"/>
                  </a:cubicBezTo>
                  <a:cubicBezTo>
                    <a:pt x="259" y="6"/>
                    <a:pt x="259" y="6"/>
                    <a:pt x="259" y="8"/>
                  </a:cubicBezTo>
                  <a:cubicBezTo>
                    <a:pt x="259" y="32"/>
                    <a:pt x="259" y="32"/>
                    <a:pt x="259" y="32"/>
                  </a:cubicBezTo>
                  <a:cubicBezTo>
                    <a:pt x="259" y="39"/>
                    <a:pt x="259" y="44"/>
                    <a:pt x="259" y="45"/>
                  </a:cubicBezTo>
                  <a:cubicBezTo>
                    <a:pt x="259" y="47"/>
                    <a:pt x="259" y="48"/>
                    <a:pt x="260" y="48"/>
                  </a:cubicBezTo>
                  <a:cubicBezTo>
                    <a:pt x="260" y="49"/>
                    <a:pt x="262" y="49"/>
                    <a:pt x="266" y="49"/>
                  </a:cubicBezTo>
                  <a:cubicBezTo>
                    <a:pt x="266" y="52"/>
                    <a:pt x="266" y="52"/>
                    <a:pt x="266" y="52"/>
                  </a:cubicBezTo>
                  <a:cubicBezTo>
                    <a:pt x="262" y="52"/>
                    <a:pt x="258" y="52"/>
                    <a:pt x="254" y="52"/>
                  </a:cubicBezTo>
                  <a:moveTo>
                    <a:pt x="218" y="52"/>
                  </a:moveTo>
                  <a:cubicBezTo>
                    <a:pt x="215" y="52"/>
                    <a:pt x="213" y="52"/>
                    <a:pt x="211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199" y="49"/>
                    <a:pt x="199" y="49"/>
                    <a:pt x="199" y="49"/>
                  </a:cubicBezTo>
                  <a:cubicBezTo>
                    <a:pt x="202" y="49"/>
                    <a:pt x="204" y="49"/>
                    <a:pt x="204" y="48"/>
                  </a:cubicBezTo>
                  <a:cubicBezTo>
                    <a:pt x="205" y="48"/>
                    <a:pt x="205" y="47"/>
                    <a:pt x="205" y="45"/>
                  </a:cubicBezTo>
                  <a:cubicBezTo>
                    <a:pt x="205" y="42"/>
                    <a:pt x="205" y="36"/>
                    <a:pt x="205" y="27"/>
                  </a:cubicBezTo>
                  <a:cubicBezTo>
                    <a:pt x="205" y="24"/>
                    <a:pt x="205" y="19"/>
                    <a:pt x="205" y="13"/>
                  </a:cubicBezTo>
                  <a:cubicBezTo>
                    <a:pt x="205" y="8"/>
                    <a:pt x="205" y="6"/>
                    <a:pt x="205" y="5"/>
                  </a:cubicBezTo>
                  <a:cubicBezTo>
                    <a:pt x="205" y="5"/>
                    <a:pt x="204" y="5"/>
                    <a:pt x="204" y="4"/>
                  </a:cubicBezTo>
                  <a:cubicBezTo>
                    <a:pt x="204" y="4"/>
                    <a:pt x="202" y="4"/>
                    <a:pt x="199" y="4"/>
                  </a:cubicBezTo>
                  <a:cubicBezTo>
                    <a:pt x="199" y="1"/>
                    <a:pt x="199" y="1"/>
                    <a:pt x="199" y="1"/>
                  </a:cubicBezTo>
                  <a:cubicBezTo>
                    <a:pt x="204" y="1"/>
                    <a:pt x="207" y="1"/>
                    <a:pt x="210" y="1"/>
                  </a:cubicBezTo>
                  <a:cubicBezTo>
                    <a:pt x="215" y="1"/>
                    <a:pt x="219" y="1"/>
                    <a:pt x="222" y="1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19" y="4"/>
                    <a:pt x="217" y="4"/>
                    <a:pt x="217" y="4"/>
                  </a:cubicBezTo>
                  <a:cubicBezTo>
                    <a:pt x="216" y="5"/>
                    <a:pt x="216" y="6"/>
                    <a:pt x="216" y="7"/>
                  </a:cubicBezTo>
                  <a:cubicBezTo>
                    <a:pt x="216" y="9"/>
                    <a:pt x="216" y="14"/>
                    <a:pt x="216" y="21"/>
                  </a:cubicBezTo>
                  <a:cubicBezTo>
                    <a:pt x="216" y="31"/>
                    <a:pt x="216" y="37"/>
                    <a:pt x="216" y="41"/>
                  </a:cubicBezTo>
                  <a:cubicBezTo>
                    <a:pt x="216" y="45"/>
                    <a:pt x="216" y="47"/>
                    <a:pt x="216" y="48"/>
                  </a:cubicBezTo>
                  <a:cubicBezTo>
                    <a:pt x="217" y="48"/>
                    <a:pt x="217" y="48"/>
                    <a:pt x="217" y="49"/>
                  </a:cubicBezTo>
                  <a:cubicBezTo>
                    <a:pt x="218" y="49"/>
                    <a:pt x="220" y="49"/>
                    <a:pt x="222" y="49"/>
                  </a:cubicBezTo>
                  <a:cubicBezTo>
                    <a:pt x="222" y="52"/>
                    <a:pt x="222" y="52"/>
                    <a:pt x="222" y="52"/>
                  </a:cubicBezTo>
                  <a:cubicBezTo>
                    <a:pt x="218" y="52"/>
                    <a:pt x="218" y="52"/>
                    <a:pt x="218" y="52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"/>
            <p:cNvSpPr>
              <a:spLocks/>
            </p:cNvSpPr>
            <p:nvPr/>
          </p:nvSpPr>
          <p:spPr bwMode="auto">
            <a:xfrm>
              <a:off x="1228" y="559"/>
              <a:ext cx="95" cy="116"/>
            </a:xfrm>
            <a:custGeom>
              <a:avLst/>
              <a:gdLst>
                <a:gd name="T0" fmla="*/ 20 w 73"/>
                <a:gd name="T1" fmla="*/ 74 h 79"/>
                <a:gd name="T2" fmla="*/ 5 w 73"/>
                <a:gd name="T3" fmla="*/ 60 h 79"/>
                <a:gd name="T4" fmla="*/ 0 w 73"/>
                <a:gd name="T5" fmla="*/ 39 h 79"/>
                <a:gd name="T6" fmla="*/ 12 w 73"/>
                <a:gd name="T7" fmla="*/ 11 h 79"/>
                <a:gd name="T8" fmla="*/ 45 w 73"/>
                <a:gd name="T9" fmla="*/ 0 h 79"/>
                <a:gd name="T10" fmla="*/ 59 w 73"/>
                <a:gd name="T11" fmla="*/ 1 h 79"/>
                <a:gd name="T12" fmla="*/ 73 w 73"/>
                <a:gd name="T13" fmla="*/ 5 h 79"/>
                <a:gd name="T14" fmla="*/ 73 w 73"/>
                <a:gd name="T15" fmla="*/ 6 h 79"/>
                <a:gd name="T16" fmla="*/ 72 w 73"/>
                <a:gd name="T17" fmla="*/ 12 h 79"/>
                <a:gd name="T18" fmla="*/ 71 w 73"/>
                <a:gd name="T19" fmla="*/ 24 h 79"/>
                <a:gd name="T20" fmla="*/ 66 w 73"/>
                <a:gd name="T21" fmla="*/ 24 h 79"/>
                <a:gd name="T22" fmla="*/ 66 w 73"/>
                <a:gd name="T23" fmla="*/ 14 h 79"/>
                <a:gd name="T24" fmla="*/ 63 w 73"/>
                <a:gd name="T25" fmla="*/ 11 h 79"/>
                <a:gd name="T26" fmla="*/ 55 w 73"/>
                <a:gd name="T27" fmla="*/ 8 h 79"/>
                <a:gd name="T28" fmla="*/ 45 w 73"/>
                <a:gd name="T29" fmla="*/ 6 h 79"/>
                <a:gd name="T30" fmla="*/ 24 w 73"/>
                <a:gd name="T31" fmla="*/ 15 h 79"/>
                <a:gd name="T32" fmla="*/ 16 w 73"/>
                <a:gd name="T33" fmla="*/ 37 h 79"/>
                <a:gd name="T34" fmla="*/ 26 w 73"/>
                <a:gd name="T35" fmla="*/ 63 h 79"/>
                <a:gd name="T36" fmla="*/ 49 w 73"/>
                <a:gd name="T37" fmla="*/ 72 h 79"/>
                <a:gd name="T38" fmla="*/ 60 w 73"/>
                <a:gd name="T39" fmla="*/ 71 h 79"/>
                <a:gd name="T40" fmla="*/ 72 w 73"/>
                <a:gd name="T41" fmla="*/ 66 h 79"/>
                <a:gd name="T42" fmla="*/ 73 w 73"/>
                <a:gd name="T43" fmla="*/ 68 h 79"/>
                <a:gd name="T44" fmla="*/ 70 w 73"/>
                <a:gd name="T45" fmla="*/ 73 h 79"/>
                <a:gd name="T46" fmla="*/ 58 w 73"/>
                <a:gd name="T47" fmla="*/ 78 h 79"/>
                <a:gd name="T48" fmla="*/ 45 w 73"/>
                <a:gd name="T49" fmla="*/ 79 h 79"/>
                <a:gd name="T50" fmla="*/ 20 w 73"/>
                <a:gd name="T51" fmla="*/ 7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3" h="79">
                  <a:moveTo>
                    <a:pt x="20" y="74"/>
                  </a:moveTo>
                  <a:cubicBezTo>
                    <a:pt x="14" y="71"/>
                    <a:pt x="8" y="66"/>
                    <a:pt x="5" y="60"/>
                  </a:cubicBezTo>
                  <a:cubicBezTo>
                    <a:pt x="1" y="54"/>
                    <a:pt x="0" y="47"/>
                    <a:pt x="0" y="39"/>
                  </a:cubicBezTo>
                  <a:cubicBezTo>
                    <a:pt x="0" y="28"/>
                    <a:pt x="4" y="18"/>
                    <a:pt x="12" y="11"/>
                  </a:cubicBezTo>
                  <a:cubicBezTo>
                    <a:pt x="20" y="4"/>
                    <a:pt x="31" y="0"/>
                    <a:pt x="45" y="0"/>
                  </a:cubicBezTo>
                  <a:cubicBezTo>
                    <a:pt x="50" y="0"/>
                    <a:pt x="55" y="0"/>
                    <a:pt x="59" y="1"/>
                  </a:cubicBezTo>
                  <a:cubicBezTo>
                    <a:pt x="64" y="2"/>
                    <a:pt x="68" y="3"/>
                    <a:pt x="73" y="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8"/>
                    <a:pt x="72" y="10"/>
                    <a:pt x="72" y="12"/>
                  </a:cubicBezTo>
                  <a:cubicBezTo>
                    <a:pt x="72" y="15"/>
                    <a:pt x="71" y="19"/>
                    <a:pt x="71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18"/>
                    <a:pt x="66" y="15"/>
                    <a:pt x="66" y="14"/>
                  </a:cubicBezTo>
                  <a:cubicBezTo>
                    <a:pt x="65" y="14"/>
                    <a:pt x="64" y="13"/>
                    <a:pt x="63" y="11"/>
                  </a:cubicBezTo>
                  <a:cubicBezTo>
                    <a:pt x="61" y="10"/>
                    <a:pt x="58" y="9"/>
                    <a:pt x="55" y="8"/>
                  </a:cubicBezTo>
                  <a:cubicBezTo>
                    <a:pt x="52" y="7"/>
                    <a:pt x="49" y="6"/>
                    <a:pt x="45" y="6"/>
                  </a:cubicBezTo>
                  <a:cubicBezTo>
                    <a:pt x="36" y="6"/>
                    <a:pt x="29" y="9"/>
                    <a:pt x="24" y="15"/>
                  </a:cubicBezTo>
                  <a:cubicBezTo>
                    <a:pt x="19" y="20"/>
                    <a:pt x="16" y="28"/>
                    <a:pt x="16" y="37"/>
                  </a:cubicBezTo>
                  <a:cubicBezTo>
                    <a:pt x="16" y="48"/>
                    <a:pt x="19" y="56"/>
                    <a:pt x="26" y="63"/>
                  </a:cubicBezTo>
                  <a:cubicBezTo>
                    <a:pt x="32" y="69"/>
                    <a:pt x="39" y="72"/>
                    <a:pt x="49" y="72"/>
                  </a:cubicBezTo>
                  <a:cubicBezTo>
                    <a:pt x="53" y="72"/>
                    <a:pt x="57" y="71"/>
                    <a:pt x="60" y="71"/>
                  </a:cubicBezTo>
                  <a:cubicBezTo>
                    <a:pt x="64" y="70"/>
                    <a:pt x="68" y="68"/>
                    <a:pt x="72" y="66"/>
                  </a:cubicBezTo>
                  <a:cubicBezTo>
                    <a:pt x="73" y="68"/>
                    <a:pt x="73" y="68"/>
                    <a:pt x="73" y="68"/>
                  </a:cubicBezTo>
                  <a:cubicBezTo>
                    <a:pt x="72" y="69"/>
                    <a:pt x="71" y="71"/>
                    <a:pt x="70" y="73"/>
                  </a:cubicBezTo>
                  <a:cubicBezTo>
                    <a:pt x="66" y="75"/>
                    <a:pt x="62" y="77"/>
                    <a:pt x="58" y="78"/>
                  </a:cubicBezTo>
                  <a:cubicBezTo>
                    <a:pt x="54" y="79"/>
                    <a:pt x="50" y="79"/>
                    <a:pt x="45" y="79"/>
                  </a:cubicBezTo>
                  <a:cubicBezTo>
                    <a:pt x="35" y="79"/>
                    <a:pt x="27" y="78"/>
                    <a:pt x="20" y="74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9"/>
            <p:cNvSpPr>
              <a:spLocks noEditPoints="1"/>
            </p:cNvSpPr>
            <p:nvPr/>
          </p:nvSpPr>
          <p:spPr bwMode="auto">
            <a:xfrm>
              <a:off x="1339" y="597"/>
              <a:ext cx="757" cy="78"/>
            </a:xfrm>
            <a:custGeom>
              <a:avLst/>
              <a:gdLst>
                <a:gd name="T0" fmla="*/ 537 w 583"/>
                <a:gd name="T1" fmla="*/ 48 h 53"/>
                <a:gd name="T2" fmla="*/ 525 w 583"/>
                <a:gd name="T3" fmla="*/ 49 h 53"/>
                <a:gd name="T4" fmla="*/ 532 w 583"/>
                <a:gd name="T5" fmla="*/ 5 h 53"/>
                <a:gd name="T6" fmla="*/ 560 w 583"/>
                <a:gd name="T7" fmla="*/ 24 h 53"/>
                <a:gd name="T8" fmla="*/ 565 w 583"/>
                <a:gd name="T9" fmla="*/ 4 h 53"/>
                <a:gd name="T10" fmla="*/ 578 w 583"/>
                <a:gd name="T11" fmla="*/ 5 h 53"/>
                <a:gd name="T12" fmla="*/ 576 w 583"/>
                <a:gd name="T13" fmla="*/ 53 h 53"/>
                <a:gd name="T14" fmla="*/ 489 w 583"/>
                <a:gd name="T15" fmla="*/ 0 h 53"/>
                <a:gd name="T16" fmla="*/ 487 w 583"/>
                <a:gd name="T17" fmla="*/ 53 h 53"/>
                <a:gd name="T18" fmla="*/ 489 w 583"/>
                <a:gd name="T19" fmla="*/ 49 h 53"/>
                <a:gd name="T20" fmla="*/ 209 w 583"/>
                <a:gd name="T21" fmla="*/ 51 h 53"/>
                <a:gd name="T22" fmla="*/ 199 w 583"/>
                <a:gd name="T23" fmla="*/ 4 h 53"/>
                <a:gd name="T24" fmla="*/ 212 w 583"/>
                <a:gd name="T25" fmla="*/ 4 h 53"/>
                <a:gd name="T26" fmla="*/ 216 w 583"/>
                <a:gd name="T27" fmla="*/ 45 h 53"/>
                <a:gd name="T28" fmla="*/ 237 w 583"/>
                <a:gd name="T29" fmla="*/ 5 h 53"/>
                <a:gd name="T30" fmla="*/ 249 w 583"/>
                <a:gd name="T31" fmla="*/ 4 h 53"/>
                <a:gd name="T32" fmla="*/ 233 w 583"/>
                <a:gd name="T33" fmla="*/ 51 h 53"/>
                <a:gd name="T34" fmla="*/ 13 w 583"/>
                <a:gd name="T35" fmla="*/ 3 h 53"/>
                <a:gd name="T36" fmla="*/ 43 w 583"/>
                <a:gd name="T37" fmla="*/ 49 h 53"/>
                <a:gd name="T38" fmla="*/ 20 w 583"/>
                <a:gd name="T39" fmla="*/ 47 h 53"/>
                <a:gd name="T40" fmla="*/ 16 w 583"/>
                <a:gd name="T41" fmla="*/ 9 h 53"/>
                <a:gd name="T42" fmla="*/ 78 w 583"/>
                <a:gd name="T43" fmla="*/ 48 h 53"/>
                <a:gd name="T44" fmla="*/ 68 w 583"/>
                <a:gd name="T45" fmla="*/ 49 h 53"/>
                <a:gd name="T46" fmla="*/ 71 w 583"/>
                <a:gd name="T47" fmla="*/ 4 h 53"/>
                <a:gd name="T48" fmla="*/ 101 w 583"/>
                <a:gd name="T49" fmla="*/ 38 h 53"/>
                <a:gd name="T50" fmla="*/ 130 w 583"/>
                <a:gd name="T51" fmla="*/ 8 h 53"/>
                <a:gd name="T52" fmla="*/ 136 w 583"/>
                <a:gd name="T53" fmla="*/ 52 h 53"/>
                <a:gd name="T54" fmla="*/ 119 w 583"/>
                <a:gd name="T55" fmla="*/ 45 h 53"/>
                <a:gd name="T56" fmla="*/ 446 w 583"/>
                <a:gd name="T57" fmla="*/ 52 h 53"/>
                <a:gd name="T58" fmla="*/ 433 w 583"/>
                <a:gd name="T59" fmla="*/ 27 h 53"/>
                <a:gd name="T60" fmla="*/ 438 w 583"/>
                <a:gd name="T61" fmla="*/ 1 h 53"/>
                <a:gd name="T62" fmla="*/ 444 w 583"/>
                <a:gd name="T63" fmla="*/ 41 h 53"/>
                <a:gd name="T64" fmla="*/ 395 w 583"/>
                <a:gd name="T65" fmla="*/ 52 h 53"/>
                <a:gd name="T66" fmla="*/ 389 w 583"/>
                <a:gd name="T67" fmla="*/ 35 h 53"/>
                <a:gd name="T68" fmla="*/ 375 w 583"/>
                <a:gd name="T69" fmla="*/ 7 h 53"/>
                <a:gd name="T70" fmla="*/ 418 w 583"/>
                <a:gd name="T71" fmla="*/ 1 h 53"/>
                <a:gd name="T72" fmla="*/ 401 w 583"/>
                <a:gd name="T73" fmla="*/ 5 h 53"/>
                <a:gd name="T74" fmla="*/ 407 w 583"/>
                <a:gd name="T75" fmla="*/ 49 h 53"/>
                <a:gd name="T76" fmla="*/ 347 w 583"/>
                <a:gd name="T77" fmla="*/ 48 h 53"/>
                <a:gd name="T78" fmla="*/ 323 w 583"/>
                <a:gd name="T79" fmla="*/ 41 h 53"/>
                <a:gd name="T80" fmla="*/ 318 w 583"/>
                <a:gd name="T81" fmla="*/ 52 h 53"/>
                <a:gd name="T82" fmla="*/ 335 w 583"/>
                <a:gd name="T83" fmla="*/ 0 h 53"/>
                <a:gd name="T84" fmla="*/ 354 w 583"/>
                <a:gd name="T85" fmla="*/ 52 h 53"/>
                <a:gd name="T86" fmla="*/ 279 w 583"/>
                <a:gd name="T87" fmla="*/ 52 h 53"/>
                <a:gd name="T88" fmla="*/ 273 w 583"/>
                <a:gd name="T89" fmla="*/ 35 h 53"/>
                <a:gd name="T90" fmla="*/ 259 w 583"/>
                <a:gd name="T91" fmla="*/ 7 h 53"/>
                <a:gd name="T92" fmla="*/ 302 w 583"/>
                <a:gd name="T93" fmla="*/ 1 h 53"/>
                <a:gd name="T94" fmla="*/ 285 w 583"/>
                <a:gd name="T95" fmla="*/ 5 h 53"/>
                <a:gd name="T96" fmla="*/ 291 w 583"/>
                <a:gd name="T97" fmla="*/ 49 h 53"/>
                <a:gd name="T98" fmla="*/ 150 w 583"/>
                <a:gd name="T99" fmla="*/ 48 h 53"/>
                <a:gd name="T100" fmla="*/ 147 w 583"/>
                <a:gd name="T101" fmla="*/ 4 h 53"/>
                <a:gd name="T102" fmla="*/ 171 w 583"/>
                <a:gd name="T103" fmla="*/ 1 h 53"/>
                <a:gd name="T104" fmla="*/ 168 w 583"/>
                <a:gd name="T105" fmla="*/ 28 h 53"/>
                <a:gd name="T106" fmla="*/ 174 w 583"/>
                <a:gd name="T107" fmla="*/ 22 h 53"/>
                <a:gd name="T108" fmla="*/ 162 w 583"/>
                <a:gd name="T109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3" h="53">
                  <a:moveTo>
                    <a:pt x="570" y="52"/>
                  </a:moveTo>
                  <a:cubicBezTo>
                    <a:pt x="564" y="45"/>
                    <a:pt x="556" y="36"/>
                    <a:pt x="547" y="26"/>
                  </a:cubicBezTo>
                  <a:cubicBezTo>
                    <a:pt x="543" y="21"/>
                    <a:pt x="539" y="16"/>
                    <a:pt x="537" y="12"/>
                  </a:cubicBezTo>
                  <a:cubicBezTo>
                    <a:pt x="537" y="27"/>
                    <a:pt x="537" y="27"/>
                    <a:pt x="537" y="27"/>
                  </a:cubicBezTo>
                  <a:cubicBezTo>
                    <a:pt x="537" y="31"/>
                    <a:pt x="537" y="35"/>
                    <a:pt x="537" y="41"/>
                  </a:cubicBezTo>
                  <a:cubicBezTo>
                    <a:pt x="537" y="45"/>
                    <a:pt x="537" y="47"/>
                    <a:pt x="537" y="48"/>
                  </a:cubicBezTo>
                  <a:cubicBezTo>
                    <a:pt x="538" y="48"/>
                    <a:pt x="538" y="48"/>
                    <a:pt x="538" y="48"/>
                  </a:cubicBezTo>
                  <a:cubicBezTo>
                    <a:pt x="538" y="49"/>
                    <a:pt x="540" y="49"/>
                    <a:pt x="543" y="49"/>
                  </a:cubicBezTo>
                  <a:cubicBezTo>
                    <a:pt x="543" y="52"/>
                    <a:pt x="543" y="52"/>
                    <a:pt x="543" y="52"/>
                  </a:cubicBezTo>
                  <a:cubicBezTo>
                    <a:pt x="539" y="52"/>
                    <a:pt x="536" y="52"/>
                    <a:pt x="535" y="52"/>
                  </a:cubicBezTo>
                  <a:cubicBezTo>
                    <a:pt x="533" y="52"/>
                    <a:pt x="530" y="52"/>
                    <a:pt x="525" y="52"/>
                  </a:cubicBezTo>
                  <a:cubicBezTo>
                    <a:pt x="525" y="49"/>
                    <a:pt x="525" y="49"/>
                    <a:pt x="525" y="49"/>
                  </a:cubicBezTo>
                  <a:cubicBezTo>
                    <a:pt x="528" y="49"/>
                    <a:pt x="530" y="49"/>
                    <a:pt x="531" y="49"/>
                  </a:cubicBezTo>
                  <a:cubicBezTo>
                    <a:pt x="531" y="48"/>
                    <a:pt x="531" y="48"/>
                    <a:pt x="531" y="48"/>
                  </a:cubicBezTo>
                  <a:cubicBezTo>
                    <a:pt x="532" y="47"/>
                    <a:pt x="532" y="45"/>
                    <a:pt x="532" y="41"/>
                  </a:cubicBezTo>
                  <a:cubicBezTo>
                    <a:pt x="532" y="35"/>
                    <a:pt x="532" y="31"/>
                    <a:pt x="532" y="28"/>
                  </a:cubicBezTo>
                  <a:cubicBezTo>
                    <a:pt x="532" y="12"/>
                    <a:pt x="532" y="12"/>
                    <a:pt x="532" y="12"/>
                  </a:cubicBezTo>
                  <a:cubicBezTo>
                    <a:pt x="532" y="8"/>
                    <a:pt x="532" y="6"/>
                    <a:pt x="532" y="5"/>
                  </a:cubicBezTo>
                  <a:cubicBezTo>
                    <a:pt x="532" y="5"/>
                    <a:pt x="531" y="5"/>
                    <a:pt x="531" y="5"/>
                  </a:cubicBezTo>
                  <a:cubicBezTo>
                    <a:pt x="531" y="4"/>
                    <a:pt x="529" y="4"/>
                    <a:pt x="525" y="4"/>
                  </a:cubicBezTo>
                  <a:cubicBezTo>
                    <a:pt x="525" y="1"/>
                    <a:pt x="525" y="1"/>
                    <a:pt x="525" y="1"/>
                  </a:cubicBezTo>
                  <a:cubicBezTo>
                    <a:pt x="529" y="1"/>
                    <a:pt x="532" y="1"/>
                    <a:pt x="534" y="1"/>
                  </a:cubicBezTo>
                  <a:cubicBezTo>
                    <a:pt x="536" y="1"/>
                    <a:pt x="538" y="1"/>
                    <a:pt x="541" y="1"/>
                  </a:cubicBezTo>
                  <a:cubicBezTo>
                    <a:pt x="546" y="8"/>
                    <a:pt x="553" y="16"/>
                    <a:pt x="560" y="24"/>
                  </a:cubicBezTo>
                  <a:cubicBezTo>
                    <a:pt x="565" y="30"/>
                    <a:pt x="569" y="34"/>
                    <a:pt x="572" y="38"/>
                  </a:cubicBezTo>
                  <a:cubicBezTo>
                    <a:pt x="572" y="24"/>
                    <a:pt x="572" y="24"/>
                    <a:pt x="572" y="24"/>
                  </a:cubicBezTo>
                  <a:cubicBezTo>
                    <a:pt x="572" y="18"/>
                    <a:pt x="572" y="13"/>
                    <a:pt x="572" y="9"/>
                  </a:cubicBezTo>
                  <a:cubicBezTo>
                    <a:pt x="572" y="7"/>
                    <a:pt x="572" y="5"/>
                    <a:pt x="571" y="5"/>
                  </a:cubicBezTo>
                  <a:cubicBezTo>
                    <a:pt x="571" y="5"/>
                    <a:pt x="571" y="4"/>
                    <a:pt x="571" y="4"/>
                  </a:cubicBezTo>
                  <a:cubicBezTo>
                    <a:pt x="570" y="4"/>
                    <a:pt x="569" y="4"/>
                    <a:pt x="565" y="4"/>
                  </a:cubicBezTo>
                  <a:cubicBezTo>
                    <a:pt x="565" y="1"/>
                    <a:pt x="565" y="1"/>
                    <a:pt x="565" y="1"/>
                  </a:cubicBezTo>
                  <a:cubicBezTo>
                    <a:pt x="568" y="1"/>
                    <a:pt x="571" y="1"/>
                    <a:pt x="573" y="1"/>
                  </a:cubicBezTo>
                  <a:cubicBezTo>
                    <a:pt x="577" y="1"/>
                    <a:pt x="580" y="1"/>
                    <a:pt x="583" y="1"/>
                  </a:cubicBezTo>
                  <a:cubicBezTo>
                    <a:pt x="583" y="4"/>
                    <a:pt x="583" y="4"/>
                    <a:pt x="583" y="4"/>
                  </a:cubicBezTo>
                  <a:cubicBezTo>
                    <a:pt x="581" y="4"/>
                    <a:pt x="579" y="4"/>
                    <a:pt x="578" y="4"/>
                  </a:cubicBezTo>
                  <a:cubicBezTo>
                    <a:pt x="578" y="5"/>
                    <a:pt x="578" y="5"/>
                    <a:pt x="578" y="5"/>
                  </a:cubicBezTo>
                  <a:cubicBezTo>
                    <a:pt x="577" y="6"/>
                    <a:pt x="577" y="6"/>
                    <a:pt x="577" y="6"/>
                  </a:cubicBezTo>
                  <a:cubicBezTo>
                    <a:pt x="577" y="6"/>
                    <a:pt x="577" y="8"/>
                    <a:pt x="577" y="11"/>
                  </a:cubicBezTo>
                  <a:cubicBezTo>
                    <a:pt x="577" y="26"/>
                    <a:pt x="577" y="26"/>
                    <a:pt x="577" y="26"/>
                  </a:cubicBezTo>
                  <a:cubicBezTo>
                    <a:pt x="577" y="41"/>
                    <a:pt x="577" y="41"/>
                    <a:pt x="577" y="41"/>
                  </a:cubicBezTo>
                  <a:cubicBezTo>
                    <a:pt x="577" y="45"/>
                    <a:pt x="577" y="49"/>
                    <a:pt x="577" y="53"/>
                  </a:cubicBezTo>
                  <a:cubicBezTo>
                    <a:pt x="576" y="53"/>
                    <a:pt x="576" y="53"/>
                    <a:pt x="576" y="53"/>
                  </a:cubicBezTo>
                  <a:cubicBezTo>
                    <a:pt x="573" y="53"/>
                    <a:pt x="571" y="52"/>
                    <a:pt x="570" y="52"/>
                  </a:cubicBezTo>
                  <a:moveTo>
                    <a:pt x="467" y="46"/>
                  </a:moveTo>
                  <a:cubicBezTo>
                    <a:pt x="462" y="41"/>
                    <a:pt x="460" y="35"/>
                    <a:pt x="460" y="27"/>
                  </a:cubicBezTo>
                  <a:cubicBezTo>
                    <a:pt x="460" y="21"/>
                    <a:pt x="461" y="16"/>
                    <a:pt x="463" y="12"/>
                  </a:cubicBezTo>
                  <a:cubicBezTo>
                    <a:pt x="465" y="8"/>
                    <a:pt x="469" y="5"/>
                    <a:pt x="473" y="3"/>
                  </a:cubicBezTo>
                  <a:cubicBezTo>
                    <a:pt x="477" y="1"/>
                    <a:pt x="482" y="0"/>
                    <a:pt x="489" y="0"/>
                  </a:cubicBezTo>
                  <a:cubicBezTo>
                    <a:pt x="495" y="0"/>
                    <a:pt x="500" y="1"/>
                    <a:pt x="504" y="3"/>
                  </a:cubicBezTo>
                  <a:cubicBezTo>
                    <a:pt x="508" y="5"/>
                    <a:pt x="511" y="8"/>
                    <a:pt x="513" y="12"/>
                  </a:cubicBezTo>
                  <a:cubicBezTo>
                    <a:pt x="515" y="15"/>
                    <a:pt x="516" y="20"/>
                    <a:pt x="516" y="25"/>
                  </a:cubicBezTo>
                  <a:cubicBezTo>
                    <a:pt x="516" y="31"/>
                    <a:pt x="515" y="36"/>
                    <a:pt x="513" y="40"/>
                  </a:cubicBezTo>
                  <a:cubicBezTo>
                    <a:pt x="510" y="44"/>
                    <a:pt x="507" y="47"/>
                    <a:pt x="503" y="49"/>
                  </a:cubicBezTo>
                  <a:cubicBezTo>
                    <a:pt x="499" y="52"/>
                    <a:pt x="493" y="53"/>
                    <a:pt x="487" y="53"/>
                  </a:cubicBezTo>
                  <a:cubicBezTo>
                    <a:pt x="478" y="53"/>
                    <a:pt x="472" y="51"/>
                    <a:pt x="467" y="46"/>
                  </a:cubicBezTo>
                  <a:moveTo>
                    <a:pt x="475" y="9"/>
                  </a:moveTo>
                  <a:cubicBezTo>
                    <a:pt x="472" y="13"/>
                    <a:pt x="471" y="18"/>
                    <a:pt x="471" y="25"/>
                  </a:cubicBezTo>
                  <a:cubicBezTo>
                    <a:pt x="471" y="31"/>
                    <a:pt x="472" y="35"/>
                    <a:pt x="473" y="39"/>
                  </a:cubicBezTo>
                  <a:cubicBezTo>
                    <a:pt x="475" y="42"/>
                    <a:pt x="477" y="45"/>
                    <a:pt x="479" y="47"/>
                  </a:cubicBezTo>
                  <a:cubicBezTo>
                    <a:pt x="482" y="48"/>
                    <a:pt x="485" y="49"/>
                    <a:pt x="489" y="49"/>
                  </a:cubicBezTo>
                  <a:cubicBezTo>
                    <a:pt x="494" y="49"/>
                    <a:pt x="498" y="47"/>
                    <a:pt x="501" y="43"/>
                  </a:cubicBezTo>
                  <a:cubicBezTo>
                    <a:pt x="503" y="40"/>
                    <a:pt x="505" y="34"/>
                    <a:pt x="505" y="27"/>
                  </a:cubicBezTo>
                  <a:cubicBezTo>
                    <a:pt x="505" y="19"/>
                    <a:pt x="503" y="13"/>
                    <a:pt x="500" y="9"/>
                  </a:cubicBezTo>
                  <a:cubicBezTo>
                    <a:pt x="497" y="6"/>
                    <a:pt x="493" y="4"/>
                    <a:pt x="487" y="4"/>
                  </a:cubicBezTo>
                  <a:cubicBezTo>
                    <a:pt x="482" y="4"/>
                    <a:pt x="478" y="6"/>
                    <a:pt x="475" y="9"/>
                  </a:cubicBezTo>
                  <a:moveTo>
                    <a:pt x="209" y="51"/>
                  </a:moveTo>
                  <a:cubicBezTo>
                    <a:pt x="206" y="49"/>
                    <a:pt x="203" y="47"/>
                    <a:pt x="202" y="45"/>
                  </a:cubicBezTo>
                  <a:cubicBezTo>
                    <a:pt x="201" y="43"/>
                    <a:pt x="200" y="40"/>
                    <a:pt x="200" y="35"/>
                  </a:cubicBezTo>
                  <a:cubicBezTo>
                    <a:pt x="200" y="19"/>
                    <a:pt x="200" y="19"/>
                    <a:pt x="200" y="19"/>
                  </a:cubicBezTo>
                  <a:cubicBezTo>
                    <a:pt x="200" y="17"/>
                    <a:pt x="200" y="14"/>
                    <a:pt x="200" y="9"/>
                  </a:cubicBezTo>
                  <a:cubicBezTo>
                    <a:pt x="200" y="7"/>
                    <a:pt x="200" y="6"/>
                    <a:pt x="199" y="5"/>
                  </a:cubicBezTo>
                  <a:cubicBezTo>
                    <a:pt x="199" y="5"/>
                    <a:pt x="199" y="5"/>
                    <a:pt x="199" y="4"/>
                  </a:cubicBezTo>
                  <a:cubicBezTo>
                    <a:pt x="198" y="4"/>
                    <a:pt x="197" y="4"/>
                    <a:pt x="194" y="4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9" y="1"/>
                    <a:pt x="203" y="1"/>
                    <a:pt x="207" y="1"/>
                  </a:cubicBezTo>
                  <a:cubicBezTo>
                    <a:pt x="209" y="1"/>
                    <a:pt x="213" y="1"/>
                    <a:pt x="217" y="1"/>
                  </a:cubicBezTo>
                  <a:cubicBezTo>
                    <a:pt x="217" y="4"/>
                    <a:pt x="217" y="4"/>
                    <a:pt x="217" y="4"/>
                  </a:cubicBezTo>
                  <a:cubicBezTo>
                    <a:pt x="215" y="4"/>
                    <a:pt x="213" y="4"/>
                    <a:pt x="212" y="4"/>
                  </a:cubicBezTo>
                  <a:cubicBezTo>
                    <a:pt x="212" y="5"/>
                    <a:pt x="212" y="5"/>
                    <a:pt x="212" y="5"/>
                  </a:cubicBezTo>
                  <a:cubicBezTo>
                    <a:pt x="211" y="5"/>
                    <a:pt x="211" y="6"/>
                    <a:pt x="211" y="7"/>
                  </a:cubicBezTo>
                  <a:cubicBezTo>
                    <a:pt x="211" y="8"/>
                    <a:pt x="211" y="12"/>
                    <a:pt x="211" y="18"/>
                  </a:cubicBezTo>
                  <a:cubicBezTo>
                    <a:pt x="211" y="23"/>
                    <a:pt x="211" y="28"/>
                    <a:pt x="211" y="32"/>
                  </a:cubicBezTo>
                  <a:cubicBezTo>
                    <a:pt x="211" y="36"/>
                    <a:pt x="211" y="39"/>
                    <a:pt x="212" y="41"/>
                  </a:cubicBezTo>
                  <a:cubicBezTo>
                    <a:pt x="213" y="43"/>
                    <a:pt x="214" y="44"/>
                    <a:pt x="216" y="45"/>
                  </a:cubicBezTo>
                  <a:cubicBezTo>
                    <a:pt x="218" y="46"/>
                    <a:pt x="221" y="47"/>
                    <a:pt x="224" y="47"/>
                  </a:cubicBezTo>
                  <a:cubicBezTo>
                    <a:pt x="228" y="47"/>
                    <a:pt x="231" y="46"/>
                    <a:pt x="233" y="45"/>
                  </a:cubicBezTo>
                  <a:cubicBezTo>
                    <a:pt x="235" y="43"/>
                    <a:pt x="236" y="42"/>
                    <a:pt x="237" y="39"/>
                  </a:cubicBezTo>
                  <a:cubicBezTo>
                    <a:pt x="238" y="37"/>
                    <a:pt x="238" y="32"/>
                    <a:pt x="238" y="24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38" y="8"/>
                    <a:pt x="238" y="6"/>
                    <a:pt x="237" y="5"/>
                  </a:cubicBezTo>
                  <a:cubicBezTo>
                    <a:pt x="237" y="5"/>
                    <a:pt x="237" y="5"/>
                    <a:pt x="237" y="5"/>
                  </a:cubicBezTo>
                  <a:cubicBezTo>
                    <a:pt x="236" y="4"/>
                    <a:pt x="234" y="4"/>
                    <a:pt x="231" y="4"/>
                  </a:cubicBezTo>
                  <a:cubicBezTo>
                    <a:pt x="231" y="1"/>
                    <a:pt x="231" y="1"/>
                    <a:pt x="231" y="1"/>
                  </a:cubicBezTo>
                  <a:cubicBezTo>
                    <a:pt x="235" y="1"/>
                    <a:pt x="237" y="1"/>
                    <a:pt x="240" y="1"/>
                  </a:cubicBezTo>
                  <a:cubicBezTo>
                    <a:pt x="242" y="1"/>
                    <a:pt x="245" y="1"/>
                    <a:pt x="249" y="1"/>
                  </a:cubicBezTo>
                  <a:cubicBezTo>
                    <a:pt x="249" y="4"/>
                    <a:pt x="249" y="4"/>
                    <a:pt x="249" y="4"/>
                  </a:cubicBezTo>
                  <a:cubicBezTo>
                    <a:pt x="246" y="4"/>
                    <a:pt x="245" y="4"/>
                    <a:pt x="244" y="5"/>
                  </a:cubicBezTo>
                  <a:cubicBezTo>
                    <a:pt x="243" y="5"/>
                    <a:pt x="243" y="6"/>
                    <a:pt x="243" y="9"/>
                  </a:cubicBezTo>
                  <a:cubicBezTo>
                    <a:pt x="243" y="14"/>
                    <a:pt x="243" y="20"/>
                    <a:pt x="243" y="27"/>
                  </a:cubicBezTo>
                  <a:cubicBezTo>
                    <a:pt x="243" y="32"/>
                    <a:pt x="242" y="35"/>
                    <a:pt x="242" y="36"/>
                  </a:cubicBezTo>
                  <a:cubicBezTo>
                    <a:pt x="242" y="39"/>
                    <a:pt x="241" y="42"/>
                    <a:pt x="240" y="45"/>
                  </a:cubicBezTo>
                  <a:cubicBezTo>
                    <a:pt x="239" y="47"/>
                    <a:pt x="236" y="49"/>
                    <a:pt x="233" y="51"/>
                  </a:cubicBezTo>
                  <a:cubicBezTo>
                    <a:pt x="230" y="52"/>
                    <a:pt x="226" y="53"/>
                    <a:pt x="221" y="53"/>
                  </a:cubicBezTo>
                  <a:cubicBezTo>
                    <a:pt x="216" y="53"/>
                    <a:pt x="212" y="52"/>
                    <a:pt x="209" y="51"/>
                  </a:cubicBezTo>
                  <a:moveTo>
                    <a:pt x="7" y="46"/>
                  </a:moveTo>
                  <a:cubicBezTo>
                    <a:pt x="2" y="41"/>
                    <a:pt x="0" y="35"/>
                    <a:pt x="0" y="27"/>
                  </a:cubicBezTo>
                  <a:cubicBezTo>
                    <a:pt x="0" y="21"/>
                    <a:pt x="1" y="16"/>
                    <a:pt x="3" y="12"/>
                  </a:cubicBezTo>
                  <a:cubicBezTo>
                    <a:pt x="6" y="8"/>
                    <a:pt x="9" y="5"/>
                    <a:pt x="13" y="3"/>
                  </a:cubicBezTo>
                  <a:cubicBezTo>
                    <a:pt x="17" y="1"/>
                    <a:pt x="23" y="0"/>
                    <a:pt x="29" y="0"/>
                  </a:cubicBezTo>
                  <a:cubicBezTo>
                    <a:pt x="35" y="0"/>
                    <a:pt x="40" y="1"/>
                    <a:pt x="44" y="3"/>
                  </a:cubicBezTo>
                  <a:cubicBezTo>
                    <a:pt x="48" y="5"/>
                    <a:pt x="51" y="8"/>
                    <a:pt x="53" y="12"/>
                  </a:cubicBezTo>
                  <a:cubicBezTo>
                    <a:pt x="56" y="15"/>
                    <a:pt x="57" y="20"/>
                    <a:pt x="57" y="25"/>
                  </a:cubicBezTo>
                  <a:cubicBezTo>
                    <a:pt x="57" y="31"/>
                    <a:pt x="55" y="36"/>
                    <a:pt x="53" y="40"/>
                  </a:cubicBezTo>
                  <a:cubicBezTo>
                    <a:pt x="51" y="44"/>
                    <a:pt x="47" y="47"/>
                    <a:pt x="43" y="49"/>
                  </a:cubicBezTo>
                  <a:cubicBezTo>
                    <a:pt x="39" y="52"/>
                    <a:pt x="34" y="53"/>
                    <a:pt x="28" y="53"/>
                  </a:cubicBezTo>
                  <a:cubicBezTo>
                    <a:pt x="19" y="53"/>
                    <a:pt x="12" y="51"/>
                    <a:pt x="7" y="46"/>
                  </a:cubicBezTo>
                  <a:moveTo>
                    <a:pt x="16" y="9"/>
                  </a:moveTo>
                  <a:cubicBezTo>
                    <a:pt x="13" y="13"/>
                    <a:pt x="11" y="18"/>
                    <a:pt x="11" y="25"/>
                  </a:cubicBezTo>
                  <a:cubicBezTo>
                    <a:pt x="11" y="31"/>
                    <a:pt x="12" y="35"/>
                    <a:pt x="14" y="39"/>
                  </a:cubicBezTo>
                  <a:cubicBezTo>
                    <a:pt x="15" y="42"/>
                    <a:pt x="17" y="45"/>
                    <a:pt x="20" y="47"/>
                  </a:cubicBezTo>
                  <a:cubicBezTo>
                    <a:pt x="22" y="48"/>
                    <a:pt x="25" y="49"/>
                    <a:pt x="29" y="49"/>
                  </a:cubicBezTo>
                  <a:cubicBezTo>
                    <a:pt x="34" y="49"/>
                    <a:pt x="38" y="47"/>
                    <a:pt x="41" y="43"/>
                  </a:cubicBezTo>
                  <a:cubicBezTo>
                    <a:pt x="44" y="40"/>
                    <a:pt x="45" y="34"/>
                    <a:pt x="45" y="27"/>
                  </a:cubicBezTo>
                  <a:cubicBezTo>
                    <a:pt x="45" y="19"/>
                    <a:pt x="44" y="13"/>
                    <a:pt x="40" y="9"/>
                  </a:cubicBezTo>
                  <a:cubicBezTo>
                    <a:pt x="38" y="6"/>
                    <a:pt x="33" y="4"/>
                    <a:pt x="28" y="4"/>
                  </a:cubicBezTo>
                  <a:cubicBezTo>
                    <a:pt x="23" y="4"/>
                    <a:pt x="18" y="6"/>
                    <a:pt x="16" y="9"/>
                  </a:cubicBezTo>
                  <a:moveTo>
                    <a:pt x="97" y="53"/>
                  </a:moveTo>
                  <a:cubicBezTo>
                    <a:pt x="95" y="49"/>
                    <a:pt x="92" y="43"/>
                    <a:pt x="89" y="37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9"/>
                    <a:pt x="77" y="39"/>
                    <a:pt x="77" y="44"/>
                  </a:cubicBezTo>
                  <a:cubicBezTo>
                    <a:pt x="77" y="46"/>
                    <a:pt x="77" y="48"/>
                    <a:pt x="78" y="48"/>
                  </a:cubicBezTo>
                  <a:cubicBezTo>
                    <a:pt x="78" y="49"/>
                    <a:pt x="80" y="49"/>
                    <a:pt x="83" y="49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1" y="52"/>
                    <a:pt x="78" y="52"/>
                    <a:pt x="76" y="52"/>
                  </a:cubicBezTo>
                  <a:cubicBezTo>
                    <a:pt x="72" y="52"/>
                    <a:pt x="69" y="52"/>
                    <a:pt x="66" y="52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70" y="49"/>
                    <a:pt x="71" y="49"/>
                    <a:pt x="71" y="48"/>
                  </a:cubicBezTo>
                  <a:cubicBezTo>
                    <a:pt x="72" y="48"/>
                    <a:pt x="72" y="46"/>
                    <a:pt x="72" y="43"/>
                  </a:cubicBezTo>
                  <a:cubicBezTo>
                    <a:pt x="72" y="37"/>
                    <a:pt x="72" y="30"/>
                    <a:pt x="72" y="23"/>
                  </a:cubicBezTo>
                  <a:cubicBezTo>
                    <a:pt x="72" y="19"/>
                    <a:pt x="72" y="15"/>
                    <a:pt x="72" y="10"/>
                  </a:cubicBezTo>
                  <a:cubicBezTo>
                    <a:pt x="72" y="7"/>
                    <a:pt x="72" y="6"/>
                    <a:pt x="72" y="5"/>
                  </a:cubicBezTo>
                  <a:cubicBezTo>
                    <a:pt x="72" y="5"/>
                    <a:pt x="71" y="5"/>
                    <a:pt x="71" y="4"/>
                  </a:cubicBezTo>
                  <a:cubicBezTo>
                    <a:pt x="71" y="4"/>
                    <a:pt x="69" y="4"/>
                    <a:pt x="66" y="4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9" y="1"/>
                    <a:pt x="72" y="1"/>
                    <a:pt x="74" y="1"/>
                  </a:cubicBezTo>
                  <a:cubicBezTo>
                    <a:pt x="78" y="1"/>
                    <a:pt x="81" y="1"/>
                    <a:pt x="84" y="1"/>
                  </a:cubicBezTo>
                  <a:cubicBezTo>
                    <a:pt x="85" y="4"/>
                    <a:pt x="87" y="7"/>
                    <a:pt x="88" y="10"/>
                  </a:cubicBezTo>
                  <a:cubicBezTo>
                    <a:pt x="89" y="12"/>
                    <a:pt x="93" y="21"/>
                    <a:pt x="101" y="38"/>
                  </a:cubicBezTo>
                  <a:cubicBezTo>
                    <a:pt x="110" y="21"/>
                    <a:pt x="115" y="9"/>
                    <a:pt x="119" y="1"/>
                  </a:cubicBezTo>
                  <a:cubicBezTo>
                    <a:pt x="122" y="1"/>
                    <a:pt x="125" y="1"/>
                    <a:pt x="127" y="1"/>
                  </a:cubicBezTo>
                  <a:cubicBezTo>
                    <a:pt x="130" y="1"/>
                    <a:pt x="133" y="1"/>
                    <a:pt x="136" y="1"/>
                  </a:cubicBezTo>
                  <a:cubicBezTo>
                    <a:pt x="136" y="4"/>
                    <a:pt x="136" y="4"/>
                    <a:pt x="136" y="4"/>
                  </a:cubicBezTo>
                  <a:cubicBezTo>
                    <a:pt x="133" y="4"/>
                    <a:pt x="131" y="4"/>
                    <a:pt x="131" y="5"/>
                  </a:cubicBezTo>
                  <a:cubicBezTo>
                    <a:pt x="130" y="5"/>
                    <a:pt x="130" y="6"/>
                    <a:pt x="130" y="8"/>
                  </a:cubicBezTo>
                  <a:cubicBezTo>
                    <a:pt x="130" y="11"/>
                    <a:pt x="130" y="17"/>
                    <a:pt x="130" y="26"/>
                  </a:cubicBezTo>
                  <a:cubicBezTo>
                    <a:pt x="130" y="30"/>
                    <a:pt x="130" y="34"/>
                    <a:pt x="130" y="39"/>
                  </a:cubicBezTo>
                  <a:cubicBezTo>
                    <a:pt x="130" y="44"/>
                    <a:pt x="130" y="47"/>
                    <a:pt x="130" y="48"/>
                  </a:cubicBezTo>
                  <a:cubicBezTo>
                    <a:pt x="130" y="48"/>
                    <a:pt x="131" y="48"/>
                    <a:pt x="131" y="48"/>
                  </a:cubicBezTo>
                  <a:cubicBezTo>
                    <a:pt x="131" y="49"/>
                    <a:pt x="133" y="49"/>
                    <a:pt x="136" y="49"/>
                  </a:cubicBezTo>
                  <a:cubicBezTo>
                    <a:pt x="136" y="52"/>
                    <a:pt x="136" y="52"/>
                    <a:pt x="136" y="52"/>
                  </a:cubicBezTo>
                  <a:cubicBezTo>
                    <a:pt x="132" y="52"/>
                    <a:pt x="129" y="52"/>
                    <a:pt x="126" y="52"/>
                  </a:cubicBezTo>
                  <a:cubicBezTo>
                    <a:pt x="122" y="52"/>
                    <a:pt x="118" y="52"/>
                    <a:pt x="113" y="52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17" y="49"/>
                    <a:pt x="118" y="49"/>
                    <a:pt x="118" y="48"/>
                  </a:cubicBezTo>
                  <a:cubicBezTo>
                    <a:pt x="119" y="48"/>
                    <a:pt x="119" y="47"/>
                    <a:pt x="119" y="45"/>
                  </a:cubicBezTo>
                  <a:cubicBezTo>
                    <a:pt x="119" y="43"/>
                    <a:pt x="119" y="39"/>
                    <a:pt x="119" y="33"/>
                  </a:cubicBezTo>
                  <a:cubicBezTo>
                    <a:pt x="119" y="11"/>
                    <a:pt x="119" y="11"/>
                    <a:pt x="119" y="11"/>
                  </a:cubicBezTo>
                  <a:cubicBezTo>
                    <a:pt x="115" y="18"/>
                    <a:pt x="111" y="28"/>
                    <a:pt x="105" y="40"/>
                  </a:cubicBezTo>
                  <a:cubicBezTo>
                    <a:pt x="102" y="46"/>
                    <a:pt x="100" y="50"/>
                    <a:pt x="99" y="53"/>
                  </a:cubicBezTo>
                  <a:cubicBezTo>
                    <a:pt x="97" y="53"/>
                    <a:pt x="97" y="53"/>
                    <a:pt x="97" y="53"/>
                  </a:cubicBezTo>
                  <a:moveTo>
                    <a:pt x="446" y="52"/>
                  </a:moveTo>
                  <a:cubicBezTo>
                    <a:pt x="443" y="52"/>
                    <a:pt x="441" y="52"/>
                    <a:pt x="439" y="52"/>
                  </a:cubicBezTo>
                  <a:cubicBezTo>
                    <a:pt x="426" y="52"/>
                    <a:pt x="426" y="52"/>
                    <a:pt x="426" y="5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30" y="49"/>
                    <a:pt x="432" y="49"/>
                    <a:pt x="432" y="48"/>
                  </a:cubicBezTo>
                  <a:cubicBezTo>
                    <a:pt x="432" y="48"/>
                    <a:pt x="433" y="47"/>
                    <a:pt x="433" y="45"/>
                  </a:cubicBezTo>
                  <a:cubicBezTo>
                    <a:pt x="433" y="42"/>
                    <a:pt x="433" y="36"/>
                    <a:pt x="433" y="27"/>
                  </a:cubicBezTo>
                  <a:cubicBezTo>
                    <a:pt x="433" y="24"/>
                    <a:pt x="433" y="19"/>
                    <a:pt x="433" y="13"/>
                  </a:cubicBezTo>
                  <a:cubicBezTo>
                    <a:pt x="433" y="8"/>
                    <a:pt x="433" y="6"/>
                    <a:pt x="433" y="5"/>
                  </a:cubicBezTo>
                  <a:cubicBezTo>
                    <a:pt x="433" y="5"/>
                    <a:pt x="432" y="5"/>
                    <a:pt x="432" y="4"/>
                  </a:cubicBezTo>
                  <a:cubicBezTo>
                    <a:pt x="431" y="4"/>
                    <a:pt x="430" y="4"/>
                    <a:pt x="426" y="4"/>
                  </a:cubicBezTo>
                  <a:cubicBezTo>
                    <a:pt x="426" y="1"/>
                    <a:pt x="426" y="1"/>
                    <a:pt x="426" y="1"/>
                  </a:cubicBezTo>
                  <a:cubicBezTo>
                    <a:pt x="431" y="1"/>
                    <a:pt x="435" y="1"/>
                    <a:pt x="438" y="1"/>
                  </a:cubicBezTo>
                  <a:cubicBezTo>
                    <a:pt x="442" y="1"/>
                    <a:pt x="447" y="1"/>
                    <a:pt x="450" y="1"/>
                  </a:cubicBezTo>
                  <a:cubicBezTo>
                    <a:pt x="450" y="4"/>
                    <a:pt x="450" y="4"/>
                    <a:pt x="450" y="4"/>
                  </a:cubicBezTo>
                  <a:cubicBezTo>
                    <a:pt x="447" y="4"/>
                    <a:pt x="445" y="4"/>
                    <a:pt x="445" y="4"/>
                  </a:cubicBezTo>
                  <a:cubicBezTo>
                    <a:pt x="444" y="5"/>
                    <a:pt x="444" y="6"/>
                    <a:pt x="444" y="7"/>
                  </a:cubicBezTo>
                  <a:cubicBezTo>
                    <a:pt x="444" y="9"/>
                    <a:pt x="444" y="14"/>
                    <a:pt x="444" y="21"/>
                  </a:cubicBezTo>
                  <a:cubicBezTo>
                    <a:pt x="444" y="31"/>
                    <a:pt x="444" y="37"/>
                    <a:pt x="444" y="41"/>
                  </a:cubicBezTo>
                  <a:cubicBezTo>
                    <a:pt x="444" y="45"/>
                    <a:pt x="444" y="47"/>
                    <a:pt x="444" y="48"/>
                  </a:cubicBezTo>
                  <a:cubicBezTo>
                    <a:pt x="444" y="48"/>
                    <a:pt x="445" y="48"/>
                    <a:pt x="445" y="49"/>
                  </a:cubicBezTo>
                  <a:cubicBezTo>
                    <a:pt x="446" y="49"/>
                    <a:pt x="447" y="49"/>
                    <a:pt x="450" y="49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46" y="52"/>
                    <a:pt x="446" y="52"/>
                    <a:pt x="446" y="52"/>
                  </a:cubicBezTo>
                  <a:moveTo>
                    <a:pt x="395" y="52"/>
                  </a:moveTo>
                  <a:cubicBezTo>
                    <a:pt x="390" y="52"/>
                    <a:pt x="386" y="52"/>
                    <a:pt x="383" y="52"/>
                  </a:cubicBezTo>
                  <a:cubicBezTo>
                    <a:pt x="383" y="49"/>
                    <a:pt x="383" y="49"/>
                    <a:pt x="383" y="49"/>
                  </a:cubicBezTo>
                  <a:cubicBezTo>
                    <a:pt x="384" y="49"/>
                    <a:pt x="385" y="49"/>
                    <a:pt x="387" y="49"/>
                  </a:cubicBezTo>
                  <a:cubicBezTo>
                    <a:pt x="388" y="49"/>
                    <a:pt x="388" y="48"/>
                    <a:pt x="388" y="48"/>
                  </a:cubicBezTo>
                  <a:cubicBezTo>
                    <a:pt x="389" y="48"/>
                    <a:pt x="389" y="47"/>
                    <a:pt x="389" y="47"/>
                  </a:cubicBezTo>
                  <a:cubicBezTo>
                    <a:pt x="389" y="46"/>
                    <a:pt x="389" y="42"/>
                    <a:pt x="389" y="35"/>
                  </a:cubicBezTo>
                  <a:cubicBezTo>
                    <a:pt x="389" y="30"/>
                    <a:pt x="389" y="25"/>
                    <a:pt x="389" y="21"/>
                  </a:cubicBezTo>
                  <a:cubicBezTo>
                    <a:pt x="389" y="11"/>
                    <a:pt x="389" y="6"/>
                    <a:pt x="389" y="6"/>
                  </a:cubicBezTo>
                  <a:cubicBezTo>
                    <a:pt x="389" y="6"/>
                    <a:pt x="388" y="5"/>
                    <a:pt x="387" y="5"/>
                  </a:cubicBezTo>
                  <a:cubicBezTo>
                    <a:pt x="383" y="5"/>
                    <a:pt x="380" y="6"/>
                    <a:pt x="378" y="6"/>
                  </a:cubicBezTo>
                  <a:cubicBezTo>
                    <a:pt x="377" y="6"/>
                    <a:pt x="376" y="6"/>
                    <a:pt x="376" y="6"/>
                  </a:cubicBezTo>
                  <a:cubicBezTo>
                    <a:pt x="375" y="7"/>
                    <a:pt x="375" y="7"/>
                    <a:pt x="375" y="7"/>
                  </a:cubicBezTo>
                  <a:cubicBezTo>
                    <a:pt x="375" y="7"/>
                    <a:pt x="375" y="9"/>
                    <a:pt x="375" y="13"/>
                  </a:cubicBezTo>
                  <a:cubicBezTo>
                    <a:pt x="371" y="13"/>
                    <a:pt x="371" y="13"/>
                    <a:pt x="371" y="13"/>
                  </a:cubicBezTo>
                  <a:cubicBezTo>
                    <a:pt x="371" y="9"/>
                    <a:pt x="371" y="4"/>
                    <a:pt x="371" y="1"/>
                  </a:cubicBezTo>
                  <a:cubicBezTo>
                    <a:pt x="371" y="1"/>
                    <a:pt x="371" y="1"/>
                    <a:pt x="371" y="1"/>
                  </a:cubicBezTo>
                  <a:cubicBezTo>
                    <a:pt x="379" y="1"/>
                    <a:pt x="387" y="1"/>
                    <a:pt x="394" y="1"/>
                  </a:cubicBezTo>
                  <a:cubicBezTo>
                    <a:pt x="401" y="1"/>
                    <a:pt x="409" y="1"/>
                    <a:pt x="418" y="1"/>
                  </a:cubicBezTo>
                  <a:cubicBezTo>
                    <a:pt x="419" y="1"/>
                    <a:pt x="419" y="1"/>
                    <a:pt x="419" y="1"/>
                  </a:cubicBezTo>
                  <a:cubicBezTo>
                    <a:pt x="418" y="5"/>
                    <a:pt x="418" y="9"/>
                    <a:pt x="418" y="13"/>
                  </a:cubicBezTo>
                  <a:cubicBezTo>
                    <a:pt x="415" y="13"/>
                    <a:pt x="415" y="13"/>
                    <a:pt x="415" y="13"/>
                  </a:cubicBezTo>
                  <a:cubicBezTo>
                    <a:pt x="414" y="9"/>
                    <a:pt x="414" y="7"/>
                    <a:pt x="414" y="6"/>
                  </a:cubicBezTo>
                  <a:cubicBezTo>
                    <a:pt x="414" y="6"/>
                    <a:pt x="413" y="6"/>
                    <a:pt x="413" y="6"/>
                  </a:cubicBezTo>
                  <a:cubicBezTo>
                    <a:pt x="411" y="6"/>
                    <a:pt x="407" y="5"/>
                    <a:pt x="401" y="5"/>
                  </a:cubicBezTo>
                  <a:cubicBezTo>
                    <a:pt x="401" y="5"/>
                    <a:pt x="400" y="6"/>
                    <a:pt x="400" y="6"/>
                  </a:cubicBezTo>
                  <a:cubicBezTo>
                    <a:pt x="400" y="6"/>
                    <a:pt x="400" y="6"/>
                    <a:pt x="400" y="8"/>
                  </a:cubicBezTo>
                  <a:cubicBezTo>
                    <a:pt x="400" y="32"/>
                    <a:pt x="400" y="32"/>
                    <a:pt x="400" y="32"/>
                  </a:cubicBezTo>
                  <a:cubicBezTo>
                    <a:pt x="400" y="39"/>
                    <a:pt x="400" y="44"/>
                    <a:pt x="400" y="45"/>
                  </a:cubicBezTo>
                  <a:cubicBezTo>
                    <a:pt x="400" y="47"/>
                    <a:pt x="401" y="48"/>
                    <a:pt x="401" y="48"/>
                  </a:cubicBezTo>
                  <a:cubicBezTo>
                    <a:pt x="401" y="49"/>
                    <a:pt x="403" y="49"/>
                    <a:pt x="407" y="49"/>
                  </a:cubicBezTo>
                  <a:cubicBezTo>
                    <a:pt x="407" y="52"/>
                    <a:pt x="407" y="52"/>
                    <a:pt x="407" y="52"/>
                  </a:cubicBezTo>
                  <a:cubicBezTo>
                    <a:pt x="403" y="52"/>
                    <a:pt x="399" y="52"/>
                    <a:pt x="395" y="52"/>
                  </a:cubicBezTo>
                  <a:moveTo>
                    <a:pt x="354" y="52"/>
                  </a:moveTo>
                  <a:cubicBezTo>
                    <a:pt x="350" y="52"/>
                    <a:pt x="346" y="52"/>
                    <a:pt x="342" y="52"/>
                  </a:cubicBezTo>
                  <a:cubicBezTo>
                    <a:pt x="342" y="49"/>
                    <a:pt x="342" y="49"/>
                    <a:pt x="342" y="49"/>
                  </a:cubicBezTo>
                  <a:cubicBezTo>
                    <a:pt x="345" y="49"/>
                    <a:pt x="347" y="49"/>
                    <a:pt x="347" y="48"/>
                  </a:cubicBezTo>
                  <a:cubicBezTo>
                    <a:pt x="347" y="48"/>
                    <a:pt x="348" y="48"/>
                    <a:pt x="348" y="47"/>
                  </a:cubicBezTo>
                  <a:cubicBezTo>
                    <a:pt x="348" y="47"/>
                    <a:pt x="347" y="45"/>
                    <a:pt x="346" y="43"/>
                  </a:cubicBezTo>
                  <a:cubicBezTo>
                    <a:pt x="344" y="36"/>
                    <a:pt x="344" y="36"/>
                    <a:pt x="344" y="36"/>
                  </a:cubicBezTo>
                  <a:cubicBezTo>
                    <a:pt x="341" y="36"/>
                    <a:pt x="337" y="36"/>
                    <a:pt x="334" y="36"/>
                  </a:cubicBezTo>
                  <a:cubicBezTo>
                    <a:pt x="330" y="36"/>
                    <a:pt x="327" y="36"/>
                    <a:pt x="325" y="36"/>
                  </a:cubicBezTo>
                  <a:cubicBezTo>
                    <a:pt x="323" y="41"/>
                    <a:pt x="323" y="41"/>
                    <a:pt x="323" y="41"/>
                  </a:cubicBezTo>
                  <a:cubicBezTo>
                    <a:pt x="323" y="42"/>
                    <a:pt x="322" y="43"/>
                    <a:pt x="321" y="46"/>
                  </a:cubicBezTo>
                  <a:cubicBezTo>
                    <a:pt x="321" y="46"/>
                    <a:pt x="321" y="47"/>
                    <a:pt x="321" y="47"/>
                  </a:cubicBezTo>
                  <a:cubicBezTo>
                    <a:pt x="321" y="47"/>
                    <a:pt x="321" y="48"/>
                    <a:pt x="322" y="48"/>
                  </a:cubicBezTo>
                  <a:cubicBezTo>
                    <a:pt x="322" y="48"/>
                    <a:pt x="324" y="49"/>
                    <a:pt x="327" y="49"/>
                  </a:cubicBezTo>
                  <a:cubicBezTo>
                    <a:pt x="327" y="52"/>
                    <a:pt x="327" y="52"/>
                    <a:pt x="327" y="52"/>
                  </a:cubicBezTo>
                  <a:cubicBezTo>
                    <a:pt x="325" y="52"/>
                    <a:pt x="322" y="52"/>
                    <a:pt x="318" y="52"/>
                  </a:cubicBezTo>
                  <a:cubicBezTo>
                    <a:pt x="315" y="52"/>
                    <a:pt x="312" y="52"/>
                    <a:pt x="310" y="52"/>
                  </a:cubicBezTo>
                  <a:cubicBezTo>
                    <a:pt x="310" y="49"/>
                    <a:pt x="310" y="49"/>
                    <a:pt x="310" y="49"/>
                  </a:cubicBezTo>
                  <a:cubicBezTo>
                    <a:pt x="312" y="49"/>
                    <a:pt x="314" y="48"/>
                    <a:pt x="314" y="48"/>
                  </a:cubicBezTo>
                  <a:cubicBezTo>
                    <a:pt x="315" y="48"/>
                    <a:pt x="315" y="47"/>
                    <a:pt x="316" y="45"/>
                  </a:cubicBezTo>
                  <a:cubicBezTo>
                    <a:pt x="318" y="42"/>
                    <a:pt x="319" y="38"/>
                    <a:pt x="322" y="32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40" y="0"/>
                    <a:pt x="340" y="0"/>
                    <a:pt x="340" y="0"/>
                  </a:cubicBezTo>
                  <a:cubicBezTo>
                    <a:pt x="357" y="40"/>
                    <a:pt x="357" y="40"/>
                    <a:pt x="357" y="40"/>
                  </a:cubicBezTo>
                  <a:cubicBezTo>
                    <a:pt x="359" y="45"/>
                    <a:pt x="360" y="47"/>
                    <a:pt x="361" y="48"/>
                  </a:cubicBezTo>
                  <a:cubicBezTo>
                    <a:pt x="361" y="48"/>
                    <a:pt x="363" y="49"/>
                    <a:pt x="365" y="49"/>
                  </a:cubicBezTo>
                  <a:cubicBezTo>
                    <a:pt x="365" y="52"/>
                    <a:pt x="365" y="52"/>
                    <a:pt x="365" y="52"/>
                  </a:cubicBezTo>
                  <a:cubicBezTo>
                    <a:pt x="361" y="52"/>
                    <a:pt x="358" y="52"/>
                    <a:pt x="354" y="52"/>
                  </a:cubicBezTo>
                  <a:moveTo>
                    <a:pt x="326" y="32"/>
                  </a:moveTo>
                  <a:cubicBezTo>
                    <a:pt x="329" y="32"/>
                    <a:pt x="331" y="32"/>
                    <a:pt x="334" y="32"/>
                  </a:cubicBezTo>
                  <a:cubicBezTo>
                    <a:pt x="337" y="32"/>
                    <a:pt x="339" y="32"/>
                    <a:pt x="342" y="32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26" y="32"/>
                    <a:pt x="326" y="32"/>
                    <a:pt x="326" y="32"/>
                  </a:cubicBezTo>
                  <a:moveTo>
                    <a:pt x="279" y="52"/>
                  </a:moveTo>
                  <a:cubicBezTo>
                    <a:pt x="274" y="52"/>
                    <a:pt x="270" y="52"/>
                    <a:pt x="267" y="52"/>
                  </a:cubicBezTo>
                  <a:cubicBezTo>
                    <a:pt x="267" y="49"/>
                    <a:pt x="267" y="49"/>
                    <a:pt x="267" y="49"/>
                  </a:cubicBezTo>
                  <a:cubicBezTo>
                    <a:pt x="268" y="49"/>
                    <a:pt x="269" y="49"/>
                    <a:pt x="271" y="49"/>
                  </a:cubicBezTo>
                  <a:cubicBezTo>
                    <a:pt x="272" y="49"/>
                    <a:pt x="272" y="48"/>
                    <a:pt x="272" y="48"/>
                  </a:cubicBezTo>
                  <a:cubicBezTo>
                    <a:pt x="273" y="48"/>
                    <a:pt x="273" y="47"/>
                    <a:pt x="273" y="47"/>
                  </a:cubicBezTo>
                  <a:cubicBezTo>
                    <a:pt x="273" y="46"/>
                    <a:pt x="273" y="42"/>
                    <a:pt x="273" y="35"/>
                  </a:cubicBezTo>
                  <a:cubicBezTo>
                    <a:pt x="273" y="30"/>
                    <a:pt x="274" y="25"/>
                    <a:pt x="274" y="21"/>
                  </a:cubicBezTo>
                  <a:cubicBezTo>
                    <a:pt x="274" y="11"/>
                    <a:pt x="273" y="6"/>
                    <a:pt x="273" y="6"/>
                  </a:cubicBezTo>
                  <a:cubicBezTo>
                    <a:pt x="273" y="6"/>
                    <a:pt x="273" y="5"/>
                    <a:pt x="271" y="5"/>
                  </a:cubicBezTo>
                  <a:cubicBezTo>
                    <a:pt x="267" y="5"/>
                    <a:pt x="264" y="6"/>
                    <a:pt x="262" y="6"/>
                  </a:cubicBezTo>
                  <a:cubicBezTo>
                    <a:pt x="261" y="6"/>
                    <a:pt x="260" y="6"/>
                    <a:pt x="260" y="6"/>
                  </a:cubicBezTo>
                  <a:cubicBezTo>
                    <a:pt x="259" y="7"/>
                    <a:pt x="259" y="7"/>
                    <a:pt x="259" y="7"/>
                  </a:cubicBezTo>
                  <a:cubicBezTo>
                    <a:pt x="259" y="7"/>
                    <a:pt x="259" y="9"/>
                    <a:pt x="259" y="13"/>
                  </a:cubicBezTo>
                  <a:cubicBezTo>
                    <a:pt x="255" y="13"/>
                    <a:pt x="255" y="13"/>
                    <a:pt x="255" y="13"/>
                  </a:cubicBezTo>
                  <a:cubicBezTo>
                    <a:pt x="256" y="9"/>
                    <a:pt x="255" y="4"/>
                    <a:pt x="255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63" y="1"/>
                    <a:pt x="271" y="1"/>
                    <a:pt x="278" y="1"/>
                  </a:cubicBezTo>
                  <a:cubicBezTo>
                    <a:pt x="285" y="1"/>
                    <a:pt x="293" y="1"/>
                    <a:pt x="302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302" y="5"/>
                    <a:pt x="302" y="9"/>
                    <a:pt x="302" y="13"/>
                  </a:cubicBezTo>
                  <a:cubicBezTo>
                    <a:pt x="299" y="13"/>
                    <a:pt x="299" y="13"/>
                    <a:pt x="299" y="13"/>
                  </a:cubicBezTo>
                  <a:cubicBezTo>
                    <a:pt x="298" y="9"/>
                    <a:pt x="298" y="7"/>
                    <a:pt x="298" y="6"/>
                  </a:cubicBezTo>
                  <a:cubicBezTo>
                    <a:pt x="298" y="6"/>
                    <a:pt x="297" y="6"/>
                    <a:pt x="297" y="6"/>
                  </a:cubicBezTo>
                  <a:cubicBezTo>
                    <a:pt x="295" y="6"/>
                    <a:pt x="291" y="5"/>
                    <a:pt x="285" y="5"/>
                  </a:cubicBezTo>
                  <a:cubicBezTo>
                    <a:pt x="285" y="5"/>
                    <a:pt x="284" y="6"/>
                    <a:pt x="284" y="6"/>
                  </a:cubicBezTo>
                  <a:cubicBezTo>
                    <a:pt x="284" y="6"/>
                    <a:pt x="284" y="6"/>
                    <a:pt x="284" y="8"/>
                  </a:cubicBezTo>
                  <a:cubicBezTo>
                    <a:pt x="284" y="32"/>
                    <a:pt x="284" y="32"/>
                    <a:pt x="284" y="32"/>
                  </a:cubicBezTo>
                  <a:cubicBezTo>
                    <a:pt x="284" y="39"/>
                    <a:pt x="284" y="44"/>
                    <a:pt x="284" y="45"/>
                  </a:cubicBezTo>
                  <a:cubicBezTo>
                    <a:pt x="284" y="47"/>
                    <a:pt x="285" y="48"/>
                    <a:pt x="285" y="48"/>
                  </a:cubicBezTo>
                  <a:cubicBezTo>
                    <a:pt x="285" y="49"/>
                    <a:pt x="287" y="49"/>
                    <a:pt x="291" y="49"/>
                  </a:cubicBezTo>
                  <a:cubicBezTo>
                    <a:pt x="291" y="52"/>
                    <a:pt x="291" y="52"/>
                    <a:pt x="291" y="52"/>
                  </a:cubicBezTo>
                  <a:cubicBezTo>
                    <a:pt x="287" y="52"/>
                    <a:pt x="283" y="52"/>
                    <a:pt x="279" y="52"/>
                  </a:cubicBezTo>
                  <a:moveTo>
                    <a:pt x="158" y="52"/>
                  </a:moveTo>
                  <a:cubicBezTo>
                    <a:pt x="157" y="52"/>
                    <a:pt x="153" y="52"/>
                    <a:pt x="145" y="52"/>
                  </a:cubicBezTo>
                  <a:cubicBezTo>
                    <a:pt x="145" y="49"/>
                    <a:pt x="145" y="49"/>
                    <a:pt x="145" y="49"/>
                  </a:cubicBezTo>
                  <a:cubicBezTo>
                    <a:pt x="148" y="49"/>
                    <a:pt x="150" y="49"/>
                    <a:pt x="150" y="48"/>
                  </a:cubicBezTo>
                  <a:cubicBezTo>
                    <a:pt x="150" y="48"/>
                    <a:pt x="151" y="48"/>
                    <a:pt x="151" y="48"/>
                  </a:cubicBezTo>
                  <a:cubicBezTo>
                    <a:pt x="151" y="47"/>
                    <a:pt x="151" y="45"/>
                    <a:pt x="151" y="40"/>
                  </a:cubicBezTo>
                  <a:cubicBezTo>
                    <a:pt x="151" y="36"/>
                    <a:pt x="151" y="31"/>
                    <a:pt x="151" y="27"/>
                  </a:cubicBezTo>
                  <a:cubicBezTo>
                    <a:pt x="151" y="19"/>
                    <a:pt x="151" y="14"/>
                    <a:pt x="151" y="10"/>
                  </a:cubicBezTo>
                  <a:cubicBezTo>
                    <a:pt x="151" y="7"/>
                    <a:pt x="151" y="5"/>
                    <a:pt x="150" y="5"/>
                  </a:cubicBezTo>
                  <a:cubicBezTo>
                    <a:pt x="150" y="4"/>
                    <a:pt x="149" y="4"/>
                    <a:pt x="147" y="4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9" y="1"/>
                    <a:pt x="149" y="1"/>
                    <a:pt x="149" y="1"/>
                  </a:cubicBezTo>
                  <a:cubicBezTo>
                    <a:pt x="152" y="1"/>
                    <a:pt x="154" y="1"/>
                    <a:pt x="155" y="1"/>
                  </a:cubicBezTo>
                  <a:cubicBezTo>
                    <a:pt x="157" y="1"/>
                    <a:pt x="161" y="1"/>
                    <a:pt x="165" y="1"/>
                  </a:cubicBezTo>
                  <a:cubicBezTo>
                    <a:pt x="168" y="1"/>
                    <a:pt x="170" y="1"/>
                    <a:pt x="171" y="1"/>
                  </a:cubicBezTo>
                  <a:cubicBezTo>
                    <a:pt x="175" y="1"/>
                    <a:pt x="178" y="1"/>
                    <a:pt x="181" y="2"/>
                  </a:cubicBezTo>
                  <a:cubicBezTo>
                    <a:pt x="183" y="3"/>
                    <a:pt x="184" y="4"/>
                    <a:pt x="185" y="6"/>
                  </a:cubicBezTo>
                  <a:cubicBezTo>
                    <a:pt x="186" y="7"/>
                    <a:pt x="187" y="9"/>
                    <a:pt x="187" y="12"/>
                  </a:cubicBezTo>
                  <a:cubicBezTo>
                    <a:pt x="187" y="16"/>
                    <a:pt x="185" y="20"/>
                    <a:pt x="182" y="23"/>
                  </a:cubicBezTo>
                  <a:cubicBezTo>
                    <a:pt x="179" y="26"/>
                    <a:pt x="175" y="28"/>
                    <a:pt x="170" y="28"/>
                  </a:cubicBezTo>
                  <a:cubicBezTo>
                    <a:pt x="169" y="28"/>
                    <a:pt x="169" y="28"/>
                    <a:pt x="168" y="28"/>
                  </a:cubicBezTo>
                  <a:cubicBezTo>
                    <a:pt x="167" y="28"/>
                    <a:pt x="166" y="28"/>
                    <a:pt x="166" y="27"/>
                  </a:cubicBezTo>
                  <a:cubicBezTo>
                    <a:pt x="165" y="27"/>
                    <a:pt x="165" y="26"/>
                    <a:pt x="164" y="25"/>
                  </a:cubicBezTo>
                  <a:cubicBezTo>
                    <a:pt x="165" y="24"/>
                    <a:pt x="165" y="24"/>
                    <a:pt x="165" y="24"/>
                  </a:cubicBezTo>
                  <a:cubicBezTo>
                    <a:pt x="166" y="24"/>
                    <a:pt x="166" y="24"/>
                    <a:pt x="167" y="24"/>
                  </a:cubicBezTo>
                  <a:cubicBezTo>
                    <a:pt x="167" y="24"/>
                    <a:pt x="167" y="24"/>
                    <a:pt x="168" y="24"/>
                  </a:cubicBezTo>
                  <a:cubicBezTo>
                    <a:pt x="170" y="24"/>
                    <a:pt x="172" y="23"/>
                    <a:pt x="174" y="22"/>
                  </a:cubicBezTo>
                  <a:cubicBezTo>
                    <a:pt x="175" y="20"/>
                    <a:pt x="176" y="18"/>
                    <a:pt x="176" y="15"/>
                  </a:cubicBezTo>
                  <a:cubicBezTo>
                    <a:pt x="176" y="11"/>
                    <a:pt x="175" y="9"/>
                    <a:pt x="174" y="7"/>
                  </a:cubicBezTo>
                  <a:cubicBezTo>
                    <a:pt x="172" y="5"/>
                    <a:pt x="170" y="4"/>
                    <a:pt x="167" y="4"/>
                  </a:cubicBezTo>
                  <a:cubicBezTo>
                    <a:pt x="165" y="4"/>
                    <a:pt x="164" y="5"/>
                    <a:pt x="162" y="5"/>
                  </a:cubicBezTo>
                  <a:cubicBezTo>
                    <a:pt x="162" y="13"/>
                    <a:pt x="162" y="19"/>
                    <a:pt x="162" y="24"/>
                  </a:cubicBezTo>
                  <a:cubicBezTo>
                    <a:pt x="162" y="26"/>
                    <a:pt x="162" y="32"/>
                    <a:pt x="162" y="41"/>
                  </a:cubicBezTo>
                  <a:cubicBezTo>
                    <a:pt x="162" y="45"/>
                    <a:pt x="162" y="47"/>
                    <a:pt x="162" y="47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4" y="49"/>
                    <a:pt x="166" y="49"/>
                    <a:pt x="169" y="49"/>
                  </a:cubicBezTo>
                  <a:cubicBezTo>
                    <a:pt x="169" y="52"/>
                    <a:pt x="169" y="52"/>
                    <a:pt x="169" y="52"/>
                  </a:cubicBezTo>
                  <a:cubicBezTo>
                    <a:pt x="165" y="52"/>
                    <a:pt x="161" y="52"/>
                    <a:pt x="158" y="52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0"/>
            <p:cNvSpPr>
              <a:spLocks/>
            </p:cNvSpPr>
            <p:nvPr/>
          </p:nvSpPr>
          <p:spPr bwMode="auto">
            <a:xfrm>
              <a:off x="2155" y="559"/>
              <a:ext cx="108" cy="116"/>
            </a:xfrm>
            <a:custGeom>
              <a:avLst/>
              <a:gdLst>
                <a:gd name="T0" fmla="*/ 12 w 83"/>
                <a:gd name="T1" fmla="*/ 68 h 79"/>
                <a:gd name="T2" fmla="*/ 0 w 83"/>
                <a:gd name="T3" fmla="*/ 40 h 79"/>
                <a:gd name="T4" fmla="*/ 12 w 83"/>
                <a:gd name="T5" fmla="*/ 11 h 79"/>
                <a:gd name="T6" fmla="*/ 48 w 83"/>
                <a:gd name="T7" fmla="*/ 0 h 79"/>
                <a:gd name="T8" fmla="*/ 63 w 83"/>
                <a:gd name="T9" fmla="*/ 1 h 79"/>
                <a:gd name="T10" fmla="*/ 77 w 83"/>
                <a:gd name="T11" fmla="*/ 5 h 79"/>
                <a:gd name="T12" fmla="*/ 78 w 83"/>
                <a:gd name="T13" fmla="*/ 6 h 79"/>
                <a:gd name="T14" fmla="*/ 75 w 83"/>
                <a:gd name="T15" fmla="*/ 23 h 79"/>
                <a:gd name="T16" fmla="*/ 71 w 83"/>
                <a:gd name="T17" fmla="*/ 23 h 79"/>
                <a:gd name="T18" fmla="*/ 70 w 83"/>
                <a:gd name="T19" fmla="*/ 14 h 79"/>
                <a:gd name="T20" fmla="*/ 61 w 83"/>
                <a:gd name="T21" fmla="*/ 8 h 79"/>
                <a:gd name="T22" fmla="*/ 48 w 83"/>
                <a:gd name="T23" fmla="*/ 6 h 79"/>
                <a:gd name="T24" fmla="*/ 25 w 83"/>
                <a:gd name="T25" fmla="*/ 15 h 79"/>
                <a:gd name="T26" fmla="*/ 17 w 83"/>
                <a:gd name="T27" fmla="*/ 38 h 79"/>
                <a:gd name="T28" fmla="*/ 26 w 83"/>
                <a:gd name="T29" fmla="*/ 64 h 79"/>
                <a:gd name="T30" fmla="*/ 48 w 83"/>
                <a:gd name="T31" fmla="*/ 73 h 79"/>
                <a:gd name="T32" fmla="*/ 62 w 83"/>
                <a:gd name="T33" fmla="*/ 70 h 79"/>
                <a:gd name="T34" fmla="*/ 63 w 83"/>
                <a:gd name="T35" fmla="*/ 62 h 79"/>
                <a:gd name="T36" fmla="*/ 62 w 83"/>
                <a:gd name="T37" fmla="*/ 53 h 79"/>
                <a:gd name="T38" fmla="*/ 50 w 83"/>
                <a:gd name="T39" fmla="*/ 51 h 79"/>
                <a:gd name="T40" fmla="*/ 50 w 83"/>
                <a:gd name="T41" fmla="*/ 47 h 79"/>
                <a:gd name="T42" fmla="*/ 68 w 83"/>
                <a:gd name="T43" fmla="*/ 47 h 79"/>
                <a:gd name="T44" fmla="*/ 83 w 83"/>
                <a:gd name="T45" fmla="*/ 47 h 79"/>
                <a:gd name="T46" fmla="*/ 83 w 83"/>
                <a:gd name="T47" fmla="*/ 50 h 79"/>
                <a:gd name="T48" fmla="*/ 79 w 83"/>
                <a:gd name="T49" fmla="*/ 52 h 79"/>
                <a:gd name="T50" fmla="*/ 78 w 83"/>
                <a:gd name="T51" fmla="*/ 62 h 79"/>
                <a:gd name="T52" fmla="*/ 79 w 83"/>
                <a:gd name="T53" fmla="*/ 73 h 79"/>
                <a:gd name="T54" fmla="*/ 61 w 83"/>
                <a:gd name="T55" fmla="*/ 78 h 79"/>
                <a:gd name="T56" fmla="*/ 45 w 83"/>
                <a:gd name="T57" fmla="*/ 79 h 79"/>
                <a:gd name="T58" fmla="*/ 12 w 83"/>
                <a:gd name="T59" fmla="*/ 6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3" h="79">
                  <a:moveTo>
                    <a:pt x="12" y="68"/>
                  </a:moveTo>
                  <a:cubicBezTo>
                    <a:pt x="4" y="61"/>
                    <a:pt x="0" y="51"/>
                    <a:pt x="0" y="40"/>
                  </a:cubicBezTo>
                  <a:cubicBezTo>
                    <a:pt x="0" y="28"/>
                    <a:pt x="4" y="18"/>
                    <a:pt x="12" y="11"/>
                  </a:cubicBezTo>
                  <a:cubicBezTo>
                    <a:pt x="21" y="4"/>
                    <a:pt x="32" y="0"/>
                    <a:pt x="48" y="0"/>
                  </a:cubicBezTo>
                  <a:cubicBezTo>
                    <a:pt x="53" y="0"/>
                    <a:pt x="58" y="0"/>
                    <a:pt x="63" y="1"/>
                  </a:cubicBezTo>
                  <a:cubicBezTo>
                    <a:pt x="68" y="2"/>
                    <a:pt x="73" y="3"/>
                    <a:pt x="77" y="5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11"/>
                    <a:pt x="76" y="16"/>
                    <a:pt x="75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0"/>
                    <a:pt x="70" y="17"/>
                    <a:pt x="70" y="14"/>
                  </a:cubicBezTo>
                  <a:cubicBezTo>
                    <a:pt x="68" y="11"/>
                    <a:pt x="65" y="9"/>
                    <a:pt x="61" y="8"/>
                  </a:cubicBezTo>
                  <a:cubicBezTo>
                    <a:pt x="57" y="7"/>
                    <a:pt x="53" y="6"/>
                    <a:pt x="48" y="6"/>
                  </a:cubicBezTo>
                  <a:cubicBezTo>
                    <a:pt x="39" y="6"/>
                    <a:pt x="31" y="9"/>
                    <a:pt x="25" y="15"/>
                  </a:cubicBezTo>
                  <a:cubicBezTo>
                    <a:pt x="20" y="20"/>
                    <a:pt x="17" y="28"/>
                    <a:pt x="17" y="38"/>
                  </a:cubicBezTo>
                  <a:cubicBezTo>
                    <a:pt x="17" y="49"/>
                    <a:pt x="20" y="57"/>
                    <a:pt x="26" y="64"/>
                  </a:cubicBezTo>
                  <a:cubicBezTo>
                    <a:pt x="32" y="70"/>
                    <a:pt x="39" y="73"/>
                    <a:pt x="48" y="73"/>
                  </a:cubicBezTo>
                  <a:cubicBezTo>
                    <a:pt x="52" y="73"/>
                    <a:pt x="57" y="72"/>
                    <a:pt x="62" y="70"/>
                  </a:cubicBezTo>
                  <a:cubicBezTo>
                    <a:pt x="63" y="67"/>
                    <a:pt x="63" y="65"/>
                    <a:pt x="63" y="62"/>
                  </a:cubicBezTo>
                  <a:cubicBezTo>
                    <a:pt x="63" y="56"/>
                    <a:pt x="62" y="53"/>
                    <a:pt x="62" y="53"/>
                  </a:cubicBezTo>
                  <a:cubicBezTo>
                    <a:pt x="61" y="52"/>
                    <a:pt x="57" y="52"/>
                    <a:pt x="50" y="51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57" y="47"/>
                    <a:pt x="63" y="47"/>
                    <a:pt x="68" y="47"/>
                  </a:cubicBezTo>
                  <a:cubicBezTo>
                    <a:pt x="73" y="47"/>
                    <a:pt x="78" y="47"/>
                    <a:pt x="83" y="47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82" y="51"/>
                    <a:pt x="80" y="51"/>
                    <a:pt x="79" y="52"/>
                  </a:cubicBezTo>
                  <a:cubicBezTo>
                    <a:pt x="78" y="56"/>
                    <a:pt x="78" y="59"/>
                    <a:pt x="78" y="62"/>
                  </a:cubicBezTo>
                  <a:cubicBezTo>
                    <a:pt x="78" y="63"/>
                    <a:pt x="78" y="67"/>
                    <a:pt x="79" y="73"/>
                  </a:cubicBezTo>
                  <a:cubicBezTo>
                    <a:pt x="72" y="75"/>
                    <a:pt x="66" y="77"/>
                    <a:pt x="61" y="78"/>
                  </a:cubicBezTo>
                  <a:cubicBezTo>
                    <a:pt x="56" y="79"/>
                    <a:pt x="51" y="79"/>
                    <a:pt x="45" y="79"/>
                  </a:cubicBezTo>
                  <a:cubicBezTo>
                    <a:pt x="31" y="79"/>
                    <a:pt x="20" y="76"/>
                    <a:pt x="12" y="68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1"/>
            <p:cNvSpPr>
              <a:spLocks noEditPoints="1"/>
            </p:cNvSpPr>
            <p:nvPr/>
          </p:nvSpPr>
          <p:spPr bwMode="auto">
            <a:xfrm>
              <a:off x="2281" y="597"/>
              <a:ext cx="297" cy="78"/>
            </a:xfrm>
            <a:custGeom>
              <a:avLst/>
              <a:gdLst>
                <a:gd name="T0" fmla="*/ 130 w 229"/>
                <a:gd name="T1" fmla="*/ 35 h 53"/>
                <a:gd name="T2" fmla="*/ 129 w 229"/>
                <a:gd name="T3" fmla="*/ 5 h 53"/>
                <a:gd name="T4" fmla="*/ 124 w 229"/>
                <a:gd name="T5" fmla="*/ 1 h 53"/>
                <a:gd name="T6" fmla="*/ 147 w 229"/>
                <a:gd name="T7" fmla="*/ 4 h 53"/>
                <a:gd name="T8" fmla="*/ 141 w 229"/>
                <a:gd name="T9" fmla="*/ 7 h 53"/>
                <a:gd name="T10" fmla="*/ 142 w 229"/>
                <a:gd name="T11" fmla="*/ 41 h 53"/>
                <a:gd name="T12" fmla="*/ 163 w 229"/>
                <a:gd name="T13" fmla="*/ 45 h 53"/>
                <a:gd name="T14" fmla="*/ 168 w 229"/>
                <a:gd name="T15" fmla="*/ 11 h 53"/>
                <a:gd name="T16" fmla="*/ 161 w 229"/>
                <a:gd name="T17" fmla="*/ 4 h 53"/>
                <a:gd name="T18" fmla="*/ 178 w 229"/>
                <a:gd name="T19" fmla="*/ 1 h 53"/>
                <a:gd name="T20" fmla="*/ 173 w 229"/>
                <a:gd name="T21" fmla="*/ 9 h 53"/>
                <a:gd name="T22" fmla="*/ 170 w 229"/>
                <a:gd name="T23" fmla="*/ 45 h 53"/>
                <a:gd name="T24" fmla="*/ 139 w 229"/>
                <a:gd name="T25" fmla="*/ 51 h 53"/>
                <a:gd name="T26" fmla="*/ 62 w 229"/>
                <a:gd name="T27" fmla="*/ 12 h 53"/>
                <a:gd name="T28" fmla="*/ 103 w 229"/>
                <a:gd name="T29" fmla="*/ 3 h 53"/>
                <a:gd name="T30" fmla="*/ 111 w 229"/>
                <a:gd name="T31" fmla="*/ 40 h 53"/>
                <a:gd name="T32" fmla="*/ 65 w 229"/>
                <a:gd name="T33" fmla="*/ 46 h 53"/>
                <a:gd name="T34" fmla="*/ 72 w 229"/>
                <a:gd name="T35" fmla="*/ 39 h 53"/>
                <a:gd name="T36" fmla="*/ 99 w 229"/>
                <a:gd name="T37" fmla="*/ 43 h 53"/>
                <a:gd name="T38" fmla="*/ 86 w 229"/>
                <a:gd name="T39" fmla="*/ 4 h 53"/>
                <a:gd name="T40" fmla="*/ 187 w 229"/>
                <a:gd name="T41" fmla="*/ 52 h 53"/>
                <a:gd name="T42" fmla="*/ 192 w 229"/>
                <a:gd name="T43" fmla="*/ 48 h 53"/>
                <a:gd name="T44" fmla="*/ 193 w 229"/>
                <a:gd name="T45" fmla="*/ 10 h 53"/>
                <a:gd name="T46" fmla="*/ 187 w 229"/>
                <a:gd name="T47" fmla="*/ 4 h 53"/>
                <a:gd name="T48" fmla="*/ 197 w 229"/>
                <a:gd name="T49" fmla="*/ 1 h 53"/>
                <a:gd name="T50" fmla="*/ 222 w 229"/>
                <a:gd name="T51" fmla="*/ 2 h 53"/>
                <a:gd name="T52" fmla="*/ 224 w 229"/>
                <a:gd name="T53" fmla="*/ 23 h 53"/>
                <a:gd name="T54" fmla="*/ 207 w 229"/>
                <a:gd name="T55" fmla="*/ 27 h 53"/>
                <a:gd name="T56" fmla="*/ 208 w 229"/>
                <a:gd name="T57" fmla="*/ 24 h 53"/>
                <a:gd name="T58" fmla="*/ 218 w 229"/>
                <a:gd name="T59" fmla="*/ 15 h 53"/>
                <a:gd name="T60" fmla="*/ 204 w 229"/>
                <a:gd name="T61" fmla="*/ 5 h 53"/>
                <a:gd name="T62" fmla="*/ 204 w 229"/>
                <a:gd name="T63" fmla="*/ 47 h 53"/>
                <a:gd name="T64" fmla="*/ 211 w 229"/>
                <a:gd name="T65" fmla="*/ 52 h 53"/>
                <a:gd name="T66" fmla="*/ 19 w 229"/>
                <a:gd name="T67" fmla="*/ 26 h 53"/>
                <a:gd name="T68" fmla="*/ 29 w 229"/>
                <a:gd name="T69" fmla="*/ 22 h 53"/>
                <a:gd name="T70" fmla="*/ 22 w 229"/>
                <a:gd name="T71" fmla="*/ 5 h 53"/>
                <a:gd name="T72" fmla="*/ 17 w 229"/>
                <a:gd name="T73" fmla="*/ 30 h 53"/>
                <a:gd name="T74" fmla="*/ 18 w 229"/>
                <a:gd name="T75" fmla="*/ 48 h 53"/>
                <a:gd name="T76" fmla="*/ 12 w 229"/>
                <a:gd name="T77" fmla="*/ 52 h 53"/>
                <a:gd name="T78" fmla="*/ 5 w 229"/>
                <a:gd name="T79" fmla="*/ 48 h 53"/>
                <a:gd name="T80" fmla="*/ 6 w 229"/>
                <a:gd name="T81" fmla="*/ 29 h 53"/>
                <a:gd name="T82" fmla="*/ 5 w 229"/>
                <a:gd name="T83" fmla="*/ 5 h 53"/>
                <a:gd name="T84" fmla="*/ 10 w 229"/>
                <a:gd name="T85" fmla="*/ 1 h 53"/>
                <a:gd name="T86" fmla="*/ 41 w 229"/>
                <a:gd name="T87" fmla="*/ 6 h 53"/>
                <a:gd name="T88" fmla="*/ 31 w 229"/>
                <a:gd name="T89" fmla="*/ 25 h 53"/>
                <a:gd name="T90" fmla="*/ 48 w 229"/>
                <a:gd name="T91" fmla="*/ 49 h 53"/>
                <a:gd name="T92" fmla="*/ 48 w 229"/>
                <a:gd name="T93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53">
                  <a:moveTo>
                    <a:pt x="139" y="51"/>
                  </a:moveTo>
                  <a:cubicBezTo>
                    <a:pt x="136" y="49"/>
                    <a:pt x="133" y="47"/>
                    <a:pt x="132" y="45"/>
                  </a:cubicBezTo>
                  <a:cubicBezTo>
                    <a:pt x="131" y="43"/>
                    <a:pt x="130" y="40"/>
                    <a:pt x="130" y="35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0" y="17"/>
                    <a:pt x="130" y="14"/>
                    <a:pt x="130" y="9"/>
                  </a:cubicBezTo>
                  <a:cubicBezTo>
                    <a:pt x="130" y="7"/>
                    <a:pt x="130" y="6"/>
                    <a:pt x="129" y="5"/>
                  </a:cubicBezTo>
                  <a:cubicBezTo>
                    <a:pt x="129" y="5"/>
                    <a:pt x="129" y="5"/>
                    <a:pt x="128" y="4"/>
                  </a:cubicBezTo>
                  <a:cubicBezTo>
                    <a:pt x="128" y="4"/>
                    <a:pt x="127" y="4"/>
                    <a:pt x="124" y="4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9" y="1"/>
                    <a:pt x="133" y="1"/>
                    <a:pt x="137" y="1"/>
                  </a:cubicBezTo>
                  <a:cubicBezTo>
                    <a:pt x="139" y="1"/>
                    <a:pt x="143" y="1"/>
                    <a:pt x="147" y="1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5" y="4"/>
                    <a:pt x="143" y="4"/>
                    <a:pt x="142" y="4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1" y="5"/>
                    <a:pt x="141" y="6"/>
                    <a:pt x="141" y="7"/>
                  </a:cubicBezTo>
                  <a:cubicBezTo>
                    <a:pt x="141" y="8"/>
                    <a:pt x="141" y="12"/>
                    <a:pt x="141" y="18"/>
                  </a:cubicBezTo>
                  <a:cubicBezTo>
                    <a:pt x="141" y="23"/>
                    <a:pt x="141" y="28"/>
                    <a:pt x="141" y="32"/>
                  </a:cubicBezTo>
                  <a:cubicBezTo>
                    <a:pt x="141" y="36"/>
                    <a:pt x="141" y="39"/>
                    <a:pt x="142" y="41"/>
                  </a:cubicBezTo>
                  <a:cubicBezTo>
                    <a:pt x="143" y="43"/>
                    <a:pt x="144" y="44"/>
                    <a:pt x="146" y="45"/>
                  </a:cubicBezTo>
                  <a:cubicBezTo>
                    <a:pt x="148" y="46"/>
                    <a:pt x="151" y="47"/>
                    <a:pt x="154" y="47"/>
                  </a:cubicBezTo>
                  <a:cubicBezTo>
                    <a:pt x="158" y="47"/>
                    <a:pt x="161" y="46"/>
                    <a:pt x="163" y="45"/>
                  </a:cubicBezTo>
                  <a:cubicBezTo>
                    <a:pt x="165" y="43"/>
                    <a:pt x="166" y="42"/>
                    <a:pt x="167" y="39"/>
                  </a:cubicBezTo>
                  <a:cubicBezTo>
                    <a:pt x="168" y="37"/>
                    <a:pt x="168" y="32"/>
                    <a:pt x="168" y="24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8" y="8"/>
                    <a:pt x="168" y="6"/>
                    <a:pt x="167" y="5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6" y="4"/>
                    <a:pt x="164" y="4"/>
                    <a:pt x="161" y="4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4" y="1"/>
                    <a:pt x="167" y="1"/>
                    <a:pt x="170" y="1"/>
                  </a:cubicBezTo>
                  <a:cubicBezTo>
                    <a:pt x="172" y="1"/>
                    <a:pt x="175" y="1"/>
                    <a:pt x="178" y="1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6" y="4"/>
                    <a:pt x="175" y="4"/>
                    <a:pt x="174" y="5"/>
                  </a:cubicBezTo>
                  <a:cubicBezTo>
                    <a:pt x="173" y="5"/>
                    <a:pt x="173" y="6"/>
                    <a:pt x="173" y="9"/>
                  </a:cubicBezTo>
                  <a:cubicBezTo>
                    <a:pt x="173" y="14"/>
                    <a:pt x="172" y="20"/>
                    <a:pt x="172" y="27"/>
                  </a:cubicBezTo>
                  <a:cubicBezTo>
                    <a:pt x="172" y="32"/>
                    <a:pt x="172" y="35"/>
                    <a:pt x="172" y="36"/>
                  </a:cubicBezTo>
                  <a:cubicBezTo>
                    <a:pt x="172" y="39"/>
                    <a:pt x="171" y="42"/>
                    <a:pt x="170" y="45"/>
                  </a:cubicBezTo>
                  <a:cubicBezTo>
                    <a:pt x="168" y="47"/>
                    <a:pt x="166" y="49"/>
                    <a:pt x="163" y="51"/>
                  </a:cubicBezTo>
                  <a:cubicBezTo>
                    <a:pt x="160" y="52"/>
                    <a:pt x="156" y="53"/>
                    <a:pt x="151" y="53"/>
                  </a:cubicBezTo>
                  <a:cubicBezTo>
                    <a:pt x="146" y="53"/>
                    <a:pt x="142" y="52"/>
                    <a:pt x="139" y="51"/>
                  </a:cubicBezTo>
                  <a:moveTo>
                    <a:pt x="65" y="46"/>
                  </a:moveTo>
                  <a:cubicBezTo>
                    <a:pt x="61" y="41"/>
                    <a:pt x="58" y="35"/>
                    <a:pt x="58" y="27"/>
                  </a:cubicBezTo>
                  <a:cubicBezTo>
                    <a:pt x="58" y="21"/>
                    <a:pt x="59" y="16"/>
                    <a:pt x="62" y="12"/>
                  </a:cubicBezTo>
                  <a:cubicBezTo>
                    <a:pt x="64" y="8"/>
                    <a:pt x="67" y="5"/>
                    <a:pt x="71" y="3"/>
                  </a:cubicBezTo>
                  <a:cubicBezTo>
                    <a:pt x="76" y="1"/>
                    <a:pt x="81" y="0"/>
                    <a:pt x="87" y="0"/>
                  </a:cubicBezTo>
                  <a:cubicBezTo>
                    <a:pt x="94" y="0"/>
                    <a:pt x="99" y="1"/>
                    <a:pt x="103" y="3"/>
                  </a:cubicBezTo>
                  <a:cubicBezTo>
                    <a:pt x="107" y="5"/>
                    <a:pt x="110" y="8"/>
                    <a:pt x="112" y="12"/>
                  </a:cubicBezTo>
                  <a:cubicBezTo>
                    <a:pt x="114" y="15"/>
                    <a:pt x="115" y="20"/>
                    <a:pt x="115" y="25"/>
                  </a:cubicBezTo>
                  <a:cubicBezTo>
                    <a:pt x="115" y="31"/>
                    <a:pt x="114" y="36"/>
                    <a:pt x="111" y="40"/>
                  </a:cubicBezTo>
                  <a:cubicBezTo>
                    <a:pt x="109" y="44"/>
                    <a:pt x="106" y="47"/>
                    <a:pt x="102" y="49"/>
                  </a:cubicBezTo>
                  <a:cubicBezTo>
                    <a:pt x="97" y="52"/>
                    <a:pt x="92" y="53"/>
                    <a:pt x="86" y="53"/>
                  </a:cubicBezTo>
                  <a:cubicBezTo>
                    <a:pt x="77" y="53"/>
                    <a:pt x="70" y="51"/>
                    <a:pt x="65" y="46"/>
                  </a:cubicBezTo>
                  <a:moveTo>
                    <a:pt x="74" y="9"/>
                  </a:moveTo>
                  <a:cubicBezTo>
                    <a:pt x="71" y="13"/>
                    <a:pt x="70" y="18"/>
                    <a:pt x="70" y="25"/>
                  </a:cubicBezTo>
                  <a:cubicBezTo>
                    <a:pt x="70" y="31"/>
                    <a:pt x="70" y="35"/>
                    <a:pt x="72" y="39"/>
                  </a:cubicBezTo>
                  <a:cubicBezTo>
                    <a:pt x="74" y="42"/>
                    <a:pt x="76" y="45"/>
                    <a:pt x="78" y="47"/>
                  </a:cubicBezTo>
                  <a:cubicBezTo>
                    <a:pt x="80" y="48"/>
                    <a:pt x="84" y="49"/>
                    <a:pt x="88" y="49"/>
                  </a:cubicBezTo>
                  <a:cubicBezTo>
                    <a:pt x="92" y="49"/>
                    <a:pt x="96" y="47"/>
                    <a:pt x="99" y="43"/>
                  </a:cubicBezTo>
                  <a:cubicBezTo>
                    <a:pt x="102" y="40"/>
                    <a:pt x="104" y="34"/>
                    <a:pt x="104" y="27"/>
                  </a:cubicBezTo>
                  <a:cubicBezTo>
                    <a:pt x="104" y="19"/>
                    <a:pt x="102" y="13"/>
                    <a:pt x="99" y="9"/>
                  </a:cubicBezTo>
                  <a:cubicBezTo>
                    <a:pt x="96" y="6"/>
                    <a:pt x="92" y="4"/>
                    <a:pt x="86" y="4"/>
                  </a:cubicBezTo>
                  <a:cubicBezTo>
                    <a:pt x="81" y="4"/>
                    <a:pt x="77" y="6"/>
                    <a:pt x="74" y="9"/>
                  </a:cubicBezTo>
                  <a:moveTo>
                    <a:pt x="200" y="52"/>
                  </a:moveTo>
                  <a:cubicBezTo>
                    <a:pt x="199" y="52"/>
                    <a:pt x="194" y="52"/>
                    <a:pt x="187" y="52"/>
                  </a:cubicBezTo>
                  <a:cubicBezTo>
                    <a:pt x="187" y="49"/>
                    <a:pt x="187" y="49"/>
                    <a:pt x="187" y="49"/>
                  </a:cubicBezTo>
                  <a:cubicBezTo>
                    <a:pt x="190" y="49"/>
                    <a:pt x="191" y="49"/>
                    <a:pt x="192" y="48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193" y="47"/>
                    <a:pt x="193" y="45"/>
                    <a:pt x="193" y="40"/>
                  </a:cubicBezTo>
                  <a:cubicBezTo>
                    <a:pt x="193" y="36"/>
                    <a:pt x="193" y="31"/>
                    <a:pt x="193" y="27"/>
                  </a:cubicBezTo>
                  <a:cubicBezTo>
                    <a:pt x="193" y="19"/>
                    <a:pt x="193" y="14"/>
                    <a:pt x="193" y="10"/>
                  </a:cubicBezTo>
                  <a:cubicBezTo>
                    <a:pt x="193" y="7"/>
                    <a:pt x="192" y="5"/>
                    <a:pt x="192" y="5"/>
                  </a:cubicBezTo>
                  <a:cubicBezTo>
                    <a:pt x="192" y="4"/>
                    <a:pt x="191" y="4"/>
                    <a:pt x="189" y="4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91" y="1"/>
                    <a:pt x="191" y="1"/>
                    <a:pt x="191" y="1"/>
                  </a:cubicBezTo>
                  <a:cubicBezTo>
                    <a:pt x="193" y="1"/>
                    <a:pt x="195" y="1"/>
                    <a:pt x="197" y="1"/>
                  </a:cubicBezTo>
                  <a:cubicBezTo>
                    <a:pt x="199" y="1"/>
                    <a:pt x="202" y="1"/>
                    <a:pt x="207" y="1"/>
                  </a:cubicBezTo>
                  <a:cubicBezTo>
                    <a:pt x="209" y="1"/>
                    <a:pt x="211" y="1"/>
                    <a:pt x="212" y="1"/>
                  </a:cubicBezTo>
                  <a:cubicBezTo>
                    <a:pt x="217" y="1"/>
                    <a:pt x="220" y="1"/>
                    <a:pt x="222" y="2"/>
                  </a:cubicBezTo>
                  <a:cubicBezTo>
                    <a:pt x="224" y="3"/>
                    <a:pt x="226" y="4"/>
                    <a:pt x="227" y="6"/>
                  </a:cubicBezTo>
                  <a:cubicBezTo>
                    <a:pt x="228" y="7"/>
                    <a:pt x="229" y="9"/>
                    <a:pt x="229" y="12"/>
                  </a:cubicBezTo>
                  <a:cubicBezTo>
                    <a:pt x="229" y="16"/>
                    <a:pt x="227" y="20"/>
                    <a:pt x="224" y="23"/>
                  </a:cubicBezTo>
                  <a:cubicBezTo>
                    <a:pt x="221" y="26"/>
                    <a:pt x="216" y="28"/>
                    <a:pt x="211" y="28"/>
                  </a:cubicBezTo>
                  <a:cubicBezTo>
                    <a:pt x="211" y="28"/>
                    <a:pt x="210" y="28"/>
                    <a:pt x="209" y="28"/>
                  </a:cubicBezTo>
                  <a:cubicBezTo>
                    <a:pt x="209" y="28"/>
                    <a:pt x="208" y="28"/>
                    <a:pt x="207" y="27"/>
                  </a:cubicBezTo>
                  <a:cubicBezTo>
                    <a:pt x="207" y="27"/>
                    <a:pt x="206" y="26"/>
                    <a:pt x="206" y="25"/>
                  </a:cubicBezTo>
                  <a:cubicBezTo>
                    <a:pt x="207" y="24"/>
                    <a:pt x="207" y="24"/>
                    <a:pt x="207" y="24"/>
                  </a:cubicBezTo>
                  <a:cubicBezTo>
                    <a:pt x="207" y="24"/>
                    <a:pt x="208" y="24"/>
                    <a:pt x="208" y="24"/>
                  </a:cubicBezTo>
                  <a:cubicBezTo>
                    <a:pt x="209" y="24"/>
                    <a:pt x="209" y="24"/>
                    <a:pt x="209" y="24"/>
                  </a:cubicBezTo>
                  <a:cubicBezTo>
                    <a:pt x="212" y="24"/>
                    <a:pt x="214" y="23"/>
                    <a:pt x="215" y="22"/>
                  </a:cubicBezTo>
                  <a:cubicBezTo>
                    <a:pt x="217" y="20"/>
                    <a:pt x="218" y="18"/>
                    <a:pt x="218" y="15"/>
                  </a:cubicBezTo>
                  <a:cubicBezTo>
                    <a:pt x="218" y="11"/>
                    <a:pt x="217" y="9"/>
                    <a:pt x="215" y="7"/>
                  </a:cubicBezTo>
                  <a:cubicBezTo>
                    <a:pt x="214" y="5"/>
                    <a:pt x="211" y="4"/>
                    <a:pt x="208" y="4"/>
                  </a:cubicBezTo>
                  <a:cubicBezTo>
                    <a:pt x="207" y="4"/>
                    <a:pt x="206" y="5"/>
                    <a:pt x="204" y="5"/>
                  </a:cubicBezTo>
                  <a:cubicBezTo>
                    <a:pt x="204" y="13"/>
                    <a:pt x="203" y="19"/>
                    <a:pt x="203" y="24"/>
                  </a:cubicBezTo>
                  <a:cubicBezTo>
                    <a:pt x="203" y="26"/>
                    <a:pt x="204" y="32"/>
                    <a:pt x="204" y="41"/>
                  </a:cubicBezTo>
                  <a:cubicBezTo>
                    <a:pt x="204" y="45"/>
                    <a:pt x="204" y="47"/>
                    <a:pt x="204" y="47"/>
                  </a:cubicBezTo>
                  <a:cubicBezTo>
                    <a:pt x="204" y="48"/>
                    <a:pt x="204" y="48"/>
                    <a:pt x="205" y="48"/>
                  </a:cubicBezTo>
                  <a:cubicBezTo>
                    <a:pt x="205" y="49"/>
                    <a:pt x="207" y="49"/>
                    <a:pt x="211" y="49"/>
                  </a:cubicBezTo>
                  <a:cubicBezTo>
                    <a:pt x="211" y="52"/>
                    <a:pt x="211" y="52"/>
                    <a:pt x="211" y="52"/>
                  </a:cubicBezTo>
                  <a:cubicBezTo>
                    <a:pt x="207" y="52"/>
                    <a:pt x="203" y="52"/>
                    <a:pt x="200" y="52"/>
                  </a:cubicBezTo>
                  <a:moveTo>
                    <a:pt x="27" y="37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5"/>
                    <a:pt x="27" y="24"/>
                    <a:pt x="29" y="22"/>
                  </a:cubicBezTo>
                  <a:cubicBezTo>
                    <a:pt x="31" y="20"/>
                    <a:pt x="32" y="18"/>
                    <a:pt x="32" y="14"/>
                  </a:cubicBezTo>
                  <a:cubicBezTo>
                    <a:pt x="32" y="11"/>
                    <a:pt x="31" y="9"/>
                    <a:pt x="30" y="7"/>
                  </a:cubicBezTo>
                  <a:cubicBezTo>
                    <a:pt x="28" y="6"/>
                    <a:pt x="25" y="5"/>
                    <a:pt x="22" y="5"/>
                  </a:cubicBezTo>
                  <a:cubicBezTo>
                    <a:pt x="21" y="5"/>
                    <a:pt x="19" y="5"/>
                    <a:pt x="17" y="5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33"/>
                    <a:pt x="17" y="37"/>
                    <a:pt x="17" y="42"/>
                  </a:cubicBezTo>
                  <a:cubicBezTo>
                    <a:pt x="17" y="45"/>
                    <a:pt x="17" y="47"/>
                    <a:pt x="18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9" y="49"/>
                    <a:pt x="21" y="49"/>
                    <a:pt x="23" y="49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19" y="52"/>
                    <a:pt x="15" y="52"/>
                    <a:pt x="12" y="52"/>
                  </a:cubicBezTo>
                  <a:cubicBezTo>
                    <a:pt x="8" y="52"/>
                    <a:pt x="4" y="52"/>
                    <a:pt x="0" y="5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3" y="49"/>
                    <a:pt x="5" y="49"/>
                    <a:pt x="5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7"/>
                    <a:pt x="6" y="45"/>
                    <a:pt x="6" y="42"/>
                  </a:cubicBezTo>
                  <a:cubicBezTo>
                    <a:pt x="6" y="37"/>
                    <a:pt x="6" y="32"/>
                    <a:pt x="6" y="29"/>
                  </a:cubicBezTo>
                  <a:cubicBezTo>
                    <a:pt x="6" y="25"/>
                    <a:pt x="6" y="20"/>
                    <a:pt x="6" y="14"/>
                  </a:cubicBezTo>
                  <a:cubicBezTo>
                    <a:pt x="6" y="9"/>
                    <a:pt x="6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4"/>
                    <a:pt x="3" y="4"/>
                    <a:pt x="0" y="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1"/>
                    <a:pt x="8" y="1"/>
                    <a:pt x="10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2" y="1"/>
                    <a:pt x="35" y="1"/>
                    <a:pt x="37" y="2"/>
                  </a:cubicBezTo>
                  <a:cubicBezTo>
                    <a:pt x="39" y="3"/>
                    <a:pt x="40" y="4"/>
                    <a:pt x="41" y="6"/>
                  </a:cubicBezTo>
                  <a:cubicBezTo>
                    <a:pt x="42" y="7"/>
                    <a:pt x="43" y="9"/>
                    <a:pt x="43" y="12"/>
                  </a:cubicBezTo>
                  <a:cubicBezTo>
                    <a:pt x="43" y="14"/>
                    <a:pt x="42" y="17"/>
                    <a:pt x="40" y="19"/>
                  </a:cubicBezTo>
                  <a:cubicBezTo>
                    <a:pt x="39" y="21"/>
                    <a:pt x="36" y="23"/>
                    <a:pt x="31" y="25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6" y="47"/>
                    <a:pt x="47" y="48"/>
                    <a:pt x="48" y="49"/>
                  </a:cubicBezTo>
                  <a:cubicBezTo>
                    <a:pt x="48" y="49"/>
                    <a:pt x="49" y="49"/>
                    <a:pt x="51" y="49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2" y="52"/>
                    <a:pt x="38" y="52"/>
                    <a:pt x="37" y="52"/>
                  </a:cubicBezTo>
                  <a:cubicBezTo>
                    <a:pt x="34" y="49"/>
                    <a:pt x="31" y="44"/>
                    <a:pt x="27" y="37"/>
                  </a:cubicBezTo>
                </a:path>
              </a:pathLst>
            </a:custGeom>
            <a:solidFill>
              <a:srgbClr val="00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505" y="551"/>
              <a:ext cx="96" cy="117"/>
            </a:xfrm>
            <a:custGeom>
              <a:avLst/>
              <a:gdLst>
                <a:gd name="T0" fmla="*/ 61 w 74"/>
                <a:gd name="T1" fmla="*/ 71 h 80"/>
                <a:gd name="T2" fmla="*/ 50 w 74"/>
                <a:gd name="T3" fmla="*/ 72 h 80"/>
                <a:gd name="T4" fmla="*/ 26 w 74"/>
                <a:gd name="T5" fmla="*/ 63 h 80"/>
                <a:gd name="T6" fmla="*/ 17 w 74"/>
                <a:gd name="T7" fmla="*/ 38 h 80"/>
                <a:gd name="T8" fmla="*/ 24 w 74"/>
                <a:gd name="T9" fmla="*/ 15 h 80"/>
                <a:gd name="T10" fmla="*/ 45 w 74"/>
                <a:gd name="T11" fmla="*/ 7 h 80"/>
                <a:gd name="T12" fmla="*/ 55 w 74"/>
                <a:gd name="T13" fmla="*/ 8 h 80"/>
                <a:gd name="T14" fmla="*/ 63 w 74"/>
                <a:gd name="T15" fmla="*/ 11 h 80"/>
                <a:gd name="T16" fmla="*/ 66 w 74"/>
                <a:gd name="T17" fmla="*/ 14 h 80"/>
                <a:gd name="T18" fmla="*/ 66 w 74"/>
                <a:gd name="T19" fmla="*/ 24 h 80"/>
                <a:gd name="T20" fmla="*/ 71 w 74"/>
                <a:gd name="T21" fmla="*/ 24 h 80"/>
                <a:gd name="T22" fmla="*/ 72 w 74"/>
                <a:gd name="T23" fmla="*/ 12 h 80"/>
                <a:gd name="T24" fmla="*/ 74 w 74"/>
                <a:gd name="T25" fmla="*/ 6 h 80"/>
                <a:gd name="T26" fmla="*/ 73 w 74"/>
                <a:gd name="T27" fmla="*/ 5 h 80"/>
                <a:gd name="T28" fmla="*/ 59 w 74"/>
                <a:gd name="T29" fmla="*/ 2 h 80"/>
                <a:gd name="T30" fmla="*/ 45 w 74"/>
                <a:gd name="T31" fmla="*/ 0 h 80"/>
                <a:gd name="T32" fmla="*/ 12 w 74"/>
                <a:gd name="T33" fmla="*/ 11 h 80"/>
                <a:gd name="T34" fmla="*/ 0 w 74"/>
                <a:gd name="T35" fmla="*/ 39 h 80"/>
                <a:gd name="T36" fmla="*/ 5 w 74"/>
                <a:gd name="T37" fmla="*/ 60 h 80"/>
                <a:gd name="T38" fmla="*/ 20 w 74"/>
                <a:gd name="T39" fmla="*/ 75 h 80"/>
                <a:gd name="T40" fmla="*/ 45 w 74"/>
                <a:gd name="T41" fmla="*/ 80 h 80"/>
                <a:gd name="T42" fmla="*/ 58 w 74"/>
                <a:gd name="T43" fmla="*/ 78 h 80"/>
                <a:gd name="T44" fmla="*/ 71 w 74"/>
                <a:gd name="T45" fmla="*/ 73 h 80"/>
                <a:gd name="T46" fmla="*/ 73 w 74"/>
                <a:gd name="T47" fmla="*/ 68 h 80"/>
                <a:gd name="T48" fmla="*/ 72 w 74"/>
                <a:gd name="T49" fmla="*/ 67 h 80"/>
                <a:gd name="T50" fmla="*/ 61 w 74"/>
                <a:gd name="T51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80">
                  <a:moveTo>
                    <a:pt x="61" y="71"/>
                  </a:moveTo>
                  <a:cubicBezTo>
                    <a:pt x="57" y="72"/>
                    <a:pt x="54" y="72"/>
                    <a:pt x="50" y="72"/>
                  </a:cubicBezTo>
                  <a:cubicBezTo>
                    <a:pt x="40" y="72"/>
                    <a:pt x="32" y="69"/>
                    <a:pt x="26" y="63"/>
                  </a:cubicBezTo>
                  <a:cubicBezTo>
                    <a:pt x="20" y="57"/>
                    <a:pt x="17" y="48"/>
                    <a:pt x="17" y="38"/>
                  </a:cubicBezTo>
                  <a:cubicBezTo>
                    <a:pt x="17" y="28"/>
                    <a:pt x="19" y="20"/>
                    <a:pt x="24" y="15"/>
                  </a:cubicBezTo>
                  <a:cubicBezTo>
                    <a:pt x="30" y="9"/>
                    <a:pt x="37" y="7"/>
                    <a:pt x="45" y="7"/>
                  </a:cubicBezTo>
                  <a:cubicBezTo>
                    <a:pt x="49" y="7"/>
                    <a:pt x="52" y="7"/>
                    <a:pt x="55" y="8"/>
                  </a:cubicBezTo>
                  <a:cubicBezTo>
                    <a:pt x="59" y="9"/>
                    <a:pt x="61" y="10"/>
                    <a:pt x="63" y="11"/>
                  </a:cubicBezTo>
                  <a:cubicBezTo>
                    <a:pt x="65" y="13"/>
                    <a:pt x="66" y="14"/>
                    <a:pt x="66" y="14"/>
                  </a:cubicBezTo>
                  <a:cubicBezTo>
                    <a:pt x="66" y="15"/>
                    <a:pt x="66" y="18"/>
                    <a:pt x="66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19"/>
                    <a:pt x="72" y="15"/>
                    <a:pt x="72" y="12"/>
                  </a:cubicBezTo>
                  <a:cubicBezTo>
                    <a:pt x="72" y="10"/>
                    <a:pt x="73" y="8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9" y="4"/>
                    <a:pt x="64" y="2"/>
                    <a:pt x="59" y="2"/>
                  </a:cubicBezTo>
                  <a:cubicBezTo>
                    <a:pt x="55" y="1"/>
                    <a:pt x="50" y="0"/>
                    <a:pt x="45" y="0"/>
                  </a:cubicBezTo>
                  <a:cubicBezTo>
                    <a:pt x="31" y="0"/>
                    <a:pt x="20" y="4"/>
                    <a:pt x="12" y="11"/>
                  </a:cubicBezTo>
                  <a:cubicBezTo>
                    <a:pt x="4" y="18"/>
                    <a:pt x="0" y="28"/>
                    <a:pt x="0" y="39"/>
                  </a:cubicBezTo>
                  <a:cubicBezTo>
                    <a:pt x="0" y="47"/>
                    <a:pt x="1" y="54"/>
                    <a:pt x="5" y="60"/>
                  </a:cubicBezTo>
                  <a:cubicBezTo>
                    <a:pt x="9" y="66"/>
                    <a:pt x="14" y="71"/>
                    <a:pt x="20" y="75"/>
                  </a:cubicBezTo>
                  <a:cubicBezTo>
                    <a:pt x="27" y="78"/>
                    <a:pt x="35" y="80"/>
                    <a:pt x="45" y="80"/>
                  </a:cubicBezTo>
                  <a:cubicBezTo>
                    <a:pt x="50" y="80"/>
                    <a:pt x="54" y="79"/>
                    <a:pt x="58" y="78"/>
                  </a:cubicBezTo>
                  <a:cubicBezTo>
                    <a:pt x="62" y="77"/>
                    <a:pt x="66" y="76"/>
                    <a:pt x="71" y="73"/>
                  </a:cubicBezTo>
                  <a:cubicBezTo>
                    <a:pt x="71" y="72"/>
                    <a:pt x="72" y="70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68" y="69"/>
                    <a:pt x="64" y="70"/>
                    <a:pt x="61" y="71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3"/>
            <p:cNvSpPr>
              <a:spLocks noEditPoints="1"/>
            </p:cNvSpPr>
            <p:nvPr/>
          </p:nvSpPr>
          <p:spPr bwMode="auto">
            <a:xfrm>
              <a:off x="615" y="589"/>
              <a:ext cx="547" cy="77"/>
            </a:xfrm>
            <a:custGeom>
              <a:avLst/>
              <a:gdLst>
                <a:gd name="T0" fmla="*/ 54 w 421"/>
                <a:gd name="T1" fmla="*/ 12 h 53"/>
                <a:gd name="T2" fmla="*/ 4 w 421"/>
                <a:gd name="T3" fmla="*/ 13 h 53"/>
                <a:gd name="T4" fmla="*/ 43 w 421"/>
                <a:gd name="T5" fmla="*/ 50 h 53"/>
                <a:gd name="T6" fmla="*/ 16 w 421"/>
                <a:gd name="T7" fmla="*/ 9 h 53"/>
                <a:gd name="T8" fmla="*/ 41 w 421"/>
                <a:gd name="T9" fmla="*/ 44 h 53"/>
                <a:gd name="T10" fmla="*/ 109 w 421"/>
                <a:gd name="T11" fmla="*/ 42 h 53"/>
                <a:gd name="T12" fmla="*/ 78 w 421"/>
                <a:gd name="T13" fmla="*/ 26 h 53"/>
                <a:gd name="T14" fmla="*/ 113 w 421"/>
                <a:gd name="T15" fmla="*/ 10 h 53"/>
                <a:gd name="T16" fmla="*/ 118 w 421"/>
                <a:gd name="T17" fmla="*/ 4 h 53"/>
                <a:gd name="T18" fmla="*/ 67 w 421"/>
                <a:gd name="T19" fmla="*/ 27 h 53"/>
                <a:gd name="T20" fmla="*/ 119 w 421"/>
                <a:gd name="T21" fmla="*/ 49 h 53"/>
                <a:gd name="T22" fmla="*/ 122 w 421"/>
                <a:gd name="T23" fmla="*/ 31 h 53"/>
                <a:gd name="T24" fmla="*/ 108 w 421"/>
                <a:gd name="T25" fmla="*/ 35 h 53"/>
                <a:gd name="T26" fmla="*/ 145 w 421"/>
                <a:gd name="T27" fmla="*/ 49 h 53"/>
                <a:gd name="T28" fmla="*/ 143 w 421"/>
                <a:gd name="T29" fmla="*/ 13 h 53"/>
                <a:gd name="T30" fmla="*/ 184 w 421"/>
                <a:gd name="T31" fmla="*/ 53 h 53"/>
                <a:gd name="T32" fmla="*/ 184 w 421"/>
                <a:gd name="T33" fmla="*/ 6 h 53"/>
                <a:gd name="T34" fmla="*/ 190 w 421"/>
                <a:gd name="T35" fmla="*/ 1 h 53"/>
                <a:gd name="T36" fmla="*/ 177 w 421"/>
                <a:gd name="T37" fmla="*/ 4 h 53"/>
                <a:gd name="T38" fmla="*/ 179 w 421"/>
                <a:gd name="T39" fmla="*/ 38 h 53"/>
                <a:gd name="T40" fmla="*/ 132 w 421"/>
                <a:gd name="T41" fmla="*/ 1 h 53"/>
                <a:gd name="T42" fmla="*/ 139 w 421"/>
                <a:gd name="T43" fmla="*/ 13 h 53"/>
                <a:gd name="T44" fmla="*/ 138 w 421"/>
                <a:gd name="T45" fmla="*/ 49 h 53"/>
                <a:gd name="T46" fmla="*/ 211 w 421"/>
                <a:gd name="T47" fmla="*/ 52 h 53"/>
                <a:gd name="T48" fmla="*/ 218 w 421"/>
                <a:gd name="T49" fmla="*/ 49 h 53"/>
                <a:gd name="T50" fmla="*/ 216 w 421"/>
                <a:gd name="T51" fmla="*/ 7 h 53"/>
                <a:gd name="T52" fmla="*/ 210 w 421"/>
                <a:gd name="T53" fmla="*/ 1 h 53"/>
                <a:gd name="T54" fmla="*/ 205 w 421"/>
                <a:gd name="T55" fmla="*/ 6 h 53"/>
                <a:gd name="T56" fmla="*/ 204 w 421"/>
                <a:gd name="T57" fmla="*/ 49 h 53"/>
                <a:gd name="T58" fmla="*/ 255 w 421"/>
                <a:gd name="T59" fmla="*/ 52 h 53"/>
                <a:gd name="T60" fmla="*/ 259 w 421"/>
                <a:gd name="T61" fmla="*/ 46 h 53"/>
                <a:gd name="T62" fmla="*/ 260 w 421"/>
                <a:gd name="T63" fmla="*/ 6 h 53"/>
                <a:gd name="T64" fmla="*/ 277 w 421"/>
                <a:gd name="T65" fmla="*/ 13 h 53"/>
                <a:gd name="T66" fmla="*/ 231 w 421"/>
                <a:gd name="T67" fmla="*/ 1 h 53"/>
                <a:gd name="T68" fmla="*/ 234 w 421"/>
                <a:gd name="T69" fmla="*/ 7 h 53"/>
                <a:gd name="T70" fmla="*/ 249 w 421"/>
                <a:gd name="T71" fmla="*/ 6 h 53"/>
                <a:gd name="T72" fmla="*/ 247 w 421"/>
                <a:gd name="T73" fmla="*/ 48 h 53"/>
                <a:gd name="T74" fmla="*/ 255 w 421"/>
                <a:gd name="T75" fmla="*/ 52 h 53"/>
                <a:gd name="T76" fmla="*/ 309 w 421"/>
                <a:gd name="T77" fmla="*/ 49 h 53"/>
                <a:gd name="T78" fmla="*/ 303 w 421"/>
                <a:gd name="T79" fmla="*/ 21 h 53"/>
                <a:gd name="T80" fmla="*/ 309 w 421"/>
                <a:gd name="T81" fmla="*/ 1 h 53"/>
                <a:gd name="T82" fmla="*/ 291 w 421"/>
                <a:gd name="T83" fmla="*/ 5 h 53"/>
                <a:gd name="T84" fmla="*/ 292 w 421"/>
                <a:gd name="T85" fmla="*/ 46 h 53"/>
                <a:gd name="T86" fmla="*/ 298 w 421"/>
                <a:gd name="T87" fmla="*/ 52 h 53"/>
                <a:gd name="T88" fmla="*/ 342 w 421"/>
                <a:gd name="T89" fmla="*/ 53 h 53"/>
                <a:gd name="T90" fmla="*/ 368 w 421"/>
                <a:gd name="T91" fmla="*/ 5 h 53"/>
                <a:gd name="T92" fmla="*/ 355 w 421"/>
                <a:gd name="T93" fmla="*/ 1 h 53"/>
                <a:gd name="T94" fmla="*/ 356 w 421"/>
                <a:gd name="T95" fmla="*/ 19 h 53"/>
                <a:gd name="T96" fmla="*/ 335 w 421"/>
                <a:gd name="T97" fmla="*/ 5 h 53"/>
                <a:gd name="T98" fmla="*/ 316 w 421"/>
                <a:gd name="T99" fmla="*/ 1 h 53"/>
                <a:gd name="T100" fmla="*/ 406 w 421"/>
                <a:gd name="T101" fmla="*/ 52 h 53"/>
                <a:gd name="T102" fmla="*/ 418 w 421"/>
                <a:gd name="T103" fmla="*/ 40 h 53"/>
                <a:gd name="T104" fmla="*/ 398 w 421"/>
                <a:gd name="T105" fmla="*/ 32 h 53"/>
                <a:gd name="T106" fmla="*/ 412 w 421"/>
                <a:gd name="T107" fmla="*/ 29 h 53"/>
                <a:gd name="T108" fmla="*/ 416 w 421"/>
                <a:gd name="T109" fmla="*/ 18 h 53"/>
                <a:gd name="T110" fmla="*/ 405 w 421"/>
                <a:gd name="T111" fmla="*/ 24 h 53"/>
                <a:gd name="T112" fmla="*/ 415 w 421"/>
                <a:gd name="T113" fmla="*/ 6 h 53"/>
                <a:gd name="T114" fmla="*/ 421 w 421"/>
                <a:gd name="T115" fmla="*/ 2 h 53"/>
                <a:gd name="T116" fmla="*/ 381 w 421"/>
                <a:gd name="T117" fmla="*/ 1 h 53"/>
                <a:gd name="T118" fmla="*/ 387 w 421"/>
                <a:gd name="T119" fmla="*/ 24 h 53"/>
                <a:gd name="T120" fmla="*/ 396 w 421"/>
                <a:gd name="T121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21" h="53">
                  <a:moveTo>
                    <a:pt x="43" y="50"/>
                  </a:moveTo>
                  <a:cubicBezTo>
                    <a:pt x="48" y="47"/>
                    <a:pt x="51" y="44"/>
                    <a:pt x="53" y="40"/>
                  </a:cubicBezTo>
                  <a:cubicBezTo>
                    <a:pt x="56" y="36"/>
                    <a:pt x="57" y="31"/>
                    <a:pt x="57" y="25"/>
                  </a:cubicBezTo>
                  <a:cubicBezTo>
                    <a:pt x="57" y="20"/>
                    <a:pt x="56" y="15"/>
                    <a:pt x="54" y="12"/>
                  </a:cubicBezTo>
                  <a:cubicBezTo>
                    <a:pt x="51" y="8"/>
                    <a:pt x="48" y="5"/>
                    <a:pt x="44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23" y="0"/>
                    <a:pt x="17" y="1"/>
                    <a:pt x="13" y="3"/>
                  </a:cubicBezTo>
                  <a:cubicBezTo>
                    <a:pt x="9" y="6"/>
                    <a:pt x="6" y="9"/>
                    <a:pt x="4" y="13"/>
                  </a:cubicBezTo>
                  <a:cubicBezTo>
                    <a:pt x="1" y="17"/>
                    <a:pt x="0" y="21"/>
                    <a:pt x="0" y="27"/>
                  </a:cubicBezTo>
                  <a:cubicBezTo>
                    <a:pt x="0" y="35"/>
                    <a:pt x="3" y="42"/>
                    <a:pt x="7" y="46"/>
                  </a:cubicBezTo>
                  <a:cubicBezTo>
                    <a:pt x="12" y="51"/>
                    <a:pt x="19" y="53"/>
                    <a:pt x="28" y="53"/>
                  </a:cubicBezTo>
                  <a:cubicBezTo>
                    <a:pt x="34" y="53"/>
                    <a:pt x="39" y="52"/>
                    <a:pt x="43" y="50"/>
                  </a:cubicBezTo>
                  <a:close/>
                  <a:moveTo>
                    <a:pt x="20" y="47"/>
                  </a:moveTo>
                  <a:cubicBezTo>
                    <a:pt x="17" y="45"/>
                    <a:pt x="15" y="43"/>
                    <a:pt x="14" y="39"/>
                  </a:cubicBezTo>
                  <a:cubicBezTo>
                    <a:pt x="12" y="35"/>
                    <a:pt x="11" y="31"/>
                    <a:pt x="11" y="26"/>
                  </a:cubicBezTo>
                  <a:cubicBezTo>
                    <a:pt x="11" y="18"/>
                    <a:pt x="13" y="13"/>
                    <a:pt x="16" y="9"/>
                  </a:cubicBezTo>
                  <a:cubicBezTo>
                    <a:pt x="19" y="6"/>
                    <a:pt x="23" y="4"/>
                    <a:pt x="28" y="4"/>
                  </a:cubicBezTo>
                  <a:cubicBezTo>
                    <a:pt x="34" y="4"/>
                    <a:pt x="38" y="6"/>
                    <a:pt x="41" y="9"/>
                  </a:cubicBezTo>
                  <a:cubicBezTo>
                    <a:pt x="44" y="13"/>
                    <a:pt x="46" y="19"/>
                    <a:pt x="46" y="27"/>
                  </a:cubicBezTo>
                  <a:cubicBezTo>
                    <a:pt x="46" y="35"/>
                    <a:pt x="44" y="40"/>
                    <a:pt x="41" y="44"/>
                  </a:cubicBezTo>
                  <a:cubicBezTo>
                    <a:pt x="38" y="47"/>
                    <a:pt x="34" y="49"/>
                    <a:pt x="29" y="49"/>
                  </a:cubicBezTo>
                  <a:cubicBezTo>
                    <a:pt x="26" y="49"/>
                    <a:pt x="22" y="48"/>
                    <a:pt x="20" y="47"/>
                  </a:cubicBezTo>
                  <a:close/>
                  <a:moveTo>
                    <a:pt x="108" y="35"/>
                  </a:moveTo>
                  <a:cubicBezTo>
                    <a:pt x="108" y="36"/>
                    <a:pt x="109" y="38"/>
                    <a:pt x="109" y="42"/>
                  </a:cubicBezTo>
                  <a:cubicBezTo>
                    <a:pt x="109" y="43"/>
                    <a:pt x="109" y="45"/>
                    <a:pt x="108" y="47"/>
                  </a:cubicBezTo>
                  <a:cubicBezTo>
                    <a:pt x="105" y="48"/>
                    <a:pt x="102" y="49"/>
                    <a:pt x="99" y="49"/>
                  </a:cubicBezTo>
                  <a:cubicBezTo>
                    <a:pt x="93" y="49"/>
                    <a:pt x="88" y="47"/>
                    <a:pt x="84" y="43"/>
                  </a:cubicBezTo>
                  <a:cubicBezTo>
                    <a:pt x="80" y="38"/>
                    <a:pt x="78" y="33"/>
                    <a:pt x="78" y="26"/>
                  </a:cubicBezTo>
                  <a:cubicBezTo>
                    <a:pt x="78" y="19"/>
                    <a:pt x="80" y="14"/>
                    <a:pt x="84" y="10"/>
                  </a:cubicBezTo>
                  <a:cubicBezTo>
                    <a:pt x="88" y="6"/>
                    <a:pt x="93" y="4"/>
                    <a:pt x="99" y="4"/>
                  </a:cubicBezTo>
                  <a:cubicBezTo>
                    <a:pt x="102" y="4"/>
                    <a:pt x="105" y="5"/>
                    <a:pt x="107" y="6"/>
                  </a:cubicBezTo>
                  <a:cubicBezTo>
                    <a:pt x="110" y="6"/>
                    <a:pt x="112" y="8"/>
                    <a:pt x="113" y="10"/>
                  </a:cubicBezTo>
                  <a:cubicBezTo>
                    <a:pt x="114" y="11"/>
                    <a:pt x="114" y="13"/>
                    <a:pt x="114" y="16"/>
                  </a:cubicBezTo>
                  <a:cubicBezTo>
                    <a:pt x="117" y="16"/>
                    <a:pt x="117" y="16"/>
                    <a:pt x="117" y="16"/>
                  </a:cubicBezTo>
                  <a:cubicBezTo>
                    <a:pt x="117" y="11"/>
                    <a:pt x="118" y="7"/>
                    <a:pt x="119" y="4"/>
                  </a:cubicBezTo>
                  <a:cubicBezTo>
                    <a:pt x="118" y="4"/>
                    <a:pt x="118" y="4"/>
                    <a:pt x="118" y="4"/>
                  </a:cubicBezTo>
                  <a:cubicBezTo>
                    <a:pt x="115" y="2"/>
                    <a:pt x="112" y="2"/>
                    <a:pt x="109" y="1"/>
                  </a:cubicBezTo>
                  <a:cubicBezTo>
                    <a:pt x="106" y="1"/>
                    <a:pt x="102" y="0"/>
                    <a:pt x="99" y="0"/>
                  </a:cubicBezTo>
                  <a:cubicBezTo>
                    <a:pt x="88" y="0"/>
                    <a:pt x="81" y="3"/>
                    <a:pt x="75" y="7"/>
                  </a:cubicBezTo>
                  <a:cubicBezTo>
                    <a:pt x="70" y="12"/>
                    <a:pt x="67" y="19"/>
                    <a:pt x="67" y="27"/>
                  </a:cubicBezTo>
                  <a:cubicBezTo>
                    <a:pt x="67" y="35"/>
                    <a:pt x="70" y="41"/>
                    <a:pt x="75" y="46"/>
                  </a:cubicBezTo>
                  <a:cubicBezTo>
                    <a:pt x="80" y="51"/>
                    <a:pt x="88" y="53"/>
                    <a:pt x="97" y="53"/>
                  </a:cubicBezTo>
                  <a:cubicBezTo>
                    <a:pt x="101" y="53"/>
                    <a:pt x="104" y="53"/>
                    <a:pt x="107" y="52"/>
                  </a:cubicBezTo>
                  <a:cubicBezTo>
                    <a:pt x="111" y="52"/>
                    <a:pt x="115" y="50"/>
                    <a:pt x="119" y="49"/>
                  </a:cubicBezTo>
                  <a:cubicBezTo>
                    <a:pt x="119" y="45"/>
                    <a:pt x="119" y="42"/>
                    <a:pt x="119" y="41"/>
                  </a:cubicBezTo>
                  <a:cubicBezTo>
                    <a:pt x="119" y="40"/>
                    <a:pt x="119" y="37"/>
                    <a:pt x="119" y="35"/>
                  </a:cubicBezTo>
                  <a:cubicBezTo>
                    <a:pt x="120" y="34"/>
                    <a:pt x="121" y="34"/>
                    <a:pt x="122" y="34"/>
                  </a:cubicBezTo>
                  <a:cubicBezTo>
                    <a:pt x="122" y="31"/>
                    <a:pt x="122" y="31"/>
                    <a:pt x="122" y="31"/>
                  </a:cubicBezTo>
                  <a:cubicBezTo>
                    <a:pt x="119" y="31"/>
                    <a:pt x="115" y="32"/>
                    <a:pt x="112" y="32"/>
                  </a:cubicBezTo>
                  <a:cubicBezTo>
                    <a:pt x="109" y="32"/>
                    <a:pt x="105" y="31"/>
                    <a:pt x="100" y="31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5" y="35"/>
                    <a:pt x="108" y="35"/>
                    <a:pt x="108" y="35"/>
                  </a:cubicBezTo>
                  <a:close/>
                  <a:moveTo>
                    <a:pt x="141" y="52"/>
                  </a:moveTo>
                  <a:cubicBezTo>
                    <a:pt x="143" y="52"/>
                    <a:pt x="146" y="52"/>
                    <a:pt x="150" y="52"/>
                  </a:cubicBezTo>
                  <a:cubicBezTo>
                    <a:pt x="150" y="49"/>
                    <a:pt x="150" y="49"/>
                    <a:pt x="150" y="49"/>
                  </a:cubicBezTo>
                  <a:cubicBezTo>
                    <a:pt x="147" y="49"/>
                    <a:pt x="145" y="49"/>
                    <a:pt x="145" y="49"/>
                  </a:cubicBezTo>
                  <a:cubicBezTo>
                    <a:pt x="144" y="48"/>
                    <a:pt x="144" y="48"/>
                    <a:pt x="144" y="48"/>
                  </a:cubicBezTo>
                  <a:cubicBezTo>
                    <a:pt x="144" y="47"/>
                    <a:pt x="144" y="45"/>
                    <a:pt x="144" y="41"/>
                  </a:cubicBezTo>
                  <a:cubicBezTo>
                    <a:pt x="143" y="36"/>
                    <a:pt x="143" y="31"/>
                    <a:pt x="143" y="27"/>
                  </a:cubicBezTo>
                  <a:cubicBezTo>
                    <a:pt x="143" y="13"/>
                    <a:pt x="143" y="13"/>
                    <a:pt x="143" y="13"/>
                  </a:cubicBezTo>
                  <a:cubicBezTo>
                    <a:pt x="146" y="16"/>
                    <a:pt x="150" y="21"/>
                    <a:pt x="154" y="26"/>
                  </a:cubicBezTo>
                  <a:cubicBezTo>
                    <a:pt x="163" y="37"/>
                    <a:pt x="171" y="45"/>
                    <a:pt x="177" y="52"/>
                  </a:cubicBezTo>
                  <a:cubicBezTo>
                    <a:pt x="178" y="53"/>
                    <a:pt x="180" y="53"/>
                    <a:pt x="183" y="53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4" y="49"/>
                    <a:pt x="183" y="45"/>
                    <a:pt x="183" y="41"/>
                  </a:cubicBezTo>
                  <a:cubicBezTo>
                    <a:pt x="184" y="26"/>
                    <a:pt x="184" y="26"/>
                    <a:pt x="184" y="26"/>
                  </a:cubicBezTo>
                  <a:cubicBezTo>
                    <a:pt x="184" y="12"/>
                    <a:pt x="184" y="12"/>
                    <a:pt x="184" y="12"/>
                  </a:cubicBezTo>
                  <a:cubicBezTo>
                    <a:pt x="184" y="8"/>
                    <a:pt x="184" y="6"/>
                    <a:pt x="184" y="6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85" y="5"/>
                    <a:pt x="185" y="5"/>
                    <a:pt x="185" y="5"/>
                  </a:cubicBezTo>
                  <a:cubicBezTo>
                    <a:pt x="186" y="4"/>
                    <a:pt x="187" y="4"/>
                    <a:pt x="190" y="4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87" y="1"/>
                    <a:pt x="184" y="1"/>
                    <a:pt x="180" y="1"/>
                  </a:cubicBezTo>
                  <a:cubicBezTo>
                    <a:pt x="178" y="1"/>
                    <a:pt x="175" y="1"/>
                    <a:pt x="172" y="1"/>
                  </a:cubicBezTo>
                  <a:cubicBezTo>
                    <a:pt x="172" y="4"/>
                    <a:pt x="172" y="4"/>
                    <a:pt x="172" y="4"/>
                  </a:cubicBezTo>
                  <a:cubicBezTo>
                    <a:pt x="175" y="4"/>
                    <a:pt x="177" y="4"/>
                    <a:pt x="177" y="4"/>
                  </a:cubicBezTo>
                  <a:cubicBezTo>
                    <a:pt x="178" y="5"/>
                    <a:pt x="178" y="5"/>
                    <a:pt x="178" y="5"/>
                  </a:cubicBezTo>
                  <a:cubicBezTo>
                    <a:pt x="179" y="6"/>
                    <a:pt x="179" y="7"/>
                    <a:pt x="179" y="9"/>
                  </a:cubicBezTo>
                  <a:cubicBezTo>
                    <a:pt x="179" y="13"/>
                    <a:pt x="179" y="18"/>
                    <a:pt x="179" y="24"/>
                  </a:cubicBezTo>
                  <a:cubicBezTo>
                    <a:pt x="179" y="38"/>
                    <a:pt x="179" y="38"/>
                    <a:pt x="179" y="38"/>
                  </a:cubicBezTo>
                  <a:cubicBezTo>
                    <a:pt x="176" y="35"/>
                    <a:pt x="172" y="30"/>
                    <a:pt x="167" y="24"/>
                  </a:cubicBezTo>
                  <a:cubicBezTo>
                    <a:pt x="160" y="16"/>
                    <a:pt x="153" y="8"/>
                    <a:pt x="148" y="1"/>
                  </a:cubicBezTo>
                  <a:cubicBezTo>
                    <a:pt x="145" y="1"/>
                    <a:pt x="143" y="1"/>
                    <a:pt x="141" y="1"/>
                  </a:cubicBezTo>
                  <a:cubicBezTo>
                    <a:pt x="139" y="1"/>
                    <a:pt x="136" y="1"/>
                    <a:pt x="132" y="1"/>
                  </a:cubicBezTo>
                  <a:cubicBezTo>
                    <a:pt x="132" y="4"/>
                    <a:pt x="132" y="4"/>
                    <a:pt x="132" y="4"/>
                  </a:cubicBezTo>
                  <a:cubicBezTo>
                    <a:pt x="136" y="4"/>
                    <a:pt x="137" y="4"/>
                    <a:pt x="138" y="5"/>
                  </a:cubicBezTo>
                  <a:cubicBezTo>
                    <a:pt x="138" y="5"/>
                    <a:pt x="138" y="5"/>
                    <a:pt x="139" y="6"/>
                  </a:cubicBezTo>
                  <a:cubicBezTo>
                    <a:pt x="139" y="6"/>
                    <a:pt x="139" y="9"/>
                    <a:pt x="139" y="13"/>
                  </a:cubicBezTo>
                  <a:cubicBezTo>
                    <a:pt x="139" y="28"/>
                    <a:pt x="139" y="28"/>
                    <a:pt x="139" y="28"/>
                  </a:cubicBezTo>
                  <a:cubicBezTo>
                    <a:pt x="139" y="31"/>
                    <a:pt x="139" y="36"/>
                    <a:pt x="139" y="42"/>
                  </a:cubicBezTo>
                  <a:cubicBezTo>
                    <a:pt x="139" y="45"/>
                    <a:pt x="139" y="47"/>
                    <a:pt x="138" y="48"/>
                  </a:cubicBezTo>
                  <a:cubicBezTo>
                    <a:pt x="138" y="48"/>
                    <a:pt x="138" y="49"/>
                    <a:pt x="138" y="49"/>
                  </a:cubicBezTo>
                  <a:cubicBezTo>
                    <a:pt x="137" y="49"/>
                    <a:pt x="135" y="49"/>
                    <a:pt x="132" y="49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7" y="52"/>
                    <a:pt x="140" y="52"/>
                    <a:pt x="141" y="52"/>
                  </a:cubicBezTo>
                  <a:close/>
                  <a:moveTo>
                    <a:pt x="211" y="52"/>
                  </a:moveTo>
                  <a:cubicBezTo>
                    <a:pt x="213" y="52"/>
                    <a:pt x="216" y="52"/>
                    <a:pt x="218" y="52"/>
                  </a:cubicBezTo>
                  <a:cubicBezTo>
                    <a:pt x="223" y="52"/>
                    <a:pt x="223" y="52"/>
                    <a:pt x="223" y="52"/>
                  </a:cubicBezTo>
                  <a:cubicBezTo>
                    <a:pt x="223" y="49"/>
                    <a:pt x="223" y="49"/>
                    <a:pt x="223" y="49"/>
                  </a:cubicBezTo>
                  <a:cubicBezTo>
                    <a:pt x="220" y="49"/>
                    <a:pt x="218" y="49"/>
                    <a:pt x="218" y="49"/>
                  </a:cubicBezTo>
                  <a:cubicBezTo>
                    <a:pt x="217" y="49"/>
                    <a:pt x="217" y="48"/>
                    <a:pt x="217" y="48"/>
                  </a:cubicBezTo>
                  <a:cubicBezTo>
                    <a:pt x="216" y="47"/>
                    <a:pt x="216" y="45"/>
                    <a:pt x="216" y="41"/>
                  </a:cubicBezTo>
                  <a:cubicBezTo>
                    <a:pt x="216" y="38"/>
                    <a:pt x="216" y="31"/>
                    <a:pt x="216" y="21"/>
                  </a:cubicBezTo>
                  <a:cubicBezTo>
                    <a:pt x="216" y="14"/>
                    <a:pt x="216" y="9"/>
                    <a:pt x="216" y="7"/>
                  </a:cubicBezTo>
                  <a:cubicBezTo>
                    <a:pt x="216" y="6"/>
                    <a:pt x="217" y="5"/>
                    <a:pt x="217" y="5"/>
                  </a:cubicBezTo>
                  <a:cubicBezTo>
                    <a:pt x="218" y="4"/>
                    <a:pt x="219" y="4"/>
                    <a:pt x="223" y="4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19" y="1"/>
                    <a:pt x="215" y="1"/>
                    <a:pt x="210" y="1"/>
                  </a:cubicBezTo>
                  <a:cubicBezTo>
                    <a:pt x="208" y="1"/>
                    <a:pt x="204" y="1"/>
                    <a:pt x="199" y="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202" y="4"/>
                    <a:pt x="204" y="4"/>
                    <a:pt x="204" y="5"/>
                  </a:cubicBezTo>
                  <a:cubicBezTo>
                    <a:pt x="205" y="5"/>
                    <a:pt x="205" y="5"/>
                    <a:pt x="205" y="6"/>
                  </a:cubicBezTo>
                  <a:cubicBezTo>
                    <a:pt x="205" y="6"/>
                    <a:pt x="205" y="8"/>
                    <a:pt x="205" y="13"/>
                  </a:cubicBezTo>
                  <a:cubicBezTo>
                    <a:pt x="205" y="19"/>
                    <a:pt x="206" y="24"/>
                    <a:pt x="206" y="28"/>
                  </a:cubicBezTo>
                  <a:cubicBezTo>
                    <a:pt x="206" y="36"/>
                    <a:pt x="205" y="42"/>
                    <a:pt x="205" y="46"/>
                  </a:cubicBezTo>
                  <a:cubicBezTo>
                    <a:pt x="205" y="47"/>
                    <a:pt x="205" y="48"/>
                    <a:pt x="204" y="49"/>
                  </a:cubicBezTo>
                  <a:cubicBezTo>
                    <a:pt x="204" y="49"/>
                    <a:pt x="202" y="49"/>
                    <a:pt x="199" y="49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11" y="52"/>
                    <a:pt x="211" y="52"/>
                    <a:pt x="211" y="52"/>
                  </a:cubicBezTo>
                  <a:close/>
                  <a:moveTo>
                    <a:pt x="255" y="52"/>
                  </a:moveTo>
                  <a:cubicBezTo>
                    <a:pt x="259" y="52"/>
                    <a:pt x="262" y="52"/>
                    <a:pt x="266" y="52"/>
                  </a:cubicBezTo>
                  <a:cubicBezTo>
                    <a:pt x="266" y="49"/>
                    <a:pt x="266" y="49"/>
                    <a:pt x="266" y="49"/>
                  </a:cubicBezTo>
                  <a:cubicBezTo>
                    <a:pt x="262" y="49"/>
                    <a:pt x="261" y="49"/>
                    <a:pt x="260" y="49"/>
                  </a:cubicBezTo>
                  <a:cubicBezTo>
                    <a:pt x="260" y="48"/>
                    <a:pt x="259" y="47"/>
                    <a:pt x="259" y="46"/>
                  </a:cubicBezTo>
                  <a:cubicBezTo>
                    <a:pt x="259" y="44"/>
                    <a:pt x="259" y="40"/>
                    <a:pt x="259" y="32"/>
                  </a:cubicBezTo>
                  <a:cubicBezTo>
                    <a:pt x="259" y="8"/>
                    <a:pt x="259" y="8"/>
                    <a:pt x="259" y="8"/>
                  </a:cubicBezTo>
                  <a:cubicBezTo>
                    <a:pt x="259" y="7"/>
                    <a:pt x="259" y="6"/>
                    <a:pt x="259" y="6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6" y="6"/>
                    <a:pt x="270" y="6"/>
                    <a:pt x="272" y="6"/>
                  </a:cubicBezTo>
                  <a:cubicBezTo>
                    <a:pt x="273" y="6"/>
                    <a:pt x="273" y="6"/>
                    <a:pt x="273" y="7"/>
                  </a:cubicBezTo>
                  <a:cubicBezTo>
                    <a:pt x="273" y="7"/>
                    <a:pt x="274" y="9"/>
                    <a:pt x="274" y="13"/>
                  </a:cubicBezTo>
                  <a:cubicBezTo>
                    <a:pt x="277" y="13"/>
                    <a:pt x="277" y="13"/>
                    <a:pt x="277" y="13"/>
                  </a:cubicBezTo>
                  <a:cubicBezTo>
                    <a:pt x="277" y="9"/>
                    <a:pt x="277" y="5"/>
                    <a:pt x="278" y="2"/>
                  </a:cubicBezTo>
                  <a:cubicBezTo>
                    <a:pt x="277" y="1"/>
                    <a:pt x="277" y="1"/>
                    <a:pt x="277" y="1"/>
                  </a:cubicBezTo>
                  <a:cubicBezTo>
                    <a:pt x="268" y="1"/>
                    <a:pt x="260" y="1"/>
                    <a:pt x="253" y="1"/>
                  </a:cubicBezTo>
                  <a:cubicBezTo>
                    <a:pt x="246" y="1"/>
                    <a:pt x="238" y="1"/>
                    <a:pt x="231" y="1"/>
                  </a:cubicBezTo>
                  <a:cubicBezTo>
                    <a:pt x="230" y="1"/>
                    <a:pt x="230" y="1"/>
                    <a:pt x="230" y="1"/>
                  </a:cubicBezTo>
                  <a:cubicBezTo>
                    <a:pt x="231" y="5"/>
                    <a:pt x="231" y="9"/>
                    <a:pt x="231" y="13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34" y="9"/>
                    <a:pt x="234" y="7"/>
                    <a:pt x="234" y="7"/>
                  </a:cubicBezTo>
                  <a:cubicBezTo>
                    <a:pt x="235" y="6"/>
                    <a:pt x="235" y="6"/>
                    <a:pt x="235" y="6"/>
                  </a:cubicBezTo>
                  <a:cubicBezTo>
                    <a:pt x="235" y="6"/>
                    <a:pt x="236" y="6"/>
                    <a:pt x="237" y="6"/>
                  </a:cubicBezTo>
                  <a:cubicBezTo>
                    <a:pt x="240" y="6"/>
                    <a:pt x="243" y="6"/>
                    <a:pt x="246" y="6"/>
                  </a:cubicBezTo>
                  <a:cubicBezTo>
                    <a:pt x="248" y="6"/>
                    <a:pt x="249" y="6"/>
                    <a:pt x="249" y="6"/>
                  </a:cubicBezTo>
                  <a:cubicBezTo>
                    <a:pt x="249" y="6"/>
                    <a:pt x="249" y="11"/>
                    <a:pt x="249" y="21"/>
                  </a:cubicBezTo>
                  <a:cubicBezTo>
                    <a:pt x="249" y="26"/>
                    <a:pt x="249" y="31"/>
                    <a:pt x="249" y="35"/>
                  </a:cubicBezTo>
                  <a:cubicBezTo>
                    <a:pt x="248" y="42"/>
                    <a:pt x="248" y="46"/>
                    <a:pt x="248" y="47"/>
                  </a:cubicBezTo>
                  <a:cubicBezTo>
                    <a:pt x="248" y="48"/>
                    <a:pt x="248" y="48"/>
                    <a:pt x="247" y="48"/>
                  </a:cubicBezTo>
                  <a:cubicBezTo>
                    <a:pt x="247" y="49"/>
                    <a:pt x="247" y="49"/>
                    <a:pt x="246" y="49"/>
                  </a:cubicBezTo>
                  <a:cubicBezTo>
                    <a:pt x="244" y="49"/>
                    <a:pt x="243" y="49"/>
                    <a:pt x="242" y="49"/>
                  </a:cubicBezTo>
                  <a:cubicBezTo>
                    <a:pt x="242" y="52"/>
                    <a:pt x="242" y="52"/>
                    <a:pt x="242" y="52"/>
                  </a:cubicBezTo>
                  <a:cubicBezTo>
                    <a:pt x="245" y="52"/>
                    <a:pt x="249" y="52"/>
                    <a:pt x="255" y="52"/>
                  </a:cubicBezTo>
                  <a:close/>
                  <a:moveTo>
                    <a:pt x="298" y="52"/>
                  </a:moveTo>
                  <a:cubicBezTo>
                    <a:pt x="300" y="52"/>
                    <a:pt x="302" y="52"/>
                    <a:pt x="305" y="52"/>
                  </a:cubicBezTo>
                  <a:cubicBezTo>
                    <a:pt x="309" y="52"/>
                    <a:pt x="309" y="52"/>
                    <a:pt x="309" y="52"/>
                  </a:cubicBezTo>
                  <a:cubicBezTo>
                    <a:pt x="309" y="49"/>
                    <a:pt x="309" y="49"/>
                    <a:pt x="309" y="49"/>
                  </a:cubicBezTo>
                  <a:cubicBezTo>
                    <a:pt x="307" y="49"/>
                    <a:pt x="305" y="49"/>
                    <a:pt x="304" y="49"/>
                  </a:cubicBezTo>
                  <a:cubicBezTo>
                    <a:pt x="304" y="49"/>
                    <a:pt x="304" y="48"/>
                    <a:pt x="304" y="48"/>
                  </a:cubicBezTo>
                  <a:cubicBezTo>
                    <a:pt x="303" y="47"/>
                    <a:pt x="303" y="45"/>
                    <a:pt x="303" y="41"/>
                  </a:cubicBezTo>
                  <a:cubicBezTo>
                    <a:pt x="303" y="38"/>
                    <a:pt x="303" y="31"/>
                    <a:pt x="303" y="21"/>
                  </a:cubicBezTo>
                  <a:cubicBezTo>
                    <a:pt x="303" y="14"/>
                    <a:pt x="303" y="9"/>
                    <a:pt x="303" y="7"/>
                  </a:cubicBezTo>
                  <a:cubicBezTo>
                    <a:pt x="303" y="6"/>
                    <a:pt x="303" y="5"/>
                    <a:pt x="304" y="5"/>
                  </a:cubicBezTo>
                  <a:cubicBezTo>
                    <a:pt x="304" y="4"/>
                    <a:pt x="306" y="4"/>
                    <a:pt x="309" y="4"/>
                  </a:cubicBezTo>
                  <a:cubicBezTo>
                    <a:pt x="309" y="1"/>
                    <a:pt x="309" y="1"/>
                    <a:pt x="309" y="1"/>
                  </a:cubicBezTo>
                  <a:cubicBezTo>
                    <a:pt x="306" y="1"/>
                    <a:pt x="302" y="1"/>
                    <a:pt x="297" y="1"/>
                  </a:cubicBezTo>
                  <a:cubicBezTo>
                    <a:pt x="294" y="1"/>
                    <a:pt x="291" y="1"/>
                    <a:pt x="286" y="1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289" y="4"/>
                    <a:pt x="291" y="4"/>
                    <a:pt x="291" y="5"/>
                  </a:cubicBezTo>
                  <a:cubicBezTo>
                    <a:pt x="291" y="5"/>
                    <a:pt x="292" y="5"/>
                    <a:pt x="292" y="6"/>
                  </a:cubicBezTo>
                  <a:cubicBezTo>
                    <a:pt x="292" y="6"/>
                    <a:pt x="292" y="8"/>
                    <a:pt x="292" y="13"/>
                  </a:cubicBezTo>
                  <a:cubicBezTo>
                    <a:pt x="292" y="19"/>
                    <a:pt x="292" y="24"/>
                    <a:pt x="292" y="28"/>
                  </a:cubicBezTo>
                  <a:cubicBezTo>
                    <a:pt x="292" y="36"/>
                    <a:pt x="292" y="42"/>
                    <a:pt x="292" y="46"/>
                  </a:cubicBezTo>
                  <a:cubicBezTo>
                    <a:pt x="292" y="47"/>
                    <a:pt x="292" y="48"/>
                    <a:pt x="291" y="49"/>
                  </a:cubicBezTo>
                  <a:cubicBezTo>
                    <a:pt x="291" y="49"/>
                    <a:pt x="289" y="49"/>
                    <a:pt x="286" y="49"/>
                  </a:cubicBezTo>
                  <a:cubicBezTo>
                    <a:pt x="286" y="52"/>
                    <a:pt x="286" y="52"/>
                    <a:pt x="286" y="52"/>
                  </a:cubicBezTo>
                  <a:cubicBezTo>
                    <a:pt x="298" y="52"/>
                    <a:pt x="298" y="52"/>
                    <a:pt x="298" y="52"/>
                  </a:cubicBezTo>
                  <a:close/>
                  <a:moveTo>
                    <a:pt x="321" y="5"/>
                  </a:moveTo>
                  <a:cubicBezTo>
                    <a:pt x="322" y="5"/>
                    <a:pt x="322" y="6"/>
                    <a:pt x="323" y="8"/>
                  </a:cubicBezTo>
                  <a:cubicBezTo>
                    <a:pt x="324" y="10"/>
                    <a:pt x="326" y="15"/>
                    <a:pt x="329" y="22"/>
                  </a:cubicBezTo>
                  <a:cubicBezTo>
                    <a:pt x="342" y="53"/>
                    <a:pt x="342" y="53"/>
                    <a:pt x="342" y="53"/>
                  </a:cubicBezTo>
                  <a:cubicBezTo>
                    <a:pt x="347" y="53"/>
                    <a:pt x="347" y="53"/>
                    <a:pt x="347" y="53"/>
                  </a:cubicBezTo>
                  <a:cubicBezTo>
                    <a:pt x="348" y="50"/>
                    <a:pt x="350" y="46"/>
                    <a:pt x="352" y="40"/>
                  </a:cubicBezTo>
                  <a:cubicBezTo>
                    <a:pt x="364" y="13"/>
                    <a:pt x="364" y="13"/>
                    <a:pt x="364" y="13"/>
                  </a:cubicBezTo>
                  <a:cubicBezTo>
                    <a:pt x="366" y="8"/>
                    <a:pt x="367" y="5"/>
                    <a:pt x="368" y="5"/>
                  </a:cubicBezTo>
                  <a:cubicBezTo>
                    <a:pt x="368" y="4"/>
                    <a:pt x="370" y="4"/>
                    <a:pt x="372" y="4"/>
                  </a:cubicBezTo>
                  <a:cubicBezTo>
                    <a:pt x="372" y="1"/>
                    <a:pt x="372" y="1"/>
                    <a:pt x="372" y="1"/>
                  </a:cubicBezTo>
                  <a:cubicBezTo>
                    <a:pt x="368" y="1"/>
                    <a:pt x="365" y="1"/>
                    <a:pt x="364" y="1"/>
                  </a:cubicBezTo>
                  <a:cubicBezTo>
                    <a:pt x="362" y="1"/>
                    <a:pt x="359" y="1"/>
                    <a:pt x="355" y="1"/>
                  </a:cubicBezTo>
                  <a:cubicBezTo>
                    <a:pt x="355" y="4"/>
                    <a:pt x="355" y="4"/>
                    <a:pt x="355" y="4"/>
                  </a:cubicBezTo>
                  <a:cubicBezTo>
                    <a:pt x="358" y="4"/>
                    <a:pt x="359" y="4"/>
                    <a:pt x="360" y="5"/>
                  </a:cubicBezTo>
                  <a:cubicBezTo>
                    <a:pt x="360" y="5"/>
                    <a:pt x="361" y="5"/>
                    <a:pt x="361" y="6"/>
                  </a:cubicBezTo>
                  <a:cubicBezTo>
                    <a:pt x="361" y="7"/>
                    <a:pt x="359" y="12"/>
                    <a:pt x="356" y="19"/>
                  </a:cubicBezTo>
                  <a:cubicBezTo>
                    <a:pt x="348" y="40"/>
                    <a:pt x="348" y="40"/>
                    <a:pt x="348" y="40"/>
                  </a:cubicBezTo>
                  <a:cubicBezTo>
                    <a:pt x="338" y="15"/>
                    <a:pt x="338" y="15"/>
                    <a:pt x="338" y="15"/>
                  </a:cubicBezTo>
                  <a:cubicBezTo>
                    <a:pt x="335" y="9"/>
                    <a:pt x="334" y="7"/>
                    <a:pt x="334" y="6"/>
                  </a:cubicBezTo>
                  <a:cubicBezTo>
                    <a:pt x="334" y="5"/>
                    <a:pt x="335" y="5"/>
                    <a:pt x="335" y="5"/>
                  </a:cubicBezTo>
                  <a:cubicBezTo>
                    <a:pt x="336" y="4"/>
                    <a:pt x="338" y="4"/>
                    <a:pt x="340" y="4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36" y="1"/>
                    <a:pt x="333" y="1"/>
                    <a:pt x="329" y="1"/>
                  </a:cubicBezTo>
                  <a:cubicBezTo>
                    <a:pt x="325" y="1"/>
                    <a:pt x="321" y="1"/>
                    <a:pt x="316" y="1"/>
                  </a:cubicBezTo>
                  <a:cubicBezTo>
                    <a:pt x="316" y="4"/>
                    <a:pt x="316" y="4"/>
                    <a:pt x="316" y="4"/>
                  </a:cubicBezTo>
                  <a:cubicBezTo>
                    <a:pt x="319" y="4"/>
                    <a:pt x="321" y="4"/>
                    <a:pt x="321" y="5"/>
                  </a:cubicBezTo>
                  <a:close/>
                  <a:moveTo>
                    <a:pt x="396" y="52"/>
                  </a:moveTo>
                  <a:cubicBezTo>
                    <a:pt x="399" y="52"/>
                    <a:pt x="402" y="52"/>
                    <a:pt x="406" y="52"/>
                  </a:cubicBezTo>
                  <a:cubicBezTo>
                    <a:pt x="410" y="52"/>
                    <a:pt x="413" y="52"/>
                    <a:pt x="414" y="52"/>
                  </a:cubicBezTo>
                  <a:cubicBezTo>
                    <a:pt x="416" y="52"/>
                    <a:pt x="418" y="52"/>
                    <a:pt x="420" y="52"/>
                  </a:cubicBezTo>
                  <a:cubicBezTo>
                    <a:pt x="421" y="48"/>
                    <a:pt x="421" y="44"/>
                    <a:pt x="421" y="40"/>
                  </a:cubicBezTo>
                  <a:cubicBezTo>
                    <a:pt x="418" y="40"/>
                    <a:pt x="418" y="40"/>
                    <a:pt x="418" y="40"/>
                  </a:cubicBezTo>
                  <a:cubicBezTo>
                    <a:pt x="418" y="42"/>
                    <a:pt x="417" y="45"/>
                    <a:pt x="417" y="47"/>
                  </a:cubicBezTo>
                  <a:cubicBezTo>
                    <a:pt x="413" y="48"/>
                    <a:pt x="409" y="48"/>
                    <a:pt x="405" y="48"/>
                  </a:cubicBezTo>
                  <a:cubicBezTo>
                    <a:pt x="398" y="48"/>
                    <a:pt x="398" y="48"/>
                    <a:pt x="398" y="48"/>
                  </a:cubicBezTo>
                  <a:cubicBezTo>
                    <a:pt x="398" y="44"/>
                    <a:pt x="398" y="39"/>
                    <a:pt x="398" y="32"/>
                  </a:cubicBezTo>
                  <a:cubicBezTo>
                    <a:pt x="398" y="30"/>
                    <a:pt x="398" y="29"/>
                    <a:pt x="398" y="28"/>
                  </a:cubicBezTo>
                  <a:cubicBezTo>
                    <a:pt x="400" y="28"/>
                    <a:pt x="401" y="28"/>
                    <a:pt x="403" y="28"/>
                  </a:cubicBezTo>
                  <a:cubicBezTo>
                    <a:pt x="407" y="28"/>
                    <a:pt x="410" y="28"/>
                    <a:pt x="411" y="28"/>
                  </a:cubicBezTo>
                  <a:cubicBezTo>
                    <a:pt x="411" y="28"/>
                    <a:pt x="412" y="28"/>
                    <a:pt x="412" y="29"/>
                  </a:cubicBezTo>
                  <a:cubicBezTo>
                    <a:pt x="412" y="29"/>
                    <a:pt x="412" y="31"/>
                    <a:pt x="412" y="34"/>
                  </a:cubicBezTo>
                  <a:cubicBezTo>
                    <a:pt x="416" y="34"/>
                    <a:pt x="416" y="34"/>
                    <a:pt x="416" y="34"/>
                  </a:cubicBezTo>
                  <a:cubicBezTo>
                    <a:pt x="415" y="26"/>
                    <a:pt x="415" y="26"/>
                    <a:pt x="415" y="26"/>
                  </a:cubicBezTo>
                  <a:cubicBezTo>
                    <a:pt x="415" y="25"/>
                    <a:pt x="415" y="22"/>
                    <a:pt x="416" y="18"/>
                  </a:cubicBezTo>
                  <a:cubicBezTo>
                    <a:pt x="412" y="18"/>
                    <a:pt x="412" y="18"/>
                    <a:pt x="412" y="18"/>
                  </a:cubicBezTo>
                  <a:cubicBezTo>
                    <a:pt x="412" y="20"/>
                    <a:pt x="412" y="22"/>
                    <a:pt x="412" y="22"/>
                  </a:cubicBezTo>
                  <a:cubicBezTo>
                    <a:pt x="412" y="23"/>
                    <a:pt x="411" y="23"/>
                    <a:pt x="411" y="23"/>
                  </a:cubicBezTo>
                  <a:cubicBezTo>
                    <a:pt x="410" y="24"/>
                    <a:pt x="408" y="24"/>
                    <a:pt x="405" y="24"/>
                  </a:cubicBezTo>
                  <a:cubicBezTo>
                    <a:pt x="403" y="24"/>
                    <a:pt x="400" y="24"/>
                    <a:pt x="398" y="24"/>
                  </a:cubicBezTo>
                  <a:cubicBezTo>
                    <a:pt x="398" y="19"/>
                    <a:pt x="398" y="13"/>
                    <a:pt x="398" y="5"/>
                  </a:cubicBezTo>
                  <a:cubicBezTo>
                    <a:pt x="401" y="5"/>
                    <a:pt x="403" y="5"/>
                    <a:pt x="405" y="5"/>
                  </a:cubicBezTo>
                  <a:cubicBezTo>
                    <a:pt x="409" y="5"/>
                    <a:pt x="413" y="5"/>
                    <a:pt x="415" y="6"/>
                  </a:cubicBezTo>
                  <a:cubicBezTo>
                    <a:pt x="416" y="6"/>
                    <a:pt x="416" y="6"/>
                    <a:pt x="416" y="6"/>
                  </a:cubicBezTo>
                  <a:cubicBezTo>
                    <a:pt x="416" y="7"/>
                    <a:pt x="417" y="9"/>
                    <a:pt x="417" y="12"/>
                  </a:cubicBezTo>
                  <a:cubicBezTo>
                    <a:pt x="420" y="12"/>
                    <a:pt x="420" y="12"/>
                    <a:pt x="420" y="12"/>
                  </a:cubicBezTo>
                  <a:cubicBezTo>
                    <a:pt x="420" y="8"/>
                    <a:pt x="420" y="4"/>
                    <a:pt x="421" y="2"/>
                  </a:cubicBezTo>
                  <a:cubicBezTo>
                    <a:pt x="420" y="1"/>
                    <a:pt x="420" y="1"/>
                    <a:pt x="420" y="1"/>
                  </a:cubicBezTo>
                  <a:cubicBezTo>
                    <a:pt x="419" y="1"/>
                    <a:pt x="417" y="1"/>
                    <a:pt x="415" y="1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1" y="1"/>
                    <a:pt x="387" y="1"/>
                    <a:pt x="381" y="1"/>
                  </a:cubicBezTo>
                  <a:cubicBezTo>
                    <a:pt x="381" y="4"/>
                    <a:pt x="381" y="4"/>
                    <a:pt x="381" y="4"/>
                  </a:cubicBezTo>
                  <a:cubicBezTo>
                    <a:pt x="384" y="4"/>
                    <a:pt x="386" y="5"/>
                    <a:pt x="386" y="5"/>
                  </a:cubicBezTo>
                  <a:cubicBezTo>
                    <a:pt x="387" y="5"/>
                    <a:pt x="387" y="6"/>
                    <a:pt x="387" y="8"/>
                  </a:cubicBezTo>
                  <a:cubicBezTo>
                    <a:pt x="387" y="10"/>
                    <a:pt x="387" y="16"/>
                    <a:pt x="387" y="24"/>
                  </a:cubicBezTo>
                  <a:cubicBezTo>
                    <a:pt x="387" y="37"/>
                    <a:pt x="387" y="45"/>
                    <a:pt x="387" y="48"/>
                  </a:cubicBezTo>
                  <a:cubicBezTo>
                    <a:pt x="386" y="49"/>
                    <a:pt x="384" y="50"/>
                    <a:pt x="383" y="50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8" y="52"/>
                    <a:pt x="392" y="52"/>
                    <a:pt x="396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4"/>
            <p:cNvSpPr>
              <a:spLocks/>
            </p:cNvSpPr>
            <p:nvPr/>
          </p:nvSpPr>
          <p:spPr bwMode="auto">
            <a:xfrm>
              <a:off x="1221" y="551"/>
              <a:ext cx="96" cy="117"/>
            </a:xfrm>
            <a:custGeom>
              <a:avLst/>
              <a:gdLst>
                <a:gd name="T0" fmla="*/ 61 w 74"/>
                <a:gd name="T1" fmla="*/ 71 h 80"/>
                <a:gd name="T2" fmla="*/ 50 w 74"/>
                <a:gd name="T3" fmla="*/ 72 h 80"/>
                <a:gd name="T4" fmla="*/ 26 w 74"/>
                <a:gd name="T5" fmla="*/ 63 h 80"/>
                <a:gd name="T6" fmla="*/ 17 w 74"/>
                <a:gd name="T7" fmla="*/ 38 h 80"/>
                <a:gd name="T8" fmla="*/ 24 w 74"/>
                <a:gd name="T9" fmla="*/ 15 h 80"/>
                <a:gd name="T10" fmla="*/ 45 w 74"/>
                <a:gd name="T11" fmla="*/ 7 h 80"/>
                <a:gd name="T12" fmla="*/ 56 w 74"/>
                <a:gd name="T13" fmla="*/ 8 h 80"/>
                <a:gd name="T14" fmla="*/ 63 w 74"/>
                <a:gd name="T15" fmla="*/ 11 h 80"/>
                <a:gd name="T16" fmla="*/ 66 w 74"/>
                <a:gd name="T17" fmla="*/ 14 h 80"/>
                <a:gd name="T18" fmla="*/ 66 w 74"/>
                <a:gd name="T19" fmla="*/ 24 h 80"/>
                <a:gd name="T20" fmla="*/ 71 w 74"/>
                <a:gd name="T21" fmla="*/ 24 h 80"/>
                <a:gd name="T22" fmla="*/ 72 w 74"/>
                <a:gd name="T23" fmla="*/ 12 h 80"/>
                <a:gd name="T24" fmla="*/ 74 w 74"/>
                <a:gd name="T25" fmla="*/ 6 h 80"/>
                <a:gd name="T26" fmla="*/ 73 w 74"/>
                <a:gd name="T27" fmla="*/ 5 h 80"/>
                <a:gd name="T28" fmla="*/ 59 w 74"/>
                <a:gd name="T29" fmla="*/ 2 h 80"/>
                <a:gd name="T30" fmla="*/ 45 w 74"/>
                <a:gd name="T31" fmla="*/ 0 h 80"/>
                <a:gd name="T32" fmla="*/ 12 w 74"/>
                <a:gd name="T33" fmla="*/ 11 h 80"/>
                <a:gd name="T34" fmla="*/ 0 w 74"/>
                <a:gd name="T35" fmla="*/ 39 h 80"/>
                <a:gd name="T36" fmla="*/ 5 w 74"/>
                <a:gd name="T37" fmla="*/ 60 h 80"/>
                <a:gd name="T38" fmla="*/ 20 w 74"/>
                <a:gd name="T39" fmla="*/ 75 h 80"/>
                <a:gd name="T40" fmla="*/ 45 w 74"/>
                <a:gd name="T41" fmla="*/ 80 h 80"/>
                <a:gd name="T42" fmla="*/ 58 w 74"/>
                <a:gd name="T43" fmla="*/ 78 h 80"/>
                <a:gd name="T44" fmla="*/ 71 w 74"/>
                <a:gd name="T45" fmla="*/ 73 h 80"/>
                <a:gd name="T46" fmla="*/ 73 w 74"/>
                <a:gd name="T47" fmla="*/ 68 h 80"/>
                <a:gd name="T48" fmla="*/ 72 w 74"/>
                <a:gd name="T49" fmla="*/ 67 h 80"/>
                <a:gd name="T50" fmla="*/ 61 w 74"/>
                <a:gd name="T51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80">
                  <a:moveTo>
                    <a:pt x="61" y="71"/>
                  </a:moveTo>
                  <a:cubicBezTo>
                    <a:pt x="57" y="72"/>
                    <a:pt x="54" y="72"/>
                    <a:pt x="50" y="72"/>
                  </a:cubicBezTo>
                  <a:cubicBezTo>
                    <a:pt x="40" y="72"/>
                    <a:pt x="32" y="69"/>
                    <a:pt x="26" y="63"/>
                  </a:cubicBezTo>
                  <a:cubicBezTo>
                    <a:pt x="20" y="57"/>
                    <a:pt x="17" y="48"/>
                    <a:pt x="17" y="38"/>
                  </a:cubicBezTo>
                  <a:cubicBezTo>
                    <a:pt x="17" y="28"/>
                    <a:pt x="19" y="20"/>
                    <a:pt x="24" y="15"/>
                  </a:cubicBezTo>
                  <a:cubicBezTo>
                    <a:pt x="30" y="9"/>
                    <a:pt x="37" y="7"/>
                    <a:pt x="45" y="7"/>
                  </a:cubicBezTo>
                  <a:cubicBezTo>
                    <a:pt x="49" y="7"/>
                    <a:pt x="52" y="7"/>
                    <a:pt x="56" y="8"/>
                  </a:cubicBezTo>
                  <a:cubicBezTo>
                    <a:pt x="59" y="9"/>
                    <a:pt x="61" y="10"/>
                    <a:pt x="63" y="11"/>
                  </a:cubicBezTo>
                  <a:cubicBezTo>
                    <a:pt x="65" y="13"/>
                    <a:pt x="66" y="14"/>
                    <a:pt x="66" y="14"/>
                  </a:cubicBezTo>
                  <a:cubicBezTo>
                    <a:pt x="66" y="15"/>
                    <a:pt x="66" y="18"/>
                    <a:pt x="66" y="24"/>
                  </a:cubicBezTo>
                  <a:cubicBezTo>
                    <a:pt x="71" y="24"/>
                    <a:pt x="71" y="24"/>
                    <a:pt x="71" y="24"/>
                  </a:cubicBezTo>
                  <a:cubicBezTo>
                    <a:pt x="71" y="19"/>
                    <a:pt x="72" y="15"/>
                    <a:pt x="72" y="12"/>
                  </a:cubicBezTo>
                  <a:cubicBezTo>
                    <a:pt x="72" y="10"/>
                    <a:pt x="73" y="8"/>
                    <a:pt x="74" y="6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69" y="4"/>
                    <a:pt x="64" y="2"/>
                    <a:pt x="59" y="2"/>
                  </a:cubicBezTo>
                  <a:cubicBezTo>
                    <a:pt x="55" y="1"/>
                    <a:pt x="50" y="0"/>
                    <a:pt x="45" y="0"/>
                  </a:cubicBezTo>
                  <a:cubicBezTo>
                    <a:pt x="31" y="0"/>
                    <a:pt x="20" y="4"/>
                    <a:pt x="12" y="11"/>
                  </a:cubicBezTo>
                  <a:cubicBezTo>
                    <a:pt x="4" y="18"/>
                    <a:pt x="0" y="28"/>
                    <a:pt x="0" y="39"/>
                  </a:cubicBezTo>
                  <a:cubicBezTo>
                    <a:pt x="0" y="47"/>
                    <a:pt x="2" y="54"/>
                    <a:pt x="5" y="60"/>
                  </a:cubicBezTo>
                  <a:cubicBezTo>
                    <a:pt x="9" y="66"/>
                    <a:pt x="14" y="71"/>
                    <a:pt x="20" y="75"/>
                  </a:cubicBezTo>
                  <a:cubicBezTo>
                    <a:pt x="27" y="78"/>
                    <a:pt x="35" y="80"/>
                    <a:pt x="45" y="80"/>
                  </a:cubicBezTo>
                  <a:cubicBezTo>
                    <a:pt x="50" y="80"/>
                    <a:pt x="54" y="79"/>
                    <a:pt x="58" y="78"/>
                  </a:cubicBezTo>
                  <a:cubicBezTo>
                    <a:pt x="62" y="77"/>
                    <a:pt x="66" y="76"/>
                    <a:pt x="71" y="73"/>
                  </a:cubicBezTo>
                  <a:cubicBezTo>
                    <a:pt x="71" y="72"/>
                    <a:pt x="72" y="70"/>
                    <a:pt x="73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68" y="69"/>
                    <a:pt x="64" y="70"/>
                    <a:pt x="61" y="71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5"/>
            <p:cNvSpPr>
              <a:spLocks noEditPoints="1"/>
            </p:cNvSpPr>
            <p:nvPr/>
          </p:nvSpPr>
          <p:spPr bwMode="auto">
            <a:xfrm>
              <a:off x="1331" y="589"/>
              <a:ext cx="757" cy="77"/>
            </a:xfrm>
            <a:custGeom>
              <a:avLst/>
              <a:gdLst>
                <a:gd name="T0" fmla="*/ 29 w 583"/>
                <a:gd name="T1" fmla="*/ 0 h 53"/>
                <a:gd name="T2" fmla="*/ 43 w 583"/>
                <a:gd name="T3" fmla="*/ 50 h 53"/>
                <a:gd name="T4" fmla="*/ 41 w 583"/>
                <a:gd name="T5" fmla="*/ 9 h 53"/>
                <a:gd name="T6" fmla="*/ 83 w 583"/>
                <a:gd name="T7" fmla="*/ 52 h 53"/>
                <a:gd name="T8" fmla="*/ 90 w 583"/>
                <a:gd name="T9" fmla="*/ 37 h 53"/>
                <a:gd name="T10" fmla="*/ 119 w 583"/>
                <a:gd name="T11" fmla="*/ 45 h 53"/>
                <a:gd name="T12" fmla="*/ 136 w 583"/>
                <a:gd name="T13" fmla="*/ 52 h 53"/>
                <a:gd name="T14" fmla="*/ 130 w 583"/>
                <a:gd name="T15" fmla="*/ 8 h 53"/>
                <a:gd name="T16" fmla="*/ 102 w 583"/>
                <a:gd name="T17" fmla="*/ 38 h 53"/>
                <a:gd name="T18" fmla="*/ 71 w 583"/>
                <a:gd name="T19" fmla="*/ 5 h 53"/>
                <a:gd name="T20" fmla="*/ 68 w 583"/>
                <a:gd name="T21" fmla="*/ 49 h 53"/>
                <a:gd name="T22" fmla="*/ 170 w 583"/>
                <a:gd name="T23" fmla="*/ 49 h 53"/>
                <a:gd name="T24" fmla="*/ 167 w 583"/>
                <a:gd name="T25" fmla="*/ 5 h 53"/>
                <a:gd name="T26" fmla="*/ 165 w 583"/>
                <a:gd name="T27" fmla="*/ 24 h 53"/>
                <a:gd name="T28" fmla="*/ 187 w 583"/>
                <a:gd name="T29" fmla="*/ 12 h 53"/>
                <a:gd name="T30" fmla="*/ 149 w 583"/>
                <a:gd name="T31" fmla="*/ 1 h 53"/>
                <a:gd name="T32" fmla="*/ 152 w 583"/>
                <a:gd name="T33" fmla="*/ 27 h 53"/>
                <a:gd name="T34" fmla="*/ 159 w 583"/>
                <a:gd name="T35" fmla="*/ 52 h 53"/>
                <a:gd name="T36" fmla="*/ 202 w 583"/>
                <a:gd name="T37" fmla="*/ 45 h 53"/>
                <a:gd name="T38" fmla="*/ 243 w 583"/>
                <a:gd name="T39" fmla="*/ 28 h 53"/>
                <a:gd name="T40" fmla="*/ 232 w 583"/>
                <a:gd name="T41" fmla="*/ 1 h 53"/>
                <a:gd name="T42" fmla="*/ 237 w 583"/>
                <a:gd name="T43" fmla="*/ 40 h 53"/>
                <a:gd name="T44" fmla="*/ 211 w 583"/>
                <a:gd name="T45" fmla="*/ 19 h 53"/>
                <a:gd name="T46" fmla="*/ 207 w 583"/>
                <a:gd name="T47" fmla="*/ 1 h 53"/>
                <a:gd name="T48" fmla="*/ 291 w 583"/>
                <a:gd name="T49" fmla="*/ 49 h 53"/>
                <a:gd name="T50" fmla="*/ 285 w 583"/>
                <a:gd name="T51" fmla="*/ 6 h 53"/>
                <a:gd name="T52" fmla="*/ 303 w 583"/>
                <a:gd name="T53" fmla="*/ 1 h 53"/>
                <a:gd name="T54" fmla="*/ 259 w 583"/>
                <a:gd name="T55" fmla="*/ 7 h 53"/>
                <a:gd name="T56" fmla="*/ 274 w 583"/>
                <a:gd name="T57" fmla="*/ 35 h 53"/>
                <a:gd name="T58" fmla="*/ 280 w 583"/>
                <a:gd name="T59" fmla="*/ 52 h 53"/>
                <a:gd name="T60" fmla="*/ 321 w 583"/>
                <a:gd name="T61" fmla="*/ 47 h 53"/>
                <a:gd name="T62" fmla="*/ 346 w 583"/>
                <a:gd name="T63" fmla="*/ 43 h 53"/>
                <a:gd name="T64" fmla="*/ 366 w 583"/>
                <a:gd name="T65" fmla="*/ 52 h 53"/>
                <a:gd name="T66" fmla="*/ 322 w 583"/>
                <a:gd name="T67" fmla="*/ 32 h 53"/>
                <a:gd name="T68" fmla="*/ 334 w 583"/>
                <a:gd name="T69" fmla="*/ 32 h 53"/>
                <a:gd name="T70" fmla="*/ 407 w 583"/>
                <a:gd name="T71" fmla="*/ 49 h 53"/>
                <a:gd name="T72" fmla="*/ 401 w 583"/>
                <a:gd name="T73" fmla="*/ 6 h 53"/>
                <a:gd name="T74" fmla="*/ 419 w 583"/>
                <a:gd name="T75" fmla="*/ 1 h 53"/>
                <a:gd name="T76" fmla="*/ 375 w 583"/>
                <a:gd name="T77" fmla="*/ 7 h 53"/>
                <a:gd name="T78" fmla="*/ 390 w 583"/>
                <a:gd name="T79" fmla="*/ 35 h 53"/>
                <a:gd name="T80" fmla="*/ 396 w 583"/>
                <a:gd name="T81" fmla="*/ 52 h 53"/>
                <a:gd name="T82" fmla="*/ 445 w 583"/>
                <a:gd name="T83" fmla="*/ 48 h 53"/>
                <a:gd name="T84" fmla="*/ 450 w 583"/>
                <a:gd name="T85" fmla="*/ 1 h 53"/>
                <a:gd name="T86" fmla="*/ 433 w 583"/>
                <a:gd name="T87" fmla="*/ 13 h 53"/>
                <a:gd name="T88" fmla="*/ 439 w 583"/>
                <a:gd name="T89" fmla="*/ 52 h 53"/>
                <a:gd name="T90" fmla="*/ 489 w 583"/>
                <a:gd name="T91" fmla="*/ 0 h 53"/>
                <a:gd name="T92" fmla="*/ 503 w 583"/>
                <a:gd name="T93" fmla="*/ 50 h 53"/>
                <a:gd name="T94" fmla="*/ 500 w 583"/>
                <a:gd name="T95" fmla="*/ 9 h 53"/>
                <a:gd name="T96" fmla="*/ 543 w 583"/>
                <a:gd name="T97" fmla="*/ 52 h 53"/>
                <a:gd name="T98" fmla="*/ 537 w 583"/>
                <a:gd name="T99" fmla="*/ 13 h 53"/>
                <a:gd name="T100" fmla="*/ 577 w 583"/>
                <a:gd name="T101" fmla="*/ 26 h 53"/>
                <a:gd name="T102" fmla="*/ 583 w 583"/>
                <a:gd name="T103" fmla="*/ 1 h 53"/>
                <a:gd name="T104" fmla="*/ 572 w 583"/>
                <a:gd name="T105" fmla="*/ 9 h 53"/>
                <a:gd name="T106" fmla="*/ 526 w 583"/>
                <a:gd name="T107" fmla="*/ 1 h 53"/>
                <a:gd name="T108" fmla="*/ 532 w 583"/>
                <a:gd name="T109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83" h="53">
                  <a:moveTo>
                    <a:pt x="43" y="50"/>
                  </a:moveTo>
                  <a:cubicBezTo>
                    <a:pt x="48" y="47"/>
                    <a:pt x="51" y="44"/>
                    <a:pt x="53" y="40"/>
                  </a:cubicBezTo>
                  <a:cubicBezTo>
                    <a:pt x="56" y="36"/>
                    <a:pt x="57" y="31"/>
                    <a:pt x="57" y="25"/>
                  </a:cubicBezTo>
                  <a:cubicBezTo>
                    <a:pt x="57" y="20"/>
                    <a:pt x="56" y="15"/>
                    <a:pt x="54" y="12"/>
                  </a:cubicBezTo>
                  <a:cubicBezTo>
                    <a:pt x="52" y="8"/>
                    <a:pt x="48" y="5"/>
                    <a:pt x="45" y="3"/>
                  </a:cubicBezTo>
                  <a:cubicBezTo>
                    <a:pt x="41" y="1"/>
                    <a:pt x="35" y="0"/>
                    <a:pt x="29" y="0"/>
                  </a:cubicBezTo>
                  <a:cubicBezTo>
                    <a:pt x="23" y="0"/>
                    <a:pt x="17" y="1"/>
                    <a:pt x="13" y="3"/>
                  </a:cubicBezTo>
                  <a:cubicBezTo>
                    <a:pt x="9" y="6"/>
                    <a:pt x="6" y="9"/>
                    <a:pt x="4" y="13"/>
                  </a:cubicBezTo>
                  <a:cubicBezTo>
                    <a:pt x="1" y="17"/>
                    <a:pt x="0" y="21"/>
                    <a:pt x="0" y="27"/>
                  </a:cubicBezTo>
                  <a:cubicBezTo>
                    <a:pt x="0" y="35"/>
                    <a:pt x="3" y="42"/>
                    <a:pt x="7" y="46"/>
                  </a:cubicBezTo>
                  <a:cubicBezTo>
                    <a:pt x="12" y="51"/>
                    <a:pt x="19" y="53"/>
                    <a:pt x="28" y="53"/>
                  </a:cubicBezTo>
                  <a:cubicBezTo>
                    <a:pt x="34" y="53"/>
                    <a:pt x="39" y="52"/>
                    <a:pt x="43" y="50"/>
                  </a:cubicBezTo>
                  <a:close/>
                  <a:moveTo>
                    <a:pt x="20" y="47"/>
                  </a:moveTo>
                  <a:cubicBezTo>
                    <a:pt x="17" y="45"/>
                    <a:pt x="15" y="43"/>
                    <a:pt x="14" y="39"/>
                  </a:cubicBezTo>
                  <a:cubicBezTo>
                    <a:pt x="12" y="35"/>
                    <a:pt x="11" y="31"/>
                    <a:pt x="11" y="26"/>
                  </a:cubicBezTo>
                  <a:cubicBezTo>
                    <a:pt x="11" y="18"/>
                    <a:pt x="13" y="13"/>
                    <a:pt x="16" y="9"/>
                  </a:cubicBezTo>
                  <a:cubicBezTo>
                    <a:pt x="19" y="6"/>
                    <a:pt x="23" y="4"/>
                    <a:pt x="28" y="4"/>
                  </a:cubicBezTo>
                  <a:cubicBezTo>
                    <a:pt x="34" y="4"/>
                    <a:pt x="38" y="6"/>
                    <a:pt x="41" y="9"/>
                  </a:cubicBezTo>
                  <a:cubicBezTo>
                    <a:pt x="44" y="13"/>
                    <a:pt x="46" y="19"/>
                    <a:pt x="46" y="27"/>
                  </a:cubicBezTo>
                  <a:cubicBezTo>
                    <a:pt x="46" y="35"/>
                    <a:pt x="44" y="40"/>
                    <a:pt x="41" y="44"/>
                  </a:cubicBezTo>
                  <a:cubicBezTo>
                    <a:pt x="38" y="47"/>
                    <a:pt x="34" y="49"/>
                    <a:pt x="30" y="49"/>
                  </a:cubicBezTo>
                  <a:cubicBezTo>
                    <a:pt x="26" y="49"/>
                    <a:pt x="22" y="48"/>
                    <a:pt x="20" y="47"/>
                  </a:cubicBezTo>
                  <a:close/>
                  <a:moveTo>
                    <a:pt x="76" y="52"/>
                  </a:moveTo>
                  <a:cubicBezTo>
                    <a:pt x="78" y="52"/>
                    <a:pt x="81" y="52"/>
                    <a:pt x="83" y="52"/>
                  </a:cubicBezTo>
                  <a:cubicBezTo>
                    <a:pt x="83" y="49"/>
                    <a:pt x="83" y="49"/>
                    <a:pt x="83" y="49"/>
                  </a:cubicBezTo>
                  <a:cubicBezTo>
                    <a:pt x="80" y="49"/>
                    <a:pt x="78" y="49"/>
                    <a:pt x="78" y="48"/>
                  </a:cubicBezTo>
                  <a:cubicBezTo>
                    <a:pt x="77" y="48"/>
                    <a:pt x="77" y="47"/>
                    <a:pt x="77" y="44"/>
                  </a:cubicBezTo>
                  <a:cubicBezTo>
                    <a:pt x="77" y="39"/>
                    <a:pt x="77" y="30"/>
                    <a:pt x="77" y="16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3" y="44"/>
                    <a:pt x="95" y="49"/>
                    <a:pt x="97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1" y="50"/>
                    <a:pt x="103" y="46"/>
                    <a:pt x="105" y="41"/>
                  </a:cubicBezTo>
                  <a:cubicBezTo>
                    <a:pt x="111" y="28"/>
                    <a:pt x="116" y="19"/>
                    <a:pt x="119" y="11"/>
                  </a:cubicBezTo>
                  <a:cubicBezTo>
                    <a:pt x="119" y="33"/>
                    <a:pt x="119" y="33"/>
                    <a:pt x="119" y="33"/>
                  </a:cubicBezTo>
                  <a:cubicBezTo>
                    <a:pt x="119" y="40"/>
                    <a:pt x="119" y="44"/>
                    <a:pt x="119" y="45"/>
                  </a:cubicBezTo>
                  <a:cubicBezTo>
                    <a:pt x="119" y="47"/>
                    <a:pt x="119" y="48"/>
                    <a:pt x="118" y="49"/>
                  </a:cubicBezTo>
                  <a:cubicBezTo>
                    <a:pt x="118" y="49"/>
                    <a:pt x="117" y="49"/>
                    <a:pt x="115" y="49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3" y="52"/>
                    <a:pt x="113" y="52"/>
                    <a:pt x="113" y="52"/>
                  </a:cubicBezTo>
                  <a:cubicBezTo>
                    <a:pt x="118" y="52"/>
                    <a:pt x="123" y="52"/>
                    <a:pt x="126" y="52"/>
                  </a:cubicBezTo>
                  <a:cubicBezTo>
                    <a:pt x="129" y="52"/>
                    <a:pt x="132" y="52"/>
                    <a:pt x="136" y="52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33" y="49"/>
                    <a:pt x="132" y="49"/>
                    <a:pt x="131" y="49"/>
                  </a:cubicBezTo>
                  <a:cubicBezTo>
                    <a:pt x="131" y="48"/>
                    <a:pt x="131" y="48"/>
                    <a:pt x="130" y="48"/>
                  </a:cubicBezTo>
                  <a:cubicBezTo>
                    <a:pt x="130" y="47"/>
                    <a:pt x="130" y="44"/>
                    <a:pt x="130" y="40"/>
                  </a:cubicBezTo>
                  <a:cubicBezTo>
                    <a:pt x="130" y="35"/>
                    <a:pt x="130" y="30"/>
                    <a:pt x="130" y="26"/>
                  </a:cubicBezTo>
                  <a:cubicBezTo>
                    <a:pt x="130" y="17"/>
                    <a:pt x="130" y="11"/>
                    <a:pt x="130" y="8"/>
                  </a:cubicBezTo>
                  <a:cubicBezTo>
                    <a:pt x="130" y="6"/>
                    <a:pt x="130" y="5"/>
                    <a:pt x="131" y="5"/>
                  </a:cubicBezTo>
                  <a:cubicBezTo>
                    <a:pt x="131" y="4"/>
                    <a:pt x="133" y="4"/>
                    <a:pt x="136" y="4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34" y="1"/>
                    <a:pt x="131" y="1"/>
                    <a:pt x="127" y="1"/>
                  </a:cubicBezTo>
                  <a:cubicBezTo>
                    <a:pt x="125" y="1"/>
                    <a:pt x="122" y="1"/>
                    <a:pt x="119" y="1"/>
                  </a:cubicBezTo>
                  <a:cubicBezTo>
                    <a:pt x="116" y="9"/>
                    <a:pt x="110" y="21"/>
                    <a:pt x="102" y="38"/>
                  </a:cubicBezTo>
                  <a:cubicBezTo>
                    <a:pt x="94" y="22"/>
                    <a:pt x="89" y="12"/>
                    <a:pt x="88" y="10"/>
                  </a:cubicBezTo>
                  <a:cubicBezTo>
                    <a:pt x="87" y="7"/>
                    <a:pt x="85" y="4"/>
                    <a:pt x="84" y="1"/>
                  </a:cubicBezTo>
                  <a:cubicBezTo>
                    <a:pt x="81" y="1"/>
                    <a:pt x="78" y="1"/>
                    <a:pt x="75" y="1"/>
                  </a:cubicBezTo>
                  <a:cubicBezTo>
                    <a:pt x="72" y="1"/>
                    <a:pt x="69" y="1"/>
                    <a:pt x="66" y="1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9" y="4"/>
                    <a:pt x="71" y="4"/>
                    <a:pt x="71" y="5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2" y="6"/>
                    <a:pt x="72" y="8"/>
                    <a:pt x="72" y="11"/>
                  </a:cubicBezTo>
                  <a:cubicBezTo>
                    <a:pt x="73" y="15"/>
                    <a:pt x="73" y="20"/>
                    <a:pt x="73" y="23"/>
                  </a:cubicBezTo>
                  <a:cubicBezTo>
                    <a:pt x="73" y="30"/>
                    <a:pt x="72" y="37"/>
                    <a:pt x="72" y="43"/>
                  </a:cubicBezTo>
                  <a:cubicBezTo>
                    <a:pt x="72" y="46"/>
                    <a:pt x="72" y="48"/>
                    <a:pt x="71" y="48"/>
                  </a:cubicBezTo>
                  <a:cubicBezTo>
                    <a:pt x="71" y="49"/>
                    <a:pt x="70" y="49"/>
                    <a:pt x="68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9" y="52"/>
                    <a:pt x="72" y="52"/>
                    <a:pt x="76" y="52"/>
                  </a:cubicBezTo>
                  <a:close/>
                  <a:moveTo>
                    <a:pt x="159" y="52"/>
                  </a:moveTo>
                  <a:cubicBezTo>
                    <a:pt x="162" y="52"/>
                    <a:pt x="165" y="52"/>
                    <a:pt x="170" y="52"/>
                  </a:cubicBezTo>
                  <a:cubicBezTo>
                    <a:pt x="170" y="49"/>
                    <a:pt x="170" y="49"/>
                    <a:pt x="170" y="49"/>
                  </a:cubicBezTo>
                  <a:cubicBezTo>
                    <a:pt x="166" y="49"/>
                    <a:pt x="164" y="49"/>
                    <a:pt x="163" y="49"/>
                  </a:cubicBezTo>
                  <a:cubicBezTo>
                    <a:pt x="163" y="48"/>
                    <a:pt x="163" y="48"/>
                    <a:pt x="163" y="48"/>
                  </a:cubicBezTo>
                  <a:cubicBezTo>
                    <a:pt x="163" y="47"/>
                    <a:pt x="162" y="45"/>
                    <a:pt x="162" y="41"/>
                  </a:cubicBezTo>
                  <a:cubicBezTo>
                    <a:pt x="162" y="32"/>
                    <a:pt x="162" y="26"/>
                    <a:pt x="162" y="24"/>
                  </a:cubicBezTo>
                  <a:cubicBezTo>
                    <a:pt x="162" y="19"/>
                    <a:pt x="162" y="13"/>
                    <a:pt x="162" y="5"/>
                  </a:cubicBezTo>
                  <a:cubicBezTo>
                    <a:pt x="164" y="5"/>
                    <a:pt x="166" y="5"/>
                    <a:pt x="167" y="5"/>
                  </a:cubicBezTo>
                  <a:cubicBezTo>
                    <a:pt x="170" y="5"/>
                    <a:pt x="172" y="6"/>
                    <a:pt x="174" y="7"/>
                  </a:cubicBezTo>
                  <a:cubicBezTo>
                    <a:pt x="176" y="9"/>
                    <a:pt x="176" y="11"/>
                    <a:pt x="176" y="15"/>
                  </a:cubicBezTo>
                  <a:cubicBezTo>
                    <a:pt x="176" y="18"/>
                    <a:pt x="176" y="20"/>
                    <a:pt x="174" y="22"/>
                  </a:cubicBezTo>
                  <a:cubicBezTo>
                    <a:pt x="172" y="24"/>
                    <a:pt x="170" y="25"/>
                    <a:pt x="168" y="25"/>
                  </a:cubicBezTo>
                  <a:cubicBezTo>
                    <a:pt x="168" y="25"/>
                    <a:pt x="167" y="25"/>
                    <a:pt x="167" y="24"/>
                  </a:cubicBezTo>
                  <a:cubicBezTo>
                    <a:pt x="166" y="24"/>
                    <a:pt x="166" y="24"/>
                    <a:pt x="165" y="24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5" y="26"/>
                    <a:pt x="165" y="27"/>
                    <a:pt x="166" y="28"/>
                  </a:cubicBezTo>
                  <a:cubicBezTo>
                    <a:pt x="167" y="28"/>
                    <a:pt x="167" y="28"/>
                    <a:pt x="168" y="28"/>
                  </a:cubicBezTo>
                  <a:cubicBezTo>
                    <a:pt x="169" y="28"/>
                    <a:pt x="169" y="28"/>
                    <a:pt x="170" y="28"/>
                  </a:cubicBezTo>
                  <a:cubicBezTo>
                    <a:pt x="175" y="28"/>
                    <a:pt x="179" y="27"/>
                    <a:pt x="182" y="24"/>
                  </a:cubicBezTo>
                  <a:cubicBezTo>
                    <a:pt x="186" y="21"/>
                    <a:pt x="187" y="17"/>
                    <a:pt x="187" y="12"/>
                  </a:cubicBezTo>
                  <a:cubicBezTo>
                    <a:pt x="187" y="10"/>
                    <a:pt x="187" y="8"/>
                    <a:pt x="186" y="6"/>
                  </a:cubicBezTo>
                  <a:cubicBezTo>
                    <a:pt x="184" y="4"/>
                    <a:pt x="183" y="3"/>
                    <a:pt x="181" y="2"/>
                  </a:cubicBezTo>
                  <a:cubicBezTo>
                    <a:pt x="179" y="1"/>
                    <a:pt x="175" y="1"/>
                    <a:pt x="171" y="1"/>
                  </a:cubicBezTo>
                  <a:cubicBezTo>
                    <a:pt x="170" y="1"/>
                    <a:pt x="168" y="1"/>
                    <a:pt x="166" y="1"/>
                  </a:cubicBezTo>
                  <a:cubicBezTo>
                    <a:pt x="161" y="1"/>
                    <a:pt x="158" y="1"/>
                    <a:pt x="156" y="1"/>
                  </a:cubicBezTo>
                  <a:cubicBezTo>
                    <a:pt x="154" y="1"/>
                    <a:pt x="152" y="1"/>
                    <a:pt x="149" y="1"/>
                  </a:cubicBezTo>
                  <a:cubicBezTo>
                    <a:pt x="145" y="1"/>
                    <a:pt x="145" y="1"/>
                    <a:pt x="145" y="1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4"/>
                    <a:pt x="147" y="4"/>
                    <a:pt x="147" y="4"/>
                  </a:cubicBezTo>
                  <a:cubicBezTo>
                    <a:pt x="149" y="4"/>
                    <a:pt x="150" y="4"/>
                    <a:pt x="151" y="5"/>
                  </a:cubicBezTo>
                  <a:cubicBezTo>
                    <a:pt x="151" y="5"/>
                    <a:pt x="151" y="7"/>
                    <a:pt x="151" y="11"/>
                  </a:cubicBezTo>
                  <a:cubicBezTo>
                    <a:pt x="152" y="14"/>
                    <a:pt x="152" y="19"/>
                    <a:pt x="152" y="27"/>
                  </a:cubicBezTo>
                  <a:cubicBezTo>
                    <a:pt x="152" y="31"/>
                    <a:pt x="152" y="36"/>
                    <a:pt x="151" y="40"/>
                  </a:cubicBezTo>
                  <a:cubicBezTo>
                    <a:pt x="151" y="45"/>
                    <a:pt x="151" y="47"/>
                    <a:pt x="151" y="48"/>
                  </a:cubicBezTo>
                  <a:cubicBezTo>
                    <a:pt x="151" y="48"/>
                    <a:pt x="151" y="49"/>
                    <a:pt x="150" y="49"/>
                  </a:cubicBezTo>
                  <a:cubicBezTo>
                    <a:pt x="150" y="49"/>
                    <a:pt x="148" y="49"/>
                    <a:pt x="145" y="49"/>
                  </a:cubicBezTo>
                  <a:cubicBezTo>
                    <a:pt x="145" y="52"/>
                    <a:pt x="145" y="52"/>
                    <a:pt x="145" y="52"/>
                  </a:cubicBezTo>
                  <a:cubicBezTo>
                    <a:pt x="153" y="52"/>
                    <a:pt x="157" y="52"/>
                    <a:pt x="159" y="52"/>
                  </a:cubicBezTo>
                  <a:close/>
                  <a:moveTo>
                    <a:pt x="199" y="5"/>
                  </a:moveTo>
                  <a:cubicBezTo>
                    <a:pt x="199" y="5"/>
                    <a:pt x="200" y="5"/>
                    <a:pt x="200" y="5"/>
                  </a:cubicBezTo>
                  <a:cubicBezTo>
                    <a:pt x="200" y="6"/>
                    <a:pt x="200" y="7"/>
                    <a:pt x="200" y="9"/>
                  </a:cubicBezTo>
                  <a:cubicBezTo>
                    <a:pt x="200" y="14"/>
                    <a:pt x="200" y="18"/>
                    <a:pt x="200" y="19"/>
                  </a:cubicBezTo>
                  <a:cubicBezTo>
                    <a:pt x="200" y="35"/>
                    <a:pt x="200" y="35"/>
                    <a:pt x="200" y="35"/>
                  </a:cubicBezTo>
                  <a:cubicBezTo>
                    <a:pt x="200" y="40"/>
                    <a:pt x="201" y="43"/>
                    <a:pt x="202" y="45"/>
                  </a:cubicBezTo>
                  <a:cubicBezTo>
                    <a:pt x="204" y="48"/>
                    <a:pt x="206" y="49"/>
                    <a:pt x="209" y="51"/>
                  </a:cubicBezTo>
                  <a:cubicBezTo>
                    <a:pt x="212" y="52"/>
                    <a:pt x="217" y="53"/>
                    <a:pt x="221" y="53"/>
                  </a:cubicBezTo>
                  <a:cubicBezTo>
                    <a:pt x="226" y="53"/>
                    <a:pt x="230" y="52"/>
                    <a:pt x="233" y="51"/>
                  </a:cubicBezTo>
                  <a:cubicBezTo>
                    <a:pt x="236" y="49"/>
                    <a:pt x="239" y="47"/>
                    <a:pt x="240" y="45"/>
                  </a:cubicBezTo>
                  <a:cubicBezTo>
                    <a:pt x="241" y="43"/>
                    <a:pt x="242" y="40"/>
                    <a:pt x="243" y="36"/>
                  </a:cubicBezTo>
                  <a:cubicBezTo>
                    <a:pt x="243" y="35"/>
                    <a:pt x="243" y="32"/>
                    <a:pt x="243" y="28"/>
                  </a:cubicBezTo>
                  <a:cubicBezTo>
                    <a:pt x="243" y="21"/>
                    <a:pt x="243" y="14"/>
                    <a:pt x="243" y="9"/>
                  </a:cubicBezTo>
                  <a:cubicBezTo>
                    <a:pt x="243" y="7"/>
                    <a:pt x="244" y="5"/>
                    <a:pt x="244" y="5"/>
                  </a:cubicBezTo>
                  <a:cubicBezTo>
                    <a:pt x="245" y="4"/>
                    <a:pt x="246" y="4"/>
                    <a:pt x="249" y="4"/>
                  </a:cubicBezTo>
                  <a:cubicBezTo>
                    <a:pt x="249" y="1"/>
                    <a:pt x="249" y="1"/>
                    <a:pt x="249" y="1"/>
                  </a:cubicBezTo>
                  <a:cubicBezTo>
                    <a:pt x="245" y="1"/>
                    <a:pt x="243" y="1"/>
                    <a:pt x="240" y="1"/>
                  </a:cubicBezTo>
                  <a:cubicBezTo>
                    <a:pt x="238" y="1"/>
                    <a:pt x="235" y="1"/>
                    <a:pt x="232" y="1"/>
                  </a:cubicBezTo>
                  <a:cubicBezTo>
                    <a:pt x="232" y="4"/>
                    <a:pt x="232" y="4"/>
                    <a:pt x="232" y="4"/>
                  </a:cubicBezTo>
                  <a:cubicBezTo>
                    <a:pt x="235" y="4"/>
                    <a:pt x="236" y="4"/>
                    <a:pt x="237" y="5"/>
                  </a:cubicBezTo>
                  <a:cubicBezTo>
                    <a:pt x="237" y="5"/>
                    <a:pt x="238" y="5"/>
                    <a:pt x="238" y="5"/>
                  </a:cubicBezTo>
                  <a:cubicBezTo>
                    <a:pt x="238" y="6"/>
                    <a:pt x="238" y="8"/>
                    <a:pt x="238" y="11"/>
                  </a:cubicBezTo>
                  <a:cubicBezTo>
                    <a:pt x="238" y="25"/>
                    <a:pt x="238" y="25"/>
                    <a:pt x="238" y="25"/>
                  </a:cubicBezTo>
                  <a:cubicBezTo>
                    <a:pt x="238" y="32"/>
                    <a:pt x="238" y="37"/>
                    <a:pt x="237" y="40"/>
                  </a:cubicBezTo>
                  <a:cubicBezTo>
                    <a:pt x="236" y="42"/>
                    <a:pt x="235" y="44"/>
                    <a:pt x="233" y="45"/>
                  </a:cubicBezTo>
                  <a:cubicBezTo>
                    <a:pt x="231" y="46"/>
                    <a:pt x="228" y="47"/>
                    <a:pt x="224" y="47"/>
                  </a:cubicBezTo>
                  <a:cubicBezTo>
                    <a:pt x="221" y="47"/>
                    <a:pt x="218" y="46"/>
                    <a:pt x="216" y="45"/>
                  </a:cubicBezTo>
                  <a:cubicBezTo>
                    <a:pt x="214" y="44"/>
                    <a:pt x="213" y="43"/>
                    <a:pt x="212" y="41"/>
                  </a:cubicBezTo>
                  <a:cubicBezTo>
                    <a:pt x="211" y="39"/>
                    <a:pt x="211" y="36"/>
                    <a:pt x="211" y="32"/>
                  </a:cubicBezTo>
                  <a:cubicBezTo>
                    <a:pt x="211" y="28"/>
                    <a:pt x="211" y="23"/>
                    <a:pt x="211" y="19"/>
                  </a:cubicBezTo>
                  <a:cubicBezTo>
                    <a:pt x="211" y="12"/>
                    <a:pt x="211" y="8"/>
                    <a:pt x="211" y="7"/>
                  </a:cubicBezTo>
                  <a:cubicBezTo>
                    <a:pt x="211" y="6"/>
                    <a:pt x="212" y="5"/>
                    <a:pt x="212" y="5"/>
                  </a:cubicBezTo>
                  <a:cubicBezTo>
                    <a:pt x="213" y="5"/>
                    <a:pt x="213" y="5"/>
                    <a:pt x="213" y="5"/>
                  </a:cubicBezTo>
                  <a:cubicBezTo>
                    <a:pt x="214" y="4"/>
                    <a:pt x="215" y="4"/>
                    <a:pt x="217" y="4"/>
                  </a:cubicBezTo>
                  <a:cubicBezTo>
                    <a:pt x="217" y="1"/>
                    <a:pt x="217" y="1"/>
                    <a:pt x="217" y="1"/>
                  </a:cubicBezTo>
                  <a:cubicBezTo>
                    <a:pt x="213" y="1"/>
                    <a:pt x="210" y="1"/>
                    <a:pt x="207" y="1"/>
                  </a:cubicBezTo>
                  <a:cubicBezTo>
                    <a:pt x="204" y="1"/>
                    <a:pt x="199" y="1"/>
                    <a:pt x="194" y="1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7" y="4"/>
                    <a:pt x="198" y="4"/>
                    <a:pt x="199" y="5"/>
                  </a:cubicBezTo>
                  <a:close/>
                  <a:moveTo>
                    <a:pt x="280" y="52"/>
                  </a:moveTo>
                  <a:cubicBezTo>
                    <a:pt x="284" y="52"/>
                    <a:pt x="287" y="52"/>
                    <a:pt x="291" y="52"/>
                  </a:cubicBezTo>
                  <a:cubicBezTo>
                    <a:pt x="291" y="49"/>
                    <a:pt x="291" y="49"/>
                    <a:pt x="291" y="49"/>
                  </a:cubicBezTo>
                  <a:cubicBezTo>
                    <a:pt x="288" y="49"/>
                    <a:pt x="286" y="49"/>
                    <a:pt x="285" y="49"/>
                  </a:cubicBezTo>
                  <a:cubicBezTo>
                    <a:pt x="285" y="48"/>
                    <a:pt x="285" y="47"/>
                    <a:pt x="284" y="46"/>
                  </a:cubicBezTo>
                  <a:cubicBezTo>
                    <a:pt x="284" y="44"/>
                    <a:pt x="284" y="40"/>
                    <a:pt x="284" y="32"/>
                  </a:cubicBezTo>
                  <a:cubicBezTo>
                    <a:pt x="284" y="8"/>
                    <a:pt x="284" y="8"/>
                    <a:pt x="284" y="8"/>
                  </a:cubicBezTo>
                  <a:cubicBezTo>
                    <a:pt x="284" y="7"/>
                    <a:pt x="284" y="6"/>
                    <a:pt x="285" y="6"/>
                  </a:cubicBezTo>
                  <a:cubicBezTo>
                    <a:pt x="285" y="6"/>
                    <a:pt x="285" y="6"/>
                    <a:pt x="285" y="6"/>
                  </a:cubicBezTo>
                  <a:cubicBezTo>
                    <a:pt x="291" y="6"/>
                    <a:pt x="295" y="6"/>
                    <a:pt x="297" y="6"/>
                  </a:cubicBezTo>
                  <a:cubicBezTo>
                    <a:pt x="298" y="6"/>
                    <a:pt x="298" y="6"/>
                    <a:pt x="298" y="7"/>
                  </a:cubicBezTo>
                  <a:cubicBezTo>
                    <a:pt x="298" y="7"/>
                    <a:pt x="299" y="9"/>
                    <a:pt x="299" y="13"/>
                  </a:cubicBezTo>
                  <a:cubicBezTo>
                    <a:pt x="302" y="13"/>
                    <a:pt x="302" y="13"/>
                    <a:pt x="302" y="13"/>
                  </a:cubicBezTo>
                  <a:cubicBezTo>
                    <a:pt x="302" y="9"/>
                    <a:pt x="302" y="5"/>
                    <a:pt x="303" y="2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94" y="1"/>
                    <a:pt x="285" y="1"/>
                    <a:pt x="278" y="1"/>
                  </a:cubicBezTo>
                  <a:cubicBezTo>
                    <a:pt x="271" y="1"/>
                    <a:pt x="263" y="1"/>
                    <a:pt x="256" y="1"/>
                  </a:cubicBezTo>
                  <a:cubicBezTo>
                    <a:pt x="255" y="1"/>
                    <a:pt x="255" y="1"/>
                    <a:pt x="255" y="1"/>
                  </a:cubicBezTo>
                  <a:cubicBezTo>
                    <a:pt x="256" y="5"/>
                    <a:pt x="256" y="9"/>
                    <a:pt x="256" y="13"/>
                  </a:cubicBezTo>
                  <a:cubicBezTo>
                    <a:pt x="259" y="13"/>
                    <a:pt x="259" y="13"/>
                    <a:pt x="259" y="13"/>
                  </a:cubicBezTo>
                  <a:cubicBezTo>
                    <a:pt x="259" y="9"/>
                    <a:pt x="259" y="7"/>
                    <a:pt x="259" y="7"/>
                  </a:cubicBezTo>
                  <a:cubicBezTo>
                    <a:pt x="260" y="6"/>
                    <a:pt x="260" y="6"/>
                    <a:pt x="260" y="6"/>
                  </a:cubicBezTo>
                  <a:cubicBezTo>
                    <a:pt x="260" y="6"/>
                    <a:pt x="261" y="6"/>
                    <a:pt x="262" y="6"/>
                  </a:cubicBezTo>
                  <a:cubicBezTo>
                    <a:pt x="265" y="6"/>
                    <a:pt x="268" y="6"/>
                    <a:pt x="271" y="6"/>
                  </a:cubicBezTo>
                  <a:cubicBezTo>
                    <a:pt x="273" y="6"/>
                    <a:pt x="274" y="6"/>
                    <a:pt x="274" y="6"/>
                  </a:cubicBezTo>
                  <a:cubicBezTo>
                    <a:pt x="274" y="6"/>
                    <a:pt x="274" y="11"/>
                    <a:pt x="274" y="21"/>
                  </a:cubicBezTo>
                  <a:cubicBezTo>
                    <a:pt x="274" y="26"/>
                    <a:pt x="274" y="31"/>
                    <a:pt x="274" y="35"/>
                  </a:cubicBezTo>
                  <a:cubicBezTo>
                    <a:pt x="274" y="42"/>
                    <a:pt x="273" y="46"/>
                    <a:pt x="273" y="47"/>
                  </a:cubicBezTo>
                  <a:cubicBezTo>
                    <a:pt x="273" y="48"/>
                    <a:pt x="273" y="48"/>
                    <a:pt x="273" y="48"/>
                  </a:cubicBezTo>
                  <a:cubicBezTo>
                    <a:pt x="272" y="49"/>
                    <a:pt x="272" y="49"/>
                    <a:pt x="271" y="49"/>
                  </a:cubicBezTo>
                  <a:cubicBezTo>
                    <a:pt x="270" y="49"/>
                    <a:pt x="268" y="49"/>
                    <a:pt x="267" y="49"/>
                  </a:cubicBezTo>
                  <a:cubicBezTo>
                    <a:pt x="267" y="52"/>
                    <a:pt x="267" y="52"/>
                    <a:pt x="267" y="52"/>
                  </a:cubicBezTo>
                  <a:cubicBezTo>
                    <a:pt x="270" y="52"/>
                    <a:pt x="274" y="52"/>
                    <a:pt x="280" y="52"/>
                  </a:cubicBezTo>
                  <a:close/>
                  <a:moveTo>
                    <a:pt x="310" y="52"/>
                  </a:moveTo>
                  <a:cubicBezTo>
                    <a:pt x="312" y="52"/>
                    <a:pt x="315" y="52"/>
                    <a:pt x="318" y="52"/>
                  </a:cubicBezTo>
                  <a:cubicBezTo>
                    <a:pt x="322" y="52"/>
                    <a:pt x="325" y="52"/>
                    <a:pt x="327" y="52"/>
                  </a:cubicBezTo>
                  <a:cubicBezTo>
                    <a:pt x="327" y="49"/>
                    <a:pt x="327" y="49"/>
                    <a:pt x="327" y="49"/>
                  </a:cubicBezTo>
                  <a:cubicBezTo>
                    <a:pt x="324" y="49"/>
                    <a:pt x="323" y="49"/>
                    <a:pt x="322" y="48"/>
                  </a:cubicBezTo>
                  <a:cubicBezTo>
                    <a:pt x="322" y="48"/>
                    <a:pt x="321" y="48"/>
                    <a:pt x="321" y="47"/>
                  </a:cubicBezTo>
                  <a:cubicBezTo>
                    <a:pt x="321" y="47"/>
                    <a:pt x="322" y="46"/>
                    <a:pt x="322" y="46"/>
                  </a:cubicBezTo>
                  <a:cubicBezTo>
                    <a:pt x="322" y="44"/>
                    <a:pt x="323" y="42"/>
                    <a:pt x="323" y="41"/>
                  </a:cubicBezTo>
                  <a:cubicBezTo>
                    <a:pt x="325" y="37"/>
                    <a:pt x="325" y="37"/>
                    <a:pt x="325" y="37"/>
                  </a:cubicBezTo>
                  <a:cubicBezTo>
                    <a:pt x="328" y="37"/>
                    <a:pt x="331" y="37"/>
                    <a:pt x="334" y="37"/>
                  </a:cubicBezTo>
                  <a:cubicBezTo>
                    <a:pt x="338" y="37"/>
                    <a:pt x="341" y="37"/>
                    <a:pt x="344" y="37"/>
                  </a:cubicBezTo>
                  <a:cubicBezTo>
                    <a:pt x="346" y="43"/>
                    <a:pt x="346" y="43"/>
                    <a:pt x="346" y="43"/>
                  </a:cubicBezTo>
                  <a:cubicBezTo>
                    <a:pt x="347" y="45"/>
                    <a:pt x="348" y="47"/>
                    <a:pt x="348" y="47"/>
                  </a:cubicBezTo>
                  <a:cubicBezTo>
                    <a:pt x="348" y="48"/>
                    <a:pt x="348" y="48"/>
                    <a:pt x="347" y="49"/>
                  </a:cubicBezTo>
                  <a:cubicBezTo>
                    <a:pt x="347" y="49"/>
                    <a:pt x="345" y="49"/>
                    <a:pt x="342" y="49"/>
                  </a:cubicBezTo>
                  <a:cubicBezTo>
                    <a:pt x="342" y="52"/>
                    <a:pt x="342" y="52"/>
                    <a:pt x="342" y="52"/>
                  </a:cubicBezTo>
                  <a:cubicBezTo>
                    <a:pt x="346" y="52"/>
                    <a:pt x="350" y="52"/>
                    <a:pt x="354" y="52"/>
                  </a:cubicBezTo>
                  <a:cubicBezTo>
                    <a:pt x="358" y="52"/>
                    <a:pt x="362" y="52"/>
                    <a:pt x="366" y="52"/>
                  </a:cubicBezTo>
                  <a:cubicBezTo>
                    <a:pt x="366" y="49"/>
                    <a:pt x="366" y="49"/>
                    <a:pt x="366" y="49"/>
                  </a:cubicBezTo>
                  <a:cubicBezTo>
                    <a:pt x="363" y="49"/>
                    <a:pt x="361" y="49"/>
                    <a:pt x="361" y="48"/>
                  </a:cubicBezTo>
                  <a:cubicBezTo>
                    <a:pt x="360" y="48"/>
                    <a:pt x="359" y="45"/>
                    <a:pt x="357" y="40"/>
                  </a:cubicBezTo>
                  <a:cubicBezTo>
                    <a:pt x="340" y="1"/>
                    <a:pt x="340" y="1"/>
                    <a:pt x="340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22" y="32"/>
                    <a:pt x="322" y="32"/>
                    <a:pt x="322" y="32"/>
                  </a:cubicBezTo>
                  <a:cubicBezTo>
                    <a:pt x="320" y="38"/>
                    <a:pt x="318" y="42"/>
                    <a:pt x="316" y="46"/>
                  </a:cubicBezTo>
                  <a:cubicBezTo>
                    <a:pt x="315" y="47"/>
                    <a:pt x="315" y="48"/>
                    <a:pt x="315" y="48"/>
                  </a:cubicBezTo>
                  <a:cubicBezTo>
                    <a:pt x="314" y="49"/>
                    <a:pt x="313" y="49"/>
                    <a:pt x="310" y="49"/>
                  </a:cubicBezTo>
                  <a:cubicBezTo>
                    <a:pt x="310" y="52"/>
                    <a:pt x="310" y="52"/>
                    <a:pt x="310" y="52"/>
                  </a:cubicBezTo>
                  <a:close/>
                  <a:moveTo>
                    <a:pt x="342" y="32"/>
                  </a:moveTo>
                  <a:cubicBezTo>
                    <a:pt x="340" y="32"/>
                    <a:pt x="337" y="32"/>
                    <a:pt x="334" y="32"/>
                  </a:cubicBezTo>
                  <a:cubicBezTo>
                    <a:pt x="331" y="32"/>
                    <a:pt x="329" y="32"/>
                    <a:pt x="327" y="32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42" y="32"/>
                    <a:pt x="342" y="32"/>
                    <a:pt x="342" y="32"/>
                  </a:cubicBezTo>
                  <a:close/>
                  <a:moveTo>
                    <a:pt x="396" y="52"/>
                  </a:moveTo>
                  <a:cubicBezTo>
                    <a:pt x="400" y="52"/>
                    <a:pt x="403" y="52"/>
                    <a:pt x="407" y="52"/>
                  </a:cubicBezTo>
                  <a:cubicBezTo>
                    <a:pt x="407" y="49"/>
                    <a:pt x="407" y="49"/>
                    <a:pt x="407" y="49"/>
                  </a:cubicBezTo>
                  <a:cubicBezTo>
                    <a:pt x="404" y="49"/>
                    <a:pt x="402" y="49"/>
                    <a:pt x="401" y="49"/>
                  </a:cubicBezTo>
                  <a:cubicBezTo>
                    <a:pt x="401" y="48"/>
                    <a:pt x="400" y="47"/>
                    <a:pt x="400" y="46"/>
                  </a:cubicBezTo>
                  <a:cubicBezTo>
                    <a:pt x="400" y="44"/>
                    <a:pt x="400" y="40"/>
                    <a:pt x="400" y="32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7"/>
                    <a:pt x="400" y="6"/>
                    <a:pt x="401" y="6"/>
                  </a:cubicBezTo>
                  <a:cubicBezTo>
                    <a:pt x="401" y="6"/>
                    <a:pt x="401" y="6"/>
                    <a:pt x="401" y="6"/>
                  </a:cubicBezTo>
                  <a:cubicBezTo>
                    <a:pt x="407" y="6"/>
                    <a:pt x="411" y="6"/>
                    <a:pt x="413" y="6"/>
                  </a:cubicBezTo>
                  <a:cubicBezTo>
                    <a:pt x="414" y="6"/>
                    <a:pt x="414" y="6"/>
                    <a:pt x="414" y="7"/>
                  </a:cubicBezTo>
                  <a:cubicBezTo>
                    <a:pt x="414" y="7"/>
                    <a:pt x="415" y="9"/>
                    <a:pt x="415" y="13"/>
                  </a:cubicBezTo>
                  <a:cubicBezTo>
                    <a:pt x="418" y="13"/>
                    <a:pt x="418" y="13"/>
                    <a:pt x="418" y="13"/>
                  </a:cubicBezTo>
                  <a:cubicBezTo>
                    <a:pt x="418" y="9"/>
                    <a:pt x="418" y="5"/>
                    <a:pt x="419" y="2"/>
                  </a:cubicBezTo>
                  <a:cubicBezTo>
                    <a:pt x="419" y="1"/>
                    <a:pt x="419" y="1"/>
                    <a:pt x="419" y="1"/>
                  </a:cubicBezTo>
                  <a:cubicBezTo>
                    <a:pt x="410" y="1"/>
                    <a:pt x="401" y="1"/>
                    <a:pt x="394" y="1"/>
                  </a:cubicBezTo>
                  <a:cubicBezTo>
                    <a:pt x="387" y="1"/>
                    <a:pt x="379" y="1"/>
                    <a:pt x="372" y="1"/>
                  </a:cubicBezTo>
                  <a:cubicBezTo>
                    <a:pt x="371" y="1"/>
                    <a:pt x="371" y="1"/>
                    <a:pt x="371" y="1"/>
                  </a:cubicBezTo>
                  <a:cubicBezTo>
                    <a:pt x="372" y="5"/>
                    <a:pt x="372" y="9"/>
                    <a:pt x="372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9"/>
                    <a:pt x="375" y="7"/>
                    <a:pt x="375" y="7"/>
                  </a:cubicBezTo>
                  <a:cubicBezTo>
                    <a:pt x="376" y="6"/>
                    <a:pt x="376" y="6"/>
                    <a:pt x="376" y="6"/>
                  </a:cubicBezTo>
                  <a:cubicBezTo>
                    <a:pt x="376" y="6"/>
                    <a:pt x="377" y="6"/>
                    <a:pt x="378" y="6"/>
                  </a:cubicBezTo>
                  <a:cubicBezTo>
                    <a:pt x="381" y="6"/>
                    <a:pt x="384" y="6"/>
                    <a:pt x="387" y="6"/>
                  </a:cubicBezTo>
                  <a:cubicBezTo>
                    <a:pt x="389" y="6"/>
                    <a:pt x="390" y="6"/>
                    <a:pt x="390" y="6"/>
                  </a:cubicBezTo>
                  <a:cubicBezTo>
                    <a:pt x="390" y="6"/>
                    <a:pt x="390" y="11"/>
                    <a:pt x="390" y="21"/>
                  </a:cubicBezTo>
                  <a:cubicBezTo>
                    <a:pt x="390" y="26"/>
                    <a:pt x="390" y="31"/>
                    <a:pt x="390" y="35"/>
                  </a:cubicBezTo>
                  <a:cubicBezTo>
                    <a:pt x="390" y="42"/>
                    <a:pt x="389" y="46"/>
                    <a:pt x="389" y="47"/>
                  </a:cubicBezTo>
                  <a:cubicBezTo>
                    <a:pt x="389" y="48"/>
                    <a:pt x="389" y="48"/>
                    <a:pt x="389" y="48"/>
                  </a:cubicBezTo>
                  <a:cubicBezTo>
                    <a:pt x="388" y="49"/>
                    <a:pt x="388" y="49"/>
                    <a:pt x="387" y="49"/>
                  </a:cubicBezTo>
                  <a:cubicBezTo>
                    <a:pt x="386" y="49"/>
                    <a:pt x="384" y="49"/>
                    <a:pt x="383" y="49"/>
                  </a:cubicBezTo>
                  <a:cubicBezTo>
                    <a:pt x="383" y="52"/>
                    <a:pt x="383" y="52"/>
                    <a:pt x="383" y="52"/>
                  </a:cubicBezTo>
                  <a:cubicBezTo>
                    <a:pt x="386" y="52"/>
                    <a:pt x="390" y="52"/>
                    <a:pt x="396" y="52"/>
                  </a:cubicBezTo>
                  <a:close/>
                  <a:moveTo>
                    <a:pt x="439" y="52"/>
                  </a:moveTo>
                  <a:cubicBezTo>
                    <a:pt x="441" y="52"/>
                    <a:pt x="443" y="52"/>
                    <a:pt x="446" y="52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0" y="49"/>
                    <a:pt x="450" y="49"/>
                    <a:pt x="450" y="49"/>
                  </a:cubicBezTo>
                  <a:cubicBezTo>
                    <a:pt x="448" y="49"/>
                    <a:pt x="446" y="49"/>
                    <a:pt x="445" y="49"/>
                  </a:cubicBezTo>
                  <a:cubicBezTo>
                    <a:pt x="445" y="49"/>
                    <a:pt x="445" y="48"/>
                    <a:pt x="445" y="48"/>
                  </a:cubicBezTo>
                  <a:cubicBezTo>
                    <a:pt x="444" y="47"/>
                    <a:pt x="444" y="45"/>
                    <a:pt x="444" y="41"/>
                  </a:cubicBezTo>
                  <a:cubicBezTo>
                    <a:pt x="444" y="38"/>
                    <a:pt x="444" y="31"/>
                    <a:pt x="444" y="21"/>
                  </a:cubicBezTo>
                  <a:cubicBezTo>
                    <a:pt x="444" y="14"/>
                    <a:pt x="444" y="9"/>
                    <a:pt x="444" y="7"/>
                  </a:cubicBezTo>
                  <a:cubicBezTo>
                    <a:pt x="444" y="6"/>
                    <a:pt x="445" y="5"/>
                    <a:pt x="445" y="5"/>
                  </a:cubicBezTo>
                  <a:cubicBezTo>
                    <a:pt x="445" y="4"/>
                    <a:pt x="447" y="4"/>
                    <a:pt x="450" y="4"/>
                  </a:cubicBezTo>
                  <a:cubicBezTo>
                    <a:pt x="450" y="1"/>
                    <a:pt x="450" y="1"/>
                    <a:pt x="450" y="1"/>
                  </a:cubicBezTo>
                  <a:cubicBezTo>
                    <a:pt x="447" y="1"/>
                    <a:pt x="443" y="1"/>
                    <a:pt x="438" y="1"/>
                  </a:cubicBezTo>
                  <a:cubicBezTo>
                    <a:pt x="435" y="1"/>
                    <a:pt x="432" y="1"/>
                    <a:pt x="427" y="1"/>
                  </a:cubicBezTo>
                  <a:cubicBezTo>
                    <a:pt x="427" y="4"/>
                    <a:pt x="427" y="4"/>
                    <a:pt x="427" y="4"/>
                  </a:cubicBezTo>
                  <a:cubicBezTo>
                    <a:pt x="430" y="4"/>
                    <a:pt x="432" y="4"/>
                    <a:pt x="432" y="5"/>
                  </a:cubicBezTo>
                  <a:cubicBezTo>
                    <a:pt x="433" y="5"/>
                    <a:pt x="433" y="5"/>
                    <a:pt x="433" y="6"/>
                  </a:cubicBezTo>
                  <a:cubicBezTo>
                    <a:pt x="433" y="6"/>
                    <a:pt x="433" y="8"/>
                    <a:pt x="433" y="13"/>
                  </a:cubicBezTo>
                  <a:cubicBezTo>
                    <a:pt x="433" y="19"/>
                    <a:pt x="433" y="24"/>
                    <a:pt x="433" y="28"/>
                  </a:cubicBezTo>
                  <a:cubicBezTo>
                    <a:pt x="433" y="36"/>
                    <a:pt x="433" y="42"/>
                    <a:pt x="433" y="46"/>
                  </a:cubicBezTo>
                  <a:cubicBezTo>
                    <a:pt x="433" y="47"/>
                    <a:pt x="433" y="48"/>
                    <a:pt x="432" y="49"/>
                  </a:cubicBezTo>
                  <a:cubicBezTo>
                    <a:pt x="432" y="49"/>
                    <a:pt x="430" y="49"/>
                    <a:pt x="427" y="49"/>
                  </a:cubicBezTo>
                  <a:cubicBezTo>
                    <a:pt x="427" y="52"/>
                    <a:pt x="427" y="52"/>
                    <a:pt x="427" y="52"/>
                  </a:cubicBezTo>
                  <a:cubicBezTo>
                    <a:pt x="439" y="52"/>
                    <a:pt x="439" y="52"/>
                    <a:pt x="439" y="52"/>
                  </a:cubicBezTo>
                  <a:close/>
                  <a:moveTo>
                    <a:pt x="503" y="50"/>
                  </a:moveTo>
                  <a:cubicBezTo>
                    <a:pt x="507" y="47"/>
                    <a:pt x="511" y="44"/>
                    <a:pt x="513" y="40"/>
                  </a:cubicBezTo>
                  <a:cubicBezTo>
                    <a:pt x="515" y="36"/>
                    <a:pt x="516" y="31"/>
                    <a:pt x="516" y="25"/>
                  </a:cubicBezTo>
                  <a:cubicBezTo>
                    <a:pt x="516" y="20"/>
                    <a:pt x="515" y="15"/>
                    <a:pt x="513" y="12"/>
                  </a:cubicBezTo>
                  <a:cubicBezTo>
                    <a:pt x="511" y="8"/>
                    <a:pt x="508" y="5"/>
                    <a:pt x="504" y="3"/>
                  </a:cubicBezTo>
                  <a:cubicBezTo>
                    <a:pt x="500" y="1"/>
                    <a:pt x="495" y="0"/>
                    <a:pt x="489" y="0"/>
                  </a:cubicBezTo>
                  <a:cubicBezTo>
                    <a:pt x="482" y="0"/>
                    <a:pt x="477" y="1"/>
                    <a:pt x="473" y="3"/>
                  </a:cubicBezTo>
                  <a:cubicBezTo>
                    <a:pt x="469" y="6"/>
                    <a:pt x="466" y="9"/>
                    <a:pt x="463" y="13"/>
                  </a:cubicBezTo>
                  <a:cubicBezTo>
                    <a:pt x="461" y="17"/>
                    <a:pt x="460" y="21"/>
                    <a:pt x="460" y="27"/>
                  </a:cubicBezTo>
                  <a:cubicBezTo>
                    <a:pt x="460" y="35"/>
                    <a:pt x="462" y="42"/>
                    <a:pt x="467" y="46"/>
                  </a:cubicBezTo>
                  <a:cubicBezTo>
                    <a:pt x="472" y="51"/>
                    <a:pt x="479" y="53"/>
                    <a:pt x="488" y="53"/>
                  </a:cubicBezTo>
                  <a:cubicBezTo>
                    <a:pt x="494" y="53"/>
                    <a:pt x="499" y="52"/>
                    <a:pt x="503" y="50"/>
                  </a:cubicBezTo>
                  <a:close/>
                  <a:moveTo>
                    <a:pt x="480" y="47"/>
                  </a:moveTo>
                  <a:cubicBezTo>
                    <a:pt x="477" y="45"/>
                    <a:pt x="475" y="43"/>
                    <a:pt x="473" y="39"/>
                  </a:cubicBezTo>
                  <a:cubicBezTo>
                    <a:pt x="472" y="35"/>
                    <a:pt x="471" y="31"/>
                    <a:pt x="471" y="26"/>
                  </a:cubicBezTo>
                  <a:cubicBezTo>
                    <a:pt x="471" y="18"/>
                    <a:pt x="473" y="13"/>
                    <a:pt x="475" y="9"/>
                  </a:cubicBezTo>
                  <a:cubicBezTo>
                    <a:pt x="478" y="6"/>
                    <a:pt x="482" y="4"/>
                    <a:pt x="488" y="4"/>
                  </a:cubicBezTo>
                  <a:cubicBezTo>
                    <a:pt x="493" y="4"/>
                    <a:pt x="497" y="6"/>
                    <a:pt x="500" y="9"/>
                  </a:cubicBezTo>
                  <a:cubicBezTo>
                    <a:pt x="504" y="13"/>
                    <a:pt x="505" y="19"/>
                    <a:pt x="505" y="27"/>
                  </a:cubicBezTo>
                  <a:cubicBezTo>
                    <a:pt x="505" y="35"/>
                    <a:pt x="504" y="40"/>
                    <a:pt x="501" y="44"/>
                  </a:cubicBezTo>
                  <a:cubicBezTo>
                    <a:pt x="498" y="47"/>
                    <a:pt x="494" y="49"/>
                    <a:pt x="489" y="49"/>
                  </a:cubicBezTo>
                  <a:cubicBezTo>
                    <a:pt x="485" y="49"/>
                    <a:pt x="482" y="48"/>
                    <a:pt x="480" y="47"/>
                  </a:cubicBezTo>
                  <a:close/>
                  <a:moveTo>
                    <a:pt x="535" y="52"/>
                  </a:moveTo>
                  <a:cubicBezTo>
                    <a:pt x="536" y="52"/>
                    <a:pt x="539" y="52"/>
                    <a:pt x="543" y="52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40" y="49"/>
                    <a:pt x="538" y="49"/>
                    <a:pt x="538" y="49"/>
                  </a:cubicBezTo>
                  <a:cubicBezTo>
                    <a:pt x="537" y="48"/>
                    <a:pt x="537" y="48"/>
                    <a:pt x="537" y="48"/>
                  </a:cubicBezTo>
                  <a:cubicBezTo>
                    <a:pt x="537" y="47"/>
                    <a:pt x="537" y="45"/>
                    <a:pt x="537" y="41"/>
                  </a:cubicBezTo>
                  <a:cubicBezTo>
                    <a:pt x="537" y="36"/>
                    <a:pt x="537" y="31"/>
                    <a:pt x="537" y="27"/>
                  </a:cubicBezTo>
                  <a:cubicBezTo>
                    <a:pt x="537" y="13"/>
                    <a:pt x="537" y="13"/>
                    <a:pt x="537" y="13"/>
                  </a:cubicBezTo>
                  <a:cubicBezTo>
                    <a:pt x="539" y="16"/>
                    <a:pt x="543" y="21"/>
                    <a:pt x="548" y="26"/>
                  </a:cubicBezTo>
                  <a:cubicBezTo>
                    <a:pt x="556" y="37"/>
                    <a:pt x="564" y="45"/>
                    <a:pt x="570" y="52"/>
                  </a:cubicBezTo>
                  <a:cubicBezTo>
                    <a:pt x="572" y="53"/>
                    <a:pt x="574" y="53"/>
                    <a:pt x="577" y="53"/>
                  </a:cubicBezTo>
                  <a:cubicBezTo>
                    <a:pt x="577" y="53"/>
                    <a:pt x="577" y="53"/>
                    <a:pt x="577" y="53"/>
                  </a:cubicBezTo>
                  <a:cubicBezTo>
                    <a:pt x="577" y="49"/>
                    <a:pt x="577" y="45"/>
                    <a:pt x="577" y="41"/>
                  </a:cubicBezTo>
                  <a:cubicBezTo>
                    <a:pt x="577" y="26"/>
                    <a:pt x="577" y="26"/>
                    <a:pt x="577" y="26"/>
                  </a:cubicBezTo>
                  <a:cubicBezTo>
                    <a:pt x="577" y="12"/>
                    <a:pt x="577" y="12"/>
                    <a:pt x="577" y="12"/>
                  </a:cubicBezTo>
                  <a:cubicBezTo>
                    <a:pt x="577" y="8"/>
                    <a:pt x="577" y="6"/>
                    <a:pt x="577" y="6"/>
                  </a:cubicBezTo>
                  <a:cubicBezTo>
                    <a:pt x="578" y="5"/>
                    <a:pt x="578" y="5"/>
                    <a:pt x="578" y="5"/>
                  </a:cubicBezTo>
                  <a:cubicBezTo>
                    <a:pt x="579" y="5"/>
                    <a:pt x="579" y="5"/>
                    <a:pt x="579" y="5"/>
                  </a:cubicBezTo>
                  <a:cubicBezTo>
                    <a:pt x="579" y="4"/>
                    <a:pt x="581" y="4"/>
                    <a:pt x="583" y="4"/>
                  </a:cubicBezTo>
                  <a:cubicBezTo>
                    <a:pt x="583" y="1"/>
                    <a:pt x="583" y="1"/>
                    <a:pt x="583" y="1"/>
                  </a:cubicBezTo>
                  <a:cubicBezTo>
                    <a:pt x="581" y="1"/>
                    <a:pt x="577" y="1"/>
                    <a:pt x="574" y="1"/>
                  </a:cubicBezTo>
                  <a:cubicBezTo>
                    <a:pt x="571" y="1"/>
                    <a:pt x="568" y="1"/>
                    <a:pt x="566" y="1"/>
                  </a:cubicBezTo>
                  <a:cubicBezTo>
                    <a:pt x="566" y="4"/>
                    <a:pt x="566" y="4"/>
                    <a:pt x="566" y="4"/>
                  </a:cubicBezTo>
                  <a:cubicBezTo>
                    <a:pt x="569" y="4"/>
                    <a:pt x="570" y="4"/>
                    <a:pt x="571" y="4"/>
                  </a:cubicBezTo>
                  <a:cubicBezTo>
                    <a:pt x="571" y="5"/>
                    <a:pt x="572" y="5"/>
                    <a:pt x="572" y="5"/>
                  </a:cubicBezTo>
                  <a:cubicBezTo>
                    <a:pt x="572" y="6"/>
                    <a:pt x="572" y="7"/>
                    <a:pt x="572" y="9"/>
                  </a:cubicBezTo>
                  <a:cubicBezTo>
                    <a:pt x="572" y="13"/>
                    <a:pt x="572" y="18"/>
                    <a:pt x="572" y="24"/>
                  </a:cubicBezTo>
                  <a:cubicBezTo>
                    <a:pt x="572" y="38"/>
                    <a:pt x="572" y="38"/>
                    <a:pt x="572" y="38"/>
                  </a:cubicBezTo>
                  <a:cubicBezTo>
                    <a:pt x="569" y="35"/>
                    <a:pt x="565" y="30"/>
                    <a:pt x="560" y="24"/>
                  </a:cubicBezTo>
                  <a:cubicBezTo>
                    <a:pt x="553" y="16"/>
                    <a:pt x="547" y="8"/>
                    <a:pt x="541" y="1"/>
                  </a:cubicBezTo>
                  <a:cubicBezTo>
                    <a:pt x="539" y="1"/>
                    <a:pt x="536" y="1"/>
                    <a:pt x="534" y="1"/>
                  </a:cubicBezTo>
                  <a:cubicBezTo>
                    <a:pt x="532" y="1"/>
                    <a:pt x="530" y="1"/>
                    <a:pt x="526" y="1"/>
                  </a:cubicBezTo>
                  <a:cubicBezTo>
                    <a:pt x="526" y="4"/>
                    <a:pt x="526" y="4"/>
                    <a:pt x="526" y="4"/>
                  </a:cubicBezTo>
                  <a:cubicBezTo>
                    <a:pt x="529" y="4"/>
                    <a:pt x="531" y="4"/>
                    <a:pt x="531" y="5"/>
                  </a:cubicBezTo>
                  <a:cubicBezTo>
                    <a:pt x="532" y="5"/>
                    <a:pt x="532" y="5"/>
                    <a:pt x="532" y="6"/>
                  </a:cubicBezTo>
                  <a:cubicBezTo>
                    <a:pt x="532" y="6"/>
                    <a:pt x="532" y="9"/>
                    <a:pt x="532" y="13"/>
                  </a:cubicBezTo>
                  <a:cubicBezTo>
                    <a:pt x="532" y="28"/>
                    <a:pt x="532" y="28"/>
                    <a:pt x="532" y="28"/>
                  </a:cubicBezTo>
                  <a:cubicBezTo>
                    <a:pt x="532" y="31"/>
                    <a:pt x="532" y="36"/>
                    <a:pt x="532" y="42"/>
                  </a:cubicBezTo>
                  <a:cubicBezTo>
                    <a:pt x="532" y="45"/>
                    <a:pt x="532" y="47"/>
                    <a:pt x="532" y="48"/>
                  </a:cubicBezTo>
                  <a:cubicBezTo>
                    <a:pt x="532" y="48"/>
                    <a:pt x="531" y="49"/>
                    <a:pt x="531" y="49"/>
                  </a:cubicBezTo>
                  <a:cubicBezTo>
                    <a:pt x="530" y="49"/>
                    <a:pt x="529" y="49"/>
                    <a:pt x="526" y="49"/>
                  </a:cubicBezTo>
                  <a:cubicBezTo>
                    <a:pt x="526" y="52"/>
                    <a:pt x="526" y="52"/>
                    <a:pt x="526" y="52"/>
                  </a:cubicBezTo>
                  <a:cubicBezTo>
                    <a:pt x="530" y="52"/>
                    <a:pt x="533" y="52"/>
                    <a:pt x="535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6"/>
            <p:cNvSpPr>
              <a:spLocks/>
            </p:cNvSpPr>
            <p:nvPr/>
          </p:nvSpPr>
          <p:spPr bwMode="auto">
            <a:xfrm>
              <a:off x="2147" y="551"/>
              <a:ext cx="109" cy="117"/>
            </a:xfrm>
            <a:custGeom>
              <a:avLst/>
              <a:gdLst>
                <a:gd name="T0" fmla="*/ 62 w 84"/>
                <a:gd name="T1" fmla="*/ 53 h 80"/>
                <a:gd name="T2" fmla="*/ 63 w 84"/>
                <a:gd name="T3" fmla="*/ 62 h 80"/>
                <a:gd name="T4" fmla="*/ 62 w 84"/>
                <a:gd name="T5" fmla="*/ 70 h 80"/>
                <a:gd name="T6" fmla="*/ 48 w 84"/>
                <a:gd name="T7" fmla="*/ 74 h 80"/>
                <a:gd name="T8" fmla="*/ 26 w 84"/>
                <a:gd name="T9" fmla="*/ 64 h 80"/>
                <a:gd name="T10" fmla="*/ 17 w 84"/>
                <a:gd name="T11" fmla="*/ 38 h 80"/>
                <a:gd name="T12" fmla="*/ 26 w 84"/>
                <a:gd name="T13" fmla="*/ 15 h 80"/>
                <a:gd name="T14" fmla="*/ 48 w 84"/>
                <a:gd name="T15" fmla="*/ 6 h 80"/>
                <a:gd name="T16" fmla="*/ 61 w 84"/>
                <a:gd name="T17" fmla="*/ 8 h 80"/>
                <a:gd name="T18" fmla="*/ 70 w 84"/>
                <a:gd name="T19" fmla="*/ 14 h 80"/>
                <a:gd name="T20" fmla="*/ 71 w 84"/>
                <a:gd name="T21" fmla="*/ 24 h 80"/>
                <a:gd name="T22" fmla="*/ 76 w 84"/>
                <a:gd name="T23" fmla="*/ 24 h 80"/>
                <a:gd name="T24" fmla="*/ 78 w 84"/>
                <a:gd name="T25" fmla="*/ 6 h 80"/>
                <a:gd name="T26" fmla="*/ 77 w 84"/>
                <a:gd name="T27" fmla="*/ 5 h 80"/>
                <a:gd name="T28" fmla="*/ 63 w 84"/>
                <a:gd name="T29" fmla="*/ 2 h 80"/>
                <a:gd name="T30" fmla="*/ 48 w 84"/>
                <a:gd name="T31" fmla="*/ 0 h 80"/>
                <a:gd name="T32" fmla="*/ 13 w 84"/>
                <a:gd name="T33" fmla="*/ 11 h 80"/>
                <a:gd name="T34" fmla="*/ 0 w 84"/>
                <a:gd name="T35" fmla="*/ 40 h 80"/>
                <a:gd name="T36" fmla="*/ 12 w 84"/>
                <a:gd name="T37" fmla="*/ 69 h 80"/>
                <a:gd name="T38" fmla="*/ 46 w 84"/>
                <a:gd name="T39" fmla="*/ 80 h 80"/>
                <a:gd name="T40" fmla="*/ 61 w 84"/>
                <a:gd name="T41" fmla="*/ 78 h 80"/>
                <a:gd name="T42" fmla="*/ 79 w 84"/>
                <a:gd name="T43" fmla="*/ 73 h 80"/>
                <a:gd name="T44" fmla="*/ 78 w 84"/>
                <a:gd name="T45" fmla="*/ 62 h 80"/>
                <a:gd name="T46" fmla="*/ 79 w 84"/>
                <a:gd name="T47" fmla="*/ 52 h 80"/>
                <a:gd name="T48" fmla="*/ 84 w 84"/>
                <a:gd name="T49" fmla="*/ 51 h 80"/>
                <a:gd name="T50" fmla="*/ 84 w 84"/>
                <a:gd name="T51" fmla="*/ 47 h 80"/>
                <a:gd name="T52" fmla="*/ 68 w 84"/>
                <a:gd name="T53" fmla="*/ 47 h 80"/>
                <a:gd name="T54" fmla="*/ 50 w 84"/>
                <a:gd name="T55" fmla="*/ 47 h 80"/>
                <a:gd name="T56" fmla="*/ 50 w 84"/>
                <a:gd name="T57" fmla="*/ 51 h 80"/>
                <a:gd name="T58" fmla="*/ 62 w 84"/>
                <a:gd name="T59" fmla="*/ 5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80">
                  <a:moveTo>
                    <a:pt x="62" y="53"/>
                  </a:moveTo>
                  <a:cubicBezTo>
                    <a:pt x="63" y="54"/>
                    <a:pt x="63" y="57"/>
                    <a:pt x="63" y="62"/>
                  </a:cubicBezTo>
                  <a:cubicBezTo>
                    <a:pt x="63" y="65"/>
                    <a:pt x="63" y="67"/>
                    <a:pt x="62" y="70"/>
                  </a:cubicBezTo>
                  <a:cubicBezTo>
                    <a:pt x="57" y="73"/>
                    <a:pt x="52" y="74"/>
                    <a:pt x="48" y="74"/>
                  </a:cubicBezTo>
                  <a:cubicBezTo>
                    <a:pt x="39" y="74"/>
                    <a:pt x="32" y="70"/>
                    <a:pt x="26" y="64"/>
                  </a:cubicBezTo>
                  <a:cubicBezTo>
                    <a:pt x="20" y="57"/>
                    <a:pt x="17" y="49"/>
                    <a:pt x="17" y="38"/>
                  </a:cubicBezTo>
                  <a:cubicBezTo>
                    <a:pt x="17" y="28"/>
                    <a:pt x="20" y="21"/>
                    <a:pt x="26" y="15"/>
                  </a:cubicBezTo>
                  <a:cubicBezTo>
                    <a:pt x="31" y="9"/>
                    <a:pt x="39" y="6"/>
                    <a:pt x="48" y="6"/>
                  </a:cubicBezTo>
                  <a:cubicBezTo>
                    <a:pt x="53" y="6"/>
                    <a:pt x="58" y="7"/>
                    <a:pt x="61" y="8"/>
                  </a:cubicBezTo>
                  <a:cubicBezTo>
                    <a:pt x="65" y="10"/>
                    <a:pt x="68" y="12"/>
                    <a:pt x="70" y="14"/>
                  </a:cubicBezTo>
                  <a:cubicBezTo>
                    <a:pt x="71" y="17"/>
                    <a:pt x="71" y="20"/>
                    <a:pt x="71" y="2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6" y="17"/>
                    <a:pt x="77" y="11"/>
                    <a:pt x="78" y="6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3" y="4"/>
                    <a:pt x="68" y="2"/>
                    <a:pt x="63" y="2"/>
                  </a:cubicBezTo>
                  <a:cubicBezTo>
                    <a:pt x="58" y="1"/>
                    <a:pt x="53" y="0"/>
                    <a:pt x="48" y="0"/>
                  </a:cubicBezTo>
                  <a:cubicBezTo>
                    <a:pt x="33" y="0"/>
                    <a:pt x="21" y="4"/>
                    <a:pt x="13" y="11"/>
                  </a:cubicBezTo>
                  <a:cubicBezTo>
                    <a:pt x="5" y="18"/>
                    <a:pt x="0" y="28"/>
                    <a:pt x="0" y="40"/>
                  </a:cubicBezTo>
                  <a:cubicBezTo>
                    <a:pt x="0" y="52"/>
                    <a:pt x="4" y="61"/>
                    <a:pt x="12" y="69"/>
                  </a:cubicBezTo>
                  <a:cubicBezTo>
                    <a:pt x="20" y="76"/>
                    <a:pt x="32" y="80"/>
                    <a:pt x="46" y="80"/>
                  </a:cubicBezTo>
                  <a:cubicBezTo>
                    <a:pt x="51" y="80"/>
                    <a:pt x="56" y="79"/>
                    <a:pt x="61" y="78"/>
                  </a:cubicBezTo>
                  <a:cubicBezTo>
                    <a:pt x="66" y="77"/>
                    <a:pt x="72" y="76"/>
                    <a:pt x="79" y="73"/>
                  </a:cubicBezTo>
                  <a:cubicBezTo>
                    <a:pt x="79" y="67"/>
                    <a:pt x="78" y="64"/>
                    <a:pt x="78" y="62"/>
                  </a:cubicBezTo>
                  <a:cubicBezTo>
                    <a:pt x="78" y="59"/>
                    <a:pt x="79" y="56"/>
                    <a:pt x="79" y="52"/>
                  </a:cubicBezTo>
                  <a:cubicBezTo>
                    <a:pt x="81" y="52"/>
                    <a:pt x="82" y="51"/>
                    <a:pt x="84" y="51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78" y="47"/>
                    <a:pt x="73" y="47"/>
                    <a:pt x="68" y="47"/>
                  </a:cubicBezTo>
                  <a:cubicBezTo>
                    <a:pt x="63" y="47"/>
                    <a:pt x="57" y="47"/>
                    <a:pt x="50" y="47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7" y="52"/>
                    <a:pt x="61" y="52"/>
                    <a:pt x="62" y="53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7"/>
            <p:cNvSpPr>
              <a:spLocks noEditPoints="1"/>
            </p:cNvSpPr>
            <p:nvPr/>
          </p:nvSpPr>
          <p:spPr bwMode="auto">
            <a:xfrm>
              <a:off x="2273" y="589"/>
              <a:ext cx="297" cy="77"/>
            </a:xfrm>
            <a:custGeom>
              <a:avLst/>
              <a:gdLst>
                <a:gd name="T0" fmla="*/ 24 w 229"/>
                <a:gd name="T1" fmla="*/ 49 h 53"/>
                <a:gd name="T2" fmla="*/ 17 w 229"/>
                <a:gd name="T3" fmla="*/ 42 h 53"/>
                <a:gd name="T4" fmla="*/ 17 w 229"/>
                <a:gd name="T5" fmla="*/ 5 h 53"/>
                <a:gd name="T6" fmla="*/ 32 w 229"/>
                <a:gd name="T7" fmla="*/ 14 h 53"/>
                <a:gd name="T8" fmla="*/ 20 w 229"/>
                <a:gd name="T9" fmla="*/ 25 h 53"/>
                <a:gd name="T10" fmla="*/ 37 w 229"/>
                <a:gd name="T11" fmla="*/ 52 h 53"/>
                <a:gd name="T12" fmla="*/ 51 w 229"/>
                <a:gd name="T13" fmla="*/ 49 h 53"/>
                <a:gd name="T14" fmla="*/ 39 w 229"/>
                <a:gd name="T15" fmla="*/ 37 h 53"/>
                <a:gd name="T16" fmla="*/ 43 w 229"/>
                <a:gd name="T17" fmla="*/ 12 h 53"/>
                <a:gd name="T18" fmla="*/ 28 w 229"/>
                <a:gd name="T19" fmla="*/ 1 h 53"/>
                <a:gd name="T20" fmla="*/ 0 w 229"/>
                <a:gd name="T21" fmla="*/ 4 h 53"/>
                <a:gd name="T22" fmla="*/ 6 w 229"/>
                <a:gd name="T23" fmla="*/ 14 h 53"/>
                <a:gd name="T24" fmla="*/ 6 w 229"/>
                <a:gd name="T25" fmla="*/ 48 h 53"/>
                <a:gd name="T26" fmla="*/ 0 w 229"/>
                <a:gd name="T27" fmla="*/ 52 h 53"/>
                <a:gd name="T28" fmla="*/ 112 w 229"/>
                <a:gd name="T29" fmla="*/ 40 h 53"/>
                <a:gd name="T30" fmla="*/ 103 w 229"/>
                <a:gd name="T31" fmla="*/ 3 h 53"/>
                <a:gd name="T32" fmla="*/ 62 w 229"/>
                <a:gd name="T33" fmla="*/ 13 h 53"/>
                <a:gd name="T34" fmla="*/ 86 w 229"/>
                <a:gd name="T35" fmla="*/ 53 h 53"/>
                <a:gd name="T36" fmla="*/ 72 w 229"/>
                <a:gd name="T37" fmla="*/ 39 h 53"/>
                <a:gd name="T38" fmla="*/ 86 w 229"/>
                <a:gd name="T39" fmla="*/ 4 h 53"/>
                <a:gd name="T40" fmla="*/ 100 w 229"/>
                <a:gd name="T41" fmla="*/ 44 h 53"/>
                <a:gd name="T42" fmla="*/ 129 w 229"/>
                <a:gd name="T43" fmla="*/ 5 h 53"/>
                <a:gd name="T44" fmla="*/ 130 w 229"/>
                <a:gd name="T45" fmla="*/ 19 h 53"/>
                <a:gd name="T46" fmla="*/ 139 w 229"/>
                <a:gd name="T47" fmla="*/ 51 h 53"/>
                <a:gd name="T48" fmla="*/ 170 w 229"/>
                <a:gd name="T49" fmla="*/ 45 h 53"/>
                <a:gd name="T50" fmla="*/ 173 w 229"/>
                <a:gd name="T51" fmla="*/ 9 h 53"/>
                <a:gd name="T52" fmla="*/ 179 w 229"/>
                <a:gd name="T53" fmla="*/ 1 h 53"/>
                <a:gd name="T54" fmla="*/ 161 w 229"/>
                <a:gd name="T55" fmla="*/ 4 h 53"/>
                <a:gd name="T56" fmla="*/ 168 w 229"/>
                <a:gd name="T57" fmla="*/ 11 h 53"/>
                <a:gd name="T58" fmla="*/ 163 w 229"/>
                <a:gd name="T59" fmla="*/ 45 h 53"/>
                <a:gd name="T60" fmla="*/ 142 w 229"/>
                <a:gd name="T61" fmla="*/ 41 h 53"/>
                <a:gd name="T62" fmla="*/ 141 w 229"/>
                <a:gd name="T63" fmla="*/ 7 h 53"/>
                <a:gd name="T64" fmla="*/ 147 w 229"/>
                <a:gd name="T65" fmla="*/ 4 h 53"/>
                <a:gd name="T66" fmla="*/ 124 w 229"/>
                <a:gd name="T67" fmla="*/ 1 h 53"/>
                <a:gd name="T68" fmla="*/ 200 w 229"/>
                <a:gd name="T69" fmla="*/ 52 h 53"/>
                <a:gd name="T70" fmla="*/ 205 w 229"/>
                <a:gd name="T71" fmla="*/ 49 h 53"/>
                <a:gd name="T72" fmla="*/ 204 w 229"/>
                <a:gd name="T73" fmla="*/ 24 h 53"/>
                <a:gd name="T74" fmla="*/ 216 w 229"/>
                <a:gd name="T75" fmla="*/ 7 h 53"/>
                <a:gd name="T76" fmla="*/ 210 w 229"/>
                <a:gd name="T77" fmla="*/ 25 h 53"/>
                <a:gd name="T78" fmla="*/ 206 w 229"/>
                <a:gd name="T79" fmla="*/ 25 h 53"/>
                <a:gd name="T80" fmla="*/ 212 w 229"/>
                <a:gd name="T81" fmla="*/ 28 h 53"/>
                <a:gd name="T82" fmla="*/ 227 w 229"/>
                <a:gd name="T83" fmla="*/ 6 h 53"/>
                <a:gd name="T84" fmla="*/ 207 w 229"/>
                <a:gd name="T85" fmla="*/ 1 h 53"/>
                <a:gd name="T86" fmla="*/ 187 w 229"/>
                <a:gd name="T87" fmla="*/ 1 h 53"/>
                <a:gd name="T88" fmla="*/ 192 w 229"/>
                <a:gd name="T89" fmla="*/ 5 h 53"/>
                <a:gd name="T90" fmla="*/ 193 w 229"/>
                <a:gd name="T91" fmla="*/ 40 h 53"/>
                <a:gd name="T92" fmla="*/ 187 w 229"/>
                <a:gd name="T93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" h="53">
                  <a:moveTo>
                    <a:pt x="12" y="52"/>
                  </a:moveTo>
                  <a:cubicBezTo>
                    <a:pt x="15" y="52"/>
                    <a:pt x="19" y="52"/>
                    <a:pt x="24" y="52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1" y="49"/>
                    <a:pt x="19" y="49"/>
                    <a:pt x="19" y="49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7" y="45"/>
                    <a:pt x="17" y="42"/>
                  </a:cubicBezTo>
                  <a:cubicBezTo>
                    <a:pt x="17" y="37"/>
                    <a:pt x="17" y="33"/>
                    <a:pt x="17" y="30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9" y="5"/>
                    <a:pt x="21" y="5"/>
                    <a:pt x="22" y="5"/>
                  </a:cubicBezTo>
                  <a:cubicBezTo>
                    <a:pt x="25" y="5"/>
                    <a:pt x="28" y="6"/>
                    <a:pt x="30" y="7"/>
                  </a:cubicBezTo>
                  <a:cubicBezTo>
                    <a:pt x="32" y="9"/>
                    <a:pt x="32" y="11"/>
                    <a:pt x="32" y="14"/>
                  </a:cubicBezTo>
                  <a:cubicBezTo>
                    <a:pt x="32" y="18"/>
                    <a:pt x="31" y="20"/>
                    <a:pt x="29" y="22"/>
                  </a:cubicBezTo>
                  <a:cubicBezTo>
                    <a:pt x="27" y="24"/>
                    <a:pt x="25" y="25"/>
                    <a:pt x="22" y="25"/>
                  </a:cubicBezTo>
                  <a:cubicBezTo>
                    <a:pt x="22" y="25"/>
                    <a:pt x="21" y="25"/>
                    <a:pt x="20" y="25"/>
                  </a:cubicBezTo>
                  <a:cubicBezTo>
                    <a:pt x="20" y="25"/>
                    <a:pt x="20" y="26"/>
                    <a:pt x="20" y="26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1" y="44"/>
                    <a:pt x="35" y="49"/>
                    <a:pt x="37" y="52"/>
                  </a:cubicBezTo>
                  <a:cubicBezTo>
                    <a:pt x="39" y="52"/>
                    <a:pt x="43" y="52"/>
                    <a:pt x="49" y="52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49"/>
                    <a:pt x="49" y="49"/>
                    <a:pt x="48" y="49"/>
                  </a:cubicBezTo>
                  <a:cubicBezTo>
                    <a:pt x="48" y="49"/>
                    <a:pt x="47" y="48"/>
                    <a:pt x="46" y="46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4"/>
                    <a:pt x="39" y="22"/>
                    <a:pt x="41" y="19"/>
                  </a:cubicBezTo>
                  <a:cubicBezTo>
                    <a:pt x="42" y="17"/>
                    <a:pt x="43" y="15"/>
                    <a:pt x="43" y="12"/>
                  </a:cubicBezTo>
                  <a:cubicBezTo>
                    <a:pt x="43" y="9"/>
                    <a:pt x="43" y="7"/>
                    <a:pt x="41" y="6"/>
                  </a:cubicBezTo>
                  <a:cubicBezTo>
                    <a:pt x="40" y="4"/>
                    <a:pt x="39" y="3"/>
                    <a:pt x="37" y="2"/>
                  </a:cubicBezTo>
                  <a:cubicBezTo>
                    <a:pt x="35" y="1"/>
                    <a:pt x="32" y="1"/>
                    <a:pt x="28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5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4"/>
                    <a:pt x="5" y="4"/>
                    <a:pt x="5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7"/>
                    <a:pt x="6" y="9"/>
                    <a:pt x="6" y="14"/>
                  </a:cubicBezTo>
                  <a:cubicBezTo>
                    <a:pt x="6" y="20"/>
                    <a:pt x="6" y="26"/>
                    <a:pt x="6" y="30"/>
                  </a:cubicBezTo>
                  <a:cubicBezTo>
                    <a:pt x="6" y="33"/>
                    <a:pt x="6" y="37"/>
                    <a:pt x="6" y="42"/>
                  </a:cubicBezTo>
                  <a:cubicBezTo>
                    <a:pt x="6" y="45"/>
                    <a:pt x="6" y="47"/>
                    <a:pt x="6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3" y="49"/>
                    <a:pt x="0" y="4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4" y="52"/>
                    <a:pt x="8" y="52"/>
                    <a:pt x="12" y="52"/>
                  </a:cubicBezTo>
                  <a:close/>
                  <a:moveTo>
                    <a:pt x="102" y="50"/>
                  </a:moveTo>
                  <a:cubicBezTo>
                    <a:pt x="106" y="47"/>
                    <a:pt x="109" y="44"/>
                    <a:pt x="112" y="40"/>
                  </a:cubicBezTo>
                  <a:cubicBezTo>
                    <a:pt x="114" y="36"/>
                    <a:pt x="115" y="31"/>
                    <a:pt x="115" y="25"/>
                  </a:cubicBezTo>
                  <a:cubicBezTo>
                    <a:pt x="115" y="20"/>
                    <a:pt x="114" y="15"/>
                    <a:pt x="112" y="12"/>
                  </a:cubicBezTo>
                  <a:cubicBezTo>
                    <a:pt x="110" y="8"/>
                    <a:pt x="107" y="5"/>
                    <a:pt x="103" y="3"/>
                  </a:cubicBezTo>
                  <a:cubicBezTo>
                    <a:pt x="99" y="1"/>
                    <a:pt x="94" y="0"/>
                    <a:pt x="88" y="0"/>
                  </a:cubicBezTo>
                  <a:cubicBezTo>
                    <a:pt x="81" y="0"/>
                    <a:pt x="76" y="1"/>
                    <a:pt x="72" y="3"/>
                  </a:cubicBezTo>
                  <a:cubicBezTo>
                    <a:pt x="68" y="6"/>
                    <a:pt x="64" y="9"/>
                    <a:pt x="62" y="13"/>
                  </a:cubicBezTo>
                  <a:cubicBezTo>
                    <a:pt x="60" y="17"/>
                    <a:pt x="59" y="21"/>
                    <a:pt x="59" y="27"/>
                  </a:cubicBezTo>
                  <a:cubicBezTo>
                    <a:pt x="59" y="35"/>
                    <a:pt x="61" y="42"/>
                    <a:pt x="66" y="46"/>
                  </a:cubicBezTo>
                  <a:cubicBezTo>
                    <a:pt x="71" y="51"/>
                    <a:pt x="77" y="53"/>
                    <a:pt x="86" y="53"/>
                  </a:cubicBezTo>
                  <a:cubicBezTo>
                    <a:pt x="92" y="53"/>
                    <a:pt x="98" y="52"/>
                    <a:pt x="102" y="50"/>
                  </a:cubicBezTo>
                  <a:close/>
                  <a:moveTo>
                    <a:pt x="78" y="47"/>
                  </a:moveTo>
                  <a:cubicBezTo>
                    <a:pt x="76" y="45"/>
                    <a:pt x="74" y="43"/>
                    <a:pt x="72" y="39"/>
                  </a:cubicBezTo>
                  <a:cubicBezTo>
                    <a:pt x="71" y="35"/>
                    <a:pt x="70" y="31"/>
                    <a:pt x="70" y="26"/>
                  </a:cubicBezTo>
                  <a:cubicBezTo>
                    <a:pt x="70" y="18"/>
                    <a:pt x="71" y="13"/>
                    <a:pt x="74" y="9"/>
                  </a:cubicBezTo>
                  <a:cubicBezTo>
                    <a:pt x="77" y="6"/>
                    <a:pt x="81" y="4"/>
                    <a:pt x="86" y="4"/>
                  </a:cubicBezTo>
                  <a:cubicBezTo>
                    <a:pt x="92" y="4"/>
                    <a:pt x="96" y="6"/>
                    <a:pt x="99" y="9"/>
                  </a:cubicBezTo>
                  <a:cubicBezTo>
                    <a:pt x="102" y="13"/>
                    <a:pt x="104" y="19"/>
                    <a:pt x="104" y="27"/>
                  </a:cubicBezTo>
                  <a:cubicBezTo>
                    <a:pt x="104" y="35"/>
                    <a:pt x="102" y="40"/>
                    <a:pt x="100" y="44"/>
                  </a:cubicBezTo>
                  <a:cubicBezTo>
                    <a:pt x="97" y="47"/>
                    <a:pt x="93" y="49"/>
                    <a:pt x="88" y="49"/>
                  </a:cubicBezTo>
                  <a:cubicBezTo>
                    <a:pt x="84" y="49"/>
                    <a:pt x="81" y="48"/>
                    <a:pt x="78" y="47"/>
                  </a:cubicBezTo>
                  <a:close/>
                  <a:moveTo>
                    <a:pt x="129" y="5"/>
                  </a:moveTo>
                  <a:cubicBezTo>
                    <a:pt x="129" y="5"/>
                    <a:pt x="129" y="5"/>
                    <a:pt x="130" y="5"/>
                  </a:cubicBezTo>
                  <a:cubicBezTo>
                    <a:pt x="130" y="6"/>
                    <a:pt x="130" y="7"/>
                    <a:pt x="130" y="9"/>
                  </a:cubicBezTo>
                  <a:cubicBezTo>
                    <a:pt x="130" y="14"/>
                    <a:pt x="130" y="18"/>
                    <a:pt x="130" y="19"/>
                  </a:cubicBezTo>
                  <a:cubicBezTo>
                    <a:pt x="130" y="35"/>
                    <a:pt x="130" y="35"/>
                    <a:pt x="130" y="35"/>
                  </a:cubicBezTo>
                  <a:cubicBezTo>
                    <a:pt x="130" y="40"/>
                    <a:pt x="131" y="43"/>
                    <a:pt x="132" y="45"/>
                  </a:cubicBezTo>
                  <a:cubicBezTo>
                    <a:pt x="134" y="48"/>
                    <a:pt x="136" y="49"/>
                    <a:pt x="139" y="51"/>
                  </a:cubicBezTo>
                  <a:cubicBezTo>
                    <a:pt x="142" y="52"/>
                    <a:pt x="146" y="53"/>
                    <a:pt x="151" y="53"/>
                  </a:cubicBezTo>
                  <a:cubicBezTo>
                    <a:pt x="156" y="53"/>
                    <a:pt x="160" y="52"/>
                    <a:pt x="163" y="51"/>
                  </a:cubicBezTo>
                  <a:cubicBezTo>
                    <a:pt x="166" y="49"/>
                    <a:pt x="169" y="47"/>
                    <a:pt x="170" y="45"/>
                  </a:cubicBezTo>
                  <a:cubicBezTo>
                    <a:pt x="171" y="43"/>
                    <a:pt x="172" y="40"/>
                    <a:pt x="172" y="36"/>
                  </a:cubicBezTo>
                  <a:cubicBezTo>
                    <a:pt x="173" y="35"/>
                    <a:pt x="173" y="32"/>
                    <a:pt x="173" y="28"/>
                  </a:cubicBezTo>
                  <a:cubicBezTo>
                    <a:pt x="173" y="21"/>
                    <a:pt x="173" y="14"/>
                    <a:pt x="173" y="9"/>
                  </a:cubicBezTo>
                  <a:cubicBezTo>
                    <a:pt x="173" y="7"/>
                    <a:pt x="174" y="5"/>
                    <a:pt x="174" y="5"/>
                  </a:cubicBezTo>
                  <a:cubicBezTo>
                    <a:pt x="175" y="4"/>
                    <a:pt x="176" y="4"/>
                    <a:pt x="179" y="4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5" y="1"/>
                    <a:pt x="173" y="1"/>
                    <a:pt x="170" y="1"/>
                  </a:cubicBezTo>
                  <a:cubicBezTo>
                    <a:pt x="168" y="1"/>
                    <a:pt x="165" y="1"/>
                    <a:pt x="161" y="1"/>
                  </a:cubicBezTo>
                  <a:cubicBezTo>
                    <a:pt x="161" y="4"/>
                    <a:pt x="161" y="4"/>
                    <a:pt x="161" y="4"/>
                  </a:cubicBezTo>
                  <a:cubicBezTo>
                    <a:pt x="164" y="4"/>
                    <a:pt x="166" y="4"/>
                    <a:pt x="167" y="5"/>
                  </a:cubicBezTo>
                  <a:cubicBezTo>
                    <a:pt x="167" y="5"/>
                    <a:pt x="167" y="5"/>
                    <a:pt x="168" y="5"/>
                  </a:cubicBezTo>
                  <a:cubicBezTo>
                    <a:pt x="168" y="6"/>
                    <a:pt x="168" y="8"/>
                    <a:pt x="168" y="11"/>
                  </a:cubicBezTo>
                  <a:cubicBezTo>
                    <a:pt x="168" y="25"/>
                    <a:pt x="168" y="25"/>
                    <a:pt x="168" y="25"/>
                  </a:cubicBezTo>
                  <a:cubicBezTo>
                    <a:pt x="168" y="32"/>
                    <a:pt x="168" y="37"/>
                    <a:pt x="167" y="40"/>
                  </a:cubicBezTo>
                  <a:cubicBezTo>
                    <a:pt x="166" y="42"/>
                    <a:pt x="165" y="44"/>
                    <a:pt x="163" y="45"/>
                  </a:cubicBezTo>
                  <a:cubicBezTo>
                    <a:pt x="161" y="46"/>
                    <a:pt x="158" y="47"/>
                    <a:pt x="154" y="47"/>
                  </a:cubicBezTo>
                  <a:cubicBezTo>
                    <a:pt x="151" y="47"/>
                    <a:pt x="148" y="46"/>
                    <a:pt x="146" y="45"/>
                  </a:cubicBezTo>
                  <a:cubicBezTo>
                    <a:pt x="144" y="44"/>
                    <a:pt x="143" y="43"/>
                    <a:pt x="142" y="41"/>
                  </a:cubicBezTo>
                  <a:cubicBezTo>
                    <a:pt x="141" y="39"/>
                    <a:pt x="141" y="36"/>
                    <a:pt x="141" y="32"/>
                  </a:cubicBezTo>
                  <a:cubicBezTo>
                    <a:pt x="141" y="28"/>
                    <a:pt x="141" y="23"/>
                    <a:pt x="141" y="19"/>
                  </a:cubicBezTo>
                  <a:cubicBezTo>
                    <a:pt x="141" y="12"/>
                    <a:pt x="141" y="8"/>
                    <a:pt x="141" y="7"/>
                  </a:cubicBezTo>
                  <a:cubicBezTo>
                    <a:pt x="141" y="6"/>
                    <a:pt x="142" y="5"/>
                    <a:pt x="142" y="5"/>
                  </a:cubicBezTo>
                  <a:cubicBezTo>
                    <a:pt x="143" y="5"/>
                    <a:pt x="143" y="5"/>
                    <a:pt x="143" y="5"/>
                  </a:cubicBezTo>
                  <a:cubicBezTo>
                    <a:pt x="144" y="4"/>
                    <a:pt x="145" y="4"/>
                    <a:pt x="147" y="4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3" y="1"/>
                    <a:pt x="140" y="1"/>
                    <a:pt x="137" y="1"/>
                  </a:cubicBezTo>
                  <a:cubicBezTo>
                    <a:pt x="133" y="1"/>
                    <a:pt x="129" y="1"/>
                    <a:pt x="124" y="1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7" y="4"/>
                    <a:pt x="128" y="4"/>
                    <a:pt x="129" y="5"/>
                  </a:cubicBezTo>
                  <a:close/>
                  <a:moveTo>
                    <a:pt x="200" y="52"/>
                  </a:moveTo>
                  <a:cubicBezTo>
                    <a:pt x="203" y="52"/>
                    <a:pt x="207" y="52"/>
                    <a:pt x="211" y="52"/>
                  </a:cubicBezTo>
                  <a:cubicBezTo>
                    <a:pt x="211" y="49"/>
                    <a:pt x="211" y="49"/>
                    <a:pt x="211" y="49"/>
                  </a:cubicBezTo>
                  <a:cubicBezTo>
                    <a:pt x="208" y="49"/>
                    <a:pt x="206" y="49"/>
                    <a:pt x="205" y="49"/>
                  </a:cubicBezTo>
                  <a:cubicBezTo>
                    <a:pt x="205" y="48"/>
                    <a:pt x="204" y="48"/>
                    <a:pt x="204" y="48"/>
                  </a:cubicBezTo>
                  <a:cubicBezTo>
                    <a:pt x="204" y="47"/>
                    <a:pt x="204" y="45"/>
                    <a:pt x="204" y="41"/>
                  </a:cubicBezTo>
                  <a:cubicBezTo>
                    <a:pt x="204" y="32"/>
                    <a:pt x="204" y="26"/>
                    <a:pt x="204" y="24"/>
                  </a:cubicBezTo>
                  <a:cubicBezTo>
                    <a:pt x="204" y="19"/>
                    <a:pt x="204" y="13"/>
                    <a:pt x="204" y="5"/>
                  </a:cubicBezTo>
                  <a:cubicBezTo>
                    <a:pt x="206" y="5"/>
                    <a:pt x="207" y="5"/>
                    <a:pt x="209" y="5"/>
                  </a:cubicBezTo>
                  <a:cubicBezTo>
                    <a:pt x="212" y="5"/>
                    <a:pt x="214" y="6"/>
                    <a:pt x="216" y="7"/>
                  </a:cubicBezTo>
                  <a:cubicBezTo>
                    <a:pt x="217" y="9"/>
                    <a:pt x="218" y="11"/>
                    <a:pt x="218" y="15"/>
                  </a:cubicBezTo>
                  <a:cubicBezTo>
                    <a:pt x="218" y="18"/>
                    <a:pt x="217" y="20"/>
                    <a:pt x="216" y="22"/>
                  </a:cubicBezTo>
                  <a:cubicBezTo>
                    <a:pt x="214" y="24"/>
                    <a:pt x="212" y="25"/>
                    <a:pt x="210" y="25"/>
                  </a:cubicBezTo>
                  <a:cubicBezTo>
                    <a:pt x="209" y="25"/>
                    <a:pt x="209" y="25"/>
                    <a:pt x="208" y="24"/>
                  </a:cubicBezTo>
                  <a:cubicBezTo>
                    <a:pt x="208" y="24"/>
                    <a:pt x="207" y="24"/>
                    <a:pt x="207" y="24"/>
                  </a:cubicBezTo>
                  <a:cubicBezTo>
                    <a:pt x="206" y="25"/>
                    <a:pt x="206" y="25"/>
                    <a:pt x="206" y="25"/>
                  </a:cubicBezTo>
                  <a:cubicBezTo>
                    <a:pt x="207" y="26"/>
                    <a:pt x="207" y="27"/>
                    <a:pt x="207" y="28"/>
                  </a:cubicBezTo>
                  <a:cubicBezTo>
                    <a:pt x="208" y="28"/>
                    <a:pt x="209" y="28"/>
                    <a:pt x="210" y="28"/>
                  </a:cubicBezTo>
                  <a:cubicBezTo>
                    <a:pt x="210" y="28"/>
                    <a:pt x="211" y="28"/>
                    <a:pt x="212" y="28"/>
                  </a:cubicBezTo>
                  <a:cubicBezTo>
                    <a:pt x="217" y="28"/>
                    <a:pt x="221" y="27"/>
                    <a:pt x="224" y="24"/>
                  </a:cubicBezTo>
                  <a:cubicBezTo>
                    <a:pt x="227" y="21"/>
                    <a:pt x="229" y="17"/>
                    <a:pt x="229" y="12"/>
                  </a:cubicBezTo>
                  <a:cubicBezTo>
                    <a:pt x="229" y="10"/>
                    <a:pt x="228" y="8"/>
                    <a:pt x="227" y="6"/>
                  </a:cubicBezTo>
                  <a:cubicBezTo>
                    <a:pt x="226" y="4"/>
                    <a:pt x="224" y="3"/>
                    <a:pt x="222" y="2"/>
                  </a:cubicBezTo>
                  <a:cubicBezTo>
                    <a:pt x="220" y="1"/>
                    <a:pt x="217" y="1"/>
                    <a:pt x="213" y="1"/>
                  </a:cubicBezTo>
                  <a:cubicBezTo>
                    <a:pt x="212" y="1"/>
                    <a:pt x="210" y="1"/>
                    <a:pt x="207" y="1"/>
                  </a:cubicBezTo>
                  <a:cubicBezTo>
                    <a:pt x="203" y="1"/>
                    <a:pt x="199" y="1"/>
                    <a:pt x="197" y="1"/>
                  </a:cubicBezTo>
                  <a:cubicBezTo>
                    <a:pt x="196" y="1"/>
                    <a:pt x="194" y="1"/>
                    <a:pt x="191" y="1"/>
                  </a:cubicBezTo>
                  <a:cubicBezTo>
                    <a:pt x="187" y="1"/>
                    <a:pt x="187" y="1"/>
                    <a:pt x="187" y="1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9" y="4"/>
                    <a:pt x="189" y="4"/>
                    <a:pt x="189" y="4"/>
                  </a:cubicBezTo>
                  <a:cubicBezTo>
                    <a:pt x="191" y="4"/>
                    <a:pt x="192" y="4"/>
                    <a:pt x="192" y="5"/>
                  </a:cubicBezTo>
                  <a:cubicBezTo>
                    <a:pt x="193" y="5"/>
                    <a:pt x="193" y="7"/>
                    <a:pt x="193" y="11"/>
                  </a:cubicBezTo>
                  <a:cubicBezTo>
                    <a:pt x="193" y="14"/>
                    <a:pt x="193" y="19"/>
                    <a:pt x="193" y="27"/>
                  </a:cubicBezTo>
                  <a:cubicBezTo>
                    <a:pt x="193" y="31"/>
                    <a:pt x="193" y="36"/>
                    <a:pt x="193" y="40"/>
                  </a:cubicBezTo>
                  <a:cubicBezTo>
                    <a:pt x="193" y="45"/>
                    <a:pt x="193" y="47"/>
                    <a:pt x="193" y="48"/>
                  </a:cubicBezTo>
                  <a:cubicBezTo>
                    <a:pt x="192" y="48"/>
                    <a:pt x="192" y="49"/>
                    <a:pt x="192" y="49"/>
                  </a:cubicBezTo>
                  <a:cubicBezTo>
                    <a:pt x="191" y="49"/>
                    <a:pt x="190" y="49"/>
                    <a:pt x="187" y="49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95" y="52"/>
                    <a:pt x="199" y="52"/>
                    <a:pt x="200" y="52"/>
                  </a:cubicBezTo>
                  <a:close/>
                </a:path>
              </a:pathLst>
            </a:custGeom>
            <a:solidFill>
              <a:srgbClr val="FFA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101" name="Picture 2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" y="382"/>
              <a:ext cx="495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4" name="Picture 27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" y="386"/>
              <a:ext cx="468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5" name="Picture 28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" y="386"/>
              <a:ext cx="413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6" name="TextBox 105"/>
          <p:cNvSpPr txBox="1"/>
          <p:nvPr/>
        </p:nvSpPr>
        <p:spPr>
          <a:xfrm>
            <a:off x="566358" y="19050000"/>
            <a:ext cx="13217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defTabSz="3135313"/>
            <a:r>
              <a:rPr lang="en-US" sz="2000" dirty="0" smtClean="0"/>
              <a:t>The </a:t>
            </a:r>
            <a:r>
              <a:rPr lang="en-US" sz="2000" b="1" dirty="0">
                <a:solidFill>
                  <a:srgbClr val="0099FF"/>
                </a:solidFill>
              </a:rPr>
              <a:t>solid blue line </a:t>
            </a:r>
            <a:r>
              <a:rPr lang="en-US" sz="2000" dirty="0" smtClean="0"/>
              <a:t>demonstrates </a:t>
            </a:r>
            <a:r>
              <a:rPr lang="en-US" sz="2000" dirty="0"/>
              <a:t>that dropping even a small fraction of question terms marked as essential dramatically reduces the QA performance of </a:t>
            </a:r>
            <a:r>
              <a:rPr lang="en-US" sz="2000" dirty="0" smtClean="0"/>
              <a:t>humans. </a:t>
            </a:r>
          </a:p>
          <a:p>
            <a:pPr algn="justLow" defTabSz="3135313"/>
            <a:r>
              <a:rPr lang="en-US" sz="2000" dirty="0" smtClean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solid red </a:t>
            </a:r>
            <a:r>
              <a:rPr lang="en-US" sz="2000" b="1" dirty="0" smtClean="0">
                <a:solidFill>
                  <a:srgbClr val="FF0000"/>
                </a:solidFill>
              </a:rPr>
              <a:t>line</a:t>
            </a:r>
            <a:r>
              <a:rPr lang="en-US" sz="2000" dirty="0" smtClean="0"/>
              <a:t>, </a:t>
            </a:r>
            <a:r>
              <a:rPr lang="en-US" sz="2000" dirty="0"/>
              <a:t>on the other hand, </a:t>
            </a:r>
            <a:r>
              <a:rPr lang="en-US" sz="2000" dirty="0" smtClean="0"/>
              <a:t>shows </a:t>
            </a:r>
            <a:r>
              <a:rPr lang="en-US" sz="2000" dirty="0"/>
              <a:t>the opposite trend for terms marked as not-essential: even after dropping 80% of such terms, 65% of the questions remained answerable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57200" y="15220890"/>
            <a:ext cx="6672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3135313"/>
            <a:r>
              <a:rPr lang="en-US" sz="2000" dirty="0"/>
              <a:t>A </a:t>
            </a:r>
            <a:r>
              <a:rPr lang="en-US" sz="2000" dirty="0" smtClean="0"/>
              <a:t>crowd-sourcing </a:t>
            </a:r>
            <a:r>
              <a:rPr lang="en-US" sz="2000" dirty="0"/>
              <a:t>experiment to validates </a:t>
            </a:r>
            <a:r>
              <a:rPr lang="en-US" sz="2000" dirty="0" smtClean="0"/>
              <a:t>our hypothesis: </a:t>
            </a:r>
            <a:endParaRPr lang="en-US" sz="2000" dirty="0"/>
          </a:p>
        </p:txBody>
      </p:sp>
      <p:sp>
        <p:nvSpPr>
          <p:cNvPr id="7" name="Right Arrow Callout 6"/>
          <p:cNvSpPr/>
          <p:nvPr/>
        </p:nvSpPr>
        <p:spPr bwMode="auto">
          <a:xfrm>
            <a:off x="617713" y="17068800"/>
            <a:ext cx="6392687" cy="1631216"/>
          </a:xfrm>
          <a:prstGeom prst="rightArrowCallout">
            <a:avLst>
              <a:gd name="adj1" fmla="val 22925"/>
              <a:gd name="adj2" fmla="val 25000"/>
              <a:gd name="adj3" fmla="val 17218"/>
              <a:gd name="adj4" fmla="val 89878"/>
            </a:avLst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Low" defTabSz="3135313">
              <a:buFont typeface="Arial" charset="0"/>
              <a:buChar char="•"/>
            </a:pPr>
            <a:r>
              <a:rPr lang="en-US" sz="2000" dirty="0"/>
              <a:t>Average fraction of terms dropped on the horizontal axis and the corresponding fraction of questions attempted on the vertical axis. </a:t>
            </a:r>
          </a:p>
          <a:p>
            <a:pPr marL="342900" indent="-342900" algn="justLow" defTabSz="3135313">
              <a:buFont typeface="Arial" charset="0"/>
              <a:buChar char="•"/>
            </a:pPr>
            <a:r>
              <a:rPr lang="en-US" sz="2000" b="1" dirty="0">
                <a:solidFill>
                  <a:srgbClr val="0099FF"/>
                </a:solidFill>
              </a:rPr>
              <a:t>Blue lines:</a:t>
            </a:r>
            <a:r>
              <a:rPr lang="en-US" sz="2000" dirty="0"/>
              <a:t> effect of eliminating essential sets </a:t>
            </a:r>
          </a:p>
          <a:p>
            <a:pPr marL="342900" indent="-342900" algn="justLow" defTabSz="3135313">
              <a:buFont typeface="Arial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Red lines:</a:t>
            </a:r>
            <a:r>
              <a:rPr lang="en-US" sz="2000" dirty="0"/>
              <a:t> effect of eliminating </a:t>
            </a:r>
            <a:r>
              <a:rPr lang="en-US" sz="2000" dirty="0" smtClean="0"/>
              <a:t>non-essentials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48776" y="15732204"/>
            <a:ext cx="4971024" cy="1107996"/>
          </a:xfrm>
          <a:prstGeom prst="rect">
            <a:avLst/>
          </a:prstGeom>
          <a:solidFill>
            <a:srgbClr val="D5E3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3135313"/>
            <a:r>
              <a:rPr lang="en-US" sz="2200" dirty="0"/>
              <a:t>Is the question still </a:t>
            </a:r>
            <a:r>
              <a:rPr lang="en-US" sz="2200" i="1" dirty="0"/>
              <a:t>answerable</a:t>
            </a:r>
            <a:r>
              <a:rPr lang="en-US" sz="2200" dirty="0"/>
              <a:t> by </a:t>
            </a:r>
            <a:r>
              <a:rPr lang="en-US" sz="2200"/>
              <a:t>a </a:t>
            </a:r>
            <a:r>
              <a:rPr lang="en-US" sz="2200" i="1" smtClean="0"/>
              <a:t>human, </a:t>
            </a:r>
            <a:r>
              <a:rPr lang="en-US" sz="2200" smtClean="0"/>
              <a:t>if </a:t>
            </a:r>
            <a:r>
              <a:rPr lang="en-US" sz="2200" dirty="0"/>
              <a:t>a fraction of the essential question terms are </a:t>
            </a:r>
            <a:r>
              <a:rPr lang="en-US" sz="2200" i="1" dirty="0"/>
              <a:t>eliminated</a:t>
            </a:r>
            <a:r>
              <a:rPr lang="en-US" sz="2200" dirty="0"/>
              <a:t>?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983" y="27483995"/>
            <a:ext cx="4836817" cy="779571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 bwMode="auto">
          <a:xfrm>
            <a:off x="6400800" y="20727322"/>
            <a:ext cx="3775629" cy="4954152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defTabSz="3135313"/>
            <a:r>
              <a:rPr lang="en-US" sz="2400" b="1" dirty="0" smtClean="0"/>
              <a:t>Baselines </a:t>
            </a:r>
            <a:endParaRPr lang="en-US" sz="2400" b="1" dirty="0"/>
          </a:p>
          <a:p>
            <a:pPr marL="342900" indent="-342900" algn="l" defTabSz="3135313">
              <a:buFont typeface="Arial" charset="0"/>
              <a:buChar char="•"/>
            </a:pPr>
            <a:r>
              <a:rPr lang="en-US" sz="2000" b="1" dirty="0"/>
              <a:t>Supervised: </a:t>
            </a:r>
            <a:r>
              <a:rPr lang="en-US" sz="2000" dirty="0"/>
              <a:t>Score for a term is proportional to times it was marked as essential in the annotated dataset. </a:t>
            </a:r>
            <a:r>
              <a:rPr lang="en-US" sz="2000" i="1" dirty="0" err="1"/>
              <a:t>PropSurf</a:t>
            </a:r>
            <a:r>
              <a:rPr lang="en-US" sz="2000" i="1" dirty="0"/>
              <a:t> </a:t>
            </a:r>
            <a:r>
              <a:rPr lang="en-US" sz="2000" dirty="0"/>
              <a:t>based on surface string and </a:t>
            </a:r>
            <a:r>
              <a:rPr lang="en-US" sz="2000" i="1" dirty="0" err="1"/>
              <a:t>PropLem</a:t>
            </a:r>
            <a:r>
              <a:rPr lang="en-US" sz="2000" i="1" dirty="0"/>
              <a:t> </a:t>
            </a:r>
            <a:r>
              <a:rPr lang="en-US" sz="2000" dirty="0"/>
              <a:t>based on lemmatizing the surface string. </a:t>
            </a:r>
          </a:p>
          <a:p>
            <a:pPr marL="342900" indent="-342900" algn="l" defTabSz="3135313">
              <a:buFont typeface="Arial" charset="0"/>
              <a:buChar char="•"/>
            </a:pPr>
            <a:r>
              <a:rPr lang="en-US" sz="2000" b="1" dirty="0"/>
              <a:t>Unsupervised:</a:t>
            </a:r>
            <a:r>
              <a:rPr lang="en-US" sz="2000" dirty="0"/>
              <a:t> </a:t>
            </a:r>
            <a:r>
              <a:rPr lang="en-US" sz="2000" i="1" dirty="0" err="1"/>
              <a:t>MaxPMI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 err="1"/>
              <a:t>SumPMI</a:t>
            </a:r>
            <a:r>
              <a:rPr lang="en-US" sz="2000" dirty="0"/>
              <a:t> score the importance of a word x by max-</a:t>
            </a:r>
            <a:r>
              <a:rPr lang="en-US" sz="2000" dirty="0" err="1"/>
              <a:t>ing</a:t>
            </a:r>
            <a:r>
              <a:rPr lang="en-US" sz="2000" dirty="0"/>
              <a:t> or summing, resp., PMI scores </a:t>
            </a:r>
            <a:r>
              <a:rPr lang="en-US" sz="2000" i="1" dirty="0"/>
              <a:t>p(x, y)</a:t>
            </a:r>
            <a:r>
              <a:rPr lang="en-US" sz="2000" dirty="0"/>
              <a:t> across all answer options </a:t>
            </a:r>
            <a:r>
              <a:rPr lang="en-US" sz="2000" i="1" dirty="0"/>
              <a:t>y</a:t>
            </a:r>
            <a:r>
              <a:rPr lang="en-US" sz="2000" dirty="0"/>
              <a:t> for </a:t>
            </a:r>
            <a:r>
              <a:rPr lang="en-US" sz="2000" i="1" dirty="0"/>
              <a:t>q</a:t>
            </a:r>
            <a:r>
              <a:rPr lang="en-US" sz="2000" dirty="0"/>
              <a:t>. </a:t>
            </a:r>
            <a:endParaRPr lang="en-US" sz="20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57199" y="17241333"/>
            <a:ext cx="22297474" cy="8558925"/>
            <a:chOff x="457199" y="17241333"/>
            <a:chExt cx="22297474" cy="8558925"/>
          </a:xfrm>
        </p:grpSpPr>
        <p:sp>
          <p:nvSpPr>
            <p:cNvPr id="119" name="Rectangle 118"/>
            <p:cNvSpPr/>
            <p:nvPr/>
          </p:nvSpPr>
          <p:spPr bwMode="auto">
            <a:xfrm>
              <a:off x="457199" y="20623430"/>
              <a:ext cx="22297473" cy="5176828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 defTabSz="3135313"/>
              <a:endParaRPr lang="en-US" sz="2500" dirty="0" smtClean="0"/>
            </a:p>
            <a:p>
              <a:pPr algn="l" defTabSz="3135313"/>
              <a:endParaRPr lang="en-US" sz="2500" dirty="0"/>
            </a:p>
            <a:p>
              <a:pPr algn="l" defTabSz="3135313"/>
              <a:endParaRPr lang="en-US" sz="2500" dirty="0" smtClean="0"/>
            </a:p>
            <a:p>
              <a:pPr algn="l" defTabSz="3135313"/>
              <a:endParaRPr lang="en-US" sz="2500" dirty="0"/>
            </a:p>
            <a:p>
              <a:pPr algn="l" defTabSz="3135313"/>
              <a:endParaRPr lang="en-US" sz="2500" dirty="0"/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3905451" y="17241333"/>
              <a:ext cx="8849222" cy="338209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 defTabSz="3135313"/>
              <a:endParaRPr lang="en-US" sz="2500" dirty="0" smtClean="0"/>
            </a:p>
            <a:p>
              <a:pPr algn="l" defTabSz="3135313"/>
              <a:endParaRPr lang="en-US" sz="2500" dirty="0"/>
            </a:p>
            <a:p>
              <a:pPr algn="l" defTabSz="3135313"/>
              <a:endParaRPr lang="en-US" sz="2500" dirty="0" smtClean="0"/>
            </a:p>
            <a:p>
              <a:pPr algn="l" defTabSz="3135313"/>
              <a:endParaRPr lang="en-US" sz="2500" dirty="0"/>
            </a:p>
            <a:p>
              <a:pPr algn="l" defTabSz="3135313"/>
              <a:endParaRPr lang="en-US" sz="2500" dirty="0"/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13944600" y="20394831"/>
              <a:ext cx="8767285" cy="474098"/>
            </a:xfrm>
            <a:prstGeom prst="rect">
              <a:avLst/>
            </a:prstGeom>
            <a:solidFill>
              <a:srgbClr val="FFEEED"/>
            </a:solidFill>
            <a:ln w="38100" cap="flat" cmpd="sng" algn="ctr">
              <a:solidFill>
                <a:srgbClr val="FFEEED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 defTabSz="3135313"/>
              <a:endParaRPr lang="en-US" sz="2500" dirty="0" smtClean="0"/>
            </a:p>
            <a:p>
              <a:pPr algn="l" defTabSz="3135313"/>
              <a:endParaRPr lang="en-US" sz="2500" dirty="0"/>
            </a:p>
            <a:p>
              <a:pPr algn="l" defTabSz="3135313"/>
              <a:endParaRPr lang="en-US" sz="2500" dirty="0" smtClean="0"/>
            </a:p>
            <a:p>
              <a:pPr algn="l" defTabSz="3135313"/>
              <a:endParaRPr lang="en-US" sz="2500" dirty="0"/>
            </a:p>
            <a:p>
              <a:pPr algn="l" defTabSz="3135313"/>
              <a:endParaRPr lang="en-US" sz="2500" dirty="0"/>
            </a:p>
          </p:txBody>
        </p:sp>
      </p:grpSp>
      <p:sp>
        <p:nvSpPr>
          <p:cNvPr id="16" name="Rectangle 15"/>
          <p:cNvSpPr/>
          <p:nvPr/>
        </p:nvSpPr>
        <p:spPr>
          <a:xfrm rot="16200000">
            <a:off x="-1195187" y="23031588"/>
            <a:ext cx="406265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3135313"/>
            <a:r>
              <a:rPr lang="en-US" sz="2500" b="1" dirty="0"/>
              <a:t>Learning Essential Terms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10210800" y="20497800"/>
            <a:ext cx="11812770" cy="2635479"/>
            <a:chOff x="13882674" y="22926021"/>
            <a:chExt cx="8856531" cy="2635479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13882674" y="22926021"/>
              <a:ext cx="8856531" cy="2635479"/>
            </a:xfrm>
            <a:prstGeom prst="rect">
              <a:avLst/>
            </a:prstGeom>
            <a:noFill/>
            <a:ln w="3175" cap="flat" cmpd="sng" algn="ctr">
              <a:noFill/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l" defTabSz="3135313"/>
              <a:r>
                <a:rPr lang="en-US" sz="2500" b="1" dirty="0"/>
                <a:t>Binary Classification of Terms</a:t>
              </a:r>
              <a:r>
                <a:rPr lang="en-US" sz="2500" b="1" dirty="0" smtClean="0"/>
                <a:t>.</a:t>
              </a:r>
            </a:p>
            <a:p>
              <a:pPr algn="l" defTabSz="3135313"/>
              <a:endParaRPr lang="en-US" sz="2500" dirty="0" smtClean="0"/>
            </a:p>
            <a:p>
              <a:pPr algn="l" defTabSz="3135313"/>
              <a:endParaRPr lang="en-US" sz="2500" dirty="0"/>
            </a:p>
            <a:p>
              <a:pPr algn="l" defTabSz="3135313"/>
              <a:endParaRPr lang="en-US" sz="2500" dirty="0" smtClean="0"/>
            </a:p>
            <a:p>
              <a:pPr algn="l" defTabSz="3135313"/>
              <a:endParaRPr lang="en-US" sz="2500" dirty="0" smtClean="0"/>
            </a:p>
            <a:p>
              <a:pPr algn="l" defTabSz="3135313"/>
              <a:endParaRPr lang="en-US" sz="25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3898143" y="23510558"/>
              <a:ext cx="6535697" cy="1015663"/>
            </a:xfrm>
            <a:prstGeom prst="rect">
              <a:avLst/>
            </a:prstGeom>
            <a:noFill/>
            <a:ln w="3175"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Arial" charset="0"/>
                <a:buChar char="•"/>
              </a:pPr>
              <a:r>
                <a:rPr lang="en-US" sz="2000" dirty="0"/>
                <a:t>C</a:t>
              </a:r>
              <a:r>
                <a:rPr lang="en-US" sz="2000" dirty="0" smtClean="0"/>
                <a:t>onsider </a:t>
              </a:r>
              <a:r>
                <a:rPr lang="en-US" sz="2000" dirty="0"/>
                <a:t>all question terms pooled together, resulting in a dataset of 19,380 terms annotated independently as essential or not. </a:t>
              </a:r>
              <a:endParaRPr lang="en-US" sz="2000" dirty="0" smtClean="0"/>
            </a:p>
            <a:p>
              <a:pPr marL="342900" indent="-342900" algn="just">
                <a:buFont typeface="Arial" charset="0"/>
                <a:buChar char="•"/>
              </a:pPr>
              <a:r>
                <a:rPr lang="en-US" sz="2000" dirty="0" smtClean="0"/>
                <a:t>We evaluate binary predictions on these terms. </a:t>
              </a:r>
              <a:endParaRPr lang="en-US" sz="2000" dirty="0"/>
            </a:p>
          </p:txBody>
        </p:sp>
      </p:grp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06252"/>
              </p:ext>
            </p:extLst>
          </p:nvPr>
        </p:nvGraphicFramePr>
        <p:xfrm>
          <a:off x="19668229" y="21002771"/>
          <a:ext cx="2817742" cy="2194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74147"/>
                <a:gridCol w="1043595"/>
              </a:tblGrid>
              <a:tr h="292446">
                <a:tc>
                  <a:txBody>
                    <a:bodyPr/>
                    <a:lstStyle/>
                    <a:p>
                      <a:r>
                        <a:rPr lang="en-US" dirty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F1</a:t>
                      </a:r>
                      <a:endParaRPr lang="en-US" dirty="0"/>
                    </a:p>
                  </a:txBody>
                  <a:tcPr/>
                </a:tc>
              </a:tr>
              <a:tr h="29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MaxPMI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0.75</a:t>
                      </a:r>
                      <a:endParaRPr lang="en-US" b="1" dirty="0"/>
                    </a:p>
                  </a:txBody>
                  <a:tcPr/>
                </a:tc>
              </a:tr>
              <a:tr h="29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SumPMI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0.75</a:t>
                      </a:r>
                      <a:endParaRPr lang="en-US" b="0" dirty="0"/>
                    </a:p>
                  </a:txBody>
                  <a:tcPr/>
                </a:tc>
              </a:tr>
              <a:tr h="29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PropSurf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0.66</a:t>
                      </a:r>
                      <a:endParaRPr lang="en-US" b="0" dirty="0"/>
                    </a:p>
                  </a:txBody>
                  <a:tcPr/>
                </a:tc>
              </a:tr>
              <a:tr h="2924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PropLem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0.69</a:t>
                      </a:r>
                      <a:endParaRPr lang="en-US" b="0" dirty="0"/>
                    </a:p>
                  </a:txBody>
                  <a:tcPr/>
                </a:tc>
              </a:tr>
              <a:tr h="292446">
                <a:tc>
                  <a:txBody>
                    <a:bodyPr/>
                    <a:lstStyle/>
                    <a:p>
                      <a:r>
                        <a:rPr lang="en-US" dirty="0" smtClean="0"/>
                        <a:t>ET Classifier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29"/>
          <a:stretch/>
        </p:blipFill>
        <p:spPr>
          <a:xfrm>
            <a:off x="17560408" y="17391805"/>
            <a:ext cx="4842392" cy="3401123"/>
          </a:xfrm>
          <a:prstGeom prst="rect">
            <a:avLst/>
          </a:prstGeom>
        </p:spPr>
      </p:pic>
      <p:sp>
        <p:nvSpPr>
          <p:cNvPr id="143" name="Rectangle 142"/>
          <p:cNvSpPr/>
          <p:nvPr/>
        </p:nvSpPr>
        <p:spPr>
          <a:xfrm>
            <a:off x="14420498" y="17500937"/>
            <a:ext cx="2724502" cy="1015663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defTabSz="3135313"/>
            <a:r>
              <a:rPr lang="en-US" sz="2000" dirty="0">
                <a:solidFill>
                  <a:schemeClr val="dk1"/>
                </a:solidFill>
                <a:latin typeface="+mn-lt"/>
              </a:rPr>
              <a:t>PR curves for methods as the threshold is varied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22021800" y="17068800"/>
            <a:ext cx="981143" cy="861774"/>
            <a:chOff x="22206155" y="4629885"/>
            <a:chExt cx="981143" cy="861774"/>
          </a:xfrm>
        </p:grpSpPr>
        <p:sp>
          <p:nvSpPr>
            <p:cNvPr id="145" name="Oval 144"/>
            <p:cNvSpPr>
              <a:spLocks noChangeAspect="1"/>
            </p:cNvSpPr>
            <p:nvPr/>
          </p:nvSpPr>
          <p:spPr bwMode="auto">
            <a:xfrm>
              <a:off x="22369382" y="4734707"/>
              <a:ext cx="620614" cy="653229"/>
            </a:xfrm>
            <a:prstGeom prst="ellipse">
              <a:avLst/>
            </a:prstGeom>
            <a:solidFill>
              <a:srgbClr val="FFAAA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2206155" y="4629885"/>
              <a:ext cx="9811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/>
                <a:t>3</a:t>
              </a:r>
              <a:endParaRPr lang="en-US" sz="50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540326" y="14686746"/>
            <a:ext cx="661266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500" b="1" dirty="0" smtClean="0"/>
              <a:t>The Importance of Essential Terms</a:t>
            </a:r>
            <a:endParaRPr lang="en-US" sz="2500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617713" y="14630400"/>
            <a:ext cx="12958637" cy="5387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Rectangle 151"/>
          <p:cNvSpPr/>
          <p:nvPr/>
        </p:nvSpPr>
        <p:spPr bwMode="auto">
          <a:xfrm>
            <a:off x="457200" y="25876356"/>
            <a:ext cx="22297473" cy="36092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l" defTabSz="3135313"/>
            <a:endParaRPr lang="en-US" sz="2500" dirty="0" smtClean="0"/>
          </a:p>
          <a:p>
            <a:pPr algn="l" defTabSz="3135313"/>
            <a:endParaRPr lang="en-US" sz="2500" dirty="0"/>
          </a:p>
          <a:p>
            <a:pPr algn="l" defTabSz="3135313"/>
            <a:endParaRPr lang="en-US" sz="2500" dirty="0" smtClean="0"/>
          </a:p>
          <a:p>
            <a:pPr algn="l" defTabSz="3135313"/>
            <a:endParaRPr lang="en-US" sz="2500" dirty="0"/>
          </a:p>
          <a:p>
            <a:pPr algn="l" defTabSz="3135313"/>
            <a:endParaRPr lang="en-US" sz="2500" dirty="0"/>
          </a:p>
        </p:txBody>
      </p:sp>
      <p:sp>
        <p:nvSpPr>
          <p:cNvPr id="155" name="Rectangle 154"/>
          <p:cNvSpPr/>
          <p:nvPr/>
        </p:nvSpPr>
        <p:spPr>
          <a:xfrm rot="16200000">
            <a:off x="-413003" y="27442450"/>
            <a:ext cx="244650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3135313"/>
            <a:r>
              <a:rPr lang="en-US" sz="2500" b="1" smtClean="0"/>
              <a:t>End-to-end QA</a:t>
            </a:r>
            <a:endParaRPr lang="en-US" sz="2500" b="1" dirty="0"/>
          </a:p>
        </p:txBody>
      </p:sp>
      <p:grpSp>
        <p:nvGrpSpPr>
          <p:cNvPr id="156" name="Group 155"/>
          <p:cNvGrpSpPr/>
          <p:nvPr/>
        </p:nvGrpSpPr>
        <p:grpSpPr>
          <a:xfrm>
            <a:off x="21995399" y="25753489"/>
            <a:ext cx="981143" cy="861774"/>
            <a:chOff x="22206155" y="4629885"/>
            <a:chExt cx="981143" cy="861774"/>
          </a:xfrm>
        </p:grpSpPr>
        <p:sp>
          <p:nvSpPr>
            <p:cNvPr id="157" name="Oval 156"/>
            <p:cNvSpPr>
              <a:spLocks noChangeAspect="1"/>
            </p:cNvSpPr>
            <p:nvPr/>
          </p:nvSpPr>
          <p:spPr bwMode="auto">
            <a:xfrm>
              <a:off x="22369382" y="4734707"/>
              <a:ext cx="620614" cy="653229"/>
            </a:xfrm>
            <a:prstGeom prst="ellipse">
              <a:avLst/>
            </a:prstGeom>
            <a:solidFill>
              <a:srgbClr val="FFAAA0"/>
            </a:solidFill>
            <a:ln>
              <a:headEnd type="none" w="med" len="med"/>
              <a:tailEnd type="none" w="med" len="med"/>
            </a:ln>
            <a:ex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31353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2206155" y="4629885"/>
              <a:ext cx="9811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0" dirty="0" smtClean="0"/>
                <a:t>4</a:t>
              </a:r>
              <a:endParaRPr lang="en-US" sz="5000" dirty="0"/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4180202" y="18973800"/>
            <a:ext cx="3193398" cy="1477328"/>
          </a:xfrm>
          <a:prstGeom prst="rect">
            <a:avLst/>
          </a:prstGeom>
          <a:solidFill>
            <a:srgbClr val="D5E3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defTabSz="3135313">
              <a:defRPr sz="2200"/>
            </a:lvl1pPr>
          </a:lstStyle>
          <a:p>
            <a:r>
              <a:rPr lang="en-US" sz="1800" dirty="0"/>
              <a:t>ET Classifier has a 5% higher AUC (area under the curve) and outperforms baselines by roughly 5% throughout the precision-recall spectrum.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95400" y="28489870"/>
            <a:ext cx="6525920" cy="923330"/>
          </a:xfrm>
          <a:prstGeom prst="rect">
            <a:avLst/>
          </a:prstGeom>
          <a:solidFill>
            <a:srgbClr val="D5E3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defTabSz="3135313">
              <a:defRPr sz="2200"/>
            </a:lvl1pPr>
          </a:lstStyle>
          <a:p>
            <a:r>
              <a:rPr lang="en-US" sz="1800" dirty="0"/>
              <a:t>On </a:t>
            </a:r>
            <a:r>
              <a:rPr lang="en-US" sz="1800" dirty="0" err="1"/>
              <a:t>RegtsPertd</a:t>
            </a:r>
            <a:r>
              <a:rPr lang="en-US" sz="1800" dirty="0"/>
              <a:t> </a:t>
            </a:r>
            <a:r>
              <a:rPr lang="en-US" sz="1800" dirty="0" smtClean="0"/>
              <a:t>set ET </a:t>
            </a:r>
            <a:r>
              <a:rPr lang="en-US" sz="1800" dirty="0"/>
              <a:t>improves </a:t>
            </a:r>
            <a:r>
              <a:rPr lang="en-US" sz="1800" dirty="0" smtClean="0"/>
              <a:t>IR by </a:t>
            </a:r>
            <a:r>
              <a:rPr lang="en-US" sz="1800" dirty="0"/>
              <a:t>4.26% to 63.4% where the previous state-of-the-art solver, TableILP, achieves a score of </a:t>
            </a:r>
            <a:r>
              <a:rPr lang="en-US" sz="1800" dirty="0" smtClean="0"/>
              <a:t>61.5%, thus achieving </a:t>
            </a:r>
            <a:r>
              <a:rPr lang="en-US" sz="1800" dirty="0"/>
              <a:t>a new state of the </a:t>
            </a:r>
            <a:r>
              <a:rPr lang="en-US" sz="1800" dirty="0" smtClean="0"/>
              <a:t>art. 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10668000" y="22098000"/>
            <a:ext cx="8686800" cy="923330"/>
          </a:xfrm>
          <a:prstGeom prst="rect">
            <a:avLst/>
          </a:prstGeom>
          <a:solidFill>
            <a:srgbClr val="D5E3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l" defTabSz="3135313"/>
            <a:r>
              <a:rPr lang="en-US" sz="1800" dirty="0"/>
              <a:t>The ET classifier achieves an F1 score of 0.80, which is 5%-14% higher than the baselines. </a:t>
            </a:r>
            <a:r>
              <a:rPr lang="en-US" sz="1800" dirty="0"/>
              <a:t>Its accuracy at 0.75 is statistically significantly better than all baselines based on the </a:t>
            </a:r>
            <a:r>
              <a:rPr lang="en-US" sz="1800" dirty="0" smtClean="0"/>
              <a:t>Binomial </a:t>
            </a:r>
            <a:r>
              <a:rPr lang="en-US" sz="1800" dirty="0"/>
              <a:t>exact test </a:t>
            </a:r>
            <a:r>
              <a:rPr lang="en-US" sz="1800" dirty="0" smtClean="0"/>
              <a:t>(p-value 0.05).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10501929" y="24993600"/>
            <a:ext cx="9005271" cy="646331"/>
          </a:xfrm>
          <a:prstGeom prst="rect">
            <a:avLst/>
          </a:prstGeom>
          <a:solidFill>
            <a:srgbClr val="D5E3FF"/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defTabSz="3135313"/>
            <a:r>
              <a:rPr lang="en-US" sz="1800" dirty="0"/>
              <a:t>Our ET classifier achieves a MAP of 90.2%, which is 3%-5% higher than the baselines, and demonstrates that one can learn to reliably identify essential question terms.</a:t>
            </a:r>
          </a:p>
        </p:txBody>
      </p:sp>
    </p:spTree>
    <p:extLst>
      <p:ext uri="{BB962C8B-B14F-4D97-AF65-F5344CB8AC3E}">
        <p14:creationId xmlns:p14="http://schemas.microsoft.com/office/powerpoint/2010/main" val="16472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31353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6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19050" cap="flat" cmpd="sng" algn="ctr">
          <a:solidFill>
            <a:srgbClr val="FF0000"/>
          </a:solidFill>
          <a:prstDash val="dash"/>
          <a:round/>
          <a:headEnd type="none" w="med" len="med"/>
          <a:tailEnd type="arrow" w="lg" len="lg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00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982</Words>
  <Application>Microsoft Macintosh PowerPoint</Application>
  <PresentationFormat>Custom</PresentationFormat>
  <Paragraphs>139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</vt:lpstr>
      <vt:lpstr>Arial</vt:lpstr>
      <vt:lpstr>Default Design</vt:lpstr>
      <vt:lpstr>PowerPoint Presentation</vt:lpstr>
    </vt:vector>
  </TitlesOfParts>
  <Company>The Boeing Company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Clark</dc:creator>
  <cp:lastModifiedBy>Khashabi, Daniel</cp:lastModifiedBy>
  <cp:revision>271</cp:revision>
  <cp:lastPrinted>2013-10-25T01:52:13Z</cp:lastPrinted>
  <dcterms:created xsi:type="dcterms:W3CDTF">2009-11-13T20:01:05Z</dcterms:created>
  <dcterms:modified xsi:type="dcterms:W3CDTF">2017-07-30T15:21:51Z</dcterms:modified>
</cp:coreProperties>
</file>