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7" r:id="rId2"/>
    <p:sldId id="275" r:id="rId3"/>
    <p:sldId id="337" r:id="rId4"/>
    <p:sldId id="331" r:id="rId5"/>
    <p:sldId id="338" r:id="rId6"/>
    <p:sldId id="341" r:id="rId7"/>
    <p:sldId id="348" r:id="rId8"/>
    <p:sldId id="349" r:id="rId9"/>
    <p:sldId id="340" r:id="rId10"/>
    <p:sldId id="322" r:id="rId11"/>
    <p:sldId id="323" r:id="rId12"/>
    <p:sldId id="330" r:id="rId13"/>
    <p:sldId id="309" r:id="rId14"/>
    <p:sldId id="335" r:id="rId15"/>
    <p:sldId id="333" r:id="rId16"/>
    <p:sldId id="334" r:id="rId17"/>
    <p:sldId id="350" r:id="rId18"/>
    <p:sldId id="339" r:id="rId19"/>
    <p:sldId id="336" r:id="rId20"/>
    <p:sldId id="351" r:id="rId21"/>
    <p:sldId id="273" r:id="rId22"/>
    <p:sldId id="298" r:id="rId23"/>
  </p:sldIdLst>
  <p:sldSz cx="9144000" cy="6858000" type="screen4x3"/>
  <p:notesSz cx="6959600" cy="93091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93F3F"/>
    <a:srgbClr val="000000"/>
    <a:srgbClr val="B83D68"/>
    <a:srgbClr val="862A4A"/>
    <a:srgbClr val="CCEC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3344" autoAdjust="0"/>
    <p:restoredTop sz="92500" autoAdjust="0"/>
  </p:normalViewPr>
  <p:slideViewPr>
    <p:cSldViewPr>
      <p:cViewPr varScale="1">
        <p:scale>
          <a:sx n="73" d="100"/>
          <a:sy n="73" d="100"/>
        </p:scale>
        <p:origin x="-80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" y="15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5827" cy="46545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942163" y="0"/>
            <a:ext cx="3015827" cy="46545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15827" cy="46545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942163" y="8842029"/>
            <a:ext cx="3015827" cy="46545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5827" cy="46545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942163" y="0"/>
            <a:ext cx="3015827" cy="46545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8/18/2010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5252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95960" y="4421823"/>
            <a:ext cx="5567680" cy="4189095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15827" cy="46545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942163" y="8842029"/>
            <a:ext cx="3015827" cy="46545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extLst/>
          </a:lstStyle>
          <a:p>
            <a:fld id="{61807874-5299-41B2-A37A-6AA3547857F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CA749307-52A3-41C9-BDBD-A42E2249CDD5}" type="datetime1">
              <a:rPr lang="en-US" sz="1100" smtClean="0"/>
              <a:pPr algn="r"/>
              <a:t>8/18/2010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CE037313-A1CE-4A7C-9B22-8716A784761E}" type="datetime1">
              <a:rPr lang="en-US" sz="1100" smtClean="0"/>
              <a:pPr algn="r"/>
              <a:t>8/18/2010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extLst/>
          </a:lstStyle>
          <a:p>
            <a:pPr algn="r"/>
            <a:fld id="{B578DB31-AD24-4E6C-ACFA-18E3E14F5940}" type="datetime1">
              <a:rPr lang="en-US" sz="1100" smtClean="0"/>
              <a:pPr algn="r"/>
              <a:t>8/18/2010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extLst/>
          </a:lstStyle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DE0E32D8-DD5B-4A90-B403-2C460691CF60}" type="datetime1">
              <a:rPr lang="en-US" smtClean="0"/>
              <a:pPr/>
              <a:t>8/18/2010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3A0010A1-754A-4D03-824B-123986B24940}" type="datetime1">
              <a:rPr lang="en-US" smtClean="0"/>
              <a:pPr/>
              <a:t>8/18/2010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AE0B9653-8F76-4EED-BA4E-186F8F30F4A8}" type="datetime1">
              <a:rPr lang="en-US" smtClean="0"/>
              <a:pPr/>
              <a:t>8/18/2010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BC2A7822-2E3C-4D7B-BE05-9FA03D9AC89C}" type="datetime1">
              <a:rPr lang="en-US" smtClean="0"/>
              <a:pPr/>
              <a:t>8/18/2010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>
            <a:extLst/>
          </a:lstStyle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>
            <a:extLst/>
          </a:lstStyle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>
            <a:extLst/>
          </a:lstStyle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6F6DBC2D-D644-4EB6-AC74-463144B69EA3}" type="datetime1">
              <a:rPr lang="en-US" smtClean="0"/>
              <a:pPr/>
              <a:t>8/18/2010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9213B44A-714E-40B3-8E25-65051B994A35}" type="datetime1">
              <a:rPr lang="en-US" sz="1100" smtClean="0"/>
              <a:pPr algn="r"/>
              <a:t>8/18/2010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Khashabi-09125501905\Videos\Genetic%20Algorithm%20solution%20for%20TSP%20(Traveling%20Salesman%20Problem)-Segment1(00-00-00-00-00-18).avi" TargetMode="Externa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Projects&amp;Researchs\2010\2010_MinimizingDigitalGates\Our\Merged%20Item1.mp4" TargetMode="Externa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E:\Projects&amp;Researchs\2010\2010_EvolutionaryOptimizationPresentation\ToShow\EvolvingBycicle-Segment1(00-06-49-00-07-57)-1.mp4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ctrTitle"/>
          </p:nvPr>
        </p:nvSpPr>
        <p:spPr>
          <a:xfrm>
            <a:off x="2057400" y="0"/>
            <a:ext cx="6509239" cy="3886200"/>
          </a:xfrm>
        </p:spPr>
        <p:txBody>
          <a:bodyPr>
            <a:normAutofit/>
          </a:bodyPr>
          <a:lstStyle>
            <a:extLst/>
          </a:lstStyle>
          <a:p>
            <a:r>
              <a:rPr lang="en-US" sz="5400" dirty="0" smtClean="0"/>
              <a:t>Optimization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A f</a:t>
            </a:r>
            <a:r>
              <a:rPr sz="2400" smtClean="0"/>
              <a:t>ocus on evolutionary optimization and its applications</a:t>
            </a:r>
            <a:endParaRPr lang="en-US" dirty="0"/>
          </a:p>
        </p:txBody>
      </p:sp>
      <p:sp>
        <p:nvSpPr>
          <p:cNvPr id="18" name="Rectangle 25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7848600" cy="1066800"/>
          </a:xfrm>
        </p:spPr>
        <p:txBody>
          <a:bodyPr>
            <a:noAutofit/>
          </a:bodyPr>
          <a:lstStyle>
            <a:extLst/>
          </a:lstStyle>
          <a:p>
            <a:pPr algn="ctr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Daniel </a:t>
            </a:r>
            <a:r>
              <a:rPr 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Khashabi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(d.khashabi@gmail.com)</a:t>
            </a:r>
          </a:p>
          <a:p>
            <a:pPr algn="ctr"/>
            <a:r>
              <a:rPr lang="en-US" sz="1600" b="1" dirty="0" err="1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Amirkabir</a:t>
            </a:r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University of Technology, School of Electrical Engineering</a:t>
            </a:r>
          </a:p>
          <a:p>
            <a:pPr algn="ctr"/>
            <a:r>
              <a:rPr lang="en-US" sz="1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October 20, 2010</a:t>
            </a:r>
          </a:p>
          <a:p>
            <a:pPr algn="ctr"/>
            <a:endParaRPr lang="en-US" sz="1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25"/>
          <p:cNvSpPr txBox="1">
            <a:spLocks/>
          </p:cNvSpPr>
          <p:nvPr/>
        </p:nvSpPr>
        <p:spPr>
          <a:xfrm>
            <a:off x="4495800" y="762000"/>
            <a:ext cx="1905000" cy="6096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Introduction to</a:t>
            </a:r>
            <a:endParaRPr kumimoji="0" lang="en-US" sz="1600" b="1" i="0" u="none" strike="noStrike" kern="0" cap="none" spc="0" normalizeH="0" baseline="0" noProof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3010" name="AutoShape 2" descr="http://science.kukuchew.com/wp-content/uploads/2008/05/explosm-evolution-t-shirt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228600"/>
            <a:ext cx="7696200" cy="83820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EO: Historical Overview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76200" y="1112837"/>
            <a:ext cx="9067800" cy="4221163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Inspired from Darwin's “Evolution Theory”.</a:t>
            </a:r>
          </a:p>
          <a:p>
            <a:pPr lvl="1"/>
            <a:r>
              <a:rPr lang="en-US" sz="1600" dirty="0" smtClean="0"/>
              <a:t>Evolution of human generation during time by mutation and crossover(breeding)</a:t>
            </a:r>
          </a:p>
          <a:p>
            <a:pPr lvl="1"/>
            <a:r>
              <a:rPr lang="en-US" sz="1800" dirty="0" smtClean="0"/>
              <a:t>Betters(Fitter) have more chance to survive</a:t>
            </a:r>
          </a:p>
          <a:p>
            <a:pPr lvl="1"/>
            <a:r>
              <a:rPr lang="en-US" sz="1800" dirty="0" smtClean="0"/>
              <a:t>This causes generations tend to better characteristics! </a:t>
            </a:r>
          </a:p>
          <a:p>
            <a:pPr lvl="1"/>
            <a:endParaRPr lang="en-US" sz="1800" dirty="0" smtClean="0"/>
          </a:p>
          <a:p>
            <a:r>
              <a:rPr lang="en-US" dirty="0" smtClean="0"/>
              <a:t>Evolutionary Optimization/Genetic algorithms</a:t>
            </a:r>
          </a:p>
          <a:p>
            <a:pPr lvl="1"/>
            <a:r>
              <a:rPr lang="en-US" dirty="0" smtClean="0"/>
              <a:t>Rapidly growing area of artificial intelligence.</a:t>
            </a:r>
          </a:p>
          <a:p>
            <a:pPr lvl="1"/>
            <a:r>
              <a:rPr lang="en-US" dirty="0" smtClean="0"/>
              <a:t>Evolves solutions!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7" name="Rectangle 25"/>
          <p:cNvSpPr txBox="1">
            <a:spLocks/>
          </p:cNvSpPr>
          <p:nvPr/>
        </p:nvSpPr>
        <p:spPr>
          <a:xfrm>
            <a:off x="2514600" y="6400800"/>
            <a:ext cx="7010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lvl="0" indent="-342900" algn="ctr">
              <a:spcBef>
                <a:spcPct val="20000"/>
              </a:spcBef>
            </a:pPr>
            <a:r>
              <a:rPr lang="en-US" sz="1400" kern="0" dirty="0" smtClean="0">
                <a:latin typeface="Times New Roman" pitchFamily="18" charset="0"/>
                <a:cs typeface="Times New Roman" pitchFamily="18" charset="0"/>
              </a:rPr>
              <a:t>[Charles Darwin: 1809-1882 : http://en.wikipedia.org/wiki/Charles_Darwin] </a:t>
            </a:r>
            <a:endParaRPr kumimoji="0" lang="en-US" sz="14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3962400"/>
            <a:ext cx="1968313" cy="24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8066" name="Picture 2" descr="http://daily.swarthmore.edu/static/uploads/by_date/2009/02/19/evolution.jpg"/>
          <p:cNvPicPr>
            <a:picLocks noChangeAspect="1" noChangeArrowheads="1"/>
          </p:cNvPicPr>
          <p:nvPr/>
        </p:nvPicPr>
        <p:blipFill>
          <a:blip r:embed="rId4"/>
          <a:srcRect l="7500" t="30000" r="6250" b="33333"/>
          <a:stretch>
            <a:fillRect/>
          </a:stretch>
        </p:blipFill>
        <p:spPr bwMode="auto">
          <a:xfrm>
            <a:off x="533400" y="4191000"/>
            <a:ext cx="5257800" cy="1676400"/>
          </a:xfrm>
          <a:prstGeom prst="rect">
            <a:avLst/>
          </a:prstGeom>
          <a:noFill/>
        </p:spPr>
      </p:pic>
      <p:sp>
        <p:nvSpPr>
          <p:cNvPr id="11" name="Rectangle 25"/>
          <p:cNvSpPr txBox="1">
            <a:spLocks/>
          </p:cNvSpPr>
          <p:nvPr/>
        </p:nvSpPr>
        <p:spPr>
          <a:xfrm>
            <a:off x="-381000" y="5943600"/>
            <a:ext cx="7010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lvl="0" indent="-342900" algn="ctr">
              <a:spcBef>
                <a:spcPct val="20000"/>
              </a:spcBef>
            </a:pPr>
            <a:r>
              <a:rPr lang="en-US" sz="1400" kern="0" dirty="0" smtClean="0">
                <a:latin typeface="Times New Roman" pitchFamily="18" charset="0"/>
                <a:cs typeface="Times New Roman" pitchFamily="18" charset="0"/>
              </a:rPr>
              <a:t>[http://daily.swarthmore.edu/static/uploads/by_date/2009/02/19/evolution.jpg] </a:t>
            </a:r>
            <a:endParaRPr kumimoji="0" lang="en-US" sz="14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-76200"/>
            <a:ext cx="7696200" cy="114300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Evolutionary Optimization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221163"/>
          </a:xfrm>
        </p:spPr>
        <p:txBody>
          <a:bodyPr>
            <a:normAutofit/>
          </a:bodyPr>
          <a:lstStyle>
            <a:extLst/>
          </a:lstStyle>
          <a:p>
            <a:r>
              <a:rPr lang="en-US" sz="1600" dirty="0" smtClean="0"/>
              <a:t>A way to employ </a:t>
            </a:r>
            <a:r>
              <a:rPr lang="en-US" sz="1600" dirty="0" smtClean="0">
                <a:solidFill>
                  <a:srgbClr val="FFFF00"/>
                </a:solidFill>
              </a:rPr>
              <a:t>evolution</a:t>
            </a:r>
            <a:r>
              <a:rPr lang="en-US" sz="1600" dirty="0" smtClean="0"/>
              <a:t> in solutions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Optimization</a:t>
            </a:r>
          </a:p>
          <a:p>
            <a:pPr lvl="1"/>
            <a:r>
              <a:rPr lang="en-US" sz="1600" dirty="0" smtClean="0"/>
              <a:t>Based of </a:t>
            </a:r>
            <a:r>
              <a:rPr lang="en-US" sz="1600" dirty="0" smtClean="0">
                <a:solidFill>
                  <a:srgbClr val="FFFF00"/>
                </a:solidFill>
              </a:rPr>
              <a:t>variation</a:t>
            </a:r>
            <a:r>
              <a:rPr lang="en-US" sz="1600" dirty="0" smtClean="0"/>
              <a:t> and </a:t>
            </a:r>
            <a:r>
              <a:rPr lang="en-US" sz="1600" dirty="0" smtClean="0">
                <a:solidFill>
                  <a:srgbClr val="FFFF00"/>
                </a:solidFill>
              </a:rPr>
              <a:t>selection</a:t>
            </a:r>
          </a:p>
          <a:p>
            <a:pPr lvl="1"/>
            <a:r>
              <a:rPr lang="en-US" sz="1600" dirty="0" smtClean="0"/>
              <a:t>by understanding the adaptive processes of natural systems</a:t>
            </a:r>
            <a:endParaRPr lang="en-US" sz="1600" dirty="0" smtClean="0">
              <a:solidFill>
                <a:srgbClr val="FFFF00"/>
              </a:solidFill>
            </a:endParaRPr>
          </a:p>
          <a:p>
            <a:r>
              <a:rPr lang="en-US" sz="1600" dirty="0" smtClean="0"/>
              <a:t>Search for ?! </a:t>
            </a:r>
          </a:p>
          <a:p>
            <a:pPr lvl="1"/>
            <a:r>
              <a:rPr lang="en-US" sz="1600" dirty="0" smtClean="0"/>
              <a:t>Find </a:t>
            </a:r>
            <a:r>
              <a:rPr lang="en-US" sz="1600" dirty="0" smtClean="0">
                <a:solidFill>
                  <a:srgbClr val="FFFF00"/>
                </a:solidFill>
              </a:rPr>
              <a:t>a better solution </a:t>
            </a:r>
            <a:r>
              <a:rPr lang="en-US" sz="1600" dirty="0" smtClean="0"/>
              <a:t>to a problem in a large space. </a:t>
            </a:r>
          </a:p>
          <a:p>
            <a:r>
              <a:rPr lang="en-US" sz="1600" dirty="0" smtClean="0"/>
              <a:t>What is a </a:t>
            </a:r>
            <a:r>
              <a:rPr lang="en-US" sz="1600" dirty="0" smtClean="0">
                <a:solidFill>
                  <a:srgbClr val="FFFF00"/>
                </a:solidFill>
              </a:rPr>
              <a:t>better solution</a:t>
            </a:r>
            <a:r>
              <a:rPr lang="en-US" sz="1600" dirty="0" smtClean="0"/>
              <a:t>?  </a:t>
            </a:r>
          </a:p>
          <a:p>
            <a:pPr lvl="1"/>
            <a:r>
              <a:rPr lang="en-US" sz="1600" dirty="0" smtClean="0"/>
              <a:t>A good solution is specified by “</a:t>
            </a:r>
            <a:r>
              <a:rPr lang="en-US" sz="1600" dirty="0" smtClean="0">
                <a:solidFill>
                  <a:srgbClr val="FFFF00"/>
                </a:solidFill>
              </a:rPr>
              <a:t>Fitness Function</a:t>
            </a:r>
            <a:r>
              <a:rPr lang="en-US" sz="1600" dirty="0" smtClean="0"/>
              <a:t>”!</a:t>
            </a:r>
          </a:p>
          <a:p>
            <a:pPr lvl="1"/>
            <a:r>
              <a:rPr lang="en-US" sz="1600" dirty="0" smtClean="0"/>
              <a:t>A </a:t>
            </a:r>
            <a:r>
              <a:rPr lang="en-US" sz="1600" dirty="0" smtClean="0">
                <a:solidFill>
                  <a:srgbClr val="FFFF00"/>
                </a:solidFill>
              </a:rPr>
              <a:t>“Fitness Function” </a:t>
            </a:r>
            <a:r>
              <a:rPr lang="en-US" sz="1600" dirty="0" smtClean="0"/>
              <a:t>is a function that shows how answers are desirable !</a:t>
            </a:r>
          </a:p>
          <a:p>
            <a:pPr lvl="2"/>
            <a:r>
              <a:rPr lang="en-US" sz="1600" dirty="0" smtClean="0"/>
              <a:t>E.g. performance of a machine, gain of a circuit, …. 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9" name="Rectangle 8"/>
          <p:cNvSpPr/>
          <p:nvPr/>
        </p:nvSpPr>
        <p:spPr>
          <a:xfrm>
            <a:off x="2057400" y="63978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endParaRPr lang="en-US" sz="1400" dirty="0"/>
          </a:p>
        </p:txBody>
      </p:sp>
      <p:pic>
        <p:nvPicPr>
          <p:cNvPr id="860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4343400"/>
            <a:ext cx="285821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25"/>
          <p:cNvSpPr txBox="1">
            <a:spLocks/>
          </p:cNvSpPr>
          <p:nvPr/>
        </p:nvSpPr>
        <p:spPr>
          <a:xfrm>
            <a:off x="1066800" y="6477000"/>
            <a:ext cx="7010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lvl="0" indent="-342900" algn="ctr">
              <a:spcBef>
                <a:spcPct val="20000"/>
              </a:spcBef>
            </a:pPr>
            <a:r>
              <a:rPr lang="en-US" sz="1400" kern="0" dirty="0" smtClean="0">
                <a:latin typeface="Times New Roman" pitchFamily="18" charset="0"/>
                <a:cs typeface="Times New Roman" pitchFamily="18" charset="0"/>
              </a:rPr>
              <a:t>[http://science.kukuchew.com/wp-content/uploads/2008/05/explosm-evolution-t-shirt.jpg] </a:t>
            </a:r>
            <a:endParaRPr kumimoji="0" lang="en-US" sz="14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-304800"/>
            <a:ext cx="7696200" cy="114300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EO: How it works?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731837"/>
            <a:ext cx="8458200" cy="4221163"/>
          </a:xfrm>
        </p:spPr>
        <p:txBody>
          <a:bodyPr>
            <a:normAutofit/>
          </a:bodyPr>
          <a:lstStyle>
            <a:extLst/>
          </a:lstStyle>
          <a:p>
            <a:r>
              <a:rPr lang="en-US" sz="1800" dirty="0" smtClean="0"/>
              <a:t>Solution of problem is formed by  -&gt; “</a:t>
            </a:r>
            <a:r>
              <a:rPr lang="en-US" sz="1800" dirty="0" smtClean="0">
                <a:solidFill>
                  <a:srgbClr val="FFFF00"/>
                </a:solidFill>
              </a:rPr>
              <a:t>Population</a:t>
            </a:r>
            <a:r>
              <a:rPr lang="en-US" sz="1800" dirty="0" smtClean="0"/>
              <a:t>”  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Population</a:t>
            </a:r>
            <a:r>
              <a:rPr lang="en-US" sz="1800" dirty="0" smtClean="0"/>
              <a:t> consists of -&gt; </a:t>
            </a:r>
            <a:r>
              <a:rPr lang="en-US" sz="1800" dirty="0" smtClean="0">
                <a:solidFill>
                  <a:srgbClr val="FFFF00"/>
                </a:solidFill>
              </a:rPr>
              <a:t>individuals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Every </a:t>
            </a:r>
            <a:r>
              <a:rPr lang="en-US" sz="1800" dirty="0" smtClean="0">
                <a:solidFill>
                  <a:srgbClr val="FFFF00"/>
                </a:solidFill>
              </a:rPr>
              <a:t>population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FF00"/>
                </a:solidFill>
              </a:rPr>
              <a:t>parent</a:t>
            </a:r>
            <a:r>
              <a:rPr lang="en-US" sz="1800" dirty="0" smtClean="0"/>
              <a:t> generation for </a:t>
            </a:r>
            <a:r>
              <a:rPr lang="en-US" sz="1800" dirty="0" smtClean="0">
                <a:solidFill>
                  <a:srgbClr val="FFFF00"/>
                </a:solidFill>
              </a:rPr>
              <a:t>next generation</a:t>
            </a:r>
            <a:r>
              <a:rPr lang="en-US" sz="1800" dirty="0" smtClean="0"/>
              <a:t>.</a:t>
            </a:r>
          </a:p>
          <a:p>
            <a:r>
              <a:rPr lang="en-US" sz="1800" dirty="0" smtClean="0"/>
              <a:t>Solutions are </a:t>
            </a:r>
            <a:r>
              <a:rPr lang="en-US" sz="1800" dirty="0" smtClean="0">
                <a:solidFill>
                  <a:srgbClr val="FFFF00"/>
                </a:solidFill>
              </a:rPr>
              <a:t>evolved</a:t>
            </a:r>
            <a:r>
              <a:rPr lang="en-US" sz="1800" dirty="0" smtClean="0"/>
              <a:t> in every </a:t>
            </a:r>
            <a:r>
              <a:rPr lang="en-US" sz="1800" dirty="0" smtClean="0">
                <a:solidFill>
                  <a:srgbClr val="FFFF00"/>
                </a:solidFill>
              </a:rPr>
              <a:t>generation</a:t>
            </a:r>
            <a:r>
              <a:rPr lang="en-US" sz="1800" dirty="0" smtClean="0"/>
              <a:t>. How?!</a:t>
            </a:r>
          </a:p>
          <a:p>
            <a:pPr lvl="1"/>
            <a:r>
              <a:rPr lang="en-US" sz="1800" dirty="0" smtClean="0"/>
              <a:t>Crossover and mutation</a:t>
            </a:r>
          </a:p>
          <a:p>
            <a:r>
              <a:rPr lang="en-US" sz="1800" dirty="0" smtClean="0"/>
              <a:t>Individuals </a:t>
            </a:r>
            <a:r>
              <a:rPr lang="en-US" sz="1800" dirty="0" smtClean="0"/>
              <a:t>that are</a:t>
            </a:r>
            <a:r>
              <a:rPr lang="en-US" sz="1800" dirty="0" smtClean="0">
                <a:solidFill>
                  <a:srgbClr val="FFFF00"/>
                </a:solidFill>
              </a:rPr>
              <a:t> more fitter </a:t>
            </a:r>
            <a:r>
              <a:rPr lang="en-US" sz="1800" dirty="0" smtClean="0"/>
              <a:t>-&gt; more chance to survive!  </a:t>
            </a:r>
          </a:p>
          <a:p>
            <a:r>
              <a:rPr lang="en-US" sz="1800" dirty="0" smtClean="0">
                <a:solidFill>
                  <a:srgbClr val="FFFF00"/>
                </a:solidFill>
              </a:rPr>
              <a:t>Fitness</a:t>
            </a:r>
            <a:r>
              <a:rPr lang="en-US" sz="1800" dirty="0" smtClean="0"/>
              <a:t> </a:t>
            </a:r>
            <a:r>
              <a:rPr lang="en-US" sz="1800" dirty="0" smtClean="0"/>
              <a:t>in </a:t>
            </a:r>
            <a:r>
              <a:rPr lang="en-US" sz="1800" dirty="0" smtClean="0">
                <a:solidFill>
                  <a:srgbClr val="FFFF00"/>
                </a:solidFill>
              </a:rPr>
              <a:t>population</a:t>
            </a:r>
            <a:r>
              <a:rPr lang="en-US" sz="1800" dirty="0" smtClean="0"/>
              <a:t> grows </a:t>
            </a:r>
            <a:r>
              <a:rPr lang="en-US" sz="1800" dirty="0" smtClean="0">
                <a:solidFill>
                  <a:srgbClr val="FFFF00"/>
                </a:solidFill>
              </a:rPr>
              <a:t>gradually</a:t>
            </a:r>
            <a:r>
              <a:rPr lang="en-US" sz="1800" dirty="0" smtClean="0"/>
              <a:t>, as </a:t>
            </a:r>
            <a:r>
              <a:rPr lang="en-US" sz="1800" dirty="0" smtClean="0">
                <a:solidFill>
                  <a:srgbClr val="FFFF00"/>
                </a:solidFill>
              </a:rPr>
              <a:t>generations</a:t>
            </a:r>
            <a:r>
              <a:rPr lang="en-US" sz="1800" dirty="0" smtClean="0"/>
              <a:t> pass.  </a:t>
            </a:r>
          </a:p>
          <a:p>
            <a:pPr lvl="1"/>
            <a:r>
              <a:rPr lang="en-US" sz="1800" dirty="0" smtClean="0"/>
              <a:t>This is called “</a:t>
            </a:r>
            <a:r>
              <a:rPr lang="en-US" sz="1800" dirty="0" smtClean="0">
                <a:solidFill>
                  <a:srgbClr val="FFFF00"/>
                </a:solidFill>
              </a:rPr>
              <a:t>Evolution</a:t>
            </a:r>
            <a:r>
              <a:rPr lang="en-US" sz="1800" dirty="0" smtClean="0"/>
              <a:t>”!</a:t>
            </a:r>
          </a:p>
          <a:p>
            <a:pPr>
              <a:buNone/>
            </a:pPr>
            <a:endParaRPr lang="en-US" dirty="0" smtClean="0"/>
          </a:p>
        </p:txBody>
      </p:sp>
      <p:pic>
        <p:nvPicPr>
          <p:cNvPr id="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3422413"/>
            <a:ext cx="4648200" cy="313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2057400" y="6550223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[“Evolutionary Algorithms”: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S.N.Razavi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1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12</a:t>
            </a:fld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895600" y="4572000"/>
            <a:ext cx="10668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76800" y="3505200"/>
            <a:ext cx="10668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83926" y="4406537"/>
            <a:ext cx="1219200" cy="10668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3" name="Oval 12"/>
          <p:cNvSpPr/>
          <p:nvPr/>
        </p:nvSpPr>
        <p:spPr>
          <a:xfrm>
            <a:off x="4876800" y="5562600"/>
            <a:ext cx="1066800" cy="914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3607526" y="6172200"/>
            <a:ext cx="1219200" cy="3810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5" name="Oval 14"/>
          <p:cNvSpPr/>
          <p:nvPr/>
        </p:nvSpPr>
        <p:spPr>
          <a:xfrm>
            <a:off x="3644537" y="3505200"/>
            <a:ext cx="1066800" cy="533400"/>
          </a:xfrm>
          <a:prstGeom prst="ellipse">
            <a:avLst/>
          </a:prstGeom>
          <a:solidFill>
            <a:srgbClr val="FF0000">
              <a:alpha val="30000"/>
            </a:srgb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152400"/>
            <a:ext cx="7696200" cy="838200"/>
          </a:xfrm>
        </p:spPr>
        <p:txBody>
          <a:bodyPr/>
          <a:lstStyle>
            <a:extLst/>
          </a:lstStyle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Traveling Salesman Problem(TSP)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04800" y="1295400"/>
            <a:ext cx="8305800" cy="4221163"/>
          </a:xfrm>
        </p:spPr>
        <p:txBody>
          <a:bodyPr>
            <a:normAutofit/>
          </a:bodyPr>
          <a:lstStyle>
            <a:extLst/>
          </a:lstStyle>
          <a:p>
            <a:r>
              <a:rPr lang="en-US" sz="1600" dirty="0" smtClean="0"/>
              <a:t>A single salesman travels to cities and completes the route by </a:t>
            </a:r>
          </a:p>
          <a:p>
            <a:pPr>
              <a:buNone/>
            </a:pPr>
            <a:r>
              <a:rPr lang="en-US" sz="1600" dirty="0" smtClean="0"/>
              <a:t>      returning to the city he started from.</a:t>
            </a:r>
          </a:p>
          <a:p>
            <a:r>
              <a:rPr lang="en-US" sz="1600" dirty="0" smtClean="0"/>
              <a:t>Each city is visited by the salesman exactly once.</a:t>
            </a:r>
          </a:p>
          <a:p>
            <a:r>
              <a:rPr lang="en-US" sz="1600" dirty="0" smtClean="0">
                <a:solidFill>
                  <a:srgbClr val="FFFF00"/>
                </a:solidFill>
              </a:rPr>
              <a:t>Find a sequence of cities with a minimal travelled distance.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b="1" dirty="0" smtClean="0"/>
              <a:t>Encoding:</a:t>
            </a:r>
            <a:r>
              <a:rPr lang="en-US" sz="1800" dirty="0" smtClean="0"/>
              <a:t> Chromosome describes the order of cities, in which the salesman will visit them</a:t>
            </a:r>
          </a:p>
        </p:txBody>
      </p:sp>
      <p:graphicFrame>
        <p:nvGraphicFramePr>
          <p:cNvPr id="18434" name="Object 2">
            <a:hlinkClick r:id="" action="ppaction://ole?verb=0"/>
          </p:cNvPr>
          <p:cNvGraphicFramePr>
            <a:graphicFrameLocks/>
          </p:cNvGraphicFramePr>
          <p:nvPr/>
        </p:nvGraphicFramePr>
        <p:xfrm>
          <a:off x="762000" y="3276600"/>
          <a:ext cx="3886200" cy="2590800"/>
        </p:xfrm>
        <a:graphic>
          <a:graphicData uri="http://schemas.openxmlformats.org/presentationml/2006/ole">
            <p:oleObj spid="_x0000_s18434" name="Chart" r:id="rId4" imgW="6715080" imgH="3571920" progId="Excel.Chart.8">
              <p:embed followColorScheme="full"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533400" y="60198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[Genetic Algorithms: A Tutorial: </a:t>
            </a:r>
            <a:r>
              <a:rPr lang="en-US" sz="1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W.Wliliams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]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AutoShape 4" descr="http://asset-server.libsyn.com/item/k-9b2da9d16c9d1a2d/assets/Traveling_Salesman-1_copy_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AutoShape 6" descr="http://asset-server.libsyn.com/item/k-9b2da9d16c9d1a2d/assets/Traveling_Salesman-1_copy_1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http://www.informatik.uni-leipzig.de/~meiler/Schuelerseiten.dir/TBlaszkiewitz/GermanyLRoute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29200" y="3000974"/>
            <a:ext cx="2971800" cy="3171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/>
          <p:cNvSpPr/>
          <p:nvPr/>
        </p:nvSpPr>
        <p:spPr>
          <a:xfrm>
            <a:off x="4876800" y="6172200"/>
            <a:ext cx="3200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[http://www.informatik.uni-leipzig.de/~meiler/Schuelerseiten.dir/TBlaszkiewitz/GermanyLRoute.jpg]</a:t>
            </a:r>
            <a:endParaRPr lang="en-US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6"/>
          <a:srcRect t="8000" b="16000"/>
          <a:stretch>
            <a:fillRect/>
          </a:stretch>
        </p:blipFill>
        <p:spPr bwMode="auto">
          <a:xfrm>
            <a:off x="6950242" y="1219200"/>
            <a:ext cx="120315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838200"/>
          </a:xfrm>
        </p:spPr>
        <p:txBody>
          <a:bodyPr/>
          <a:lstStyle>
            <a:extLst/>
          </a:lstStyle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Traveling Salesman Problem(TSP)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8" name="Genetic Algorithm solution for TSP (Traveling Salesman Problem)-Segment1(00-00-00-00-00-18).avi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219200" y="1447800"/>
            <a:ext cx="6629400" cy="497205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019800" cy="76200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Evolvable Hardware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25"/>
          <p:cNvSpPr txBox="1">
            <a:spLocks/>
          </p:cNvSpPr>
          <p:nvPr/>
        </p:nvSpPr>
        <p:spPr>
          <a:xfrm>
            <a:off x="762000" y="6477000"/>
            <a:ext cx="79248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[“Design and Optimizing Digital Combinational Gates”: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M.Moosavi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500" kern="0" dirty="0" err="1" smtClean="0">
                <a:latin typeface="Times New Roman" pitchFamily="18" charset="0"/>
                <a:cs typeface="Times New Roman" pitchFamily="18" charset="0"/>
              </a:rPr>
              <a:t>D.Khashabi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0" y="7429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381000" y="990600"/>
            <a:ext cx="8305800" cy="5029200"/>
          </a:xfrm>
        </p:spPr>
        <p:txBody>
          <a:bodyPr/>
          <a:lstStyle/>
          <a:p>
            <a:r>
              <a:rPr lang="en-US" dirty="0" smtClean="0"/>
              <a:t>How to Evolve a Hardware ?! “Design and Optimizing a digital combinational logic circuit using GA.”</a:t>
            </a:r>
          </a:p>
          <a:p>
            <a:r>
              <a:rPr lang="en-US" dirty="0" smtClean="0"/>
              <a:t>Example Run:</a:t>
            </a:r>
            <a:endParaRPr lang="en-US" dirty="0"/>
          </a:p>
        </p:txBody>
      </p:sp>
      <p:pic>
        <p:nvPicPr>
          <p:cNvPr id="8" name="Merged Item1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671945" y="2057400"/>
            <a:ext cx="7633855" cy="4419600"/>
          </a:xfrm>
          <a:prstGeom prst="rect">
            <a:avLst/>
          </a:prstGeom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914400"/>
            <a:ext cx="7543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r>
              <a:rPr lang="en-US" sz="2000" dirty="0" smtClean="0"/>
              <a:t>Which one is better?!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524000" y="0"/>
            <a:ext cx="6019800" cy="762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Evolving a Bicycle!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25"/>
          <p:cNvSpPr txBox="1">
            <a:spLocks/>
          </p:cNvSpPr>
          <p:nvPr/>
        </p:nvSpPr>
        <p:spPr>
          <a:xfrm>
            <a:off x="762000" y="6477000"/>
            <a:ext cx="79248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366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371600"/>
            <a:ext cx="2895337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52840" y="1524000"/>
            <a:ext cx="392916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6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962400"/>
            <a:ext cx="3760039" cy="2657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367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0" y="4038600"/>
            <a:ext cx="2873830" cy="2514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914400"/>
            <a:ext cx="7543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r>
              <a:rPr lang="en-US" sz="2000" dirty="0" smtClean="0"/>
              <a:t>Goal: evolves a machine that is able to traverse most distance!</a:t>
            </a:r>
          </a:p>
          <a:p>
            <a:pPr marL="0" indent="0">
              <a:buNone/>
            </a:pPr>
            <a:r>
              <a:rPr lang="en-US" sz="2000" dirty="0" smtClean="0"/>
              <a:t>Parameters: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Wheel and mass diameter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/>
              <a:t> Springs length and stiffness </a:t>
            </a:r>
            <a:endParaRPr lang="en-US" sz="20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524000" y="0"/>
            <a:ext cx="6019800" cy="762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Evolving a Bicycle!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9" name="Rectangle 25"/>
          <p:cNvSpPr txBox="1">
            <a:spLocks/>
          </p:cNvSpPr>
          <p:nvPr/>
        </p:nvSpPr>
        <p:spPr>
          <a:xfrm>
            <a:off x="762000" y="6477000"/>
            <a:ext cx="79248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EvolvingBycicle-Segment1(00-06-49-00-07-57)-1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24000" y="3200400"/>
            <a:ext cx="6096000" cy="3429000"/>
          </a:xfrm>
          <a:prstGeom prst="rect">
            <a:avLst/>
          </a:prstGeom>
        </p:spPr>
      </p:pic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7194" y="1295400"/>
            <a:ext cx="2841406" cy="1761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219200"/>
            <a:ext cx="74676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Control </a:t>
            </a:r>
          </a:p>
          <a:p>
            <a:pPr lvl="1"/>
            <a:r>
              <a:rPr lang="en-US" dirty="0" smtClean="0"/>
              <a:t>Gas pipeline, pole balancing, Robot motion planning and obstacle avoidance … </a:t>
            </a:r>
          </a:p>
          <a:p>
            <a:r>
              <a:rPr lang="en-US" dirty="0" smtClean="0"/>
              <a:t>Design Problems</a:t>
            </a:r>
          </a:p>
          <a:p>
            <a:pPr lvl="1"/>
            <a:r>
              <a:rPr lang="en-US" dirty="0" smtClean="0"/>
              <a:t>Semiconductor Design, Aircraft Design, Keyboard configuration, Resource Allocation(e.g. electrical power networks.)</a:t>
            </a:r>
          </a:p>
          <a:p>
            <a:r>
              <a:rPr lang="en-US" dirty="0" smtClean="0"/>
              <a:t>Signal Processing: </a:t>
            </a:r>
          </a:p>
          <a:p>
            <a:pPr lvl="1"/>
            <a:r>
              <a:rPr lang="en-US" dirty="0" smtClean="0"/>
              <a:t>Filter design </a:t>
            </a:r>
          </a:p>
          <a:p>
            <a:r>
              <a:rPr lang="en-US" dirty="0" smtClean="0"/>
              <a:t>Automatic Programming</a:t>
            </a:r>
          </a:p>
          <a:p>
            <a:pPr lvl="1"/>
            <a:r>
              <a:rPr lang="en-US" dirty="0" smtClean="0"/>
              <a:t>Genetic Programming</a:t>
            </a:r>
          </a:p>
          <a:p>
            <a:pPr lvl="1">
              <a:buNone/>
            </a:pPr>
            <a:r>
              <a:rPr lang="en-US" dirty="0" smtClean="0"/>
              <a:t>…</a:t>
            </a:r>
          </a:p>
        </p:txBody>
      </p:sp>
      <p:sp>
        <p:nvSpPr>
          <p:cNvPr id="6" name="Rectangle 6"/>
          <p:cNvSpPr txBox="1">
            <a:spLocks/>
          </p:cNvSpPr>
          <p:nvPr/>
        </p:nvSpPr>
        <p:spPr>
          <a:xfrm>
            <a:off x="762000" y="304800"/>
            <a:ext cx="7696200" cy="762000"/>
          </a:xfrm>
          <a:prstGeom prst="rect">
            <a:avLst/>
          </a:prstGeom>
        </p:spPr>
        <p:txBody>
          <a:bodyPr vert="horz" rtlCol="0" anchor="b">
            <a:normAutofit fontScale="92500" lnSpcReduction="20000"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Applications of Evolutionary Optimization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 a nutshell ! </a:t>
            </a:r>
            <a:endParaRPr kumimoji="0" lang="en-US" sz="2800" b="1" i="0" u="none" strike="noStrike" kern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1524000" y="152400"/>
            <a:ext cx="6019800" cy="7620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Use MATLAB!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410200"/>
          </a:xfrm>
        </p:spPr>
        <p:txBody>
          <a:bodyPr>
            <a:normAutofit/>
          </a:bodyPr>
          <a:lstStyle>
            <a:extLst/>
          </a:lstStyle>
          <a:p>
            <a:r>
              <a:rPr lang="en-US" sz="1600" dirty="0" smtClean="0"/>
              <a:t>Optimization Toolbox:  </a:t>
            </a:r>
          </a:p>
          <a:p>
            <a:pPr algn="ctr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optimtool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/>
              <a:t>Genetic Algorithm Toolbox: </a:t>
            </a:r>
          </a:p>
          <a:p>
            <a:pPr algn="ctr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gatool</a:t>
            </a:r>
            <a:endParaRPr lang="en-US" sz="1600" dirty="0" smtClean="0"/>
          </a:p>
        </p:txBody>
      </p:sp>
      <p:sp>
        <p:nvSpPr>
          <p:cNvPr id="9" name="Rectangle 25"/>
          <p:cNvSpPr txBox="1">
            <a:spLocks/>
          </p:cNvSpPr>
          <p:nvPr/>
        </p:nvSpPr>
        <p:spPr>
          <a:xfrm>
            <a:off x="762000" y="6477000"/>
            <a:ext cx="79248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981200"/>
            <a:ext cx="6524625" cy="4731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304800"/>
            <a:ext cx="7696200" cy="1143000"/>
          </a:xfrm>
        </p:spPr>
        <p:txBody>
          <a:bodyPr/>
          <a:lstStyle>
            <a:extLst/>
          </a:lstStyle>
          <a:p>
            <a:r>
              <a:rPr lang="en-US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Lecture Overview:</a:t>
            </a:r>
            <a:endParaRPr 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72000"/>
          </a:xfrm>
        </p:spPr>
        <p:txBody>
          <a:bodyPr>
            <a:normAutofit/>
          </a:bodyPr>
          <a:lstStyle>
            <a:extLst/>
          </a:lstStyle>
          <a:p>
            <a:r>
              <a:rPr lang="en-US" dirty="0" smtClean="0"/>
              <a:t>Optimization and its necessity.</a:t>
            </a:r>
          </a:p>
          <a:p>
            <a:r>
              <a:rPr lang="en-US" dirty="0" smtClean="0"/>
              <a:t>Classes of optimizations problems.</a:t>
            </a:r>
          </a:p>
          <a:p>
            <a:r>
              <a:rPr lang="en-US" dirty="0" smtClean="0"/>
              <a:t>Evolutionary optimization.</a:t>
            </a:r>
          </a:p>
          <a:p>
            <a:pPr lvl="1"/>
            <a:r>
              <a:rPr lang="en-US" dirty="0" smtClean="0"/>
              <a:t>Historical overview.</a:t>
            </a:r>
          </a:p>
          <a:p>
            <a:pPr lvl="1"/>
            <a:r>
              <a:rPr lang="en-US" dirty="0" smtClean="0"/>
              <a:t>How it </a:t>
            </a:r>
            <a:r>
              <a:rPr lang="en-US" dirty="0" smtClean="0"/>
              <a:t>works?!</a:t>
            </a:r>
            <a:endParaRPr lang="en-US" dirty="0" smtClean="0"/>
          </a:p>
          <a:p>
            <a:r>
              <a:rPr lang="en-US" dirty="0" smtClean="0"/>
              <a:t>Several </a:t>
            </a:r>
            <a:r>
              <a:rPr lang="en-US" dirty="0" smtClean="0"/>
              <a:t>Applications of EO.</a:t>
            </a:r>
          </a:p>
          <a:p>
            <a:pPr lvl="1"/>
            <a:r>
              <a:rPr lang="en-US" dirty="0" smtClean="0"/>
              <a:t>Examples.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1219200"/>
            <a:ext cx="7467600" cy="48006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Optimization and …</a:t>
            </a:r>
          </a:p>
          <a:p>
            <a:pPr lvl="1"/>
            <a:r>
              <a:rPr lang="en-US" sz="2400" dirty="0" smtClean="0"/>
              <a:t>its necessity </a:t>
            </a:r>
          </a:p>
          <a:p>
            <a:r>
              <a:rPr lang="en-US" sz="2400" dirty="0" smtClean="0"/>
              <a:t>Evolutionary optimization</a:t>
            </a:r>
          </a:p>
          <a:p>
            <a:pPr lvl="1"/>
            <a:r>
              <a:rPr lang="en-US" sz="2400" dirty="0" smtClean="0"/>
              <a:t>Historical foundation</a:t>
            </a:r>
          </a:p>
          <a:p>
            <a:pPr lvl="1"/>
            <a:r>
              <a:rPr lang="en-US" sz="2400" dirty="0" smtClean="0"/>
              <a:t>Procedure</a:t>
            </a:r>
          </a:p>
          <a:p>
            <a:r>
              <a:rPr lang="en-US" sz="2400" dirty="0" smtClean="0"/>
              <a:t>Several examples and applications.</a:t>
            </a:r>
          </a:p>
          <a:p>
            <a:endParaRPr lang="en-US" sz="2400" dirty="0" smtClean="0"/>
          </a:p>
        </p:txBody>
      </p:sp>
      <p:sp>
        <p:nvSpPr>
          <p:cNvPr id="6" name="Rectangle 6"/>
          <p:cNvSpPr txBox="1">
            <a:spLocks/>
          </p:cNvSpPr>
          <p:nvPr/>
        </p:nvSpPr>
        <p:spPr>
          <a:xfrm>
            <a:off x="762000" y="304800"/>
            <a:ext cx="7696200" cy="762000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normalizeH="0" baseline="0" noProof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Summery</a:t>
            </a:r>
            <a:endParaRPr kumimoji="0" lang="en-US" sz="4000" b="1" i="0" u="none" strike="noStrike" kern="0" normalizeH="0" baseline="0" noProof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/>
          </p:cNvSpPr>
          <p:nvPr>
            <p:ph type="title"/>
          </p:nvPr>
        </p:nvSpPr>
        <p:spPr>
          <a:xfrm>
            <a:off x="2667000" y="1828800"/>
            <a:ext cx="3733800" cy="838200"/>
          </a:xfrm>
        </p:spPr>
        <p:txBody>
          <a:bodyPr>
            <a:normAutofit/>
          </a:bodyPr>
          <a:lstStyle>
            <a:extLst/>
          </a:lstStyle>
          <a:p>
            <a:pPr algn="ctr"/>
            <a:r>
              <a:rPr lang="en-US" sz="4400" dirty="0" smtClean="0"/>
              <a:t>Question?</a:t>
            </a:r>
            <a:endParaRPr lang="en-US" sz="4400" dirty="0"/>
          </a:p>
        </p:txBody>
      </p:sp>
      <p:sp>
        <p:nvSpPr>
          <p:cNvPr id="5" name="Rectangle 8"/>
          <p:cNvSpPr txBox="1">
            <a:spLocks/>
          </p:cNvSpPr>
          <p:nvPr/>
        </p:nvSpPr>
        <p:spPr>
          <a:xfrm>
            <a:off x="2667000" y="2895600"/>
            <a:ext cx="3733800" cy="8382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rPr>
              <a:t>Thanks! </a:t>
            </a:r>
            <a:endParaRPr kumimoji="0" lang="en-US" sz="4800" b="1" i="0" u="none" strike="noStrike" kern="0" cap="none" spc="0" normalizeH="0" baseline="0" noProof="0" dirty="0">
              <a:ln w="0">
                <a:solidFill>
                  <a:srgbClr val="FFFFFF"/>
                </a:solidFill>
                <a:prstDash val="solid"/>
              </a:ln>
              <a:gradFill flip="none">
                <a:gsLst>
                  <a:gs pos="40000">
                    <a:srgbClr val="FA8D3D">
                      <a:shade val="80000"/>
                    </a:srgbClr>
                  </a:gs>
                  <a:gs pos="45000">
                    <a:srgbClr val="FA8D3D">
                      <a:shade val="100000"/>
                    </a:srgbClr>
                  </a:gs>
                </a:gsLst>
                <a:lin ang="16200000"/>
              </a:gradFill>
              <a:effectLst>
                <a:outerShdw blurRad="23036" dist="23036" dir="5400000" algn="tl">
                  <a:srgbClr val="656565">
                    <a:alpha val="65000"/>
                  </a:srgbClr>
                </a:outerShdw>
                <a:reflection blurRad="12700" stA="25000" endPos="55000" dist="5000" dir="5400000" sy="-100000" algn="bl" rotWithShape="0"/>
              </a:effectLst>
              <a:uLnTx/>
              <a:uFillTx/>
              <a:latin typeface="Trebuchet MS"/>
              <a:ea typeface="+mj-ea"/>
              <a:cs typeface="+mj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References: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pPr lvl="0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[1]  Wikipedia.com</a:t>
            </a:r>
          </a:p>
          <a:p>
            <a:pPr lvl="0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[2]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K.Kiani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Presentation: “Genetic Algorithms” .</a:t>
            </a:r>
          </a:p>
          <a:p>
            <a:pPr lvl="0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[3]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W.Wliliams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Presentation: “Genetic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Algorithms:A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Tutorial”.</a:t>
            </a:r>
          </a:p>
          <a:p>
            <a:pPr lvl="0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[4]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S.N.Razavi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Presentation: “Evolutionary Algorithms”.</a:t>
            </a:r>
          </a:p>
          <a:p>
            <a:pPr lvl="0"/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[5] 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M.Moosavi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D.Khashabi</a:t>
            </a:r>
            <a:r>
              <a:rPr lang="en-US" sz="1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“Designing and Optimizing Digital Combinational Logic Circuits”, Iranian Student Conference of Electrical Engineering, August-2010.</a:t>
            </a:r>
          </a:p>
          <a:p>
            <a:pPr lvl="0"/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09600" y="-76200"/>
            <a:ext cx="7696200" cy="114300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Optimization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72440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dirty="0" smtClean="0"/>
              <a:t>A simple function:</a:t>
            </a:r>
          </a:p>
          <a:p>
            <a:pPr>
              <a:buNone/>
            </a:pPr>
            <a:r>
              <a:rPr lang="en-US" dirty="0" smtClean="0"/>
              <a:t> - Remember derivation in math(I) course!</a:t>
            </a:r>
          </a:p>
          <a:p>
            <a:pPr>
              <a:buNone/>
            </a:pPr>
            <a:r>
              <a:rPr lang="en-US" dirty="0" smtClean="0"/>
              <a:t> - The goal: finding maximum and minimum</a:t>
            </a:r>
          </a:p>
          <a:p>
            <a:pPr>
              <a:buNone/>
            </a:pPr>
            <a:r>
              <a:rPr lang="en-US" dirty="0" smtClean="0"/>
              <a:t> - Best answer: Global max/min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General Form Definition: </a:t>
            </a:r>
          </a:p>
          <a:p>
            <a:r>
              <a:rPr lang="en-US" dirty="0" smtClean="0"/>
              <a:t>Find set                         which maximizes function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7" name="Picture 6"/>
          <p:cNvPicPr/>
          <p:nvPr/>
        </p:nvPicPr>
        <p:blipFill>
          <a:blip r:embed="rId3"/>
          <a:srcRect l="47272" t="14618" r="11735" b="5229"/>
          <a:stretch>
            <a:fillRect/>
          </a:stretch>
        </p:blipFill>
        <p:spPr bwMode="auto">
          <a:xfrm>
            <a:off x="5562600" y="1143000"/>
            <a:ext cx="2667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8922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65663" y="4524605"/>
            <a:ext cx="1762125" cy="275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3" name="Picture 1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7774" y="4458789"/>
            <a:ext cx="20559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Slide Number Placeholder 1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Local vs. Global; a BIG challenge!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extLst/>
          </a:lstStyle>
          <a:p>
            <a:r>
              <a:rPr lang="en-US" dirty="0" smtClean="0"/>
              <a:t>This an important challenge ! 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43200" y="2661463"/>
            <a:ext cx="3308572" cy="274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25"/>
          <p:cNvSpPr txBox="1">
            <a:spLocks/>
          </p:cNvSpPr>
          <p:nvPr/>
        </p:nvSpPr>
        <p:spPr>
          <a:xfrm>
            <a:off x="990600" y="6400800"/>
            <a:ext cx="7010400" cy="381000"/>
          </a:xfrm>
          <a:prstGeom prst="rect">
            <a:avLst/>
          </a:prstGeom>
        </p:spPr>
        <p:txBody>
          <a:bodyPr vert="horz">
            <a:noAutofit/>
          </a:bodyPr>
          <a:lstStyle>
            <a:extLst/>
          </a:lstStyle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500" i="0" u="none" strike="noStrike" kern="0" normalizeH="0" baseline="0" noProof="0" dirty="0" smtClean="0">
                <a:uLnTx/>
                <a:uFillTx/>
                <a:latin typeface="Times New Roman" pitchFamily="18" charset="0"/>
                <a:cs typeface="Times New Roman" pitchFamily="18" charset="0"/>
              </a:rPr>
              <a:t>[Optimization</a:t>
            </a:r>
            <a:r>
              <a:rPr kumimoji="0" lang="en-US" sz="1500" i="0" u="none" strike="noStrike" kern="0" normalizeH="0" noProof="0" dirty="0" smtClean="0"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kern="0" dirty="0" smtClean="0">
                <a:latin typeface="Times New Roman" pitchFamily="18" charset="0"/>
                <a:cs typeface="Times New Roman" pitchFamily="18" charset="0"/>
              </a:rPr>
              <a:t>with Genetic Algorithm/Direct Search Toolbox : Ed Hall]</a:t>
            </a:r>
            <a:endParaRPr kumimoji="0" lang="en-US" sz="1500" i="0" u="none" strike="noStrike" kern="0" normalizeH="0" baseline="0" noProof="0" dirty="0" smtClean="0"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6865" name="Object 1"/>
          <p:cNvGraphicFramePr>
            <a:graphicFrameLocks noChangeAspect="1"/>
          </p:cNvGraphicFramePr>
          <p:nvPr/>
        </p:nvGraphicFramePr>
        <p:xfrm>
          <a:off x="0" y="0"/>
          <a:ext cx="1000125" cy="219075"/>
        </p:xfrm>
        <a:graphic>
          <a:graphicData uri="http://schemas.openxmlformats.org/presentationml/2006/ole">
            <p:oleObj spid="_x0000_s36865" name="Equation" r:id="rId5" imgW="1002865" imgH="228501" progId="Equation.DSMT4">
              <p:embed/>
            </p:oleObj>
          </a:graphicData>
        </a:graphic>
      </p:graphicFrame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-76200"/>
            <a:ext cx="7696200" cy="114300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Necessity of Optimization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221163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dirty="0" smtClean="0"/>
              <a:t>Every engineering design can be assumed as a black-box 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e.g. a robot, an antenna, a machine, a network, a program , …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Aim is to design black-box with </a:t>
            </a:r>
          </a:p>
          <a:p>
            <a:r>
              <a:rPr lang="en-US" dirty="0" smtClean="0"/>
              <a:t>enough performance</a:t>
            </a:r>
          </a:p>
          <a:p>
            <a:r>
              <a:rPr lang="en-US" dirty="0" smtClean="0"/>
              <a:t>least cost!                     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 </a:t>
            </a:r>
            <a:r>
              <a:rPr lang="en-US" sz="2400" b="1" dirty="0" smtClean="0">
                <a:solidFill>
                  <a:schemeClr val="accent4"/>
                </a:solidFill>
              </a:rPr>
              <a:t>Optimization !    </a:t>
            </a:r>
            <a:endParaRPr lang="en-US" b="1" dirty="0" smtClean="0">
              <a:solidFill>
                <a:schemeClr val="accent4"/>
              </a:solidFill>
            </a:endParaRPr>
          </a:p>
          <a:p>
            <a:pPr>
              <a:buNone/>
            </a:pPr>
            <a:endParaRPr lang="en-US" dirty="0" smtClean="0"/>
          </a:p>
        </p:txBody>
      </p:sp>
      <p:sp>
        <p:nvSpPr>
          <p:cNvPr id="8" name="Right Brace 7"/>
          <p:cNvSpPr/>
          <p:nvPr/>
        </p:nvSpPr>
        <p:spPr>
          <a:xfrm>
            <a:off x="3352800" y="4191000"/>
            <a:ext cx="76200" cy="762000"/>
          </a:xfrm>
          <a:prstGeom prst="rightBrace">
            <a:avLst>
              <a:gd name="adj1" fmla="val 89583"/>
              <a:gd name="adj2" fmla="val 481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5</a:t>
            </a:fld>
            <a:endParaRPr lang="en-US" dirty="0"/>
          </a:p>
        </p:txBody>
      </p:sp>
      <p:pic>
        <p:nvPicPr>
          <p:cNvPr id="82945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09800" y="1600200"/>
            <a:ext cx="466725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-76200"/>
            <a:ext cx="7696200" cy="114300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Necessity of Optimization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838200"/>
            <a:ext cx="8458200" cy="525780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Some engineering design examples: </a:t>
            </a:r>
          </a:p>
          <a:p>
            <a:pPr>
              <a:buNone/>
            </a:pPr>
            <a:r>
              <a:rPr lang="en-US" b="1" dirty="0" smtClean="0">
                <a:ln w="190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Analog Filter design: </a:t>
            </a:r>
          </a:p>
          <a:p>
            <a:pPr>
              <a:buNone/>
            </a:pPr>
            <a:r>
              <a:rPr lang="en-US" dirty="0" smtClean="0"/>
              <a:t>Goal: to find a minimal arrangement of elements which gives us </a:t>
            </a:r>
          </a:p>
          <a:p>
            <a:pPr>
              <a:buNone/>
            </a:pPr>
            <a:r>
              <a:rPr lang="en-US" dirty="0" smtClean="0"/>
              <a:t>         desired frequency </a:t>
            </a:r>
          </a:p>
          <a:p>
            <a:pPr>
              <a:buNone/>
            </a:pPr>
            <a:r>
              <a:rPr lang="en-US" dirty="0" smtClean="0"/>
              <a:t>         response!</a:t>
            </a:r>
          </a:p>
          <a:p>
            <a:pPr>
              <a:buNone/>
            </a:pPr>
            <a:r>
              <a:rPr lang="en-US" dirty="0" smtClean="0"/>
              <a:t>Elements:  </a:t>
            </a:r>
          </a:p>
          <a:p>
            <a:r>
              <a:rPr lang="en-US" sz="1600" dirty="0" smtClean="0"/>
              <a:t>Self inductor </a:t>
            </a:r>
          </a:p>
          <a:p>
            <a:r>
              <a:rPr lang="en-US" sz="1600" dirty="0" smtClean="0"/>
              <a:t>Capacitor</a:t>
            </a:r>
          </a:p>
          <a:p>
            <a:r>
              <a:rPr lang="en-US" sz="1600" dirty="0" smtClean="0"/>
              <a:t>Resistor</a:t>
            </a:r>
          </a:p>
          <a:p>
            <a:r>
              <a:rPr lang="en-US" sz="1600" dirty="0" smtClean="0"/>
              <a:t>...</a:t>
            </a:r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endParaRPr lang="en-US" sz="1600" dirty="0" smtClean="0"/>
          </a:p>
          <a:p>
            <a:pPr>
              <a:buNone/>
            </a:pPr>
            <a:r>
              <a:rPr lang="en-US" dirty="0" smtClean="0"/>
              <a:t>Parameters: </a:t>
            </a:r>
          </a:p>
          <a:p>
            <a:r>
              <a:rPr lang="en-US" dirty="0" smtClean="0"/>
              <a:t>Arrangement of elements makes the frequency response.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 b="15385"/>
          <a:stretch>
            <a:fillRect/>
          </a:stretch>
        </p:blipFill>
        <p:spPr bwMode="auto">
          <a:xfrm>
            <a:off x="4933952" y="1371600"/>
            <a:ext cx="306704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 r="2184" b="52355"/>
          <a:stretch>
            <a:fillRect/>
          </a:stretch>
        </p:blipFill>
        <p:spPr bwMode="auto">
          <a:xfrm>
            <a:off x="3934134" y="2438400"/>
            <a:ext cx="4219266" cy="2976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-76200"/>
            <a:ext cx="7696200" cy="114300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Necessity of Optimization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533400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Some engineering design examples: </a:t>
            </a:r>
          </a:p>
          <a:p>
            <a:pPr>
              <a:buNone/>
            </a:pPr>
            <a:r>
              <a:rPr lang="en-US" sz="1800" dirty="0" smtClean="0"/>
              <a:t>Electrical machine design:</a:t>
            </a:r>
          </a:p>
          <a:p>
            <a:pPr>
              <a:buNone/>
            </a:pPr>
            <a:r>
              <a:rPr lang="en-US" sz="1800" dirty="0" smtClean="0"/>
              <a:t>Goal: design a motor which has best performance(Low loss)</a:t>
            </a:r>
          </a:p>
          <a:p>
            <a:pPr>
              <a:buNone/>
            </a:pPr>
            <a:r>
              <a:rPr lang="en-US" sz="1800" dirty="0" smtClean="0"/>
              <a:t>How? </a:t>
            </a:r>
          </a:p>
          <a:p>
            <a:r>
              <a:rPr lang="en-US" sz="1800" dirty="0" smtClean="0"/>
              <a:t>Changing internal structure of a motor(say dc motor)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Performance should be modeled </a:t>
            </a:r>
          </a:p>
          <a:p>
            <a:pPr>
              <a:buNone/>
            </a:pPr>
            <a:r>
              <a:rPr lang="en-US" sz="1800" dirty="0" smtClean="0"/>
              <a:t>As a function!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Elements:</a:t>
            </a:r>
          </a:p>
          <a:p>
            <a:r>
              <a:rPr lang="en-US" sz="1800" dirty="0" smtClean="0"/>
              <a:t>Number of </a:t>
            </a:r>
            <a:r>
              <a:rPr lang="en-US" sz="1800" smtClean="0"/>
              <a:t>commutator</a:t>
            </a:r>
            <a:endParaRPr lang="en-US" sz="1800" dirty="0" smtClean="0"/>
          </a:p>
          <a:p>
            <a:r>
              <a:rPr lang="en-US" sz="1800" dirty="0" smtClean="0"/>
              <a:t>Direction/number of </a:t>
            </a:r>
          </a:p>
          <a:p>
            <a:pPr>
              <a:buNone/>
            </a:pPr>
            <a:r>
              <a:rPr lang="en-US" sz="1800" dirty="0" smtClean="0"/>
              <a:t>	compensating windings </a:t>
            </a:r>
          </a:p>
          <a:p>
            <a:r>
              <a:rPr lang="en-US" sz="1800" dirty="0" smtClean="0"/>
              <a:t>… 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3"/>
          <a:srcRect b="15385"/>
          <a:stretch>
            <a:fillRect/>
          </a:stretch>
        </p:blipFill>
        <p:spPr bwMode="auto">
          <a:xfrm>
            <a:off x="4933952" y="1371600"/>
            <a:ext cx="3067048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ight Brace 6"/>
          <p:cNvSpPr/>
          <p:nvPr/>
        </p:nvSpPr>
        <p:spPr>
          <a:xfrm>
            <a:off x="3505200" y="5105400"/>
            <a:ext cx="228600" cy="1143000"/>
          </a:xfrm>
          <a:prstGeom prst="rightBrace">
            <a:avLst>
              <a:gd name="adj1" fmla="val 89583"/>
              <a:gd name="adj2" fmla="val 4812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spc="5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5558135"/>
            <a:ext cx="3391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9525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-&gt; Design parameters</a:t>
            </a:r>
            <a:endParaRPr lang="en-US" dirty="0">
              <a:ln w="9525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09999" y="3229718"/>
            <a:ext cx="2507575" cy="2096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5"/>
          <a:srcRect l="8900" r="6545" b="9859"/>
          <a:stretch>
            <a:fillRect/>
          </a:stretch>
        </p:blipFill>
        <p:spPr bwMode="auto">
          <a:xfrm>
            <a:off x="6248400" y="3216442"/>
            <a:ext cx="2514600" cy="2117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914400" y="-76200"/>
            <a:ext cx="7696200" cy="114300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Necessity of Optimization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381000" y="1143000"/>
            <a:ext cx="8458200" cy="457200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dirty="0" smtClean="0"/>
              <a:t>Every engineering design needs to be optimized!</a:t>
            </a:r>
          </a:p>
          <a:p>
            <a:pPr>
              <a:buNone/>
            </a:pPr>
            <a:r>
              <a:rPr lang="en-US" dirty="0" smtClean="0"/>
              <a:t>This is the world of optimization:</a:t>
            </a:r>
          </a:p>
          <a:p>
            <a:pPr>
              <a:buFontTx/>
              <a:buChar char="-"/>
            </a:pPr>
            <a:r>
              <a:rPr lang="en-US" sz="1600" dirty="0" smtClean="0"/>
              <a:t>Electrical machine design</a:t>
            </a:r>
          </a:p>
          <a:p>
            <a:pPr>
              <a:buFontTx/>
              <a:buChar char="-"/>
            </a:pPr>
            <a:r>
              <a:rPr lang="en-US" sz="1600" dirty="0" smtClean="0"/>
              <a:t>Robotics</a:t>
            </a:r>
          </a:p>
          <a:p>
            <a:pPr>
              <a:buFontTx/>
              <a:buChar char="-"/>
            </a:pPr>
            <a:r>
              <a:rPr lang="en-US" sz="1600" dirty="0" smtClean="0"/>
              <a:t>Circuit design</a:t>
            </a:r>
          </a:p>
          <a:p>
            <a:pPr>
              <a:buFontTx/>
              <a:buChar char="-"/>
            </a:pPr>
            <a:r>
              <a:rPr lang="en-US" sz="1600" dirty="0" smtClean="0"/>
              <a:t>Antenna design</a:t>
            </a:r>
          </a:p>
          <a:p>
            <a:pPr>
              <a:buFontTx/>
              <a:buChar char="-"/>
            </a:pPr>
            <a:r>
              <a:rPr lang="en-US" sz="1600" dirty="0" smtClean="0"/>
              <a:t>Telecommunication Routing</a:t>
            </a:r>
          </a:p>
          <a:p>
            <a:pPr>
              <a:buFontTx/>
              <a:buChar char="-"/>
            </a:pPr>
            <a:r>
              <a:rPr lang="en-US" sz="1600" dirty="0" smtClean="0"/>
              <a:t>….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Other fields:</a:t>
            </a:r>
          </a:p>
          <a:p>
            <a:pPr>
              <a:buFontTx/>
              <a:buChar char="-"/>
            </a:pPr>
            <a:r>
              <a:rPr lang="en-US" dirty="0" smtClean="0"/>
              <a:t>Structure design e.g.</a:t>
            </a:r>
          </a:p>
          <a:p>
            <a:pPr lvl="1">
              <a:buFontTx/>
              <a:buChar char="-"/>
            </a:pPr>
            <a:r>
              <a:rPr lang="en-US" dirty="0" smtClean="0"/>
              <a:t>Automotive design: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4343400"/>
            <a:ext cx="272142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4600" y="4029075"/>
            <a:ext cx="238125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extLst/>
          </a:lstStyle>
          <a:p>
            <a:pPr marL="0" indent="0">
              <a:buNone/>
            </a:pPr>
            <a:endParaRPr lang="en-US" sz="2800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>
          <a:xfrm>
            <a:off x="609600" y="-76200"/>
            <a:ext cx="7696200" cy="1143000"/>
          </a:xfrm>
        </p:spPr>
        <p:txBody>
          <a:bodyPr/>
          <a:lstStyle>
            <a:extLst/>
          </a:lstStyle>
          <a:p>
            <a:pPr algn="ctr"/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Optimization Methods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152400" y="1143000"/>
            <a:ext cx="8915400" cy="5105400"/>
          </a:xfrm>
        </p:spPr>
        <p:txBody>
          <a:bodyPr>
            <a:normAutofit/>
          </a:bodyPr>
          <a:lstStyle>
            <a:extLst/>
          </a:lstStyle>
          <a:p>
            <a:pPr>
              <a:buNone/>
            </a:pPr>
            <a:r>
              <a:rPr lang="en-US" dirty="0" smtClean="0"/>
              <a:t>There are lots of optimization methods:</a:t>
            </a:r>
          </a:p>
          <a:p>
            <a:pPr lvl="1">
              <a:buFontTx/>
              <a:buChar char="-"/>
            </a:pPr>
            <a:r>
              <a:rPr lang="en-US" dirty="0" smtClean="0"/>
              <a:t>Gradient Methods.</a:t>
            </a:r>
          </a:p>
          <a:p>
            <a:pPr lvl="1">
              <a:buFontTx/>
              <a:buChar char="-"/>
            </a:pPr>
            <a:r>
              <a:rPr lang="en-US" dirty="0" smtClean="0"/>
              <a:t>Linear Programming.</a:t>
            </a:r>
          </a:p>
          <a:p>
            <a:pPr lvl="1">
              <a:buFontTx/>
              <a:buChar char="-"/>
            </a:pPr>
            <a:r>
              <a:rPr lang="en-US" dirty="0" smtClean="0"/>
              <a:t>Quadratic Programming.</a:t>
            </a:r>
          </a:p>
          <a:p>
            <a:pPr lvl="1">
              <a:buFontTx/>
              <a:buChar char="-"/>
            </a:pPr>
            <a:r>
              <a:rPr lang="en-US" dirty="0" smtClean="0"/>
              <a:t>…</a:t>
            </a:r>
          </a:p>
          <a:p>
            <a:pPr lvl="1">
              <a:buFontTx/>
              <a:buChar char="-"/>
            </a:pPr>
            <a:r>
              <a:rPr lang="en-US" dirty="0" smtClean="0"/>
              <a:t>Evolutionary Methods!</a:t>
            </a:r>
          </a:p>
          <a:p>
            <a:r>
              <a:rPr lang="en-US" dirty="0" smtClean="0"/>
              <a:t>key that specifies which “method of optimization” is suitable for our challenge is characteristics of problem, i.e. complexity of problem:</a:t>
            </a:r>
          </a:p>
          <a:p>
            <a:pPr lvl="1"/>
            <a:r>
              <a:rPr lang="en-US" dirty="0" smtClean="0"/>
              <a:t>Number of variables.</a:t>
            </a:r>
          </a:p>
          <a:p>
            <a:pPr lvl="1"/>
            <a:r>
              <a:rPr lang="en-US" dirty="0" smtClean="0"/>
              <a:t>Constraints of variables.</a:t>
            </a:r>
          </a:p>
          <a:p>
            <a:pPr lvl="1"/>
            <a:r>
              <a:rPr lang="en-US" dirty="0" smtClean="0"/>
              <a:t>Structure of function: Linearity, Quadratic or completely non-linear.</a:t>
            </a:r>
          </a:p>
          <a:p>
            <a:pPr lvl="1"/>
            <a:r>
              <a:rPr lang="en-US" dirty="0" smtClean="0"/>
              <a:t>Derivability of function.</a:t>
            </a:r>
          </a:p>
          <a:p>
            <a:pPr lvl="1"/>
            <a:r>
              <a:rPr lang="en-US" dirty="0" smtClean="0"/>
              <a:t>…</a:t>
            </a:r>
            <a:endParaRPr lang="en-US" dirty="0" smtClean="0"/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3" name="Object 1"/>
          <p:cNvGraphicFramePr>
            <a:graphicFrameLocks noChangeAspect="1"/>
          </p:cNvGraphicFramePr>
          <p:nvPr/>
        </p:nvGraphicFramePr>
        <p:xfrm>
          <a:off x="0" y="0"/>
          <a:ext cx="1000125" cy="219075"/>
        </p:xfrm>
        <a:graphic>
          <a:graphicData uri="http://schemas.openxmlformats.org/presentationml/2006/ole">
            <p:oleObj spid="_x0000_s74754" name="Equation" r:id="rId4" imgW="1002865" imgH="228501" progId="Equation.DSMT4">
              <p:embed/>
            </p:oleObj>
          </a:graphicData>
        </a:graphic>
      </p:graphicFrame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5" name="Object 3"/>
          <p:cNvGraphicFramePr>
            <a:graphicFrameLocks noChangeAspect="1"/>
          </p:cNvGraphicFramePr>
          <p:nvPr/>
        </p:nvGraphicFramePr>
        <p:xfrm>
          <a:off x="0" y="0"/>
          <a:ext cx="1000125" cy="219075"/>
        </p:xfrm>
        <a:graphic>
          <a:graphicData uri="http://schemas.openxmlformats.org/presentationml/2006/ole">
            <p:oleObj spid="_x0000_s74755" name="Equation" r:id="rId5" imgW="1002865" imgH="228501" progId="Equation.DSMT4">
              <p:embed/>
            </p:oleObj>
          </a:graphicData>
        </a:graphic>
      </p:graphicFrame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0" y="0"/>
          <a:ext cx="1000125" cy="219075"/>
        </p:xfrm>
        <a:graphic>
          <a:graphicData uri="http://schemas.openxmlformats.org/presentationml/2006/ole">
            <p:oleObj spid="_x0000_s74756" name="Equation" r:id="rId6" imgW="1002865" imgH="228501" progId="Equation.DSMT4">
              <p:embed/>
            </p:oleObj>
          </a:graphicData>
        </a:graphic>
      </p:graphicFrame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8919" name="Object 7"/>
          <p:cNvGraphicFramePr>
            <a:graphicFrameLocks noChangeAspect="1"/>
          </p:cNvGraphicFramePr>
          <p:nvPr/>
        </p:nvGraphicFramePr>
        <p:xfrm>
          <a:off x="0" y="0"/>
          <a:ext cx="1000125" cy="219075"/>
        </p:xfrm>
        <a:graphic>
          <a:graphicData uri="http://schemas.openxmlformats.org/presentationml/2006/ole">
            <p:oleObj spid="_x0000_s74757" name="Equation" r:id="rId7" imgW="1002865" imgH="228501" progId="Equation.DSMT4">
              <p:embed/>
            </p:oleObj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928</Words>
  <Application>Microsoft Office PowerPoint</Application>
  <PresentationFormat>On-screen Show (4:3)</PresentationFormat>
  <Paragraphs>235</Paragraphs>
  <Slides>22</Slides>
  <Notes>22</Notes>
  <HiddenSlides>0</HiddenSlides>
  <MMClips>3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QuizShow</vt:lpstr>
      <vt:lpstr>Equation</vt:lpstr>
      <vt:lpstr>Chart</vt:lpstr>
      <vt:lpstr>Optimization A focus on evolutionary optimization and its applications</vt:lpstr>
      <vt:lpstr>Lecture Overview:</vt:lpstr>
      <vt:lpstr>Optimization</vt:lpstr>
      <vt:lpstr>Local vs. Global; a BIG challenge!</vt:lpstr>
      <vt:lpstr>Necessity of Optimization</vt:lpstr>
      <vt:lpstr>Necessity of Optimization</vt:lpstr>
      <vt:lpstr>Necessity of Optimization</vt:lpstr>
      <vt:lpstr>Necessity of Optimization</vt:lpstr>
      <vt:lpstr>Optimization Methods</vt:lpstr>
      <vt:lpstr>EO: Historical Overview</vt:lpstr>
      <vt:lpstr>Evolutionary Optimization</vt:lpstr>
      <vt:lpstr>EO: How it works? </vt:lpstr>
      <vt:lpstr>Traveling Salesman Problem(TSP)</vt:lpstr>
      <vt:lpstr>Traveling Salesman Problem(TSP)</vt:lpstr>
      <vt:lpstr>Evolvable Hardware</vt:lpstr>
      <vt:lpstr>Evolving a Bicycle!</vt:lpstr>
      <vt:lpstr>Evolving a Bicycle!</vt:lpstr>
      <vt:lpstr>Slide 18</vt:lpstr>
      <vt:lpstr>Use MATLAB!</vt:lpstr>
      <vt:lpstr>Slide 20</vt:lpstr>
      <vt:lpstr>Question?</vt:lpstr>
      <vt:lpstr>References: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2010-07-17T08:34:33Z</dcterms:created>
  <dcterms:modified xsi:type="dcterms:W3CDTF">2010-08-18T10:13:31Z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