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75" r:id="rId3"/>
    <p:sldId id="276" r:id="rId4"/>
    <p:sldId id="258" r:id="rId5"/>
    <p:sldId id="283" r:id="rId6"/>
    <p:sldId id="316" r:id="rId7"/>
    <p:sldId id="312" r:id="rId8"/>
    <p:sldId id="311" r:id="rId9"/>
    <p:sldId id="317" r:id="rId10"/>
    <p:sldId id="318" r:id="rId11"/>
    <p:sldId id="314" r:id="rId12"/>
    <p:sldId id="313" r:id="rId13"/>
    <p:sldId id="284" r:id="rId14"/>
    <p:sldId id="285" r:id="rId15"/>
    <p:sldId id="286" r:id="rId16"/>
    <p:sldId id="287" r:id="rId17"/>
    <p:sldId id="288" r:id="rId18"/>
    <p:sldId id="291" r:id="rId19"/>
    <p:sldId id="292" r:id="rId20"/>
    <p:sldId id="294" r:id="rId21"/>
    <p:sldId id="295" r:id="rId22"/>
    <p:sldId id="296" r:id="rId23"/>
    <p:sldId id="320" r:id="rId24"/>
    <p:sldId id="301" r:id="rId25"/>
    <p:sldId id="300" r:id="rId26"/>
    <p:sldId id="281" r:id="rId27"/>
    <p:sldId id="302" r:id="rId28"/>
    <p:sldId id="303" r:id="rId29"/>
    <p:sldId id="299" r:id="rId30"/>
    <p:sldId id="304" r:id="rId31"/>
    <p:sldId id="305" r:id="rId32"/>
    <p:sldId id="306" r:id="rId33"/>
    <p:sldId id="307" r:id="rId34"/>
    <p:sldId id="319" r:id="rId35"/>
    <p:sldId id="309" r:id="rId36"/>
    <p:sldId id="297" r:id="rId37"/>
    <p:sldId id="308" r:id="rId38"/>
    <p:sldId id="310" r:id="rId39"/>
    <p:sldId id="273" r:id="rId40"/>
    <p:sldId id="298" r:id="rId4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344" autoAdjust="0"/>
    <p:restoredTop sz="92500" autoAdjust="0"/>
  </p:normalViewPr>
  <p:slideViewPr>
    <p:cSldViewPr>
      <p:cViewPr>
        <p:scale>
          <a:sx n="100" d="100"/>
          <a:sy n="100" d="100"/>
        </p:scale>
        <p:origin x="-108" y="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5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8/5/2010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8/5/2010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8/5/2010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8/5/2010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8/5/2010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2057400" y="0"/>
            <a:ext cx="6509239" cy="3886200"/>
          </a:xfrm>
        </p:spPr>
        <p:txBody>
          <a:bodyPr>
            <a:normAutofit/>
          </a:bodyPr>
          <a:lstStyle>
            <a:extLst/>
          </a:lstStyle>
          <a:p>
            <a:r>
              <a:rPr lang="en-US" sz="5400" dirty="0" smtClean="0"/>
              <a:t>Evolutionary Optimization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/>
              <a:t>Wi</a:t>
            </a:r>
            <a:r>
              <a:rPr sz="2400" smtClean="0"/>
              <a:t>th focus on genetic algorithm and regarding applications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304800" y="5791200"/>
            <a:ext cx="7848600" cy="609600"/>
          </a:xfrm>
        </p:spPr>
        <p:txBody>
          <a:bodyPr>
            <a:noAutofit/>
          </a:bodyPr>
          <a:lstStyle>
            <a:extLst/>
          </a:lstStyle>
          <a:p>
            <a:pPr algn="l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Danial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Khashabi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(d.khashabi@gmail.com)</a:t>
            </a:r>
          </a:p>
          <a:p>
            <a:pPr algn="l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Amirkabir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University of Technology, School of Electrical Engineering</a:t>
            </a:r>
          </a:p>
          <a:p>
            <a:pPr algn="l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July 22, 2010</a:t>
            </a:r>
          </a:p>
          <a:p>
            <a:pPr algn="l"/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25"/>
          <p:cNvSpPr txBox="1">
            <a:spLocks/>
          </p:cNvSpPr>
          <p:nvPr/>
        </p:nvSpPr>
        <p:spPr>
          <a:xfrm>
            <a:off x="4495800" y="533400"/>
            <a:ext cx="1905000" cy="6096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 to</a:t>
            </a:r>
            <a:endParaRPr kumimoji="0" lang="en-US" sz="1600" b="1" i="0" u="none" strike="noStrike" kern="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25"/>
          <p:cNvSpPr txBox="1">
            <a:spLocks/>
          </p:cNvSpPr>
          <p:nvPr/>
        </p:nvSpPr>
        <p:spPr>
          <a:xfrm>
            <a:off x="1066800" y="4114800"/>
            <a:ext cx="3505200" cy="6096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</a:t>
            </a:r>
            <a:r>
              <a:rPr lang="en-US" sz="16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memory </a:t>
            </a:r>
            <a:r>
              <a:rPr lang="en-US" sz="16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of Caro Lucas, </a:t>
            </a:r>
            <a:endParaRPr lang="en-US" sz="1600" b="1" kern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Valuable </a:t>
            </a:r>
            <a:r>
              <a:rPr lang="en-US" sz="16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Iranian Scientist  </a:t>
            </a:r>
            <a:endParaRPr kumimoji="0" lang="en-US" sz="1600" b="1" i="0" u="none" strike="noStrike" kern="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0897" name="Picture 1" descr="E:\Media\Pix\DrCaroLucasFace.jpg"/>
          <p:cNvPicPr>
            <a:picLocks noChangeAspect="1" noChangeArrowheads="1"/>
          </p:cNvPicPr>
          <p:nvPr/>
        </p:nvPicPr>
        <p:blipFill>
          <a:blip r:embed="rId3"/>
          <a:srcRect t="3896"/>
          <a:stretch>
            <a:fillRect/>
          </a:stretch>
        </p:blipFill>
        <p:spPr bwMode="auto">
          <a:xfrm>
            <a:off x="4733090" y="3429000"/>
            <a:ext cx="1286710" cy="1879600"/>
          </a:xfrm>
          <a:prstGeom prst="rect">
            <a:avLst/>
          </a:prstGeom>
          <a:ln w="38100" cap="sq" cmpd="thickThin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762000" y="-2286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One example ! 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endParaRPr lang="en-US" dirty="0" smtClean="0"/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1110" y="1233066"/>
            <a:ext cx="6226490" cy="509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5"/>
          <p:cNvSpPr txBox="1">
            <a:spLocks/>
          </p:cNvSpPr>
          <p:nvPr/>
        </p:nvSpPr>
        <p:spPr>
          <a:xfrm>
            <a:off x="990600" y="6400800"/>
            <a:ext cx="7010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sz="1500" i="0" u="none" strike="noStrike" kern="0" normalizeH="0" baseline="0" noProof="0" dirty="0" smtClean="0"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with Genetic Algorithm/Direct Search Toolbox,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E.Hall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914400" y="1905000"/>
            <a:ext cx="7467600" cy="44958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Evolutionary computing </a:t>
            </a:r>
          </a:p>
          <a:p>
            <a:pPr lvl="1"/>
            <a:r>
              <a:rPr lang="en-US" dirty="0" smtClean="0"/>
              <a:t>was introduced in the 1960s </a:t>
            </a:r>
          </a:p>
          <a:p>
            <a:pPr lvl="1"/>
            <a:r>
              <a:rPr lang="en-US" dirty="0" smtClean="0"/>
              <a:t>by </a:t>
            </a:r>
            <a:r>
              <a:rPr lang="en-US" b="1" dirty="0" smtClean="0">
                <a:solidFill>
                  <a:srgbClr val="FFFF00"/>
                </a:solidFill>
              </a:rPr>
              <a:t>I.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Rechenberg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dirty="0" smtClean="0"/>
              <a:t>in his work "</a:t>
            </a:r>
            <a:r>
              <a:rPr lang="en-US" b="1" i="1" dirty="0" smtClean="0"/>
              <a:t>Evolution strategies</a:t>
            </a:r>
            <a:r>
              <a:rPr lang="en-US" dirty="0" smtClean="0"/>
              <a:t>" </a:t>
            </a:r>
          </a:p>
          <a:p>
            <a:r>
              <a:rPr lang="en-US" b="1" dirty="0" smtClean="0"/>
              <a:t>Genetic Algorithms</a:t>
            </a:r>
            <a:r>
              <a:rPr lang="en-US" dirty="0" smtClean="0"/>
              <a:t> (GAs) </a:t>
            </a:r>
          </a:p>
          <a:p>
            <a:pPr lvl="1"/>
            <a:r>
              <a:rPr lang="en-US" dirty="0" smtClean="0"/>
              <a:t>invented by </a:t>
            </a:r>
            <a:r>
              <a:rPr lang="en-US" b="1" dirty="0" smtClean="0">
                <a:solidFill>
                  <a:srgbClr val="FFFF00"/>
                </a:solidFill>
              </a:rPr>
              <a:t>John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Holland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dirty="0" smtClean="0"/>
              <a:t>This lead to Holland's book "</a:t>
            </a:r>
            <a:r>
              <a:rPr lang="en-US" i="1" dirty="0" smtClean="0"/>
              <a:t>Adaption in Natural and Artificial Systems</a:t>
            </a:r>
            <a:r>
              <a:rPr lang="en-US" dirty="0" smtClean="0"/>
              <a:t>" published in 1975. </a:t>
            </a:r>
          </a:p>
          <a:p>
            <a:r>
              <a:rPr lang="en-US" dirty="0" smtClean="0"/>
              <a:t>Genetic Programming?!</a:t>
            </a:r>
          </a:p>
          <a:p>
            <a:r>
              <a:rPr lang="en-US" dirty="0" smtClean="0"/>
              <a:t>In 1992 </a:t>
            </a:r>
            <a:r>
              <a:rPr lang="en-US" b="1" dirty="0" smtClean="0">
                <a:solidFill>
                  <a:srgbClr val="FFFF00"/>
                </a:solidFill>
              </a:rPr>
              <a:t>John </a:t>
            </a:r>
            <a:r>
              <a:rPr lang="en-US" b="1" dirty="0" err="1" smtClean="0">
                <a:solidFill>
                  <a:srgbClr val="FFFF00"/>
                </a:solidFill>
              </a:rPr>
              <a:t>Koza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has used genetic algorithm to evolve programs to perform certain tasks. He called his method "</a:t>
            </a:r>
            <a:r>
              <a:rPr lang="en-US" b="1" dirty="0" smtClean="0"/>
              <a:t>genetic programming</a:t>
            </a:r>
            <a:r>
              <a:rPr lang="en-US" dirty="0" smtClean="0"/>
              <a:t>" (GP).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029200"/>
          </a:xfrm>
        </p:spPr>
        <p:txBody>
          <a:bodyPr>
            <a:normAutofit/>
          </a:bodyPr>
          <a:lstStyle>
            <a:extLst/>
          </a:lstStyle>
          <a:p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FFFF00"/>
                </a:solidFill>
              </a:rPr>
              <a:t>chromosome</a:t>
            </a:r>
            <a:r>
              <a:rPr lang="en-US" sz="1800" dirty="0" smtClean="0"/>
              <a:t> is a string representation of a candidate solution to a problem. </a:t>
            </a:r>
          </a:p>
          <a:p>
            <a:pPr lvl="1"/>
            <a:r>
              <a:rPr lang="en-US" sz="1800" dirty="0" smtClean="0"/>
              <a:t>Bin(0/1)        101000111010111010111</a:t>
            </a:r>
          </a:p>
          <a:p>
            <a:pPr lvl="1"/>
            <a:r>
              <a:rPr lang="en-US" sz="1800" dirty="0" smtClean="0"/>
              <a:t>Decimal(0-9) 345304539475330394537</a:t>
            </a:r>
          </a:p>
          <a:p>
            <a:pPr lvl="1"/>
            <a:r>
              <a:rPr lang="en-US" sz="1800" dirty="0" smtClean="0"/>
              <a:t>Alfa(A-Z)       ABBCBDCCCBBDBAAABCA</a:t>
            </a:r>
          </a:p>
          <a:p>
            <a:pPr lvl="1"/>
            <a:r>
              <a:rPr lang="en-US" sz="1800" dirty="0" smtClean="0"/>
              <a:t>Hex(0-F):      982234BA68AB23634FDD</a:t>
            </a:r>
          </a:p>
          <a:p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FF00"/>
                </a:solidFill>
              </a:rPr>
              <a:t>genes</a:t>
            </a:r>
            <a:r>
              <a:rPr lang="en-US" sz="1800" dirty="0" smtClean="0"/>
              <a:t> are single or subset of digits at specific locations in the chromosome string: </a:t>
            </a:r>
          </a:p>
          <a:p>
            <a:pPr algn="ctr">
              <a:buNone/>
            </a:pPr>
            <a:r>
              <a:rPr lang="en-US" sz="1800" dirty="0" smtClean="0"/>
              <a:t>Bin    0101000100100111101 </a:t>
            </a:r>
          </a:p>
          <a:p>
            <a:r>
              <a:rPr lang="en-US" sz="1800" dirty="0" smtClean="0"/>
              <a:t>An </a:t>
            </a:r>
            <a:r>
              <a:rPr lang="en-US" sz="1800" dirty="0" smtClean="0">
                <a:solidFill>
                  <a:srgbClr val="FFFF00"/>
                </a:solidFill>
              </a:rPr>
              <a:t>Allele</a:t>
            </a:r>
            <a:r>
              <a:rPr lang="en-US" sz="1800" dirty="0" smtClean="0"/>
              <a:t> is possible values a gene can take; e.g. 1/0 for binary.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800" dirty="0" smtClean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4955359" y="3808685"/>
            <a:ext cx="142421" cy="252776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 flipH="1">
            <a:off x="5107849" y="3696789"/>
            <a:ext cx="328477" cy="7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257800" y="3429000"/>
            <a:ext cx="10953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dirty="0" smtClean="0">
                <a:solidFill>
                  <a:srgbClr val="FFFF00"/>
                </a:solidFill>
                <a:latin typeface="+mj-lt"/>
              </a:rPr>
              <a:t>Gene</a:t>
            </a:r>
            <a:endParaRPr lang="en-GB" sz="160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Solving a Problem using GA</a:t>
            </a:r>
            <a:br>
              <a:rPr lang="en-US" dirty="0" smtClean="0"/>
            </a:br>
            <a:r>
              <a:rPr lang="en-US" dirty="0" smtClean="0"/>
              <a:t>Step 1: Encoding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914400" y="1143000"/>
            <a:ext cx="7467600" cy="4495800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We need to encode the problem in a proper manner.</a:t>
            </a:r>
          </a:p>
          <a:p>
            <a:r>
              <a:rPr lang="en-US" dirty="0" smtClean="0"/>
              <a:t>Solutions are coded as “chromosomes”</a:t>
            </a:r>
          </a:p>
          <a:p>
            <a:pPr lvl="1"/>
            <a:r>
              <a:rPr lang="en-US" dirty="0" smtClean="0"/>
              <a:t>Algorithm only understands numbers.</a:t>
            </a:r>
          </a:p>
          <a:p>
            <a:pPr lvl="1"/>
            <a:r>
              <a:rPr lang="en-US" dirty="0" smtClean="0"/>
              <a:t>Improper coding may result inefficient solutions.</a:t>
            </a:r>
          </a:p>
          <a:p>
            <a:pPr lvl="1"/>
            <a:r>
              <a:rPr lang="en-US" dirty="0" smtClean="0"/>
              <a:t> Some times a new method of coding may result in new methods and solutions. </a:t>
            </a:r>
          </a:p>
          <a:p>
            <a:pPr lvl="1"/>
            <a:r>
              <a:rPr lang="en-US" dirty="0" smtClean="0"/>
              <a:t>It’s a kind of Heuristic.</a:t>
            </a:r>
          </a:p>
          <a:p>
            <a:r>
              <a:rPr lang="en-US" dirty="0" smtClean="0"/>
              <a:t>Encoding depends on the problem heavily.</a:t>
            </a:r>
          </a:p>
          <a:p>
            <a:r>
              <a:rPr lang="en-US" dirty="0" smtClean="0"/>
              <a:t>This could be: </a:t>
            </a:r>
          </a:p>
          <a:p>
            <a:pPr lvl="1"/>
            <a:r>
              <a:rPr lang="en-US" dirty="0" smtClean="0"/>
              <a:t>String of real numbers.</a:t>
            </a:r>
          </a:p>
          <a:p>
            <a:pPr lvl="1"/>
            <a:r>
              <a:rPr lang="en-US" dirty="0" smtClean="0"/>
              <a:t>String of 1 and 0(binary coding)</a:t>
            </a:r>
          </a:p>
          <a:p>
            <a:pPr lvl="2"/>
            <a:r>
              <a:rPr lang="en-US" sz="1800" dirty="0" smtClean="0"/>
              <a:t>This is the most common coding.</a:t>
            </a:r>
          </a:p>
          <a:p>
            <a:pPr lvl="2"/>
            <a:r>
              <a:rPr lang="en-US" sz="1800" dirty="0" smtClean="0"/>
              <a:t>This is a simple encoding and also powerful and fast.</a:t>
            </a:r>
          </a:p>
          <a:p>
            <a:pPr lvl="1"/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5791200"/>
          <a:ext cx="495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176"/>
                <a:gridCol w="314582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Chromosome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101100101100101011100101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Chromosome 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111111100000110000011111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Solving a Problem using GA</a:t>
            </a:r>
            <a:br>
              <a:rPr lang="en-US" dirty="0" smtClean="0"/>
            </a:br>
            <a:r>
              <a:rPr lang="en-US" dirty="0" smtClean="0"/>
              <a:t>Step 1: Encoding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143000"/>
            <a:ext cx="8077200" cy="449580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sz="1800" dirty="0" smtClean="0"/>
              <a:t>Example1: </a:t>
            </a:r>
          </a:p>
          <a:p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800" dirty="0" smtClean="0"/>
              <a:t>Example2: </a:t>
            </a:r>
          </a:p>
          <a:p>
            <a:pPr>
              <a:buNone/>
            </a:pPr>
            <a:endParaRPr lang="en-US" sz="1700" dirty="0" smtClean="0"/>
          </a:p>
          <a:p>
            <a:pPr lvl="1"/>
            <a:r>
              <a:rPr lang="en-GB" sz="1400" dirty="0" smtClean="0"/>
              <a:t>Solution for 23, ' 6+5*4/2+1' would be represented like so:</a:t>
            </a:r>
          </a:p>
          <a:p>
            <a:pPr>
              <a:buNone/>
            </a:pPr>
            <a:r>
              <a:rPr lang="en-GB" sz="1400" dirty="0" smtClean="0"/>
              <a:t> </a:t>
            </a:r>
            <a:endParaRPr lang="en-US" sz="1400" dirty="0" smtClean="0"/>
          </a:p>
          <a:p>
            <a:pPr algn="ctr">
              <a:buNone/>
            </a:pPr>
            <a:r>
              <a:rPr lang="en-GB" sz="1400" dirty="0" smtClean="0"/>
              <a:t>0110 1010 0101 1100 0100 1101 0010 1010 0001</a:t>
            </a:r>
            <a:endParaRPr lang="en-US" sz="1400" dirty="0" smtClean="0"/>
          </a:p>
          <a:p>
            <a:pPr algn="ctr">
              <a:buNone/>
            </a:pPr>
            <a:r>
              <a:rPr lang="en-GB" sz="1400" dirty="0" smtClean="0"/>
              <a:t>6      +     5        *      4      /      2     +      1</a:t>
            </a:r>
          </a:p>
          <a:p>
            <a:pPr algn="ctr"/>
            <a:endParaRPr lang="en-GB" sz="1400" dirty="0" smtClean="0"/>
          </a:p>
          <a:p>
            <a:pPr lvl="1"/>
            <a:r>
              <a:rPr lang="en-GB" sz="1400" dirty="0" smtClean="0"/>
              <a:t>These genes are all strung together to form the chromosome:</a:t>
            </a:r>
            <a:endParaRPr lang="en-US" sz="1400" dirty="0" smtClean="0"/>
          </a:p>
          <a:p>
            <a:pPr algn="ctr">
              <a:buNone/>
            </a:pPr>
            <a:r>
              <a:rPr lang="en-US" sz="1400" dirty="0" smtClean="0"/>
              <a:t> </a:t>
            </a:r>
            <a:r>
              <a:rPr lang="en-GB" sz="1400" dirty="0" smtClean="0"/>
              <a:t> 011010100101110001001101001010100001</a:t>
            </a:r>
          </a:p>
          <a:p>
            <a:pPr>
              <a:buNone/>
            </a:pPr>
            <a:endParaRPr lang="en-US" sz="1400" dirty="0" smtClean="0"/>
          </a:p>
          <a:p>
            <a:pPr marL="742950" lvl="2" indent="-342900">
              <a:buFontTx/>
              <a:buChar char="-"/>
            </a:pPr>
            <a:r>
              <a:rPr lang="en-GB" sz="1400" dirty="0" smtClean="0"/>
              <a:t>The possible genes </a:t>
            </a:r>
            <a:r>
              <a:rPr lang="en-GB" sz="1400" b="1" dirty="0" smtClean="0"/>
              <a:t>1110</a:t>
            </a:r>
            <a:r>
              <a:rPr lang="en-GB" sz="1400" dirty="0" smtClean="0"/>
              <a:t> &amp; </a:t>
            </a:r>
            <a:r>
              <a:rPr lang="en-GB" sz="1400" b="1" dirty="0" smtClean="0"/>
              <a:t>1111</a:t>
            </a:r>
            <a:r>
              <a:rPr lang="en-GB" sz="1400" dirty="0" smtClean="0"/>
              <a:t> will remain unused and will be </a:t>
            </a:r>
          </a:p>
          <a:p>
            <a:pPr marL="742950" lvl="2" indent="-342900">
              <a:buNone/>
            </a:pPr>
            <a:r>
              <a:rPr lang="en-GB" sz="1400" dirty="0" smtClean="0"/>
              <a:t>	ignored by the algorithm if encountered.</a:t>
            </a:r>
            <a:r>
              <a:rPr lang="en-US" sz="1400" dirty="0" smtClean="0"/>
              <a:t> </a:t>
            </a:r>
          </a:p>
          <a:p>
            <a:pPr algn="ctr">
              <a:buNone/>
            </a:pPr>
            <a:endParaRPr lang="en-US" sz="1700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2667000" y="1524000"/>
            <a:ext cx="3879850" cy="1143001"/>
            <a:chOff x="2667000" y="1524000"/>
            <a:chExt cx="3879850" cy="1143001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667000" y="1905000"/>
              <a:ext cx="3879850" cy="762001"/>
              <a:chOff x="1488" y="3552"/>
              <a:chExt cx="2496" cy="499"/>
            </a:xfrm>
          </p:grpSpPr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488" y="3552"/>
                <a:ext cx="24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488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680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064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256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448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640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832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024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216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3408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0</a:t>
                </a:r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3600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3792" y="3552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1</a:t>
                </a:r>
              </a:p>
            </p:txBody>
          </p:sp>
          <p:sp>
            <p:nvSpPr>
              <p:cNvPr id="21" name="AutoShape 19"/>
              <p:cNvSpPr>
                <a:spLocks/>
              </p:cNvSpPr>
              <p:nvPr/>
            </p:nvSpPr>
            <p:spPr bwMode="auto">
              <a:xfrm rot="-5400000">
                <a:off x="1896" y="3336"/>
                <a:ext cx="144" cy="960"/>
              </a:xfrm>
              <a:prstGeom prst="leftBrace">
                <a:avLst>
                  <a:gd name="adj1" fmla="val 555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20"/>
              <p:cNvSpPr>
                <a:spLocks/>
              </p:cNvSpPr>
              <p:nvPr/>
            </p:nvSpPr>
            <p:spPr bwMode="auto">
              <a:xfrm rot="-5400000">
                <a:off x="2856" y="3336"/>
                <a:ext cx="144" cy="960"/>
              </a:xfrm>
              <a:prstGeom prst="leftBrace">
                <a:avLst>
                  <a:gd name="adj1" fmla="val 555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21"/>
              <p:cNvSpPr>
                <a:spLocks/>
              </p:cNvSpPr>
              <p:nvPr/>
            </p:nvSpPr>
            <p:spPr bwMode="auto">
              <a:xfrm rot="-5400000">
                <a:off x="3624" y="3528"/>
                <a:ext cx="144" cy="576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1776" y="3840"/>
                <a:ext cx="37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rial" pitchFamily="34" charset="0"/>
                  </a:rPr>
                  <a:t>Size</a:t>
                </a:r>
              </a:p>
            </p:txBody>
          </p:sp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2688" y="3840"/>
                <a:ext cx="49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rial" pitchFamily="34" charset="0"/>
                  </a:rPr>
                  <a:t>Shape</a:t>
                </a: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3456" y="3840"/>
                <a:ext cx="499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rial" pitchFamily="34" charset="0"/>
                  </a:rPr>
                  <a:t>Speed</a:t>
                </a:r>
              </a:p>
            </p:txBody>
          </p:sp>
        </p:grp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200400" y="1524000"/>
              <a:ext cx="25908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A Sample Chromosome </a:t>
              </a:r>
              <a:endParaRPr lang="en-US" dirty="0"/>
            </a:p>
          </p:txBody>
        </p:sp>
      </p:grpSp>
      <p:sp>
        <p:nvSpPr>
          <p:cNvPr id="51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6553200" y="2621280"/>
          <a:ext cx="2209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85"/>
                <a:gridCol w="1491615"/>
              </a:tblGrid>
              <a:tr h="23360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Decimal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Binary Coded Decimal(BCD)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0000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0001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0010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0011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0100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0101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0110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7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0111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1000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9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1001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+</a:t>
                      </a:r>
                      <a:endParaRPr 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1010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-</a:t>
                      </a:r>
                      <a:endParaRPr 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1011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*</a:t>
                      </a:r>
                      <a:endParaRPr 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1100</a:t>
                      </a:r>
                      <a:endParaRPr lang="en-US" sz="1050" dirty="0"/>
                    </a:p>
                  </a:txBody>
                  <a:tcPr/>
                </a:tc>
              </a:tr>
              <a:tr h="1427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/</a:t>
                      </a:r>
                      <a:endParaRPr lang="en-US" sz="1050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1101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Solving a Problem using GA</a:t>
            </a:r>
            <a:br>
              <a:rPr lang="en-US" dirty="0" smtClean="0"/>
            </a:br>
            <a:r>
              <a:rPr lang="en-US" dirty="0" smtClean="0"/>
              <a:t>Step 1: Encoding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219200"/>
            <a:ext cx="8077200" cy="5486400"/>
          </a:xfrm>
        </p:spPr>
        <p:txBody>
          <a:bodyPr>
            <a:normAutofit fontScale="92500" lnSpcReduction="10000"/>
          </a:bodyPr>
          <a:lstStyle>
            <a:extLst/>
          </a:lstStyle>
          <a:p>
            <a:r>
              <a:rPr lang="en-US" sz="1800" dirty="0" smtClean="0"/>
              <a:t>Example: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 </a:t>
            </a:r>
            <a:r>
              <a:rPr lang="en-US" sz="1600" dirty="0" smtClean="0"/>
              <a:t>Every encoding needs a decoding(After Optimization)</a:t>
            </a:r>
          </a:p>
          <a:p>
            <a:pPr lvl="1"/>
            <a:r>
              <a:rPr lang="en-US" sz="1600" dirty="0" smtClean="0"/>
              <a:t>Expected coding is :</a:t>
            </a:r>
          </a:p>
          <a:p>
            <a:pPr lvl="1" algn="ctr">
              <a:buNone/>
            </a:pPr>
            <a:r>
              <a:rPr lang="en-GB" sz="1600" dirty="0" smtClean="0">
                <a:solidFill>
                  <a:srgbClr val="FFFF00"/>
                </a:solidFill>
              </a:rPr>
              <a:t>number -&gt; operator -&gt; number -&gt; operator</a:t>
            </a:r>
            <a:endParaRPr lang="en-US" sz="1600" dirty="0" smtClean="0">
              <a:solidFill>
                <a:srgbClr val="FFFF00"/>
              </a:solidFill>
            </a:endParaRPr>
          </a:p>
          <a:p>
            <a:pPr lvl="1"/>
            <a:r>
              <a:rPr lang="en-US" sz="1600" dirty="0" smtClean="0"/>
              <a:t>We may encounter some conditions that is not predicted based on encoding algorithm: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600" dirty="0" smtClean="0"/>
              <a:t>The best encoding is which:</a:t>
            </a:r>
          </a:p>
          <a:p>
            <a:pPr lvl="1"/>
            <a:r>
              <a:rPr lang="en-US" sz="1600" dirty="0" smtClean="0"/>
              <a:t>Probability of  encountering an undefined condition is low</a:t>
            </a:r>
          </a:p>
          <a:p>
            <a:pPr lvl="1"/>
            <a:r>
              <a:rPr lang="en-US" sz="1600" dirty="0" smtClean="0"/>
              <a:t>By means of least bits it represents the most information</a:t>
            </a:r>
          </a:p>
          <a:p>
            <a:pPr lvl="1"/>
            <a:r>
              <a:rPr lang="en-US" sz="1600" dirty="0" smtClean="0"/>
              <a:t>It covers whole search space!</a:t>
            </a:r>
          </a:p>
          <a:p>
            <a:r>
              <a:rPr lang="en-US" sz="1600" dirty="0" smtClean="0"/>
              <a:t>We must define a rule how to deal with unexpected conditions.</a:t>
            </a:r>
          </a:p>
          <a:p>
            <a:pPr lvl="1"/>
            <a:r>
              <a:rPr lang="en-US" sz="1600" dirty="0" smtClean="0"/>
              <a:t>By the above rule we can interpret above chromosome as: </a:t>
            </a:r>
          </a:p>
          <a:p>
            <a:pPr algn="ctr">
              <a:buNone/>
            </a:pPr>
            <a:r>
              <a:rPr lang="en-US" sz="1600" dirty="0" smtClean="0"/>
              <a:t>2 + 7</a:t>
            </a:r>
            <a:endParaRPr lang="en-US" sz="1700" dirty="0" smtClean="0"/>
          </a:p>
        </p:txBody>
      </p:sp>
      <p:sp>
        <p:nvSpPr>
          <p:cNvPr id="51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33600" y="1568450"/>
            <a:ext cx="5334000" cy="1327150"/>
            <a:chOff x="2133600" y="1568450"/>
            <a:chExt cx="5334000" cy="1327150"/>
          </a:xfrm>
        </p:grpSpPr>
        <p:sp>
          <p:nvSpPr>
            <p:cNvPr id="29" name="Rectangle 2"/>
            <p:cNvSpPr>
              <a:spLocks noChangeArrowheads="1"/>
            </p:cNvSpPr>
            <p:nvPr/>
          </p:nvSpPr>
          <p:spPr bwMode="auto">
            <a:xfrm>
              <a:off x="2133600" y="1568450"/>
              <a:ext cx="4419599" cy="5847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1" dirty="0"/>
                <a:t>0010   1010</a:t>
              </a:r>
              <a:r>
                <a:rPr lang="en-GB" sz="1600" dirty="0"/>
                <a:t>  </a:t>
              </a:r>
              <a:r>
                <a:rPr lang="en-GB" sz="1600" b="1" dirty="0"/>
                <a:t>0011  1100  0101 1010 </a:t>
              </a:r>
              <a:r>
                <a:rPr lang="en-GB" sz="1600" dirty="0"/>
                <a:t> </a:t>
              </a:r>
              <a:r>
                <a:rPr lang="en-GB" sz="1600" b="1" dirty="0" smtClean="0"/>
                <a:t>0110  </a:t>
              </a:r>
              <a:r>
                <a:rPr lang="en-GB" sz="1600" b="1" dirty="0"/>
                <a:t>2     </a:t>
              </a:r>
              <a:r>
                <a:rPr lang="en-GB" sz="1600" b="1" dirty="0" smtClean="0"/>
                <a:t> </a:t>
              </a:r>
              <a:r>
                <a:rPr lang="en-GB" sz="1600" b="1" dirty="0"/>
                <a:t>   +        3        *        5  </a:t>
              </a:r>
              <a:r>
                <a:rPr lang="en-GB" sz="1600" b="1" dirty="0" smtClean="0"/>
                <a:t>  </a:t>
              </a:r>
              <a:r>
                <a:rPr lang="en-GB" sz="1600" b="1" dirty="0"/>
                <a:t>   +       6</a:t>
              </a:r>
              <a:endParaRPr lang="en-US" sz="1600" b="1" dirty="0"/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6764338" y="1752600"/>
              <a:ext cx="703262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=30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2133600" y="2310825"/>
              <a:ext cx="4419600" cy="5847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1" dirty="0"/>
                <a:t>1000   1100</a:t>
              </a:r>
              <a:r>
                <a:rPr lang="en-GB" sz="1600" dirty="0"/>
                <a:t>  </a:t>
              </a:r>
              <a:r>
                <a:rPr lang="en-GB" sz="1600" b="1" dirty="0"/>
                <a:t>0011  1101  0011 1010 </a:t>
              </a:r>
              <a:r>
                <a:rPr lang="en-GB" sz="1600" dirty="0"/>
                <a:t> </a:t>
              </a:r>
              <a:r>
                <a:rPr lang="en-GB" sz="1600" b="1" dirty="0" smtClean="0"/>
                <a:t>0010      8</a:t>
              </a:r>
              <a:r>
                <a:rPr lang="en-GB" sz="1600" b="1" dirty="0"/>
                <a:t>     </a:t>
              </a:r>
              <a:r>
                <a:rPr lang="en-GB" sz="1600" b="1" dirty="0" smtClean="0"/>
                <a:t>   *</a:t>
              </a:r>
              <a:r>
                <a:rPr lang="en-GB" sz="1600" b="1" dirty="0"/>
                <a:t>  </a:t>
              </a:r>
              <a:r>
                <a:rPr lang="en-GB" sz="1600" b="1" dirty="0" smtClean="0"/>
                <a:t>  </a:t>
              </a:r>
              <a:r>
                <a:rPr lang="en-GB" sz="1600" b="1" dirty="0"/>
                <a:t>    3 </a:t>
              </a:r>
              <a:r>
                <a:rPr lang="en-GB" sz="1600" b="1" dirty="0" smtClean="0"/>
                <a:t> </a:t>
              </a:r>
              <a:r>
                <a:rPr lang="en-GB" sz="1600" b="1" dirty="0"/>
                <a:t> </a:t>
              </a:r>
              <a:r>
                <a:rPr lang="en-GB" sz="1600" b="1" dirty="0" smtClean="0"/>
                <a:t> </a:t>
              </a:r>
              <a:r>
                <a:rPr lang="en-GB" sz="1600" b="1" dirty="0"/>
                <a:t>     /  </a:t>
              </a:r>
              <a:r>
                <a:rPr lang="en-GB" sz="1600" b="1" dirty="0" smtClean="0"/>
                <a:t>  </a:t>
              </a:r>
              <a:r>
                <a:rPr lang="en-GB" sz="1600" b="1" dirty="0"/>
                <a:t> </a:t>
              </a:r>
              <a:r>
                <a:rPr lang="en-GB" sz="1600" b="1" dirty="0" smtClean="0"/>
                <a:t>   </a:t>
              </a:r>
              <a:r>
                <a:rPr lang="en-GB" sz="1600" b="1" dirty="0"/>
                <a:t>3 </a:t>
              </a:r>
              <a:r>
                <a:rPr lang="en-GB" sz="1600" b="1" dirty="0" smtClean="0"/>
                <a:t>     </a:t>
              </a:r>
              <a:r>
                <a:rPr lang="en-GB" sz="1600" b="1" dirty="0"/>
                <a:t>  +       2</a:t>
              </a:r>
              <a:endParaRPr lang="en-US" sz="1600" b="1" dirty="0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6811963" y="2526268"/>
              <a:ext cx="655637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=10</a:t>
              </a:r>
            </a:p>
          </p:txBody>
        </p:sp>
      </p:grp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2209800" y="4063425"/>
            <a:ext cx="4419600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FFFF00"/>
                </a:solidFill>
              </a:rPr>
              <a:t>0010  0010  1010  1110  1011  0111  0010  2        2        +        n/a       -        7        2</a:t>
            </a:r>
            <a:endParaRPr lang="en-US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Solving a Problem using GA</a:t>
            </a:r>
            <a:br>
              <a:rPr lang="en-US" dirty="0" smtClean="0"/>
            </a:br>
            <a:r>
              <a:rPr lang="en-US" dirty="0" smtClean="0"/>
              <a:t>Step 1: Encoding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155700"/>
            <a:ext cx="8077200" cy="5168900"/>
          </a:xfrm>
        </p:spPr>
        <p:txBody>
          <a:bodyPr>
            <a:normAutofit/>
          </a:bodyPr>
          <a:lstStyle>
            <a:extLst/>
          </a:lstStyle>
          <a:p>
            <a:r>
              <a:rPr lang="en-US" sz="1800" dirty="0" smtClean="0">
                <a:solidFill>
                  <a:srgbClr val="FFFF00"/>
                </a:solidFill>
              </a:rPr>
              <a:t> Direct value encoding </a:t>
            </a:r>
            <a:r>
              <a:rPr lang="en-US" sz="1800" dirty="0" smtClean="0"/>
              <a:t>for real numbers: </a:t>
            </a:r>
          </a:p>
          <a:p>
            <a:pPr lvl="1"/>
            <a:r>
              <a:rPr lang="en-US" sz="1600" dirty="0" smtClean="0">
                <a:latin typeface="Arial" pitchFamily="34" charset="0"/>
              </a:rPr>
              <a:t>In the </a:t>
            </a:r>
            <a:r>
              <a:rPr lang="en-US" sz="1600" b="1" dirty="0" smtClean="0">
                <a:solidFill>
                  <a:srgbClr val="FFFF00"/>
                </a:solidFill>
                <a:latin typeface="Arial" pitchFamily="34" charset="0"/>
              </a:rPr>
              <a:t>value encoding</a:t>
            </a:r>
            <a:r>
              <a:rPr lang="en-US" sz="1600" dirty="0" smtClean="0">
                <a:latin typeface="Arial" pitchFamily="34" charset="0"/>
              </a:rPr>
              <a:t>, every chromosome is a sequence of some values</a:t>
            </a:r>
          </a:p>
          <a:p>
            <a:pPr lvl="1"/>
            <a:endParaRPr lang="en-US" sz="1600" dirty="0" smtClean="0"/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</a:rPr>
              <a:t>Example of Problem:</a:t>
            </a:r>
            <a:r>
              <a:rPr lang="en-US" sz="1800" dirty="0" smtClean="0">
                <a:latin typeface="Arial" pitchFamily="34" charset="0"/>
              </a:rPr>
              <a:t> Finding weights for a neural network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</a:rPr>
              <a:t>The problem:</a:t>
            </a:r>
            <a:r>
              <a:rPr lang="en-US" sz="1800" dirty="0" smtClean="0">
                <a:latin typeface="Arial" pitchFamily="34" charset="0"/>
              </a:rPr>
              <a:t> A neural network is given with defined architecture. Find weights between neurons in the neural network to get the desired output from the network.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</a:rPr>
              <a:t>Encoding:</a:t>
            </a:r>
            <a:r>
              <a:rPr lang="en-US" sz="1800" dirty="0" smtClean="0">
                <a:latin typeface="Arial" pitchFamily="34" charset="0"/>
              </a:rPr>
              <a:t> Real values in chromosomes represent weights in the neural network.</a:t>
            </a:r>
          </a:p>
          <a:p>
            <a:pPr>
              <a:buNone/>
            </a:pPr>
            <a:endParaRPr lang="en-US" sz="1700" dirty="0" smtClean="0"/>
          </a:p>
        </p:txBody>
      </p:sp>
      <p:sp>
        <p:nvSpPr>
          <p:cNvPr id="51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4191000"/>
          <a:ext cx="61722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91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Chromosome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1.2324  5.3243  0.4556  2.3293  2.4545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Chromosome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(back), (back), (right), (forward), (left)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Solving a Problem using GA</a:t>
            </a:r>
            <a:br>
              <a:rPr lang="en-US" dirty="0" smtClean="0"/>
            </a:br>
            <a:r>
              <a:rPr lang="en-US" dirty="0" smtClean="0"/>
              <a:t>Step 2: GA Operators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155700"/>
            <a:ext cx="8077200" cy="5168900"/>
          </a:xfrm>
        </p:spPr>
        <p:txBody>
          <a:bodyPr>
            <a:normAutofit/>
          </a:bodyPr>
          <a:lstStyle>
            <a:extLst/>
          </a:lstStyle>
          <a:p>
            <a:r>
              <a:rPr lang="en-US" sz="1700" dirty="0" smtClean="0">
                <a:solidFill>
                  <a:srgbClr val="FFFF00"/>
                </a:solidFill>
              </a:rPr>
              <a:t>Crossover(</a:t>
            </a:r>
            <a:r>
              <a:rPr lang="en-US" sz="1800" b="1" dirty="0" smtClean="0">
                <a:solidFill>
                  <a:srgbClr val="FFFF00"/>
                </a:solidFill>
              </a:rPr>
              <a:t>Recombination</a:t>
            </a:r>
            <a:r>
              <a:rPr lang="en-US" sz="1700" dirty="0" smtClean="0"/>
              <a:t>): </a:t>
            </a:r>
          </a:p>
          <a:p>
            <a:pPr lvl="1"/>
            <a:r>
              <a:rPr lang="en-US" altLang="zh-CN" sz="1800" b="1" dirty="0" smtClean="0">
                <a:ea typeface="SimSun" pitchFamily="2" charset="-122"/>
              </a:rPr>
              <a:t>O</a:t>
            </a:r>
            <a:r>
              <a:rPr lang="en-US" altLang="zh-CN" sz="1800" dirty="0" smtClean="0">
                <a:ea typeface="SimSun" pitchFamily="2" charset="-122"/>
              </a:rPr>
              <a:t>perate on selected parent chromosomes to create new offspring</a:t>
            </a:r>
          </a:p>
          <a:p>
            <a:pPr lvl="1"/>
            <a:r>
              <a:rPr lang="en-US" sz="1800" dirty="0" smtClean="0"/>
              <a:t>decomposes two distinct solutions (chromosomes) and then randomly mixes their parts to form novel solutions (chromosomes)</a:t>
            </a:r>
            <a:endParaRPr lang="en-US" sz="1700" dirty="0" smtClean="0"/>
          </a:p>
          <a:p>
            <a:r>
              <a:rPr lang="en-US" sz="1700" dirty="0" smtClean="0">
                <a:solidFill>
                  <a:srgbClr val="FFFF00"/>
                </a:solidFill>
              </a:rPr>
              <a:t>Mutation</a:t>
            </a:r>
            <a:r>
              <a:rPr lang="en-US" sz="1700" dirty="0" smtClean="0"/>
              <a:t>:</a:t>
            </a:r>
          </a:p>
          <a:p>
            <a:pPr lvl="1"/>
            <a:r>
              <a:rPr lang="en-US" altLang="zh-CN" sz="1800" dirty="0" smtClean="0">
                <a:ea typeface="SimSun" pitchFamily="2" charset="-122"/>
              </a:rPr>
              <a:t>A surprisingly small role is played by mutation.</a:t>
            </a:r>
          </a:p>
          <a:p>
            <a:pPr lvl="1"/>
            <a:r>
              <a:rPr lang="en-US" altLang="zh-CN" sz="1800" dirty="0" smtClean="0">
                <a:ea typeface="SimSun" pitchFamily="2" charset="-122"/>
              </a:rPr>
              <a:t>Randomly changes the offspring.</a:t>
            </a:r>
          </a:p>
          <a:p>
            <a:pPr lvl="1"/>
            <a:r>
              <a:rPr lang="en-US" altLang="zh-CN" sz="1800" dirty="0" smtClean="0">
                <a:ea typeface="SimSun" pitchFamily="2" charset="-122"/>
              </a:rPr>
              <a:t>This creates diversity in search space. </a:t>
            </a:r>
          </a:p>
          <a:p>
            <a:pPr lvl="1"/>
            <a:r>
              <a:rPr lang="en-US" altLang="zh-CN" sz="1800" dirty="0" smtClean="0">
                <a:ea typeface="SimSun" pitchFamily="2" charset="-122"/>
              </a:rPr>
              <a:t>Prevent falling of all solutions into a local optimum.</a:t>
            </a:r>
          </a:p>
          <a:p>
            <a:pPr lvl="1"/>
            <a:r>
              <a:rPr lang="en-US" altLang="zh-CN" sz="1800" dirty="0" smtClean="0">
                <a:ea typeface="SimSun" pitchFamily="2" charset="-122"/>
              </a:rPr>
              <a:t>Most mutations are damaging rather than beneficial.</a:t>
            </a:r>
          </a:p>
          <a:p>
            <a:pPr lvl="2"/>
            <a:r>
              <a:rPr lang="en-US" altLang="zh-CN" sz="1600" dirty="0" smtClean="0">
                <a:ea typeface="SimSun" pitchFamily="2" charset="-122"/>
              </a:rPr>
              <a:t>therefore, rates must be low to avoid the destruction of species.</a:t>
            </a:r>
          </a:p>
          <a:p>
            <a:pPr lvl="2"/>
            <a:endParaRPr lang="en-US" altLang="zh-CN" sz="1600" dirty="0" smtClean="0">
              <a:ea typeface="SimSun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Solving a Problem using GA</a:t>
            </a:r>
            <a:br>
              <a:rPr lang="en-US" dirty="0" smtClean="0"/>
            </a:br>
            <a:r>
              <a:rPr lang="en-US" dirty="0" smtClean="0"/>
              <a:t>Step 2: GA Operators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990600"/>
            <a:ext cx="8077200" cy="5791200"/>
          </a:xfrm>
        </p:spPr>
        <p:txBody>
          <a:bodyPr>
            <a:normAutofit/>
          </a:bodyPr>
          <a:lstStyle>
            <a:extLst/>
          </a:lstStyle>
          <a:p>
            <a:r>
              <a:rPr lang="en-US" sz="1400" b="1" dirty="0" smtClean="0"/>
              <a:t>Crossover:</a:t>
            </a:r>
          </a:p>
          <a:p>
            <a:pPr lvl="1"/>
            <a:r>
              <a:rPr lang="en-US" sz="1200" dirty="0" smtClean="0"/>
              <a:t>Example(Single Point Crossover)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>
              <a:buNone/>
            </a:pPr>
            <a:endParaRPr lang="en-US" sz="1200" dirty="0" smtClean="0"/>
          </a:p>
          <a:p>
            <a:pPr lvl="1"/>
            <a:r>
              <a:rPr lang="en-US" sz="1200" dirty="0" smtClean="0"/>
              <a:t>Example(Two- Point Crossover)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>
              <a:buNone/>
            </a:pPr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Example(Simple Arithmetic Crossover)</a:t>
            </a:r>
          </a:p>
          <a:p>
            <a:pPr lvl="2"/>
            <a:r>
              <a:rPr lang="en-US" sz="1200" dirty="0" smtClean="0"/>
              <a:t>Parents : </a:t>
            </a:r>
          </a:p>
          <a:p>
            <a:pPr lvl="2"/>
            <a:endParaRPr lang="en-US" sz="1200" dirty="0" smtClean="0"/>
          </a:p>
          <a:p>
            <a:pPr lvl="2"/>
            <a:r>
              <a:rPr lang="en-GB" sz="1200" kern="1200" dirty="0" smtClean="0">
                <a:sym typeface="Symbol" pitchFamily="18" charset="2"/>
              </a:rPr>
              <a:t>Pick random gene (k) after this point mix values</a:t>
            </a:r>
            <a:r>
              <a:rPr lang="en-US" sz="1200" dirty="0" smtClean="0"/>
              <a:t> </a:t>
            </a:r>
          </a:p>
          <a:p>
            <a:pPr lvl="2"/>
            <a:endParaRPr lang="en-US" sz="1200" dirty="0" smtClean="0"/>
          </a:p>
          <a:p>
            <a:pPr lvl="1">
              <a:buNone/>
            </a:pPr>
            <a:r>
              <a:rPr lang="en-US" sz="1200" dirty="0" smtClean="0"/>
              <a:t> </a:t>
            </a:r>
          </a:p>
        </p:txBody>
      </p:sp>
      <p:sp>
        <p:nvSpPr>
          <p:cNvPr id="51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752600" y="1447800"/>
            <a:ext cx="6324600" cy="2476500"/>
            <a:chOff x="1752600" y="1447800"/>
            <a:chExt cx="6324600" cy="2476500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752600" y="1659496"/>
              <a:ext cx="8923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>
                  <a:latin typeface="Times" charset="0"/>
                </a:rPr>
                <a:t>Parent1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752600" y="2046111"/>
              <a:ext cx="8923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 smtClean="0">
                  <a:latin typeface="Times" charset="0"/>
                </a:rPr>
                <a:t>Parent2</a:t>
              </a:r>
              <a:endParaRPr lang="en-GB" sz="1400" dirty="0">
                <a:latin typeface="Times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573121" y="1447800"/>
              <a:ext cx="5504079" cy="1143000"/>
              <a:chOff x="2192121" y="1524000"/>
              <a:chExt cx="5504079" cy="1143000"/>
            </a:xfrm>
          </p:grpSpPr>
          <p:sp>
            <p:nvSpPr>
              <p:cNvPr id="6" name="Text Box 9"/>
              <p:cNvSpPr txBox="1">
                <a:spLocks noChangeArrowheads="1"/>
              </p:cNvSpPr>
              <p:nvPr/>
            </p:nvSpPr>
            <p:spPr bwMode="auto">
              <a:xfrm>
                <a:off x="2192121" y="2120942"/>
                <a:ext cx="1509280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rgbClr val="FFFF00"/>
                    </a:solidFill>
                    <a:latin typeface="Times" charset="0"/>
                  </a:rPr>
                  <a:t>1011011111</a:t>
                </a:r>
              </a:p>
            </p:txBody>
          </p:sp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2192121" y="1722996"/>
                <a:ext cx="1509280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" charset="0"/>
                  </a:rPr>
                  <a:t>1010000000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5400000">
                <a:off x="2102136" y="2106114"/>
                <a:ext cx="1120275" cy="149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 Box 8"/>
              <p:cNvSpPr txBox="1">
                <a:spLocks noChangeArrowheads="1"/>
              </p:cNvSpPr>
              <p:nvPr/>
            </p:nvSpPr>
            <p:spPr bwMode="auto">
              <a:xfrm>
                <a:off x="6186920" y="1722996"/>
                <a:ext cx="1509280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" charset="0"/>
                  </a:rPr>
                  <a:t>101</a:t>
                </a:r>
                <a:r>
                  <a:rPr lang="en-GB" dirty="0" smtClean="0">
                    <a:solidFill>
                      <a:srgbClr val="FFFF00"/>
                    </a:solidFill>
                    <a:latin typeface="Times" charset="0"/>
                  </a:rPr>
                  <a:t>1011111</a:t>
                </a:r>
                <a:endParaRPr lang="en-GB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" charset="0"/>
                </a:endParaRPr>
              </a:p>
            </p:txBody>
          </p:sp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6186920" y="2120942"/>
                <a:ext cx="1509280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 smtClean="0">
                    <a:solidFill>
                      <a:srgbClr val="FFFF00"/>
                    </a:solidFill>
                    <a:latin typeface="Times" charset="0"/>
                  </a:rPr>
                  <a:t>101</a:t>
                </a:r>
                <a:r>
                  <a:rPr lang="en-GB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" charset="0"/>
                  </a:rPr>
                  <a:t>0000000</a:t>
                </a:r>
                <a:endParaRPr lang="en-GB" dirty="0">
                  <a:solidFill>
                    <a:srgbClr val="FFFF00"/>
                  </a:solidFill>
                  <a:latin typeface="Times" charset="0"/>
                </a:endParaRPr>
              </a:p>
            </p:txBody>
          </p:sp>
          <p:sp>
            <p:nvSpPr>
              <p:cNvPr id="18" name="Text Box 14"/>
              <p:cNvSpPr txBox="1">
                <a:spLocks noChangeArrowheads="1"/>
              </p:cNvSpPr>
              <p:nvPr/>
            </p:nvSpPr>
            <p:spPr bwMode="auto">
              <a:xfrm>
                <a:off x="4935177" y="2109611"/>
                <a:ext cx="110800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 smtClean="0">
                    <a:latin typeface="Times" charset="0"/>
                  </a:rPr>
                  <a:t>Offspring2</a:t>
                </a:r>
                <a:endParaRPr lang="en-GB" sz="1400" dirty="0">
                  <a:latin typeface="Times" charset="0"/>
                </a:endParaRPr>
              </a:p>
            </p:txBody>
          </p: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4935177" y="1781958"/>
                <a:ext cx="110800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 smtClean="0">
                    <a:latin typeface="Times" charset="0"/>
                  </a:rPr>
                  <a:t>Offspring1</a:t>
                </a:r>
                <a:endParaRPr lang="en-GB" sz="1400" dirty="0">
                  <a:latin typeface="Times" charset="0"/>
                </a:endParaRPr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4174548" y="1958844"/>
                <a:ext cx="431223" cy="176886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2371797" y="1524000"/>
                <a:ext cx="820521" cy="214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200" dirty="0" smtClean="0">
                    <a:latin typeface="Times" charset="0"/>
                  </a:rPr>
                  <a:t>Random</a:t>
                </a:r>
                <a:endParaRPr lang="en-GB" sz="1200" dirty="0">
                  <a:latin typeface="Times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752600" y="2819400"/>
              <a:ext cx="5867400" cy="1104900"/>
              <a:chOff x="1219200" y="4038600"/>
              <a:chExt cx="6324600" cy="1447800"/>
            </a:xfrm>
          </p:grpSpPr>
          <p:sp>
            <p:nvSpPr>
              <p:cNvPr id="22" name="Text Box 9"/>
              <p:cNvSpPr txBox="1">
                <a:spLocks noChangeArrowheads="1"/>
              </p:cNvSpPr>
              <p:nvPr/>
            </p:nvSpPr>
            <p:spPr bwMode="auto">
              <a:xfrm>
                <a:off x="2089150" y="4810065"/>
                <a:ext cx="1600200" cy="4127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rgbClr val="FFFF00"/>
                    </a:solidFill>
                    <a:latin typeface="Times" charset="0"/>
                  </a:rPr>
                  <a:t>1011011111</a:t>
                </a:r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2089150" y="4295775"/>
                <a:ext cx="1600200" cy="4127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" charset="0"/>
                  </a:rPr>
                  <a:t>1010000000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1887537" y="4761706"/>
                <a:ext cx="1447800" cy="15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1219200" y="4295775"/>
                <a:ext cx="946150" cy="403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 smtClean="0"/>
                  <a:t>Parent1</a:t>
                </a: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1219200" y="4795421"/>
                <a:ext cx="946150" cy="403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 smtClean="0"/>
                  <a:t>Parent2</a:t>
                </a:r>
              </a:p>
            </p:txBody>
          </p:sp>
          <p:sp>
            <p:nvSpPr>
              <p:cNvPr id="27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4038600"/>
                <a:ext cx="86995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200" dirty="0" smtClean="0">
                    <a:latin typeface="Times" charset="0"/>
                  </a:rPr>
                  <a:t>Random</a:t>
                </a:r>
                <a:endParaRPr lang="en-GB" sz="1200" dirty="0">
                  <a:latin typeface="Times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rot="5400000">
                <a:off x="2170906" y="4761706"/>
                <a:ext cx="1447800" cy="15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ight Arrow 29"/>
              <p:cNvSpPr/>
              <p:nvPr/>
            </p:nvSpPr>
            <p:spPr>
              <a:xfrm>
                <a:off x="4191000" y="4601369"/>
                <a:ext cx="457200" cy="228600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 Box 9"/>
              <p:cNvSpPr txBox="1">
                <a:spLocks noChangeArrowheads="1"/>
              </p:cNvSpPr>
              <p:nvPr/>
            </p:nvSpPr>
            <p:spPr bwMode="auto">
              <a:xfrm>
                <a:off x="5943600" y="4810065"/>
                <a:ext cx="1600200" cy="4127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 smtClean="0">
                    <a:solidFill>
                      <a:srgbClr val="FFFF00"/>
                    </a:solidFill>
                    <a:latin typeface="Times" charset="0"/>
                  </a:rPr>
                  <a:t>101</a:t>
                </a:r>
                <a:r>
                  <a:rPr lang="en-GB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" charset="0"/>
                  </a:rPr>
                  <a:t>00</a:t>
                </a:r>
                <a:r>
                  <a:rPr lang="en-GB" dirty="0" smtClean="0">
                    <a:solidFill>
                      <a:srgbClr val="FFFF00"/>
                    </a:solidFill>
                    <a:latin typeface="Times" charset="0"/>
                  </a:rPr>
                  <a:t>11111</a:t>
                </a:r>
                <a:endParaRPr lang="en-GB" dirty="0">
                  <a:solidFill>
                    <a:srgbClr val="FFFF00"/>
                  </a:solidFill>
                  <a:latin typeface="Times" charset="0"/>
                </a:endParaRPr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5943600" y="4295775"/>
                <a:ext cx="1600200" cy="4127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" charset="0"/>
                  </a:rPr>
                  <a:t>101</a:t>
                </a:r>
                <a:r>
                  <a:rPr lang="en-GB" dirty="0" smtClean="0">
                    <a:solidFill>
                      <a:srgbClr val="FFFF00"/>
                    </a:solidFill>
                    <a:latin typeface="Times" charset="0"/>
                  </a:rPr>
                  <a:t>10</a:t>
                </a:r>
                <a:r>
                  <a:rPr lang="en-GB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  <a:latin typeface="Times" charset="0"/>
                  </a:rPr>
                  <a:t>00000</a:t>
                </a:r>
                <a:endParaRPr lang="en-GB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" charset="0"/>
                </a:endParaRPr>
              </a:p>
            </p:txBody>
          </p:sp>
          <p:sp>
            <p:nvSpPr>
              <p:cNvPr id="38" name="Text Box 14"/>
              <p:cNvSpPr txBox="1">
                <a:spLocks noChangeArrowheads="1"/>
              </p:cNvSpPr>
              <p:nvPr/>
            </p:nvSpPr>
            <p:spPr bwMode="auto">
              <a:xfrm>
                <a:off x="4800600" y="4339015"/>
                <a:ext cx="1174750" cy="3439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 smtClean="0">
                    <a:latin typeface="Times" charset="0"/>
                  </a:rPr>
                  <a:t>Offspring1</a:t>
                </a:r>
                <a:endParaRPr lang="en-GB" sz="1400" dirty="0">
                  <a:latin typeface="Times" charset="0"/>
                </a:endParaRP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4800600" y="4829969"/>
                <a:ext cx="1174750" cy="3439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 smtClean="0">
                    <a:latin typeface="Times" charset="0"/>
                  </a:rPr>
                  <a:t>Offspring2</a:t>
                </a:r>
                <a:endParaRPr lang="en-GB" sz="1400" dirty="0">
                  <a:latin typeface="Times" charset="0"/>
                </a:endParaRPr>
              </a:p>
            </p:txBody>
          </p:sp>
        </p:grpSp>
      </p:grp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2743200" y="4114800"/>
          <a:ext cx="882650" cy="381000"/>
        </p:xfrm>
        <a:graphic>
          <a:graphicData uri="http://schemas.openxmlformats.org/presentationml/2006/ole">
            <p:oleObj spid="_x0000_s3075" name="Equation" r:id="rId4" imgW="711000" imgH="35532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028126" y="4432479"/>
          <a:ext cx="3632200" cy="381000"/>
        </p:xfrm>
        <a:graphic>
          <a:graphicData uri="http://schemas.openxmlformats.org/presentationml/2006/ole">
            <p:oleObj spid="_x0000_s3077" name="Equation" r:id="rId5" imgW="3632040" imgH="35532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3749675" y="4140200"/>
          <a:ext cx="898525" cy="355600"/>
        </p:xfrm>
        <a:graphic>
          <a:graphicData uri="http://schemas.openxmlformats.org/presentationml/2006/ole">
            <p:oleObj spid="_x0000_s3078" name="Equation" r:id="rId6" imgW="723600" imgH="355320" progId="Equation.3">
              <p:embed/>
            </p:oleObj>
          </a:graphicData>
        </a:graphic>
      </p:graphicFrame>
      <p:graphicFrame>
        <p:nvGraphicFramePr>
          <p:cNvPr id="72" name="Group 110"/>
          <p:cNvGraphicFramePr>
            <a:graphicFrameLocks noGrp="1"/>
          </p:cNvGraphicFramePr>
          <p:nvPr/>
        </p:nvGraphicFramePr>
        <p:xfrm>
          <a:off x="2100260" y="4916292"/>
          <a:ext cx="3690940" cy="259080"/>
        </p:xfrm>
        <a:graphic>
          <a:graphicData uri="http://schemas.openxmlformats.org/drawingml/2006/table">
            <a:tbl>
              <a:tblPr/>
              <a:tblGrid>
                <a:gridCol w="410104"/>
                <a:gridCol w="410105"/>
                <a:gridCol w="410104"/>
                <a:gridCol w="410105"/>
                <a:gridCol w="410104"/>
                <a:gridCol w="410105"/>
                <a:gridCol w="410104"/>
                <a:gridCol w="410105"/>
                <a:gridCol w="410104"/>
              </a:tblGrid>
              <a:tr h="258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Group 111"/>
          <p:cNvGraphicFramePr>
            <a:graphicFrameLocks noGrp="1"/>
          </p:cNvGraphicFramePr>
          <p:nvPr/>
        </p:nvGraphicFramePr>
        <p:xfrm>
          <a:off x="2093192" y="5227320"/>
          <a:ext cx="3689348" cy="259080"/>
        </p:xfrm>
        <a:graphic>
          <a:graphicData uri="http://schemas.openxmlformats.org/drawingml/2006/table">
            <a:tbl>
              <a:tblPr/>
              <a:tblGrid>
                <a:gridCol w="386941"/>
                <a:gridCol w="432914"/>
                <a:gridCol w="409928"/>
                <a:gridCol w="409927"/>
                <a:gridCol w="409928"/>
                <a:gridCol w="409927"/>
                <a:gridCol w="409928"/>
                <a:gridCol w="409927"/>
                <a:gridCol w="409928"/>
              </a:tblGrid>
              <a:tr h="220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4" name="Rectangle 54"/>
          <p:cNvSpPr>
            <a:spLocks noChangeArrowheads="1"/>
          </p:cNvSpPr>
          <p:nvPr/>
        </p:nvSpPr>
        <p:spPr bwMode="auto">
          <a:xfrm>
            <a:off x="914400" y="4953000"/>
            <a:ext cx="8138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Parent 1:</a:t>
            </a:r>
          </a:p>
        </p:txBody>
      </p:sp>
      <p:sp>
        <p:nvSpPr>
          <p:cNvPr id="75" name="Rectangle 55"/>
          <p:cNvSpPr>
            <a:spLocks noChangeArrowheads="1"/>
          </p:cNvSpPr>
          <p:nvPr/>
        </p:nvSpPr>
        <p:spPr bwMode="auto">
          <a:xfrm>
            <a:off x="990600" y="5257800"/>
            <a:ext cx="8138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Parent 2:</a:t>
            </a:r>
          </a:p>
        </p:txBody>
      </p:sp>
      <p:sp>
        <p:nvSpPr>
          <p:cNvPr id="76" name="Rectangle 56"/>
          <p:cNvSpPr>
            <a:spLocks noChangeArrowheads="1"/>
          </p:cNvSpPr>
          <p:nvPr/>
        </p:nvSpPr>
        <p:spPr bwMode="auto">
          <a:xfrm>
            <a:off x="851079" y="5666601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Offspring 1:</a:t>
            </a:r>
          </a:p>
        </p:txBody>
      </p:sp>
      <p:sp>
        <p:nvSpPr>
          <p:cNvPr id="77" name="Rectangle 57"/>
          <p:cNvSpPr>
            <a:spLocks noChangeArrowheads="1"/>
          </p:cNvSpPr>
          <p:nvPr/>
        </p:nvSpPr>
        <p:spPr bwMode="auto">
          <a:xfrm>
            <a:off x="838200" y="6019800"/>
            <a:ext cx="9941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Offspring 2:</a:t>
            </a:r>
          </a:p>
        </p:txBody>
      </p:sp>
      <p:graphicFrame>
        <p:nvGraphicFramePr>
          <p:cNvPr id="78" name="Group 112"/>
          <p:cNvGraphicFramePr>
            <a:graphicFrameLocks noGrp="1"/>
          </p:cNvGraphicFramePr>
          <p:nvPr/>
        </p:nvGraphicFramePr>
        <p:xfrm>
          <a:off x="2057400" y="5709107"/>
          <a:ext cx="3679821" cy="259080"/>
        </p:xfrm>
        <a:graphic>
          <a:graphicData uri="http://schemas.openxmlformats.org/drawingml/2006/table">
            <a:tbl>
              <a:tblPr/>
              <a:tblGrid>
                <a:gridCol w="408869"/>
                <a:gridCol w="408869"/>
                <a:gridCol w="408869"/>
                <a:gridCol w="408869"/>
                <a:gridCol w="408869"/>
                <a:gridCol w="408869"/>
                <a:gridCol w="408869"/>
                <a:gridCol w="408869"/>
                <a:gridCol w="408869"/>
              </a:tblGrid>
              <a:tr h="242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Object 80"/>
          <p:cNvGraphicFramePr>
            <a:graphicFrameLocks noChangeAspect="1"/>
          </p:cNvGraphicFramePr>
          <p:nvPr/>
        </p:nvGraphicFramePr>
        <p:xfrm>
          <a:off x="6013163" y="5541718"/>
          <a:ext cx="2861279" cy="200025"/>
        </p:xfrm>
        <a:graphic>
          <a:graphicData uri="http://schemas.openxmlformats.org/presentationml/2006/ole">
            <p:oleObj spid="_x0000_s3087" name="Equation" r:id="rId7" imgW="2908080" imgH="203040" progId="Equation.3">
              <p:embed/>
            </p:oleObj>
          </a:graphicData>
        </a:graphic>
      </p:graphicFrame>
      <p:graphicFrame>
        <p:nvGraphicFramePr>
          <p:cNvPr id="80" name="Group 113"/>
          <p:cNvGraphicFramePr>
            <a:graphicFrameLocks noGrp="1"/>
          </p:cNvGraphicFramePr>
          <p:nvPr/>
        </p:nvGraphicFramePr>
        <p:xfrm>
          <a:off x="2055632" y="6049963"/>
          <a:ext cx="3681589" cy="274637"/>
        </p:xfrm>
        <a:graphic>
          <a:graphicData uri="http://schemas.openxmlformats.org/drawingml/2006/table">
            <a:tbl>
              <a:tblPr/>
              <a:tblGrid>
                <a:gridCol w="409065"/>
                <a:gridCol w="409066"/>
                <a:gridCol w="409065"/>
                <a:gridCol w="409066"/>
                <a:gridCol w="409065"/>
                <a:gridCol w="409066"/>
                <a:gridCol w="409065"/>
                <a:gridCol w="409066"/>
                <a:gridCol w="409065"/>
              </a:tblGrid>
              <a:tr h="274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Arial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Object 114"/>
          <p:cNvGraphicFramePr>
            <a:graphicFrameLocks noChangeAspect="1"/>
          </p:cNvGraphicFramePr>
          <p:nvPr/>
        </p:nvGraphicFramePr>
        <p:xfrm>
          <a:off x="6019800" y="5770318"/>
          <a:ext cx="2857499" cy="197097"/>
        </p:xfrm>
        <a:graphic>
          <a:graphicData uri="http://schemas.openxmlformats.org/presentationml/2006/ole">
            <p:oleObj spid="_x0000_s3089" name="Equation" r:id="rId8" imgW="2908080" imgH="203040" progId="Equation.3">
              <p:embed/>
            </p:oleObj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6019800" y="6067423"/>
          <a:ext cx="2819400" cy="228600"/>
        </p:xfrm>
        <a:graphic>
          <a:graphicData uri="http://schemas.openxmlformats.org/presentationml/2006/ole">
            <p:oleObj spid="_x0000_s3091" name="Equation" r:id="rId9" imgW="2908080" imgH="203040" progId="Equation.3">
              <p:embed/>
            </p:oleObj>
          </a:graphicData>
        </a:graphic>
      </p:graphicFrame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6019800" y="6334126"/>
          <a:ext cx="2825750" cy="200025"/>
        </p:xfrm>
        <a:graphic>
          <a:graphicData uri="http://schemas.openxmlformats.org/presentationml/2006/ole">
            <p:oleObj spid="_x0000_s3092" name="Equation" r:id="rId10" imgW="2908080" imgH="203040" progId="Equation.3">
              <p:embed/>
            </p:oleObj>
          </a:graphicData>
        </a:graphic>
      </p:graphicFrame>
      <p:sp>
        <p:nvSpPr>
          <p:cNvPr id="86" name="Up Arrow 85"/>
          <p:cNvSpPr/>
          <p:nvPr/>
        </p:nvSpPr>
        <p:spPr>
          <a:xfrm rot="18066080">
            <a:off x="5868450" y="6138939"/>
            <a:ext cx="59130" cy="24286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Up Arrow 86"/>
          <p:cNvSpPr/>
          <p:nvPr/>
        </p:nvSpPr>
        <p:spPr>
          <a:xfrm rot="14372733">
            <a:off x="5858787" y="5693622"/>
            <a:ext cx="65688" cy="242860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74" grpId="0"/>
      <p:bldP spid="75" grpId="0"/>
      <p:bldP spid="76" grpId="0"/>
      <p:bldP spid="77" grpId="0"/>
      <p:bldP spid="86" grpId="0" animBg="1"/>
      <p:bldP spid="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Solving a Problem using GA</a:t>
            </a:r>
            <a:br>
              <a:rPr lang="en-US" dirty="0" smtClean="0"/>
            </a:br>
            <a:r>
              <a:rPr lang="en-US" dirty="0" smtClean="0"/>
              <a:t>Step 2: GA Operators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155700"/>
            <a:ext cx="8077200" cy="5168900"/>
          </a:xfrm>
        </p:spPr>
        <p:txBody>
          <a:bodyPr>
            <a:normAutofit/>
          </a:bodyPr>
          <a:lstStyle>
            <a:extLst/>
          </a:lstStyle>
          <a:p>
            <a:r>
              <a:rPr lang="en-US" sz="1700" dirty="0" smtClean="0"/>
              <a:t>Mutation:</a:t>
            </a:r>
          </a:p>
          <a:p>
            <a:pPr lvl="1"/>
            <a:r>
              <a:rPr lang="en-US" sz="1700" dirty="0" smtClean="0"/>
              <a:t>Example:</a:t>
            </a:r>
          </a:p>
          <a:p>
            <a:endParaRPr lang="en-US" sz="1700" dirty="0" smtClean="0"/>
          </a:p>
          <a:p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pPr marL="342900" lvl="1" indent="-342900">
              <a:buFontTx/>
              <a:buChar char="•"/>
            </a:pPr>
            <a:r>
              <a:rPr lang="en-US" sz="1700" dirty="0" smtClean="0"/>
              <a:t>Example</a:t>
            </a:r>
            <a:r>
              <a:rPr lang="en-US" sz="1700" dirty="0" smtClean="0">
                <a:sym typeface="Wingdings" pitchFamily="2" charset="2"/>
              </a:rPr>
              <a:t>( Order Changing Mutation):</a:t>
            </a:r>
          </a:p>
          <a:p>
            <a:pPr marL="742950" lvl="2" indent="-342900"/>
            <a:r>
              <a:rPr lang="en-US" altLang="zh-CN" sz="1800" dirty="0" smtClean="0">
                <a:ea typeface="SimSun" pitchFamily="2" charset="-122"/>
              </a:rPr>
              <a:t>two numbers are selected and exchanged</a:t>
            </a:r>
            <a:endParaRPr lang="en-US" sz="1700" dirty="0" smtClean="0">
              <a:sym typeface="Wingdings" pitchFamily="2" charset="2"/>
            </a:endParaRPr>
          </a:p>
          <a:p>
            <a:pPr marL="342900" lvl="1" indent="-342900">
              <a:buFontTx/>
              <a:buChar char="•"/>
            </a:pP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pPr marL="342900" lvl="1" indent="-342900">
              <a:buFontTx/>
              <a:buChar char="•"/>
            </a:pPr>
            <a:r>
              <a:rPr lang="en-US" sz="1700" dirty="0" smtClean="0"/>
              <a:t>Example(Adding Mutation)</a:t>
            </a:r>
          </a:p>
          <a:p>
            <a:pPr marL="742950" lvl="2" indent="-342900"/>
            <a:r>
              <a:rPr lang="en-US" altLang="zh-CN" sz="1800" dirty="0" smtClean="0">
                <a:ea typeface="SimSun" pitchFamily="2" charset="-122"/>
              </a:rPr>
              <a:t> a small number (for real value encoding) is added to (subtracted from) selected values </a:t>
            </a:r>
          </a:p>
          <a:p>
            <a:pPr marL="742950" lvl="2" indent="-342900"/>
            <a:endParaRPr lang="en-US" sz="1700" dirty="0" smtClean="0"/>
          </a:p>
          <a:p>
            <a:pPr marL="342900" lvl="1" indent="-342900">
              <a:buFontTx/>
              <a:buChar char="•"/>
            </a:pP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</p:txBody>
      </p:sp>
      <p:sp>
        <p:nvSpPr>
          <p:cNvPr id="51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19200" y="1524000"/>
            <a:ext cx="6781800" cy="1009710"/>
            <a:chOff x="1219200" y="1524000"/>
            <a:chExt cx="6781800" cy="1009710"/>
          </a:xfrm>
        </p:grpSpPr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089150" y="2133600"/>
              <a:ext cx="16002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" charset="0"/>
                </a:rPr>
                <a:t>1010000000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219200" y="2133600"/>
              <a:ext cx="9461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 smtClean="0">
                  <a:latin typeface="Times" charset="0"/>
                </a:rPr>
                <a:t>Parent</a:t>
              </a:r>
              <a:endParaRPr lang="en-GB" sz="1600" dirty="0">
                <a:latin typeface="Times" charset="0"/>
              </a:endParaRP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4997450" y="2163346"/>
              <a:ext cx="1174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 smtClean="0">
                  <a:latin typeface="Times" charset="0"/>
                </a:rPr>
                <a:t>Offspring</a:t>
              </a:r>
              <a:endParaRPr lang="en-GB" sz="1600" dirty="0">
                <a:latin typeface="Times" charset="0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4191000" y="2209800"/>
              <a:ext cx="457200" cy="2286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2279650" y="1876425"/>
              <a:ext cx="86995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dirty="0" smtClean="0">
                  <a:latin typeface="Times" charset="0"/>
                </a:rPr>
                <a:t>Random</a:t>
              </a:r>
              <a:endParaRPr lang="en-GB" sz="1200" dirty="0">
                <a:latin typeface="Times" charset="0"/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3157537" y="2181222"/>
              <a:ext cx="187325" cy="315913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6172200" y="2133600"/>
              <a:ext cx="16002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" charset="0"/>
                </a:rPr>
                <a:t>1010000100</a:t>
              </a:r>
              <a:endParaRPr lang="en-GB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" charset="0"/>
              </a:endParaRP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7242175" y="2184398"/>
              <a:ext cx="187325" cy="315913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 flipH="1">
              <a:off x="7315200" y="18288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6905625" y="1524000"/>
              <a:ext cx="10953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>
                  <a:latin typeface="+mj-lt"/>
                </a:rPr>
                <a:t>mutated</a:t>
              </a:r>
            </a:p>
          </p:txBody>
        </p:sp>
      </p:grp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354263" y="3505201"/>
            <a:ext cx="4275137" cy="36933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(</a:t>
            </a:r>
            <a:r>
              <a:rPr lang="en-US" altLang="zh-CN" dirty="0">
                <a:ea typeface="SimSun" pitchFamily="2" charset="-122"/>
              </a:rPr>
              <a:t>1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 3 4 5 6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8</a:t>
            </a:r>
            <a:r>
              <a:rPr lang="en-US" altLang="zh-CN" dirty="0">
                <a:ea typeface="SimSun" pitchFamily="2" charset="-122"/>
              </a:rPr>
              <a:t> 9 7) =&gt; (1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8</a:t>
            </a:r>
            <a:r>
              <a:rPr lang="en-US" altLang="zh-CN" dirty="0">
                <a:ea typeface="SimSun" pitchFamily="2" charset="-122"/>
              </a:rPr>
              <a:t> 3 4 5 6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 9 7) </a:t>
            </a:r>
            <a:endParaRPr lang="en-US" dirty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1219200" y="5334000"/>
            <a:ext cx="6705600" cy="36933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(</a:t>
            </a:r>
            <a:r>
              <a:rPr lang="en-US" altLang="zh-CN" dirty="0">
                <a:ea typeface="SimSun" pitchFamily="2" charset="-122"/>
              </a:rPr>
              <a:t>1.29  5.68  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2.86</a:t>
            </a:r>
            <a:r>
              <a:rPr lang="en-US" altLang="zh-CN" dirty="0">
                <a:ea typeface="SimSun" pitchFamily="2" charset="-122"/>
              </a:rPr>
              <a:t>  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4.11</a:t>
            </a:r>
            <a:r>
              <a:rPr lang="en-US" altLang="zh-CN" dirty="0">
                <a:ea typeface="SimSun" pitchFamily="2" charset="-122"/>
              </a:rPr>
              <a:t>  5.55) =&gt; (1.29  5.68  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2.73</a:t>
            </a:r>
            <a:r>
              <a:rPr lang="en-US" altLang="zh-CN" dirty="0">
                <a:ea typeface="SimSun" pitchFamily="2" charset="-122"/>
              </a:rPr>
              <a:t>  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4.22</a:t>
            </a:r>
            <a:r>
              <a:rPr lang="en-US" altLang="zh-CN" dirty="0">
                <a:ea typeface="SimSun" pitchFamily="2" charset="-122"/>
              </a:rPr>
              <a:t>  5.55)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1143000"/>
          </a:xfrm>
        </p:spPr>
        <p:txBody>
          <a:bodyPr/>
          <a:lstStyle>
            <a:extLst/>
          </a:lstStyle>
          <a:p>
            <a:r>
              <a:rPr lang="en-US" dirty="0" smtClean="0"/>
              <a:t>Lecture Overview: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914400" y="1600200"/>
            <a:ext cx="7467600" cy="4572000"/>
          </a:xfrm>
        </p:spPr>
        <p:txBody>
          <a:bodyPr>
            <a:normAutofit/>
          </a:bodyPr>
          <a:lstStyle>
            <a:extLst/>
          </a:lstStyle>
          <a:p>
            <a:r>
              <a:rPr lang="en-US" sz="1600" dirty="0" smtClean="0"/>
              <a:t>Evolutionary optimization.</a:t>
            </a:r>
          </a:p>
          <a:p>
            <a:pPr lvl="1"/>
            <a:r>
              <a:rPr lang="en-US" sz="1600" dirty="0" smtClean="0"/>
              <a:t>What is EO in general.</a:t>
            </a:r>
          </a:p>
          <a:p>
            <a:r>
              <a:rPr lang="en-US" sz="1600" dirty="0" smtClean="0"/>
              <a:t>Genetic Algorithms.</a:t>
            </a:r>
          </a:p>
          <a:p>
            <a:pPr lvl="1"/>
            <a:r>
              <a:rPr lang="en-US" sz="1600" dirty="0" smtClean="0"/>
              <a:t>Overview of search methods.</a:t>
            </a:r>
          </a:p>
          <a:p>
            <a:pPr lvl="1"/>
            <a:r>
              <a:rPr lang="en-US" sz="1600" dirty="0" smtClean="0"/>
              <a:t>Some examples of evolutionary optimization for getting perception!</a:t>
            </a:r>
          </a:p>
          <a:p>
            <a:pPr lvl="1"/>
            <a:r>
              <a:rPr lang="en-US" sz="1600" dirty="0" smtClean="0"/>
              <a:t>Brief history of Digital Genetics.</a:t>
            </a:r>
          </a:p>
          <a:p>
            <a:pPr lvl="1"/>
            <a:r>
              <a:rPr lang="en-US" sz="1600" dirty="0" smtClean="0"/>
              <a:t>Introducing genetic algorithm members.</a:t>
            </a:r>
          </a:p>
          <a:p>
            <a:r>
              <a:rPr lang="en-US" sz="1600" dirty="0" smtClean="0"/>
              <a:t>Steps for solving a problem using genetic algorithm, a detailed view.</a:t>
            </a:r>
          </a:p>
          <a:p>
            <a:r>
              <a:rPr lang="en-US" sz="1600" dirty="0" smtClean="0"/>
              <a:t>A review on genetic algorithm.</a:t>
            </a:r>
          </a:p>
          <a:p>
            <a:r>
              <a:rPr lang="en-US" sz="1600" dirty="0" smtClean="0"/>
              <a:t>Introducing applications of GA.</a:t>
            </a:r>
          </a:p>
          <a:p>
            <a:r>
              <a:rPr lang="en-US" sz="1600" dirty="0" smtClean="0"/>
              <a:t>Some examples: </a:t>
            </a:r>
          </a:p>
          <a:p>
            <a:pPr lvl="1"/>
            <a:r>
              <a:rPr lang="en-US" sz="1600" dirty="0" smtClean="0"/>
              <a:t>Optimizing a one-variable function.</a:t>
            </a:r>
          </a:p>
          <a:p>
            <a:pPr lvl="1"/>
            <a:r>
              <a:rPr lang="en-US" sz="1600" dirty="0" smtClean="0"/>
              <a:t>Optimizing a two-variable function.</a:t>
            </a:r>
          </a:p>
          <a:p>
            <a:pPr lvl="1"/>
            <a:r>
              <a:rPr lang="en-US" sz="1600" dirty="0" smtClean="0"/>
              <a:t>Traveling Salesman problem(TSP).</a:t>
            </a:r>
          </a:p>
          <a:p>
            <a:pPr lvl="1"/>
            <a:r>
              <a:rPr lang="en-US" sz="1600" dirty="0" smtClean="0"/>
              <a:t>Evolving hardware using GA.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Solving a Problem using GA</a:t>
            </a:r>
            <a:br>
              <a:rPr lang="en-US" dirty="0" smtClean="0"/>
            </a:br>
            <a:r>
              <a:rPr lang="en-US" dirty="0" smtClean="0"/>
              <a:t>Step 3: Start Optimization!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4343400"/>
          </a:xfrm>
        </p:spPr>
        <p:txBody>
          <a:bodyPr>
            <a:normAutofit/>
          </a:bodyPr>
          <a:lstStyle>
            <a:extLst/>
          </a:lstStyle>
          <a:p>
            <a:r>
              <a:rPr lang="en-US" sz="1700" dirty="0" smtClean="0"/>
              <a:t>Lets have a look on optimization process: </a:t>
            </a:r>
          </a:p>
          <a:p>
            <a:pPr>
              <a:buNone/>
            </a:pPr>
            <a:endParaRPr lang="en-US" sz="1700" dirty="0" smtClean="0"/>
          </a:p>
          <a:p>
            <a:pPr marL="800100" lvl="1" indent="-342900">
              <a:buNone/>
            </a:pPr>
            <a:r>
              <a:rPr lang="en-US" sz="1700" dirty="0" smtClean="0"/>
              <a:t>A random </a:t>
            </a:r>
            <a:r>
              <a:rPr lang="en-US" sz="1700" dirty="0" smtClean="0">
                <a:solidFill>
                  <a:srgbClr val="FFFF00"/>
                </a:solidFill>
              </a:rPr>
              <a:t>population</a:t>
            </a:r>
            <a:r>
              <a:rPr lang="en-US" sz="1700" dirty="0" smtClean="0"/>
              <a:t> of chromosomes are generated.(</a:t>
            </a:r>
            <a:r>
              <a:rPr lang="en-US" sz="1700" dirty="0" smtClean="0">
                <a:solidFill>
                  <a:srgbClr val="FFFF00"/>
                </a:solidFill>
              </a:rPr>
              <a:t>Initial Population</a:t>
            </a:r>
            <a:r>
              <a:rPr lang="en-US" sz="1700" dirty="0" smtClean="0"/>
              <a:t>)</a:t>
            </a:r>
          </a:p>
          <a:p>
            <a:pPr marL="800100" lvl="1" indent="-342900">
              <a:buNone/>
            </a:pPr>
            <a:r>
              <a:rPr lang="en-US" sz="1700" dirty="0" smtClean="0"/>
              <a:t>Repeat {</a:t>
            </a:r>
          </a:p>
          <a:p>
            <a:pPr marL="1200150" lvl="2" indent="-342900">
              <a:buNone/>
            </a:pPr>
            <a:r>
              <a:rPr lang="en-US" sz="1700" dirty="0" smtClean="0"/>
              <a:t>The </a:t>
            </a:r>
            <a:r>
              <a:rPr lang="en-US" sz="1700" dirty="0" smtClean="0">
                <a:solidFill>
                  <a:srgbClr val="FFFF00"/>
                </a:solidFill>
              </a:rPr>
              <a:t>fitness function </a:t>
            </a:r>
            <a:r>
              <a:rPr lang="en-US" sz="1700" dirty="0" smtClean="0"/>
              <a:t>is applied to each chromosome.(</a:t>
            </a:r>
            <a:r>
              <a:rPr lang="en-US" sz="1700" dirty="0" smtClean="0">
                <a:solidFill>
                  <a:srgbClr val="FFFF00"/>
                </a:solidFill>
              </a:rPr>
              <a:t>Evaluation</a:t>
            </a:r>
            <a:r>
              <a:rPr lang="en-US" sz="1700" dirty="0" smtClean="0"/>
              <a:t>)</a:t>
            </a:r>
          </a:p>
          <a:p>
            <a:pPr marL="1200150" lvl="2" indent="-342900">
              <a:buNone/>
            </a:pPr>
            <a:r>
              <a:rPr lang="en-US" sz="1700" dirty="0" smtClean="0">
                <a:solidFill>
                  <a:srgbClr val="FFFF00"/>
                </a:solidFill>
              </a:rPr>
              <a:t>Selection</a:t>
            </a:r>
            <a:r>
              <a:rPr lang="en-US" sz="1700" dirty="0" smtClean="0"/>
              <a:t> is applied in a favorable manner.(</a:t>
            </a:r>
            <a:r>
              <a:rPr lang="en-US" sz="1700" dirty="0" smtClean="0">
                <a:solidFill>
                  <a:srgbClr val="FFFF00"/>
                </a:solidFill>
              </a:rPr>
              <a:t>Selection</a:t>
            </a:r>
            <a:r>
              <a:rPr lang="en-US" sz="1700" dirty="0" smtClean="0"/>
              <a:t>)</a:t>
            </a:r>
          </a:p>
          <a:p>
            <a:pPr marL="1200150" lvl="2" indent="-342900">
              <a:buNone/>
            </a:pPr>
            <a:r>
              <a:rPr lang="en-US" sz="1700" dirty="0" smtClean="0">
                <a:solidFill>
                  <a:srgbClr val="FFFF00"/>
                </a:solidFill>
              </a:rPr>
              <a:t>Crossover</a:t>
            </a:r>
            <a:r>
              <a:rPr lang="en-US" sz="1700" dirty="0" smtClean="0"/>
              <a:t> is applied on pairs to generate new population.</a:t>
            </a:r>
          </a:p>
          <a:p>
            <a:pPr marL="1200150" lvl="2" indent="-342900">
              <a:buNone/>
            </a:pPr>
            <a:r>
              <a:rPr lang="en-US" sz="1700" dirty="0" smtClean="0"/>
              <a:t> </a:t>
            </a:r>
            <a:r>
              <a:rPr lang="en-US" sz="1700" dirty="0" smtClean="0">
                <a:solidFill>
                  <a:srgbClr val="FFFF00"/>
                </a:solidFill>
              </a:rPr>
              <a:t>Mutation</a:t>
            </a:r>
            <a:r>
              <a:rPr lang="en-US" sz="1700" dirty="0" smtClean="0"/>
              <a:t> is applied to some offspring. </a:t>
            </a:r>
          </a:p>
          <a:p>
            <a:pPr marL="1200150" lvl="2" indent="-342900">
              <a:buNone/>
            </a:pPr>
            <a:r>
              <a:rPr lang="en-US" sz="1700" dirty="0" smtClean="0"/>
              <a:t>}</a:t>
            </a:r>
          </a:p>
          <a:p>
            <a:pPr marL="1200150" lvl="2" indent="-342900">
              <a:buNone/>
            </a:pPr>
            <a:endParaRPr lang="en-US" sz="1700" dirty="0" smtClean="0"/>
          </a:p>
          <a:p>
            <a:r>
              <a:rPr lang="en-US" sz="1700" dirty="0" smtClean="0"/>
              <a:t>Generating Initial Generation:</a:t>
            </a:r>
          </a:p>
          <a:p>
            <a:pPr lvl="1"/>
            <a:r>
              <a:rPr lang="en-US" sz="1700" dirty="0" smtClean="0"/>
              <a:t>Most of time it’s random</a:t>
            </a:r>
          </a:p>
          <a:p>
            <a:pPr lvl="1"/>
            <a:r>
              <a:rPr lang="en-US" sz="1700" dirty="0" smtClean="0"/>
              <a:t>Initial population must be diverse</a:t>
            </a:r>
          </a:p>
          <a:p>
            <a:pPr>
              <a:buNone/>
            </a:pPr>
            <a:endParaRPr lang="en-US" sz="1700" dirty="0" smtClean="0"/>
          </a:p>
          <a:p>
            <a:pPr marL="342900" lvl="1" indent="-342900">
              <a:buFontTx/>
              <a:buChar char="•"/>
            </a:pP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</p:txBody>
      </p:sp>
      <p:sp>
        <p:nvSpPr>
          <p:cNvPr id="51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Solving a Problem using GA</a:t>
            </a:r>
            <a:br>
              <a:rPr lang="en-US" dirty="0" smtClean="0"/>
            </a:br>
            <a:r>
              <a:rPr lang="en-US" dirty="0" smtClean="0"/>
              <a:t>Step 3: Selection(Reproduction)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003300"/>
            <a:ext cx="8458200" cy="5168900"/>
          </a:xfrm>
        </p:spPr>
        <p:txBody>
          <a:bodyPr>
            <a:normAutofit/>
          </a:bodyPr>
          <a:lstStyle>
            <a:extLst/>
          </a:lstStyle>
          <a:p>
            <a:pPr marL="342900" lvl="1" indent="-342900">
              <a:buFontTx/>
              <a:buChar char="•"/>
            </a:pPr>
            <a:r>
              <a:rPr lang="en-US" sz="1400" dirty="0" smtClean="0"/>
              <a:t>New generation is produced based on generation’s fitness value.</a:t>
            </a:r>
          </a:p>
          <a:p>
            <a:r>
              <a:rPr lang="en-US" sz="1400" dirty="0" smtClean="0"/>
              <a:t>Must make sure that </a:t>
            </a:r>
            <a:r>
              <a:rPr lang="en-US" sz="1400" dirty="0" smtClean="0">
                <a:solidFill>
                  <a:srgbClr val="FFFF00"/>
                </a:solidFill>
              </a:rPr>
              <a:t>fittest chromoso</a:t>
            </a:r>
            <a:r>
              <a:rPr lang="en-US" sz="1400" dirty="0" smtClean="0"/>
              <a:t>mes are propagated to the next generation.</a:t>
            </a:r>
          </a:p>
          <a:p>
            <a:r>
              <a:rPr lang="en-US" sz="1400" dirty="0" smtClean="0"/>
              <a:t>One popular selection: </a:t>
            </a:r>
            <a:r>
              <a:rPr lang="en-US" sz="1400" dirty="0" smtClean="0">
                <a:solidFill>
                  <a:srgbClr val="FFFF00"/>
                </a:solidFill>
              </a:rPr>
              <a:t>Roulette-wheel selection method:</a:t>
            </a:r>
          </a:p>
          <a:p>
            <a:pPr lvl="1"/>
            <a:r>
              <a:rPr lang="en-US" sz="1400" dirty="0" smtClean="0"/>
              <a:t>Every individual  has a probability(chance) to be selected proportional </a:t>
            </a:r>
            <a:r>
              <a:rPr lang="en-US" sz="1400" b="1" dirty="0" err="1" smtClean="0"/>
              <a:t>proportional</a:t>
            </a:r>
            <a:r>
              <a:rPr lang="en-US" sz="1400" b="1" dirty="0" smtClean="0"/>
              <a:t> </a:t>
            </a:r>
            <a:r>
              <a:rPr lang="en-US" sz="1400" dirty="0" smtClean="0"/>
              <a:t>to its fitness value. </a:t>
            </a:r>
          </a:p>
          <a:p>
            <a:pPr lvl="1"/>
            <a:r>
              <a:rPr lang="en-US" sz="1400" dirty="0" smtClean="0"/>
              <a:t>So better individuals(more fitted individuals) have more chance to be selected! </a:t>
            </a:r>
          </a:p>
          <a:p>
            <a:pPr lvl="1"/>
            <a:r>
              <a:rPr lang="en-US" sz="1400" dirty="0" smtClean="0"/>
              <a:t>Even less fitted solutions have chance to be selected ! </a:t>
            </a:r>
          </a:p>
          <a:p>
            <a:pPr lvl="2"/>
            <a:r>
              <a:rPr lang="en-US" sz="1400" dirty="0" smtClean="0"/>
              <a:t>This is a good characteristic ! </a:t>
            </a:r>
          </a:p>
          <a:p>
            <a:pPr lvl="2"/>
            <a:r>
              <a:rPr lang="en-US" sz="1400" dirty="0" smtClean="0"/>
              <a:t>Causes more diversity on population.  </a:t>
            </a:r>
          </a:p>
          <a:p>
            <a:pPr lvl="2"/>
            <a:r>
              <a:rPr lang="en-US" sz="1400" dirty="0" smtClean="0"/>
              <a:t>As a result algorithm avoids of trapping in local minimum.</a:t>
            </a: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endParaRPr lang="en-US" sz="1400" dirty="0" smtClean="0">
              <a:solidFill>
                <a:srgbClr val="FFFF00"/>
              </a:solidFill>
            </a:endParaRPr>
          </a:p>
          <a:p>
            <a:pPr lvl="1"/>
            <a:endParaRPr lang="en-US" sz="1400" dirty="0" smtClean="0"/>
          </a:p>
          <a:p>
            <a:pPr marL="342900" lvl="1" indent="-342900">
              <a:buFontTx/>
              <a:buChar char="•"/>
            </a:pP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51" name="Rectangle 25"/>
          <p:cNvSpPr txBox="1">
            <a:spLocks/>
          </p:cNvSpPr>
          <p:nvPr/>
        </p:nvSpPr>
        <p:spPr>
          <a:xfrm>
            <a:off x="2362200" y="6477000"/>
            <a:ext cx="52578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lvl="0" indent="-342900" algn="ctr">
              <a:spcBef>
                <a:spcPct val="20000"/>
              </a:spcBef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[http://www.edc.ncl.ac.uk/assets/hilite_graphics/rhjan07g02.png]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581400"/>
            <a:ext cx="3167270" cy="291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Solving a Problem using GA</a:t>
            </a:r>
            <a:br>
              <a:rPr lang="en-US" dirty="0" smtClean="0"/>
            </a:br>
            <a:r>
              <a:rPr lang="en-US" dirty="0" smtClean="0"/>
              <a:t>A Review on Algorithm:</a:t>
            </a:r>
            <a:endParaRPr lang="en-US" dirty="0"/>
          </a:p>
        </p:txBody>
      </p:sp>
      <p:sp>
        <p:nvSpPr>
          <p:cNvPr id="51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A.Dix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M.Sifalakis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057400"/>
            <a:ext cx="42386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Review on </a:t>
            </a:r>
            <a:r>
              <a:rPr lang="en-US" dirty="0" smtClean="0"/>
              <a:t>Characteristics:</a:t>
            </a:r>
            <a:endParaRPr lang="en-US" dirty="0"/>
          </a:p>
        </p:txBody>
      </p:sp>
      <p:sp>
        <p:nvSpPr>
          <p:cNvPr id="51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71600"/>
            <a:ext cx="7924800" cy="4221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Stochastic</a:t>
            </a:r>
          </a:p>
          <a:p>
            <a:r>
              <a:rPr lang="en-US" sz="2800" dirty="0" smtClean="0"/>
              <a:t>Used for -&gt; hard problems</a:t>
            </a:r>
          </a:p>
          <a:p>
            <a:r>
              <a:rPr lang="en-US" sz="2800" dirty="0" smtClean="0"/>
              <a:t>Maintains -&gt; population</a:t>
            </a:r>
          </a:p>
          <a:p>
            <a:r>
              <a:rPr lang="en-US" sz="2800" dirty="0" smtClean="0"/>
              <a:t>Every Solution -&gt; chromosome </a:t>
            </a:r>
          </a:p>
          <a:p>
            <a:r>
              <a:rPr lang="en-US" sz="2800" dirty="0" smtClean="0"/>
              <a:t>Reproduction -&gt; new population </a:t>
            </a:r>
          </a:p>
          <a:p>
            <a:r>
              <a:rPr lang="en-US" sz="2800" dirty="0" smtClean="0"/>
              <a:t>Better solutions -&gt; more chance of survival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5562600" cy="10668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Let see an examples!:      one variable function(Slide1)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4830763"/>
          </a:xfrm>
        </p:spPr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Optimizing a one variable function: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The goal is to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Because function is determined explicitly its possible to determine maximum of function by gradient: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Numerical result: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917700" y="1676400"/>
          <a:ext cx="2372328" cy="311060"/>
        </p:xfrm>
        <a:graphic>
          <a:graphicData uri="http://schemas.openxmlformats.org/presentationml/2006/ole">
            <p:oleObj spid="_x0000_s7170" name="Equation" r:id="rId4" imgW="1549080" imgH="203040" progId="Equation.3">
              <p:embed/>
            </p:oleObj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1190625"/>
            <a:ext cx="2700406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276600" y="2112963"/>
          <a:ext cx="1600200" cy="554037"/>
        </p:xfrm>
        <a:graphic>
          <a:graphicData uri="http://schemas.openxmlformats.org/presentationml/2006/ole">
            <p:oleObj spid="_x0000_s7171" name="Equation" r:id="rId6" imgW="838080" imgH="33012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2362200" y="4059237"/>
          <a:ext cx="3983038" cy="741363"/>
        </p:xfrm>
        <a:graphic>
          <a:graphicData uri="http://schemas.openxmlformats.org/presentationml/2006/ole">
            <p:oleObj spid="_x0000_s7172" name="Equation" r:id="rId7" imgW="2450880" imgH="45720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352800" y="5029200"/>
          <a:ext cx="3330575" cy="1098550"/>
        </p:xfrm>
        <a:graphic>
          <a:graphicData uri="http://schemas.openxmlformats.org/presentationml/2006/ole">
            <p:oleObj spid="_x0000_s7173" name="Equation" r:id="rId8" imgW="2463480" imgH="812520" progId="Equation.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3422650" y="2690813"/>
          <a:ext cx="1308100" cy="488950"/>
        </p:xfrm>
        <a:graphic>
          <a:graphicData uri="http://schemas.openxmlformats.org/presentationml/2006/ole">
            <p:oleObj spid="_x0000_s7174" name="Equation" r:id="rId9" imgW="685800" imgH="29196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152400"/>
            <a:ext cx="5562600" cy="10668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Let see an examples!:      one variable function(Slide2)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4830763"/>
          </a:xfrm>
        </p:spPr>
        <p:txBody>
          <a:bodyPr>
            <a:normAutofit/>
          </a:bodyPr>
          <a:lstStyle>
            <a:extLst/>
          </a:lstStyle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8"/>
          <p:cNvSpPr txBox="1">
            <a:spLocks/>
          </p:cNvSpPr>
          <p:nvPr/>
        </p:nvSpPr>
        <p:spPr>
          <a:xfrm>
            <a:off x="381000" y="1104900"/>
            <a:ext cx="8153400" cy="50292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400" kern="0" dirty="0" smtClean="0"/>
              <a:t>Lets again review: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/>
              <a:t>What we exactly need to find maximum of a one variable function: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kern="0" dirty="0" smtClean="0"/>
              <a:t>Find a proper encoding for solutions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kern="0" dirty="0" smtClean="0"/>
              <a:t>A proper GA operator algorithms(Mutation and Crossover).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kern="0" dirty="0" smtClean="0"/>
              <a:t>A proper selection method.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kern="0" dirty="0" smtClean="0"/>
              <a:t>Now we are going to discuss each one: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kern="0" dirty="0" smtClean="0"/>
              <a:t>Encoding: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kern="0" dirty="0" smtClean="0"/>
              <a:t>Goal to encode real numbers [-1,2] using binary string:  111010….01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kern="0" dirty="0" smtClean="0"/>
              <a:t>I assume this corresponding:</a:t>
            </a:r>
          </a:p>
          <a:p>
            <a:pPr marL="800100" lvl="1" indent="-342900">
              <a:spcBef>
                <a:spcPct val="20000"/>
              </a:spcBef>
            </a:pPr>
            <a:endParaRPr lang="en-US" sz="1400" kern="0" dirty="0" smtClean="0"/>
          </a:p>
          <a:p>
            <a:pPr marL="800100" lvl="1" indent="-342900">
              <a:spcBef>
                <a:spcPct val="20000"/>
              </a:spcBef>
            </a:pPr>
            <a:r>
              <a:rPr lang="en-US" sz="1400" kern="0" dirty="0" smtClean="0"/>
              <a:t>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kern="0" dirty="0" smtClean="0"/>
              <a:t>The length of chromosome depends on required precision.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kern="0" dirty="0" smtClean="0"/>
              <a:t>If I need N digit of accuracy in real numbers space: (Say N is 6)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kern="0" dirty="0" smtClean="0"/>
              <a:t>If I don’t care decimal point, I have: 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400" kern="0" dirty="0" smtClean="0"/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kern="0" dirty="0" smtClean="0"/>
              <a:t>So by having a 22-digit length string it is possible  to compute a rang of real numbers with 6-precision, specifically [-1,2]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kern="0" dirty="0" smtClean="0"/>
              <a:t>For finding corresponding real number from binary string, if chromosome is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400" kern="0" dirty="0" smtClean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657600" y="3238500"/>
            <a:ext cx="2590800" cy="723900"/>
            <a:chOff x="4343400" y="3810000"/>
            <a:chExt cx="2895600" cy="826532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343400" y="3810000"/>
              <a:ext cx="1066800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dirty="0" smtClean="0">
                  <a:latin typeface="+mj-lt"/>
                </a:rPr>
                <a:t>000 ... 0</a:t>
              </a:r>
              <a:endParaRPr lang="en-GB" sz="1400" dirty="0">
                <a:latin typeface="+mj-lt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343400" y="4278868"/>
              <a:ext cx="1066800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dirty="0" smtClean="0">
                  <a:latin typeface="+mj-lt"/>
                </a:rPr>
                <a:t>111 ... 1</a:t>
              </a:r>
              <a:endParaRPr lang="en-GB" sz="1400" dirty="0">
                <a:latin typeface="+mj-lt"/>
              </a:endParaRPr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5562600" y="3886200"/>
              <a:ext cx="990600" cy="228600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-Right Arrow 18"/>
            <p:cNvSpPr/>
            <p:nvPr/>
          </p:nvSpPr>
          <p:spPr>
            <a:xfrm>
              <a:off x="5562600" y="4330700"/>
              <a:ext cx="990600" cy="228600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6705600" y="3821668"/>
              <a:ext cx="5334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dirty="0" smtClean="0">
                  <a:latin typeface="+mj-lt"/>
                </a:rPr>
                <a:t>-1</a:t>
              </a:r>
              <a:endParaRPr lang="en-GB" dirty="0">
                <a:latin typeface="+mj-lt"/>
              </a:endParaRPr>
            </a:p>
          </p:txBody>
        </p:sp>
        <p:sp>
          <p:nvSpPr>
            <p:cNvPr id="21" name="Text Box 8"/>
            <p:cNvSpPr txBox="1">
              <a:spLocks noChangeArrowheads="1"/>
            </p:cNvSpPr>
            <p:nvPr/>
          </p:nvSpPr>
          <p:spPr bwMode="auto">
            <a:xfrm>
              <a:off x="6705600" y="4267200"/>
              <a:ext cx="5334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dirty="0" smtClean="0">
                  <a:latin typeface="+mj-lt"/>
                </a:rPr>
                <a:t>2</a:t>
              </a:r>
              <a:endParaRPr lang="en-GB" dirty="0">
                <a:latin typeface="+mj-lt"/>
              </a:endParaRPr>
            </a:p>
          </p:txBody>
        </p:sp>
      </p:grp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895600" y="4733925"/>
          <a:ext cx="3835400" cy="257175"/>
        </p:xfrm>
        <a:graphic>
          <a:graphicData uri="http://schemas.openxmlformats.org/presentationml/2006/ole">
            <p:oleObj spid="_x0000_s6151" name="Equation" r:id="rId4" imgW="2616120" imgH="203040" progId="Equation.3">
              <p:embed/>
            </p:oleObj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7380922" y="5422900"/>
          <a:ext cx="1125538" cy="311150"/>
        </p:xfrm>
        <a:graphic>
          <a:graphicData uri="http://schemas.openxmlformats.org/presentationml/2006/ole">
            <p:oleObj spid="_x0000_s6153" name="Equation" r:id="rId5" imgW="825480" imgH="228600" progId="Equation.3">
              <p:embed/>
            </p:oleObj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3333347" y="5753100"/>
          <a:ext cx="1919691" cy="784225"/>
        </p:xfrm>
        <a:graphic>
          <a:graphicData uri="http://schemas.openxmlformats.org/presentationml/2006/ole">
            <p:oleObj spid="_x0000_s6155" name="Equation" r:id="rId6" imgW="1587240" imgH="64764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5562600" cy="10668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Let see an examples!:      one variable function(Slide3)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341437"/>
            <a:ext cx="8534400" cy="4830763"/>
          </a:xfrm>
        </p:spPr>
        <p:txBody>
          <a:bodyPr>
            <a:normAutofit/>
          </a:bodyPr>
          <a:lstStyle>
            <a:extLst/>
          </a:lstStyle>
          <a:p>
            <a:r>
              <a:rPr lang="en-US" sz="1800" dirty="0" smtClean="0"/>
              <a:t>Example of a chromosome: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For simplicity, we use simplest(one-point) </a:t>
            </a:r>
            <a:r>
              <a:rPr lang="en-US" sz="1600" dirty="0" smtClean="0">
                <a:solidFill>
                  <a:srgbClr val="FFFF00"/>
                </a:solidFill>
              </a:rPr>
              <a:t>crossover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FFFF00"/>
                </a:solidFill>
              </a:rPr>
              <a:t>mutation</a:t>
            </a:r>
            <a:r>
              <a:rPr lang="en-US" sz="1600" dirty="0" smtClean="0"/>
              <a:t> methods. </a:t>
            </a:r>
          </a:p>
          <a:p>
            <a:r>
              <a:rPr lang="en-US" sz="1600" dirty="0" smtClean="0"/>
              <a:t>Fitness Function:</a:t>
            </a:r>
          </a:p>
          <a:p>
            <a:pPr lvl="1"/>
            <a:r>
              <a:rPr lang="en-US" sz="1600" dirty="0" smtClean="0"/>
              <a:t>It is clear that a clear that a chromosome with higher f(x) is better! </a:t>
            </a:r>
          </a:p>
          <a:p>
            <a:pPr lvl="1"/>
            <a:r>
              <a:rPr lang="en-US" sz="1600" dirty="0" smtClean="0"/>
              <a:t>So we can assume that:                                  where x is real part of chromosome.</a:t>
            </a:r>
          </a:p>
          <a:p>
            <a:pPr lvl="1"/>
            <a:r>
              <a:rPr lang="en-US" sz="1600" dirty="0" err="1" smtClean="0"/>
              <a:t>E.g</a:t>
            </a:r>
            <a:r>
              <a:rPr lang="en-US" sz="1600" dirty="0" smtClean="0"/>
              <a:t>: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590800" y="1676400"/>
            <a:ext cx="38683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Chromosome</a:t>
            </a:r>
            <a:r>
              <a:rPr lang="en-US" sz="1600" dirty="0"/>
              <a:t>: 1000101110110101000111</a:t>
            </a: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2438400" y="2057400"/>
          <a:ext cx="4038600" cy="341308"/>
        </p:xfrm>
        <a:graphic>
          <a:graphicData uri="http://schemas.openxmlformats.org/presentationml/2006/ole">
            <p:oleObj spid="_x0000_s4111" name="Equation" r:id="rId4" imgW="2552400" imgH="215640" progId="Equation.3">
              <p:embed/>
            </p:oleObj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2717800" y="2438400"/>
          <a:ext cx="3530600" cy="544791"/>
        </p:xfrm>
        <a:graphic>
          <a:graphicData uri="http://schemas.openxmlformats.org/presentationml/2006/ole">
            <p:oleObj spid="_x0000_s4112" name="Equation" r:id="rId5" imgW="2552400" imgH="393480" progId="Equation.3">
              <p:embed/>
            </p:oleObj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3352800" y="4076700"/>
          <a:ext cx="1981200" cy="230187"/>
        </p:xfrm>
        <a:graphic>
          <a:graphicData uri="http://schemas.openxmlformats.org/presentationml/2006/ole">
            <p:oleObj spid="_x0000_s4115" name="Equation" r:id="rId6" imgW="1714320" imgH="203040" progId="Equation.3">
              <p:embed/>
            </p:oleObj>
          </a:graphicData>
        </a:graphic>
      </p:graphicFrame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2390775" y="4419600"/>
          <a:ext cx="4022725" cy="698500"/>
        </p:xfrm>
        <a:graphic>
          <a:graphicData uri="http://schemas.openxmlformats.org/presentationml/2006/ole">
            <p:oleObj spid="_x0000_s4116" name="Equation" r:id="rId7" imgW="4038480" imgH="685800" progId="Equation.3">
              <p:embed/>
            </p:oleObj>
          </a:graphicData>
        </a:graphic>
      </p:graphicFrame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3022600" y="5219700"/>
          <a:ext cx="2862263" cy="1003300"/>
        </p:xfrm>
        <a:graphic>
          <a:graphicData uri="http://schemas.openxmlformats.org/presentationml/2006/ole">
            <p:oleObj spid="_x0000_s4117" name="Equation" r:id="rId8" imgW="1955520" imgH="68580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5562600" cy="10668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Let see an examples!:      one variable function(Slide4)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341437"/>
            <a:ext cx="8534400" cy="4830763"/>
          </a:xfrm>
        </p:spPr>
        <p:txBody>
          <a:bodyPr>
            <a:normAutofit/>
          </a:bodyPr>
          <a:lstStyle>
            <a:extLst/>
          </a:lstStyle>
          <a:p>
            <a:r>
              <a:rPr lang="en-US" sz="1800" dirty="0" smtClean="0"/>
              <a:t>For simplicity, we use simplest(one-point) </a:t>
            </a:r>
            <a:r>
              <a:rPr lang="en-US" sz="1800" dirty="0" smtClean="0">
                <a:solidFill>
                  <a:srgbClr val="FFFF00"/>
                </a:solidFill>
              </a:rPr>
              <a:t>crossover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FFFF00"/>
                </a:solidFill>
              </a:rPr>
              <a:t>mutation</a:t>
            </a:r>
            <a:r>
              <a:rPr lang="en-US" sz="1800" dirty="0" smtClean="0"/>
              <a:t> methods. </a:t>
            </a:r>
          </a:p>
          <a:p>
            <a:r>
              <a:rPr lang="en-US" sz="1800" dirty="0" smtClean="0"/>
              <a:t>Mutation: </a:t>
            </a:r>
          </a:p>
          <a:p>
            <a:pPr lvl="1"/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Crossover: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905000" y="1752600"/>
            <a:ext cx="5475288" cy="630237"/>
            <a:chOff x="1905000" y="1884363"/>
            <a:chExt cx="5475288" cy="630237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1905000" y="1884363"/>
            <a:ext cx="5475288" cy="630237"/>
          </p:xfrm>
          <a:graphic>
            <a:graphicData uri="http://schemas.openxmlformats.org/presentationml/2006/ole">
              <p:oleObj spid="_x0000_s8199" name="Equation" r:id="rId4" imgW="3962160" imgH="457200" progId="Equation.3">
                <p:embed/>
              </p:oleObj>
            </a:graphicData>
          </a:graphic>
        </p:graphicFrame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781297" y="1909763"/>
              <a:ext cx="104778" cy="24288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22578" y="2212978"/>
              <a:ext cx="106363" cy="28098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3003550" y="2590800"/>
          <a:ext cx="2635250" cy="580683"/>
        </p:xfrm>
        <a:graphic>
          <a:graphicData uri="http://schemas.openxmlformats.org/presentationml/2006/ole">
            <p:oleObj spid="_x0000_s8200" name="Equation" r:id="rId5" imgW="2070000" imgH="457200" progId="Equation.3">
              <p:embed/>
            </p:oleObj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712787" y="3733800"/>
            <a:ext cx="7593013" cy="577850"/>
            <a:chOff x="712787" y="3733800"/>
            <a:chExt cx="7593013" cy="577850"/>
          </a:xfrm>
        </p:grpSpPr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712787" y="3733800"/>
            <a:ext cx="5091113" cy="576262"/>
          </p:xfrm>
          <a:graphic>
            <a:graphicData uri="http://schemas.openxmlformats.org/presentationml/2006/ole">
              <p:oleObj spid="_x0000_s8203" name="Equation" r:id="rId6" imgW="4038480" imgH="457200" progId="Equation.3">
                <p:embed/>
              </p:oleObj>
            </a:graphicData>
          </a:graphic>
        </p:graphicFrame>
        <p:graphicFrame>
          <p:nvGraphicFramePr>
            <p:cNvPr id="8204" name="Object 12"/>
            <p:cNvGraphicFramePr>
              <a:graphicFrameLocks noChangeAspect="1"/>
            </p:cNvGraphicFramePr>
            <p:nvPr/>
          </p:nvGraphicFramePr>
          <p:xfrm>
            <a:off x="5867400" y="3733800"/>
            <a:ext cx="2438400" cy="577850"/>
          </p:xfrm>
          <a:graphic>
            <a:graphicData uri="http://schemas.openxmlformats.org/presentationml/2006/ole">
              <p:oleObj spid="_x0000_s8204" name="Equation" r:id="rId7" imgW="1930320" imgH="457200" progId="Equation.3">
                <p:embed/>
              </p:oleObj>
            </a:graphicData>
          </a:graphic>
        </p:graphicFrame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1131887" y="4061460"/>
              <a:ext cx="457200" cy="1981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589087" y="4061461"/>
              <a:ext cx="1638300" cy="198119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1147127" y="3764281"/>
              <a:ext cx="457200" cy="1981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1604327" y="3764280"/>
              <a:ext cx="1699260" cy="198119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8937" y="5408249"/>
            <a:ext cx="7669576" cy="611551"/>
            <a:chOff x="748937" y="4868499"/>
            <a:chExt cx="7669576" cy="611551"/>
          </a:xfrm>
        </p:grpSpPr>
        <p:graphicFrame>
          <p:nvGraphicFramePr>
            <p:cNvPr id="8205" name="Object 13"/>
            <p:cNvGraphicFramePr>
              <a:graphicFrameLocks noChangeAspect="1"/>
            </p:cNvGraphicFramePr>
            <p:nvPr/>
          </p:nvGraphicFramePr>
          <p:xfrm>
            <a:off x="748937" y="4876800"/>
            <a:ext cx="5127625" cy="603250"/>
          </p:xfrm>
          <a:graphic>
            <a:graphicData uri="http://schemas.openxmlformats.org/presentationml/2006/ole">
              <p:oleObj spid="_x0000_s8205" name="Equation" r:id="rId8" imgW="4089240" imgH="482400" progId="Equation.3">
                <p:embed/>
              </p:oleObj>
            </a:graphicData>
          </a:graphic>
        </p:graphicFrame>
        <p:graphicFrame>
          <p:nvGraphicFramePr>
            <p:cNvPr id="8206" name="Object 14"/>
            <p:cNvGraphicFramePr>
              <a:graphicFrameLocks noChangeAspect="1"/>
            </p:cNvGraphicFramePr>
            <p:nvPr/>
          </p:nvGraphicFramePr>
          <p:xfrm>
            <a:off x="5916613" y="4868499"/>
            <a:ext cx="2501900" cy="604838"/>
          </p:xfrm>
          <a:graphic>
            <a:graphicData uri="http://schemas.openxmlformats.org/presentationml/2006/ole">
              <p:oleObj spid="_x0000_s8206" name="Equation" r:id="rId9" imgW="1993680" imgH="482400" progId="Equation.3">
                <p:embed/>
              </p:oleObj>
            </a:graphicData>
          </a:graphic>
        </p:graphicFrame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1226820" y="4922520"/>
              <a:ext cx="457200" cy="1981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1219200" y="5234940"/>
              <a:ext cx="457200" cy="1981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684020" y="4922521"/>
              <a:ext cx="1638300" cy="198119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1676400" y="5234940"/>
              <a:ext cx="1638300" cy="198119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6" name="Striped Right Arrow 35"/>
          <p:cNvSpPr/>
          <p:nvPr/>
        </p:nvSpPr>
        <p:spPr>
          <a:xfrm rot="5400000">
            <a:off x="1752600" y="4648200"/>
            <a:ext cx="762000" cy="457200"/>
          </a:xfrm>
          <a:prstGeom prst="stripedRightArrow">
            <a:avLst>
              <a:gd name="adj1" fmla="val 44444"/>
              <a:gd name="adj2" fmla="val 722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3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5562600" cy="10668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Let see an examples!:      one variable function(Slide5)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341437"/>
            <a:ext cx="8534400" cy="4830763"/>
          </a:xfrm>
        </p:spPr>
        <p:txBody>
          <a:bodyPr>
            <a:normAutofit/>
          </a:bodyPr>
          <a:lstStyle>
            <a:extLst/>
          </a:lstStyle>
          <a:p>
            <a:r>
              <a:rPr lang="en-US" sz="1800" dirty="0" smtClean="0"/>
              <a:t>Results: </a:t>
            </a:r>
          </a:p>
          <a:p>
            <a:pPr lvl="1"/>
            <a:r>
              <a:rPr lang="en-US" sz="1800" dirty="0" smtClean="0"/>
              <a:t>If  </a:t>
            </a:r>
            <a:r>
              <a:rPr lang="en-US" sz="1800" dirty="0" err="1" smtClean="0"/>
              <a:t>populationSize</a:t>
            </a:r>
            <a:r>
              <a:rPr lang="en-US" sz="1800" dirty="0" smtClean="0"/>
              <a:t> = 50</a:t>
            </a:r>
          </a:p>
          <a:p>
            <a:pPr lvl="1"/>
            <a:r>
              <a:rPr lang="en-US" sz="1800" dirty="0" smtClean="0"/>
              <a:t>    </a:t>
            </a:r>
            <a:r>
              <a:rPr lang="en-US" sz="1800" dirty="0" err="1" smtClean="0"/>
              <a:t>P_crossover</a:t>
            </a:r>
            <a:r>
              <a:rPr lang="en-US" sz="1800" dirty="0" smtClean="0"/>
              <a:t> = 0.25</a:t>
            </a:r>
          </a:p>
          <a:p>
            <a:pPr lvl="1"/>
            <a:r>
              <a:rPr lang="en-US" sz="1800" dirty="0" smtClean="0"/>
              <a:t>    </a:t>
            </a:r>
            <a:r>
              <a:rPr lang="en-US" sz="1800" dirty="0" err="1" smtClean="0"/>
              <a:t>P_mutation</a:t>
            </a:r>
            <a:r>
              <a:rPr lang="en-US" sz="1800" dirty="0" smtClean="0"/>
              <a:t> = 0.01</a:t>
            </a:r>
            <a:endParaRPr lang="en-US" dirty="0" smtClean="0"/>
          </a:p>
          <a:p>
            <a:r>
              <a:rPr lang="en-US" sz="1600" dirty="0" smtClean="0"/>
              <a:t>Note about improvement of best answer.</a:t>
            </a:r>
          </a:p>
          <a:p>
            <a:r>
              <a:rPr lang="en-US" sz="1600" dirty="0" smtClean="0"/>
              <a:t>After 150 generations: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Remember result from </a:t>
            </a:r>
            <a:r>
              <a:rPr lang="en-US" sz="1600" dirty="0" smtClean="0"/>
              <a:t>explicit </a:t>
            </a:r>
            <a:r>
              <a:rPr lang="en-US" sz="1600" dirty="0" smtClean="0"/>
              <a:t>method: </a:t>
            </a:r>
          </a:p>
          <a:p>
            <a:endParaRPr lang="en-US" sz="1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Group 58"/>
          <p:cNvGraphicFramePr>
            <a:graphicFrameLocks noGrp="1"/>
          </p:cNvGraphicFramePr>
          <p:nvPr/>
        </p:nvGraphicFramePr>
        <p:xfrm>
          <a:off x="5029200" y="1676400"/>
          <a:ext cx="3389312" cy="406400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6127"/>
                <a:gridCol w="175318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Generation number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Fitness function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1.441942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2.250003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2.250283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2.250284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2.250363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2.328077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2.344251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2.345087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2.738930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99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2.849246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137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2.850217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2.850227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990600" y="3352800"/>
          <a:ext cx="3214688" cy="669925"/>
        </p:xfrm>
        <a:graphic>
          <a:graphicData uri="http://schemas.openxmlformats.org/presentationml/2006/ole">
            <p:oleObj spid="_x0000_s9225" name="Equation" r:id="rId4" imgW="2197080" imgH="457200" progId="Equation.3">
              <p:embed/>
            </p:oleObj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990600" y="4572000"/>
          <a:ext cx="3330575" cy="1098550"/>
        </p:xfrm>
        <a:graphic>
          <a:graphicData uri="http://schemas.openxmlformats.org/presentationml/2006/ole">
            <p:oleObj spid="_x0000_s9226" name="Equation" r:id="rId5" imgW="2463480" imgH="81252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5486400" cy="762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Another examples!</a:t>
            </a:r>
            <a:br>
              <a:rPr lang="en-US" dirty="0" smtClean="0"/>
            </a:br>
            <a:r>
              <a:rPr lang="en-US" dirty="0" smtClean="0"/>
              <a:t>A 2-variable function(Slide1)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295400"/>
            <a:ext cx="8382000" cy="4830763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If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600" dirty="0" smtClean="0"/>
              <a:t> Again we need to decode x1 and x2 like previous example.</a:t>
            </a:r>
          </a:p>
          <a:p>
            <a:r>
              <a:rPr lang="en-US" sz="1600" dirty="0" smtClean="0"/>
              <a:t>As mentioned number of digits in chromosomes depends on desired precision.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524000" y="1338114"/>
          <a:ext cx="5024438" cy="360511"/>
        </p:xfrm>
        <a:graphic>
          <a:graphicData uri="http://schemas.openxmlformats.org/presentationml/2006/ole">
            <p:oleObj spid="_x0000_s5127" name="Equation" r:id="rId4" imgW="2997000" imgH="215640" progId="Equation.3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2209800" y="1752600"/>
          <a:ext cx="3249612" cy="317500"/>
        </p:xfrm>
        <a:graphic>
          <a:graphicData uri="http://schemas.openxmlformats.org/presentationml/2006/ole">
            <p:oleObj spid="_x0000_s5128" name="Equation" r:id="rId5" imgW="2209680" imgH="215640" progId="Equation.3">
              <p:embed/>
            </p:oleObj>
          </a:graphicData>
        </a:graphic>
      </p:graphicFrame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2915" y="2133600"/>
            <a:ext cx="4346885" cy="31432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-762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Evolutionary Optimization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221163"/>
          </a:xfrm>
        </p:spPr>
        <p:txBody>
          <a:bodyPr>
            <a:normAutofit/>
          </a:bodyPr>
          <a:lstStyle>
            <a:extLst/>
          </a:lstStyle>
          <a:p>
            <a:r>
              <a:rPr lang="en-US" sz="1800" dirty="0" smtClean="0"/>
              <a:t>Solution for problem is formed by “</a:t>
            </a:r>
            <a:r>
              <a:rPr lang="en-US" sz="1800" dirty="0" smtClean="0">
                <a:solidFill>
                  <a:srgbClr val="FFFF00"/>
                </a:solidFill>
              </a:rPr>
              <a:t>Population</a:t>
            </a:r>
            <a:r>
              <a:rPr lang="en-US" sz="1800" dirty="0" smtClean="0"/>
              <a:t>”  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Population</a:t>
            </a:r>
            <a:r>
              <a:rPr lang="en-US" sz="1800" dirty="0" smtClean="0"/>
              <a:t> consists of </a:t>
            </a:r>
            <a:r>
              <a:rPr lang="en-US" sz="1800" dirty="0" smtClean="0">
                <a:solidFill>
                  <a:srgbClr val="FFFF00"/>
                </a:solidFill>
              </a:rPr>
              <a:t>individuals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Individuals that are</a:t>
            </a:r>
            <a:r>
              <a:rPr lang="en-US" sz="1800" dirty="0" smtClean="0">
                <a:solidFill>
                  <a:srgbClr val="FFFF00"/>
                </a:solidFill>
              </a:rPr>
              <a:t> more fitter, </a:t>
            </a:r>
            <a:r>
              <a:rPr lang="en-US" sz="1800" dirty="0" smtClean="0"/>
              <a:t>have more chance to survive!  </a:t>
            </a:r>
          </a:p>
          <a:p>
            <a:r>
              <a:rPr lang="en-US" sz="1800" dirty="0" smtClean="0"/>
              <a:t>Solutions are </a:t>
            </a:r>
            <a:r>
              <a:rPr lang="en-US" sz="1800" dirty="0" smtClean="0">
                <a:solidFill>
                  <a:srgbClr val="FFFF00"/>
                </a:solidFill>
              </a:rPr>
              <a:t>evolved</a:t>
            </a:r>
            <a:r>
              <a:rPr lang="en-US" sz="1800" dirty="0" smtClean="0"/>
              <a:t> in every </a:t>
            </a:r>
            <a:r>
              <a:rPr lang="en-US" sz="1800" dirty="0" smtClean="0">
                <a:solidFill>
                  <a:srgbClr val="FFFF00"/>
                </a:solidFill>
              </a:rPr>
              <a:t>generation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Every </a:t>
            </a:r>
            <a:r>
              <a:rPr lang="en-US" sz="1800" dirty="0" smtClean="0">
                <a:solidFill>
                  <a:srgbClr val="FFFF00"/>
                </a:solidFill>
              </a:rPr>
              <a:t>population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FF00"/>
                </a:solidFill>
              </a:rPr>
              <a:t>parent</a:t>
            </a:r>
            <a:r>
              <a:rPr lang="en-US" sz="1800" dirty="0" smtClean="0"/>
              <a:t> generation for </a:t>
            </a:r>
            <a:r>
              <a:rPr lang="en-US" sz="1800" dirty="0" smtClean="0">
                <a:solidFill>
                  <a:srgbClr val="FFFF00"/>
                </a:solidFill>
              </a:rPr>
              <a:t>next generation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Fitness</a:t>
            </a:r>
            <a:r>
              <a:rPr lang="en-US" sz="1800" dirty="0" smtClean="0"/>
              <a:t> in </a:t>
            </a:r>
            <a:r>
              <a:rPr lang="en-US" sz="1800" dirty="0" smtClean="0">
                <a:solidFill>
                  <a:srgbClr val="FFFF00"/>
                </a:solidFill>
              </a:rPr>
              <a:t>population</a:t>
            </a:r>
            <a:r>
              <a:rPr lang="en-US" sz="1800" dirty="0" smtClean="0"/>
              <a:t> grows </a:t>
            </a:r>
            <a:r>
              <a:rPr lang="en-US" sz="1800" dirty="0" smtClean="0">
                <a:solidFill>
                  <a:srgbClr val="FFFF00"/>
                </a:solidFill>
              </a:rPr>
              <a:t>gradually</a:t>
            </a:r>
            <a:r>
              <a:rPr lang="en-US" sz="1800" dirty="0" smtClean="0"/>
              <a:t>, as </a:t>
            </a:r>
            <a:r>
              <a:rPr lang="en-US" sz="1800" dirty="0" smtClean="0">
                <a:solidFill>
                  <a:srgbClr val="FFFF00"/>
                </a:solidFill>
              </a:rPr>
              <a:t>generations</a:t>
            </a:r>
            <a:r>
              <a:rPr lang="en-US" sz="1800" dirty="0" smtClean="0"/>
              <a:t> pass.  </a:t>
            </a:r>
          </a:p>
          <a:p>
            <a:pPr lvl="1"/>
            <a:r>
              <a:rPr lang="en-US" sz="1800" dirty="0" smtClean="0"/>
              <a:t>This is called “</a:t>
            </a:r>
            <a:r>
              <a:rPr lang="en-US" sz="1800" dirty="0" smtClean="0">
                <a:solidFill>
                  <a:srgbClr val="FFFF00"/>
                </a:solidFill>
              </a:rPr>
              <a:t>Evolution</a:t>
            </a:r>
            <a:r>
              <a:rPr lang="en-US" sz="1800" dirty="0" smtClean="0"/>
              <a:t>”!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581400"/>
            <a:ext cx="407275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057400" y="63978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[“Evolutionary Algorithms”: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S.N.Razavi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1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81000"/>
            <a:ext cx="5486400" cy="762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Another examples!</a:t>
            </a:r>
            <a:br>
              <a:rPr lang="en-US" dirty="0" smtClean="0"/>
            </a:br>
            <a:r>
              <a:rPr lang="en-US" dirty="0" smtClean="0"/>
              <a:t>A 2-variable function(Slide2)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5257800"/>
          </a:xfrm>
        </p:spPr>
        <p:txBody>
          <a:bodyPr>
            <a:normAutofit/>
          </a:bodyPr>
          <a:lstStyle>
            <a:extLst/>
          </a:lstStyle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Domain of x1 is 12.1-(-3)=15.1</a:t>
            </a:r>
          </a:p>
          <a:p>
            <a:pPr lvl="1"/>
            <a:r>
              <a:rPr lang="en-US" sz="1600" dirty="0" smtClean="0"/>
              <a:t>4 digits of precision: </a:t>
            </a:r>
          </a:p>
          <a:p>
            <a:pPr lvl="1"/>
            <a:r>
              <a:rPr lang="en-US" sz="1600" dirty="0" smtClean="0"/>
              <a:t>So we need 18-length bit string for representing x1        </a:t>
            </a:r>
          </a:p>
          <a:p>
            <a:r>
              <a:rPr lang="en-US" sz="1600" dirty="0" smtClean="0"/>
              <a:t>Doman of x2 is 5.8-4.1=1.7</a:t>
            </a:r>
          </a:p>
          <a:p>
            <a:pPr lvl="1"/>
            <a:r>
              <a:rPr lang="en-US" sz="1600" dirty="0" smtClean="0"/>
              <a:t>4 digits of precision: </a:t>
            </a:r>
          </a:p>
          <a:p>
            <a:pPr lvl="1"/>
            <a:r>
              <a:rPr lang="en-US" sz="1600" dirty="0" smtClean="0"/>
              <a:t>So we need 15-length bit string for representing x2</a:t>
            </a:r>
          </a:p>
          <a:p>
            <a:r>
              <a:rPr lang="en-US" sz="1600" dirty="0" smtClean="0"/>
              <a:t>We can assume that out chromosome has length 15+18=33</a:t>
            </a:r>
          </a:p>
          <a:p>
            <a:r>
              <a:rPr lang="en-US" sz="1600" dirty="0" smtClean="0"/>
              <a:t>Example chromosome:</a:t>
            </a:r>
            <a:r>
              <a:rPr lang="en-US" sz="1600" dirty="0" smtClean="0">
                <a:solidFill>
                  <a:srgbClr val="CC99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010001001011010000</a:t>
            </a:r>
            <a:r>
              <a:rPr lang="en-US" sz="1600" dirty="0" smtClean="0">
                <a:solidFill>
                  <a:srgbClr val="00FFFF"/>
                </a:solidFill>
              </a:rPr>
              <a:t>111110010100010</a:t>
            </a:r>
            <a:endParaRPr lang="en-US" sz="1600" dirty="0" smtClean="0"/>
          </a:p>
          <a:p>
            <a:r>
              <a:rPr lang="en-US" sz="1600" dirty="0" smtClean="0"/>
              <a:t> If we want to decode? E.g.: above chromosome.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So above chromosome corresponds to 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 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)= (1.052426,5.755330)</a:t>
            </a:r>
          </a:p>
          <a:p>
            <a:pPr>
              <a:buNone/>
            </a:pPr>
            <a:r>
              <a:rPr lang="en-US" sz="1600" dirty="0" smtClean="0"/>
              <a:t>And the fitness value for this point is:    f(1.052426,5.755330) = 20.252640 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8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982662" y="1143000"/>
          <a:ext cx="5265738" cy="377825"/>
        </p:xfrm>
        <a:graphic>
          <a:graphicData uri="http://schemas.openxmlformats.org/presentationml/2006/ole">
            <p:oleObj spid="_x0000_s10246" name="Equation" r:id="rId4" imgW="2997000" imgH="215640" progId="Equation.3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977900" y="1524000"/>
          <a:ext cx="3249612" cy="317500"/>
        </p:xfrm>
        <a:graphic>
          <a:graphicData uri="http://schemas.openxmlformats.org/presentationml/2006/ole">
            <p:oleObj spid="_x0000_s10247" name="Equation" r:id="rId5" imgW="2209680" imgH="215640" progId="Equation.3">
              <p:embed/>
            </p:oleObj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581400" y="2181225"/>
          <a:ext cx="3856037" cy="333375"/>
        </p:xfrm>
        <a:graphic>
          <a:graphicData uri="http://schemas.openxmlformats.org/presentationml/2006/ole">
            <p:oleObj spid="_x0000_s10249" name="Equation" r:id="rId6" imgW="2349360" imgH="203040" progId="Equation.3">
              <p:embed/>
            </p:oleObj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581400" y="3095625"/>
          <a:ext cx="3459162" cy="333375"/>
        </p:xfrm>
        <a:graphic>
          <a:graphicData uri="http://schemas.openxmlformats.org/presentationml/2006/ole">
            <p:oleObj spid="_x0000_s10251" name="Equation" r:id="rId7" imgW="2108160" imgH="203040" progId="Equation.3">
              <p:embed/>
            </p:oleObj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098550" y="4648200"/>
          <a:ext cx="6956425" cy="476250"/>
        </p:xfrm>
        <a:graphic>
          <a:graphicData uri="http://schemas.openxmlformats.org/presentationml/2006/ole">
            <p:oleObj spid="_x0000_s10252" name="Equation" r:id="rId8" imgW="5765760" imgH="393480" progId="Equation.3">
              <p:embed/>
            </p:oleObj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108075" y="5181600"/>
          <a:ext cx="5978525" cy="474663"/>
        </p:xfrm>
        <a:graphic>
          <a:graphicData uri="http://schemas.openxmlformats.org/presentationml/2006/ole">
            <p:oleObj spid="_x0000_s10253" name="Equation" r:id="rId9" imgW="495288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5486400" cy="762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Another examples!</a:t>
            </a:r>
            <a:br>
              <a:rPr lang="en-US" dirty="0" smtClean="0"/>
            </a:br>
            <a:r>
              <a:rPr lang="en-US" dirty="0" smtClean="0"/>
              <a:t>A 2-variable function(Slide3)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295400"/>
            <a:ext cx="8382000" cy="4830763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Initial Population:</a:t>
            </a:r>
          </a:p>
          <a:p>
            <a:pPr lvl="1"/>
            <a:r>
              <a:rPr lang="en-US" dirty="0" err="1" smtClean="0"/>
              <a:t>populationSize</a:t>
            </a:r>
            <a:r>
              <a:rPr lang="en-US" dirty="0" smtClean="0"/>
              <a:t> = 20</a:t>
            </a:r>
          </a:p>
          <a:p>
            <a:pPr lvl="1"/>
            <a:r>
              <a:rPr lang="en-US" dirty="0" smtClean="0"/>
              <a:t>Generated randomly: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997325" y="1524000"/>
          <a:ext cx="2860675" cy="4606925"/>
        </p:xfrm>
        <a:graphic>
          <a:graphicData uri="http://schemas.openxmlformats.org/presentationml/2006/ole">
            <p:oleObj spid="_x0000_s11269" name="Equation" r:id="rId4" imgW="2869920" imgH="462276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06400"/>
            <a:ext cx="5486400" cy="762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Another examples!</a:t>
            </a:r>
            <a:br>
              <a:rPr lang="en-US" dirty="0" smtClean="0"/>
            </a:br>
            <a:r>
              <a:rPr lang="en-US" dirty="0" smtClean="0"/>
              <a:t>A 2-variable function(Slide4)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066800"/>
            <a:ext cx="8382000" cy="5410200"/>
          </a:xfrm>
        </p:spPr>
        <p:txBody>
          <a:bodyPr>
            <a:normAutofit/>
          </a:bodyPr>
          <a:lstStyle>
            <a:extLst/>
          </a:lstStyle>
          <a:p>
            <a:r>
              <a:rPr lang="en-US" sz="1600" dirty="0" smtClean="0"/>
              <a:t>Evaluating by fitness fun: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25"/>
          <p:cNvSpPr txBox="1">
            <a:spLocks/>
          </p:cNvSpPr>
          <p:nvPr/>
        </p:nvSpPr>
        <p:spPr>
          <a:xfrm>
            <a:off x="27432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Dr.K.Kiani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659254" y="1426019"/>
            <a:ext cx="6265546" cy="4441381"/>
            <a:chOff x="1358900" y="1714500"/>
            <a:chExt cx="6810375" cy="4827588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1358900" y="1714500"/>
            <a:ext cx="6810375" cy="4827588"/>
          </p:xfrm>
          <a:graphic>
            <a:graphicData uri="http://schemas.openxmlformats.org/presentationml/2006/ole">
              <p:oleObj spid="_x0000_s12291" name="Equation" r:id="rId4" imgW="6845040" imgH="4851360" progId="Equation.3">
                <p:embed/>
              </p:oleObj>
            </a:graphicData>
          </a:graphic>
        </p:graphicFrame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523163" y="4908550"/>
              <a:ext cx="579437" cy="2524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7523162" y="1914525"/>
              <a:ext cx="579438" cy="2524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10275" y="6313488"/>
              <a:ext cx="2127250" cy="214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838200" y="5934670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It is clear, that the chromosome v</a:t>
            </a:r>
            <a:r>
              <a:rPr lang="en-US" sz="1400" baseline="-25000" dirty="0" smtClean="0"/>
              <a:t>15</a:t>
            </a:r>
            <a:r>
              <a:rPr lang="en-US" sz="1400" dirty="0" smtClean="0"/>
              <a:t> is the strongest one, and the chromosome v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the weakest.</a:t>
            </a:r>
            <a:endParaRPr lang="en-US" sz="1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762000"/>
            <a:ext cx="5486400" cy="76200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Another examples!</a:t>
            </a:r>
            <a:br>
              <a:rPr lang="en-US" dirty="0" smtClean="0"/>
            </a:br>
            <a:r>
              <a:rPr lang="en-US" dirty="0" smtClean="0"/>
              <a:t>A 2-variable function(Slide5)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609600" y="1722437"/>
            <a:ext cx="7924800" cy="4373563"/>
          </a:xfrm>
        </p:spPr>
        <p:txBody>
          <a:bodyPr>
            <a:normAutofit/>
          </a:bodyPr>
          <a:lstStyle>
            <a:extLst/>
          </a:lstStyle>
          <a:p>
            <a:r>
              <a:rPr lang="en-US" sz="1800" dirty="0" smtClean="0"/>
              <a:t>We can use simplest mutation and crossover methods</a:t>
            </a:r>
          </a:p>
          <a:p>
            <a:r>
              <a:rPr lang="en-US" sz="1800" dirty="0" smtClean="0"/>
              <a:t>By considering a selection method it is easy to calculate the solution.</a:t>
            </a:r>
          </a:p>
          <a:p>
            <a:r>
              <a:rPr lang="en-US" sz="1800" dirty="0" smtClean="0"/>
              <a:t>Its on your own to calculate the result! </a:t>
            </a:r>
          </a:p>
          <a:p>
            <a:endParaRPr lang="en-US" sz="1800" dirty="0" smtClean="0"/>
          </a:p>
          <a:p>
            <a:r>
              <a:rPr lang="en-US" sz="1800" dirty="0" smtClean="0"/>
              <a:t>Have a look at </a:t>
            </a:r>
            <a:r>
              <a:rPr lang="en-US" sz="1800" dirty="0" err="1" smtClean="0"/>
              <a:t>Matlab’s</a:t>
            </a:r>
            <a:r>
              <a:rPr lang="en-US" sz="1800" dirty="0" smtClean="0"/>
              <a:t> GA toolbox </a:t>
            </a:r>
          </a:p>
          <a:p>
            <a:pPr lvl="1"/>
            <a:r>
              <a:rPr lang="en-US" sz="1800" dirty="0" smtClean="0"/>
              <a:t>Just type:   </a:t>
            </a:r>
            <a:r>
              <a:rPr lang="en-US" sz="1800" dirty="0" err="1" smtClean="0"/>
              <a:t>gatool</a:t>
            </a: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Some Important Applications of GA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295400"/>
            <a:ext cx="7467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Economics</a:t>
            </a:r>
          </a:p>
          <a:p>
            <a:pPr lvl="1"/>
            <a:r>
              <a:rPr lang="en-US" sz="1600" dirty="0" smtClean="0"/>
              <a:t>Biding Strategies, stock trends</a:t>
            </a:r>
          </a:p>
          <a:p>
            <a:r>
              <a:rPr lang="en-US" sz="1600" dirty="0" smtClean="0"/>
              <a:t>Social Systems</a:t>
            </a:r>
          </a:p>
          <a:p>
            <a:r>
              <a:rPr lang="en-US" sz="1600" dirty="0" smtClean="0"/>
              <a:t>Numerical and Combinatorial Optimization</a:t>
            </a:r>
          </a:p>
          <a:p>
            <a:pPr lvl="1"/>
            <a:r>
              <a:rPr lang="en-US" sz="1600" dirty="0" smtClean="0"/>
              <a:t>Job-shop scheduling, Traveling salesman problem(TSP)</a:t>
            </a:r>
          </a:p>
          <a:p>
            <a:r>
              <a:rPr lang="en-US" sz="1600" dirty="0" smtClean="0"/>
              <a:t>Automatic Programming</a:t>
            </a:r>
          </a:p>
          <a:p>
            <a:pPr lvl="1"/>
            <a:r>
              <a:rPr lang="en-US" sz="1600" dirty="0" smtClean="0"/>
              <a:t>Genetic Programming</a:t>
            </a:r>
          </a:p>
          <a:p>
            <a:r>
              <a:rPr lang="en-US" sz="1600" dirty="0" smtClean="0"/>
              <a:t>Machine Learning </a:t>
            </a:r>
          </a:p>
          <a:p>
            <a:pPr lvl="1"/>
            <a:r>
              <a:rPr lang="en-US" sz="1600" dirty="0" smtClean="0"/>
              <a:t>Classification, NN training and designing, </a:t>
            </a:r>
          </a:p>
          <a:p>
            <a:r>
              <a:rPr lang="en-US" sz="1600" dirty="0" smtClean="0"/>
              <a:t>Control </a:t>
            </a:r>
          </a:p>
          <a:p>
            <a:pPr lvl="1"/>
            <a:r>
              <a:rPr lang="en-US" sz="1600" dirty="0" smtClean="0"/>
              <a:t>Gas pipeline, pole balancing, missile evasion</a:t>
            </a:r>
          </a:p>
          <a:p>
            <a:r>
              <a:rPr lang="en-US" sz="1600" dirty="0" smtClean="0"/>
              <a:t>Design Problems</a:t>
            </a:r>
          </a:p>
          <a:p>
            <a:pPr lvl="1"/>
            <a:r>
              <a:rPr lang="en-US" sz="1600" dirty="0" smtClean="0"/>
              <a:t>Semiconductor Design, Aircraft Design, Keyboard configuration, Communication networks, Resource Allocation(e.g. electrical power networks.)</a:t>
            </a:r>
          </a:p>
          <a:p>
            <a:r>
              <a:rPr lang="en-US" sz="1600" dirty="0" smtClean="0"/>
              <a:t>Robotics:</a:t>
            </a:r>
          </a:p>
          <a:p>
            <a:pPr lvl="1"/>
            <a:r>
              <a:rPr lang="en-US" sz="1600" dirty="0" smtClean="0"/>
              <a:t>Trajectory Planning</a:t>
            </a:r>
          </a:p>
          <a:p>
            <a:r>
              <a:rPr lang="en-US" sz="1600" dirty="0" smtClean="0"/>
              <a:t>Signal Processing: </a:t>
            </a:r>
          </a:p>
          <a:p>
            <a:pPr lvl="1"/>
            <a:r>
              <a:rPr lang="en-US" sz="1600" dirty="0" smtClean="0"/>
              <a:t>Filter design 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838200"/>
          </a:xfrm>
        </p:spPr>
        <p:txBody>
          <a:bodyPr/>
          <a:lstStyle>
            <a:extLst/>
          </a:lstStyle>
          <a:p>
            <a:r>
              <a:rPr lang="en-US" dirty="0" smtClean="0"/>
              <a:t>Traveling Salesman Problem(TSP)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4221163"/>
          </a:xfrm>
        </p:spPr>
        <p:txBody>
          <a:bodyPr>
            <a:normAutofit/>
          </a:bodyPr>
          <a:lstStyle>
            <a:extLst/>
          </a:lstStyle>
          <a:p>
            <a:r>
              <a:rPr lang="en-US" sz="1600" dirty="0" smtClean="0"/>
              <a:t>A single salesman travels to each of the cities and completes the route by returning to the city he started from.</a:t>
            </a:r>
          </a:p>
          <a:p>
            <a:r>
              <a:rPr lang="en-US" sz="1600" dirty="0" smtClean="0"/>
              <a:t>There are cities and given distances between them.</a:t>
            </a:r>
          </a:p>
          <a:p>
            <a:r>
              <a:rPr lang="en-US" sz="1600" dirty="0" smtClean="0"/>
              <a:t>Each city is visited by the salesman exactly once.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Find a sequence of cities with a minimal travelled distance.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Encoding:</a:t>
            </a:r>
            <a:r>
              <a:rPr lang="en-US" sz="1800" dirty="0" smtClean="0"/>
              <a:t> Chromosome describes the order of cities, in which the salesman will visit them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graphicFrame>
        <p:nvGraphicFramePr>
          <p:cNvPr id="1843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28800" y="3505200"/>
          <a:ext cx="4648200" cy="2895600"/>
        </p:xfrm>
        <a:graphic>
          <a:graphicData uri="http://schemas.openxmlformats.org/presentationml/2006/ole">
            <p:oleObj spid="_x0000_s18434" name="Chart" r:id="rId4" imgW="6715080" imgH="3571920" progId="Excel.Chart.8">
              <p:embed followColorScheme="full"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2057400" y="63246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[Genetic Algorithms: A Tutorial: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W.Wliliams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019800" cy="762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Evolvable Hardware(1)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5410200"/>
          </a:xfrm>
        </p:spPr>
        <p:txBody>
          <a:bodyPr>
            <a:normAutofit/>
          </a:bodyPr>
          <a:lstStyle>
            <a:extLst/>
          </a:lstStyle>
          <a:p>
            <a:r>
              <a:rPr lang="en-US" sz="1600" dirty="0" smtClean="0"/>
              <a:t>How to Evolve a Hardware ?! “Design and Optimizing a digital combinational logic circuit using GA.”</a:t>
            </a:r>
          </a:p>
          <a:p>
            <a:r>
              <a:rPr lang="en-US" sz="1600" dirty="0" smtClean="0"/>
              <a:t>It is important to have a proper encoding.</a:t>
            </a:r>
          </a:p>
          <a:p>
            <a:r>
              <a:rPr lang="en-US" sz="1600" dirty="0" smtClean="0"/>
              <a:t>Assume that your gate are placed on such sheet(Gate-Matrix)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And each gate is like this(Gate-Characteristic):</a:t>
            </a:r>
          </a:p>
          <a:p>
            <a:pPr lvl="1"/>
            <a:r>
              <a:rPr lang="en-US" sz="1400" dirty="0" smtClean="0"/>
              <a:t>Each gate get its input from previous levels: in-1(</a:t>
            </a:r>
            <a:r>
              <a:rPr lang="en-US" sz="1400" dirty="0" err="1" smtClean="0"/>
              <a:t>I,j</a:t>
            </a:r>
            <a:r>
              <a:rPr lang="en-US" sz="1400" dirty="0" smtClean="0"/>
              <a:t>) in-2(</a:t>
            </a:r>
            <a:r>
              <a:rPr lang="en-US" sz="1400" dirty="0" err="1" smtClean="0"/>
              <a:t>I,j</a:t>
            </a:r>
            <a:r>
              <a:rPr lang="en-US" sz="1400" dirty="0" smtClean="0"/>
              <a:t>).</a:t>
            </a:r>
          </a:p>
          <a:p>
            <a:pPr lvl="1"/>
            <a:r>
              <a:rPr lang="en-US" sz="1400" dirty="0" smtClean="0"/>
              <a:t>Output is connected to a gate: out(</a:t>
            </a:r>
            <a:r>
              <a:rPr lang="en-US" sz="1400" dirty="0" err="1" smtClean="0"/>
              <a:t>I,j</a:t>
            </a:r>
            <a:r>
              <a:rPr lang="en-US" sz="1400" dirty="0" smtClean="0"/>
              <a:t>).</a:t>
            </a:r>
          </a:p>
          <a:p>
            <a:pPr lvl="1"/>
            <a:r>
              <a:rPr lang="en-US" sz="1400" dirty="0" smtClean="0"/>
              <a:t>G(</a:t>
            </a:r>
            <a:r>
              <a:rPr lang="en-US" sz="1400" dirty="0" err="1" smtClean="0"/>
              <a:t>i,j</a:t>
            </a:r>
            <a:r>
              <a:rPr lang="en-US" sz="1400" dirty="0" smtClean="0"/>
              <a:t>) is position of gate in gate matrix.</a:t>
            </a:r>
          </a:p>
          <a:p>
            <a:pPr lvl="1"/>
            <a:r>
              <a:rPr lang="en-US" sz="1400" dirty="0" smtClean="0"/>
              <a:t>Its possible to use several gate types, e.g. : {AND, OR, XOR, NOR, NAND}.</a:t>
            </a:r>
          </a:p>
          <a:p>
            <a:pPr lvl="2"/>
            <a:r>
              <a:rPr lang="en-US" sz="1400" dirty="0" smtClean="0"/>
              <a:t>The only limit is that gate-matrix be a complete set, i.e. it is possible to make any circuit by the use of that set. </a:t>
            </a:r>
          </a:p>
          <a:p>
            <a:r>
              <a:rPr lang="en-US" sz="1400" dirty="0" smtClean="0"/>
              <a:t>By designing a suitable encoding we can design an algorithm for designing  a combinational circuit.</a:t>
            </a:r>
          </a:p>
          <a:p>
            <a:endParaRPr lang="en-US" sz="14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7047" y="2171700"/>
            <a:ext cx="35430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352800"/>
            <a:ext cx="2152650" cy="67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25"/>
          <p:cNvSpPr txBox="1">
            <a:spLocks/>
          </p:cNvSpPr>
          <p:nvPr/>
        </p:nvSpPr>
        <p:spPr>
          <a:xfrm>
            <a:off x="762000" y="6477000"/>
            <a:ext cx="79248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[“Design and Optimizing Digital Combinational Gates”: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M.Moosavi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D.Khashabi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019800" cy="76200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Evolvable Hardware(2)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5410200"/>
          </a:xfrm>
        </p:spPr>
        <p:txBody>
          <a:bodyPr>
            <a:normAutofit/>
          </a:bodyPr>
          <a:lstStyle>
            <a:extLst/>
          </a:lstStyle>
          <a:p>
            <a:r>
              <a:rPr lang="en-US" sz="1400" dirty="0" smtClean="0"/>
              <a:t>Fitness Function: What is the best circuit?  </a:t>
            </a:r>
          </a:p>
          <a:p>
            <a:pPr lvl="1"/>
            <a:r>
              <a:rPr lang="en-US" sz="1400" dirty="0" smtClean="0"/>
              <a:t>Difference between truth table and output of circuit must be minimum(Zero is desirable)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/>
              <a:t>Minimum number of gates is desired. </a:t>
            </a:r>
          </a:p>
          <a:p>
            <a:pPr lvl="1"/>
            <a:r>
              <a:rPr lang="en-US" sz="1600" dirty="0" smtClean="0"/>
              <a:t>A weighted fitness function:</a:t>
            </a:r>
          </a:p>
          <a:p>
            <a:pPr lvl="2"/>
            <a:r>
              <a:rPr lang="en-US" sz="1600" dirty="0" smtClean="0"/>
              <a:t>N-match is number of output that match truth table.</a:t>
            </a:r>
          </a:p>
          <a:p>
            <a:pPr lvl="2"/>
            <a:r>
              <a:rPr lang="en-US" sz="1600" dirty="0" smtClean="0"/>
              <a:t>N-Null is number of Null gates .</a:t>
            </a:r>
          </a:p>
          <a:p>
            <a:pPr lvl="2"/>
            <a:r>
              <a:rPr lang="en-US" sz="1600" dirty="0" smtClean="0"/>
              <a:t>W-match is weight(importance) of having true output results.</a:t>
            </a:r>
          </a:p>
          <a:p>
            <a:pPr lvl="2"/>
            <a:r>
              <a:rPr lang="en-US" sz="1600" dirty="0" smtClean="0"/>
              <a:t>W-Null is weight(importance) of having minimum gates.</a:t>
            </a:r>
          </a:p>
          <a:p>
            <a:pPr lvl="1"/>
            <a:r>
              <a:rPr lang="en-US" sz="1600" dirty="0" smtClean="0"/>
              <a:t>Most of times W-match/W-null = 10  is a desirable value. </a:t>
            </a:r>
          </a:p>
          <a:p>
            <a:pPr lvl="2"/>
            <a:r>
              <a:rPr lang="en-US" sz="1400" dirty="0" smtClean="0"/>
              <a:t>Its important that output be same as truth table even though circuit isn't an optimized one!</a:t>
            </a:r>
          </a:p>
          <a:p>
            <a:pPr lvl="1"/>
            <a:r>
              <a:rPr lang="en-US" sz="1400" dirty="0" smtClean="0"/>
              <a:t>   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9" name="Rectangle 25"/>
          <p:cNvSpPr txBox="1">
            <a:spLocks/>
          </p:cNvSpPr>
          <p:nvPr/>
        </p:nvSpPr>
        <p:spPr>
          <a:xfrm>
            <a:off x="762000" y="6477000"/>
            <a:ext cx="79248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[“Design and Optimizing Digital Combinational Gates”: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M.Moosavi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D.Khashabi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7100" y="1612900"/>
            <a:ext cx="3143250" cy="50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019800" cy="76200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Evolvable Hardware(3)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5410200"/>
          </a:xfrm>
        </p:spPr>
        <p:txBody>
          <a:bodyPr>
            <a:normAutofit/>
          </a:bodyPr>
          <a:lstStyle>
            <a:extLst/>
          </a:lstStyle>
          <a:p>
            <a:r>
              <a:rPr lang="en-US" sz="1400" dirty="0" smtClean="0"/>
              <a:t>An example of results: </a:t>
            </a:r>
          </a:p>
          <a:p>
            <a:pPr lvl="1"/>
            <a:r>
              <a:rPr lang="en-US" sz="1400" dirty="0" smtClean="0"/>
              <a:t>If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Evolved hardware: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Fitness-value plot:  </a:t>
            </a:r>
          </a:p>
          <a:p>
            <a:pPr lvl="1"/>
            <a:endParaRPr lang="en-US" sz="14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9" name="Rectangle 25"/>
          <p:cNvSpPr txBox="1">
            <a:spLocks/>
          </p:cNvSpPr>
          <p:nvPr/>
        </p:nvSpPr>
        <p:spPr>
          <a:xfrm>
            <a:off x="762000" y="6477000"/>
            <a:ext cx="79248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[“Design and Optimizing Digital Combinational Gates”: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M.Moosavi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D.Khashabi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4" y="1264622"/>
            <a:ext cx="3390900" cy="34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981200"/>
            <a:ext cx="3505200" cy="175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3930418"/>
            <a:ext cx="3224213" cy="254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667000" y="1828800"/>
            <a:ext cx="3733800" cy="8382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4400" dirty="0" smtClean="0"/>
              <a:t>Question?</a:t>
            </a:r>
            <a:endParaRPr lang="en-US" sz="4400" dirty="0"/>
          </a:p>
        </p:txBody>
      </p:sp>
      <p:sp>
        <p:nvSpPr>
          <p:cNvPr id="5" name="Rectangle 8"/>
          <p:cNvSpPr txBox="1">
            <a:spLocks/>
          </p:cNvSpPr>
          <p:nvPr/>
        </p:nvSpPr>
        <p:spPr>
          <a:xfrm>
            <a:off x="2667000" y="2895600"/>
            <a:ext cx="3733800" cy="8382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rPr>
              <a:t>Thanks! </a:t>
            </a:r>
            <a:endParaRPr kumimoji="0" lang="en-US" sz="4800" b="1" i="0" u="none" strike="noStrike" kern="0" cap="none" spc="0" normalizeH="0" baseline="0" noProof="0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rgbClr val="FA8D3D">
                      <a:shade val="80000"/>
                    </a:srgbClr>
                  </a:gs>
                  <a:gs pos="45000">
                    <a:srgbClr val="FA8D3D">
                      <a:shade val="100000"/>
                    </a:srgbClr>
                  </a:gs>
                </a:gsLst>
                <a:lin ang="16200000"/>
              </a:gradFill>
              <a:effectLst>
                <a:outerShdw blurRad="23036" dist="23036" dir="5400000" algn="tl">
                  <a:srgbClr val="656565">
                    <a:alpha val="65000"/>
                  </a:srgbClr>
                </a:outerShdw>
                <a:reflection blurRad="12700" stA="25000" endPos="55000" dist="5000" dir="5400000" sy="-100000" algn="bl" rotWithShape="0"/>
              </a:effectLst>
              <a:uLnTx/>
              <a:uFillTx/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-762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What is EO in general?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914400" y="1219200"/>
            <a:ext cx="7467600" cy="4221163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It’s a branch of Computation Theory in Computer Science?</a:t>
            </a:r>
          </a:p>
          <a:p>
            <a:pPr lvl="1"/>
            <a:r>
              <a:rPr lang="en-US" dirty="0" smtClean="0"/>
              <a:t>So why an engineer needs to know about EO?</a:t>
            </a:r>
          </a:p>
          <a:p>
            <a:pPr lvl="1"/>
            <a:r>
              <a:rPr lang="en-US" dirty="0" smtClean="0"/>
              <a:t>It is an optimization method and it can be applied to bunch of problems!</a:t>
            </a:r>
          </a:p>
          <a:p>
            <a:r>
              <a:rPr lang="en-US" dirty="0" smtClean="0"/>
              <a:t>It is inspired from Darwin's “Evolution Theory”.</a:t>
            </a:r>
          </a:p>
          <a:p>
            <a:r>
              <a:rPr lang="en-US" dirty="0" smtClean="0"/>
              <a:t>Genetic algorithms are a part of evolutionary computing, which is a rapidly growing area of artificial intelligence. 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6" name="Rectangle 25"/>
          <p:cNvSpPr txBox="1">
            <a:spLocks/>
          </p:cNvSpPr>
          <p:nvPr/>
        </p:nvSpPr>
        <p:spPr>
          <a:xfrm>
            <a:off x="990600" y="6400800"/>
            <a:ext cx="7010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lvl="0" indent="-342900" algn="ctr">
              <a:spcBef>
                <a:spcPct val="20000"/>
              </a:spcBef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[Charles Darwin: 1809-1882 : http://en.wikipedia.org/wiki/Charles_Darwin] 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886200"/>
            <a:ext cx="196831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App: References: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K.Kiani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Presentation: “Genetic Algorithms” .</a:t>
            </a:r>
          </a:p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A.Dix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M.Sifalakis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Presentation: “Genetic Algorithms”.</a:t>
            </a:r>
          </a:p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W.Wliliams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Presentation: “Genetic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Algorithms:A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Tutorial”.</a:t>
            </a:r>
          </a:p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S.N.Razavi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Presentation: “Evolutionary Algorithms”.</a:t>
            </a:r>
          </a:p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E.Hall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Presentation: “Optimization with Genetic Algorithm/Direct Search Toolbox”</a:t>
            </a:r>
          </a:p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[6]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M.Moosavi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D.Khashabi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“Designing and Optimizing Digital Combinational Logic Circuits”, ISCEE-2010(Submitted!).</a:t>
            </a:r>
          </a:p>
          <a:p>
            <a:pPr lvl="0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3505200"/>
          </a:xfrm>
        </p:spPr>
        <p:txBody>
          <a:bodyPr>
            <a:normAutofit/>
          </a:bodyPr>
          <a:lstStyle>
            <a:extLst/>
          </a:lstStyle>
          <a:p>
            <a:r>
              <a:rPr lang="en-US" sz="1600" dirty="0" smtClean="0"/>
              <a:t>A way to employ </a:t>
            </a:r>
            <a:r>
              <a:rPr lang="en-US" sz="1600" dirty="0" smtClean="0">
                <a:solidFill>
                  <a:srgbClr val="FFFF00"/>
                </a:solidFill>
              </a:rPr>
              <a:t>evolution</a:t>
            </a:r>
            <a:r>
              <a:rPr lang="en-US" sz="1600" dirty="0" smtClean="0"/>
              <a:t> in solutions</a:t>
            </a:r>
          </a:p>
          <a:p>
            <a:r>
              <a:rPr lang="en-US" sz="1600" dirty="0" smtClean="0"/>
              <a:t>Why evolution?! </a:t>
            </a:r>
          </a:p>
          <a:p>
            <a:pPr lvl="1"/>
            <a:r>
              <a:rPr lang="en-US" sz="1600" dirty="0" smtClean="0"/>
              <a:t>Man computational problems require searching through a large possibilities for solutions.  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Search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FFFF00"/>
                </a:solidFill>
              </a:rPr>
              <a:t>Optimization</a:t>
            </a:r>
          </a:p>
          <a:p>
            <a:pPr lvl="1"/>
            <a:r>
              <a:rPr lang="en-US" sz="1600" dirty="0" smtClean="0"/>
              <a:t>Based of </a:t>
            </a:r>
            <a:r>
              <a:rPr lang="en-US" sz="1600" dirty="0" smtClean="0">
                <a:solidFill>
                  <a:srgbClr val="FFFF00"/>
                </a:solidFill>
              </a:rPr>
              <a:t>variation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FFFF00"/>
                </a:solidFill>
              </a:rPr>
              <a:t>selection</a:t>
            </a:r>
          </a:p>
          <a:p>
            <a:pPr lvl="1"/>
            <a:r>
              <a:rPr lang="en-US" sz="1600" dirty="0" smtClean="0"/>
              <a:t>by understanding the adaptive processes of natural systems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smtClean="0"/>
              <a:t>Search for ?! </a:t>
            </a:r>
          </a:p>
          <a:p>
            <a:pPr lvl="1"/>
            <a:r>
              <a:rPr lang="en-US" sz="1600" dirty="0" smtClean="0"/>
              <a:t>Find </a:t>
            </a:r>
            <a:r>
              <a:rPr lang="en-US" sz="1600" dirty="0" smtClean="0">
                <a:solidFill>
                  <a:srgbClr val="FFFF00"/>
                </a:solidFill>
              </a:rPr>
              <a:t>a better solution </a:t>
            </a:r>
            <a:r>
              <a:rPr lang="en-US" sz="1600" dirty="0" smtClean="0"/>
              <a:t>to a problem in a large space. </a:t>
            </a:r>
          </a:p>
          <a:p>
            <a:r>
              <a:rPr lang="en-US" sz="1600" dirty="0" smtClean="0"/>
              <a:t>What is a </a:t>
            </a:r>
            <a:r>
              <a:rPr lang="en-US" sz="1600" dirty="0" smtClean="0">
                <a:solidFill>
                  <a:srgbClr val="FFFF00"/>
                </a:solidFill>
              </a:rPr>
              <a:t>better solution</a:t>
            </a:r>
            <a:r>
              <a:rPr lang="en-US" sz="1600" dirty="0" smtClean="0"/>
              <a:t>?  </a:t>
            </a:r>
          </a:p>
          <a:p>
            <a:pPr lvl="1"/>
            <a:r>
              <a:rPr lang="en-US" sz="1600" dirty="0" smtClean="0"/>
              <a:t>A good solution is specified by “</a:t>
            </a:r>
            <a:r>
              <a:rPr lang="en-US" sz="1600" dirty="0" smtClean="0">
                <a:solidFill>
                  <a:srgbClr val="FFFF00"/>
                </a:solidFill>
              </a:rPr>
              <a:t>Fitness Function</a:t>
            </a:r>
            <a:r>
              <a:rPr lang="en-US" sz="1600" dirty="0" smtClean="0"/>
              <a:t>”!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4" name="Picture 8" descr="evolveV2DF20036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4411" y="4548052"/>
            <a:ext cx="4122589" cy="181168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76400" y="6324600"/>
            <a:ext cx="5943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[http://media.brainz.org/uploads/2009/02/genetic-algorithms.jpg]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Overview of Search Methods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2286000"/>
            <a:ext cx="8229600" cy="2667000"/>
            <a:chOff x="457200" y="3124200"/>
            <a:chExt cx="8229600" cy="2667000"/>
          </a:xfrm>
        </p:grpSpPr>
        <p:graphicFrame>
          <p:nvGraphicFramePr>
            <p:cNvPr id="93186" name="Object 2">
              <a:hlinkClick r:id="" action="ppaction://ole?verb=0"/>
            </p:cNvPr>
            <p:cNvGraphicFramePr>
              <a:graphicFrameLocks/>
            </p:cNvGraphicFramePr>
            <p:nvPr>
              <p:ph idx="1"/>
            </p:nvPr>
          </p:nvGraphicFramePr>
          <p:xfrm>
            <a:off x="457200" y="3124200"/>
            <a:ext cx="8229600" cy="2667000"/>
          </p:xfrm>
          <a:graphic>
            <a:graphicData uri="http://schemas.openxmlformats.org/presentationml/2006/ole">
              <p:oleObj spid="_x0000_s93186" name="MS Org Chart" r:id="rId4" imgW="7772400" imgH="2076120" progId="">
                <p:embed followColorScheme="full"/>
              </p:oleObj>
            </a:graphicData>
          </a:graphic>
        </p:graphicFrame>
        <p:sp>
          <p:nvSpPr>
            <p:cNvPr id="5" name="Line 12"/>
            <p:cNvSpPr>
              <a:spLocks noChangeShapeType="1"/>
            </p:cNvSpPr>
            <p:nvPr/>
          </p:nvSpPr>
          <p:spPr bwMode="auto">
            <a:xfrm flipH="1" flipV="1">
              <a:off x="6083300" y="4670425"/>
              <a:ext cx="457200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6527800" y="4533900"/>
              <a:ext cx="16764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FFFF00"/>
                  </a:solidFill>
                  <a:latin typeface="+mj-lt"/>
                </a:rPr>
                <a:t>You are here ! </a:t>
              </a:r>
              <a:endParaRPr lang="en-GB" sz="1400" dirty="0">
                <a:solidFill>
                  <a:srgbClr val="FFFF00"/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286000" y="621166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[Genetic Algorithms: A Tutorial: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W.Wliliams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en-US" dirty="0" smtClean="0"/>
              <a:t>Local vs. Global; a BIG challenge!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This an important challenge !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713037"/>
            <a:ext cx="3613372" cy="30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5"/>
          <p:cNvSpPr txBox="1">
            <a:spLocks/>
          </p:cNvSpPr>
          <p:nvPr/>
        </p:nvSpPr>
        <p:spPr>
          <a:xfrm>
            <a:off x="990600" y="6400800"/>
            <a:ext cx="7010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i="0" u="none" strike="noStrike" kern="0" normalizeH="0" baseline="0" noProof="0" dirty="0" smtClean="0">
                <a:uLnTx/>
                <a:uFillTx/>
                <a:latin typeface="Times New Roman" pitchFamily="18" charset="0"/>
                <a:cs typeface="Times New Roman" pitchFamily="18" charset="0"/>
              </a:rPr>
              <a:t>[Optimization</a:t>
            </a:r>
            <a:r>
              <a:rPr kumimoji="0" lang="en-US" sz="1500" i="0" u="none" strike="noStrike" kern="0" normalizeH="0" noProof="0" dirty="0" smtClean="0"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with Genetic Algorithm/Direct Search Toolbox : Ed Hall]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838200"/>
          </a:xfrm>
        </p:spPr>
        <p:txBody>
          <a:bodyPr/>
          <a:lstStyle>
            <a:extLst/>
          </a:lstStyle>
          <a:p>
            <a:pPr algn="ctr"/>
            <a:r>
              <a:rPr lang="en-US" dirty="0" smtClean="0"/>
              <a:t>GA vs. Some other search methods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5257800"/>
          </a:xfrm>
        </p:spPr>
        <p:txBody>
          <a:bodyPr>
            <a:normAutofit/>
          </a:bodyPr>
          <a:lstStyle>
            <a:extLst/>
          </a:lstStyle>
          <a:p>
            <a:r>
              <a:rPr lang="en-US" sz="1800" dirty="0" smtClean="0">
                <a:solidFill>
                  <a:srgbClr val="FFFF00"/>
                </a:solidFill>
              </a:rPr>
              <a:t>Search methods</a:t>
            </a:r>
            <a:r>
              <a:rPr lang="en-US" sz="1800" dirty="0" smtClean="0"/>
              <a:t>: </a:t>
            </a:r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Aggressive </a:t>
            </a:r>
            <a:r>
              <a:rPr lang="en-US" sz="1800" dirty="0" smtClean="0"/>
              <a:t>methods(e.g. Simulated Annealing)</a:t>
            </a:r>
          </a:p>
          <a:p>
            <a:pPr lvl="2"/>
            <a:r>
              <a:rPr lang="en-US" sz="1800" dirty="0" smtClean="0"/>
              <a:t>Can be trapped in local minima</a:t>
            </a:r>
          </a:p>
          <a:p>
            <a:pPr lvl="2"/>
            <a:r>
              <a:rPr lang="en-US" sz="1800" dirty="0" smtClean="0"/>
              <a:t>Initial position is important</a:t>
            </a:r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FFFF00"/>
                </a:solidFill>
              </a:rPr>
              <a:t>Non-Aggressive</a:t>
            </a:r>
            <a:r>
              <a:rPr lang="en-US" sz="1800" dirty="0" smtClean="0"/>
              <a:t> methods(e.g. GA)</a:t>
            </a:r>
          </a:p>
          <a:p>
            <a:pPr lvl="2"/>
            <a:r>
              <a:rPr lang="en-US" sz="1800" dirty="0" smtClean="0"/>
              <a:t>Traces Global minima</a:t>
            </a:r>
          </a:p>
          <a:p>
            <a:pPr lvl="2"/>
            <a:r>
              <a:rPr lang="en-US" sz="1800" dirty="0" smtClean="0"/>
              <a:t>Can not guarantee discovery of hilltop </a:t>
            </a:r>
          </a:p>
          <a:p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993900"/>
            <a:ext cx="2797301" cy="210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4343400"/>
            <a:ext cx="275544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5"/>
          <p:cNvSpPr txBox="1">
            <a:spLocks/>
          </p:cNvSpPr>
          <p:nvPr/>
        </p:nvSpPr>
        <p:spPr>
          <a:xfrm>
            <a:off x="2590800" y="6477000"/>
            <a:ext cx="3581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[Genetic Algorithms: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A.Dix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M.Sifalakis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en-US" dirty="0" smtClean="0"/>
              <a:t>One example ! 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endParaRPr lang="en-US" dirty="0" smtClean="0"/>
          </a:p>
        </p:txBody>
      </p:sp>
      <p:sp>
        <p:nvSpPr>
          <p:cNvPr id="8" name="Rectangle 25"/>
          <p:cNvSpPr txBox="1">
            <a:spLocks/>
          </p:cNvSpPr>
          <p:nvPr/>
        </p:nvSpPr>
        <p:spPr>
          <a:xfrm>
            <a:off x="990600" y="6400800"/>
            <a:ext cx="7010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sz="1500" i="0" u="none" strike="noStrike" kern="0" normalizeH="0" baseline="0" noProof="0" dirty="0" smtClean="0"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with Genetic Algorithm/Direct Search Toolbox,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E.Hall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051" y="2590800"/>
            <a:ext cx="7218749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2690</Words>
  <Application>Microsoft Office PowerPoint</Application>
  <PresentationFormat>On-screen Show (4:3)</PresentationFormat>
  <Paragraphs>690</Paragraphs>
  <Slides>40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QuizShow</vt:lpstr>
      <vt:lpstr>MS Org Chart</vt:lpstr>
      <vt:lpstr>Equation</vt:lpstr>
      <vt:lpstr>Chart</vt:lpstr>
      <vt:lpstr>Evolutionary Optimization With focus on genetic algorithm and regarding applications</vt:lpstr>
      <vt:lpstr>Lecture Overview:</vt:lpstr>
      <vt:lpstr>Evolutionary Optimization</vt:lpstr>
      <vt:lpstr>What is EO in general?</vt:lpstr>
      <vt:lpstr>Genetic Algorithm</vt:lpstr>
      <vt:lpstr>Overview of Search Methods</vt:lpstr>
      <vt:lpstr>Local vs. Global; a BIG challenge!</vt:lpstr>
      <vt:lpstr>GA vs. Some other search methods</vt:lpstr>
      <vt:lpstr>One example ! </vt:lpstr>
      <vt:lpstr>One example ! </vt:lpstr>
      <vt:lpstr>Brief History</vt:lpstr>
      <vt:lpstr>Genetic Algorithm</vt:lpstr>
      <vt:lpstr>Solving a Problem using GA Step 1: Encoding</vt:lpstr>
      <vt:lpstr>Solving a Problem using GA Step 1: Encoding</vt:lpstr>
      <vt:lpstr>Solving a Problem using GA Step 1: Encoding</vt:lpstr>
      <vt:lpstr>Solving a Problem using GA Step 1: Encoding</vt:lpstr>
      <vt:lpstr>Solving a Problem using GA Step 2: GA Operators</vt:lpstr>
      <vt:lpstr>Solving a Problem using GA Step 2: GA Operators</vt:lpstr>
      <vt:lpstr>Solving a Problem using GA Step 2: GA Operators</vt:lpstr>
      <vt:lpstr>Solving a Problem using GA Step 3: Start Optimization!</vt:lpstr>
      <vt:lpstr>Solving a Problem using GA Step 3: Selection(Reproduction)</vt:lpstr>
      <vt:lpstr>Solving a Problem using GA A Review on Algorithm:</vt:lpstr>
      <vt:lpstr> A Review on Characteristics:</vt:lpstr>
      <vt:lpstr>Let see an examples!:      one variable function(Slide1)</vt:lpstr>
      <vt:lpstr>Let see an examples!:      one variable function(Slide2)</vt:lpstr>
      <vt:lpstr>Let see an examples!:      one variable function(Slide3)</vt:lpstr>
      <vt:lpstr>Let see an examples!:      one variable function(Slide4)</vt:lpstr>
      <vt:lpstr>Let see an examples!:      one variable function(Slide5)</vt:lpstr>
      <vt:lpstr>Another examples! A 2-variable function(Slide1)</vt:lpstr>
      <vt:lpstr>Another examples! A 2-variable function(Slide2)</vt:lpstr>
      <vt:lpstr>Another examples! A 2-variable function(Slide3)</vt:lpstr>
      <vt:lpstr>Another examples! A 2-variable function(Slide4)</vt:lpstr>
      <vt:lpstr>Another examples! A 2-variable function(Slide5)</vt:lpstr>
      <vt:lpstr>Some Important Applications of GA</vt:lpstr>
      <vt:lpstr>Traveling Salesman Problem(TSP)</vt:lpstr>
      <vt:lpstr>Evolvable Hardware(1)</vt:lpstr>
      <vt:lpstr>Evolvable Hardware(2)</vt:lpstr>
      <vt:lpstr>Evolvable Hardware(3)</vt:lpstr>
      <vt:lpstr>Question?</vt:lpstr>
      <vt:lpstr>App: 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2010-07-17T08:34:33Z</dcterms:created>
  <dcterms:modified xsi:type="dcterms:W3CDTF">2010-08-05T21:59:36Z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