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omments/comment1.xml" ContentType="application/vnd.openxmlformats-officedocument.presentationml.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330" r:id="rId32"/>
    <p:sldId id="286" r:id="rId33"/>
    <p:sldId id="287" r:id="rId34"/>
    <p:sldId id="288" r:id="rId35"/>
    <p:sldId id="289" r:id="rId36"/>
    <p:sldId id="290" r:id="rId37"/>
    <p:sldId id="291" r:id="rId38"/>
    <p:sldId id="329" r:id="rId39"/>
    <p:sldId id="292" r:id="rId40"/>
    <p:sldId id="293" r:id="rId41"/>
    <p:sldId id="294" r:id="rId42"/>
    <p:sldId id="295" r:id="rId43"/>
    <p:sldId id="296" r:id="rId44"/>
    <p:sldId id="297" r:id="rId45"/>
    <p:sldId id="298" r:id="rId46"/>
    <p:sldId id="299" r:id="rId47"/>
  </p:sldIdLst>
  <p:sldSz cx="9144000" cy="5143500" type="screen16x9"/>
  <p:notesSz cx="6858000" cy="9144000"/>
  <p:embeddedFontLst>
    <p:embeddedFont>
      <p:font typeface="EB Garamond" pitchFamily="2" charset="0"/>
      <p:regular r:id="rId49"/>
      <p:bold r:id="rId50"/>
      <p:italic r:id="rId51"/>
      <p:boldItalic r:id="rId52"/>
    </p:embeddedFont>
    <p:embeddedFont>
      <p:font typeface="Lexend" pitchFamily="2" charset="77"/>
      <p:regular r:id="rId53"/>
      <p:bold r:id="rId5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w W" initials="" lastIdx="4"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7191933-B80E-4741-B31F-04C13A941C33}">
  <a:tblStyle styleId="{A7191933-B80E-4741-B31F-04C13A941C3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24"/>
    <p:restoredTop sz="94690"/>
  </p:normalViewPr>
  <p:slideViewPr>
    <p:cSldViewPr snapToGrid="0">
      <p:cViewPr varScale="1">
        <p:scale>
          <a:sx n="148" d="100"/>
          <a:sy n="148" d="100"/>
        </p:scale>
        <p:origin x="552"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2.fntdata"/><Relationship Id="rId55"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5.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3.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1.fntdata"/><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4.fntdata"/></Relationships>
</file>

<file path=ppt/comments/comment1.xml><?xml version="1.0" encoding="utf-8"?>
<p:cmLst xmlns:a="http://schemas.openxmlformats.org/drawingml/2006/main" xmlns:r="http://schemas.openxmlformats.org/officeDocument/2006/relationships" xmlns:p="http://schemas.openxmlformats.org/presentationml/2006/main">
  <p:cm authorId="0" dt="2024-10-30T22:15:42.017" idx="1">
    <p:pos x="6000" y="0"/>
    <p:text>label task 1 as multiple choice</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Hi I'm Andrew and I'll be </a:t>
            </a:r>
            <a:r>
              <a:rPr lang="en" sz="2400" b="1" dirty="0"/>
              <a:t>presenting our work on </a:t>
            </a:r>
            <a:r>
              <a:rPr lang="en" sz="2400" dirty="0" err="1"/>
              <a:t>AnaloBench</a:t>
            </a:r>
            <a:r>
              <a:rPr lang="en" sz="2400" dirty="0"/>
              <a:t>: Benchmarking the Identification of Abstract and Long-context Analogies</a:t>
            </a:r>
            <a:endParaRPr sz="2400"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30f31b38f9e_0_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30f31b38f9e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With the success of LLMs, more recent works have revisited analogical reasoning as a novel frontier for challenging problems.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30f31b38f9e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4" name="Google Shape;254;g30f31b38f9e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In particular, Webb et al 2023, concluded that “large language models…have acquired an emergent ability to find zero-shot solutions to a broad range of analogy problems”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f31b38f9e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30f31b38f9e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In their work, they study abstract settings such as “Raven’s Progressive Matrices”, </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30f31b38f9e_0_4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30f31b38f9e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“lexical analogies”</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0f31b38f9e_0_4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30f31b38f9e_0_4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and a set of 18 short natural language stories</a:t>
            </a: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g30f31b38f9e_0_4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5" name="Google Shape;295;g30f31b38f9e_0_4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But analogies in the real world can be far more nuanced and rich. </a:t>
            </a:r>
            <a:endParaRPr lang="en-US" b="0" dirty="0">
              <a:effectLst/>
            </a:endParaRPr>
          </a:p>
          <a:p>
            <a:pPr rtl="0"/>
            <a:r>
              <a:rPr lang="en-US" sz="1800" b="0" i="0" u="none" strike="noStrike" dirty="0">
                <a:solidFill>
                  <a:srgbClr val="000000"/>
                </a:solidFill>
                <a:effectLst/>
                <a:latin typeface="Arial" panose="020B0604020202020204" pitchFamily="34" charset="0"/>
              </a:rPr>
              <a:t>Something like the assertion “the solar system is like the atom” may seem simple at first, </a:t>
            </a:r>
            <a:endParaRPr lang="en-US" b="0" dirty="0">
              <a:effectLst/>
            </a:endParaRPr>
          </a:p>
          <a:p>
            <a:pPr rtl="0"/>
            <a:r>
              <a:rPr lang="en-US" sz="1800" b="0" i="0" u="none" strike="noStrike" dirty="0">
                <a:solidFill>
                  <a:srgbClr val="000000"/>
                </a:solidFill>
                <a:effectLst/>
                <a:latin typeface="Arial" panose="020B0604020202020204" pitchFamily="34" charset="0"/>
              </a:rPr>
              <a:t>but really, there is a wealth of information that must be considered to confirm whether the analogy is valid.</a:t>
            </a:r>
            <a:br>
              <a:rPr lang="en-US" dirty="0"/>
            </a:b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30f31b38f9e_0_4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30f31b38f9e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0" i="0" u="none" strike="noStrike" dirty="0">
                <a:solidFill>
                  <a:srgbClr val="000000"/>
                </a:solidFill>
                <a:effectLst/>
                <a:latin typeface="Arial" panose="020B0604020202020204" pitchFamily="34" charset="0"/>
              </a:rPr>
              <a:t>We are interested in seeing whether these conclusions still hold up when we depart abstract/limited settings for a more realistic setting.</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30f31b38f9e_0_4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30f31b38f9e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study two ways specific ways of doing this</a:t>
            </a:r>
            <a:endParaRPr lang="en-US" b="0" dirty="0">
              <a:effectLst/>
            </a:endParaRPr>
          </a:p>
          <a:p>
            <a:pPr rtl="0"/>
            <a:r>
              <a:rPr lang="en-US" sz="1800" b="0" i="0" u="none" strike="noStrike" dirty="0">
                <a:solidFill>
                  <a:srgbClr val="000000"/>
                </a:solidFill>
                <a:effectLst/>
                <a:latin typeface="Arial" panose="020B0604020202020204" pitchFamily="34" charset="0"/>
              </a:rPr>
              <a:t>Both involve giving LLMs a narrative and seeing if it can identify the most analogous narrative from a set of choices.</a:t>
            </a:r>
            <a:endParaRPr lang="en-US" b="0" dirty="0">
              <a:effectLst/>
            </a:endParaRPr>
          </a:p>
          <a:p>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30f31b38f9e_0_5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30f31b38f9e_0_5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Before I elaborate on either task, I’ll first explain how we constructed the data we used</a:t>
            </a:r>
            <a:endParaRPr lang="en-US" b="0" dirty="0">
              <a:effectLst/>
            </a:endParaRPr>
          </a:p>
          <a:p>
            <a:pPr rtl="0"/>
            <a:r>
              <a:rPr lang="en-US" sz="1800" b="0" i="0" u="none" strike="noStrike" dirty="0">
                <a:solidFill>
                  <a:srgbClr val="000000"/>
                </a:solidFill>
                <a:effectLst/>
                <a:latin typeface="Arial" panose="020B0604020202020204" pitchFamily="34" charset="0"/>
              </a:rPr>
              <a:t>To make data for these tasks, we collected a set of 340 analogies from human annotators</a:t>
            </a:r>
            <a:endParaRPr lang="en-US" b="0" dirty="0">
              <a:effectLst/>
            </a:endParaRPr>
          </a:p>
          <a:p>
            <a:pPr rtl="0"/>
            <a:r>
              <a:rPr lang="en-US" sz="1800" b="0" i="0" u="none" strike="noStrike" dirty="0">
                <a:solidFill>
                  <a:srgbClr val="000000"/>
                </a:solidFill>
                <a:effectLst/>
                <a:latin typeface="Arial" panose="020B0604020202020204" pitchFamily="34" charset="0"/>
              </a:rPr>
              <a:t>We selected JHU students to ensure quality. Previously we had tried crowdsourcing but that yielded poor results</a:t>
            </a:r>
            <a:endParaRPr lang="en-US" b="0" dirty="0">
              <a:effectLst/>
            </a:endParaRPr>
          </a:p>
          <a:p>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30f31b38f9e_0_5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30f31b38f9e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Each of our analogies consists of two sentence-long texts that share relational structures. </a:t>
            </a:r>
            <a:endParaRPr lang="en-US" b="0" dirty="0">
              <a:effectLs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0f31b38f9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0f31b38f9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I’ll start off by posing a question: what makes two texts analogous?</a:t>
            </a:r>
            <a:br>
              <a:rPr lang="en-US" sz="4000" b="0" dirty="0">
                <a:effectLst/>
              </a:rPr>
            </a:br>
            <a:r>
              <a:rPr lang="en-US" sz="1800" b="0" i="0" u="none" strike="noStrike" dirty="0">
                <a:solidFill>
                  <a:srgbClr val="000000"/>
                </a:solidFill>
                <a:effectLst/>
                <a:latin typeface="Arial" panose="020B0604020202020204" pitchFamily="34" charset="0"/>
              </a:rPr>
              <a:t>Consider these two scenarios. </a:t>
            </a:r>
            <a:endParaRPr lang="en-US" sz="4000" b="0" dirty="0">
              <a:effectLst/>
            </a:endParaRPr>
          </a:p>
          <a:p>
            <a:pPr rtl="0"/>
            <a:r>
              <a:rPr lang="en-US" sz="1800" b="0" i="0" u="none" strike="noStrike" dirty="0">
                <a:solidFill>
                  <a:srgbClr val="000000"/>
                </a:solidFill>
                <a:effectLst/>
                <a:latin typeface="Arial" panose="020B0604020202020204" pitchFamily="34" charset="0"/>
              </a:rPr>
              <a:t>On the left, we have “The weather finally became pleasant following the stormy week.”</a:t>
            </a:r>
            <a:endParaRPr lang="en-US" sz="4000" b="0" dirty="0">
              <a:effectLst/>
            </a:endParaRPr>
          </a:p>
          <a:p>
            <a:pPr rtl="0"/>
            <a:r>
              <a:rPr lang="en-US" sz="1800" b="0" i="0" u="none" strike="noStrike" dirty="0">
                <a:solidFill>
                  <a:srgbClr val="000000"/>
                </a:solidFill>
                <a:effectLst/>
                <a:latin typeface="Arial" panose="020B0604020202020204" pitchFamily="34" charset="0"/>
              </a:rPr>
              <a:t>On the right, we have “As the flame extinguished, it left behind a thin wisp of smoke”</a:t>
            </a:r>
            <a:br>
              <a:rPr lang="en-US" sz="4000" dirty="0"/>
            </a:br>
            <a:endParaRPr sz="240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30f31b38f9e_0_5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30f31b38f9e_0_5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Our annotation instructions encouraged far analogies (or analogies between semantically dissimilar narratives). </a:t>
            </a:r>
            <a:endParaRPr lang="en-US" b="0" dirty="0">
              <a:effectLst/>
            </a:endParaRPr>
          </a:p>
          <a:p>
            <a:pPr rtl="0"/>
            <a:r>
              <a:rPr lang="en-US" sz="1800" b="0" i="0" u="none" strike="noStrike" dirty="0">
                <a:solidFill>
                  <a:srgbClr val="000000"/>
                </a:solidFill>
                <a:effectLst/>
                <a:latin typeface="Arial" panose="020B0604020202020204" pitchFamily="34" charset="0"/>
              </a:rPr>
              <a:t>We took common sayings, or dictionary examples of common sayings, and asked annotators to create several analogous texts for each.</a:t>
            </a:r>
            <a:br>
              <a:rPr lang="en-US" dirty="0"/>
            </a:b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0f31b38f9e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30f31b38f9e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This enabled us to sort the texts into “analogical clusters”, where any pair of texts within a cluster are analogous by transitivity. </a:t>
            </a:r>
            <a:endParaRPr lang="en-US" b="0" dirty="0">
              <a:effectLst/>
            </a:endParaRPr>
          </a:p>
          <a:p>
            <a:pPr rtl="0"/>
            <a:r>
              <a:rPr lang="en-US" sz="1800" b="0" i="0" u="none" strike="noStrike" dirty="0">
                <a:solidFill>
                  <a:srgbClr val="000000"/>
                </a:solidFill>
                <a:effectLst/>
                <a:latin typeface="Arial" panose="020B0604020202020204" pitchFamily="34" charset="0"/>
              </a:rPr>
              <a:t>The outcome of this process was then further refined by additional human annotators. </a:t>
            </a:r>
            <a:endParaRPr lang="en-US" b="0" dirty="0">
              <a:effectLst/>
            </a:endParaRPr>
          </a:p>
          <a:p>
            <a:pPr rtl="0"/>
            <a:r>
              <a:rPr lang="en-US" sz="1800" b="0" i="0" u="none" strike="noStrike" dirty="0">
                <a:solidFill>
                  <a:srgbClr val="000000"/>
                </a:solidFill>
                <a:effectLst/>
                <a:latin typeface="Arial" panose="020B0604020202020204" pitchFamily="34" charset="0"/>
              </a:rPr>
              <a:t>More details on the annotation process can be found in the paper.</a:t>
            </a:r>
            <a:endParaRPr lang="en-US" b="0" dirty="0">
              <a:effectLs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30f31b38f9e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30f31b38f9e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Now that we have our data, I’ll talk about task 1 in more detail</a:t>
            </a: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0f31b38f9e_0_5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1" name="Google Shape;381;g30f31b38f9e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In task 1, we have a narrative, and we want to see if an LLM can identify the most </a:t>
            </a:r>
            <a:r>
              <a:rPr lang="en-US" sz="1800" b="0" i="1" u="none" strike="noStrike" dirty="0">
                <a:solidFill>
                  <a:srgbClr val="000000"/>
                </a:solidFill>
                <a:effectLst/>
                <a:latin typeface="Arial" panose="020B0604020202020204" pitchFamily="34" charset="0"/>
              </a:rPr>
              <a:t>analogous</a:t>
            </a:r>
            <a:r>
              <a:rPr lang="en-US" sz="1800" b="0" i="0" u="none" strike="noStrike" dirty="0">
                <a:solidFill>
                  <a:srgbClr val="000000"/>
                </a:solidFill>
                <a:effectLst/>
                <a:latin typeface="Arial" panose="020B0604020202020204" pitchFamily="34" charset="0"/>
              </a:rPr>
              <a:t> narrative from a set of 4 choices.</a:t>
            </a:r>
            <a:endParaRPr lang="en-US" b="0" dirty="0">
              <a:effectLst/>
            </a:endParaRPr>
          </a:p>
          <a:p>
            <a:pPr rtl="0"/>
            <a:r>
              <a:rPr lang="en-US" sz="1800" b="0" i="0" u="none" strike="noStrike" dirty="0">
                <a:solidFill>
                  <a:srgbClr val="000000"/>
                </a:solidFill>
                <a:effectLst/>
                <a:latin typeface="Arial" panose="020B0604020202020204" pitchFamily="34" charset="0"/>
              </a:rPr>
              <a:t>We specifically wanted to explore the effects of increasing task difficulty on language model performance</a:t>
            </a:r>
            <a:endParaRPr lang="en-US" b="0" dirty="0">
              <a:effectLst/>
            </a:endParaRPr>
          </a:p>
          <a:p>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30f31b38f9e_0_6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30f31b38f9e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To construct each question in our evaluation, we sample pairs of narratives from a cluster to serve as the intended answer choice, </a:t>
            </a:r>
            <a:endParaRPr lang="en-US" b="0" dirty="0">
              <a:effectLst/>
            </a:endParaRPr>
          </a:p>
          <a:p>
            <a:pPr rtl="0"/>
            <a:r>
              <a:rPr lang="en-US" sz="1800" b="0" i="0" u="none" strike="noStrike" dirty="0">
                <a:solidFill>
                  <a:srgbClr val="000000"/>
                </a:solidFill>
                <a:effectLst/>
                <a:latin typeface="Arial" panose="020B0604020202020204" pitchFamily="34" charset="0"/>
              </a:rPr>
              <a:t>then sample narratives from the complement of the cluster to serve as negative distractors.</a:t>
            </a:r>
            <a:endParaRPr lang="en-US" b="0" dirty="0">
              <a:effectLs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g30f31b38f9e_0_6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6" name="Google Shape;406;g30f31b38f9e_0_6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To vary the difficulty of the task, we play around with the length of narratives.</a:t>
            </a:r>
            <a:endParaRPr lang="en-US" b="0" dirty="0">
              <a:effectLs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g30f31b38f9e_0_6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5" name="Google Shape;415;g30f31b38f9e_0_6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Intuitively, longer narratives means that irrelevant details can obscure the key relational structures to look for, which makes the task more challenging to solve.</a:t>
            </a: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30f31b38f9e_0_6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30f31b38f9e_0_6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To vary the length of narratives, we take each of the sentence-long texts from the annotation process and extend them to 10 sentence and then 30 sentence narratives</a:t>
            </a:r>
            <a:endParaRPr lang="en-US" b="0" dirty="0">
              <a:effectLst/>
            </a:endParaRPr>
          </a:p>
          <a:p>
            <a:pPr rtl="0"/>
            <a:r>
              <a:rPr lang="en-US" sz="1800" b="0" i="0" u="none" strike="noStrike" dirty="0">
                <a:solidFill>
                  <a:srgbClr val="000000"/>
                </a:solidFill>
                <a:effectLst/>
                <a:latin typeface="Arial" panose="020B0604020202020204" pitchFamily="34" charset="0"/>
              </a:rPr>
              <a:t>We use GPT-4 to do this by prompting it to rewrite an input text to a given length</a:t>
            </a:r>
            <a:endParaRPr lang="en-US" b="0" dirty="0">
              <a:effectLst/>
            </a:endParaRPr>
          </a:p>
          <a:p>
            <a:endParaRPr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0f31b38f9e_0_6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0f31b38f9e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evaluated LLMs on single-sentence, ten-sentence, and thirty-sentence narratives</a:t>
            </a:r>
            <a:endParaRPr lang="en-US" b="0" dirty="0">
              <a:effectLs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30f31b38f9e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30f31b38f9e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also tested human performance on these settings, and found that they perform well on the simplest setting with single sentences, which suggests that our data collection is generally valid. With longer narratives, the task becomes more challenging, and human performance decreases as expected</a:t>
            </a:r>
            <a:endParaRPr lang="en-US" b="0" dirty="0">
              <a:effectLs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0f31b38f9e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0f31b38f9e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These scenarios are semantically dissimilar (one is talking about “weather improving” and the other is talking about “a flame going out”).</a:t>
            </a:r>
            <a:endParaRPr lang="en-US" sz="4000" b="0" dirty="0">
              <a:effectLst/>
            </a:endParaRPr>
          </a:p>
          <a:p>
            <a:pPr rtl="0"/>
            <a:r>
              <a:rPr lang="en-US" sz="1800" b="0" i="0" u="none" strike="noStrike" dirty="0">
                <a:solidFill>
                  <a:srgbClr val="000000"/>
                </a:solidFill>
                <a:effectLst/>
                <a:latin typeface="Arial" panose="020B0604020202020204" pitchFamily="34" charset="0"/>
              </a:rPr>
              <a:t>But are they analogous?</a:t>
            </a:r>
            <a:br>
              <a:rPr lang="en-US" sz="4000" dirty="0"/>
            </a:br>
            <a:endParaRPr sz="2400"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g30f31b38f9e_0_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8" name="Google Shape;458;g30f31b38f9e_0_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tested a large variety of LLMs on our benchmark. </a:t>
            </a:r>
            <a:endParaRPr lang="en-US" b="0" dirty="0">
              <a:effectLst/>
            </a:endParaRPr>
          </a:p>
          <a:p>
            <a:pPr rtl="0"/>
            <a:r>
              <a:rPr lang="en-US" sz="1800" b="0" i="0" u="none" strike="noStrike" dirty="0">
                <a:solidFill>
                  <a:srgbClr val="000000"/>
                </a:solidFill>
                <a:effectLst/>
                <a:latin typeface="Arial" panose="020B0604020202020204" pitchFamily="34" charset="0"/>
              </a:rPr>
              <a:t>In general, we found that LLM performance degraded much more relative to human performance.</a:t>
            </a:r>
            <a:endParaRPr lang="en-US" b="0" dirty="0">
              <a:effectLs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0f31b38f9e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0f31b38f9e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also investigated whether model size can benefit performance. </a:t>
            </a:r>
            <a:endParaRPr lang="en-US" b="0" dirty="0">
              <a:effectLst/>
            </a:endParaRPr>
          </a:p>
          <a:p>
            <a:pPr rtl="0"/>
            <a:r>
              <a:rPr lang="en-US" sz="1800" b="0" i="0" u="none" strike="noStrike" dirty="0">
                <a:solidFill>
                  <a:srgbClr val="000000"/>
                </a:solidFill>
                <a:effectLst/>
                <a:latin typeface="Arial" panose="020B0604020202020204" pitchFamily="34" charset="0"/>
              </a:rPr>
              <a:t>To do that we looked at model families such as Llama that contain model versions in different sizes</a:t>
            </a:r>
            <a:endParaRPr lang="en-US" b="0" dirty="0">
              <a:effectLst/>
            </a:endParaRPr>
          </a:p>
          <a:p>
            <a:endParaRPr dirty="0"/>
          </a:p>
        </p:txBody>
      </p:sp>
    </p:spTree>
    <p:extLst>
      <p:ext uri="{BB962C8B-B14F-4D97-AF65-F5344CB8AC3E}">
        <p14:creationId xmlns:p14="http://schemas.microsoft.com/office/powerpoint/2010/main" val="407235958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30f31b38f9e_0_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30f31b38f9e_0_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We plotted accuracy vs model size for each of the narrative length settings we evaluated</a:t>
            </a: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g30f31b38f9e_0_7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0" name="Google Shape;480;g30f31b38f9e_0_7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find that on short narratives, model size offers considerable benefit to performance</a:t>
            </a:r>
            <a:endParaRPr lang="en-US" b="0" dirty="0">
              <a:effectLs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g30f31b38f9e_0_7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30f31b38f9e_0_7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However as narrative length increases, model size stops being beneficial</a:t>
            </a:r>
            <a:endParaRPr lang="en-US" b="0" dirty="0">
              <a:effectLs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30f31b38f9e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30f31b38f9e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We’ve shown that on multiple-choice questions, LLMs display poor performance as task difficulty is increased</a:t>
            </a:r>
            <a:endParaRPr lang="en-US" b="0" dirty="0">
              <a:effectLst/>
            </a:endParaRPr>
          </a:p>
          <a:p>
            <a:pPr rtl="0"/>
            <a:r>
              <a:rPr lang="en-US" sz="1800" b="0" i="0" u="none" strike="noStrike" dirty="0">
                <a:solidFill>
                  <a:srgbClr val="000000"/>
                </a:solidFill>
                <a:effectLst/>
                <a:latin typeface="Arial" panose="020B0604020202020204" pitchFamily="34" charset="0"/>
              </a:rPr>
              <a:t>And that model size also seems to have little impact </a:t>
            </a:r>
          </a:p>
          <a:p>
            <a:pPr rtl="0"/>
            <a:r>
              <a:rPr lang="en-US" sz="1800" b="0" i="0" u="none" strike="noStrike" dirty="0">
                <a:solidFill>
                  <a:srgbClr val="000000"/>
                </a:solidFill>
                <a:effectLst/>
                <a:latin typeface="Arial" panose="020B0604020202020204" pitchFamily="34" charset="0"/>
              </a:rPr>
              <a:t>In our second task, we use the same data as before, but we increase the set of choices to 200 narratives.</a:t>
            </a:r>
            <a:br>
              <a:rPr lang="en-US" dirty="0"/>
            </a:br>
            <a:br>
              <a:rPr lang="en-US" dirty="0"/>
            </a:b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g30f31b38f9e_0_7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0" name="Google Shape;510;g30f31b38f9e_0_7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The purpose of this task is to study “analogical retrieval,” where a query narrative is used to retrieve the top analogous narratives in a collection. </a:t>
            </a:r>
          </a:p>
          <a:p>
            <a:pPr rtl="0"/>
            <a:r>
              <a:rPr lang="en-US" sz="1800" b="0" i="0" u="none" strike="noStrike" dirty="0">
                <a:solidFill>
                  <a:srgbClr val="000000"/>
                </a:solidFill>
                <a:effectLst/>
                <a:latin typeface="Arial" panose="020B0604020202020204" pitchFamily="34" charset="0"/>
              </a:rPr>
              <a:t>Analogical retrieval is more akin to how humans identify analogies from a large collection of past experiences, and we wanted to see if LLMs can replicate this ability</a:t>
            </a:r>
          </a:p>
          <a:p>
            <a:pPr rtl="0"/>
            <a:r>
              <a:rPr lang="en-US" sz="1800" b="0" i="0" u="none" strike="noStrike" dirty="0">
                <a:solidFill>
                  <a:srgbClr val="000000"/>
                </a:solidFill>
                <a:effectLst/>
                <a:latin typeface="Arial" panose="020B0604020202020204" pitchFamily="34" charset="0"/>
              </a:rPr>
              <a:t>To perform retrieval, we enumerate all 200 narrative choices in-context, and prompt the LLM to select the top 10 most analogous stories</a:t>
            </a:r>
            <a:br>
              <a:rPr lang="en-US" dirty="0"/>
            </a:b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10b4f46103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310b4f46103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Like in the previous task, we perform this experiment on 1-sentence, 10-sentence, and 30-sentence narratives</a:t>
            </a:r>
            <a:endParaRPr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a:extLst>
            <a:ext uri="{FF2B5EF4-FFF2-40B4-BE49-F238E27FC236}">
              <a16:creationId xmlns:a16="http://schemas.microsoft.com/office/drawing/2014/main" id="{6B5D6135-5FEB-B9EC-719E-F0FE6F0C9ADC}"/>
            </a:ext>
          </a:extLst>
        </p:cNvPr>
        <p:cNvGrpSpPr/>
        <p:nvPr/>
      </p:nvGrpSpPr>
      <p:grpSpPr>
        <a:xfrm>
          <a:off x="0" y="0"/>
          <a:ext cx="0" cy="0"/>
          <a:chOff x="0" y="0"/>
          <a:chExt cx="0" cy="0"/>
        </a:xfrm>
      </p:grpSpPr>
      <p:sp>
        <p:nvSpPr>
          <p:cNvPr id="521" name="Google Shape;521;g310b4f46103_0_29:notes">
            <a:extLst>
              <a:ext uri="{FF2B5EF4-FFF2-40B4-BE49-F238E27FC236}">
                <a16:creationId xmlns:a16="http://schemas.microsoft.com/office/drawing/2014/main" id="{EE868FE4-2619-F44F-9681-A9347CEC9B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310b4f46103_0_29:notes">
            <a:extLst>
              <a:ext uri="{FF2B5EF4-FFF2-40B4-BE49-F238E27FC236}">
                <a16:creationId xmlns:a16="http://schemas.microsoft.com/office/drawing/2014/main" id="{36C604F3-C641-3A3F-8780-DDA5422595A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We report the precision vs recall curves on analogical retrieval for each of the narrative lengths</a:t>
            </a:r>
            <a:endParaRPr dirty="0"/>
          </a:p>
        </p:txBody>
      </p:sp>
    </p:spTree>
    <p:extLst>
      <p:ext uri="{BB962C8B-B14F-4D97-AF65-F5344CB8AC3E}">
        <p14:creationId xmlns:p14="http://schemas.microsoft.com/office/powerpoint/2010/main" val="15602329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10b4f4610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310b4f4610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test GPT4 and Claude and add a random-choice baseline for good measure</a:t>
            </a:r>
            <a:endParaRPr lang="en-US" b="0" dirty="0">
              <a:effectLs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f31b38f9e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30f31b38f9e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Intuitively, when I think about this question, I break each scenario down into components and their relations. </a:t>
            </a:r>
            <a:endParaRPr lang="en-US" sz="4000" b="0" dirty="0">
              <a:effectLst/>
            </a:endParaRPr>
          </a:p>
          <a:p>
            <a:pPr rtl="0"/>
            <a:r>
              <a:rPr lang="en-US" sz="1800" b="0" i="0" u="none" strike="noStrike" dirty="0">
                <a:solidFill>
                  <a:srgbClr val="000000"/>
                </a:solidFill>
                <a:effectLst/>
                <a:latin typeface="Arial" panose="020B0604020202020204" pitchFamily="34" charset="0"/>
              </a:rPr>
              <a:t>So “the stormy weather becomes pleasant weather”... “Pleasant weather is calmer than stormy weather” … so on and so forth</a:t>
            </a:r>
            <a:endParaRPr lang="en-US" sz="4000" b="0" dirty="0">
              <a:effectLs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g310b4f46103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2" name="Google Shape;542;g310b4f46103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find that on the single-sentence setting, GPT4 is able to perform well whereas Claude is not</a:t>
            </a:r>
            <a:endParaRPr lang="en-US" b="0" dirty="0">
              <a:effectLst/>
            </a:endParaRPr>
          </a:p>
          <a:p>
            <a:endParaRPr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310b4f46103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1" name="Google Shape;551;g310b4f46103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But on longer narrative lengths, both models achieve more or less random performance</a:t>
            </a:r>
            <a:endParaRPr lang="en-US" b="0" dirty="0">
              <a:effectLst/>
            </a:endParaRPr>
          </a:p>
          <a:p>
            <a:endParaRPr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0f31b38f9e_0_7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0f31b38f9e_0_7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Now let’s revisit our initial research motivations. </a:t>
            </a:r>
            <a:endParaRPr lang="en-US" b="0" dirty="0">
              <a:effectLst/>
            </a:endParaRPr>
          </a:p>
          <a:p>
            <a:pPr rtl="0"/>
            <a:r>
              <a:rPr lang="en-US" sz="1800" b="0" i="0" u="none" strike="noStrike" dirty="0">
                <a:solidFill>
                  <a:srgbClr val="000000"/>
                </a:solidFill>
                <a:effectLst/>
                <a:latin typeface="Arial" panose="020B0604020202020204" pitchFamily="34" charset="0"/>
              </a:rPr>
              <a:t>Prior works concluded that LLMs demonstrate emergent zero-shot behavior on simple analogical reasoning tasks</a:t>
            </a:r>
            <a:endParaRPr lang="en-US" b="0" dirty="0">
              <a:effectLst/>
            </a:endParaRPr>
          </a:p>
          <a:p>
            <a:pPr rtl="0"/>
            <a:r>
              <a:rPr lang="en-US" sz="1800" b="0" i="0" u="none" strike="noStrike" dirty="0">
                <a:solidFill>
                  <a:srgbClr val="000000"/>
                </a:solidFill>
                <a:effectLst/>
                <a:latin typeface="Arial" panose="020B0604020202020204" pitchFamily="34" charset="0"/>
              </a:rPr>
              <a:t>We hypothesized that richer and more complex analogies may still pose a challenge</a:t>
            </a:r>
            <a:endParaRPr lang="en-US" b="0" dirty="0">
              <a:effectLst/>
            </a:endParaRPr>
          </a:p>
          <a:p>
            <a:pPr rtl="0"/>
            <a:r>
              <a:rPr lang="en-US" sz="1800" b="0" i="0" u="none" strike="noStrike" dirty="0">
                <a:solidFill>
                  <a:srgbClr val="000000"/>
                </a:solidFill>
                <a:effectLst/>
                <a:latin typeface="Arial" panose="020B0604020202020204" pitchFamily="34" charset="0"/>
              </a:rPr>
              <a:t>We tested this in two ways</a:t>
            </a:r>
            <a:endParaRPr lang="en-US" b="0" dirty="0">
              <a:effectLst/>
            </a:endParaRPr>
          </a:p>
          <a:p>
            <a:endParaRPr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30f31b38f9e_0_7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30f31b38f9e_0_7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In our first task, we used narrative length to study the effect of analogy complexity.</a:t>
            </a:r>
            <a:endParaRPr lang="en-US" b="0" dirty="0">
              <a:effectLst/>
            </a:endParaRPr>
          </a:p>
          <a:p>
            <a:pPr rtl="0"/>
            <a:r>
              <a:rPr lang="en-US" sz="1800" b="0" i="0" u="none" strike="noStrike" dirty="0">
                <a:solidFill>
                  <a:srgbClr val="000000"/>
                </a:solidFill>
                <a:effectLst/>
                <a:latin typeface="Arial" panose="020B0604020202020204" pitchFamily="34" charset="0"/>
              </a:rPr>
              <a:t>We found that the human vs AI performance gap increases as narrative length increases</a:t>
            </a:r>
            <a:endParaRPr lang="en-US" b="0" dirty="0">
              <a:effectLst/>
            </a:endParaRPr>
          </a:p>
          <a:p>
            <a:endParaRPr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g310b4f46103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6" name="Google Shape;576;g310b4f46103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also found that the benefit of model size diminishes with longer narratives</a:t>
            </a:r>
            <a:endParaRPr lang="en-US" b="0" dirty="0">
              <a:effectLs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30f31b38f9e_0_7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5" name="Google Shape;585;g30f31b38f9e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In our second task, we studied analogical retrieval</a:t>
            </a:r>
            <a:endParaRPr lang="en-US" b="0" dirty="0">
              <a:effectLst/>
            </a:endParaRPr>
          </a:p>
          <a:p>
            <a:pPr rtl="0"/>
            <a:r>
              <a:rPr lang="en-US" sz="1800" b="0" i="0" u="none" strike="noStrike" dirty="0">
                <a:solidFill>
                  <a:srgbClr val="000000"/>
                </a:solidFill>
                <a:effectLst/>
                <a:latin typeface="Arial" panose="020B0604020202020204" pitchFamily="34" charset="0"/>
              </a:rPr>
              <a:t>Here we found that performance approaches random as narrative length increases</a:t>
            </a:r>
            <a:br>
              <a:rPr lang="en-US" dirty="0"/>
            </a:br>
            <a:endParaRPr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310b4f4610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310b4f4610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To answer our question, we show that analogy identification featuring richer and more complicated narratives is still challenging for LLMs</a:t>
            </a:r>
          </a:p>
          <a:p>
            <a:pPr marL="0" lvl="0" indent="0" algn="l" rtl="0">
              <a:spcBef>
                <a:spcPts val="0"/>
              </a:spcBef>
              <a:spcAft>
                <a:spcPts val="0"/>
              </a:spcAft>
              <a:buNone/>
            </a:pPr>
            <a:endParaRPr lang="en-US" sz="1800" b="0" i="0" u="none" strike="noStrike" dirty="0">
              <a:solidFill>
                <a:srgbClr val="000000"/>
              </a:solidFill>
              <a:effectLst/>
              <a:latin typeface="Arial" panose="020B0604020202020204" pitchFamily="34" charset="0"/>
            </a:endParaRPr>
          </a:p>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Thank you</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f31b38f9e_0_3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0f31b38f9e_0_3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And we can do the same for the other scenario</a:t>
            </a:r>
            <a:endParaRPr lang="en-US" sz="4000" b="0" dirty="0">
              <a:effectLs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30f31b38f9e_0_2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30f31b38f9e_0_2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We can see that the structure of these relations is quite similar between these two scenarios. </a:t>
            </a:r>
            <a:endParaRPr lang="en-US" sz="4000" b="0" dirty="0">
              <a:effectLs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0f31b38f9e_0_2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0f31b38f9e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As it turns out, according to the Structure Mapping Theory proposed by </a:t>
            </a:r>
            <a:r>
              <a:rPr lang="en-US" sz="1800" b="0" i="0" u="none" strike="noStrike" dirty="0" err="1">
                <a:solidFill>
                  <a:srgbClr val="000000"/>
                </a:solidFill>
                <a:effectLst/>
                <a:latin typeface="Arial" panose="020B0604020202020204" pitchFamily="34" charset="0"/>
              </a:rPr>
              <a:t>Dedre</a:t>
            </a:r>
            <a:r>
              <a:rPr lang="en-US" sz="1800" b="0" i="0" u="none" strike="noStrike" dirty="0">
                <a:solidFill>
                  <a:srgbClr val="000000"/>
                </a:solidFill>
                <a:effectLst/>
                <a:latin typeface="Arial" panose="020B0604020202020204" pitchFamily="34" charset="0"/>
              </a:rPr>
              <a:t> Gentner, “An analogy is an assertion that a relational structure that normally applies in one domain can be applied in another domain”</a:t>
            </a:r>
            <a:endParaRPr lang="en-US" sz="4000" b="0" dirty="0">
              <a:effectLst/>
            </a:endParaRPr>
          </a:p>
          <a:p>
            <a:pPr rtl="0"/>
            <a:r>
              <a:rPr lang="en-US" sz="1800" b="0" i="0" u="none" strike="noStrike" dirty="0">
                <a:solidFill>
                  <a:srgbClr val="000000"/>
                </a:solidFill>
                <a:effectLst/>
                <a:latin typeface="Arial" panose="020B0604020202020204" pitchFamily="34" charset="0"/>
              </a:rPr>
              <a:t>This would make these two scenarios analogous, in spite of their surface level semantic differences.</a:t>
            </a:r>
            <a:endParaRPr lang="en-US" sz="4000" b="0" dirty="0">
              <a:effectLs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0f31b38f9e_0_4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30f31b38f9e_0_4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rtl="0"/>
            <a:r>
              <a:rPr lang="en-US" sz="1800" b="0" i="0" u="none" strike="noStrike" dirty="0">
                <a:solidFill>
                  <a:srgbClr val="000000"/>
                </a:solidFill>
                <a:effectLst/>
                <a:latin typeface="Arial" panose="020B0604020202020204" pitchFamily="34" charset="0"/>
              </a:rPr>
              <a:t>Because of the difficulty of comparing relational structures automatically, </a:t>
            </a:r>
            <a:endParaRPr lang="en-US" b="0" dirty="0">
              <a:effectLst/>
            </a:endParaRPr>
          </a:p>
          <a:p>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0f31b38f9e_0_3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30f31b38f9e_0_3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800" b="0" i="0" u="none" strike="noStrike" dirty="0">
                <a:solidFill>
                  <a:srgbClr val="000000"/>
                </a:solidFill>
                <a:effectLst/>
                <a:latin typeface="Arial" panose="020B0604020202020204" pitchFamily="34" charset="0"/>
              </a:rPr>
              <a:t>for a long time solving analogies remained a challenging objective for AI systems</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3000" dirty="0" err="1"/>
              <a:t>AnaloBench</a:t>
            </a:r>
            <a:r>
              <a:rPr lang="en" sz="3000" dirty="0"/>
              <a:t>: Benchmarking the Identification of Abstract and Long-context Analogies</a:t>
            </a:r>
            <a:endParaRPr sz="3000" dirty="0"/>
          </a:p>
        </p:txBody>
      </p:sp>
      <p:sp>
        <p:nvSpPr>
          <p:cNvPr id="55" name="Google Shape;55;p13"/>
          <p:cNvSpPr txBox="1">
            <a:spLocks noGrp="1"/>
          </p:cNvSpPr>
          <p:nvPr>
            <p:ph type="subTitle" idx="1"/>
          </p:nvPr>
        </p:nvSpPr>
        <p:spPr>
          <a:xfrm>
            <a:off x="311700" y="2834125"/>
            <a:ext cx="8520600" cy="8766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0"/>
              </a:spcAft>
              <a:buNone/>
            </a:pPr>
            <a:r>
              <a:rPr lang="en" sz="1600"/>
              <a:t>Xiao Ye, </a:t>
            </a:r>
            <a:r>
              <a:rPr lang="en" sz="1600" b="1"/>
              <a:t>Andrew Wang</a:t>
            </a:r>
            <a:r>
              <a:rPr lang="en" sz="1600"/>
              <a:t>,</a:t>
            </a:r>
            <a:endParaRPr sz="1600"/>
          </a:p>
          <a:p>
            <a:pPr marL="0" lvl="0" indent="0" algn="ctr" rtl="0">
              <a:spcBef>
                <a:spcPts val="0"/>
              </a:spcBef>
              <a:spcAft>
                <a:spcPts val="0"/>
              </a:spcAft>
              <a:buNone/>
            </a:pPr>
            <a:r>
              <a:rPr lang="en" sz="1600"/>
              <a:t>Jacob Choi, Yining Lu, Shreya Sharma, Lingfeng Shen, Vijay Tiyyala,</a:t>
            </a:r>
            <a:endParaRPr sz="1600"/>
          </a:p>
          <a:p>
            <a:pPr marL="0" lvl="0" indent="0" algn="ctr" rtl="0">
              <a:spcBef>
                <a:spcPts val="0"/>
              </a:spcBef>
              <a:spcAft>
                <a:spcPts val="0"/>
              </a:spcAft>
              <a:buNone/>
            </a:pPr>
            <a:r>
              <a:rPr lang="en" sz="1600"/>
              <a:t>Nicholas Andrews, Daniel Khashabi</a:t>
            </a:r>
            <a:endParaRPr sz="1600"/>
          </a:p>
        </p:txBody>
      </p:sp>
      <p:pic>
        <p:nvPicPr>
          <p:cNvPr id="56" name="Google Shape;56;p13"/>
          <p:cNvPicPr preferRelativeResize="0"/>
          <p:nvPr/>
        </p:nvPicPr>
        <p:blipFill>
          <a:blip r:embed="rId3">
            <a:alphaModFix/>
          </a:blip>
          <a:stretch>
            <a:fillRect/>
          </a:stretch>
        </p:blipFill>
        <p:spPr>
          <a:xfrm>
            <a:off x="3605417" y="3710721"/>
            <a:ext cx="1933171" cy="792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LLMs and analogical reasoning </a:t>
            </a:r>
            <a:endParaRPr/>
          </a:p>
        </p:txBody>
      </p:sp>
      <p:sp>
        <p:nvSpPr>
          <p:cNvPr id="246" name="Google Shape;246;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47" name="Google Shape;247;p22"/>
          <p:cNvSpPr txBox="1"/>
          <p:nvPr/>
        </p:nvSpPr>
        <p:spPr>
          <a:xfrm>
            <a:off x="272850" y="5143500"/>
            <a:ext cx="8598300" cy="9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rPr>
              <a:t>Emergent Analogical Reasoning in Large Language Models, </a:t>
            </a:r>
            <a:r>
              <a:rPr lang="en" sz="1000">
                <a:solidFill>
                  <a:schemeClr val="dk2"/>
                </a:solidFill>
              </a:rPr>
              <a:t>Webb et al., Nature Human Behavior 2023</a:t>
            </a:r>
            <a:endParaRPr sz="1000">
              <a:solidFill>
                <a:schemeClr val="dk2"/>
              </a:solidFill>
            </a:endParaRPr>
          </a:p>
        </p:txBody>
      </p:sp>
      <p:pic>
        <p:nvPicPr>
          <p:cNvPr id="248" name="Google Shape;248;p22"/>
          <p:cNvPicPr preferRelativeResize="0"/>
          <p:nvPr/>
        </p:nvPicPr>
        <p:blipFill>
          <a:blip r:embed="rId3">
            <a:alphaModFix/>
          </a:blip>
          <a:stretch>
            <a:fillRect/>
          </a:stretch>
        </p:blipFill>
        <p:spPr>
          <a:xfrm>
            <a:off x="1215222" y="1533475"/>
            <a:ext cx="6713554" cy="944100"/>
          </a:xfrm>
          <a:prstGeom prst="rect">
            <a:avLst/>
          </a:prstGeom>
          <a:noFill/>
          <a:ln>
            <a:noFill/>
          </a:ln>
          <a:effectLst>
            <a:outerShdw blurRad="57150" dist="19050" dir="5400000" algn="bl" rotWithShape="0">
              <a:srgbClr val="000000">
                <a:alpha val="50000"/>
              </a:srgbClr>
            </a:outerShdw>
          </a:effectLst>
        </p:spPr>
      </p:pic>
      <p:pic>
        <p:nvPicPr>
          <p:cNvPr id="249" name="Google Shape;249;p22"/>
          <p:cNvPicPr preferRelativeResize="0"/>
          <p:nvPr/>
        </p:nvPicPr>
        <p:blipFill rotWithShape="1">
          <a:blip r:embed="rId4">
            <a:alphaModFix/>
          </a:blip>
          <a:srcRect b="13247"/>
          <a:stretch/>
        </p:blipFill>
        <p:spPr>
          <a:xfrm>
            <a:off x="45250" y="3283025"/>
            <a:ext cx="9053501" cy="1062287"/>
          </a:xfrm>
          <a:prstGeom prst="rect">
            <a:avLst/>
          </a:prstGeom>
          <a:noFill/>
          <a:ln>
            <a:noFill/>
          </a:ln>
          <a:effectLst>
            <a:outerShdw blurRad="57150" dist="19050" dir="5400000" algn="bl" rotWithShape="0">
              <a:srgbClr val="000000">
                <a:alpha val="50000"/>
              </a:srgbClr>
            </a:outerShdw>
          </a:effectLst>
        </p:spPr>
      </p:pic>
      <p:sp>
        <p:nvSpPr>
          <p:cNvPr id="250" name="Google Shape;250;p22"/>
          <p:cNvSpPr txBox="1"/>
          <p:nvPr/>
        </p:nvSpPr>
        <p:spPr>
          <a:xfrm>
            <a:off x="4170750" y="2899713"/>
            <a:ext cx="8025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1"/>
                </a:solidFill>
              </a:rPr>
              <a:t>2024</a:t>
            </a:r>
            <a:endParaRPr sz="1800" b="1">
              <a:solidFill>
                <a:schemeClr val="accent1"/>
              </a:solidFill>
            </a:endParaRPr>
          </a:p>
        </p:txBody>
      </p:sp>
      <p:sp>
        <p:nvSpPr>
          <p:cNvPr id="251" name="Google Shape;251;p22"/>
          <p:cNvSpPr txBox="1"/>
          <p:nvPr/>
        </p:nvSpPr>
        <p:spPr>
          <a:xfrm>
            <a:off x="4170750" y="1152475"/>
            <a:ext cx="8025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accent1"/>
                </a:solidFill>
              </a:rPr>
              <a:t>2023</a:t>
            </a:r>
            <a:endParaRPr sz="1800" b="1">
              <a:solidFill>
                <a:schemeClr val="accen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LLMs and analogical reasoning </a:t>
            </a:r>
            <a:endParaRPr/>
          </a:p>
        </p:txBody>
      </p:sp>
      <p:sp>
        <p:nvSpPr>
          <p:cNvPr id="257" name="Google Shape;257;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58" name="Google Shape;258;p23"/>
          <p:cNvSpPr/>
          <p:nvPr/>
        </p:nvSpPr>
        <p:spPr>
          <a:xfrm>
            <a:off x="311700" y="2479675"/>
            <a:ext cx="8520600" cy="7620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900" b="1">
                <a:solidFill>
                  <a:schemeClr val="dk1"/>
                </a:solidFill>
                <a:latin typeface="EB Garamond"/>
                <a:ea typeface="EB Garamond"/>
                <a:cs typeface="EB Garamond"/>
                <a:sym typeface="EB Garamond"/>
              </a:rPr>
              <a:t>“large language models…have acquired an emergent ability to find zero-shot solutions to a broad range of analogy problems”</a:t>
            </a:r>
            <a:endParaRPr/>
          </a:p>
        </p:txBody>
      </p:sp>
      <p:sp>
        <p:nvSpPr>
          <p:cNvPr id="259" name="Google Shape;259;p23"/>
          <p:cNvSpPr txBox="1"/>
          <p:nvPr/>
        </p:nvSpPr>
        <p:spPr>
          <a:xfrm>
            <a:off x="272850" y="5143500"/>
            <a:ext cx="8598300" cy="9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rPr>
              <a:t>Emergent Analogical Reasoning in Large Language Models, </a:t>
            </a:r>
            <a:r>
              <a:rPr lang="en" sz="1000">
                <a:solidFill>
                  <a:schemeClr val="dk2"/>
                </a:solidFill>
              </a:rPr>
              <a:t>Webb et al., Nature Human Behavior 2023</a:t>
            </a:r>
            <a:endParaRPr sz="1000">
              <a:solidFill>
                <a:schemeClr val="dk2"/>
              </a:solidFill>
            </a:endParaRPr>
          </a:p>
        </p:txBody>
      </p:sp>
      <p:pic>
        <p:nvPicPr>
          <p:cNvPr id="260" name="Google Shape;260;p23"/>
          <p:cNvPicPr preferRelativeResize="0"/>
          <p:nvPr/>
        </p:nvPicPr>
        <p:blipFill>
          <a:blip r:embed="rId3">
            <a:alphaModFix/>
          </a:blip>
          <a:stretch>
            <a:fillRect/>
          </a:stretch>
        </p:blipFill>
        <p:spPr>
          <a:xfrm>
            <a:off x="1215222" y="1152475"/>
            <a:ext cx="6713554" cy="944100"/>
          </a:xfrm>
          <a:prstGeom prst="rect">
            <a:avLst/>
          </a:prstGeom>
          <a:noFill/>
          <a:ln>
            <a:noFill/>
          </a:ln>
          <a:effectLst>
            <a:outerShdw blurRad="57150" dist="19050" dir="5400000" algn="bl" rotWithShape="0">
              <a:srgbClr val="000000">
                <a:alpha val="50000"/>
              </a:srgbClr>
            </a:outerShdw>
          </a:effectLst>
        </p:spPr>
      </p:pic>
      <p:sp>
        <p:nvSpPr>
          <p:cNvPr id="261" name="Google Shape;261;p23"/>
          <p:cNvSpPr/>
          <p:nvPr/>
        </p:nvSpPr>
        <p:spPr>
          <a:xfrm>
            <a:off x="1687975" y="2096575"/>
            <a:ext cx="216900" cy="383100"/>
          </a:xfrm>
          <a:prstGeom prst="rtTriangl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LLMs and analogical reasoning </a:t>
            </a:r>
            <a:endParaRPr/>
          </a:p>
        </p:txBody>
      </p:sp>
      <p:sp>
        <p:nvSpPr>
          <p:cNvPr id="267" name="Google Shape;267;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68" name="Google Shape;268;p24"/>
          <p:cNvSpPr txBox="1"/>
          <p:nvPr/>
        </p:nvSpPr>
        <p:spPr>
          <a:xfrm>
            <a:off x="272850" y="5143500"/>
            <a:ext cx="8598300" cy="9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rPr>
              <a:t>Emergent Analogical Reasoning in Large Language Models, </a:t>
            </a:r>
            <a:r>
              <a:rPr lang="en" sz="1000">
                <a:solidFill>
                  <a:schemeClr val="dk2"/>
                </a:solidFill>
              </a:rPr>
              <a:t>Webb et al., Nature Human Behavior 2023</a:t>
            </a:r>
            <a:endParaRPr sz="1000">
              <a:solidFill>
                <a:schemeClr val="dk2"/>
              </a:solidFill>
            </a:endParaRPr>
          </a:p>
        </p:txBody>
      </p:sp>
      <p:pic>
        <p:nvPicPr>
          <p:cNvPr id="269" name="Google Shape;269;p24"/>
          <p:cNvPicPr preferRelativeResize="0"/>
          <p:nvPr/>
        </p:nvPicPr>
        <p:blipFill rotWithShape="1">
          <a:blip r:embed="rId3">
            <a:alphaModFix/>
          </a:blip>
          <a:srcRect l="4870"/>
          <a:stretch/>
        </p:blipFill>
        <p:spPr>
          <a:xfrm>
            <a:off x="482300" y="2492225"/>
            <a:ext cx="1426451" cy="1936350"/>
          </a:xfrm>
          <a:prstGeom prst="rect">
            <a:avLst/>
          </a:prstGeom>
          <a:noFill/>
          <a:ln>
            <a:noFill/>
          </a:ln>
        </p:spPr>
      </p:pic>
      <p:pic>
        <p:nvPicPr>
          <p:cNvPr id="270" name="Google Shape;270;p24"/>
          <p:cNvPicPr preferRelativeResize="0"/>
          <p:nvPr/>
        </p:nvPicPr>
        <p:blipFill>
          <a:blip r:embed="rId4">
            <a:alphaModFix/>
          </a:blip>
          <a:stretch>
            <a:fillRect/>
          </a:stretch>
        </p:blipFill>
        <p:spPr>
          <a:xfrm>
            <a:off x="1215222" y="1152475"/>
            <a:ext cx="6713554" cy="9441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LLMs and analogical reasoning </a:t>
            </a:r>
            <a:endParaRPr/>
          </a:p>
        </p:txBody>
      </p:sp>
      <p:sp>
        <p:nvSpPr>
          <p:cNvPr id="276" name="Google Shape;276;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77" name="Google Shape;277;p25"/>
          <p:cNvSpPr txBox="1"/>
          <p:nvPr/>
        </p:nvSpPr>
        <p:spPr>
          <a:xfrm>
            <a:off x="272850" y="5143500"/>
            <a:ext cx="8598300" cy="9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rPr>
              <a:t>Emergent Analogical Reasoning in Large Language Models, </a:t>
            </a:r>
            <a:r>
              <a:rPr lang="en" sz="1000">
                <a:solidFill>
                  <a:schemeClr val="dk2"/>
                </a:solidFill>
              </a:rPr>
              <a:t>Webb et al., Nature Human Behavior 2023</a:t>
            </a:r>
            <a:endParaRPr sz="1000">
              <a:solidFill>
                <a:schemeClr val="dk2"/>
              </a:solidFill>
            </a:endParaRPr>
          </a:p>
        </p:txBody>
      </p:sp>
      <p:pic>
        <p:nvPicPr>
          <p:cNvPr id="278" name="Google Shape;278;p25"/>
          <p:cNvPicPr preferRelativeResize="0"/>
          <p:nvPr/>
        </p:nvPicPr>
        <p:blipFill rotWithShape="1">
          <a:blip r:embed="rId3">
            <a:alphaModFix/>
          </a:blip>
          <a:srcRect l="4870"/>
          <a:stretch/>
        </p:blipFill>
        <p:spPr>
          <a:xfrm>
            <a:off x="482300" y="2492225"/>
            <a:ext cx="1426451" cy="1936350"/>
          </a:xfrm>
          <a:prstGeom prst="rect">
            <a:avLst/>
          </a:prstGeom>
          <a:noFill/>
          <a:ln>
            <a:noFill/>
          </a:ln>
        </p:spPr>
      </p:pic>
      <p:pic>
        <p:nvPicPr>
          <p:cNvPr id="279" name="Google Shape;279;p25"/>
          <p:cNvPicPr preferRelativeResize="0"/>
          <p:nvPr/>
        </p:nvPicPr>
        <p:blipFill>
          <a:blip r:embed="rId4">
            <a:alphaModFix/>
          </a:blip>
          <a:stretch>
            <a:fillRect/>
          </a:stretch>
        </p:blipFill>
        <p:spPr>
          <a:xfrm>
            <a:off x="2267125" y="2492225"/>
            <a:ext cx="1667160" cy="1936350"/>
          </a:xfrm>
          <a:prstGeom prst="rect">
            <a:avLst/>
          </a:prstGeom>
          <a:noFill/>
          <a:ln>
            <a:noFill/>
          </a:ln>
        </p:spPr>
      </p:pic>
      <p:pic>
        <p:nvPicPr>
          <p:cNvPr id="280" name="Google Shape;280;p25"/>
          <p:cNvPicPr preferRelativeResize="0"/>
          <p:nvPr/>
        </p:nvPicPr>
        <p:blipFill>
          <a:blip r:embed="rId5">
            <a:alphaModFix/>
          </a:blip>
          <a:stretch>
            <a:fillRect/>
          </a:stretch>
        </p:blipFill>
        <p:spPr>
          <a:xfrm>
            <a:off x="1215222" y="1152475"/>
            <a:ext cx="6713554" cy="9441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LLMs and analogical reasoning </a:t>
            </a:r>
            <a:endParaRPr/>
          </a:p>
        </p:txBody>
      </p:sp>
      <p:sp>
        <p:nvSpPr>
          <p:cNvPr id="286" name="Google Shape;286;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87" name="Google Shape;287;p26"/>
          <p:cNvSpPr txBox="1"/>
          <p:nvPr/>
        </p:nvSpPr>
        <p:spPr>
          <a:xfrm>
            <a:off x="272850" y="5143500"/>
            <a:ext cx="8598300" cy="9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rPr>
              <a:t>Emergent Analogical Reasoning in Large Language Models, </a:t>
            </a:r>
            <a:r>
              <a:rPr lang="en" sz="1000">
                <a:solidFill>
                  <a:schemeClr val="dk2"/>
                </a:solidFill>
              </a:rPr>
              <a:t>Webb et al., Nature Human Behavior 2023</a:t>
            </a:r>
            <a:endParaRPr sz="1000">
              <a:solidFill>
                <a:schemeClr val="dk2"/>
              </a:solidFill>
            </a:endParaRPr>
          </a:p>
        </p:txBody>
      </p:sp>
      <p:pic>
        <p:nvPicPr>
          <p:cNvPr id="288" name="Google Shape;288;p26"/>
          <p:cNvPicPr preferRelativeResize="0"/>
          <p:nvPr/>
        </p:nvPicPr>
        <p:blipFill rotWithShape="1">
          <a:blip r:embed="rId3">
            <a:alphaModFix/>
          </a:blip>
          <a:srcRect l="4870"/>
          <a:stretch/>
        </p:blipFill>
        <p:spPr>
          <a:xfrm>
            <a:off x="482300" y="2492225"/>
            <a:ext cx="1426451" cy="1936350"/>
          </a:xfrm>
          <a:prstGeom prst="rect">
            <a:avLst/>
          </a:prstGeom>
          <a:noFill/>
          <a:ln>
            <a:noFill/>
          </a:ln>
        </p:spPr>
      </p:pic>
      <p:pic>
        <p:nvPicPr>
          <p:cNvPr id="289" name="Google Shape;289;p26"/>
          <p:cNvPicPr preferRelativeResize="0"/>
          <p:nvPr/>
        </p:nvPicPr>
        <p:blipFill>
          <a:blip r:embed="rId4">
            <a:alphaModFix/>
          </a:blip>
          <a:stretch>
            <a:fillRect/>
          </a:stretch>
        </p:blipFill>
        <p:spPr>
          <a:xfrm>
            <a:off x="2267125" y="2492225"/>
            <a:ext cx="1667160" cy="1936350"/>
          </a:xfrm>
          <a:prstGeom prst="rect">
            <a:avLst/>
          </a:prstGeom>
          <a:noFill/>
          <a:ln>
            <a:noFill/>
          </a:ln>
        </p:spPr>
      </p:pic>
      <p:pic>
        <p:nvPicPr>
          <p:cNvPr id="290" name="Google Shape;290;p26"/>
          <p:cNvPicPr preferRelativeResize="0"/>
          <p:nvPr/>
        </p:nvPicPr>
        <p:blipFill>
          <a:blip r:embed="rId5">
            <a:alphaModFix/>
          </a:blip>
          <a:stretch>
            <a:fillRect/>
          </a:stretch>
        </p:blipFill>
        <p:spPr>
          <a:xfrm>
            <a:off x="4175900" y="2526450"/>
            <a:ext cx="4656399" cy="668450"/>
          </a:xfrm>
          <a:prstGeom prst="rect">
            <a:avLst/>
          </a:prstGeom>
          <a:noFill/>
          <a:ln>
            <a:noFill/>
          </a:ln>
        </p:spPr>
      </p:pic>
      <p:pic>
        <p:nvPicPr>
          <p:cNvPr id="291" name="Google Shape;291;p26"/>
          <p:cNvPicPr preferRelativeResize="0"/>
          <p:nvPr/>
        </p:nvPicPr>
        <p:blipFill>
          <a:blip r:embed="rId6">
            <a:alphaModFix/>
          </a:blip>
          <a:stretch>
            <a:fillRect/>
          </a:stretch>
        </p:blipFill>
        <p:spPr>
          <a:xfrm>
            <a:off x="4175900" y="3299441"/>
            <a:ext cx="4656399" cy="654809"/>
          </a:xfrm>
          <a:prstGeom prst="rect">
            <a:avLst/>
          </a:prstGeom>
          <a:noFill/>
          <a:ln>
            <a:noFill/>
          </a:ln>
        </p:spPr>
      </p:pic>
      <p:pic>
        <p:nvPicPr>
          <p:cNvPr id="292" name="Google Shape;292;p26"/>
          <p:cNvPicPr preferRelativeResize="0"/>
          <p:nvPr/>
        </p:nvPicPr>
        <p:blipFill>
          <a:blip r:embed="rId7">
            <a:alphaModFix/>
          </a:blip>
          <a:stretch>
            <a:fillRect/>
          </a:stretch>
        </p:blipFill>
        <p:spPr>
          <a:xfrm>
            <a:off x="1215222" y="1152475"/>
            <a:ext cx="6713554" cy="944100"/>
          </a:xfrm>
          <a:prstGeom prst="rect">
            <a:avLst/>
          </a:prstGeom>
          <a:noFill/>
          <a:ln>
            <a:noFill/>
          </a:ln>
          <a:effectLst>
            <a:outerShdw blurRad="57150" dist="19050" dir="5400000" algn="bl" rotWithShape="0">
              <a:srgbClr val="000000">
                <a:alpha val="50000"/>
              </a:srgbClr>
            </a:outerShdw>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Towards more challenging evaluations</a:t>
            </a:r>
            <a:endParaRPr/>
          </a:p>
        </p:txBody>
      </p:sp>
      <p:sp>
        <p:nvSpPr>
          <p:cNvPr id="298" name="Google Shape;298;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Real world analogy: </a:t>
            </a:r>
            <a:r>
              <a:rPr lang="en"/>
              <a:t>the </a:t>
            </a:r>
            <a:r>
              <a:rPr lang="en" b="1">
                <a:solidFill>
                  <a:srgbClr val="3C78D8"/>
                </a:solidFill>
              </a:rPr>
              <a:t>solar system</a:t>
            </a:r>
            <a:r>
              <a:rPr lang="en"/>
              <a:t> is like the </a:t>
            </a:r>
            <a:r>
              <a:rPr lang="en" b="1">
                <a:solidFill>
                  <a:srgbClr val="3C78D8"/>
                </a:solidFill>
              </a:rPr>
              <a:t>atom</a:t>
            </a:r>
            <a:endParaRPr b="1">
              <a:solidFill>
                <a:srgbClr val="3C78D8"/>
              </a:solidFill>
            </a:endParaRPr>
          </a:p>
        </p:txBody>
      </p:sp>
      <p:pic>
        <p:nvPicPr>
          <p:cNvPr id="299" name="Google Shape;299;p27"/>
          <p:cNvPicPr preferRelativeResize="0"/>
          <p:nvPr/>
        </p:nvPicPr>
        <p:blipFill>
          <a:blip r:embed="rId3">
            <a:alphaModFix/>
          </a:blip>
          <a:stretch>
            <a:fillRect/>
          </a:stretch>
        </p:blipFill>
        <p:spPr>
          <a:xfrm>
            <a:off x="618400" y="1639750"/>
            <a:ext cx="3877401" cy="3297951"/>
          </a:xfrm>
          <a:prstGeom prst="rect">
            <a:avLst/>
          </a:prstGeom>
          <a:noFill/>
          <a:ln>
            <a:noFill/>
          </a:ln>
        </p:spPr>
      </p:pic>
      <p:pic>
        <p:nvPicPr>
          <p:cNvPr id="300" name="Google Shape;300;p27"/>
          <p:cNvPicPr preferRelativeResize="0"/>
          <p:nvPr/>
        </p:nvPicPr>
        <p:blipFill>
          <a:blip r:embed="rId4">
            <a:alphaModFix/>
          </a:blip>
          <a:stretch>
            <a:fillRect/>
          </a:stretch>
        </p:blipFill>
        <p:spPr>
          <a:xfrm>
            <a:off x="4648198" y="1563550"/>
            <a:ext cx="3794803" cy="34163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Towards more challenging evaluations</a:t>
            </a:r>
            <a:endParaRPr/>
          </a:p>
        </p:txBody>
      </p:sp>
      <p:sp>
        <p:nvSpPr>
          <p:cNvPr id="306" name="Google Shape;30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t>Real world analogy: </a:t>
            </a:r>
            <a:r>
              <a:rPr lang="en"/>
              <a:t>the </a:t>
            </a:r>
            <a:r>
              <a:rPr lang="en" b="1"/>
              <a:t>solar system</a:t>
            </a:r>
            <a:r>
              <a:rPr lang="en"/>
              <a:t> is like the </a:t>
            </a:r>
            <a:r>
              <a:rPr lang="en" b="1"/>
              <a:t>atom</a:t>
            </a:r>
            <a:endParaRPr b="1"/>
          </a:p>
        </p:txBody>
      </p:sp>
      <p:pic>
        <p:nvPicPr>
          <p:cNvPr id="307" name="Google Shape;307;p28"/>
          <p:cNvPicPr preferRelativeResize="0"/>
          <p:nvPr/>
        </p:nvPicPr>
        <p:blipFill>
          <a:blip r:embed="rId3">
            <a:alphaModFix/>
          </a:blip>
          <a:stretch>
            <a:fillRect/>
          </a:stretch>
        </p:blipFill>
        <p:spPr>
          <a:xfrm>
            <a:off x="618400" y="1639750"/>
            <a:ext cx="3877401" cy="3297951"/>
          </a:xfrm>
          <a:prstGeom prst="rect">
            <a:avLst/>
          </a:prstGeom>
          <a:noFill/>
          <a:ln>
            <a:noFill/>
          </a:ln>
        </p:spPr>
      </p:pic>
      <p:pic>
        <p:nvPicPr>
          <p:cNvPr id="308" name="Google Shape;308;p28"/>
          <p:cNvPicPr preferRelativeResize="0"/>
          <p:nvPr/>
        </p:nvPicPr>
        <p:blipFill>
          <a:blip r:embed="rId4">
            <a:alphaModFix/>
          </a:blip>
          <a:stretch>
            <a:fillRect/>
          </a:stretch>
        </p:blipFill>
        <p:spPr>
          <a:xfrm>
            <a:off x="4648198" y="1563550"/>
            <a:ext cx="3794803" cy="3416399"/>
          </a:xfrm>
          <a:prstGeom prst="rect">
            <a:avLst/>
          </a:prstGeom>
          <a:noFill/>
          <a:ln>
            <a:noFill/>
          </a:ln>
        </p:spPr>
      </p:pic>
      <p:sp>
        <p:nvSpPr>
          <p:cNvPr id="309" name="Google Shape;309;p28"/>
          <p:cNvSpPr/>
          <p:nvPr/>
        </p:nvSpPr>
        <p:spPr>
          <a:xfrm>
            <a:off x="361700" y="1048950"/>
            <a:ext cx="8520600" cy="4026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10" name="Google Shape;310;p28"/>
          <p:cNvSpPr/>
          <p:nvPr/>
        </p:nvSpPr>
        <p:spPr>
          <a:xfrm>
            <a:off x="336750" y="2315275"/>
            <a:ext cx="8470500" cy="10908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t>Are LLMs performant on more challenging analogical reasoning tasks?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Tasks</a:t>
            </a:r>
            <a:endParaRPr/>
          </a:p>
        </p:txBody>
      </p:sp>
      <p:sp>
        <p:nvSpPr>
          <p:cNvPr id="316" name="Google Shape;316;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17" name="Google Shape;317;p29"/>
          <p:cNvSpPr/>
          <p:nvPr/>
        </p:nvSpPr>
        <p:spPr>
          <a:xfrm>
            <a:off x="868163" y="1770988"/>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a:t>Multiple choice</a:t>
            </a:r>
            <a:endParaRPr sz="1800"/>
          </a:p>
        </p:txBody>
      </p:sp>
      <p:sp>
        <p:nvSpPr>
          <p:cNvPr id="318" name="Google Shape;318;p29"/>
          <p:cNvSpPr/>
          <p:nvPr/>
        </p:nvSpPr>
        <p:spPr>
          <a:xfrm>
            <a:off x="4923038" y="1771113"/>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2:</a:t>
            </a:r>
            <a:endParaRPr sz="1800"/>
          </a:p>
          <a:p>
            <a:pPr marL="0" lvl="0" indent="0" algn="ctr" rtl="0">
              <a:spcBef>
                <a:spcPts val="0"/>
              </a:spcBef>
              <a:spcAft>
                <a:spcPts val="0"/>
              </a:spcAft>
              <a:buNone/>
            </a:pPr>
            <a:r>
              <a:rPr lang="en" sz="1800"/>
              <a:t>Analogical retrieval</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3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creation</a:t>
            </a:r>
            <a:endParaRPr/>
          </a:p>
        </p:txBody>
      </p:sp>
      <p:sp>
        <p:nvSpPr>
          <p:cNvPr id="324" name="Google Shape;324;p30"/>
          <p:cNvSpPr txBox="1"/>
          <p:nvPr/>
        </p:nvSpPr>
        <p:spPr>
          <a:xfrm>
            <a:off x="5736475" y="4411925"/>
            <a:ext cx="1152600" cy="7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325" name="Google Shape;325;p30"/>
          <p:cNvSpPr txBox="1"/>
          <p:nvPr/>
        </p:nvSpPr>
        <p:spPr>
          <a:xfrm>
            <a:off x="4962525" y="2371725"/>
            <a:ext cx="676200" cy="2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326" name="Google Shape;326;p30"/>
          <p:cNvSpPr txBox="1"/>
          <p:nvPr/>
        </p:nvSpPr>
        <p:spPr>
          <a:xfrm>
            <a:off x="1158589" y="2024368"/>
            <a:ext cx="2511300" cy="38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latin typeface="Lexend"/>
                <a:ea typeface="Lexend"/>
                <a:cs typeface="Lexend"/>
                <a:sym typeface="Lexend"/>
              </a:rPr>
              <a:t>① Analogical Pairs</a:t>
            </a:r>
            <a:endParaRPr sz="1600">
              <a:solidFill>
                <a:srgbClr val="595959"/>
              </a:solidFill>
              <a:latin typeface="Lexend"/>
              <a:ea typeface="Lexend"/>
              <a:cs typeface="Lexend"/>
              <a:sym typeface="Lexend"/>
            </a:endParaRPr>
          </a:p>
        </p:txBody>
      </p:sp>
      <p:graphicFrame>
        <p:nvGraphicFramePr>
          <p:cNvPr id="327" name="Google Shape;327;p30"/>
          <p:cNvGraphicFramePr/>
          <p:nvPr/>
        </p:nvGraphicFramePr>
        <p:xfrm>
          <a:off x="394535" y="2447925"/>
          <a:ext cx="4116450" cy="2251530"/>
        </p:xfrm>
        <a:graphic>
          <a:graphicData uri="http://schemas.openxmlformats.org/drawingml/2006/table">
            <a:tbl>
              <a:tblPr>
                <a:noFill/>
                <a:tableStyleId>{A7191933-B80E-4741-B31F-04C13A941C33}</a:tableStyleId>
              </a:tblPr>
              <a:tblGrid>
                <a:gridCol w="2018600">
                  <a:extLst>
                    <a:ext uri="{9D8B030D-6E8A-4147-A177-3AD203B41FA5}">
                      <a16:colId xmlns:a16="http://schemas.microsoft.com/office/drawing/2014/main" val="20000"/>
                    </a:ext>
                  </a:extLst>
                </a:gridCol>
                <a:gridCol w="2097850">
                  <a:extLst>
                    <a:ext uri="{9D8B030D-6E8A-4147-A177-3AD203B41FA5}">
                      <a16:colId xmlns:a16="http://schemas.microsoft.com/office/drawing/2014/main" val="20001"/>
                    </a:ext>
                  </a:extLst>
                </a:gridCol>
              </a:tblGrid>
              <a:tr h="281050">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A</a:t>
                      </a:r>
                      <a:endParaRPr sz="900" b="1">
                        <a:solidFill>
                          <a:srgbClr val="EEEEEE"/>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B</a:t>
                      </a:r>
                      <a:endParaRPr sz="900" b="1">
                        <a:solidFill>
                          <a:srgbClr val="EEEEEE"/>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281050">
                <a:tc>
                  <a:txBody>
                    <a:bodyPr/>
                    <a:lstStyle/>
                    <a:p>
                      <a:pPr marL="0" lvl="0" indent="0" algn="l" rtl="0">
                        <a:spcBef>
                          <a:spcPts val="0"/>
                        </a:spcBef>
                        <a:spcAft>
                          <a:spcPts val="0"/>
                        </a:spcAft>
                        <a:buClr>
                          <a:srgbClr val="000000"/>
                        </a:buClr>
                        <a:buSzPts val="1100"/>
                        <a:buFont typeface="Arial"/>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A fallen tree cannot provide shade.</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298275">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It's hard to love with a broken heart.</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After letting off his rage he sat down like a lamb.</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The weather finally became pleasant following the stormy week.</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00625">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600">
                        <a:solidFill>
                          <a:srgbClr val="00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28" name="Google Shape;328;p30"/>
          <p:cNvSpPr/>
          <p:nvPr/>
        </p:nvSpPr>
        <p:spPr>
          <a:xfrm>
            <a:off x="394650" y="1145425"/>
            <a:ext cx="41163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340 seed analogies from human annotators</a:t>
            </a:r>
            <a:endParaRPr sz="18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creation</a:t>
            </a:r>
            <a:endParaRPr/>
          </a:p>
        </p:txBody>
      </p:sp>
      <p:sp>
        <p:nvSpPr>
          <p:cNvPr id="334" name="Google Shape;334;p31"/>
          <p:cNvSpPr txBox="1"/>
          <p:nvPr/>
        </p:nvSpPr>
        <p:spPr>
          <a:xfrm>
            <a:off x="4962525" y="2371725"/>
            <a:ext cx="676200" cy="2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335" name="Google Shape;335;p31"/>
          <p:cNvSpPr txBox="1"/>
          <p:nvPr/>
        </p:nvSpPr>
        <p:spPr>
          <a:xfrm>
            <a:off x="1158589" y="2024368"/>
            <a:ext cx="2511300" cy="38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latin typeface="Lexend"/>
                <a:ea typeface="Lexend"/>
                <a:cs typeface="Lexend"/>
                <a:sym typeface="Lexend"/>
              </a:rPr>
              <a:t>① Analogical Pairs</a:t>
            </a:r>
            <a:endParaRPr sz="1600">
              <a:solidFill>
                <a:srgbClr val="595959"/>
              </a:solidFill>
              <a:latin typeface="Lexend"/>
              <a:ea typeface="Lexend"/>
              <a:cs typeface="Lexend"/>
              <a:sym typeface="Lexend"/>
            </a:endParaRPr>
          </a:p>
        </p:txBody>
      </p:sp>
      <p:graphicFrame>
        <p:nvGraphicFramePr>
          <p:cNvPr id="336" name="Google Shape;336;p31"/>
          <p:cNvGraphicFramePr/>
          <p:nvPr/>
        </p:nvGraphicFramePr>
        <p:xfrm>
          <a:off x="394535" y="2447925"/>
          <a:ext cx="4116450" cy="2251530"/>
        </p:xfrm>
        <a:graphic>
          <a:graphicData uri="http://schemas.openxmlformats.org/drawingml/2006/table">
            <a:tbl>
              <a:tblPr>
                <a:noFill/>
                <a:tableStyleId>{A7191933-B80E-4741-B31F-04C13A941C33}</a:tableStyleId>
              </a:tblPr>
              <a:tblGrid>
                <a:gridCol w="2018600">
                  <a:extLst>
                    <a:ext uri="{9D8B030D-6E8A-4147-A177-3AD203B41FA5}">
                      <a16:colId xmlns:a16="http://schemas.microsoft.com/office/drawing/2014/main" val="20000"/>
                    </a:ext>
                  </a:extLst>
                </a:gridCol>
                <a:gridCol w="2097850">
                  <a:extLst>
                    <a:ext uri="{9D8B030D-6E8A-4147-A177-3AD203B41FA5}">
                      <a16:colId xmlns:a16="http://schemas.microsoft.com/office/drawing/2014/main" val="20001"/>
                    </a:ext>
                  </a:extLst>
                </a:gridCol>
              </a:tblGrid>
              <a:tr h="281050">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A</a:t>
                      </a:r>
                      <a:endParaRPr sz="900" b="1">
                        <a:solidFill>
                          <a:srgbClr val="EEEEEE"/>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B</a:t>
                      </a:r>
                      <a:endParaRPr sz="900" b="1">
                        <a:solidFill>
                          <a:srgbClr val="EEEEEE"/>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281050">
                <a:tc>
                  <a:txBody>
                    <a:bodyPr/>
                    <a:lstStyle/>
                    <a:p>
                      <a:pPr marL="0" lvl="0" indent="0" algn="l" rtl="0">
                        <a:spcBef>
                          <a:spcPts val="0"/>
                        </a:spcBef>
                        <a:spcAft>
                          <a:spcPts val="0"/>
                        </a:spcAft>
                        <a:buClr>
                          <a:srgbClr val="000000"/>
                        </a:buClr>
                        <a:buSzPts val="1100"/>
                        <a:buFont typeface="Arial"/>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A fallen tree cannot provide shade.</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298275">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It's hard to love with a broken heart.</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After letting off his rage he sat down like a lamb.</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The weather finally became pleasant following the stormy week.</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00625">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600">
                        <a:solidFill>
                          <a:srgbClr val="00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37" name="Google Shape;337;p31"/>
          <p:cNvSpPr/>
          <p:nvPr/>
        </p:nvSpPr>
        <p:spPr>
          <a:xfrm>
            <a:off x="5112150" y="2995525"/>
            <a:ext cx="2719200" cy="1011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Each analogy is a pair of analogous sentences</a:t>
            </a:r>
            <a:endParaRPr sz="1800"/>
          </a:p>
        </p:txBody>
      </p:sp>
      <p:cxnSp>
        <p:nvCxnSpPr>
          <p:cNvPr id="338" name="Google Shape;338;p31"/>
          <p:cNvCxnSpPr>
            <a:stCxn id="337" idx="1"/>
          </p:cNvCxnSpPr>
          <p:nvPr/>
        </p:nvCxnSpPr>
        <p:spPr>
          <a:xfrm rot="10800000">
            <a:off x="2363250" y="2990125"/>
            <a:ext cx="2748900" cy="511200"/>
          </a:xfrm>
          <a:prstGeom prst="straightConnector1">
            <a:avLst/>
          </a:prstGeom>
          <a:noFill/>
          <a:ln w="38100" cap="flat" cmpd="sng">
            <a:solidFill>
              <a:srgbClr val="00FF00"/>
            </a:solidFill>
            <a:prstDash val="solid"/>
            <a:round/>
            <a:headEnd type="none" w="med" len="med"/>
            <a:tailEnd type="triangle" w="med" len="med"/>
          </a:ln>
        </p:spPr>
      </p:cxnSp>
      <p:cxnSp>
        <p:nvCxnSpPr>
          <p:cNvPr id="339" name="Google Shape;339;p31"/>
          <p:cNvCxnSpPr>
            <a:stCxn id="337" idx="1"/>
          </p:cNvCxnSpPr>
          <p:nvPr/>
        </p:nvCxnSpPr>
        <p:spPr>
          <a:xfrm rot="10800000">
            <a:off x="4424850" y="2990125"/>
            <a:ext cx="687300" cy="511200"/>
          </a:xfrm>
          <a:prstGeom prst="straightConnector1">
            <a:avLst/>
          </a:prstGeom>
          <a:noFill/>
          <a:ln w="38100" cap="flat" cmpd="sng">
            <a:solidFill>
              <a:srgbClr val="00FF00"/>
            </a:solidFill>
            <a:prstDash val="solid"/>
            <a:round/>
            <a:headEnd type="none" w="med" len="med"/>
            <a:tailEnd type="triangle" w="med" len="med"/>
          </a:ln>
        </p:spPr>
      </p:cxnSp>
      <p:sp>
        <p:nvSpPr>
          <p:cNvPr id="340" name="Google Shape;340;p31"/>
          <p:cNvSpPr/>
          <p:nvPr/>
        </p:nvSpPr>
        <p:spPr>
          <a:xfrm>
            <a:off x="394650" y="1145425"/>
            <a:ext cx="41163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340 seed analogies from human annotators</a:t>
            </a:r>
            <a:endParaRPr sz="1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makes two texts analogous?</a:t>
            </a:r>
            <a:endParaRPr/>
          </a:p>
        </p:txBody>
      </p:sp>
      <p:sp>
        <p:nvSpPr>
          <p:cNvPr id="62" name="Google Shape;62;p14"/>
          <p:cNvSpPr/>
          <p:nvPr/>
        </p:nvSpPr>
        <p:spPr>
          <a:xfrm>
            <a:off x="868163" y="1770988"/>
            <a:ext cx="3352800" cy="1028700"/>
          </a:xfrm>
          <a:prstGeom prst="rect">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EB Garamond"/>
                <a:ea typeface="EB Garamond"/>
                <a:cs typeface="EB Garamond"/>
                <a:sym typeface="EB Garamond"/>
              </a:rPr>
              <a:t>The weather finally became pleasant following the stormy week.</a:t>
            </a:r>
            <a:endParaRPr sz="1800">
              <a:latin typeface="EB Garamond"/>
              <a:ea typeface="EB Garamond"/>
              <a:cs typeface="EB Garamond"/>
              <a:sym typeface="EB Garamond"/>
            </a:endParaRPr>
          </a:p>
        </p:txBody>
      </p:sp>
      <p:sp>
        <p:nvSpPr>
          <p:cNvPr id="63" name="Google Shape;63;p14"/>
          <p:cNvSpPr/>
          <p:nvPr/>
        </p:nvSpPr>
        <p:spPr>
          <a:xfrm>
            <a:off x="4923038" y="1771113"/>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EB Garamond"/>
                <a:ea typeface="EB Garamond"/>
                <a:cs typeface="EB Garamond"/>
                <a:sym typeface="EB Garamond"/>
              </a:rPr>
              <a:t>As the flame extinguished, it left behind a thin wisp of smoke </a:t>
            </a:r>
            <a:endParaRPr sz="1800">
              <a:latin typeface="EB Garamond"/>
              <a:ea typeface="EB Garamond"/>
              <a:cs typeface="EB Garamond"/>
              <a:sym typeface="EB Garamond"/>
            </a:endParaRPr>
          </a:p>
        </p:txBody>
      </p:sp>
      <p:sp>
        <p:nvSpPr>
          <p:cNvPr id="64" name="Google Shape;64;p14"/>
          <p:cNvSpPr txBox="1"/>
          <p:nvPr/>
        </p:nvSpPr>
        <p:spPr>
          <a:xfrm>
            <a:off x="2308588" y="279981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
        <p:nvSpPr>
          <p:cNvPr id="65" name="Google Shape;65;p14"/>
          <p:cNvSpPr txBox="1"/>
          <p:nvPr/>
        </p:nvSpPr>
        <p:spPr>
          <a:xfrm>
            <a:off x="5979638" y="279981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3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creation</a:t>
            </a:r>
            <a:endParaRPr/>
          </a:p>
        </p:txBody>
      </p:sp>
      <p:sp>
        <p:nvSpPr>
          <p:cNvPr id="346" name="Google Shape;346;p32"/>
          <p:cNvSpPr txBox="1"/>
          <p:nvPr/>
        </p:nvSpPr>
        <p:spPr>
          <a:xfrm>
            <a:off x="4962525" y="2371725"/>
            <a:ext cx="676200" cy="2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347" name="Google Shape;347;p32"/>
          <p:cNvSpPr txBox="1"/>
          <p:nvPr/>
        </p:nvSpPr>
        <p:spPr>
          <a:xfrm>
            <a:off x="1158589" y="2024368"/>
            <a:ext cx="2511300" cy="38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latin typeface="Lexend"/>
                <a:ea typeface="Lexend"/>
                <a:cs typeface="Lexend"/>
                <a:sym typeface="Lexend"/>
              </a:rPr>
              <a:t>① Analogical Pairs</a:t>
            </a:r>
            <a:endParaRPr sz="1600">
              <a:solidFill>
                <a:srgbClr val="595959"/>
              </a:solidFill>
              <a:latin typeface="Lexend"/>
              <a:ea typeface="Lexend"/>
              <a:cs typeface="Lexend"/>
              <a:sym typeface="Lexend"/>
            </a:endParaRPr>
          </a:p>
        </p:txBody>
      </p:sp>
      <p:graphicFrame>
        <p:nvGraphicFramePr>
          <p:cNvPr id="348" name="Google Shape;348;p32"/>
          <p:cNvGraphicFramePr/>
          <p:nvPr/>
        </p:nvGraphicFramePr>
        <p:xfrm>
          <a:off x="394535" y="2447925"/>
          <a:ext cx="4116450" cy="2251530"/>
        </p:xfrm>
        <a:graphic>
          <a:graphicData uri="http://schemas.openxmlformats.org/drawingml/2006/table">
            <a:tbl>
              <a:tblPr>
                <a:noFill/>
                <a:tableStyleId>{A7191933-B80E-4741-B31F-04C13A941C33}</a:tableStyleId>
              </a:tblPr>
              <a:tblGrid>
                <a:gridCol w="2018600">
                  <a:extLst>
                    <a:ext uri="{9D8B030D-6E8A-4147-A177-3AD203B41FA5}">
                      <a16:colId xmlns:a16="http://schemas.microsoft.com/office/drawing/2014/main" val="20000"/>
                    </a:ext>
                  </a:extLst>
                </a:gridCol>
                <a:gridCol w="2097850">
                  <a:extLst>
                    <a:ext uri="{9D8B030D-6E8A-4147-A177-3AD203B41FA5}">
                      <a16:colId xmlns:a16="http://schemas.microsoft.com/office/drawing/2014/main" val="20001"/>
                    </a:ext>
                  </a:extLst>
                </a:gridCol>
              </a:tblGrid>
              <a:tr h="281050">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A</a:t>
                      </a:r>
                      <a:endParaRPr sz="900" b="1">
                        <a:solidFill>
                          <a:srgbClr val="EEEEEE"/>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B</a:t>
                      </a:r>
                      <a:endParaRPr sz="900" b="1">
                        <a:solidFill>
                          <a:srgbClr val="EEEEEE"/>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281050">
                <a:tc>
                  <a:txBody>
                    <a:bodyPr/>
                    <a:lstStyle/>
                    <a:p>
                      <a:pPr marL="0" lvl="0" indent="0" algn="l" rtl="0">
                        <a:spcBef>
                          <a:spcPts val="0"/>
                        </a:spcBef>
                        <a:spcAft>
                          <a:spcPts val="0"/>
                        </a:spcAft>
                        <a:buClr>
                          <a:srgbClr val="000000"/>
                        </a:buClr>
                        <a:buSzPts val="1100"/>
                        <a:buFont typeface="Arial"/>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A fallen tree cannot provide shade.</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298275">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It's hard to love with a broken heart.</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After letting off his rage he sat down like a lamb.</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The weather finally became pleasant following the stormy week.</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00625">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600">
                        <a:solidFill>
                          <a:srgbClr val="00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49" name="Google Shape;349;p32"/>
          <p:cNvSpPr/>
          <p:nvPr/>
        </p:nvSpPr>
        <p:spPr>
          <a:xfrm>
            <a:off x="5112150" y="2571750"/>
            <a:ext cx="2719200" cy="1011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annotated to be analogous</a:t>
            </a:r>
            <a:endParaRPr sz="1800"/>
          </a:p>
        </p:txBody>
      </p:sp>
      <p:sp>
        <p:nvSpPr>
          <p:cNvPr id="350" name="Google Shape;350;p32"/>
          <p:cNvSpPr/>
          <p:nvPr/>
        </p:nvSpPr>
        <p:spPr>
          <a:xfrm>
            <a:off x="5112150" y="3700750"/>
            <a:ext cx="2719200" cy="1011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pre-existing sentences</a:t>
            </a:r>
            <a:endParaRPr sz="1800"/>
          </a:p>
        </p:txBody>
      </p:sp>
      <p:cxnSp>
        <p:nvCxnSpPr>
          <p:cNvPr id="351" name="Google Shape;351;p32"/>
          <p:cNvCxnSpPr>
            <a:stCxn id="349" idx="1"/>
          </p:cNvCxnSpPr>
          <p:nvPr/>
        </p:nvCxnSpPr>
        <p:spPr>
          <a:xfrm rot="10800000">
            <a:off x="3207150" y="2640450"/>
            <a:ext cx="1905000" cy="437100"/>
          </a:xfrm>
          <a:prstGeom prst="straightConnector1">
            <a:avLst/>
          </a:prstGeom>
          <a:noFill/>
          <a:ln w="38100" cap="flat" cmpd="sng">
            <a:solidFill>
              <a:srgbClr val="00FF00"/>
            </a:solidFill>
            <a:prstDash val="solid"/>
            <a:round/>
            <a:headEnd type="none" w="med" len="med"/>
            <a:tailEnd type="triangle" w="med" len="med"/>
          </a:ln>
        </p:spPr>
      </p:cxnSp>
      <p:cxnSp>
        <p:nvCxnSpPr>
          <p:cNvPr id="352" name="Google Shape;352;p32"/>
          <p:cNvCxnSpPr/>
          <p:nvPr/>
        </p:nvCxnSpPr>
        <p:spPr>
          <a:xfrm rot="10800000">
            <a:off x="1253850" y="2676550"/>
            <a:ext cx="3858300" cy="1530000"/>
          </a:xfrm>
          <a:prstGeom prst="straightConnector1">
            <a:avLst/>
          </a:prstGeom>
          <a:noFill/>
          <a:ln w="38100" cap="flat" cmpd="sng">
            <a:solidFill>
              <a:srgbClr val="00FF00"/>
            </a:solidFill>
            <a:prstDash val="solid"/>
            <a:round/>
            <a:headEnd type="none" w="med" len="med"/>
            <a:tailEnd type="triangle" w="med" len="med"/>
          </a:ln>
        </p:spPr>
      </p:cxnSp>
      <p:sp>
        <p:nvSpPr>
          <p:cNvPr id="353" name="Google Shape;353;p32"/>
          <p:cNvSpPr/>
          <p:nvPr/>
        </p:nvSpPr>
        <p:spPr>
          <a:xfrm>
            <a:off x="394650" y="1145425"/>
            <a:ext cx="41163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340 seed analogies from human annotators</a:t>
            </a:r>
            <a:endParaRP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3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Dataset creation</a:t>
            </a:r>
            <a:endParaRPr/>
          </a:p>
        </p:txBody>
      </p:sp>
      <p:sp>
        <p:nvSpPr>
          <p:cNvPr id="359" name="Google Shape;359;p3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60" name="Google Shape;360;p33"/>
          <p:cNvSpPr txBox="1"/>
          <p:nvPr/>
        </p:nvSpPr>
        <p:spPr>
          <a:xfrm>
            <a:off x="5736475" y="4411925"/>
            <a:ext cx="1152600" cy="7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361" name="Google Shape;361;p33"/>
          <p:cNvSpPr txBox="1"/>
          <p:nvPr/>
        </p:nvSpPr>
        <p:spPr>
          <a:xfrm>
            <a:off x="6318275" y="4439875"/>
            <a:ext cx="1152600" cy="386700"/>
          </a:xfrm>
          <a:prstGeom prst="rect">
            <a:avLst/>
          </a:prstGeom>
          <a:noFill/>
          <a:ln>
            <a:noFill/>
          </a:ln>
        </p:spPr>
        <p:txBody>
          <a:bodyPr spcFirstLastPara="1" wrap="square" lIns="91425" tIns="91425" rIns="91425" bIns="91425" anchor="t" anchorCtr="0">
            <a:noAutofit/>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endParaRPr sz="1700">
              <a:solidFill>
                <a:srgbClr val="000000"/>
              </a:solidFill>
              <a:latin typeface="Lexend"/>
              <a:ea typeface="Lexend"/>
              <a:cs typeface="Lexend"/>
              <a:sym typeface="Lexend"/>
            </a:endParaRPr>
          </a:p>
        </p:txBody>
      </p:sp>
      <p:sp>
        <p:nvSpPr>
          <p:cNvPr id="362" name="Google Shape;362;p33"/>
          <p:cNvSpPr txBox="1"/>
          <p:nvPr/>
        </p:nvSpPr>
        <p:spPr>
          <a:xfrm>
            <a:off x="5202889" y="2024368"/>
            <a:ext cx="3204300" cy="38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latin typeface="Lexend"/>
                <a:ea typeface="Lexend"/>
                <a:cs typeface="Lexend"/>
                <a:sym typeface="Lexend"/>
              </a:rPr>
              <a:t>②  Analogical Clusters</a:t>
            </a:r>
            <a:endParaRPr sz="1600">
              <a:solidFill>
                <a:srgbClr val="595959"/>
              </a:solidFill>
              <a:latin typeface="Lexend"/>
              <a:ea typeface="Lexend"/>
              <a:cs typeface="Lexend"/>
              <a:sym typeface="Lexend"/>
            </a:endParaRPr>
          </a:p>
        </p:txBody>
      </p:sp>
      <p:sp>
        <p:nvSpPr>
          <p:cNvPr id="363" name="Google Shape;363;p33"/>
          <p:cNvSpPr txBox="1"/>
          <p:nvPr/>
        </p:nvSpPr>
        <p:spPr>
          <a:xfrm>
            <a:off x="4962525" y="2371725"/>
            <a:ext cx="676200" cy="219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rgbClr val="595959"/>
              </a:solidFill>
            </a:endParaRPr>
          </a:p>
        </p:txBody>
      </p:sp>
      <p:sp>
        <p:nvSpPr>
          <p:cNvPr id="364" name="Google Shape;364;p33"/>
          <p:cNvSpPr txBox="1"/>
          <p:nvPr/>
        </p:nvSpPr>
        <p:spPr>
          <a:xfrm>
            <a:off x="1158589" y="2024368"/>
            <a:ext cx="2511300" cy="386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a:solidFill>
                  <a:srgbClr val="595959"/>
                </a:solidFill>
                <a:latin typeface="Lexend"/>
                <a:ea typeface="Lexend"/>
                <a:cs typeface="Lexend"/>
                <a:sym typeface="Lexend"/>
              </a:rPr>
              <a:t>① Analogical Pairs</a:t>
            </a:r>
            <a:endParaRPr sz="1600">
              <a:solidFill>
                <a:srgbClr val="595959"/>
              </a:solidFill>
              <a:latin typeface="Lexend"/>
              <a:ea typeface="Lexend"/>
              <a:cs typeface="Lexend"/>
              <a:sym typeface="Lexend"/>
            </a:endParaRPr>
          </a:p>
        </p:txBody>
      </p:sp>
      <p:graphicFrame>
        <p:nvGraphicFramePr>
          <p:cNvPr id="365" name="Google Shape;365;p33"/>
          <p:cNvGraphicFramePr/>
          <p:nvPr/>
        </p:nvGraphicFramePr>
        <p:xfrm>
          <a:off x="394535" y="2447925"/>
          <a:ext cx="4116450" cy="2251530"/>
        </p:xfrm>
        <a:graphic>
          <a:graphicData uri="http://schemas.openxmlformats.org/drawingml/2006/table">
            <a:tbl>
              <a:tblPr>
                <a:noFill/>
                <a:tableStyleId>{A7191933-B80E-4741-B31F-04C13A941C33}</a:tableStyleId>
              </a:tblPr>
              <a:tblGrid>
                <a:gridCol w="2018600">
                  <a:extLst>
                    <a:ext uri="{9D8B030D-6E8A-4147-A177-3AD203B41FA5}">
                      <a16:colId xmlns:a16="http://schemas.microsoft.com/office/drawing/2014/main" val="20000"/>
                    </a:ext>
                  </a:extLst>
                </a:gridCol>
                <a:gridCol w="2097850">
                  <a:extLst>
                    <a:ext uri="{9D8B030D-6E8A-4147-A177-3AD203B41FA5}">
                      <a16:colId xmlns:a16="http://schemas.microsoft.com/office/drawing/2014/main" val="20001"/>
                    </a:ext>
                  </a:extLst>
                </a:gridCol>
              </a:tblGrid>
              <a:tr h="281050">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A</a:t>
                      </a:r>
                      <a:endParaRPr sz="900" b="1">
                        <a:solidFill>
                          <a:srgbClr val="EEEEEE"/>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tc>
                  <a:txBody>
                    <a:bodyPr/>
                    <a:lstStyle/>
                    <a:p>
                      <a:pPr marL="0" lvl="0" indent="0" algn="l" rtl="0">
                        <a:spcBef>
                          <a:spcPts val="0"/>
                        </a:spcBef>
                        <a:spcAft>
                          <a:spcPts val="0"/>
                        </a:spcAft>
                        <a:buNone/>
                      </a:pPr>
                      <a:r>
                        <a:rPr lang="en" sz="900" b="1">
                          <a:solidFill>
                            <a:srgbClr val="EEEEEE"/>
                          </a:solidFill>
                          <a:latin typeface="Lexend"/>
                          <a:ea typeface="Lexend"/>
                          <a:cs typeface="Lexend"/>
                          <a:sym typeface="Lexend"/>
                        </a:rPr>
                        <a:t>Sentence B</a:t>
                      </a:r>
                      <a:endParaRPr sz="900" b="1">
                        <a:solidFill>
                          <a:srgbClr val="EEEEEE"/>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solidFill>
                      <a:srgbClr val="595959"/>
                    </a:solidFill>
                  </a:tcPr>
                </a:tc>
                <a:extLst>
                  <a:ext uri="{0D108BD9-81ED-4DB2-BD59-A6C34878D82A}">
                    <a16:rowId xmlns:a16="http://schemas.microsoft.com/office/drawing/2014/main" val="10000"/>
                  </a:ext>
                </a:extLst>
              </a:tr>
              <a:tr h="281050">
                <a:tc>
                  <a:txBody>
                    <a:bodyPr/>
                    <a:lstStyle/>
                    <a:p>
                      <a:pPr marL="0" lvl="0" indent="0" algn="l" rtl="0">
                        <a:spcBef>
                          <a:spcPts val="0"/>
                        </a:spcBef>
                        <a:spcAft>
                          <a:spcPts val="0"/>
                        </a:spcAft>
                        <a:buClr>
                          <a:srgbClr val="000000"/>
                        </a:buClr>
                        <a:buSzPts val="1100"/>
                        <a:buFont typeface="Arial"/>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A fallen tree cannot provide shade.</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1"/>
                  </a:ext>
                </a:extLst>
              </a:tr>
              <a:tr h="298275">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You can't pour from an empty cup.</a:t>
                      </a:r>
                      <a:endParaRPr sz="900" i="1">
                        <a:solidFill>
                          <a:srgbClr val="98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None/>
                      </a:pPr>
                      <a:r>
                        <a:rPr lang="en" sz="900" i="1">
                          <a:solidFill>
                            <a:srgbClr val="980000"/>
                          </a:solidFill>
                          <a:latin typeface="Lexend"/>
                          <a:ea typeface="Lexend"/>
                          <a:cs typeface="Lexend"/>
                          <a:sym typeface="Lexend"/>
                        </a:rPr>
                        <a:t>It's hard to love with a broken heart.</a:t>
                      </a:r>
                      <a:endParaRPr sz="900" i="1">
                        <a:solidFill>
                          <a:srgbClr val="98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2"/>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After letting off his rage he sat down like a lamb.</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3"/>
                  </a:ext>
                </a:extLst>
              </a:tr>
              <a:tr h="401500">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He danced off his sugar high then promptly fell asleep.</a:t>
                      </a:r>
                      <a:endParaRPr sz="900" i="1">
                        <a:solidFill>
                          <a:srgbClr val="274E13"/>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l" rtl="0">
                        <a:spcBef>
                          <a:spcPts val="0"/>
                        </a:spcBef>
                        <a:spcAft>
                          <a:spcPts val="0"/>
                        </a:spcAft>
                        <a:buClr>
                          <a:srgbClr val="000000"/>
                        </a:buClr>
                        <a:buSzPts val="1100"/>
                        <a:buFont typeface="Arial"/>
                        <a:buNone/>
                      </a:pPr>
                      <a:r>
                        <a:rPr lang="en" sz="900" i="1">
                          <a:solidFill>
                            <a:srgbClr val="274E13"/>
                          </a:solidFill>
                          <a:latin typeface="Lexend"/>
                          <a:ea typeface="Lexend"/>
                          <a:cs typeface="Lexend"/>
                          <a:sym typeface="Lexend"/>
                        </a:rPr>
                        <a:t>The weather finally became pleasant following the stormy week.</a:t>
                      </a:r>
                      <a:endParaRPr sz="900" i="1">
                        <a:solidFill>
                          <a:srgbClr val="274E13"/>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4"/>
                  </a:ext>
                </a:extLst>
              </a:tr>
              <a:tr h="300625">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600">
                        <a:solidFill>
                          <a:srgbClr val="000000"/>
                        </a:solidFill>
                        <a:latin typeface="Lexend"/>
                        <a:ea typeface="Lexend"/>
                        <a:cs typeface="Lexend"/>
                        <a:sym typeface="Lexend"/>
                      </a:endParaRPr>
                    </a:p>
                  </a:txBody>
                  <a:tcPr marL="45700" marR="18275" marT="91425" marB="91425">
                    <a:lnL w="19050" cap="flat" cmpd="sng">
                      <a:solidFill>
                        <a:srgbClr val="595959"/>
                      </a:solidFill>
                      <a:prstDash val="solid"/>
                      <a:round/>
                      <a:headEnd type="none" w="sm" len="sm"/>
                      <a:tailEnd type="none" w="sm" len="sm"/>
                    </a:lnL>
                    <a:lnR w="19050" cap="flat" cmpd="sng">
                      <a:solidFill>
                        <a:srgbClr val="595959">
                          <a:alpha val="0"/>
                        </a:srgbClr>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tc>
                  <a:txBody>
                    <a:bodyPr/>
                    <a:lstStyle/>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p>
                      <a:pPr marL="0" lvl="0" indent="0" algn="ctr" rtl="0">
                        <a:lnSpc>
                          <a:spcPct val="20000"/>
                        </a:lnSpc>
                        <a:spcBef>
                          <a:spcPts val="0"/>
                        </a:spcBef>
                        <a:spcAft>
                          <a:spcPts val="0"/>
                        </a:spcAft>
                        <a:buNone/>
                      </a:pPr>
                      <a:r>
                        <a:rPr lang="en" sz="1700">
                          <a:solidFill>
                            <a:srgbClr val="000000"/>
                          </a:solidFill>
                          <a:latin typeface="Lexend"/>
                          <a:ea typeface="Lexend"/>
                          <a:cs typeface="Lexend"/>
                          <a:sym typeface="Lexend"/>
                        </a:rPr>
                        <a:t>. </a:t>
                      </a:r>
                      <a:endParaRPr sz="1700">
                        <a:solidFill>
                          <a:srgbClr val="000000"/>
                        </a:solidFill>
                        <a:latin typeface="Lexend"/>
                        <a:ea typeface="Lexend"/>
                        <a:cs typeface="Lexend"/>
                        <a:sym typeface="Lexend"/>
                      </a:endParaRPr>
                    </a:p>
                  </a:txBody>
                  <a:tcPr marL="45700" marR="18275" marT="91425" marB="91425">
                    <a:lnL w="19050" cap="flat" cmpd="sng">
                      <a:solidFill>
                        <a:srgbClr val="595959">
                          <a:alpha val="0"/>
                        </a:srgbClr>
                      </a:solidFill>
                      <a:prstDash val="solid"/>
                      <a:round/>
                      <a:headEnd type="none" w="sm" len="sm"/>
                      <a:tailEnd type="none" w="sm" len="sm"/>
                    </a:lnL>
                    <a:lnR w="19050" cap="flat" cmpd="sng">
                      <a:solidFill>
                        <a:srgbClr val="595959"/>
                      </a:solidFill>
                      <a:prstDash val="solid"/>
                      <a:round/>
                      <a:headEnd type="none" w="sm" len="sm"/>
                      <a:tailEnd type="none" w="sm" len="sm"/>
                    </a:lnR>
                    <a:lnT w="19050" cap="flat" cmpd="sng">
                      <a:solidFill>
                        <a:srgbClr val="595959"/>
                      </a:solidFill>
                      <a:prstDash val="solid"/>
                      <a:round/>
                      <a:headEnd type="none" w="sm" len="sm"/>
                      <a:tailEnd type="none" w="sm" len="sm"/>
                    </a:lnT>
                    <a:lnB w="19050" cap="flat" cmpd="sng">
                      <a:solidFill>
                        <a:srgbClr val="595959"/>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366" name="Google Shape;366;p33"/>
          <p:cNvSpPr/>
          <p:nvPr/>
        </p:nvSpPr>
        <p:spPr>
          <a:xfrm>
            <a:off x="5031075" y="2636775"/>
            <a:ext cx="3766200" cy="813900"/>
          </a:xfrm>
          <a:prstGeom prst="roundRect">
            <a:avLst>
              <a:gd name="adj" fmla="val 30002"/>
            </a:avLst>
          </a:prstGeom>
          <a:solidFill>
            <a:srgbClr val="F4CCCC"/>
          </a:solidFill>
          <a:ln w="9525" cap="flat" cmpd="sng">
            <a:solidFill>
              <a:srgbClr val="595959"/>
            </a:solidFill>
            <a:prstDash val="dot"/>
            <a:round/>
            <a:headEnd type="none" w="sm" len="sm"/>
            <a:tailEnd type="none" w="sm" len="sm"/>
          </a:ln>
        </p:spPr>
        <p:txBody>
          <a:bodyPr spcFirstLastPara="1" wrap="square" lIns="45700" tIns="91425" rIns="9125" bIns="91425" anchor="ctr" anchorCtr="0">
            <a:noAutofit/>
          </a:bodyPr>
          <a:lstStyle/>
          <a:p>
            <a:pPr marL="171450" lvl="0" indent="-177800" algn="l" rtl="0">
              <a:spcBef>
                <a:spcPts val="0"/>
              </a:spcBef>
              <a:spcAft>
                <a:spcPts val="0"/>
              </a:spcAft>
              <a:buClr>
                <a:srgbClr val="980000"/>
              </a:buClr>
              <a:buSzPts val="1000"/>
              <a:buFont typeface="Lexend"/>
              <a:buChar char="●"/>
            </a:pPr>
            <a:r>
              <a:rPr lang="en" sz="1000" i="1">
                <a:solidFill>
                  <a:srgbClr val="980000"/>
                </a:solidFill>
                <a:latin typeface="Lexend"/>
                <a:ea typeface="Lexend"/>
                <a:cs typeface="Lexend"/>
                <a:sym typeface="Lexend"/>
              </a:rPr>
              <a:t>After letting off his rage he sat down like a lamb.</a:t>
            </a:r>
            <a:endParaRPr sz="1000" i="1">
              <a:solidFill>
                <a:srgbClr val="980000"/>
              </a:solidFill>
              <a:latin typeface="Lexend"/>
              <a:ea typeface="Lexend"/>
              <a:cs typeface="Lexend"/>
              <a:sym typeface="Lexend"/>
            </a:endParaRPr>
          </a:p>
          <a:p>
            <a:pPr marL="171450" lvl="0" indent="-177800" algn="l" rtl="0">
              <a:spcBef>
                <a:spcPts val="0"/>
              </a:spcBef>
              <a:spcAft>
                <a:spcPts val="0"/>
              </a:spcAft>
              <a:buClr>
                <a:srgbClr val="980000"/>
              </a:buClr>
              <a:buSzPts val="1000"/>
              <a:buFont typeface="Lexend"/>
              <a:buChar char="●"/>
            </a:pPr>
            <a:r>
              <a:rPr lang="en" sz="1000" i="1">
                <a:solidFill>
                  <a:srgbClr val="980000"/>
                </a:solidFill>
                <a:latin typeface="Lexend"/>
                <a:ea typeface="Lexend"/>
                <a:cs typeface="Lexend"/>
                <a:sym typeface="Lexend"/>
              </a:rPr>
              <a:t>He danced off his sugar high then promptly fell asleep.</a:t>
            </a:r>
            <a:endParaRPr sz="1000" i="1">
              <a:solidFill>
                <a:srgbClr val="980000"/>
              </a:solidFill>
              <a:latin typeface="Lexend"/>
              <a:ea typeface="Lexend"/>
              <a:cs typeface="Lexend"/>
              <a:sym typeface="Lexend"/>
            </a:endParaRPr>
          </a:p>
          <a:p>
            <a:pPr marL="171450" lvl="0" indent="-177800" algn="l" rtl="0">
              <a:spcBef>
                <a:spcPts val="0"/>
              </a:spcBef>
              <a:spcAft>
                <a:spcPts val="0"/>
              </a:spcAft>
              <a:buClr>
                <a:srgbClr val="980000"/>
              </a:buClr>
              <a:buSzPts val="1000"/>
              <a:buFont typeface="Lexend"/>
              <a:buChar char="●"/>
            </a:pPr>
            <a:r>
              <a:rPr lang="en" sz="1000" i="1">
                <a:solidFill>
                  <a:srgbClr val="980000"/>
                </a:solidFill>
                <a:latin typeface="Lexend"/>
                <a:ea typeface="Lexend"/>
                <a:cs typeface="Lexend"/>
                <a:sym typeface="Lexend"/>
              </a:rPr>
              <a:t>The weather finally became pleasant following the stormy week.</a:t>
            </a:r>
            <a:endParaRPr i="1">
              <a:latin typeface="Lexend"/>
              <a:ea typeface="Lexend"/>
              <a:cs typeface="Lexend"/>
              <a:sym typeface="Lexend"/>
            </a:endParaRPr>
          </a:p>
        </p:txBody>
      </p:sp>
      <p:sp>
        <p:nvSpPr>
          <p:cNvPr id="367" name="Google Shape;367;p33"/>
          <p:cNvSpPr/>
          <p:nvPr/>
        </p:nvSpPr>
        <p:spPr>
          <a:xfrm>
            <a:off x="4663375" y="3147263"/>
            <a:ext cx="371700" cy="813900"/>
          </a:xfrm>
          <a:prstGeom prst="rightArrow">
            <a:avLst>
              <a:gd name="adj1" fmla="val 50000"/>
              <a:gd name="adj2" fmla="val 50000"/>
            </a:avLst>
          </a:prstGeom>
          <a:solidFill>
            <a:srgbClr val="B7B7B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68" name="Google Shape;368;p33"/>
          <p:cNvSpPr/>
          <p:nvPr/>
        </p:nvSpPr>
        <p:spPr>
          <a:xfrm>
            <a:off x="5310075" y="3566750"/>
            <a:ext cx="3093000" cy="864300"/>
          </a:xfrm>
          <a:prstGeom prst="roundRect">
            <a:avLst>
              <a:gd name="adj" fmla="val 30002"/>
            </a:avLst>
          </a:prstGeom>
          <a:solidFill>
            <a:srgbClr val="D9EAD3"/>
          </a:solidFill>
          <a:ln w="9525" cap="flat" cmpd="sng">
            <a:solidFill>
              <a:srgbClr val="595959"/>
            </a:solidFill>
            <a:prstDash val="dot"/>
            <a:round/>
            <a:headEnd type="none" w="sm" len="sm"/>
            <a:tailEnd type="none" w="sm" len="sm"/>
          </a:ln>
        </p:spPr>
        <p:txBody>
          <a:bodyPr spcFirstLastPara="1" wrap="square" lIns="45700" tIns="91425" rIns="91425" bIns="91425" anchor="ctr" anchorCtr="0">
            <a:noAutofit/>
          </a:bodyPr>
          <a:lstStyle/>
          <a:p>
            <a:pPr marL="171450" lvl="0" indent="-177800" algn="l" rtl="0">
              <a:spcBef>
                <a:spcPts val="0"/>
              </a:spcBef>
              <a:spcAft>
                <a:spcPts val="0"/>
              </a:spcAft>
              <a:buClr>
                <a:srgbClr val="274E13"/>
              </a:buClr>
              <a:buSzPts val="1000"/>
              <a:buFont typeface="Lexend"/>
              <a:buChar char="●"/>
            </a:pPr>
            <a:r>
              <a:rPr lang="en" sz="1000" i="1">
                <a:solidFill>
                  <a:srgbClr val="274E13"/>
                </a:solidFill>
                <a:latin typeface="Lexend"/>
                <a:ea typeface="Lexend"/>
                <a:cs typeface="Lexend"/>
                <a:sym typeface="Lexend"/>
              </a:rPr>
              <a:t>You can't pour from an empty cup.</a:t>
            </a:r>
            <a:endParaRPr sz="1000" i="1">
              <a:solidFill>
                <a:srgbClr val="274E13"/>
              </a:solidFill>
              <a:latin typeface="Lexend"/>
              <a:ea typeface="Lexend"/>
              <a:cs typeface="Lexend"/>
              <a:sym typeface="Lexend"/>
            </a:endParaRPr>
          </a:p>
          <a:p>
            <a:pPr marL="171450" lvl="0" indent="-177800" algn="l" rtl="0">
              <a:spcBef>
                <a:spcPts val="0"/>
              </a:spcBef>
              <a:spcAft>
                <a:spcPts val="0"/>
              </a:spcAft>
              <a:buClr>
                <a:srgbClr val="274E13"/>
              </a:buClr>
              <a:buSzPts val="1000"/>
              <a:buFont typeface="Lexend"/>
              <a:buChar char="●"/>
            </a:pPr>
            <a:r>
              <a:rPr lang="en" sz="1000" i="1">
                <a:solidFill>
                  <a:srgbClr val="274E13"/>
                </a:solidFill>
                <a:latin typeface="Lexend"/>
                <a:ea typeface="Lexend"/>
                <a:cs typeface="Lexend"/>
                <a:sym typeface="Lexend"/>
              </a:rPr>
              <a:t>A fallen tree cannot provide shade.</a:t>
            </a:r>
            <a:endParaRPr sz="1000" i="1">
              <a:solidFill>
                <a:srgbClr val="274E13"/>
              </a:solidFill>
              <a:latin typeface="Lexend"/>
              <a:ea typeface="Lexend"/>
              <a:cs typeface="Lexend"/>
              <a:sym typeface="Lexend"/>
            </a:endParaRPr>
          </a:p>
          <a:p>
            <a:pPr marL="171450" lvl="0" indent="-177800" algn="l" rtl="0">
              <a:spcBef>
                <a:spcPts val="0"/>
              </a:spcBef>
              <a:spcAft>
                <a:spcPts val="0"/>
              </a:spcAft>
              <a:buClr>
                <a:srgbClr val="274E13"/>
              </a:buClr>
              <a:buSzPts val="1000"/>
              <a:buFont typeface="Lexend"/>
              <a:buChar char="●"/>
            </a:pPr>
            <a:r>
              <a:rPr lang="en" sz="1000" i="1">
                <a:solidFill>
                  <a:srgbClr val="274E13"/>
                </a:solidFill>
                <a:latin typeface="Lexend"/>
                <a:ea typeface="Lexend"/>
                <a:cs typeface="Lexend"/>
                <a:sym typeface="Lexend"/>
              </a:rPr>
              <a:t>It's hard to love with a broken heart.</a:t>
            </a:r>
            <a:endParaRPr sz="1000" i="1">
              <a:solidFill>
                <a:srgbClr val="274E13"/>
              </a:solidFill>
              <a:latin typeface="Lexend"/>
              <a:ea typeface="Lexend"/>
              <a:cs typeface="Lexend"/>
              <a:sym typeface="Lexend"/>
            </a:endParaRPr>
          </a:p>
          <a:p>
            <a:pPr marL="171450" lvl="0" indent="-177800" algn="l" rtl="0">
              <a:spcBef>
                <a:spcPts val="0"/>
              </a:spcBef>
              <a:spcAft>
                <a:spcPts val="0"/>
              </a:spcAft>
              <a:buClr>
                <a:srgbClr val="274E13"/>
              </a:buClr>
              <a:buSzPts val="1000"/>
              <a:buFont typeface="Lexend"/>
              <a:buChar char="●"/>
            </a:pPr>
            <a:r>
              <a:rPr lang="en" sz="1000" i="1">
                <a:solidFill>
                  <a:srgbClr val="274E13"/>
                </a:solidFill>
                <a:latin typeface="Lexend"/>
                <a:ea typeface="Lexend"/>
                <a:cs typeface="Lexend"/>
                <a:sym typeface="Lexend"/>
              </a:rPr>
              <a:t>...</a:t>
            </a:r>
            <a:endParaRPr i="1">
              <a:solidFill>
                <a:srgbClr val="274E13"/>
              </a:solidFill>
              <a:latin typeface="Lexend"/>
              <a:ea typeface="Lexend"/>
              <a:cs typeface="Lexend"/>
              <a:sym typeface="Lexend"/>
            </a:endParaRPr>
          </a:p>
        </p:txBody>
      </p:sp>
      <p:sp>
        <p:nvSpPr>
          <p:cNvPr id="369" name="Google Shape;369;p33"/>
          <p:cNvSpPr/>
          <p:nvPr/>
        </p:nvSpPr>
        <p:spPr>
          <a:xfrm>
            <a:off x="5031075" y="1100800"/>
            <a:ext cx="3801300" cy="8643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Analogous texts are grouped into clusters</a:t>
            </a:r>
            <a:endParaRPr sz="1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Tasks</a:t>
            </a:r>
            <a:endParaRPr/>
          </a:p>
        </p:txBody>
      </p:sp>
      <p:sp>
        <p:nvSpPr>
          <p:cNvPr id="375" name="Google Shape;375;p3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376" name="Google Shape;376;p34"/>
          <p:cNvSpPr/>
          <p:nvPr/>
        </p:nvSpPr>
        <p:spPr>
          <a:xfrm>
            <a:off x="868163" y="1770988"/>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a:t>Multiple choice</a:t>
            </a:r>
            <a:endParaRPr sz="1800"/>
          </a:p>
        </p:txBody>
      </p:sp>
      <p:sp>
        <p:nvSpPr>
          <p:cNvPr id="377" name="Google Shape;377;p34"/>
          <p:cNvSpPr/>
          <p:nvPr/>
        </p:nvSpPr>
        <p:spPr>
          <a:xfrm>
            <a:off x="4923038" y="1771113"/>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2:</a:t>
            </a:r>
            <a:endParaRPr sz="1800"/>
          </a:p>
          <a:p>
            <a:pPr marL="0" lvl="0" indent="0" algn="ctr" rtl="0">
              <a:spcBef>
                <a:spcPts val="0"/>
              </a:spcBef>
              <a:spcAft>
                <a:spcPts val="0"/>
              </a:spcAft>
              <a:buNone/>
            </a:pPr>
            <a:r>
              <a:rPr lang="en" sz="1800"/>
              <a:t>Analogical retrieval</a:t>
            </a:r>
            <a:endParaRPr sz="1800"/>
          </a:p>
        </p:txBody>
      </p:sp>
      <p:sp>
        <p:nvSpPr>
          <p:cNvPr id="378" name="Google Shape;378;p34"/>
          <p:cNvSpPr/>
          <p:nvPr/>
        </p:nvSpPr>
        <p:spPr>
          <a:xfrm>
            <a:off x="4497250" y="1048950"/>
            <a:ext cx="4385100" cy="4026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82"/>
        <p:cNvGrpSpPr/>
        <p:nvPr/>
      </p:nvGrpSpPr>
      <p:grpSpPr>
        <a:xfrm>
          <a:off x="0" y="0"/>
          <a:ext cx="0" cy="0"/>
          <a:chOff x="0" y="0"/>
          <a:chExt cx="0" cy="0"/>
        </a:xfrm>
      </p:grpSpPr>
      <p:sp>
        <p:nvSpPr>
          <p:cNvPr id="383" name="Google Shape;383;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1: Multiple choice</a:t>
            </a:r>
            <a:endParaRPr/>
          </a:p>
        </p:txBody>
      </p:sp>
      <p:sp>
        <p:nvSpPr>
          <p:cNvPr id="384" name="Google Shape;384;p35"/>
          <p:cNvSpPr/>
          <p:nvPr/>
        </p:nvSpPr>
        <p:spPr>
          <a:xfrm>
            <a:off x="1854924" y="2740325"/>
            <a:ext cx="4559400" cy="901200"/>
          </a:xfrm>
          <a:prstGeom prst="roundRect">
            <a:avLst>
              <a:gd name="adj" fmla="val 16667"/>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000000"/>
                </a:solidFill>
                <a:latin typeface="Lexend"/>
                <a:ea typeface="Lexend"/>
                <a:cs typeface="Lexend"/>
                <a:sym typeface="Lexend"/>
              </a:rPr>
              <a:t>Target</a:t>
            </a:r>
            <a:r>
              <a:rPr lang="en" sz="1800">
                <a:solidFill>
                  <a:srgbClr val="000000"/>
                </a:solidFill>
                <a:latin typeface="Lexend"/>
                <a:ea typeface="Lexend"/>
                <a:cs typeface="Lexend"/>
                <a:sym typeface="Lexend"/>
              </a:rPr>
              <a:t>: </a:t>
            </a:r>
            <a:r>
              <a:rPr lang="en" sz="1800">
                <a:latin typeface="Lexend"/>
                <a:ea typeface="Lexend"/>
                <a:cs typeface="Lexend"/>
                <a:sym typeface="Lexend"/>
              </a:rPr>
              <a:t>The weather finally became pleasant following the stormy week.</a:t>
            </a:r>
            <a:endParaRPr sz="1800">
              <a:solidFill>
                <a:srgbClr val="000000"/>
              </a:solidFill>
              <a:latin typeface="Lexend"/>
              <a:ea typeface="Lexend"/>
              <a:cs typeface="Lexend"/>
              <a:sym typeface="Lexend"/>
            </a:endParaRPr>
          </a:p>
        </p:txBody>
      </p:sp>
      <p:sp>
        <p:nvSpPr>
          <p:cNvPr id="385" name="Google Shape;385;p35"/>
          <p:cNvSpPr txBox="1"/>
          <p:nvPr/>
        </p:nvSpPr>
        <p:spPr>
          <a:xfrm>
            <a:off x="1762050" y="3606486"/>
            <a:ext cx="5619900" cy="1261800"/>
          </a:xfrm>
          <a:prstGeom prst="rect">
            <a:avLst/>
          </a:prstGeom>
          <a:noFill/>
          <a:ln>
            <a:noFill/>
          </a:ln>
        </p:spPr>
        <p:txBody>
          <a:bodyPr spcFirstLastPara="1" wrap="square" lIns="91425" tIns="91425" rIns="91425" bIns="91425" anchor="t" anchorCtr="0">
            <a:noAutofit/>
          </a:bodyPr>
          <a:lstStyle/>
          <a:p>
            <a:pPr marL="114300" lvl="0" indent="-228600" algn="l" rtl="0">
              <a:lnSpc>
                <a:spcPct val="115000"/>
              </a:lnSpc>
              <a:spcBef>
                <a:spcPts val="0"/>
              </a:spcBef>
              <a:spcAft>
                <a:spcPts val="0"/>
              </a:spcAft>
              <a:buClr>
                <a:srgbClr val="38761D"/>
              </a:buClr>
              <a:buSzPts val="1800"/>
              <a:buFont typeface="Lexend"/>
              <a:buChar char="✓"/>
            </a:pPr>
            <a:r>
              <a:rPr lang="en" sz="1800" b="1">
                <a:solidFill>
                  <a:srgbClr val="38761D"/>
                </a:solidFill>
                <a:latin typeface="Lexend"/>
                <a:ea typeface="Lexend"/>
                <a:cs typeface="Lexend"/>
                <a:sym typeface="Lexend"/>
              </a:rPr>
              <a:t>As the flame extinguished, it left behind a…</a:t>
            </a:r>
            <a:endParaRPr sz="1800" b="1">
              <a:solidFill>
                <a:srgbClr val="38761D"/>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solidFill>
                  <a:srgbClr val="000000"/>
                </a:solidFill>
                <a:latin typeface="Lexend"/>
                <a:ea typeface="Lexend"/>
                <a:cs typeface="Lexend"/>
                <a:sym typeface="Lexend"/>
              </a:rPr>
              <a:t>All that glitters is not gold.</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latin typeface="Lexend"/>
                <a:ea typeface="Lexend"/>
                <a:cs typeface="Lexend"/>
                <a:sym typeface="Lexend"/>
              </a:rPr>
              <a:t>A fallen tree cannot provide shade.</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solidFill>
                  <a:srgbClr val="000000"/>
                </a:solidFill>
                <a:latin typeface="Lexend"/>
                <a:ea typeface="Lexend"/>
                <a:cs typeface="Lexend"/>
                <a:sym typeface="Lexend"/>
              </a:rPr>
              <a:t>A succession of waves battered the rock.</a:t>
            </a:r>
            <a:endParaRPr sz="1800">
              <a:solidFill>
                <a:srgbClr val="000000"/>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p:txBody>
      </p:sp>
      <p:sp>
        <p:nvSpPr>
          <p:cNvPr id="386" name="Google Shape;386;p35"/>
          <p:cNvSpPr txBox="1"/>
          <p:nvPr/>
        </p:nvSpPr>
        <p:spPr>
          <a:xfrm>
            <a:off x="1762050" y="1951614"/>
            <a:ext cx="5145900" cy="78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595959"/>
                </a:solidFill>
              </a:rPr>
              <a:t>Q: Which of the following is the most analogous sentence to the target sentence?</a:t>
            </a:r>
            <a:endParaRPr sz="1800">
              <a:solidFill>
                <a:srgbClr val="595959"/>
              </a:solidFill>
            </a:endParaRPr>
          </a:p>
        </p:txBody>
      </p:sp>
      <p:sp>
        <p:nvSpPr>
          <p:cNvPr id="387" name="Google Shape;387;p35"/>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dirty="0"/>
              <a:t>Description:</a:t>
            </a:r>
            <a:r>
              <a:rPr lang="en" sz="1800" dirty="0"/>
              <a:t> Given a narrative, can LLMs identify the most analogous narrative from a set of </a:t>
            </a:r>
            <a:r>
              <a:rPr lang="en" sz="1800" b="1" dirty="0"/>
              <a:t>4</a:t>
            </a:r>
            <a:r>
              <a:rPr lang="en" sz="1800" dirty="0"/>
              <a:t> choices?</a:t>
            </a:r>
            <a:endParaRPr sz="18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1: Multiple choice</a:t>
            </a:r>
            <a:endParaRPr/>
          </a:p>
        </p:txBody>
      </p:sp>
      <p:sp>
        <p:nvSpPr>
          <p:cNvPr id="393" name="Google Shape;393;p36"/>
          <p:cNvSpPr/>
          <p:nvPr/>
        </p:nvSpPr>
        <p:spPr>
          <a:xfrm>
            <a:off x="1854924" y="2740325"/>
            <a:ext cx="4559400" cy="901200"/>
          </a:xfrm>
          <a:prstGeom prst="roundRect">
            <a:avLst>
              <a:gd name="adj" fmla="val 16667"/>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000000"/>
                </a:solidFill>
                <a:latin typeface="Lexend"/>
                <a:ea typeface="Lexend"/>
                <a:cs typeface="Lexend"/>
                <a:sym typeface="Lexend"/>
              </a:rPr>
              <a:t>Target</a:t>
            </a:r>
            <a:r>
              <a:rPr lang="en" sz="1800">
                <a:solidFill>
                  <a:srgbClr val="000000"/>
                </a:solidFill>
                <a:latin typeface="Lexend"/>
                <a:ea typeface="Lexend"/>
                <a:cs typeface="Lexend"/>
                <a:sym typeface="Lexend"/>
              </a:rPr>
              <a:t>: </a:t>
            </a:r>
            <a:r>
              <a:rPr lang="en" sz="1800">
                <a:latin typeface="Lexend"/>
                <a:ea typeface="Lexend"/>
                <a:cs typeface="Lexend"/>
                <a:sym typeface="Lexend"/>
              </a:rPr>
              <a:t>The weather finally became pleasant following the stormy week.</a:t>
            </a:r>
            <a:endParaRPr sz="1800">
              <a:solidFill>
                <a:srgbClr val="000000"/>
              </a:solidFill>
              <a:latin typeface="Lexend"/>
              <a:ea typeface="Lexend"/>
              <a:cs typeface="Lexend"/>
              <a:sym typeface="Lexend"/>
            </a:endParaRPr>
          </a:p>
        </p:txBody>
      </p:sp>
      <p:sp>
        <p:nvSpPr>
          <p:cNvPr id="394" name="Google Shape;394;p36"/>
          <p:cNvSpPr txBox="1"/>
          <p:nvPr/>
        </p:nvSpPr>
        <p:spPr>
          <a:xfrm>
            <a:off x="1762050" y="3606486"/>
            <a:ext cx="5619900" cy="1261800"/>
          </a:xfrm>
          <a:prstGeom prst="rect">
            <a:avLst/>
          </a:prstGeom>
          <a:noFill/>
          <a:ln>
            <a:noFill/>
          </a:ln>
        </p:spPr>
        <p:txBody>
          <a:bodyPr spcFirstLastPara="1" wrap="square" lIns="91425" tIns="91425" rIns="91425" bIns="91425" anchor="t" anchorCtr="0">
            <a:noAutofit/>
          </a:bodyPr>
          <a:lstStyle/>
          <a:p>
            <a:pPr marL="114300" lvl="0" indent="-228600" algn="l" rtl="0">
              <a:lnSpc>
                <a:spcPct val="115000"/>
              </a:lnSpc>
              <a:spcBef>
                <a:spcPts val="0"/>
              </a:spcBef>
              <a:spcAft>
                <a:spcPts val="0"/>
              </a:spcAft>
              <a:buClr>
                <a:srgbClr val="38761D"/>
              </a:buClr>
              <a:buSzPts val="1800"/>
              <a:buFont typeface="Lexend"/>
              <a:buChar char="✓"/>
            </a:pPr>
            <a:r>
              <a:rPr lang="en" sz="1800" b="1">
                <a:solidFill>
                  <a:srgbClr val="38761D"/>
                </a:solidFill>
                <a:latin typeface="Lexend"/>
                <a:ea typeface="Lexend"/>
                <a:cs typeface="Lexend"/>
                <a:sym typeface="Lexend"/>
              </a:rPr>
              <a:t>As the flame extinguished, it left behind a…</a:t>
            </a:r>
            <a:endParaRPr sz="1800" b="1">
              <a:solidFill>
                <a:srgbClr val="38761D"/>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solidFill>
                  <a:srgbClr val="000000"/>
                </a:solidFill>
                <a:latin typeface="Lexend"/>
                <a:ea typeface="Lexend"/>
                <a:cs typeface="Lexend"/>
                <a:sym typeface="Lexend"/>
              </a:rPr>
              <a:t>All that glitters is not gold.</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latin typeface="Lexend"/>
                <a:ea typeface="Lexend"/>
                <a:cs typeface="Lexend"/>
                <a:sym typeface="Lexend"/>
              </a:rPr>
              <a:t>A fallen tree cannot provide shade.</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solidFill>
                  <a:srgbClr val="000000"/>
                </a:solidFill>
                <a:latin typeface="Lexend"/>
                <a:ea typeface="Lexend"/>
                <a:cs typeface="Lexend"/>
                <a:sym typeface="Lexend"/>
              </a:rPr>
              <a:t>A succession of waves battered the rock.</a:t>
            </a:r>
            <a:endParaRPr sz="1800">
              <a:solidFill>
                <a:srgbClr val="000000"/>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p:txBody>
      </p:sp>
      <p:sp>
        <p:nvSpPr>
          <p:cNvPr id="395" name="Google Shape;395;p36"/>
          <p:cNvSpPr txBox="1"/>
          <p:nvPr/>
        </p:nvSpPr>
        <p:spPr>
          <a:xfrm>
            <a:off x="1762050" y="1951614"/>
            <a:ext cx="5145900" cy="78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595959"/>
                </a:solidFill>
              </a:rPr>
              <a:t>Q: Which of the following is the most analogous sentence to the target sentence?</a:t>
            </a:r>
            <a:endParaRPr sz="1800">
              <a:solidFill>
                <a:srgbClr val="595959"/>
              </a:solidFill>
            </a:endParaRPr>
          </a:p>
        </p:txBody>
      </p:sp>
      <p:sp>
        <p:nvSpPr>
          <p:cNvPr id="396" name="Google Shape;396;p36"/>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Description:</a:t>
            </a:r>
            <a:r>
              <a:rPr lang="en" sz="1800"/>
              <a:t> Given a narrative, can LLMs identify the most analogous sentence from a set of </a:t>
            </a:r>
            <a:r>
              <a:rPr lang="en" sz="1800" b="1"/>
              <a:t>4</a:t>
            </a:r>
            <a:r>
              <a:rPr lang="en" sz="1800"/>
              <a:t> choices?</a:t>
            </a:r>
            <a:endParaRPr sz="1800"/>
          </a:p>
        </p:txBody>
      </p:sp>
      <p:sp>
        <p:nvSpPr>
          <p:cNvPr id="397" name="Google Shape;397;p36"/>
          <p:cNvSpPr/>
          <p:nvPr/>
        </p:nvSpPr>
        <p:spPr>
          <a:xfrm>
            <a:off x="7381950" y="2571750"/>
            <a:ext cx="1510200" cy="1011600"/>
          </a:xfrm>
          <a:prstGeom prst="roundRect">
            <a:avLst>
              <a:gd name="adj" fmla="val 16667"/>
            </a:avLst>
          </a:prstGeom>
          <a:solidFill>
            <a:srgbClr val="D9EAD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Sampled from same cluster</a:t>
            </a:r>
            <a:endParaRPr b="1"/>
          </a:p>
        </p:txBody>
      </p:sp>
      <p:sp>
        <p:nvSpPr>
          <p:cNvPr id="398" name="Google Shape;398;p36"/>
          <p:cNvSpPr/>
          <p:nvPr/>
        </p:nvSpPr>
        <p:spPr>
          <a:xfrm>
            <a:off x="51325" y="2571750"/>
            <a:ext cx="1510200" cy="1011600"/>
          </a:xfrm>
          <a:prstGeom prst="roundRect">
            <a:avLst>
              <a:gd name="adj" fmla="val 16667"/>
            </a:avLst>
          </a:prstGeom>
          <a:solidFill>
            <a:srgbClr val="F4CCCC"/>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t>Sampled from outside of cluster</a:t>
            </a:r>
            <a:endParaRPr b="1"/>
          </a:p>
        </p:txBody>
      </p:sp>
      <p:cxnSp>
        <p:nvCxnSpPr>
          <p:cNvPr id="399" name="Google Shape;399;p36"/>
          <p:cNvCxnSpPr>
            <a:stCxn id="397" idx="1"/>
            <a:endCxn id="393" idx="3"/>
          </p:cNvCxnSpPr>
          <p:nvPr/>
        </p:nvCxnSpPr>
        <p:spPr>
          <a:xfrm flipH="1">
            <a:off x="6414450" y="3077550"/>
            <a:ext cx="967500" cy="113400"/>
          </a:xfrm>
          <a:prstGeom prst="straightConnector1">
            <a:avLst/>
          </a:prstGeom>
          <a:noFill/>
          <a:ln w="38100" cap="flat" cmpd="sng">
            <a:solidFill>
              <a:schemeClr val="dk2"/>
            </a:solidFill>
            <a:prstDash val="solid"/>
            <a:round/>
            <a:headEnd type="none" w="med" len="med"/>
            <a:tailEnd type="triangle" w="med" len="med"/>
          </a:ln>
        </p:spPr>
      </p:cxnSp>
      <p:cxnSp>
        <p:nvCxnSpPr>
          <p:cNvPr id="400" name="Google Shape;400;p36"/>
          <p:cNvCxnSpPr>
            <a:stCxn id="397" idx="1"/>
          </p:cNvCxnSpPr>
          <p:nvPr/>
        </p:nvCxnSpPr>
        <p:spPr>
          <a:xfrm flipH="1">
            <a:off x="6571050" y="3077550"/>
            <a:ext cx="810900" cy="612000"/>
          </a:xfrm>
          <a:prstGeom prst="straightConnector1">
            <a:avLst/>
          </a:prstGeom>
          <a:noFill/>
          <a:ln w="38100" cap="flat" cmpd="sng">
            <a:solidFill>
              <a:schemeClr val="dk2"/>
            </a:solidFill>
            <a:prstDash val="solid"/>
            <a:round/>
            <a:headEnd type="none" w="med" len="med"/>
            <a:tailEnd type="triangle" w="med" len="med"/>
          </a:ln>
        </p:spPr>
      </p:cxnSp>
      <p:cxnSp>
        <p:nvCxnSpPr>
          <p:cNvPr id="401" name="Google Shape;401;p36"/>
          <p:cNvCxnSpPr>
            <a:stCxn id="398" idx="2"/>
          </p:cNvCxnSpPr>
          <p:nvPr/>
        </p:nvCxnSpPr>
        <p:spPr>
          <a:xfrm>
            <a:off x="806425" y="3583350"/>
            <a:ext cx="761100" cy="492000"/>
          </a:xfrm>
          <a:prstGeom prst="straightConnector1">
            <a:avLst/>
          </a:prstGeom>
          <a:noFill/>
          <a:ln w="38100" cap="flat" cmpd="sng">
            <a:solidFill>
              <a:schemeClr val="dk2"/>
            </a:solidFill>
            <a:prstDash val="solid"/>
            <a:round/>
            <a:headEnd type="none" w="med" len="med"/>
            <a:tailEnd type="triangle" w="med" len="med"/>
          </a:ln>
        </p:spPr>
      </p:cxnSp>
      <p:cxnSp>
        <p:nvCxnSpPr>
          <p:cNvPr id="402" name="Google Shape;402;p36"/>
          <p:cNvCxnSpPr>
            <a:stCxn id="398" idx="2"/>
          </p:cNvCxnSpPr>
          <p:nvPr/>
        </p:nvCxnSpPr>
        <p:spPr>
          <a:xfrm>
            <a:off x="806425" y="3583350"/>
            <a:ext cx="724800" cy="817500"/>
          </a:xfrm>
          <a:prstGeom prst="straightConnector1">
            <a:avLst/>
          </a:prstGeom>
          <a:noFill/>
          <a:ln w="38100" cap="flat" cmpd="sng">
            <a:solidFill>
              <a:schemeClr val="dk2"/>
            </a:solidFill>
            <a:prstDash val="solid"/>
            <a:round/>
            <a:headEnd type="none" w="med" len="med"/>
            <a:tailEnd type="triangle" w="med" len="med"/>
          </a:ln>
        </p:spPr>
      </p:cxnSp>
      <p:cxnSp>
        <p:nvCxnSpPr>
          <p:cNvPr id="403" name="Google Shape;403;p36"/>
          <p:cNvCxnSpPr>
            <a:stCxn id="398" idx="2"/>
          </p:cNvCxnSpPr>
          <p:nvPr/>
        </p:nvCxnSpPr>
        <p:spPr>
          <a:xfrm>
            <a:off x="806425" y="3583350"/>
            <a:ext cx="773100" cy="1215300"/>
          </a:xfrm>
          <a:prstGeom prst="straightConnector1">
            <a:avLst/>
          </a:prstGeom>
          <a:noFill/>
          <a:ln w="38100" cap="flat" cmpd="sng">
            <a:solidFill>
              <a:schemeClr val="dk2"/>
            </a:solidFill>
            <a:prstDash val="solid"/>
            <a:round/>
            <a:headEnd type="none" w="med" len="med"/>
            <a:tailEnd type="triangle" w="med" len="med"/>
          </a:ln>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1: Multiple choice</a:t>
            </a:r>
            <a:endParaRPr/>
          </a:p>
        </p:txBody>
      </p:sp>
      <p:sp>
        <p:nvSpPr>
          <p:cNvPr id="409" name="Google Shape;409;p37"/>
          <p:cNvSpPr/>
          <p:nvPr/>
        </p:nvSpPr>
        <p:spPr>
          <a:xfrm>
            <a:off x="1854924" y="2740325"/>
            <a:ext cx="4559400" cy="901200"/>
          </a:xfrm>
          <a:prstGeom prst="roundRect">
            <a:avLst>
              <a:gd name="adj" fmla="val 16667"/>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000000"/>
                </a:solidFill>
                <a:latin typeface="Lexend"/>
                <a:ea typeface="Lexend"/>
                <a:cs typeface="Lexend"/>
                <a:sym typeface="Lexend"/>
              </a:rPr>
              <a:t>Target</a:t>
            </a:r>
            <a:r>
              <a:rPr lang="en" sz="1800">
                <a:solidFill>
                  <a:srgbClr val="000000"/>
                </a:solidFill>
                <a:latin typeface="Lexend"/>
                <a:ea typeface="Lexend"/>
                <a:cs typeface="Lexend"/>
                <a:sym typeface="Lexend"/>
              </a:rPr>
              <a:t>: </a:t>
            </a:r>
            <a:r>
              <a:rPr lang="en" sz="1800">
                <a:latin typeface="Lexend"/>
                <a:ea typeface="Lexend"/>
                <a:cs typeface="Lexend"/>
                <a:sym typeface="Lexend"/>
              </a:rPr>
              <a:t>The weather finally became pleasant following the stormy week.</a:t>
            </a:r>
            <a:endParaRPr sz="1800">
              <a:solidFill>
                <a:srgbClr val="000000"/>
              </a:solidFill>
              <a:latin typeface="Lexend"/>
              <a:ea typeface="Lexend"/>
              <a:cs typeface="Lexend"/>
              <a:sym typeface="Lexend"/>
            </a:endParaRPr>
          </a:p>
        </p:txBody>
      </p:sp>
      <p:sp>
        <p:nvSpPr>
          <p:cNvPr id="410" name="Google Shape;410;p37"/>
          <p:cNvSpPr txBox="1"/>
          <p:nvPr/>
        </p:nvSpPr>
        <p:spPr>
          <a:xfrm>
            <a:off x="1762050" y="3606486"/>
            <a:ext cx="5619900" cy="1261800"/>
          </a:xfrm>
          <a:prstGeom prst="rect">
            <a:avLst/>
          </a:prstGeom>
          <a:noFill/>
          <a:ln>
            <a:noFill/>
          </a:ln>
        </p:spPr>
        <p:txBody>
          <a:bodyPr spcFirstLastPara="1" wrap="square" lIns="91425" tIns="91425" rIns="91425" bIns="91425" anchor="t" anchorCtr="0">
            <a:noAutofit/>
          </a:bodyPr>
          <a:lstStyle/>
          <a:p>
            <a:pPr marL="114300" lvl="0" indent="-228600" algn="l" rtl="0">
              <a:lnSpc>
                <a:spcPct val="115000"/>
              </a:lnSpc>
              <a:spcBef>
                <a:spcPts val="0"/>
              </a:spcBef>
              <a:spcAft>
                <a:spcPts val="0"/>
              </a:spcAft>
              <a:buClr>
                <a:srgbClr val="38761D"/>
              </a:buClr>
              <a:buSzPts val="1800"/>
              <a:buFont typeface="Lexend"/>
              <a:buChar char="✓"/>
            </a:pPr>
            <a:r>
              <a:rPr lang="en" sz="1800" b="1">
                <a:solidFill>
                  <a:srgbClr val="38761D"/>
                </a:solidFill>
                <a:latin typeface="Lexend"/>
                <a:ea typeface="Lexend"/>
                <a:cs typeface="Lexend"/>
                <a:sym typeface="Lexend"/>
              </a:rPr>
              <a:t>As the flame extinguished, it left behind a…</a:t>
            </a:r>
            <a:endParaRPr sz="1800" b="1">
              <a:solidFill>
                <a:srgbClr val="38761D"/>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solidFill>
                  <a:srgbClr val="000000"/>
                </a:solidFill>
                <a:latin typeface="Lexend"/>
                <a:ea typeface="Lexend"/>
                <a:cs typeface="Lexend"/>
                <a:sym typeface="Lexend"/>
              </a:rPr>
              <a:t>All that glitters is not gold.</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latin typeface="Lexend"/>
                <a:ea typeface="Lexend"/>
                <a:cs typeface="Lexend"/>
                <a:sym typeface="Lexend"/>
              </a:rPr>
              <a:t>A fallen tree cannot provide shade.</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solidFill>
                  <a:srgbClr val="000000"/>
                </a:solidFill>
                <a:latin typeface="Lexend"/>
                <a:ea typeface="Lexend"/>
                <a:cs typeface="Lexend"/>
                <a:sym typeface="Lexend"/>
              </a:rPr>
              <a:t>A succession of waves battered the rock.</a:t>
            </a:r>
            <a:endParaRPr sz="1800">
              <a:solidFill>
                <a:srgbClr val="000000"/>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p:txBody>
      </p:sp>
      <p:sp>
        <p:nvSpPr>
          <p:cNvPr id="411" name="Google Shape;411;p37"/>
          <p:cNvSpPr txBox="1"/>
          <p:nvPr/>
        </p:nvSpPr>
        <p:spPr>
          <a:xfrm>
            <a:off x="1762050" y="1951614"/>
            <a:ext cx="5145900" cy="78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595959"/>
                </a:solidFill>
              </a:rPr>
              <a:t>Q: Which of the following is the most analogous sentence to the target sentence?</a:t>
            </a:r>
            <a:endParaRPr sz="1800">
              <a:solidFill>
                <a:srgbClr val="595959"/>
              </a:solidFill>
            </a:endParaRPr>
          </a:p>
        </p:txBody>
      </p:sp>
      <p:sp>
        <p:nvSpPr>
          <p:cNvPr id="412" name="Google Shape;412;p37"/>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Intuition: analogies between longer narratives are more difficult</a:t>
            </a:r>
            <a:endParaRPr sz="1800" b="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1: Multiple choice</a:t>
            </a:r>
            <a:endParaRPr/>
          </a:p>
        </p:txBody>
      </p:sp>
      <p:sp>
        <p:nvSpPr>
          <p:cNvPr id="418" name="Google Shape;418;p38"/>
          <p:cNvSpPr/>
          <p:nvPr/>
        </p:nvSpPr>
        <p:spPr>
          <a:xfrm>
            <a:off x="439225" y="2689525"/>
            <a:ext cx="7967700" cy="901200"/>
          </a:xfrm>
          <a:prstGeom prst="roundRect">
            <a:avLst>
              <a:gd name="adj" fmla="val 16667"/>
            </a:avLst>
          </a:prstGeom>
          <a:solidFill>
            <a:srgbClr val="CFE2F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sz="1800" b="1">
                <a:solidFill>
                  <a:srgbClr val="000000"/>
                </a:solidFill>
                <a:latin typeface="Lexend"/>
                <a:ea typeface="Lexend"/>
                <a:cs typeface="Lexend"/>
                <a:sym typeface="Lexend"/>
              </a:rPr>
              <a:t>Target</a:t>
            </a:r>
            <a:r>
              <a:rPr lang="en" sz="1800">
                <a:solidFill>
                  <a:srgbClr val="000000"/>
                </a:solidFill>
                <a:latin typeface="Lexend"/>
                <a:ea typeface="Lexend"/>
                <a:cs typeface="Lexend"/>
                <a:sym typeface="Lexend"/>
              </a:rPr>
              <a:t>: </a:t>
            </a:r>
            <a:r>
              <a:rPr lang="en" sz="1800">
                <a:latin typeface="Lexend"/>
                <a:ea typeface="Lexend"/>
                <a:cs typeface="Lexend"/>
                <a:sym typeface="Lexend"/>
              </a:rPr>
              <a:t>For an entire week, the town had been battered by incessant, violent storms. The sky was a relentless shade of charcoal, thunder…</a:t>
            </a:r>
            <a:endParaRPr sz="1800">
              <a:solidFill>
                <a:srgbClr val="000000"/>
              </a:solidFill>
              <a:latin typeface="Lexend"/>
              <a:ea typeface="Lexend"/>
              <a:cs typeface="Lexend"/>
              <a:sym typeface="Lexend"/>
            </a:endParaRPr>
          </a:p>
        </p:txBody>
      </p:sp>
      <p:sp>
        <p:nvSpPr>
          <p:cNvPr id="419" name="Google Shape;419;p38"/>
          <p:cNvSpPr txBox="1"/>
          <p:nvPr/>
        </p:nvSpPr>
        <p:spPr>
          <a:xfrm>
            <a:off x="346350" y="3555675"/>
            <a:ext cx="9144000" cy="1261800"/>
          </a:xfrm>
          <a:prstGeom prst="rect">
            <a:avLst/>
          </a:prstGeom>
          <a:noFill/>
          <a:ln>
            <a:noFill/>
          </a:ln>
        </p:spPr>
        <p:txBody>
          <a:bodyPr spcFirstLastPara="1" wrap="square" lIns="91425" tIns="91425" rIns="91425" bIns="91425" anchor="t" anchorCtr="0">
            <a:noAutofit/>
          </a:bodyPr>
          <a:lstStyle/>
          <a:p>
            <a:pPr marL="114300" lvl="0" indent="-228600" algn="l" rtl="0">
              <a:lnSpc>
                <a:spcPct val="115000"/>
              </a:lnSpc>
              <a:spcBef>
                <a:spcPts val="0"/>
              </a:spcBef>
              <a:spcAft>
                <a:spcPts val="0"/>
              </a:spcAft>
              <a:buClr>
                <a:srgbClr val="38761D"/>
              </a:buClr>
              <a:buSzPts val="1800"/>
              <a:buFont typeface="Lexend"/>
              <a:buChar char="✓"/>
            </a:pPr>
            <a:r>
              <a:rPr lang="en" sz="1800" b="1">
                <a:solidFill>
                  <a:srgbClr val="38761D"/>
                </a:solidFill>
                <a:latin typeface="Lexend"/>
                <a:ea typeface="Lexend"/>
                <a:cs typeface="Lexend"/>
                <a:sym typeface="Lexend"/>
              </a:rPr>
              <a:t>Once upon a time, in a quiet town nestled amidst snow-capped…</a:t>
            </a:r>
            <a:endParaRPr sz="1800" b="1">
              <a:solidFill>
                <a:srgbClr val="38761D"/>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latin typeface="Lexend"/>
                <a:ea typeface="Lexend"/>
                <a:cs typeface="Lexend"/>
                <a:sym typeface="Lexend"/>
              </a:rPr>
              <a:t>In the small town of Baker's Crest, people lived simple lives, mostly…</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latin typeface="Lexend"/>
                <a:ea typeface="Lexend"/>
                <a:cs typeface="Lexend"/>
                <a:sym typeface="Lexend"/>
              </a:rPr>
              <a:t>Once upon a time, a man named Henry lived in a tiny, worn-out house. He…</a:t>
            </a:r>
            <a:endParaRPr sz="1800">
              <a:solidFill>
                <a:srgbClr val="000000"/>
              </a:solidFill>
              <a:latin typeface="Lexend"/>
              <a:ea typeface="Lexend"/>
              <a:cs typeface="Lexend"/>
              <a:sym typeface="Lexend"/>
            </a:endParaRPr>
          </a:p>
          <a:p>
            <a:pPr marL="114300" lvl="0" indent="-228600" algn="l" rtl="0">
              <a:lnSpc>
                <a:spcPct val="115000"/>
              </a:lnSpc>
              <a:spcBef>
                <a:spcPts val="0"/>
              </a:spcBef>
              <a:spcAft>
                <a:spcPts val="0"/>
              </a:spcAft>
              <a:buClr>
                <a:srgbClr val="CC0000"/>
              </a:buClr>
              <a:buSzPts val="1800"/>
              <a:buFont typeface="Lexend"/>
              <a:buChar char="✗"/>
            </a:pPr>
            <a:r>
              <a:rPr lang="en" sz="1800">
                <a:latin typeface="Lexend"/>
                <a:ea typeface="Lexend"/>
                <a:cs typeface="Lexend"/>
                <a:sym typeface="Lexend"/>
              </a:rPr>
              <a:t>A stormy morning on the coast revealed an awe-inspiring sight as a …</a:t>
            </a:r>
            <a:endParaRPr sz="1800">
              <a:solidFill>
                <a:srgbClr val="000000"/>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a:p>
            <a:pPr marL="457200" lvl="0" indent="0" algn="l" rtl="0">
              <a:spcBef>
                <a:spcPts val="0"/>
              </a:spcBef>
              <a:spcAft>
                <a:spcPts val="0"/>
              </a:spcAft>
              <a:buNone/>
            </a:pPr>
            <a:endParaRPr sz="1000" b="1">
              <a:solidFill>
                <a:srgbClr val="595959"/>
              </a:solidFill>
              <a:latin typeface="Lexend"/>
              <a:ea typeface="Lexend"/>
              <a:cs typeface="Lexend"/>
              <a:sym typeface="Lexend"/>
            </a:endParaRPr>
          </a:p>
        </p:txBody>
      </p:sp>
      <p:sp>
        <p:nvSpPr>
          <p:cNvPr id="420" name="Google Shape;420;p38"/>
          <p:cNvSpPr txBox="1"/>
          <p:nvPr/>
        </p:nvSpPr>
        <p:spPr>
          <a:xfrm>
            <a:off x="346350" y="1900825"/>
            <a:ext cx="8651400" cy="7887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595959"/>
                </a:solidFill>
              </a:rPr>
              <a:t>Q: Which of the following is the most analogous story to the target story?</a:t>
            </a:r>
            <a:endParaRPr sz="1800">
              <a:solidFill>
                <a:srgbClr val="595959"/>
              </a:solidFill>
            </a:endParaRPr>
          </a:p>
        </p:txBody>
      </p:sp>
      <p:sp>
        <p:nvSpPr>
          <p:cNvPr id="421" name="Google Shape;421;p38"/>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Intuition: analogies between longer narratives are more difficult</a:t>
            </a:r>
            <a:endParaRPr sz="1800" b="1"/>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Lengthening seed analogies</a:t>
            </a:r>
            <a:endParaRPr/>
          </a:p>
        </p:txBody>
      </p:sp>
      <p:sp>
        <p:nvSpPr>
          <p:cNvPr id="427" name="Google Shape;427;p3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428" name="Google Shape;428;p39"/>
          <p:cNvSpPr/>
          <p:nvPr/>
        </p:nvSpPr>
        <p:spPr>
          <a:xfrm>
            <a:off x="394650" y="1145425"/>
            <a:ext cx="8437800" cy="755400"/>
          </a:xfrm>
          <a:prstGeom prst="roundRect">
            <a:avLst>
              <a:gd name="adj" fmla="val 16667"/>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t>GPT-4 prompting: Increase length of narratives in analogies to 10 sentences and 30 sentences</a:t>
            </a:r>
            <a:endParaRPr sz="1800"/>
          </a:p>
        </p:txBody>
      </p:sp>
      <p:sp>
        <p:nvSpPr>
          <p:cNvPr id="429" name="Google Shape;429;p39"/>
          <p:cNvSpPr/>
          <p:nvPr/>
        </p:nvSpPr>
        <p:spPr>
          <a:xfrm>
            <a:off x="1066650" y="1956200"/>
            <a:ext cx="7010700" cy="1355100"/>
          </a:xfrm>
          <a:prstGeom prst="roundRect">
            <a:avLst>
              <a:gd name="adj" fmla="val 16667"/>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b="1" u="sng">
                <a:latin typeface="Lexend"/>
                <a:ea typeface="Lexend"/>
                <a:cs typeface="Lexend"/>
                <a:sym typeface="Lexend"/>
              </a:rPr>
              <a:t>Prompt:</a:t>
            </a:r>
            <a:endParaRPr sz="1600" b="1" u="sng">
              <a:latin typeface="Lexend"/>
              <a:ea typeface="Lexend"/>
              <a:cs typeface="Lexend"/>
              <a:sym typeface="Lexend"/>
            </a:endParaRPr>
          </a:p>
          <a:p>
            <a:pPr marL="0" lvl="0" indent="0" algn="l" rtl="0">
              <a:spcBef>
                <a:spcPts val="0"/>
              </a:spcBef>
              <a:spcAft>
                <a:spcPts val="0"/>
              </a:spcAft>
              <a:buNone/>
            </a:pPr>
            <a:r>
              <a:rPr lang="en" sz="1600">
                <a:latin typeface="Lexend"/>
                <a:ea typeface="Lexend"/>
                <a:cs typeface="Lexend"/>
                <a:sym typeface="Lexend"/>
              </a:rPr>
              <a:t>Given the following sentence, expand it into a 30 sentence story:</a:t>
            </a:r>
            <a:endParaRPr sz="1600">
              <a:latin typeface="Lexend"/>
              <a:ea typeface="Lexend"/>
              <a:cs typeface="Lexend"/>
              <a:sym typeface="Lexend"/>
            </a:endParaRPr>
          </a:p>
          <a:p>
            <a:pPr marL="0" lvl="0" indent="0" algn="l" rtl="0">
              <a:spcBef>
                <a:spcPts val="0"/>
              </a:spcBef>
              <a:spcAft>
                <a:spcPts val="0"/>
              </a:spcAft>
              <a:buNone/>
            </a:pPr>
            <a:endParaRPr sz="1600">
              <a:latin typeface="Lexend"/>
              <a:ea typeface="Lexend"/>
              <a:cs typeface="Lexend"/>
              <a:sym typeface="Lexend"/>
            </a:endParaRPr>
          </a:p>
          <a:p>
            <a:pPr marL="0" lvl="0" indent="0" algn="l" rtl="0">
              <a:spcBef>
                <a:spcPts val="0"/>
              </a:spcBef>
              <a:spcAft>
                <a:spcPts val="0"/>
              </a:spcAft>
              <a:buNone/>
            </a:pPr>
            <a:r>
              <a:rPr lang="en" sz="1600">
                <a:latin typeface="Lexend"/>
                <a:ea typeface="Lexend"/>
                <a:cs typeface="Lexend"/>
                <a:sym typeface="Lexend"/>
              </a:rPr>
              <a:t>Sentence: </a:t>
            </a:r>
            <a:r>
              <a:rPr lang="en" sz="1600" b="1">
                <a:latin typeface="Lexend"/>
                <a:ea typeface="Lexend"/>
                <a:cs typeface="Lexend"/>
                <a:sym typeface="Lexend"/>
              </a:rPr>
              <a:t>The weather finally became pleasant following the stormy week.</a:t>
            </a:r>
            <a:endParaRPr sz="1600" b="1">
              <a:latin typeface="Lexend"/>
              <a:ea typeface="Lexend"/>
              <a:cs typeface="Lexend"/>
              <a:sym typeface="Lexend"/>
            </a:endParaRPr>
          </a:p>
        </p:txBody>
      </p:sp>
      <p:sp>
        <p:nvSpPr>
          <p:cNvPr id="430" name="Google Shape;430;p39"/>
          <p:cNvSpPr txBox="1"/>
          <p:nvPr/>
        </p:nvSpPr>
        <p:spPr>
          <a:xfrm>
            <a:off x="5499445" y="4327750"/>
            <a:ext cx="1398900" cy="705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400">
                <a:solidFill>
                  <a:srgbClr val="000000"/>
                </a:solidFill>
                <a:latin typeface="Lexend"/>
                <a:ea typeface="Lexend"/>
                <a:cs typeface="Lexend"/>
                <a:sym typeface="Lexend"/>
              </a:rPr>
              <a:t>GPT-4</a:t>
            </a:r>
            <a:endParaRPr sz="2400">
              <a:solidFill>
                <a:srgbClr val="000000"/>
              </a:solidFill>
              <a:latin typeface="Lexend"/>
              <a:ea typeface="Lexend"/>
              <a:cs typeface="Lexend"/>
              <a:sym typeface="Lexend"/>
            </a:endParaRPr>
          </a:p>
          <a:p>
            <a:pPr marL="0" lvl="0" indent="0" algn="l" rtl="0">
              <a:spcBef>
                <a:spcPts val="0"/>
              </a:spcBef>
              <a:spcAft>
                <a:spcPts val="0"/>
              </a:spcAft>
              <a:buNone/>
            </a:pPr>
            <a:endParaRPr sz="1800">
              <a:solidFill>
                <a:srgbClr val="595959"/>
              </a:solidFill>
            </a:endParaRPr>
          </a:p>
        </p:txBody>
      </p:sp>
      <p:pic>
        <p:nvPicPr>
          <p:cNvPr id="431" name="Google Shape;431;p39"/>
          <p:cNvPicPr preferRelativeResize="0"/>
          <p:nvPr/>
        </p:nvPicPr>
        <p:blipFill>
          <a:blip r:embed="rId3">
            <a:alphaModFix/>
          </a:blip>
          <a:stretch>
            <a:fillRect/>
          </a:stretch>
        </p:blipFill>
        <p:spPr>
          <a:xfrm>
            <a:off x="4794447" y="4327750"/>
            <a:ext cx="704998" cy="704998"/>
          </a:xfrm>
          <a:prstGeom prst="rect">
            <a:avLst/>
          </a:prstGeom>
          <a:noFill/>
          <a:ln>
            <a:noFill/>
          </a:ln>
        </p:spPr>
      </p:pic>
      <p:sp>
        <p:nvSpPr>
          <p:cNvPr id="432" name="Google Shape;432;p39"/>
          <p:cNvSpPr/>
          <p:nvPr/>
        </p:nvSpPr>
        <p:spPr>
          <a:xfrm>
            <a:off x="1066650" y="3366675"/>
            <a:ext cx="7010700" cy="905700"/>
          </a:xfrm>
          <a:prstGeom prst="roundRect">
            <a:avLst>
              <a:gd name="adj" fmla="val 16667"/>
            </a:avLst>
          </a:prstGeom>
          <a:solidFill>
            <a:srgbClr val="D0E0E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600">
                <a:latin typeface="Lexend"/>
                <a:ea typeface="Lexend"/>
                <a:cs typeface="Lexend"/>
                <a:sym typeface="Lexend"/>
              </a:rPr>
              <a:t>For an entire week, the town had been battered by incessant, violent storms. The sky was a relentless shade of charcoal, thunder…</a:t>
            </a:r>
            <a:endParaRPr sz="1600" b="1">
              <a:latin typeface="Lexend"/>
              <a:ea typeface="Lexend"/>
              <a:cs typeface="Lexend"/>
              <a:sym typeface="Lexend"/>
            </a:endParaRPr>
          </a:p>
        </p:txBody>
      </p:sp>
      <p:sp>
        <p:nvSpPr>
          <p:cNvPr id="433" name="Google Shape;433;p39"/>
          <p:cNvSpPr/>
          <p:nvPr/>
        </p:nvSpPr>
        <p:spPr>
          <a:xfrm rot="10800000" flipH="1">
            <a:off x="6571050" y="4270275"/>
            <a:ext cx="216900" cy="383100"/>
          </a:xfrm>
          <a:prstGeom prst="rtTriangle">
            <a:avLst/>
          </a:prstGeom>
          <a:solidFill>
            <a:srgbClr val="D0E0E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34" name="Google Shape;434;p39"/>
          <p:cNvSpPr txBox="1"/>
          <p:nvPr/>
        </p:nvSpPr>
        <p:spPr>
          <a:xfrm>
            <a:off x="394650" y="4502350"/>
            <a:ext cx="3568800" cy="530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i="1">
                <a:solidFill>
                  <a:schemeClr val="dk2"/>
                </a:solidFill>
              </a:rPr>
              <a:t>Quality of these extended stories is attested in Appendix C</a:t>
            </a:r>
            <a:endParaRPr i="1">
              <a:solidFill>
                <a:schemeClr val="dk2"/>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4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40" name="Google Shape;440;p4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41" name="Google Shape;441;p40"/>
          <p:cNvPicPr preferRelativeResize="0"/>
          <p:nvPr/>
        </p:nvPicPr>
        <p:blipFill>
          <a:blip r:embed="rId3">
            <a:alphaModFix/>
          </a:blip>
          <a:stretch>
            <a:fillRect/>
          </a:stretch>
        </p:blipFill>
        <p:spPr>
          <a:xfrm>
            <a:off x="720671" y="1912725"/>
            <a:ext cx="4197474" cy="2960949"/>
          </a:xfrm>
          <a:prstGeom prst="rect">
            <a:avLst/>
          </a:prstGeom>
          <a:noFill/>
          <a:ln>
            <a:noFill/>
          </a:ln>
        </p:spPr>
      </p:pic>
      <p:sp>
        <p:nvSpPr>
          <p:cNvPr id="442" name="Google Shape;442;p40"/>
          <p:cNvSpPr/>
          <p:nvPr/>
        </p:nvSpPr>
        <p:spPr>
          <a:xfrm>
            <a:off x="441725" y="2327000"/>
            <a:ext cx="4569600" cy="24711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3" name="Google Shape;443;p40"/>
          <p:cNvSpPr/>
          <p:nvPr/>
        </p:nvSpPr>
        <p:spPr>
          <a:xfrm>
            <a:off x="1730425" y="1912725"/>
            <a:ext cx="3069900" cy="4749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44" name="Google Shape;444;p40"/>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rPr>
              <a:t>Task Overview: </a:t>
            </a:r>
            <a:r>
              <a:rPr lang="en" sz="1800"/>
              <a:t>Given a narrative, can LLMs identify the most analogous sentence from a set of </a:t>
            </a:r>
            <a:r>
              <a:rPr lang="en" sz="1800" b="1"/>
              <a:t>4</a:t>
            </a:r>
            <a:r>
              <a:rPr lang="en" sz="1800"/>
              <a:t> choices?</a:t>
            </a:r>
            <a:endParaRPr sz="18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49" name="Google Shape;449;p4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50" name="Google Shape;450;p4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51" name="Google Shape;451;p41"/>
          <p:cNvPicPr preferRelativeResize="0"/>
          <p:nvPr/>
        </p:nvPicPr>
        <p:blipFill>
          <a:blip r:embed="rId3">
            <a:alphaModFix/>
          </a:blip>
          <a:stretch>
            <a:fillRect/>
          </a:stretch>
        </p:blipFill>
        <p:spPr>
          <a:xfrm>
            <a:off x="720671" y="1912725"/>
            <a:ext cx="4197474" cy="2960949"/>
          </a:xfrm>
          <a:prstGeom prst="rect">
            <a:avLst/>
          </a:prstGeom>
          <a:noFill/>
          <a:ln>
            <a:noFill/>
          </a:ln>
        </p:spPr>
      </p:pic>
      <p:sp>
        <p:nvSpPr>
          <p:cNvPr id="452" name="Google Shape;452;p41"/>
          <p:cNvSpPr/>
          <p:nvPr/>
        </p:nvSpPr>
        <p:spPr>
          <a:xfrm>
            <a:off x="453800" y="2402700"/>
            <a:ext cx="4569600" cy="2085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3" name="Google Shape;453;p41"/>
          <p:cNvSpPr/>
          <p:nvPr/>
        </p:nvSpPr>
        <p:spPr>
          <a:xfrm>
            <a:off x="1031125" y="4387725"/>
            <a:ext cx="3827700" cy="4749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54" name="Google Shape;454;p41"/>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4</a:t>
            </a:r>
            <a:r>
              <a:rPr lang="en" sz="1800"/>
              <a:t> choices?</a:t>
            </a:r>
            <a:endParaRPr sz="1800"/>
          </a:p>
        </p:txBody>
      </p:sp>
      <p:sp>
        <p:nvSpPr>
          <p:cNvPr id="455" name="Google Shape;455;p41"/>
          <p:cNvSpPr/>
          <p:nvPr/>
        </p:nvSpPr>
        <p:spPr>
          <a:xfrm>
            <a:off x="5023400" y="4207875"/>
            <a:ext cx="3669600" cy="8346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Human performance is high but decreases with story length</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makes two texts analogous?</a:t>
            </a:r>
            <a:endParaRPr/>
          </a:p>
        </p:txBody>
      </p:sp>
      <p:sp>
        <p:nvSpPr>
          <p:cNvPr id="71" name="Google Shape;71;p15"/>
          <p:cNvSpPr/>
          <p:nvPr/>
        </p:nvSpPr>
        <p:spPr>
          <a:xfrm>
            <a:off x="868163" y="1770988"/>
            <a:ext cx="3352800" cy="1028700"/>
          </a:xfrm>
          <a:prstGeom prst="rect">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EB Garamond"/>
                <a:ea typeface="EB Garamond"/>
                <a:cs typeface="EB Garamond"/>
                <a:sym typeface="EB Garamond"/>
              </a:rPr>
              <a:t>The weather finally became pleasant following the stormy week.</a:t>
            </a:r>
            <a:endParaRPr sz="1800">
              <a:latin typeface="EB Garamond"/>
              <a:ea typeface="EB Garamond"/>
              <a:cs typeface="EB Garamond"/>
              <a:sym typeface="EB Garamond"/>
            </a:endParaRPr>
          </a:p>
        </p:txBody>
      </p:sp>
      <p:sp>
        <p:nvSpPr>
          <p:cNvPr id="72" name="Google Shape;72;p15"/>
          <p:cNvSpPr/>
          <p:nvPr/>
        </p:nvSpPr>
        <p:spPr>
          <a:xfrm>
            <a:off x="4923038" y="1771113"/>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latin typeface="EB Garamond"/>
                <a:ea typeface="EB Garamond"/>
                <a:cs typeface="EB Garamond"/>
                <a:sym typeface="EB Garamond"/>
              </a:rPr>
              <a:t>As the flame extinguished, it left behind a thin wisp of smoke </a:t>
            </a:r>
            <a:endParaRPr sz="1800">
              <a:latin typeface="EB Garamond"/>
              <a:ea typeface="EB Garamond"/>
              <a:cs typeface="EB Garamond"/>
              <a:sym typeface="EB Garamond"/>
            </a:endParaRPr>
          </a:p>
        </p:txBody>
      </p:sp>
      <p:sp>
        <p:nvSpPr>
          <p:cNvPr id="73" name="Google Shape;73;p15"/>
          <p:cNvSpPr txBox="1"/>
          <p:nvPr/>
        </p:nvSpPr>
        <p:spPr>
          <a:xfrm>
            <a:off x="2308588" y="279981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
        <p:nvSpPr>
          <p:cNvPr id="74" name="Google Shape;74;p15"/>
          <p:cNvSpPr txBox="1"/>
          <p:nvPr/>
        </p:nvSpPr>
        <p:spPr>
          <a:xfrm>
            <a:off x="5979638" y="279981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cxnSp>
        <p:nvCxnSpPr>
          <p:cNvPr id="75" name="Google Shape;75;p15"/>
          <p:cNvCxnSpPr>
            <a:stCxn id="71" idx="3"/>
            <a:endCxn id="72" idx="1"/>
          </p:cNvCxnSpPr>
          <p:nvPr/>
        </p:nvCxnSpPr>
        <p:spPr>
          <a:xfrm>
            <a:off x="4220963" y="2285338"/>
            <a:ext cx="702000" cy="0"/>
          </a:xfrm>
          <a:prstGeom prst="straightConnector1">
            <a:avLst/>
          </a:prstGeom>
          <a:noFill/>
          <a:ln w="28575" cap="flat" cmpd="sng">
            <a:solidFill>
              <a:schemeClr val="dk2"/>
            </a:solidFill>
            <a:prstDash val="solid"/>
            <a:round/>
            <a:headEnd type="triangle" w="med" len="med"/>
            <a:tailEnd type="triangle" w="med" len="med"/>
          </a:ln>
        </p:spPr>
      </p:cxnSp>
      <p:sp>
        <p:nvSpPr>
          <p:cNvPr id="76" name="Google Shape;76;p15"/>
          <p:cNvSpPr txBox="1"/>
          <p:nvPr/>
        </p:nvSpPr>
        <p:spPr>
          <a:xfrm>
            <a:off x="3342150" y="3372525"/>
            <a:ext cx="2459700" cy="759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a:solidFill>
                  <a:schemeClr val="dk2"/>
                </a:solidFill>
              </a:rPr>
              <a:t>Analogous?</a:t>
            </a:r>
            <a:endParaRPr sz="2400" b="1">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59"/>
        <p:cNvGrpSpPr/>
        <p:nvPr/>
      </p:nvGrpSpPr>
      <p:grpSpPr>
        <a:xfrm>
          <a:off x="0" y="0"/>
          <a:ext cx="0" cy="0"/>
          <a:chOff x="0" y="0"/>
          <a:chExt cx="0" cy="0"/>
        </a:xfrm>
      </p:grpSpPr>
      <p:sp>
        <p:nvSpPr>
          <p:cNvPr id="460" name="Google Shape;460;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Results</a:t>
            </a:r>
            <a:endParaRPr/>
          </a:p>
        </p:txBody>
      </p:sp>
      <p:sp>
        <p:nvSpPr>
          <p:cNvPr id="461" name="Google Shape;461;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62" name="Google Shape;462;p42"/>
          <p:cNvPicPr preferRelativeResize="0"/>
          <p:nvPr/>
        </p:nvPicPr>
        <p:blipFill>
          <a:blip r:embed="rId3">
            <a:alphaModFix/>
          </a:blip>
          <a:stretch>
            <a:fillRect/>
          </a:stretch>
        </p:blipFill>
        <p:spPr>
          <a:xfrm>
            <a:off x="720671" y="1912725"/>
            <a:ext cx="4197474" cy="2960949"/>
          </a:xfrm>
          <a:prstGeom prst="rect">
            <a:avLst/>
          </a:prstGeom>
          <a:noFill/>
          <a:ln>
            <a:noFill/>
          </a:ln>
        </p:spPr>
      </p:pic>
      <p:sp>
        <p:nvSpPr>
          <p:cNvPr id="463" name="Google Shape;463;p42"/>
          <p:cNvSpPr/>
          <p:nvPr/>
        </p:nvSpPr>
        <p:spPr>
          <a:xfrm>
            <a:off x="3568850" y="2402700"/>
            <a:ext cx="590700" cy="2085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4" name="Google Shape;464;p42"/>
          <p:cNvSpPr/>
          <p:nvPr/>
        </p:nvSpPr>
        <p:spPr>
          <a:xfrm>
            <a:off x="2978125" y="2028525"/>
            <a:ext cx="590700" cy="24600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5" name="Google Shape;465;p42"/>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rPr>
              <a:t>Task Overview:</a:t>
            </a:r>
            <a:r>
              <a:rPr lang="en" sz="1800"/>
              <a:t> Given a narrative, can LLMs identify the most analogous sentence from a set of </a:t>
            </a:r>
            <a:r>
              <a:rPr lang="en" sz="1800" b="1"/>
              <a:t>4</a:t>
            </a:r>
            <a:r>
              <a:rPr lang="en" sz="1800"/>
              <a:t> choices?</a:t>
            </a:r>
            <a:endParaRPr sz="1800"/>
          </a:p>
        </p:txBody>
      </p:sp>
      <p:sp>
        <p:nvSpPr>
          <p:cNvPr id="466" name="Google Shape;466;p42"/>
          <p:cNvSpPr/>
          <p:nvPr/>
        </p:nvSpPr>
        <p:spPr>
          <a:xfrm>
            <a:off x="4159550" y="2028525"/>
            <a:ext cx="590700" cy="2460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67" name="Google Shape;467;p42"/>
          <p:cNvSpPr/>
          <p:nvPr/>
        </p:nvSpPr>
        <p:spPr>
          <a:xfrm>
            <a:off x="5023400" y="2975900"/>
            <a:ext cx="3392400" cy="1232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LLM performance decrease</a:t>
            </a:r>
            <a:endParaRPr sz="1800"/>
          </a:p>
          <a:p>
            <a:pPr marL="0" lvl="0" indent="0" algn="ctr" rtl="0">
              <a:spcBef>
                <a:spcPts val="0"/>
              </a:spcBef>
              <a:spcAft>
                <a:spcPts val="0"/>
              </a:spcAft>
              <a:buNone/>
            </a:pPr>
            <a:r>
              <a:rPr lang="en" sz="1800" b="1"/>
              <a:t>is much larger than</a:t>
            </a:r>
            <a:endParaRPr sz="1800" b="1"/>
          </a:p>
          <a:p>
            <a:pPr marL="0" lvl="0" indent="0" algn="ctr" rtl="0">
              <a:spcBef>
                <a:spcPts val="0"/>
              </a:spcBef>
              <a:spcAft>
                <a:spcPts val="0"/>
              </a:spcAft>
              <a:buNone/>
            </a:pPr>
            <a:r>
              <a:rPr lang="en" sz="1800"/>
              <a:t>human performance decrease</a:t>
            </a:r>
            <a:endParaRPr sz="1800"/>
          </a:p>
        </p:txBody>
      </p:sp>
      <p:sp>
        <p:nvSpPr>
          <p:cNvPr id="468" name="Google Shape;468;p42"/>
          <p:cNvSpPr/>
          <p:nvPr/>
        </p:nvSpPr>
        <p:spPr>
          <a:xfrm>
            <a:off x="3677375" y="3291550"/>
            <a:ext cx="373800" cy="132600"/>
          </a:xfrm>
          <a:prstGeom prst="rightArrow">
            <a:avLst>
              <a:gd name="adj1" fmla="val 50000"/>
              <a:gd name="adj2" fmla="val 50000"/>
            </a:avLst>
          </a:prstGeom>
          <a:solidFill>
            <a:srgbClr val="00FF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analysis - model size</a:t>
            </a:r>
            <a:endParaRPr/>
          </a:p>
        </p:txBody>
      </p:sp>
      <p:sp>
        <p:nvSpPr>
          <p:cNvPr id="474" name="Google Shape;47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5" name="Google Shape;475;p43"/>
          <p:cNvPicPr preferRelativeResize="0"/>
          <p:nvPr/>
        </p:nvPicPr>
        <p:blipFill>
          <a:blip r:embed="rId3">
            <a:alphaModFix/>
          </a:blip>
          <a:stretch>
            <a:fillRect/>
          </a:stretch>
        </p:blipFill>
        <p:spPr>
          <a:xfrm>
            <a:off x="0" y="2044799"/>
            <a:ext cx="9144003" cy="2241352"/>
          </a:xfrm>
          <a:prstGeom prst="rect">
            <a:avLst/>
          </a:prstGeom>
          <a:noFill/>
          <a:ln>
            <a:noFill/>
          </a:ln>
        </p:spPr>
      </p:pic>
      <p:sp>
        <p:nvSpPr>
          <p:cNvPr id="476" name="Google Shape;476;p43"/>
          <p:cNvSpPr/>
          <p:nvPr/>
        </p:nvSpPr>
        <p:spPr>
          <a:xfrm>
            <a:off x="133150" y="2445375"/>
            <a:ext cx="8945700" cy="1894800"/>
          </a:xfrm>
          <a:prstGeom prst="rect">
            <a:avLst/>
          </a:prstGeom>
          <a:solidFill>
            <a:srgbClr val="FFFFFF">
              <a:alpha val="8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7" name="Google Shape;477;p43"/>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rPr>
              <a:t>Task Overview:</a:t>
            </a:r>
            <a:r>
              <a:rPr lang="en" sz="1800"/>
              <a:t> Given a narrative, can LLMs identify the most analogous sentence from a set of </a:t>
            </a:r>
            <a:r>
              <a:rPr lang="en" sz="1800" b="1"/>
              <a:t>4</a:t>
            </a:r>
            <a:r>
              <a:rPr lang="en" sz="1800"/>
              <a:t> choices?</a:t>
            </a:r>
            <a:endParaRPr sz="1800"/>
          </a:p>
        </p:txBody>
      </p:sp>
    </p:spTree>
    <p:extLst>
      <p:ext uri="{BB962C8B-B14F-4D97-AF65-F5344CB8AC3E}">
        <p14:creationId xmlns:p14="http://schemas.microsoft.com/office/powerpoint/2010/main" val="40470517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analysis - model size</a:t>
            </a:r>
            <a:endParaRPr/>
          </a:p>
        </p:txBody>
      </p:sp>
      <p:sp>
        <p:nvSpPr>
          <p:cNvPr id="474" name="Google Shape;474;p4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75" name="Google Shape;475;p43"/>
          <p:cNvPicPr preferRelativeResize="0"/>
          <p:nvPr/>
        </p:nvPicPr>
        <p:blipFill>
          <a:blip r:embed="rId3">
            <a:alphaModFix/>
          </a:blip>
          <a:stretch>
            <a:fillRect/>
          </a:stretch>
        </p:blipFill>
        <p:spPr>
          <a:xfrm>
            <a:off x="0" y="2044799"/>
            <a:ext cx="9144003" cy="2241352"/>
          </a:xfrm>
          <a:prstGeom prst="rect">
            <a:avLst/>
          </a:prstGeom>
          <a:noFill/>
          <a:ln>
            <a:noFill/>
          </a:ln>
        </p:spPr>
      </p:pic>
      <p:sp>
        <p:nvSpPr>
          <p:cNvPr id="476" name="Google Shape;476;p43"/>
          <p:cNvSpPr/>
          <p:nvPr/>
        </p:nvSpPr>
        <p:spPr>
          <a:xfrm>
            <a:off x="394650" y="2170090"/>
            <a:ext cx="8687628" cy="1942785"/>
          </a:xfrm>
          <a:prstGeom prst="rect">
            <a:avLst/>
          </a:prstGeom>
          <a:solidFill>
            <a:srgbClr val="FFFFFF">
              <a:alpha val="8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77" name="Google Shape;477;p43"/>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solidFill>
                  <a:schemeClr val="dk1"/>
                </a:solidFill>
              </a:rPr>
              <a:t>Task Overview:</a:t>
            </a:r>
            <a:r>
              <a:rPr lang="en" sz="1800"/>
              <a:t> Given a narrative, can LLMs identify the most analogous sentence from a set of </a:t>
            </a:r>
            <a:r>
              <a:rPr lang="en" sz="1800" b="1"/>
              <a:t>4</a:t>
            </a:r>
            <a:r>
              <a:rPr lang="en" sz="1800"/>
              <a:t> choices?</a:t>
            </a:r>
            <a:endParaRPr sz="1800"/>
          </a:p>
        </p:txBody>
      </p:sp>
      <p:sp>
        <p:nvSpPr>
          <p:cNvPr id="4" name="Google Shape;453;p41">
            <a:extLst>
              <a:ext uri="{FF2B5EF4-FFF2-40B4-BE49-F238E27FC236}">
                <a16:creationId xmlns:a16="http://schemas.microsoft.com/office/drawing/2014/main" id="{345ADBD5-2A47-D4CB-E282-343C7A3086AD}"/>
              </a:ext>
            </a:extLst>
          </p:cNvPr>
          <p:cNvSpPr/>
          <p:nvPr/>
        </p:nvSpPr>
        <p:spPr>
          <a:xfrm>
            <a:off x="2376968" y="4050124"/>
            <a:ext cx="1763590" cy="29375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 name="Google Shape;453;p41">
            <a:extLst>
              <a:ext uri="{FF2B5EF4-FFF2-40B4-BE49-F238E27FC236}">
                <a16:creationId xmlns:a16="http://schemas.microsoft.com/office/drawing/2014/main" id="{442F94DB-60F1-0454-014E-BC9BC0C84F47}"/>
              </a:ext>
            </a:extLst>
          </p:cNvPr>
          <p:cNvSpPr/>
          <p:nvPr/>
        </p:nvSpPr>
        <p:spPr>
          <a:xfrm>
            <a:off x="133898" y="2713799"/>
            <a:ext cx="323302" cy="1111225"/>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81"/>
        <p:cNvGrpSpPr/>
        <p:nvPr/>
      </p:nvGrpSpPr>
      <p:grpSpPr>
        <a:xfrm>
          <a:off x="0" y="0"/>
          <a:ext cx="0" cy="0"/>
          <a:chOff x="0" y="0"/>
          <a:chExt cx="0" cy="0"/>
        </a:xfrm>
      </p:grpSpPr>
      <p:sp>
        <p:nvSpPr>
          <p:cNvPr id="482" name="Google Shape;482;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analysis - model size</a:t>
            </a:r>
            <a:endParaRPr/>
          </a:p>
        </p:txBody>
      </p:sp>
      <p:sp>
        <p:nvSpPr>
          <p:cNvPr id="483" name="Google Shape;483;p4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84" name="Google Shape;484;p44"/>
          <p:cNvPicPr preferRelativeResize="0"/>
          <p:nvPr/>
        </p:nvPicPr>
        <p:blipFill>
          <a:blip r:embed="rId3">
            <a:alphaModFix/>
          </a:blip>
          <a:stretch>
            <a:fillRect/>
          </a:stretch>
        </p:blipFill>
        <p:spPr>
          <a:xfrm>
            <a:off x="0" y="2044799"/>
            <a:ext cx="9144003" cy="2241352"/>
          </a:xfrm>
          <a:prstGeom prst="rect">
            <a:avLst/>
          </a:prstGeom>
          <a:noFill/>
          <a:ln>
            <a:noFill/>
          </a:ln>
        </p:spPr>
      </p:pic>
      <p:sp>
        <p:nvSpPr>
          <p:cNvPr id="485" name="Google Shape;485;p44"/>
          <p:cNvSpPr/>
          <p:nvPr/>
        </p:nvSpPr>
        <p:spPr>
          <a:xfrm>
            <a:off x="2459625" y="2445375"/>
            <a:ext cx="6619200" cy="1894800"/>
          </a:xfrm>
          <a:prstGeom prst="rect">
            <a:avLst/>
          </a:prstGeom>
          <a:solidFill>
            <a:srgbClr val="FFFFFF">
              <a:alpha val="8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86" name="Google Shape;486;p44"/>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Effect of model size on performance</a:t>
            </a:r>
            <a:endParaRPr sz="1800"/>
          </a:p>
        </p:txBody>
      </p:sp>
      <p:sp>
        <p:nvSpPr>
          <p:cNvPr id="487" name="Google Shape;487;p44"/>
          <p:cNvSpPr/>
          <p:nvPr/>
        </p:nvSpPr>
        <p:spPr>
          <a:xfrm>
            <a:off x="104175" y="4286150"/>
            <a:ext cx="3344100" cy="85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Performance scales with model size on short narratives</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4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Further analysis - model size</a:t>
            </a:r>
            <a:endParaRPr/>
          </a:p>
        </p:txBody>
      </p:sp>
      <p:sp>
        <p:nvSpPr>
          <p:cNvPr id="493" name="Google Shape;493;p4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494" name="Google Shape;494;p45"/>
          <p:cNvPicPr preferRelativeResize="0"/>
          <p:nvPr/>
        </p:nvPicPr>
        <p:blipFill>
          <a:blip r:embed="rId3">
            <a:alphaModFix/>
          </a:blip>
          <a:stretch>
            <a:fillRect/>
          </a:stretch>
        </p:blipFill>
        <p:spPr>
          <a:xfrm>
            <a:off x="0" y="2044799"/>
            <a:ext cx="9144003" cy="2241352"/>
          </a:xfrm>
          <a:prstGeom prst="rect">
            <a:avLst/>
          </a:prstGeom>
          <a:noFill/>
          <a:ln>
            <a:noFill/>
          </a:ln>
        </p:spPr>
      </p:pic>
      <p:sp>
        <p:nvSpPr>
          <p:cNvPr id="495" name="Google Shape;495;p45"/>
          <p:cNvSpPr/>
          <p:nvPr/>
        </p:nvSpPr>
        <p:spPr>
          <a:xfrm>
            <a:off x="0" y="2457450"/>
            <a:ext cx="4413000" cy="1894800"/>
          </a:xfrm>
          <a:prstGeom prst="rect">
            <a:avLst/>
          </a:prstGeom>
          <a:solidFill>
            <a:srgbClr val="FFFFFF">
              <a:alpha val="8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496" name="Google Shape;496;p45"/>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Effect of model size on performance</a:t>
            </a:r>
            <a:endParaRPr sz="1800"/>
          </a:p>
        </p:txBody>
      </p:sp>
      <p:sp>
        <p:nvSpPr>
          <p:cNvPr id="497" name="Google Shape;497;p45"/>
          <p:cNvSpPr/>
          <p:nvPr/>
        </p:nvSpPr>
        <p:spPr>
          <a:xfrm>
            <a:off x="3098650" y="4286150"/>
            <a:ext cx="3990900" cy="857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Performance </a:t>
            </a:r>
            <a:r>
              <a:rPr lang="en" sz="1800" b="1"/>
              <a:t>DOES NOT </a:t>
            </a:r>
            <a:r>
              <a:rPr lang="en" sz="1800"/>
              <a:t>scale with model size on long narratives</a:t>
            </a:r>
            <a:endParaRPr sz="1800"/>
          </a:p>
        </p:txBody>
      </p:sp>
      <p:sp>
        <p:nvSpPr>
          <p:cNvPr id="498" name="Google Shape;498;p45"/>
          <p:cNvSpPr/>
          <p:nvPr/>
        </p:nvSpPr>
        <p:spPr>
          <a:xfrm>
            <a:off x="6699350" y="2391350"/>
            <a:ext cx="4413000" cy="1894800"/>
          </a:xfrm>
          <a:prstGeom prst="rect">
            <a:avLst/>
          </a:prstGeom>
          <a:solidFill>
            <a:srgbClr val="FFFFFF">
              <a:alpha val="85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4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Tasks</a:t>
            </a:r>
            <a:endParaRPr/>
          </a:p>
        </p:txBody>
      </p:sp>
      <p:sp>
        <p:nvSpPr>
          <p:cNvPr id="504" name="Google Shape;504;p4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05" name="Google Shape;505;p46"/>
          <p:cNvSpPr/>
          <p:nvPr/>
        </p:nvSpPr>
        <p:spPr>
          <a:xfrm>
            <a:off x="868163" y="1770988"/>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a:t>Challenging analogies</a:t>
            </a:r>
            <a:endParaRPr sz="1800"/>
          </a:p>
        </p:txBody>
      </p:sp>
      <p:sp>
        <p:nvSpPr>
          <p:cNvPr id="506" name="Google Shape;506;p46"/>
          <p:cNvSpPr/>
          <p:nvPr/>
        </p:nvSpPr>
        <p:spPr>
          <a:xfrm>
            <a:off x="4923038" y="1771113"/>
            <a:ext cx="3352800" cy="10287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2:</a:t>
            </a:r>
            <a:endParaRPr sz="1800"/>
          </a:p>
          <a:p>
            <a:pPr marL="0" lvl="0" indent="0" algn="ctr" rtl="0">
              <a:spcBef>
                <a:spcPts val="0"/>
              </a:spcBef>
              <a:spcAft>
                <a:spcPts val="0"/>
              </a:spcAft>
              <a:buNone/>
            </a:pPr>
            <a:r>
              <a:rPr lang="en" sz="1800"/>
              <a:t>Analogical retrieval</a:t>
            </a:r>
            <a:endParaRPr sz="1800"/>
          </a:p>
        </p:txBody>
      </p:sp>
      <p:sp>
        <p:nvSpPr>
          <p:cNvPr id="507" name="Google Shape;507;p46"/>
          <p:cNvSpPr/>
          <p:nvPr/>
        </p:nvSpPr>
        <p:spPr>
          <a:xfrm>
            <a:off x="236525" y="1152475"/>
            <a:ext cx="4385100" cy="4026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4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2 - Analogical retrieval</a:t>
            </a:r>
            <a:endParaRPr/>
          </a:p>
        </p:txBody>
      </p:sp>
      <p:sp>
        <p:nvSpPr>
          <p:cNvPr id="513" name="Google Shape;513;p4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14" name="Google Shape;514;p47"/>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200</a:t>
            </a:r>
            <a:r>
              <a:rPr lang="en" sz="1800"/>
              <a:t> choices?</a:t>
            </a:r>
            <a:endParaRPr sz="1800"/>
          </a:p>
        </p:txBody>
      </p:sp>
      <p:sp>
        <p:nvSpPr>
          <p:cNvPr id="515" name="Google Shape;515;p47"/>
          <p:cNvSpPr/>
          <p:nvPr/>
        </p:nvSpPr>
        <p:spPr>
          <a:xfrm>
            <a:off x="5091982" y="2418650"/>
            <a:ext cx="2128572" cy="2273400"/>
          </a:xfrm>
          <a:prstGeom prst="flowChartMultidocumen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endParaRPr sz="1000">
              <a:latin typeface="Lexend"/>
              <a:ea typeface="Lexend"/>
              <a:cs typeface="Lexend"/>
              <a:sym typeface="Lexend"/>
            </a:endParaRPr>
          </a:p>
          <a:p>
            <a:pPr marL="0" lvl="0" indent="0" algn="l" rtl="0">
              <a:spcBef>
                <a:spcPts val="0"/>
              </a:spcBef>
              <a:spcAft>
                <a:spcPts val="0"/>
              </a:spcAft>
              <a:buNone/>
            </a:pPr>
            <a:endParaRPr sz="1000"/>
          </a:p>
        </p:txBody>
      </p:sp>
      <p:sp>
        <p:nvSpPr>
          <p:cNvPr id="516" name="Google Shape;516;p47"/>
          <p:cNvSpPr/>
          <p:nvPr/>
        </p:nvSpPr>
        <p:spPr>
          <a:xfrm>
            <a:off x="4950079" y="2988392"/>
            <a:ext cx="1813698" cy="1881036"/>
          </a:xfrm>
          <a:prstGeom prst="flowChartDocument">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rgbClr val="000000"/>
                </a:solidFill>
                <a:latin typeface="Lexend"/>
                <a:ea typeface="Lexend"/>
                <a:cs typeface="Lexend"/>
                <a:sym typeface="Lexend"/>
              </a:rPr>
              <a:t>Doc. </a:t>
            </a:r>
            <a:r>
              <a:rPr lang="en" b="1" i="1">
                <a:solidFill>
                  <a:srgbClr val="000000"/>
                </a:solidFill>
                <a:latin typeface="Lexend"/>
                <a:ea typeface="Lexend"/>
                <a:cs typeface="Lexend"/>
                <a:sym typeface="Lexend"/>
              </a:rPr>
              <a:t>n</a:t>
            </a:r>
            <a:endParaRPr>
              <a:solidFill>
                <a:srgbClr val="000000"/>
              </a:solidFill>
              <a:latin typeface="Lexend"/>
              <a:ea typeface="Lexend"/>
              <a:cs typeface="Lexend"/>
              <a:sym typeface="Lexend"/>
            </a:endParaRPr>
          </a:p>
          <a:p>
            <a:pPr marL="0" lvl="0" indent="0" algn="l" rtl="0">
              <a:lnSpc>
                <a:spcPct val="115000"/>
              </a:lnSpc>
              <a:spcBef>
                <a:spcPts val="0"/>
              </a:spcBef>
              <a:spcAft>
                <a:spcPts val="0"/>
              </a:spcAft>
              <a:buClr>
                <a:schemeClr val="dk1"/>
              </a:buClr>
              <a:buSzPts val="1100"/>
              <a:buFont typeface="Arial"/>
              <a:buNone/>
            </a:pPr>
            <a:r>
              <a:rPr lang="en">
                <a:latin typeface="Lexend"/>
                <a:ea typeface="Lexend"/>
                <a:cs typeface="Lexend"/>
                <a:sym typeface="Lexend"/>
              </a:rPr>
              <a:t>As the flame extinguished, it left behind a thin wisp of smoke</a:t>
            </a:r>
            <a:r>
              <a:rPr lang="en" sz="1600">
                <a:latin typeface="Lexend"/>
                <a:ea typeface="Lexend"/>
                <a:cs typeface="Lexend"/>
                <a:sym typeface="Lexend"/>
              </a:rPr>
              <a:t> </a:t>
            </a:r>
            <a:endParaRPr sz="1600">
              <a:latin typeface="Lexend"/>
              <a:ea typeface="Lexend"/>
              <a:cs typeface="Lexend"/>
              <a:sym typeface="Lexend"/>
            </a:endParaRPr>
          </a:p>
          <a:p>
            <a:pPr marL="0" lvl="0" indent="0" algn="l" rtl="0">
              <a:lnSpc>
                <a:spcPct val="115000"/>
              </a:lnSpc>
              <a:spcBef>
                <a:spcPts val="0"/>
              </a:spcBef>
              <a:spcAft>
                <a:spcPts val="0"/>
              </a:spcAft>
              <a:buClr>
                <a:schemeClr val="dk1"/>
              </a:buClr>
              <a:buSzPts val="1100"/>
              <a:buFont typeface="Arial"/>
              <a:buNone/>
            </a:pPr>
            <a:endParaRPr sz="1600">
              <a:latin typeface="Lexend"/>
              <a:ea typeface="Lexend"/>
              <a:cs typeface="Lexend"/>
              <a:sym typeface="Lexend"/>
            </a:endParaRPr>
          </a:p>
          <a:p>
            <a:pPr marL="0" lvl="0" indent="0" algn="l" rtl="0">
              <a:lnSpc>
                <a:spcPct val="115000"/>
              </a:lnSpc>
              <a:spcBef>
                <a:spcPts val="0"/>
              </a:spcBef>
              <a:spcAft>
                <a:spcPts val="0"/>
              </a:spcAft>
              <a:buNone/>
            </a:pPr>
            <a:endParaRPr sz="1600">
              <a:latin typeface="Lexend"/>
              <a:ea typeface="Lexend"/>
              <a:cs typeface="Lexend"/>
              <a:sym typeface="Lexend"/>
            </a:endParaRPr>
          </a:p>
        </p:txBody>
      </p:sp>
      <p:cxnSp>
        <p:nvCxnSpPr>
          <p:cNvPr id="517" name="Google Shape;517;p47"/>
          <p:cNvCxnSpPr>
            <a:stCxn id="518" idx="3"/>
            <a:endCxn id="516" idx="1"/>
          </p:cNvCxnSpPr>
          <p:nvPr/>
        </p:nvCxnSpPr>
        <p:spPr>
          <a:xfrm>
            <a:off x="4025850" y="3319903"/>
            <a:ext cx="924300" cy="609000"/>
          </a:xfrm>
          <a:prstGeom prst="straightConnector1">
            <a:avLst/>
          </a:prstGeom>
          <a:noFill/>
          <a:ln w="19050" cap="flat" cmpd="sng">
            <a:solidFill>
              <a:srgbClr val="595959"/>
            </a:solidFill>
            <a:prstDash val="solid"/>
            <a:round/>
            <a:headEnd type="none" w="med" len="med"/>
            <a:tailEnd type="triangle" w="med" len="med"/>
          </a:ln>
        </p:spPr>
      </p:cxnSp>
      <p:sp>
        <p:nvSpPr>
          <p:cNvPr id="519" name="Google Shape;519;p47"/>
          <p:cNvSpPr txBox="1"/>
          <p:nvPr/>
        </p:nvSpPr>
        <p:spPr>
          <a:xfrm>
            <a:off x="2079125" y="2135875"/>
            <a:ext cx="5141400" cy="4401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1600">
                <a:solidFill>
                  <a:srgbClr val="595959"/>
                </a:solidFill>
              </a:rPr>
              <a:t>Q: Retrieve the top 10 analogous stories from the sentence bank…</a:t>
            </a:r>
            <a:endParaRPr sz="1600">
              <a:solidFill>
                <a:srgbClr val="595959"/>
              </a:solidFill>
            </a:endParaRPr>
          </a:p>
        </p:txBody>
      </p:sp>
      <p:sp>
        <p:nvSpPr>
          <p:cNvPr id="518" name="Google Shape;518;p47"/>
          <p:cNvSpPr/>
          <p:nvPr/>
        </p:nvSpPr>
        <p:spPr>
          <a:xfrm>
            <a:off x="2079150" y="2529553"/>
            <a:ext cx="1946700" cy="1580700"/>
          </a:xfrm>
          <a:prstGeom prst="roundRect">
            <a:avLst>
              <a:gd name="adj" fmla="val 16667"/>
            </a:avLst>
          </a:prstGeom>
          <a:solidFill>
            <a:srgbClr val="D9EAD3"/>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rgbClr val="000000"/>
              </a:buClr>
              <a:buSzPts val="1100"/>
              <a:buFont typeface="Arial"/>
              <a:buNone/>
            </a:pPr>
            <a:r>
              <a:rPr lang="en" b="1">
                <a:solidFill>
                  <a:srgbClr val="000000"/>
                </a:solidFill>
                <a:latin typeface="Lexend"/>
                <a:ea typeface="Lexend"/>
                <a:cs typeface="Lexend"/>
                <a:sym typeface="Lexend"/>
              </a:rPr>
              <a:t>Query </a:t>
            </a:r>
            <a:endParaRPr b="1">
              <a:solidFill>
                <a:srgbClr val="000000"/>
              </a:solidFill>
              <a:latin typeface="Lexend"/>
              <a:ea typeface="Lexend"/>
              <a:cs typeface="Lexend"/>
              <a:sym typeface="Lexend"/>
            </a:endParaRPr>
          </a:p>
          <a:p>
            <a:pPr marL="0" lvl="0" indent="0" algn="l" rtl="0">
              <a:lnSpc>
                <a:spcPct val="115000"/>
              </a:lnSpc>
              <a:spcBef>
                <a:spcPts val="0"/>
              </a:spcBef>
              <a:spcAft>
                <a:spcPts val="0"/>
              </a:spcAft>
              <a:buClr>
                <a:srgbClr val="000000"/>
              </a:buClr>
              <a:buSzPts val="1100"/>
              <a:buFont typeface="Arial"/>
              <a:buNone/>
            </a:pPr>
            <a:r>
              <a:rPr lang="en">
                <a:latin typeface="Lexend"/>
                <a:ea typeface="Lexend"/>
                <a:cs typeface="Lexend"/>
                <a:sym typeface="Lexend"/>
              </a:rPr>
              <a:t>The weather finally became pleasant following the stormy week.</a:t>
            </a:r>
            <a:endParaRPr>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4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2 - Results</a:t>
            </a:r>
            <a:endParaRPr/>
          </a:p>
        </p:txBody>
      </p:sp>
      <p:sp>
        <p:nvSpPr>
          <p:cNvPr id="525" name="Google Shape;525;p48"/>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200</a:t>
            </a:r>
            <a:r>
              <a:rPr lang="en" sz="1800"/>
              <a:t> choices?</a:t>
            </a:r>
            <a:endParaRPr sz="1800"/>
          </a:p>
        </p:txBody>
      </p:sp>
      <p:pic>
        <p:nvPicPr>
          <p:cNvPr id="526" name="Google Shape;526;p48"/>
          <p:cNvPicPr preferRelativeResize="0"/>
          <p:nvPr/>
        </p:nvPicPr>
        <p:blipFill>
          <a:blip r:embed="rId3">
            <a:alphaModFix/>
          </a:blip>
          <a:stretch>
            <a:fillRect/>
          </a:stretch>
        </p:blipFill>
        <p:spPr>
          <a:xfrm>
            <a:off x="0" y="2206129"/>
            <a:ext cx="9144003" cy="2223493"/>
          </a:xfrm>
          <a:prstGeom prst="rect">
            <a:avLst/>
          </a:prstGeom>
          <a:noFill/>
          <a:ln>
            <a:noFill/>
          </a:ln>
        </p:spPr>
      </p:pic>
      <p:sp>
        <p:nvSpPr>
          <p:cNvPr id="527" name="Google Shape;527;p48"/>
          <p:cNvSpPr/>
          <p:nvPr/>
        </p:nvSpPr>
        <p:spPr>
          <a:xfrm>
            <a:off x="0" y="2355650"/>
            <a:ext cx="9144000" cy="2787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8" name="Google Shape;528;p48"/>
          <p:cNvSpPr/>
          <p:nvPr/>
        </p:nvSpPr>
        <p:spPr>
          <a:xfrm>
            <a:off x="926100" y="2117425"/>
            <a:ext cx="7374900" cy="3477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523">
          <a:extLst>
            <a:ext uri="{FF2B5EF4-FFF2-40B4-BE49-F238E27FC236}">
              <a16:creationId xmlns:a16="http://schemas.microsoft.com/office/drawing/2014/main" id="{604037B1-B998-8FE3-0EB5-C07C5FA4DB5A}"/>
            </a:ext>
          </a:extLst>
        </p:cNvPr>
        <p:cNvGrpSpPr/>
        <p:nvPr/>
      </p:nvGrpSpPr>
      <p:grpSpPr>
        <a:xfrm>
          <a:off x="0" y="0"/>
          <a:ext cx="0" cy="0"/>
          <a:chOff x="0" y="0"/>
          <a:chExt cx="0" cy="0"/>
        </a:xfrm>
      </p:grpSpPr>
      <p:sp>
        <p:nvSpPr>
          <p:cNvPr id="524" name="Google Shape;524;p48">
            <a:extLst>
              <a:ext uri="{FF2B5EF4-FFF2-40B4-BE49-F238E27FC236}">
                <a16:creationId xmlns:a16="http://schemas.microsoft.com/office/drawing/2014/main" id="{1F408026-EEDB-93FF-4B73-F22351CBEC9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2 - Results</a:t>
            </a:r>
            <a:endParaRPr/>
          </a:p>
        </p:txBody>
      </p:sp>
      <p:sp>
        <p:nvSpPr>
          <p:cNvPr id="525" name="Google Shape;525;p48">
            <a:extLst>
              <a:ext uri="{FF2B5EF4-FFF2-40B4-BE49-F238E27FC236}">
                <a16:creationId xmlns:a16="http://schemas.microsoft.com/office/drawing/2014/main" id="{F15EA3D6-6E7E-34EF-8BFB-7E822BF21C33}"/>
              </a:ext>
            </a:extLst>
          </p:cNvPr>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200</a:t>
            </a:r>
            <a:r>
              <a:rPr lang="en" sz="1800"/>
              <a:t> choices?</a:t>
            </a:r>
            <a:endParaRPr sz="1800"/>
          </a:p>
        </p:txBody>
      </p:sp>
      <p:pic>
        <p:nvPicPr>
          <p:cNvPr id="526" name="Google Shape;526;p48">
            <a:extLst>
              <a:ext uri="{FF2B5EF4-FFF2-40B4-BE49-F238E27FC236}">
                <a16:creationId xmlns:a16="http://schemas.microsoft.com/office/drawing/2014/main" id="{034B033A-4143-6169-7B0E-FE55E2BEF26F}"/>
              </a:ext>
            </a:extLst>
          </p:cNvPr>
          <p:cNvPicPr preferRelativeResize="0"/>
          <p:nvPr/>
        </p:nvPicPr>
        <p:blipFill>
          <a:blip r:embed="rId3">
            <a:alphaModFix/>
          </a:blip>
          <a:stretch>
            <a:fillRect/>
          </a:stretch>
        </p:blipFill>
        <p:spPr>
          <a:xfrm>
            <a:off x="0" y="2206129"/>
            <a:ext cx="9144003" cy="2223493"/>
          </a:xfrm>
          <a:prstGeom prst="rect">
            <a:avLst/>
          </a:prstGeom>
          <a:noFill/>
          <a:ln>
            <a:noFill/>
          </a:ln>
        </p:spPr>
      </p:pic>
      <p:sp>
        <p:nvSpPr>
          <p:cNvPr id="527" name="Google Shape;527;p48">
            <a:extLst>
              <a:ext uri="{FF2B5EF4-FFF2-40B4-BE49-F238E27FC236}">
                <a16:creationId xmlns:a16="http://schemas.microsoft.com/office/drawing/2014/main" id="{ECE918CC-6C71-7C1E-E075-1910B1B21ECA}"/>
              </a:ext>
            </a:extLst>
          </p:cNvPr>
          <p:cNvSpPr/>
          <p:nvPr/>
        </p:nvSpPr>
        <p:spPr>
          <a:xfrm>
            <a:off x="212501" y="2390004"/>
            <a:ext cx="8931499" cy="1855742"/>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28" name="Google Shape;528;p48">
            <a:extLst>
              <a:ext uri="{FF2B5EF4-FFF2-40B4-BE49-F238E27FC236}">
                <a16:creationId xmlns:a16="http://schemas.microsoft.com/office/drawing/2014/main" id="{03A84161-B6D8-B99E-88AF-1EB5D3430041}"/>
              </a:ext>
            </a:extLst>
          </p:cNvPr>
          <p:cNvSpPr/>
          <p:nvPr/>
        </p:nvSpPr>
        <p:spPr>
          <a:xfrm>
            <a:off x="990800" y="4161353"/>
            <a:ext cx="7374900" cy="268268"/>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Google Shape;528;p48">
            <a:extLst>
              <a:ext uri="{FF2B5EF4-FFF2-40B4-BE49-F238E27FC236}">
                <a16:creationId xmlns:a16="http://schemas.microsoft.com/office/drawing/2014/main" id="{98E6D8DD-53CF-CE48-8B26-36174C2907F9}"/>
              </a:ext>
            </a:extLst>
          </p:cNvPr>
          <p:cNvSpPr/>
          <p:nvPr/>
        </p:nvSpPr>
        <p:spPr>
          <a:xfrm>
            <a:off x="0" y="2903516"/>
            <a:ext cx="221961" cy="702568"/>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365132493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4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2 - Results</a:t>
            </a:r>
            <a:endParaRPr/>
          </a:p>
        </p:txBody>
      </p:sp>
      <p:sp>
        <p:nvSpPr>
          <p:cNvPr id="534" name="Google Shape;534;p49"/>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200</a:t>
            </a:r>
            <a:r>
              <a:rPr lang="en" sz="1800"/>
              <a:t> choices?</a:t>
            </a:r>
            <a:endParaRPr sz="1800"/>
          </a:p>
        </p:txBody>
      </p:sp>
      <p:pic>
        <p:nvPicPr>
          <p:cNvPr id="535" name="Google Shape;535;p49"/>
          <p:cNvPicPr preferRelativeResize="0"/>
          <p:nvPr/>
        </p:nvPicPr>
        <p:blipFill>
          <a:blip r:embed="rId3">
            <a:alphaModFix/>
          </a:blip>
          <a:stretch>
            <a:fillRect/>
          </a:stretch>
        </p:blipFill>
        <p:spPr>
          <a:xfrm>
            <a:off x="0" y="2206129"/>
            <a:ext cx="9144003" cy="2223493"/>
          </a:xfrm>
          <a:prstGeom prst="rect">
            <a:avLst/>
          </a:prstGeom>
          <a:noFill/>
          <a:ln>
            <a:noFill/>
          </a:ln>
        </p:spPr>
      </p:pic>
      <p:sp>
        <p:nvSpPr>
          <p:cNvPr id="536" name="Google Shape;536;p49"/>
          <p:cNvSpPr/>
          <p:nvPr/>
        </p:nvSpPr>
        <p:spPr>
          <a:xfrm>
            <a:off x="0" y="2109850"/>
            <a:ext cx="9144000" cy="12291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7" name="Google Shape;537;p49"/>
          <p:cNvSpPr/>
          <p:nvPr/>
        </p:nvSpPr>
        <p:spPr>
          <a:xfrm>
            <a:off x="0" y="3252850"/>
            <a:ext cx="2048400" cy="12291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8" name="Google Shape;538;p49"/>
          <p:cNvSpPr/>
          <p:nvPr/>
        </p:nvSpPr>
        <p:spPr>
          <a:xfrm>
            <a:off x="3081600" y="3338950"/>
            <a:ext cx="6062400" cy="12291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39" name="Google Shape;539;p49"/>
          <p:cNvSpPr/>
          <p:nvPr/>
        </p:nvSpPr>
        <p:spPr>
          <a:xfrm>
            <a:off x="1888825" y="3110900"/>
            <a:ext cx="1357800" cy="1229100"/>
          </a:xfrm>
          <a:prstGeom prst="rect">
            <a:avLst/>
          </a:prstGeom>
          <a:noFill/>
          <a:ln w="19050" cap="flat" cmpd="sng">
            <a:solidFill>
              <a:srgbClr val="00FF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What makes two texts analogous?</a:t>
            </a:r>
            <a:endParaRPr/>
          </a:p>
          <a:p>
            <a:pPr marL="0" lvl="0" indent="0" algn="l" rtl="0">
              <a:spcBef>
                <a:spcPts val="0"/>
              </a:spcBef>
              <a:spcAft>
                <a:spcPts val="0"/>
              </a:spcAft>
              <a:buNone/>
            </a:pPr>
            <a:endParaRPr/>
          </a:p>
        </p:txBody>
      </p:sp>
      <p:pic>
        <p:nvPicPr>
          <p:cNvPr id="82" name="Google Shape;82;p16"/>
          <p:cNvPicPr preferRelativeResize="0"/>
          <p:nvPr/>
        </p:nvPicPr>
        <p:blipFill>
          <a:blip r:embed="rId3">
            <a:alphaModFix/>
          </a:blip>
          <a:stretch>
            <a:fillRect/>
          </a:stretch>
        </p:blipFill>
        <p:spPr>
          <a:xfrm>
            <a:off x="2586050" y="5421413"/>
            <a:ext cx="4173251" cy="4713974"/>
          </a:xfrm>
          <a:prstGeom prst="rect">
            <a:avLst/>
          </a:prstGeom>
          <a:noFill/>
          <a:ln>
            <a:noFill/>
          </a:ln>
        </p:spPr>
      </p:pic>
      <p:sp>
        <p:nvSpPr>
          <p:cNvPr id="83" name="Google Shape;83;p16"/>
          <p:cNvSpPr/>
          <p:nvPr/>
        </p:nvSpPr>
        <p:spPr>
          <a:xfrm>
            <a:off x="555500" y="1192350"/>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84" name="Google Shape;84;p16"/>
          <p:cNvSpPr/>
          <p:nvPr/>
        </p:nvSpPr>
        <p:spPr>
          <a:xfrm>
            <a:off x="433200" y="27325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85" name="Google Shape;85;p16"/>
          <p:cNvSpPr/>
          <p:nvPr/>
        </p:nvSpPr>
        <p:spPr>
          <a:xfrm>
            <a:off x="13413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Storm</a:t>
            </a:r>
            <a:endParaRPr b="1">
              <a:solidFill>
                <a:srgbClr val="274E13"/>
              </a:solidFill>
            </a:endParaRPr>
          </a:p>
        </p:txBody>
      </p:sp>
      <p:sp>
        <p:nvSpPr>
          <p:cNvPr id="86" name="Google Shape;86;p16"/>
          <p:cNvSpPr/>
          <p:nvPr/>
        </p:nvSpPr>
        <p:spPr>
          <a:xfrm>
            <a:off x="1953300" y="2732538"/>
            <a:ext cx="1799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87" name="Google Shape;87;p16"/>
          <p:cNvSpPr/>
          <p:nvPr/>
        </p:nvSpPr>
        <p:spPr>
          <a:xfrm>
            <a:off x="11019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Pleasant weather</a:t>
            </a:r>
            <a:endParaRPr b="1">
              <a:solidFill>
                <a:srgbClr val="274E13"/>
              </a:solidFill>
            </a:endParaRPr>
          </a:p>
        </p:txBody>
      </p:sp>
      <p:sp>
        <p:nvSpPr>
          <p:cNvPr id="88" name="Google Shape;88;p16"/>
          <p:cNvSpPr/>
          <p:nvPr/>
        </p:nvSpPr>
        <p:spPr>
          <a:xfrm>
            <a:off x="555500" y="44251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89" name="Google Shape;89;p16"/>
          <p:cNvCxnSpPr>
            <a:stCxn id="84" idx="4"/>
            <a:endCxn id="87" idx="0"/>
          </p:cNvCxnSpPr>
          <p:nvPr/>
        </p:nvCxnSpPr>
        <p:spPr>
          <a:xfrm>
            <a:off x="11170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90" name="Google Shape;90;p16"/>
          <p:cNvCxnSpPr>
            <a:stCxn id="86" idx="4"/>
            <a:endCxn id="87" idx="0"/>
          </p:cNvCxnSpPr>
          <p:nvPr/>
        </p:nvCxnSpPr>
        <p:spPr>
          <a:xfrm flipH="1">
            <a:off x="20017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91" name="Google Shape;91;p16"/>
          <p:cNvCxnSpPr>
            <a:stCxn id="84" idx="0"/>
            <a:endCxn id="85" idx="2"/>
          </p:cNvCxnSpPr>
          <p:nvPr/>
        </p:nvCxnSpPr>
        <p:spPr>
          <a:xfrm rot="10800000" flipH="1">
            <a:off x="11170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92" name="Google Shape;92;p16"/>
          <p:cNvCxnSpPr>
            <a:stCxn id="86" idx="0"/>
            <a:endCxn id="85" idx="2"/>
          </p:cNvCxnSpPr>
          <p:nvPr/>
        </p:nvCxnSpPr>
        <p:spPr>
          <a:xfrm rot="10800000">
            <a:off x="20017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93" name="Google Shape;93;p16"/>
          <p:cNvSpPr txBox="1"/>
          <p:nvPr/>
        </p:nvSpPr>
        <p:spPr>
          <a:xfrm>
            <a:off x="9062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94" name="Google Shape;94;p16"/>
          <p:cNvSpPr txBox="1"/>
          <p:nvPr/>
        </p:nvSpPr>
        <p:spPr>
          <a:xfrm>
            <a:off x="9062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95" name="Google Shape;95;p16"/>
          <p:cNvSpPr txBox="1"/>
          <p:nvPr/>
        </p:nvSpPr>
        <p:spPr>
          <a:xfrm>
            <a:off x="25200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96" name="Google Shape;96;p16"/>
          <p:cNvSpPr txBox="1"/>
          <p:nvPr/>
        </p:nvSpPr>
        <p:spPr>
          <a:xfrm>
            <a:off x="25200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97" name="Google Shape;97;p16"/>
          <p:cNvCxnSpPr>
            <a:stCxn id="88" idx="0"/>
            <a:endCxn id="87" idx="2"/>
          </p:cNvCxnSpPr>
          <p:nvPr/>
        </p:nvCxnSpPr>
        <p:spPr>
          <a:xfrm rot="10800000" flipH="1">
            <a:off x="12393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98" name="Google Shape;98;p16"/>
          <p:cNvCxnSpPr>
            <a:stCxn id="83" idx="4"/>
            <a:endCxn id="85" idx="0"/>
          </p:cNvCxnSpPr>
          <p:nvPr/>
        </p:nvCxnSpPr>
        <p:spPr>
          <a:xfrm>
            <a:off x="12393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99" name="Google Shape;99;p16"/>
          <p:cNvSpPr txBox="1"/>
          <p:nvPr/>
        </p:nvSpPr>
        <p:spPr>
          <a:xfrm>
            <a:off x="2274675" y="1766975"/>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Google Shape;544;p5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2 - Results</a:t>
            </a:r>
            <a:endParaRPr/>
          </a:p>
        </p:txBody>
      </p:sp>
      <p:sp>
        <p:nvSpPr>
          <p:cNvPr id="545" name="Google Shape;545;p50"/>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200</a:t>
            </a:r>
            <a:r>
              <a:rPr lang="en" sz="1800"/>
              <a:t> choices?</a:t>
            </a:r>
            <a:endParaRPr sz="1800"/>
          </a:p>
        </p:txBody>
      </p:sp>
      <p:pic>
        <p:nvPicPr>
          <p:cNvPr id="546" name="Google Shape;546;p50"/>
          <p:cNvPicPr preferRelativeResize="0"/>
          <p:nvPr/>
        </p:nvPicPr>
        <p:blipFill>
          <a:blip r:embed="rId3">
            <a:alphaModFix/>
          </a:blip>
          <a:stretch>
            <a:fillRect/>
          </a:stretch>
        </p:blipFill>
        <p:spPr>
          <a:xfrm>
            <a:off x="0" y="2206129"/>
            <a:ext cx="9144003" cy="2223493"/>
          </a:xfrm>
          <a:prstGeom prst="rect">
            <a:avLst/>
          </a:prstGeom>
          <a:noFill/>
          <a:ln>
            <a:noFill/>
          </a:ln>
        </p:spPr>
      </p:pic>
      <p:sp>
        <p:nvSpPr>
          <p:cNvPr id="547" name="Google Shape;547;p50"/>
          <p:cNvSpPr/>
          <p:nvPr/>
        </p:nvSpPr>
        <p:spPr>
          <a:xfrm>
            <a:off x="3175000" y="2355650"/>
            <a:ext cx="5969100" cy="2787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48" name="Google Shape;548;p50"/>
          <p:cNvSpPr/>
          <p:nvPr/>
        </p:nvSpPr>
        <p:spPr>
          <a:xfrm>
            <a:off x="97025" y="4508550"/>
            <a:ext cx="4737300" cy="518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Some LLMs do well on short narratives</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5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Task 2 - Results</a:t>
            </a:r>
            <a:endParaRPr/>
          </a:p>
        </p:txBody>
      </p:sp>
      <p:sp>
        <p:nvSpPr>
          <p:cNvPr id="554" name="Google Shape;554;p51"/>
          <p:cNvSpPr/>
          <p:nvPr/>
        </p:nvSpPr>
        <p:spPr>
          <a:xfrm>
            <a:off x="394650" y="1145425"/>
            <a:ext cx="8437800" cy="7554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t>Task Overview:</a:t>
            </a:r>
            <a:r>
              <a:rPr lang="en" sz="1800"/>
              <a:t> Given a narrative, can LLMs identify the most analogous sentence from a set of </a:t>
            </a:r>
            <a:r>
              <a:rPr lang="en" sz="1800" b="1"/>
              <a:t>200</a:t>
            </a:r>
            <a:r>
              <a:rPr lang="en" sz="1800"/>
              <a:t> choices?</a:t>
            </a:r>
            <a:endParaRPr sz="1800"/>
          </a:p>
        </p:txBody>
      </p:sp>
      <p:pic>
        <p:nvPicPr>
          <p:cNvPr id="555" name="Google Shape;555;p51"/>
          <p:cNvPicPr preferRelativeResize="0"/>
          <p:nvPr/>
        </p:nvPicPr>
        <p:blipFill>
          <a:blip r:embed="rId3">
            <a:alphaModFix/>
          </a:blip>
          <a:stretch>
            <a:fillRect/>
          </a:stretch>
        </p:blipFill>
        <p:spPr>
          <a:xfrm>
            <a:off x="0" y="2206129"/>
            <a:ext cx="9144003" cy="2223493"/>
          </a:xfrm>
          <a:prstGeom prst="rect">
            <a:avLst/>
          </a:prstGeom>
          <a:noFill/>
          <a:ln>
            <a:noFill/>
          </a:ln>
        </p:spPr>
      </p:pic>
      <p:sp>
        <p:nvSpPr>
          <p:cNvPr id="556" name="Google Shape;556;p51"/>
          <p:cNvSpPr/>
          <p:nvPr/>
        </p:nvSpPr>
        <p:spPr>
          <a:xfrm>
            <a:off x="-2929200" y="2355600"/>
            <a:ext cx="5969100" cy="2787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7" name="Google Shape;557;p51"/>
          <p:cNvSpPr/>
          <p:nvPr/>
        </p:nvSpPr>
        <p:spPr>
          <a:xfrm>
            <a:off x="3728050" y="4429625"/>
            <a:ext cx="4864800" cy="518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All LLMs perform trivially on long narratives </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63" name="Google Shape;563;p5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64" name="Google Shape;564;p52"/>
          <p:cNvSpPr/>
          <p:nvPr/>
        </p:nvSpPr>
        <p:spPr>
          <a:xfrm>
            <a:off x="336750" y="1152475"/>
            <a:ext cx="8470500" cy="6990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t>Are LLMs performant on more challenging analogical reasoning tasks?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p5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70" name="Google Shape;570;p5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71" name="Google Shape;571;p53"/>
          <p:cNvSpPr/>
          <p:nvPr/>
        </p:nvSpPr>
        <p:spPr>
          <a:xfrm>
            <a:off x="868175" y="2152008"/>
            <a:ext cx="3352800" cy="17061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b="1"/>
              <a:t>Challenging analogies are difficult for LLMs</a:t>
            </a:r>
            <a:endParaRPr sz="1800" b="1"/>
          </a:p>
        </p:txBody>
      </p:sp>
      <p:sp>
        <p:nvSpPr>
          <p:cNvPr id="572" name="Google Shape;572;p53"/>
          <p:cNvSpPr/>
          <p:nvPr/>
        </p:nvSpPr>
        <p:spPr>
          <a:xfrm>
            <a:off x="336750" y="1152475"/>
            <a:ext cx="8470500" cy="6990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t>Are LLMs performant on more challenging analogical reasoning tasks?</a:t>
            </a:r>
            <a:endParaRPr/>
          </a:p>
        </p:txBody>
      </p:sp>
      <p:sp>
        <p:nvSpPr>
          <p:cNvPr id="573" name="Google Shape;573;p53"/>
          <p:cNvSpPr/>
          <p:nvPr/>
        </p:nvSpPr>
        <p:spPr>
          <a:xfrm>
            <a:off x="868175" y="4112350"/>
            <a:ext cx="3352800" cy="749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chemeClr val="dk2"/>
                </a:solidFill>
              </a:rPr>
              <a:t>Human-AI ability gap increases on longer narratives</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77"/>
        <p:cNvGrpSpPr/>
        <p:nvPr/>
      </p:nvGrpSpPr>
      <p:grpSpPr>
        <a:xfrm>
          <a:off x="0" y="0"/>
          <a:ext cx="0" cy="0"/>
          <a:chOff x="0" y="0"/>
          <a:chExt cx="0" cy="0"/>
        </a:xfrm>
      </p:grpSpPr>
      <p:sp>
        <p:nvSpPr>
          <p:cNvPr id="578" name="Google Shape;578;p5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79" name="Google Shape;579;p5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80" name="Google Shape;580;p54"/>
          <p:cNvSpPr/>
          <p:nvPr/>
        </p:nvSpPr>
        <p:spPr>
          <a:xfrm>
            <a:off x="868175" y="2152008"/>
            <a:ext cx="3352800" cy="17061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b="1"/>
              <a:t>Challenging analogies are difficult for LLMs</a:t>
            </a:r>
            <a:endParaRPr sz="1800" b="1"/>
          </a:p>
        </p:txBody>
      </p:sp>
      <p:sp>
        <p:nvSpPr>
          <p:cNvPr id="581" name="Google Shape;581;p54"/>
          <p:cNvSpPr/>
          <p:nvPr/>
        </p:nvSpPr>
        <p:spPr>
          <a:xfrm>
            <a:off x="336750" y="1152475"/>
            <a:ext cx="8470500" cy="6990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t>Are LLMs performant on more challenging analogical reasoning tasks?</a:t>
            </a:r>
            <a:endParaRPr/>
          </a:p>
        </p:txBody>
      </p:sp>
      <p:sp>
        <p:nvSpPr>
          <p:cNvPr id="582" name="Google Shape;582;p54"/>
          <p:cNvSpPr/>
          <p:nvPr/>
        </p:nvSpPr>
        <p:spPr>
          <a:xfrm>
            <a:off x="868175" y="4112350"/>
            <a:ext cx="3352800" cy="749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Model size does not help when narratives are long </a:t>
            </a:r>
            <a:endParaRPr sz="1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5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88" name="Google Shape;588;p5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89" name="Google Shape;589;p55"/>
          <p:cNvSpPr/>
          <p:nvPr/>
        </p:nvSpPr>
        <p:spPr>
          <a:xfrm>
            <a:off x="868175" y="2152008"/>
            <a:ext cx="3352800" cy="17061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b="1"/>
              <a:t>Challenging analogies are difficult for LLMs</a:t>
            </a:r>
            <a:endParaRPr sz="1800" b="1"/>
          </a:p>
        </p:txBody>
      </p:sp>
      <p:sp>
        <p:nvSpPr>
          <p:cNvPr id="590" name="Google Shape;590;p55"/>
          <p:cNvSpPr/>
          <p:nvPr/>
        </p:nvSpPr>
        <p:spPr>
          <a:xfrm>
            <a:off x="4923050" y="2152133"/>
            <a:ext cx="3352800" cy="17061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2:</a:t>
            </a:r>
            <a:endParaRPr sz="1800"/>
          </a:p>
          <a:p>
            <a:pPr marL="0" lvl="0" indent="0" algn="ctr" rtl="0">
              <a:spcBef>
                <a:spcPts val="0"/>
              </a:spcBef>
              <a:spcAft>
                <a:spcPts val="0"/>
              </a:spcAft>
              <a:buNone/>
            </a:pPr>
            <a:r>
              <a:rPr lang="en" sz="1800" b="1"/>
              <a:t>LLMs perform poorly on analogical retrieval</a:t>
            </a:r>
            <a:endParaRPr sz="1800" b="1"/>
          </a:p>
        </p:txBody>
      </p:sp>
      <p:sp>
        <p:nvSpPr>
          <p:cNvPr id="591" name="Google Shape;591;p55"/>
          <p:cNvSpPr/>
          <p:nvPr/>
        </p:nvSpPr>
        <p:spPr>
          <a:xfrm>
            <a:off x="336750" y="1152475"/>
            <a:ext cx="8470500" cy="6990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t>Are LLMs performant on more challenging analogical reasoning tasks?</a:t>
            </a:r>
            <a:endParaRPr/>
          </a:p>
        </p:txBody>
      </p:sp>
      <p:sp>
        <p:nvSpPr>
          <p:cNvPr id="592" name="Google Shape;592;p55"/>
          <p:cNvSpPr/>
          <p:nvPr/>
        </p:nvSpPr>
        <p:spPr>
          <a:xfrm>
            <a:off x="4906775" y="4112350"/>
            <a:ext cx="3352800" cy="749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2"/>
                </a:solidFill>
              </a:rPr>
              <a:t>Performance on longer narratives is trivial</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598" name="Google Shape;598;p5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599" name="Google Shape;599;p56"/>
          <p:cNvSpPr/>
          <p:nvPr/>
        </p:nvSpPr>
        <p:spPr>
          <a:xfrm>
            <a:off x="868175" y="2152008"/>
            <a:ext cx="3352800" cy="17061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1:</a:t>
            </a:r>
            <a:endParaRPr sz="1800"/>
          </a:p>
          <a:p>
            <a:pPr marL="0" lvl="0" indent="0" algn="ctr" rtl="0">
              <a:spcBef>
                <a:spcPts val="0"/>
              </a:spcBef>
              <a:spcAft>
                <a:spcPts val="0"/>
              </a:spcAft>
              <a:buNone/>
            </a:pPr>
            <a:r>
              <a:rPr lang="en" sz="1800" b="1"/>
              <a:t>Challenging analogies are difficult for LLMs</a:t>
            </a:r>
            <a:endParaRPr sz="1800" b="1"/>
          </a:p>
        </p:txBody>
      </p:sp>
      <p:sp>
        <p:nvSpPr>
          <p:cNvPr id="600" name="Google Shape;600;p56"/>
          <p:cNvSpPr/>
          <p:nvPr/>
        </p:nvSpPr>
        <p:spPr>
          <a:xfrm>
            <a:off x="4923050" y="2152133"/>
            <a:ext cx="3352800" cy="1706100"/>
          </a:xfrm>
          <a:prstGeom prst="rect">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t>Task 2:</a:t>
            </a:r>
            <a:endParaRPr sz="1800"/>
          </a:p>
          <a:p>
            <a:pPr marL="0" lvl="0" indent="0" algn="ctr" rtl="0">
              <a:spcBef>
                <a:spcPts val="0"/>
              </a:spcBef>
              <a:spcAft>
                <a:spcPts val="0"/>
              </a:spcAft>
              <a:buNone/>
            </a:pPr>
            <a:r>
              <a:rPr lang="en" sz="1800" b="1"/>
              <a:t>LLMs perform poorly on analogical retrieval</a:t>
            </a:r>
            <a:endParaRPr sz="1800" b="1"/>
          </a:p>
        </p:txBody>
      </p:sp>
      <p:sp>
        <p:nvSpPr>
          <p:cNvPr id="601" name="Google Shape;601;p56"/>
          <p:cNvSpPr/>
          <p:nvPr/>
        </p:nvSpPr>
        <p:spPr>
          <a:xfrm>
            <a:off x="336750" y="1152475"/>
            <a:ext cx="8470500" cy="6990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 sz="1800" b="1"/>
              <a:t>Are LLMs performant on more challenging analogical reasoning tasks? </a:t>
            </a:r>
            <a:endParaRPr/>
          </a:p>
        </p:txBody>
      </p:sp>
      <p:sp>
        <p:nvSpPr>
          <p:cNvPr id="602" name="Google Shape;602;p56"/>
          <p:cNvSpPr/>
          <p:nvPr/>
        </p:nvSpPr>
        <p:spPr>
          <a:xfrm>
            <a:off x="2388600" y="4097100"/>
            <a:ext cx="4366800" cy="749100"/>
          </a:xfrm>
          <a:prstGeom prst="roundRect">
            <a:avLst>
              <a:gd name="adj" fmla="val 16667"/>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AnaloBench is challenging for LLMs</a:t>
            </a:r>
            <a:endParaRPr sz="1800" b="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makes two texts analogous?</a:t>
            </a:r>
            <a:endParaRPr/>
          </a:p>
          <a:p>
            <a:pPr marL="0" lvl="0" indent="0" algn="l" rtl="0">
              <a:spcBef>
                <a:spcPts val="0"/>
              </a:spcBef>
              <a:spcAft>
                <a:spcPts val="0"/>
              </a:spcAft>
              <a:buNone/>
            </a:pPr>
            <a:endParaRPr/>
          </a:p>
        </p:txBody>
      </p:sp>
      <p:pic>
        <p:nvPicPr>
          <p:cNvPr id="105" name="Google Shape;105;p17"/>
          <p:cNvPicPr preferRelativeResize="0"/>
          <p:nvPr/>
        </p:nvPicPr>
        <p:blipFill>
          <a:blip r:embed="rId3">
            <a:alphaModFix/>
          </a:blip>
          <a:stretch>
            <a:fillRect/>
          </a:stretch>
        </p:blipFill>
        <p:spPr>
          <a:xfrm>
            <a:off x="2586050" y="5421413"/>
            <a:ext cx="4173251" cy="4713974"/>
          </a:xfrm>
          <a:prstGeom prst="rect">
            <a:avLst/>
          </a:prstGeom>
          <a:noFill/>
          <a:ln>
            <a:noFill/>
          </a:ln>
        </p:spPr>
      </p:pic>
      <p:sp>
        <p:nvSpPr>
          <p:cNvPr id="106" name="Google Shape;106;p17"/>
          <p:cNvSpPr/>
          <p:nvPr/>
        </p:nvSpPr>
        <p:spPr>
          <a:xfrm>
            <a:off x="555500" y="1192350"/>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107" name="Google Shape;107;p17"/>
          <p:cNvSpPr/>
          <p:nvPr/>
        </p:nvSpPr>
        <p:spPr>
          <a:xfrm>
            <a:off x="433200" y="27325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108" name="Google Shape;108;p17"/>
          <p:cNvSpPr/>
          <p:nvPr/>
        </p:nvSpPr>
        <p:spPr>
          <a:xfrm>
            <a:off x="13413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Storm</a:t>
            </a:r>
            <a:endParaRPr b="1">
              <a:solidFill>
                <a:srgbClr val="274E13"/>
              </a:solidFill>
            </a:endParaRPr>
          </a:p>
        </p:txBody>
      </p:sp>
      <p:sp>
        <p:nvSpPr>
          <p:cNvPr id="109" name="Google Shape;109;p17"/>
          <p:cNvSpPr/>
          <p:nvPr/>
        </p:nvSpPr>
        <p:spPr>
          <a:xfrm>
            <a:off x="1953300" y="2732538"/>
            <a:ext cx="1799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110" name="Google Shape;110;p17"/>
          <p:cNvSpPr/>
          <p:nvPr/>
        </p:nvSpPr>
        <p:spPr>
          <a:xfrm>
            <a:off x="11019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Pleasant weather</a:t>
            </a:r>
            <a:endParaRPr b="1">
              <a:solidFill>
                <a:srgbClr val="274E13"/>
              </a:solidFill>
            </a:endParaRPr>
          </a:p>
        </p:txBody>
      </p:sp>
      <p:sp>
        <p:nvSpPr>
          <p:cNvPr id="111" name="Google Shape;111;p17"/>
          <p:cNvSpPr/>
          <p:nvPr/>
        </p:nvSpPr>
        <p:spPr>
          <a:xfrm>
            <a:off x="555500" y="44251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112" name="Google Shape;112;p17"/>
          <p:cNvCxnSpPr>
            <a:stCxn id="107" idx="4"/>
            <a:endCxn id="110" idx="0"/>
          </p:cNvCxnSpPr>
          <p:nvPr/>
        </p:nvCxnSpPr>
        <p:spPr>
          <a:xfrm>
            <a:off x="11170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113" name="Google Shape;113;p17"/>
          <p:cNvCxnSpPr>
            <a:stCxn id="109" idx="4"/>
            <a:endCxn id="110" idx="0"/>
          </p:cNvCxnSpPr>
          <p:nvPr/>
        </p:nvCxnSpPr>
        <p:spPr>
          <a:xfrm flipH="1">
            <a:off x="20017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17"/>
          <p:cNvCxnSpPr>
            <a:stCxn id="107" idx="0"/>
            <a:endCxn id="108" idx="2"/>
          </p:cNvCxnSpPr>
          <p:nvPr/>
        </p:nvCxnSpPr>
        <p:spPr>
          <a:xfrm rot="10800000" flipH="1">
            <a:off x="11170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17"/>
          <p:cNvCxnSpPr>
            <a:stCxn id="109" idx="0"/>
            <a:endCxn id="108" idx="2"/>
          </p:cNvCxnSpPr>
          <p:nvPr/>
        </p:nvCxnSpPr>
        <p:spPr>
          <a:xfrm rot="10800000">
            <a:off x="20017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17"/>
          <p:cNvSpPr txBox="1"/>
          <p:nvPr/>
        </p:nvSpPr>
        <p:spPr>
          <a:xfrm>
            <a:off x="9062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17" name="Google Shape;117;p17"/>
          <p:cNvSpPr txBox="1"/>
          <p:nvPr/>
        </p:nvSpPr>
        <p:spPr>
          <a:xfrm>
            <a:off x="9062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118" name="Google Shape;118;p17"/>
          <p:cNvSpPr txBox="1"/>
          <p:nvPr/>
        </p:nvSpPr>
        <p:spPr>
          <a:xfrm>
            <a:off x="25200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19" name="Google Shape;119;p17"/>
          <p:cNvSpPr txBox="1"/>
          <p:nvPr/>
        </p:nvSpPr>
        <p:spPr>
          <a:xfrm>
            <a:off x="25200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120" name="Google Shape;120;p17"/>
          <p:cNvCxnSpPr>
            <a:stCxn id="111" idx="0"/>
            <a:endCxn id="110" idx="2"/>
          </p:cNvCxnSpPr>
          <p:nvPr/>
        </p:nvCxnSpPr>
        <p:spPr>
          <a:xfrm rot="10800000" flipH="1">
            <a:off x="12393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121" name="Google Shape;121;p17"/>
          <p:cNvCxnSpPr>
            <a:stCxn id="106" idx="4"/>
            <a:endCxn id="108" idx="0"/>
          </p:cNvCxnSpPr>
          <p:nvPr/>
        </p:nvCxnSpPr>
        <p:spPr>
          <a:xfrm>
            <a:off x="12393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122" name="Google Shape;122;p17"/>
          <p:cNvSpPr/>
          <p:nvPr/>
        </p:nvSpPr>
        <p:spPr>
          <a:xfrm>
            <a:off x="5584700" y="1192350"/>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123" name="Google Shape;123;p17"/>
          <p:cNvSpPr/>
          <p:nvPr/>
        </p:nvSpPr>
        <p:spPr>
          <a:xfrm>
            <a:off x="5462400" y="2732525"/>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124" name="Google Shape;124;p17"/>
          <p:cNvSpPr/>
          <p:nvPr/>
        </p:nvSpPr>
        <p:spPr>
          <a:xfrm>
            <a:off x="63705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Flame</a:t>
            </a:r>
            <a:endParaRPr b="1">
              <a:solidFill>
                <a:srgbClr val="274E13"/>
              </a:solidFill>
            </a:endParaRPr>
          </a:p>
        </p:txBody>
      </p:sp>
      <p:sp>
        <p:nvSpPr>
          <p:cNvPr id="125" name="Google Shape;125;p17"/>
          <p:cNvSpPr/>
          <p:nvPr/>
        </p:nvSpPr>
        <p:spPr>
          <a:xfrm>
            <a:off x="6982500" y="2732538"/>
            <a:ext cx="1799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126" name="Google Shape;126;p17"/>
          <p:cNvSpPr/>
          <p:nvPr/>
        </p:nvSpPr>
        <p:spPr>
          <a:xfrm>
            <a:off x="61311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Wisp of smoke</a:t>
            </a:r>
            <a:endParaRPr b="1">
              <a:solidFill>
                <a:srgbClr val="274E13"/>
              </a:solidFill>
            </a:endParaRPr>
          </a:p>
        </p:txBody>
      </p:sp>
      <p:sp>
        <p:nvSpPr>
          <p:cNvPr id="127" name="Google Shape;127;p17"/>
          <p:cNvSpPr/>
          <p:nvPr/>
        </p:nvSpPr>
        <p:spPr>
          <a:xfrm>
            <a:off x="5584700" y="4425125"/>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128" name="Google Shape;128;p17"/>
          <p:cNvCxnSpPr>
            <a:stCxn id="123" idx="4"/>
            <a:endCxn id="126" idx="0"/>
          </p:cNvCxnSpPr>
          <p:nvPr/>
        </p:nvCxnSpPr>
        <p:spPr>
          <a:xfrm>
            <a:off x="61462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129" name="Google Shape;129;p17"/>
          <p:cNvCxnSpPr>
            <a:stCxn id="125" idx="4"/>
            <a:endCxn id="126" idx="0"/>
          </p:cNvCxnSpPr>
          <p:nvPr/>
        </p:nvCxnSpPr>
        <p:spPr>
          <a:xfrm flipH="1">
            <a:off x="70309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130" name="Google Shape;130;p17"/>
          <p:cNvCxnSpPr>
            <a:stCxn id="123" idx="0"/>
            <a:endCxn id="124" idx="2"/>
          </p:cNvCxnSpPr>
          <p:nvPr/>
        </p:nvCxnSpPr>
        <p:spPr>
          <a:xfrm rot="10800000" flipH="1">
            <a:off x="61462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131" name="Google Shape;131;p17"/>
          <p:cNvCxnSpPr>
            <a:stCxn id="125" idx="0"/>
            <a:endCxn id="124" idx="2"/>
          </p:cNvCxnSpPr>
          <p:nvPr/>
        </p:nvCxnSpPr>
        <p:spPr>
          <a:xfrm rot="10800000">
            <a:off x="70309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132" name="Google Shape;132;p17"/>
          <p:cNvSpPr txBox="1"/>
          <p:nvPr/>
        </p:nvSpPr>
        <p:spPr>
          <a:xfrm>
            <a:off x="59354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33" name="Google Shape;133;p17"/>
          <p:cNvSpPr txBox="1"/>
          <p:nvPr/>
        </p:nvSpPr>
        <p:spPr>
          <a:xfrm>
            <a:off x="59354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134" name="Google Shape;134;p17"/>
          <p:cNvSpPr txBox="1"/>
          <p:nvPr/>
        </p:nvSpPr>
        <p:spPr>
          <a:xfrm>
            <a:off x="75492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35" name="Google Shape;135;p17"/>
          <p:cNvSpPr txBox="1"/>
          <p:nvPr/>
        </p:nvSpPr>
        <p:spPr>
          <a:xfrm>
            <a:off x="75492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136" name="Google Shape;136;p17"/>
          <p:cNvCxnSpPr>
            <a:stCxn id="127" idx="0"/>
            <a:endCxn id="126" idx="2"/>
          </p:cNvCxnSpPr>
          <p:nvPr/>
        </p:nvCxnSpPr>
        <p:spPr>
          <a:xfrm rot="10800000" flipH="1">
            <a:off x="62685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137" name="Google Shape;137;p17"/>
          <p:cNvCxnSpPr>
            <a:stCxn id="122" idx="4"/>
            <a:endCxn id="124" idx="0"/>
          </p:cNvCxnSpPr>
          <p:nvPr/>
        </p:nvCxnSpPr>
        <p:spPr>
          <a:xfrm>
            <a:off x="62685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138" name="Google Shape;138;p17"/>
          <p:cNvSpPr txBox="1"/>
          <p:nvPr/>
        </p:nvSpPr>
        <p:spPr>
          <a:xfrm>
            <a:off x="2274675" y="1766975"/>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
        <p:nvSpPr>
          <p:cNvPr id="139" name="Google Shape;139;p17"/>
          <p:cNvSpPr txBox="1"/>
          <p:nvPr/>
        </p:nvSpPr>
        <p:spPr>
          <a:xfrm>
            <a:off x="7311200" y="176696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makes two texts analogous?</a:t>
            </a:r>
            <a:endParaRPr/>
          </a:p>
          <a:p>
            <a:pPr marL="0" lvl="0" indent="0" algn="l" rtl="0">
              <a:spcBef>
                <a:spcPts val="0"/>
              </a:spcBef>
              <a:spcAft>
                <a:spcPts val="0"/>
              </a:spcAft>
              <a:buNone/>
            </a:pPr>
            <a:endParaRPr/>
          </a:p>
        </p:txBody>
      </p:sp>
      <p:pic>
        <p:nvPicPr>
          <p:cNvPr id="145" name="Google Shape;145;p18"/>
          <p:cNvPicPr preferRelativeResize="0"/>
          <p:nvPr/>
        </p:nvPicPr>
        <p:blipFill>
          <a:blip r:embed="rId3">
            <a:alphaModFix/>
          </a:blip>
          <a:stretch>
            <a:fillRect/>
          </a:stretch>
        </p:blipFill>
        <p:spPr>
          <a:xfrm>
            <a:off x="2586050" y="5421413"/>
            <a:ext cx="4173251" cy="4713974"/>
          </a:xfrm>
          <a:prstGeom prst="rect">
            <a:avLst/>
          </a:prstGeom>
          <a:noFill/>
          <a:ln>
            <a:noFill/>
          </a:ln>
        </p:spPr>
      </p:pic>
      <p:sp>
        <p:nvSpPr>
          <p:cNvPr id="146" name="Google Shape;146;p18"/>
          <p:cNvSpPr/>
          <p:nvPr/>
        </p:nvSpPr>
        <p:spPr>
          <a:xfrm>
            <a:off x="555500" y="1192350"/>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147" name="Google Shape;147;p18"/>
          <p:cNvSpPr/>
          <p:nvPr/>
        </p:nvSpPr>
        <p:spPr>
          <a:xfrm>
            <a:off x="433200" y="27325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148" name="Google Shape;148;p18"/>
          <p:cNvSpPr/>
          <p:nvPr/>
        </p:nvSpPr>
        <p:spPr>
          <a:xfrm>
            <a:off x="13413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Storm</a:t>
            </a:r>
            <a:endParaRPr b="1">
              <a:solidFill>
                <a:srgbClr val="274E13"/>
              </a:solidFill>
            </a:endParaRPr>
          </a:p>
        </p:txBody>
      </p:sp>
      <p:sp>
        <p:nvSpPr>
          <p:cNvPr id="149" name="Google Shape;149;p18"/>
          <p:cNvSpPr/>
          <p:nvPr/>
        </p:nvSpPr>
        <p:spPr>
          <a:xfrm>
            <a:off x="1953300" y="2732538"/>
            <a:ext cx="1799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150" name="Google Shape;150;p18"/>
          <p:cNvSpPr/>
          <p:nvPr/>
        </p:nvSpPr>
        <p:spPr>
          <a:xfrm>
            <a:off x="11019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Pleasant weather</a:t>
            </a:r>
            <a:endParaRPr b="1">
              <a:solidFill>
                <a:srgbClr val="274E13"/>
              </a:solidFill>
            </a:endParaRPr>
          </a:p>
        </p:txBody>
      </p:sp>
      <p:sp>
        <p:nvSpPr>
          <p:cNvPr id="151" name="Google Shape;151;p18"/>
          <p:cNvSpPr/>
          <p:nvPr/>
        </p:nvSpPr>
        <p:spPr>
          <a:xfrm>
            <a:off x="555500" y="44251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152" name="Google Shape;152;p18"/>
          <p:cNvCxnSpPr>
            <a:stCxn id="147" idx="4"/>
            <a:endCxn id="150" idx="0"/>
          </p:cNvCxnSpPr>
          <p:nvPr/>
        </p:nvCxnSpPr>
        <p:spPr>
          <a:xfrm>
            <a:off x="11170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153" name="Google Shape;153;p18"/>
          <p:cNvCxnSpPr>
            <a:stCxn id="149" idx="4"/>
            <a:endCxn id="150" idx="0"/>
          </p:cNvCxnSpPr>
          <p:nvPr/>
        </p:nvCxnSpPr>
        <p:spPr>
          <a:xfrm flipH="1">
            <a:off x="20017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154" name="Google Shape;154;p18"/>
          <p:cNvCxnSpPr>
            <a:stCxn id="147" idx="0"/>
            <a:endCxn id="148" idx="2"/>
          </p:cNvCxnSpPr>
          <p:nvPr/>
        </p:nvCxnSpPr>
        <p:spPr>
          <a:xfrm rot="10800000" flipH="1">
            <a:off x="11170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155" name="Google Shape;155;p18"/>
          <p:cNvCxnSpPr>
            <a:stCxn id="149" idx="0"/>
            <a:endCxn id="148" idx="2"/>
          </p:cNvCxnSpPr>
          <p:nvPr/>
        </p:nvCxnSpPr>
        <p:spPr>
          <a:xfrm rot="10800000">
            <a:off x="20017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156" name="Google Shape;156;p18"/>
          <p:cNvSpPr txBox="1"/>
          <p:nvPr/>
        </p:nvSpPr>
        <p:spPr>
          <a:xfrm>
            <a:off x="9062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57" name="Google Shape;157;p18"/>
          <p:cNvSpPr txBox="1"/>
          <p:nvPr/>
        </p:nvSpPr>
        <p:spPr>
          <a:xfrm>
            <a:off x="9062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158" name="Google Shape;158;p18"/>
          <p:cNvSpPr txBox="1"/>
          <p:nvPr/>
        </p:nvSpPr>
        <p:spPr>
          <a:xfrm>
            <a:off x="25200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59" name="Google Shape;159;p18"/>
          <p:cNvSpPr txBox="1"/>
          <p:nvPr/>
        </p:nvSpPr>
        <p:spPr>
          <a:xfrm>
            <a:off x="25200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160" name="Google Shape;160;p18"/>
          <p:cNvCxnSpPr>
            <a:stCxn id="151" idx="0"/>
            <a:endCxn id="150" idx="2"/>
          </p:cNvCxnSpPr>
          <p:nvPr/>
        </p:nvCxnSpPr>
        <p:spPr>
          <a:xfrm rot="10800000" flipH="1">
            <a:off x="12393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161" name="Google Shape;161;p18"/>
          <p:cNvCxnSpPr>
            <a:stCxn id="146" idx="4"/>
            <a:endCxn id="148" idx="0"/>
          </p:cNvCxnSpPr>
          <p:nvPr/>
        </p:nvCxnSpPr>
        <p:spPr>
          <a:xfrm>
            <a:off x="12393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162" name="Google Shape;162;p18"/>
          <p:cNvSpPr/>
          <p:nvPr/>
        </p:nvSpPr>
        <p:spPr>
          <a:xfrm>
            <a:off x="5584700" y="1192350"/>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163" name="Google Shape;163;p18"/>
          <p:cNvSpPr/>
          <p:nvPr/>
        </p:nvSpPr>
        <p:spPr>
          <a:xfrm>
            <a:off x="5462400" y="2732525"/>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164" name="Google Shape;164;p18"/>
          <p:cNvSpPr/>
          <p:nvPr/>
        </p:nvSpPr>
        <p:spPr>
          <a:xfrm>
            <a:off x="63705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Flame</a:t>
            </a:r>
            <a:endParaRPr b="1">
              <a:solidFill>
                <a:srgbClr val="274E13"/>
              </a:solidFill>
            </a:endParaRPr>
          </a:p>
        </p:txBody>
      </p:sp>
      <p:sp>
        <p:nvSpPr>
          <p:cNvPr id="165" name="Google Shape;165;p18"/>
          <p:cNvSpPr/>
          <p:nvPr/>
        </p:nvSpPr>
        <p:spPr>
          <a:xfrm>
            <a:off x="6982500" y="2732538"/>
            <a:ext cx="1799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166" name="Google Shape;166;p18"/>
          <p:cNvSpPr/>
          <p:nvPr/>
        </p:nvSpPr>
        <p:spPr>
          <a:xfrm>
            <a:off x="61311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Wisp of smoke</a:t>
            </a:r>
            <a:endParaRPr b="1">
              <a:solidFill>
                <a:srgbClr val="274E13"/>
              </a:solidFill>
            </a:endParaRPr>
          </a:p>
        </p:txBody>
      </p:sp>
      <p:sp>
        <p:nvSpPr>
          <p:cNvPr id="167" name="Google Shape;167;p18"/>
          <p:cNvSpPr/>
          <p:nvPr/>
        </p:nvSpPr>
        <p:spPr>
          <a:xfrm>
            <a:off x="5584700" y="4425125"/>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168" name="Google Shape;168;p18"/>
          <p:cNvCxnSpPr>
            <a:stCxn id="163" idx="4"/>
            <a:endCxn id="166" idx="0"/>
          </p:cNvCxnSpPr>
          <p:nvPr/>
        </p:nvCxnSpPr>
        <p:spPr>
          <a:xfrm>
            <a:off x="61462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169" name="Google Shape;169;p18"/>
          <p:cNvCxnSpPr>
            <a:stCxn id="165" idx="4"/>
            <a:endCxn id="166" idx="0"/>
          </p:cNvCxnSpPr>
          <p:nvPr/>
        </p:nvCxnSpPr>
        <p:spPr>
          <a:xfrm flipH="1">
            <a:off x="70309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170" name="Google Shape;170;p18"/>
          <p:cNvCxnSpPr>
            <a:stCxn id="163" idx="0"/>
            <a:endCxn id="164" idx="2"/>
          </p:cNvCxnSpPr>
          <p:nvPr/>
        </p:nvCxnSpPr>
        <p:spPr>
          <a:xfrm rot="10800000" flipH="1">
            <a:off x="61462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171" name="Google Shape;171;p18"/>
          <p:cNvCxnSpPr>
            <a:stCxn id="165" idx="0"/>
            <a:endCxn id="164" idx="2"/>
          </p:cNvCxnSpPr>
          <p:nvPr/>
        </p:nvCxnSpPr>
        <p:spPr>
          <a:xfrm rot="10800000">
            <a:off x="70309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172" name="Google Shape;172;p18"/>
          <p:cNvSpPr txBox="1"/>
          <p:nvPr/>
        </p:nvSpPr>
        <p:spPr>
          <a:xfrm>
            <a:off x="59354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73" name="Google Shape;173;p18"/>
          <p:cNvSpPr txBox="1"/>
          <p:nvPr/>
        </p:nvSpPr>
        <p:spPr>
          <a:xfrm>
            <a:off x="59354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174" name="Google Shape;174;p18"/>
          <p:cNvSpPr txBox="1"/>
          <p:nvPr/>
        </p:nvSpPr>
        <p:spPr>
          <a:xfrm>
            <a:off x="75492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75" name="Google Shape;175;p18"/>
          <p:cNvSpPr txBox="1"/>
          <p:nvPr/>
        </p:nvSpPr>
        <p:spPr>
          <a:xfrm>
            <a:off x="75492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176" name="Google Shape;176;p18"/>
          <p:cNvCxnSpPr>
            <a:stCxn id="167" idx="0"/>
            <a:endCxn id="166" idx="2"/>
          </p:cNvCxnSpPr>
          <p:nvPr/>
        </p:nvCxnSpPr>
        <p:spPr>
          <a:xfrm rot="10800000" flipH="1">
            <a:off x="62685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177" name="Google Shape;177;p18"/>
          <p:cNvCxnSpPr>
            <a:stCxn id="162" idx="4"/>
            <a:endCxn id="164" idx="0"/>
          </p:cNvCxnSpPr>
          <p:nvPr/>
        </p:nvCxnSpPr>
        <p:spPr>
          <a:xfrm>
            <a:off x="62685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178" name="Google Shape;178;p18"/>
          <p:cNvSpPr/>
          <p:nvPr/>
        </p:nvSpPr>
        <p:spPr>
          <a:xfrm>
            <a:off x="4146625" y="2795525"/>
            <a:ext cx="1052100" cy="306600"/>
          </a:xfrm>
          <a:prstGeom prst="leftRigh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18"/>
          <p:cNvSpPr txBox="1"/>
          <p:nvPr/>
        </p:nvSpPr>
        <p:spPr>
          <a:xfrm>
            <a:off x="2274675" y="1766975"/>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
        <p:nvSpPr>
          <p:cNvPr id="180" name="Google Shape;180;p18"/>
          <p:cNvSpPr txBox="1"/>
          <p:nvPr/>
        </p:nvSpPr>
        <p:spPr>
          <a:xfrm>
            <a:off x="7311200" y="176696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makes two texts analogous?</a:t>
            </a:r>
            <a:endParaRPr/>
          </a:p>
          <a:p>
            <a:pPr marL="0" lvl="0" indent="0" algn="l" rtl="0">
              <a:spcBef>
                <a:spcPts val="0"/>
              </a:spcBef>
              <a:spcAft>
                <a:spcPts val="0"/>
              </a:spcAft>
              <a:buNone/>
            </a:pPr>
            <a:endParaRPr/>
          </a:p>
        </p:txBody>
      </p:sp>
      <p:pic>
        <p:nvPicPr>
          <p:cNvPr id="186" name="Google Shape;186;p19"/>
          <p:cNvPicPr preferRelativeResize="0"/>
          <p:nvPr/>
        </p:nvPicPr>
        <p:blipFill>
          <a:blip r:embed="rId3">
            <a:alphaModFix/>
          </a:blip>
          <a:stretch>
            <a:fillRect/>
          </a:stretch>
        </p:blipFill>
        <p:spPr>
          <a:xfrm>
            <a:off x="2586050" y="5421413"/>
            <a:ext cx="4173251" cy="4713974"/>
          </a:xfrm>
          <a:prstGeom prst="rect">
            <a:avLst/>
          </a:prstGeom>
          <a:noFill/>
          <a:ln>
            <a:noFill/>
          </a:ln>
        </p:spPr>
      </p:pic>
      <p:sp>
        <p:nvSpPr>
          <p:cNvPr id="187" name="Google Shape;187;p19"/>
          <p:cNvSpPr/>
          <p:nvPr/>
        </p:nvSpPr>
        <p:spPr>
          <a:xfrm>
            <a:off x="555500" y="1192350"/>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188" name="Google Shape;188;p19"/>
          <p:cNvSpPr/>
          <p:nvPr/>
        </p:nvSpPr>
        <p:spPr>
          <a:xfrm>
            <a:off x="433200" y="27325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189" name="Google Shape;189;p19"/>
          <p:cNvSpPr/>
          <p:nvPr/>
        </p:nvSpPr>
        <p:spPr>
          <a:xfrm>
            <a:off x="13413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Storm</a:t>
            </a:r>
            <a:endParaRPr b="1">
              <a:solidFill>
                <a:srgbClr val="274E13"/>
              </a:solidFill>
            </a:endParaRPr>
          </a:p>
        </p:txBody>
      </p:sp>
      <p:sp>
        <p:nvSpPr>
          <p:cNvPr id="190" name="Google Shape;190;p19"/>
          <p:cNvSpPr/>
          <p:nvPr/>
        </p:nvSpPr>
        <p:spPr>
          <a:xfrm>
            <a:off x="1953300" y="2732538"/>
            <a:ext cx="1799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191" name="Google Shape;191;p19"/>
          <p:cNvSpPr/>
          <p:nvPr/>
        </p:nvSpPr>
        <p:spPr>
          <a:xfrm>
            <a:off x="11019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Pleasant weather</a:t>
            </a:r>
            <a:endParaRPr b="1">
              <a:solidFill>
                <a:srgbClr val="274E13"/>
              </a:solidFill>
            </a:endParaRPr>
          </a:p>
        </p:txBody>
      </p:sp>
      <p:sp>
        <p:nvSpPr>
          <p:cNvPr id="192" name="Google Shape;192;p19"/>
          <p:cNvSpPr/>
          <p:nvPr/>
        </p:nvSpPr>
        <p:spPr>
          <a:xfrm>
            <a:off x="555500" y="4425125"/>
            <a:ext cx="1367700" cy="432600"/>
          </a:xfrm>
          <a:prstGeom prst="ellipse">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193" name="Google Shape;193;p19"/>
          <p:cNvCxnSpPr>
            <a:stCxn id="188" idx="4"/>
            <a:endCxn id="191" idx="0"/>
          </p:cNvCxnSpPr>
          <p:nvPr/>
        </p:nvCxnSpPr>
        <p:spPr>
          <a:xfrm>
            <a:off x="11170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194" name="Google Shape;194;p19"/>
          <p:cNvCxnSpPr>
            <a:stCxn id="190" idx="4"/>
            <a:endCxn id="191" idx="0"/>
          </p:cNvCxnSpPr>
          <p:nvPr/>
        </p:nvCxnSpPr>
        <p:spPr>
          <a:xfrm flipH="1">
            <a:off x="20017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195" name="Google Shape;195;p19"/>
          <p:cNvCxnSpPr>
            <a:stCxn id="188" idx="0"/>
            <a:endCxn id="189" idx="2"/>
          </p:cNvCxnSpPr>
          <p:nvPr/>
        </p:nvCxnSpPr>
        <p:spPr>
          <a:xfrm rot="10800000" flipH="1">
            <a:off x="11170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196" name="Google Shape;196;p19"/>
          <p:cNvCxnSpPr>
            <a:stCxn id="190" idx="0"/>
            <a:endCxn id="189" idx="2"/>
          </p:cNvCxnSpPr>
          <p:nvPr/>
        </p:nvCxnSpPr>
        <p:spPr>
          <a:xfrm rot="10800000">
            <a:off x="20017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197" name="Google Shape;197;p19"/>
          <p:cNvSpPr txBox="1"/>
          <p:nvPr/>
        </p:nvSpPr>
        <p:spPr>
          <a:xfrm>
            <a:off x="9062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198" name="Google Shape;198;p19"/>
          <p:cNvSpPr txBox="1"/>
          <p:nvPr/>
        </p:nvSpPr>
        <p:spPr>
          <a:xfrm>
            <a:off x="9062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199" name="Google Shape;199;p19"/>
          <p:cNvSpPr txBox="1"/>
          <p:nvPr/>
        </p:nvSpPr>
        <p:spPr>
          <a:xfrm>
            <a:off x="25200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200" name="Google Shape;200;p19"/>
          <p:cNvSpPr txBox="1"/>
          <p:nvPr/>
        </p:nvSpPr>
        <p:spPr>
          <a:xfrm>
            <a:off x="25200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201" name="Google Shape;201;p19"/>
          <p:cNvCxnSpPr>
            <a:stCxn id="192" idx="0"/>
            <a:endCxn id="191" idx="2"/>
          </p:cNvCxnSpPr>
          <p:nvPr/>
        </p:nvCxnSpPr>
        <p:spPr>
          <a:xfrm rot="10800000" flipH="1">
            <a:off x="12393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202" name="Google Shape;202;p19"/>
          <p:cNvCxnSpPr>
            <a:stCxn id="187" idx="4"/>
            <a:endCxn id="189" idx="0"/>
          </p:cNvCxnSpPr>
          <p:nvPr/>
        </p:nvCxnSpPr>
        <p:spPr>
          <a:xfrm>
            <a:off x="12393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203" name="Google Shape;203;p19"/>
          <p:cNvSpPr/>
          <p:nvPr/>
        </p:nvSpPr>
        <p:spPr>
          <a:xfrm>
            <a:off x="5584700" y="1192350"/>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Turbulent</a:t>
            </a:r>
            <a:endParaRPr/>
          </a:p>
        </p:txBody>
      </p:sp>
      <p:sp>
        <p:nvSpPr>
          <p:cNvPr id="204" name="Google Shape;204;p19"/>
          <p:cNvSpPr/>
          <p:nvPr/>
        </p:nvSpPr>
        <p:spPr>
          <a:xfrm>
            <a:off x="5462400" y="2732525"/>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becomes</a:t>
            </a:r>
            <a:endParaRPr/>
          </a:p>
        </p:txBody>
      </p:sp>
      <p:sp>
        <p:nvSpPr>
          <p:cNvPr id="205" name="Google Shape;205;p19"/>
          <p:cNvSpPr/>
          <p:nvPr/>
        </p:nvSpPr>
        <p:spPr>
          <a:xfrm>
            <a:off x="6370550" y="1907063"/>
            <a:ext cx="13209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Flame</a:t>
            </a:r>
            <a:endParaRPr b="1">
              <a:solidFill>
                <a:srgbClr val="274E13"/>
              </a:solidFill>
            </a:endParaRPr>
          </a:p>
        </p:txBody>
      </p:sp>
      <p:sp>
        <p:nvSpPr>
          <p:cNvPr id="206" name="Google Shape;206;p19"/>
          <p:cNvSpPr/>
          <p:nvPr/>
        </p:nvSpPr>
        <p:spPr>
          <a:xfrm>
            <a:off x="6982500" y="2732538"/>
            <a:ext cx="1799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calmer than</a:t>
            </a:r>
            <a:endParaRPr/>
          </a:p>
        </p:txBody>
      </p:sp>
      <p:sp>
        <p:nvSpPr>
          <p:cNvPr id="207" name="Google Shape;207;p19"/>
          <p:cNvSpPr/>
          <p:nvPr/>
        </p:nvSpPr>
        <p:spPr>
          <a:xfrm>
            <a:off x="6131150" y="3825963"/>
            <a:ext cx="1799700" cy="292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a:solidFill>
                  <a:srgbClr val="274E13"/>
                </a:solidFill>
              </a:rPr>
              <a:t>Wisp of smoke</a:t>
            </a:r>
            <a:endParaRPr b="1">
              <a:solidFill>
                <a:srgbClr val="274E13"/>
              </a:solidFill>
            </a:endParaRPr>
          </a:p>
        </p:txBody>
      </p:sp>
      <p:sp>
        <p:nvSpPr>
          <p:cNvPr id="208" name="Google Shape;208;p19"/>
          <p:cNvSpPr/>
          <p:nvPr/>
        </p:nvSpPr>
        <p:spPr>
          <a:xfrm>
            <a:off x="5584700" y="4425125"/>
            <a:ext cx="1367700" cy="432600"/>
          </a:xfrm>
          <a:prstGeom prst="ellipse">
            <a:avLst/>
          </a:prstGeom>
          <a:solidFill>
            <a:srgbClr val="FCFB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Tranquil</a:t>
            </a:r>
            <a:endParaRPr/>
          </a:p>
        </p:txBody>
      </p:sp>
      <p:cxnSp>
        <p:nvCxnSpPr>
          <p:cNvPr id="209" name="Google Shape;209;p19"/>
          <p:cNvCxnSpPr>
            <a:stCxn id="204" idx="4"/>
            <a:endCxn id="207" idx="0"/>
          </p:cNvCxnSpPr>
          <p:nvPr/>
        </p:nvCxnSpPr>
        <p:spPr>
          <a:xfrm>
            <a:off x="6146250" y="3165125"/>
            <a:ext cx="884700" cy="660900"/>
          </a:xfrm>
          <a:prstGeom prst="straightConnector1">
            <a:avLst/>
          </a:prstGeom>
          <a:noFill/>
          <a:ln w="9525" cap="flat" cmpd="sng">
            <a:solidFill>
              <a:schemeClr val="dk2"/>
            </a:solidFill>
            <a:prstDash val="solid"/>
            <a:round/>
            <a:headEnd type="none" w="med" len="med"/>
            <a:tailEnd type="triangle" w="med" len="med"/>
          </a:ln>
        </p:spPr>
      </p:cxnSp>
      <p:cxnSp>
        <p:nvCxnSpPr>
          <p:cNvPr id="210" name="Google Shape;210;p19"/>
          <p:cNvCxnSpPr>
            <a:stCxn id="206" idx="4"/>
            <a:endCxn id="207" idx="0"/>
          </p:cNvCxnSpPr>
          <p:nvPr/>
        </p:nvCxnSpPr>
        <p:spPr>
          <a:xfrm flipH="1">
            <a:off x="7030950" y="3165138"/>
            <a:ext cx="851400" cy="660900"/>
          </a:xfrm>
          <a:prstGeom prst="straightConnector1">
            <a:avLst/>
          </a:prstGeom>
          <a:noFill/>
          <a:ln w="9525" cap="flat" cmpd="sng">
            <a:solidFill>
              <a:schemeClr val="dk2"/>
            </a:solidFill>
            <a:prstDash val="solid"/>
            <a:round/>
            <a:headEnd type="none" w="med" len="med"/>
            <a:tailEnd type="triangle" w="med" len="med"/>
          </a:ln>
        </p:spPr>
      </p:cxnSp>
      <p:cxnSp>
        <p:nvCxnSpPr>
          <p:cNvPr id="211" name="Google Shape;211;p19"/>
          <p:cNvCxnSpPr>
            <a:stCxn id="204" idx="0"/>
            <a:endCxn id="205" idx="2"/>
          </p:cNvCxnSpPr>
          <p:nvPr/>
        </p:nvCxnSpPr>
        <p:spPr>
          <a:xfrm rot="10800000" flipH="1">
            <a:off x="6146250" y="2199425"/>
            <a:ext cx="884700" cy="533100"/>
          </a:xfrm>
          <a:prstGeom prst="straightConnector1">
            <a:avLst/>
          </a:prstGeom>
          <a:noFill/>
          <a:ln w="9525" cap="flat" cmpd="sng">
            <a:solidFill>
              <a:schemeClr val="dk2"/>
            </a:solidFill>
            <a:prstDash val="solid"/>
            <a:round/>
            <a:headEnd type="none" w="med" len="med"/>
            <a:tailEnd type="triangle" w="med" len="med"/>
          </a:ln>
        </p:spPr>
      </p:cxnSp>
      <p:cxnSp>
        <p:nvCxnSpPr>
          <p:cNvPr id="212" name="Google Shape;212;p19"/>
          <p:cNvCxnSpPr>
            <a:stCxn id="206" idx="0"/>
            <a:endCxn id="205" idx="2"/>
          </p:cNvCxnSpPr>
          <p:nvPr/>
        </p:nvCxnSpPr>
        <p:spPr>
          <a:xfrm rot="10800000">
            <a:off x="7030950" y="2199438"/>
            <a:ext cx="851400" cy="533100"/>
          </a:xfrm>
          <a:prstGeom prst="straightConnector1">
            <a:avLst/>
          </a:prstGeom>
          <a:noFill/>
          <a:ln w="9525" cap="flat" cmpd="sng">
            <a:solidFill>
              <a:schemeClr val="dk2"/>
            </a:solidFill>
            <a:prstDash val="solid"/>
            <a:round/>
            <a:headEnd type="none" w="med" len="med"/>
            <a:tailEnd type="triangle" w="med" len="med"/>
          </a:ln>
        </p:spPr>
      </p:cxnSp>
      <p:sp>
        <p:nvSpPr>
          <p:cNvPr id="213" name="Google Shape;213;p19"/>
          <p:cNvSpPr txBox="1"/>
          <p:nvPr/>
        </p:nvSpPr>
        <p:spPr>
          <a:xfrm>
            <a:off x="5935400" y="2267088"/>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214" name="Google Shape;214;p19"/>
          <p:cNvSpPr txBox="1"/>
          <p:nvPr/>
        </p:nvSpPr>
        <p:spPr>
          <a:xfrm>
            <a:off x="5935400" y="33659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sp>
        <p:nvSpPr>
          <p:cNvPr id="215" name="Google Shape;215;p19"/>
          <p:cNvSpPr txBox="1"/>
          <p:nvPr/>
        </p:nvSpPr>
        <p:spPr>
          <a:xfrm>
            <a:off x="7549200" y="3365975"/>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Subject</a:t>
            </a:r>
            <a:endParaRPr sz="1000">
              <a:solidFill>
                <a:schemeClr val="dk2"/>
              </a:solidFill>
            </a:endParaRPr>
          </a:p>
        </p:txBody>
      </p:sp>
      <p:sp>
        <p:nvSpPr>
          <p:cNvPr id="216" name="Google Shape;216;p19"/>
          <p:cNvSpPr txBox="1"/>
          <p:nvPr/>
        </p:nvSpPr>
        <p:spPr>
          <a:xfrm>
            <a:off x="7549200" y="2292263"/>
            <a:ext cx="666300" cy="255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2"/>
                </a:solidFill>
              </a:rPr>
              <a:t>Object</a:t>
            </a:r>
            <a:endParaRPr sz="1000">
              <a:solidFill>
                <a:schemeClr val="dk2"/>
              </a:solidFill>
            </a:endParaRPr>
          </a:p>
        </p:txBody>
      </p:sp>
      <p:cxnSp>
        <p:nvCxnSpPr>
          <p:cNvPr id="217" name="Google Shape;217;p19"/>
          <p:cNvCxnSpPr>
            <a:stCxn id="208" idx="0"/>
            <a:endCxn id="207" idx="2"/>
          </p:cNvCxnSpPr>
          <p:nvPr/>
        </p:nvCxnSpPr>
        <p:spPr>
          <a:xfrm rot="10800000" flipH="1">
            <a:off x="6268550" y="4118525"/>
            <a:ext cx="762600" cy="306600"/>
          </a:xfrm>
          <a:prstGeom prst="straightConnector1">
            <a:avLst/>
          </a:prstGeom>
          <a:noFill/>
          <a:ln w="9525" cap="flat" cmpd="sng">
            <a:solidFill>
              <a:schemeClr val="dk2"/>
            </a:solidFill>
            <a:prstDash val="solid"/>
            <a:round/>
            <a:headEnd type="none" w="med" len="med"/>
            <a:tailEnd type="triangle" w="med" len="med"/>
          </a:ln>
        </p:spPr>
      </p:cxnSp>
      <p:cxnSp>
        <p:nvCxnSpPr>
          <p:cNvPr id="218" name="Google Shape;218;p19"/>
          <p:cNvCxnSpPr>
            <a:stCxn id="203" idx="4"/>
            <a:endCxn id="205" idx="0"/>
          </p:cNvCxnSpPr>
          <p:nvPr/>
        </p:nvCxnSpPr>
        <p:spPr>
          <a:xfrm>
            <a:off x="6268550" y="1624950"/>
            <a:ext cx="762600" cy="282000"/>
          </a:xfrm>
          <a:prstGeom prst="straightConnector1">
            <a:avLst/>
          </a:prstGeom>
          <a:noFill/>
          <a:ln w="9525" cap="flat" cmpd="sng">
            <a:solidFill>
              <a:schemeClr val="dk2"/>
            </a:solidFill>
            <a:prstDash val="solid"/>
            <a:round/>
            <a:headEnd type="none" w="med" len="med"/>
            <a:tailEnd type="triangle" w="med" len="med"/>
          </a:ln>
        </p:spPr>
      </p:cxnSp>
      <p:sp>
        <p:nvSpPr>
          <p:cNvPr id="219" name="Google Shape;219;p19"/>
          <p:cNvSpPr/>
          <p:nvPr/>
        </p:nvSpPr>
        <p:spPr>
          <a:xfrm>
            <a:off x="4146625" y="2795525"/>
            <a:ext cx="1052100" cy="306600"/>
          </a:xfrm>
          <a:prstGeom prst="leftRightArrow">
            <a:avLst>
              <a:gd name="adj1" fmla="val 50000"/>
              <a:gd name="adj2" fmla="val 50000"/>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19"/>
          <p:cNvSpPr txBox="1"/>
          <p:nvPr/>
        </p:nvSpPr>
        <p:spPr>
          <a:xfrm>
            <a:off x="2274675" y="1766975"/>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
        <p:nvSpPr>
          <p:cNvPr id="221" name="Google Shape;221;p19"/>
          <p:cNvSpPr txBox="1"/>
          <p:nvPr/>
        </p:nvSpPr>
        <p:spPr>
          <a:xfrm>
            <a:off x="7311200" y="1766963"/>
            <a:ext cx="855900" cy="57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a:solidFill>
                  <a:schemeClr val="dk2"/>
                </a:solidFill>
              </a:rPr>
              <a:t>🔥</a:t>
            </a:r>
            <a:endParaRPr sz="3200">
              <a:solidFill>
                <a:schemeClr val="dk2"/>
              </a:solidFill>
            </a:endParaRPr>
          </a:p>
        </p:txBody>
      </p:sp>
      <p:sp>
        <p:nvSpPr>
          <p:cNvPr id="222" name="Google Shape;222;p19"/>
          <p:cNvSpPr/>
          <p:nvPr/>
        </p:nvSpPr>
        <p:spPr>
          <a:xfrm>
            <a:off x="361700" y="1048950"/>
            <a:ext cx="8520600" cy="4026900"/>
          </a:xfrm>
          <a:prstGeom prst="rect">
            <a:avLst/>
          </a:prstGeom>
          <a:solidFill>
            <a:srgbClr val="FFFFFF">
              <a:alpha val="80000"/>
            </a:srgbClr>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19"/>
          <p:cNvSpPr/>
          <p:nvPr/>
        </p:nvSpPr>
        <p:spPr>
          <a:xfrm>
            <a:off x="336750" y="2007875"/>
            <a:ext cx="8470500" cy="18819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Clr>
                <a:schemeClr val="dk1"/>
              </a:buClr>
              <a:buSzPts val="1100"/>
              <a:buFont typeface="Arial"/>
              <a:buNone/>
            </a:pPr>
            <a:r>
              <a:rPr lang="en" sz="1800" b="1"/>
              <a:t>Structure Mapping Theory: </a:t>
            </a:r>
            <a:endParaRPr sz="1800" b="1"/>
          </a:p>
          <a:p>
            <a:pPr marL="0" lvl="0" indent="0" algn="l" rtl="0">
              <a:lnSpc>
                <a:spcPct val="115000"/>
              </a:lnSpc>
              <a:spcBef>
                <a:spcPts val="1200"/>
              </a:spcBef>
              <a:spcAft>
                <a:spcPts val="1200"/>
              </a:spcAft>
              <a:buClr>
                <a:schemeClr val="dk1"/>
              </a:buClr>
              <a:buSzPts val="1100"/>
              <a:buFont typeface="Arial"/>
              <a:buNone/>
            </a:pPr>
            <a:r>
              <a:rPr lang="en" sz="1800"/>
              <a:t>“An analogy is an assertion that a relational structure that normally applies in one domain can be applied in another domain”</a:t>
            </a:r>
            <a:endParaRPr/>
          </a:p>
        </p:txBody>
      </p:sp>
      <p:sp>
        <p:nvSpPr>
          <p:cNvPr id="224" name="Google Shape;224;p19"/>
          <p:cNvSpPr txBox="1"/>
          <p:nvPr/>
        </p:nvSpPr>
        <p:spPr>
          <a:xfrm>
            <a:off x="1965725" y="4196888"/>
            <a:ext cx="4260300" cy="91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b="1">
                <a:solidFill>
                  <a:schemeClr val="dk2"/>
                </a:solidFill>
              </a:rPr>
              <a:t>Structure-mapping: A theoretical framework for analogy</a:t>
            </a:r>
            <a:endParaRPr sz="1000" b="1">
              <a:solidFill>
                <a:schemeClr val="dk2"/>
              </a:solidFill>
            </a:endParaRPr>
          </a:p>
          <a:p>
            <a:pPr marL="0" lvl="0" indent="0" algn="l" rtl="0">
              <a:spcBef>
                <a:spcPts val="0"/>
              </a:spcBef>
              <a:spcAft>
                <a:spcPts val="0"/>
              </a:spcAft>
              <a:buNone/>
            </a:pPr>
            <a:r>
              <a:rPr lang="en" sz="1000">
                <a:solidFill>
                  <a:schemeClr val="dk2"/>
                </a:solidFill>
              </a:rPr>
              <a:t>Dedre Gentner</a:t>
            </a:r>
            <a:endParaRPr sz="1000">
              <a:solidFill>
                <a:schemeClr val="dk2"/>
              </a:solidFill>
            </a:endParaRPr>
          </a:p>
          <a:p>
            <a:pPr marL="0" lvl="0" indent="0" algn="l" rtl="0">
              <a:spcBef>
                <a:spcPts val="0"/>
              </a:spcBef>
              <a:spcAft>
                <a:spcPts val="0"/>
              </a:spcAft>
              <a:buNone/>
            </a:pPr>
            <a:r>
              <a:rPr lang="en" sz="1000">
                <a:solidFill>
                  <a:schemeClr val="dk2"/>
                </a:solidFill>
              </a:rPr>
              <a:t>Cognitive Science, 1983</a:t>
            </a:r>
            <a:endParaRPr sz="1000">
              <a:solidFill>
                <a:schemeClr val="dk2"/>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Analogical reasoning in traditional AI systems</a:t>
            </a:r>
            <a:endParaRPr/>
          </a:p>
        </p:txBody>
      </p:sp>
      <p:sp>
        <p:nvSpPr>
          <p:cNvPr id="230" name="Google Shape;230;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1" name="Google Shape;231;p20"/>
          <p:cNvSpPr/>
          <p:nvPr/>
        </p:nvSpPr>
        <p:spPr>
          <a:xfrm>
            <a:off x="311700" y="1152475"/>
            <a:ext cx="8520600" cy="5727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Challenge: how to automatically discover relational structures?</a:t>
            </a:r>
            <a:endParaRPr sz="1800" b="1"/>
          </a:p>
        </p:txBody>
      </p:sp>
      <p:sp>
        <p:nvSpPr>
          <p:cNvPr id="232" name="Google Shape;232;p20"/>
          <p:cNvSpPr txBox="1"/>
          <p:nvPr/>
        </p:nvSpPr>
        <p:spPr>
          <a:xfrm>
            <a:off x="272850" y="1859925"/>
            <a:ext cx="8598300" cy="917400"/>
          </a:xfrm>
          <a:prstGeom prst="rect">
            <a:avLst/>
          </a:prstGeom>
          <a:noFill/>
          <a:ln>
            <a:noFill/>
          </a:ln>
        </p:spPr>
        <p:txBody>
          <a:bodyPr spcFirstLastPara="1" wrap="square" lIns="91425" tIns="91425" rIns="91425" bIns="91425" anchor="t" anchorCtr="0">
            <a:noAutofit/>
          </a:bodyPr>
          <a:lstStyle/>
          <a:p>
            <a:pPr marL="628650" lvl="0" indent="-628650" algn="l" rtl="0">
              <a:spcBef>
                <a:spcPts val="0"/>
              </a:spcBef>
              <a:spcAft>
                <a:spcPts val="0"/>
              </a:spcAft>
              <a:buClr>
                <a:schemeClr val="dk1"/>
              </a:buClr>
              <a:buSzPts val="1100"/>
              <a:buFont typeface="Arial"/>
              <a:buNone/>
            </a:pPr>
            <a:r>
              <a:rPr lang="en" b="1">
                <a:solidFill>
                  <a:srgbClr val="434343"/>
                </a:solidFill>
              </a:rPr>
              <a:t>1980</a:t>
            </a:r>
            <a:r>
              <a:rPr lang="en" b="1">
                <a:solidFill>
                  <a:schemeClr val="dk2"/>
                </a:solidFill>
              </a:rPr>
              <a:t> —</a:t>
            </a:r>
            <a:r>
              <a:rPr lang="en">
                <a:solidFill>
                  <a:schemeClr val="dk2"/>
                </a:solidFill>
              </a:rPr>
              <a:t> Patrick H Winston. </a:t>
            </a:r>
            <a:r>
              <a:rPr lang="en" b="1">
                <a:solidFill>
                  <a:schemeClr val="dk2"/>
                </a:solidFill>
              </a:rPr>
              <a:t>Learning and reasoning by analogy</a:t>
            </a:r>
            <a:r>
              <a:rPr lang="en">
                <a:solidFill>
                  <a:schemeClr val="dk2"/>
                </a:solidFill>
              </a:rPr>
              <a:t>. Communications of the ACM. </a:t>
            </a:r>
            <a:endParaRPr>
              <a:solidFill>
                <a:schemeClr val="dk2"/>
              </a:solidFill>
            </a:endParaRPr>
          </a:p>
          <a:p>
            <a:pPr marL="628650" lvl="0" indent="-628650" algn="l" rtl="0">
              <a:spcBef>
                <a:spcPts val="0"/>
              </a:spcBef>
              <a:spcAft>
                <a:spcPts val="0"/>
              </a:spcAft>
              <a:buClr>
                <a:schemeClr val="dk1"/>
              </a:buClr>
              <a:buSzPts val="1100"/>
              <a:buFont typeface="Arial"/>
              <a:buNone/>
            </a:pPr>
            <a:r>
              <a:rPr lang="en" b="1">
                <a:solidFill>
                  <a:srgbClr val="434343"/>
                </a:solidFill>
              </a:rPr>
              <a:t>1983</a:t>
            </a:r>
            <a:r>
              <a:rPr lang="en" b="1">
                <a:solidFill>
                  <a:schemeClr val="dk2"/>
                </a:solidFill>
              </a:rPr>
              <a:t> — </a:t>
            </a:r>
            <a:r>
              <a:rPr lang="en">
                <a:solidFill>
                  <a:schemeClr val="dk2"/>
                </a:solidFill>
              </a:rPr>
              <a:t>Jaime G Carbonell. </a:t>
            </a:r>
            <a:r>
              <a:rPr lang="en" b="1">
                <a:solidFill>
                  <a:schemeClr val="dk2"/>
                </a:solidFill>
              </a:rPr>
              <a:t>Learning by analogy: Formulating and generalizing plans from past experience.</a:t>
            </a:r>
            <a:r>
              <a:rPr lang="en">
                <a:solidFill>
                  <a:schemeClr val="dk2"/>
                </a:solidFill>
              </a:rPr>
              <a:t> In Machine learning.</a:t>
            </a:r>
            <a:endParaRPr>
              <a:solidFill>
                <a:schemeClr val="dk2"/>
              </a:solidFill>
            </a:endParaRPr>
          </a:p>
          <a:p>
            <a:pPr marL="628650" lvl="0" indent="-628650" algn="l" rtl="0">
              <a:spcBef>
                <a:spcPts val="0"/>
              </a:spcBef>
              <a:spcAft>
                <a:spcPts val="0"/>
              </a:spcAft>
              <a:buClr>
                <a:schemeClr val="dk1"/>
              </a:buClr>
              <a:buSzPts val="1100"/>
              <a:buFont typeface="Arial"/>
              <a:buNone/>
            </a:pPr>
            <a:r>
              <a:rPr lang="en" b="1">
                <a:solidFill>
                  <a:srgbClr val="434343"/>
                </a:solidFill>
              </a:rPr>
              <a:t>1984</a:t>
            </a:r>
            <a:r>
              <a:rPr lang="en" b="1">
                <a:solidFill>
                  <a:schemeClr val="dk2"/>
                </a:solidFill>
              </a:rPr>
              <a:t> — </a:t>
            </a:r>
            <a:r>
              <a:rPr lang="en">
                <a:solidFill>
                  <a:schemeClr val="dk2"/>
                </a:solidFill>
              </a:rPr>
              <a:t>Douglas R Hofstadter. </a:t>
            </a:r>
            <a:r>
              <a:rPr lang="en" b="1">
                <a:solidFill>
                  <a:schemeClr val="dk2"/>
                </a:solidFill>
              </a:rPr>
              <a:t>The copycat project: An experiment in nondeterminism and creative analogies. </a:t>
            </a:r>
            <a:endParaRPr>
              <a:solidFill>
                <a:schemeClr val="dk2"/>
              </a:solidFill>
            </a:endParaRPr>
          </a:p>
          <a:p>
            <a:pPr marL="628650" lvl="0" indent="-628650" algn="l" rtl="0">
              <a:spcBef>
                <a:spcPts val="0"/>
              </a:spcBef>
              <a:spcAft>
                <a:spcPts val="0"/>
              </a:spcAft>
              <a:buClr>
                <a:schemeClr val="dk1"/>
              </a:buClr>
              <a:buSzPts val="1100"/>
              <a:buFont typeface="Arial"/>
              <a:buNone/>
            </a:pPr>
            <a:r>
              <a:rPr lang="en" b="1">
                <a:solidFill>
                  <a:srgbClr val="434343"/>
                </a:solidFill>
              </a:rPr>
              <a:t>1999</a:t>
            </a:r>
            <a:r>
              <a:rPr lang="en" b="1">
                <a:solidFill>
                  <a:schemeClr val="dk2"/>
                </a:solidFill>
              </a:rPr>
              <a:t> — </a:t>
            </a:r>
            <a:r>
              <a:rPr lang="en">
                <a:solidFill>
                  <a:schemeClr val="dk2"/>
                </a:solidFill>
              </a:rPr>
              <a:t>Roger C Schank. </a:t>
            </a:r>
            <a:r>
              <a:rPr lang="en" b="1">
                <a:solidFill>
                  <a:schemeClr val="dk2"/>
                </a:solidFill>
              </a:rPr>
              <a:t>Dynamic memory revisited. </a:t>
            </a:r>
            <a:endParaRPr b="1">
              <a:solidFill>
                <a:schemeClr val="dk2"/>
              </a:solidFill>
            </a:endParaRPr>
          </a:p>
          <a:p>
            <a:pPr marL="628650" lvl="0" indent="-628650" algn="l" rtl="0">
              <a:spcBef>
                <a:spcPts val="0"/>
              </a:spcBef>
              <a:spcAft>
                <a:spcPts val="0"/>
              </a:spcAft>
              <a:buClr>
                <a:schemeClr val="dk1"/>
              </a:buClr>
              <a:buSzPts val="1100"/>
              <a:buFont typeface="Arial"/>
              <a:buNone/>
            </a:pPr>
            <a:r>
              <a:rPr lang="en" b="1">
                <a:solidFill>
                  <a:srgbClr val="434343"/>
                </a:solidFill>
              </a:rPr>
              <a:t>2013</a:t>
            </a:r>
            <a:r>
              <a:rPr lang="en" b="1">
                <a:solidFill>
                  <a:schemeClr val="dk2"/>
                </a:solidFill>
              </a:rPr>
              <a:t> — </a:t>
            </a:r>
            <a:r>
              <a:rPr lang="en">
                <a:solidFill>
                  <a:schemeClr val="dk2"/>
                </a:solidFill>
              </a:rPr>
              <a:t>Tomáš Mikolov, Wen-tau Yih, and Geoffrey Zweig. </a:t>
            </a:r>
            <a:r>
              <a:rPr lang="en" b="1">
                <a:solidFill>
                  <a:schemeClr val="dk2"/>
                </a:solidFill>
              </a:rPr>
              <a:t>Linguistic regularities in continuous space word representations. </a:t>
            </a:r>
            <a:r>
              <a:rPr lang="en">
                <a:solidFill>
                  <a:schemeClr val="dk2"/>
                </a:solidFill>
              </a:rPr>
              <a:t>NAACL</a:t>
            </a:r>
            <a:endParaRPr>
              <a:solidFill>
                <a:srgbClr val="434343"/>
              </a:solidFill>
            </a:endParaRPr>
          </a:p>
          <a:p>
            <a:pPr marL="0" lvl="0" indent="0" algn="l" rtl="0">
              <a:spcBef>
                <a:spcPts val="0"/>
              </a:spcBef>
              <a:spcAft>
                <a:spcPts val="0"/>
              </a:spcAft>
              <a:buNone/>
            </a:pPr>
            <a:endParaRPr sz="10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Analogical reasoning in traditional AI systems</a:t>
            </a:r>
            <a:endParaRPr/>
          </a:p>
        </p:txBody>
      </p:sp>
      <p:sp>
        <p:nvSpPr>
          <p:cNvPr id="238" name="Google Shape;238;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sp>
        <p:nvSpPr>
          <p:cNvPr id="239" name="Google Shape;239;p21"/>
          <p:cNvSpPr/>
          <p:nvPr/>
        </p:nvSpPr>
        <p:spPr>
          <a:xfrm>
            <a:off x="311700" y="1152475"/>
            <a:ext cx="8520600" cy="572700"/>
          </a:xfrm>
          <a:prstGeom prst="roundRect">
            <a:avLst>
              <a:gd name="adj" fmla="val 16667"/>
            </a:avLst>
          </a:prstGeom>
          <a:solidFill>
            <a:srgbClr val="F5F5F5"/>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t>Challenge: how to automatically discover relational structures?</a:t>
            </a:r>
            <a:endParaRPr sz="1800" b="1"/>
          </a:p>
        </p:txBody>
      </p:sp>
      <p:sp>
        <p:nvSpPr>
          <p:cNvPr id="240" name="Google Shape;240;p21"/>
          <p:cNvSpPr txBox="1"/>
          <p:nvPr/>
        </p:nvSpPr>
        <p:spPr>
          <a:xfrm>
            <a:off x="272850" y="1859925"/>
            <a:ext cx="8598300" cy="917400"/>
          </a:xfrm>
          <a:prstGeom prst="rect">
            <a:avLst/>
          </a:prstGeom>
          <a:noFill/>
          <a:ln>
            <a:noFill/>
          </a:ln>
        </p:spPr>
        <p:txBody>
          <a:bodyPr spcFirstLastPara="1" wrap="square" lIns="91425" tIns="91425" rIns="91425" bIns="91425" anchor="t" anchorCtr="0">
            <a:noAutofit/>
          </a:bodyPr>
          <a:lstStyle/>
          <a:p>
            <a:pPr marL="628650" lvl="0" indent="-628650" algn="l" rtl="0">
              <a:spcBef>
                <a:spcPts val="0"/>
              </a:spcBef>
              <a:spcAft>
                <a:spcPts val="0"/>
              </a:spcAft>
              <a:buNone/>
            </a:pPr>
            <a:r>
              <a:rPr lang="en" b="1">
                <a:solidFill>
                  <a:srgbClr val="38761D"/>
                </a:solidFill>
              </a:rPr>
              <a:t>1980</a:t>
            </a:r>
            <a:r>
              <a:rPr lang="en" b="1">
                <a:solidFill>
                  <a:schemeClr val="dk2"/>
                </a:solidFill>
              </a:rPr>
              <a:t> —</a:t>
            </a:r>
            <a:r>
              <a:rPr lang="en">
                <a:solidFill>
                  <a:schemeClr val="dk2"/>
                </a:solidFill>
              </a:rPr>
              <a:t> Patrick H Winston. </a:t>
            </a:r>
            <a:r>
              <a:rPr lang="en" b="1">
                <a:solidFill>
                  <a:schemeClr val="dk2"/>
                </a:solidFill>
              </a:rPr>
              <a:t>Learning and reasoning by analogy</a:t>
            </a:r>
            <a:r>
              <a:rPr lang="en">
                <a:solidFill>
                  <a:schemeClr val="dk2"/>
                </a:solidFill>
              </a:rPr>
              <a:t>. Communications of the ACM.</a:t>
            </a:r>
            <a:endParaRPr>
              <a:solidFill>
                <a:schemeClr val="dk2"/>
              </a:solidFill>
            </a:endParaRPr>
          </a:p>
          <a:p>
            <a:pPr marL="628650" lvl="0" indent="-628650" algn="l" rtl="0">
              <a:spcBef>
                <a:spcPts val="0"/>
              </a:spcBef>
              <a:spcAft>
                <a:spcPts val="0"/>
              </a:spcAft>
              <a:buNone/>
            </a:pPr>
            <a:r>
              <a:rPr lang="en" b="1">
                <a:solidFill>
                  <a:srgbClr val="38761D"/>
                </a:solidFill>
              </a:rPr>
              <a:t>1983</a:t>
            </a:r>
            <a:r>
              <a:rPr lang="en" b="1">
                <a:solidFill>
                  <a:schemeClr val="dk2"/>
                </a:solidFill>
              </a:rPr>
              <a:t> — </a:t>
            </a:r>
            <a:r>
              <a:rPr lang="en">
                <a:solidFill>
                  <a:schemeClr val="dk2"/>
                </a:solidFill>
              </a:rPr>
              <a:t>Jaime G Carbonell. </a:t>
            </a:r>
            <a:r>
              <a:rPr lang="en" b="1">
                <a:solidFill>
                  <a:schemeClr val="dk2"/>
                </a:solidFill>
              </a:rPr>
              <a:t>Learning by analogy: Formulating and generalizing plans from past experience.</a:t>
            </a:r>
            <a:r>
              <a:rPr lang="en">
                <a:solidFill>
                  <a:schemeClr val="dk2"/>
                </a:solidFill>
              </a:rPr>
              <a:t> In Machine learning.</a:t>
            </a:r>
            <a:endParaRPr>
              <a:solidFill>
                <a:schemeClr val="dk2"/>
              </a:solidFill>
            </a:endParaRPr>
          </a:p>
          <a:p>
            <a:pPr marL="628650" lvl="0" indent="-628650" algn="l" rtl="0">
              <a:spcBef>
                <a:spcPts val="0"/>
              </a:spcBef>
              <a:spcAft>
                <a:spcPts val="0"/>
              </a:spcAft>
              <a:buNone/>
            </a:pPr>
            <a:r>
              <a:rPr lang="en" b="1">
                <a:solidFill>
                  <a:srgbClr val="38761D"/>
                </a:solidFill>
              </a:rPr>
              <a:t>1984</a:t>
            </a:r>
            <a:r>
              <a:rPr lang="en" b="1">
                <a:solidFill>
                  <a:schemeClr val="dk2"/>
                </a:solidFill>
              </a:rPr>
              <a:t> — </a:t>
            </a:r>
            <a:r>
              <a:rPr lang="en">
                <a:solidFill>
                  <a:schemeClr val="dk2"/>
                </a:solidFill>
              </a:rPr>
              <a:t>Douglas R Hofstadter. </a:t>
            </a:r>
            <a:r>
              <a:rPr lang="en" b="1">
                <a:solidFill>
                  <a:schemeClr val="dk2"/>
                </a:solidFill>
              </a:rPr>
              <a:t>The copycat project: An experiment in nondeterminism and creative analogies. </a:t>
            </a:r>
            <a:endParaRPr>
              <a:solidFill>
                <a:schemeClr val="dk2"/>
              </a:solidFill>
            </a:endParaRPr>
          </a:p>
          <a:p>
            <a:pPr marL="628650" lvl="0" indent="-628650" algn="l" rtl="0">
              <a:spcBef>
                <a:spcPts val="0"/>
              </a:spcBef>
              <a:spcAft>
                <a:spcPts val="0"/>
              </a:spcAft>
              <a:buNone/>
            </a:pPr>
            <a:r>
              <a:rPr lang="en" b="1">
                <a:solidFill>
                  <a:srgbClr val="38761D"/>
                </a:solidFill>
              </a:rPr>
              <a:t>1999</a:t>
            </a:r>
            <a:r>
              <a:rPr lang="en" b="1">
                <a:solidFill>
                  <a:schemeClr val="dk2"/>
                </a:solidFill>
              </a:rPr>
              <a:t> — </a:t>
            </a:r>
            <a:r>
              <a:rPr lang="en">
                <a:solidFill>
                  <a:schemeClr val="dk2"/>
                </a:solidFill>
              </a:rPr>
              <a:t>Roger C Schank. </a:t>
            </a:r>
            <a:r>
              <a:rPr lang="en" b="1">
                <a:solidFill>
                  <a:schemeClr val="dk2"/>
                </a:solidFill>
              </a:rPr>
              <a:t>Dynamic memory revisited. </a:t>
            </a:r>
            <a:endParaRPr b="1">
              <a:solidFill>
                <a:schemeClr val="dk2"/>
              </a:solidFill>
            </a:endParaRPr>
          </a:p>
          <a:p>
            <a:pPr marL="628650" lvl="0" indent="-628650" algn="l" rtl="0">
              <a:spcBef>
                <a:spcPts val="0"/>
              </a:spcBef>
              <a:spcAft>
                <a:spcPts val="0"/>
              </a:spcAft>
              <a:buNone/>
            </a:pPr>
            <a:r>
              <a:rPr lang="en" b="1">
                <a:solidFill>
                  <a:srgbClr val="38761D"/>
                </a:solidFill>
              </a:rPr>
              <a:t>2013</a:t>
            </a:r>
            <a:r>
              <a:rPr lang="en" b="1">
                <a:solidFill>
                  <a:schemeClr val="dk2"/>
                </a:solidFill>
              </a:rPr>
              <a:t> — </a:t>
            </a:r>
            <a:r>
              <a:rPr lang="en">
                <a:solidFill>
                  <a:schemeClr val="dk2"/>
                </a:solidFill>
              </a:rPr>
              <a:t>Tomáš Mikolov, Wen-tau Yih, and Geoffrey Zweig. </a:t>
            </a:r>
            <a:r>
              <a:rPr lang="en" b="1">
                <a:solidFill>
                  <a:schemeClr val="dk2"/>
                </a:solidFill>
              </a:rPr>
              <a:t>Linguistic regularities in continuous space word representations. </a:t>
            </a:r>
            <a:r>
              <a:rPr lang="en">
                <a:solidFill>
                  <a:schemeClr val="dk2"/>
                </a:solidFill>
              </a:rPr>
              <a:t>NAACL</a:t>
            </a:r>
            <a:endParaRPr>
              <a:solidFill>
                <a:schemeClr val="dk2"/>
              </a:solidFill>
            </a:endParaRPr>
          </a:p>
          <a:p>
            <a:pPr marL="628650" lvl="0" indent="-628650" algn="l" rtl="0">
              <a:spcBef>
                <a:spcPts val="0"/>
              </a:spcBef>
              <a:spcAft>
                <a:spcPts val="0"/>
              </a:spcAft>
              <a:buNone/>
            </a:pPr>
            <a:endParaRPr>
              <a:solidFill>
                <a:schemeClr val="dk2"/>
              </a:solidFill>
            </a:endParaRPr>
          </a:p>
          <a:p>
            <a:pPr marL="0" lvl="0" indent="0" algn="l" rtl="0">
              <a:spcBef>
                <a:spcPts val="0"/>
              </a:spcBef>
              <a:spcAft>
                <a:spcPts val="0"/>
              </a:spcAft>
              <a:buNone/>
            </a:pPr>
            <a:endParaRPr sz="10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3421</TotalTime>
  <Words>3401</Words>
  <Application>Microsoft Macintosh PowerPoint</Application>
  <PresentationFormat>On-screen Show (16:9)</PresentationFormat>
  <Paragraphs>421</Paragraphs>
  <Slides>46</Slides>
  <Notes>46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EB Garamond</vt:lpstr>
      <vt:lpstr>Lexend</vt:lpstr>
      <vt:lpstr>Simple Light</vt:lpstr>
      <vt:lpstr>AnaloBench: Benchmarking the Identification of Abstract and Long-context Analogies</vt:lpstr>
      <vt:lpstr>What makes two texts analogous?</vt:lpstr>
      <vt:lpstr>What makes two texts analogous?</vt:lpstr>
      <vt:lpstr>What makes two texts analogous? </vt:lpstr>
      <vt:lpstr>What makes two texts analogous? </vt:lpstr>
      <vt:lpstr>What makes two texts analogous? </vt:lpstr>
      <vt:lpstr>What makes two texts analogous? </vt:lpstr>
      <vt:lpstr>Analogical reasoning in traditional AI systems</vt:lpstr>
      <vt:lpstr>Analogical reasoning in traditional AI systems</vt:lpstr>
      <vt:lpstr>LLMs and analogical reasoning </vt:lpstr>
      <vt:lpstr>LLMs and analogical reasoning </vt:lpstr>
      <vt:lpstr>LLMs and analogical reasoning </vt:lpstr>
      <vt:lpstr>LLMs and analogical reasoning </vt:lpstr>
      <vt:lpstr>LLMs and analogical reasoning </vt:lpstr>
      <vt:lpstr>Towards more challenging evaluations</vt:lpstr>
      <vt:lpstr>Towards more challenging evaluations</vt:lpstr>
      <vt:lpstr>Tasks</vt:lpstr>
      <vt:lpstr>Dataset creation</vt:lpstr>
      <vt:lpstr>Dataset creation</vt:lpstr>
      <vt:lpstr>Dataset creation</vt:lpstr>
      <vt:lpstr>Dataset creation</vt:lpstr>
      <vt:lpstr>Tasks</vt:lpstr>
      <vt:lpstr>Task 1: Multiple choice</vt:lpstr>
      <vt:lpstr>Task 1: Multiple choice</vt:lpstr>
      <vt:lpstr>Task 1: Multiple choice</vt:lpstr>
      <vt:lpstr>Task 1: Multiple choice</vt:lpstr>
      <vt:lpstr>Lengthening seed analogies</vt:lpstr>
      <vt:lpstr>Results</vt:lpstr>
      <vt:lpstr>Results</vt:lpstr>
      <vt:lpstr>Results</vt:lpstr>
      <vt:lpstr>Further analysis - model size</vt:lpstr>
      <vt:lpstr>Further analysis - model size</vt:lpstr>
      <vt:lpstr>Further analysis - model size</vt:lpstr>
      <vt:lpstr>Further analysis - model size</vt:lpstr>
      <vt:lpstr>Tasks</vt:lpstr>
      <vt:lpstr>Task 2 - Analogical retrieval</vt:lpstr>
      <vt:lpstr>Task 2 - Results</vt:lpstr>
      <vt:lpstr>Task 2 - Results</vt:lpstr>
      <vt:lpstr>Task 2 - Results</vt:lpstr>
      <vt:lpstr>Task 2 - Results</vt:lpstr>
      <vt:lpstr>Task 2 - Results</vt:lpstr>
      <vt:lpstr>Conclusion</vt:lpstr>
      <vt:lpstr>Conclusion</vt:lpstr>
      <vt:lpstr>Conclusion</vt:lpstr>
      <vt:lpstr>Conclusion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Andrew Wang</cp:lastModifiedBy>
  <cp:revision>6</cp:revision>
  <cp:lastPrinted>2024-11-04T05:48:37Z</cp:lastPrinted>
  <dcterms:modified xsi:type="dcterms:W3CDTF">2024-11-06T14:13:37Z</dcterms:modified>
</cp:coreProperties>
</file>