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003"/>
    <a:srgbClr val="4A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0"/>
    <p:restoredTop sz="94694"/>
  </p:normalViewPr>
  <p:slideViewPr>
    <p:cSldViewPr snapToGrid="0" snapToObjects="1">
      <p:cViewPr>
        <p:scale>
          <a:sx n="61" d="100"/>
          <a:sy n="61" d="100"/>
        </p:scale>
        <p:origin x="648" y="-5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zhongwang/Downloads/Downloads/natural_instruction_paper_asset/perf_per_category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izhongwang/Downloads/Downloads/natural_instruction_paper_asset/perf_per_category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ROUGE-L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5655577299412932E-2"/>
                  <c:y val="3.1348342763687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1F8-2F4C-988F-4761D4DA08CA}"/>
                </c:ext>
              </c:extLst>
            </c:dLbl>
            <c:dLbl>
              <c:idx val="4"/>
              <c:layout>
                <c:manualLayout>
                  <c:x val="-6.3657407407407579E-2"/>
                  <c:y val="-3.659716146592789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F8-2F4C-988F-4761D4DA08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Sheet2!$B$1:$G$1</c:f>
              <c:numCache>
                <c:formatCode>General</c:formatCode>
                <c:ptCount val="6"/>
                <c:pt idx="0">
                  <c:v>8</c:v>
                </c:pt>
                <c:pt idx="1">
                  <c:v>32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757</c:v>
                </c:pt>
              </c:numCache>
            </c:numRef>
          </c:xVal>
          <c:yVal>
            <c:numRef>
              <c:f>Sheet2!$B$2:$G$2</c:f>
              <c:numCache>
                <c:formatCode>0.0</c:formatCode>
                <c:ptCount val="6"/>
                <c:pt idx="0">
                  <c:v>43.66</c:v>
                </c:pt>
                <c:pt idx="1">
                  <c:v>45.63</c:v>
                </c:pt>
                <c:pt idx="2">
                  <c:v>48.44</c:v>
                </c:pt>
                <c:pt idx="3">
                  <c:v>51.22</c:v>
                </c:pt>
                <c:pt idx="4">
                  <c:v>52.87</c:v>
                </c:pt>
                <c:pt idx="5">
                  <c:v>54.3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F8-2F4C-988F-4761D4DA08C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44435120"/>
        <c:axId val="1344623072"/>
      </c:scatterChart>
      <c:valAx>
        <c:axId val="1344435120"/>
        <c:scaling>
          <c:logBase val="10"/>
          <c:orientation val="minMax"/>
          <c:max val="1200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#</a:t>
                </a:r>
                <a:r>
                  <a:rPr lang="zh-CN" b="1"/>
                  <a:t> </a:t>
                </a:r>
                <a:r>
                  <a:rPr lang="en-US" b="1"/>
                  <a:t>of</a:t>
                </a:r>
                <a:r>
                  <a:rPr lang="zh-CN" b="1"/>
                  <a:t> </a:t>
                </a:r>
                <a:r>
                  <a:rPr lang="en-US" b="1"/>
                  <a:t>Training</a:t>
                </a:r>
                <a:r>
                  <a:rPr lang="zh-CN" b="1"/>
                  <a:t> </a:t>
                </a:r>
                <a:r>
                  <a:rPr lang="en-US" b="1"/>
                  <a:t>Tasks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4623072"/>
        <c:crosses val="autoZero"/>
        <c:crossBetween val="midCat"/>
      </c:valAx>
      <c:valAx>
        <c:axId val="1344623072"/>
        <c:scaling>
          <c:orientation val="minMax"/>
          <c:min val="4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altLang="zh-CN" dirty="0"/>
                  <a:t>ROUGE-L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2796080370997909E-2"/>
              <c:y val="0.206744356058203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crossAx val="134443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RougeL</c:v>
                </c:pt>
              </c:strCache>
            </c:strRef>
          </c:tx>
          <c:spPr>
            <a:ln w="41275" cap="rnd">
              <a:solidFill>
                <a:schemeClr val="accent1"/>
              </a:solidFill>
              <a:round/>
            </a:ln>
            <a:effectLst/>
          </c:spPr>
          <c:marker>
            <c:symbol val="triang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7037037037037035E-2"/>
                  <c:y val="3.505395158938465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F9B-E74E-A29E-ED83B66DA74C}"/>
                </c:ext>
              </c:extLst>
            </c:dLbl>
            <c:dLbl>
              <c:idx val="4"/>
              <c:layout>
                <c:manualLayout>
                  <c:x val="-6.7497083697871094E-2"/>
                  <c:y val="-3.351851851851851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9B-E74E-A29E-ED83B66DA7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Sheet3!$B$1:$F$1</c:f>
              <c:numCache>
                <c:formatCode>General</c:formatCode>
                <c:ptCount val="5"/>
                <c:pt idx="0">
                  <c:v>60</c:v>
                </c:pt>
                <c:pt idx="1">
                  <c:v>220</c:v>
                </c:pt>
                <c:pt idx="2">
                  <c:v>770</c:v>
                </c:pt>
                <c:pt idx="3">
                  <c:v>3000</c:v>
                </c:pt>
                <c:pt idx="4">
                  <c:v>11000</c:v>
                </c:pt>
              </c:numCache>
            </c:numRef>
          </c:xVal>
          <c:yVal>
            <c:numRef>
              <c:f>Sheet3!$B$2:$F$2</c:f>
              <c:numCache>
                <c:formatCode>0.0</c:formatCode>
                <c:ptCount val="5"/>
                <c:pt idx="0">
                  <c:v>40.14</c:v>
                </c:pt>
                <c:pt idx="1">
                  <c:v>42.07</c:v>
                </c:pt>
                <c:pt idx="2">
                  <c:v>48</c:v>
                </c:pt>
                <c:pt idx="3">
                  <c:v>54.3</c:v>
                </c:pt>
                <c:pt idx="4">
                  <c:v>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F9B-E74E-A29E-ED83B66DA74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352836880"/>
        <c:axId val="1362926080"/>
      </c:scatterChart>
      <c:valAx>
        <c:axId val="1352836880"/>
        <c:scaling>
          <c:logBase val="10"/>
          <c:orientation val="minMax"/>
          <c:max val="12000"/>
          <c:min val="4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1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b="1"/>
                  <a:t>#</a:t>
                </a:r>
                <a:r>
                  <a:rPr lang="zh-CN" b="1"/>
                  <a:t> </a:t>
                </a:r>
                <a:r>
                  <a:rPr lang="en-US" b="1"/>
                  <a:t>of</a:t>
                </a:r>
                <a:r>
                  <a:rPr lang="zh-CN" b="1"/>
                  <a:t> </a:t>
                </a:r>
                <a:r>
                  <a:rPr lang="en-US" b="1"/>
                  <a:t>Model</a:t>
                </a:r>
                <a:r>
                  <a:rPr lang="zh-CN" b="1"/>
                  <a:t> </a:t>
                </a:r>
                <a:r>
                  <a:rPr lang="en-US" b="1"/>
                  <a:t>Param</a:t>
                </a:r>
                <a:r>
                  <a:rPr lang="en-US" altLang="zh-CN" b="1"/>
                  <a:t>s</a:t>
                </a:r>
                <a:r>
                  <a:rPr lang="zh-CN" b="1"/>
                  <a:t> </a:t>
                </a:r>
                <a:r>
                  <a:rPr lang="en-US" b="1"/>
                  <a:t>(</a:t>
                </a:r>
                <a:r>
                  <a:rPr lang="en-US" altLang="zh-CN" b="1"/>
                  <a:t>M</a:t>
                </a:r>
                <a:r>
                  <a:rPr lang="en-US" b="1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1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62926080"/>
        <c:crosses val="autoZero"/>
        <c:crossBetween val="midCat"/>
      </c:valAx>
      <c:valAx>
        <c:axId val="1362926080"/>
        <c:scaling>
          <c:orientation val="minMax"/>
          <c:min val="3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crossAx val="1352836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58C998-B513-BCE4-6AE4-89E207A7E4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862F0-C2E9-8545-A2B1-333DED7E92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F05D8-1465-9645-ADE8-615014F04BE9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701C-BE40-B5D8-A568-520656D218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3852-434C-59D2-6C2F-16A26FD8D1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8422D-4753-9D44-960D-F450668E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72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25091-BD55-F14A-921F-AFD67CCA7968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6F596-A4FF-5546-AB40-44E449E02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720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1pPr>
    <a:lvl2pPr marL="1534067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2pPr>
    <a:lvl3pPr marL="3068134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3pPr>
    <a:lvl4pPr marL="4602194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4pPr>
    <a:lvl5pPr marL="6136262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5pPr>
    <a:lvl6pPr marL="7670329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6pPr>
    <a:lvl7pPr marL="9204389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7pPr>
    <a:lvl8pPr marL="10738456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8pPr>
    <a:lvl9pPr marL="12272523" algn="l" defTabSz="3068134" rtl="0" eaLnBrk="1" latinLnBrk="0" hangingPunct="1">
      <a:defRPr sz="4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0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3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8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5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0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96FE2-87B9-ED48-8EFC-537623DFA8D4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F98C-6625-5546-922F-A5345F77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6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0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chart" Target="../charts/chart1.xm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E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C53DF8-C4F8-9748-57BC-0C2794598245}"/>
              </a:ext>
            </a:extLst>
          </p:cNvPr>
          <p:cNvSpPr/>
          <p:nvPr/>
        </p:nvSpPr>
        <p:spPr>
          <a:xfrm>
            <a:off x="320370" y="450874"/>
            <a:ext cx="29634467" cy="3704308"/>
          </a:xfrm>
          <a:prstGeom prst="roundRect">
            <a:avLst>
              <a:gd name="adj" fmla="val 3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3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D0FF-CDD9-BA5A-E34C-07BE808D7F98}"/>
              </a:ext>
            </a:extLst>
          </p:cNvPr>
          <p:cNvSpPr txBox="1"/>
          <p:nvPr/>
        </p:nvSpPr>
        <p:spPr>
          <a:xfrm>
            <a:off x="595511" y="528000"/>
            <a:ext cx="18481411" cy="315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26" b="1" dirty="0">
                <a:latin typeface="Helvetica" pitchFamily="2" charset="0"/>
                <a:cs typeface="Times New Roman" panose="02020603050405020304" pitchFamily="18" charset="0"/>
              </a:rPr>
              <a:t>Super-</a:t>
            </a:r>
            <a:r>
              <a:rPr lang="en-US" sz="6626" b="1" dirty="0" err="1">
                <a:latin typeface="Helvetica" pitchFamily="2" charset="0"/>
                <a:cs typeface="Times New Roman" panose="02020603050405020304" pitchFamily="18" charset="0"/>
              </a:rPr>
              <a:t>NaturalInstructions</a:t>
            </a:r>
            <a:r>
              <a:rPr lang="en-US" sz="6626" b="1" dirty="0">
                <a:latin typeface="Helvetica" pitchFamily="2" charset="0"/>
                <a:cs typeface="Times New Roman" panose="02020603050405020304" pitchFamily="18" charset="0"/>
              </a:rPr>
              <a:t>: Generalization via Declarative Instructions on 1600+ NLP Tasks</a:t>
            </a:r>
          </a:p>
          <a:p>
            <a:endParaRPr lang="en-US" sz="6626" b="1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AF097F-A9EC-14A5-3758-9286EEB17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9" b="26493"/>
          <a:stretch/>
        </p:blipFill>
        <p:spPr bwMode="auto">
          <a:xfrm>
            <a:off x="23390700" y="2193493"/>
            <a:ext cx="3491173" cy="17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85471D8-BB4F-349F-FFE5-C21D9DEB6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98194" y="1679563"/>
            <a:ext cx="2742056" cy="2742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01CFAE-1FFE-7421-40FD-2F9E5497E5ED}"/>
              </a:ext>
            </a:extLst>
          </p:cNvPr>
          <p:cNvSpPr txBox="1"/>
          <p:nvPr/>
        </p:nvSpPr>
        <p:spPr>
          <a:xfrm>
            <a:off x="595511" y="2737878"/>
            <a:ext cx="19227542" cy="122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77" dirty="0">
                <a:latin typeface="Helvetica" pitchFamily="2" charset="0"/>
              </a:rPr>
              <a:t>Yizhong Wang</a:t>
            </a:r>
            <a:r>
              <a:rPr lang="zh-CN" altLang="en-US" sz="3677" dirty="0">
                <a:latin typeface="Helvetica" pitchFamily="2" charset="0"/>
              </a:rPr>
              <a:t>*</a:t>
            </a:r>
            <a:r>
              <a:rPr lang="en-US" altLang="zh-CN" sz="3677" dirty="0">
                <a:latin typeface="Helvetica" pitchFamily="2" charset="0"/>
              </a:rPr>
              <a:t>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Swaroop Mishra</a:t>
            </a:r>
            <a:r>
              <a:rPr lang="zh-CN" altLang="en-US" sz="3677" dirty="0">
                <a:latin typeface="Helvetica" pitchFamily="2" charset="0"/>
              </a:rPr>
              <a:t>*</a:t>
            </a:r>
            <a:r>
              <a:rPr lang="en-US" altLang="zh-CN" sz="3677" dirty="0">
                <a:latin typeface="Helvetica" pitchFamily="2" charset="0"/>
              </a:rPr>
              <a:t>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Pegah Alipoormolabashi,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Yeganeh Kordi,</a:t>
            </a:r>
            <a:r>
              <a:rPr lang="zh-CN" altLang="en-US" sz="3677" dirty="0">
                <a:latin typeface="Helvetica" pitchFamily="2" charset="0"/>
              </a:rPr>
              <a:t> </a:t>
            </a:r>
            <a:endParaRPr lang="en-US" altLang="zh-CN" sz="3677" dirty="0">
              <a:latin typeface="Helvetica" pitchFamily="2" charset="0"/>
            </a:endParaRPr>
          </a:p>
          <a:p>
            <a:r>
              <a:rPr lang="en-US" altLang="zh-CN" sz="3677" dirty="0">
                <a:latin typeface="Helvetica" pitchFamily="2" charset="0"/>
              </a:rPr>
              <a:t>Chitta Baral,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Yejin Choi,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Noah A. Smith,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Hannaneh Hajishirzi,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Daniel Khashabi,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and</a:t>
            </a:r>
            <a:r>
              <a:rPr lang="zh-CN" altLang="en-US" sz="3677" dirty="0">
                <a:latin typeface="Helvetica" pitchFamily="2" charset="0"/>
              </a:rPr>
              <a:t> </a:t>
            </a:r>
            <a:r>
              <a:rPr lang="en-US" altLang="zh-CN" sz="3677" dirty="0">
                <a:latin typeface="Helvetica" pitchFamily="2" charset="0"/>
              </a:rPr>
              <a:t>others</a:t>
            </a:r>
            <a:endParaRPr lang="en-US" sz="3677" dirty="0">
              <a:latin typeface="Helvetica" pitchFamily="2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9DDEB26-D057-DD46-F458-002E6036BD29}"/>
              </a:ext>
            </a:extLst>
          </p:cNvPr>
          <p:cNvSpPr/>
          <p:nvPr/>
        </p:nvSpPr>
        <p:spPr>
          <a:xfrm>
            <a:off x="318083" y="4507585"/>
            <a:ext cx="15072072" cy="14458273"/>
          </a:xfrm>
          <a:prstGeom prst="roundRect">
            <a:avLst>
              <a:gd name="adj" fmla="val 1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42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843C7CA-8797-FF2A-A642-AA1D94F40243}"/>
              </a:ext>
            </a:extLst>
          </p:cNvPr>
          <p:cNvSpPr/>
          <p:nvPr/>
        </p:nvSpPr>
        <p:spPr>
          <a:xfrm>
            <a:off x="15680745" y="4507585"/>
            <a:ext cx="14306641" cy="14458273"/>
          </a:xfrm>
          <a:prstGeom prst="roundRect">
            <a:avLst>
              <a:gd name="adj" fmla="val 1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3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35E78D-6032-BE1A-218F-9EA4494D3D86}"/>
              </a:ext>
            </a:extLst>
          </p:cNvPr>
          <p:cNvSpPr txBox="1"/>
          <p:nvPr/>
        </p:nvSpPr>
        <p:spPr>
          <a:xfrm>
            <a:off x="5597565" y="4744349"/>
            <a:ext cx="4990984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Background</a:t>
            </a:r>
            <a:endParaRPr lang="en-US" sz="5520" b="1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5CC36D2-0EB0-210A-9F73-89BE22C13717}"/>
              </a:ext>
            </a:extLst>
          </p:cNvPr>
          <p:cNvSpPr/>
          <p:nvPr/>
        </p:nvSpPr>
        <p:spPr>
          <a:xfrm>
            <a:off x="318083" y="19418513"/>
            <a:ext cx="15072072" cy="20647372"/>
          </a:xfrm>
          <a:prstGeom prst="roundRect">
            <a:avLst>
              <a:gd name="adj" fmla="val 1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3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60D3EC-AF00-F09E-FB06-A8EFCE7ED00B}"/>
              </a:ext>
            </a:extLst>
          </p:cNvPr>
          <p:cNvSpPr txBox="1"/>
          <p:nvPr/>
        </p:nvSpPr>
        <p:spPr>
          <a:xfrm>
            <a:off x="842894" y="5897533"/>
            <a:ext cx="7253612" cy="7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739" indent="-525739">
              <a:buFont typeface="Wingdings" pitchFamily="2" charset="2"/>
              <a:buChar char="v"/>
            </a:pPr>
            <a:r>
              <a:rPr lang="en-US" altLang="zh-CN" sz="4048" dirty="0">
                <a:latin typeface="Helvetica" pitchFamily="2" charset="0"/>
                <a:cs typeface="Times New Roman" panose="02020603050405020304" pitchFamily="18" charset="0"/>
              </a:rPr>
              <a:t>Task-specific</a:t>
            </a:r>
            <a:r>
              <a:rPr lang="zh-CN" altLang="en-US" sz="4048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4048" dirty="0">
                <a:latin typeface="Helvetica" pitchFamily="2" charset="0"/>
                <a:cs typeface="Times New Roman" panose="02020603050405020304" pitchFamily="18" charset="0"/>
              </a:rPr>
              <a:t>Models</a:t>
            </a:r>
            <a:endParaRPr lang="en-US" sz="4048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502BAF85-F739-A7F4-0290-72A32125EA85}"/>
              </a:ext>
            </a:extLst>
          </p:cNvPr>
          <p:cNvGrpSpPr/>
          <p:nvPr/>
        </p:nvGrpSpPr>
        <p:grpSpPr>
          <a:xfrm>
            <a:off x="2085835" y="6470802"/>
            <a:ext cx="13359083" cy="4629326"/>
            <a:chOff x="1828802" y="7536988"/>
            <a:chExt cx="14525401" cy="503349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0C0D98C-CECC-66BB-D2EB-1943B3D124AC}"/>
                </a:ext>
              </a:extLst>
            </p:cNvPr>
            <p:cNvSpPr/>
            <p:nvPr/>
          </p:nvSpPr>
          <p:spPr>
            <a:xfrm>
              <a:off x="1828803" y="7928705"/>
              <a:ext cx="4441371" cy="1020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Question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Answering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F85ED9D-FC6C-EE91-06E4-EDA82B9B26AE}"/>
                </a:ext>
              </a:extLst>
            </p:cNvPr>
            <p:cNvSpPr/>
            <p:nvPr/>
          </p:nvSpPr>
          <p:spPr>
            <a:xfrm>
              <a:off x="1828802" y="9462373"/>
              <a:ext cx="4441371" cy="10204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Sentiment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Analysis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EE78A71-54D5-00F5-8D1D-5D9F8073898E}"/>
                </a:ext>
              </a:extLst>
            </p:cNvPr>
            <p:cNvSpPr/>
            <p:nvPr/>
          </p:nvSpPr>
          <p:spPr>
            <a:xfrm>
              <a:off x="1828804" y="11054450"/>
              <a:ext cx="4441371" cy="10204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Text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Summarization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BBC97C6-5031-217E-E9C0-618DEFD65CE9}"/>
                </a:ext>
              </a:extLst>
            </p:cNvPr>
            <p:cNvGrpSpPr/>
            <p:nvPr/>
          </p:nvGrpSpPr>
          <p:grpSpPr>
            <a:xfrm>
              <a:off x="6727375" y="7536988"/>
              <a:ext cx="9626828" cy="1803930"/>
              <a:chOff x="6727375" y="7536988"/>
              <a:chExt cx="9626828" cy="18039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51E7942-C728-CF5A-14BF-C6031C2F250A}"/>
                  </a:ext>
                </a:extLst>
              </p:cNvPr>
              <p:cNvGrpSpPr/>
              <p:nvPr/>
            </p:nvGrpSpPr>
            <p:grpSpPr>
              <a:xfrm>
                <a:off x="8089636" y="7536988"/>
                <a:ext cx="1968763" cy="1803930"/>
                <a:chOff x="8089636" y="7536988"/>
                <a:chExt cx="1968763" cy="1803930"/>
              </a:xfrm>
            </p:grpSpPr>
            <p:pic>
              <p:nvPicPr>
                <p:cNvPr id="42" name="Graphic 41" descr="Box with solid fill">
                  <a:extLst>
                    <a:ext uri="{FF2B5EF4-FFF2-40B4-BE49-F238E27FC236}">
                      <a16:creationId xmlns:a16="http://schemas.microsoft.com/office/drawing/2014/main" id="{81927189-9EA3-EF8C-F02B-1049C8060A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636" y="7536988"/>
                  <a:ext cx="1968763" cy="1803930"/>
                </a:xfrm>
                <a:prstGeom prst="rect">
                  <a:avLst/>
                </a:prstGeom>
              </p:spPr>
            </p:pic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EAD7ED-DE77-32E1-4961-039731D925D0}"/>
                    </a:ext>
                  </a:extLst>
                </p:cNvPr>
                <p:cNvSpPr txBox="1"/>
                <p:nvPr/>
              </p:nvSpPr>
              <p:spPr>
                <a:xfrm>
                  <a:off x="8438602" y="8462459"/>
                  <a:ext cx="509292" cy="469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7" b="1" dirty="0">
                      <a:solidFill>
                        <a:schemeClr val="bg1">
                          <a:lumMod val="95000"/>
                        </a:schemeClr>
                      </a:solidFill>
                      <a:latin typeface="Helvetica" pitchFamily="2" charset="0"/>
                    </a:rPr>
                    <a:t>AI</a:t>
                  </a:r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59532A7-F02D-891C-F3F9-820F6A135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375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B27F4D6-EDCA-08D0-C42D-1412EFC3E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8399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4C7386-2162-B2A4-8EF4-7F1436FBEC98}"/>
                  </a:ext>
                </a:extLst>
              </p:cNvPr>
              <p:cNvSpPr txBox="1"/>
              <p:nvPr/>
            </p:nvSpPr>
            <p:spPr>
              <a:xfrm>
                <a:off x="11412555" y="8075211"/>
                <a:ext cx="4941648" cy="63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Helvetica" pitchFamily="2" charset="0"/>
                  </a:rPr>
                  <a:t>“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the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answer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is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2022.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”</a:t>
                </a:r>
                <a:endParaRPr lang="en-US" sz="3200" dirty="0">
                  <a:latin typeface="Helvetica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11257D-4F65-D254-9070-12D6C9C7579A}"/>
                </a:ext>
              </a:extLst>
            </p:cNvPr>
            <p:cNvGrpSpPr/>
            <p:nvPr/>
          </p:nvGrpSpPr>
          <p:grpSpPr>
            <a:xfrm>
              <a:off x="6702813" y="9144651"/>
              <a:ext cx="9020487" cy="1803930"/>
              <a:chOff x="6727375" y="7536988"/>
              <a:chExt cx="9020487" cy="1803930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92907135-5C68-0EB6-1678-D87DEBAE3862}"/>
                  </a:ext>
                </a:extLst>
              </p:cNvPr>
              <p:cNvGrpSpPr/>
              <p:nvPr/>
            </p:nvGrpSpPr>
            <p:grpSpPr>
              <a:xfrm>
                <a:off x="8089636" y="7536988"/>
                <a:ext cx="1968763" cy="1803930"/>
                <a:chOff x="8089636" y="7536988"/>
                <a:chExt cx="1968763" cy="1803930"/>
              </a:xfrm>
            </p:grpSpPr>
            <p:pic>
              <p:nvPicPr>
                <p:cNvPr id="57" name="Graphic 56" descr="Box with solid fill">
                  <a:extLst>
                    <a:ext uri="{FF2B5EF4-FFF2-40B4-BE49-F238E27FC236}">
                      <a16:creationId xmlns:a16="http://schemas.microsoft.com/office/drawing/2014/main" id="{F9C9D20C-64BB-9C3C-C40B-BC26EB6EC0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636" y="7536988"/>
                  <a:ext cx="1968763" cy="1803930"/>
                </a:xfrm>
                <a:prstGeom prst="rect">
                  <a:avLst/>
                </a:prstGeom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15E425E-E413-CE24-5E2B-6D46BC6874CC}"/>
                    </a:ext>
                  </a:extLst>
                </p:cNvPr>
                <p:cNvSpPr txBox="1"/>
                <p:nvPr/>
              </p:nvSpPr>
              <p:spPr>
                <a:xfrm>
                  <a:off x="8438602" y="8462459"/>
                  <a:ext cx="509292" cy="469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7" b="1" dirty="0">
                      <a:solidFill>
                        <a:schemeClr val="bg1">
                          <a:lumMod val="95000"/>
                        </a:schemeClr>
                      </a:solidFill>
                      <a:latin typeface="Helvetica" pitchFamily="2" charset="0"/>
                    </a:rPr>
                    <a:t>AI</a:t>
                  </a:r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1073CBC-AE40-FF2F-5672-D0A70D480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375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085C16F-819E-7E20-50EB-3885159CC8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8399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A5F176A-AC10-9C89-50AC-D8E0652F9E67}"/>
                  </a:ext>
                </a:extLst>
              </p:cNvPr>
              <p:cNvSpPr txBox="1"/>
              <p:nvPr/>
            </p:nvSpPr>
            <p:spPr>
              <a:xfrm>
                <a:off x="11437117" y="8061476"/>
                <a:ext cx="4310745" cy="63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Helvetica" pitchFamily="2" charset="0"/>
                  </a:rPr>
                  <a:t>“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positive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”</a:t>
                </a:r>
                <a:endParaRPr lang="en-US" sz="3200" dirty="0">
                  <a:latin typeface="Helvetica" pitchFamily="2" charset="0"/>
                </a:endParaRP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F6D9D1F-15FA-3667-2B3A-2E0C5CA4E9C7}"/>
                </a:ext>
              </a:extLst>
            </p:cNvPr>
            <p:cNvGrpSpPr/>
            <p:nvPr/>
          </p:nvGrpSpPr>
          <p:grpSpPr>
            <a:xfrm>
              <a:off x="6702812" y="10766550"/>
              <a:ext cx="9020488" cy="1803930"/>
              <a:chOff x="6727375" y="7536988"/>
              <a:chExt cx="9020488" cy="180393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6A5357-AA33-C672-E8AE-75B5B36849AA}"/>
                  </a:ext>
                </a:extLst>
              </p:cNvPr>
              <p:cNvGrpSpPr/>
              <p:nvPr/>
            </p:nvGrpSpPr>
            <p:grpSpPr>
              <a:xfrm>
                <a:off x="8089636" y="7536988"/>
                <a:ext cx="1968763" cy="1803930"/>
                <a:chOff x="8089636" y="7536988"/>
                <a:chExt cx="1968763" cy="1803930"/>
              </a:xfrm>
            </p:grpSpPr>
            <p:pic>
              <p:nvPicPr>
                <p:cNvPr id="64" name="Graphic 63" descr="Box with solid fill">
                  <a:extLst>
                    <a:ext uri="{FF2B5EF4-FFF2-40B4-BE49-F238E27FC236}">
                      <a16:creationId xmlns:a16="http://schemas.microsoft.com/office/drawing/2014/main" id="{2310A468-8F0C-567C-8199-1776D62110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89636" y="7536988"/>
                  <a:ext cx="1968763" cy="1803930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EF8321C-064D-786B-2B8F-29E3151B7AC7}"/>
                    </a:ext>
                  </a:extLst>
                </p:cNvPr>
                <p:cNvSpPr txBox="1"/>
                <p:nvPr/>
              </p:nvSpPr>
              <p:spPr>
                <a:xfrm>
                  <a:off x="8438602" y="8462459"/>
                  <a:ext cx="509292" cy="4696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07" b="1" dirty="0">
                      <a:solidFill>
                        <a:schemeClr val="bg1">
                          <a:lumMod val="95000"/>
                        </a:schemeClr>
                      </a:solidFill>
                      <a:latin typeface="Helvetica" pitchFamily="2" charset="0"/>
                    </a:rPr>
                    <a:t>AI</a:t>
                  </a:r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136CC3E-5DCF-D57F-945F-792424EEE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375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D720A1B-5996-E11C-2BF8-4FF2D808D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58399" y="8398800"/>
                <a:ext cx="1162592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2DFB5C5-3D00-D3E1-A550-1A67EA53EFF9}"/>
                  </a:ext>
                </a:extLst>
              </p:cNvPr>
              <p:cNvSpPr txBox="1"/>
              <p:nvPr/>
            </p:nvSpPr>
            <p:spPr>
              <a:xfrm>
                <a:off x="11437118" y="8134638"/>
                <a:ext cx="4310745" cy="635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latin typeface="Helvetica" pitchFamily="2" charset="0"/>
                  </a:rPr>
                  <a:t>“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the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article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tells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…</a:t>
                </a:r>
                <a:r>
                  <a:rPr lang="zh-CN" altLang="en-US" sz="3200" dirty="0">
                    <a:latin typeface="Helvetica" pitchFamily="2" charset="0"/>
                  </a:rPr>
                  <a:t> </a:t>
                </a:r>
                <a:r>
                  <a:rPr lang="en-US" altLang="zh-CN" sz="3200" dirty="0">
                    <a:latin typeface="Helvetica" pitchFamily="2" charset="0"/>
                  </a:rPr>
                  <a:t>”</a:t>
                </a:r>
                <a:endParaRPr lang="en-US" sz="3200" dirty="0">
                  <a:latin typeface="Helvetica" pitchFamily="2" charset="0"/>
                </a:endParaRP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4097138-1096-6925-482D-097B9A2B050A}"/>
              </a:ext>
            </a:extLst>
          </p:cNvPr>
          <p:cNvSpPr txBox="1"/>
          <p:nvPr/>
        </p:nvSpPr>
        <p:spPr>
          <a:xfrm>
            <a:off x="839445" y="11081590"/>
            <a:ext cx="7253612" cy="7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5739" indent="-525739">
              <a:buFont typeface="Wingdings" pitchFamily="2" charset="2"/>
              <a:buChar char="v"/>
            </a:pPr>
            <a:r>
              <a:rPr lang="en-US" altLang="zh-CN" sz="4048" dirty="0">
                <a:latin typeface="Helvetica" pitchFamily="2" charset="0"/>
                <a:cs typeface="Times New Roman" panose="02020603050405020304" pitchFamily="18" charset="0"/>
              </a:rPr>
              <a:t>General-purpose</a:t>
            </a:r>
            <a:r>
              <a:rPr lang="zh-CN" altLang="en-US" sz="4048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4048" dirty="0">
                <a:latin typeface="Helvetica" pitchFamily="2" charset="0"/>
                <a:cs typeface="Times New Roman" panose="02020603050405020304" pitchFamily="18" charset="0"/>
              </a:rPr>
              <a:t>Model</a:t>
            </a:r>
            <a:endParaRPr lang="en-US" sz="4048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ED9D4A-66AA-2263-9282-8581F42DCFBB}"/>
              </a:ext>
            </a:extLst>
          </p:cNvPr>
          <p:cNvGrpSpPr/>
          <p:nvPr/>
        </p:nvGrpSpPr>
        <p:grpSpPr>
          <a:xfrm>
            <a:off x="2097004" y="12131797"/>
            <a:ext cx="12869241" cy="4530203"/>
            <a:chOff x="1871452" y="13683298"/>
            <a:chExt cx="13992794" cy="4925714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768BBE93-BF9A-A371-1679-CDEF6C9FF4AF}"/>
                </a:ext>
              </a:extLst>
            </p:cNvPr>
            <p:cNvSpPr/>
            <p:nvPr/>
          </p:nvSpPr>
          <p:spPr>
            <a:xfrm>
              <a:off x="1871453" y="13683298"/>
              <a:ext cx="4441371" cy="1020496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Question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Answering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0443B80-94F3-1BD2-2F8A-2A5C25754158}"/>
                </a:ext>
              </a:extLst>
            </p:cNvPr>
            <p:cNvSpPr/>
            <p:nvPr/>
          </p:nvSpPr>
          <p:spPr>
            <a:xfrm>
              <a:off x="1871452" y="14975891"/>
              <a:ext cx="4441371" cy="102049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Sentiment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Analysis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6A3F2289-799F-6D39-5373-21241447C6BA}"/>
                </a:ext>
              </a:extLst>
            </p:cNvPr>
            <p:cNvSpPr/>
            <p:nvPr/>
          </p:nvSpPr>
          <p:spPr>
            <a:xfrm>
              <a:off x="1871454" y="16267762"/>
              <a:ext cx="4441371" cy="102049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Text</a:t>
              </a:r>
              <a:r>
                <a:rPr lang="zh-CN" altLang="en-US" sz="2942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942" dirty="0">
                  <a:solidFill>
                    <a:schemeClr val="tx1"/>
                  </a:solidFill>
                  <a:latin typeface="Helvetica" pitchFamily="2" charset="0"/>
                </a:rPr>
                <a:t>Summarization</a:t>
              </a:r>
              <a:endParaRPr lang="en-US" sz="2942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9A77F91-B4AF-6C49-FE7D-DA0C57DA4749}"/>
                </a:ext>
              </a:extLst>
            </p:cNvPr>
            <p:cNvCxnSpPr>
              <a:cxnSpLocks/>
            </p:cNvCxnSpPr>
            <p:nvPr/>
          </p:nvCxnSpPr>
          <p:spPr>
            <a:xfrm>
              <a:off x="6770025" y="14153393"/>
              <a:ext cx="7271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19A6091F-1EDC-DCF2-06CE-9D493DED9B13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545" y="14153393"/>
              <a:ext cx="7140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20F5327-FA22-6B19-A1BE-D69E869C01C7}"/>
                </a:ext>
              </a:extLst>
            </p:cNvPr>
            <p:cNvSpPr txBox="1"/>
            <p:nvPr/>
          </p:nvSpPr>
          <p:spPr>
            <a:xfrm>
              <a:off x="11343317" y="13863720"/>
              <a:ext cx="4520929" cy="635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Helvetica" pitchFamily="2" charset="0"/>
                </a:rPr>
                <a:t>“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the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answer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is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2022.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”</a:t>
              </a:r>
              <a:endParaRPr lang="en-US" sz="3200" dirty="0">
                <a:latin typeface="Helvetica" pitchFamily="2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33BE1B-BDDB-9366-5A3C-2198CC502B9F}"/>
                </a:ext>
              </a:extLst>
            </p:cNvPr>
            <p:cNvGrpSpPr/>
            <p:nvPr/>
          </p:nvGrpSpPr>
          <p:grpSpPr>
            <a:xfrm>
              <a:off x="8132286" y="14637820"/>
              <a:ext cx="1968763" cy="1803930"/>
              <a:chOff x="8089636" y="7362819"/>
              <a:chExt cx="1968763" cy="1803930"/>
            </a:xfrm>
          </p:grpSpPr>
          <p:pic>
            <p:nvPicPr>
              <p:cNvPr id="82" name="Graphic 81" descr="Box with solid fill">
                <a:extLst>
                  <a:ext uri="{FF2B5EF4-FFF2-40B4-BE49-F238E27FC236}">
                    <a16:creationId xmlns:a16="http://schemas.microsoft.com/office/drawing/2014/main" id="{995A56C1-526D-2684-040F-653D6AA95D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089636" y="7362819"/>
                <a:ext cx="1968763" cy="1803930"/>
              </a:xfrm>
              <a:prstGeom prst="rect">
                <a:avLst/>
              </a:prstGeom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9DC7682-1C20-7422-3D93-EE90E4B6D1FE}"/>
                  </a:ext>
                </a:extLst>
              </p:cNvPr>
              <p:cNvSpPr txBox="1"/>
              <p:nvPr/>
            </p:nvSpPr>
            <p:spPr>
              <a:xfrm>
                <a:off x="8438602" y="8317314"/>
                <a:ext cx="509292" cy="4696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7" b="1" dirty="0">
                    <a:solidFill>
                      <a:schemeClr val="bg1">
                        <a:lumMod val="95000"/>
                      </a:schemeClr>
                    </a:solidFill>
                    <a:latin typeface="Helvetica" pitchFamily="2" charset="0"/>
                  </a:rPr>
                  <a:t>AI</a:t>
                </a:r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7EFA7A5-1ACC-77CC-0925-23332B1E212D}"/>
                </a:ext>
              </a:extLst>
            </p:cNvPr>
            <p:cNvCxnSpPr>
              <a:cxnSpLocks/>
            </p:cNvCxnSpPr>
            <p:nvPr/>
          </p:nvCxnSpPr>
          <p:spPr>
            <a:xfrm>
              <a:off x="6770025" y="15499632"/>
              <a:ext cx="13622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8EFB3AE-39A0-5E58-0CDA-CA6FE06F842D}"/>
                </a:ext>
              </a:extLst>
            </p:cNvPr>
            <p:cNvCxnSpPr>
              <a:cxnSpLocks/>
            </p:cNvCxnSpPr>
            <p:nvPr/>
          </p:nvCxnSpPr>
          <p:spPr>
            <a:xfrm>
              <a:off x="10101049" y="15499632"/>
              <a:ext cx="116259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56412D0-73CC-B34C-F2CE-AEB7DD0AA051}"/>
                </a:ext>
              </a:extLst>
            </p:cNvPr>
            <p:cNvSpPr txBox="1"/>
            <p:nvPr/>
          </p:nvSpPr>
          <p:spPr>
            <a:xfrm>
              <a:off x="11343318" y="15209953"/>
              <a:ext cx="4310745" cy="635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Helvetica" pitchFamily="2" charset="0"/>
                </a:rPr>
                <a:t>“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positive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”</a:t>
              </a:r>
              <a:endParaRPr lang="en-US" sz="3200" dirty="0">
                <a:latin typeface="Helvetica" pitchFamily="2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01971E2-4B7E-360F-E058-C55F89EEAF92}"/>
                </a:ext>
              </a:extLst>
            </p:cNvPr>
            <p:cNvCxnSpPr>
              <a:cxnSpLocks/>
            </p:cNvCxnSpPr>
            <p:nvPr/>
          </p:nvCxnSpPr>
          <p:spPr>
            <a:xfrm>
              <a:off x="6770024" y="16821325"/>
              <a:ext cx="72716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ACDEA89-2F79-E096-12BF-571E20C4310F}"/>
                </a:ext>
              </a:extLst>
            </p:cNvPr>
            <p:cNvCxnSpPr>
              <a:cxnSpLocks/>
            </p:cNvCxnSpPr>
            <p:nvPr/>
          </p:nvCxnSpPr>
          <p:spPr>
            <a:xfrm>
              <a:off x="10549545" y="16821325"/>
              <a:ext cx="71409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458F10-3732-8E67-7B0A-82D7FABDA64F}"/>
                </a:ext>
              </a:extLst>
            </p:cNvPr>
            <p:cNvSpPr txBox="1"/>
            <p:nvPr/>
          </p:nvSpPr>
          <p:spPr>
            <a:xfrm>
              <a:off x="11343318" y="16531650"/>
              <a:ext cx="4310745" cy="635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Helvetica" pitchFamily="2" charset="0"/>
                </a:rPr>
                <a:t>“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the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article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tells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…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”</a:t>
              </a:r>
              <a:endParaRPr lang="en-US" sz="3200" dirty="0">
                <a:latin typeface="Helvetica" pitchFamily="2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66E7A24-9AD8-33B3-A187-8D7DBB37E9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97191" y="14119329"/>
              <a:ext cx="9730" cy="2740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F26C591E-334F-5B25-1B4D-DBE3D537FBC0}"/>
                </a:ext>
              </a:extLst>
            </p:cNvPr>
            <p:cNvSpPr/>
            <p:nvPr/>
          </p:nvSpPr>
          <p:spPr>
            <a:xfrm>
              <a:off x="1871452" y="17588516"/>
              <a:ext cx="4441371" cy="10204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578" dirty="0">
                  <a:solidFill>
                    <a:schemeClr val="tx1"/>
                  </a:solidFill>
                  <a:latin typeface="Helvetica" pitchFamily="2" charset="0"/>
                </a:rPr>
                <a:t>Dialogue</a:t>
              </a:r>
              <a:r>
                <a:rPr lang="zh-CN" altLang="en-US" sz="2578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578" dirty="0">
                  <a:solidFill>
                    <a:schemeClr val="tx1"/>
                  </a:solidFill>
                  <a:latin typeface="Helvetica" pitchFamily="2" charset="0"/>
                </a:rPr>
                <a:t>Act</a:t>
              </a:r>
              <a:r>
                <a:rPr lang="zh-CN" altLang="en-US" sz="2578" dirty="0">
                  <a:solidFill>
                    <a:schemeClr val="tx1"/>
                  </a:solidFill>
                  <a:latin typeface="Helvetica" pitchFamily="2" charset="0"/>
                </a:rPr>
                <a:t> </a:t>
              </a:r>
              <a:r>
                <a:rPr lang="en-US" altLang="zh-CN" sz="2578" dirty="0">
                  <a:solidFill>
                    <a:schemeClr val="tx1"/>
                  </a:solidFill>
                  <a:latin typeface="Helvetica" pitchFamily="2" charset="0"/>
                </a:rPr>
                <a:t>Recognition</a:t>
              </a:r>
              <a:endParaRPr lang="en-US" sz="2578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8CC6706-7154-BD33-53D2-C330906FFAC8}"/>
                </a:ext>
              </a:extLst>
            </p:cNvPr>
            <p:cNvCxnSpPr>
              <a:cxnSpLocks/>
            </p:cNvCxnSpPr>
            <p:nvPr/>
          </p:nvCxnSpPr>
          <p:spPr>
            <a:xfrm>
              <a:off x="6839693" y="18048600"/>
              <a:ext cx="186321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BEC2C32-CAF4-14FF-34FA-4C0FC18A1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6485" y="16332084"/>
              <a:ext cx="15072" cy="17609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8AFBA33-C491-A001-C815-D1923A424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3491" y="16390101"/>
              <a:ext cx="0" cy="170291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E9D3D1E-8A88-4F60-0CF0-79BCB1A31CD7}"/>
                </a:ext>
              </a:extLst>
            </p:cNvPr>
            <p:cNvCxnSpPr>
              <a:cxnSpLocks/>
            </p:cNvCxnSpPr>
            <p:nvPr/>
          </p:nvCxnSpPr>
          <p:spPr>
            <a:xfrm>
              <a:off x="9493491" y="18057176"/>
              <a:ext cx="174558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436CD32-2A79-D1F5-14DA-7262014FC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1581" y="14119329"/>
              <a:ext cx="0" cy="27404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B26EAFE-8236-537D-6268-408C741B811B}"/>
                </a:ext>
              </a:extLst>
            </p:cNvPr>
            <p:cNvSpPr txBox="1"/>
            <p:nvPr/>
          </p:nvSpPr>
          <p:spPr>
            <a:xfrm>
              <a:off x="11343318" y="17775110"/>
              <a:ext cx="4310745" cy="635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Helvetica" pitchFamily="2" charset="0"/>
                </a:rPr>
                <a:t>“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order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pizza</a:t>
              </a:r>
              <a:r>
                <a:rPr lang="zh-CN" altLang="en-US" sz="3200" dirty="0">
                  <a:latin typeface="Helvetica" pitchFamily="2" charset="0"/>
                </a:rPr>
                <a:t> </a:t>
              </a:r>
              <a:r>
                <a:rPr lang="en-US" altLang="zh-CN" sz="3200" dirty="0">
                  <a:latin typeface="Helvetica" pitchFamily="2" charset="0"/>
                </a:rPr>
                <a:t>”</a:t>
              </a:r>
              <a:endParaRPr lang="en-US" sz="3200" dirty="0">
                <a:latin typeface="Helvetica" pitchFamily="2" charset="0"/>
              </a:endParaRPr>
            </a:p>
          </p:txBody>
        </p: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EA0F74-ADE7-9E51-A871-E1A179BC4A25}"/>
              </a:ext>
            </a:extLst>
          </p:cNvPr>
          <p:cNvSpPr/>
          <p:nvPr/>
        </p:nvSpPr>
        <p:spPr>
          <a:xfrm>
            <a:off x="763167" y="17216500"/>
            <a:ext cx="14203075" cy="135141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Large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pretrained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language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models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can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solve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various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types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of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tasks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by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following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in-context</a:t>
            </a:r>
            <a:r>
              <a:rPr lang="zh-CN" altLang="en-US" sz="4048" i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4048" i="1" dirty="0">
                <a:solidFill>
                  <a:schemeClr val="tx1"/>
                </a:solidFill>
                <a:latin typeface="Helvetica" pitchFamily="2" charset="0"/>
              </a:rPr>
              <a:t>instructions.</a:t>
            </a:r>
            <a:endParaRPr lang="en-US" sz="4048" i="1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1267CED-601D-4AF4-F2DF-1C2ACB466DF3}"/>
              </a:ext>
            </a:extLst>
          </p:cNvPr>
          <p:cNvSpPr txBox="1"/>
          <p:nvPr/>
        </p:nvSpPr>
        <p:spPr>
          <a:xfrm>
            <a:off x="1997883" y="19667782"/>
            <a:ext cx="1177025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Super-Natural</a:t>
            </a:r>
            <a:r>
              <a:rPr lang="zh-CN" altLang="en-US" sz="5520" b="1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Instructions</a:t>
            </a:r>
            <a:endParaRPr lang="en-US" sz="5520" b="1" baseline="-25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5BE6578-D366-295A-4882-52A0E0DEE341}"/>
              </a:ext>
            </a:extLst>
          </p:cNvPr>
          <p:cNvSpPr txBox="1"/>
          <p:nvPr/>
        </p:nvSpPr>
        <p:spPr>
          <a:xfrm>
            <a:off x="763167" y="20868952"/>
            <a:ext cx="14203078" cy="1394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48" i="1" dirty="0">
                <a:latin typeface="Helvetica" pitchFamily="2" charset="0"/>
              </a:rPr>
              <a:t>We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collected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sz="4048" i="1" dirty="0">
                <a:latin typeface="Helvetica" pitchFamily="2" charset="0"/>
              </a:rPr>
              <a:t>a </a:t>
            </a:r>
            <a:r>
              <a:rPr lang="en-US" altLang="zh-CN" sz="4048" i="1" dirty="0">
                <a:latin typeface="Helvetica" pitchFamily="2" charset="0"/>
              </a:rPr>
              <a:t>diverse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set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sz="4048" i="1" dirty="0">
                <a:latin typeface="Helvetica" pitchFamily="2" charset="0"/>
              </a:rPr>
              <a:t>of </a:t>
            </a:r>
            <a:r>
              <a:rPr lang="en-US" sz="4413" b="1" i="1" dirty="0">
                <a:latin typeface="Helvetica" pitchFamily="2" charset="0"/>
              </a:rPr>
              <a:t>1</a:t>
            </a:r>
            <a:r>
              <a:rPr lang="en-US" altLang="zh-CN" sz="4413" b="1" i="1" dirty="0">
                <a:latin typeface="Helvetica" pitchFamily="2" charset="0"/>
              </a:rPr>
              <a:t>,</a:t>
            </a:r>
            <a:r>
              <a:rPr lang="en-US" sz="4413" b="1" i="1" dirty="0">
                <a:latin typeface="Helvetica" pitchFamily="2" charset="0"/>
              </a:rPr>
              <a:t>6</a:t>
            </a:r>
            <a:r>
              <a:rPr lang="en-US" altLang="zh-CN" sz="4413" b="1" i="1" dirty="0">
                <a:latin typeface="Helvetica" pitchFamily="2" charset="0"/>
              </a:rPr>
              <a:t>16</a:t>
            </a:r>
            <a:r>
              <a:rPr 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NLP</a:t>
            </a:r>
            <a:r>
              <a:rPr lang="en-US" sz="4048" i="1" dirty="0">
                <a:latin typeface="Helvetica" pitchFamily="2" charset="0"/>
              </a:rPr>
              <a:t> tasks and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annotated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sz="4048" i="1" dirty="0">
                <a:latin typeface="Helvetica" pitchFamily="2" charset="0"/>
              </a:rPr>
              <a:t> their </a:t>
            </a:r>
            <a:r>
              <a:rPr lang="en-US" altLang="zh-CN" sz="4048" i="1" dirty="0">
                <a:latin typeface="Helvetica" pitchFamily="2" charset="0"/>
              </a:rPr>
              <a:t>natural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sz="4048" i="1" dirty="0">
                <a:latin typeface="Helvetica" pitchFamily="2" charset="0"/>
              </a:rPr>
              <a:t>language </a:t>
            </a:r>
            <a:r>
              <a:rPr lang="en-US" sz="4048" b="1" i="1" dirty="0">
                <a:latin typeface="Helvetica" pitchFamily="2" charset="0"/>
              </a:rPr>
              <a:t>instruction</a:t>
            </a:r>
            <a:r>
              <a:rPr lang="en-US" altLang="zh-CN" sz="4048" b="1" i="1" dirty="0">
                <a:latin typeface="Helvetica" pitchFamily="2" charset="0"/>
              </a:rPr>
              <a:t>s</a:t>
            </a:r>
            <a:r>
              <a:rPr lang="en-US" altLang="zh-CN" sz="4048" i="1" dirty="0">
                <a:latin typeface="Helvetica" pitchFamily="2" charset="0"/>
              </a:rPr>
              <a:t>.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(see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example</a:t>
            </a:r>
            <a:r>
              <a:rPr lang="zh-CN" altLang="en-US" sz="4048" i="1" dirty="0">
                <a:latin typeface="Helvetica" pitchFamily="2" charset="0"/>
              </a:rPr>
              <a:t>       </a:t>
            </a:r>
            <a:r>
              <a:rPr lang="en-US" altLang="zh-CN" sz="4048" i="1" dirty="0">
                <a:latin typeface="Helvetica" pitchFamily="2" charset="0"/>
              </a:rPr>
              <a:t>)</a:t>
            </a:r>
            <a:endParaRPr lang="en-US" sz="4048" i="1" dirty="0">
              <a:latin typeface="Helvetica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572618F-FF67-06B4-B91C-BF180B741B00}"/>
              </a:ext>
            </a:extLst>
          </p:cNvPr>
          <p:cNvSpPr txBox="1"/>
          <p:nvPr/>
        </p:nvSpPr>
        <p:spPr>
          <a:xfrm>
            <a:off x="991058" y="22788396"/>
            <a:ext cx="14203078" cy="468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39" indent="-525739">
              <a:spcBef>
                <a:spcPts val="553"/>
              </a:spcBef>
              <a:buFont typeface="Wingdings" pitchFamily="2" charset="2"/>
              <a:buChar char="v"/>
            </a:pPr>
            <a:r>
              <a:rPr lang="en-US" altLang="zh-CN" sz="4048" b="1" dirty="0">
                <a:latin typeface="Helvetica" pitchFamily="2" charset="0"/>
              </a:rPr>
              <a:t>How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are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they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collected?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endParaRPr lang="en-US" altLang="zh-CN" sz="4048" b="1" dirty="0">
              <a:latin typeface="Helvetica" pitchFamily="2" charset="0"/>
            </a:endParaRP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Data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was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contributed by 88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NLP practitioners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from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the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community.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Instructions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were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carefully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written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by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these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contributors and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then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reviewed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by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experts.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Multiple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iterations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of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editing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and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review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were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done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via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GitHub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to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ensure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quality.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40E406-C262-9FC5-CBFE-6550B92320C7}"/>
              </a:ext>
            </a:extLst>
          </p:cNvPr>
          <p:cNvSpPr txBox="1"/>
          <p:nvPr/>
        </p:nvSpPr>
        <p:spPr>
          <a:xfrm>
            <a:off x="16780289" y="4540546"/>
            <a:ext cx="11770252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Instructing</a:t>
            </a:r>
            <a:r>
              <a:rPr lang="zh-CN" altLang="en-US" sz="5520" b="1" dirty="0">
                <a:latin typeface="Helvetica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Example</a:t>
            </a:r>
            <a:endParaRPr lang="en-US" sz="5520" b="1" baseline="-25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217" name="Rounded Rectangle 216">
            <a:extLst>
              <a:ext uri="{FF2B5EF4-FFF2-40B4-BE49-F238E27FC236}">
                <a16:creationId xmlns:a16="http://schemas.microsoft.com/office/drawing/2014/main" id="{914F0489-AD33-31A5-3ED2-8E3980E8D54B}"/>
              </a:ext>
            </a:extLst>
          </p:cNvPr>
          <p:cNvSpPr/>
          <p:nvPr/>
        </p:nvSpPr>
        <p:spPr>
          <a:xfrm>
            <a:off x="15635483" y="19418513"/>
            <a:ext cx="14319353" cy="23061746"/>
          </a:xfrm>
          <a:prstGeom prst="roundRect">
            <a:avLst>
              <a:gd name="adj" fmla="val 152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3">
              <a:latin typeface="Helvetica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4FCAC38-C3BE-376B-66D0-DC38431E3699}"/>
              </a:ext>
            </a:extLst>
          </p:cNvPr>
          <p:cNvSpPr txBox="1"/>
          <p:nvPr/>
        </p:nvSpPr>
        <p:spPr>
          <a:xfrm>
            <a:off x="20709820" y="19667782"/>
            <a:ext cx="4170678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520" b="1" dirty="0">
                <a:latin typeface="Helvetica" pitchFamily="2" charset="0"/>
                <a:cs typeface="Times New Roman" panose="02020603050405020304" pitchFamily="18" charset="0"/>
              </a:rPr>
              <a:t>Tk-Instruct</a:t>
            </a:r>
            <a:endParaRPr lang="en-US" sz="5520" baseline="-25000" dirty="0">
              <a:latin typeface="Helvetica" pitchFamily="2" charset="0"/>
              <a:cs typeface="Times New Roman" panose="02020603050405020304" pitchFamily="18" charset="0"/>
            </a:endParaRPr>
          </a:p>
        </p:txBody>
      </p:sp>
      <p:pic>
        <p:nvPicPr>
          <p:cNvPr id="1046" name="Graphic 1045" descr="Right pointing backhand index outline">
            <a:extLst>
              <a:ext uri="{FF2B5EF4-FFF2-40B4-BE49-F238E27FC236}">
                <a16:creationId xmlns:a16="http://schemas.microsoft.com/office/drawing/2014/main" id="{815365FF-54E1-5D7E-4E3C-3E42AE13C6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9359392">
            <a:off x="13150570" y="21404389"/>
            <a:ext cx="840979" cy="840979"/>
          </a:xfrm>
          <a:prstGeom prst="rect">
            <a:avLst/>
          </a:prstGeom>
        </p:spPr>
      </p:pic>
      <p:sp>
        <p:nvSpPr>
          <p:cNvPr id="225" name="TextBox 224">
            <a:extLst>
              <a:ext uri="{FF2B5EF4-FFF2-40B4-BE49-F238E27FC236}">
                <a16:creationId xmlns:a16="http://schemas.microsoft.com/office/drawing/2014/main" id="{77A94D07-D3E4-9A35-14A3-9026946449E4}"/>
              </a:ext>
            </a:extLst>
          </p:cNvPr>
          <p:cNvSpPr txBox="1"/>
          <p:nvPr/>
        </p:nvSpPr>
        <p:spPr>
          <a:xfrm>
            <a:off x="991058" y="27792337"/>
            <a:ext cx="14203078" cy="211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39" indent="-525739">
              <a:buFont typeface="Wingdings" pitchFamily="2" charset="2"/>
              <a:buChar char="v"/>
            </a:pPr>
            <a:r>
              <a:rPr lang="en-US" altLang="zh-CN" sz="4048" b="1" dirty="0">
                <a:latin typeface="Helvetica" pitchFamily="2" charset="0"/>
              </a:rPr>
              <a:t>Why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is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this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dataset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unique?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Instructions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declarative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and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informative!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Diversity: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76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broad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categories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(see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comparison</a:t>
            </a:r>
            <a:r>
              <a:rPr lang="zh-CN" altLang="en-US" sz="4048" dirty="0">
                <a:latin typeface="Helvetica" pitchFamily="2" charset="0"/>
              </a:rPr>
              <a:t>       </a:t>
            </a:r>
            <a:r>
              <a:rPr lang="en-US" altLang="zh-CN" sz="4048" dirty="0">
                <a:latin typeface="Helvetica" pitchFamily="2" charset="0"/>
              </a:rPr>
              <a:t>)</a:t>
            </a:r>
          </a:p>
        </p:txBody>
      </p:sp>
      <p:pic>
        <p:nvPicPr>
          <p:cNvPr id="236" name="Graphic 235" descr="Right pointing backhand index outline">
            <a:extLst>
              <a:ext uri="{FF2B5EF4-FFF2-40B4-BE49-F238E27FC236}">
                <a16:creationId xmlns:a16="http://schemas.microsoft.com/office/drawing/2014/main" id="{84DFE24A-FF7D-3B98-63A9-8EF03A3092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7471099">
            <a:off x="12747184" y="29088838"/>
            <a:ext cx="840979" cy="840979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358F074F-799F-D7F0-AE87-C0B0E94653E2}"/>
              </a:ext>
            </a:extLst>
          </p:cNvPr>
          <p:cNvSpPr txBox="1"/>
          <p:nvPr/>
        </p:nvSpPr>
        <p:spPr>
          <a:xfrm>
            <a:off x="15949290" y="20862908"/>
            <a:ext cx="13816725" cy="13381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48" i="1" dirty="0">
                <a:latin typeface="Helvetica" pitchFamily="2" charset="0"/>
              </a:rPr>
              <a:t>Instruction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tuning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of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T5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model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(11B)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on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our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data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enables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better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generalization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to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unseen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tasks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than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GPT3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(175B</a:t>
            </a:r>
            <a:r>
              <a:rPr lang="zh-CN" altLang="en-US" sz="4048" i="1" dirty="0">
                <a:latin typeface="Helvetica" pitchFamily="2" charset="0"/>
              </a:rPr>
              <a:t> </a:t>
            </a:r>
            <a:r>
              <a:rPr lang="en-US" altLang="zh-CN" sz="4048" i="1" dirty="0">
                <a:latin typeface="Helvetica" pitchFamily="2" charset="0"/>
              </a:rPr>
              <a:t>).</a:t>
            </a:r>
            <a:endParaRPr lang="en-US" sz="4048" i="1" dirty="0">
              <a:latin typeface="Helvetica" pitchFamily="2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CF21D5-1185-238B-3DED-A5136ACE4D40}"/>
              </a:ext>
            </a:extLst>
          </p:cNvPr>
          <p:cNvSpPr txBox="1"/>
          <p:nvPr/>
        </p:nvSpPr>
        <p:spPr>
          <a:xfrm>
            <a:off x="15968197" y="22634855"/>
            <a:ext cx="14203078" cy="28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39" indent="-525739">
              <a:spcBef>
                <a:spcPts val="553"/>
              </a:spcBef>
              <a:buFont typeface="Wingdings" pitchFamily="2" charset="2"/>
              <a:buChar char="v"/>
            </a:pPr>
            <a:r>
              <a:rPr lang="en-US" altLang="zh-CN" sz="4048" b="1" dirty="0">
                <a:latin typeface="Helvetica" pitchFamily="2" charset="0"/>
              </a:rPr>
              <a:t>Eval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setup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for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cross-task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generalization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12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manually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picked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evaluation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categories.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English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track: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119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eval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tasks,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757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training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tasks.</a:t>
            </a:r>
          </a:p>
          <a:p>
            <a:pPr marL="946330" lvl="1" indent="-525739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Cross-lingual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track: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35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eval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tasks,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1271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training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tasks.</a:t>
            </a:r>
          </a:p>
        </p:txBody>
      </p:sp>
      <p:sp>
        <p:nvSpPr>
          <p:cNvPr id="245" name="Rounded Rectangle 244">
            <a:extLst>
              <a:ext uri="{FF2B5EF4-FFF2-40B4-BE49-F238E27FC236}">
                <a16:creationId xmlns:a16="http://schemas.microsoft.com/office/drawing/2014/main" id="{161226EC-8FE2-F1D6-5F70-327B1B9D7E33}"/>
              </a:ext>
            </a:extLst>
          </p:cNvPr>
          <p:cNvSpPr/>
          <p:nvPr/>
        </p:nvSpPr>
        <p:spPr>
          <a:xfrm>
            <a:off x="318083" y="40325259"/>
            <a:ext cx="15072071" cy="2154999"/>
          </a:xfrm>
          <a:prstGeom prst="roundRect">
            <a:avLst>
              <a:gd name="adj" fmla="val 1101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References: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[1]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Mishra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et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al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Cross-Task Generalization via Natural Language Crowdsourcing Instructions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”.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ACL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2022.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[2]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Helvetica" pitchFamily="2" charset="0"/>
              </a:rPr>
              <a:t>Sanh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et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al. “Multitask Prompted Training Enables Zero-Shot Task Generalization”.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ICLR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2022.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[3]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Bach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et al.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PromptSource: An Integrated Development Environment and Repository for Natural Language Prompts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”.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ACL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2022.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[4]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Wei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et.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al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.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“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Finetuned Language Models are Zero-Shot Learners.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”</a:t>
            </a:r>
            <a:r>
              <a:rPr 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ICLR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2022.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[5]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Ouyang et al. “Training Language Models to Follow Instructions with Human Feedback”. </a:t>
            </a:r>
            <a:r>
              <a:rPr lang="en-US" altLang="zh-CN" sz="2000" dirty="0" err="1">
                <a:solidFill>
                  <a:schemeClr val="tx1"/>
                </a:solidFill>
                <a:latin typeface="Helvetica" pitchFamily="2" charset="0"/>
              </a:rPr>
              <a:t>arXiv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preprint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</a:rPr>
              <a:t>2022.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E56FDE-90E7-4B6A-77D1-E73DA9F1470B}"/>
              </a:ext>
            </a:extLst>
          </p:cNvPr>
          <p:cNvGrpSpPr/>
          <p:nvPr/>
        </p:nvGrpSpPr>
        <p:grpSpPr>
          <a:xfrm>
            <a:off x="19557069" y="631535"/>
            <a:ext cx="8004672" cy="1467940"/>
            <a:chOff x="19557069" y="607020"/>
            <a:chExt cx="8004672" cy="14679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700A6B-D393-593B-E539-F47B06BF2535}"/>
                </a:ext>
              </a:extLst>
            </p:cNvPr>
            <p:cNvSpPr txBox="1"/>
            <p:nvPr/>
          </p:nvSpPr>
          <p:spPr>
            <a:xfrm>
              <a:off x="20274693" y="1367074"/>
              <a:ext cx="728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Helvetica" pitchFamily="2" charset="0"/>
                </a:rPr>
                <a:t>yizhongw@cs.washington.edu</a:t>
              </a:r>
              <a:endParaRPr lang="en-US" sz="4000" dirty="0">
                <a:latin typeface="Helvetica" pitchFamily="2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6CBE94E8-3823-CAB0-90A1-0887A4D29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791" t="2877" r="72866" b="81345"/>
            <a:stretch/>
          </p:blipFill>
          <p:spPr>
            <a:xfrm>
              <a:off x="19582226" y="730219"/>
              <a:ext cx="546535" cy="478066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AC41B3-1FC8-9589-D406-4C6274C0A62C}"/>
                </a:ext>
              </a:extLst>
            </p:cNvPr>
            <p:cNvSpPr txBox="1"/>
            <p:nvPr/>
          </p:nvSpPr>
          <p:spPr>
            <a:xfrm>
              <a:off x="20144065" y="607020"/>
              <a:ext cx="7287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>
                  <a:latin typeface="Helvetica" pitchFamily="2" charset="0"/>
                </a:rPr>
                <a:t>@yizhongwyz</a:t>
              </a:r>
              <a:endParaRPr lang="en-US" sz="4000" dirty="0">
                <a:latin typeface="Helvetica" pitchFamily="2" charset="0"/>
              </a:endParaRPr>
            </a:p>
          </p:txBody>
        </p:sp>
        <p:pic>
          <p:nvPicPr>
            <p:cNvPr id="89" name="Graphic 88" descr="Envelope with solid fill">
              <a:extLst>
                <a:ext uri="{FF2B5EF4-FFF2-40B4-BE49-F238E27FC236}">
                  <a16:creationId xmlns:a16="http://schemas.microsoft.com/office/drawing/2014/main" id="{7E3F71B4-50C6-782C-C2DF-B77A9EB86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557069" y="1398368"/>
              <a:ext cx="561903" cy="561903"/>
            </a:xfrm>
            <a:prstGeom prst="rect">
              <a:avLst/>
            </a:prstGeom>
          </p:spPr>
        </p:pic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4B7DA1A-9EB7-BC4A-704D-16D4569EA9C3}"/>
              </a:ext>
            </a:extLst>
          </p:cNvPr>
          <p:cNvSpPr txBox="1"/>
          <p:nvPr/>
        </p:nvSpPr>
        <p:spPr>
          <a:xfrm>
            <a:off x="15968197" y="32456071"/>
            <a:ext cx="14203078" cy="715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39" indent="-525739">
              <a:spcBef>
                <a:spcPts val="553"/>
              </a:spcBef>
              <a:buFont typeface="Wingdings" pitchFamily="2" charset="2"/>
              <a:buChar char="v"/>
            </a:pPr>
            <a:r>
              <a:rPr lang="en-US" altLang="zh-CN" sz="4048" b="1" dirty="0">
                <a:latin typeface="Helvetica" pitchFamily="2" charset="0"/>
              </a:rPr>
              <a:t>Scaling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trend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of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generalization</a:t>
            </a:r>
          </a:p>
        </p:txBody>
      </p:sp>
      <p:graphicFrame>
        <p:nvGraphicFramePr>
          <p:cNvPr id="1025" name="Chart 1024">
            <a:extLst>
              <a:ext uri="{FF2B5EF4-FFF2-40B4-BE49-F238E27FC236}">
                <a16:creationId xmlns:a16="http://schemas.microsoft.com/office/drawing/2014/main" id="{54F7B0F7-B409-8A4B-A783-E0F13FBBE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680861"/>
              </p:ext>
            </p:extLst>
          </p:nvPr>
        </p:nvGraphicFramePr>
        <p:xfrm>
          <a:off x="16011994" y="33623986"/>
          <a:ext cx="7181496" cy="5991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1028" name="Chart 1027">
            <a:extLst>
              <a:ext uri="{FF2B5EF4-FFF2-40B4-BE49-F238E27FC236}">
                <a16:creationId xmlns:a16="http://schemas.microsoft.com/office/drawing/2014/main" id="{CA33693F-5744-EA4C-9948-8B0D3EEF98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20972"/>
              </p:ext>
            </p:extLst>
          </p:nvPr>
        </p:nvGraphicFramePr>
        <p:xfrm>
          <a:off x="23438818" y="33623986"/>
          <a:ext cx="6380697" cy="594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1029" name="Picture 1028">
            <a:extLst>
              <a:ext uri="{FF2B5EF4-FFF2-40B4-BE49-F238E27FC236}">
                <a16:creationId xmlns:a16="http://schemas.microsoft.com/office/drawing/2014/main" id="{4F3C8BDF-0420-EED6-5A2C-0BC730D983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41844" y="25531161"/>
            <a:ext cx="13645833" cy="6573442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9750ACDB-BE5D-56C3-5201-990AFF7564E5}"/>
              </a:ext>
            </a:extLst>
          </p:cNvPr>
          <p:cNvSpPr txBox="1"/>
          <p:nvPr/>
        </p:nvSpPr>
        <p:spPr>
          <a:xfrm>
            <a:off x="15859978" y="40099146"/>
            <a:ext cx="14203078" cy="2814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5739" indent="-525739">
              <a:spcBef>
                <a:spcPts val="553"/>
              </a:spcBef>
              <a:buFont typeface="Wingdings" pitchFamily="2" charset="2"/>
              <a:buChar char="v"/>
            </a:pPr>
            <a:r>
              <a:rPr lang="en-US" altLang="zh-CN" sz="4048" b="1" dirty="0">
                <a:latin typeface="Helvetica" pitchFamily="2" charset="0"/>
              </a:rPr>
              <a:t>Check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our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paper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for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more</a:t>
            </a:r>
            <a:r>
              <a:rPr lang="zh-CN" altLang="en-US" sz="4048" b="1" dirty="0">
                <a:latin typeface="Helvetica" pitchFamily="2" charset="0"/>
              </a:rPr>
              <a:t> </a:t>
            </a:r>
            <a:r>
              <a:rPr lang="en-US" altLang="zh-CN" sz="4048" b="1" dirty="0">
                <a:latin typeface="Helvetica" pitchFamily="2" charset="0"/>
              </a:rPr>
              <a:t>ablations!</a:t>
            </a:r>
          </a:p>
          <a:p>
            <a:pPr marL="1028700" lvl="1" indent="-571500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Definition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and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in-context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examples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complementary.</a:t>
            </a:r>
          </a:p>
          <a:p>
            <a:pPr marL="1028700" lvl="1" indent="-571500">
              <a:spcBef>
                <a:spcPts val="553"/>
              </a:spcBef>
              <a:buFont typeface="Wingdings" pitchFamily="2" charset="2"/>
              <a:buChar char="Ø"/>
            </a:pPr>
            <a:r>
              <a:rPr lang="en-US" altLang="zh-CN" sz="4048" dirty="0">
                <a:latin typeface="Helvetica" pitchFamily="2" charset="0"/>
              </a:rPr>
              <a:t>A large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number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of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training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instances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are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not</a:t>
            </a:r>
            <a:r>
              <a:rPr lang="zh-CN" altLang="en-US" sz="4048" dirty="0">
                <a:latin typeface="Helvetica" pitchFamily="2" charset="0"/>
              </a:rPr>
              <a:t> </a:t>
            </a:r>
            <a:r>
              <a:rPr lang="en-US" altLang="zh-CN" sz="4048" dirty="0">
                <a:latin typeface="Helvetica" pitchFamily="2" charset="0"/>
              </a:rPr>
              <a:t>necessary.</a:t>
            </a:r>
          </a:p>
          <a:p>
            <a:pPr marL="525739" indent="-525739">
              <a:spcBef>
                <a:spcPts val="553"/>
              </a:spcBef>
              <a:buFont typeface="Wingdings" pitchFamily="2" charset="2"/>
              <a:buChar char="v"/>
            </a:pPr>
            <a:endParaRPr lang="en-US" altLang="zh-CN" sz="4048" b="1" dirty="0">
              <a:latin typeface="Helvetica" pitchFamily="2" charset="0"/>
            </a:endParaRP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D6B467CB-54C9-E1D7-CDB3-128FF4F2AA7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28974" t="7530" r="28865" b="27680"/>
          <a:stretch/>
        </p:blipFill>
        <p:spPr>
          <a:xfrm>
            <a:off x="27494908" y="1710837"/>
            <a:ext cx="2277221" cy="2233683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F5059717-20D0-5AB7-966B-CD5B7BB52DC2}"/>
              </a:ext>
            </a:extLst>
          </p:cNvPr>
          <p:cNvSpPr txBox="1"/>
          <p:nvPr/>
        </p:nvSpPr>
        <p:spPr>
          <a:xfrm>
            <a:off x="27636255" y="1177979"/>
            <a:ext cx="1943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Website</a:t>
            </a:r>
            <a:endParaRPr lang="en-US" sz="2800" dirty="0"/>
          </a:p>
        </p:txBody>
      </p:sp>
      <p:pic>
        <p:nvPicPr>
          <p:cNvPr id="1043" name="Graphic 1042" descr="Internet with solid fill">
            <a:extLst>
              <a:ext uri="{FF2B5EF4-FFF2-40B4-BE49-F238E27FC236}">
                <a16:creationId xmlns:a16="http://schemas.microsoft.com/office/drawing/2014/main" id="{B480BE5C-EB72-4778-C963-9F3695502FC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8208108" y="643356"/>
            <a:ext cx="707886" cy="707886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0EBD760E-E704-57DB-D06B-E1EDBEA8957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970715" y="5469837"/>
            <a:ext cx="13854499" cy="13129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70A2B7-7C53-30EB-48D7-0F2B06851B0F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1282" t="70888" r="49249" b="6071"/>
          <a:stretch/>
        </p:blipFill>
        <p:spPr>
          <a:xfrm>
            <a:off x="383317" y="30094067"/>
            <a:ext cx="14996601" cy="987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6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19512</TotalTime>
  <Words>422</Words>
  <Application>Microsoft Macintosh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Yizhong Wang</dc:creator>
  <cp:lastModifiedBy>Yizhong Wang</cp:lastModifiedBy>
  <cp:revision>36</cp:revision>
  <cp:lastPrinted>2022-11-30T01:18:52Z</cp:lastPrinted>
  <dcterms:created xsi:type="dcterms:W3CDTF">2022-05-11T22:25:54Z</dcterms:created>
  <dcterms:modified xsi:type="dcterms:W3CDTF">2022-11-30T02:43:26Z</dcterms:modified>
</cp:coreProperties>
</file>