
<file path=[Content_Types].xml><?xml version="1.0" encoding="utf-8"?>
<Types xmlns="http://schemas.openxmlformats.org/package/2006/content-types">
  <Default Extension="emf" ContentType="image/x-emf"/>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7"/>
  </p:notesMasterIdLst>
  <p:sldIdLst>
    <p:sldId id="258" r:id="rId2"/>
    <p:sldId id="270" r:id="rId3"/>
    <p:sldId id="279" r:id="rId4"/>
    <p:sldId id="280" r:id="rId5"/>
    <p:sldId id="263" r:id="rId6"/>
    <p:sldId id="273" r:id="rId7"/>
    <p:sldId id="277" r:id="rId8"/>
    <p:sldId id="264" r:id="rId9"/>
    <p:sldId id="267" r:id="rId10"/>
    <p:sldId id="275" r:id="rId11"/>
    <p:sldId id="276" r:id="rId12"/>
    <p:sldId id="274" r:id="rId13"/>
    <p:sldId id="269" r:id="rId14"/>
    <p:sldId id="260" r:id="rId15"/>
    <p:sldId id="268" r:id="rId16"/>
  </p:sldIdLst>
  <p:sldSz cx="9144000" cy="5143500" type="screen16x9"/>
  <p:notesSz cx="6858000" cy="9144000"/>
  <p:embeddedFontLst>
    <p:embeddedFont>
      <p:font typeface="Corbel" panose="020B0503020204020204" pitchFamily="34" charset="0"/>
      <p:regular r:id="rId18"/>
      <p:bold r:id="rId19"/>
      <p:italic r:id="rId20"/>
      <p:boldItalic r:id="rId21"/>
    </p:embeddedFont>
    <p:embeddedFont>
      <p:font typeface="Lato" panose="020F0502020204030203" pitchFamily="34" charset="0"/>
      <p:regular r:id="rId22"/>
      <p:bold r:id="rId23"/>
      <p:italic r:id="rId24"/>
      <p:boldItalic r:id="rId25"/>
    </p:embeddedFont>
    <p:embeddedFont>
      <p:font typeface="Roboto" panose="020000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is1HFrwjCZkSPGuKXlgFXEoeYzX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A8A4"/>
    <a:srgbClr val="FF86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282"/>
    <p:restoredTop sz="56505"/>
  </p:normalViewPr>
  <p:slideViewPr>
    <p:cSldViewPr snapToGrid="0">
      <p:cViewPr varScale="1">
        <p:scale>
          <a:sx n="113" d="100"/>
          <a:sy n="113" d="100"/>
        </p:scale>
        <p:origin x="2512" y="176"/>
      </p:cViewPr>
      <p:guideLst>
        <p:guide orient="horz" pos="1620"/>
        <p:guide pos="2880"/>
      </p:guideLst>
    </p:cSldViewPr>
  </p:slideViewPr>
  <p:notesTextViewPr>
    <p:cViewPr>
      <p:scale>
        <a:sx n="145" d="100"/>
        <a:sy n="14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5"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2000" dirty="0"/>
              <a:t>Hello everyone, I am Tushar Khot and today I will be presenting our work on learning to communicate with agents. This work was done in collaboration with my colleagues at AI2. In this work, we ask the question: can current AI systems learn to talk with agents to solve more complex tasks. And while they are unable to do so yet, we hope that our proposed dataset can help develop better solutions for this problem. </a:t>
            </a:r>
          </a:p>
          <a:p>
            <a:pPr marL="0" lvl="0" indent="0" algn="l" rtl="0">
              <a:lnSpc>
                <a:spcPct val="100000"/>
              </a:lnSpc>
              <a:spcBef>
                <a:spcPts val="0"/>
              </a:spcBef>
              <a:spcAft>
                <a:spcPts val="0"/>
              </a:spcAft>
              <a:buSzPts val="1100"/>
              <a:buNone/>
            </a:pPr>
            <a:r>
              <a:rPr lang="en-US" dirty="0"/>
              <a:t>  </a:t>
            </a:r>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To make progress on this task, we provide a new synthetic dataset phrased as a multi-hop QA dataset. We have three different style of questions that form three different datasets. Explicit-where the solution approach is clear but the model still has to figure out the agent communication, implicit where the solution approach is not clear and the model has communicate with the agents and use common-sense to infer the solution and finally a dataset with simple numeric reasoning. </a:t>
            </a:r>
          </a:p>
          <a:p>
            <a:pPr marL="158750" indent="0">
              <a:buNone/>
            </a:pPr>
            <a:endParaRPr lang="en-US" dirty="0"/>
          </a:p>
          <a:p>
            <a:pPr marL="158750" indent="0">
              <a:buNone/>
            </a:pPr>
            <a:r>
              <a:rPr lang="en-US" dirty="0"/>
              <a:t>To ensure no memorization, each question has their own world context with made up entities to prevent conflict</a:t>
            </a:r>
          </a:p>
          <a:p>
            <a:pPr marL="158750" indent="0">
              <a:buNone/>
            </a:pPr>
            <a:endParaRPr lang="en-US" dirty="0"/>
          </a:p>
          <a:p>
            <a:pPr marL="158750" indent="0">
              <a:buNone/>
            </a:pPr>
            <a:r>
              <a:rPr lang="en-US" dirty="0"/>
              <a:t>Just like in real world, where some information may be in tables, some in text and some in images, our dataset also varies the agents that can provide answer to a sub-question requiring agent interaction even when explicitly described</a:t>
            </a:r>
          </a:p>
          <a:p>
            <a:pPr marL="158750" indent="0">
              <a:buNone/>
            </a:pPr>
            <a:endParaRPr lang="en-US" dirty="0"/>
          </a:p>
          <a:p>
            <a:pPr marL="158750" indent="0">
              <a:buNone/>
            </a:pPr>
            <a:r>
              <a:rPr lang="en-US" dirty="0"/>
              <a:t>Finally due to the controlled synthetic nature of our dataset, we are able to provide fact and accurate agents so that researchers can directly focus on the task of learning to communicate. Additionally we provide auxiliary data to serve as stepping stones and evaluate ideal-case baselines</a:t>
            </a:r>
          </a:p>
        </p:txBody>
      </p:sp>
    </p:spTree>
    <p:extLst>
      <p:ext uri="{BB962C8B-B14F-4D97-AF65-F5344CB8AC3E}">
        <p14:creationId xmlns:p14="http://schemas.microsoft.com/office/powerpoint/2010/main" val="38388881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066319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 name="Google Shape;167;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So first what do I mean by solving a task by talking with agents? Let’s consider the following scenario: Say someone mentioned a popular book series about a kid with a lightning scar that you should read.  You don’t remember the name anymore but would like to buy those books. So you might first ask your Google Assistant,  which book series has such a kid and then get the list of books in this series. And now you may use your Alexa assistant to buy each book for you. </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Basically you were able to solve a multi-step task by decomposing it into simpler sub-tasks that you know can be solved using existing agents. You interacted with these agents in their natural language without ever relying on any agent internals such as their training data or knowledge bases. </a:t>
            </a:r>
          </a:p>
          <a:p>
            <a:pPr marL="0" lvl="0" indent="0" algn="l" rtl="0">
              <a:lnSpc>
                <a:spcPct val="100000"/>
              </a:lnSpc>
              <a:spcBef>
                <a:spcPts val="0"/>
              </a:spcBef>
              <a:spcAft>
                <a:spcPts val="0"/>
              </a:spcAft>
              <a:buSzPts val="1100"/>
              <a:buNone/>
            </a:pPr>
            <a:endParaRPr lang="en-US" dirty="0"/>
          </a:p>
          <a:p>
            <a:pPr marL="0" lvl="0" indent="0" algn="l" rtl="0">
              <a:lnSpc>
                <a:spcPct val="100000"/>
              </a:lnSpc>
              <a:spcBef>
                <a:spcPts val="0"/>
              </a:spcBef>
              <a:spcAft>
                <a:spcPts val="0"/>
              </a:spcAft>
              <a:buSzPts val="1100"/>
              <a:buNone/>
            </a:pPr>
            <a:r>
              <a:rPr lang="en-US" dirty="0"/>
              <a:t>The question in this work is “Can we build AI systems to also do the same task?”</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 name="Google Shape;167;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indent="0">
              <a:buNone/>
            </a:pPr>
            <a:r>
              <a:rPr lang="en-US" dirty="0"/>
              <a:t>We formalize this as the task of “learning to talk to agents” . A natural question might be: why should we build such AI systems? By using existing agents, we can reuse the skills of our expensively trained models rather than waste computation on learning them again. We can even use black-box proprietary models behind APIs in this framework. Additionally as the tasks get more complex requiring composition of more and more skills, composing existing agents is a better long-term bet than learning a new monolithic model each time. The resulting systems are also naturally modular and interpretable through  the communications with the agents. And at a technical level, this poses an interesting research problem of searching for solutions by communicating in free language with AI agents. </a:t>
            </a:r>
          </a:p>
          <a:p>
            <a:pPr marL="158750" indent="0">
              <a:buNone/>
            </a:pPr>
            <a:endParaRPr lang="en-US" dirty="0"/>
          </a:p>
          <a:p>
            <a:pPr marL="158750" indent="0">
              <a:buNone/>
            </a:pPr>
            <a:r>
              <a:rPr lang="en-US" dirty="0"/>
              <a:t>And so “How can we build systems for this task”? Unfortunately current datasets lack sufficiently accurate composable agents, resulting in uncontrollable sources of error. Or have shortcuts exploitable by black-box models negating the need for such skill composition.  So we build the first dataset designed for this task, </a:t>
            </a:r>
            <a:r>
              <a:rPr lang="en-US" dirty="0" err="1"/>
              <a:t>CommaQA</a:t>
            </a:r>
            <a:r>
              <a:rPr lang="en-US" dirty="0"/>
              <a:t>. </a:t>
            </a:r>
            <a:r>
              <a:rPr lang="en-US" dirty="0" err="1"/>
              <a:t>CommaQA</a:t>
            </a:r>
            <a:r>
              <a:rPr lang="en-US" dirty="0"/>
              <a:t> is a synthetic multi-hop QA dataset guaranteed to be solvable using our agents. It is challenging for current black-box models as well as task baselines.</a:t>
            </a:r>
          </a:p>
          <a:p>
            <a:pPr marL="158750" indent="0">
              <a:buNone/>
            </a:pPr>
            <a:endParaRPr lang="en-US" dirty="0"/>
          </a:p>
          <a:p>
            <a:pPr marL="158750" indent="0">
              <a:buNone/>
            </a:pPr>
            <a:r>
              <a:rPr lang="en-US" dirty="0"/>
              <a:t>Next I will go into more details of the task and the dataset.  </a:t>
            </a:r>
          </a:p>
        </p:txBody>
      </p:sp>
    </p:spTree>
    <p:extLst>
      <p:ext uri="{BB962C8B-B14F-4D97-AF65-F5344CB8AC3E}">
        <p14:creationId xmlns:p14="http://schemas.microsoft.com/office/powerpoint/2010/main" val="1338738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dirty="0"/>
              <a:t>To define the task, lets consider the following scenario with three agents: Google Search, Image Search and a Visual Question answering (or VQA)  model and the list of questions that you can ask these agents. Now say you are trying to remember “Which Harry Potter Book had a car on its cover?”. Just based on the sample inputs you know how to get  the list of books in this series from Google, then get the book covers for each book in the series from Image Search, and identify which book covers have cars using VQA. You can then filter down to the one book where the VQA answer was “Yes” as your final answer.</a:t>
            </a:r>
          </a:p>
        </p:txBody>
      </p:sp>
    </p:spTree>
    <p:extLst>
      <p:ext uri="{BB962C8B-B14F-4D97-AF65-F5344CB8AC3E}">
        <p14:creationId xmlns:p14="http://schemas.microsoft.com/office/powerpoint/2010/main" val="248438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Basically, you were able to answer this question using just the three agents and some examples of their valid input. Additionally to be able to train a system, we assume access to the complex task’s training data too. And what we would like to do given these inputs is to build a system that can learn to use the agents in a similar manner as shown before.  Note that unlike standard QA datasets, the system has to communicate with the agents to answer the questions. </a:t>
            </a:r>
          </a:p>
          <a:p>
            <a:pPr marL="158750" indent="0">
              <a:buNone/>
            </a:pPr>
            <a:endParaRPr lang="en-US" dirty="0"/>
          </a:p>
          <a:p>
            <a:pPr marL="158750" indent="0">
              <a:buNone/>
            </a:pPr>
            <a:r>
              <a:rPr lang="en-US" dirty="0"/>
              <a:t>For generality of the task, What we assume to not have access to:</a:t>
            </a:r>
          </a:p>
          <a:p>
            <a:pPr marL="457200" indent="-298450">
              <a:buFontTx/>
              <a:buChar char="-"/>
            </a:pPr>
            <a:r>
              <a:rPr lang="en-US" dirty="0"/>
              <a:t>Training data of the agents. First the agents might have been trained on millions of examples and retraining on them would be wasteful. And in cases of Google and Alexa, we don’t even have access to the training data</a:t>
            </a:r>
          </a:p>
          <a:p>
            <a:pPr marL="457200" indent="-298450">
              <a:buFontTx/>
              <a:buChar char="-"/>
            </a:pPr>
            <a:r>
              <a:rPr lang="en-US" dirty="0"/>
              <a:t>Secondly the agent’s internal knowledge is also often not available or hard to materialize when saved within the model’s parameters.</a:t>
            </a:r>
          </a:p>
          <a:p>
            <a:pPr marL="457200" indent="-298450">
              <a:buFontTx/>
              <a:buChar char="-"/>
            </a:pPr>
            <a:r>
              <a:rPr lang="en-US" dirty="0"/>
              <a:t>Finally the complex task may only have label supervision and no supervision on valid conversations with the agents. This is more of an issue of annotation cost and less about the infeasibility of obtaining such annotations. </a:t>
            </a:r>
          </a:p>
        </p:txBody>
      </p:sp>
    </p:spTree>
    <p:extLst>
      <p:ext uri="{BB962C8B-B14F-4D97-AF65-F5344CB8AC3E}">
        <p14:creationId xmlns:p14="http://schemas.microsoft.com/office/powerpoint/2010/main" val="28808740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sz="1200" dirty="0"/>
              <a:t>Given this new task, we developed a new synthetic dataset </a:t>
            </a:r>
            <a:r>
              <a:rPr lang="en-US" sz="1200" dirty="0" err="1"/>
              <a:t>CommaQA</a:t>
            </a:r>
            <a:r>
              <a:rPr lang="en-US" sz="1200" dirty="0"/>
              <a:t> to enable progress on this task. </a:t>
            </a:r>
            <a:r>
              <a:rPr lang="en-US" sz="1200" dirty="0" err="1"/>
              <a:t>CommaQA</a:t>
            </a:r>
            <a:r>
              <a:rPr lang="en-US" sz="1200" dirty="0"/>
              <a:t> is posed as a multi-hop QA dataset with each agent as a single-hop QA model. We have three different style of questions inspired by prior datasets that form three different sub-datasets. </a:t>
            </a:r>
            <a:r>
              <a:rPr lang="en-US" sz="1200" dirty="0" err="1"/>
              <a:t>CommaQA</a:t>
            </a:r>
            <a:r>
              <a:rPr lang="en-US" sz="1200" dirty="0"/>
              <a:t>-E where the solution approach is explicitly described in the question, e.g. “What awards have the actors of the Oscar-winning movies received? “.  The model still has to figure out how to communicate with the agents and which agents have the answer. Very briefly the other two datasets are: </a:t>
            </a:r>
            <a:r>
              <a:rPr lang="en-US" sz="1200" dirty="0" err="1"/>
              <a:t>CommaQA</a:t>
            </a:r>
            <a:r>
              <a:rPr lang="en-US" sz="1200" dirty="0"/>
              <a:t>-I where the solution approach is implicit in the question and </a:t>
            </a:r>
            <a:r>
              <a:rPr lang="en-US" sz="1200" dirty="0" err="1"/>
              <a:t>CommaQA</a:t>
            </a:r>
            <a:r>
              <a:rPr lang="en-US" sz="1200" dirty="0"/>
              <a:t>-N that requires numeric reasoning. Note that while inspired by reading comprehension or open-domain QA datasets, </a:t>
            </a:r>
            <a:r>
              <a:rPr lang="en-US" sz="1200" dirty="0" err="1"/>
              <a:t>CommaQA</a:t>
            </a:r>
            <a:r>
              <a:rPr lang="en-US" sz="1200" dirty="0"/>
              <a:t> is a dataset for learning to talk to agents with no RC context or corpora. </a:t>
            </a:r>
          </a:p>
        </p:txBody>
      </p:sp>
    </p:spTree>
    <p:extLst>
      <p:ext uri="{BB962C8B-B14F-4D97-AF65-F5344CB8AC3E}">
        <p14:creationId xmlns:p14="http://schemas.microsoft.com/office/powerpoint/2010/main" val="33618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The resulting </a:t>
            </a:r>
            <a:r>
              <a:rPr lang="en-US" dirty="0" err="1"/>
              <a:t>CommaQA</a:t>
            </a:r>
            <a:r>
              <a:rPr lang="en-US" dirty="0"/>
              <a:t> Dataset has some key properties.</a:t>
            </a:r>
          </a:p>
          <a:p>
            <a:pPr marL="158750" indent="0">
              <a:buNone/>
            </a:pPr>
            <a:endParaRPr lang="en-US" dirty="0"/>
          </a:p>
          <a:p>
            <a:pPr marL="158750" indent="0">
              <a:buNone/>
            </a:pPr>
            <a:r>
              <a:rPr lang="en-US" dirty="0"/>
              <a:t>We avoid any conflicts with the world knowledge by using novel made-up nouns. </a:t>
            </a:r>
          </a:p>
          <a:p>
            <a:pPr marL="158750" indent="0">
              <a:buNone/>
            </a:pPr>
            <a:endParaRPr lang="en-US" dirty="0"/>
          </a:p>
          <a:p>
            <a:pPr marL="158750" indent="0">
              <a:buNone/>
            </a:pPr>
            <a:r>
              <a:rPr lang="en-US" dirty="0"/>
              <a:t>We ensure that system needs to interact with the agents to find the right solution strategy by varying the agents that can answer a sub-question, e.g., the awards won by a person might be answerable by a </a:t>
            </a:r>
            <a:r>
              <a:rPr lang="en-US" dirty="0" err="1"/>
              <a:t>TextQA</a:t>
            </a:r>
            <a:r>
              <a:rPr lang="en-US" dirty="0"/>
              <a:t> agent or a </a:t>
            </a:r>
            <a:r>
              <a:rPr lang="en-US" dirty="0" err="1"/>
              <a:t>TableQA</a:t>
            </a:r>
            <a:r>
              <a:rPr lang="en-US" dirty="0"/>
              <a:t> agent.</a:t>
            </a:r>
          </a:p>
          <a:p>
            <a:pPr marL="158750" indent="0">
              <a:buNone/>
            </a:pPr>
            <a:endParaRPr lang="en-US" dirty="0"/>
          </a:p>
          <a:p>
            <a:pPr marL="158750" indent="0">
              <a:buNone/>
            </a:pPr>
            <a:r>
              <a:rPr lang="en-US" dirty="0"/>
              <a:t>Since complex questions often require reasoning over lists or dictionaries as we also show in our example,  our dataset is designed to require reasoning over such structures. We additionally introduce new operators that can execute NL questions over such data structures. </a:t>
            </a:r>
          </a:p>
          <a:p>
            <a:pPr marL="158750" indent="0">
              <a:buNone/>
            </a:pPr>
            <a:endParaRPr lang="en-US" dirty="0"/>
          </a:p>
          <a:p>
            <a:pPr marL="158750" indent="0">
              <a:buNone/>
            </a:pPr>
            <a:r>
              <a:rPr lang="en-US" dirty="0"/>
              <a:t>Finally to ensure repaid experimentation, we implement agents as fast and accurate symbolic python functions. We provide auxiliary data such as the KB and conversation supervision both as stepping stones and for oracle upper-bounds</a:t>
            </a:r>
          </a:p>
          <a:p>
            <a:pPr marL="158750" indent="0">
              <a:buNone/>
            </a:pPr>
            <a:endParaRPr lang="en-US" dirty="0"/>
          </a:p>
          <a:p>
            <a:pPr marL="158750" indent="0">
              <a:buNone/>
            </a:pPr>
            <a:endParaRPr lang="en-US" dirty="0"/>
          </a:p>
          <a:p>
            <a:endParaRPr lang="en-US" dirty="0"/>
          </a:p>
        </p:txBody>
      </p:sp>
    </p:spTree>
    <p:extLst>
      <p:ext uri="{BB962C8B-B14F-4D97-AF65-F5344CB8AC3E}">
        <p14:creationId xmlns:p14="http://schemas.microsoft.com/office/powerpoint/2010/main" val="25086131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I will describe the experiment results on </a:t>
            </a:r>
            <a:r>
              <a:rPr lang="en-US" dirty="0" err="1"/>
              <a:t>CommaQA</a:t>
            </a:r>
            <a:r>
              <a:rPr lang="en-US" dirty="0"/>
              <a:t> very briefly next.  We show that current task baselines are unable to solve this task, even though the upper-bound for such methods is 100% by training on the conversation supervision. However black-box models, even in the oracle setting of having all the agent’s knowledge, find this task to be challenging. Beyond this IID setting, we also provide a compositional generalization test split described in the paper. </a:t>
            </a:r>
          </a:p>
          <a:p>
            <a:pPr marL="158750" indent="0">
              <a:buNone/>
            </a:pPr>
            <a:endParaRPr lang="en-US" dirty="0"/>
          </a:p>
        </p:txBody>
      </p:sp>
    </p:spTree>
    <p:extLst>
      <p:ext uri="{BB962C8B-B14F-4D97-AF65-F5344CB8AC3E}">
        <p14:creationId xmlns:p14="http://schemas.microsoft.com/office/powerpoint/2010/main" val="33725998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In conclusion, in this work we present the task of learning to talk to agents as a better way to build models for new complex tasks. We provide a new synthetic dataset </a:t>
            </a:r>
            <a:r>
              <a:rPr lang="en-US" dirty="0" err="1"/>
              <a:t>CommaQA</a:t>
            </a:r>
            <a:r>
              <a:rPr lang="en-US" dirty="0"/>
              <a:t> that can allow researchers to focus on this extremely challenging problem without confounding issues. Finally, we hope that the community works on developing new methods for this task, e.g. using question semantics and rewards.</a:t>
            </a:r>
          </a:p>
          <a:p>
            <a:pPr marL="158750" indent="0">
              <a:buNone/>
            </a:pPr>
            <a:endParaRPr lang="en-US" dirty="0"/>
          </a:p>
          <a:p>
            <a:pPr marL="158750" indent="0">
              <a:buNone/>
            </a:pPr>
            <a:r>
              <a:rPr lang="en-US" dirty="0"/>
              <a:t>Please come to our poster or refer to our paper and code at the link below. And if you have any questions, please feel free to reach out to </a:t>
            </a:r>
            <a:r>
              <a:rPr lang="en-US" dirty="0" err="1"/>
              <a:t>us!Thank</a:t>
            </a:r>
            <a:r>
              <a:rPr lang="en-US" dirty="0"/>
              <a:t> you.</a:t>
            </a:r>
          </a:p>
          <a:p>
            <a:pPr marL="158750" indent="0">
              <a:buNone/>
            </a:pPr>
            <a:endParaRPr lang="en-US" dirty="0"/>
          </a:p>
        </p:txBody>
      </p:sp>
    </p:spTree>
    <p:extLst>
      <p:ext uri="{BB962C8B-B14F-4D97-AF65-F5344CB8AC3E}">
        <p14:creationId xmlns:p14="http://schemas.microsoft.com/office/powerpoint/2010/main" val="13962517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24"/>
          <p:cNvSpPr txBox="1">
            <a:spLocks noGrp="1"/>
          </p:cNvSpPr>
          <p:nvPr>
            <p:ph type="title"/>
          </p:nvPr>
        </p:nvSpPr>
        <p:spPr>
          <a:xfrm>
            <a:off x="1436475" y="1922250"/>
            <a:ext cx="7395900" cy="841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accent1"/>
              </a:buClr>
              <a:buSzPts val="4000"/>
              <a:buNone/>
              <a:defRPr sz="4000">
                <a:solidFill>
                  <a:schemeClr val="accent1"/>
                </a:solidFill>
              </a:defRPr>
            </a:lvl1pPr>
            <a:lvl2pPr lvl="1" algn="l">
              <a:lnSpc>
                <a:spcPct val="100000"/>
              </a:lnSpc>
              <a:spcBef>
                <a:spcPts val="0"/>
              </a:spcBef>
              <a:spcAft>
                <a:spcPts val="0"/>
              </a:spcAft>
              <a:buClr>
                <a:schemeClr val="accent1"/>
              </a:buClr>
              <a:buSzPts val="3600"/>
              <a:buNone/>
              <a:defRPr sz="3600">
                <a:solidFill>
                  <a:schemeClr val="accent1"/>
                </a:solidFill>
              </a:defRPr>
            </a:lvl2pPr>
            <a:lvl3pPr lvl="2" algn="l">
              <a:lnSpc>
                <a:spcPct val="100000"/>
              </a:lnSpc>
              <a:spcBef>
                <a:spcPts val="0"/>
              </a:spcBef>
              <a:spcAft>
                <a:spcPts val="0"/>
              </a:spcAft>
              <a:buClr>
                <a:schemeClr val="accent1"/>
              </a:buClr>
              <a:buSzPts val="3600"/>
              <a:buNone/>
              <a:defRPr sz="3600">
                <a:solidFill>
                  <a:schemeClr val="accent1"/>
                </a:solidFill>
              </a:defRPr>
            </a:lvl3pPr>
            <a:lvl4pPr lvl="3" algn="l">
              <a:lnSpc>
                <a:spcPct val="100000"/>
              </a:lnSpc>
              <a:spcBef>
                <a:spcPts val="0"/>
              </a:spcBef>
              <a:spcAft>
                <a:spcPts val="0"/>
              </a:spcAft>
              <a:buClr>
                <a:schemeClr val="accent1"/>
              </a:buClr>
              <a:buSzPts val="3600"/>
              <a:buNone/>
              <a:defRPr sz="3600">
                <a:solidFill>
                  <a:schemeClr val="accent1"/>
                </a:solidFill>
              </a:defRPr>
            </a:lvl4pPr>
            <a:lvl5pPr lvl="4" algn="l">
              <a:lnSpc>
                <a:spcPct val="100000"/>
              </a:lnSpc>
              <a:spcBef>
                <a:spcPts val="0"/>
              </a:spcBef>
              <a:spcAft>
                <a:spcPts val="0"/>
              </a:spcAft>
              <a:buClr>
                <a:schemeClr val="accent1"/>
              </a:buClr>
              <a:buSzPts val="3600"/>
              <a:buNone/>
              <a:defRPr sz="3600">
                <a:solidFill>
                  <a:schemeClr val="accent1"/>
                </a:solidFill>
              </a:defRPr>
            </a:lvl5pPr>
            <a:lvl6pPr lvl="5" algn="l">
              <a:lnSpc>
                <a:spcPct val="100000"/>
              </a:lnSpc>
              <a:spcBef>
                <a:spcPts val="0"/>
              </a:spcBef>
              <a:spcAft>
                <a:spcPts val="0"/>
              </a:spcAft>
              <a:buClr>
                <a:schemeClr val="accent1"/>
              </a:buClr>
              <a:buSzPts val="3600"/>
              <a:buNone/>
              <a:defRPr sz="3600">
                <a:solidFill>
                  <a:schemeClr val="accent1"/>
                </a:solidFill>
              </a:defRPr>
            </a:lvl6pPr>
            <a:lvl7pPr lvl="6" algn="l">
              <a:lnSpc>
                <a:spcPct val="100000"/>
              </a:lnSpc>
              <a:spcBef>
                <a:spcPts val="0"/>
              </a:spcBef>
              <a:spcAft>
                <a:spcPts val="0"/>
              </a:spcAft>
              <a:buClr>
                <a:schemeClr val="accent1"/>
              </a:buClr>
              <a:buSzPts val="3600"/>
              <a:buNone/>
              <a:defRPr sz="3600">
                <a:solidFill>
                  <a:schemeClr val="accent1"/>
                </a:solidFill>
              </a:defRPr>
            </a:lvl7pPr>
            <a:lvl8pPr lvl="7" algn="l">
              <a:lnSpc>
                <a:spcPct val="100000"/>
              </a:lnSpc>
              <a:spcBef>
                <a:spcPts val="0"/>
              </a:spcBef>
              <a:spcAft>
                <a:spcPts val="0"/>
              </a:spcAft>
              <a:buClr>
                <a:schemeClr val="accent1"/>
              </a:buClr>
              <a:buSzPts val="3600"/>
              <a:buNone/>
              <a:defRPr sz="3600">
                <a:solidFill>
                  <a:schemeClr val="accent1"/>
                </a:solidFill>
              </a:defRPr>
            </a:lvl8pPr>
            <a:lvl9pPr lvl="8" algn="l">
              <a:lnSpc>
                <a:spcPct val="100000"/>
              </a:lnSpc>
              <a:spcBef>
                <a:spcPts val="0"/>
              </a:spcBef>
              <a:spcAft>
                <a:spcPts val="0"/>
              </a:spcAft>
              <a:buClr>
                <a:schemeClr val="accent1"/>
              </a:buClr>
              <a:buSzPts val="3600"/>
              <a:buNone/>
              <a:defRPr sz="3600">
                <a:solidFill>
                  <a:schemeClr val="accent1"/>
                </a:solidFill>
              </a:defRPr>
            </a:lvl9pPr>
          </a:lstStyle>
          <a:p>
            <a:endParaRPr/>
          </a:p>
        </p:txBody>
      </p:sp>
      <p:sp>
        <p:nvSpPr>
          <p:cNvPr id="21" name="Google Shape;21;p24"/>
          <p:cNvSpPr txBox="1">
            <a:spLocks noGrp="1"/>
          </p:cNvSpPr>
          <p:nvPr>
            <p:ph type="sldNum" idx="12"/>
          </p:nvPr>
        </p:nvSpPr>
        <p:spPr>
          <a:xfrm>
            <a:off x="7710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pic>
        <p:nvPicPr>
          <p:cNvPr id="22" name="Google Shape;22;p24" descr="A close up of a logo&#10;&#10;Description automatically generated"/>
          <p:cNvPicPr preferRelativeResize="0"/>
          <p:nvPr/>
        </p:nvPicPr>
        <p:blipFill rotWithShape="1">
          <a:blip r:embed="rId2">
            <a:alphaModFix/>
          </a:blip>
          <a:srcRect/>
          <a:stretch/>
        </p:blipFill>
        <p:spPr>
          <a:xfrm>
            <a:off x="8301038" y="4722019"/>
            <a:ext cx="575073" cy="273843"/>
          </a:xfrm>
          <a:prstGeom prst="rect">
            <a:avLst/>
          </a:prstGeom>
          <a:noFill/>
          <a:ln>
            <a:noFill/>
          </a:ln>
        </p:spPr>
      </p:pic>
      <p:sp>
        <p:nvSpPr>
          <p:cNvPr id="23" name="Google Shape;23;p24"/>
          <p:cNvSpPr/>
          <p:nvPr/>
        </p:nvSpPr>
        <p:spPr>
          <a:xfrm>
            <a:off x="0" y="0"/>
            <a:ext cx="778800" cy="5143500"/>
          </a:xfrm>
          <a:prstGeom prst="rect">
            <a:avLst/>
          </a:prstGeom>
          <a:solidFill>
            <a:srgbClr val="1A4595"/>
          </a:solidFill>
          <a:ln w="12700" cap="flat" cmpd="sng">
            <a:solidFill>
              <a:srgbClr val="1A4595"/>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Corbel"/>
              <a:ea typeface="Corbel"/>
              <a:cs typeface="Corbel"/>
              <a:sym typeface="Corbel"/>
            </a:endParaRPr>
          </a:p>
        </p:txBody>
      </p:sp>
      <p:sp>
        <p:nvSpPr>
          <p:cNvPr id="24" name="Google Shape;24;p24"/>
          <p:cNvSpPr txBox="1">
            <a:spLocks noGrp="1"/>
          </p:cNvSpPr>
          <p:nvPr>
            <p:ph type="subTitle" idx="1"/>
          </p:nvPr>
        </p:nvSpPr>
        <p:spPr>
          <a:xfrm>
            <a:off x="1436400" y="2764050"/>
            <a:ext cx="7395900" cy="568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accent3"/>
              </a:buClr>
              <a:buSzPts val="2000"/>
              <a:buNone/>
              <a:defRPr sz="2000">
                <a:solidFill>
                  <a:schemeClr val="accent3"/>
                </a:solidFill>
              </a:defRPr>
            </a:lvl1pPr>
            <a:lvl2pPr lvl="1" algn="l">
              <a:lnSpc>
                <a:spcPct val="100000"/>
              </a:lnSpc>
              <a:spcBef>
                <a:spcPts val="0"/>
              </a:spcBef>
              <a:spcAft>
                <a:spcPts val="0"/>
              </a:spcAft>
              <a:buClr>
                <a:schemeClr val="accent3"/>
              </a:buClr>
              <a:buSzPts val="2800"/>
              <a:buNone/>
              <a:defRPr sz="2800">
                <a:solidFill>
                  <a:schemeClr val="accent3"/>
                </a:solidFill>
              </a:defRPr>
            </a:lvl2pPr>
            <a:lvl3pPr lvl="2" algn="l">
              <a:lnSpc>
                <a:spcPct val="100000"/>
              </a:lnSpc>
              <a:spcBef>
                <a:spcPts val="0"/>
              </a:spcBef>
              <a:spcAft>
                <a:spcPts val="0"/>
              </a:spcAft>
              <a:buClr>
                <a:schemeClr val="accent3"/>
              </a:buClr>
              <a:buSzPts val="2800"/>
              <a:buNone/>
              <a:defRPr sz="2800">
                <a:solidFill>
                  <a:schemeClr val="accent3"/>
                </a:solidFill>
              </a:defRPr>
            </a:lvl3pPr>
            <a:lvl4pPr lvl="3" algn="l">
              <a:lnSpc>
                <a:spcPct val="100000"/>
              </a:lnSpc>
              <a:spcBef>
                <a:spcPts val="0"/>
              </a:spcBef>
              <a:spcAft>
                <a:spcPts val="0"/>
              </a:spcAft>
              <a:buClr>
                <a:schemeClr val="accent3"/>
              </a:buClr>
              <a:buSzPts val="2800"/>
              <a:buNone/>
              <a:defRPr sz="2800">
                <a:solidFill>
                  <a:schemeClr val="accent3"/>
                </a:solidFill>
              </a:defRPr>
            </a:lvl4pPr>
            <a:lvl5pPr lvl="4" algn="l">
              <a:lnSpc>
                <a:spcPct val="100000"/>
              </a:lnSpc>
              <a:spcBef>
                <a:spcPts val="0"/>
              </a:spcBef>
              <a:spcAft>
                <a:spcPts val="0"/>
              </a:spcAft>
              <a:buClr>
                <a:schemeClr val="accent3"/>
              </a:buClr>
              <a:buSzPts val="2800"/>
              <a:buNone/>
              <a:defRPr sz="2800">
                <a:solidFill>
                  <a:schemeClr val="accent3"/>
                </a:solidFill>
              </a:defRPr>
            </a:lvl5pPr>
            <a:lvl6pPr lvl="5" algn="l">
              <a:lnSpc>
                <a:spcPct val="100000"/>
              </a:lnSpc>
              <a:spcBef>
                <a:spcPts val="0"/>
              </a:spcBef>
              <a:spcAft>
                <a:spcPts val="0"/>
              </a:spcAft>
              <a:buClr>
                <a:schemeClr val="accent3"/>
              </a:buClr>
              <a:buSzPts val="2800"/>
              <a:buNone/>
              <a:defRPr sz="2800">
                <a:solidFill>
                  <a:schemeClr val="accent3"/>
                </a:solidFill>
              </a:defRPr>
            </a:lvl6pPr>
            <a:lvl7pPr lvl="6" algn="l">
              <a:lnSpc>
                <a:spcPct val="100000"/>
              </a:lnSpc>
              <a:spcBef>
                <a:spcPts val="0"/>
              </a:spcBef>
              <a:spcAft>
                <a:spcPts val="0"/>
              </a:spcAft>
              <a:buClr>
                <a:schemeClr val="accent3"/>
              </a:buClr>
              <a:buSzPts val="2800"/>
              <a:buNone/>
              <a:defRPr sz="2800">
                <a:solidFill>
                  <a:schemeClr val="accent3"/>
                </a:solidFill>
              </a:defRPr>
            </a:lvl7pPr>
            <a:lvl8pPr lvl="7" algn="l">
              <a:lnSpc>
                <a:spcPct val="100000"/>
              </a:lnSpc>
              <a:spcBef>
                <a:spcPts val="0"/>
              </a:spcBef>
              <a:spcAft>
                <a:spcPts val="0"/>
              </a:spcAft>
              <a:buClr>
                <a:schemeClr val="accent3"/>
              </a:buClr>
              <a:buSzPts val="2800"/>
              <a:buNone/>
              <a:defRPr sz="2800">
                <a:solidFill>
                  <a:schemeClr val="accent3"/>
                </a:solidFill>
              </a:defRPr>
            </a:lvl8pPr>
            <a:lvl9pPr lvl="8" algn="l">
              <a:lnSpc>
                <a:spcPct val="100000"/>
              </a:lnSpc>
              <a:spcBef>
                <a:spcPts val="0"/>
              </a:spcBef>
              <a:spcAft>
                <a:spcPts val="0"/>
              </a:spcAft>
              <a:buClr>
                <a:schemeClr val="accent3"/>
              </a:buClr>
              <a:buSzPts val="2800"/>
              <a:buNone/>
              <a:defRPr sz="2800">
                <a:solidFill>
                  <a:schemeClr val="accent3"/>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1"/>
        <p:cNvGrpSpPr/>
        <p:nvPr/>
      </p:nvGrpSpPr>
      <p:grpSpPr>
        <a:xfrm>
          <a:off x="0" y="0"/>
          <a:ext cx="0" cy="0"/>
          <a:chOff x="0" y="0"/>
          <a:chExt cx="0" cy="0"/>
        </a:xfrm>
      </p:grpSpPr>
      <p:sp>
        <p:nvSpPr>
          <p:cNvPr id="32" name="Google Shape;32;p26"/>
          <p:cNvSpPr/>
          <p:nvPr/>
        </p:nvSpPr>
        <p:spPr>
          <a:xfrm>
            <a:off x="0" y="0"/>
            <a:ext cx="9144000" cy="994200"/>
          </a:xfrm>
          <a:prstGeom prst="rect">
            <a:avLst/>
          </a:prstGeom>
          <a:solidFill>
            <a:srgbClr val="1A4595"/>
          </a:solidFill>
          <a:ln w="12700" cap="flat" cmpd="sng">
            <a:solidFill>
              <a:srgbClr val="1A4595"/>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rgbClr val="FFFFFF"/>
              </a:solidFill>
              <a:latin typeface="Corbel"/>
              <a:ea typeface="Corbel"/>
              <a:cs typeface="Corbel"/>
              <a:sym typeface="Corbel"/>
            </a:endParaRPr>
          </a:p>
        </p:txBody>
      </p:sp>
      <p:sp>
        <p:nvSpPr>
          <p:cNvPr id="33" name="Google Shape;33;p26"/>
          <p:cNvSpPr/>
          <p:nvPr/>
        </p:nvSpPr>
        <p:spPr>
          <a:xfrm>
            <a:off x="491728" y="217885"/>
            <a:ext cx="64200" cy="653700"/>
          </a:xfrm>
          <a:prstGeom prst="rect">
            <a:avLst/>
          </a:prstGeom>
          <a:solidFill>
            <a:srgbClr val="255ED3"/>
          </a:solidFill>
          <a:ln w="12700" cap="flat" cmpd="sng">
            <a:solidFill>
              <a:srgbClr val="1B4499"/>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rgbClr val="255ED3"/>
                </a:solidFill>
                <a:latin typeface="Corbel"/>
                <a:ea typeface="Corbel"/>
                <a:cs typeface="Corbel"/>
                <a:sym typeface="Corbel"/>
              </a:rPr>
              <a:t>  </a:t>
            </a:r>
            <a:endParaRPr sz="1100" b="0" i="0" u="none" strike="noStrike" cap="none">
              <a:solidFill>
                <a:srgbClr val="000000"/>
              </a:solidFill>
              <a:latin typeface="Arial"/>
              <a:ea typeface="Arial"/>
              <a:cs typeface="Arial"/>
              <a:sym typeface="Arial"/>
            </a:endParaRPr>
          </a:p>
        </p:txBody>
      </p:sp>
      <p:sp>
        <p:nvSpPr>
          <p:cNvPr id="34" name="Google Shape;34;p26"/>
          <p:cNvSpPr txBox="1">
            <a:spLocks noGrp="1"/>
          </p:cNvSpPr>
          <p:nvPr>
            <p:ph type="title"/>
          </p:nvPr>
        </p:nvSpPr>
        <p:spPr>
          <a:xfrm>
            <a:off x="616500" y="216425"/>
            <a:ext cx="79905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3000"/>
              <a:buNone/>
              <a:defRPr sz="3000">
                <a:solidFill>
                  <a:schemeClr val="lt1"/>
                </a:solidFill>
              </a:defRPr>
            </a:lvl1pPr>
            <a:lvl2pPr lvl="1" algn="l">
              <a:lnSpc>
                <a:spcPct val="100000"/>
              </a:lnSpc>
              <a:spcBef>
                <a:spcPts val="0"/>
              </a:spcBef>
              <a:spcAft>
                <a:spcPts val="0"/>
              </a:spcAft>
              <a:buClr>
                <a:schemeClr val="lt1"/>
              </a:buClr>
              <a:buSzPts val="3000"/>
              <a:buNone/>
              <a:defRPr sz="3000">
                <a:solidFill>
                  <a:schemeClr val="lt1"/>
                </a:solidFill>
              </a:defRPr>
            </a:lvl2pPr>
            <a:lvl3pPr lvl="2" algn="l">
              <a:lnSpc>
                <a:spcPct val="100000"/>
              </a:lnSpc>
              <a:spcBef>
                <a:spcPts val="0"/>
              </a:spcBef>
              <a:spcAft>
                <a:spcPts val="0"/>
              </a:spcAft>
              <a:buClr>
                <a:schemeClr val="lt1"/>
              </a:buClr>
              <a:buSzPts val="3000"/>
              <a:buNone/>
              <a:defRPr sz="3000">
                <a:solidFill>
                  <a:schemeClr val="lt1"/>
                </a:solidFill>
              </a:defRPr>
            </a:lvl3pPr>
            <a:lvl4pPr lvl="3" algn="l">
              <a:lnSpc>
                <a:spcPct val="100000"/>
              </a:lnSpc>
              <a:spcBef>
                <a:spcPts val="0"/>
              </a:spcBef>
              <a:spcAft>
                <a:spcPts val="0"/>
              </a:spcAft>
              <a:buClr>
                <a:schemeClr val="lt1"/>
              </a:buClr>
              <a:buSzPts val="3000"/>
              <a:buNone/>
              <a:defRPr sz="3000">
                <a:solidFill>
                  <a:schemeClr val="lt1"/>
                </a:solidFill>
              </a:defRPr>
            </a:lvl4pPr>
            <a:lvl5pPr lvl="4" algn="l">
              <a:lnSpc>
                <a:spcPct val="100000"/>
              </a:lnSpc>
              <a:spcBef>
                <a:spcPts val="0"/>
              </a:spcBef>
              <a:spcAft>
                <a:spcPts val="0"/>
              </a:spcAft>
              <a:buClr>
                <a:schemeClr val="lt1"/>
              </a:buClr>
              <a:buSzPts val="3000"/>
              <a:buNone/>
              <a:defRPr sz="3000">
                <a:solidFill>
                  <a:schemeClr val="lt1"/>
                </a:solidFill>
              </a:defRPr>
            </a:lvl5pPr>
            <a:lvl6pPr lvl="5" algn="l">
              <a:lnSpc>
                <a:spcPct val="100000"/>
              </a:lnSpc>
              <a:spcBef>
                <a:spcPts val="0"/>
              </a:spcBef>
              <a:spcAft>
                <a:spcPts val="0"/>
              </a:spcAft>
              <a:buClr>
                <a:schemeClr val="lt1"/>
              </a:buClr>
              <a:buSzPts val="3000"/>
              <a:buNone/>
              <a:defRPr sz="3000">
                <a:solidFill>
                  <a:schemeClr val="lt1"/>
                </a:solidFill>
              </a:defRPr>
            </a:lvl6pPr>
            <a:lvl7pPr lvl="6" algn="l">
              <a:lnSpc>
                <a:spcPct val="100000"/>
              </a:lnSpc>
              <a:spcBef>
                <a:spcPts val="0"/>
              </a:spcBef>
              <a:spcAft>
                <a:spcPts val="0"/>
              </a:spcAft>
              <a:buClr>
                <a:schemeClr val="lt1"/>
              </a:buClr>
              <a:buSzPts val="3000"/>
              <a:buNone/>
              <a:defRPr sz="3000">
                <a:solidFill>
                  <a:schemeClr val="lt1"/>
                </a:solidFill>
              </a:defRPr>
            </a:lvl7pPr>
            <a:lvl8pPr lvl="7" algn="l">
              <a:lnSpc>
                <a:spcPct val="100000"/>
              </a:lnSpc>
              <a:spcBef>
                <a:spcPts val="0"/>
              </a:spcBef>
              <a:spcAft>
                <a:spcPts val="0"/>
              </a:spcAft>
              <a:buClr>
                <a:schemeClr val="lt1"/>
              </a:buClr>
              <a:buSzPts val="3000"/>
              <a:buNone/>
              <a:defRPr sz="3000">
                <a:solidFill>
                  <a:schemeClr val="lt1"/>
                </a:solidFill>
              </a:defRPr>
            </a:lvl8pPr>
            <a:lvl9pPr lvl="8" algn="l">
              <a:lnSpc>
                <a:spcPct val="100000"/>
              </a:lnSpc>
              <a:spcBef>
                <a:spcPts val="0"/>
              </a:spcBef>
              <a:spcAft>
                <a:spcPts val="0"/>
              </a:spcAft>
              <a:buClr>
                <a:schemeClr val="lt1"/>
              </a:buClr>
              <a:buSzPts val="3000"/>
              <a:buNone/>
              <a:defRPr sz="3000">
                <a:solidFill>
                  <a:schemeClr val="lt1"/>
                </a:solidFill>
              </a:defRPr>
            </a:lvl9pPr>
          </a:lstStyle>
          <a:p>
            <a:endParaRPr/>
          </a:p>
        </p:txBody>
      </p:sp>
      <p:sp>
        <p:nvSpPr>
          <p:cNvPr id="35" name="Google Shape;35;p26"/>
          <p:cNvSpPr txBox="1">
            <a:spLocks noGrp="1"/>
          </p:cNvSpPr>
          <p:nvPr>
            <p:ph type="body" idx="1"/>
          </p:nvPr>
        </p:nvSpPr>
        <p:spPr>
          <a:xfrm>
            <a:off x="616500" y="1152475"/>
            <a:ext cx="8259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36" name="Google Shape;36;p26"/>
          <p:cNvSpPr txBox="1">
            <a:spLocks noGrp="1"/>
          </p:cNvSpPr>
          <p:nvPr>
            <p:ph type="sldNum" idx="12"/>
          </p:nvPr>
        </p:nvSpPr>
        <p:spPr>
          <a:xfrm>
            <a:off x="7710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pic>
        <p:nvPicPr>
          <p:cNvPr id="37" name="Google Shape;37;p26" descr="A close up of a logo&#10;&#10;Description automatically generated"/>
          <p:cNvPicPr preferRelativeResize="0"/>
          <p:nvPr/>
        </p:nvPicPr>
        <p:blipFill rotWithShape="1">
          <a:blip r:embed="rId2">
            <a:alphaModFix/>
          </a:blip>
          <a:srcRect/>
          <a:stretch/>
        </p:blipFill>
        <p:spPr>
          <a:xfrm>
            <a:off x="8301038" y="4722019"/>
            <a:ext cx="575073" cy="273843"/>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Dark">
  <p:cSld name="One column text Dark">
    <p:bg>
      <p:bgPr>
        <a:solidFill>
          <a:schemeClr val="dk2"/>
        </a:solidFill>
        <a:effectLst/>
      </p:bgPr>
    </p:bg>
    <p:spTree>
      <p:nvGrpSpPr>
        <p:cNvPr id="1" name="Shape 68"/>
        <p:cNvGrpSpPr/>
        <p:nvPr/>
      </p:nvGrpSpPr>
      <p:grpSpPr>
        <a:xfrm>
          <a:off x="0" y="0"/>
          <a:ext cx="0" cy="0"/>
          <a:chOff x="0" y="0"/>
          <a:chExt cx="0" cy="0"/>
        </a:xfrm>
      </p:grpSpPr>
      <p:sp>
        <p:nvSpPr>
          <p:cNvPr id="69" name="Google Shape;69;p32"/>
          <p:cNvSpPr txBox="1">
            <a:spLocks noGrp="1"/>
          </p:cNvSpPr>
          <p:nvPr>
            <p:ph type="title"/>
          </p:nvPr>
        </p:nvSpPr>
        <p:spPr>
          <a:xfrm>
            <a:off x="311700" y="555600"/>
            <a:ext cx="25674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lt1"/>
              </a:buClr>
              <a:buSzPts val="2400"/>
              <a:buNone/>
              <a:defRPr sz="2400">
                <a:solidFill>
                  <a:schemeClr val="lt1"/>
                </a:solidFill>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70" name="Google Shape;70;p32"/>
          <p:cNvSpPr txBox="1">
            <a:spLocks noGrp="1"/>
          </p:cNvSpPr>
          <p:nvPr>
            <p:ph type="body" idx="1"/>
          </p:nvPr>
        </p:nvSpPr>
        <p:spPr>
          <a:xfrm>
            <a:off x="311700" y="1389600"/>
            <a:ext cx="2567400" cy="3179400"/>
          </a:xfrm>
          <a:prstGeom prst="rect">
            <a:avLst/>
          </a:prstGeom>
          <a:noFill/>
          <a:ln>
            <a:noFill/>
          </a:ln>
        </p:spPr>
        <p:txBody>
          <a:bodyPr spcFirstLastPara="1" wrap="square" lIns="91425" tIns="91425" rIns="91425" bIns="91425" anchor="t" anchorCtr="0">
            <a:noAutofit/>
          </a:bodyPr>
          <a:lstStyle>
            <a:lvl1pPr marL="457200" lvl="0" indent="-330200" algn="l">
              <a:lnSpc>
                <a:spcPct val="115000"/>
              </a:lnSpc>
              <a:spcBef>
                <a:spcPts val="0"/>
              </a:spcBef>
              <a:spcAft>
                <a:spcPts val="0"/>
              </a:spcAft>
              <a:buClr>
                <a:schemeClr val="lt1"/>
              </a:buClr>
              <a:buSzPts val="1600"/>
              <a:buChar char="●"/>
              <a:defRPr sz="1600">
                <a:solidFill>
                  <a:schemeClr val="lt1"/>
                </a:solidFill>
              </a:defRPr>
            </a:lvl1pPr>
            <a:lvl2pPr marL="914400" lvl="1" indent="-330200" algn="l">
              <a:lnSpc>
                <a:spcPct val="115000"/>
              </a:lnSpc>
              <a:spcBef>
                <a:spcPts val="1600"/>
              </a:spcBef>
              <a:spcAft>
                <a:spcPts val="0"/>
              </a:spcAft>
              <a:buClr>
                <a:schemeClr val="lt1"/>
              </a:buClr>
              <a:buSzPts val="1600"/>
              <a:buChar char="○"/>
              <a:defRPr sz="1600">
                <a:solidFill>
                  <a:schemeClr val="lt1"/>
                </a:solidFill>
              </a:defRPr>
            </a:lvl2pPr>
            <a:lvl3pPr marL="1371600" lvl="2" indent="-330200" algn="l">
              <a:lnSpc>
                <a:spcPct val="115000"/>
              </a:lnSpc>
              <a:spcBef>
                <a:spcPts val="1600"/>
              </a:spcBef>
              <a:spcAft>
                <a:spcPts val="0"/>
              </a:spcAft>
              <a:buClr>
                <a:schemeClr val="lt1"/>
              </a:buClr>
              <a:buSzPts val="1600"/>
              <a:buChar char="■"/>
              <a:defRPr sz="1600">
                <a:solidFill>
                  <a:schemeClr val="lt1"/>
                </a:solidFill>
              </a:defRPr>
            </a:lvl3pPr>
            <a:lvl4pPr marL="1828800" lvl="3" indent="-330200" algn="l">
              <a:lnSpc>
                <a:spcPct val="115000"/>
              </a:lnSpc>
              <a:spcBef>
                <a:spcPts val="1600"/>
              </a:spcBef>
              <a:spcAft>
                <a:spcPts val="0"/>
              </a:spcAft>
              <a:buClr>
                <a:schemeClr val="lt1"/>
              </a:buClr>
              <a:buSzPts val="1600"/>
              <a:buChar char="●"/>
              <a:defRPr sz="1600">
                <a:solidFill>
                  <a:schemeClr val="lt1"/>
                </a:solidFill>
              </a:defRPr>
            </a:lvl4pPr>
            <a:lvl5pPr marL="2286000" lvl="4" indent="-330200" algn="l">
              <a:lnSpc>
                <a:spcPct val="115000"/>
              </a:lnSpc>
              <a:spcBef>
                <a:spcPts val="1600"/>
              </a:spcBef>
              <a:spcAft>
                <a:spcPts val="0"/>
              </a:spcAft>
              <a:buClr>
                <a:schemeClr val="lt1"/>
              </a:buClr>
              <a:buSzPts val="1600"/>
              <a:buChar char="○"/>
              <a:defRPr sz="1600">
                <a:solidFill>
                  <a:schemeClr val="lt1"/>
                </a:solidFill>
              </a:defRPr>
            </a:lvl5pPr>
            <a:lvl6pPr marL="2743200" lvl="5" indent="-330200" algn="l">
              <a:lnSpc>
                <a:spcPct val="115000"/>
              </a:lnSpc>
              <a:spcBef>
                <a:spcPts val="1600"/>
              </a:spcBef>
              <a:spcAft>
                <a:spcPts val="0"/>
              </a:spcAft>
              <a:buClr>
                <a:schemeClr val="lt1"/>
              </a:buClr>
              <a:buSzPts val="1600"/>
              <a:buChar char="■"/>
              <a:defRPr sz="1600">
                <a:solidFill>
                  <a:schemeClr val="lt1"/>
                </a:solidFill>
              </a:defRPr>
            </a:lvl6pPr>
            <a:lvl7pPr marL="3200400" lvl="6" indent="-330200" algn="l">
              <a:lnSpc>
                <a:spcPct val="115000"/>
              </a:lnSpc>
              <a:spcBef>
                <a:spcPts val="1600"/>
              </a:spcBef>
              <a:spcAft>
                <a:spcPts val="0"/>
              </a:spcAft>
              <a:buClr>
                <a:schemeClr val="lt1"/>
              </a:buClr>
              <a:buSzPts val="1600"/>
              <a:buChar char="●"/>
              <a:defRPr sz="1600">
                <a:solidFill>
                  <a:schemeClr val="lt1"/>
                </a:solidFill>
              </a:defRPr>
            </a:lvl7pPr>
            <a:lvl8pPr marL="3657600" lvl="7" indent="-330200" algn="l">
              <a:lnSpc>
                <a:spcPct val="115000"/>
              </a:lnSpc>
              <a:spcBef>
                <a:spcPts val="1600"/>
              </a:spcBef>
              <a:spcAft>
                <a:spcPts val="0"/>
              </a:spcAft>
              <a:buClr>
                <a:schemeClr val="lt1"/>
              </a:buClr>
              <a:buSzPts val="1600"/>
              <a:buChar char="○"/>
              <a:defRPr sz="1600">
                <a:solidFill>
                  <a:schemeClr val="lt1"/>
                </a:solidFill>
              </a:defRPr>
            </a:lvl8pPr>
            <a:lvl9pPr marL="4114800" lvl="8" indent="-330200" algn="l">
              <a:lnSpc>
                <a:spcPct val="115000"/>
              </a:lnSpc>
              <a:spcBef>
                <a:spcPts val="1600"/>
              </a:spcBef>
              <a:spcAft>
                <a:spcPts val="1600"/>
              </a:spcAft>
              <a:buClr>
                <a:schemeClr val="lt1"/>
              </a:buClr>
              <a:buSzPts val="1600"/>
              <a:buChar char="■"/>
              <a:defRPr sz="1600">
                <a:solidFill>
                  <a:schemeClr val="lt1"/>
                </a:solidFill>
              </a:defRPr>
            </a:lvl9pPr>
          </a:lstStyle>
          <a:p>
            <a:endParaRPr/>
          </a:p>
        </p:txBody>
      </p:sp>
      <p:pic>
        <p:nvPicPr>
          <p:cNvPr id="71" name="Google Shape;71;p32" descr="A picture containing drawing&#10;&#10;Description automatically generated"/>
          <p:cNvPicPr preferRelativeResize="0"/>
          <p:nvPr/>
        </p:nvPicPr>
        <p:blipFill rotWithShape="1">
          <a:blip r:embed="rId2">
            <a:alphaModFix/>
          </a:blip>
          <a:srcRect/>
          <a:stretch/>
        </p:blipFill>
        <p:spPr>
          <a:xfrm>
            <a:off x="8299847" y="4722019"/>
            <a:ext cx="576263" cy="273844"/>
          </a:xfrm>
          <a:prstGeom prst="rect">
            <a:avLst/>
          </a:prstGeom>
          <a:noFill/>
          <a:ln>
            <a:noFill/>
          </a:ln>
        </p:spPr>
      </p:pic>
    </p:spTree>
    <p:extLst>
      <p:ext uri="{BB962C8B-B14F-4D97-AF65-F5344CB8AC3E}">
        <p14:creationId xmlns:p14="http://schemas.microsoft.com/office/powerpoint/2010/main" val="4287136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303845"/>
              </a:buClr>
              <a:buSzPts val="2800"/>
              <a:buFont typeface="Lato"/>
              <a:buNone/>
              <a:defRPr sz="2800" b="1" i="0" u="none" strike="noStrike" cap="none">
                <a:solidFill>
                  <a:srgbClr val="303845"/>
                </a:solidFill>
                <a:latin typeface="Lato"/>
                <a:ea typeface="Lato"/>
                <a:cs typeface="Lato"/>
                <a:sym typeface="Lato"/>
              </a:defRPr>
            </a:lvl1pPr>
            <a:lvl2pPr marR="0" lvl="1" algn="l" rtl="0">
              <a:lnSpc>
                <a:spcPct val="100000"/>
              </a:lnSpc>
              <a:spcBef>
                <a:spcPts val="0"/>
              </a:spcBef>
              <a:spcAft>
                <a:spcPts val="0"/>
              </a:spcAft>
              <a:buClr>
                <a:schemeClr val="dk1"/>
              </a:buClr>
              <a:buSzPts val="2800"/>
              <a:buFont typeface="Lato"/>
              <a:buNone/>
              <a:defRPr sz="2800" b="0" i="0" u="none" strike="noStrike" cap="none">
                <a:solidFill>
                  <a:schemeClr val="dk1"/>
                </a:solidFill>
                <a:latin typeface="Lato"/>
                <a:ea typeface="Lato"/>
                <a:cs typeface="Lato"/>
                <a:sym typeface="Lato"/>
              </a:defRPr>
            </a:lvl2pPr>
            <a:lvl3pPr marR="0" lvl="2" algn="l" rtl="0">
              <a:lnSpc>
                <a:spcPct val="100000"/>
              </a:lnSpc>
              <a:spcBef>
                <a:spcPts val="0"/>
              </a:spcBef>
              <a:spcAft>
                <a:spcPts val="0"/>
              </a:spcAft>
              <a:buClr>
                <a:schemeClr val="dk1"/>
              </a:buClr>
              <a:buSzPts val="2800"/>
              <a:buFont typeface="Lato"/>
              <a:buNone/>
              <a:defRPr sz="2800" b="0" i="0" u="none" strike="noStrike" cap="none">
                <a:solidFill>
                  <a:schemeClr val="dk1"/>
                </a:solidFill>
                <a:latin typeface="Lato"/>
                <a:ea typeface="Lato"/>
                <a:cs typeface="Lato"/>
                <a:sym typeface="Lato"/>
              </a:defRPr>
            </a:lvl3pPr>
            <a:lvl4pPr marR="0" lvl="3" algn="l" rtl="0">
              <a:lnSpc>
                <a:spcPct val="100000"/>
              </a:lnSpc>
              <a:spcBef>
                <a:spcPts val="0"/>
              </a:spcBef>
              <a:spcAft>
                <a:spcPts val="0"/>
              </a:spcAft>
              <a:buClr>
                <a:schemeClr val="dk1"/>
              </a:buClr>
              <a:buSzPts val="2800"/>
              <a:buFont typeface="Lato"/>
              <a:buNone/>
              <a:defRPr sz="2800" b="0" i="0" u="none" strike="noStrike" cap="none">
                <a:solidFill>
                  <a:schemeClr val="dk1"/>
                </a:solidFill>
                <a:latin typeface="Lato"/>
                <a:ea typeface="Lato"/>
                <a:cs typeface="Lato"/>
                <a:sym typeface="Lato"/>
              </a:defRPr>
            </a:lvl4pPr>
            <a:lvl5pPr marR="0" lvl="4" algn="l" rtl="0">
              <a:lnSpc>
                <a:spcPct val="100000"/>
              </a:lnSpc>
              <a:spcBef>
                <a:spcPts val="0"/>
              </a:spcBef>
              <a:spcAft>
                <a:spcPts val="0"/>
              </a:spcAft>
              <a:buClr>
                <a:schemeClr val="dk1"/>
              </a:buClr>
              <a:buSzPts val="2800"/>
              <a:buFont typeface="Lato"/>
              <a:buNone/>
              <a:defRPr sz="2800" b="0" i="0" u="none" strike="noStrike" cap="none">
                <a:solidFill>
                  <a:schemeClr val="dk1"/>
                </a:solidFill>
                <a:latin typeface="Lato"/>
                <a:ea typeface="Lato"/>
                <a:cs typeface="Lato"/>
                <a:sym typeface="Lato"/>
              </a:defRPr>
            </a:lvl5pPr>
            <a:lvl6pPr marR="0" lvl="5" algn="l" rtl="0">
              <a:lnSpc>
                <a:spcPct val="100000"/>
              </a:lnSpc>
              <a:spcBef>
                <a:spcPts val="0"/>
              </a:spcBef>
              <a:spcAft>
                <a:spcPts val="0"/>
              </a:spcAft>
              <a:buClr>
                <a:schemeClr val="dk1"/>
              </a:buClr>
              <a:buSzPts val="2800"/>
              <a:buFont typeface="Lato"/>
              <a:buNone/>
              <a:defRPr sz="2800" b="0" i="0" u="none" strike="noStrike" cap="none">
                <a:solidFill>
                  <a:schemeClr val="dk1"/>
                </a:solidFill>
                <a:latin typeface="Lato"/>
                <a:ea typeface="Lato"/>
                <a:cs typeface="Lato"/>
                <a:sym typeface="Lato"/>
              </a:defRPr>
            </a:lvl6pPr>
            <a:lvl7pPr marR="0" lvl="6" algn="l" rtl="0">
              <a:lnSpc>
                <a:spcPct val="100000"/>
              </a:lnSpc>
              <a:spcBef>
                <a:spcPts val="0"/>
              </a:spcBef>
              <a:spcAft>
                <a:spcPts val="0"/>
              </a:spcAft>
              <a:buClr>
                <a:schemeClr val="dk1"/>
              </a:buClr>
              <a:buSzPts val="2800"/>
              <a:buFont typeface="Lato"/>
              <a:buNone/>
              <a:defRPr sz="2800" b="0" i="0" u="none" strike="noStrike" cap="none">
                <a:solidFill>
                  <a:schemeClr val="dk1"/>
                </a:solidFill>
                <a:latin typeface="Lato"/>
                <a:ea typeface="Lato"/>
                <a:cs typeface="Lato"/>
                <a:sym typeface="Lato"/>
              </a:defRPr>
            </a:lvl7pPr>
            <a:lvl8pPr marR="0" lvl="7" algn="l" rtl="0">
              <a:lnSpc>
                <a:spcPct val="100000"/>
              </a:lnSpc>
              <a:spcBef>
                <a:spcPts val="0"/>
              </a:spcBef>
              <a:spcAft>
                <a:spcPts val="0"/>
              </a:spcAft>
              <a:buClr>
                <a:schemeClr val="dk1"/>
              </a:buClr>
              <a:buSzPts val="2800"/>
              <a:buFont typeface="Lato"/>
              <a:buNone/>
              <a:defRPr sz="2800" b="0" i="0" u="none" strike="noStrike" cap="none">
                <a:solidFill>
                  <a:schemeClr val="dk1"/>
                </a:solidFill>
                <a:latin typeface="Lato"/>
                <a:ea typeface="Lato"/>
                <a:cs typeface="Lato"/>
                <a:sym typeface="Lato"/>
              </a:defRPr>
            </a:lvl8pPr>
            <a:lvl9pPr marR="0" lvl="8" algn="l" rtl="0">
              <a:lnSpc>
                <a:spcPct val="100000"/>
              </a:lnSpc>
              <a:spcBef>
                <a:spcPts val="0"/>
              </a:spcBef>
              <a:spcAft>
                <a:spcPts val="0"/>
              </a:spcAft>
              <a:buClr>
                <a:schemeClr val="dk1"/>
              </a:buClr>
              <a:buSzPts val="2800"/>
              <a:buFont typeface="Lato"/>
              <a:buNone/>
              <a:defRPr sz="2800" b="0" i="0" u="none" strike="noStrike" cap="none">
                <a:solidFill>
                  <a:schemeClr val="dk1"/>
                </a:solidFill>
                <a:latin typeface="Lato"/>
                <a:ea typeface="Lato"/>
                <a:cs typeface="Lato"/>
                <a:sym typeface="Lato"/>
              </a:defRPr>
            </a:lvl9pPr>
          </a:lstStyle>
          <a:p>
            <a:endParaRPr/>
          </a:p>
        </p:txBody>
      </p:sp>
      <p:sp>
        <p:nvSpPr>
          <p:cNvPr id="7" name="Google Shape;7;p2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rgbClr val="303845"/>
              </a:buClr>
              <a:buSzPts val="1800"/>
              <a:buFont typeface="Lato"/>
              <a:buChar char="●"/>
              <a:defRPr sz="1800" b="0" i="0" u="none" strike="noStrike" cap="none">
                <a:solidFill>
                  <a:srgbClr val="303845"/>
                </a:solidFill>
                <a:latin typeface="Lato"/>
                <a:ea typeface="Lato"/>
                <a:cs typeface="Lato"/>
                <a:sym typeface="Lato"/>
              </a:defRPr>
            </a:lvl1pPr>
            <a:lvl2pPr marL="914400" marR="0" lvl="1" indent="-317500" algn="l" rtl="0">
              <a:lnSpc>
                <a:spcPct val="115000"/>
              </a:lnSpc>
              <a:spcBef>
                <a:spcPts val="1600"/>
              </a:spcBef>
              <a:spcAft>
                <a:spcPts val="0"/>
              </a:spcAft>
              <a:buClr>
                <a:srgbClr val="303845"/>
              </a:buClr>
              <a:buSzPts val="1400"/>
              <a:buFont typeface="Lato"/>
              <a:buChar char="○"/>
              <a:defRPr sz="1400" b="0" i="0" u="none" strike="noStrike" cap="none">
                <a:solidFill>
                  <a:srgbClr val="303845"/>
                </a:solidFill>
                <a:latin typeface="Lato"/>
                <a:ea typeface="Lato"/>
                <a:cs typeface="Lato"/>
                <a:sym typeface="Lato"/>
              </a:defRPr>
            </a:lvl2pPr>
            <a:lvl3pPr marL="1371600" marR="0" lvl="2" indent="-317500" algn="l" rtl="0">
              <a:lnSpc>
                <a:spcPct val="115000"/>
              </a:lnSpc>
              <a:spcBef>
                <a:spcPts val="1600"/>
              </a:spcBef>
              <a:spcAft>
                <a:spcPts val="0"/>
              </a:spcAft>
              <a:buClr>
                <a:srgbClr val="303845"/>
              </a:buClr>
              <a:buSzPts val="1400"/>
              <a:buFont typeface="Lato"/>
              <a:buChar char="■"/>
              <a:defRPr sz="1400" b="0" i="0" u="none" strike="noStrike" cap="none">
                <a:solidFill>
                  <a:srgbClr val="303845"/>
                </a:solidFill>
                <a:latin typeface="Lato"/>
                <a:ea typeface="Lato"/>
                <a:cs typeface="Lato"/>
                <a:sym typeface="Lato"/>
              </a:defRPr>
            </a:lvl3pPr>
            <a:lvl4pPr marL="1828800" marR="0" lvl="3" indent="-317500" algn="l" rtl="0">
              <a:lnSpc>
                <a:spcPct val="115000"/>
              </a:lnSpc>
              <a:spcBef>
                <a:spcPts val="1600"/>
              </a:spcBef>
              <a:spcAft>
                <a:spcPts val="0"/>
              </a:spcAft>
              <a:buClr>
                <a:srgbClr val="303845"/>
              </a:buClr>
              <a:buSzPts val="1400"/>
              <a:buFont typeface="Lato"/>
              <a:buChar char="●"/>
              <a:defRPr sz="1400" b="0" i="0" u="none" strike="noStrike" cap="none">
                <a:solidFill>
                  <a:srgbClr val="303845"/>
                </a:solidFill>
                <a:latin typeface="Lato"/>
                <a:ea typeface="Lato"/>
                <a:cs typeface="Lato"/>
                <a:sym typeface="Lato"/>
              </a:defRPr>
            </a:lvl4pPr>
            <a:lvl5pPr marL="2286000" marR="0" lvl="4" indent="-317500" algn="l" rtl="0">
              <a:lnSpc>
                <a:spcPct val="115000"/>
              </a:lnSpc>
              <a:spcBef>
                <a:spcPts val="1600"/>
              </a:spcBef>
              <a:spcAft>
                <a:spcPts val="0"/>
              </a:spcAft>
              <a:buClr>
                <a:srgbClr val="303845"/>
              </a:buClr>
              <a:buSzPts val="1400"/>
              <a:buFont typeface="Lato"/>
              <a:buChar char="○"/>
              <a:defRPr sz="1400" b="0" i="0" u="none" strike="noStrike" cap="none">
                <a:solidFill>
                  <a:srgbClr val="303845"/>
                </a:solidFill>
                <a:latin typeface="Lato"/>
                <a:ea typeface="Lato"/>
                <a:cs typeface="Lato"/>
                <a:sym typeface="Lato"/>
              </a:defRPr>
            </a:lvl5pPr>
            <a:lvl6pPr marL="2743200" marR="0" lvl="5" indent="-317500" algn="l" rtl="0">
              <a:lnSpc>
                <a:spcPct val="115000"/>
              </a:lnSpc>
              <a:spcBef>
                <a:spcPts val="1600"/>
              </a:spcBef>
              <a:spcAft>
                <a:spcPts val="0"/>
              </a:spcAft>
              <a:buClr>
                <a:srgbClr val="303845"/>
              </a:buClr>
              <a:buSzPts val="1400"/>
              <a:buFont typeface="Lato"/>
              <a:buChar char="■"/>
              <a:defRPr sz="1400" b="0" i="0" u="none" strike="noStrike" cap="none">
                <a:solidFill>
                  <a:srgbClr val="303845"/>
                </a:solidFill>
                <a:latin typeface="Lato"/>
                <a:ea typeface="Lato"/>
                <a:cs typeface="Lato"/>
                <a:sym typeface="Lato"/>
              </a:defRPr>
            </a:lvl6pPr>
            <a:lvl7pPr marL="3200400" marR="0" lvl="6" indent="-317500" algn="l" rtl="0">
              <a:lnSpc>
                <a:spcPct val="115000"/>
              </a:lnSpc>
              <a:spcBef>
                <a:spcPts val="1600"/>
              </a:spcBef>
              <a:spcAft>
                <a:spcPts val="0"/>
              </a:spcAft>
              <a:buClr>
                <a:srgbClr val="303845"/>
              </a:buClr>
              <a:buSzPts val="1400"/>
              <a:buFont typeface="Lato"/>
              <a:buChar char="●"/>
              <a:defRPr sz="1400" b="0" i="0" u="none" strike="noStrike" cap="none">
                <a:solidFill>
                  <a:srgbClr val="303845"/>
                </a:solidFill>
                <a:latin typeface="Lato"/>
                <a:ea typeface="Lato"/>
                <a:cs typeface="Lato"/>
                <a:sym typeface="Lato"/>
              </a:defRPr>
            </a:lvl7pPr>
            <a:lvl8pPr marL="3657600" marR="0" lvl="7" indent="-317500" algn="l" rtl="0">
              <a:lnSpc>
                <a:spcPct val="115000"/>
              </a:lnSpc>
              <a:spcBef>
                <a:spcPts val="1600"/>
              </a:spcBef>
              <a:spcAft>
                <a:spcPts val="0"/>
              </a:spcAft>
              <a:buClr>
                <a:srgbClr val="303845"/>
              </a:buClr>
              <a:buSzPts val="1400"/>
              <a:buFont typeface="Lato"/>
              <a:buChar char="○"/>
              <a:defRPr sz="1400" b="0" i="0" u="none" strike="noStrike" cap="none">
                <a:solidFill>
                  <a:srgbClr val="303845"/>
                </a:solidFill>
                <a:latin typeface="Lato"/>
                <a:ea typeface="Lato"/>
                <a:cs typeface="Lato"/>
                <a:sym typeface="Lato"/>
              </a:defRPr>
            </a:lvl8pPr>
            <a:lvl9pPr marL="4114800" marR="0" lvl="8" indent="-317500" algn="l" rtl="0">
              <a:lnSpc>
                <a:spcPct val="115000"/>
              </a:lnSpc>
              <a:spcBef>
                <a:spcPts val="1600"/>
              </a:spcBef>
              <a:spcAft>
                <a:spcPts val="1600"/>
              </a:spcAft>
              <a:buClr>
                <a:srgbClr val="303845"/>
              </a:buClr>
              <a:buSzPts val="1400"/>
              <a:buFont typeface="Lato"/>
              <a:buChar char="■"/>
              <a:defRPr sz="1400" b="0" i="0" u="none" strike="noStrike" cap="none">
                <a:solidFill>
                  <a:srgbClr val="303845"/>
                </a:solidFill>
                <a:latin typeface="Lato"/>
                <a:ea typeface="Lato"/>
                <a:cs typeface="Lato"/>
                <a:sym typeface="Lato"/>
              </a:defRPr>
            </a:lvl9pPr>
          </a:lstStyle>
          <a:p>
            <a:endParaRPr/>
          </a:p>
        </p:txBody>
      </p:sp>
      <p:sp>
        <p:nvSpPr>
          <p:cNvPr id="8" name="Google Shape;8;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1" r:id="rId1"/>
    <p:sldLayoutId id="2147483653" r:id="rId2"/>
    <p:sldLayoutId id="2147483654"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6.svg"/><Relationship Id="rId11" Type="http://schemas.openxmlformats.org/officeDocument/2006/relationships/image" Target="../media/image11.gif"/><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gif"/><Relationship Id="rId7" Type="http://schemas.openxmlformats.org/officeDocument/2006/relationships/image" Target="../media/image14.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png"/><Relationship Id="rId4" Type="http://schemas.openxmlformats.org/officeDocument/2006/relationships/image" Target="../media/image8.png"/><Relationship Id="rId9" Type="http://schemas.openxmlformats.org/officeDocument/2006/relationships/image" Target="../media/image16.jpe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21.png"/><Relationship Id="rId18" Type="http://schemas.openxmlformats.org/officeDocument/2006/relationships/image" Target="../media/image24.svg"/><Relationship Id="rId3" Type="http://schemas.openxmlformats.org/officeDocument/2006/relationships/image" Target="../media/image11.gif"/><Relationship Id="rId21" Type="http://schemas.openxmlformats.org/officeDocument/2006/relationships/image" Target="../media/image27.png"/><Relationship Id="rId7" Type="http://schemas.openxmlformats.org/officeDocument/2006/relationships/image" Target="../media/image13.jpeg"/><Relationship Id="rId12" Type="http://schemas.openxmlformats.org/officeDocument/2006/relationships/image" Target="../media/image20.svg"/><Relationship Id="rId17" Type="http://schemas.openxmlformats.org/officeDocument/2006/relationships/image" Target="../media/image23.png"/><Relationship Id="rId2" Type="http://schemas.openxmlformats.org/officeDocument/2006/relationships/notesSlide" Target="../notesSlides/notesSlide5.xml"/><Relationship Id="rId16" Type="http://schemas.openxmlformats.org/officeDocument/2006/relationships/image" Target="../media/image6.svg"/><Relationship Id="rId20" Type="http://schemas.openxmlformats.org/officeDocument/2006/relationships/image" Target="../media/image26.sv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19.png"/><Relationship Id="rId5" Type="http://schemas.openxmlformats.org/officeDocument/2006/relationships/image" Target="../media/image12.png"/><Relationship Id="rId15" Type="http://schemas.openxmlformats.org/officeDocument/2006/relationships/image" Target="../media/image5.png"/><Relationship Id="rId10" Type="http://schemas.openxmlformats.org/officeDocument/2006/relationships/image" Target="../media/image18.svg"/><Relationship Id="rId19" Type="http://schemas.openxmlformats.org/officeDocument/2006/relationships/image" Target="../media/image25.png"/><Relationship Id="rId4" Type="http://schemas.openxmlformats.org/officeDocument/2006/relationships/image" Target="../media/image8.png"/><Relationship Id="rId9" Type="http://schemas.openxmlformats.org/officeDocument/2006/relationships/image" Target="../media/image17.png"/><Relationship Id="rId14" Type="http://schemas.openxmlformats.org/officeDocument/2006/relationships/image" Target="../media/image22.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22.svg"/><Relationship Id="rId13" Type="http://schemas.openxmlformats.org/officeDocument/2006/relationships/image" Target="../media/image25.png"/><Relationship Id="rId3" Type="http://schemas.openxmlformats.org/officeDocument/2006/relationships/image" Target="../media/image11.gif"/><Relationship Id="rId7" Type="http://schemas.openxmlformats.org/officeDocument/2006/relationships/image" Target="../media/image21.png"/><Relationship Id="rId12" Type="http://schemas.openxmlformats.org/officeDocument/2006/relationships/image" Target="../media/image24.svg"/><Relationship Id="rId2" Type="http://schemas.openxmlformats.org/officeDocument/2006/relationships/notesSlide" Target="../notesSlides/notesSlide7.xml"/><Relationship Id="rId16"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20.svg"/><Relationship Id="rId11" Type="http://schemas.openxmlformats.org/officeDocument/2006/relationships/image" Target="../media/image23.png"/><Relationship Id="rId5" Type="http://schemas.openxmlformats.org/officeDocument/2006/relationships/image" Target="../media/image19.png"/><Relationship Id="rId15" Type="http://schemas.openxmlformats.org/officeDocument/2006/relationships/image" Target="../media/image8.png"/><Relationship Id="rId10" Type="http://schemas.openxmlformats.org/officeDocument/2006/relationships/image" Target="../media/image6.svg"/><Relationship Id="rId4" Type="http://schemas.openxmlformats.org/officeDocument/2006/relationships/image" Target="../media/image16.jpeg"/><Relationship Id="rId9" Type="http://schemas.openxmlformats.org/officeDocument/2006/relationships/image" Target="../media/image5.png"/><Relationship Id="rId14" Type="http://schemas.openxmlformats.org/officeDocument/2006/relationships/image" Target="../media/image26.svg"/></Relationships>
</file>

<file path=ppt/slides/_rels/slide8.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4.svg"/><Relationship Id="rId3" Type="http://schemas.openxmlformats.org/officeDocument/2006/relationships/image" Target="../media/image28.png"/><Relationship Id="rId7" Type="http://schemas.openxmlformats.org/officeDocument/2006/relationships/image" Target="../media/image20.svg"/><Relationship Id="rId12"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6.svg"/><Relationship Id="rId5" Type="http://schemas.openxmlformats.org/officeDocument/2006/relationships/image" Target="../media/image30.png"/><Relationship Id="rId15" Type="http://schemas.openxmlformats.org/officeDocument/2006/relationships/image" Target="../media/image26.svg"/><Relationship Id="rId10" Type="http://schemas.openxmlformats.org/officeDocument/2006/relationships/image" Target="../media/image5.png"/><Relationship Id="rId4" Type="http://schemas.openxmlformats.org/officeDocument/2006/relationships/image" Target="../media/image29.png"/><Relationship Id="rId9" Type="http://schemas.openxmlformats.org/officeDocument/2006/relationships/image" Target="../media/image22.svg"/><Relationship Id="rId14" Type="http://schemas.openxmlformats.org/officeDocument/2006/relationships/image" Target="../media/image2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3"/>
          <p:cNvSpPr txBox="1">
            <a:spLocks noGrp="1"/>
          </p:cNvSpPr>
          <p:nvPr>
            <p:ph type="title"/>
          </p:nvPr>
        </p:nvSpPr>
        <p:spPr>
          <a:xfrm>
            <a:off x="1436475" y="1412421"/>
            <a:ext cx="7395900" cy="1351629"/>
          </a:xfrm>
          <a:prstGeom prst="rect">
            <a:avLst/>
          </a:prstGeom>
          <a:noFill/>
          <a:ln>
            <a:noFill/>
          </a:ln>
        </p:spPr>
        <p:txBody>
          <a:bodyPr spcFirstLastPara="1" wrap="square" lIns="91425" tIns="91425" rIns="91425" bIns="91425" anchor="ctr" anchorCtr="0">
            <a:noAutofit/>
          </a:bodyPr>
          <a:lstStyle/>
          <a:p>
            <a:pPr lvl="0"/>
            <a:endParaRPr lang="en-US" dirty="0"/>
          </a:p>
        </p:txBody>
      </p:sp>
      <p:sp>
        <p:nvSpPr>
          <p:cNvPr id="120" name="Google Shape;120;p3"/>
          <p:cNvSpPr txBox="1">
            <a:spLocks noGrp="1"/>
          </p:cNvSpPr>
          <p:nvPr>
            <p:ph type="subTitle" idx="1"/>
          </p:nvPr>
        </p:nvSpPr>
        <p:spPr>
          <a:xfrm>
            <a:off x="2164918" y="3581968"/>
            <a:ext cx="2165344" cy="1229710"/>
          </a:xfrm>
          <a:prstGeom prst="rect">
            <a:avLst/>
          </a:prstGeom>
          <a:noFill/>
          <a:ln>
            <a:noFill/>
          </a:ln>
        </p:spPr>
        <p:txBody>
          <a:bodyPr spcFirstLastPara="1" wrap="square" lIns="91425" tIns="91425" rIns="91425" bIns="91425" anchor="t" anchorCtr="0">
            <a:noAutofit/>
          </a:bodyPr>
          <a:lstStyle/>
          <a:p>
            <a:pPr marL="0" lvl="0" indent="0"/>
            <a:r>
              <a:rPr lang="en-US" sz="1800" b="1" dirty="0">
                <a:solidFill>
                  <a:schemeClr val="tx1"/>
                </a:solidFill>
              </a:rPr>
              <a:t>Tushar Khot</a:t>
            </a:r>
            <a:r>
              <a:rPr lang="en-US" sz="1800" dirty="0">
                <a:solidFill>
                  <a:schemeClr val="tx1"/>
                </a:solidFill>
              </a:rPr>
              <a:t>, </a:t>
            </a:r>
          </a:p>
          <a:p>
            <a:pPr marL="0" lvl="0" indent="0"/>
            <a:r>
              <a:rPr lang="en-US" sz="1800" dirty="0">
                <a:solidFill>
                  <a:schemeClr val="tx1"/>
                </a:solidFill>
              </a:rPr>
              <a:t>Kyle Richardson, </a:t>
            </a:r>
          </a:p>
          <a:p>
            <a:pPr marL="0" lvl="0" indent="0"/>
            <a:r>
              <a:rPr lang="en-US" sz="1800" dirty="0">
                <a:solidFill>
                  <a:schemeClr val="tx1"/>
                </a:solidFill>
              </a:rPr>
              <a:t>Daniel </a:t>
            </a:r>
            <a:r>
              <a:rPr lang="en-US" sz="1800" dirty="0" err="1">
                <a:solidFill>
                  <a:schemeClr val="tx1"/>
                </a:solidFill>
              </a:rPr>
              <a:t>Khashabi</a:t>
            </a:r>
            <a:r>
              <a:rPr lang="en-US" sz="1800" dirty="0">
                <a:solidFill>
                  <a:schemeClr val="tx1"/>
                </a:solidFill>
              </a:rPr>
              <a:t>,</a:t>
            </a:r>
          </a:p>
          <a:p>
            <a:pPr marL="0" lvl="0" indent="0"/>
            <a:r>
              <a:rPr lang="en-US" sz="1800" dirty="0">
                <a:solidFill>
                  <a:schemeClr val="tx1"/>
                </a:solidFill>
              </a:rPr>
              <a:t>Ashish Sabharwal</a:t>
            </a:r>
            <a:endParaRPr sz="1800" dirty="0">
              <a:solidFill>
                <a:schemeClr val="tx1"/>
              </a:solidFill>
            </a:endParaRPr>
          </a:p>
        </p:txBody>
      </p:sp>
      <p:sp>
        <p:nvSpPr>
          <p:cNvPr id="2" name="Rounded Rectangular Callout 1">
            <a:extLst>
              <a:ext uri="{FF2B5EF4-FFF2-40B4-BE49-F238E27FC236}">
                <a16:creationId xmlns:a16="http://schemas.microsoft.com/office/drawing/2014/main" id="{1D186F58-2BB1-AE4E-BD37-964C214EE5EE}"/>
              </a:ext>
            </a:extLst>
          </p:cNvPr>
          <p:cNvSpPr/>
          <p:nvPr/>
        </p:nvSpPr>
        <p:spPr>
          <a:xfrm>
            <a:off x="1061358" y="1347106"/>
            <a:ext cx="7968342" cy="1482257"/>
          </a:xfrm>
          <a:prstGeom prst="wedgeRoundRectCallout">
            <a:avLst>
              <a:gd name="adj1" fmla="val -53107"/>
              <a:gd name="adj2" fmla="val 5038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bg1"/>
                </a:solidFill>
                <a:latin typeface="Lato"/>
                <a:ea typeface="Lato"/>
                <a:cs typeface="Lato"/>
                <a:sym typeface="Lato"/>
              </a:rPr>
              <a:t>Hey AI, Can You Solve Complex Tasks by Talking to Agents?</a:t>
            </a:r>
            <a:endParaRPr lang="en-US" sz="1200" dirty="0">
              <a:solidFill>
                <a:schemeClr val="bg1"/>
              </a:solidFill>
            </a:endParaRPr>
          </a:p>
        </p:txBody>
      </p:sp>
      <p:sp>
        <p:nvSpPr>
          <p:cNvPr id="5" name="Rounded Rectangular Callout 4">
            <a:extLst>
              <a:ext uri="{FF2B5EF4-FFF2-40B4-BE49-F238E27FC236}">
                <a16:creationId xmlns:a16="http://schemas.microsoft.com/office/drawing/2014/main" id="{88F542B0-86E4-384A-A41C-F513318010A6}"/>
              </a:ext>
            </a:extLst>
          </p:cNvPr>
          <p:cNvSpPr/>
          <p:nvPr/>
        </p:nvSpPr>
        <p:spPr>
          <a:xfrm>
            <a:off x="4491059" y="3581968"/>
            <a:ext cx="4188278" cy="455057"/>
          </a:xfrm>
          <a:prstGeom prst="wedgeRoundRectCallout">
            <a:avLst>
              <a:gd name="adj1" fmla="val -55991"/>
              <a:gd name="adj2" fmla="val 17545"/>
              <a:gd name="adj3" fmla="val 16667"/>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2000" dirty="0">
                <a:solidFill>
                  <a:schemeClr val="bg1"/>
                </a:solidFill>
                <a:latin typeface="Lato"/>
                <a:ea typeface="Lato"/>
                <a:cs typeface="Lato"/>
                <a:sym typeface="Lato"/>
              </a:rPr>
              <a:t>Not yet, but we can help</a:t>
            </a:r>
            <a:endParaRPr lang="en-US" sz="2000" dirty="0">
              <a:solidFill>
                <a:schemeClr val="bg1"/>
              </a:solidFill>
            </a:endParaRPr>
          </a:p>
        </p:txBody>
      </p:sp>
      <p:pic>
        <p:nvPicPr>
          <p:cNvPr id="4" name="Picture 3">
            <a:extLst>
              <a:ext uri="{FF2B5EF4-FFF2-40B4-BE49-F238E27FC236}">
                <a16:creationId xmlns:a16="http://schemas.microsoft.com/office/drawing/2014/main" id="{3BCA32B1-8B77-DC4D-A331-FA6BCED0076E}"/>
              </a:ext>
            </a:extLst>
          </p:cNvPr>
          <p:cNvPicPr>
            <a:picLocks noChangeAspect="1"/>
          </p:cNvPicPr>
          <p:nvPr/>
        </p:nvPicPr>
        <p:blipFill>
          <a:blip r:embed="rId3"/>
          <a:stretch>
            <a:fillRect/>
          </a:stretch>
        </p:blipFill>
        <p:spPr>
          <a:xfrm>
            <a:off x="-16328" y="4610399"/>
            <a:ext cx="1249135" cy="555171"/>
          </a:xfrm>
          <a:prstGeom prst="rect">
            <a:avLst/>
          </a:prstGeom>
        </p:spPr>
      </p:pic>
      <p:sp>
        <p:nvSpPr>
          <p:cNvPr id="8" name="TextBox 7">
            <a:extLst>
              <a:ext uri="{FF2B5EF4-FFF2-40B4-BE49-F238E27FC236}">
                <a16:creationId xmlns:a16="http://schemas.microsoft.com/office/drawing/2014/main" id="{E363011B-3B03-FEC2-2DDB-6AF011531B7B}"/>
              </a:ext>
            </a:extLst>
          </p:cNvPr>
          <p:cNvSpPr txBox="1"/>
          <p:nvPr/>
        </p:nvSpPr>
        <p:spPr>
          <a:xfrm>
            <a:off x="860746" y="-51243"/>
            <a:ext cx="3797217" cy="338554"/>
          </a:xfrm>
          <a:prstGeom prst="rect">
            <a:avLst/>
          </a:prstGeom>
          <a:noFill/>
        </p:spPr>
        <p:txBody>
          <a:bodyPr wrap="square" rtlCol="0">
            <a:spAutoFit/>
          </a:bodyPr>
          <a:lstStyle/>
          <a:p>
            <a:r>
              <a:rPr lang="en-US" dirty="0">
                <a:solidFill>
                  <a:schemeClr val="accent4"/>
                </a:solidFill>
              </a:rPr>
              <a:t>https://</a:t>
            </a:r>
            <a:r>
              <a:rPr lang="en-US" dirty="0" err="1">
                <a:solidFill>
                  <a:schemeClr val="accent4"/>
                </a:solidFill>
              </a:rPr>
              <a:t>github.com</a:t>
            </a:r>
            <a:r>
              <a:rPr lang="en-US" dirty="0">
                <a:solidFill>
                  <a:schemeClr val="accent4"/>
                </a:solidFill>
              </a:rPr>
              <a:t>/</a:t>
            </a:r>
            <a:r>
              <a:rPr lang="en-US" dirty="0" err="1">
                <a:solidFill>
                  <a:schemeClr val="accent4"/>
                </a:solidFill>
              </a:rPr>
              <a:t>allenai</a:t>
            </a:r>
            <a:r>
              <a:rPr lang="en-US" dirty="0">
                <a:solidFill>
                  <a:schemeClr val="accent4"/>
                </a:solidFill>
              </a:rPr>
              <a:t>/</a:t>
            </a:r>
            <a:r>
              <a:rPr lang="en-US" sz="1600" dirty="0" err="1">
                <a:solidFill>
                  <a:schemeClr val="accent4"/>
                </a:solidFill>
              </a:rPr>
              <a:t>CommaQA</a:t>
            </a:r>
            <a:endParaRPr lang="en-US" dirty="0">
              <a:solidFill>
                <a:schemeClr val="accent4"/>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8E41D-80FB-AE40-B05E-94035EA11B22}"/>
              </a:ext>
            </a:extLst>
          </p:cNvPr>
          <p:cNvSpPr>
            <a:spLocks noGrp="1"/>
          </p:cNvSpPr>
          <p:nvPr>
            <p:ph type="title"/>
          </p:nvPr>
        </p:nvSpPr>
        <p:spPr/>
        <p:txBody>
          <a:bodyPr/>
          <a:lstStyle/>
          <a:p>
            <a:r>
              <a:rPr lang="en-US" dirty="0"/>
              <a:t>UNUSED SLIDES</a:t>
            </a:r>
          </a:p>
        </p:txBody>
      </p:sp>
      <p:sp>
        <p:nvSpPr>
          <p:cNvPr id="3" name="Text Placeholder 2">
            <a:extLst>
              <a:ext uri="{FF2B5EF4-FFF2-40B4-BE49-F238E27FC236}">
                <a16:creationId xmlns:a16="http://schemas.microsoft.com/office/drawing/2014/main" id="{97DA2F74-7A7C-6E43-B24C-852CD07EF88A}"/>
              </a:ext>
            </a:extLst>
          </p:cNvPr>
          <p:cNvSpPr>
            <a:spLocks noGrp="1"/>
          </p:cNvSpPr>
          <p:nvPr>
            <p:ph type="body" idx="1"/>
          </p:nvPr>
        </p:nvSpPr>
        <p:spPr/>
        <p:txBody>
          <a:bodyPr/>
          <a:lstStyle/>
          <a:p>
            <a:pPr marL="114300" indent="0">
              <a:buNone/>
            </a:pPr>
            <a:r>
              <a:rPr lang="en-US" dirty="0"/>
              <a:t>UNUSED SLIDES</a:t>
            </a:r>
          </a:p>
        </p:txBody>
      </p:sp>
      <p:sp>
        <p:nvSpPr>
          <p:cNvPr id="4" name="Slide Number Placeholder 3">
            <a:extLst>
              <a:ext uri="{FF2B5EF4-FFF2-40B4-BE49-F238E27FC236}">
                <a16:creationId xmlns:a16="http://schemas.microsoft.com/office/drawing/2014/main" id="{88F183AB-F910-C84A-9253-5732EFFFA22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3317479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9B922-2495-C74E-942F-0C954BB6BF7C}"/>
              </a:ext>
            </a:extLst>
          </p:cNvPr>
          <p:cNvSpPr>
            <a:spLocks noGrp="1"/>
          </p:cNvSpPr>
          <p:nvPr>
            <p:ph type="title"/>
          </p:nvPr>
        </p:nvSpPr>
        <p:spPr/>
        <p:txBody>
          <a:bodyPr/>
          <a:lstStyle/>
          <a:p>
            <a:r>
              <a:rPr lang="en-US" sz="2400" b="0" dirty="0" err="1"/>
              <a:t>CommaQA</a:t>
            </a:r>
            <a:r>
              <a:rPr lang="en-US" sz="2400" b="0" dirty="0"/>
              <a:t>: </a:t>
            </a:r>
            <a:r>
              <a:rPr lang="en-US" sz="2400" u="sng" dirty="0"/>
              <a:t>Comm</a:t>
            </a:r>
            <a:r>
              <a:rPr lang="en-US" sz="2400" b="0" dirty="0"/>
              <a:t>unicating with </a:t>
            </a:r>
            <a:r>
              <a:rPr lang="en-US" sz="2400" u="sng" dirty="0"/>
              <a:t>A</a:t>
            </a:r>
            <a:r>
              <a:rPr lang="en-US" sz="2400" b="0" dirty="0"/>
              <a:t>gents for </a:t>
            </a:r>
            <a:r>
              <a:rPr lang="en-US" sz="2400" u="sng" dirty="0"/>
              <a:t>QA</a:t>
            </a:r>
          </a:p>
        </p:txBody>
      </p:sp>
      <p:sp>
        <p:nvSpPr>
          <p:cNvPr id="3" name="Text Placeholder 2">
            <a:extLst>
              <a:ext uri="{FF2B5EF4-FFF2-40B4-BE49-F238E27FC236}">
                <a16:creationId xmlns:a16="http://schemas.microsoft.com/office/drawing/2014/main" id="{2611E8A9-9F2C-2C42-B4D8-16825D607ACF}"/>
              </a:ext>
            </a:extLst>
          </p:cNvPr>
          <p:cNvSpPr>
            <a:spLocks noGrp="1"/>
          </p:cNvSpPr>
          <p:nvPr>
            <p:ph type="body" idx="1"/>
          </p:nvPr>
        </p:nvSpPr>
        <p:spPr/>
        <p:txBody>
          <a:bodyPr/>
          <a:lstStyle/>
          <a:p>
            <a:r>
              <a:rPr lang="en-US" sz="1600" dirty="0"/>
              <a:t>Synthetic QA Dataset </a:t>
            </a:r>
            <a:r>
              <a:rPr lang="en-US" sz="1600" i="1" u="sng" dirty="0"/>
              <a:t>designed for</a:t>
            </a:r>
            <a:r>
              <a:rPr lang="en-US" sz="1600" dirty="0"/>
              <a:t> the learning to communicate task</a:t>
            </a:r>
          </a:p>
          <a:p>
            <a:r>
              <a:rPr lang="en-US" sz="1600" dirty="0"/>
              <a:t>Three different styles of multi-hop reasoning:</a:t>
            </a:r>
          </a:p>
          <a:p>
            <a:pPr lvl="1">
              <a:spcBef>
                <a:spcPts val="400"/>
              </a:spcBef>
            </a:pPr>
            <a:r>
              <a:rPr lang="en-US" sz="1200" b="1" dirty="0"/>
              <a:t>Explicit</a:t>
            </a:r>
            <a:r>
              <a:rPr lang="en-US" sz="1200" dirty="0"/>
              <a:t>:  What awards have the actors of the Oscar-winning movies received?</a:t>
            </a:r>
          </a:p>
          <a:p>
            <a:pPr lvl="1">
              <a:spcBef>
                <a:spcPts val="400"/>
              </a:spcBef>
            </a:pPr>
            <a:r>
              <a:rPr lang="en-US" sz="1200" b="1" dirty="0"/>
              <a:t>Implicit</a:t>
            </a:r>
            <a:r>
              <a:rPr lang="en-US" sz="1200" dirty="0"/>
              <a:t>:  What objects has Aristotle likely used?</a:t>
            </a:r>
          </a:p>
          <a:p>
            <a:pPr lvl="1">
              <a:spcBef>
                <a:spcPts val="400"/>
              </a:spcBef>
            </a:pPr>
            <a:r>
              <a:rPr lang="en-US" sz="1200" b="1" dirty="0"/>
              <a:t>Numeric</a:t>
            </a:r>
            <a:r>
              <a:rPr lang="en-US" sz="1200" dirty="0"/>
              <a:t>: What was the gap between the longest javelin throws from USA and Ireland?</a:t>
            </a:r>
          </a:p>
          <a:p>
            <a:r>
              <a:rPr lang="en-US" sz="1600" dirty="0"/>
              <a:t>Different world context per question using novel entities</a:t>
            </a:r>
          </a:p>
          <a:p>
            <a:pPr lvl="1">
              <a:spcBef>
                <a:spcPts val="0"/>
              </a:spcBef>
            </a:pPr>
            <a:r>
              <a:rPr lang="en-US" sz="1200" dirty="0"/>
              <a:t>No cheating via memorization; no conflicts with world knowledge</a:t>
            </a:r>
          </a:p>
          <a:p>
            <a:r>
              <a:rPr lang="en-US" sz="1600" dirty="0"/>
              <a:t>Different agents with the answer in each world context</a:t>
            </a:r>
          </a:p>
          <a:p>
            <a:pPr lvl="1">
              <a:spcBef>
                <a:spcPts val="0"/>
              </a:spcBef>
            </a:pPr>
            <a:r>
              <a:rPr lang="en-US" sz="1200" dirty="0"/>
              <a:t>Non-deterministic execution; need to interact with agents to find the answer</a:t>
            </a:r>
          </a:p>
          <a:p>
            <a:r>
              <a:rPr lang="en-US" sz="1600" dirty="0"/>
              <a:t>Controlled dataset with rich auxiliary supervision as stepping stones</a:t>
            </a:r>
          </a:p>
          <a:p>
            <a:pPr lvl="1">
              <a:spcBef>
                <a:spcPts val="0"/>
              </a:spcBef>
            </a:pPr>
            <a:r>
              <a:rPr lang="en-US" sz="1200" dirty="0"/>
              <a:t> Fast and Accurate Agents; Fact and Decomposition supervision </a:t>
            </a:r>
          </a:p>
        </p:txBody>
      </p:sp>
      <p:sp>
        <p:nvSpPr>
          <p:cNvPr id="4" name="TextBox 3">
            <a:extLst>
              <a:ext uri="{FF2B5EF4-FFF2-40B4-BE49-F238E27FC236}">
                <a16:creationId xmlns:a16="http://schemas.microsoft.com/office/drawing/2014/main" id="{FECC06D8-6A1A-2048-A013-279F630A513B}"/>
              </a:ext>
            </a:extLst>
          </p:cNvPr>
          <p:cNvSpPr txBox="1"/>
          <p:nvPr/>
        </p:nvSpPr>
        <p:spPr>
          <a:xfrm>
            <a:off x="4675694" y="1854918"/>
            <a:ext cx="414779" cy="184666"/>
          </a:xfrm>
          <a:prstGeom prst="rect">
            <a:avLst/>
          </a:prstGeom>
          <a:solidFill>
            <a:schemeClr val="bg1"/>
          </a:solidFill>
        </p:spPr>
        <p:txBody>
          <a:bodyPr wrap="square" lIns="0" tIns="0" rIns="0" bIns="0" rtlCol="0">
            <a:spAutoFit/>
          </a:bodyPr>
          <a:lstStyle/>
          <a:p>
            <a:r>
              <a:rPr lang="en-US" sz="1200" dirty="0">
                <a:solidFill>
                  <a:schemeClr val="tx1"/>
                </a:solidFill>
                <a:latin typeface="Lato" panose="020F0502020204030203" pitchFamily="34" charset="0"/>
                <a:ea typeface="Lato" panose="020F0502020204030203" pitchFamily="34" charset="0"/>
                <a:cs typeface="Lato" panose="020F0502020204030203" pitchFamily="34" charset="0"/>
              </a:rPr>
              <a:t>  </a:t>
            </a:r>
            <a:r>
              <a:rPr lang="en-US" sz="1200" dirty="0" err="1">
                <a:solidFill>
                  <a:schemeClr val="tx1"/>
                </a:solidFill>
                <a:highlight>
                  <a:srgbClr val="FFFF00"/>
                </a:highlight>
                <a:latin typeface="Lato" panose="020F0502020204030203" pitchFamily="34" charset="0"/>
                <a:ea typeface="Lato" panose="020F0502020204030203" pitchFamily="34" charset="0"/>
                <a:cs typeface="Lato" panose="020F0502020204030203" pitchFamily="34" charset="0"/>
              </a:rPr>
              <a:t>Glag</a:t>
            </a:r>
            <a:endParaRPr lang="en-US" sz="1200" dirty="0">
              <a:solidFill>
                <a:schemeClr val="tx1"/>
              </a:solidFill>
              <a:highlight>
                <a:srgbClr val="FFFF00"/>
              </a:highlight>
              <a:latin typeface="Lato" panose="020F0502020204030203" pitchFamily="34" charset="0"/>
              <a:ea typeface="Lato" panose="020F0502020204030203" pitchFamily="34" charset="0"/>
              <a:cs typeface="Lato" panose="020F0502020204030203" pitchFamily="34" charset="0"/>
            </a:endParaRPr>
          </a:p>
        </p:txBody>
      </p:sp>
      <p:sp>
        <p:nvSpPr>
          <p:cNvPr id="5" name="TextBox 4">
            <a:extLst>
              <a:ext uri="{FF2B5EF4-FFF2-40B4-BE49-F238E27FC236}">
                <a16:creationId xmlns:a16="http://schemas.microsoft.com/office/drawing/2014/main" id="{4D966860-066C-974D-921D-B4D4DB5A9BF2}"/>
              </a:ext>
            </a:extLst>
          </p:cNvPr>
          <p:cNvSpPr txBox="1"/>
          <p:nvPr/>
        </p:nvSpPr>
        <p:spPr>
          <a:xfrm>
            <a:off x="3431356" y="2111011"/>
            <a:ext cx="631595" cy="184666"/>
          </a:xfrm>
          <a:prstGeom prst="rect">
            <a:avLst/>
          </a:prstGeom>
          <a:solidFill>
            <a:schemeClr val="bg1"/>
          </a:solidFill>
        </p:spPr>
        <p:txBody>
          <a:bodyPr wrap="square" lIns="0" tIns="0" rIns="0" bIns="0" rtlCol="0">
            <a:spAutoFit/>
          </a:bodyPr>
          <a:lstStyle/>
          <a:p>
            <a:r>
              <a:rPr lang="en-US" sz="1200" dirty="0">
                <a:solidFill>
                  <a:schemeClr val="tx1"/>
                </a:solidFill>
                <a:latin typeface="Lato" panose="020F0502020204030203" pitchFamily="34" charset="0"/>
                <a:ea typeface="Lato" panose="020F0502020204030203" pitchFamily="34" charset="0"/>
                <a:cs typeface="Lato" panose="020F0502020204030203" pitchFamily="34" charset="0"/>
              </a:rPr>
              <a:t>  </a:t>
            </a:r>
            <a:r>
              <a:rPr lang="en-US" sz="1200" dirty="0" err="1">
                <a:solidFill>
                  <a:schemeClr val="tx1"/>
                </a:solidFill>
                <a:highlight>
                  <a:srgbClr val="FFFF00"/>
                </a:highlight>
                <a:latin typeface="Lato" panose="020F0502020204030203" pitchFamily="34" charset="0"/>
                <a:ea typeface="Lato" panose="020F0502020204030203" pitchFamily="34" charset="0"/>
                <a:cs typeface="Lato" panose="020F0502020204030203" pitchFamily="34" charset="0"/>
              </a:rPr>
              <a:t>Lidus</a:t>
            </a:r>
            <a:r>
              <a:rPr lang="en-US" sz="1200" dirty="0">
                <a:solidFill>
                  <a:schemeClr val="tx1"/>
                </a:solidFill>
                <a:highlight>
                  <a:srgbClr val="FFFF00"/>
                </a:highlight>
                <a:latin typeface="Lato" panose="020F0502020204030203" pitchFamily="34" charset="0"/>
                <a:ea typeface="Lato" panose="020F0502020204030203" pitchFamily="34" charset="0"/>
                <a:cs typeface="Lato" panose="020F0502020204030203" pitchFamily="34" charset="0"/>
              </a:rPr>
              <a:t>  </a:t>
            </a:r>
          </a:p>
        </p:txBody>
      </p:sp>
      <p:sp>
        <p:nvSpPr>
          <p:cNvPr id="7" name="TextBox 6">
            <a:extLst>
              <a:ext uri="{FF2B5EF4-FFF2-40B4-BE49-F238E27FC236}">
                <a16:creationId xmlns:a16="http://schemas.microsoft.com/office/drawing/2014/main" id="{917FC855-7DF1-EC4E-B9EF-87BBAE7F26F8}"/>
              </a:ext>
            </a:extLst>
          </p:cNvPr>
          <p:cNvSpPr txBox="1"/>
          <p:nvPr/>
        </p:nvSpPr>
        <p:spPr>
          <a:xfrm>
            <a:off x="6270394" y="2388061"/>
            <a:ext cx="337795" cy="184666"/>
          </a:xfrm>
          <a:prstGeom prst="rect">
            <a:avLst/>
          </a:prstGeom>
          <a:solidFill>
            <a:schemeClr val="bg1"/>
          </a:solidFill>
        </p:spPr>
        <p:txBody>
          <a:bodyPr wrap="square" lIns="0" tIns="0" rIns="0" bIns="0" rtlCol="0">
            <a:spAutoFit/>
          </a:bodyPr>
          <a:lstStyle/>
          <a:p>
            <a:r>
              <a:rPr lang="en-US" sz="1200" dirty="0" err="1">
                <a:solidFill>
                  <a:schemeClr val="tx1"/>
                </a:solidFill>
                <a:highlight>
                  <a:srgbClr val="FFFF00"/>
                </a:highlight>
                <a:latin typeface="Lato" panose="020F0502020204030203" pitchFamily="34" charset="0"/>
                <a:ea typeface="Lato" panose="020F0502020204030203" pitchFamily="34" charset="0"/>
                <a:cs typeface="Lato" panose="020F0502020204030203" pitchFamily="34" charset="0"/>
              </a:rPr>
              <a:t>Vexa</a:t>
            </a:r>
            <a:endParaRPr lang="en-US" sz="1200" dirty="0">
              <a:solidFill>
                <a:schemeClr val="tx1"/>
              </a:solidFill>
              <a:highlight>
                <a:srgbClr val="FFFF00"/>
              </a:highlight>
              <a:latin typeface="Lato" panose="020F0502020204030203" pitchFamily="34" charset="0"/>
              <a:ea typeface="Lato" panose="020F0502020204030203" pitchFamily="34" charset="0"/>
              <a:cs typeface="Lato" panose="020F0502020204030203" pitchFamily="34" charset="0"/>
            </a:endParaRPr>
          </a:p>
        </p:txBody>
      </p:sp>
      <p:sp>
        <p:nvSpPr>
          <p:cNvPr id="8" name="TextBox 7">
            <a:extLst>
              <a:ext uri="{FF2B5EF4-FFF2-40B4-BE49-F238E27FC236}">
                <a16:creationId xmlns:a16="http://schemas.microsoft.com/office/drawing/2014/main" id="{388ADEFD-D3A3-2946-93BE-7588B6BA144F}"/>
              </a:ext>
            </a:extLst>
          </p:cNvPr>
          <p:cNvSpPr txBox="1"/>
          <p:nvPr/>
        </p:nvSpPr>
        <p:spPr>
          <a:xfrm>
            <a:off x="6922415" y="2388061"/>
            <a:ext cx="449347" cy="184666"/>
          </a:xfrm>
          <a:prstGeom prst="rect">
            <a:avLst/>
          </a:prstGeom>
          <a:solidFill>
            <a:schemeClr val="bg1"/>
          </a:solidFill>
        </p:spPr>
        <p:txBody>
          <a:bodyPr wrap="square" lIns="0" tIns="0" rIns="0" bIns="0" rtlCol="0">
            <a:spAutoFit/>
          </a:bodyPr>
          <a:lstStyle/>
          <a:p>
            <a:r>
              <a:rPr lang="en-US" sz="1200" dirty="0">
                <a:solidFill>
                  <a:schemeClr val="tx1"/>
                </a:solidFill>
                <a:highlight>
                  <a:srgbClr val="FFFF00"/>
                </a:highlight>
                <a:latin typeface="Lato" panose="020F0502020204030203" pitchFamily="34" charset="0"/>
                <a:ea typeface="Lato" panose="020F0502020204030203" pitchFamily="34" charset="0"/>
                <a:cs typeface="Lato" panose="020F0502020204030203" pitchFamily="34" charset="0"/>
              </a:rPr>
              <a:t> </a:t>
            </a:r>
            <a:r>
              <a:rPr lang="en-US" sz="1200" dirty="0" err="1">
                <a:solidFill>
                  <a:schemeClr val="tx1"/>
                </a:solidFill>
                <a:highlight>
                  <a:srgbClr val="FFFF00"/>
                </a:highlight>
                <a:latin typeface="Lato" panose="020F0502020204030203" pitchFamily="34" charset="0"/>
                <a:ea typeface="Lato" panose="020F0502020204030203" pitchFamily="34" charset="0"/>
                <a:cs typeface="Lato" panose="020F0502020204030203" pitchFamily="34" charset="0"/>
              </a:rPr>
              <a:t>Riften</a:t>
            </a:r>
            <a:endParaRPr lang="en-US" sz="1200" dirty="0">
              <a:solidFill>
                <a:schemeClr val="tx1"/>
              </a:solidFill>
              <a:highlight>
                <a:srgbClr val="FFFF00"/>
              </a:highlight>
              <a:latin typeface="Lato" panose="020F0502020204030203" pitchFamily="34" charset="0"/>
              <a:ea typeface="Lato" panose="020F0502020204030203" pitchFamily="34" charset="0"/>
              <a:cs typeface="Lato" panose="020F0502020204030203" pitchFamily="34" charset="0"/>
            </a:endParaRPr>
          </a:p>
        </p:txBody>
      </p:sp>
      <p:sp>
        <p:nvSpPr>
          <p:cNvPr id="9" name="Slide Number Placeholder 8">
            <a:extLst>
              <a:ext uri="{FF2B5EF4-FFF2-40B4-BE49-F238E27FC236}">
                <a16:creationId xmlns:a16="http://schemas.microsoft.com/office/drawing/2014/main" id="{1A0E0635-4CE3-EB48-805C-BDE8C21A773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1909462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500"/>
                                        <p:tgtEl>
                                          <p:spTgt spid="4"/>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left)">
                                      <p:cBhvr>
                                        <p:cTn id="28" dur="500"/>
                                        <p:tgtEl>
                                          <p:spTgt spid="5"/>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wipe(left)">
                                      <p:cBhvr>
                                        <p:cTn id="31" dur="500"/>
                                        <p:tgtEl>
                                          <p:spTgt spid="7"/>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wipe(left)">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7"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Rounded Rectangular Callout 13">
            <a:extLst>
              <a:ext uri="{FF2B5EF4-FFF2-40B4-BE49-F238E27FC236}">
                <a16:creationId xmlns:a16="http://schemas.microsoft.com/office/drawing/2014/main" id="{5F2120A2-473C-A541-9347-E822867F0F1A}"/>
              </a:ext>
            </a:extLst>
          </p:cNvPr>
          <p:cNvSpPr/>
          <p:nvPr/>
        </p:nvSpPr>
        <p:spPr>
          <a:xfrm>
            <a:off x="2451609" y="3525625"/>
            <a:ext cx="1653801" cy="419458"/>
          </a:xfrm>
          <a:prstGeom prst="wedgeRoundRectCallout">
            <a:avLst>
              <a:gd name="adj1" fmla="val -48881"/>
              <a:gd name="adj2" fmla="val 36163"/>
              <a:gd name="adj3" fmla="val 16667"/>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000" dirty="0"/>
              <a:t>Is it okay to play chess at 3 AM? =&gt; </a:t>
            </a:r>
            <a:r>
              <a:rPr lang="en-US" sz="1000" dirty="0">
                <a:solidFill>
                  <a:srgbClr val="92D050"/>
                </a:solidFill>
              </a:rPr>
              <a:t>Yes</a:t>
            </a:r>
          </a:p>
        </p:txBody>
      </p:sp>
      <p:sp>
        <p:nvSpPr>
          <p:cNvPr id="2" name="Title 1">
            <a:extLst>
              <a:ext uri="{FF2B5EF4-FFF2-40B4-BE49-F238E27FC236}">
                <a16:creationId xmlns:a16="http://schemas.microsoft.com/office/drawing/2014/main" id="{D98A0241-A1B1-EC47-9283-B23D4F135FEC}"/>
              </a:ext>
            </a:extLst>
          </p:cNvPr>
          <p:cNvSpPr>
            <a:spLocks noGrp="1"/>
          </p:cNvSpPr>
          <p:nvPr>
            <p:ph type="title"/>
          </p:nvPr>
        </p:nvSpPr>
        <p:spPr/>
        <p:txBody>
          <a:bodyPr/>
          <a:lstStyle/>
          <a:p>
            <a:r>
              <a:rPr lang="en-US" dirty="0"/>
              <a:t>Learning to Communicate with Agents</a:t>
            </a:r>
          </a:p>
        </p:txBody>
      </p:sp>
      <p:sp>
        <p:nvSpPr>
          <p:cNvPr id="3" name="Text Placeholder 2">
            <a:extLst>
              <a:ext uri="{FF2B5EF4-FFF2-40B4-BE49-F238E27FC236}">
                <a16:creationId xmlns:a16="http://schemas.microsoft.com/office/drawing/2014/main" id="{2865BF87-E683-1D47-A1C3-2CBE335067D4}"/>
              </a:ext>
            </a:extLst>
          </p:cNvPr>
          <p:cNvSpPr>
            <a:spLocks noGrp="1"/>
          </p:cNvSpPr>
          <p:nvPr>
            <p:ph type="body" idx="1"/>
          </p:nvPr>
        </p:nvSpPr>
        <p:spPr>
          <a:xfrm>
            <a:off x="616500" y="1168803"/>
            <a:ext cx="2099268" cy="486261"/>
          </a:xfrm>
        </p:spPr>
        <p:txBody>
          <a:bodyPr/>
          <a:lstStyle/>
          <a:p>
            <a:pPr marL="114300" indent="0">
              <a:buNone/>
            </a:pPr>
            <a:r>
              <a:rPr lang="en-US" dirty="0"/>
              <a:t>Necessary Inputs:</a:t>
            </a:r>
          </a:p>
        </p:txBody>
      </p:sp>
      <p:sp>
        <p:nvSpPr>
          <p:cNvPr id="5" name="Rectangle 4">
            <a:extLst>
              <a:ext uri="{FF2B5EF4-FFF2-40B4-BE49-F238E27FC236}">
                <a16:creationId xmlns:a16="http://schemas.microsoft.com/office/drawing/2014/main" id="{CDDDCBB8-45FB-4D42-8059-639856454DC6}"/>
              </a:ext>
            </a:extLst>
          </p:cNvPr>
          <p:cNvSpPr/>
          <p:nvPr/>
        </p:nvSpPr>
        <p:spPr>
          <a:xfrm>
            <a:off x="1078667" y="1726965"/>
            <a:ext cx="841897" cy="307777"/>
          </a:xfrm>
          <a:prstGeom prst="rect">
            <a:avLst/>
          </a:prstGeom>
        </p:spPr>
        <p:txBody>
          <a:bodyPr wrap="none">
            <a:spAutoFit/>
          </a:bodyPr>
          <a:lstStyle/>
          <a:p>
            <a:r>
              <a:rPr lang="en-US" dirty="0"/>
              <a:t>Agents  </a:t>
            </a:r>
          </a:p>
        </p:txBody>
      </p:sp>
      <p:pic>
        <p:nvPicPr>
          <p:cNvPr id="6" name="Picture 2">
            <a:extLst>
              <a:ext uri="{FF2B5EF4-FFF2-40B4-BE49-F238E27FC236}">
                <a16:creationId xmlns:a16="http://schemas.microsoft.com/office/drawing/2014/main" id="{C7378491-25FE-044B-A84B-A9F329B2C6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3248" y="1681826"/>
            <a:ext cx="544812" cy="46309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4B340ED6-7966-9E4C-BCB7-527915C611A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34611"/>
          <a:stretch/>
        </p:blipFill>
        <p:spPr bwMode="auto">
          <a:xfrm>
            <a:off x="3829051" y="1603857"/>
            <a:ext cx="741255" cy="46309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76F58B02-553A-0F4F-9B2B-57A6CAFF5805}"/>
              </a:ext>
            </a:extLst>
          </p:cNvPr>
          <p:cNvSpPr/>
          <p:nvPr/>
        </p:nvSpPr>
        <p:spPr>
          <a:xfrm>
            <a:off x="972764" y="2475365"/>
            <a:ext cx="1220206" cy="523220"/>
          </a:xfrm>
          <a:prstGeom prst="rect">
            <a:avLst/>
          </a:prstGeom>
        </p:spPr>
        <p:txBody>
          <a:bodyPr wrap="none">
            <a:spAutoFit/>
          </a:bodyPr>
          <a:lstStyle/>
          <a:p>
            <a:r>
              <a:rPr lang="en-US" dirty="0"/>
              <a:t>Examples of </a:t>
            </a:r>
            <a:br>
              <a:rPr lang="en-US" dirty="0"/>
            </a:br>
            <a:r>
              <a:rPr lang="en-US" dirty="0"/>
              <a:t>Valid Inputs  </a:t>
            </a:r>
          </a:p>
        </p:txBody>
      </p:sp>
      <p:sp>
        <p:nvSpPr>
          <p:cNvPr id="9" name="Rounded Rectangle 8">
            <a:extLst>
              <a:ext uri="{FF2B5EF4-FFF2-40B4-BE49-F238E27FC236}">
                <a16:creationId xmlns:a16="http://schemas.microsoft.com/office/drawing/2014/main" id="{6C9A6153-08EE-3447-9064-D516CB403877}"/>
              </a:ext>
            </a:extLst>
          </p:cNvPr>
          <p:cNvSpPr/>
          <p:nvPr/>
        </p:nvSpPr>
        <p:spPr>
          <a:xfrm>
            <a:off x="3716614" y="2418590"/>
            <a:ext cx="1175425" cy="579995"/>
          </a:xfrm>
          <a:prstGeom prst="roundRect">
            <a:avLst/>
          </a:prstGeom>
        </p:spPr>
        <p:style>
          <a:lnRef idx="2">
            <a:schemeClr val="accent2"/>
          </a:lnRef>
          <a:fillRef idx="1">
            <a:schemeClr val="lt1"/>
          </a:fillRef>
          <a:effectRef idx="0">
            <a:schemeClr val="accent2"/>
          </a:effectRef>
          <a:fontRef idx="minor">
            <a:schemeClr val="dk1"/>
          </a:fontRef>
        </p:style>
        <p:txBody>
          <a:bodyPr rtlCol="0" anchor="t"/>
          <a:lstStyle/>
          <a:p>
            <a:r>
              <a:rPr lang="en-US" sz="900" dirty="0"/>
              <a:t>Is it okay to make noise early in the morning?</a:t>
            </a:r>
          </a:p>
        </p:txBody>
      </p:sp>
      <p:sp>
        <p:nvSpPr>
          <p:cNvPr id="10" name="Rounded Rectangle 9">
            <a:extLst>
              <a:ext uri="{FF2B5EF4-FFF2-40B4-BE49-F238E27FC236}">
                <a16:creationId xmlns:a16="http://schemas.microsoft.com/office/drawing/2014/main" id="{7F456B8A-8D49-2440-A5FD-F8173A6AA850}"/>
              </a:ext>
            </a:extLst>
          </p:cNvPr>
          <p:cNvSpPr/>
          <p:nvPr/>
        </p:nvSpPr>
        <p:spPr>
          <a:xfrm>
            <a:off x="2383583" y="2408196"/>
            <a:ext cx="1109425" cy="572700"/>
          </a:xfrm>
          <a:prstGeom prst="roundRect">
            <a:avLst/>
          </a:prstGeom>
        </p:spPr>
        <p:style>
          <a:lnRef idx="2">
            <a:schemeClr val="accent5"/>
          </a:lnRef>
          <a:fillRef idx="1">
            <a:schemeClr val="lt1"/>
          </a:fillRef>
          <a:effectRef idx="0">
            <a:schemeClr val="accent5"/>
          </a:effectRef>
          <a:fontRef idx="minor">
            <a:schemeClr val="dk1"/>
          </a:fontRef>
        </p:style>
        <p:txBody>
          <a:bodyPr rtlCol="0" anchor="t"/>
          <a:lstStyle/>
          <a:p>
            <a:r>
              <a:rPr lang="en-US" sz="900" dirty="0"/>
              <a:t>What does running a mixer produce?</a:t>
            </a:r>
          </a:p>
        </p:txBody>
      </p:sp>
      <p:sp>
        <p:nvSpPr>
          <p:cNvPr id="11" name="Rounded Rectangle 10">
            <a:extLst>
              <a:ext uri="{FF2B5EF4-FFF2-40B4-BE49-F238E27FC236}">
                <a16:creationId xmlns:a16="http://schemas.microsoft.com/office/drawing/2014/main" id="{5974A158-BE7B-214D-B67C-5E6BB185C75B}"/>
              </a:ext>
            </a:extLst>
          </p:cNvPr>
          <p:cNvSpPr/>
          <p:nvPr/>
        </p:nvSpPr>
        <p:spPr>
          <a:xfrm>
            <a:off x="5631160" y="1781059"/>
            <a:ext cx="3343158" cy="257412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r>
              <a:rPr lang="en-US" sz="1600" u="sng" dirty="0">
                <a:solidFill>
                  <a:schemeClr val="tx1"/>
                </a:solidFill>
              </a:rPr>
              <a:t>Auxiliary Data:</a:t>
            </a:r>
          </a:p>
          <a:p>
            <a:endParaRPr lang="en-US" dirty="0"/>
          </a:p>
          <a:p>
            <a:r>
              <a:rPr lang="en-US" dirty="0"/>
              <a:t>Training Data of the Agents</a:t>
            </a:r>
            <a:br>
              <a:rPr lang="en-US" dirty="0"/>
            </a:br>
            <a:endParaRPr lang="en-US" dirty="0"/>
          </a:p>
          <a:p>
            <a:r>
              <a:rPr lang="en-US" dirty="0"/>
              <a:t>Internal Knowledge Resources of the Agents</a:t>
            </a:r>
          </a:p>
          <a:p>
            <a:endParaRPr lang="en-US" dirty="0"/>
          </a:p>
          <a:p>
            <a:r>
              <a:rPr lang="en-US" dirty="0"/>
              <a:t>Sample solution strategies to solve complex questions</a:t>
            </a:r>
          </a:p>
        </p:txBody>
      </p:sp>
      <p:sp>
        <p:nvSpPr>
          <p:cNvPr id="12" name="Rectangle 11">
            <a:extLst>
              <a:ext uri="{FF2B5EF4-FFF2-40B4-BE49-F238E27FC236}">
                <a16:creationId xmlns:a16="http://schemas.microsoft.com/office/drawing/2014/main" id="{1DED9CE0-AC3F-F448-A757-A414FD2D7DEA}"/>
              </a:ext>
            </a:extLst>
          </p:cNvPr>
          <p:cNvSpPr/>
          <p:nvPr/>
        </p:nvSpPr>
        <p:spPr>
          <a:xfrm>
            <a:off x="1054338" y="3431465"/>
            <a:ext cx="830677" cy="523220"/>
          </a:xfrm>
          <a:prstGeom prst="rect">
            <a:avLst/>
          </a:prstGeom>
        </p:spPr>
        <p:txBody>
          <a:bodyPr wrap="none">
            <a:spAutoFit/>
          </a:bodyPr>
          <a:lstStyle/>
          <a:p>
            <a:r>
              <a:rPr lang="en-US" dirty="0"/>
              <a:t>Training</a:t>
            </a:r>
            <a:br>
              <a:rPr lang="en-US" dirty="0"/>
            </a:br>
            <a:r>
              <a:rPr lang="en-US" dirty="0"/>
              <a:t>Data</a:t>
            </a:r>
          </a:p>
        </p:txBody>
      </p:sp>
      <p:sp>
        <p:nvSpPr>
          <p:cNvPr id="13" name="Rounded Rectangular Callout 12">
            <a:extLst>
              <a:ext uri="{FF2B5EF4-FFF2-40B4-BE49-F238E27FC236}">
                <a16:creationId xmlns:a16="http://schemas.microsoft.com/office/drawing/2014/main" id="{08987A9C-8464-A04A-A859-4FEEC120B999}"/>
              </a:ext>
            </a:extLst>
          </p:cNvPr>
          <p:cNvSpPr/>
          <p:nvPr/>
        </p:nvSpPr>
        <p:spPr>
          <a:xfrm>
            <a:off x="2380871" y="3284529"/>
            <a:ext cx="1653801" cy="489852"/>
          </a:xfrm>
          <a:prstGeom prst="wedgeRoundRectCallout">
            <a:avLst>
              <a:gd name="adj1" fmla="val -48881"/>
              <a:gd name="adj2" fmla="val 36163"/>
              <a:gd name="adj3" fmla="val 16667"/>
            </a:avLst>
          </a:prstGeom>
          <a:ln w="127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000" dirty="0"/>
              <a:t>Is it okay to play a copper serpent at 3 AM? =&gt; </a:t>
            </a:r>
            <a:r>
              <a:rPr lang="en-US" sz="1000" dirty="0">
                <a:solidFill>
                  <a:srgbClr val="FF867F"/>
                </a:solidFill>
              </a:rPr>
              <a:t>No</a:t>
            </a:r>
          </a:p>
        </p:txBody>
      </p:sp>
      <p:sp>
        <p:nvSpPr>
          <p:cNvPr id="15" name="TextBox 14">
            <a:extLst>
              <a:ext uri="{FF2B5EF4-FFF2-40B4-BE49-F238E27FC236}">
                <a16:creationId xmlns:a16="http://schemas.microsoft.com/office/drawing/2014/main" id="{0626E4F4-4E42-9346-9ED1-6459C42DE3AF}"/>
              </a:ext>
            </a:extLst>
          </p:cNvPr>
          <p:cNvSpPr txBox="1"/>
          <p:nvPr/>
        </p:nvSpPr>
        <p:spPr>
          <a:xfrm>
            <a:off x="5916275" y="1203745"/>
            <a:ext cx="2743915" cy="523220"/>
          </a:xfrm>
          <a:prstGeom prst="rect">
            <a:avLst/>
          </a:prstGeom>
          <a:noFill/>
        </p:spPr>
        <p:txBody>
          <a:bodyPr wrap="square" rtlCol="0">
            <a:spAutoFit/>
          </a:bodyPr>
          <a:lstStyle/>
          <a:p>
            <a:r>
              <a:rPr lang="en-US" b="1" dirty="0">
                <a:solidFill>
                  <a:schemeClr val="accent4"/>
                </a:solidFill>
              </a:rPr>
              <a:t>Not always available! </a:t>
            </a:r>
            <a:br>
              <a:rPr lang="en-US" b="1" dirty="0">
                <a:solidFill>
                  <a:schemeClr val="accent4"/>
                </a:solidFill>
              </a:rPr>
            </a:br>
            <a:r>
              <a:rPr lang="en-US" b="1" dirty="0">
                <a:solidFill>
                  <a:schemeClr val="accent4"/>
                </a:solidFill>
              </a:rPr>
              <a:t>But useful as stepping stones</a:t>
            </a:r>
          </a:p>
        </p:txBody>
      </p:sp>
      <p:sp>
        <p:nvSpPr>
          <p:cNvPr id="16" name="Rounded Rectangle 15">
            <a:extLst>
              <a:ext uri="{FF2B5EF4-FFF2-40B4-BE49-F238E27FC236}">
                <a16:creationId xmlns:a16="http://schemas.microsoft.com/office/drawing/2014/main" id="{E35C3A56-93AD-4A40-B47A-115AD2E10B24}"/>
              </a:ext>
            </a:extLst>
          </p:cNvPr>
          <p:cNvSpPr/>
          <p:nvPr/>
        </p:nvSpPr>
        <p:spPr>
          <a:xfrm>
            <a:off x="2422860" y="2447473"/>
            <a:ext cx="1109425" cy="572700"/>
          </a:xfrm>
          <a:prstGeom prst="roundRect">
            <a:avLst/>
          </a:prstGeom>
        </p:spPr>
        <p:style>
          <a:lnRef idx="2">
            <a:schemeClr val="accent5"/>
          </a:lnRef>
          <a:fillRef idx="1">
            <a:schemeClr val="lt1"/>
          </a:fillRef>
          <a:effectRef idx="0">
            <a:schemeClr val="accent5"/>
          </a:effectRef>
          <a:fontRef idx="minor">
            <a:schemeClr val="dk1"/>
          </a:fontRef>
        </p:style>
        <p:txBody>
          <a:bodyPr rtlCol="0" anchor="t"/>
          <a:lstStyle/>
          <a:p>
            <a:r>
              <a:rPr lang="en-US" sz="900" dirty="0"/>
              <a:t>What does running a mixer produce?</a:t>
            </a:r>
          </a:p>
        </p:txBody>
      </p:sp>
      <p:sp>
        <p:nvSpPr>
          <p:cNvPr id="17" name="Rounded Rectangle 16">
            <a:extLst>
              <a:ext uri="{FF2B5EF4-FFF2-40B4-BE49-F238E27FC236}">
                <a16:creationId xmlns:a16="http://schemas.microsoft.com/office/drawing/2014/main" id="{FED490D2-DF34-4E43-9EB3-64D0ED8E42B4}"/>
              </a:ext>
            </a:extLst>
          </p:cNvPr>
          <p:cNvSpPr/>
          <p:nvPr/>
        </p:nvSpPr>
        <p:spPr>
          <a:xfrm>
            <a:off x="3774744" y="2476720"/>
            <a:ext cx="1175425" cy="579995"/>
          </a:xfrm>
          <a:prstGeom prst="roundRect">
            <a:avLst/>
          </a:prstGeom>
        </p:spPr>
        <p:style>
          <a:lnRef idx="2">
            <a:schemeClr val="accent2"/>
          </a:lnRef>
          <a:fillRef idx="1">
            <a:schemeClr val="lt1"/>
          </a:fillRef>
          <a:effectRef idx="0">
            <a:schemeClr val="accent2"/>
          </a:effectRef>
          <a:fontRef idx="minor">
            <a:schemeClr val="dk1"/>
          </a:fontRef>
        </p:style>
        <p:txBody>
          <a:bodyPr rtlCol="0" anchor="t"/>
          <a:lstStyle/>
          <a:p>
            <a:r>
              <a:rPr lang="en-US" sz="900" dirty="0"/>
              <a:t>Is it okay to make noise early in the morning?</a:t>
            </a:r>
          </a:p>
        </p:txBody>
      </p:sp>
      <p:sp>
        <p:nvSpPr>
          <p:cNvPr id="4" name="Slide Number Placeholder 3">
            <a:extLst>
              <a:ext uri="{FF2B5EF4-FFF2-40B4-BE49-F238E27FC236}">
                <a16:creationId xmlns:a16="http://schemas.microsoft.com/office/drawing/2014/main" id="{86215A5E-2211-9E47-8A74-48CE12A402A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2742518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1" grpId="0" animBg="1"/>
      <p:bldP spid="13" grpId="0" animBg="1"/>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17">
            <a:extLst>
              <a:ext uri="{FF2B5EF4-FFF2-40B4-BE49-F238E27FC236}">
                <a16:creationId xmlns:a16="http://schemas.microsoft.com/office/drawing/2014/main" id="{A23DA5D5-691F-9840-B84F-08D83F212D3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263" t="28868" r="3464" b="23763"/>
          <a:stretch/>
        </p:blipFill>
        <p:spPr bwMode="auto">
          <a:xfrm>
            <a:off x="633167" y="2565661"/>
            <a:ext cx="4259279" cy="732246"/>
          </a:xfrm>
          <a:prstGeom prst="rect">
            <a:avLst/>
          </a:prstGeom>
          <a:noFill/>
          <a:extLst>
            <a:ext uri="{909E8E84-426E-40DD-AFC4-6F175D3DCCD1}">
              <a14:hiddenFill xmlns:a14="http://schemas.microsoft.com/office/drawing/2010/main">
                <a:solidFill>
                  <a:srgbClr val="FFFFFF"/>
                </a:solidFill>
              </a14:hiddenFill>
            </a:ext>
          </a:extLst>
        </p:spPr>
      </p:pic>
      <p:pic>
        <p:nvPicPr>
          <p:cNvPr id="1041" name="Picture 17">
            <a:extLst>
              <a:ext uri="{FF2B5EF4-FFF2-40B4-BE49-F238E27FC236}">
                <a16:creationId xmlns:a16="http://schemas.microsoft.com/office/drawing/2014/main" id="{45C58E4D-0B2B-184A-944E-4C37C640669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263" t="28868" r="3464" b="23763"/>
          <a:stretch/>
        </p:blipFill>
        <p:spPr bwMode="auto">
          <a:xfrm>
            <a:off x="575033" y="1687396"/>
            <a:ext cx="4259279" cy="73224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E499A91-A1AA-7046-B40F-6497CB197781}"/>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923BFD9C-50AA-524F-8A3F-1793FF4E24F6}"/>
              </a:ext>
            </a:extLst>
          </p:cNvPr>
          <p:cNvSpPr>
            <a:spLocks noGrp="1"/>
          </p:cNvSpPr>
          <p:nvPr>
            <p:ph type="body" idx="1"/>
          </p:nvPr>
        </p:nvSpPr>
        <p:spPr>
          <a:xfrm>
            <a:off x="6361352" y="1152476"/>
            <a:ext cx="2634361" cy="3416400"/>
          </a:xfrm>
        </p:spPr>
        <p:txBody>
          <a:bodyPr/>
          <a:lstStyle/>
          <a:p>
            <a:pPr marL="114300" indent="0">
              <a:buNone/>
            </a:pPr>
            <a:r>
              <a:rPr lang="en-US" sz="1600" dirty="0"/>
              <a:t>1. Solved a task by breaking them down into sub-tasks</a:t>
            </a:r>
          </a:p>
          <a:p>
            <a:pPr marL="114300" indent="0">
              <a:buNone/>
            </a:pPr>
            <a:endParaRPr lang="en-US" sz="1600" dirty="0"/>
          </a:p>
          <a:p>
            <a:pPr marL="114300" indent="0">
              <a:buNone/>
            </a:pPr>
            <a:r>
              <a:rPr lang="en-US" sz="1600" dirty="0"/>
              <a:t>2. Interacted with existing agents in natural language </a:t>
            </a:r>
          </a:p>
          <a:p>
            <a:pPr marL="114300" indent="0">
              <a:buNone/>
            </a:pPr>
            <a:endParaRPr lang="en-US" sz="1600" dirty="0"/>
          </a:p>
          <a:p>
            <a:pPr marL="114300" indent="0">
              <a:buNone/>
            </a:pPr>
            <a:r>
              <a:rPr lang="en-US" sz="1600" i="1" u="sng" dirty="0"/>
              <a:t>Can we build AI systems to do the same?</a:t>
            </a:r>
            <a:endParaRPr lang="en-US" sz="1600" dirty="0"/>
          </a:p>
          <a:p>
            <a:pPr marL="114300" indent="0">
              <a:buNone/>
            </a:pPr>
            <a:br>
              <a:rPr lang="en-US" sz="1600" dirty="0"/>
            </a:br>
            <a:endParaRPr lang="en-US" sz="1600" dirty="0"/>
          </a:p>
        </p:txBody>
      </p:sp>
      <p:sp>
        <p:nvSpPr>
          <p:cNvPr id="6" name="Rounded Rectangle 5">
            <a:extLst>
              <a:ext uri="{FF2B5EF4-FFF2-40B4-BE49-F238E27FC236}">
                <a16:creationId xmlns:a16="http://schemas.microsoft.com/office/drawing/2014/main" id="{34C65EA5-DB27-264A-9E6A-00252FFC715F}"/>
              </a:ext>
            </a:extLst>
          </p:cNvPr>
          <p:cNvSpPr/>
          <p:nvPr/>
        </p:nvSpPr>
        <p:spPr>
          <a:xfrm>
            <a:off x="1006284" y="1113535"/>
            <a:ext cx="3535136" cy="530678"/>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a:t>Can you buy me the book series that has the kid with that lightning scar?</a:t>
            </a:r>
          </a:p>
        </p:txBody>
      </p:sp>
      <p:pic>
        <p:nvPicPr>
          <p:cNvPr id="1039" name="Picture 15">
            <a:extLst>
              <a:ext uri="{FF2B5EF4-FFF2-40B4-BE49-F238E27FC236}">
                <a16:creationId xmlns:a16="http://schemas.microsoft.com/office/drawing/2014/main" id="{9C3084F2-0B5D-5A4E-A341-9CF6F32C3A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0800000" flipV="1">
            <a:off x="4655763" y="1093755"/>
            <a:ext cx="1081769" cy="55346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2204C568-C7A2-EC4D-954E-829299412207}"/>
              </a:ext>
            </a:extLst>
          </p:cNvPr>
          <p:cNvSpPr/>
          <p:nvPr/>
        </p:nvSpPr>
        <p:spPr>
          <a:xfrm>
            <a:off x="1051088" y="1775422"/>
            <a:ext cx="2681926" cy="461665"/>
          </a:xfrm>
          <a:prstGeom prst="rect">
            <a:avLst/>
          </a:prstGeom>
          <a:solidFill>
            <a:schemeClr val="bg1"/>
          </a:solidFill>
        </p:spPr>
        <p:txBody>
          <a:bodyPr wrap="square">
            <a:spAutoFit/>
          </a:bodyPr>
          <a:lstStyle/>
          <a:p>
            <a:r>
              <a:rPr lang="en-US" sz="1200" dirty="0">
                <a:latin typeface="Arial" panose="020B0604020202020204" pitchFamily="34" charset="0"/>
              </a:rPr>
              <a:t>Which book series has a kid with a lightning scar?</a:t>
            </a:r>
            <a:endParaRPr lang="en-US" sz="1200" dirty="0"/>
          </a:p>
        </p:txBody>
      </p:sp>
      <p:pic>
        <p:nvPicPr>
          <p:cNvPr id="1043" name="Picture 19">
            <a:extLst>
              <a:ext uri="{FF2B5EF4-FFF2-40B4-BE49-F238E27FC236}">
                <a16:creationId xmlns:a16="http://schemas.microsoft.com/office/drawing/2014/main" id="{54E3F533-D4AB-DB42-BD2A-D7C590985E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21498" y="2346194"/>
            <a:ext cx="473983" cy="473983"/>
          </a:xfrm>
          <a:prstGeom prst="rect">
            <a:avLst/>
          </a:prstGeom>
          <a:noFill/>
          <a:extLst>
            <a:ext uri="{909E8E84-426E-40DD-AFC4-6F175D3DCCD1}">
              <a14:hiddenFill xmlns:a14="http://schemas.microsoft.com/office/drawing/2010/main">
                <a:solidFill>
                  <a:srgbClr val="FFFFFF"/>
                </a:solidFill>
              </a14:hiddenFill>
            </a:ext>
          </a:extLst>
        </p:spPr>
      </p:pic>
      <p:sp>
        <p:nvSpPr>
          <p:cNvPr id="8" name="Rounded Rectangular Callout 7">
            <a:extLst>
              <a:ext uri="{FF2B5EF4-FFF2-40B4-BE49-F238E27FC236}">
                <a16:creationId xmlns:a16="http://schemas.microsoft.com/office/drawing/2014/main" id="{2A3E4A75-A618-704A-9E71-1025941CB78D}"/>
              </a:ext>
            </a:extLst>
          </p:cNvPr>
          <p:cNvSpPr/>
          <p:nvPr/>
        </p:nvSpPr>
        <p:spPr>
          <a:xfrm>
            <a:off x="4477732" y="2376008"/>
            <a:ext cx="1077895" cy="255633"/>
          </a:xfrm>
          <a:prstGeom prst="wedgeRoundRectCallout">
            <a:avLst>
              <a:gd name="adj1" fmla="val 58532"/>
              <a:gd name="adj2" fmla="val 4191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Harry Potter </a:t>
            </a:r>
          </a:p>
        </p:txBody>
      </p:sp>
      <p:sp>
        <p:nvSpPr>
          <p:cNvPr id="28" name="Rectangle 27">
            <a:extLst>
              <a:ext uri="{FF2B5EF4-FFF2-40B4-BE49-F238E27FC236}">
                <a16:creationId xmlns:a16="http://schemas.microsoft.com/office/drawing/2014/main" id="{5969A70E-1FFE-8C4D-8486-63A71F5C341B}"/>
              </a:ext>
            </a:extLst>
          </p:cNvPr>
          <p:cNvSpPr/>
          <p:nvPr/>
        </p:nvSpPr>
        <p:spPr>
          <a:xfrm>
            <a:off x="1109222" y="2653687"/>
            <a:ext cx="2681926" cy="430887"/>
          </a:xfrm>
          <a:prstGeom prst="rect">
            <a:avLst/>
          </a:prstGeom>
          <a:solidFill>
            <a:schemeClr val="bg1"/>
          </a:solidFill>
        </p:spPr>
        <p:txBody>
          <a:bodyPr wrap="square">
            <a:spAutoFit/>
          </a:bodyPr>
          <a:lstStyle/>
          <a:p>
            <a:r>
              <a:rPr lang="en-US" sz="1100" dirty="0"/>
              <a:t>What are the books in Harry Potter series?</a:t>
            </a:r>
            <a:endParaRPr lang="en-US" sz="1050" dirty="0"/>
          </a:p>
        </p:txBody>
      </p:sp>
      <p:pic>
        <p:nvPicPr>
          <p:cNvPr id="29" name="Picture 19">
            <a:extLst>
              <a:ext uri="{FF2B5EF4-FFF2-40B4-BE49-F238E27FC236}">
                <a16:creationId xmlns:a16="http://schemas.microsoft.com/office/drawing/2014/main" id="{AA739E5C-7E44-A148-A0EA-7B1B4A5356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51350" y="3224459"/>
            <a:ext cx="473983" cy="473983"/>
          </a:xfrm>
          <a:prstGeom prst="rect">
            <a:avLst/>
          </a:prstGeom>
          <a:noFill/>
          <a:extLst>
            <a:ext uri="{909E8E84-426E-40DD-AFC4-6F175D3DCCD1}">
              <a14:hiddenFill xmlns:a14="http://schemas.microsoft.com/office/drawing/2010/main">
                <a:solidFill>
                  <a:srgbClr val="FFFFFF"/>
                </a:solidFill>
              </a14:hiddenFill>
            </a:ext>
          </a:extLst>
        </p:spPr>
      </p:pic>
      <p:pic>
        <p:nvPicPr>
          <p:cNvPr id="1045" name="Picture 21">
            <a:extLst>
              <a:ext uri="{FF2B5EF4-FFF2-40B4-BE49-F238E27FC236}">
                <a16:creationId xmlns:a16="http://schemas.microsoft.com/office/drawing/2014/main" id="{3E340BBF-F970-294E-A6D1-3E09E4EFD53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53735"/>
          <a:stretch/>
        </p:blipFill>
        <p:spPr bwMode="auto">
          <a:xfrm>
            <a:off x="1206566" y="3251982"/>
            <a:ext cx="4544784" cy="72314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35" name="Rounded Rectangular Callout 34">
            <a:extLst>
              <a:ext uri="{FF2B5EF4-FFF2-40B4-BE49-F238E27FC236}">
                <a16:creationId xmlns:a16="http://schemas.microsoft.com/office/drawing/2014/main" id="{33EC11EC-8A01-4347-A12D-9C76158ED917}"/>
              </a:ext>
            </a:extLst>
          </p:cNvPr>
          <p:cNvSpPr/>
          <p:nvPr/>
        </p:nvSpPr>
        <p:spPr>
          <a:xfrm>
            <a:off x="953678" y="4096422"/>
            <a:ext cx="3938768" cy="334171"/>
          </a:xfrm>
          <a:prstGeom prst="wedgeRoundRectCallout">
            <a:avLst>
              <a:gd name="adj1" fmla="val -54365"/>
              <a:gd name="adj2" fmla="val 34536"/>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1200" dirty="0"/>
              <a:t>Hey Alexa, Buy Harry Potter and the Sorcerer's Stone</a:t>
            </a:r>
          </a:p>
        </p:txBody>
      </p:sp>
      <p:pic>
        <p:nvPicPr>
          <p:cNvPr id="1049" name="Picture 25">
            <a:extLst>
              <a:ext uri="{FF2B5EF4-FFF2-40B4-BE49-F238E27FC236}">
                <a16:creationId xmlns:a16="http://schemas.microsoft.com/office/drawing/2014/main" id="{03A67651-09DB-1C4E-8587-6A04589B2B87}"/>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6630" r="24487"/>
          <a:stretch/>
        </p:blipFill>
        <p:spPr bwMode="auto">
          <a:xfrm>
            <a:off x="5798232" y="4686594"/>
            <a:ext cx="320513" cy="329777"/>
          </a:xfrm>
          <a:prstGeom prst="rect">
            <a:avLst/>
          </a:prstGeom>
          <a:noFill/>
          <a:extLst>
            <a:ext uri="{909E8E84-426E-40DD-AFC4-6F175D3DCCD1}">
              <a14:hiddenFill xmlns:a14="http://schemas.microsoft.com/office/drawing/2010/main">
                <a:solidFill>
                  <a:srgbClr val="FFFFFF"/>
                </a:solidFill>
              </a14:hiddenFill>
            </a:ext>
          </a:extLst>
        </p:spPr>
      </p:pic>
      <p:sp>
        <p:nvSpPr>
          <p:cNvPr id="37" name="Rounded Rectangular Callout 36">
            <a:extLst>
              <a:ext uri="{FF2B5EF4-FFF2-40B4-BE49-F238E27FC236}">
                <a16:creationId xmlns:a16="http://schemas.microsoft.com/office/drawing/2014/main" id="{F5899710-5D57-404F-836B-13C54CE42D66}"/>
              </a:ext>
            </a:extLst>
          </p:cNvPr>
          <p:cNvSpPr/>
          <p:nvPr/>
        </p:nvSpPr>
        <p:spPr>
          <a:xfrm>
            <a:off x="981958" y="4135069"/>
            <a:ext cx="3938768" cy="334171"/>
          </a:xfrm>
          <a:prstGeom prst="wedgeRoundRectCallout">
            <a:avLst>
              <a:gd name="adj1" fmla="val -54365"/>
              <a:gd name="adj2" fmla="val 34536"/>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1200" dirty="0"/>
              <a:t>Hey Alexa, Buy Harry Potter and the Sorcerer's Stone</a:t>
            </a:r>
          </a:p>
        </p:txBody>
      </p:sp>
      <p:sp>
        <p:nvSpPr>
          <p:cNvPr id="38" name="Rounded Rectangular Callout 37">
            <a:extLst>
              <a:ext uri="{FF2B5EF4-FFF2-40B4-BE49-F238E27FC236}">
                <a16:creationId xmlns:a16="http://schemas.microsoft.com/office/drawing/2014/main" id="{2C77A405-777F-F348-A3EE-3477F0666937}"/>
              </a:ext>
            </a:extLst>
          </p:cNvPr>
          <p:cNvSpPr/>
          <p:nvPr/>
        </p:nvSpPr>
        <p:spPr>
          <a:xfrm>
            <a:off x="1051088" y="4173716"/>
            <a:ext cx="3938768" cy="334171"/>
          </a:xfrm>
          <a:prstGeom prst="wedgeRoundRectCallout">
            <a:avLst>
              <a:gd name="adj1" fmla="val -54365"/>
              <a:gd name="adj2" fmla="val 34536"/>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1200" dirty="0"/>
              <a:t>Hey Alexa, Buy Harry Potter and the Sorcerer's Stone</a:t>
            </a:r>
          </a:p>
        </p:txBody>
      </p:sp>
      <p:sp>
        <p:nvSpPr>
          <p:cNvPr id="39" name="Rounded Rectangular Callout 38">
            <a:extLst>
              <a:ext uri="{FF2B5EF4-FFF2-40B4-BE49-F238E27FC236}">
                <a16:creationId xmlns:a16="http://schemas.microsoft.com/office/drawing/2014/main" id="{4601688E-EF0F-144E-8D0A-C73CACF756C7}"/>
              </a:ext>
            </a:extLst>
          </p:cNvPr>
          <p:cNvSpPr/>
          <p:nvPr/>
        </p:nvSpPr>
        <p:spPr>
          <a:xfrm>
            <a:off x="4811876" y="4661448"/>
            <a:ext cx="909622" cy="334171"/>
          </a:xfrm>
          <a:prstGeom prst="wedgeRoundRectCallout">
            <a:avLst>
              <a:gd name="adj1" fmla="val 53814"/>
              <a:gd name="adj2" fmla="val 37358"/>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sz="1200" dirty="0"/>
              <a:t>Ordered!</a:t>
            </a:r>
          </a:p>
        </p:txBody>
      </p:sp>
      <p:sp>
        <p:nvSpPr>
          <p:cNvPr id="12" name="Slide Number Placeholder 11">
            <a:extLst>
              <a:ext uri="{FF2B5EF4-FFF2-40B4-BE49-F238E27FC236}">
                <a16:creationId xmlns:a16="http://schemas.microsoft.com/office/drawing/2014/main" id="{1880D571-7D3B-9940-8DA4-873B4176A48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1119137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5"/>
          <p:cNvSpPr txBox="1">
            <a:spLocks noGrp="1"/>
          </p:cNvSpPr>
          <p:nvPr>
            <p:ph type="title"/>
          </p:nvPr>
        </p:nvSpPr>
        <p:spPr>
          <a:xfrm>
            <a:off x="616500" y="216425"/>
            <a:ext cx="79905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dirty="0"/>
              <a:t>Motivation: Solve Tasks by using Agents</a:t>
            </a:r>
            <a:endParaRPr dirty="0"/>
          </a:p>
        </p:txBody>
      </p:sp>
      <p:sp>
        <p:nvSpPr>
          <p:cNvPr id="132" name="Google Shape;132;p5"/>
          <p:cNvSpPr txBox="1">
            <a:spLocks noGrp="1"/>
          </p:cNvSpPr>
          <p:nvPr>
            <p:ph type="body" idx="1"/>
          </p:nvPr>
        </p:nvSpPr>
        <p:spPr>
          <a:xfrm>
            <a:off x="616500" y="1152475"/>
            <a:ext cx="8259600" cy="3416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SzPts val="1800"/>
              <a:buNone/>
            </a:pPr>
            <a:r>
              <a:rPr lang="en-US" dirty="0"/>
              <a:t>TODO: Add text + animation</a:t>
            </a:r>
            <a:endParaRPr dirty="0"/>
          </a:p>
        </p:txBody>
      </p:sp>
      <p:pic>
        <p:nvPicPr>
          <p:cNvPr id="3" name="Picture 2">
            <a:extLst>
              <a:ext uri="{FF2B5EF4-FFF2-40B4-BE49-F238E27FC236}">
                <a16:creationId xmlns:a16="http://schemas.microsoft.com/office/drawing/2014/main" id="{7ACA5F66-2CD3-0747-873C-6641A8F8B091}"/>
              </a:ext>
            </a:extLst>
          </p:cNvPr>
          <p:cNvPicPr>
            <a:picLocks noChangeAspect="1"/>
          </p:cNvPicPr>
          <p:nvPr/>
        </p:nvPicPr>
        <p:blipFill>
          <a:blip r:embed="rId3"/>
          <a:stretch>
            <a:fillRect/>
          </a:stretch>
        </p:blipFill>
        <p:spPr>
          <a:xfrm>
            <a:off x="4967990" y="1535338"/>
            <a:ext cx="3639010" cy="3224439"/>
          </a:xfrm>
          <a:prstGeom prst="rect">
            <a:avLst/>
          </a:prstGeom>
        </p:spPr>
      </p:pic>
      <p:sp>
        <p:nvSpPr>
          <p:cNvPr id="2" name="Slide Number Placeholder 1">
            <a:extLst>
              <a:ext uri="{FF2B5EF4-FFF2-40B4-BE49-F238E27FC236}">
                <a16:creationId xmlns:a16="http://schemas.microsoft.com/office/drawing/2014/main" id="{4BB62C1C-F5AD-5241-A748-459F9A2B060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AE8B3-0105-E84B-96C3-9889C51D1E6F}"/>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4B4E5A17-0450-ED42-81E4-85890A9B52B7}"/>
              </a:ext>
            </a:extLst>
          </p:cNvPr>
          <p:cNvSpPr>
            <a:spLocks noGrp="1"/>
          </p:cNvSpPr>
          <p:nvPr>
            <p:ph type="body" idx="1"/>
          </p:nvPr>
        </p:nvSpPr>
        <p:spPr/>
        <p:txBody>
          <a:bodyPr/>
          <a:lstStyle/>
          <a:p>
            <a:endParaRPr lang="en-US"/>
          </a:p>
        </p:txBody>
      </p:sp>
      <p:pic>
        <p:nvPicPr>
          <p:cNvPr id="4" name="Picture 3">
            <a:extLst>
              <a:ext uri="{FF2B5EF4-FFF2-40B4-BE49-F238E27FC236}">
                <a16:creationId xmlns:a16="http://schemas.microsoft.com/office/drawing/2014/main" id="{EBC1DD29-02ED-CD4A-B1CE-172C81F4F329}"/>
              </a:ext>
            </a:extLst>
          </p:cNvPr>
          <p:cNvPicPr>
            <a:picLocks noChangeAspect="1"/>
          </p:cNvPicPr>
          <p:nvPr/>
        </p:nvPicPr>
        <p:blipFill>
          <a:blip r:embed="rId2"/>
          <a:stretch>
            <a:fillRect/>
          </a:stretch>
        </p:blipFill>
        <p:spPr>
          <a:xfrm>
            <a:off x="447350" y="1631042"/>
            <a:ext cx="8597900" cy="3073400"/>
          </a:xfrm>
          <a:prstGeom prst="rect">
            <a:avLst/>
          </a:prstGeom>
        </p:spPr>
      </p:pic>
      <p:sp>
        <p:nvSpPr>
          <p:cNvPr id="5" name="Slide Number Placeholder 4">
            <a:extLst>
              <a:ext uri="{FF2B5EF4-FFF2-40B4-BE49-F238E27FC236}">
                <a16:creationId xmlns:a16="http://schemas.microsoft.com/office/drawing/2014/main" id="{9CA19D6F-B4FC-C54A-8263-CDD78D19F59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extLst>
      <p:ext uri="{BB962C8B-B14F-4D97-AF65-F5344CB8AC3E}">
        <p14:creationId xmlns:p14="http://schemas.microsoft.com/office/powerpoint/2010/main" val="930691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2" name="Rectangle 1">
            <a:extLst>
              <a:ext uri="{FF2B5EF4-FFF2-40B4-BE49-F238E27FC236}">
                <a16:creationId xmlns:a16="http://schemas.microsoft.com/office/drawing/2014/main" id="{77BAE965-D99F-A04D-950D-D3E0FC5BBF57}"/>
              </a:ext>
            </a:extLst>
          </p:cNvPr>
          <p:cNvSpPr/>
          <p:nvPr/>
        </p:nvSpPr>
        <p:spPr>
          <a:xfrm>
            <a:off x="1" y="952107"/>
            <a:ext cx="6476214" cy="41913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2" name="Google Shape;172;p11" descr="A picture containing drawing&#10;&#10;Description automatically generated"/>
          <p:cNvPicPr preferRelativeResize="0"/>
          <p:nvPr/>
        </p:nvPicPr>
        <p:blipFill rotWithShape="1">
          <a:blip r:embed="rId3">
            <a:alphaModFix/>
          </a:blip>
          <a:srcRect/>
          <a:stretch/>
        </p:blipFill>
        <p:spPr>
          <a:xfrm>
            <a:off x="8299847" y="4722019"/>
            <a:ext cx="576263" cy="273844"/>
          </a:xfrm>
          <a:prstGeom prst="rect">
            <a:avLst/>
          </a:prstGeom>
          <a:noFill/>
          <a:ln>
            <a:noFill/>
          </a:ln>
        </p:spPr>
      </p:pic>
      <p:sp>
        <p:nvSpPr>
          <p:cNvPr id="9" name="Text Placeholder 2">
            <a:extLst>
              <a:ext uri="{FF2B5EF4-FFF2-40B4-BE49-F238E27FC236}">
                <a16:creationId xmlns:a16="http://schemas.microsoft.com/office/drawing/2014/main" id="{A432A6B9-D658-D347-8536-DEED1A0B2D79}"/>
              </a:ext>
            </a:extLst>
          </p:cNvPr>
          <p:cNvSpPr>
            <a:spLocks noGrp="1"/>
          </p:cNvSpPr>
          <p:nvPr>
            <p:ph type="body" idx="1"/>
          </p:nvPr>
        </p:nvSpPr>
        <p:spPr>
          <a:xfrm>
            <a:off x="6442813" y="1160930"/>
            <a:ext cx="2634361" cy="3416400"/>
          </a:xfrm>
        </p:spPr>
        <p:txBody>
          <a:bodyPr/>
          <a:lstStyle/>
          <a:p>
            <a:pPr marL="114300" indent="0">
              <a:buNone/>
            </a:pPr>
            <a:r>
              <a:rPr lang="en-US" sz="1600" dirty="0"/>
              <a:t>1. Solve a complex task by breaking them down into agent’s capabilities</a:t>
            </a:r>
          </a:p>
          <a:p>
            <a:pPr marL="114300" indent="0">
              <a:buNone/>
            </a:pPr>
            <a:endParaRPr lang="en-US" sz="1600" dirty="0"/>
          </a:p>
          <a:p>
            <a:pPr marL="114300" indent="0">
              <a:buNone/>
            </a:pPr>
            <a:r>
              <a:rPr lang="en-US" sz="1600" dirty="0"/>
              <a:t>2. Interact with existing agents in their expected and natural language </a:t>
            </a:r>
          </a:p>
          <a:p>
            <a:pPr marL="114300" indent="0">
              <a:buNone/>
            </a:pPr>
            <a:endParaRPr lang="en-US" sz="1600" dirty="0"/>
          </a:p>
          <a:p>
            <a:pPr marL="114300" indent="0" algn="ctr">
              <a:buNone/>
            </a:pPr>
            <a:r>
              <a:rPr lang="en-US" sz="1800" i="1" u="sng" dirty="0"/>
              <a:t>Can AI systems </a:t>
            </a:r>
            <a:br>
              <a:rPr lang="en-US" sz="1800" i="1" u="sng" dirty="0"/>
            </a:br>
            <a:r>
              <a:rPr lang="en-US" sz="1800" i="1" u="sng" dirty="0"/>
              <a:t>do the same?</a:t>
            </a:r>
            <a:endParaRPr lang="en-US" sz="1800" dirty="0"/>
          </a:p>
          <a:p>
            <a:pPr marL="114300" indent="0">
              <a:buNone/>
            </a:pPr>
            <a:br>
              <a:rPr lang="en-US" sz="1600" dirty="0"/>
            </a:br>
            <a:endParaRPr lang="en-US" sz="1600" dirty="0"/>
          </a:p>
        </p:txBody>
      </p:sp>
      <p:sp>
        <p:nvSpPr>
          <p:cNvPr id="10" name="Rounded Rectangle 9">
            <a:extLst>
              <a:ext uri="{FF2B5EF4-FFF2-40B4-BE49-F238E27FC236}">
                <a16:creationId xmlns:a16="http://schemas.microsoft.com/office/drawing/2014/main" id="{8AE3077C-461A-C84D-94EE-43CE2026F285}"/>
              </a:ext>
            </a:extLst>
          </p:cNvPr>
          <p:cNvSpPr/>
          <p:nvPr/>
        </p:nvSpPr>
        <p:spPr>
          <a:xfrm>
            <a:off x="1006284" y="1113535"/>
            <a:ext cx="3535136" cy="530678"/>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dirty="0"/>
              <a:t>Hey AI, Can you buy me the book series that has the kid with that lightning scar?</a:t>
            </a:r>
          </a:p>
        </p:txBody>
      </p:sp>
      <p:pic>
        <p:nvPicPr>
          <p:cNvPr id="11" name="Picture 15">
            <a:extLst>
              <a:ext uri="{FF2B5EF4-FFF2-40B4-BE49-F238E27FC236}">
                <a16:creationId xmlns:a16="http://schemas.microsoft.com/office/drawing/2014/main" id="{602556CA-74AB-E541-8BEC-98B9ADC36B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0800000" flipV="1">
            <a:off x="4655763" y="1093755"/>
            <a:ext cx="1081769" cy="553468"/>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a:extLst>
              <a:ext uri="{FF2B5EF4-FFF2-40B4-BE49-F238E27FC236}">
                <a16:creationId xmlns:a16="http://schemas.microsoft.com/office/drawing/2014/main" id="{772E05BA-FDCF-5140-DEDB-72B2C3EA642E}"/>
              </a:ext>
            </a:extLst>
          </p:cNvPr>
          <p:cNvGrpSpPr/>
          <p:nvPr/>
        </p:nvGrpSpPr>
        <p:grpSpPr>
          <a:xfrm>
            <a:off x="50727" y="1674224"/>
            <a:ext cx="4783585" cy="745418"/>
            <a:chOff x="50727" y="1674224"/>
            <a:chExt cx="4783585" cy="745418"/>
          </a:xfrm>
        </p:grpSpPr>
        <p:pic>
          <p:nvPicPr>
            <p:cNvPr id="34" name="Graphic 33" descr="User outline">
              <a:extLst>
                <a:ext uri="{FF2B5EF4-FFF2-40B4-BE49-F238E27FC236}">
                  <a16:creationId xmlns:a16="http://schemas.microsoft.com/office/drawing/2014/main" id="{8D859C63-3DA0-2593-49E1-6C8D5225E39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727" y="1674224"/>
              <a:ext cx="538616" cy="538616"/>
            </a:xfrm>
            <a:prstGeom prst="rect">
              <a:avLst/>
            </a:prstGeom>
          </p:spPr>
        </p:pic>
        <p:grpSp>
          <p:nvGrpSpPr>
            <p:cNvPr id="3" name="Group 2">
              <a:extLst>
                <a:ext uri="{FF2B5EF4-FFF2-40B4-BE49-F238E27FC236}">
                  <a16:creationId xmlns:a16="http://schemas.microsoft.com/office/drawing/2014/main" id="{10B62D0C-A466-994C-887D-E85535BF794B}"/>
                </a:ext>
              </a:extLst>
            </p:cNvPr>
            <p:cNvGrpSpPr/>
            <p:nvPr/>
          </p:nvGrpSpPr>
          <p:grpSpPr>
            <a:xfrm>
              <a:off x="575033" y="1687396"/>
              <a:ext cx="4259279" cy="732246"/>
              <a:chOff x="575033" y="1687396"/>
              <a:chExt cx="4259279" cy="732246"/>
            </a:xfrm>
          </p:grpSpPr>
          <p:pic>
            <p:nvPicPr>
              <p:cNvPr id="8" name="Picture 17">
                <a:extLst>
                  <a:ext uri="{FF2B5EF4-FFF2-40B4-BE49-F238E27FC236}">
                    <a16:creationId xmlns:a16="http://schemas.microsoft.com/office/drawing/2014/main" id="{DC537BC9-1CCF-0F42-8AE1-7D76CD8894F0}"/>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4263" t="28868" r="3464" b="23763"/>
              <a:stretch/>
            </p:blipFill>
            <p:spPr bwMode="auto">
              <a:xfrm>
                <a:off x="575033" y="1687396"/>
                <a:ext cx="4259279" cy="732246"/>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6783177B-9529-9145-B679-95A4A85EC467}"/>
                  </a:ext>
                </a:extLst>
              </p:cNvPr>
              <p:cNvSpPr/>
              <p:nvPr/>
            </p:nvSpPr>
            <p:spPr>
              <a:xfrm>
                <a:off x="1051088" y="1775422"/>
                <a:ext cx="2681926" cy="461665"/>
              </a:xfrm>
              <a:prstGeom prst="rect">
                <a:avLst/>
              </a:prstGeom>
              <a:solidFill>
                <a:schemeClr val="bg1"/>
              </a:solidFill>
            </p:spPr>
            <p:txBody>
              <a:bodyPr wrap="square">
                <a:spAutoFit/>
              </a:bodyPr>
              <a:lstStyle/>
              <a:p>
                <a:r>
                  <a:rPr lang="en-US" sz="1200" dirty="0">
                    <a:latin typeface="Arial" panose="020B0604020202020204" pitchFamily="34" charset="0"/>
                  </a:rPr>
                  <a:t>Hey Google, Which book series has a kid with a lightning scar?</a:t>
                </a:r>
                <a:endParaRPr lang="en-US" sz="1200" dirty="0"/>
              </a:p>
            </p:txBody>
          </p:sp>
        </p:grpSp>
      </p:grpSp>
      <p:grpSp>
        <p:nvGrpSpPr>
          <p:cNvPr id="28" name="Group 27">
            <a:extLst>
              <a:ext uri="{FF2B5EF4-FFF2-40B4-BE49-F238E27FC236}">
                <a16:creationId xmlns:a16="http://schemas.microsoft.com/office/drawing/2014/main" id="{C0CF3280-EE8D-EBEE-366B-4CB014A69DC4}"/>
              </a:ext>
            </a:extLst>
          </p:cNvPr>
          <p:cNvGrpSpPr/>
          <p:nvPr/>
        </p:nvGrpSpPr>
        <p:grpSpPr>
          <a:xfrm>
            <a:off x="64731" y="2565661"/>
            <a:ext cx="4827715" cy="732246"/>
            <a:chOff x="64731" y="2565661"/>
            <a:chExt cx="4827715" cy="732246"/>
          </a:xfrm>
        </p:grpSpPr>
        <p:pic>
          <p:nvPicPr>
            <p:cNvPr id="35" name="Graphic 34" descr="User outline">
              <a:extLst>
                <a:ext uri="{FF2B5EF4-FFF2-40B4-BE49-F238E27FC236}">
                  <a16:creationId xmlns:a16="http://schemas.microsoft.com/office/drawing/2014/main" id="{95889FC4-4C2B-C138-DB75-DF0471F3505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731" y="2590237"/>
              <a:ext cx="538616" cy="538616"/>
            </a:xfrm>
            <a:prstGeom prst="rect">
              <a:avLst/>
            </a:prstGeom>
          </p:spPr>
        </p:pic>
        <p:grpSp>
          <p:nvGrpSpPr>
            <p:cNvPr id="6" name="Group 5">
              <a:extLst>
                <a:ext uri="{FF2B5EF4-FFF2-40B4-BE49-F238E27FC236}">
                  <a16:creationId xmlns:a16="http://schemas.microsoft.com/office/drawing/2014/main" id="{B2A943AE-7C32-0E44-9F5F-94298DC87A51}"/>
                </a:ext>
              </a:extLst>
            </p:cNvPr>
            <p:cNvGrpSpPr/>
            <p:nvPr/>
          </p:nvGrpSpPr>
          <p:grpSpPr>
            <a:xfrm>
              <a:off x="633167" y="2565661"/>
              <a:ext cx="4259279" cy="732246"/>
              <a:chOff x="633167" y="2565661"/>
              <a:chExt cx="4259279" cy="732246"/>
            </a:xfrm>
          </p:grpSpPr>
          <p:pic>
            <p:nvPicPr>
              <p:cNvPr id="7" name="Picture 17">
                <a:extLst>
                  <a:ext uri="{FF2B5EF4-FFF2-40B4-BE49-F238E27FC236}">
                    <a16:creationId xmlns:a16="http://schemas.microsoft.com/office/drawing/2014/main" id="{D7BF1644-5752-3149-8417-A5D88412130C}"/>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4263" t="28868" r="3464" b="23763"/>
              <a:stretch/>
            </p:blipFill>
            <p:spPr bwMode="auto">
              <a:xfrm>
                <a:off x="633167" y="2565661"/>
                <a:ext cx="4259279" cy="732246"/>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a:extLst>
                  <a:ext uri="{FF2B5EF4-FFF2-40B4-BE49-F238E27FC236}">
                    <a16:creationId xmlns:a16="http://schemas.microsoft.com/office/drawing/2014/main" id="{ACEC0CD4-B20A-E44F-AA77-1CFF4AE83047}"/>
                  </a:ext>
                </a:extLst>
              </p:cNvPr>
              <p:cNvSpPr/>
              <p:nvPr/>
            </p:nvSpPr>
            <p:spPr>
              <a:xfrm>
                <a:off x="1109222" y="2653687"/>
                <a:ext cx="2681926" cy="430887"/>
              </a:xfrm>
              <a:prstGeom prst="rect">
                <a:avLst/>
              </a:prstGeom>
              <a:solidFill>
                <a:schemeClr val="bg1"/>
              </a:solidFill>
            </p:spPr>
            <p:txBody>
              <a:bodyPr wrap="square">
                <a:spAutoFit/>
              </a:bodyPr>
              <a:lstStyle/>
              <a:p>
                <a:r>
                  <a:rPr lang="en-US" sz="1100" dirty="0"/>
                  <a:t>Hey Google, Which are the books in Harry Potter series?</a:t>
                </a:r>
                <a:endParaRPr lang="en-US" sz="1050" dirty="0"/>
              </a:p>
            </p:txBody>
          </p:sp>
        </p:grpSp>
      </p:grpSp>
      <p:grpSp>
        <p:nvGrpSpPr>
          <p:cNvPr id="24" name="Group 23">
            <a:extLst>
              <a:ext uri="{FF2B5EF4-FFF2-40B4-BE49-F238E27FC236}">
                <a16:creationId xmlns:a16="http://schemas.microsoft.com/office/drawing/2014/main" id="{FD364935-AEC5-424F-8BB1-DA86A3B9F150}"/>
              </a:ext>
            </a:extLst>
          </p:cNvPr>
          <p:cNvGrpSpPr/>
          <p:nvPr/>
        </p:nvGrpSpPr>
        <p:grpSpPr>
          <a:xfrm>
            <a:off x="1206566" y="3224459"/>
            <a:ext cx="5018767" cy="750668"/>
            <a:chOff x="1206566" y="3224459"/>
            <a:chExt cx="5018767" cy="750668"/>
          </a:xfrm>
        </p:grpSpPr>
        <p:pic>
          <p:nvPicPr>
            <p:cNvPr id="16" name="Picture 19">
              <a:extLst>
                <a:ext uri="{FF2B5EF4-FFF2-40B4-BE49-F238E27FC236}">
                  <a16:creationId xmlns:a16="http://schemas.microsoft.com/office/drawing/2014/main" id="{1FC8B3CD-3CC6-2541-8FEF-5ACBD8D33E9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51350" y="3224459"/>
              <a:ext cx="473983" cy="473983"/>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1">
              <a:extLst>
                <a:ext uri="{FF2B5EF4-FFF2-40B4-BE49-F238E27FC236}">
                  <a16:creationId xmlns:a16="http://schemas.microsoft.com/office/drawing/2014/main" id="{8A7B053F-6029-F346-8958-A1010FFCB955}"/>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t="53735"/>
            <a:stretch/>
          </p:blipFill>
          <p:spPr bwMode="auto">
            <a:xfrm>
              <a:off x="1206566" y="3251982"/>
              <a:ext cx="4544784" cy="723145"/>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29" name="Group 28">
            <a:extLst>
              <a:ext uri="{FF2B5EF4-FFF2-40B4-BE49-F238E27FC236}">
                <a16:creationId xmlns:a16="http://schemas.microsoft.com/office/drawing/2014/main" id="{BFD1C51D-4AB2-4AE9-7903-34C637964E21}"/>
              </a:ext>
            </a:extLst>
          </p:cNvPr>
          <p:cNvGrpSpPr/>
          <p:nvPr/>
        </p:nvGrpSpPr>
        <p:grpSpPr>
          <a:xfrm>
            <a:off x="99982" y="3951395"/>
            <a:ext cx="4889874" cy="556492"/>
            <a:chOff x="99982" y="3951395"/>
            <a:chExt cx="4889874" cy="556492"/>
          </a:xfrm>
        </p:grpSpPr>
        <p:pic>
          <p:nvPicPr>
            <p:cNvPr id="36" name="Graphic 35" descr="User outline">
              <a:extLst>
                <a:ext uri="{FF2B5EF4-FFF2-40B4-BE49-F238E27FC236}">
                  <a16:creationId xmlns:a16="http://schemas.microsoft.com/office/drawing/2014/main" id="{EC1BB0E4-AD51-C178-7323-824C086CAEF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9982" y="3951395"/>
              <a:ext cx="538616" cy="538616"/>
            </a:xfrm>
            <a:prstGeom prst="rect">
              <a:avLst/>
            </a:prstGeom>
          </p:spPr>
        </p:pic>
        <p:grpSp>
          <p:nvGrpSpPr>
            <p:cNvPr id="25" name="Group 24">
              <a:extLst>
                <a:ext uri="{FF2B5EF4-FFF2-40B4-BE49-F238E27FC236}">
                  <a16:creationId xmlns:a16="http://schemas.microsoft.com/office/drawing/2014/main" id="{E05DEBC1-C2EE-F245-B7FF-F06E52AEA607}"/>
                </a:ext>
              </a:extLst>
            </p:cNvPr>
            <p:cNvGrpSpPr/>
            <p:nvPr/>
          </p:nvGrpSpPr>
          <p:grpSpPr>
            <a:xfrm>
              <a:off x="953678" y="4096422"/>
              <a:ext cx="4036178" cy="411465"/>
              <a:chOff x="953678" y="4096422"/>
              <a:chExt cx="4036178" cy="411465"/>
            </a:xfrm>
          </p:grpSpPr>
          <p:sp>
            <p:nvSpPr>
              <p:cNvPr id="18" name="Rounded Rectangular Callout 17">
                <a:extLst>
                  <a:ext uri="{FF2B5EF4-FFF2-40B4-BE49-F238E27FC236}">
                    <a16:creationId xmlns:a16="http://schemas.microsoft.com/office/drawing/2014/main" id="{2C4C5A65-96EC-254E-918C-60FBC44A0C32}"/>
                  </a:ext>
                </a:extLst>
              </p:cNvPr>
              <p:cNvSpPr/>
              <p:nvPr/>
            </p:nvSpPr>
            <p:spPr>
              <a:xfrm>
                <a:off x="953678" y="4096422"/>
                <a:ext cx="3938768" cy="334171"/>
              </a:xfrm>
              <a:prstGeom prst="wedgeRoundRectCallout">
                <a:avLst>
                  <a:gd name="adj1" fmla="val -54365"/>
                  <a:gd name="adj2" fmla="val 34536"/>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1200" dirty="0"/>
                  <a:t>Hey Alexa, Buy Harry Potter and the Sorcerer's Stone</a:t>
                </a:r>
              </a:p>
            </p:txBody>
          </p:sp>
          <p:sp>
            <p:nvSpPr>
              <p:cNvPr id="20" name="Rounded Rectangular Callout 19">
                <a:extLst>
                  <a:ext uri="{FF2B5EF4-FFF2-40B4-BE49-F238E27FC236}">
                    <a16:creationId xmlns:a16="http://schemas.microsoft.com/office/drawing/2014/main" id="{41F8E97D-7C6B-FF42-A256-43FB0A7F46AE}"/>
                  </a:ext>
                </a:extLst>
              </p:cNvPr>
              <p:cNvSpPr/>
              <p:nvPr/>
            </p:nvSpPr>
            <p:spPr>
              <a:xfrm>
                <a:off x="1010239" y="4135069"/>
                <a:ext cx="3938768" cy="334171"/>
              </a:xfrm>
              <a:prstGeom prst="wedgeRoundRectCallout">
                <a:avLst>
                  <a:gd name="adj1" fmla="val -54365"/>
                  <a:gd name="adj2" fmla="val 34536"/>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1200" dirty="0"/>
                  <a:t>Hey Alexa, Buy Harry Potter and the Sorcerer's Stone</a:t>
                </a:r>
              </a:p>
            </p:txBody>
          </p:sp>
          <p:sp>
            <p:nvSpPr>
              <p:cNvPr id="21" name="Rounded Rectangular Callout 20">
                <a:extLst>
                  <a:ext uri="{FF2B5EF4-FFF2-40B4-BE49-F238E27FC236}">
                    <a16:creationId xmlns:a16="http://schemas.microsoft.com/office/drawing/2014/main" id="{6CC795BC-F2F9-EC47-8594-83A5FA1D1FDC}"/>
                  </a:ext>
                </a:extLst>
              </p:cNvPr>
              <p:cNvSpPr/>
              <p:nvPr/>
            </p:nvSpPr>
            <p:spPr>
              <a:xfrm>
                <a:off x="1051088" y="4173716"/>
                <a:ext cx="3938768" cy="334171"/>
              </a:xfrm>
              <a:prstGeom prst="wedgeRoundRectCallout">
                <a:avLst>
                  <a:gd name="adj1" fmla="val -54365"/>
                  <a:gd name="adj2" fmla="val 34536"/>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1200" dirty="0"/>
                  <a:t>Hey Alexa, Buy Harry Potter and the Sorcerer's Stone</a:t>
                </a:r>
              </a:p>
            </p:txBody>
          </p:sp>
        </p:grpSp>
      </p:grpSp>
      <p:grpSp>
        <p:nvGrpSpPr>
          <p:cNvPr id="26" name="Group 25">
            <a:extLst>
              <a:ext uri="{FF2B5EF4-FFF2-40B4-BE49-F238E27FC236}">
                <a16:creationId xmlns:a16="http://schemas.microsoft.com/office/drawing/2014/main" id="{20868A8C-943D-3D4D-8895-F2D69E9FA7C6}"/>
              </a:ext>
            </a:extLst>
          </p:cNvPr>
          <p:cNvGrpSpPr/>
          <p:nvPr/>
        </p:nvGrpSpPr>
        <p:grpSpPr>
          <a:xfrm>
            <a:off x="4811876" y="4661448"/>
            <a:ext cx="1306869" cy="354923"/>
            <a:chOff x="4811876" y="4661448"/>
            <a:chExt cx="1306869" cy="354923"/>
          </a:xfrm>
        </p:grpSpPr>
        <p:pic>
          <p:nvPicPr>
            <p:cNvPr id="19" name="Picture 25">
              <a:extLst>
                <a:ext uri="{FF2B5EF4-FFF2-40B4-BE49-F238E27FC236}">
                  <a16:creationId xmlns:a16="http://schemas.microsoft.com/office/drawing/2014/main" id="{08BEE34A-44C6-4647-89EA-2BAE24CEB293}"/>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26630" r="24487"/>
            <a:stretch/>
          </p:blipFill>
          <p:spPr bwMode="auto">
            <a:xfrm>
              <a:off x="5798232" y="4686594"/>
              <a:ext cx="320513" cy="329777"/>
            </a:xfrm>
            <a:prstGeom prst="rect">
              <a:avLst/>
            </a:prstGeom>
            <a:noFill/>
            <a:extLst>
              <a:ext uri="{909E8E84-426E-40DD-AFC4-6F175D3DCCD1}">
                <a14:hiddenFill xmlns:a14="http://schemas.microsoft.com/office/drawing/2010/main">
                  <a:solidFill>
                    <a:srgbClr val="FFFFFF"/>
                  </a:solidFill>
                </a14:hiddenFill>
              </a:ext>
            </a:extLst>
          </p:spPr>
        </p:pic>
        <p:sp>
          <p:nvSpPr>
            <p:cNvPr id="22" name="Rounded Rectangular Callout 21">
              <a:extLst>
                <a:ext uri="{FF2B5EF4-FFF2-40B4-BE49-F238E27FC236}">
                  <a16:creationId xmlns:a16="http://schemas.microsoft.com/office/drawing/2014/main" id="{605C97A1-D5DA-5241-8DD0-452A9F77785C}"/>
                </a:ext>
              </a:extLst>
            </p:cNvPr>
            <p:cNvSpPr/>
            <p:nvPr/>
          </p:nvSpPr>
          <p:spPr>
            <a:xfrm>
              <a:off x="4811876" y="4661448"/>
              <a:ext cx="909622" cy="334171"/>
            </a:xfrm>
            <a:prstGeom prst="wedgeRoundRectCallout">
              <a:avLst>
                <a:gd name="adj1" fmla="val 53814"/>
                <a:gd name="adj2" fmla="val 37358"/>
                <a:gd name="adj3" fmla="val 16667"/>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sz="1200" dirty="0"/>
                <a:t>Ordered!</a:t>
              </a:r>
            </a:p>
          </p:txBody>
        </p:sp>
      </p:grpSp>
      <p:sp>
        <p:nvSpPr>
          <p:cNvPr id="23" name="Title 1">
            <a:extLst>
              <a:ext uri="{FF2B5EF4-FFF2-40B4-BE49-F238E27FC236}">
                <a16:creationId xmlns:a16="http://schemas.microsoft.com/office/drawing/2014/main" id="{67D44750-86D5-D145-BD00-371A57994994}"/>
              </a:ext>
            </a:extLst>
          </p:cNvPr>
          <p:cNvSpPr>
            <a:spLocks noGrp="1"/>
          </p:cNvSpPr>
          <p:nvPr>
            <p:ph type="title"/>
          </p:nvPr>
        </p:nvSpPr>
        <p:spPr>
          <a:xfrm>
            <a:off x="616500" y="216425"/>
            <a:ext cx="7990500" cy="572700"/>
          </a:xfrm>
        </p:spPr>
        <p:txBody>
          <a:bodyPr/>
          <a:lstStyle/>
          <a:p>
            <a:r>
              <a:rPr lang="en-US" dirty="0"/>
              <a:t>Motivation: Solving Tasks by Talking to Agents</a:t>
            </a:r>
          </a:p>
        </p:txBody>
      </p:sp>
      <p:grpSp>
        <p:nvGrpSpPr>
          <p:cNvPr id="5" name="Group 4">
            <a:extLst>
              <a:ext uri="{FF2B5EF4-FFF2-40B4-BE49-F238E27FC236}">
                <a16:creationId xmlns:a16="http://schemas.microsoft.com/office/drawing/2014/main" id="{77731B00-F221-BE4F-93D5-F597541F3B77}"/>
              </a:ext>
            </a:extLst>
          </p:cNvPr>
          <p:cNvGrpSpPr/>
          <p:nvPr/>
        </p:nvGrpSpPr>
        <p:grpSpPr>
          <a:xfrm>
            <a:off x="4477732" y="2280205"/>
            <a:ext cx="1717749" cy="473983"/>
            <a:chOff x="4477732" y="2346194"/>
            <a:chExt cx="1717749" cy="473983"/>
          </a:xfrm>
        </p:grpSpPr>
        <p:pic>
          <p:nvPicPr>
            <p:cNvPr id="13" name="Picture 19">
              <a:extLst>
                <a:ext uri="{FF2B5EF4-FFF2-40B4-BE49-F238E27FC236}">
                  <a16:creationId xmlns:a16="http://schemas.microsoft.com/office/drawing/2014/main" id="{13261E35-069E-C34F-B44D-A113877B16E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21498" y="2346194"/>
              <a:ext cx="473983" cy="473983"/>
            </a:xfrm>
            <a:prstGeom prst="rect">
              <a:avLst/>
            </a:prstGeom>
            <a:noFill/>
            <a:extLst>
              <a:ext uri="{909E8E84-426E-40DD-AFC4-6F175D3DCCD1}">
                <a14:hiddenFill xmlns:a14="http://schemas.microsoft.com/office/drawing/2010/main">
                  <a:solidFill>
                    <a:srgbClr val="FFFFFF"/>
                  </a:solidFill>
                </a14:hiddenFill>
              </a:ext>
            </a:extLst>
          </p:spPr>
        </p:pic>
        <p:sp>
          <p:nvSpPr>
            <p:cNvPr id="14" name="Rounded Rectangular Callout 13">
              <a:extLst>
                <a:ext uri="{FF2B5EF4-FFF2-40B4-BE49-F238E27FC236}">
                  <a16:creationId xmlns:a16="http://schemas.microsoft.com/office/drawing/2014/main" id="{B4F57A3B-2D73-6045-A23B-482FAD414BA6}"/>
                </a:ext>
              </a:extLst>
            </p:cNvPr>
            <p:cNvSpPr/>
            <p:nvPr/>
          </p:nvSpPr>
          <p:spPr>
            <a:xfrm>
              <a:off x="4477732" y="2376008"/>
              <a:ext cx="1077895" cy="255633"/>
            </a:xfrm>
            <a:prstGeom prst="wedgeRoundRectCallout">
              <a:avLst>
                <a:gd name="adj1" fmla="val 58532"/>
                <a:gd name="adj2" fmla="val 4191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Harry Potter </a:t>
              </a:r>
            </a:p>
          </p:txBody>
        </p:sp>
      </p:grpSp>
      <p:grpSp>
        <p:nvGrpSpPr>
          <p:cNvPr id="27" name="Group 26">
            <a:extLst>
              <a:ext uri="{FF2B5EF4-FFF2-40B4-BE49-F238E27FC236}">
                <a16:creationId xmlns:a16="http://schemas.microsoft.com/office/drawing/2014/main" id="{3F704BFB-0FE4-8B4B-B8B1-66A009A549A5}"/>
              </a:ext>
            </a:extLst>
          </p:cNvPr>
          <p:cNvGrpSpPr/>
          <p:nvPr/>
        </p:nvGrpSpPr>
        <p:grpSpPr>
          <a:xfrm>
            <a:off x="42194" y="1724753"/>
            <a:ext cx="622313" cy="2859470"/>
            <a:chOff x="23725" y="1687686"/>
            <a:chExt cx="622313" cy="2859470"/>
          </a:xfrm>
        </p:grpSpPr>
        <p:pic>
          <p:nvPicPr>
            <p:cNvPr id="31" name="Picture 6">
              <a:extLst>
                <a:ext uri="{FF2B5EF4-FFF2-40B4-BE49-F238E27FC236}">
                  <a16:creationId xmlns:a16="http://schemas.microsoft.com/office/drawing/2014/main" id="{FFC02E3D-14E0-1240-B3DC-3CE6D814AF3C}"/>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16172" t="8247" r="20683" b="13701"/>
            <a:stretch/>
          </p:blipFill>
          <p:spPr bwMode="auto">
            <a:xfrm>
              <a:off x="23725" y="1687686"/>
              <a:ext cx="592621" cy="549401"/>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6">
              <a:extLst>
                <a:ext uri="{FF2B5EF4-FFF2-40B4-BE49-F238E27FC236}">
                  <a16:creationId xmlns:a16="http://schemas.microsoft.com/office/drawing/2014/main" id="{11FD9639-46C7-5443-B5EF-FE045661E80C}"/>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16172" t="8247" r="20683" b="13701"/>
            <a:stretch/>
          </p:blipFill>
          <p:spPr bwMode="auto">
            <a:xfrm>
              <a:off x="37728" y="2610482"/>
              <a:ext cx="592621" cy="549401"/>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6">
              <a:extLst>
                <a:ext uri="{FF2B5EF4-FFF2-40B4-BE49-F238E27FC236}">
                  <a16:creationId xmlns:a16="http://schemas.microsoft.com/office/drawing/2014/main" id="{E44C02C0-99EB-B648-9F42-A55073195FB1}"/>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16172" t="8247" r="20683" b="13701"/>
            <a:stretch/>
          </p:blipFill>
          <p:spPr bwMode="auto">
            <a:xfrm>
              <a:off x="53417" y="3997755"/>
              <a:ext cx="592621" cy="549401"/>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2" name="Rectangle 1">
            <a:extLst>
              <a:ext uri="{FF2B5EF4-FFF2-40B4-BE49-F238E27FC236}">
                <a16:creationId xmlns:a16="http://schemas.microsoft.com/office/drawing/2014/main" id="{77BAE965-D99F-A04D-950D-D3E0FC5BBF57}"/>
              </a:ext>
            </a:extLst>
          </p:cNvPr>
          <p:cNvSpPr/>
          <p:nvPr/>
        </p:nvSpPr>
        <p:spPr>
          <a:xfrm>
            <a:off x="1" y="952107"/>
            <a:ext cx="6476214" cy="419139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2" name="Google Shape;172;p11" descr="A picture containing drawing&#10;&#10;Description automatically generated"/>
          <p:cNvPicPr preferRelativeResize="0"/>
          <p:nvPr/>
        </p:nvPicPr>
        <p:blipFill rotWithShape="1">
          <a:blip r:embed="rId3">
            <a:alphaModFix/>
          </a:blip>
          <a:srcRect/>
          <a:stretch/>
        </p:blipFill>
        <p:spPr>
          <a:xfrm>
            <a:off x="8299847" y="4722019"/>
            <a:ext cx="576263" cy="273844"/>
          </a:xfrm>
          <a:prstGeom prst="rect">
            <a:avLst/>
          </a:prstGeom>
          <a:noFill/>
          <a:ln>
            <a:noFill/>
          </a:ln>
        </p:spPr>
      </p:pic>
      <p:sp>
        <p:nvSpPr>
          <p:cNvPr id="9" name="Text Placeholder 2">
            <a:extLst>
              <a:ext uri="{FF2B5EF4-FFF2-40B4-BE49-F238E27FC236}">
                <a16:creationId xmlns:a16="http://schemas.microsoft.com/office/drawing/2014/main" id="{A432A6B9-D658-D347-8536-DEED1A0B2D79}"/>
              </a:ext>
            </a:extLst>
          </p:cNvPr>
          <p:cNvSpPr>
            <a:spLocks noGrp="1"/>
          </p:cNvSpPr>
          <p:nvPr>
            <p:ph type="body" idx="1"/>
          </p:nvPr>
        </p:nvSpPr>
        <p:spPr>
          <a:xfrm>
            <a:off x="6442813" y="1160930"/>
            <a:ext cx="2634361" cy="3416400"/>
          </a:xfrm>
        </p:spPr>
        <p:txBody>
          <a:bodyPr/>
          <a:lstStyle/>
          <a:p>
            <a:pPr marL="114300" indent="0">
              <a:buNone/>
            </a:pPr>
            <a:r>
              <a:rPr lang="en-US" sz="1600" dirty="0"/>
              <a:t>1. Solve a complex task by breaking them down into agent’s capabilities</a:t>
            </a:r>
          </a:p>
          <a:p>
            <a:pPr marL="114300" indent="0">
              <a:buNone/>
            </a:pPr>
            <a:endParaRPr lang="en-US" sz="1600" dirty="0"/>
          </a:p>
          <a:p>
            <a:pPr marL="114300" indent="0">
              <a:buNone/>
            </a:pPr>
            <a:r>
              <a:rPr lang="en-US" sz="1600" dirty="0"/>
              <a:t>2. Interact with existing agents in their expected and natural language </a:t>
            </a:r>
          </a:p>
          <a:p>
            <a:pPr marL="114300" indent="0">
              <a:buNone/>
            </a:pPr>
            <a:endParaRPr lang="en-US" sz="1600" dirty="0"/>
          </a:p>
          <a:p>
            <a:pPr marL="114300" indent="0" algn="ctr">
              <a:buNone/>
            </a:pPr>
            <a:r>
              <a:rPr lang="en-US" sz="1800" i="1" u="sng" dirty="0"/>
              <a:t>Can AI systems </a:t>
            </a:r>
            <a:br>
              <a:rPr lang="en-US" sz="1800" i="1" u="sng" dirty="0"/>
            </a:br>
            <a:r>
              <a:rPr lang="en-US" sz="1800" i="1" u="sng" dirty="0"/>
              <a:t>do the same?</a:t>
            </a:r>
            <a:endParaRPr lang="en-US" sz="1800" dirty="0"/>
          </a:p>
          <a:p>
            <a:pPr marL="114300" indent="0">
              <a:buNone/>
            </a:pPr>
            <a:br>
              <a:rPr lang="en-US" sz="1600" dirty="0"/>
            </a:br>
            <a:endParaRPr lang="en-US" sz="1600" dirty="0"/>
          </a:p>
        </p:txBody>
      </p:sp>
      <p:sp>
        <p:nvSpPr>
          <p:cNvPr id="23" name="Title 1">
            <a:extLst>
              <a:ext uri="{FF2B5EF4-FFF2-40B4-BE49-F238E27FC236}">
                <a16:creationId xmlns:a16="http://schemas.microsoft.com/office/drawing/2014/main" id="{67D44750-86D5-D145-BD00-371A57994994}"/>
              </a:ext>
            </a:extLst>
          </p:cNvPr>
          <p:cNvSpPr>
            <a:spLocks noGrp="1"/>
          </p:cNvSpPr>
          <p:nvPr>
            <p:ph type="title"/>
          </p:nvPr>
        </p:nvSpPr>
        <p:spPr>
          <a:xfrm>
            <a:off x="616500" y="216425"/>
            <a:ext cx="7990500" cy="572700"/>
          </a:xfrm>
        </p:spPr>
        <p:txBody>
          <a:bodyPr/>
          <a:lstStyle/>
          <a:p>
            <a:r>
              <a:rPr lang="en-US" dirty="0"/>
              <a:t>Paper Summary</a:t>
            </a:r>
          </a:p>
        </p:txBody>
      </p:sp>
      <p:sp>
        <p:nvSpPr>
          <p:cNvPr id="30" name="Rounded Rectangle 29">
            <a:extLst>
              <a:ext uri="{FF2B5EF4-FFF2-40B4-BE49-F238E27FC236}">
                <a16:creationId xmlns:a16="http://schemas.microsoft.com/office/drawing/2014/main" id="{5BA849CF-5A3C-C970-0815-6777ACFB5513}"/>
              </a:ext>
            </a:extLst>
          </p:cNvPr>
          <p:cNvSpPr/>
          <p:nvPr/>
        </p:nvSpPr>
        <p:spPr>
          <a:xfrm>
            <a:off x="973830" y="3188625"/>
            <a:ext cx="4572000" cy="352934"/>
          </a:xfrm>
          <a:prstGeom prst="roundRect">
            <a:avLst/>
          </a:prstGeom>
        </p:spPr>
        <p:style>
          <a:lnRef idx="1">
            <a:schemeClr val="accent3"/>
          </a:lnRef>
          <a:fillRef idx="2">
            <a:schemeClr val="accent3"/>
          </a:fillRef>
          <a:effectRef idx="1">
            <a:schemeClr val="accent3"/>
          </a:effectRef>
          <a:fontRef idx="minor">
            <a:schemeClr val="dk1"/>
          </a:fontRef>
        </p:style>
        <p:txBody>
          <a:bodyPr>
            <a:spAutoFit/>
          </a:bodyPr>
          <a:lstStyle/>
          <a:p>
            <a:pPr marL="60325" lvl="1" algn="ctr">
              <a:lnSpc>
                <a:spcPct val="115000"/>
              </a:lnSpc>
              <a:spcBef>
                <a:spcPts val="600"/>
              </a:spcBef>
              <a:buClr>
                <a:srgbClr val="303845"/>
              </a:buClr>
              <a:buSzPts val="1400"/>
            </a:pPr>
            <a:r>
              <a:rPr lang="en-US" i="1" dirty="0"/>
              <a:t>How can we build AI systems to solve this task?</a:t>
            </a:r>
            <a:endParaRPr lang="en-US" dirty="0"/>
          </a:p>
        </p:txBody>
      </p:sp>
      <p:sp>
        <p:nvSpPr>
          <p:cNvPr id="37" name="Rectangle 36">
            <a:extLst>
              <a:ext uri="{FF2B5EF4-FFF2-40B4-BE49-F238E27FC236}">
                <a16:creationId xmlns:a16="http://schemas.microsoft.com/office/drawing/2014/main" id="{F4C54625-E79A-DE4F-4BA0-3EF6CFCF01CA}"/>
              </a:ext>
            </a:extLst>
          </p:cNvPr>
          <p:cNvSpPr/>
          <p:nvPr/>
        </p:nvSpPr>
        <p:spPr>
          <a:xfrm>
            <a:off x="76847" y="4051822"/>
            <a:ext cx="6365966" cy="847283"/>
          </a:xfrm>
          <a:prstGeom prst="rect">
            <a:avLst/>
          </a:prstGeom>
        </p:spPr>
        <p:txBody>
          <a:bodyPr wrap="square">
            <a:spAutoFit/>
          </a:bodyPr>
          <a:lstStyle/>
          <a:p>
            <a:pPr marL="114300" lvl="0">
              <a:lnSpc>
                <a:spcPct val="115000"/>
              </a:lnSpc>
              <a:buClr>
                <a:srgbClr val="303845"/>
              </a:buClr>
              <a:buSzPts val="1800"/>
            </a:pPr>
            <a:r>
              <a:rPr lang="en-US" sz="1600" b="1" dirty="0">
                <a:solidFill>
                  <a:srgbClr val="303845"/>
                </a:solidFill>
                <a:latin typeface="Lato"/>
                <a:ea typeface="Lato"/>
                <a:cs typeface="Lato"/>
                <a:sym typeface="Lato"/>
              </a:rPr>
              <a:t>New Dataset</a:t>
            </a:r>
            <a:r>
              <a:rPr lang="en-US" sz="1600" dirty="0">
                <a:solidFill>
                  <a:srgbClr val="303845"/>
                </a:solidFill>
                <a:latin typeface="Lato"/>
                <a:ea typeface="Lato"/>
                <a:cs typeface="Lato"/>
                <a:sym typeface="Lato"/>
              </a:rPr>
              <a:t>: </a:t>
            </a:r>
            <a:r>
              <a:rPr lang="en-US" sz="1600" dirty="0" err="1">
                <a:solidFill>
                  <a:srgbClr val="303845"/>
                </a:solidFill>
                <a:latin typeface="Lato"/>
                <a:ea typeface="Lato"/>
                <a:cs typeface="Lato"/>
                <a:sym typeface="Lato"/>
              </a:rPr>
              <a:t>CommaQA</a:t>
            </a:r>
            <a:r>
              <a:rPr lang="en-US" sz="1600" dirty="0">
                <a:solidFill>
                  <a:srgbClr val="303845"/>
                </a:solidFill>
                <a:latin typeface="Lato"/>
                <a:ea typeface="Lato"/>
                <a:cs typeface="Lato"/>
                <a:sym typeface="Lato"/>
              </a:rPr>
              <a:t>: </a:t>
            </a:r>
            <a:r>
              <a:rPr lang="en-US" sz="1600" u="sng" dirty="0">
                <a:solidFill>
                  <a:srgbClr val="303845"/>
                </a:solidFill>
                <a:latin typeface="Lato"/>
                <a:ea typeface="Lato"/>
                <a:cs typeface="Lato"/>
                <a:sym typeface="Lato"/>
              </a:rPr>
              <a:t>Comm</a:t>
            </a:r>
            <a:r>
              <a:rPr lang="en-US" sz="1600" dirty="0">
                <a:solidFill>
                  <a:srgbClr val="303845"/>
                </a:solidFill>
                <a:latin typeface="Lato"/>
                <a:ea typeface="Lato"/>
                <a:cs typeface="Lato"/>
                <a:sym typeface="Lato"/>
              </a:rPr>
              <a:t>unicating with </a:t>
            </a:r>
            <a:r>
              <a:rPr lang="en-US" sz="1600" u="sng" dirty="0">
                <a:solidFill>
                  <a:srgbClr val="303845"/>
                </a:solidFill>
                <a:latin typeface="Lato"/>
                <a:ea typeface="Lato"/>
                <a:cs typeface="Lato"/>
                <a:sym typeface="Lato"/>
              </a:rPr>
              <a:t>A</a:t>
            </a:r>
            <a:r>
              <a:rPr lang="en-US" sz="1600" dirty="0">
                <a:solidFill>
                  <a:srgbClr val="303845"/>
                </a:solidFill>
                <a:latin typeface="Lato"/>
                <a:ea typeface="Lato"/>
                <a:cs typeface="Lato"/>
                <a:sym typeface="Lato"/>
              </a:rPr>
              <a:t>gents for </a:t>
            </a:r>
            <a:r>
              <a:rPr lang="en-US" sz="1600" u="sng" dirty="0">
                <a:solidFill>
                  <a:srgbClr val="303845"/>
                </a:solidFill>
                <a:latin typeface="Lato"/>
                <a:ea typeface="Lato"/>
                <a:cs typeface="Lato"/>
                <a:sym typeface="Lato"/>
              </a:rPr>
              <a:t>QA</a:t>
            </a:r>
          </a:p>
          <a:p>
            <a:pPr marL="690563" lvl="1" indent="-285750">
              <a:lnSpc>
                <a:spcPct val="115000"/>
              </a:lnSpc>
              <a:buClr>
                <a:srgbClr val="303845"/>
              </a:buClr>
              <a:buSzPts val="1800"/>
              <a:buFont typeface="Courier New" panose="02070309020205020404" pitchFamily="49" charset="0"/>
              <a:buChar char="o"/>
            </a:pPr>
            <a:r>
              <a:rPr lang="en-US" dirty="0">
                <a:solidFill>
                  <a:srgbClr val="303845"/>
                </a:solidFill>
                <a:latin typeface="Lato"/>
                <a:ea typeface="Lato"/>
                <a:cs typeface="Lato"/>
                <a:sym typeface="Lato"/>
              </a:rPr>
              <a:t>Synthetic Multi-hop QA Dataset solvable using agents</a:t>
            </a:r>
          </a:p>
          <a:p>
            <a:pPr marL="690563" lvl="1" indent="-285750">
              <a:lnSpc>
                <a:spcPct val="115000"/>
              </a:lnSpc>
              <a:buClr>
                <a:srgbClr val="303845"/>
              </a:buClr>
              <a:buSzPts val="1800"/>
              <a:buFont typeface="Courier New" panose="02070309020205020404" pitchFamily="49" charset="0"/>
              <a:buChar char="o"/>
            </a:pPr>
            <a:r>
              <a:rPr lang="en-US" dirty="0">
                <a:solidFill>
                  <a:srgbClr val="303845"/>
                </a:solidFill>
                <a:latin typeface="Lato"/>
                <a:ea typeface="Lato"/>
                <a:cs typeface="Lato"/>
                <a:sym typeface="Lato"/>
              </a:rPr>
              <a:t>Challenging for current black-box models and task baselines</a:t>
            </a:r>
          </a:p>
        </p:txBody>
      </p:sp>
      <p:sp>
        <p:nvSpPr>
          <p:cNvPr id="38" name="Rectangle 37">
            <a:extLst>
              <a:ext uri="{FF2B5EF4-FFF2-40B4-BE49-F238E27FC236}">
                <a16:creationId xmlns:a16="http://schemas.microsoft.com/office/drawing/2014/main" id="{00A512E7-7A7E-ED2E-915E-0524ED4B58E4}"/>
              </a:ext>
            </a:extLst>
          </p:cNvPr>
          <p:cNvSpPr/>
          <p:nvPr/>
        </p:nvSpPr>
        <p:spPr>
          <a:xfrm>
            <a:off x="0" y="1056801"/>
            <a:ext cx="6476215" cy="1688091"/>
          </a:xfrm>
          <a:prstGeom prst="rect">
            <a:avLst/>
          </a:prstGeom>
        </p:spPr>
        <p:txBody>
          <a:bodyPr wrap="square">
            <a:spAutoFit/>
          </a:bodyPr>
          <a:lstStyle/>
          <a:p>
            <a:pPr marL="114300" lvl="0">
              <a:lnSpc>
                <a:spcPct val="115000"/>
              </a:lnSpc>
              <a:buClr>
                <a:srgbClr val="303845"/>
              </a:buClr>
              <a:buSzPts val="1800"/>
            </a:pPr>
            <a:r>
              <a:rPr lang="en-US" sz="1800" b="1" dirty="0">
                <a:solidFill>
                  <a:srgbClr val="303845"/>
                </a:solidFill>
                <a:latin typeface="Lato"/>
                <a:ea typeface="Lato"/>
                <a:cs typeface="Lato"/>
                <a:sym typeface="Lato"/>
              </a:rPr>
              <a:t>New Task</a:t>
            </a:r>
            <a:r>
              <a:rPr lang="en-US" sz="1600" dirty="0">
                <a:solidFill>
                  <a:srgbClr val="303845"/>
                </a:solidFill>
                <a:latin typeface="Lato"/>
                <a:ea typeface="Lato"/>
                <a:cs typeface="Lato"/>
                <a:sym typeface="Lato"/>
              </a:rPr>
              <a:t>: Learning to Talk to Agents to Solve Complex Tasks</a:t>
            </a:r>
          </a:p>
          <a:p>
            <a:pPr marL="690563" lvl="1" indent="-311150">
              <a:lnSpc>
                <a:spcPct val="115000"/>
              </a:lnSpc>
              <a:spcBef>
                <a:spcPts val="600"/>
              </a:spcBef>
              <a:buClr>
                <a:srgbClr val="303845"/>
              </a:buClr>
              <a:buSzPts val="1400"/>
              <a:buFont typeface="Lato"/>
              <a:buChar char="○"/>
            </a:pPr>
            <a:r>
              <a:rPr lang="en-US" u="sng" dirty="0">
                <a:solidFill>
                  <a:srgbClr val="303845"/>
                </a:solidFill>
                <a:latin typeface="Lato"/>
                <a:ea typeface="Lato"/>
                <a:cs typeface="Lato"/>
                <a:sym typeface="Lato"/>
              </a:rPr>
              <a:t>Green AI: </a:t>
            </a:r>
            <a:r>
              <a:rPr lang="en-US" dirty="0">
                <a:solidFill>
                  <a:srgbClr val="303845"/>
                </a:solidFill>
                <a:latin typeface="Lato"/>
                <a:ea typeface="Lato"/>
                <a:cs typeface="Lato"/>
                <a:sym typeface="Lato"/>
              </a:rPr>
              <a:t>Reuse existing expensive and even proprietary models</a:t>
            </a:r>
          </a:p>
          <a:p>
            <a:pPr marL="690563" lvl="1" indent="-311150">
              <a:lnSpc>
                <a:spcPct val="115000"/>
              </a:lnSpc>
              <a:spcBef>
                <a:spcPts val="600"/>
              </a:spcBef>
              <a:buClr>
                <a:srgbClr val="303845"/>
              </a:buClr>
              <a:buSzPts val="1400"/>
              <a:buFont typeface="Lato"/>
              <a:buChar char="○"/>
            </a:pPr>
            <a:r>
              <a:rPr lang="en-US" u="sng" dirty="0">
                <a:solidFill>
                  <a:srgbClr val="303845"/>
                </a:solidFill>
                <a:latin typeface="Lato"/>
                <a:ea typeface="Lato"/>
                <a:cs typeface="Lato"/>
                <a:sym typeface="Lato"/>
              </a:rPr>
              <a:t>Better Long-Term Bet</a:t>
            </a:r>
            <a:r>
              <a:rPr lang="en-US" dirty="0">
                <a:solidFill>
                  <a:srgbClr val="303845"/>
                </a:solidFill>
                <a:latin typeface="Lato"/>
                <a:ea typeface="Lato"/>
                <a:cs typeface="Lato"/>
                <a:sym typeface="Lato"/>
              </a:rPr>
              <a:t>: No need to learn every task from scratch</a:t>
            </a:r>
          </a:p>
          <a:p>
            <a:pPr marL="690563" lvl="1" indent="-311150">
              <a:lnSpc>
                <a:spcPct val="115000"/>
              </a:lnSpc>
              <a:spcBef>
                <a:spcPts val="600"/>
              </a:spcBef>
              <a:buClr>
                <a:srgbClr val="303845"/>
              </a:buClr>
              <a:buSzPts val="1400"/>
              <a:buFont typeface="Lato"/>
              <a:buChar char="○"/>
            </a:pPr>
            <a:r>
              <a:rPr lang="en-US" u="sng" dirty="0">
                <a:solidFill>
                  <a:srgbClr val="303845"/>
                </a:solidFill>
                <a:latin typeface="Lato"/>
                <a:ea typeface="Lato"/>
                <a:cs typeface="Lato"/>
                <a:sym typeface="Lato"/>
              </a:rPr>
              <a:t>Interpretability: </a:t>
            </a:r>
            <a:r>
              <a:rPr lang="en-US" dirty="0">
                <a:solidFill>
                  <a:srgbClr val="303845"/>
                </a:solidFill>
                <a:latin typeface="Lato"/>
                <a:ea typeface="Lato"/>
                <a:cs typeface="Lato"/>
                <a:sym typeface="Lato"/>
              </a:rPr>
              <a:t> Naturally modular and interpretable systems</a:t>
            </a:r>
          </a:p>
          <a:p>
            <a:pPr marL="690563" lvl="1" indent="-311150">
              <a:lnSpc>
                <a:spcPct val="115000"/>
              </a:lnSpc>
              <a:spcBef>
                <a:spcPts val="600"/>
              </a:spcBef>
              <a:buClr>
                <a:srgbClr val="303845"/>
              </a:buClr>
              <a:buSzPts val="1400"/>
              <a:buFont typeface="Lato"/>
              <a:buChar char="○"/>
            </a:pPr>
            <a:r>
              <a:rPr lang="en-US" u="sng" dirty="0">
                <a:solidFill>
                  <a:srgbClr val="303845"/>
                </a:solidFill>
                <a:latin typeface="Lato"/>
                <a:ea typeface="Lato"/>
                <a:cs typeface="Lato"/>
                <a:sym typeface="Lato"/>
              </a:rPr>
              <a:t>Technical Challenge</a:t>
            </a:r>
            <a:r>
              <a:rPr lang="en-US" dirty="0">
                <a:solidFill>
                  <a:srgbClr val="303845"/>
                </a:solidFill>
                <a:latin typeface="Lato"/>
                <a:ea typeface="Lato"/>
                <a:cs typeface="Lato"/>
                <a:sym typeface="Lato"/>
              </a:rPr>
              <a:t>: Search for solutions by interacting with NL agents</a:t>
            </a:r>
            <a:endParaRPr lang="en-US" i="1" u="sng" dirty="0"/>
          </a:p>
        </p:txBody>
      </p:sp>
    </p:spTree>
    <p:extLst>
      <p:ext uri="{BB962C8B-B14F-4D97-AF65-F5344CB8AC3E}">
        <p14:creationId xmlns:p14="http://schemas.microsoft.com/office/powerpoint/2010/main" val="3176196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7" grpId="0"/>
      <p:bldP spid="38" grpId="0" uiExpan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7FF1E1B-5A59-F34F-A632-33E543AB10AE}"/>
              </a:ext>
            </a:extLst>
          </p:cNvPr>
          <p:cNvSpPr/>
          <p:nvPr/>
        </p:nvSpPr>
        <p:spPr>
          <a:xfrm>
            <a:off x="1" y="1013865"/>
            <a:ext cx="4343397" cy="412963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7CFC0D06-21D3-A047-BBAF-710F3A2F73C7}"/>
              </a:ext>
            </a:extLst>
          </p:cNvPr>
          <p:cNvSpPr>
            <a:spLocks noGrp="1"/>
          </p:cNvSpPr>
          <p:nvPr>
            <p:ph type="title"/>
          </p:nvPr>
        </p:nvSpPr>
        <p:spPr/>
        <p:txBody>
          <a:bodyPr/>
          <a:lstStyle/>
          <a:p>
            <a:r>
              <a:rPr lang="en-US" sz="2400" dirty="0"/>
              <a:t>Learning to Talk to Agents: Example Task</a:t>
            </a:r>
          </a:p>
        </p:txBody>
      </p:sp>
      <p:sp>
        <p:nvSpPr>
          <p:cNvPr id="4" name="Rounded Rectangular Callout 3">
            <a:extLst>
              <a:ext uri="{FF2B5EF4-FFF2-40B4-BE49-F238E27FC236}">
                <a16:creationId xmlns:a16="http://schemas.microsoft.com/office/drawing/2014/main" id="{5E9B94D1-3E09-614D-B589-674082C75171}"/>
              </a:ext>
            </a:extLst>
          </p:cNvPr>
          <p:cNvSpPr/>
          <p:nvPr/>
        </p:nvSpPr>
        <p:spPr>
          <a:xfrm>
            <a:off x="4507848" y="1123371"/>
            <a:ext cx="4471701" cy="445629"/>
          </a:xfrm>
          <a:prstGeom prst="wedgeRoundRectCallout">
            <a:avLst>
              <a:gd name="adj1" fmla="val -48881"/>
              <a:gd name="adj2" fmla="val 36163"/>
              <a:gd name="adj3" fmla="val 1666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Which Harry Potter Book has a car on its cover?</a:t>
            </a:r>
          </a:p>
        </p:txBody>
      </p:sp>
      <p:grpSp>
        <p:nvGrpSpPr>
          <p:cNvPr id="34" name="Group 33">
            <a:extLst>
              <a:ext uri="{FF2B5EF4-FFF2-40B4-BE49-F238E27FC236}">
                <a16:creationId xmlns:a16="http://schemas.microsoft.com/office/drawing/2014/main" id="{F0A1BAF2-A8B8-8A3F-B178-E8B8382576D0}"/>
              </a:ext>
            </a:extLst>
          </p:cNvPr>
          <p:cNvGrpSpPr/>
          <p:nvPr/>
        </p:nvGrpSpPr>
        <p:grpSpPr>
          <a:xfrm>
            <a:off x="4524628" y="1694944"/>
            <a:ext cx="3125074" cy="488110"/>
            <a:chOff x="4524628" y="1694944"/>
            <a:chExt cx="3125074" cy="488110"/>
          </a:xfrm>
        </p:grpSpPr>
        <p:pic>
          <p:nvPicPr>
            <p:cNvPr id="3078" name="Picture 6">
              <a:extLst>
                <a:ext uri="{FF2B5EF4-FFF2-40B4-BE49-F238E27FC236}">
                  <a16:creationId xmlns:a16="http://schemas.microsoft.com/office/drawing/2014/main" id="{674B8042-6211-F446-8D6F-B358690F325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172" t="8247" r="20683" b="13701"/>
            <a:stretch/>
          </p:blipFill>
          <p:spPr bwMode="auto">
            <a:xfrm>
              <a:off x="4524628" y="1694944"/>
              <a:ext cx="526508" cy="488110"/>
            </a:xfrm>
            <a:prstGeom prst="rect">
              <a:avLst/>
            </a:prstGeom>
            <a:noFill/>
            <a:extLst>
              <a:ext uri="{909E8E84-426E-40DD-AFC4-6F175D3DCCD1}">
                <a14:hiddenFill xmlns:a14="http://schemas.microsoft.com/office/drawing/2010/main">
                  <a:solidFill>
                    <a:srgbClr val="FFFFFF"/>
                  </a:solidFill>
                </a14:hiddenFill>
              </a:ext>
            </a:extLst>
          </p:spPr>
        </p:pic>
        <p:sp>
          <p:nvSpPr>
            <p:cNvPr id="6" name="Rounded Rectangular Callout 5">
              <a:extLst>
                <a:ext uri="{FF2B5EF4-FFF2-40B4-BE49-F238E27FC236}">
                  <a16:creationId xmlns:a16="http://schemas.microsoft.com/office/drawing/2014/main" id="{E8C9AFCE-D010-F94F-BD30-29481A997D93}"/>
                </a:ext>
              </a:extLst>
            </p:cNvPr>
            <p:cNvSpPr/>
            <p:nvPr/>
          </p:nvSpPr>
          <p:spPr>
            <a:xfrm>
              <a:off x="5330709" y="1694944"/>
              <a:ext cx="2318993" cy="371465"/>
            </a:xfrm>
            <a:prstGeom prst="wedgeRoundRectCallout">
              <a:avLst>
                <a:gd name="adj1" fmla="val -58231"/>
                <a:gd name="adj2" fmla="val 37809"/>
                <a:gd name="adj3" fmla="val 16667"/>
              </a:avLst>
            </a:prstGeom>
          </p:spPr>
          <p:style>
            <a:lnRef idx="2">
              <a:schemeClr val="accent5"/>
            </a:lnRef>
            <a:fillRef idx="1">
              <a:schemeClr val="lt1"/>
            </a:fillRef>
            <a:effectRef idx="0">
              <a:schemeClr val="accent5"/>
            </a:effectRef>
            <a:fontRef idx="minor">
              <a:schemeClr val="dk1"/>
            </a:fontRef>
          </p:style>
          <p:txBody>
            <a:bodyPr rtlCol="0" anchor="ctr"/>
            <a:lstStyle/>
            <a:p>
              <a:r>
                <a:rPr lang="en-US" sz="1200" dirty="0"/>
                <a:t>What is the list of books in the Harry Potter series?</a:t>
              </a:r>
            </a:p>
          </p:txBody>
        </p:sp>
      </p:grpSp>
      <p:sp>
        <p:nvSpPr>
          <p:cNvPr id="11" name="Rounded Rectangle 10">
            <a:extLst>
              <a:ext uri="{FF2B5EF4-FFF2-40B4-BE49-F238E27FC236}">
                <a16:creationId xmlns:a16="http://schemas.microsoft.com/office/drawing/2014/main" id="{2848F345-1A85-974E-9FDA-BE55CADE327E}"/>
              </a:ext>
            </a:extLst>
          </p:cNvPr>
          <p:cNvSpPr/>
          <p:nvPr/>
        </p:nvSpPr>
        <p:spPr>
          <a:xfrm>
            <a:off x="802884" y="1171909"/>
            <a:ext cx="3434449" cy="774794"/>
          </a:xfrm>
          <a:prstGeom prst="roundRect">
            <a:avLst/>
          </a:prstGeom>
        </p:spPr>
        <p:style>
          <a:lnRef idx="2">
            <a:schemeClr val="accent5"/>
          </a:lnRef>
          <a:fillRef idx="1">
            <a:schemeClr val="lt1"/>
          </a:fillRef>
          <a:effectRef idx="0">
            <a:schemeClr val="accent5"/>
          </a:effectRef>
          <a:fontRef idx="minor">
            <a:schemeClr val="dk1"/>
          </a:fontRef>
        </p:style>
        <p:txBody>
          <a:bodyPr rtlCol="0" anchor="t"/>
          <a:lstStyle/>
          <a:p>
            <a:r>
              <a:rPr lang="en-US" sz="1200" dirty="0"/>
              <a:t>What is the list of books in LOTR series</a:t>
            </a:r>
          </a:p>
          <a:p>
            <a:r>
              <a:rPr lang="en-US" sz="1200" dirty="0"/>
              <a:t>Which movies are in the Fast &amp; Furious series</a:t>
            </a:r>
          </a:p>
          <a:p>
            <a:r>
              <a:rPr lang="en-US" sz="1200" dirty="0"/>
              <a:t>…</a:t>
            </a:r>
          </a:p>
        </p:txBody>
      </p:sp>
      <p:sp>
        <p:nvSpPr>
          <p:cNvPr id="21" name="Slide Number Placeholder 20">
            <a:extLst>
              <a:ext uri="{FF2B5EF4-FFF2-40B4-BE49-F238E27FC236}">
                <a16:creationId xmlns:a16="http://schemas.microsoft.com/office/drawing/2014/main" id="{F566ED3A-3056-2440-9D13-B05B2C8672BF}"/>
              </a:ext>
            </a:extLst>
          </p:cNvPr>
          <p:cNvSpPr>
            <a:spLocks noGrp="1"/>
          </p:cNvSpPr>
          <p:nvPr>
            <p:ph type="sldNum" idx="12"/>
          </p:nvPr>
        </p:nvSpPr>
        <p:spPr>
          <a:xfrm>
            <a:off x="8587474" y="4652796"/>
            <a:ext cx="548700" cy="393600"/>
          </a:xfrm>
        </p:spPr>
        <p:txBody>
          <a:bodyPr/>
          <a:lstStyle/>
          <a:p>
            <a:pPr marL="0" lvl="0" indent="0" algn="r" rtl="0">
              <a:spcBef>
                <a:spcPts val="0"/>
              </a:spcBef>
              <a:spcAft>
                <a:spcPts val="0"/>
              </a:spcAft>
              <a:buNone/>
            </a:pPr>
            <a:fld id="{00000000-1234-1234-1234-123412341234}" type="slidenum">
              <a:rPr lang="en" smtClean="0"/>
              <a:t>4</a:t>
            </a:fld>
            <a:endParaRPr lang="en"/>
          </a:p>
        </p:txBody>
      </p:sp>
      <p:pic>
        <p:nvPicPr>
          <p:cNvPr id="22" name="Picture 19">
            <a:extLst>
              <a:ext uri="{FF2B5EF4-FFF2-40B4-BE49-F238E27FC236}">
                <a16:creationId xmlns:a16="http://schemas.microsoft.com/office/drawing/2014/main" id="{901C8FDE-FB36-6C5E-DC8A-ECEBA749CC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451" y="1322315"/>
            <a:ext cx="473983" cy="47398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A510A3E8-9177-8DCD-A842-EF044CBA4C00}"/>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39492" y="2188602"/>
            <a:ext cx="723900" cy="774700"/>
          </a:xfrm>
          <a:prstGeom prst="rect">
            <a:avLst/>
          </a:prstGeom>
        </p:spPr>
      </p:pic>
      <p:sp>
        <p:nvSpPr>
          <p:cNvPr id="26" name="Rounded Rectangle 25">
            <a:extLst>
              <a:ext uri="{FF2B5EF4-FFF2-40B4-BE49-F238E27FC236}">
                <a16:creationId xmlns:a16="http://schemas.microsoft.com/office/drawing/2014/main" id="{9066E17B-E282-D0FE-34FD-54360BEB541E}"/>
              </a:ext>
            </a:extLst>
          </p:cNvPr>
          <p:cNvSpPr/>
          <p:nvPr/>
        </p:nvSpPr>
        <p:spPr>
          <a:xfrm>
            <a:off x="802883" y="2247790"/>
            <a:ext cx="3425865" cy="774794"/>
          </a:xfrm>
          <a:prstGeom prst="roundRect">
            <a:avLst/>
          </a:prstGeom>
          <a:ln>
            <a:solidFill>
              <a:srgbClr val="FF0000"/>
            </a:solidFill>
          </a:ln>
        </p:spPr>
        <p:style>
          <a:lnRef idx="2">
            <a:schemeClr val="accent5"/>
          </a:lnRef>
          <a:fillRef idx="1">
            <a:schemeClr val="lt1"/>
          </a:fillRef>
          <a:effectRef idx="0">
            <a:schemeClr val="accent5"/>
          </a:effectRef>
          <a:fontRef idx="minor">
            <a:schemeClr val="dk1"/>
          </a:fontRef>
        </p:style>
        <p:txBody>
          <a:bodyPr rtlCol="0" anchor="t"/>
          <a:lstStyle/>
          <a:p>
            <a:r>
              <a:rPr lang="en-US" sz="1200" dirty="0"/>
              <a:t>Cover of “The Hobbit” book</a:t>
            </a:r>
          </a:p>
          <a:p>
            <a:r>
              <a:rPr lang="en-US" sz="1200" dirty="0"/>
              <a:t>Poster of the “2 Fast 2 Furious” movie</a:t>
            </a:r>
          </a:p>
          <a:p>
            <a:r>
              <a:rPr lang="en-US" sz="1200" dirty="0"/>
              <a:t>…</a:t>
            </a:r>
          </a:p>
        </p:txBody>
      </p:sp>
      <p:grpSp>
        <p:nvGrpSpPr>
          <p:cNvPr id="30" name="Group 29">
            <a:extLst>
              <a:ext uri="{FF2B5EF4-FFF2-40B4-BE49-F238E27FC236}">
                <a16:creationId xmlns:a16="http://schemas.microsoft.com/office/drawing/2014/main" id="{9097DD36-D2B7-D5F1-1F3A-054396F968FE}"/>
              </a:ext>
            </a:extLst>
          </p:cNvPr>
          <p:cNvGrpSpPr/>
          <p:nvPr/>
        </p:nvGrpSpPr>
        <p:grpSpPr>
          <a:xfrm>
            <a:off x="763392" y="3117670"/>
            <a:ext cx="3434449" cy="1823480"/>
            <a:chOff x="763392" y="3117670"/>
            <a:chExt cx="3434449" cy="1823480"/>
          </a:xfrm>
        </p:grpSpPr>
        <p:sp>
          <p:nvSpPr>
            <p:cNvPr id="19" name="Rounded Rectangle 18">
              <a:extLst>
                <a:ext uri="{FF2B5EF4-FFF2-40B4-BE49-F238E27FC236}">
                  <a16:creationId xmlns:a16="http://schemas.microsoft.com/office/drawing/2014/main" id="{54998D39-E5AA-944A-A6F4-D17BFADC002D}"/>
                </a:ext>
              </a:extLst>
            </p:cNvPr>
            <p:cNvSpPr/>
            <p:nvPr/>
          </p:nvSpPr>
          <p:spPr>
            <a:xfrm>
              <a:off x="763392" y="3117670"/>
              <a:ext cx="3434449" cy="1823480"/>
            </a:xfrm>
            <a:prstGeom prst="roundRect">
              <a:avLst/>
            </a:prstGeom>
          </p:spPr>
          <p:style>
            <a:lnRef idx="2">
              <a:schemeClr val="accent2"/>
            </a:lnRef>
            <a:fillRef idx="1">
              <a:schemeClr val="lt1"/>
            </a:fillRef>
            <a:effectRef idx="0">
              <a:schemeClr val="accent2"/>
            </a:effectRef>
            <a:fontRef idx="minor">
              <a:schemeClr val="dk1"/>
            </a:fontRef>
          </p:style>
          <p:txBody>
            <a:bodyPr rtlCol="0" anchor="t"/>
            <a:lstStyle/>
            <a:p>
              <a:endParaRPr lang="en-US" sz="1300" dirty="0"/>
            </a:p>
            <a:p>
              <a:r>
                <a:rPr lang="en-US" sz="1300" dirty="0"/>
                <a:t>Is there a truck in                        ?</a:t>
              </a:r>
            </a:p>
            <a:p>
              <a:endParaRPr lang="en-US" sz="1300" dirty="0"/>
            </a:p>
            <a:p>
              <a:endParaRPr lang="en-US" sz="1300" dirty="0"/>
            </a:p>
            <a:p>
              <a:endParaRPr lang="en-US" sz="1300" dirty="0"/>
            </a:p>
            <a:p>
              <a:r>
                <a:rPr lang="en-US" sz="1300" dirty="0"/>
                <a:t> </a:t>
              </a:r>
            </a:p>
            <a:p>
              <a:r>
                <a:rPr lang="en-US" sz="1300" dirty="0"/>
                <a:t>Is there a mountain in                    ?</a:t>
              </a:r>
            </a:p>
            <a:p>
              <a:r>
                <a:rPr lang="en-US" sz="1300" dirty="0"/>
                <a:t>…</a:t>
              </a:r>
            </a:p>
          </p:txBody>
        </p:sp>
        <p:pic>
          <p:nvPicPr>
            <p:cNvPr id="1028" name="Picture 4" descr="2 Fast 2 Furious | Movies Anywhere">
              <a:extLst>
                <a:ext uri="{FF2B5EF4-FFF2-40B4-BE49-F238E27FC236}">
                  <a16:creationId xmlns:a16="http://schemas.microsoft.com/office/drawing/2014/main" id="{F039B528-9657-6885-6E5B-950587DE10FB}"/>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56589"/>
            <a:stretch/>
          </p:blipFill>
          <p:spPr bwMode="auto">
            <a:xfrm>
              <a:off x="2324498" y="3176952"/>
              <a:ext cx="974497" cy="63455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he Hobbit Book Covers through the Ages - Paste">
              <a:extLst>
                <a:ext uri="{FF2B5EF4-FFF2-40B4-BE49-F238E27FC236}">
                  <a16:creationId xmlns:a16="http://schemas.microsoft.com/office/drawing/2014/main" id="{8C1AB2EF-41AE-6DFA-42AA-5E7119F834A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20158" y="4058030"/>
              <a:ext cx="824010" cy="824010"/>
            </a:xfrm>
            <a:prstGeom prst="rect">
              <a:avLst/>
            </a:prstGeom>
            <a:noFill/>
            <a:extLst>
              <a:ext uri="{909E8E84-426E-40DD-AFC4-6F175D3DCCD1}">
                <a14:hiddenFill xmlns:a14="http://schemas.microsoft.com/office/drawing/2010/main">
                  <a:solidFill>
                    <a:srgbClr val="FFFFFF"/>
                  </a:solidFill>
                </a14:hiddenFill>
              </a:ext>
            </a:extLst>
          </p:spPr>
        </p:pic>
      </p:grpSp>
      <p:pic>
        <p:nvPicPr>
          <p:cNvPr id="10" name="Picture 9">
            <a:extLst>
              <a:ext uri="{FF2B5EF4-FFF2-40B4-BE49-F238E27FC236}">
                <a16:creationId xmlns:a16="http://schemas.microsoft.com/office/drawing/2014/main" id="{D93E9077-CE84-D5B0-8F9A-91BE6F797071}"/>
              </a:ext>
            </a:extLst>
          </p:cNvPr>
          <p:cNvPicPr>
            <a:picLocks noChangeAspect="1"/>
          </p:cNvPicPr>
          <p:nvPr/>
        </p:nvPicPr>
        <p:blipFill>
          <a:blip r:embed="rId8">
            <a:clrChange>
              <a:clrFrom>
                <a:srgbClr val="FFFFFF"/>
              </a:clrFrom>
              <a:clrTo>
                <a:srgbClr val="FFFFFF">
                  <a:alpha val="0"/>
                </a:srgbClr>
              </a:clrTo>
            </a:clrChange>
          </a:blip>
          <a:stretch>
            <a:fillRect/>
          </a:stretch>
        </p:blipFill>
        <p:spPr>
          <a:xfrm>
            <a:off x="27797" y="3661733"/>
            <a:ext cx="692028" cy="568790"/>
          </a:xfrm>
          <a:prstGeom prst="rect">
            <a:avLst/>
          </a:prstGeom>
        </p:spPr>
      </p:pic>
      <p:grpSp>
        <p:nvGrpSpPr>
          <p:cNvPr id="46" name="Group 45">
            <a:extLst>
              <a:ext uri="{FF2B5EF4-FFF2-40B4-BE49-F238E27FC236}">
                <a16:creationId xmlns:a16="http://schemas.microsoft.com/office/drawing/2014/main" id="{E33F05E9-99B6-2779-2FCE-C5A13ADA0619}"/>
              </a:ext>
            </a:extLst>
          </p:cNvPr>
          <p:cNvGrpSpPr/>
          <p:nvPr/>
        </p:nvGrpSpPr>
        <p:grpSpPr>
          <a:xfrm>
            <a:off x="5146280" y="2140530"/>
            <a:ext cx="3720006" cy="473983"/>
            <a:chOff x="5146280" y="2140530"/>
            <a:chExt cx="3720006" cy="473983"/>
          </a:xfrm>
        </p:grpSpPr>
        <p:sp>
          <p:nvSpPr>
            <p:cNvPr id="5" name="Rounded Rectangular Callout 4">
              <a:extLst>
                <a:ext uri="{FF2B5EF4-FFF2-40B4-BE49-F238E27FC236}">
                  <a16:creationId xmlns:a16="http://schemas.microsoft.com/office/drawing/2014/main" id="{E00024A1-FEB8-5347-B545-E090366C392F}"/>
                </a:ext>
              </a:extLst>
            </p:cNvPr>
            <p:cNvSpPr/>
            <p:nvPr/>
          </p:nvSpPr>
          <p:spPr>
            <a:xfrm>
              <a:off x="5146280" y="2145173"/>
              <a:ext cx="3032704" cy="297550"/>
            </a:xfrm>
            <a:prstGeom prst="wedgeRoundRectCallout">
              <a:avLst>
                <a:gd name="adj1" fmla="val 55915"/>
                <a:gd name="adj2" fmla="val 21804"/>
                <a:gd name="adj3" fmla="val 16667"/>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ysClr val="windowText" lastClr="000000"/>
                  </a:solidFill>
                </a:rPr>
                <a:t>Harry Potter and the Philosopher’s Stone, …</a:t>
              </a:r>
            </a:p>
          </p:txBody>
        </p:sp>
        <p:pic>
          <p:nvPicPr>
            <p:cNvPr id="32" name="Picture 19">
              <a:extLst>
                <a:ext uri="{FF2B5EF4-FFF2-40B4-BE49-F238E27FC236}">
                  <a16:creationId xmlns:a16="http://schemas.microsoft.com/office/drawing/2014/main" id="{85D1D1FA-9EBC-243A-4238-2C00A1CAAA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2303" y="2140530"/>
              <a:ext cx="473983" cy="47398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7" name="Group 46">
            <a:extLst>
              <a:ext uri="{FF2B5EF4-FFF2-40B4-BE49-F238E27FC236}">
                <a16:creationId xmlns:a16="http://schemas.microsoft.com/office/drawing/2014/main" id="{A0D30105-B6B2-83BC-3DE1-06F7F86915E4}"/>
              </a:ext>
            </a:extLst>
          </p:cNvPr>
          <p:cNvGrpSpPr/>
          <p:nvPr/>
        </p:nvGrpSpPr>
        <p:grpSpPr>
          <a:xfrm>
            <a:off x="7535463" y="3050233"/>
            <a:ext cx="1530447" cy="776299"/>
            <a:chOff x="7535463" y="3050233"/>
            <a:chExt cx="1530447" cy="776299"/>
          </a:xfrm>
        </p:grpSpPr>
        <p:sp>
          <p:nvSpPr>
            <p:cNvPr id="50" name="Rounded Rectangular Callout 49">
              <a:extLst>
                <a:ext uri="{FF2B5EF4-FFF2-40B4-BE49-F238E27FC236}">
                  <a16:creationId xmlns:a16="http://schemas.microsoft.com/office/drawing/2014/main" id="{426083D4-763A-84FF-C716-03CF9C5958C3}"/>
                </a:ext>
              </a:extLst>
            </p:cNvPr>
            <p:cNvSpPr/>
            <p:nvPr/>
          </p:nvSpPr>
          <p:spPr>
            <a:xfrm>
              <a:off x="7571704" y="3148368"/>
              <a:ext cx="551235" cy="654933"/>
            </a:xfrm>
            <a:prstGeom prst="wedgeRoundRectCallout">
              <a:avLst>
                <a:gd name="adj1" fmla="val 89179"/>
                <a:gd name="adj2" fmla="val 5106"/>
                <a:gd name="adj3" fmla="val 16667"/>
              </a:avLst>
            </a:prstGeom>
            <a:solidFill>
              <a:srgbClr val="F5A8A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100" dirty="0">
                <a:solidFill>
                  <a:sysClr val="windowText" lastClr="000000"/>
                </a:solidFill>
              </a:endParaRPr>
            </a:p>
          </p:txBody>
        </p:sp>
        <p:sp>
          <p:nvSpPr>
            <p:cNvPr id="40" name="Rounded Rectangular Callout 39">
              <a:extLst>
                <a:ext uri="{FF2B5EF4-FFF2-40B4-BE49-F238E27FC236}">
                  <a16:creationId xmlns:a16="http://schemas.microsoft.com/office/drawing/2014/main" id="{84317DF3-1241-984E-C0EB-D5B2DBD32B5B}"/>
                </a:ext>
              </a:extLst>
            </p:cNvPr>
            <p:cNvSpPr/>
            <p:nvPr/>
          </p:nvSpPr>
          <p:spPr>
            <a:xfrm>
              <a:off x="7535463" y="3171599"/>
              <a:ext cx="551235" cy="654933"/>
            </a:xfrm>
            <a:prstGeom prst="wedgeRoundRectCallout">
              <a:avLst>
                <a:gd name="adj1" fmla="val 89179"/>
                <a:gd name="adj2" fmla="val 5106"/>
                <a:gd name="adj3" fmla="val 16667"/>
              </a:avLst>
            </a:prstGeom>
            <a:solidFill>
              <a:srgbClr val="F5A8A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100" dirty="0">
                <a:solidFill>
                  <a:sysClr val="windowText" lastClr="000000"/>
                </a:solidFill>
              </a:endParaRPr>
            </a:p>
          </p:txBody>
        </p:sp>
        <p:pic>
          <p:nvPicPr>
            <p:cNvPr id="33" name="Picture 32">
              <a:extLst>
                <a:ext uri="{FF2B5EF4-FFF2-40B4-BE49-F238E27FC236}">
                  <a16:creationId xmlns:a16="http://schemas.microsoft.com/office/drawing/2014/main" id="{491DE0B0-945A-4472-8749-5D94F958ECED}"/>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8342010" y="3050233"/>
              <a:ext cx="723900" cy="774700"/>
            </a:xfrm>
            <a:prstGeom prst="rect">
              <a:avLst/>
            </a:prstGeom>
          </p:spPr>
        </p:pic>
        <p:pic>
          <p:nvPicPr>
            <p:cNvPr id="1034" name="Picture 10" descr="Harry Potter and the Sorcerer&amp;#39;s Stone by J. K. Rowling">
              <a:extLst>
                <a:ext uri="{FF2B5EF4-FFF2-40B4-BE49-F238E27FC236}">
                  <a16:creationId xmlns:a16="http://schemas.microsoft.com/office/drawing/2014/main" id="{9C3497A5-CEAC-40A0-B157-7DAE3F7DE17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27945" y="3230377"/>
              <a:ext cx="398053" cy="589169"/>
            </a:xfrm>
            <a:prstGeom prst="rect">
              <a:avLst/>
            </a:prstGeom>
            <a:solidFill>
              <a:srgbClr val="F5A8A4"/>
            </a:solidFill>
          </p:spPr>
        </p:pic>
      </p:grpSp>
      <p:grpSp>
        <p:nvGrpSpPr>
          <p:cNvPr id="36" name="Group 35">
            <a:extLst>
              <a:ext uri="{FF2B5EF4-FFF2-40B4-BE49-F238E27FC236}">
                <a16:creationId xmlns:a16="http://schemas.microsoft.com/office/drawing/2014/main" id="{88813542-E3FF-5945-0647-E374A4ACB224}"/>
              </a:ext>
            </a:extLst>
          </p:cNvPr>
          <p:cNvGrpSpPr/>
          <p:nvPr/>
        </p:nvGrpSpPr>
        <p:grpSpPr>
          <a:xfrm>
            <a:off x="4547591" y="2538575"/>
            <a:ext cx="2921360" cy="671832"/>
            <a:chOff x="4547591" y="2538575"/>
            <a:chExt cx="2921360" cy="671832"/>
          </a:xfrm>
        </p:grpSpPr>
        <p:sp>
          <p:nvSpPr>
            <p:cNvPr id="58" name="Rounded Rectangle 57">
              <a:extLst>
                <a:ext uri="{FF2B5EF4-FFF2-40B4-BE49-F238E27FC236}">
                  <a16:creationId xmlns:a16="http://schemas.microsoft.com/office/drawing/2014/main" id="{04ACC053-5F3B-F3FB-4DCA-08CD6CF449F1}"/>
                </a:ext>
              </a:extLst>
            </p:cNvPr>
            <p:cNvSpPr/>
            <p:nvPr/>
          </p:nvSpPr>
          <p:spPr>
            <a:xfrm>
              <a:off x="5341477" y="2538575"/>
              <a:ext cx="824719" cy="15779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foreach</a:t>
              </a:r>
            </a:p>
          </p:txBody>
        </p:sp>
        <p:sp>
          <p:nvSpPr>
            <p:cNvPr id="8" name="Rounded Rectangular Callout 7">
              <a:extLst>
                <a:ext uri="{FF2B5EF4-FFF2-40B4-BE49-F238E27FC236}">
                  <a16:creationId xmlns:a16="http://schemas.microsoft.com/office/drawing/2014/main" id="{1B72F5A5-016C-5F4C-9765-F55B7CE7D1B0}"/>
                </a:ext>
              </a:extLst>
            </p:cNvPr>
            <p:cNvSpPr/>
            <p:nvPr/>
          </p:nvSpPr>
          <p:spPr>
            <a:xfrm>
              <a:off x="5310549" y="2754130"/>
              <a:ext cx="2158402" cy="450228"/>
            </a:xfrm>
            <a:prstGeom prst="wedgeRoundRectCallout">
              <a:avLst>
                <a:gd name="adj1" fmla="val -58231"/>
                <a:gd name="adj2" fmla="val 37809"/>
                <a:gd name="adj3" fmla="val 16667"/>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r>
                <a:rPr lang="en-US" sz="1100" dirty="0"/>
                <a:t>Cover of the “</a:t>
              </a:r>
              <a:r>
                <a:rPr lang="en-US" sz="1100" dirty="0">
                  <a:solidFill>
                    <a:sysClr val="windowText" lastClr="000000"/>
                  </a:solidFill>
                </a:rPr>
                <a:t>Harry Potter and the Philosopher’s Stone” book</a:t>
              </a:r>
              <a:endParaRPr lang="en-US" sz="1100" dirty="0"/>
            </a:p>
          </p:txBody>
        </p:sp>
        <p:pic>
          <p:nvPicPr>
            <p:cNvPr id="12" name="Picture 6">
              <a:extLst>
                <a:ext uri="{FF2B5EF4-FFF2-40B4-BE49-F238E27FC236}">
                  <a16:creationId xmlns:a16="http://schemas.microsoft.com/office/drawing/2014/main" id="{19532ADC-95EB-2046-BC67-BFDE2FA19EE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172" t="8247" r="20683" b="13701"/>
            <a:stretch/>
          </p:blipFill>
          <p:spPr bwMode="auto">
            <a:xfrm>
              <a:off x="4547591" y="2722297"/>
              <a:ext cx="526508" cy="488110"/>
            </a:xfrm>
            <a:prstGeom prst="rect">
              <a:avLst/>
            </a:prstGeom>
            <a:noFill/>
            <a:extLst>
              <a:ext uri="{909E8E84-426E-40DD-AFC4-6F175D3DCCD1}">
                <a14:hiddenFill xmlns:a14="http://schemas.microsoft.com/office/drawing/2010/main">
                  <a:solidFill>
                    <a:srgbClr val="FFFFFF"/>
                  </a:solidFill>
                </a14:hiddenFill>
              </a:ext>
            </a:extLst>
          </p:spPr>
        </p:pic>
        <p:sp>
          <p:nvSpPr>
            <p:cNvPr id="39" name="Rounded Rectangular Callout 38">
              <a:extLst>
                <a:ext uri="{FF2B5EF4-FFF2-40B4-BE49-F238E27FC236}">
                  <a16:creationId xmlns:a16="http://schemas.microsoft.com/office/drawing/2014/main" id="{B1E0F2C0-F463-6E8F-3341-5BE12854700D}"/>
                </a:ext>
              </a:extLst>
            </p:cNvPr>
            <p:cNvSpPr/>
            <p:nvPr/>
          </p:nvSpPr>
          <p:spPr>
            <a:xfrm>
              <a:off x="5288916" y="2711536"/>
              <a:ext cx="2147666" cy="450228"/>
            </a:xfrm>
            <a:prstGeom prst="wedgeRoundRectCallout">
              <a:avLst>
                <a:gd name="adj1" fmla="val -58231"/>
                <a:gd name="adj2" fmla="val 37809"/>
                <a:gd name="adj3" fmla="val 16667"/>
              </a:avLst>
            </a:prstGeom>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r>
                <a:rPr lang="en-US" sz="1100" dirty="0"/>
                <a:t>Cover of the “</a:t>
              </a:r>
              <a:r>
                <a:rPr lang="en-US" sz="1100" dirty="0">
                  <a:solidFill>
                    <a:sysClr val="windowText" lastClr="000000"/>
                  </a:solidFill>
                </a:rPr>
                <a:t>Harry Potter and the Philosopher’s Stone” book</a:t>
              </a:r>
              <a:endParaRPr lang="en-US" sz="1100" dirty="0"/>
            </a:p>
          </p:txBody>
        </p:sp>
      </p:grpSp>
      <p:sp>
        <p:nvSpPr>
          <p:cNvPr id="25" name="Rectangle 24">
            <a:extLst>
              <a:ext uri="{FF2B5EF4-FFF2-40B4-BE49-F238E27FC236}">
                <a16:creationId xmlns:a16="http://schemas.microsoft.com/office/drawing/2014/main" id="{B3A76E8F-E3DE-AC1D-D42D-952FDBCB785E}"/>
              </a:ext>
            </a:extLst>
          </p:cNvPr>
          <p:cNvSpPr/>
          <p:nvPr/>
        </p:nvSpPr>
        <p:spPr>
          <a:xfrm>
            <a:off x="8086699" y="4372931"/>
            <a:ext cx="1049475" cy="673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a:extLst>
              <a:ext uri="{FF2B5EF4-FFF2-40B4-BE49-F238E27FC236}">
                <a16:creationId xmlns:a16="http://schemas.microsoft.com/office/drawing/2014/main" id="{A1925FDE-0229-986D-E4EE-EFDD6FE3D1EE}"/>
              </a:ext>
            </a:extLst>
          </p:cNvPr>
          <p:cNvGrpSpPr/>
          <p:nvPr/>
        </p:nvGrpSpPr>
        <p:grpSpPr>
          <a:xfrm>
            <a:off x="7595981" y="3996441"/>
            <a:ext cx="1453993" cy="568790"/>
            <a:chOff x="7595981" y="3996441"/>
            <a:chExt cx="1453993" cy="568790"/>
          </a:xfrm>
        </p:grpSpPr>
        <p:pic>
          <p:nvPicPr>
            <p:cNvPr id="45" name="Picture 44">
              <a:extLst>
                <a:ext uri="{FF2B5EF4-FFF2-40B4-BE49-F238E27FC236}">
                  <a16:creationId xmlns:a16="http://schemas.microsoft.com/office/drawing/2014/main" id="{8527880C-F149-B154-871C-E4DB6E06EC50}"/>
                </a:ext>
              </a:extLst>
            </p:cNvPr>
            <p:cNvPicPr>
              <a:picLocks noChangeAspect="1"/>
            </p:cNvPicPr>
            <p:nvPr/>
          </p:nvPicPr>
          <p:blipFill>
            <a:blip r:embed="rId8">
              <a:clrChange>
                <a:clrFrom>
                  <a:srgbClr val="FFFFFF"/>
                </a:clrFrom>
                <a:clrTo>
                  <a:srgbClr val="FFFFFF">
                    <a:alpha val="0"/>
                  </a:srgbClr>
                </a:clrTo>
              </a:clrChange>
            </a:blip>
            <a:stretch>
              <a:fillRect/>
            </a:stretch>
          </p:blipFill>
          <p:spPr>
            <a:xfrm>
              <a:off x="8357946" y="3996441"/>
              <a:ext cx="692028" cy="568790"/>
            </a:xfrm>
            <a:prstGeom prst="rect">
              <a:avLst/>
            </a:prstGeom>
          </p:spPr>
        </p:pic>
        <p:sp>
          <p:nvSpPr>
            <p:cNvPr id="48" name="Rounded Rectangular Callout 47">
              <a:extLst>
                <a:ext uri="{FF2B5EF4-FFF2-40B4-BE49-F238E27FC236}">
                  <a16:creationId xmlns:a16="http://schemas.microsoft.com/office/drawing/2014/main" id="{18F0C24F-2572-40F9-A9A2-BCA42B67BE83}"/>
                </a:ext>
              </a:extLst>
            </p:cNvPr>
            <p:cNvSpPr/>
            <p:nvPr/>
          </p:nvSpPr>
          <p:spPr>
            <a:xfrm>
              <a:off x="7595981" y="4131063"/>
              <a:ext cx="551234" cy="285254"/>
            </a:xfrm>
            <a:prstGeom prst="wedgeRoundRectCallout">
              <a:avLst>
                <a:gd name="adj1" fmla="val 88512"/>
                <a:gd name="adj2" fmla="val 1659"/>
                <a:gd name="adj3" fmla="val 16667"/>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100" dirty="0">
                  <a:solidFill>
                    <a:sysClr val="windowText" lastClr="000000"/>
                  </a:solidFill>
                </a:rPr>
                <a:t>Yes</a:t>
              </a:r>
            </a:p>
          </p:txBody>
        </p:sp>
        <p:sp>
          <p:nvSpPr>
            <p:cNvPr id="49" name="Rounded Rectangular Callout 48">
              <a:extLst>
                <a:ext uri="{FF2B5EF4-FFF2-40B4-BE49-F238E27FC236}">
                  <a16:creationId xmlns:a16="http://schemas.microsoft.com/office/drawing/2014/main" id="{225484E5-1234-9C52-3216-0A3FC7B639C4}"/>
                </a:ext>
              </a:extLst>
            </p:cNvPr>
            <p:cNvSpPr/>
            <p:nvPr/>
          </p:nvSpPr>
          <p:spPr>
            <a:xfrm>
              <a:off x="7627750" y="4188911"/>
              <a:ext cx="551234" cy="285254"/>
            </a:xfrm>
            <a:prstGeom prst="wedgeRoundRectCallout">
              <a:avLst>
                <a:gd name="adj1" fmla="val 88512"/>
                <a:gd name="adj2" fmla="val 1659"/>
                <a:gd name="adj3" fmla="val 16667"/>
              </a:avLst>
            </a:prstGeom>
            <a:solidFill>
              <a:schemeClr val="bg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1100" dirty="0">
                  <a:solidFill>
                    <a:sysClr val="windowText" lastClr="000000"/>
                  </a:solidFill>
                </a:rPr>
                <a:t>No</a:t>
              </a:r>
            </a:p>
          </p:txBody>
        </p:sp>
      </p:grpSp>
      <p:grpSp>
        <p:nvGrpSpPr>
          <p:cNvPr id="54" name="Group 53">
            <a:extLst>
              <a:ext uri="{FF2B5EF4-FFF2-40B4-BE49-F238E27FC236}">
                <a16:creationId xmlns:a16="http://schemas.microsoft.com/office/drawing/2014/main" id="{85A544B4-A14B-B30E-D884-16CA6294B48E}"/>
              </a:ext>
            </a:extLst>
          </p:cNvPr>
          <p:cNvGrpSpPr/>
          <p:nvPr/>
        </p:nvGrpSpPr>
        <p:grpSpPr>
          <a:xfrm>
            <a:off x="4534379" y="3470419"/>
            <a:ext cx="2562336" cy="671754"/>
            <a:chOff x="4534379" y="3470419"/>
            <a:chExt cx="2562336" cy="671754"/>
          </a:xfrm>
        </p:grpSpPr>
        <p:sp>
          <p:nvSpPr>
            <p:cNvPr id="57" name="Rounded Rectangle 56">
              <a:extLst>
                <a:ext uri="{FF2B5EF4-FFF2-40B4-BE49-F238E27FC236}">
                  <a16:creationId xmlns:a16="http://schemas.microsoft.com/office/drawing/2014/main" id="{0E9CB5D8-4C87-45F3-B5C8-F8E0F2D275C9}"/>
                </a:ext>
              </a:extLst>
            </p:cNvPr>
            <p:cNvSpPr/>
            <p:nvPr/>
          </p:nvSpPr>
          <p:spPr>
            <a:xfrm>
              <a:off x="5287276" y="3470419"/>
              <a:ext cx="824719" cy="15779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foreach</a:t>
              </a:r>
            </a:p>
          </p:txBody>
        </p:sp>
        <p:sp>
          <p:nvSpPr>
            <p:cNvPr id="44" name="Rounded Rectangular Callout 43">
              <a:extLst>
                <a:ext uri="{FF2B5EF4-FFF2-40B4-BE49-F238E27FC236}">
                  <a16:creationId xmlns:a16="http://schemas.microsoft.com/office/drawing/2014/main" id="{A1136E53-DB83-8FD6-A832-839A08D5830F}"/>
                </a:ext>
              </a:extLst>
            </p:cNvPr>
            <p:cNvSpPr/>
            <p:nvPr/>
          </p:nvSpPr>
          <p:spPr>
            <a:xfrm>
              <a:off x="5297688" y="3679278"/>
              <a:ext cx="1799027" cy="450228"/>
            </a:xfrm>
            <a:prstGeom prst="wedgeRoundRectCallout">
              <a:avLst>
                <a:gd name="adj1" fmla="val -58231"/>
                <a:gd name="adj2" fmla="val 37809"/>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1200" dirty="0"/>
                <a:t>Is there a car in           ?  </a:t>
              </a:r>
              <a:endParaRPr lang="en-US" dirty="0"/>
            </a:p>
          </p:txBody>
        </p:sp>
        <p:pic>
          <p:nvPicPr>
            <p:cNvPr id="41" name="Picture 6">
              <a:extLst>
                <a:ext uri="{FF2B5EF4-FFF2-40B4-BE49-F238E27FC236}">
                  <a16:creationId xmlns:a16="http://schemas.microsoft.com/office/drawing/2014/main" id="{A6CC3BB9-1713-04CF-651B-79FE8759E69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172" t="8247" r="20683" b="13701"/>
            <a:stretch/>
          </p:blipFill>
          <p:spPr bwMode="auto">
            <a:xfrm>
              <a:off x="4534379" y="3654063"/>
              <a:ext cx="526508" cy="488110"/>
            </a:xfrm>
            <a:prstGeom prst="rect">
              <a:avLst/>
            </a:prstGeom>
            <a:noFill/>
            <a:extLst>
              <a:ext uri="{909E8E84-426E-40DD-AFC4-6F175D3DCCD1}">
                <a14:hiddenFill xmlns:a14="http://schemas.microsoft.com/office/drawing/2010/main">
                  <a:solidFill>
                    <a:srgbClr val="FFFFFF"/>
                  </a:solidFill>
                </a14:hiddenFill>
              </a:ext>
            </a:extLst>
          </p:spPr>
        </p:pic>
        <p:sp>
          <p:nvSpPr>
            <p:cNvPr id="42" name="Rounded Rectangular Callout 41">
              <a:extLst>
                <a:ext uri="{FF2B5EF4-FFF2-40B4-BE49-F238E27FC236}">
                  <a16:creationId xmlns:a16="http://schemas.microsoft.com/office/drawing/2014/main" id="{5AB35BE2-6DBC-2EDF-F108-43402996891B}"/>
                </a:ext>
              </a:extLst>
            </p:cNvPr>
            <p:cNvSpPr/>
            <p:nvPr/>
          </p:nvSpPr>
          <p:spPr>
            <a:xfrm>
              <a:off x="5276138" y="3642733"/>
              <a:ext cx="1780117" cy="450228"/>
            </a:xfrm>
            <a:prstGeom prst="wedgeRoundRectCallout">
              <a:avLst>
                <a:gd name="adj1" fmla="val -58231"/>
                <a:gd name="adj2" fmla="val 37809"/>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1200" dirty="0"/>
                <a:t>Is there a car in         ?  </a:t>
              </a:r>
              <a:endParaRPr lang="en-US" dirty="0"/>
            </a:p>
          </p:txBody>
        </p:sp>
        <p:pic>
          <p:nvPicPr>
            <p:cNvPr id="55" name="Picture 10" descr="Harry Potter and the Sorcerer&amp;#39;s Stone by J. K. Rowling">
              <a:extLst>
                <a:ext uri="{FF2B5EF4-FFF2-40B4-BE49-F238E27FC236}">
                  <a16:creationId xmlns:a16="http://schemas.microsoft.com/office/drawing/2014/main" id="{CBAAB86A-C3AD-361C-BF40-033106CFAA9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94775" y="3663217"/>
              <a:ext cx="251068" cy="371613"/>
            </a:xfrm>
            <a:prstGeom prst="rect">
              <a:avLst/>
            </a:prstGeom>
            <a:solidFill>
              <a:srgbClr val="F5A8A4"/>
            </a:solidFill>
          </p:spPr>
        </p:pic>
      </p:grpSp>
      <p:grpSp>
        <p:nvGrpSpPr>
          <p:cNvPr id="56" name="Group 55">
            <a:extLst>
              <a:ext uri="{FF2B5EF4-FFF2-40B4-BE49-F238E27FC236}">
                <a16:creationId xmlns:a16="http://schemas.microsoft.com/office/drawing/2014/main" id="{97B9684C-900E-3399-1DA9-A7CF2E237BEB}"/>
              </a:ext>
            </a:extLst>
          </p:cNvPr>
          <p:cNvGrpSpPr/>
          <p:nvPr/>
        </p:nvGrpSpPr>
        <p:grpSpPr>
          <a:xfrm>
            <a:off x="4561531" y="4435366"/>
            <a:ext cx="3742313" cy="505587"/>
            <a:chOff x="4561531" y="4435366"/>
            <a:chExt cx="3742313" cy="505587"/>
          </a:xfrm>
        </p:grpSpPr>
        <p:pic>
          <p:nvPicPr>
            <p:cNvPr id="52" name="Picture 6">
              <a:extLst>
                <a:ext uri="{FF2B5EF4-FFF2-40B4-BE49-F238E27FC236}">
                  <a16:creationId xmlns:a16="http://schemas.microsoft.com/office/drawing/2014/main" id="{9B39B0F8-AA8D-D046-C93F-C8A72AAB37A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172" t="8247" r="20683" b="13701"/>
            <a:stretch/>
          </p:blipFill>
          <p:spPr bwMode="auto">
            <a:xfrm>
              <a:off x="4561531" y="4452843"/>
              <a:ext cx="526508" cy="488110"/>
            </a:xfrm>
            <a:prstGeom prst="rect">
              <a:avLst/>
            </a:prstGeom>
            <a:noFill/>
            <a:extLst>
              <a:ext uri="{909E8E84-426E-40DD-AFC4-6F175D3DCCD1}">
                <a14:hiddenFill xmlns:a14="http://schemas.microsoft.com/office/drawing/2010/main">
                  <a:solidFill>
                    <a:srgbClr val="FFFFFF"/>
                  </a:solidFill>
                </a14:hiddenFill>
              </a:ext>
            </a:extLst>
          </p:spPr>
        </p:pic>
        <p:sp>
          <p:nvSpPr>
            <p:cNvPr id="29" name="Rounded Rectangle 28">
              <a:extLst>
                <a:ext uri="{FF2B5EF4-FFF2-40B4-BE49-F238E27FC236}">
                  <a16:creationId xmlns:a16="http://schemas.microsoft.com/office/drawing/2014/main" id="{0A116FDF-CF13-003A-417B-7C21E0262C44}"/>
                </a:ext>
              </a:extLst>
            </p:cNvPr>
            <p:cNvSpPr/>
            <p:nvPr/>
          </p:nvSpPr>
          <p:spPr>
            <a:xfrm>
              <a:off x="5286004" y="4435366"/>
              <a:ext cx="732020" cy="18402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filter</a:t>
              </a:r>
            </a:p>
          </p:txBody>
        </p:sp>
        <p:sp>
          <p:nvSpPr>
            <p:cNvPr id="53" name="Rounded Rectangular Callout 52">
              <a:extLst>
                <a:ext uri="{FF2B5EF4-FFF2-40B4-BE49-F238E27FC236}">
                  <a16:creationId xmlns:a16="http://schemas.microsoft.com/office/drawing/2014/main" id="{46C8EE27-949E-3231-9A98-8D307E73B2F9}"/>
                </a:ext>
              </a:extLst>
            </p:cNvPr>
            <p:cNvSpPr/>
            <p:nvPr/>
          </p:nvSpPr>
          <p:spPr>
            <a:xfrm>
              <a:off x="5257228" y="4608225"/>
              <a:ext cx="3046616" cy="271673"/>
            </a:xfrm>
            <a:prstGeom prst="wedgeRoundRectCallout">
              <a:avLst>
                <a:gd name="adj1" fmla="val -48881"/>
                <a:gd name="adj2" fmla="val 36163"/>
                <a:gd name="adj3" fmla="val 16667"/>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200" dirty="0"/>
                <a:t>Harry Potter and the Chamber of Secrets</a:t>
              </a:r>
            </a:p>
          </p:txBody>
        </p:sp>
      </p:grpSp>
    </p:spTree>
    <p:extLst>
      <p:ext uri="{BB962C8B-B14F-4D97-AF65-F5344CB8AC3E}">
        <p14:creationId xmlns:p14="http://schemas.microsoft.com/office/powerpoint/2010/main" val="893116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P spid="2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A0241-A1B1-EC47-9283-B23D4F135FEC}"/>
              </a:ext>
            </a:extLst>
          </p:cNvPr>
          <p:cNvSpPr>
            <a:spLocks noGrp="1"/>
          </p:cNvSpPr>
          <p:nvPr>
            <p:ph type="title"/>
          </p:nvPr>
        </p:nvSpPr>
        <p:spPr/>
        <p:txBody>
          <a:bodyPr/>
          <a:lstStyle/>
          <a:p>
            <a:r>
              <a:rPr lang="en-US" sz="2400" dirty="0"/>
              <a:t>Learning to Talk to Agents: Task Definition</a:t>
            </a:r>
          </a:p>
        </p:txBody>
      </p:sp>
      <p:sp>
        <p:nvSpPr>
          <p:cNvPr id="3" name="Text Placeholder 2">
            <a:extLst>
              <a:ext uri="{FF2B5EF4-FFF2-40B4-BE49-F238E27FC236}">
                <a16:creationId xmlns:a16="http://schemas.microsoft.com/office/drawing/2014/main" id="{2865BF87-E683-1D47-A1C3-2CBE335067D4}"/>
              </a:ext>
            </a:extLst>
          </p:cNvPr>
          <p:cNvSpPr>
            <a:spLocks noGrp="1"/>
          </p:cNvSpPr>
          <p:nvPr>
            <p:ph type="body" idx="1"/>
          </p:nvPr>
        </p:nvSpPr>
        <p:spPr>
          <a:xfrm>
            <a:off x="0" y="1028723"/>
            <a:ext cx="3488910" cy="405395"/>
          </a:xfrm>
        </p:spPr>
        <p:txBody>
          <a:bodyPr/>
          <a:lstStyle/>
          <a:p>
            <a:pPr marL="114300" indent="0">
              <a:buNone/>
            </a:pPr>
            <a:r>
              <a:rPr lang="en-US" sz="1600" b="1" dirty="0"/>
              <a:t>Given:</a:t>
            </a:r>
          </a:p>
        </p:txBody>
      </p:sp>
      <p:sp>
        <p:nvSpPr>
          <p:cNvPr id="5" name="Rectangle 4">
            <a:extLst>
              <a:ext uri="{FF2B5EF4-FFF2-40B4-BE49-F238E27FC236}">
                <a16:creationId xmlns:a16="http://schemas.microsoft.com/office/drawing/2014/main" id="{CDDDCBB8-45FB-4D42-8059-639856454DC6}"/>
              </a:ext>
            </a:extLst>
          </p:cNvPr>
          <p:cNvSpPr/>
          <p:nvPr/>
        </p:nvSpPr>
        <p:spPr>
          <a:xfrm>
            <a:off x="238392" y="1487563"/>
            <a:ext cx="748923" cy="276999"/>
          </a:xfrm>
          <a:prstGeom prst="rect">
            <a:avLst/>
          </a:prstGeom>
        </p:spPr>
        <p:txBody>
          <a:bodyPr wrap="none">
            <a:spAutoFit/>
          </a:bodyPr>
          <a:lstStyle/>
          <a:p>
            <a:r>
              <a:rPr lang="en-US" sz="1200" dirty="0"/>
              <a:t>Agents  </a:t>
            </a:r>
          </a:p>
        </p:txBody>
      </p:sp>
      <p:sp>
        <p:nvSpPr>
          <p:cNvPr id="8" name="Rectangle 7">
            <a:extLst>
              <a:ext uri="{FF2B5EF4-FFF2-40B4-BE49-F238E27FC236}">
                <a16:creationId xmlns:a16="http://schemas.microsoft.com/office/drawing/2014/main" id="{76F58B02-553A-0F4F-9B2B-57A6CAFF5805}"/>
              </a:ext>
            </a:extLst>
          </p:cNvPr>
          <p:cNvSpPr/>
          <p:nvPr/>
        </p:nvSpPr>
        <p:spPr>
          <a:xfrm>
            <a:off x="183741" y="2313040"/>
            <a:ext cx="1072730" cy="461665"/>
          </a:xfrm>
          <a:prstGeom prst="rect">
            <a:avLst/>
          </a:prstGeom>
        </p:spPr>
        <p:txBody>
          <a:bodyPr wrap="none">
            <a:spAutoFit/>
          </a:bodyPr>
          <a:lstStyle/>
          <a:p>
            <a:r>
              <a:rPr lang="en-US" sz="1200" dirty="0"/>
              <a:t>Examples of </a:t>
            </a:r>
            <a:br>
              <a:rPr lang="en-US" sz="1200" dirty="0"/>
            </a:br>
            <a:r>
              <a:rPr lang="en-US" sz="1200" dirty="0"/>
              <a:t>Valid Inputs  </a:t>
            </a:r>
          </a:p>
        </p:txBody>
      </p:sp>
      <p:grpSp>
        <p:nvGrpSpPr>
          <p:cNvPr id="43" name="Group 42">
            <a:extLst>
              <a:ext uri="{FF2B5EF4-FFF2-40B4-BE49-F238E27FC236}">
                <a16:creationId xmlns:a16="http://schemas.microsoft.com/office/drawing/2014/main" id="{F8FEA2B5-AC60-5880-9C99-D212AE391132}"/>
              </a:ext>
            </a:extLst>
          </p:cNvPr>
          <p:cNvGrpSpPr/>
          <p:nvPr/>
        </p:nvGrpSpPr>
        <p:grpSpPr>
          <a:xfrm>
            <a:off x="181844" y="2968680"/>
            <a:ext cx="4171366" cy="601315"/>
            <a:chOff x="664286" y="2811461"/>
            <a:chExt cx="4171366" cy="601315"/>
          </a:xfrm>
        </p:grpSpPr>
        <p:sp>
          <p:nvSpPr>
            <p:cNvPr id="14" name="Rounded Rectangular Callout 13">
              <a:extLst>
                <a:ext uri="{FF2B5EF4-FFF2-40B4-BE49-F238E27FC236}">
                  <a16:creationId xmlns:a16="http://schemas.microsoft.com/office/drawing/2014/main" id="{5F2120A2-473C-A541-9347-E822867F0F1A}"/>
                </a:ext>
              </a:extLst>
            </p:cNvPr>
            <p:cNvSpPr/>
            <p:nvPr/>
          </p:nvSpPr>
          <p:spPr>
            <a:xfrm>
              <a:off x="2461186" y="2855243"/>
              <a:ext cx="2374466" cy="543944"/>
            </a:xfrm>
            <a:prstGeom prst="wedgeRoundRectCallout">
              <a:avLst>
                <a:gd name="adj1" fmla="val -48881"/>
                <a:gd name="adj2" fmla="val 36163"/>
                <a:gd name="adj3" fmla="val 16667"/>
              </a:avLst>
            </a:prstGeom>
            <a:ln>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000" dirty="0"/>
                <a:t>Is it okay to play chess at 3 AM? =&gt; </a:t>
              </a:r>
              <a:r>
                <a:rPr lang="en-US" sz="1000" dirty="0">
                  <a:solidFill>
                    <a:srgbClr val="92D050"/>
                  </a:solidFill>
                </a:rPr>
                <a:t>Yes</a:t>
              </a:r>
            </a:p>
          </p:txBody>
        </p:sp>
        <p:sp>
          <p:nvSpPr>
            <p:cNvPr id="12" name="Rectangle 11">
              <a:extLst>
                <a:ext uri="{FF2B5EF4-FFF2-40B4-BE49-F238E27FC236}">
                  <a16:creationId xmlns:a16="http://schemas.microsoft.com/office/drawing/2014/main" id="{1DED9CE0-AC3F-F448-A757-A414FD2D7DEA}"/>
                </a:ext>
              </a:extLst>
            </p:cNvPr>
            <p:cNvSpPr/>
            <p:nvPr/>
          </p:nvSpPr>
          <p:spPr>
            <a:xfrm>
              <a:off x="664286" y="2951111"/>
              <a:ext cx="1165704" cy="461665"/>
            </a:xfrm>
            <a:prstGeom prst="rect">
              <a:avLst/>
            </a:prstGeom>
          </p:spPr>
          <p:txBody>
            <a:bodyPr wrap="none">
              <a:spAutoFit/>
            </a:bodyPr>
            <a:lstStyle/>
            <a:p>
              <a:r>
                <a:rPr lang="en-US" sz="1200" dirty="0"/>
                <a:t>Complex Task</a:t>
              </a:r>
              <a:br>
                <a:rPr lang="en-US" sz="1200" dirty="0"/>
              </a:br>
              <a:r>
                <a:rPr lang="en-US" sz="1200" dirty="0"/>
                <a:t>Supervision</a:t>
              </a:r>
            </a:p>
          </p:txBody>
        </p:sp>
        <p:sp>
          <p:nvSpPr>
            <p:cNvPr id="13" name="Rounded Rectangular Callout 12">
              <a:extLst>
                <a:ext uri="{FF2B5EF4-FFF2-40B4-BE49-F238E27FC236}">
                  <a16:creationId xmlns:a16="http://schemas.microsoft.com/office/drawing/2014/main" id="{08987A9C-8464-A04A-A859-4FEEC120B999}"/>
                </a:ext>
              </a:extLst>
            </p:cNvPr>
            <p:cNvSpPr/>
            <p:nvPr/>
          </p:nvSpPr>
          <p:spPr>
            <a:xfrm>
              <a:off x="2422816" y="2811461"/>
              <a:ext cx="2340078" cy="489852"/>
            </a:xfrm>
            <a:prstGeom prst="wedgeRoundRectCallout">
              <a:avLst>
                <a:gd name="adj1" fmla="val -48881"/>
                <a:gd name="adj2" fmla="val 36163"/>
                <a:gd name="adj3" fmla="val 16667"/>
              </a:avLst>
            </a:prstGeom>
            <a:ln w="127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000" dirty="0"/>
                <a:t>Which Harry Potter Book has a car on its cover? =&gt; Harry Potter and the Chamber of Secrets</a:t>
              </a:r>
            </a:p>
          </p:txBody>
        </p:sp>
      </p:grpSp>
      <p:sp>
        <p:nvSpPr>
          <p:cNvPr id="19" name="Text Placeholder 2">
            <a:extLst>
              <a:ext uri="{FF2B5EF4-FFF2-40B4-BE49-F238E27FC236}">
                <a16:creationId xmlns:a16="http://schemas.microsoft.com/office/drawing/2014/main" id="{55CB9D77-E5C2-7644-A641-47C62B5EA43F}"/>
              </a:ext>
            </a:extLst>
          </p:cNvPr>
          <p:cNvSpPr txBox="1">
            <a:spLocks/>
          </p:cNvSpPr>
          <p:nvPr/>
        </p:nvSpPr>
        <p:spPr>
          <a:xfrm>
            <a:off x="5573506" y="1195565"/>
            <a:ext cx="3488910" cy="4862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303845"/>
              </a:buClr>
              <a:buSzPts val="1800"/>
              <a:buFont typeface="Lato"/>
              <a:buChar char="●"/>
              <a:defRPr sz="1800" b="0" i="0" u="none" strike="noStrike" cap="none">
                <a:solidFill>
                  <a:srgbClr val="303845"/>
                </a:solidFill>
                <a:latin typeface="Lato"/>
                <a:ea typeface="Lato"/>
                <a:cs typeface="Lato"/>
                <a:sym typeface="Lato"/>
              </a:defRPr>
            </a:lvl1pPr>
            <a:lvl2pPr marL="914400" marR="0" lvl="1" indent="-317500" algn="l" rtl="0">
              <a:lnSpc>
                <a:spcPct val="115000"/>
              </a:lnSpc>
              <a:spcBef>
                <a:spcPts val="1600"/>
              </a:spcBef>
              <a:spcAft>
                <a:spcPts val="0"/>
              </a:spcAft>
              <a:buClr>
                <a:srgbClr val="303845"/>
              </a:buClr>
              <a:buSzPts val="1400"/>
              <a:buFont typeface="Lato"/>
              <a:buChar char="○"/>
              <a:defRPr sz="1400" b="0" i="0" u="none" strike="noStrike" cap="none">
                <a:solidFill>
                  <a:srgbClr val="303845"/>
                </a:solidFill>
                <a:latin typeface="Lato"/>
                <a:ea typeface="Lato"/>
                <a:cs typeface="Lato"/>
                <a:sym typeface="Lato"/>
              </a:defRPr>
            </a:lvl2pPr>
            <a:lvl3pPr marL="1371600" marR="0" lvl="2" indent="-317500" algn="l" rtl="0">
              <a:lnSpc>
                <a:spcPct val="115000"/>
              </a:lnSpc>
              <a:spcBef>
                <a:spcPts val="1600"/>
              </a:spcBef>
              <a:spcAft>
                <a:spcPts val="0"/>
              </a:spcAft>
              <a:buClr>
                <a:srgbClr val="303845"/>
              </a:buClr>
              <a:buSzPts val="1400"/>
              <a:buFont typeface="Lato"/>
              <a:buChar char="■"/>
              <a:defRPr sz="1400" b="0" i="0" u="none" strike="noStrike" cap="none">
                <a:solidFill>
                  <a:srgbClr val="303845"/>
                </a:solidFill>
                <a:latin typeface="Lato"/>
                <a:ea typeface="Lato"/>
                <a:cs typeface="Lato"/>
                <a:sym typeface="Lato"/>
              </a:defRPr>
            </a:lvl3pPr>
            <a:lvl4pPr marL="1828800" marR="0" lvl="3" indent="-317500" algn="l" rtl="0">
              <a:lnSpc>
                <a:spcPct val="115000"/>
              </a:lnSpc>
              <a:spcBef>
                <a:spcPts val="1600"/>
              </a:spcBef>
              <a:spcAft>
                <a:spcPts val="0"/>
              </a:spcAft>
              <a:buClr>
                <a:srgbClr val="303845"/>
              </a:buClr>
              <a:buSzPts val="1400"/>
              <a:buFont typeface="Lato"/>
              <a:buChar char="●"/>
              <a:defRPr sz="1400" b="0" i="0" u="none" strike="noStrike" cap="none">
                <a:solidFill>
                  <a:srgbClr val="303845"/>
                </a:solidFill>
                <a:latin typeface="Lato"/>
                <a:ea typeface="Lato"/>
                <a:cs typeface="Lato"/>
                <a:sym typeface="Lato"/>
              </a:defRPr>
            </a:lvl4pPr>
            <a:lvl5pPr marL="2286000" marR="0" lvl="4" indent="-317500" algn="l" rtl="0">
              <a:lnSpc>
                <a:spcPct val="115000"/>
              </a:lnSpc>
              <a:spcBef>
                <a:spcPts val="1600"/>
              </a:spcBef>
              <a:spcAft>
                <a:spcPts val="0"/>
              </a:spcAft>
              <a:buClr>
                <a:srgbClr val="303845"/>
              </a:buClr>
              <a:buSzPts val="1400"/>
              <a:buFont typeface="Lato"/>
              <a:buChar char="○"/>
              <a:defRPr sz="1400" b="0" i="0" u="none" strike="noStrike" cap="none">
                <a:solidFill>
                  <a:srgbClr val="303845"/>
                </a:solidFill>
                <a:latin typeface="Lato"/>
                <a:ea typeface="Lato"/>
                <a:cs typeface="Lato"/>
                <a:sym typeface="Lato"/>
              </a:defRPr>
            </a:lvl5pPr>
            <a:lvl6pPr marL="2743200" marR="0" lvl="5" indent="-317500" algn="l" rtl="0">
              <a:lnSpc>
                <a:spcPct val="115000"/>
              </a:lnSpc>
              <a:spcBef>
                <a:spcPts val="1600"/>
              </a:spcBef>
              <a:spcAft>
                <a:spcPts val="0"/>
              </a:spcAft>
              <a:buClr>
                <a:srgbClr val="303845"/>
              </a:buClr>
              <a:buSzPts val="1400"/>
              <a:buFont typeface="Lato"/>
              <a:buChar char="■"/>
              <a:defRPr sz="1400" b="0" i="0" u="none" strike="noStrike" cap="none">
                <a:solidFill>
                  <a:srgbClr val="303845"/>
                </a:solidFill>
                <a:latin typeface="Lato"/>
                <a:ea typeface="Lato"/>
                <a:cs typeface="Lato"/>
                <a:sym typeface="Lato"/>
              </a:defRPr>
            </a:lvl6pPr>
            <a:lvl7pPr marL="3200400" marR="0" lvl="6" indent="-317500" algn="l" rtl="0">
              <a:lnSpc>
                <a:spcPct val="115000"/>
              </a:lnSpc>
              <a:spcBef>
                <a:spcPts val="1600"/>
              </a:spcBef>
              <a:spcAft>
                <a:spcPts val="0"/>
              </a:spcAft>
              <a:buClr>
                <a:srgbClr val="303845"/>
              </a:buClr>
              <a:buSzPts val="1400"/>
              <a:buFont typeface="Lato"/>
              <a:buChar char="●"/>
              <a:defRPr sz="1400" b="0" i="0" u="none" strike="noStrike" cap="none">
                <a:solidFill>
                  <a:srgbClr val="303845"/>
                </a:solidFill>
                <a:latin typeface="Lato"/>
                <a:ea typeface="Lato"/>
                <a:cs typeface="Lato"/>
                <a:sym typeface="Lato"/>
              </a:defRPr>
            </a:lvl7pPr>
            <a:lvl8pPr marL="3657600" marR="0" lvl="7" indent="-317500" algn="l" rtl="0">
              <a:lnSpc>
                <a:spcPct val="115000"/>
              </a:lnSpc>
              <a:spcBef>
                <a:spcPts val="1600"/>
              </a:spcBef>
              <a:spcAft>
                <a:spcPts val="0"/>
              </a:spcAft>
              <a:buClr>
                <a:srgbClr val="303845"/>
              </a:buClr>
              <a:buSzPts val="1400"/>
              <a:buFont typeface="Lato"/>
              <a:buChar char="○"/>
              <a:defRPr sz="1400" b="0" i="0" u="none" strike="noStrike" cap="none">
                <a:solidFill>
                  <a:srgbClr val="303845"/>
                </a:solidFill>
                <a:latin typeface="Lato"/>
                <a:ea typeface="Lato"/>
                <a:cs typeface="Lato"/>
                <a:sym typeface="Lato"/>
              </a:defRPr>
            </a:lvl8pPr>
            <a:lvl9pPr marL="4114800" marR="0" lvl="8" indent="-317500" algn="l" rtl="0">
              <a:lnSpc>
                <a:spcPct val="115000"/>
              </a:lnSpc>
              <a:spcBef>
                <a:spcPts val="1600"/>
              </a:spcBef>
              <a:spcAft>
                <a:spcPts val="1600"/>
              </a:spcAft>
              <a:buClr>
                <a:srgbClr val="303845"/>
              </a:buClr>
              <a:buSzPts val="1400"/>
              <a:buFont typeface="Lato"/>
              <a:buChar char="■"/>
              <a:defRPr sz="1400" b="0" i="0" u="none" strike="noStrike" cap="none">
                <a:solidFill>
                  <a:srgbClr val="303845"/>
                </a:solidFill>
                <a:latin typeface="Lato"/>
                <a:ea typeface="Lato"/>
                <a:cs typeface="Lato"/>
                <a:sym typeface="Lato"/>
              </a:defRPr>
            </a:lvl9pPr>
          </a:lstStyle>
          <a:p>
            <a:pPr marL="114300" indent="0">
              <a:buFont typeface="Lato"/>
              <a:buNone/>
            </a:pPr>
            <a:r>
              <a:rPr lang="en-US" sz="1600" dirty="0"/>
              <a:t>Should </a:t>
            </a:r>
            <a:r>
              <a:rPr lang="en-US" sz="1600" b="1" u="sng" dirty="0"/>
              <a:t>NOT</a:t>
            </a:r>
            <a:r>
              <a:rPr lang="en-US" sz="1600" dirty="0"/>
              <a:t> rely on:</a:t>
            </a:r>
          </a:p>
        </p:txBody>
      </p:sp>
      <p:cxnSp>
        <p:nvCxnSpPr>
          <p:cNvPr id="22" name="Straight Connector 21">
            <a:extLst>
              <a:ext uri="{FF2B5EF4-FFF2-40B4-BE49-F238E27FC236}">
                <a16:creationId xmlns:a16="http://schemas.microsoft.com/office/drawing/2014/main" id="{8D0FBD5C-E00E-B74A-AD2D-448B7AA2BE83}"/>
              </a:ext>
            </a:extLst>
          </p:cNvPr>
          <p:cNvCxnSpPr/>
          <p:nvPr/>
        </p:nvCxnSpPr>
        <p:spPr>
          <a:xfrm>
            <a:off x="5250730" y="1055802"/>
            <a:ext cx="0" cy="4087698"/>
          </a:xfrm>
          <a:prstGeom prst="line">
            <a:avLst/>
          </a:prstGeom>
        </p:spPr>
        <p:style>
          <a:lnRef idx="1">
            <a:schemeClr val="accent1"/>
          </a:lnRef>
          <a:fillRef idx="0">
            <a:schemeClr val="accent1"/>
          </a:fillRef>
          <a:effectRef idx="0">
            <a:schemeClr val="accent1"/>
          </a:effectRef>
          <a:fontRef idx="minor">
            <a:schemeClr val="tx1"/>
          </a:fontRef>
        </p:style>
      </p:cxnSp>
      <p:sp>
        <p:nvSpPr>
          <p:cNvPr id="67" name="Slide Number Placeholder 66">
            <a:extLst>
              <a:ext uri="{FF2B5EF4-FFF2-40B4-BE49-F238E27FC236}">
                <a16:creationId xmlns:a16="http://schemas.microsoft.com/office/drawing/2014/main" id="{F2880DF0-2F9F-0D4C-AE43-66E24DAE2E45}"/>
              </a:ext>
            </a:extLst>
          </p:cNvPr>
          <p:cNvSpPr>
            <a:spLocks noGrp="1"/>
          </p:cNvSpPr>
          <p:nvPr>
            <p:ph type="sldNum" idx="12"/>
          </p:nvPr>
        </p:nvSpPr>
        <p:spPr>
          <a:xfrm>
            <a:off x="8560846" y="4402890"/>
            <a:ext cx="548700" cy="393600"/>
          </a:xfrm>
        </p:spPr>
        <p:txBody>
          <a:bodyPr/>
          <a:lstStyle/>
          <a:p>
            <a:pPr marL="0" lvl="0" indent="0" algn="r" rtl="0">
              <a:spcBef>
                <a:spcPts val="0"/>
              </a:spcBef>
              <a:spcAft>
                <a:spcPts val="0"/>
              </a:spcAft>
              <a:buNone/>
            </a:pPr>
            <a:fld id="{00000000-1234-1234-1234-123412341234}" type="slidenum">
              <a:rPr lang="en" smtClean="0"/>
              <a:t>5</a:t>
            </a:fld>
            <a:endParaRPr lang="en" dirty="0"/>
          </a:p>
        </p:txBody>
      </p:sp>
      <p:grpSp>
        <p:nvGrpSpPr>
          <p:cNvPr id="36" name="Group 35">
            <a:extLst>
              <a:ext uri="{FF2B5EF4-FFF2-40B4-BE49-F238E27FC236}">
                <a16:creationId xmlns:a16="http://schemas.microsoft.com/office/drawing/2014/main" id="{FDE5EB22-FB96-FC00-6636-0D2B10ABDE27}"/>
              </a:ext>
            </a:extLst>
          </p:cNvPr>
          <p:cNvGrpSpPr/>
          <p:nvPr/>
        </p:nvGrpSpPr>
        <p:grpSpPr>
          <a:xfrm>
            <a:off x="91540" y="3531441"/>
            <a:ext cx="4385134" cy="866580"/>
            <a:chOff x="226616" y="3483711"/>
            <a:chExt cx="4385134" cy="866580"/>
          </a:xfrm>
        </p:grpSpPr>
        <p:sp>
          <p:nvSpPr>
            <p:cNvPr id="51" name="Text Placeholder 2">
              <a:extLst>
                <a:ext uri="{FF2B5EF4-FFF2-40B4-BE49-F238E27FC236}">
                  <a16:creationId xmlns:a16="http://schemas.microsoft.com/office/drawing/2014/main" id="{A5DE8F12-07D4-86EB-7256-DE5C195746E9}"/>
                </a:ext>
              </a:extLst>
            </p:cNvPr>
            <p:cNvSpPr txBox="1">
              <a:spLocks/>
            </p:cNvSpPr>
            <p:nvPr/>
          </p:nvSpPr>
          <p:spPr>
            <a:xfrm>
              <a:off x="226616" y="3483711"/>
              <a:ext cx="3488910" cy="4053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rgbClr val="303845"/>
                </a:buClr>
                <a:buSzPts val="1800"/>
                <a:buFont typeface="Lato"/>
                <a:buChar char="●"/>
                <a:defRPr sz="1800" b="0" i="0" u="none" strike="noStrike" cap="none">
                  <a:solidFill>
                    <a:srgbClr val="303845"/>
                  </a:solidFill>
                  <a:latin typeface="Lato"/>
                  <a:ea typeface="Lato"/>
                  <a:cs typeface="Lato"/>
                  <a:sym typeface="Lato"/>
                </a:defRPr>
              </a:lvl1pPr>
              <a:lvl2pPr marL="914400" marR="0" lvl="1" indent="-317500" algn="l" rtl="0">
                <a:lnSpc>
                  <a:spcPct val="115000"/>
                </a:lnSpc>
                <a:spcBef>
                  <a:spcPts val="1600"/>
                </a:spcBef>
                <a:spcAft>
                  <a:spcPts val="0"/>
                </a:spcAft>
                <a:buClr>
                  <a:srgbClr val="303845"/>
                </a:buClr>
                <a:buSzPts val="1400"/>
                <a:buFont typeface="Lato"/>
                <a:buChar char="○"/>
                <a:defRPr sz="1400" b="0" i="0" u="none" strike="noStrike" cap="none">
                  <a:solidFill>
                    <a:srgbClr val="303845"/>
                  </a:solidFill>
                  <a:latin typeface="Lato"/>
                  <a:ea typeface="Lato"/>
                  <a:cs typeface="Lato"/>
                  <a:sym typeface="Lato"/>
                </a:defRPr>
              </a:lvl2pPr>
              <a:lvl3pPr marL="1371600" marR="0" lvl="2" indent="-317500" algn="l" rtl="0">
                <a:lnSpc>
                  <a:spcPct val="115000"/>
                </a:lnSpc>
                <a:spcBef>
                  <a:spcPts val="1600"/>
                </a:spcBef>
                <a:spcAft>
                  <a:spcPts val="0"/>
                </a:spcAft>
                <a:buClr>
                  <a:srgbClr val="303845"/>
                </a:buClr>
                <a:buSzPts val="1400"/>
                <a:buFont typeface="Lato"/>
                <a:buChar char="■"/>
                <a:defRPr sz="1400" b="0" i="0" u="none" strike="noStrike" cap="none">
                  <a:solidFill>
                    <a:srgbClr val="303845"/>
                  </a:solidFill>
                  <a:latin typeface="Lato"/>
                  <a:ea typeface="Lato"/>
                  <a:cs typeface="Lato"/>
                  <a:sym typeface="Lato"/>
                </a:defRPr>
              </a:lvl3pPr>
              <a:lvl4pPr marL="1828800" marR="0" lvl="3" indent="-317500" algn="l" rtl="0">
                <a:lnSpc>
                  <a:spcPct val="115000"/>
                </a:lnSpc>
                <a:spcBef>
                  <a:spcPts val="1600"/>
                </a:spcBef>
                <a:spcAft>
                  <a:spcPts val="0"/>
                </a:spcAft>
                <a:buClr>
                  <a:srgbClr val="303845"/>
                </a:buClr>
                <a:buSzPts val="1400"/>
                <a:buFont typeface="Lato"/>
                <a:buChar char="●"/>
                <a:defRPr sz="1400" b="0" i="0" u="none" strike="noStrike" cap="none">
                  <a:solidFill>
                    <a:srgbClr val="303845"/>
                  </a:solidFill>
                  <a:latin typeface="Lato"/>
                  <a:ea typeface="Lato"/>
                  <a:cs typeface="Lato"/>
                  <a:sym typeface="Lato"/>
                </a:defRPr>
              </a:lvl4pPr>
              <a:lvl5pPr marL="2286000" marR="0" lvl="4" indent="-317500" algn="l" rtl="0">
                <a:lnSpc>
                  <a:spcPct val="115000"/>
                </a:lnSpc>
                <a:spcBef>
                  <a:spcPts val="1600"/>
                </a:spcBef>
                <a:spcAft>
                  <a:spcPts val="0"/>
                </a:spcAft>
                <a:buClr>
                  <a:srgbClr val="303845"/>
                </a:buClr>
                <a:buSzPts val="1400"/>
                <a:buFont typeface="Lato"/>
                <a:buChar char="○"/>
                <a:defRPr sz="1400" b="0" i="0" u="none" strike="noStrike" cap="none">
                  <a:solidFill>
                    <a:srgbClr val="303845"/>
                  </a:solidFill>
                  <a:latin typeface="Lato"/>
                  <a:ea typeface="Lato"/>
                  <a:cs typeface="Lato"/>
                  <a:sym typeface="Lato"/>
                </a:defRPr>
              </a:lvl5pPr>
              <a:lvl6pPr marL="2743200" marR="0" lvl="5" indent="-317500" algn="l" rtl="0">
                <a:lnSpc>
                  <a:spcPct val="115000"/>
                </a:lnSpc>
                <a:spcBef>
                  <a:spcPts val="1600"/>
                </a:spcBef>
                <a:spcAft>
                  <a:spcPts val="0"/>
                </a:spcAft>
                <a:buClr>
                  <a:srgbClr val="303845"/>
                </a:buClr>
                <a:buSzPts val="1400"/>
                <a:buFont typeface="Lato"/>
                <a:buChar char="■"/>
                <a:defRPr sz="1400" b="0" i="0" u="none" strike="noStrike" cap="none">
                  <a:solidFill>
                    <a:srgbClr val="303845"/>
                  </a:solidFill>
                  <a:latin typeface="Lato"/>
                  <a:ea typeface="Lato"/>
                  <a:cs typeface="Lato"/>
                  <a:sym typeface="Lato"/>
                </a:defRPr>
              </a:lvl6pPr>
              <a:lvl7pPr marL="3200400" marR="0" lvl="6" indent="-317500" algn="l" rtl="0">
                <a:lnSpc>
                  <a:spcPct val="115000"/>
                </a:lnSpc>
                <a:spcBef>
                  <a:spcPts val="1600"/>
                </a:spcBef>
                <a:spcAft>
                  <a:spcPts val="0"/>
                </a:spcAft>
                <a:buClr>
                  <a:srgbClr val="303845"/>
                </a:buClr>
                <a:buSzPts val="1400"/>
                <a:buFont typeface="Lato"/>
                <a:buChar char="●"/>
                <a:defRPr sz="1400" b="0" i="0" u="none" strike="noStrike" cap="none">
                  <a:solidFill>
                    <a:srgbClr val="303845"/>
                  </a:solidFill>
                  <a:latin typeface="Lato"/>
                  <a:ea typeface="Lato"/>
                  <a:cs typeface="Lato"/>
                  <a:sym typeface="Lato"/>
                </a:defRPr>
              </a:lvl7pPr>
              <a:lvl8pPr marL="3657600" marR="0" lvl="7" indent="-317500" algn="l" rtl="0">
                <a:lnSpc>
                  <a:spcPct val="115000"/>
                </a:lnSpc>
                <a:spcBef>
                  <a:spcPts val="1600"/>
                </a:spcBef>
                <a:spcAft>
                  <a:spcPts val="0"/>
                </a:spcAft>
                <a:buClr>
                  <a:srgbClr val="303845"/>
                </a:buClr>
                <a:buSzPts val="1400"/>
                <a:buFont typeface="Lato"/>
                <a:buChar char="○"/>
                <a:defRPr sz="1400" b="0" i="0" u="none" strike="noStrike" cap="none">
                  <a:solidFill>
                    <a:srgbClr val="303845"/>
                  </a:solidFill>
                  <a:latin typeface="Lato"/>
                  <a:ea typeface="Lato"/>
                  <a:cs typeface="Lato"/>
                  <a:sym typeface="Lato"/>
                </a:defRPr>
              </a:lvl8pPr>
              <a:lvl9pPr marL="4114800" marR="0" lvl="8" indent="-317500" algn="l" rtl="0">
                <a:lnSpc>
                  <a:spcPct val="115000"/>
                </a:lnSpc>
                <a:spcBef>
                  <a:spcPts val="1600"/>
                </a:spcBef>
                <a:spcAft>
                  <a:spcPts val="1600"/>
                </a:spcAft>
                <a:buClr>
                  <a:srgbClr val="303845"/>
                </a:buClr>
                <a:buSzPts val="1400"/>
                <a:buFont typeface="Lato"/>
                <a:buChar char="■"/>
                <a:defRPr sz="1400" b="0" i="0" u="none" strike="noStrike" cap="none">
                  <a:solidFill>
                    <a:srgbClr val="303845"/>
                  </a:solidFill>
                  <a:latin typeface="Lato"/>
                  <a:ea typeface="Lato"/>
                  <a:cs typeface="Lato"/>
                  <a:sym typeface="Lato"/>
                </a:defRPr>
              </a:lvl9pPr>
            </a:lstStyle>
            <a:p>
              <a:pPr marL="114300" indent="0">
                <a:buFont typeface="Lato"/>
                <a:buNone/>
              </a:pPr>
              <a:r>
                <a:rPr lang="en-US" sz="1600" b="1" dirty="0"/>
                <a:t>To Do:</a:t>
              </a:r>
            </a:p>
          </p:txBody>
        </p:sp>
        <p:sp>
          <p:nvSpPr>
            <p:cNvPr id="15" name="TextBox 14">
              <a:extLst>
                <a:ext uri="{FF2B5EF4-FFF2-40B4-BE49-F238E27FC236}">
                  <a16:creationId xmlns:a16="http://schemas.microsoft.com/office/drawing/2014/main" id="{C23A622B-E06A-71CB-43DF-FE73E665415D}"/>
                </a:ext>
              </a:extLst>
            </p:cNvPr>
            <p:cNvSpPr txBox="1"/>
            <p:nvPr/>
          </p:nvSpPr>
          <p:spPr>
            <a:xfrm>
              <a:off x="838899" y="3888626"/>
              <a:ext cx="3384500" cy="461665"/>
            </a:xfrm>
            <a:prstGeom prst="rect">
              <a:avLst/>
            </a:prstGeom>
            <a:noFill/>
          </p:spPr>
          <p:txBody>
            <a:bodyPr wrap="square" rtlCol="0">
              <a:spAutoFit/>
            </a:bodyPr>
            <a:lstStyle/>
            <a:p>
              <a:r>
                <a:rPr lang="en-US" sz="1200" dirty="0"/>
                <a:t>Learn to solve the complex task by </a:t>
              </a:r>
              <a:br>
                <a:rPr lang="en-US" sz="1200" dirty="0"/>
              </a:br>
              <a:r>
                <a:rPr lang="en-US" sz="1200" dirty="0"/>
                <a:t>talking to agents</a:t>
              </a:r>
            </a:p>
          </p:txBody>
        </p:sp>
        <p:pic>
          <p:nvPicPr>
            <p:cNvPr id="52" name="Picture 6">
              <a:extLst>
                <a:ext uri="{FF2B5EF4-FFF2-40B4-BE49-F238E27FC236}">
                  <a16:creationId xmlns:a16="http://schemas.microsoft.com/office/drawing/2014/main" id="{C78CBBA7-32F1-A01C-F8F4-12F4FC7D667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172" t="8247" r="20683" b="13701"/>
            <a:stretch/>
          </p:blipFill>
          <p:spPr bwMode="auto">
            <a:xfrm>
              <a:off x="4216953" y="3948972"/>
              <a:ext cx="394797" cy="366004"/>
            </a:xfrm>
            <a:prstGeom prst="rect">
              <a:avLst/>
            </a:prstGeom>
            <a:noFill/>
            <a:extLst>
              <a:ext uri="{909E8E84-426E-40DD-AFC4-6F175D3DCCD1}">
                <a14:hiddenFill xmlns:a14="http://schemas.microsoft.com/office/drawing/2010/main">
                  <a:solidFill>
                    <a:srgbClr val="FFFFFF"/>
                  </a:solidFill>
                </a14:hiddenFill>
              </a:ext>
            </a:extLst>
          </p:spPr>
        </p:pic>
        <p:sp>
          <p:nvSpPr>
            <p:cNvPr id="18" name="Right Arrow 17">
              <a:extLst>
                <a:ext uri="{FF2B5EF4-FFF2-40B4-BE49-F238E27FC236}">
                  <a16:creationId xmlns:a16="http://schemas.microsoft.com/office/drawing/2014/main" id="{D353B191-9745-6176-10A2-3F4876A8D07E}"/>
                </a:ext>
              </a:extLst>
            </p:cNvPr>
            <p:cNvSpPr/>
            <p:nvPr/>
          </p:nvSpPr>
          <p:spPr>
            <a:xfrm>
              <a:off x="3484818" y="3991461"/>
              <a:ext cx="578408" cy="255993"/>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grpSp>
      <p:pic>
        <p:nvPicPr>
          <p:cNvPr id="68" name="Picture 19">
            <a:extLst>
              <a:ext uri="{FF2B5EF4-FFF2-40B4-BE49-F238E27FC236}">
                <a16:creationId xmlns:a16="http://schemas.microsoft.com/office/drawing/2014/main" id="{074243E4-1920-F2AE-ED34-AFBBB68F76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2118" y="1370926"/>
            <a:ext cx="473983" cy="473983"/>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68">
            <a:extLst>
              <a:ext uri="{FF2B5EF4-FFF2-40B4-BE49-F238E27FC236}">
                <a16:creationId xmlns:a16="http://schemas.microsoft.com/office/drawing/2014/main" id="{A9BC1147-CB9A-9FA3-FD89-A5051755D5FA}"/>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2937189" y="1225135"/>
            <a:ext cx="723900" cy="774700"/>
          </a:xfrm>
          <a:prstGeom prst="rect">
            <a:avLst/>
          </a:prstGeom>
        </p:spPr>
      </p:pic>
      <p:pic>
        <p:nvPicPr>
          <p:cNvPr id="70" name="Picture 69">
            <a:extLst>
              <a:ext uri="{FF2B5EF4-FFF2-40B4-BE49-F238E27FC236}">
                <a16:creationId xmlns:a16="http://schemas.microsoft.com/office/drawing/2014/main" id="{888D1AB6-776B-B40F-AB3E-627B856A9977}"/>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4181184" y="1309689"/>
            <a:ext cx="692028" cy="568790"/>
          </a:xfrm>
          <a:prstGeom prst="rect">
            <a:avLst/>
          </a:prstGeom>
        </p:spPr>
      </p:pic>
      <p:sp>
        <p:nvSpPr>
          <p:cNvPr id="71" name="Rounded Rectangle 70">
            <a:extLst>
              <a:ext uri="{FF2B5EF4-FFF2-40B4-BE49-F238E27FC236}">
                <a16:creationId xmlns:a16="http://schemas.microsoft.com/office/drawing/2014/main" id="{A3F65468-A2DA-B225-8A01-B0D2FB2D4E40}"/>
              </a:ext>
            </a:extLst>
          </p:cNvPr>
          <p:cNvSpPr/>
          <p:nvPr/>
        </p:nvSpPr>
        <p:spPr>
          <a:xfrm>
            <a:off x="1374879" y="2034315"/>
            <a:ext cx="1190709" cy="791921"/>
          </a:xfrm>
          <a:prstGeom prst="roundRect">
            <a:avLst/>
          </a:prstGeom>
        </p:spPr>
        <p:style>
          <a:lnRef idx="2">
            <a:schemeClr val="accent5"/>
          </a:lnRef>
          <a:fillRef idx="1">
            <a:schemeClr val="lt1"/>
          </a:fillRef>
          <a:effectRef idx="0">
            <a:schemeClr val="accent5"/>
          </a:effectRef>
          <a:fontRef idx="minor">
            <a:schemeClr val="dk1"/>
          </a:fontRef>
        </p:style>
        <p:txBody>
          <a:bodyPr rtlCol="0" anchor="t"/>
          <a:lstStyle/>
          <a:p>
            <a:r>
              <a:rPr lang="en-US" sz="1000" dirty="0"/>
              <a:t>What is the list of books in LOTR series</a:t>
            </a:r>
            <a:br>
              <a:rPr lang="en-US" sz="1000" dirty="0"/>
            </a:br>
            <a:r>
              <a:rPr lang="en-US" sz="1000" dirty="0"/>
              <a:t>…</a:t>
            </a:r>
          </a:p>
        </p:txBody>
      </p:sp>
      <p:sp>
        <p:nvSpPr>
          <p:cNvPr id="72" name="Rounded Rectangle 71">
            <a:extLst>
              <a:ext uri="{FF2B5EF4-FFF2-40B4-BE49-F238E27FC236}">
                <a16:creationId xmlns:a16="http://schemas.microsoft.com/office/drawing/2014/main" id="{12FF666E-4BCF-85A8-F5A6-B2B9D468500E}"/>
              </a:ext>
            </a:extLst>
          </p:cNvPr>
          <p:cNvSpPr/>
          <p:nvPr/>
        </p:nvSpPr>
        <p:spPr>
          <a:xfrm>
            <a:off x="2671457" y="2040605"/>
            <a:ext cx="1239794" cy="802132"/>
          </a:xfrm>
          <a:prstGeom prst="roundRect">
            <a:avLst/>
          </a:prstGeom>
          <a:ln>
            <a:solidFill>
              <a:srgbClr val="FF0000"/>
            </a:solidFill>
          </a:ln>
        </p:spPr>
        <p:style>
          <a:lnRef idx="2">
            <a:schemeClr val="accent5"/>
          </a:lnRef>
          <a:fillRef idx="1">
            <a:schemeClr val="lt1"/>
          </a:fillRef>
          <a:effectRef idx="0">
            <a:schemeClr val="accent5"/>
          </a:effectRef>
          <a:fontRef idx="minor">
            <a:schemeClr val="dk1"/>
          </a:fontRef>
        </p:style>
        <p:txBody>
          <a:bodyPr rtlCol="0" anchor="t"/>
          <a:lstStyle/>
          <a:p>
            <a:r>
              <a:rPr lang="en-US" sz="1000" dirty="0"/>
              <a:t>Cover of “The Hobbit” book</a:t>
            </a:r>
          </a:p>
          <a:p>
            <a:r>
              <a:rPr lang="en-US" sz="1000" dirty="0"/>
              <a:t>…</a:t>
            </a:r>
          </a:p>
        </p:txBody>
      </p:sp>
      <p:sp>
        <p:nvSpPr>
          <p:cNvPr id="73" name="Rounded Rectangle 72">
            <a:extLst>
              <a:ext uri="{FF2B5EF4-FFF2-40B4-BE49-F238E27FC236}">
                <a16:creationId xmlns:a16="http://schemas.microsoft.com/office/drawing/2014/main" id="{32E89687-908B-2C69-26EE-805A713F03B1}"/>
              </a:ext>
            </a:extLst>
          </p:cNvPr>
          <p:cNvSpPr/>
          <p:nvPr/>
        </p:nvSpPr>
        <p:spPr>
          <a:xfrm>
            <a:off x="3977558" y="2019549"/>
            <a:ext cx="1196043" cy="806687"/>
          </a:xfrm>
          <a:prstGeom prst="roundRect">
            <a:avLst/>
          </a:prstGeom>
        </p:spPr>
        <p:style>
          <a:lnRef idx="2">
            <a:schemeClr val="accent2"/>
          </a:lnRef>
          <a:fillRef idx="1">
            <a:schemeClr val="lt1"/>
          </a:fillRef>
          <a:effectRef idx="0">
            <a:schemeClr val="accent2"/>
          </a:effectRef>
          <a:fontRef idx="minor">
            <a:schemeClr val="dk1"/>
          </a:fontRef>
        </p:style>
        <p:txBody>
          <a:bodyPr rtlCol="0" anchor="t"/>
          <a:lstStyle/>
          <a:p>
            <a:r>
              <a:rPr lang="en-US" sz="1000" dirty="0"/>
              <a:t>Is there a truck in               ?</a:t>
            </a:r>
          </a:p>
          <a:p>
            <a:br>
              <a:rPr lang="en-US" sz="1000" dirty="0"/>
            </a:br>
            <a:r>
              <a:rPr lang="en-US" sz="1000" dirty="0"/>
              <a:t>…</a:t>
            </a:r>
          </a:p>
        </p:txBody>
      </p:sp>
      <p:pic>
        <p:nvPicPr>
          <p:cNvPr id="74" name="Picture 4" descr="2 Fast 2 Furious | Movies Anywhere">
            <a:extLst>
              <a:ext uri="{FF2B5EF4-FFF2-40B4-BE49-F238E27FC236}">
                <a16:creationId xmlns:a16="http://schemas.microsoft.com/office/drawing/2014/main" id="{E84D55CA-AAD1-71C7-3AC5-F228D9CC973E}"/>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56589"/>
          <a:stretch/>
        </p:blipFill>
        <p:spPr bwMode="auto">
          <a:xfrm>
            <a:off x="4280453" y="2258542"/>
            <a:ext cx="433858" cy="28251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17F465E2-C0D4-C752-BE6F-36ADE5DE5DDE}"/>
              </a:ext>
            </a:extLst>
          </p:cNvPr>
          <p:cNvGrpSpPr/>
          <p:nvPr/>
        </p:nvGrpSpPr>
        <p:grpSpPr>
          <a:xfrm>
            <a:off x="5521487" y="1730470"/>
            <a:ext cx="3525766" cy="773564"/>
            <a:chOff x="5521487" y="1730470"/>
            <a:chExt cx="3525766" cy="773564"/>
          </a:xfrm>
        </p:grpSpPr>
        <p:grpSp>
          <p:nvGrpSpPr>
            <p:cNvPr id="37" name="Group 36">
              <a:extLst>
                <a:ext uri="{FF2B5EF4-FFF2-40B4-BE49-F238E27FC236}">
                  <a16:creationId xmlns:a16="http://schemas.microsoft.com/office/drawing/2014/main" id="{63FEAD16-49FF-FFC1-2FC2-3C7F0D708DFF}"/>
                </a:ext>
              </a:extLst>
            </p:cNvPr>
            <p:cNvGrpSpPr/>
            <p:nvPr/>
          </p:nvGrpSpPr>
          <p:grpSpPr>
            <a:xfrm>
              <a:off x="5558342" y="1730470"/>
              <a:ext cx="3488911" cy="773564"/>
              <a:chOff x="5558342" y="1730470"/>
              <a:chExt cx="3488911" cy="773564"/>
            </a:xfrm>
          </p:grpSpPr>
          <p:sp>
            <p:nvSpPr>
              <p:cNvPr id="20" name="Rectangle 19">
                <a:extLst>
                  <a:ext uri="{FF2B5EF4-FFF2-40B4-BE49-F238E27FC236}">
                    <a16:creationId xmlns:a16="http://schemas.microsoft.com/office/drawing/2014/main" id="{3C03A42E-CAC0-8843-8818-51BF5452D801}"/>
                  </a:ext>
                </a:extLst>
              </p:cNvPr>
              <p:cNvSpPr/>
              <p:nvPr/>
            </p:nvSpPr>
            <p:spPr>
              <a:xfrm>
                <a:off x="5558342" y="1730470"/>
                <a:ext cx="3488911" cy="307777"/>
              </a:xfrm>
              <a:prstGeom prst="rect">
                <a:avLst/>
              </a:prstGeom>
              <a:solidFill>
                <a:schemeClr val="accent4">
                  <a:lumMod val="20000"/>
                  <a:lumOff val="80000"/>
                </a:schemeClr>
              </a:solidFill>
            </p:spPr>
            <p:txBody>
              <a:bodyPr wrap="square">
                <a:spAutoFit/>
              </a:bodyPr>
              <a:lstStyle/>
              <a:p>
                <a:pPr algn="ctr"/>
                <a:r>
                  <a:rPr lang="en-US" dirty="0"/>
                  <a:t>Training Data of the Agents</a:t>
                </a:r>
              </a:p>
            </p:txBody>
          </p:sp>
          <p:sp>
            <p:nvSpPr>
              <p:cNvPr id="25" name="Snip Single Corner Rectangle 24">
                <a:extLst>
                  <a:ext uri="{FF2B5EF4-FFF2-40B4-BE49-F238E27FC236}">
                    <a16:creationId xmlns:a16="http://schemas.microsoft.com/office/drawing/2014/main" id="{6B1780A9-59C8-D54F-8E78-EBF9D56C1EE1}"/>
                  </a:ext>
                </a:extLst>
              </p:cNvPr>
              <p:cNvSpPr/>
              <p:nvPr/>
            </p:nvSpPr>
            <p:spPr>
              <a:xfrm>
                <a:off x="6583123" y="2101827"/>
                <a:ext cx="755072" cy="402207"/>
              </a:xfrm>
              <a:prstGeom prst="snip1Rect">
                <a:avLst/>
              </a:prstGeom>
              <a:solidFill>
                <a:schemeClr val="accent4">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100" dirty="0">
                    <a:solidFill>
                      <a:sysClr val="windowText" lastClr="000000"/>
                    </a:solidFill>
                  </a:rPr>
                  <a:t>Millions of </a:t>
                </a:r>
                <a:r>
                  <a:rPr lang="en-US" sz="1100" dirty="0" err="1">
                    <a:solidFill>
                      <a:sysClr val="windowText" lastClr="000000"/>
                    </a:solidFill>
                  </a:rPr>
                  <a:t>egs</a:t>
                </a:r>
                <a:endParaRPr lang="en-US" sz="1100" dirty="0">
                  <a:solidFill>
                    <a:sysClr val="windowText" lastClr="000000"/>
                  </a:solidFill>
                </a:endParaRPr>
              </a:p>
            </p:txBody>
          </p:sp>
          <p:pic>
            <p:nvPicPr>
              <p:cNvPr id="26" name="Picture 19">
                <a:extLst>
                  <a:ext uri="{FF2B5EF4-FFF2-40B4-BE49-F238E27FC236}">
                    <a16:creationId xmlns:a16="http://schemas.microsoft.com/office/drawing/2014/main" id="{DDDDFA4C-9F6D-224E-89ED-837A1B3206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22933" y="2166295"/>
                <a:ext cx="229990" cy="229990"/>
              </a:xfrm>
              <a:prstGeom prst="rect">
                <a:avLst/>
              </a:prstGeom>
              <a:noFill/>
              <a:extLst>
                <a:ext uri="{909E8E84-426E-40DD-AFC4-6F175D3DCCD1}">
                  <a14:hiddenFill xmlns:a14="http://schemas.microsoft.com/office/drawing/2010/main">
                    <a:solidFill>
                      <a:srgbClr val="FFFFFF"/>
                    </a:solidFill>
                  </a14:hiddenFill>
                </a:ext>
              </a:extLst>
            </p:spPr>
          </p:pic>
          <p:sp>
            <p:nvSpPr>
              <p:cNvPr id="27" name="Snip Single Corner Rectangle 26">
                <a:extLst>
                  <a:ext uri="{FF2B5EF4-FFF2-40B4-BE49-F238E27FC236}">
                    <a16:creationId xmlns:a16="http://schemas.microsoft.com/office/drawing/2014/main" id="{149F1284-5086-1747-8A7C-42F7BE3E0B99}"/>
                  </a:ext>
                </a:extLst>
              </p:cNvPr>
              <p:cNvSpPr/>
              <p:nvPr/>
            </p:nvSpPr>
            <p:spPr>
              <a:xfrm>
                <a:off x="8510204" y="2155118"/>
                <a:ext cx="364268" cy="251368"/>
              </a:xfrm>
              <a:prstGeom prst="snip1Rect">
                <a:avLst/>
              </a:prstGeom>
              <a:solidFill>
                <a:schemeClr val="accent4">
                  <a:lumMod val="20000"/>
                  <a:lumOff val="8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100" dirty="0">
                    <a:solidFill>
                      <a:sysClr val="windowText" lastClr="000000"/>
                    </a:solidFill>
                  </a:rPr>
                  <a:t>??</a:t>
                </a:r>
              </a:p>
            </p:txBody>
          </p:sp>
          <p:pic>
            <p:nvPicPr>
              <p:cNvPr id="28" name="Picture 25">
                <a:extLst>
                  <a:ext uri="{FF2B5EF4-FFF2-40B4-BE49-F238E27FC236}">
                    <a16:creationId xmlns:a16="http://schemas.microsoft.com/office/drawing/2014/main" id="{0B808F8F-8911-6D43-BF45-B00474A890BE}"/>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26630" r="24487"/>
              <a:stretch/>
            </p:blipFill>
            <p:spPr bwMode="auto">
              <a:xfrm>
                <a:off x="8019230" y="2112741"/>
                <a:ext cx="279580" cy="287661"/>
              </a:xfrm>
              <a:prstGeom prst="rect">
                <a:avLst/>
              </a:prstGeom>
              <a:noFill/>
              <a:extLst>
                <a:ext uri="{909E8E84-426E-40DD-AFC4-6F175D3DCCD1}">
                  <a14:hiddenFill xmlns:a14="http://schemas.microsoft.com/office/drawing/2010/main">
                    <a:solidFill>
                      <a:srgbClr val="FFFFFF"/>
                    </a:solidFill>
                  </a14:hiddenFill>
                </a:ext>
              </a:extLst>
            </p:spPr>
          </p:pic>
        </p:grpSp>
        <p:pic>
          <p:nvPicPr>
            <p:cNvPr id="75" name="Picture 74">
              <a:extLst>
                <a:ext uri="{FF2B5EF4-FFF2-40B4-BE49-F238E27FC236}">
                  <a16:creationId xmlns:a16="http://schemas.microsoft.com/office/drawing/2014/main" id="{BC0AFF13-F71E-FD6A-EFF5-216DBD403846}"/>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5521487" y="2138042"/>
              <a:ext cx="422949" cy="347629"/>
            </a:xfrm>
            <a:prstGeom prst="rect">
              <a:avLst/>
            </a:prstGeom>
          </p:spPr>
        </p:pic>
        <p:sp>
          <p:nvSpPr>
            <p:cNvPr id="9" name="TextBox 8">
              <a:extLst>
                <a:ext uri="{FF2B5EF4-FFF2-40B4-BE49-F238E27FC236}">
                  <a16:creationId xmlns:a16="http://schemas.microsoft.com/office/drawing/2014/main" id="{57D74559-97DA-07F8-B5D4-8214AFEC4355}"/>
                </a:ext>
              </a:extLst>
            </p:cNvPr>
            <p:cNvSpPr txBox="1"/>
            <p:nvPr/>
          </p:nvSpPr>
          <p:spPr>
            <a:xfrm>
              <a:off x="5932698" y="2181709"/>
              <a:ext cx="664273" cy="246221"/>
            </a:xfrm>
            <a:prstGeom prst="rect">
              <a:avLst/>
            </a:prstGeom>
            <a:noFill/>
          </p:spPr>
          <p:txBody>
            <a:bodyPr wrap="square" rtlCol="0">
              <a:spAutoFit/>
            </a:bodyPr>
            <a:lstStyle/>
            <a:p>
              <a:r>
                <a:rPr lang="en-US" sz="1000" dirty="0"/>
                <a:t>GPT-3</a:t>
              </a:r>
            </a:p>
          </p:txBody>
        </p:sp>
      </p:grpSp>
      <p:grpSp>
        <p:nvGrpSpPr>
          <p:cNvPr id="44" name="Group 43">
            <a:extLst>
              <a:ext uri="{FF2B5EF4-FFF2-40B4-BE49-F238E27FC236}">
                <a16:creationId xmlns:a16="http://schemas.microsoft.com/office/drawing/2014/main" id="{76EA8816-0897-D69C-366D-4D8792E997AD}"/>
              </a:ext>
            </a:extLst>
          </p:cNvPr>
          <p:cNvGrpSpPr/>
          <p:nvPr/>
        </p:nvGrpSpPr>
        <p:grpSpPr>
          <a:xfrm>
            <a:off x="5558341" y="2603829"/>
            <a:ext cx="3500536" cy="1015740"/>
            <a:chOff x="5558341" y="2603829"/>
            <a:chExt cx="3500536" cy="1015740"/>
          </a:xfrm>
        </p:grpSpPr>
        <p:grpSp>
          <p:nvGrpSpPr>
            <p:cNvPr id="38" name="Group 37">
              <a:extLst>
                <a:ext uri="{FF2B5EF4-FFF2-40B4-BE49-F238E27FC236}">
                  <a16:creationId xmlns:a16="http://schemas.microsoft.com/office/drawing/2014/main" id="{5A431E4C-A499-52BB-2E45-B7DBAD8EE0A6}"/>
                </a:ext>
              </a:extLst>
            </p:cNvPr>
            <p:cNvGrpSpPr/>
            <p:nvPr/>
          </p:nvGrpSpPr>
          <p:grpSpPr>
            <a:xfrm>
              <a:off x="5558341" y="2603829"/>
              <a:ext cx="3500536" cy="1015740"/>
              <a:chOff x="5558341" y="2603829"/>
              <a:chExt cx="3500536" cy="1015740"/>
            </a:xfrm>
          </p:grpSpPr>
          <p:sp>
            <p:nvSpPr>
              <p:cNvPr id="29" name="Rectangle 28">
                <a:extLst>
                  <a:ext uri="{FF2B5EF4-FFF2-40B4-BE49-F238E27FC236}">
                    <a16:creationId xmlns:a16="http://schemas.microsoft.com/office/drawing/2014/main" id="{13184F91-425D-174D-AF0F-FFBF639AF772}"/>
                  </a:ext>
                </a:extLst>
              </p:cNvPr>
              <p:cNvSpPr/>
              <p:nvPr/>
            </p:nvSpPr>
            <p:spPr>
              <a:xfrm>
                <a:off x="5558341" y="2603829"/>
                <a:ext cx="3488911" cy="307777"/>
              </a:xfrm>
              <a:prstGeom prst="rect">
                <a:avLst/>
              </a:prstGeom>
              <a:solidFill>
                <a:schemeClr val="tx2">
                  <a:lumMod val="90000"/>
                </a:schemeClr>
              </a:solidFill>
            </p:spPr>
            <p:txBody>
              <a:bodyPr wrap="square">
                <a:spAutoFit/>
              </a:bodyPr>
              <a:lstStyle/>
              <a:p>
                <a:pPr algn="ctr"/>
                <a:r>
                  <a:rPr lang="en-US" dirty="0"/>
                  <a:t>Agents Internal Knowledge</a:t>
                </a:r>
              </a:p>
            </p:txBody>
          </p:sp>
          <p:sp>
            <p:nvSpPr>
              <p:cNvPr id="32" name="Can 31">
                <a:extLst>
                  <a:ext uri="{FF2B5EF4-FFF2-40B4-BE49-F238E27FC236}">
                    <a16:creationId xmlns:a16="http://schemas.microsoft.com/office/drawing/2014/main" id="{ECA35160-4E37-E742-8FBB-7F26029B93A3}"/>
                  </a:ext>
                </a:extLst>
              </p:cNvPr>
              <p:cNvSpPr/>
              <p:nvPr/>
            </p:nvSpPr>
            <p:spPr>
              <a:xfrm>
                <a:off x="6767240" y="3107973"/>
                <a:ext cx="386838" cy="377896"/>
              </a:xfrm>
              <a:prstGeom prst="can">
                <a:avLst/>
              </a:prstGeom>
              <a:solidFill>
                <a:schemeClr val="tx2">
                  <a:lumMod val="9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100" dirty="0">
                    <a:solidFill>
                      <a:sysClr val="windowText" lastClr="000000"/>
                    </a:solidFill>
                  </a:rPr>
                  <a:t>??</a:t>
                </a:r>
              </a:p>
            </p:txBody>
          </p:sp>
          <p:pic>
            <p:nvPicPr>
              <p:cNvPr id="33" name="Picture 19">
                <a:extLst>
                  <a:ext uri="{FF2B5EF4-FFF2-40B4-BE49-F238E27FC236}">
                    <a16:creationId xmlns:a16="http://schemas.microsoft.com/office/drawing/2014/main" id="{1B7A09B7-72E3-584B-BC7B-7EAFE42505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28097" y="3195217"/>
                <a:ext cx="217560" cy="217560"/>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5">
                <a:extLst>
                  <a:ext uri="{FF2B5EF4-FFF2-40B4-BE49-F238E27FC236}">
                    <a16:creationId xmlns:a16="http://schemas.microsoft.com/office/drawing/2014/main" id="{086D6AA3-236E-E345-A6D1-D9D5A9CB9447}"/>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26630" r="24487"/>
              <a:stretch/>
            </p:blipFill>
            <p:spPr bwMode="auto">
              <a:xfrm>
                <a:off x="8019230" y="3139949"/>
                <a:ext cx="272314" cy="280185"/>
              </a:xfrm>
              <a:prstGeom prst="rect">
                <a:avLst/>
              </a:prstGeom>
              <a:noFill/>
              <a:extLst>
                <a:ext uri="{909E8E84-426E-40DD-AFC4-6F175D3DCCD1}">
                  <a14:hiddenFill xmlns:a14="http://schemas.microsoft.com/office/drawing/2010/main">
                    <a:solidFill>
                      <a:srgbClr val="FFFFFF"/>
                    </a:solidFill>
                  </a14:hiddenFill>
                </a:ext>
              </a:extLst>
            </p:spPr>
          </p:pic>
          <p:sp>
            <p:nvSpPr>
              <p:cNvPr id="35" name="Can 34">
                <a:extLst>
                  <a:ext uri="{FF2B5EF4-FFF2-40B4-BE49-F238E27FC236}">
                    <a16:creationId xmlns:a16="http://schemas.microsoft.com/office/drawing/2014/main" id="{42061573-6A8A-D244-B96F-768865A043C9}"/>
                  </a:ext>
                </a:extLst>
              </p:cNvPr>
              <p:cNvSpPr/>
              <p:nvPr/>
            </p:nvSpPr>
            <p:spPr>
              <a:xfrm>
                <a:off x="8438643" y="2977151"/>
                <a:ext cx="565033" cy="636513"/>
              </a:xfrm>
              <a:prstGeom prst="can">
                <a:avLst/>
              </a:prstGeom>
              <a:solidFill>
                <a:schemeClr val="tx2">
                  <a:lumMod val="9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100" dirty="0"/>
              </a:p>
            </p:txBody>
          </p:sp>
          <p:pic>
            <p:nvPicPr>
              <p:cNvPr id="39" name="Graphic 38" descr="Lock with solid fill">
                <a:extLst>
                  <a:ext uri="{FF2B5EF4-FFF2-40B4-BE49-F238E27FC236}">
                    <a16:creationId xmlns:a16="http://schemas.microsoft.com/office/drawing/2014/main" id="{FB0A3FD9-9CEF-2E40-99E9-AA50BDCE284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422364" y="2983056"/>
                <a:ext cx="636513" cy="636513"/>
              </a:xfrm>
              <a:prstGeom prst="rect">
                <a:avLst/>
              </a:prstGeom>
            </p:spPr>
          </p:pic>
        </p:grpSp>
        <p:pic>
          <p:nvPicPr>
            <p:cNvPr id="76" name="Picture 75">
              <a:extLst>
                <a:ext uri="{FF2B5EF4-FFF2-40B4-BE49-F238E27FC236}">
                  <a16:creationId xmlns:a16="http://schemas.microsoft.com/office/drawing/2014/main" id="{C0F3E381-6F04-F1FD-41D2-1C34CE2DE591}"/>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5576538" y="3131842"/>
              <a:ext cx="422949" cy="347629"/>
            </a:xfrm>
            <a:prstGeom prst="rect">
              <a:avLst/>
            </a:prstGeom>
          </p:spPr>
        </p:pic>
        <p:sp>
          <p:nvSpPr>
            <p:cNvPr id="77" name="TextBox 76">
              <a:extLst>
                <a:ext uri="{FF2B5EF4-FFF2-40B4-BE49-F238E27FC236}">
                  <a16:creationId xmlns:a16="http://schemas.microsoft.com/office/drawing/2014/main" id="{483F719E-4F33-86D7-D33C-3EF95949152C}"/>
                </a:ext>
              </a:extLst>
            </p:cNvPr>
            <p:cNvSpPr txBox="1"/>
            <p:nvPr/>
          </p:nvSpPr>
          <p:spPr>
            <a:xfrm>
              <a:off x="5987749" y="3175509"/>
              <a:ext cx="664273" cy="246221"/>
            </a:xfrm>
            <a:prstGeom prst="rect">
              <a:avLst/>
            </a:prstGeom>
            <a:noFill/>
          </p:spPr>
          <p:txBody>
            <a:bodyPr wrap="square" rtlCol="0">
              <a:spAutoFit/>
            </a:bodyPr>
            <a:lstStyle/>
            <a:p>
              <a:r>
                <a:rPr lang="en-US" sz="1000" dirty="0"/>
                <a:t>GPT-3</a:t>
              </a:r>
            </a:p>
          </p:txBody>
        </p:sp>
      </p:grpSp>
      <p:grpSp>
        <p:nvGrpSpPr>
          <p:cNvPr id="46" name="Group 45">
            <a:extLst>
              <a:ext uri="{FF2B5EF4-FFF2-40B4-BE49-F238E27FC236}">
                <a16:creationId xmlns:a16="http://schemas.microsoft.com/office/drawing/2014/main" id="{1AADE0E0-5926-9ED3-257A-13EA504E88C0}"/>
              </a:ext>
            </a:extLst>
          </p:cNvPr>
          <p:cNvGrpSpPr/>
          <p:nvPr/>
        </p:nvGrpSpPr>
        <p:grpSpPr>
          <a:xfrm>
            <a:off x="5558340" y="3693075"/>
            <a:ext cx="3488911" cy="1290361"/>
            <a:chOff x="5558340" y="3693075"/>
            <a:chExt cx="3488911" cy="1290361"/>
          </a:xfrm>
        </p:grpSpPr>
        <p:grpSp>
          <p:nvGrpSpPr>
            <p:cNvPr id="42" name="Group 41">
              <a:extLst>
                <a:ext uri="{FF2B5EF4-FFF2-40B4-BE49-F238E27FC236}">
                  <a16:creationId xmlns:a16="http://schemas.microsoft.com/office/drawing/2014/main" id="{42E43848-334E-BFA5-BED3-579D3047D185}"/>
                </a:ext>
              </a:extLst>
            </p:cNvPr>
            <p:cNvGrpSpPr/>
            <p:nvPr/>
          </p:nvGrpSpPr>
          <p:grpSpPr>
            <a:xfrm>
              <a:off x="5558340" y="3693075"/>
              <a:ext cx="3488911" cy="1290361"/>
              <a:chOff x="5558340" y="3693075"/>
              <a:chExt cx="3488911" cy="1290361"/>
            </a:xfrm>
          </p:grpSpPr>
          <p:grpSp>
            <p:nvGrpSpPr>
              <p:cNvPr id="41" name="Group 40">
                <a:extLst>
                  <a:ext uri="{FF2B5EF4-FFF2-40B4-BE49-F238E27FC236}">
                    <a16:creationId xmlns:a16="http://schemas.microsoft.com/office/drawing/2014/main" id="{AE56ABDB-4A52-AFB5-5F70-E0C2E8CA558D}"/>
                  </a:ext>
                </a:extLst>
              </p:cNvPr>
              <p:cNvGrpSpPr/>
              <p:nvPr/>
            </p:nvGrpSpPr>
            <p:grpSpPr>
              <a:xfrm>
                <a:off x="5558340" y="3693075"/>
                <a:ext cx="3488911" cy="1290361"/>
                <a:chOff x="5558340" y="3693075"/>
                <a:chExt cx="3488911" cy="1290361"/>
              </a:xfrm>
            </p:grpSpPr>
            <p:sp>
              <p:nvSpPr>
                <p:cNvPr id="64" name="Rectangle 63">
                  <a:extLst>
                    <a:ext uri="{FF2B5EF4-FFF2-40B4-BE49-F238E27FC236}">
                      <a16:creationId xmlns:a16="http://schemas.microsoft.com/office/drawing/2014/main" id="{088ECD21-E86A-D14E-812F-819B2A1F786C}"/>
                    </a:ext>
                  </a:extLst>
                </p:cNvPr>
                <p:cNvSpPr/>
                <p:nvPr/>
              </p:nvSpPr>
              <p:spPr>
                <a:xfrm>
                  <a:off x="6619237" y="4165878"/>
                  <a:ext cx="1197216" cy="817558"/>
                </a:xfrm>
                <a:prstGeom prst="rect">
                  <a:avLst/>
                </a:prstGeom>
                <a:ln w="127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3" name="Rectangle 62">
                  <a:extLst>
                    <a:ext uri="{FF2B5EF4-FFF2-40B4-BE49-F238E27FC236}">
                      <a16:creationId xmlns:a16="http://schemas.microsoft.com/office/drawing/2014/main" id="{AFF831E5-4AF9-1747-AE14-CA8A491F8D11}"/>
                    </a:ext>
                  </a:extLst>
                </p:cNvPr>
                <p:cNvSpPr/>
                <p:nvPr/>
              </p:nvSpPr>
              <p:spPr>
                <a:xfrm>
                  <a:off x="6543824" y="4109317"/>
                  <a:ext cx="1197216" cy="817558"/>
                </a:xfrm>
                <a:prstGeom prst="rect">
                  <a:avLst/>
                </a:prstGeom>
                <a:ln w="127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2" name="Rectangle 61">
                  <a:extLst>
                    <a:ext uri="{FF2B5EF4-FFF2-40B4-BE49-F238E27FC236}">
                      <a16:creationId xmlns:a16="http://schemas.microsoft.com/office/drawing/2014/main" id="{9BC4906E-3664-FF48-BF61-C3998AC586B5}"/>
                    </a:ext>
                  </a:extLst>
                </p:cNvPr>
                <p:cNvSpPr/>
                <p:nvPr/>
              </p:nvSpPr>
              <p:spPr>
                <a:xfrm>
                  <a:off x="6476264" y="4051186"/>
                  <a:ext cx="1197216" cy="817558"/>
                </a:xfrm>
                <a:prstGeom prst="rect">
                  <a:avLst/>
                </a:prstGeom>
                <a:ln w="127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 name="Rectangle 39">
                  <a:extLst>
                    <a:ext uri="{FF2B5EF4-FFF2-40B4-BE49-F238E27FC236}">
                      <a16:creationId xmlns:a16="http://schemas.microsoft.com/office/drawing/2014/main" id="{C57C515D-0B0E-BE40-A2CA-E2181D81F32D}"/>
                    </a:ext>
                  </a:extLst>
                </p:cNvPr>
                <p:cNvSpPr/>
                <p:nvPr/>
              </p:nvSpPr>
              <p:spPr>
                <a:xfrm>
                  <a:off x="5558340" y="3693075"/>
                  <a:ext cx="3488911" cy="307777"/>
                </a:xfrm>
                <a:prstGeom prst="rect">
                  <a:avLst/>
                </a:prstGeom>
                <a:solidFill>
                  <a:schemeClr val="accent1">
                    <a:lumMod val="20000"/>
                    <a:lumOff val="80000"/>
                  </a:schemeClr>
                </a:solidFill>
              </p:spPr>
              <p:txBody>
                <a:bodyPr wrap="square">
                  <a:spAutoFit/>
                </a:bodyPr>
                <a:lstStyle/>
                <a:p>
                  <a:pPr algn="ctr"/>
                  <a:r>
                    <a:rPr lang="en-US" dirty="0"/>
                    <a:t>Conversation Supervision</a:t>
                  </a:r>
                </a:p>
              </p:txBody>
            </p:sp>
            <p:pic>
              <p:nvPicPr>
                <p:cNvPr id="54" name="Graphic 53" descr="Chat bubble with solid fill">
                  <a:extLst>
                    <a:ext uri="{FF2B5EF4-FFF2-40B4-BE49-F238E27FC236}">
                      <a16:creationId xmlns:a16="http://schemas.microsoft.com/office/drawing/2014/main" id="{914F67EA-CD84-0E4D-95D2-E548017986F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699027" y="4060612"/>
                  <a:ext cx="344329" cy="344329"/>
                </a:xfrm>
                <a:prstGeom prst="rect">
                  <a:avLst/>
                </a:prstGeom>
              </p:spPr>
            </p:pic>
            <p:pic>
              <p:nvPicPr>
                <p:cNvPr id="56" name="Graphic 55" descr="Chat bubble outline">
                  <a:extLst>
                    <a:ext uri="{FF2B5EF4-FFF2-40B4-BE49-F238E27FC236}">
                      <a16:creationId xmlns:a16="http://schemas.microsoft.com/office/drawing/2014/main" id="{EEAC5781-E76E-F943-AE5B-BFDD43D65452}"/>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035357" y="4187650"/>
                  <a:ext cx="317882" cy="317882"/>
                </a:xfrm>
                <a:prstGeom prst="rect">
                  <a:avLst/>
                </a:prstGeom>
              </p:spPr>
            </p:pic>
            <p:pic>
              <p:nvPicPr>
                <p:cNvPr id="58" name="Graphic 57" descr="User outline">
                  <a:extLst>
                    <a:ext uri="{FF2B5EF4-FFF2-40B4-BE49-F238E27FC236}">
                      <a16:creationId xmlns:a16="http://schemas.microsoft.com/office/drawing/2014/main" id="{D0E40516-9662-FF4B-8762-217CAE70F4A0}"/>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6476264" y="4078896"/>
                  <a:ext cx="249317" cy="249317"/>
                </a:xfrm>
                <a:prstGeom prst="rect">
                  <a:avLst/>
                </a:prstGeom>
              </p:spPr>
            </p:pic>
            <p:pic>
              <p:nvPicPr>
                <p:cNvPr id="59" name="Graphic 58" descr="Chat bubble with solid fill">
                  <a:extLst>
                    <a:ext uri="{FF2B5EF4-FFF2-40B4-BE49-F238E27FC236}">
                      <a16:creationId xmlns:a16="http://schemas.microsoft.com/office/drawing/2014/main" id="{4D6AB95F-2EE2-144F-98EB-EC55517A73ED}"/>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6699026" y="4464677"/>
                  <a:ext cx="344330" cy="344330"/>
                </a:xfrm>
                <a:prstGeom prst="rect">
                  <a:avLst/>
                </a:prstGeom>
              </p:spPr>
            </p:pic>
            <p:pic>
              <p:nvPicPr>
                <p:cNvPr id="60" name="Graphic 59" descr="Chat bubble outline">
                  <a:extLst>
                    <a:ext uri="{FF2B5EF4-FFF2-40B4-BE49-F238E27FC236}">
                      <a16:creationId xmlns:a16="http://schemas.microsoft.com/office/drawing/2014/main" id="{5831DEC6-AE34-7D42-863F-CCF4B61EEEDF}"/>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7043464" y="4554176"/>
                  <a:ext cx="314568" cy="314568"/>
                </a:xfrm>
                <a:prstGeom prst="rect">
                  <a:avLst/>
                </a:prstGeom>
              </p:spPr>
            </p:pic>
            <p:pic>
              <p:nvPicPr>
                <p:cNvPr id="61" name="Graphic 60" descr="User outline">
                  <a:extLst>
                    <a:ext uri="{FF2B5EF4-FFF2-40B4-BE49-F238E27FC236}">
                      <a16:creationId xmlns:a16="http://schemas.microsoft.com/office/drawing/2014/main" id="{C2339ED7-BC86-D246-A7A6-7C8B3186598D}"/>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6476264" y="4475032"/>
                  <a:ext cx="249317" cy="249317"/>
                </a:xfrm>
                <a:prstGeom prst="rect">
                  <a:avLst/>
                </a:prstGeom>
              </p:spPr>
            </p:pic>
          </p:grpSp>
          <p:pic>
            <p:nvPicPr>
              <p:cNvPr id="1026" name="Picture 2" descr="Money | Free SVG">
                <a:extLst>
                  <a:ext uri="{FF2B5EF4-FFF2-40B4-BE49-F238E27FC236}">
                    <a16:creationId xmlns:a16="http://schemas.microsoft.com/office/drawing/2014/main" id="{276AB317-26EA-0465-03D0-D1D72EA87828}"/>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876025" y="4215106"/>
                <a:ext cx="443214" cy="443214"/>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 descr="Money | Free SVG">
                <a:extLst>
                  <a:ext uri="{FF2B5EF4-FFF2-40B4-BE49-F238E27FC236}">
                    <a16:creationId xmlns:a16="http://schemas.microsoft.com/office/drawing/2014/main" id="{544A8330-A0CA-74A0-3B65-607888028A15}"/>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flipH="1">
                <a:off x="8028274" y="4109317"/>
                <a:ext cx="402369" cy="517392"/>
              </a:xfrm>
              <a:prstGeom prst="rect">
                <a:avLst/>
              </a:prstGeom>
              <a:noFill/>
              <a:extLst>
                <a:ext uri="{909E8E84-426E-40DD-AFC4-6F175D3DCCD1}">
                  <a14:hiddenFill xmlns:a14="http://schemas.microsoft.com/office/drawing/2010/main">
                    <a:solidFill>
                      <a:srgbClr val="FFFFFF"/>
                    </a:solidFill>
                  </a14:hiddenFill>
                </a:ext>
              </a:extLst>
            </p:spPr>
          </p:pic>
        </p:grpSp>
        <p:pic>
          <p:nvPicPr>
            <p:cNvPr id="78" name="Picture 19">
              <a:extLst>
                <a:ext uri="{FF2B5EF4-FFF2-40B4-BE49-F238E27FC236}">
                  <a16:creationId xmlns:a16="http://schemas.microsoft.com/office/drawing/2014/main" id="{F6DABBD6-F304-9BFF-397E-48D10150C3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11016" y="4188857"/>
              <a:ext cx="217560" cy="217560"/>
            </a:xfrm>
            <a:prstGeom prst="rect">
              <a:avLst/>
            </a:prstGeom>
            <a:noFill/>
            <a:extLst>
              <a:ext uri="{909E8E84-426E-40DD-AFC4-6F175D3DCCD1}">
                <a14:hiddenFill xmlns:a14="http://schemas.microsoft.com/office/drawing/2010/main">
                  <a:solidFill>
                    <a:srgbClr val="FFFFFF"/>
                  </a:solidFill>
                </a14:hiddenFill>
              </a:ext>
            </a:extLst>
          </p:spPr>
        </p:pic>
        <p:pic>
          <p:nvPicPr>
            <p:cNvPr id="79" name="Picture 78">
              <a:extLst>
                <a:ext uri="{FF2B5EF4-FFF2-40B4-BE49-F238E27FC236}">
                  <a16:creationId xmlns:a16="http://schemas.microsoft.com/office/drawing/2014/main" id="{0487ABBE-D73A-B041-9DAB-91776E16D05C}"/>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7361653" y="4538258"/>
              <a:ext cx="321930" cy="264600"/>
            </a:xfrm>
            <a:prstGeom prst="rect">
              <a:avLst/>
            </a:prstGeom>
          </p:spPr>
        </p:pic>
      </p:grpSp>
      <p:sp>
        <p:nvSpPr>
          <p:cNvPr id="47" name="Rounded Rectangle 46">
            <a:extLst>
              <a:ext uri="{FF2B5EF4-FFF2-40B4-BE49-F238E27FC236}">
                <a16:creationId xmlns:a16="http://schemas.microsoft.com/office/drawing/2014/main" id="{4A3E7EFF-C469-E87D-F08A-EB4CDB3287D5}"/>
              </a:ext>
            </a:extLst>
          </p:cNvPr>
          <p:cNvSpPr/>
          <p:nvPr/>
        </p:nvSpPr>
        <p:spPr>
          <a:xfrm>
            <a:off x="369188" y="4549910"/>
            <a:ext cx="4504024" cy="49315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This is </a:t>
            </a:r>
            <a:r>
              <a:rPr lang="en-US" u="sng" dirty="0"/>
              <a:t>not</a:t>
            </a:r>
            <a:r>
              <a:rPr lang="en-US" dirty="0"/>
              <a:t> a standard QA task –  to answer the question a system must communicate with the agents</a:t>
            </a:r>
          </a:p>
        </p:txBody>
      </p:sp>
    </p:spTree>
    <p:extLst>
      <p:ext uri="{BB962C8B-B14F-4D97-AF65-F5344CB8AC3E}">
        <p14:creationId xmlns:p14="http://schemas.microsoft.com/office/powerpoint/2010/main" val="529099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4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9B922-2495-C74E-942F-0C954BB6BF7C}"/>
              </a:ext>
            </a:extLst>
          </p:cNvPr>
          <p:cNvSpPr>
            <a:spLocks noGrp="1"/>
          </p:cNvSpPr>
          <p:nvPr>
            <p:ph type="title"/>
          </p:nvPr>
        </p:nvSpPr>
        <p:spPr/>
        <p:txBody>
          <a:bodyPr/>
          <a:lstStyle/>
          <a:p>
            <a:r>
              <a:rPr lang="en-US" sz="2400" b="0" dirty="0" err="1"/>
              <a:t>CommaQA</a:t>
            </a:r>
            <a:r>
              <a:rPr lang="en-US" sz="2400" b="0" dirty="0"/>
              <a:t> Dataset: </a:t>
            </a:r>
            <a:r>
              <a:rPr lang="en-US" sz="2400" u="sng" dirty="0"/>
              <a:t>Comm</a:t>
            </a:r>
            <a:r>
              <a:rPr lang="en-US" sz="2400" b="0" dirty="0"/>
              <a:t>unicating with </a:t>
            </a:r>
            <a:r>
              <a:rPr lang="en-US" sz="2400" u="sng" dirty="0"/>
              <a:t>A</a:t>
            </a:r>
            <a:r>
              <a:rPr lang="en-US" sz="2400" b="0" dirty="0"/>
              <a:t>gents for </a:t>
            </a:r>
            <a:r>
              <a:rPr lang="en-US" sz="2400" u="sng" dirty="0"/>
              <a:t>QA</a:t>
            </a:r>
          </a:p>
        </p:txBody>
      </p:sp>
      <p:sp>
        <p:nvSpPr>
          <p:cNvPr id="3" name="Text Placeholder 2">
            <a:extLst>
              <a:ext uri="{FF2B5EF4-FFF2-40B4-BE49-F238E27FC236}">
                <a16:creationId xmlns:a16="http://schemas.microsoft.com/office/drawing/2014/main" id="{2611E8A9-9F2C-2C42-B4D8-16825D607ACF}"/>
              </a:ext>
            </a:extLst>
          </p:cNvPr>
          <p:cNvSpPr>
            <a:spLocks noGrp="1"/>
          </p:cNvSpPr>
          <p:nvPr>
            <p:ph type="body" idx="1"/>
          </p:nvPr>
        </p:nvSpPr>
        <p:spPr>
          <a:xfrm>
            <a:off x="294961" y="1088136"/>
            <a:ext cx="5500057" cy="931967"/>
          </a:xfrm>
        </p:spPr>
        <p:txBody>
          <a:bodyPr/>
          <a:lstStyle/>
          <a:p>
            <a:r>
              <a:rPr lang="en-US" sz="1400" dirty="0"/>
              <a:t>Multi-hop QA Dataset </a:t>
            </a:r>
            <a:r>
              <a:rPr lang="en-US" sz="1400" i="1" u="sng" dirty="0"/>
              <a:t>designed for</a:t>
            </a:r>
            <a:r>
              <a:rPr lang="en-US" sz="1400" dirty="0"/>
              <a:t> the learning to talk task</a:t>
            </a:r>
          </a:p>
          <a:p>
            <a:pPr lvl="1">
              <a:spcBef>
                <a:spcPts val="0"/>
              </a:spcBef>
            </a:pPr>
            <a:r>
              <a:rPr lang="en-US" sz="1200" u="sng" dirty="0"/>
              <a:t>Agents</a:t>
            </a:r>
            <a:r>
              <a:rPr lang="en-US" sz="1200" dirty="0"/>
              <a:t>: Single-hop QA over different modalities</a:t>
            </a:r>
            <a:endParaRPr lang="en-US" sz="1100" dirty="0"/>
          </a:p>
          <a:p>
            <a:r>
              <a:rPr lang="en-US" sz="1400" dirty="0"/>
              <a:t>Three different styles of multi-hop reasoning:</a:t>
            </a:r>
            <a:endParaRPr lang="en-US" sz="1100" dirty="0"/>
          </a:p>
          <a:p>
            <a:pPr lvl="1">
              <a:spcBef>
                <a:spcPts val="400"/>
              </a:spcBef>
            </a:pPr>
            <a:endParaRPr lang="en-US" sz="1100" dirty="0"/>
          </a:p>
        </p:txBody>
      </p:sp>
      <p:sp>
        <p:nvSpPr>
          <p:cNvPr id="9" name="Slide Number Placeholder 8">
            <a:extLst>
              <a:ext uri="{FF2B5EF4-FFF2-40B4-BE49-F238E27FC236}">
                <a16:creationId xmlns:a16="http://schemas.microsoft.com/office/drawing/2014/main" id="{1A0E0635-4CE3-EB48-805C-BDE8C21A773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grpSp>
        <p:nvGrpSpPr>
          <p:cNvPr id="38" name="Group 37">
            <a:extLst>
              <a:ext uri="{FF2B5EF4-FFF2-40B4-BE49-F238E27FC236}">
                <a16:creationId xmlns:a16="http://schemas.microsoft.com/office/drawing/2014/main" id="{2F9FE575-CA1E-9748-42B7-9A1AA5DAD660}"/>
              </a:ext>
            </a:extLst>
          </p:cNvPr>
          <p:cNvGrpSpPr/>
          <p:nvPr/>
        </p:nvGrpSpPr>
        <p:grpSpPr>
          <a:xfrm>
            <a:off x="89011" y="2316645"/>
            <a:ext cx="5518612" cy="2789593"/>
            <a:chOff x="351101" y="2316645"/>
            <a:chExt cx="2668362" cy="2789593"/>
          </a:xfrm>
        </p:grpSpPr>
        <p:grpSp>
          <p:nvGrpSpPr>
            <p:cNvPr id="18" name="Group 17">
              <a:extLst>
                <a:ext uri="{FF2B5EF4-FFF2-40B4-BE49-F238E27FC236}">
                  <a16:creationId xmlns:a16="http://schemas.microsoft.com/office/drawing/2014/main" id="{CE5454C0-E3D5-B995-294A-749701EE515C}"/>
                </a:ext>
              </a:extLst>
            </p:cNvPr>
            <p:cNvGrpSpPr/>
            <p:nvPr/>
          </p:nvGrpSpPr>
          <p:grpSpPr>
            <a:xfrm>
              <a:off x="351101" y="2316645"/>
              <a:ext cx="2668362" cy="2346571"/>
              <a:chOff x="1392571" y="1971411"/>
              <a:chExt cx="2223083" cy="2346571"/>
            </a:xfrm>
          </p:grpSpPr>
          <p:sp>
            <p:nvSpPr>
              <p:cNvPr id="6" name="Rounded Rectangle 5">
                <a:extLst>
                  <a:ext uri="{FF2B5EF4-FFF2-40B4-BE49-F238E27FC236}">
                    <a16:creationId xmlns:a16="http://schemas.microsoft.com/office/drawing/2014/main" id="{A692EC34-2687-A7F2-610B-FB302A5A22CA}"/>
                  </a:ext>
                </a:extLst>
              </p:cNvPr>
              <p:cNvSpPr/>
              <p:nvPr/>
            </p:nvSpPr>
            <p:spPr>
              <a:xfrm>
                <a:off x="1392571" y="1971411"/>
                <a:ext cx="2223083" cy="2346571"/>
              </a:xfrm>
              <a:prstGeom prst="roundRect">
                <a:avLst/>
              </a:prstGeom>
            </p:spPr>
            <p:style>
              <a:lnRef idx="2">
                <a:schemeClr val="accent1"/>
              </a:lnRef>
              <a:fillRef idx="1">
                <a:schemeClr val="lt1"/>
              </a:fillRef>
              <a:effectRef idx="0">
                <a:schemeClr val="accent1"/>
              </a:effectRef>
              <a:fontRef idx="minor">
                <a:schemeClr val="dk1"/>
              </a:fontRef>
            </p:style>
            <p:txBody>
              <a:bodyPr tIns="0" rtlCol="0" anchor="t"/>
              <a:lstStyle/>
              <a:p>
                <a:pPr algn="ctr"/>
                <a:r>
                  <a:rPr lang="en-US" sz="1800" dirty="0" err="1"/>
                  <a:t>CommaQA</a:t>
                </a:r>
                <a:r>
                  <a:rPr lang="en-US" sz="1800" dirty="0"/>
                  <a:t>-E</a:t>
                </a:r>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endParaRPr lang="en-US" sz="1800" dirty="0"/>
              </a:p>
              <a:p>
                <a:pPr algn="ctr"/>
                <a:r>
                  <a:rPr lang="en-US" sz="1600" b="1" u="sng" dirty="0"/>
                  <a:t>E</a:t>
                </a:r>
                <a:r>
                  <a:rPr lang="en-US" sz="1600" dirty="0"/>
                  <a:t>xplicit Decomposition</a:t>
                </a:r>
              </a:p>
            </p:txBody>
          </p:sp>
          <p:sp>
            <p:nvSpPr>
              <p:cNvPr id="11" name="Rounded Rectangular Callout 10">
                <a:extLst>
                  <a:ext uri="{FF2B5EF4-FFF2-40B4-BE49-F238E27FC236}">
                    <a16:creationId xmlns:a16="http://schemas.microsoft.com/office/drawing/2014/main" id="{25EB6CDF-35C9-8B8F-BDAE-D8D5D67CD109}"/>
                  </a:ext>
                </a:extLst>
              </p:cNvPr>
              <p:cNvSpPr/>
              <p:nvPr/>
            </p:nvSpPr>
            <p:spPr>
              <a:xfrm>
                <a:off x="1605689" y="3470908"/>
                <a:ext cx="1914292" cy="537825"/>
              </a:xfrm>
              <a:prstGeom prst="wedgeRoundRectCallout">
                <a:avLst>
                  <a:gd name="adj1" fmla="val -48881"/>
                  <a:gd name="adj2" fmla="val 36163"/>
                  <a:gd name="adj3" fmla="val 16667"/>
                </a:avLst>
              </a:prstGeom>
              <a:ln w="127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200" dirty="0"/>
                  <a:t>What awards have the actors of the Oscar-winning movies received? =&gt; [“Oscar”, …”]</a:t>
                </a:r>
                <a:endParaRPr lang="en-US" sz="1200" dirty="0">
                  <a:solidFill>
                    <a:srgbClr val="FF867F"/>
                  </a:solidFill>
                </a:endParaRPr>
              </a:p>
            </p:txBody>
          </p:sp>
          <p:sp>
            <p:nvSpPr>
              <p:cNvPr id="12" name="Rectangle 11">
                <a:extLst>
                  <a:ext uri="{FF2B5EF4-FFF2-40B4-BE49-F238E27FC236}">
                    <a16:creationId xmlns:a16="http://schemas.microsoft.com/office/drawing/2014/main" id="{426193A8-6659-BB90-0B27-425D0A2B6717}"/>
                  </a:ext>
                </a:extLst>
              </p:cNvPr>
              <p:cNvSpPr/>
              <p:nvPr/>
            </p:nvSpPr>
            <p:spPr>
              <a:xfrm>
                <a:off x="1734612" y="2370183"/>
                <a:ext cx="570451" cy="18368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err="1">
                    <a:solidFill>
                      <a:sysClr val="windowText" lastClr="000000"/>
                    </a:solidFill>
                  </a:rPr>
                  <a:t>TextQA</a:t>
                </a:r>
                <a:endParaRPr lang="en-US" sz="1200" dirty="0">
                  <a:solidFill>
                    <a:sysClr val="windowText" lastClr="000000"/>
                  </a:solidFill>
                </a:endParaRPr>
              </a:p>
            </p:txBody>
          </p:sp>
          <p:sp>
            <p:nvSpPr>
              <p:cNvPr id="13" name="Rectangle 12">
                <a:extLst>
                  <a:ext uri="{FF2B5EF4-FFF2-40B4-BE49-F238E27FC236}">
                    <a16:creationId xmlns:a16="http://schemas.microsoft.com/office/drawing/2014/main" id="{74CAB742-4D75-D8EB-9763-6263264B1C4B}"/>
                  </a:ext>
                </a:extLst>
              </p:cNvPr>
              <p:cNvSpPr/>
              <p:nvPr/>
            </p:nvSpPr>
            <p:spPr>
              <a:xfrm>
                <a:off x="2647103" y="2368156"/>
                <a:ext cx="732277" cy="18368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err="1">
                    <a:solidFill>
                      <a:sysClr val="windowText" lastClr="000000"/>
                    </a:solidFill>
                  </a:rPr>
                  <a:t>TableQA</a:t>
                </a:r>
                <a:endParaRPr lang="en-US" sz="1200" dirty="0">
                  <a:solidFill>
                    <a:sysClr val="windowText" lastClr="000000"/>
                  </a:solidFill>
                </a:endParaRPr>
              </a:p>
            </p:txBody>
          </p:sp>
          <p:sp>
            <p:nvSpPr>
              <p:cNvPr id="14" name="Rounded Rectangle 13">
                <a:extLst>
                  <a:ext uri="{FF2B5EF4-FFF2-40B4-BE49-F238E27FC236}">
                    <a16:creationId xmlns:a16="http://schemas.microsoft.com/office/drawing/2014/main" id="{A5596956-CE93-3D59-4D8E-22E4D54CB06E}"/>
                  </a:ext>
                </a:extLst>
              </p:cNvPr>
              <p:cNvSpPr/>
              <p:nvPr/>
            </p:nvSpPr>
            <p:spPr>
              <a:xfrm>
                <a:off x="1472341" y="2653553"/>
                <a:ext cx="990054" cy="674077"/>
              </a:xfrm>
              <a:prstGeom prst="roundRect">
                <a:avLst/>
              </a:prstGeom>
            </p:spPr>
            <p:style>
              <a:lnRef idx="2">
                <a:schemeClr val="accent5"/>
              </a:lnRef>
              <a:fillRef idx="1">
                <a:schemeClr val="lt1"/>
              </a:fillRef>
              <a:effectRef idx="0">
                <a:schemeClr val="accent5"/>
              </a:effectRef>
              <a:fontRef idx="minor">
                <a:schemeClr val="dk1"/>
              </a:fontRef>
            </p:style>
            <p:txBody>
              <a:bodyPr rtlCol="0" anchor="t"/>
              <a:lstStyle/>
              <a:p>
                <a:r>
                  <a:rPr lang="en-US" sz="1100" dirty="0"/>
                  <a:t>What awards has Sian </a:t>
                </a:r>
                <a:r>
                  <a:rPr lang="en-US" sz="1100" dirty="0" err="1"/>
                  <a:t>Heder</a:t>
                </a:r>
                <a:r>
                  <a:rPr lang="en-US" sz="1100" dirty="0"/>
                  <a:t> won?</a:t>
                </a:r>
              </a:p>
              <a:p>
                <a:r>
                  <a:rPr lang="en-US" sz="1100" dirty="0"/>
                  <a:t>Who acted in Godfather?</a:t>
                </a:r>
              </a:p>
              <a:p>
                <a:r>
                  <a:rPr lang="en-US" sz="1100" dirty="0"/>
                  <a:t>…</a:t>
                </a:r>
              </a:p>
            </p:txBody>
          </p:sp>
          <p:sp>
            <p:nvSpPr>
              <p:cNvPr id="15" name="Rounded Rectangle 14">
                <a:extLst>
                  <a:ext uri="{FF2B5EF4-FFF2-40B4-BE49-F238E27FC236}">
                    <a16:creationId xmlns:a16="http://schemas.microsoft.com/office/drawing/2014/main" id="{BBB06698-05D6-5DE4-2620-FEC29E5536A0}"/>
                  </a:ext>
                </a:extLst>
              </p:cNvPr>
              <p:cNvSpPr/>
              <p:nvPr/>
            </p:nvSpPr>
            <p:spPr>
              <a:xfrm>
                <a:off x="2529927" y="2647130"/>
                <a:ext cx="990054" cy="674077"/>
              </a:xfrm>
              <a:prstGeom prst="roundRect">
                <a:avLst/>
              </a:prstGeom>
            </p:spPr>
            <p:style>
              <a:lnRef idx="2">
                <a:schemeClr val="accent2"/>
              </a:lnRef>
              <a:fillRef idx="1">
                <a:schemeClr val="lt1"/>
              </a:fillRef>
              <a:effectRef idx="0">
                <a:schemeClr val="accent2"/>
              </a:effectRef>
              <a:fontRef idx="minor">
                <a:schemeClr val="dk1"/>
              </a:fontRef>
            </p:style>
            <p:txBody>
              <a:bodyPr rtlCol="0" anchor="t"/>
              <a:lstStyle/>
              <a:p>
                <a:r>
                  <a:rPr lang="en-US" sz="1100" dirty="0"/>
                  <a:t>What awards has Beyoncé  won?</a:t>
                </a:r>
              </a:p>
              <a:p>
                <a:r>
                  <a:rPr lang="en-US" sz="1100" dirty="0"/>
                  <a:t>Which movies have won Oscar?</a:t>
                </a:r>
              </a:p>
              <a:p>
                <a:r>
                  <a:rPr lang="en-US" sz="1100" dirty="0"/>
                  <a:t>…</a:t>
                </a:r>
              </a:p>
            </p:txBody>
          </p:sp>
          <p:sp>
            <p:nvSpPr>
              <p:cNvPr id="16" name="Rounded Rectangular Callout 15">
                <a:extLst>
                  <a:ext uri="{FF2B5EF4-FFF2-40B4-BE49-F238E27FC236}">
                    <a16:creationId xmlns:a16="http://schemas.microsoft.com/office/drawing/2014/main" id="{4FBA4DF2-83C2-4D76-471C-56ED49F04E64}"/>
                  </a:ext>
                </a:extLst>
              </p:cNvPr>
              <p:cNvSpPr/>
              <p:nvPr/>
            </p:nvSpPr>
            <p:spPr>
              <a:xfrm>
                <a:off x="1556753" y="3421972"/>
                <a:ext cx="1914292" cy="537825"/>
              </a:xfrm>
              <a:prstGeom prst="wedgeRoundRectCallout">
                <a:avLst>
                  <a:gd name="adj1" fmla="val -48881"/>
                  <a:gd name="adj2" fmla="val 36163"/>
                  <a:gd name="adj3" fmla="val 16667"/>
                </a:avLst>
              </a:prstGeom>
              <a:ln w="127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1200" dirty="0"/>
                  <a:t>What awards have the actors of the Oscar-winning movies received?  </a:t>
                </a:r>
                <a:r>
                  <a:rPr lang="en-US" sz="1200" dirty="0">
                    <a:solidFill>
                      <a:srgbClr val="92D050"/>
                    </a:solidFill>
                  </a:rPr>
                  <a:t>=&gt; [“Oscar”, …”]</a:t>
                </a:r>
              </a:p>
            </p:txBody>
          </p:sp>
        </p:grpSp>
        <p:sp>
          <p:nvSpPr>
            <p:cNvPr id="35" name="Rectangle 34">
              <a:extLst>
                <a:ext uri="{FF2B5EF4-FFF2-40B4-BE49-F238E27FC236}">
                  <a16:creationId xmlns:a16="http://schemas.microsoft.com/office/drawing/2014/main" id="{C02918EC-D963-8D0D-AFDD-F2CACC483E34}"/>
                </a:ext>
              </a:extLst>
            </p:cNvPr>
            <p:cNvSpPr/>
            <p:nvPr/>
          </p:nvSpPr>
          <p:spPr>
            <a:xfrm>
              <a:off x="540774" y="4690740"/>
              <a:ext cx="2289015" cy="415498"/>
            </a:xfrm>
            <a:prstGeom prst="rect">
              <a:avLst/>
            </a:prstGeom>
          </p:spPr>
          <p:txBody>
            <a:bodyPr wrap="square">
              <a:spAutoFit/>
            </a:bodyPr>
            <a:lstStyle/>
            <a:p>
              <a:r>
                <a:rPr lang="en-US" sz="1050" dirty="0">
                  <a:solidFill>
                    <a:schemeClr val="accent4"/>
                  </a:solidFill>
                  <a:latin typeface="Roboto" panose="020F0502020204030204" pitchFamily="34" charset="0"/>
                </a:rPr>
                <a:t>Inspired by </a:t>
              </a:r>
              <a:r>
                <a:rPr lang="en-US" sz="1050" dirty="0" err="1">
                  <a:solidFill>
                    <a:schemeClr val="accent4"/>
                  </a:solidFill>
                  <a:latin typeface="Roboto" panose="020F0502020204030204" pitchFamily="34" charset="0"/>
                </a:rPr>
                <a:t>HotpotQA</a:t>
              </a:r>
              <a:r>
                <a:rPr lang="en-US" sz="1050" dirty="0">
                  <a:solidFill>
                    <a:schemeClr val="accent4"/>
                  </a:solidFill>
                  <a:latin typeface="Roboto" panose="020F0502020204030204" pitchFamily="34" charset="0"/>
                </a:rPr>
                <a:t> (Yang et al. ‘18), </a:t>
              </a:r>
              <a:br>
                <a:rPr lang="en-US" sz="1050" dirty="0">
                  <a:solidFill>
                    <a:schemeClr val="accent4"/>
                  </a:solidFill>
                  <a:latin typeface="Roboto" panose="020F0502020204030204" pitchFamily="34" charset="0"/>
                </a:rPr>
              </a:br>
              <a:r>
                <a:rPr lang="en-US" sz="1050" dirty="0">
                  <a:solidFill>
                    <a:schemeClr val="accent4"/>
                  </a:solidFill>
                  <a:latin typeface="Roboto" panose="020F0502020204030204" pitchFamily="34" charset="0"/>
                </a:rPr>
                <a:t>                      </a:t>
              </a:r>
              <a:r>
                <a:rPr lang="en-US" sz="1050" dirty="0" err="1">
                  <a:solidFill>
                    <a:schemeClr val="accent4"/>
                  </a:solidFill>
                  <a:latin typeface="Roboto" panose="020F0502020204030204" pitchFamily="34" charset="0"/>
                </a:rPr>
                <a:t>MusiQue</a:t>
              </a:r>
              <a:r>
                <a:rPr lang="en-US" sz="1050" dirty="0">
                  <a:solidFill>
                    <a:schemeClr val="accent4"/>
                  </a:solidFill>
                  <a:latin typeface="Roboto" panose="020F0502020204030204" pitchFamily="34" charset="0"/>
                </a:rPr>
                <a:t> (Trivedi et al. ‘21)</a:t>
              </a:r>
              <a:endParaRPr lang="en-US" sz="1050" dirty="0">
                <a:solidFill>
                  <a:schemeClr val="accent4"/>
                </a:solidFill>
              </a:endParaRPr>
            </a:p>
          </p:txBody>
        </p:sp>
      </p:grpSp>
      <p:grpSp>
        <p:nvGrpSpPr>
          <p:cNvPr id="39" name="Group 38">
            <a:extLst>
              <a:ext uri="{FF2B5EF4-FFF2-40B4-BE49-F238E27FC236}">
                <a16:creationId xmlns:a16="http://schemas.microsoft.com/office/drawing/2014/main" id="{13AB67DF-9775-79E2-0082-B179EE332A8E}"/>
              </a:ext>
            </a:extLst>
          </p:cNvPr>
          <p:cNvGrpSpPr/>
          <p:nvPr/>
        </p:nvGrpSpPr>
        <p:grpSpPr>
          <a:xfrm>
            <a:off x="5818174" y="1035978"/>
            <a:ext cx="3236814" cy="2104342"/>
            <a:chOff x="3264077" y="2316645"/>
            <a:chExt cx="2668361" cy="2912850"/>
          </a:xfrm>
        </p:grpSpPr>
        <p:grpSp>
          <p:nvGrpSpPr>
            <p:cNvPr id="19" name="Group 18">
              <a:extLst>
                <a:ext uri="{FF2B5EF4-FFF2-40B4-BE49-F238E27FC236}">
                  <a16:creationId xmlns:a16="http://schemas.microsoft.com/office/drawing/2014/main" id="{A5869A87-9C42-DBBD-D529-F4FE98021EE2}"/>
                </a:ext>
              </a:extLst>
            </p:cNvPr>
            <p:cNvGrpSpPr/>
            <p:nvPr/>
          </p:nvGrpSpPr>
          <p:grpSpPr>
            <a:xfrm>
              <a:off x="3264077" y="2316645"/>
              <a:ext cx="2668361" cy="2401616"/>
              <a:chOff x="1392571" y="1971411"/>
              <a:chExt cx="2223083" cy="2401616"/>
            </a:xfrm>
          </p:grpSpPr>
          <p:sp>
            <p:nvSpPr>
              <p:cNvPr id="20" name="Rounded Rectangle 19">
                <a:extLst>
                  <a:ext uri="{FF2B5EF4-FFF2-40B4-BE49-F238E27FC236}">
                    <a16:creationId xmlns:a16="http://schemas.microsoft.com/office/drawing/2014/main" id="{42366DCF-F329-1392-65FF-A8E1E59BDCBF}"/>
                  </a:ext>
                </a:extLst>
              </p:cNvPr>
              <p:cNvSpPr/>
              <p:nvPr/>
            </p:nvSpPr>
            <p:spPr>
              <a:xfrm>
                <a:off x="1392571" y="1971411"/>
                <a:ext cx="2223083" cy="2401616"/>
              </a:xfrm>
              <a:prstGeom prst="roundRect">
                <a:avLst/>
              </a:prstGeom>
            </p:spPr>
            <p:style>
              <a:lnRef idx="2">
                <a:schemeClr val="accent4"/>
              </a:lnRef>
              <a:fillRef idx="1">
                <a:schemeClr val="lt1"/>
              </a:fillRef>
              <a:effectRef idx="0">
                <a:schemeClr val="accent4"/>
              </a:effectRef>
              <a:fontRef idx="minor">
                <a:schemeClr val="dk1"/>
              </a:fontRef>
            </p:style>
            <p:txBody>
              <a:bodyPr tIns="0" rtlCol="0" anchor="t"/>
              <a:lstStyle/>
              <a:p>
                <a:pPr algn="ctr"/>
                <a:r>
                  <a:rPr lang="en-US" sz="1200" dirty="0" err="1"/>
                  <a:t>CommaQA</a:t>
                </a:r>
                <a:r>
                  <a:rPr lang="en-US" sz="1200" dirty="0"/>
                  <a:t>-I</a:t>
                </a:r>
              </a:p>
              <a:p>
                <a:pPr algn="ctr"/>
                <a:endParaRPr lang="en-US" sz="1200" dirty="0"/>
              </a:p>
              <a:p>
                <a:pPr algn="ctr"/>
                <a:endParaRPr lang="en-US" sz="1200" dirty="0"/>
              </a:p>
              <a:p>
                <a:pPr algn="ctr"/>
                <a:endParaRPr lang="en-US" sz="1200" dirty="0"/>
              </a:p>
              <a:p>
                <a:pPr algn="ctr"/>
                <a:endParaRPr lang="en-US" sz="1200" dirty="0"/>
              </a:p>
              <a:p>
                <a:pPr algn="ctr"/>
                <a:endParaRPr lang="en-US" sz="1200" dirty="0"/>
              </a:p>
              <a:p>
                <a:pPr algn="ctr"/>
                <a:endParaRPr lang="en-US" sz="1200" dirty="0"/>
              </a:p>
              <a:p>
                <a:pPr algn="ctr"/>
                <a:endParaRPr lang="en-US" sz="1200" dirty="0"/>
              </a:p>
              <a:p>
                <a:pPr algn="ctr"/>
                <a:r>
                  <a:rPr lang="en-US" sz="1100" b="1" u="sng" dirty="0"/>
                  <a:t>I</a:t>
                </a:r>
                <a:r>
                  <a:rPr lang="en-US" sz="1100" dirty="0"/>
                  <a:t>mplicit Decomposition</a:t>
                </a:r>
              </a:p>
              <a:p>
                <a:pPr algn="ctr"/>
                <a:endParaRPr lang="en-US" sz="1200" dirty="0"/>
              </a:p>
            </p:txBody>
          </p:sp>
          <p:sp>
            <p:nvSpPr>
              <p:cNvPr id="21" name="Rounded Rectangular Callout 20">
                <a:extLst>
                  <a:ext uri="{FF2B5EF4-FFF2-40B4-BE49-F238E27FC236}">
                    <a16:creationId xmlns:a16="http://schemas.microsoft.com/office/drawing/2014/main" id="{2BE0ABB9-F09C-439E-C2D0-C0D58998E519}"/>
                  </a:ext>
                </a:extLst>
              </p:cNvPr>
              <p:cNvSpPr/>
              <p:nvPr/>
            </p:nvSpPr>
            <p:spPr>
              <a:xfrm>
                <a:off x="1605689" y="3470908"/>
                <a:ext cx="1914292" cy="537825"/>
              </a:xfrm>
              <a:prstGeom prst="wedgeRoundRectCallout">
                <a:avLst>
                  <a:gd name="adj1" fmla="val -48881"/>
                  <a:gd name="adj2" fmla="val 36163"/>
                  <a:gd name="adj3" fmla="val 16667"/>
                </a:avLst>
              </a:prstGeom>
              <a:ln w="127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900" dirty="0"/>
                  <a:t>What awards have the actors of the Oscar-winning movies received? =&gt; [“Oscar”, …”]</a:t>
                </a:r>
                <a:endParaRPr lang="en-US" sz="900" dirty="0">
                  <a:solidFill>
                    <a:srgbClr val="FF867F"/>
                  </a:solidFill>
                </a:endParaRPr>
              </a:p>
            </p:txBody>
          </p:sp>
          <p:sp>
            <p:nvSpPr>
              <p:cNvPr id="22" name="Rectangle 21">
                <a:extLst>
                  <a:ext uri="{FF2B5EF4-FFF2-40B4-BE49-F238E27FC236}">
                    <a16:creationId xmlns:a16="http://schemas.microsoft.com/office/drawing/2014/main" id="{BFAA3C1D-A46B-3D9A-355C-AEC3DBCB0881}"/>
                  </a:ext>
                </a:extLst>
              </p:cNvPr>
              <p:cNvSpPr/>
              <p:nvPr/>
            </p:nvSpPr>
            <p:spPr>
              <a:xfrm>
                <a:off x="1734612" y="2370183"/>
                <a:ext cx="570451" cy="18368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900" dirty="0" err="1">
                    <a:solidFill>
                      <a:sysClr val="windowText" lastClr="000000"/>
                    </a:solidFill>
                  </a:rPr>
                  <a:t>TextQA</a:t>
                </a:r>
                <a:endParaRPr lang="en-US" sz="900" dirty="0">
                  <a:solidFill>
                    <a:sysClr val="windowText" lastClr="000000"/>
                  </a:solidFill>
                </a:endParaRPr>
              </a:p>
            </p:txBody>
          </p:sp>
          <p:sp>
            <p:nvSpPr>
              <p:cNvPr id="23" name="Rectangle 22">
                <a:extLst>
                  <a:ext uri="{FF2B5EF4-FFF2-40B4-BE49-F238E27FC236}">
                    <a16:creationId xmlns:a16="http://schemas.microsoft.com/office/drawing/2014/main" id="{C0B2DEF7-A998-ACCC-31BA-830DF8D0BDEB}"/>
                  </a:ext>
                </a:extLst>
              </p:cNvPr>
              <p:cNvSpPr/>
              <p:nvPr/>
            </p:nvSpPr>
            <p:spPr>
              <a:xfrm>
                <a:off x="2647103" y="2368156"/>
                <a:ext cx="732277" cy="18368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900" dirty="0">
                    <a:solidFill>
                      <a:sysClr val="windowText" lastClr="000000"/>
                    </a:solidFill>
                  </a:rPr>
                  <a:t>KBQA</a:t>
                </a:r>
              </a:p>
            </p:txBody>
          </p:sp>
          <p:sp>
            <p:nvSpPr>
              <p:cNvPr id="24" name="Rounded Rectangle 23">
                <a:extLst>
                  <a:ext uri="{FF2B5EF4-FFF2-40B4-BE49-F238E27FC236}">
                    <a16:creationId xmlns:a16="http://schemas.microsoft.com/office/drawing/2014/main" id="{D0E96D51-899F-08BE-9680-1D2A8240FCAE}"/>
                  </a:ext>
                </a:extLst>
              </p:cNvPr>
              <p:cNvSpPr/>
              <p:nvPr/>
            </p:nvSpPr>
            <p:spPr>
              <a:xfrm>
                <a:off x="1472341" y="2653553"/>
                <a:ext cx="990054" cy="674077"/>
              </a:xfrm>
              <a:prstGeom prst="roundRect">
                <a:avLst/>
              </a:prstGeom>
            </p:spPr>
            <p:style>
              <a:lnRef idx="2">
                <a:schemeClr val="accent5"/>
              </a:lnRef>
              <a:fillRef idx="1">
                <a:schemeClr val="lt1"/>
              </a:fillRef>
              <a:effectRef idx="0">
                <a:schemeClr val="accent5"/>
              </a:effectRef>
              <a:fontRef idx="minor">
                <a:schemeClr val="dk1"/>
              </a:fontRef>
            </p:style>
            <p:txBody>
              <a:bodyPr rtlCol="0" anchor="t"/>
              <a:lstStyle/>
              <a:p>
                <a:r>
                  <a:rPr lang="en-US" sz="900" dirty="0"/>
                  <a:t>What objects does Apple make?</a:t>
                </a:r>
              </a:p>
              <a:p>
                <a:r>
                  <a:rPr lang="en-US" sz="900" dirty="0"/>
                  <a:t>…</a:t>
                </a:r>
              </a:p>
            </p:txBody>
          </p:sp>
          <p:sp>
            <p:nvSpPr>
              <p:cNvPr id="25" name="Rounded Rectangle 24">
                <a:extLst>
                  <a:ext uri="{FF2B5EF4-FFF2-40B4-BE49-F238E27FC236}">
                    <a16:creationId xmlns:a16="http://schemas.microsoft.com/office/drawing/2014/main" id="{E4CDB4EE-A646-21BF-D9B1-409429653DC1}"/>
                  </a:ext>
                </a:extLst>
              </p:cNvPr>
              <p:cNvSpPr/>
              <p:nvPr/>
            </p:nvSpPr>
            <p:spPr>
              <a:xfrm>
                <a:off x="2529927" y="2647130"/>
                <a:ext cx="990054" cy="674077"/>
              </a:xfrm>
              <a:prstGeom prst="roundRect">
                <a:avLst/>
              </a:prstGeom>
            </p:spPr>
            <p:style>
              <a:lnRef idx="2">
                <a:schemeClr val="accent2"/>
              </a:lnRef>
              <a:fillRef idx="1">
                <a:schemeClr val="lt1"/>
              </a:fillRef>
              <a:effectRef idx="0">
                <a:schemeClr val="accent2"/>
              </a:effectRef>
              <a:fontRef idx="minor">
                <a:schemeClr val="dk1"/>
              </a:fontRef>
            </p:style>
            <p:txBody>
              <a:bodyPr rtlCol="0" anchor="t"/>
              <a:lstStyle/>
              <a:p>
                <a:r>
                  <a:rPr lang="en-US" sz="900" dirty="0"/>
                  <a:t>What is </a:t>
                </a:r>
                <a:r>
                  <a:rPr lang="en-US" sz="900" dirty="0" err="1"/>
                  <a:t>IPhone</a:t>
                </a:r>
                <a:r>
                  <a:rPr lang="en-US" sz="900" dirty="0"/>
                  <a:t> a type of?</a:t>
                </a:r>
              </a:p>
              <a:p>
                <a:r>
                  <a:rPr lang="en-US" sz="900" dirty="0"/>
                  <a:t>…</a:t>
                </a:r>
              </a:p>
            </p:txBody>
          </p:sp>
          <p:sp>
            <p:nvSpPr>
              <p:cNvPr id="26" name="Rounded Rectangular Callout 25">
                <a:extLst>
                  <a:ext uri="{FF2B5EF4-FFF2-40B4-BE49-F238E27FC236}">
                    <a16:creationId xmlns:a16="http://schemas.microsoft.com/office/drawing/2014/main" id="{82D150C1-2E1A-62E0-94AC-06C6F1D7B058}"/>
                  </a:ext>
                </a:extLst>
              </p:cNvPr>
              <p:cNvSpPr/>
              <p:nvPr/>
            </p:nvSpPr>
            <p:spPr>
              <a:xfrm>
                <a:off x="1556753" y="3421972"/>
                <a:ext cx="1914292" cy="537825"/>
              </a:xfrm>
              <a:prstGeom prst="wedgeRoundRectCallout">
                <a:avLst>
                  <a:gd name="adj1" fmla="val -48881"/>
                  <a:gd name="adj2" fmla="val 36163"/>
                  <a:gd name="adj3" fmla="val 16667"/>
                </a:avLst>
              </a:prstGeom>
              <a:ln w="127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900" dirty="0"/>
                  <a:t>What objects has Steve Jobs likely used? </a:t>
                </a:r>
                <a:r>
                  <a:rPr lang="en-US" sz="900" dirty="0">
                    <a:solidFill>
                      <a:srgbClr val="92D050"/>
                    </a:solidFill>
                  </a:rPr>
                  <a:t>=&gt; [“Cell Phone”, …”]</a:t>
                </a:r>
              </a:p>
            </p:txBody>
          </p:sp>
        </p:grpSp>
        <p:sp>
          <p:nvSpPr>
            <p:cNvPr id="36" name="Rectangle 35">
              <a:extLst>
                <a:ext uri="{FF2B5EF4-FFF2-40B4-BE49-F238E27FC236}">
                  <a16:creationId xmlns:a16="http://schemas.microsoft.com/office/drawing/2014/main" id="{0D98BE1D-452A-63E0-CB96-9ACC4EB56DB8}"/>
                </a:ext>
              </a:extLst>
            </p:cNvPr>
            <p:cNvSpPr/>
            <p:nvPr/>
          </p:nvSpPr>
          <p:spPr>
            <a:xfrm>
              <a:off x="3453749" y="4718262"/>
              <a:ext cx="2289015" cy="511233"/>
            </a:xfrm>
            <a:prstGeom prst="rect">
              <a:avLst/>
            </a:prstGeom>
          </p:spPr>
          <p:txBody>
            <a:bodyPr wrap="square">
              <a:spAutoFit/>
            </a:bodyPr>
            <a:lstStyle/>
            <a:p>
              <a:r>
                <a:rPr lang="en-US" sz="900" dirty="0">
                  <a:solidFill>
                    <a:schemeClr val="accent4"/>
                  </a:solidFill>
                  <a:latin typeface="Roboto" panose="020F0502020204030204" pitchFamily="34" charset="0"/>
                </a:rPr>
                <a:t>Inspired by </a:t>
              </a:r>
              <a:r>
                <a:rPr lang="en-US" sz="900" dirty="0" err="1">
                  <a:solidFill>
                    <a:schemeClr val="accent4"/>
                  </a:solidFill>
                  <a:latin typeface="Roboto" panose="020F0502020204030204" pitchFamily="34" charset="0"/>
                </a:rPr>
                <a:t>OpenBookQA</a:t>
              </a:r>
              <a:r>
                <a:rPr lang="en-US" sz="900" dirty="0">
                  <a:solidFill>
                    <a:schemeClr val="accent4"/>
                  </a:solidFill>
                  <a:latin typeface="Roboto" panose="020F0502020204030204" pitchFamily="34" charset="0"/>
                </a:rPr>
                <a:t> (</a:t>
              </a:r>
              <a:r>
                <a:rPr lang="en-US" sz="900" dirty="0" err="1">
                  <a:solidFill>
                    <a:schemeClr val="accent4"/>
                  </a:solidFill>
                  <a:latin typeface="Roboto" panose="020F0502020204030204" pitchFamily="34" charset="0"/>
                </a:rPr>
                <a:t>Mihaylov</a:t>
              </a:r>
              <a:r>
                <a:rPr lang="en-US" sz="900" dirty="0">
                  <a:solidFill>
                    <a:schemeClr val="accent4"/>
                  </a:solidFill>
                  <a:latin typeface="Roboto" panose="020F0502020204030204" pitchFamily="34" charset="0"/>
                </a:rPr>
                <a:t> et al. ‘18), </a:t>
              </a:r>
              <a:br>
                <a:rPr lang="en-US" sz="900" dirty="0">
                  <a:solidFill>
                    <a:schemeClr val="accent4"/>
                  </a:solidFill>
                  <a:latin typeface="Roboto" panose="020F0502020204030204" pitchFamily="34" charset="0"/>
                </a:rPr>
              </a:br>
              <a:r>
                <a:rPr lang="en-US" sz="900" dirty="0">
                  <a:solidFill>
                    <a:schemeClr val="accent4"/>
                  </a:solidFill>
                  <a:latin typeface="Roboto" panose="020F0502020204030204" pitchFamily="34" charset="0"/>
                </a:rPr>
                <a:t>                    </a:t>
              </a:r>
              <a:r>
                <a:rPr lang="en-US" sz="900" dirty="0" err="1">
                  <a:solidFill>
                    <a:schemeClr val="accent4"/>
                  </a:solidFill>
                  <a:latin typeface="Roboto" panose="020F0502020204030204" pitchFamily="34" charset="0"/>
                </a:rPr>
                <a:t>StrategyQA</a:t>
              </a:r>
              <a:r>
                <a:rPr lang="en-US" sz="900" dirty="0">
                  <a:solidFill>
                    <a:schemeClr val="accent4"/>
                  </a:solidFill>
                  <a:latin typeface="Roboto" panose="020F0502020204030204" pitchFamily="34" charset="0"/>
                </a:rPr>
                <a:t>      (</a:t>
              </a:r>
              <a:r>
                <a:rPr lang="en-US" sz="900" dirty="0" err="1">
                  <a:solidFill>
                    <a:schemeClr val="accent4"/>
                  </a:solidFill>
                  <a:latin typeface="Roboto" panose="020F0502020204030204" pitchFamily="34" charset="0"/>
                </a:rPr>
                <a:t>Geva</a:t>
              </a:r>
              <a:r>
                <a:rPr lang="en-US" sz="900" dirty="0">
                  <a:solidFill>
                    <a:schemeClr val="accent4"/>
                  </a:solidFill>
                  <a:latin typeface="Roboto" panose="020F0502020204030204" pitchFamily="34" charset="0"/>
                </a:rPr>
                <a:t> et al. ‘21)</a:t>
              </a:r>
              <a:endParaRPr lang="en-US" sz="900" dirty="0">
                <a:solidFill>
                  <a:schemeClr val="accent4"/>
                </a:solidFill>
              </a:endParaRPr>
            </a:p>
          </p:txBody>
        </p:sp>
      </p:grpSp>
      <p:grpSp>
        <p:nvGrpSpPr>
          <p:cNvPr id="40" name="Group 39">
            <a:extLst>
              <a:ext uri="{FF2B5EF4-FFF2-40B4-BE49-F238E27FC236}">
                <a16:creationId xmlns:a16="http://schemas.microsoft.com/office/drawing/2014/main" id="{C068FCE3-703A-2228-B5C5-19A2AC3B043B}"/>
              </a:ext>
            </a:extLst>
          </p:cNvPr>
          <p:cNvGrpSpPr/>
          <p:nvPr/>
        </p:nvGrpSpPr>
        <p:grpSpPr>
          <a:xfrm>
            <a:off x="5818175" y="3233409"/>
            <a:ext cx="3236814" cy="1952503"/>
            <a:chOff x="6190135" y="2307854"/>
            <a:chExt cx="2668361" cy="2796081"/>
          </a:xfrm>
        </p:grpSpPr>
        <p:grpSp>
          <p:nvGrpSpPr>
            <p:cNvPr id="27" name="Group 26">
              <a:extLst>
                <a:ext uri="{FF2B5EF4-FFF2-40B4-BE49-F238E27FC236}">
                  <a16:creationId xmlns:a16="http://schemas.microsoft.com/office/drawing/2014/main" id="{A6E57A83-D917-9BD6-8FC5-4753A10F2A75}"/>
                </a:ext>
              </a:extLst>
            </p:cNvPr>
            <p:cNvGrpSpPr/>
            <p:nvPr/>
          </p:nvGrpSpPr>
          <p:grpSpPr>
            <a:xfrm>
              <a:off x="6190135" y="2307854"/>
              <a:ext cx="2668361" cy="2484616"/>
              <a:chOff x="1392571" y="1971412"/>
              <a:chExt cx="2223083" cy="2484616"/>
            </a:xfrm>
          </p:grpSpPr>
          <p:sp>
            <p:nvSpPr>
              <p:cNvPr id="28" name="Rounded Rectangle 27">
                <a:extLst>
                  <a:ext uri="{FF2B5EF4-FFF2-40B4-BE49-F238E27FC236}">
                    <a16:creationId xmlns:a16="http://schemas.microsoft.com/office/drawing/2014/main" id="{6BE82462-5670-AEC9-C4DD-D21753B9E7A5}"/>
                  </a:ext>
                </a:extLst>
              </p:cNvPr>
              <p:cNvSpPr/>
              <p:nvPr/>
            </p:nvSpPr>
            <p:spPr>
              <a:xfrm>
                <a:off x="1392571" y="1971412"/>
                <a:ext cx="2223083" cy="2484616"/>
              </a:xfrm>
              <a:prstGeom prst="roundRect">
                <a:avLst/>
              </a:prstGeom>
            </p:spPr>
            <p:style>
              <a:lnRef idx="2">
                <a:schemeClr val="accent3"/>
              </a:lnRef>
              <a:fillRef idx="1">
                <a:schemeClr val="lt1"/>
              </a:fillRef>
              <a:effectRef idx="0">
                <a:schemeClr val="accent3"/>
              </a:effectRef>
              <a:fontRef idx="minor">
                <a:schemeClr val="dk1"/>
              </a:fontRef>
            </p:style>
            <p:txBody>
              <a:bodyPr tIns="0" rtlCol="0" anchor="t"/>
              <a:lstStyle/>
              <a:p>
                <a:pPr algn="ctr"/>
                <a:r>
                  <a:rPr lang="en-US" sz="1200" dirty="0" err="1"/>
                  <a:t>CommaQA</a:t>
                </a:r>
                <a:r>
                  <a:rPr lang="en-US" sz="1200" dirty="0"/>
                  <a:t>-N</a:t>
                </a:r>
              </a:p>
              <a:p>
                <a:pPr algn="ctr"/>
                <a:endParaRPr lang="en-US" sz="1200" dirty="0"/>
              </a:p>
              <a:p>
                <a:pPr algn="ctr"/>
                <a:endParaRPr lang="en-US" sz="1200" dirty="0"/>
              </a:p>
              <a:p>
                <a:pPr algn="ctr"/>
                <a:endParaRPr lang="en-US" sz="1200" dirty="0"/>
              </a:p>
              <a:p>
                <a:pPr algn="ctr"/>
                <a:endParaRPr lang="en-US" sz="1200" dirty="0"/>
              </a:p>
              <a:p>
                <a:pPr algn="ctr"/>
                <a:endParaRPr lang="en-US" sz="1200" dirty="0"/>
              </a:p>
              <a:p>
                <a:pPr algn="ctr"/>
                <a:endParaRPr lang="en-US" sz="1200" dirty="0"/>
              </a:p>
              <a:p>
                <a:pPr algn="ctr"/>
                <a:endParaRPr lang="en-US" sz="1200" dirty="0"/>
              </a:p>
              <a:p>
                <a:pPr algn="ctr"/>
                <a:r>
                  <a:rPr lang="en-US" sz="1100" b="1" u="sng" dirty="0"/>
                  <a:t>N</a:t>
                </a:r>
                <a:r>
                  <a:rPr lang="en-US" sz="1100" dirty="0"/>
                  <a:t>umeric Decomposition</a:t>
                </a:r>
              </a:p>
              <a:p>
                <a:pPr algn="ctr"/>
                <a:endParaRPr lang="en-US" sz="1200" dirty="0"/>
              </a:p>
              <a:p>
                <a:pPr algn="ctr"/>
                <a:endParaRPr lang="en-US" sz="1200" dirty="0"/>
              </a:p>
              <a:p>
                <a:pPr algn="ctr"/>
                <a:endParaRPr lang="en-US" sz="1200" dirty="0"/>
              </a:p>
            </p:txBody>
          </p:sp>
          <p:sp>
            <p:nvSpPr>
              <p:cNvPr id="29" name="Rounded Rectangular Callout 28">
                <a:extLst>
                  <a:ext uri="{FF2B5EF4-FFF2-40B4-BE49-F238E27FC236}">
                    <a16:creationId xmlns:a16="http://schemas.microsoft.com/office/drawing/2014/main" id="{C0606E2E-631E-4614-7256-D2BB73BD31F4}"/>
                  </a:ext>
                </a:extLst>
              </p:cNvPr>
              <p:cNvSpPr/>
              <p:nvPr/>
            </p:nvSpPr>
            <p:spPr>
              <a:xfrm>
                <a:off x="1605689" y="3470908"/>
                <a:ext cx="1914292" cy="537825"/>
              </a:xfrm>
              <a:prstGeom prst="wedgeRoundRectCallout">
                <a:avLst>
                  <a:gd name="adj1" fmla="val -48881"/>
                  <a:gd name="adj2" fmla="val 36163"/>
                  <a:gd name="adj3" fmla="val 16667"/>
                </a:avLst>
              </a:prstGeom>
              <a:ln w="127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800" dirty="0"/>
                  <a:t>What awards have the actors of the Oscar-winning movies received? =&gt; [“Oscar”, …”]</a:t>
                </a:r>
                <a:endParaRPr lang="en-US" sz="800" dirty="0">
                  <a:solidFill>
                    <a:srgbClr val="FF867F"/>
                  </a:solidFill>
                </a:endParaRPr>
              </a:p>
            </p:txBody>
          </p:sp>
          <p:sp>
            <p:nvSpPr>
              <p:cNvPr id="30" name="Rectangle 29">
                <a:extLst>
                  <a:ext uri="{FF2B5EF4-FFF2-40B4-BE49-F238E27FC236}">
                    <a16:creationId xmlns:a16="http://schemas.microsoft.com/office/drawing/2014/main" id="{002107BC-C252-BF16-8480-22D288E61211}"/>
                  </a:ext>
                </a:extLst>
              </p:cNvPr>
              <p:cNvSpPr/>
              <p:nvPr/>
            </p:nvSpPr>
            <p:spPr>
              <a:xfrm>
                <a:off x="1734612" y="2370183"/>
                <a:ext cx="570451" cy="18368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800" dirty="0" err="1">
                    <a:solidFill>
                      <a:sysClr val="windowText" lastClr="000000"/>
                    </a:solidFill>
                  </a:rPr>
                  <a:t>TextQA</a:t>
                </a:r>
                <a:endParaRPr lang="en-US" sz="800" dirty="0">
                  <a:solidFill>
                    <a:sysClr val="windowText" lastClr="000000"/>
                  </a:solidFill>
                </a:endParaRPr>
              </a:p>
            </p:txBody>
          </p:sp>
          <p:sp>
            <p:nvSpPr>
              <p:cNvPr id="31" name="Rectangle 30">
                <a:extLst>
                  <a:ext uri="{FF2B5EF4-FFF2-40B4-BE49-F238E27FC236}">
                    <a16:creationId xmlns:a16="http://schemas.microsoft.com/office/drawing/2014/main" id="{448A99C9-D453-72EB-512D-C21761D402F4}"/>
                  </a:ext>
                </a:extLst>
              </p:cNvPr>
              <p:cNvSpPr/>
              <p:nvPr/>
            </p:nvSpPr>
            <p:spPr>
              <a:xfrm>
                <a:off x="2647103" y="2368156"/>
                <a:ext cx="732277" cy="18368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800" dirty="0" err="1">
                    <a:solidFill>
                      <a:sysClr val="windowText" lastClr="000000"/>
                    </a:solidFill>
                  </a:rPr>
                  <a:t>MathQA</a:t>
                </a:r>
                <a:endParaRPr lang="en-US" sz="800" dirty="0">
                  <a:solidFill>
                    <a:sysClr val="windowText" lastClr="000000"/>
                  </a:solidFill>
                </a:endParaRPr>
              </a:p>
            </p:txBody>
          </p:sp>
          <p:sp>
            <p:nvSpPr>
              <p:cNvPr id="32" name="Rounded Rectangle 31">
                <a:extLst>
                  <a:ext uri="{FF2B5EF4-FFF2-40B4-BE49-F238E27FC236}">
                    <a16:creationId xmlns:a16="http://schemas.microsoft.com/office/drawing/2014/main" id="{A1EE01D6-E894-D83E-092F-2B3620A389D2}"/>
                  </a:ext>
                </a:extLst>
              </p:cNvPr>
              <p:cNvSpPr/>
              <p:nvPr/>
            </p:nvSpPr>
            <p:spPr>
              <a:xfrm>
                <a:off x="1472341" y="2653553"/>
                <a:ext cx="990054" cy="674077"/>
              </a:xfrm>
              <a:prstGeom prst="roundRect">
                <a:avLst/>
              </a:prstGeom>
            </p:spPr>
            <p:style>
              <a:lnRef idx="2">
                <a:schemeClr val="accent5"/>
              </a:lnRef>
              <a:fillRef idx="1">
                <a:schemeClr val="lt1"/>
              </a:fillRef>
              <a:effectRef idx="0">
                <a:schemeClr val="accent5"/>
              </a:effectRef>
              <a:fontRef idx="minor">
                <a:schemeClr val="dk1"/>
              </a:fontRef>
            </p:style>
            <p:txBody>
              <a:bodyPr rtlCol="0" anchor="t"/>
              <a:lstStyle/>
              <a:p>
                <a:r>
                  <a:rPr lang="en-US" sz="700" dirty="0"/>
                  <a:t>What was the length of javelin throws by Michael </a:t>
                </a:r>
                <a:r>
                  <a:rPr lang="en-US" sz="700" dirty="0" err="1"/>
                  <a:t>Shey</a:t>
                </a:r>
                <a:r>
                  <a:rPr lang="en-US" sz="700" dirty="0"/>
                  <a:t> ?</a:t>
                </a:r>
              </a:p>
              <a:p>
                <a:r>
                  <a:rPr lang="en-US" sz="800" dirty="0"/>
                  <a:t>…</a:t>
                </a:r>
              </a:p>
            </p:txBody>
          </p:sp>
          <p:sp>
            <p:nvSpPr>
              <p:cNvPr id="33" name="Rounded Rectangle 32">
                <a:extLst>
                  <a:ext uri="{FF2B5EF4-FFF2-40B4-BE49-F238E27FC236}">
                    <a16:creationId xmlns:a16="http://schemas.microsoft.com/office/drawing/2014/main" id="{AD7737FA-8925-41EE-5A32-63D9F4020736}"/>
                  </a:ext>
                </a:extLst>
              </p:cNvPr>
              <p:cNvSpPr/>
              <p:nvPr/>
            </p:nvSpPr>
            <p:spPr>
              <a:xfrm>
                <a:off x="2529927" y="2647130"/>
                <a:ext cx="990054" cy="674077"/>
              </a:xfrm>
              <a:prstGeom prst="roundRect">
                <a:avLst/>
              </a:prstGeom>
            </p:spPr>
            <p:style>
              <a:lnRef idx="2">
                <a:schemeClr val="accent2"/>
              </a:lnRef>
              <a:fillRef idx="1">
                <a:schemeClr val="lt1"/>
              </a:fillRef>
              <a:effectRef idx="0">
                <a:schemeClr val="accent2"/>
              </a:effectRef>
              <a:fontRef idx="minor">
                <a:schemeClr val="dk1"/>
              </a:fontRef>
            </p:style>
            <p:txBody>
              <a:bodyPr rtlCol="0" anchor="t"/>
              <a:lstStyle/>
              <a:p>
                <a:r>
                  <a:rPr lang="en-US" sz="700" dirty="0"/>
                  <a:t>What is the maximum value in  [35.0, 15.0, 25.0]?</a:t>
                </a:r>
              </a:p>
              <a:p>
                <a:r>
                  <a:rPr lang="en-US" sz="800" dirty="0"/>
                  <a:t>…</a:t>
                </a:r>
              </a:p>
            </p:txBody>
          </p:sp>
          <p:sp>
            <p:nvSpPr>
              <p:cNvPr id="34" name="Rounded Rectangular Callout 33">
                <a:extLst>
                  <a:ext uri="{FF2B5EF4-FFF2-40B4-BE49-F238E27FC236}">
                    <a16:creationId xmlns:a16="http://schemas.microsoft.com/office/drawing/2014/main" id="{5971A2AF-3974-5826-1671-75299702713D}"/>
                  </a:ext>
                </a:extLst>
              </p:cNvPr>
              <p:cNvSpPr/>
              <p:nvPr/>
            </p:nvSpPr>
            <p:spPr>
              <a:xfrm>
                <a:off x="1556753" y="3421972"/>
                <a:ext cx="1914292" cy="537825"/>
              </a:xfrm>
              <a:prstGeom prst="wedgeRoundRectCallout">
                <a:avLst>
                  <a:gd name="adj1" fmla="val -48881"/>
                  <a:gd name="adj2" fmla="val 36163"/>
                  <a:gd name="adj3" fmla="val 16667"/>
                </a:avLst>
              </a:prstGeom>
              <a:ln w="12700">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r>
                  <a:rPr lang="en-US" sz="800" dirty="0"/>
                  <a:t>What was the gap between the longest javelin throws from USA and Ireland? </a:t>
                </a:r>
                <a:br>
                  <a:rPr lang="en-US" sz="800" dirty="0"/>
                </a:br>
                <a:r>
                  <a:rPr lang="en-US" sz="800" dirty="0">
                    <a:solidFill>
                      <a:srgbClr val="92D050"/>
                    </a:solidFill>
                  </a:rPr>
                  <a:t>=&gt; 2.0</a:t>
                </a:r>
              </a:p>
            </p:txBody>
          </p:sp>
        </p:grpSp>
        <p:sp>
          <p:nvSpPr>
            <p:cNvPr id="37" name="Rectangle 36">
              <a:extLst>
                <a:ext uri="{FF2B5EF4-FFF2-40B4-BE49-F238E27FC236}">
                  <a16:creationId xmlns:a16="http://schemas.microsoft.com/office/drawing/2014/main" id="{57B56B32-7AE1-0B33-EEF0-DD9BAF658D82}"/>
                </a:ext>
              </a:extLst>
            </p:cNvPr>
            <p:cNvSpPr/>
            <p:nvPr/>
          </p:nvSpPr>
          <p:spPr>
            <a:xfrm>
              <a:off x="6323093" y="4773372"/>
              <a:ext cx="2289015" cy="330563"/>
            </a:xfrm>
            <a:prstGeom prst="rect">
              <a:avLst/>
            </a:prstGeom>
          </p:spPr>
          <p:txBody>
            <a:bodyPr wrap="square">
              <a:spAutoFit/>
            </a:bodyPr>
            <a:lstStyle/>
            <a:p>
              <a:r>
                <a:rPr lang="en-US" sz="900" dirty="0">
                  <a:solidFill>
                    <a:schemeClr val="accent4"/>
                  </a:solidFill>
                  <a:latin typeface="Roboto" panose="020F0502020204030204" pitchFamily="34" charset="0"/>
                </a:rPr>
                <a:t>Inspired by DROP (</a:t>
              </a:r>
              <a:r>
                <a:rPr lang="en-US" sz="900" dirty="0" err="1">
                  <a:solidFill>
                    <a:schemeClr val="accent4"/>
                  </a:solidFill>
                  <a:latin typeface="Roboto" panose="020F0502020204030204" pitchFamily="34" charset="0"/>
                </a:rPr>
                <a:t>Dua</a:t>
              </a:r>
              <a:r>
                <a:rPr lang="en-US" sz="900" dirty="0">
                  <a:solidFill>
                    <a:schemeClr val="accent4"/>
                  </a:solidFill>
                  <a:latin typeface="Roboto" panose="020F0502020204030204" pitchFamily="34" charset="0"/>
                </a:rPr>
                <a:t> et al. ‘19)</a:t>
              </a:r>
              <a:endParaRPr lang="en-US" sz="900" dirty="0">
                <a:solidFill>
                  <a:schemeClr val="accent4"/>
                </a:solidFill>
              </a:endParaRPr>
            </a:p>
          </p:txBody>
        </p:sp>
      </p:grpSp>
    </p:spTree>
    <p:extLst>
      <p:ext uri="{BB962C8B-B14F-4D97-AF65-F5344CB8AC3E}">
        <p14:creationId xmlns:p14="http://schemas.microsoft.com/office/powerpoint/2010/main" val="1533841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2E33D-1AD2-4203-CA7F-4BDBEC92310C}"/>
              </a:ext>
            </a:extLst>
          </p:cNvPr>
          <p:cNvSpPr>
            <a:spLocks noGrp="1"/>
          </p:cNvSpPr>
          <p:nvPr>
            <p:ph type="title"/>
          </p:nvPr>
        </p:nvSpPr>
        <p:spPr/>
        <p:txBody>
          <a:bodyPr/>
          <a:lstStyle/>
          <a:p>
            <a:r>
              <a:rPr lang="en-US" dirty="0" err="1"/>
              <a:t>CommaQA</a:t>
            </a:r>
            <a:r>
              <a:rPr lang="en-US" dirty="0"/>
              <a:t> Dataset: Key Properties</a:t>
            </a:r>
          </a:p>
        </p:txBody>
      </p:sp>
      <p:sp>
        <p:nvSpPr>
          <p:cNvPr id="3" name="Text Placeholder 2">
            <a:extLst>
              <a:ext uri="{FF2B5EF4-FFF2-40B4-BE49-F238E27FC236}">
                <a16:creationId xmlns:a16="http://schemas.microsoft.com/office/drawing/2014/main" id="{987CDC1A-3A81-163E-842F-2F3E4D17CB32}"/>
              </a:ext>
            </a:extLst>
          </p:cNvPr>
          <p:cNvSpPr>
            <a:spLocks noGrp="1"/>
          </p:cNvSpPr>
          <p:nvPr>
            <p:ph type="body" idx="1"/>
          </p:nvPr>
        </p:nvSpPr>
        <p:spPr>
          <a:xfrm>
            <a:off x="347399" y="1246817"/>
            <a:ext cx="5902733" cy="3416400"/>
          </a:xfrm>
        </p:spPr>
        <p:txBody>
          <a:bodyPr/>
          <a:lstStyle/>
          <a:p>
            <a:pPr>
              <a:spcBef>
                <a:spcPts val="600"/>
              </a:spcBef>
            </a:pPr>
            <a:r>
              <a:rPr lang="en-US" sz="1400" u="sng" dirty="0"/>
              <a:t>No conflicts</a:t>
            </a:r>
            <a:r>
              <a:rPr lang="en-US" sz="1400" dirty="0"/>
              <a:t> with world knowledge</a:t>
            </a:r>
            <a:br>
              <a:rPr lang="en-US" sz="1400" dirty="0"/>
            </a:br>
            <a:r>
              <a:rPr lang="en-US" sz="1400" dirty="0"/>
              <a:t>   </a:t>
            </a:r>
            <a:r>
              <a:rPr lang="en-US" sz="1200" i="1" dirty="0"/>
              <a:t>-- Replace entities with made-up words, </a:t>
            </a:r>
            <a:br>
              <a:rPr lang="en-US" sz="1200" i="1" dirty="0"/>
            </a:br>
            <a:r>
              <a:rPr lang="en-US" sz="1200" i="1" dirty="0"/>
              <a:t>    e.g., What awards have the actors of the </a:t>
            </a:r>
            <a:r>
              <a:rPr lang="en-US" sz="1200" i="1" u="sng" dirty="0" err="1">
                <a:highlight>
                  <a:srgbClr val="FFFF00"/>
                </a:highlight>
              </a:rPr>
              <a:t>Glag</a:t>
            </a:r>
            <a:r>
              <a:rPr lang="en-US" sz="1200" i="1" dirty="0"/>
              <a:t>-winning movies received?</a:t>
            </a:r>
            <a:endParaRPr lang="en-US" sz="1100" i="1" dirty="0"/>
          </a:p>
          <a:p>
            <a:pPr>
              <a:spcBef>
                <a:spcPts val="600"/>
              </a:spcBef>
            </a:pPr>
            <a:r>
              <a:rPr lang="en-US" sz="1400" dirty="0"/>
              <a:t>Needs </a:t>
            </a:r>
            <a:r>
              <a:rPr lang="en-US" sz="1400" u="sng" dirty="0"/>
              <a:t>dynamic interaction </a:t>
            </a:r>
            <a:r>
              <a:rPr lang="en-US" sz="1400" dirty="0"/>
              <a:t>with agents</a:t>
            </a:r>
            <a:br>
              <a:rPr lang="en-US" sz="1400" dirty="0"/>
            </a:br>
            <a:r>
              <a:rPr lang="en-US" sz="1400" dirty="0"/>
              <a:t>   </a:t>
            </a:r>
            <a:r>
              <a:rPr lang="en-US" sz="1200" i="1" dirty="0"/>
              <a:t>-- Different agents may have the answer in each context</a:t>
            </a:r>
            <a:endParaRPr lang="en-US" sz="1400" i="1" dirty="0"/>
          </a:p>
          <a:p>
            <a:pPr>
              <a:spcBef>
                <a:spcPts val="600"/>
              </a:spcBef>
            </a:pPr>
            <a:r>
              <a:rPr lang="en-US" sz="1400" dirty="0"/>
              <a:t>Needs handling of </a:t>
            </a:r>
            <a:r>
              <a:rPr lang="en-US" sz="1400" u="sng" dirty="0"/>
              <a:t>structured answers</a:t>
            </a:r>
            <a:r>
              <a:rPr lang="en-US" sz="1400" dirty="0"/>
              <a:t> from agents</a:t>
            </a:r>
            <a:br>
              <a:rPr lang="en-US" sz="1400" dirty="0"/>
            </a:br>
            <a:r>
              <a:rPr lang="en-US" sz="1400" dirty="0"/>
              <a:t>   </a:t>
            </a:r>
            <a:r>
              <a:rPr lang="en-US" sz="1200" i="1" dirty="0"/>
              <a:t>--  Introduce novel executable operators for NL questions over list/</a:t>
            </a:r>
            <a:r>
              <a:rPr lang="en-US" sz="1200" i="1" dirty="0" err="1"/>
              <a:t>dict</a:t>
            </a:r>
            <a:r>
              <a:rPr lang="en-US" sz="1200" i="1" dirty="0"/>
              <a:t> answers</a:t>
            </a:r>
          </a:p>
          <a:p>
            <a:pPr>
              <a:spcBef>
                <a:spcPts val="600"/>
              </a:spcBef>
            </a:pPr>
            <a:r>
              <a:rPr lang="en-US" sz="1400" u="sng" dirty="0"/>
              <a:t>Fast and noise-free agents</a:t>
            </a:r>
            <a:r>
              <a:rPr lang="en-US" sz="1400" dirty="0"/>
              <a:t> for quick progress</a:t>
            </a:r>
            <a:br>
              <a:rPr lang="en-US" sz="1400" dirty="0"/>
            </a:br>
            <a:r>
              <a:rPr lang="en-US" sz="1400" dirty="0"/>
              <a:t>   -</a:t>
            </a:r>
            <a:r>
              <a:rPr lang="en-US" sz="1200" i="1" dirty="0"/>
              <a:t>- Agents implemented as fast Python functions (instead of LMs)</a:t>
            </a:r>
            <a:endParaRPr lang="en-US" sz="1400" i="1" dirty="0"/>
          </a:p>
          <a:p>
            <a:pPr>
              <a:spcBef>
                <a:spcPts val="600"/>
              </a:spcBef>
            </a:pPr>
            <a:r>
              <a:rPr lang="en-US" sz="1400" u="sng" dirty="0"/>
              <a:t>Auxiliary supervision </a:t>
            </a:r>
            <a:r>
              <a:rPr lang="en-US" sz="1400" dirty="0"/>
              <a:t>as stepping-stones</a:t>
            </a:r>
            <a:br>
              <a:rPr lang="en-US" sz="1400" dirty="0"/>
            </a:br>
            <a:r>
              <a:rPr lang="en-US" sz="1400" dirty="0"/>
              <a:t>   </a:t>
            </a:r>
            <a:r>
              <a:rPr lang="en-US" sz="1200" i="1" dirty="0"/>
              <a:t>-- Provide rich annotations on the KB, textual facts, decompositions</a:t>
            </a:r>
            <a:endParaRPr lang="en-US" sz="1400" i="1" dirty="0"/>
          </a:p>
        </p:txBody>
      </p:sp>
      <p:sp>
        <p:nvSpPr>
          <p:cNvPr id="4" name="Slide Number Placeholder 3">
            <a:extLst>
              <a:ext uri="{FF2B5EF4-FFF2-40B4-BE49-F238E27FC236}">
                <a16:creationId xmlns:a16="http://schemas.microsoft.com/office/drawing/2014/main" id="{144DE054-5CA8-1261-2632-F9A6958711B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grpSp>
        <p:nvGrpSpPr>
          <p:cNvPr id="10" name="Group 9">
            <a:extLst>
              <a:ext uri="{FF2B5EF4-FFF2-40B4-BE49-F238E27FC236}">
                <a16:creationId xmlns:a16="http://schemas.microsoft.com/office/drawing/2014/main" id="{0AC5D862-B02B-9F2E-97CE-DD65EDF8F8E9}"/>
              </a:ext>
            </a:extLst>
          </p:cNvPr>
          <p:cNvGrpSpPr/>
          <p:nvPr/>
        </p:nvGrpSpPr>
        <p:grpSpPr>
          <a:xfrm>
            <a:off x="6113221" y="1598218"/>
            <a:ext cx="2986892" cy="773759"/>
            <a:chOff x="287033" y="2713390"/>
            <a:chExt cx="5083090" cy="773759"/>
          </a:xfrm>
        </p:grpSpPr>
        <p:sp>
          <p:nvSpPr>
            <p:cNvPr id="6" name="Rectangle 5">
              <a:extLst>
                <a:ext uri="{FF2B5EF4-FFF2-40B4-BE49-F238E27FC236}">
                  <a16:creationId xmlns:a16="http://schemas.microsoft.com/office/drawing/2014/main" id="{AEDBCDAE-E876-D10A-F3E2-AC73FC97C600}"/>
                </a:ext>
              </a:extLst>
            </p:cNvPr>
            <p:cNvSpPr/>
            <p:nvPr/>
          </p:nvSpPr>
          <p:spPr>
            <a:xfrm>
              <a:off x="938098" y="2715417"/>
              <a:ext cx="1416095" cy="183689"/>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dirty="0" err="1">
                  <a:solidFill>
                    <a:sysClr val="windowText" lastClr="000000"/>
                  </a:solidFill>
                </a:rPr>
                <a:t>TextQA</a:t>
              </a:r>
              <a:endParaRPr lang="en-US" sz="1200" dirty="0">
                <a:solidFill>
                  <a:sysClr val="windowText" lastClr="000000"/>
                </a:solidFill>
              </a:endParaRPr>
            </a:p>
          </p:txBody>
        </p:sp>
        <p:sp>
          <p:nvSpPr>
            <p:cNvPr id="7" name="Rectangle 6">
              <a:extLst>
                <a:ext uri="{FF2B5EF4-FFF2-40B4-BE49-F238E27FC236}">
                  <a16:creationId xmlns:a16="http://schemas.microsoft.com/office/drawing/2014/main" id="{5E36BB04-0CFA-BF4D-D87E-50CB0E797E10}"/>
                </a:ext>
              </a:extLst>
            </p:cNvPr>
            <p:cNvSpPr/>
            <p:nvPr/>
          </p:nvSpPr>
          <p:spPr>
            <a:xfrm>
              <a:off x="3203279" y="2713390"/>
              <a:ext cx="1817815" cy="18368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200" dirty="0" err="1">
                  <a:solidFill>
                    <a:sysClr val="windowText" lastClr="000000"/>
                  </a:solidFill>
                </a:rPr>
                <a:t>TableQA</a:t>
              </a:r>
              <a:endParaRPr lang="en-US" sz="1200" dirty="0">
                <a:solidFill>
                  <a:sysClr val="windowText" lastClr="000000"/>
                </a:solidFill>
              </a:endParaRPr>
            </a:p>
          </p:txBody>
        </p:sp>
        <p:sp>
          <p:nvSpPr>
            <p:cNvPr id="8" name="Rounded Rectangle 7">
              <a:extLst>
                <a:ext uri="{FF2B5EF4-FFF2-40B4-BE49-F238E27FC236}">
                  <a16:creationId xmlns:a16="http://schemas.microsoft.com/office/drawing/2014/main" id="{BB22AA1C-00FF-AE49-4B96-186CE09315BE}"/>
                </a:ext>
              </a:extLst>
            </p:cNvPr>
            <p:cNvSpPr/>
            <p:nvPr/>
          </p:nvSpPr>
          <p:spPr>
            <a:xfrm>
              <a:off x="287033" y="2998787"/>
              <a:ext cx="2457725" cy="488362"/>
            </a:xfrm>
            <a:prstGeom prst="roundRect">
              <a:avLst/>
            </a:prstGeom>
          </p:spPr>
          <p:style>
            <a:lnRef idx="2">
              <a:schemeClr val="accent5"/>
            </a:lnRef>
            <a:fillRef idx="1">
              <a:schemeClr val="lt1"/>
            </a:fillRef>
            <a:effectRef idx="0">
              <a:schemeClr val="accent5"/>
            </a:effectRef>
            <a:fontRef idx="minor">
              <a:schemeClr val="dk1"/>
            </a:fontRef>
          </p:style>
          <p:txBody>
            <a:bodyPr rtlCol="0" anchor="t"/>
            <a:lstStyle/>
            <a:p>
              <a:r>
                <a:rPr lang="en-US" sz="1100" dirty="0"/>
                <a:t>What awards has Sian </a:t>
              </a:r>
              <a:r>
                <a:rPr lang="en-US" sz="1100" dirty="0" err="1"/>
                <a:t>Heder</a:t>
              </a:r>
              <a:r>
                <a:rPr lang="en-US" sz="1100" dirty="0"/>
                <a:t> won?</a:t>
              </a:r>
            </a:p>
          </p:txBody>
        </p:sp>
        <p:sp>
          <p:nvSpPr>
            <p:cNvPr id="9" name="Rounded Rectangle 8">
              <a:extLst>
                <a:ext uri="{FF2B5EF4-FFF2-40B4-BE49-F238E27FC236}">
                  <a16:creationId xmlns:a16="http://schemas.microsoft.com/office/drawing/2014/main" id="{DD3D93CE-209C-F259-E115-AE1DF12A2C29}"/>
                </a:ext>
              </a:extLst>
            </p:cNvPr>
            <p:cNvSpPr/>
            <p:nvPr/>
          </p:nvSpPr>
          <p:spPr>
            <a:xfrm>
              <a:off x="2912398" y="2992365"/>
              <a:ext cx="2457725" cy="488362"/>
            </a:xfrm>
            <a:prstGeom prst="roundRect">
              <a:avLst/>
            </a:prstGeom>
          </p:spPr>
          <p:style>
            <a:lnRef idx="2">
              <a:schemeClr val="accent2"/>
            </a:lnRef>
            <a:fillRef idx="1">
              <a:schemeClr val="lt1"/>
            </a:fillRef>
            <a:effectRef idx="0">
              <a:schemeClr val="accent2"/>
            </a:effectRef>
            <a:fontRef idx="minor">
              <a:schemeClr val="dk1"/>
            </a:fontRef>
          </p:style>
          <p:txBody>
            <a:bodyPr rtlCol="0" anchor="t"/>
            <a:lstStyle/>
            <a:p>
              <a:r>
                <a:rPr lang="en-US" sz="1100" dirty="0"/>
                <a:t>What awards has Beyoncé  won?</a:t>
              </a:r>
            </a:p>
          </p:txBody>
        </p:sp>
      </p:grpSp>
      <p:grpSp>
        <p:nvGrpSpPr>
          <p:cNvPr id="11" name="Group 10">
            <a:extLst>
              <a:ext uri="{FF2B5EF4-FFF2-40B4-BE49-F238E27FC236}">
                <a16:creationId xmlns:a16="http://schemas.microsoft.com/office/drawing/2014/main" id="{BDDE06F8-B1EB-C36C-88B1-7E8D966DB749}"/>
              </a:ext>
            </a:extLst>
          </p:cNvPr>
          <p:cNvGrpSpPr/>
          <p:nvPr/>
        </p:nvGrpSpPr>
        <p:grpSpPr>
          <a:xfrm>
            <a:off x="6550268" y="2783444"/>
            <a:ext cx="2562336" cy="671754"/>
            <a:chOff x="4534379" y="3470419"/>
            <a:chExt cx="2562336" cy="671754"/>
          </a:xfrm>
        </p:grpSpPr>
        <p:sp>
          <p:nvSpPr>
            <p:cNvPr id="12" name="Rounded Rectangle 11">
              <a:extLst>
                <a:ext uri="{FF2B5EF4-FFF2-40B4-BE49-F238E27FC236}">
                  <a16:creationId xmlns:a16="http://schemas.microsoft.com/office/drawing/2014/main" id="{3DCC2336-F641-F562-8E13-E37A73EC355E}"/>
                </a:ext>
              </a:extLst>
            </p:cNvPr>
            <p:cNvSpPr/>
            <p:nvPr/>
          </p:nvSpPr>
          <p:spPr>
            <a:xfrm>
              <a:off x="5287276" y="3470419"/>
              <a:ext cx="824719" cy="15779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foreach</a:t>
              </a:r>
            </a:p>
          </p:txBody>
        </p:sp>
        <p:sp>
          <p:nvSpPr>
            <p:cNvPr id="13" name="Rounded Rectangular Callout 12">
              <a:extLst>
                <a:ext uri="{FF2B5EF4-FFF2-40B4-BE49-F238E27FC236}">
                  <a16:creationId xmlns:a16="http://schemas.microsoft.com/office/drawing/2014/main" id="{3175D4B4-6042-DD28-9DFE-F1421163D1A4}"/>
                </a:ext>
              </a:extLst>
            </p:cNvPr>
            <p:cNvSpPr/>
            <p:nvPr/>
          </p:nvSpPr>
          <p:spPr>
            <a:xfrm>
              <a:off x="5297688" y="3679278"/>
              <a:ext cx="1799027" cy="450228"/>
            </a:xfrm>
            <a:prstGeom prst="wedgeRoundRectCallout">
              <a:avLst>
                <a:gd name="adj1" fmla="val -58231"/>
                <a:gd name="adj2" fmla="val 37809"/>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1200" dirty="0"/>
                <a:t>Is there a car in           ?  </a:t>
              </a:r>
              <a:endParaRPr lang="en-US" dirty="0"/>
            </a:p>
          </p:txBody>
        </p:sp>
        <p:pic>
          <p:nvPicPr>
            <p:cNvPr id="14" name="Picture 6">
              <a:extLst>
                <a:ext uri="{FF2B5EF4-FFF2-40B4-BE49-F238E27FC236}">
                  <a16:creationId xmlns:a16="http://schemas.microsoft.com/office/drawing/2014/main" id="{999D829E-D1E6-7B31-DA87-FBC40D34E01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172" t="8247" r="20683" b="13701"/>
            <a:stretch/>
          </p:blipFill>
          <p:spPr bwMode="auto">
            <a:xfrm>
              <a:off x="4534379" y="3654063"/>
              <a:ext cx="526508" cy="488110"/>
            </a:xfrm>
            <a:prstGeom prst="rect">
              <a:avLst/>
            </a:prstGeom>
            <a:noFill/>
            <a:extLst>
              <a:ext uri="{909E8E84-426E-40DD-AFC4-6F175D3DCCD1}">
                <a14:hiddenFill xmlns:a14="http://schemas.microsoft.com/office/drawing/2010/main">
                  <a:solidFill>
                    <a:srgbClr val="FFFFFF"/>
                  </a:solidFill>
                </a14:hiddenFill>
              </a:ext>
            </a:extLst>
          </p:spPr>
        </p:pic>
        <p:sp>
          <p:nvSpPr>
            <p:cNvPr id="15" name="Rounded Rectangular Callout 14">
              <a:extLst>
                <a:ext uri="{FF2B5EF4-FFF2-40B4-BE49-F238E27FC236}">
                  <a16:creationId xmlns:a16="http://schemas.microsoft.com/office/drawing/2014/main" id="{19B5283B-ABE9-E4AF-75E1-9A05E5BAEB8E}"/>
                </a:ext>
              </a:extLst>
            </p:cNvPr>
            <p:cNvSpPr/>
            <p:nvPr/>
          </p:nvSpPr>
          <p:spPr>
            <a:xfrm>
              <a:off x="5276138" y="3642733"/>
              <a:ext cx="1780117" cy="450228"/>
            </a:xfrm>
            <a:prstGeom prst="wedgeRoundRectCallout">
              <a:avLst>
                <a:gd name="adj1" fmla="val -58231"/>
                <a:gd name="adj2" fmla="val 37809"/>
                <a:gd name="adj3" fmla="val 16667"/>
              </a:avLst>
            </a:prstGeom>
          </p:spPr>
          <p:style>
            <a:lnRef idx="2">
              <a:schemeClr val="accent2"/>
            </a:lnRef>
            <a:fillRef idx="1">
              <a:schemeClr val="lt1"/>
            </a:fillRef>
            <a:effectRef idx="0">
              <a:schemeClr val="accent2"/>
            </a:effectRef>
            <a:fontRef idx="minor">
              <a:schemeClr val="dk1"/>
            </a:fontRef>
          </p:style>
          <p:txBody>
            <a:bodyPr rtlCol="0" anchor="ctr"/>
            <a:lstStyle/>
            <a:p>
              <a:r>
                <a:rPr lang="en-US" sz="1200" dirty="0"/>
                <a:t>Is there a car in         ?  </a:t>
              </a:r>
              <a:endParaRPr lang="en-US" dirty="0"/>
            </a:p>
          </p:txBody>
        </p:sp>
        <p:pic>
          <p:nvPicPr>
            <p:cNvPr id="16" name="Picture 10" descr="Harry Potter and the Sorcerer&amp;#39;s Stone by J. K. Rowling">
              <a:extLst>
                <a:ext uri="{FF2B5EF4-FFF2-40B4-BE49-F238E27FC236}">
                  <a16:creationId xmlns:a16="http://schemas.microsoft.com/office/drawing/2014/main" id="{BA0DE32C-F2FE-60D9-FB2D-44E63CA6C8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94775" y="3663217"/>
              <a:ext cx="251068" cy="371613"/>
            </a:xfrm>
            <a:prstGeom prst="rect">
              <a:avLst/>
            </a:prstGeom>
            <a:solidFill>
              <a:srgbClr val="F5A8A4"/>
            </a:solidFill>
          </p:spPr>
        </p:pic>
      </p:grpSp>
      <p:grpSp>
        <p:nvGrpSpPr>
          <p:cNvPr id="17" name="Group 16">
            <a:extLst>
              <a:ext uri="{FF2B5EF4-FFF2-40B4-BE49-F238E27FC236}">
                <a16:creationId xmlns:a16="http://schemas.microsoft.com/office/drawing/2014/main" id="{15DBC152-9206-53AA-3239-8B26D35B0E80}"/>
              </a:ext>
            </a:extLst>
          </p:cNvPr>
          <p:cNvGrpSpPr/>
          <p:nvPr/>
        </p:nvGrpSpPr>
        <p:grpSpPr>
          <a:xfrm>
            <a:off x="6890756" y="4132649"/>
            <a:ext cx="1094052" cy="761392"/>
            <a:chOff x="6476264" y="4051186"/>
            <a:chExt cx="1340189" cy="932250"/>
          </a:xfrm>
        </p:grpSpPr>
        <p:grpSp>
          <p:nvGrpSpPr>
            <p:cNvPr id="21" name="Group 20">
              <a:extLst>
                <a:ext uri="{FF2B5EF4-FFF2-40B4-BE49-F238E27FC236}">
                  <a16:creationId xmlns:a16="http://schemas.microsoft.com/office/drawing/2014/main" id="{F4C140D6-05B6-8DBF-26FD-8423110BA627}"/>
                </a:ext>
              </a:extLst>
            </p:cNvPr>
            <p:cNvGrpSpPr/>
            <p:nvPr/>
          </p:nvGrpSpPr>
          <p:grpSpPr>
            <a:xfrm>
              <a:off x="6476264" y="4051186"/>
              <a:ext cx="1340189" cy="932250"/>
              <a:chOff x="6476264" y="4051186"/>
              <a:chExt cx="1340189" cy="932250"/>
            </a:xfrm>
          </p:grpSpPr>
          <p:sp>
            <p:nvSpPr>
              <p:cNvPr id="24" name="Rectangle 23">
                <a:extLst>
                  <a:ext uri="{FF2B5EF4-FFF2-40B4-BE49-F238E27FC236}">
                    <a16:creationId xmlns:a16="http://schemas.microsoft.com/office/drawing/2014/main" id="{936A04DE-6F54-5583-B9CA-AF659F5B634C}"/>
                  </a:ext>
                </a:extLst>
              </p:cNvPr>
              <p:cNvSpPr/>
              <p:nvPr/>
            </p:nvSpPr>
            <p:spPr>
              <a:xfrm>
                <a:off x="6619237" y="4165878"/>
                <a:ext cx="1197216" cy="817558"/>
              </a:xfrm>
              <a:prstGeom prst="rect">
                <a:avLst/>
              </a:prstGeom>
              <a:ln w="127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Rectangle 24">
                <a:extLst>
                  <a:ext uri="{FF2B5EF4-FFF2-40B4-BE49-F238E27FC236}">
                    <a16:creationId xmlns:a16="http://schemas.microsoft.com/office/drawing/2014/main" id="{D203B85B-83C1-9F09-455F-C9375C56C84C}"/>
                  </a:ext>
                </a:extLst>
              </p:cNvPr>
              <p:cNvSpPr/>
              <p:nvPr/>
            </p:nvSpPr>
            <p:spPr>
              <a:xfrm>
                <a:off x="6543824" y="4109317"/>
                <a:ext cx="1197216" cy="817558"/>
              </a:xfrm>
              <a:prstGeom prst="rect">
                <a:avLst/>
              </a:prstGeom>
              <a:ln w="127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6" name="Rectangle 25">
                <a:extLst>
                  <a:ext uri="{FF2B5EF4-FFF2-40B4-BE49-F238E27FC236}">
                    <a16:creationId xmlns:a16="http://schemas.microsoft.com/office/drawing/2014/main" id="{BA1BB378-14EC-C906-C2F6-E9E92DFF8598}"/>
                  </a:ext>
                </a:extLst>
              </p:cNvPr>
              <p:cNvSpPr/>
              <p:nvPr/>
            </p:nvSpPr>
            <p:spPr>
              <a:xfrm>
                <a:off x="6476264" y="4051186"/>
                <a:ext cx="1197216" cy="817558"/>
              </a:xfrm>
              <a:prstGeom prst="rect">
                <a:avLst/>
              </a:prstGeom>
              <a:ln w="127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28" name="Graphic 27" descr="Chat bubble with solid fill">
                <a:extLst>
                  <a:ext uri="{FF2B5EF4-FFF2-40B4-BE49-F238E27FC236}">
                    <a16:creationId xmlns:a16="http://schemas.microsoft.com/office/drawing/2014/main" id="{C74ED1B9-2D12-E631-49AD-A0178D5267F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699027" y="4060612"/>
                <a:ext cx="344329" cy="344329"/>
              </a:xfrm>
              <a:prstGeom prst="rect">
                <a:avLst/>
              </a:prstGeom>
            </p:spPr>
          </p:pic>
          <p:pic>
            <p:nvPicPr>
              <p:cNvPr id="29" name="Graphic 28" descr="Chat bubble outline">
                <a:extLst>
                  <a:ext uri="{FF2B5EF4-FFF2-40B4-BE49-F238E27FC236}">
                    <a16:creationId xmlns:a16="http://schemas.microsoft.com/office/drawing/2014/main" id="{3FEDF493-F45A-CD58-4421-E3AEE4C1AA5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035357" y="4187650"/>
                <a:ext cx="317882" cy="317882"/>
              </a:xfrm>
              <a:prstGeom prst="rect">
                <a:avLst/>
              </a:prstGeom>
            </p:spPr>
          </p:pic>
          <p:pic>
            <p:nvPicPr>
              <p:cNvPr id="30" name="Graphic 29" descr="User outline">
                <a:extLst>
                  <a:ext uri="{FF2B5EF4-FFF2-40B4-BE49-F238E27FC236}">
                    <a16:creationId xmlns:a16="http://schemas.microsoft.com/office/drawing/2014/main" id="{50EEE26B-382D-BD3B-1E8E-2E75116B187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476264" y="4078896"/>
                <a:ext cx="249317" cy="249317"/>
              </a:xfrm>
              <a:prstGeom prst="rect">
                <a:avLst/>
              </a:prstGeom>
            </p:spPr>
          </p:pic>
          <p:pic>
            <p:nvPicPr>
              <p:cNvPr id="31" name="Graphic 30" descr="Chat bubble with solid fill">
                <a:extLst>
                  <a:ext uri="{FF2B5EF4-FFF2-40B4-BE49-F238E27FC236}">
                    <a16:creationId xmlns:a16="http://schemas.microsoft.com/office/drawing/2014/main" id="{5458239E-8C43-A865-8024-A17813CA844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699026" y="4464677"/>
                <a:ext cx="344330" cy="344330"/>
              </a:xfrm>
              <a:prstGeom prst="rect">
                <a:avLst/>
              </a:prstGeom>
            </p:spPr>
          </p:pic>
          <p:pic>
            <p:nvPicPr>
              <p:cNvPr id="32" name="Graphic 31" descr="Chat bubble outline">
                <a:extLst>
                  <a:ext uri="{FF2B5EF4-FFF2-40B4-BE49-F238E27FC236}">
                    <a16:creationId xmlns:a16="http://schemas.microsoft.com/office/drawing/2014/main" id="{6BA53AEF-A7B9-98D0-620D-FF61E711B226}"/>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043464" y="4554176"/>
                <a:ext cx="314568" cy="314568"/>
              </a:xfrm>
              <a:prstGeom prst="rect">
                <a:avLst/>
              </a:prstGeom>
            </p:spPr>
          </p:pic>
          <p:pic>
            <p:nvPicPr>
              <p:cNvPr id="33" name="Graphic 32" descr="User outline">
                <a:extLst>
                  <a:ext uri="{FF2B5EF4-FFF2-40B4-BE49-F238E27FC236}">
                    <a16:creationId xmlns:a16="http://schemas.microsoft.com/office/drawing/2014/main" id="{8FFAFFEE-5B81-7A09-AAF6-5ACA759BAEA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476264" y="4475032"/>
                <a:ext cx="249317" cy="249317"/>
              </a:xfrm>
              <a:prstGeom prst="rect">
                <a:avLst/>
              </a:prstGeom>
            </p:spPr>
          </p:pic>
        </p:grpSp>
        <p:pic>
          <p:nvPicPr>
            <p:cNvPr id="19" name="Picture 19">
              <a:extLst>
                <a:ext uri="{FF2B5EF4-FFF2-40B4-BE49-F238E27FC236}">
                  <a16:creationId xmlns:a16="http://schemas.microsoft.com/office/drawing/2014/main" id="{BB299FFF-35C6-CD5F-DFCA-56FAE8CE6B50}"/>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411016" y="4188857"/>
              <a:ext cx="217560" cy="21756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773EF219-6B2D-81F2-EC4B-08AB8962BE16}"/>
                </a:ext>
              </a:extLst>
            </p:cNvPr>
            <p:cNvPicPr>
              <a:picLocks noChangeAspect="1"/>
            </p:cNvPicPr>
            <p:nvPr/>
          </p:nvPicPr>
          <p:blipFill>
            <a:blip r:embed="rId16">
              <a:clrChange>
                <a:clrFrom>
                  <a:srgbClr val="FFFFFF"/>
                </a:clrFrom>
                <a:clrTo>
                  <a:srgbClr val="FFFFFF">
                    <a:alpha val="0"/>
                  </a:srgbClr>
                </a:clrTo>
              </a:clrChange>
            </a:blip>
            <a:stretch>
              <a:fillRect/>
            </a:stretch>
          </p:blipFill>
          <p:spPr>
            <a:xfrm>
              <a:off x="7361653" y="4538258"/>
              <a:ext cx="321930" cy="264600"/>
            </a:xfrm>
            <a:prstGeom prst="rect">
              <a:avLst/>
            </a:prstGeom>
          </p:spPr>
        </p:pic>
      </p:grpSp>
    </p:spTree>
    <p:extLst>
      <p:ext uri="{BB962C8B-B14F-4D97-AF65-F5344CB8AC3E}">
        <p14:creationId xmlns:p14="http://schemas.microsoft.com/office/powerpoint/2010/main" val="707388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DE94A166-D11A-1EEE-67BB-441A2EDA8A81}"/>
              </a:ext>
            </a:extLst>
          </p:cNvPr>
          <p:cNvGrpSpPr/>
          <p:nvPr/>
        </p:nvGrpSpPr>
        <p:grpSpPr>
          <a:xfrm>
            <a:off x="3319864" y="1162239"/>
            <a:ext cx="5287136" cy="2712132"/>
            <a:chOff x="2972022" y="1456378"/>
            <a:chExt cx="6089419" cy="3123449"/>
          </a:xfrm>
        </p:grpSpPr>
        <p:pic>
          <p:nvPicPr>
            <p:cNvPr id="4" name="Picture 3">
              <a:extLst>
                <a:ext uri="{FF2B5EF4-FFF2-40B4-BE49-F238E27FC236}">
                  <a16:creationId xmlns:a16="http://schemas.microsoft.com/office/drawing/2014/main" id="{049CB6A6-4C94-424A-BD68-14B002FDD925}"/>
                </a:ext>
              </a:extLst>
            </p:cNvPr>
            <p:cNvPicPr>
              <a:picLocks noChangeAspect="1"/>
            </p:cNvPicPr>
            <p:nvPr/>
          </p:nvPicPr>
          <p:blipFill rotWithShape="1">
            <a:blip r:embed="rId3"/>
            <a:srcRect b="44804"/>
            <a:stretch/>
          </p:blipFill>
          <p:spPr>
            <a:xfrm>
              <a:off x="2972022" y="1456378"/>
              <a:ext cx="6089419" cy="2298297"/>
            </a:xfrm>
            <a:prstGeom prst="rect">
              <a:avLst/>
            </a:prstGeom>
          </p:spPr>
        </p:pic>
        <p:pic>
          <p:nvPicPr>
            <p:cNvPr id="24" name="Picture 23">
              <a:extLst>
                <a:ext uri="{FF2B5EF4-FFF2-40B4-BE49-F238E27FC236}">
                  <a16:creationId xmlns:a16="http://schemas.microsoft.com/office/drawing/2014/main" id="{CB32E9F5-8E57-43EA-C649-23E9EFF71EAD}"/>
                </a:ext>
              </a:extLst>
            </p:cNvPr>
            <p:cNvPicPr>
              <a:picLocks noChangeAspect="1"/>
            </p:cNvPicPr>
            <p:nvPr/>
          </p:nvPicPr>
          <p:blipFill rotWithShape="1">
            <a:blip r:embed="rId3"/>
            <a:srcRect t="80075"/>
            <a:stretch/>
          </p:blipFill>
          <p:spPr>
            <a:xfrm>
              <a:off x="2972022" y="3750161"/>
              <a:ext cx="6089419" cy="829666"/>
            </a:xfrm>
            <a:prstGeom prst="rect">
              <a:avLst/>
            </a:prstGeom>
          </p:spPr>
        </p:pic>
      </p:grpSp>
      <p:sp>
        <p:nvSpPr>
          <p:cNvPr id="2" name="Title 1">
            <a:extLst>
              <a:ext uri="{FF2B5EF4-FFF2-40B4-BE49-F238E27FC236}">
                <a16:creationId xmlns:a16="http://schemas.microsoft.com/office/drawing/2014/main" id="{31B42E96-C7E0-4E4C-B3D8-74C686ED8711}"/>
              </a:ext>
            </a:extLst>
          </p:cNvPr>
          <p:cNvSpPr>
            <a:spLocks noGrp="1"/>
          </p:cNvSpPr>
          <p:nvPr>
            <p:ph type="title"/>
          </p:nvPr>
        </p:nvSpPr>
        <p:spPr/>
        <p:txBody>
          <a:bodyPr/>
          <a:lstStyle/>
          <a:p>
            <a:r>
              <a:rPr lang="en-US" dirty="0"/>
              <a:t>Results</a:t>
            </a:r>
          </a:p>
        </p:txBody>
      </p:sp>
      <p:sp>
        <p:nvSpPr>
          <p:cNvPr id="6" name="Rounded Rectangle 5">
            <a:extLst>
              <a:ext uri="{FF2B5EF4-FFF2-40B4-BE49-F238E27FC236}">
                <a16:creationId xmlns:a16="http://schemas.microsoft.com/office/drawing/2014/main" id="{EBD5DE3D-0888-FE4B-A33D-9AA68C2E571D}"/>
              </a:ext>
            </a:extLst>
          </p:cNvPr>
          <p:cNvSpPr/>
          <p:nvPr/>
        </p:nvSpPr>
        <p:spPr>
          <a:xfrm>
            <a:off x="220108" y="1642488"/>
            <a:ext cx="2504240" cy="72318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dirty="0"/>
              <a:t>Unsolved using the current baselines that talk to agents</a:t>
            </a:r>
          </a:p>
        </p:txBody>
      </p:sp>
      <p:sp>
        <p:nvSpPr>
          <p:cNvPr id="7" name="Rounded Rectangle 6">
            <a:extLst>
              <a:ext uri="{FF2B5EF4-FFF2-40B4-BE49-F238E27FC236}">
                <a16:creationId xmlns:a16="http://schemas.microsoft.com/office/drawing/2014/main" id="{82740DA8-F15E-534C-919C-EF90658E8368}"/>
              </a:ext>
            </a:extLst>
          </p:cNvPr>
          <p:cNvSpPr/>
          <p:nvPr/>
        </p:nvSpPr>
        <p:spPr>
          <a:xfrm>
            <a:off x="220108" y="2536764"/>
            <a:ext cx="2443000" cy="658109"/>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dirty="0"/>
              <a:t>Black-box models struggle even when given access to the agent’s private knowledge</a:t>
            </a:r>
          </a:p>
        </p:txBody>
      </p:sp>
      <p:sp>
        <p:nvSpPr>
          <p:cNvPr id="9" name="Rounded Rectangle 8">
            <a:extLst>
              <a:ext uri="{FF2B5EF4-FFF2-40B4-BE49-F238E27FC236}">
                <a16:creationId xmlns:a16="http://schemas.microsoft.com/office/drawing/2014/main" id="{B6D4181D-005D-DD4A-8BEC-A72299B2F06E}"/>
              </a:ext>
            </a:extLst>
          </p:cNvPr>
          <p:cNvSpPr/>
          <p:nvPr/>
        </p:nvSpPr>
        <p:spPr>
          <a:xfrm>
            <a:off x="220108" y="3338328"/>
            <a:ext cx="2504240" cy="5708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But solvable by training on conversation supervision </a:t>
            </a:r>
            <a:br>
              <a:rPr lang="en-US" sz="1200" dirty="0"/>
            </a:br>
            <a:r>
              <a:rPr lang="en-US" sz="1200" dirty="0"/>
              <a:t>(oracle upper bound)</a:t>
            </a:r>
          </a:p>
        </p:txBody>
      </p:sp>
      <p:sp>
        <p:nvSpPr>
          <p:cNvPr id="12" name="Slide Number Placeholder 11">
            <a:extLst>
              <a:ext uri="{FF2B5EF4-FFF2-40B4-BE49-F238E27FC236}">
                <a16:creationId xmlns:a16="http://schemas.microsoft.com/office/drawing/2014/main" id="{4E62E555-0652-EA47-B801-7B83062A885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23" name="Can 22">
            <a:extLst>
              <a:ext uri="{FF2B5EF4-FFF2-40B4-BE49-F238E27FC236}">
                <a16:creationId xmlns:a16="http://schemas.microsoft.com/office/drawing/2014/main" id="{25A209F8-8229-A878-FA03-85A2A7F6457A}"/>
              </a:ext>
            </a:extLst>
          </p:cNvPr>
          <p:cNvSpPr/>
          <p:nvPr/>
        </p:nvSpPr>
        <p:spPr>
          <a:xfrm>
            <a:off x="4700728" y="2600621"/>
            <a:ext cx="579111" cy="541952"/>
          </a:xfrm>
          <a:prstGeom prst="can">
            <a:avLst/>
          </a:prstGeom>
          <a:solidFill>
            <a:schemeClr val="tx2">
              <a:lumMod val="9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100" dirty="0">
                <a:solidFill>
                  <a:sysClr val="windowText" lastClr="000000"/>
                </a:solidFill>
              </a:rPr>
              <a:t>KB</a:t>
            </a:r>
          </a:p>
        </p:txBody>
      </p:sp>
      <p:grpSp>
        <p:nvGrpSpPr>
          <p:cNvPr id="3" name="Group 2">
            <a:extLst>
              <a:ext uri="{FF2B5EF4-FFF2-40B4-BE49-F238E27FC236}">
                <a16:creationId xmlns:a16="http://schemas.microsoft.com/office/drawing/2014/main" id="{16512426-B102-7211-9F57-86163EA2DDFF}"/>
              </a:ext>
            </a:extLst>
          </p:cNvPr>
          <p:cNvGrpSpPr/>
          <p:nvPr/>
        </p:nvGrpSpPr>
        <p:grpSpPr>
          <a:xfrm>
            <a:off x="4572001" y="3201000"/>
            <a:ext cx="778476" cy="549276"/>
            <a:chOff x="6476264" y="4051186"/>
            <a:chExt cx="1197216" cy="817558"/>
          </a:xfrm>
        </p:grpSpPr>
        <p:sp>
          <p:nvSpPr>
            <p:cNvPr id="13" name="Rectangle 12">
              <a:extLst>
                <a:ext uri="{FF2B5EF4-FFF2-40B4-BE49-F238E27FC236}">
                  <a16:creationId xmlns:a16="http://schemas.microsoft.com/office/drawing/2014/main" id="{CFCDBA72-DEA1-2D29-D400-3D931168B0BA}"/>
                </a:ext>
              </a:extLst>
            </p:cNvPr>
            <p:cNvSpPr/>
            <p:nvPr/>
          </p:nvSpPr>
          <p:spPr>
            <a:xfrm>
              <a:off x="6476264" y="4051186"/>
              <a:ext cx="1197216" cy="817558"/>
            </a:xfrm>
            <a:prstGeom prst="rect">
              <a:avLst/>
            </a:prstGeom>
            <a:ln w="1270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4" name="Picture 2">
              <a:extLst>
                <a:ext uri="{FF2B5EF4-FFF2-40B4-BE49-F238E27FC236}">
                  <a16:creationId xmlns:a16="http://schemas.microsoft.com/office/drawing/2014/main" id="{595B9BE5-A921-A453-0BC4-EFF87F1FD8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3132" y="4255589"/>
              <a:ext cx="258169" cy="21944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a:extLst>
                <a:ext uri="{FF2B5EF4-FFF2-40B4-BE49-F238E27FC236}">
                  <a16:creationId xmlns:a16="http://schemas.microsoft.com/office/drawing/2014/main" id="{A25D4DEA-1861-D7B4-FFFE-B37F99CD5E5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34611"/>
            <a:stretch/>
          </p:blipFill>
          <p:spPr bwMode="auto">
            <a:xfrm>
              <a:off x="7368295" y="4630815"/>
              <a:ext cx="258170" cy="161289"/>
            </a:xfrm>
            <a:prstGeom prst="rect">
              <a:avLst/>
            </a:prstGeom>
            <a:noFill/>
            <a:extLst>
              <a:ext uri="{909E8E84-426E-40DD-AFC4-6F175D3DCCD1}">
                <a14:hiddenFill xmlns:a14="http://schemas.microsoft.com/office/drawing/2010/main">
                  <a:solidFill>
                    <a:srgbClr val="FFFFFF"/>
                  </a:solidFill>
                </a14:hiddenFill>
              </a:ext>
            </a:extLst>
          </p:spPr>
        </p:pic>
        <p:pic>
          <p:nvPicPr>
            <p:cNvPr id="16" name="Graphic 15" descr="Chat bubble with solid fill">
              <a:extLst>
                <a:ext uri="{FF2B5EF4-FFF2-40B4-BE49-F238E27FC236}">
                  <a16:creationId xmlns:a16="http://schemas.microsoft.com/office/drawing/2014/main" id="{B6382532-7DA6-E092-0722-7757EA2F97D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699027" y="4060612"/>
              <a:ext cx="344329" cy="344329"/>
            </a:xfrm>
            <a:prstGeom prst="rect">
              <a:avLst/>
            </a:prstGeom>
          </p:spPr>
        </p:pic>
        <p:pic>
          <p:nvPicPr>
            <p:cNvPr id="17" name="Graphic 16" descr="Chat bubble outline">
              <a:extLst>
                <a:ext uri="{FF2B5EF4-FFF2-40B4-BE49-F238E27FC236}">
                  <a16:creationId xmlns:a16="http://schemas.microsoft.com/office/drawing/2014/main" id="{5B03011F-50F5-E665-C931-13A10072762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035357" y="4187650"/>
              <a:ext cx="317882" cy="317882"/>
            </a:xfrm>
            <a:prstGeom prst="rect">
              <a:avLst/>
            </a:prstGeom>
          </p:spPr>
        </p:pic>
        <p:pic>
          <p:nvPicPr>
            <p:cNvPr id="18" name="Graphic 17" descr="User outline">
              <a:extLst>
                <a:ext uri="{FF2B5EF4-FFF2-40B4-BE49-F238E27FC236}">
                  <a16:creationId xmlns:a16="http://schemas.microsoft.com/office/drawing/2014/main" id="{0B60CEDE-2A05-AD3C-B00F-05DCB4B1D20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476264" y="4078896"/>
              <a:ext cx="249317" cy="249317"/>
            </a:xfrm>
            <a:prstGeom prst="rect">
              <a:avLst/>
            </a:prstGeom>
          </p:spPr>
        </p:pic>
        <p:pic>
          <p:nvPicPr>
            <p:cNvPr id="19" name="Graphic 18" descr="Chat bubble with solid fill">
              <a:extLst>
                <a:ext uri="{FF2B5EF4-FFF2-40B4-BE49-F238E27FC236}">
                  <a16:creationId xmlns:a16="http://schemas.microsoft.com/office/drawing/2014/main" id="{6E8835DE-2FE9-F08D-2815-53CED4133DF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699026" y="4464677"/>
              <a:ext cx="344330" cy="344330"/>
            </a:xfrm>
            <a:prstGeom prst="rect">
              <a:avLst/>
            </a:prstGeom>
          </p:spPr>
        </p:pic>
        <p:pic>
          <p:nvPicPr>
            <p:cNvPr id="20" name="Graphic 19" descr="Chat bubble outline">
              <a:extLst>
                <a:ext uri="{FF2B5EF4-FFF2-40B4-BE49-F238E27FC236}">
                  <a16:creationId xmlns:a16="http://schemas.microsoft.com/office/drawing/2014/main" id="{684124A3-E9D5-FC26-A056-4CB2D786753B}"/>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043464" y="4554176"/>
              <a:ext cx="314568" cy="314568"/>
            </a:xfrm>
            <a:prstGeom prst="rect">
              <a:avLst/>
            </a:prstGeom>
          </p:spPr>
        </p:pic>
        <p:pic>
          <p:nvPicPr>
            <p:cNvPr id="21" name="Graphic 20" descr="User outline">
              <a:extLst>
                <a:ext uri="{FF2B5EF4-FFF2-40B4-BE49-F238E27FC236}">
                  <a16:creationId xmlns:a16="http://schemas.microsoft.com/office/drawing/2014/main" id="{74B2A126-DAEB-F227-8F9A-5ABE69A1D2B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476264" y="4475032"/>
              <a:ext cx="249317" cy="249317"/>
            </a:xfrm>
            <a:prstGeom prst="rect">
              <a:avLst/>
            </a:prstGeom>
          </p:spPr>
        </p:pic>
      </p:grpSp>
      <p:sp>
        <p:nvSpPr>
          <p:cNvPr id="27" name="Curved Up Ribbon 26">
            <a:extLst>
              <a:ext uri="{FF2B5EF4-FFF2-40B4-BE49-F238E27FC236}">
                <a16:creationId xmlns:a16="http://schemas.microsoft.com/office/drawing/2014/main" id="{8FEFCB55-E830-7585-29F5-61B8F28AEC15}"/>
              </a:ext>
            </a:extLst>
          </p:cNvPr>
          <p:cNvSpPr/>
          <p:nvPr/>
        </p:nvSpPr>
        <p:spPr>
          <a:xfrm rot="18617571">
            <a:off x="2655528" y="969911"/>
            <a:ext cx="1455031" cy="654097"/>
          </a:xfrm>
          <a:prstGeom prst="ellipseRibbon2">
            <a:avLst>
              <a:gd name="adj1" fmla="val 25000"/>
              <a:gd name="adj2" fmla="val 66514"/>
              <a:gd name="adj3" fmla="val 12500"/>
            </a:avLst>
          </a:prstGeom>
        </p:spPr>
        <p:style>
          <a:lnRef idx="1">
            <a:schemeClr val="accent4"/>
          </a:lnRef>
          <a:fillRef idx="3">
            <a:schemeClr val="accent4"/>
          </a:fillRef>
          <a:effectRef idx="2">
            <a:schemeClr val="accent4"/>
          </a:effectRef>
          <a:fontRef idx="minor">
            <a:schemeClr val="lt1"/>
          </a:fontRef>
        </p:style>
        <p:txBody>
          <a:bodyPr rtlCol="0" anchor="ctr"/>
          <a:lstStyle/>
          <a:p>
            <a:pPr algn="ctr"/>
            <a:r>
              <a:rPr lang="en-US" sz="1100" dirty="0"/>
              <a:t>More details in the paper </a:t>
            </a:r>
          </a:p>
        </p:txBody>
      </p:sp>
      <p:sp>
        <p:nvSpPr>
          <p:cNvPr id="28" name="Rectangle 27">
            <a:extLst>
              <a:ext uri="{FF2B5EF4-FFF2-40B4-BE49-F238E27FC236}">
                <a16:creationId xmlns:a16="http://schemas.microsoft.com/office/drawing/2014/main" id="{2C314E52-8644-0C18-93DA-73DA9F3A9EFC}"/>
              </a:ext>
            </a:extLst>
          </p:cNvPr>
          <p:cNvSpPr/>
          <p:nvPr/>
        </p:nvSpPr>
        <p:spPr>
          <a:xfrm>
            <a:off x="0" y="4570032"/>
            <a:ext cx="4572000" cy="646331"/>
          </a:xfrm>
          <a:prstGeom prst="rect">
            <a:avLst/>
          </a:prstGeom>
        </p:spPr>
        <p:txBody>
          <a:bodyPr>
            <a:spAutoFit/>
          </a:bodyPr>
          <a:lstStyle/>
          <a:p>
            <a:r>
              <a:rPr lang="en-US" sz="1200" dirty="0">
                <a:solidFill>
                  <a:schemeClr val="accent4"/>
                </a:solidFill>
                <a:latin typeface="Roboto" panose="020F0502020204030204" pitchFamily="34" charset="0"/>
              </a:rPr>
              <a:t>TMN:  Khot et al, ‘21</a:t>
            </a:r>
          </a:p>
          <a:p>
            <a:r>
              <a:rPr lang="en-US" sz="1200" dirty="0">
                <a:solidFill>
                  <a:schemeClr val="accent4"/>
                </a:solidFill>
                <a:latin typeface="Roboto" panose="020F0502020204030204" pitchFamily="34" charset="0"/>
              </a:rPr>
              <a:t>T5:      </a:t>
            </a:r>
            <a:r>
              <a:rPr lang="en-US" sz="1200" dirty="0" err="1">
                <a:solidFill>
                  <a:schemeClr val="accent4"/>
                </a:solidFill>
                <a:latin typeface="Roboto" panose="020F0502020204030204" pitchFamily="34" charset="0"/>
              </a:rPr>
              <a:t>Raffel</a:t>
            </a:r>
            <a:r>
              <a:rPr lang="en-US" sz="1200" dirty="0">
                <a:solidFill>
                  <a:schemeClr val="accent4"/>
                </a:solidFill>
                <a:latin typeface="Roboto" panose="020F0502020204030204" pitchFamily="34" charset="0"/>
              </a:rPr>
              <a:t> et al. ‘20</a:t>
            </a:r>
          </a:p>
          <a:p>
            <a:r>
              <a:rPr lang="en-US" sz="1200" dirty="0">
                <a:solidFill>
                  <a:schemeClr val="accent4"/>
                </a:solidFill>
                <a:latin typeface="Roboto" panose="020F0502020204030204" pitchFamily="34" charset="0"/>
              </a:rPr>
              <a:t>UQA:   Khashabi et al. ‘20</a:t>
            </a:r>
            <a:endParaRPr lang="en-US" sz="1200" dirty="0">
              <a:solidFill>
                <a:schemeClr val="accent4"/>
              </a:solidFill>
            </a:endParaRPr>
          </a:p>
        </p:txBody>
      </p:sp>
      <p:sp>
        <p:nvSpPr>
          <p:cNvPr id="10" name="Rectangle 9">
            <a:extLst>
              <a:ext uri="{FF2B5EF4-FFF2-40B4-BE49-F238E27FC236}">
                <a16:creationId xmlns:a16="http://schemas.microsoft.com/office/drawing/2014/main" id="{B8850024-3226-6B78-1C2B-64E083FECD51}"/>
              </a:ext>
            </a:extLst>
          </p:cNvPr>
          <p:cNvSpPr/>
          <p:nvPr/>
        </p:nvSpPr>
        <p:spPr>
          <a:xfrm>
            <a:off x="7824998" y="1642488"/>
            <a:ext cx="679731" cy="614414"/>
          </a:xfrm>
          <a:prstGeom prst="rect">
            <a:avLst/>
          </a:prstGeom>
          <a:noFill/>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9" name="Rectangle 28">
            <a:extLst>
              <a:ext uri="{FF2B5EF4-FFF2-40B4-BE49-F238E27FC236}">
                <a16:creationId xmlns:a16="http://schemas.microsoft.com/office/drawing/2014/main" id="{116D2B7D-40C6-FFB6-87EA-E02E34B013A8}"/>
              </a:ext>
            </a:extLst>
          </p:cNvPr>
          <p:cNvSpPr/>
          <p:nvPr/>
        </p:nvSpPr>
        <p:spPr>
          <a:xfrm>
            <a:off x="7824998" y="3478803"/>
            <a:ext cx="679731" cy="279307"/>
          </a:xfrm>
          <a:prstGeom prst="rect">
            <a:avLst/>
          </a:prstGeom>
          <a:noFill/>
          <a:ln>
            <a:solidFill>
              <a:schemeClr val="bg2"/>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30" name="Rectangle 29">
            <a:extLst>
              <a:ext uri="{FF2B5EF4-FFF2-40B4-BE49-F238E27FC236}">
                <a16:creationId xmlns:a16="http://schemas.microsoft.com/office/drawing/2014/main" id="{BAA11972-C2AC-EDA1-683B-4AF899AD824B}"/>
              </a:ext>
            </a:extLst>
          </p:cNvPr>
          <p:cNvSpPr/>
          <p:nvPr/>
        </p:nvSpPr>
        <p:spPr>
          <a:xfrm>
            <a:off x="7824998" y="2472856"/>
            <a:ext cx="679731" cy="647558"/>
          </a:xfrm>
          <a:prstGeom prst="rect">
            <a:avLst/>
          </a:prstGeom>
          <a:noFill/>
          <a:ln>
            <a:solidFill>
              <a:schemeClr val="accent3"/>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1" name="Rectangle 10">
            <a:extLst>
              <a:ext uri="{FF2B5EF4-FFF2-40B4-BE49-F238E27FC236}">
                <a16:creationId xmlns:a16="http://schemas.microsoft.com/office/drawing/2014/main" id="{207819C6-4C57-B3A1-8D68-5DFDE9543156}"/>
              </a:ext>
            </a:extLst>
          </p:cNvPr>
          <p:cNvSpPr/>
          <p:nvPr/>
        </p:nvSpPr>
        <p:spPr>
          <a:xfrm rot="16200000">
            <a:off x="3003182" y="3339763"/>
            <a:ext cx="633367" cy="32866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solidFill>
                  <a:schemeClr val="tx1"/>
                </a:solidFill>
              </a:rPr>
              <a:t>Oracle</a:t>
            </a:r>
          </a:p>
        </p:txBody>
      </p:sp>
      <p:sp>
        <p:nvSpPr>
          <p:cNvPr id="31" name="Rectangle 30">
            <a:extLst>
              <a:ext uri="{FF2B5EF4-FFF2-40B4-BE49-F238E27FC236}">
                <a16:creationId xmlns:a16="http://schemas.microsoft.com/office/drawing/2014/main" id="{56BAF85D-E68C-42C3-6BDE-B43325768078}"/>
              </a:ext>
            </a:extLst>
          </p:cNvPr>
          <p:cNvSpPr/>
          <p:nvPr/>
        </p:nvSpPr>
        <p:spPr>
          <a:xfrm rot="16200000">
            <a:off x="3003181" y="2630760"/>
            <a:ext cx="633367" cy="32866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200" dirty="0">
                <a:solidFill>
                  <a:schemeClr val="tx1"/>
                </a:solidFill>
              </a:rPr>
              <a:t>Oracle</a:t>
            </a:r>
          </a:p>
        </p:txBody>
      </p:sp>
      <p:sp>
        <p:nvSpPr>
          <p:cNvPr id="26" name="Rectangle 25">
            <a:extLst>
              <a:ext uri="{FF2B5EF4-FFF2-40B4-BE49-F238E27FC236}">
                <a16:creationId xmlns:a16="http://schemas.microsoft.com/office/drawing/2014/main" id="{FE62E6FD-7211-032F-00FD-8A91F1C67A1C}"/>
              </a:ext>
            </a:extLst>
          </p:cNvPr>
          <p:cNvSpPr/>
          <p:nvPr/>
        </p:nvSpPr>
        <p:spPr>
          <a:xfrm>
            <a:off x="3145033" y="2247380"/>
            <a:ext cx="5461967" cy="92682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E352CE7-C1C5-DD48-BD26-647996568E7C}"/>
              </a:ext>
            </a:extLst>
          </p:cNvPr>
          <p:cNvSpPr/>
          <p:nvPr/>
        </p:nvSpPr>
        <p:spPr>
          <a:xfrm>
            <a:off x="3145033" y="3176069"/>
            <a:ext cx="5536422" cy="7553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977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xit"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27" grpId="0" animBg="1"/>
      <p:bldP spid="26" grpId="0" animBg="1"/>
      <p:bldP spid="5" grpId="0" animBg="1"/>
      <p:bldP spid="5"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F41F6-A21B-EA47-9159-401819DE44EF}"/>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8968B1BB-2F19-2345-B131-F1B28B473761}"/>
              </a:ext>
            </a:extLst>
          </p:cNvPr>
          <p:cNvSpPr>
            <a:spLocks noGrp="1"/>
          </p:cNvSpPr>
          <p:nvPr>
            <p:ph type="body" idx="1"/>
          </p:nvPr>
        </p:nvSpPr>
        <p:spPr>
          <a:xfrm>
            <a:off x="616500" y="1152474"/>
            <a:ext cx="8259600" cy="3909719"/>
          </a:xfrm>
        </p:spPr>
        <p:txBody>
          <a:bodyPr/>
          <a:lstStyle/>
          <a:p>
            <a:pPr>
              <a:spcBef>
                <a:spcPts val="600"/>
              </a:spcBef>
            </a:pPr>
            <a:r>
              <a:rPr lang="en-US" sz="1600" dirty="0"/>
              <a:t>Rather than learning a new model for each task, can we learn to use existing models/agents?  </a:t>
            </a:r>
            <a:r>
              <a:rPr lang="en-US" sz="1600" dirty="0">
                <a:sym typeface="Wingdings" pitchFamily="2" charset="2"/>
              </a:rPr>
              <a:t> Proposed </a:t>
            </a:r>
            <a:r>
              <a:rPr lang="en-US" sz="1600" u="sng" dirty="0">
                <a:sym typeface="Wingdings" pitchFamily="2" charset="2"/>
              </a:rPr>
              <a:t>Learning to Talk to Agents</a:t>
            </a:r>
            <a:r>
              <a:rPr lang="en-US" sz="1600" dirty="0">
                <a:sym typeface="Wingdings" pitchFamily="2" charset="2"/>
              </a:rPr>
              <a:t> Task</a:t>
            </a:r>
            <a:r>
              <a:rPr lang="en-US" sz="1600" dirty="0"/>
              <a:t> </a:t>
            </a:r>
          </a:p>
          <a:p>
            <a:pPr>
              <a:spcBef>
                <a:spcPts val="600"/>
              </a:spcBef>
            </a:pPr>
            <a:r>
              <a:rPr lang="en-US" sz="1600" dirty="0"/>
              <a:t>How do we study this problem and develop methods for this task without other confounding factors ? </a:t>
            </a:r>
            <a:r>
              <a:rPr lang="en-US" sz="1600" dirty="0">
                <a:sym typeface="Wingdings" pitchFamily="2" charset="2"/>
              </a:rPr>
              <a:t> Proposed</a:t>
            </a:r>
            <a:r>
              <a:rPr lang="en-US" sz="1600" b="1" dirty="0">
                <a:sym typeface="Wingdings" pitchFamily="2" charset="2"/>
              </a:rPr>
              <a:t> </a:t>
            </a:r>
            <a:r>
              <a:rPr lang="en-US" sz="1600" b="1" dirty="0" err="1">
                <a:sym typeface="Wingdings" pitchFamily="2" charset="2"/>
              </a:rPr>
              <a:t>CommaQA</a:t>
            </a:r>
            <a:r>
              <a:rPr lang="en-US" sz="1600" dirty="0">
                <a:sym typeface="Wingdings" pitchFamily="2" charset="2"/>
              </a:rPr>
              <a:t> Dataset</a:t>
            </a:r>
          </a:p>
          <a:p>
            <a:pPr>
              <a:spcBef>
                <a:spcPts val="600"/>
              </a:spcBef>
            </a:pPr>
            <a:r>
              <a:rPr lang="en-US" sz="1600" dirty="0">
                <a:sym typeface="Wingdings" pitchFamily="2" charset="2"/>
              </a:rPr>
              <a:t>Future Research Directions:</a:t>
            </a:r>
          </a:p>
          <a:p>
            <a:pPr lvl="1">
              <a:spcBef>
                <a:spcPts val="600"/>
              </a:spcBef>
            </a:pPr>
            <a:r>
              <a:rPr lang="en-US" dirty="0">
                <a:sym typeface="Wingdings" pitchFamily="2" charset="2"/>
              </a:rPr>
              <a:t>Use semantics of the question in the search</a:t>
            </a:r>
          </a:p>
          <a:p>
            <a:pPr lvl="1">
              <a:spcBef>
                <a:spcPts val="600"/>
              </a:spcBef>
            </a:pPr>
            <a:r>
              <a:rPr lang="en-US" dirty="0">
                <a:sym typeface="Wingdings" pitchFamily="2" charset="2"/>
              </a:rPr>
              <a:t>Reward-based approaches </a:t>
            </a:r>
          </a:p>
          <a:p>
            <a:pPr marL="596900" lvl="1" indent="0">
              <a:spcBef>
                <a:spcPts val="600"/>
              </a:spcBef>
              <a:buNone/>
            </a:pPr>
            <a:endParaRPr lang="en-US" dirty="0">
              <a:sym typeface="Wingdings" pitchFamily="2" charset="2"/>
            </a:endParaRPr>
          </a:p>
          <a:p>
            <a:pPr marL="114300" indent="0">
              <a:buNone/>
            </a:pPr>
            <a:r>
              <a:rPr lang="en-US" dirty="0">
                <a:sym typeface="Wingdings" pitchFamily="2" charset="2"/>
              </a:rPr>
              <a:t>		Please come to our poster for more details! </a:t>
            </a:r>
          </a:p>
          <a:p>
            <a:pPr marL="114300" indent="0">
              <a:buNone/>
            </a:pPr>
            <a:endParaRPr lang="en-US" sz="1600" b="1" dirty="0">
              <a:solidFill>
                <a:schemeClr val="bg2"/>
              </a:solidFill>
              <a:sym typeface="Wingdings" pitchFamily="2" charset="2"/>
            </a:endParaRPr>
          </a:p>
          <a:p>
            <a:pPr marL="114300" indent="0" algn="ctr">
              <a:buNone/>
            </a:pPr>
            <a:r>
              <a:rPr lang="en-US" sz="1600" b="1" dirty="0">
                <a:solidFill>
                  <a:schemeClr val="bg2"/>
                </a:solidFill>
                <a:sym typeface="Wingdings" pitchFamily="2" charset="2"/>
              </a:rPr>
              <a:t>Code/Data/Paper:    </a:t>
            </a:r>
            <a:r>
              <a:rPr lang="en-US" sz="1600" i="1" dirty="0">
                <a:solidFill>
                  <a:schemeClr val="bg2"/>
                </a:solidFill>
                <a:sym typeface="Wingdings" pitchFamily="2" charset="2"/>
              </a:rPr>
              <a:t>https://</a:t>
            </a:r>
            <a:r>
              <a:rPr lang="en-US" sz="1600" i="1" dirty="0" err="1">
                <a:solidFill>
                  <a:schemeClr val="bg2"/>
                </a:solidFill>
                <a:sym typeface="Wingdings" pitchFamily="2" charset="2"/>
              </a:rPr>
              <a:t>github.com</a:t>
            </a:r>
            <a:r>
              <a:rPr lang="en-US" sz="1600" i="1" dirty="0">
                <a:solidFill>
                  <a:schemeClr val="bg2"/>
                </a:solidFill>
                <a:sym typeface="Wingdings" pitchFamily="2" charset="2"/>
              </a:rPr>
              <a:t>/</a:t>
            </a:r>
            <a:r>
              <a:rPr lang="en-US" sz="1600" i="1" dirty="0" err="1">
                <a:solidFill>
                  <a:schemeClr val="bg2"/>
                </a:solidFill>
                <a:sym typeface="Wingdings" pitchFamily="2" charset="2"/>
              </a:rPr>
              <a:t>allenai</a:t>
            </a:r>
            <a:r>
              <a:rPr lang="en-US" sz="1600" i="1" dirty="0">
                <a:solidFill>
                  <a:schemeClr val="bg2"/>
                </a:solidFill>
                <a:sym typeface="Wingdings" pitchFamily="2" charset="2"/>
              </a:rPr>
              <a:t>/</a:t>
            </a:r>
            <a:r>
              <a:rPr lang="en-US" sz="1600" i="1" dirty="0" err="1">
                <a:solidFill>
                  <a:schemeClr val="bg2"/>
                </a:solidFill>
                <a:sym typeface="Wingdings" pitchFamily="2" charset="2"/>
              </a:rPr>
              <a:t>CommaQA</a:t>
            </a:r>
            <a:endParaRPr lang="en-US" sz="1600" i="1" dirty="0">
              <a:solidFill>
                <a:schemeClr val="bg2"/>
              </a:solidFill>
              <a:sym typeface="Wingdings" pitchFamily="2" charset="2"/>
            </a:endParaRPr>
          </a:p>
          <a:p>
            <a:pPr marL="114300" indent="0" algn="ctr">
              <a:buNone/>
            </a:pPr>
            <a:r>
              <a:rPr lang="en-US" sz="1600" b="1" dirty="0">
                <a:solidFill>
                  <a:schemeClr val="bg2"/>
                </a:solidFill>
                <a:sym typeface="Wingdings" pitchFamily="2" charset="2"/>
              </a:rPr>
              <a:t>Questions? Email us:  </a:t>
            </a:r>
            <a:r>
              <a:rPr lang="en-US" sz="1600" i="1" dirty="0">
                <a:solidFill>
                  <a:schemeClr val="bg2"/>
                </a:solidFill>
                <a:sym typeface="Wingdings" pitchFamily="2" charset="2"/>
              </a:rPr>
              <a:t>{</a:t>
            </a:r>
            <a:r>
              <a:rPr lang="en-US" sz="1600" i="1" dirty="0" err="1">
                <a:solidFill>
                  <a:schemeClr val="bg2"/>
                </a:solidFill>
                <a:sym typeface="Wingdings" pitchFamily="2" charset="2"/>
              </a:rPr>
              <a:t>tushark,kyler,danielk,ashishs</a:t>
            </a:r>
            <a:r>
              <a:rPr lang="en-US" sz="1600" i="1" dirty="0">
                <a:solidFill>
                  <a:schemeClr val="bg2"/>
                </a:solidFill>
                <a:sym typeface="Wingdings" pitchFamily="2" charset="2"/>
              </a:rPr>
              <a:t>}@</a:t>
            </a:r>
            <a:r>
              <a:rPr lang="en-US" sz="1600" i="1" dirty="0" err="1">
                <a:solidFill>
                  <a:schemeClr val="bg2"/>
                </a:solidFill>
                <a:sym typeface="Wingdings" pitchFamily="2" charset="2"/>
              </a:rPr>
              <a:t>allenai.org</a:t>
            </a:r>
            <a:endParaRPr lang="en-US" sz="1600" i="1" dirty="0">
              <a:solidFill>
                <a:schemeClr val="bg2"/>
              </a:solidFill>
              <a:sym typeface="Wingdings" pitchFamily="2" charset="2"/>
            </a:endParaRPr>
          </a:p>
        </p:txBody>
      </p:sp>
      <p:sp>
        <p:nvSpPr>
          <p:cNvPr id="5" name="Slide Number Placeholder 4">
            <a:extLst>
              <a:ext uri="{FF2B5EF4-FFF2-40B4-BE49-F238E27FC236}">
                <a16:creationId xmlns:a16="http://schemas.microsoft.com/office/drawing/2014/main" id="{6643C278-8723-3547-918F-2095BAF3BE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4100872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AI2 Dark Theme">
  <a:themeElements>
    <a:clrScheme name="Simple Light">
      <a:dk1>
        <a:srgbClr val="303845"/>
      </a:dk1>
      <a:lt1>
        <a:srgbClr val="FFFFFF"/>
      </a:lt1>
      <a:dk2>
        <a:srgbClr val="1A4595"/>
      </a:dk2>
      <a:lt2>
        <a:srgbClr val="E8ECF2"/>
      </a:lt2>
      <a:accent1>
        <a:srgbClr val="255ED3"/>
      </a:accent1>
      <a:accent2>
        <a:srgbClr val="00D5FF"/>
      </a:accent2>
      <a:accent3>
        <a:srgbClr val="8C96A3"/>
      </a:accent3>
      <a:accent4>
        <a:srgbClr val="8879DE"/>
      </a:accent4>
      <a:accent5>
        <a:srgbClr val="FFBB00"/>
      </a:accent5>
      <a:accent6>
        <a:srgbClr val="99EEFF"/>
      </a:accent6>
      <a:hlink>
        <a:srgbClr val="255ED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25245</TotalTime>
  <Words>3020</Words>
  <Application>Microsoft Macintosh PowerPoint</Application>
  <PresentationFormat>On-screen Show (16:9)</PresentationFormat>
  <Paragraphs>290</Paragraphs>
  <Slides>15</Slides>
  <Notes>12</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Courier New</vt:lpstr>
      <vt:lpstr>Lato</vt:lpstr>
      <vt:lpstr>Roboto</vt:lpstr>
      <vt:lpstr>Corbel</vt:lpstr>
      <vt:lpstr>Arial</vt:lpstr>
      <vt:lpstr>AI2 Dark Theme</vt:lpstr>
      <vt:lpstr>PowerPoint Presentation</vt:lpstr>
      <vt:lpstr>Motivation: Solving Tasks by Talking to Agents</vt:lpstr>
      <vt:lpstr>Paper Summary</vt:lpstr>
      <vt:lpstr>Learning to Talk to Agents: Example Task</vt:lpstr>
      <vt:lpstr>Learning to Talk to Agents: Task Definition</vt:lpstr>
      <vt:lpstr>CommaQA Dataset: Communicating with Agents for QA</vt:lpstr>
      <vt:lpstr>CommaQA Dataset: Key Properties</vt:lpstr>
      <vt:lpstr>Results</vt:lpstr>
      <vt:lpstr>Conclusion</vt:lpstr>
      <vt:lpstr>UNUSED SLIDES</vt:lpstr>
      <vt:lpstr>CommaQA: Communicating with Agents for QA</vt:lpstr>
      <vt:lpstr>Learning to Communicate with Agents</vt:lpstr>
      <vt:lpstr>PowerPoint Presentation</vt:lpstr>
      <vt:lpstr>Motivation: Solve Tasks by using Agents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Tushar Khot</cp:lastModifiedBy>
  <cp:revision>130</cp:revision>
  <dcterms:modified xsi:type="dcterms:W3CDTF">2022-04-21T07:00:17Z</dcterms:modified>
</cp:coreProperties>
</file>