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8" r:id="rId2"/>
    <p:sldId id="1513" r:id="rId3"/>
    <p:sldId id="1519" r:id="rId4"/>
    <p:sldId id="1520" r:id="rId5"/>
    <p:sldId id="1521" r:id="rId6"/>
    <p:sldId id="1523" r:id="rId7"/>
    <p:sldId id="1522" r:id="rId8"/>
    <p:sldId id="1538" r:id="rId9"/>
    <p:sldId id="1517" r:id="rId10"/>
    <p:sldId id="1537" r:id="rId11"/>
    <p:sldId id="1526" r:id="rId12"/>
    <p:sldId id="1529" r:id="rId13"/>
    <p:sldId id="1533" r:id="rId14"/>
    <p:sldId id="1518" r:id="rId15"/>
    <p:sldId id="1534" r:id="rId16"/>
    <p:sldId id="1531" r:id="rId17"/>
    <p:sldId id="1535" r:id="rId18"/>
    <p:sldId id="1536" r:id="rId19"/>
    <p:sldId id="1530" r:id="rId20"/>
    <p:sldId id="1516" r:id="rId21"/>
    <p:sldId id="1515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00FF"/>
    <a:srgbClr val="FF00E7"/>
    <a:srgbClr val="FF0000"/>
    <a:srgbClr val="5C953F"/>
    <a:srgbClr val="FFC9C6"/>
    <a:srgbClr val="FF0A00"/>
    <a:srgbClr val="E8A6A8"/>
    <a:srgbClr val="009545"/>
    <a:srgbClr val="57595C"/>
    <a:srgbClr val="28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6"/>
    <p:restoredTop sz="77453"/>
  </p:normalViewPr>
  <p:slideViewPr>
    <p:cSldViewPr snapToGrid="0" snapToObjects="1">
      <p:cViewPr>
        <p:scale>
          <a:sx n="147" d="100"/>
          <a:sy n="147" d="100"/>
        </p:scale>
        <p:origin x="680" y="352"/>
      </p:cViewPr>
      <p:guideLst/>
    </p:cSldViewPr>
  </p:slideViewPr>
  <p:outlineViewPr>
    <p:cViewPr>
      <p:scale>
        <a:sx n="33" d="100"/>
        <a:sy n="33" d="100"/>
      </p:scale>
      <p:origin x="0" y="-93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4B6E-97D4-384E-8346-04988064FF86}" type="datetimeFigureOut">
              <a:rPr lang="en-US" smtClean="0"/>
              <a:t>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EFFCD-2707-464E-8668-7D1BDDA9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7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7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38F2-796D-4542-A64A-55FC71FAA1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7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14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7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the intuitions behind and empirical support for the Waywardness hypothesis, faithful discrete interpretations of continuous prompts via common discrete projections (like nearest-neighbor projection) are unlikely to be robust, based on current approaches.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Whether there is a better way of interpreting continuous prompts with human language is an open question.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Future work may investigate more on this topic in order to improve the interpretability of prompt-based language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69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is not difficult to imagine a future where proprietary model development is driven by fine-tuned continuous prompts.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such a world, not addressing the challenges involved in discrete interpretation of continuous prompts can lead to harmful (and potentially, adversarial) consequences.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Consider the following scenario: a model designer comes up with a continuous prompt tha0t solve a target task (e.g., ranking resumes according to each applicant’s qualifications and merits).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Whether intentionally or not, such prompts may maliciously target, for example, a minority group.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assure their customers, the model designer makes a prompt that expresses a benign definition for the task, which does not reveal the true nature of the egregious behavior.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customers might even evaluate the prompt on a few instances but not notice this harmful behavior, e.g., when it effects a minority group not in the evaluation set.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a way, the benign discrete projections may provide a false sense of 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82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optimize for human-readable prompts?  …. </a:t>
            </a:r>
          </a:p>
          <a:p>
            <a:endParaRPr lang="en-US" dirty="0"/>
          </a:p>
          <a:p>
            <a:r>
              <a:rPr lang="en-US" dirty="0"/>
              <a:t>We hypothesize that Waywardness poses a challenge toward this goal.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3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Prompt Waywardness poses a challenge for future progress on the algorithmic discovery of human readable prompts that are faithful to the task they solve. </a:t>
            </a:r>
          </a:p>
          <a:p>
            <a:r>
              <a:rPr lang="en-US" dirty="0"/>
              <a:t>We hope the observations made in this work motivate architectural innovations that overcome such challenges and guide future steps in the prompting literature.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8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release of GPT has sparked lots of excitement about the emergent ability of LMs in following language statements. 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pose all sorts of language prompt to the model and it generally can give a reasonable response ... 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2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can even solve tasks this way: ....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5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key nice attribute of discrete prompts is their "human readability”, meaning that just by virtue of reading a given prompt I can expect the sort of outcome GPT is going to generate. So that’s nice!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the challenge here? We don't have algorithmic ways of finding discrete prompts yet.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01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parallel, there has been a line of work on continuous prompts that have shown their effectiveness for a variety of generation problems. 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am defining continuous prompts to be a soft vector appended to the embedding of an input text to make it generate a desired outcome. 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we can find continuous prompts that effectively solve a given task.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we don’t know whether they are interpretable or not. Despite these successes, the resulting continuous prompts are not easy to interpret (Shin et al., 2020). 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 a question here is whether there is a correspondence between discrete and continuous prompts. 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particular, we investigate whether it is possible to come up with meaningful discrete (textual) interpretations of continuous prompts, especially ones that provide a faithful explanation of the prompt’s behavior?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8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parallel, there is a line of work on continuous prompts that have shown their effectiveness for a variety of generation problems. 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I am defining continuous prompts to be a soft vector appended to the embedding of an input text to make it generate a desired outcome. </a:t>
            </a: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we can find continuous prompts that effectively solve a given task.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we don’t know whether they are interpretable or not. Despite these successes, the resulting continuous prompts are not easy to interpret (Shin et al., 2020). </a:t>
            </a:r>
            <a:endParaRPr lang="en-US" b="0" dirty="0">
              <a:effectLst/>
            </a:endParaRPr>
          </a:p>
          <a:p>
            <a:br>
              <a:rPr lang="en-US" dirty="0"/>
            </a:b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Naturally a question here is whether there is a correspondence between discrete and continuous prompts. 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particular, we investigate whether it is possible to come up with meaningful discrete (textual) interpretations of continuous prompts, especially ones that provide a faithful explanation of the prompt’s behavior.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practice, we show that one can find continuous prompts that perform a desired task while, at the same time, project to any given target text.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a continuous prompt that effectively solves the sentiment classification task in Fig.1, when projected onto discrete space, might appear as the definition of a different task (“flip the sentiment”).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 Projection: nearest-neighbor discrete (language) representation </a:t>
            </a:r>
            <a:endParaRPr lang="en-US" b="0" dirty="0">
              <a:effectLst/>
            </a:endParaRPr>
          </a:p>
          <a:p>
            <a:endParaRPr lang="en-US" dirty="0"/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call this "waywardness" hypothesis:  which states that one can find “accurate” continuous prompts such that they can be projected to any arbitrary text (such as the definition of a different task or even an irrelevant statement. 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a formal definition check the paper (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 </a:t>
            </a: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suggests a disconnect between the outcome of continuous prompts and their discrete interpretations. 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="0" dirty="0">
                <a:effectLst/>
              </a:rPr>
              <a:t>For the rest of the slides,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EFFCD-2707-464E-8668-7D1BDDA98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7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438F2-796D-4542-A64A-55FC71FAA1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9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2A4547-9516-B840-B0FA-017A16448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2032000"/>
            <a:ext cx="4010025" cy="190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4389120"/>
            <a:ext cx="9144000" cy="151790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Master Title Here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84AEFA95-B778-5C49-A6CC-3F75A488B0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b="39491"/>
          <a:stretch>
            <a:fillRect/>
          </a:stretch>
        </p:blipFill>
        <p:spPr bwMode="auto">
          <a:xfrm rot="5400000">
            <a:off x="-2291556" y="2291556"/>
            <a:ext cx="60594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42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5B874F-B7D2-B047-8177-49C1A9D4C66D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734A7957-AF96-5247-A6A8-A19D59CF2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63" y="6296025"/>
            <a:ext cx="768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5F090DB0-7C99-D94C-984C-284A77EA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358775"/>
            <a:ext cx="5065713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286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bg1"/>
                </a:solidFill>
              </a:rPr>
              <a:t>Click to edit Master text styles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bg1"/>
                </a:solidFill>
              </a:rPr>
              <a:t>Click to edit Master text styles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1297813"/>
            <a:ext cx="4392168" cy="2396363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3"/>
          </p:nvPr>
        </p:nvSpPr>
        <p:spPr>
          <a:xfrm>
            <a:off x="838200" y="3757359"/>
            <a:ext cx="439216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C222359-E0EE-A949-B052-632455D7C92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4BB7950-5AED-6946-A62A-FD8855BD58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FABB9E-35A8-E64A-8574-61210ACE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63" y="6296025"/>
            <a:ext cx="768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AB23-1E2B-1144-9E8E-3F976E750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075CB-1BFE-3F44-BFAD-0F90D2C8F8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F0FBE7-864E-BD4F-A721-BCBC29C58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36" y="457200"/>
            <a:ext cx="3364223" cy="16002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094E2E14-31DD-D14C-BC0D-24DDBD120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48254" y="0"/>
            <a:ext cx="804374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9A56C16-D42F-FF48-BF85-3FAA3F73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436" y="2167128"/>
            <a:ext cx="3364223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063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- Alternate">
    <p:bg>
      <p:bgPr>
        <a:solidFill>
          <a:srgbClr val="99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8F01C69-3B81-C448-A576-B360FB4D2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DDB1-8CD0-3E48-B0E1-96D6E3B62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370535F-97B6-9A41-ABF5-4F1CB4079F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B5DFDE-CE60-5540-9DA7-8E1F14A3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38" y="468352"/>
            <a:ext cx="3364222" cy="16002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7EA61211-D1FC-2A44-BDF8-3687E7CD0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48254" y="0"/>
            <a:ext cx="804374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A4B03B8-2568-E845-A8E4-9E022319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438" y="2178280"/>
            <a:ext cx="3364222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0793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A7AE52-2AD5-C54D-B47F-043A9B4C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39" y="457200"/>
            <a:ext cx="3364220" cy="1600200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4BC29FD-3082-DE48-8F00-DD387F6A0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48254" y="0"/>
            <a:ext cx="8043746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579FEC1-E602-7C44-9981-34B032301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439" y="2137410"/>
            <a:ext cx="336422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64CA0DA-0BA1-9442-9EF8-23DF5F7C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EDBC-7C1C-0545-AC24-35CA91AF89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  <a:effectLst>
            <a:outerShdw blurRad="50800" dist="12700" dir="2700000" algn="tl" rotWithShape="0">
              <a:prstClr val="black">
                <a:alpha val="77000"/>
              </a:prstClr>
            </a:outerShdw>
          </a:effectLst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9E005EF-8BE2-7C48-BB7A-8310637E7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46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C46F604-7E05-0844-B0D1-E8380BBC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3275ED-299F-E647-976F-327AEAC4B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CA354B-78B0-2B40-B18D-76FF0D29A3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37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FABB9E-35A8-E64A-8574-61210ACE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63" y="6296025"/>
            <a:ext cx="768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3AB23-1E2B-1144-9E8E-3F976E750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3B075CB-1BFE-3F44-BFAD-0F90D2C8F8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E48334-0727-5645-9F0E-315BB10E1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8865"/>
            <a:ext cx="10515600" cy="2288865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E83646-BAE3-884A-B6B1-C14C300A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115" y="4813775"/>
            <a:ext cx="10929769" cy="1482250"/>
          </a:xfrm>
        </p:spPr>
        <p:txBody>
          <a:bodyPr>
            <a:normAutofit/>
          </a:bodyPr>
          <a:lstStyle>
            <a:lvl1pPr marL="0" indent="0" algn="ctr">
              <a:buNone/>
              <a:defRPr sz="2200" b="0">
                <a:solidFill>
                  <a:schemeClr val="bg1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7066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86352BB-EEE8-EA48-A96B-3C064F83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083EC3A-EB3E-7345-B46A-27ACBD087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6B2A9-E175-7F40-B993-EC9D598FC2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B19BE-D489-B545-8B09-E36213AE6617}"/>
              </a:ext>
            </a:extLst>
          </p:cNvPr>
          <p:cNvSpPr/>
          <p:nvPr userDrawn="1"/>
        </p:nvSpPr>
        <p:spPr>
          <a:xfrm>
            <a:off x="0" y="735980"/>
            <a:ext cx="12192000" cy="26930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A8ACAB-4798-2148-B6FB-DF61A847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110"/>
            <a:ext cx="10515600" cy="2288865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D1FE82-8E3B-0A46-AD93-005C43A09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115" y="4248165"/>
            <a:ext cx="10929769" cy="1482250"/>
          </a:xfrm>
        </p:spPr>
        <p:txBody>
          <a:bodyPr>
            <a:normAutofit/>
          </a:bodyPr>
          <a:lstStyle>
            <a:lvl1pPr marL="0" indent="0" algn="ctr">
              <a:buNone/>
              <a:defRPr sz="2100" b="0">
                <a:solidFill>
                  <a:srgbClr val="57595C"/>
                </a:solidFill>
                <a:latin typeface="Corbel" panose="020B0503020204020204" pitchFamily="34" charset="0"/>
                <a:ea typeface="Corbel" panose="020B0503020204020204" pitchFamily="34" charset="0"/>
                <a:cs typeface="Corbel" panose="020B05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81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86352BB-EEE8-EA48-A96B-3C064F83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083EC3A-EB3E-7345-B46A-27ACBD087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6B2A9-E175-7F40-B993-EC9D598FC2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94F01B-B209-594F-BAFD-824E7CC2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8865"/>
            <a:ext cx="10515600" cy="2288865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726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86352BB-EEE8-EA48-A96B-3C064F83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083EC3A-EB3E-7345-B46A-27ACBD087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6B2A9-E175-7F40-B993-EC9D598FC2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65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12746" y="5747454"/>
            <a:ext cx="838200" cy="1027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C74FF6-860F-4E4F-BF31-A61FB6CB61EE}"/>
              </a:ext>
            </a:extLst>
          </p:cNvPr>
          <p:cNvSpPr/>
          <p:nvPr/>
        </p:nvSpPr>
        <p:spPr>
          <a:xfrm>
            <a:off x="1490663" y="4287838"/>
            <a:ext cx="9317037" cy="1106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90472" y="4437406"/>
            <a:ext cx="9211056" cy="87525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Slide Master Title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13851-9316-134E-B32D-A2DA40F0007B}"/>
              </a:ext>
            </a:extLst>
          </p:cNvPr>
          <p:cNvSpPr/>
          <p:nvPr userDrawn="1"/>
        </p:nvSpPr>
        <p:spPr>
          <a:xfrm>
            <a:off x="3794759" y="1976312"/>
            <a:ext cx="4526281" cy="2312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5C2AFD-8722-EE4C-A29A-3816759D4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49341" y="2118448"/>
            <a:ext cx="4017922" cy="191655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BB7D9B0-9ECB-2C41-A2DD-73F0D947A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b="39491"/>
          <a:stretch>
            <a:fillRect/>
          </a:stretch>
        </p:blipFill>
        <p:spPr bwMode="auto">
          <a:xfrm rot="5400000">
            <a:off x="-2291556" y="2291556"/>
            <a:ext cx="60594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31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4BDA69A-5399-2547-81AD-AE501BE0C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7607AE-83DF-F946-B923-6E5DDEF8E218}"/>
              </a:ext>
            </a:extLst>
          </p:cNvPr>
          <p:cNvSpPr/>
          <p:nvPr/>
        </p:nvSpPr>
        <p:spPr>
          <a:xfrm>
            <a:off x="0" y="0"/>
            <a:ext cx="1038225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4CDB412-8279-7349-AC4C-DB4CCAF6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b="39491"/>
          <a:stretch>
            <a:fillRect/>
          </a:stretch>
        </p:blipFill>
        <p:spPr bwMode="auto">
          <a:xfrm rot="5400000">
            <a:off x="-2291556" y="2291556"/>
            <a:ext cx="60594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298" y="2196548"/>
            <a:ext cx="9152752" cy="1909762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15298" y="4198386"/>
            <a:ext cx="9152752" cy="8340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something extra to this if you like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F6E290-EB7E-CD4C-9502-A405A7AF8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D0C9B-67E4-EE4D-9F86-A8A2C273B7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- Alternat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561681-AC63-AC42-ADF8-79260A48FC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b="39491"/>
          <a:stretch>
            <a:fillRect/>
          </a:stretch>
        </p:blipFill>
        <p:spPr bwMode="auto">
          <a:xfrm rot="5400000">
            <a:off x="-2291556" y="2291556"/>
            <a:ext cx="60594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3D0A600-4D8D-4849-B225-7C8538BFD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8" b="17615"/>
          <a:stretch>
            <a:fillRect/>
          </a:stretch>
        </p:blipFill>
        <p:spPr bwMode="auto">
          <a:xfrm>
            <a:off x="5894388" y="2752725"/>
            <a:ext cx="6297612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2EA8B4B-F88A-1E4B-AC89-AC59FACC6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463" y="6296025"/>
            <a:ext cx="7683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7202" y="1600200"/>
            <a:ext cx="8851557" cy="1909762"/>
          </a:xfrm>
          <a:prstGeom prst="rect">
            <a:avLst/>
          </a:prstGeo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202" y="3602038"/>
            <a:ext cx="8851557" cy="8340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2BCE8ED-89E2-F540-8F9A-B399E638C6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 smtClean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>
              <a:defRPr/>
            </a:pPr>
            <a:fld id="{05372BE0-BC18-2948-AA51-3CC7323BE5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 - Alternate Light">
    <p:bg>
      <p:bgPr>
        <a:solidFill>
          <a:srgbClr val="99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5B0AD27-F477-F947-B798-A3429142A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99B4229-A520-8548-AA52-F638A13CF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t="2" b="49232"/>
          <a:stretch>
            <a:fillRect/>
          </a:stretch>
        </p:blipFill>
        <p:spPr bwMode="auto">
          <a:xfrm rot="5400000">
            <a:off x="-2410619" y="2410619"/>
            <a:ext cx="6059488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1912" y="1683321"/>
            <a:ext cx="9765538" cy="2293938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1912" y="4004247"/>
            <a:ext cx="976553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FC9F1-74D8-C94F-945D-44514401E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D929C90-1AB1-0149-B55A-AC988D491C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6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0E02EF-ECEF-6546-AC8B-3D9B46C65A2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pic>
        <p:nvPicPr>
          <p:cNvPr id="5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C819F05-A83F-3643-B040-D237D3084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id="{FECD17EB-6099-FA49-8A8C-B3C478B1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6" r="53200"/>
          <a:stretch>
            <a:fillRect/>
          </a:stretch>
        </p:blipFill>
        <p:spPr bwMode="auto">
          <a:xfrm>
            <a:off x="9069388" y="0"/>
            <a:ext cx="3117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C743DF-CE2F-EA42-A107-42B46EB37B37}"/>
              </a:ext>
            </a:extLst>
          </p:cNvPr>
          <p:cNvSpPr/>
          <p:nvPr/>
        </p:nvSpPr>
        <p:spPr>
          <a:xfrm>
            <a:off x="655638" y="290513"/>
            <a:ext cx="85725" cy="8715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0984"/>
            <a:ext cx="10515600" cy="9604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397578C-3AF1-214B-8745-EB0DF06394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1240C-47AF-2F4D-83B3-CC3EDF50F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3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861E2B0-E417-3449-9BD2-8EDF99E6E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480E8D-B466-C743-B6B4-A928EAFC4BE4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D8D996C0-D6E0-D44C-B017-797FE75F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6" r="53200"/>
          <a:stretch>
            <a:fillRect/>
          </a:stretch>
        </p:blipFill>
        <p:spPr bwMode="auto">
          <a:xfrm>
            <a:off x="9069388" y="0"/>
            <a:ext cx="3117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4184CC-91A6-624F-9A8B-C2AA443015F0}"/>
              </a:ext>
            </a:extLst>
          </p:cNvPr>
          <p:cNvSpPr/>
          <p:nvPr/>
        </p:nvSpPr>
        <p:spPr>
          <a:xfrm>
            <a:off x="655638" y="290513"/>
            <a:ext cx="85725" cy="8715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290984"/>
            <a:ext cx="10515600" cy="9604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77F978D-5363-FC43-A6C2-7EA5DF39F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A02B2-7C1B-3745-B04D-2D251A8ED9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8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089BD9A-FFD6-8E45-962D-88FE091FD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8050" y="6296025"/>
            <a:ext cx="7667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86F970-AFAF-D545-8BD5-845C66F5C19C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8E84515-8741-CD43-9D01-F8671983E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56" r="53200"/>
          <a:stretch>
            <a:fillRect/>
          </a:stretch>
        </p:blipFill>
        <p:spPr bwMode="auto">
          <a:xfrm>
            <a:off x="9069388" y="0"/>
            <a:ext cx="3117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C545D3-CCAF-0F42-BDA5-8FE3FE81E583}"/>
              </a:ext>
            </a:extLst>
          </p:cNvPr>
          <p:cNvSpPr/>
          <p:nvPr/>
        </p:nvSpPr>
        <p:spPr>
          <a:xfrm>
            <a:off x="655638" y="290513"/>
            <a:ext cx="85725" cy="87153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accent1"/>
                </a:solidFill>
              </a:rPr>
              <a:t> 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90984"/>
            <a:ext cx="10515600" cy="960438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F302A-7F43-3043-9DEB-52C78F693E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66388" y="6296025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36792-7E9C-9442-95C1-E9985CE4D3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71D0-9651-9B4A-80EA-21715A86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5903" y="6296716"/>
            <a:ext cx="530087" cy="365125"/>
          </a:xfrm>
          <a:prstGeom prst="rect">
            <a:avLst/>
          </a:prstGeom>
        </p:spPr>
        <p:txBody>
          <a:bodyPr/>
          <a:lstStyle/>
          <a:p>
            <a:fld id="{C97FC88E-866D-894C-A5F4-69E219FEB64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31EA3ED-6BC0-5D48-B8B9-7BFC690DC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68730" y="6296714"/>
            <a:ext cx="765461" cy="365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CA1D8C-29BD-E64C-B7CB-25F1E109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0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A3AE55B-C10E-6E47-8794-001829270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CF84D15-F03F-D54A-9E48-12212D4D4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563D-C0A6-CD4E-A739-F924D1FC0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BE22DD-494E-1849-B805-BC38FDC97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7" r:id="rId8"/>
    <p:sldLayoutId id="2147483707" r:id="rId9"/>
    <p:sldLayoutId id="2147483699" r:id="rId10"/>
    <p:sldLayoutId id="2147483702" r:id="rId11"/>
    <p:sldLayoutId id="2147483703" r:id="rId12"/>
    <p:sldLayoutId id="2147483701" r:id="rId13"/>
    <p:sldLayoutId id="2147483704" r:id="rId14"/>
    <p:sldLayoutId id="2147483708" r:id="rId15"/>
    <p:sldLayoutId id="2147483710" r:id="rId16"/>
    <p:sldLayoutId id="2147483706" r:id="rId17"/>
    <p:sldLayoutId id="2147483712" r:id="rId18"/>
    <p:sldLayoutId id="2147483711" r:id="rId19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CC58-4645-A448-8A30-C8E0609AF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975" y="2196548"/>
            <a:ext cx="9984260" cy="1909762"/>
          </a:xfrm>
        </p:spPr>
        <p:txBody>
          <a:bodyPr/>
          <a:lstStyle/>
          <a:p>
            <a:r>
              <a:rPr lang="en-US" dirty="0"/>
              <a:t>Prompt Waywardness: </a:t>
            </a:r>
            <a:br>
              <a:rPr lang="en-US" sz="4800" b="0" dirty="0"/>
            </a:br>
            <a:r>
              <a:rPr lang="en-US" sz="3600" dirty="0"/>
              <a:t>Curious Case of</a:t>
            </a:r>
            <a:br>
              <a:rPr lang="en-US" sz="3600" dirty="0"/>
            </a:br>
            <a:r>
              <a:rPr lang="en-US" sz="3600" dirty="0"/>
              <a:t>Discretized Interpretation of Continuous Prompts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B8135-824C-134E-AD47-DC9D63351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298" y="4379162"/>
            <a:ext cx="8872308" cy="834038"/>
          </a:xfrm>
        </p:spPr>
        <p:txBody>
          <a:bodyPr/>
          <a:lstStyle/>
          <a:p>
            <a:r>
              <a:rPr lang="en-US" sz="2000" dirty="0"/>
              <a:t>Joint work w/ Shane </a:t>
            </a:r>
            <a:r>
              <a:rPr lang="en-US" sz="2000" dirty="0" err="1"/>
              <a:t>Lyu</a:t>
            </a:r>
            <a:r>
              <a:rPr lang="en-US" sz="2000" dirty="0"/>
              <a:t>, </a:t>
            </a:r>
            <a:r>
              <a:rPr lang="en-US" sz="2000" dirty="0" err="1"/>
              <a:t>Sewon</a:t>
            </a:r>
            <a:r>
              <a:rPr lang="en-US" sz="2000" dirty="0"/>
              <a:t> Min, </a:t>
            </a:r>
            <a:r>
              <a:rPr lang="en-US" sz="2000" dirty="0" err="1"/>
              <a:t>Lianhui</a:t>
            </a:r>
            <a:r>
              <a:rPr lang="en-US" sz="2000" dirty="0"/>
              <a:t> Qin, Kyle Richardson, Sameer Singh, </a:t>
            </a:r>
            <a:br>
              <a:rPr lang="en-US" sz="2000" dirty="0"/>
            </a:br>
            <a:r>
              <a:rPr lang="en-US" sz="2000" dirty="0"/>
              <a:t>Sean </a:t>
            </a:r>
            <a:r>
              <a:rPr lang="en-US" sz="2000" dirty="0" err="1"/>
              <a:t>Welleck</a:t>
            </a:r>
            <a:r>
              <a:rPr lang="en-US" sz="2000" dirty="0"/>
              <a:t>,  </a:t>
            </a:r>
            <a:r>
              <a:rPr lang="en-US" sz="2000" dirty="0" err="1"/>
              <a:t>Hannaneh</a:t>
            </a:r>
            <a:r>
              <a:rPr lang="en-US" sz="2000" dirty="0"/>
              <a:t> </a:t>
            </a:r>
            <a:r>
              <a:rPr lang="en-US" sz="2000" dirty="0" err="1"/>
              <a:t>Hajishirzi</a:t>
            </a:r>
            <a:r>
              <a:rPr lang="en-US" sz="2000" dirty="0"/>
              <a:t>, Tushar </a:t>
            </a:r>
            <a:r>
              <a:rPr lang="en-US" sz="2000" dirty="0" err="1"/>
              <a:t>Khot</a:t>
            </a:r>
            <a:r>
              <a:rPr lang="en-US" sz="2000" dirty="0"/>
              <a:t>, Ashish Sabharwal, </a:t>
            </a:r>
            <a:r>
              <a:rPr lang="en-US" sz="2000" dirty="0" err="1"/>
              <a:t>Yejin</a:t>
            </a:r>
            <a:r>
              <a:rPr lang="en-US" sz="2000" dirty="0"/>
              <a:t> Choi</a:t>
            </a:r>
          </a:p>
          <a:p>
            <a:endParaRPr lang="en-US" sz="2000" dirty="0"/>
          </a:p>
          <a:p>
            <a:pPr algn="ctr"/>
            <a:r>
              <a:rPr lang="en-US" sz="1600" i="1" dirty="0"/>
              <a:t>Allen Institute for AI     University of Washington    University of California-Irvine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29B39-6F75-0C4C-9592-124004B49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57D0C9B-67E4-EE4D-9F86-A8A2C273B7F3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8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Wayward Prompts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BB716-C745-C048-B94A-73930B836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typical way of finding continuous prompts through empirical risk minimization: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BB716-C745-C048-B94A-73930B836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6481F2-CD62-6047-987A-5A6AEB5539E1}"/>
                  </a:ext>
                </a:extLst>
              </p:cNvPr>
              <p:cNvSpPr/>
              <p:nvPr/>
            </p:nvSpPr>
            <p:spPr>
              <a:xfrm>
                <a:off x="3031184" y="2759265"/>
                <a:ext cx="6362063" cy="814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solidFill>
                                <a:srgbClr val="5C95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5C953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0">
                              <a:solidFill>
                                <a:srgbClr val="5C953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smtClean="0">
                                  <a:solidFill>
                                    <a:srgbClr val="FF00E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i="0" smtClean="0">
                          <a:latin typeface="Cambria Math" panose="02040503050406030204" pitchFamily="18" charset="0"/>
                        </a:rPr>
                        <m:t>loss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000" i="1" smtClean="0">
                              <a:solidFill>
                                <a:srgbClr val="FF00E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6481F2-CD62-6047-987A-5A6AEB553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84" y="2759265"/>
                <a:ext cx="6362063" cy="81426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579C9C-100A-6F45-9441-A20BB5AE2643}"/>
                  </a:ext>
                </a:extLst>
              </p:cNvPr>
              <p:cNvSpPr/>
              <p:nvPr/>
            </p:nvSpPr>
            <p:spPr>
              <a:xfrm>
                <a:off x="2879171" y="3932805"/>
                <a:ext cx="6414320" cy="136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0" smtClean="0"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sz="3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6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600" i="1">
                            <a:solidFill>
                              <a:srgbClr val="FF00E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i="0"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̃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dirty="0"/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𝐿𝑀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E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579C9C-100A-6F45-9441-A20BB5AE2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171" y="3932805"/>
                <a:ext cx="6414320" cy="1360822"/>
              </a:xfrm>
              <a:prstGeom prst="rect">
                <a:avLst/>
              </a:prstGeom>
              <a:blipFill>
                <a:blip r:embed="rId4"/>
                <a:stretch>
                  <a:fillRect l="-988" t="-59259" b="-5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5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Wayward Prompts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BB716-C745-C048-B94A-73930B836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denote the typical way of finding continuous prompts through empirical risk minimization: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 denote a continuous prompt projected to a given text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17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BB716-C745-C048-B94A-73930B836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6481F2-CD62-6047-987A-5A6AEB5539E1}"/>
                  </a:ext>
                </a:extLst>
              </p:cNvPr>
              <p:cNvSpPr/>
              <p:nvPr/>
            </p:nvSpPr>
            <p:spPr>
              <a:xfrm>
                <a:off x="3031184" y="2759265"/>
                <a:ext cx="6362062" cy="814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solidFill>
                                <a:srgbClr val="5C953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solidFill>
                                <a:srgbClr val="5C953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0">
                              <a:solidFill>
                                <a:srgbClr val="5C953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FF00E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i="0" smtClean="0">
                          <a:latin typeface="Cambria Math" panose="02040503050406030204" pitchFamily="18" charset="0"/>
                        </a:rPr>
                        <m:t>loss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4000" i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4000" i="1">
                              <a:solidFill>
                                <a:srgbClr val="FF00E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6481F2-CD62-6047-987A-5A6AEB553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184" y="2759265"/>
                <a:ext cx="6362062" cy="814262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75DE8B-4A6B-984E-A166-61BE4055871E}"/>
                  </a:ext>
                </a:extLst>
              </p:cNvPr>
              <p:cNvSpPr/>
              <p:nvPr/>
            </p:nvSpPr>
            <p:spPr>
              <a:xfrm>
                <a:off x="1792104" y="4617992"/>
                <a:ext cx="9856929" cy="8142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40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000" i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>
                                <a:solidFill>
                                  <a:srgbClr val="FF00E7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b>
                    </m:sSub>
                    <m:r>
                      <a:rPr lang="en-US" sz="400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[ </m:t>
                    </m:r>
                    <m:r>
                      <m:rPr>
                        <m:sty m:val="p"/>
                      </m:rPr>
                      <a:rPr lang="en-US" sz="4000" i="0" smtClean="0"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sz="4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4000" i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4000" i="1">
                            <a:solidFill>
                              <a:srgbClr val="FF00E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solidFill>
                              <a:srgbClr val="FF00E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000" b="0" i="1" smtClean="0">
                            <a:solidFill>
                              <a:srgbClr val="17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75DE8B-4A6B-984E-A166-61BE40558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04" y="4617992"/>
                <a:ext cx="9856929" cy="814262"/>
              </a:xfrm>
              <a:prstGeom prst="rect">
                <a:avLst/>
              </a:prstGeom>
              <a:blipFill>
                <a:blip r:embed="rId4"/>
                <a:stretch>
                  <a:fillRect l="-901" t="-4615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6231D8-35E3-5C44-AF9A-B0FF29C2DF12}"/>
                  </a:ext>
                </a:extLst>
              </p:cNvPr>
              <p:cNvSpPr/>
              <p:nvPr/>
            </p:nvSpPr>
            <p:spPr>
              <a:xfrm>
                <a:off x="2313582" y="5767667"/>
                <a:ext cx="8029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E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srgbClr val="17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: Euclidean between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E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FF00E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embedding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17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96231D8-35E3-5C44-AF9A-B0FF29C2D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582" y="5767667"/>
                <a:ext cx="8029955" cy="523220"/>
              </a:xfrm>
              <a:prstGeom prst="rect">
                <a:avLst/>
              </a:prstGeom>
              <a:blipFill>
                <a:blip r:embed="rId5"/>
                <a:stretch>
                  <a:fillRect l="-474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3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B0F30-A8D5-F94C-A7C6-893FF89B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Task:</a:t>
            </a:r>
            <a:r>
              <a:rPr lang="en-US" dirty="0"/>
              <a:t> SST2 (2 class sentiment classification)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0358D-3E08-A840-B972-F7254ABB27E2}"/>
              </a:ext>
            </a:extLst>
          </p:cNvPr>
          <p:cNvSpPr txBox="1"/>
          <p:nvPr/>
        </p:nvSpPr>
        <p:spPr>
          <a:xfrm>
            <a:off x="173638" y="4824124"/>
            <a:ext cx="5189213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dirty="0">
                <a:latin typeface="Merriweather Sans" panose="02000503060000020004" pitchFamily="2" charset="77"/>
              </a:rPr>
              <a:t>	    95 		    90 		85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31AEF81-4193-574F-952A-CB3A4329CEF3}"/>
              </a:ext>
            </a:extLst>
          </p:cNvPr>
          <p:cNvCxnSpPr>
            <a:cxnSpLocks/>
          </p:cNvCxnSpPr>
          <p:nvPr/>
        </p:nvCxnSpPr>
        <p:spPr>
          <a:xfrm>
            <a:off x="923216" y="4824124"/>
            <a:ext cx="440436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E5C1185-1A59-8943-8E87-DD90D0E5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Wayward Prompts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4AB36B-EEE8-784D-B081-D33A266BF28F}"/>
              </a:ext>
            </a:extLst>
          </p:cNvPr>
          <p:cNvGrpSpPr/>
          <p:nvPr/>
        </p:nvGrpSpPr>
        <p:grpSpPr>
          <a:xfrm>
            <a:off x="2548127" y="3205447"/>
            <a:ext cx="2776499" cy="374318"/>
            <a:chOff x="2548127" y="3143803"/>
            <a:chExt cx="2776499" cy="37431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58EE8BE-27FA-A346-B849-1CF7B2E29F35}"/>
                </a:ext>
              </a:extLst>
            </p:cNvPr>
            <p:cNvSpPr/>
            <p:nvPr/>
          </p:nvSpPr>
          <p:spPr>
            <a:xfrm>
              <a:off x="2548127" y="3148788"/>
              <a:ext cx="2776499" cy="369333"/>
            </a:xfrm>
            <a:prstGeom prst="rect">
              <a:avLst/>
            </a:prstGeom>
            <a:solidFill>
              <a:srgbClr val="5E9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DEA883-B5EF-6343-ACB8-6235CF70FB6F}"/>
                </a:ext>
              </a:extLst>
            </p:cNvPr>
            <p:cNvSpPr txBox="1"/>
            <p:nvPr/>
          </p:nvSpPr>
          <p:spPr>
            <a:xfrm>
              <a:off x="2560979" y="3143803"/>
              <a:ext cx="72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erriweather Sans" panose="02000503060000020004" pitchFamily="2" charset="77"/>
                </a:rPr>
                <a:t>92.5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332D36F-DC0B-C24B-BB80-D8E19671C562}"/>
              </a:ext>
            </a:extLst>
          </p:cNvPr>
          <p:cNvGrpSpPr/>
          <p:nvPr/>
        </p:nvGrpSpPr>
        <p:grpSpPr>
          <a:xfrm>
            <a:off x="2910208" y="2795980"/>
            <a:ext cx="2414418" cy="381524"/>
            <a:chOff x="2910208" y="2734336"/>
            <a:chExt cx="2414418" cy="38152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594139F-EADC-E44D-9442-10A2DC2F4BAC}"/>
                </a:ext>
              </a:extLst>
            </p:cNvPr>
            <p:cNvSpPr/>
            <p:nvPr/>
          </p:nvSpPr>
          <p:spPr>
            <a:xfrm>
              <a:off x="2926080" y="2734336"/>
              <a:ext cx="2398546" cy="3693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B71D89-2858-4F41-9611-4C5F7DC97A8A}"/>
                </a:ext>
              </a:extLst>
            </p:cNvPr>
            <p:cNvSpPr txBox="1"/>
            <p:nvPr/>
          </p:nvSpPr>
          <p:spPr>
            <a:xfrm>
              <a:off x="2910208" y="2746528"/>
              <a:ext cx="72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erriweather Sans" panose="02000503060000020004" pitchFamily="2" charset="77"/>
                </a:rPr>
                <a:t>92.0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0C8AD106-ED84-054C-B1FE-34C37CD38912}"/>
              </a:ext>
            </a:extLst>
          </p:cNvPr>
          <p:cNvSpPr/>
          <p:nvPr/>
        </p:nvSpPr>
        <p:spPr>
          <a:xfrm>
            <a:off x="5355106" y="3881244"/>
            <a:ext cx="1518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Merriweather Sans" panose="02000503060000020004" pitchFamily="2" charset="77"/>
              </a:rPr>
              <a:t>Natural </a:t>
            </a:r>
          </a:p>
          <a:p>
            <a:pPr algn="ctr"/>
            <a:r>
              <a:rPr lang="en-US" dirty="0">
                <a:latin typeface="Merriweather Sans" panose="02000503060000020004" pitchFamily="2" charset="77"/>
              </a:rPr>
              <a:t>Instructions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3FAE3B-3D92-A949-8A12-0C491857F2C6}"/>
              </a:ext>
            </a:extLst>
          </p:cNvPr>
          <p:cNvSpPr/>
          <p:nvPr/>
        </p:nvSpPr>
        <p:spPr>
          <a:xfrm>
            <a:off x="5756505" y="3061528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rriweather Sans" panose="02000503060000020004" pitchFamily="2" charset="77"/>
              </a:rPr>
              <a:t>PILE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3DCE5-95A5-E44B-870C-CFBF7FB0C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53C093-54E5-6044-A270-5B1A896BDE33}"/>
                  </a:ext>
                </a:extLst>
              </p:cNvPr>
              <p:cNvSpPr txBox="1"/>
              <p:nvPr/>
            </p:nvSpPr>
            <p:spPr>
              <a:xfrm>
                <a:off x="888769" y="3847797"/>
                <a:ext cx="357406" cy="335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Merriweather Sans" panose="02000503060000020004" pitchFamily="2" charset="77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53C093-54E5-6044-A270-5B1A896BD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9" y="3847797"/>
                <a:ext cx="357406" cy="335757"/>
              </a:xfrm>
              <a:prstGeom prst="rect">
                <a:avLst/>
              </a:prstGeom>
              <a:blipFill>
                <a:blip r:embed="rId3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4CC7733F-9630-C94D-A4FC-B1C267246499}"/>
              </a:ext>
            </a:extLst>
          </p:cNvPr>
          <p:cNvSpPr/>
          <p:nvPr/>
        </p:nvSpPr>
        <p:spPr>
          <a:xfrm>
            <a:off x="353286" y="3286936"/>
            <a:ext cx="525209" cy="359526"/>
          </a:xfrm>
          <a:prstGeom prst="rect">
            <a:avLst/>
          </a:prstGeom>
          <a:solidFill>
            <a:srgbClr val="5C9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50B3C9F-F393-534E-848C-2531DA61306E}"/>
              </a:ext>
            </a:extLst>
          </p:cNvPr>
          <p:cNvSpPr/>
          <p:nvPr/>
        </p:nvSpPr>
        <p:spPr>
          <a:xfrm>
            <a:off x="363560" y="3853578"/>
            <a:ext cx="525209" cy="3357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B5BCF09-0E2A-A545-9E8D-FC5A6168F320}"/>
                  </a:ext>
                </a:extLst>
              </p:cNvPr>
              <p:cNvSpPr/>
              <p:nvPr/>
            </p:nvSpPr>
            <p:spPr>
              <a:xfrm>
                <a:off x="888769" y="3267445"/>
                <a:ext cx="455766" cy="3357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B5BCF09-0E2A-A545-9E8D-FC5A6168F3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9" y="3267445"/>
                <a:ext cx="455766" cy="335757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2720238-0515-9945-96AD-84ED7CBE26DD}"/>
              </a:ext>
            </a:extLst>
          </p:cNvPr>
          <p:cNvSpPr/>
          <p:nvPr/>
        </p:nvSpPr>
        <p:spPr>
          <a:xfrm>
            <a:off x="7123631" y="3813908"/>
            <a:ext cx="484188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down the conclusion you can reach by combining the given Fact 1 and Fact 2.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954E22B-E5C4-E44C-91AB-AD809651464B}"/>
              </a:ext>
            </a:extLst>
          </p:cNvPr>
          <p:cNvSpPr/>
          <p:nvPr/>
        </p:nvSpPr>
        <p:spPr>
          <a:xfrm>
            <a:off x="7111440" y="2750549"/>
            <a:ext cx="4858153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clamp(int </a:t>
            </a:r>
            <a:r>
              <a:rPr lang="en-US" dirty="0" err="1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dirty="0" err="1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min_val</a:t>
            </a:r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dirty="0" err="1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max_val</a:t>
            </a:r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return std::max(</a:t>
            </a:r>
            <a:r>
              <a:rPr lang="en-US" dirty="0" err="1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min_val</a:t>
            </a:r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std::min(</a:t>
            </a:r>
            <a:r>
              <a:rPr lang="en-US" dirty="0" err="1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max_val</a:t>
            </a:r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}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02616D-B97C-634D-B2FF-5BD7484EAA36}"/>
              </a:ext>
            </a:extLst>
          </p:cNvPr>
          <p:cNvGrpSpPr/>
          <p:nvPr/>
        </p:nvGrpSpPr>
        <p:grpSpPr>
          <a:xfrm>
            <a:off x="2756052" y="4264065"/>
            <a:ext cx="2580767" cy="388731"/>
            <a:chOff x="2756052" y="4202421"/>
            <a:chExt cx="2580767" cy="38873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A599124-6454-A04D-B96A-15E1F5AF6EA3}"/>
                </a:ext>
              </a:extLst>
            </p:cNvPr>
            <p:cNvSpPr/>
            <p:nvPr/>
          </p:nvSpPr>
          <p:spPr>
            <a:xfrm>
              <a:off x="2768245" y="4202421"/>
              <a:ext cx="2568574" cy="369333"/>
            </a:xfrm>
            <a:prstGeom prst="rect">
              <a:avLst/>
            </a:prstGeom>
            <a:solidFill>
              <a:srgbClr val="5E94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84D77C6-CD15-6042-807B-C09FED53D382}"/>
                </a:ext>
              </a:extLst>
            </p:cNvPr>
            <p:cNvSpPr txBox="1"/>
            <p:nvPr/>
          </p:nvSpPr>
          <p:spPr>
            <a:xfrm>
              <a:off x="2756052" y="4221820"/>
              <a:ext cx="72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erriweather Sans" panose="02000503060000020004" pitchFamily="2" charset="77"/>
                </a:rPr>
                <a:t>92.4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169116-1706-614B-B1E5-6BD71354029B}"/>
              </a:ext>
            </a:extLst>
          </p:cNvPr>
          <p:cNvGrpSpPr/>
          <p:nvPr/>
        </p:nvGrpSpPr>
        <p:grpSpPr>
          <a:xfrm>
            <a:off x="3093089" y="3849613"/>
            <a:ext cx="2243729" cy="381524"/>
            <a:chOff x="3093089" y="3787969"/>
            <a:chExt cx="2243729" cy="38152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5C0BA3C-5AE3-944F-AECB-48C0DE820790}"/>
                </a:ext>
              </a:extLst>
            </p:cNvPr>
            <p:cNvSpPr/>
            <p:nvPr/>
          </p:nvSpPr>
          <p:spPr>
            <a:xfrm>
              <a:off x="3098101" y="3787969"/>
              <a:ext cx="2238717" cy="36933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6227176-F4F7-D94D-B420-1FAD448BFD4F}"/>
                </a:ext>
              </a:extLst>
            </p:cNvPr>
            <p:cNvSpPr txBox="1"/>
            <p:nvPr/>
          </p:nvSpPr>
          <p:spPr>
            <a:xfrm>
              <a:off x="3093089" y="3800161"/>
              <a:ext cx="722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erriweather Sans" panose="02000503060000020004" pitchFamily="2" charset="77"/>
                </a:rPr>
                <a:t>91.8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8FF6B-7BC8-974B-A042-EB104A66FF4A}"/>
              </a:ext>
            </a:extLst>
          </p:cNvPr>
          <p:cNvSpPr/>
          <p:nvPr/>
        </p:nvSpPr>
        <p:spPr>
          <a:xfrm>
            <a:off x="2349287" y="5162598"/>
            <a:ext cx="185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accuracy on SST2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EAD951-3CAA-354B-A0BC-8CDD6B04DBB5}"/>
              </a:ext>
            </a:extLst>
          </p:cNvPr>
          <p:cNvSpPr/>
          <p:nvPr/>
        </p:nvSpPr>
        <p:spPr>
          <a:xfrm>
            <a:off x="777470" y="5870286"/>
            <a:ext cx="96889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It is possible to find continuous prompts that are mapped to a given text (≥ 94% token overlap) with under 2% drop in task accuracy.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262812B-4932-0349-9F73-A563D694FBEA}"/>
              </a:ext>
            </a:extLst>
          </p:cNvPr>
          <p:cNvCxnSpPr>
            <a:cxnSpLocks/>
          </p:cNvCxnSpPr>
          <p:nvPr/>
        </p:nvCxnSpPr>
        <p:spPr>
          <a:xfrm flipH="1">
            <a:off x="5336139" y="2537717"/>
            <a:ext cx="679" cy="230524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0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11" grpId="0" animBg="1"/>
      <p:bldP spid="71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B0F30-A8D5-F94C-A7C6-893FF89B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experiments in the paper! </a:t>
            </a:r>
          </a:p>
          <a:p>
            <a:pPr lvl="1"/>
            <a:r>
              <a:rPr lang="en-US" dirty="0"/>
              <a:t>More tasks </a:t>
            </a:r>
          </a:p>
          <a:p>
            <a:pPr lvl="1"/>
            <a:r>
              <a:rPr lang="en-US" dirty="0"/>
              <a:t>Reweighting the loss terms for task utility and projection </a:t>
            </a:r>
          </a:p>
          <a:p>
            <a:pPr lvl="1"/>
            <a:r>
              <a:rPr lang="en-US" dirty="0"/>
              <a:t>Effect of model size and prompt length </a:t>
            </a:r>
          </a:p>
          <a:p>
            <a:pPr lvl="1"/>
            <a:r>
              <a:rPr lang="en-US" dirty="0"/>
              <a:t>Using true prompts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5C1185-1A59-8943-8E87-DD90D0E5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Wayward Prompts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13DCE5-95A5-E44B-870C-CFBF7FB0C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0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0" y="290984"/>
            <a:ext cx="10515600" cy="960438"/>
          </a:xfrm>
        </p:spPr>
        <p:txBody>
          <a:bodyPr/>
          <a:lstStyle/>
          <a:p>
            <a:r>
              <a:rPr lang="en-US" dirty="0"/>
              <a:t>Making Sense of “Waywardness”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716-C745-C048-B94A-73930B83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6168" cy="4351338"/>
          </a:xfrm>
        </p:spPr>
        <p:txBody>
          <a:bodyPr/>
          <a:lstStyle/>
          <a:p>
            <a:r>
              <a:rPr lang="en-US" sz="2400" dirty="0"/>
              <a:t>(1) The mapping between continuous and discrete space is not one-to-one.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6421B8-FACA-DC4F-9816-1A3C5ED3D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" t="11759" r="6614" b="9078"/>
          <a:stretch/>
        </p:blipFill>
        <p:spPr bwMode="auto">
          <a:xfrm>
            <a:off x="6580632" y="1627232"/>
            <a:ext cx="5489448" cy="29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A8D1F6-8884-DF4A-8A40-873B79418E38}"/>
              </a:ext>
            </a:extLst>
          </p:cNvPr>
          <p:cNvSpPr/>
          <p:nvPr/>
        </p:nvSpPr>
        <p:spPr>
          <a:xfrm>
            <a:off x="1791164" y="4877860"/>
            <a:ext cx="8388626" cy="14974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Waywardness hypothesis</a:t>
            </a:r>
            <a:r>
              <a:rPr lang="en-US" sz="2400" dirty="0">
                <a:solidFill>
                  <a:schemeClr val="tx1"/>
                </a:solidFill>
              </a:rPr>
              <a:t> (informal):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One can find “accurate” continuous prompts such that they can be projected to </a:t>
            </a:r>
            <a:r>
              <a:rPr lang="en-US" sz="2400" u="sng" dirty="0">
                <a:solidFill>
                  <a:schemeClr val="tx1"/>
                </a:solidFill>
              </a:rPr>
              <a:t>any </a:t>
            </a:r>
            <a:r>
              <a:rPr lang="en-US" sz="2400" dirty="0">
                <a:solidFill>
                  <a:schemeClr val="tx1"/>
                </a:solidFill>
              </a:rPr>
              <a:t>arbitrary text.  </a:t>
            </a:r>
          </a:p>
        </p:txBody>
      </p:sp>
    </p:spTree>
    <p:extLst>
      <p:ext uri="{BB962C8B-B14F-4D97-AF65-F5344CB8AC3E}">
        <p14:creationId xmlns:p14="http://schemas.microsoft.com/office/powerpoint/2010/main" val="111776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1A8D1F6-8884-DF4A-8A40-873B79418E38}"/>
              </a:ext>
            </a:extLst>
          </p:cNvPr>
          <p:cNvSpPr/>
          <p:nvPr/>
        </p:nvSpPr>
        <p:spPr>
          <a:xfrm>
            <a:off x="1791164" y="4877860"/>
            <a:ext cx="8388626" cy="14974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Waywardness hypothesis</a:t>
            </a:r>
            <a:r>
              <a:rPr lang="en-US" sz="2400" dirty="0">
                <a:solidFill>
                  <a:schemeClr val="tx1"/>
                </a:solidFill>
              </a:rPr>
              <a:t> (informal):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One can find “accurate” continuous prompts such that they can be projected to </a:t>
            </a:r>
            <a:r>
              <a:rPr lang="en-US" sz="2400" u="sng" dirty="0">
                <a:solidFill>
                  <a:schemeClr val="tx1"/>
                </a:solidFill>
              </a:rPr>
              <a:t>any </a:t>
            </a:r>
            <a:r>
              <a:rPr lang="en-US" sz="2400" dirty="0">
                <a:solidFill>
                  <a:schemeClr val="tx1"/>
                </a:solidFill>
              </a:rPr>
              <a:t>arbitrary text.  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6421B8-FACA-DC4F-9816-1A3C5ED3DC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" t="11759" r="6614" b="9078"/>
          <a:stretch/>
        </p:blipFill>
        <p:spPr bwMode="auto">
          <a:xfrm>
            <a:off x="6580632" y="1627232"/>
            <a:ext cx="5489448" cy="296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00917AB-1F24-AF4B-99DB-BB508AB62F35}"/>
              </a:ext>
            </a:extLst>
          </p:cNvPr>
          <p:cNvGrpSpPr/>
          <p:nvPr/>
        </p:nvGrpSpPr>
        <p:grpSpPr>
          <a:xfrm>
            <a:off x="7987845" y="2666760"/>
            <a:ext cx="2759056" cy="3994390"/>
            <a:chOff x="8028037" y="2666760"/>
            <a:chExt cx="2759056" cy="3994390"/>
          </a:xfrm>
        </p:grpSpPr>
        <p:pic>
          <p:nvPicPr>
            <p:cNvPr id="25" name="Picture 24" descr="A picture containing clipart&#10;&#10;Description automatically generated">
              <a:extLst>
                <a:ext uri="{FF2B5EF4-FFF2-40B4-BE49-F238E27FC236}">
                  <a16:creationId xmlns:a16="http://schemas.microsoft.com/office/drawing/2014/main" id="{71431FD3-EE80-C144-8DDE-3C3A95C94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629" t="6150" b="-2431"/>
            <a:stretch/>
          </p:blipFill>
          <p:spPr>
            <a:xfrm>
              <a:off x="8028037" y="3972814"/>
              <a:ext cx="2759056" cy="2688336"/>
            </a:xfrm>
            <a:prstGeom prst="ellipse">
              <a:avLst/>
            </a:prstGeom>
            <a:ln w="19050">
              <a:solidFill>
                <a:srgbClr val="FF00E7"/>
              </a:solidFill>
            </a:ln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8097DD-B882-D043-A354-F99CB4CF167D}"/>
                </a:ext>
              </a:extLst>
            </p:cNvPr>
            <p:cNvSpPr/>
            <p:nvPr/>
          </p:nvSpPr>
          <p:spPr>
            <a:xfrm>
              <a:off x="9765172" y="2666760"/>
              <a:ext cx="829235" cy="824654"/>
            </a:xfrm>
            <a:prstGeom prst="ellipse">
              <a:avLst/>
            </a:prstGeom>
            <a:noFill/>
            <a:ln>
              <a:solidFill>
                <a:srgbClr val="FF00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847C58-D114-844E-A707-9EAD47FC591E}"/>
                </a:ext>
              </a:extLst>
            </p:cNvPr>
            <p:cNvCxnSpPr>
              <a:stCxn id="26" idx="1"/>
              <a:endCxn id="25" idx="1"/>
            </p:cNvCxnSpPr>
            <p:nvPr/>
          </p:nvCxnSpPr>
          <p:spPr>
            <a:xfrm flipH="1">
              <a:off x="8432091" y="2787528"/>
              <a:ext cx="1454520" cy="1578984"/>
            </a:xfrm>
            <a:prstGeom prst="line">
              <a:avLst/>
            </a:prstGeom>
            <a:ln>
              <a:solidFill>
                <a:srgbClr val="FF00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CE02305-CF9F-364B-8566-BA722EE49860}"/>
                </a:ext>
              </a:extLst>
            </p:cNvPr>
            <p:cNvCxnSpPr>
              <a:cxnSpLocks/>
              <a:endCxn id="25" idx="6"/>
            </p:cNvCxnSpPr>
            <p:nvPr/>
          </p:nvCxnSpPr>
          <p:spPr>
            <a:xfrm>
              <a:off x="10594407" y="3079087"/>
              <a:ext cx="192686" cy="2237895"/>
            </a:xfrm>
            <a:prstGeom prst="line">
              <a:avLst/>
            </a:prstGeom>
            <a:ln>
              <a:solidFill>
                <a:srgbClr val="FF00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0" y="290984"/>
            <a:ext cx="10515600" cy="960438"/>
          </a:xfrm>
        </p:spPr>
        <p:txBody>
          <a:bodyPr/>
          <a:lstStyle/>
          <a:p>
            <a:r>
              <a:rPr lang="en-US" dirty="0"/>
              <a:t>Making Sense of “Waywardness”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716-C745-C048-B94A-73930B83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6168" cy="4351338"/>
          </a:xfrm>
        </p:spPr>
        <p:txBody>
          <a:bodyPr/>
          <a:lstStyle/>
          <a:p>
            <a:r>
              <a:rPr lang="en-US" sz="2400" dirty="0"/>
              <a:t>(1) The mapping between continuous and discrete space is not one-to-one.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(2) Deep models give a lot of expressivity power to the earlier layers.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499F77-18C9-4A4B-8B1A-86978770CB4C}"/>
              </a:ext>
            </a:extLst>
          </p:cNvPr>
          <p:cNvGrpSpPr/>
          <p:nvPr/>
        </p:nvGrpSpPr>
        <p:grpSpPr>
          <a:xfrm>
            <a:off x="9907855" y="5079127"/>
            <a:ext cx="347769" cy="430887"/>
            <a:chOff x="9907855" y="5079127"/>
            <a:chExt cx="347769" cy="43088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63A3A44-2ABE-1A4D-9501-9333BE30204C}"/>
                </a:ext>
              </a:extLst>
            </p:cNvPr>
            <p:cNvCxnSpPr>
              <a:cxnSpLocks/>
            </p:cNvCxnSpPr>
            <p:nvPr/>
          </p:nvCxnSpPr>
          <p:spPr>
            <a:xfrm>
              <a:off x="9907855" y="5481628"/>
              <a:ext cx="34776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58EED3-5F09-314C-9F06-B46024CF9541}"/>
                    </a:ext>
                  </a:extLst>
                </p:cNvPr>
                <p:cNvSpPr txBox="1"/>
                <p:nvPr/>
              </p:nvSpPr>
              <p:spPr>
                <a:xfrm>
                  <a:off x="9932825" y="5079127"/>
                  <a:ext cx="24705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658EED3-5F09-314C-9F06-B46024CF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2825" y="5079127"/>
                  <a:ext cx="24705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4B6DFCA-8DC8-E642-B782-022B5DD719CD}"/>
              </a:ext>
            </a:extLst>
          </p:cNvPr>
          <p:cNvSpPr txBox="1"/>
          <p:nvPr/>
        </p:nvSpPr>
        <p:spPr>
          <a:xfrm>
            <a:off x="1521709" y="4221427"/>
            <a:ext cx="300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[Telgarsky’16; Raghu et al.’17]</a:t>
            </a:r>
          </a:p>
        </p:txBody>
      </p:sp>
    </p:spTree>
    <p:extLst>
      <p:ext uri="{BB962C8B-B14F-4D97-AF65-F5344CB8AC3E}">
        <p14:creationId xmlns:p14="http://schemas.microsoft.com/office/powerpoint/2010/main" val="106423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0" y="290984"/>
            <a:ext cx="10515600" cy="960438"/>
          </a:xfrm>
        </p:spPr>
        <p:txBody>
          <a:bodyPr/>
          <a:lstStyle/>
          <a:p>
            <a:r>
              <a:rPr lang="en-US" dirty="0"/>
              <a:t>Implications of Waywardness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716-C745-C048-B94A-73930B83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Faithful interpretation of continuous prompts is difficult.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72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0" y="290984"/>
            <a:ext cx="10515600" cy="960438"/>
          </a:xfrm>
        </p:spPr>
        <p:txBody>
          <a:bodyPr/>
          <a:lstStyle/>
          <a:p>
            <a:r>
              <a:rPr lang="en-US" dirty="0"/>
              <a:t>Implications of Waywardness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716-C745-C048-B94A-73930B83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Risk of interpreting continuous prompts: </a:t>
            </a:r>
          </a:p>
          <a:p>
            <a:pPr lvl="1"/>
            <a:r>
              <a:rPr lang="en-US" sz="2800" dirty="0"/>
              <a:t>concealed adversarial attacks.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BF2CBA-D5D5-904A-803E-FD541AEAE3C3}"/>
              </a:ext>
            </a:extLst>
          </p:cNvPr>
          <p:cNvSpPr/>
          <p:nvPr/>
        </p:nvSpPr>
        <p:spPr>
          <a:xfrm>
            <a:off x="5275237" y="4944319"/>
            <a:ext cx="2017986" cy="11140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GPT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CE5B13-E4FB-D84C-8931-C260E4CC8B2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46269" y="5501368"/>
            <a:ext cx="52896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Resume Examples &amp;amp; Guides for Any Job [70+ Examples]">
            <a:extLst>
              <a:ext uri="{FF2B5EF4-FFF2-40B4-BE49-F238E27FC236}">
                <a16:creationId xmlns:a16="http://schemas.microsoft.com/office/drawing/2014/main" id="{40F1CE1E-9D69-0544-95B8-5F0B7FA0C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9" t="8366" r="9758" b="6561"/>
          <a:stretch/>
        </p:blipFill>
        <p:spPr bwMode="auto">
          <a:xfrm>
            <a:off x="731199" y="4823788"/>
            <a:ext cx="2512737" cy="138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351ECD-8E95-DF42-96B0-3174CC0D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139800"/>
              </p:ext>
            </p:extLst>
          </p:nvPr>
        </p:nvGraphicFramePr>
        <p:xfrm>
          <a:off x="3713468" y="3678182"/>
          <a:ext cx="135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05">
                  <a:extLst>
                    <a:ext uri="{9D8B030D-6E8A-4147-A177-3AD203B41FA5}">
                      <a16:colId xmlns:a16="http://schemas.microsoft.com/office/drawing/2014/main" val="3534915434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238288208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3224079992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834554974"/>
                    </a:ext>
                  </a:extLst>
                </a:gridCol>
              </a:tblGrid>
              <a:tr h="19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8463"/>
                  </a:ext>
                </a:extLst>
              </a:tr>
            </a:tbl>
          </a:graphicData>
        </a:graphic>
      </p:graphicFrame>
      <p:pic>
        <p:nvPicPr>
          <p:cNvPr id="11" name="Graphic 10" descr="Badge Follow with solid fill">
            <a:extLst>
              <a:ext uri="{FF2B5EF4-FFF2-40B4-BE49-F238E27FC236}">
                <a16:creationId xmlns:a16="http://schemas.microsoft.com/office/drawing/2014/main" id="{40398D4B-9956-BD4D-A6F1-EB826F65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96110" y="5281108"/>
            <a:ext cx="457200" cy="457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2D1C78-6562-1647-8EF5-48091AE91B3F}"/>
              </a:ext>
            </a:extLst>
          </p:cNvPr>
          <p:cNvSpPr/>
          <p:nvPr/>
        </p:nvSpPr>
        <p:spPr>
          <a:xfrm>
            <a:off x="3362268" y="3205184"/>
            <a:ext cx="2039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continuous prompt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4BF1F5-F1D5-064B-8C5D-FAD26B9DC573}"/>
              </a:ext>
            </a:extLst>
          </p:cNvPr>
          <p:cNvCxnSpPr>
            <a:cxnSpLocks/>
          </p:cNvCxnSpPr>
          <p:nvPr/>
        </p:nvCxnSpPr>
        <p:spPr>
          <a:xfrm>
            <a:off x="7293223" y="5509708"/>
            <a:ext cx="52896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97869D-F6D2-B24F-B6F7-1D9B2AD63D9E}"/>
              </a:ext>
            </a:extLst>
          </p:cNvPr>
          <p:cNvCxnSpPr>
            <a:cxnSpLocks/>
          </p:cNvCxnSpPr>
          <p:nvPr/>
        </p:nvCxnSpPr>
        <p:spPr>
          <a:xfrm>
            <a:off x="3327064" y="5518050"/>
            <a:ext cx="80771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88158-6992-8243-B478-E3E2B5732A4F}"/>
              </a:ext>
            </a:extLst>
          </p:cNvPr>
          <p:cNvCxnSpPr>
            <a:cxnSpLocks/>
          </p:cNvCxnSpPr>
          <p:nvPr/>
        </p:nvCxnSpPr>
        <p:spPr>
          <a:xfrm>
            <a:off x="4424710" y="4263242"/>
            <a:ext cx="0" cy="9470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A38079-00F7-934E-8CF1-7B3A7D923A62}"/>
              </a:ext>
            </a:extLst>
          </p:cNvPr>
          <p:cNvSpPr/>
          <p:nvPr/>
        </p:nvSpPr>
        <p:spPr>
          <a:xfrm>
            <a:off x="7749978" y="3581360"/>
            <a:ext cx="3884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Rank the candidates ignoring their race or gender. 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1B5FC79-0EA2-0A4D-9C19-AE354AF6BFF6}"/>
              </a:ext>
            </a:extLst>
          </p:cNvPr>
          <p:cNvCxnSpPr>
            <a:cxnSpLocks/>
          </p:cNvCxnSpPr>
          <p:nvPr/>
        </p:nvCxnSpPr>
        <p:spPr>
          <a:xfrm flipV="1">
            <a:off x="5319741" y="3826567"/>
            <a:ext cx="2039341" cy="2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C8B8E-8C01-9E4F-AF9A-2190198036F7}"/>
              </a:ext>
            </a:extLst>
          </p:cNvPr>
          <p:cNvSpPr/>
          <p:nvPr/>
        </p:nvSpPr>
        <p:spPr>
          <a:xfrm>
            <a:off x="8402732" y="3222425"/>
            <a:ext cx="2170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😇 benign</a:t>
            </a:r>
            <a:r>
              <a:rPr lang="en-US" dirty="0"/>
              <a:t> projection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B6F336-C6AF-5F43-B861-EFB58E2BDBBF}"/>
              </a:ext>
            </a:extLst>
          </p:cNvPr>
          <p:cNvGrpSpPr/>
          <p:nvPr/>
        </p:nvGrpSpPr>
        <p:grpSpPr>
          <a:xfrm>
            <a:off x="8180613" y="4840947"/>
            <a:ext cx="2868093" cy="982588"/>
            <a:chOff x="8180613" y="4840947"/>
            <a:chExt cx="2868093" cy="98258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58BE3FF-EBC5-8946-BE4A-93766307DFA1}"/>
                </a:ext>
              </a:extLst>
            </p:cNvPr>
            <p:cNvSpPr/>
            <p:nvPr/>
          </p:nvSpPr>
          <p:spPr>
            <a:xfrm>
              <a:off x="8400805" y="4840947"/>
              <a:ext cx="2436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😈 adversarial</a:t>
              </a:r>
              <a:r>
                <a:rPr lang="en-US" dirty="0"/>
                <a:t> behavior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2DB543-614B-6446-84BC-B9D31BDCD8EC}"/>
                </a:ext>
              </a:extLst>
            </p:cNvPr>
            <p:cNvSpPr/>
            <p:nvPr/>
          </p:nvSpPr>
          <p:spPr>
            <a:xfrm>
              <a:off x="8180613" y="5238760"/>
              <a:ext cx="286809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/>
                <a:t>  👩🏽‍🎓  &lt; 👨🏽‍🎓  &lt; 👨🏻‍🎓   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801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0" y="290984"/>
            <a:ext cx="10515600" cy="960438"/>
          </a:xfrm>
        </p:spPr>
        <p:txBody>
          <a:bodyPr/>
          <a:lstStyle/>
          <a:p>
            <a:r>
              <a:rPr lang="en-US" dirty="0"/>
              <a:t>Implications of Waywardness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716-C745-C048-B94A-73930B83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158" y="1825625"/>
            <a:ext cx="10671642" cy="4351338"/>
          </a:xfrm>
        </p:spPr>
        <p:txBody>
          <a:bodyPr/>
          <a:lstStyle/>
          <a:p>
            <a:r>
              <a:rPr lang="en-US" sz="3200" dirty="0"/>
              <a:t>Continuous differentiable optimization in search of discrete human-readable prompts can lead to “degenerate” solutions.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7855DC78-BB56-5649-80D5-DAA30F514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190"/>
          <a:stretch/>
        </p:blipFill>
        <p:spPr>
          <a:xfrm>
            <a:off x="2829768" y="2730765"/>
            <a:ext cx="1244092" cy="191164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056DD2E1-56D2-E846-93FE-58692CCF28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10" r="52112"/>
          <a:stretch/>
        </p:blipFill>
        <p:spPr>
          <a:xfrm>
            <a:off x="4023557" y="2767146"/>
            <a:ext cx="1763357" cy="1911643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CADE810C-602C-FD41-97E5-FDDA3AC3F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350"/>
          <a:stretch/>
        </p:blipFill>
        <p:spPr>
          <a:xfrm>
            <a:off x="5733465" y="2767146"/>
            <a:ext cx="3369304" cy="1911643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5B06813-1AEC-8F49-BD07-C72A667AC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9" t="11759" r="6614" b="9078"/>
          <a:stretch/>
        </p:blipFill>
        <p:spPr bwMode="auto">
          <a:xfrm>
            <a:off x="3840314" y="4278681"/>
            <a:ext cx="4831758" cy="261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7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0" y="290984"/>
            <a:ext cx="10515600" cy="960438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B716-C745-C048-B94A-73930B83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Waywardness Hypothesis</a:t>
            </a:r>
          </a:p>
          <a:p>
            <a:pPr lvl="1"/>
            <a:r>
              <a:rPr lang="en-US" dirty="0"/>
              <a:t>A surprising level of disconnect between continuous and discrete prompts. </a:t>
            </a:r>
          </a:p>
          <a:p>
            <a:endParaRPr lang="en-US" dirty="0"/>
          </a:p>
          <a:p>
            <a:r>
              <a:rPr lang="en-US" dirty="0"/>
              <a:t>We provided empirical evidence and intuitions for this hypothesis. </a:t>
            </a:r>
          </a:p>
          <a:p>
            <a:endParaRPr lang="en-US" dirty="0"/>
          </a:p>
          <a:p>
            <a:r>
              <a:rPr lang="en-US" dirty="0"/>
              <a:t>Concluded with implications of this hypothesis.</a:t>
            </a:r>
          </a:p>
          <a:p>
            <a:endParaRPr lang="en-US" dirty="0"/>
          </a:p>
          <a:p>
            <a:r>
              <a:rPr lang="en-US" dirty="0"/>
              <a:t>We need algorithmic or architectural innovations for automatic discovery of human-readable prompts.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2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ACE77-3070-9843-BCBE-A609E9C80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6B2A9-E175-7F40-B993-EC9D598FC2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F72E29-D19E-D046-A50A-6895ECD91B7A}"/>
              </a:ext>
            </a:extLst>
          </p:cNvPr>
          <p:cNvSpPr/>
          <p:nvPr/>
        </p:nvSpPr>
        <p:spPr>
          <a:xfrm>
            <a:off x="5192110" y="2827284"/>
            <a:ext cx="2017986" cy="11140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GPT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1CB59-EBDA-A14C-A4F4-754AC204FE23}"/>
              </a:ext>
            </a:extLst>
          </p:cNvPr>
          <p:cNvSpPr txBox="1"/>
          <p:nvPr/>
        </p:nvSpPr>
        <p:spPr>
          <a:xfrm>
            <a:off x="4460218" y="6368032"/>
            <a:ext cx="351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[Radford et al. ’19, Brown et al. ‘20]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F14127-8AED-624A-A42A-ABADA609488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297680" y="3384332"/>
            <a:ext cx="89443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C3B16C-FDD5-6C4D-8CE7-95E74D9630B2}"/>
              </a:ext>
            </a:extLst>
          </p:cNvPr>
          <p:cNvCxnSpPr>
            <a:cxnSpLocks/>
          </p:cNvCxnSpPr>
          <p:nvPr/>
        </p:nvCxnSpPr>
        <p:spPr>
          <a:xfrm>
            <a:off x="7210593" y="3384332"/>
            <a:ext cx="76725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84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effect of model size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B90DFA-697C-B249-87CC-CD0A35104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5320" cy="4351338"/>
          </a:xfrm>
        </p:spPr>
        <p:txBody>
          <a:bodyPr/>
          <a:lstStyle/>
          <a:p>
            <a:r>
              <a:rPr lang="en-US" dirty="0"/>
              <a:t>The relative accuracy drop (gap between the two trends) decreases as models become larger.</a:t>
            </a:r>
          </a:p>
        </p:txBody>
      </p:sp>
      <p:pic>
        <p:nvPicPr>
          <p:cNvPr id="10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70ABD42A-0592-8643-B7B3-2B753558A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986" y="2163889"/>
            <a:ext cx="6015715" cy="401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856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670" y="290984"/>
            <a:ext cx="10515600" cy="960438"/>
          </a:xfrm>
        </p:spPr>
        <p:txBody>
          <a:bodyPr/>
          <a:lstStyle/>
          <a:p>
            <a:r>
              <a:rPr lang="en-US" dirty="0"/>
              <a:t>Experiment: effect of prompt length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D07F98E8-E43D-A241-A4FD-EDE39BDFA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55" b="3465"/>
          <a:stretch/>
        </p:blipFill>
        <p:spPr>
          <a:xfrm>
            <a:off x="6182733" y="1409500"/>
            <a:ext cx="4680339" cy="53126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508FE0-95DD-814A-8792-9DE1A254E29B}"/>
              </a:ext>
            </a:extLst>
          </p:cNvPr>
          <p:cNvSpPr/>
          <p:nvPr/>
        </p:nvSpPr>
        <p:spPr>
          <a:xfrm>
            <a:off x="670561" y="2388728"/>
            <a:ext cx="48221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relative accuracy drop is marginal when the prompt length is not too small (e.g. 7 or larger).</a:t>
            </a:r>
          </a:p>
        </p:txBody>
      </p:sp>
    </p:spTree>
    <p:extLst>
      <p:ext uri="{BB962C8B-B14F-4D97-AF65-F5344CB8AC3E}">
        <p14:creationId xmlns:p14="http://schemas.microsoft.com/office/powerpoint/2010/main" val="54957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ACE77-3070-9843-BCBE-A609E9C80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6B2A9-E175-7F40-B993-EC9D598FC2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F72E29-D19E-D046-A50A-6895ECD91B7A}"/>
              </a:ext>
            </a:extLst>
          </p:cNvPr>
          <p:cNvSpPr/>
          <p:nvPr/>
        </p:nvSpPr>
        <p:spPr>
          <a:xfrm>
            <a:off x="5192110" y="2827284"/>
            <a:ext cx="2017986" cy="11140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GPT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1CB59-EBDA-A14C-A4F4-754AC204FE23}"/>
              </a:ext>
            </a:extLst>
          </p:cNvPr>
          <p:cNvSpPr txBox="1"/>
          <p:nvPr/>
        </p:nvSpPr>
        <p:spPr>
          <a:xfrm>
            <a:off x="4460218" y="6368032"/>
            <a:ext cx="351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[Radford et al. ’19, Brown et al. ‘20]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BD9E0-2722-184F-98AD-9DB6FE24A9C2}"/>
              </a:ext>
            </a:extLst>
          </p:cNvPr>
          <p:cNvSpPr/>
          <p:nvPr/>
        </p:nvSpPr>
        <p:spPr>
          <a:xfrm>
            <a:off x="455997" y="2869658"/>
            <a:ext cx="37087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talked about "prompt waywardness" where I highlighted challenges with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8CBCF-42EA-3643-98FA-22CC437276FC}"/>
              </a:ext>
            </a:extLst>
          </p:cNvPr>
          <p:cNvSpPr/>
          <p:nvPr/>
        </p:nvSpPr>
        <p:spPr>
          <a:xfrm>
            <a:off x="8237429" y="2879535"/>
            <a:ext cx="3890842" cy="69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iphone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and android. Now, I want to talk about Google's payment procedures ...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69A040-8796-3D43-B9E8-17BD89161A11}"/>
              </a:ext>
            </a:extLst>
          </p:cNvPr>
          <p:cNvCxnSpPr>
            <a:cxnSpLocks/>
          </p:cNvCxnSpPr>
          <p:nvPr/>
        </p:nvCxnSpPr>
        <p:spPr>
          <a:xfrm>
            <a:off x="4297680" y="3384332"/>
            <a:ext cx="89443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78EEC-4576-D846-8995-117E978DFB38}"/>
              </a:ext>
            </a:extLst>
          </p:cNvPr>
          <p:cNvCxnSpPr>
            <a:cxnSpLocks/>
          </p:cNvCxnSpPr>
          <p:nvPr/>
        </p:nvCxnSpPr>
        <p:spPr>
          <a:xfrm>
            <a:off x="7210593" y="3384332"/>
            <a:ext cx="76725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83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ACE77-3070-9843-BCBE-A609E9C80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6B2A9-E175-7F40-B993-EC9D598FC2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F72E29-D19E-D046-A50A-6895ECD91B7A}"/>
              </a:ext>
            </a:extLst>
          </p:cNvPr>
          <p:cNvSpPr/>
          <p:nvPr/>
        </p:nvSpPr>
        <p:spPr>
          <a:xfrm>
            <a:off x="5192110" y="2827284"/>
            <a:ext cx="2017986" cy="11140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GPT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1CB59-EBDA-A14C-A4F4-754AC204FE23}"/>
              </a:ext>
            </a:extLst>
          </p:cNvPr>
          <p:cNvSpPr txBox="1"/>
          <p:nvPr/>
        </p:nvSpPr>
        <p:spPr>
          <a:xfrm>
            <a:off x="4460218" y="6368032"/>
            <a:ext cx="351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[Radford et al.’19, Brown et al.’20]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BD9E0-2722-184F-98AD-9DB6FE24A9C2}"/>
              </a:ext>
            </a:extLst>
          </p:cNvPr>
          <p:cNvSpPr/>
          <p:nvPr/>
        </p:nvSpPr>
        <p:spPr>
          <a:xfrm>
            <a:off x="455997" y="1709032"/>
            <a:ext cx="3708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the sentiment of the following review? (positive or negative) </a:t>
            </a:r>
          </a:p>
          <a:p>
            <a:endParaRPr lang="en-US" dirty="0">
              <a:solidFill>
                <a:srgbClr val="17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8CBCF-42EA-3643-98FA-22CC437276FC}"/>
              </a:ext>
            </a:extLst>
          </p:cNvPr>
          <p:cNvSpPr/>
          <p:nvPr/>
        </p:nvSpPr>
        <p:spPr>
          <a:xfrm>
            <a:off x="8453559" y="3170480"/>
            <a:ext cx="2768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Answer: positive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69A040-8796-3D43-B9E8-17BD89161A11}"/>
              </a:ext>
            </a:extLst>
          </p:cNvPr>
          <p:cNvCxnSpPr>
            <a:cxnSpLocks/>
          </p:cNvCxnSpPr>
          <p:nvPr/>
        </p:nvCxnSpPr>
        <p:spPr>
          <a:xfrm>
            <a:off x="4297680" y="3384332"/>
            <a:ext cx="89443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78EEC-4576-D846-8995-117E978DFB38}"/>
              </a:ext>
            </a:extLst>
          </p:cNvPr>
          <p:cNvCxnSpPr>
            <a:cxnSpLocks/>
          </p:cNvCxnSpPr>
          <p:nvPr/>
        </p:nvCxnSpPr>
        <p:spPr>
          <a:xfrm>
            <a:off x="7210593" y="3384332"/>
            <a:ext cx="76725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9F9B3FEA-61AE-4245-9E13-9E4F62F31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2548" y="1620642"/>
            <a:ext cx="1106424" cy="1106424"/>
          </a:xfrm>
          <a:prstGeom prst="rect">
            <a:avLst/>
          </a:prstGeom>
        </p:spPr>
      </p:pic>
      <p:pic>
        <p:nvPicPr>
          <p:cNvPr id="13" name="Graphic 12" descr="Badge Follow with solid fill">
            <a:extLst>
              <a:ext uri="{FF2B5EF4-FFF2-40B4-BE49-F238E27FC236}">
                <a16:creationId xmlns:a16="http://schemas.microsoft.com/office/drawing/2014/main" id="{4C300E5D-5240-D24D-928A-15602E63D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7160" y="2628172"/>
            <a:ext cx="457200" cy="45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15BD9A-5BDD-0848-AB9B-F4678E51C29D}"/>
              </a:ext>
            </a:extLst>
          </p:cNvPr>
          <p:cNvSpPr/>
          <p:nvPr/>
        </p:nvSpPr>
        <p:spPr>
          <a:xfrm>
            <a:off x="455998" y="3087867"/>
            <a:ext cx="3492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Sentence: That was a great fantasy movie.</a:t>
            </a:r>
            <a:endParaRPr lang="en-US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9D6BA05-8D56-6742-BF06-69108AD73E4C}"/>
              </a:ext>
            </a:extLst>
          </p:cNvPr>
          <p:cNvSpPr/>
          <p:nvPr/>
        </p:nvSpPr>
        <p:spPr>
          <a:xfrm>
            <a:off x="3269974" y="339197"/>
            <a:ext cx="3031434" cy="1114097"/>
          </a:xfrm>
          <a:prstGeom prst="wedgeRoundRectCallout">
            <a:avLst>
              <a:gd name="adj1" fmla="val -31209"/>
              <a:gd name="adj2" fmla="val 65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easy to understand </a:t>
            </a:r>
            <a:r>
              <a:rPr lang="en-US" dirty="0">
                <a:sym typeface="Wingdings" pitchFamily="2" charset="2"/>
              </a:rPr>
              <a:t>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easy to form an expectation about the model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ACE77-3070-9843-BCBE-A609E9C80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6B2A9-E175-7F40-B993-EC9D598FC2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F72E29-D19E-D046-A50A-6895ECD91B7A}"/>
              </a:ext>
            </a:extLst>
          </p:cNvPr>
          <p:cNvSpPr/>
          <p:nvPr/>
        </p:nvSpPr>
        <p:spPr>
          <a:xfrm>
            <a:off x="5192110" y="2827284"/>
            <a:ext cx="2017986" cy="11140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GPT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1CB59-EBDA-A14C-A4F4-754AC204FE23}"/>
              </a:ext>
            </a:extLst>
          </p:cNvPr>
          <p:cNvSpPr txBox="1"/>
          <p:nvPr/>
        </p:nvSpPr>
        <p:spPr>
          <a:xfrm>
            <a:off x="4460218" y="6368032"/>
            <a:ext cx="351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[Radford et al. ’19, Brown et al. ‘20]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69A040-8796-3D43-B9E8-17BD89161A11}"/>
              </a:ext>
            </a:extLst>
          </p:cNvPr>
          <p:cNvCxnSpPr>
            <a:cxnSpLocks/>
          </p:cNvCxnSpPr>
          <p:nvPr/>
        </p:nvCxnSpPr>
        <p:spPr>
          <a:xfrm>
            <a:off x="4297680" y="3384332"/>
            <a:ext cx="89443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78EEC-4576-D846-8995-117E978DFB38}"/>
              </a:ext>
            </a:extLst>
          </p:cNvPr>
          <p:cNvCxnSpPr>
            <a:cxnSpLocks/>
          </p:cNvCxnSpPr>
          <p:nvPr/>
        </p:nvCxnSpPr>
        <p:spPr>
          <a:xfrm>
            <a:off x="7210593" y="3384332"/>
            <a:ext cx="76725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22454DC-4BC4-8749-B0C0-C468D425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646008"/>
              </p:ext>
            </p:extLst>
          </p:nvPr>
        </p:nvGraphicFramePr>
        <p:xfrm>
          <a:off x="1373116" y="4497637"/>
          <a:ext cx="135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05">
                  <a:extLst>
                    <a:ext uri="{9D8B030D-6E8A-4147-A177-3AD203B41FA5}">
                      <a16:colId xmlns:a16="http://schemas.microsoft.com/office/drawing/2014/main" val="3534915434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238288208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3224079992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834554974"/>
                    </a:ext>
                  </a:extLst>
                </a:gridCol>
              </a:tblGrid>
              <a:tr h="19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846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AE46702-49AC-594F-BA28-F0EC358C0C4C}"/>
              </a:ext>
            </a:extLst>
          </p:cNvPr>
          <p:cNvSpPr/>
          <p:nvPr/>
        </p:nvSpPr>
        <p:spPr>
          <a:xfrm>
            <a:off x="8453559" y="3170480"/>
            <a:ext cx="2768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Answer: positive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E35E3B-4225-7144-A8AE-20AE0A2E36F5}"/>
              </a:ext>
            </a:extLst>
          </p:cNvPr>
          <p:cNvSpPr/>
          <p:nvPr/>
        </p:nvSpPr>
        <p:spPr>
          <a:xfrm>
            <a:off x="455997" y="1709032"/>
            <a:ext cx="37087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is the sentiment of the following review? (positive or negative) </a:t>
            </a:r>
          </a:p>
          <a:p>
            <a:b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Sentence: That was a great fantasy movie.</a:t>
            </a:r>
          </a:p>
        </p:txBody>
      </p: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3C202390-526B-3248-80F5-0ADF2A713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2548" y="1620642"/>
            <a:ext cx="1106424" cy="1106424"/>
          </a:xfrm>
          <a:prstGeom prst="rect">
            <a:avLst/>
          </a:prstGeom>
        </p:spPr>
      </p:pic>
      <p:pic>
        <p:nvPicPr>
          <p:cNvPr id="22" name="Graphic 21" descr="Badge Follow with solid fill">
            <a:extLst>
              <a:ext uri="{FF2B5EF4-FFF2-40B4-BE49-F238E27FC236}">
                <a16:creationId xmlns:a16="http://schemas.microsoft.com/office/drawing/2014/main" id="{AE4D2FFE-1264-3F42-8D65-C68F0F4ACE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7160" y="2649192"/>
            <a:ext cx="457200" cy="457200"/>
          </a:xfrm>
          <a:prstGeom prst="rect">
            <a:avLst/>
          </a:prstGeom>
        </p:spPr>
      </p:pic>
      <p:sp>
        <p:nvSpPr>
          <p:cNvPr id="23" name="Cloud Callout 22">
            <a:extLst>
              <a:ext uri="{FF2B5EF4-FFF2-40B4-BE49-F238E27FC236}">
                <a16:creationId xmlns:a16="http://schemas.microsoft.com/office/drawing/2014/main" id="{53A3EE95-7CF6-0F42-9565-779F68BF84ED}"/>
              </a:ext>
            </a:extLst>
          </p:cNvPr>
          <p:cNvSpPr/>
          <p:nvPr/>
        </p:nvSpPr>
        <p:spPr>
          <a:xfrm>
            <a:off x="3462585" y="4267200"/>
            <a:ext cx="2633415" cy="1259916"/>
          </a:xfrm>
          <a:prstGeom prst="cloudCallout">
            <a:avLst>
              <a:gd name="adj1" fmla="val -62283"/>
              <a:gd name="adj2" fmla="val -201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i="1" dirty="0"/>
              <a:t>Something related to sentiment analysis?</a:t>
            </a:r>
          </a:p>
        </p:txBody>
      </p:sp>
      <p:pic>
        <p:nvPicPr>
          <p:cNvPr id="24" name="Graphic 23" descr="Badge Follow with solid fill">
            <a:extLst>
              <a:ext uri="{FF2B5EF4-FFF2-40B4-BE49-F238E27FC236}">
                <a16:creationId xmlns:a16="http://schemas.microsoft.com/office/drawing/2014/main" id="{62DBD205-258E-AB44-9CE9-77AE7EA03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2926" y="384211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DE35E3B-4225-7144-A8AE-20AE0A2E36F5}"/>
              </a:ext>
            </a:extLst>
          </p:cNvPr>
          <p:cNvSpPr/>
          <p:nvPr/>
        </p:nvSpPr>
        <p:spPr>
          <a:xfrm>
            <a:off x="455997" y="1709032"/>
            <a:ext cx="37087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17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17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17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Sentence: That was a great fantasy movie.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ACE77-3070-9843-BCBE-A609E9C80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6B2A9-E175-7F40-B993-EC9D598FC2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F72E29-D19E-D046-A50A-6895ECD91B7A}"/>
              </a:ext>
            </a:extLst>
          </p:cNvPr>
          <p:cNvSpPr/>
          <p:nvPr/>
        </p:nvSpPr>
        <p:spPr>
          <a:xfrm>
            <a:off x="5192110" y="2827284"/>
            <a:ext cx="2017986" cy="11140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GPT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1CB59-EBDA-A14C-A4F4-754AC204FE23}"/>
              </a:ext>
            </a:extLst>
          </p:cNvPr>
          <p:cNvSpPr txBox="1"/>
          <p:nvPr/>
        </p:nvSpPr>
        <p:spPr>
          <a:xfrm>
            <a:off x="4460218" y="6368032"/>
            <a:ext cx="32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[Li and Liang’21; Lester et al.’21]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69A040-8796-3D43-B9E8-17BD89161A11}"/>
              </a:ext>
            </a:extLst>
          </p:cNvPr>
          <p:cNvCxnSpPr>
            <a:cxnSpLocks/>
          </p:cNvCxnSpPr>
          <p:nvPr/>
        </p:nvCxnSpPr>
        <p:spPr>
          <a:xfrm>
            <a:off x="4297680" y="3384332"/>
            <a:ext cx="89443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78EEC-4576-D846-8995-117E978DFB38}"/>
              </a:ext>
            </a:extLst>
          </p:cNvPr>
          <p:cNvCxnSpPr>
            <a:cxnSpLocks/>
          </p:cNvCxnSpPr>
          <p:nvPr/>
        </p:nvCxnSpPr>
        <p:spPr>
          <a:xfrm>
            <a:off x="7210593" y="3384332"/>
            <a:ext cx="76725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22454DC-4BC4-8749-B0C0-C468D425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55185"/>
              </p:ext>
            </p:extLst>
          </p:nvPr>
        </p:nvGraphicFramePr>
        <p:xfrm>
          <a:off x="1357350" y="2048782"/>
          <a:ext cx="135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05">
                  <a:extLst>
                    <a:ext uri="{9D8B030D-6E8A-4147-A177-3AD203B41FA5}">
                      <a16:colId xmlns:a16="http://schemas.microsoft.com/office/drawing/2014/main" val="3534915434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238288208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3224079992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834554974"/>
                    </a:ext>
                  </a:extLst>
                </a:gridCol>
              </a:tblGrid>
              <a:tr h="19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A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846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AE46702-49AC-594F-BA28-F0EC358C0C4C}"/>
              </a:ext>
            </a:extLst>
          </p:cNvPr>
          <p:cNvSpPr/>
          <p:nvPr/>
        </p:nvSpPr>
        <p:spPr>
          <a:xfrm>
            <a:off x="8453559" y="3170480"/>
            <a:ext cx="2768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Answer: positive</a:t>
            </a:r>
          </a:p>
        </p:txBody>
      </p:sp>
      <p:pic>
        <p:nvPicPr>
          <p:cNvPr id="22" name="Graphic 21" descr="Badge Follow with solid fill">
            <a:extLst>
              <a:ext uri="{FF2B5EF4-FFF2-40B4-BE49-F238E27FC236}">
                <a16:creationId xmlns:a16="http://schemas.microsoft.com/office/drawing/2014/main" id="{AE4D2FFE-1264-3F42-8D65-C68F0F4AC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7160" y="2617662"/>
            <a:ext cx="457200" cy="457200"/>
          </a:xfrm>
          <a:prstGeom prst="rect">
            <a:avLst/>
          </a:prstGeom>
        </p:spPr>
      </p:pic>
      <p:sp>
        <p:nvSpPr>
          <p:cNvPr id="23" name="Cloud Callout 22">
            <a:extLst>
              <a:ext uri="{FF2B5EF4-FFF2-40B4-BE49-F238E27FC236}">
                <a16:creationId xmlns:a16="http://schemas.microsoft.com/office/drawing/2014/main" id="{53A3EE95-7CF6-0F42-9565-779F68BF84ED}"/>
              </a:ext>
            </a:extLst>
          </p:cNvPr>
          <p:cNvSpPr/>
          <p:nvPr/>
        </p:nvSpPr>
        <p:spPr>
          <a:xfrm>
            <a:off x="2914522" y="476493"/>
            <a:ext cx="2633415" cy="1259916"/>
          </a:xfrm>
          <a:prstGeom prst="cloudCallout">
            <a:avLst>
              <a:gd name="adj1" fmla="val -53502"/>
              <a:gd name="adj2" fmla="val 582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i="1" dirty="0"/>
              <a:t>Something related to sentiment analysis?</a:t>
            </a:r>
          </a:p>
        </p:txBody>
      </p:sp>
    </p:spTree>
    <p:extLst>
      <p:ext uri="{BB962C8B-B14F-4D97-AF65-F5344CB8AC3E}">
        <p14:creationId xmlns:p14="http://schemas.microsoft.com/office/powerpoint/2010/main" val="36671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ACE77-3070-9843-BCBE-A609E9C80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6B2A9-E175-7F40-B993-EC9D598FC2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F72E29-D19E-D046-A50A-6895ECD91B7A}"/>
              </a:ext>
            </a:extLst>
          </p:cNvPr>
          <p:cNvSpPr/>
          <p:nvPr/>
        </p:nvSpPr>
        <p:spPr>
          <a:xfrm>
            <a:off x="5192110" y="2827284"/>
            <a:ext cx="2017986" cy="111409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GPT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BD9E0-2722-184F-98AD-9DB6FE24A9C2}"/>
              </a:ext>
            </a:extLst>
          </p:cNvPr>
          <p:cNvSpPr/>
          <p:nvPr/>
        </p:nvSpPr>
        <p:spPr>
          <a:xfrm>
            <a:off x="455997" y="1995334"/>
            <a:ext cx="37087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17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17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Sentence: That was a great fantasy movie.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69A040-8796-3D43-B9E8-17BD89161A11}"/>
              </a:ext>
            </a:extLst>
          </p:cNvPr>
          <p:cNvCxnSpPr>
            <a:cxnSpLocks/>
          </p:cNvCxnSpPr>
          <p:nvPr/>
        </p:nvCxnSpPr>
        <p:spPr>
          <a:xfrm>
            <a:off x="4297680" y="3384332"/>
            <a:ext cx="894430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78EEC-4576-D846-8995-117E978DFB38}"/>
              </a:ext>
            </a:extLst>
          </p:cNvPr>
          <p:cNvCxnSpPr>
            <a:cxnSpLocks/>
          </p:cNvCxnSpPr>
          <p:nvPr/>
        </p:nvCxnSpPr>
        <p:spPr>
          <a:xfrm>
            <a:off x="7210593" y="3384332"/>
            <a:ext cx="76725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22454DC-4BC4-8749-B0C0-C468D425D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07840"/>
              </p:ext>
            </p:extLst>
          </p:nvPr>
        </p:nvGraphicFramePr>
        <p:xfrm>
          <a:off x="1181055" y="1899769"/>
          <a:ext cx="135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05">
                  <a:extLst>
                    <a:ext uri="{9D8B030D-6E8A-4147-A177-3AD203B41FA5}">
                      <a16:colId xmlns:a16="http://schemas.microsoft.com/office/drawing/2014/main" val="3534915434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238288208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3224079992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834554974"/>
                    </a:ext>
                  </a:extLst>
                </a:gridCol>
              </a:tblGrid>
              <a:tr h="19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83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846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EAE46702-49AC-594F-BA28-F0EC358C0C4C}"/>
              </a:ext>
            </a:extLst>
          </p:cNvPr>
          <p:cNvSpPr/>
          <p:nvPr/>
        </p:nvSpPr>
        <p:spPr>
          <a:xfrm>
            <a:off x="8453559" y="3170480"/>
            <a:ext cx="2768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Answer: positive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676736-F989-D64E-845C-FA87473CA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95583"/>
              </p:ext>
            </p:extLst>
          </p:nvPr>
        </p:nvGraphicFramePr>
        <p:xfrm>
          <a:off x="1355275" y="2041300"/>
          <a:ext cx="135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05">
                  <a:extLst>
                    <a:ext uri="{9D8B030D-6E8A-4147-A177-3AD203B41FA5}">
                      <a16:colId xmlns:a16="http://schemas.microsoft.com/office/drawing/2014/main" val="3534915434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238288208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3224079992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834554974"/>
                    </a:ext>
                  </a:extLst>
                </a:gridCol>
              </a:tblGrid>
              <a:tr h="19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8463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970D7839-6A60-EF42-BD2C-DFFE1B09D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24030"/>
              </p:ext>
            </p:extLst>
          </p:nvPr>
        </p:nvGraphicFramePr>
        <p:xfrm>
          <a:off x="1516626" y="2191380"/>
          <a:ext cx="135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05">
                  <a:extLst>
                    <a:ext uri="{9D8B030D-6E8A-4147-A177-3AD203B41FA5}">
                      <a16:colId xmlns:a16="http://schemas.microsoft.com/office/drawing/2014/main" val="3534915434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238288208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3224079992"/>
                    </a:ext>
                  </a:extLst>
                </a:gridCol>
                <a:gridCol w="339205">
                  <a:extLst>
                    <a:ext uri="{9D8B030D-6E8A-4147-A177-3AD203B41FA5}">
                      <a16:colId xmlns:a16="http://schemas.microsoft.com/office/drawing/2014/main" val="1834554974"/>
                    </a:ext>
                  </a:extLst>
                </a:gridCol>
              </a:tblGrid>
              <a:tr h="1959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9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9846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5D8246E-A8E4-2542-A518-9DFB0F0E1083}"/>
              </a:ext>
            </a:extLst>
          </p:cNvPr>
          <p:cNvSpPr/>
          <p:nvPr/>
        </p:nvSpPr>
        <p:spPr>
          <a:xfrm>
            <a:off x="2634241" y="435469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a question based on the sentence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B69FE-8326-1E4A-91F3-66C287BADB3E}"/>
              </a:ext>
            </a:extLst>
          </p:cNvPr>
          <p:cNvSpPr/>
          <p:nvPr/>
        </p:nvSpPr>
        <p:spPr>
          <a:xfrm>
            <a:off x="2618477" y="861136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Flip the sentiment of the sentence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A62233-5B66-F042-AE8C-42E79507895A}"/>
              </a:ext>
            </a:extLst>
          </p:cNvPr>
          <p:cNvSpPr/>
          <p:nvPr/>
        </p:nvSpPr>
        <p:spPr>
          <a:xfrm>
            <a:off x="2623733" y="1274090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7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&lt;span style=“color: red”&gt;hello world&lt;/span&gt;</a:t>
            </a: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98B8573-FFDC-0F4E-B893-2D8CD6085E32}"/>
              </a:ext>
            </a:extLst>
          </p:cNvPr>
          <p:cNvCxnSpPr>
            <a:cxnSpLocks/>
            <a:stCxn id="8" idx="0"/>
            <a:endCxn id="6" idx="1"/>
          </p:cNvCxnSpPr>
          <p:nvPr/>
        </p:nvCxnSpPr>
        <p:spPr>
          <a:xfrm rot="5400000" flipH="1" flipV="1">
            <a:off x="1607036" y="872564"/>
            <a:ext cx="1279634" cy="774776"/>
          </a:xfrm>
          <a:prstGeom prst="bentConnector2">
            <a:avLst/>
          </a:prstGeom>
          <a:ln w="412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B5801EE8-CF33-6A47-8EF3-D0724AF8D156}"/>
              </a:ext>
            </a:extLst>
          </p:cNvPr>
          <p:cNvCxnSpPr>
            <a:cxnSpLocks/>
            <a:stCxn id="10" idx="0"/>
            <a:endCxn id="15" idx="1"/>
          </p:cNvCxnSpPr>
          <p:nvPr/>
        </p:nvCxnSpPr>
        <p:spPr>
          <a:xfrm rot="5400000" flipH="1" flipV="1">
            <a:off x="1828332" y="1251155"/>
            <a:ext cx="995498" cy="584792"/>
          </a:xfrm>
          <a:prstGeom prst="bentConnector2">
            <a:avLst/>
          </a:prstGeom>
          <a:ln w="412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55BA05CC-BC3C-6746-ACE6-D0F8215BE746}"/>
              </a:ext>
            </a:extLst>
          </p:cNvPr>
          <p:cNvCxnSpPr>
            <a:cxnSpLocks/>
            <a:endCxn id="16" idx="1"/>
          </p:cNvCxnSpPr>
          <p:nvPr/>
        </p:nvCxnSpPr>
        <p:spPr>
          <a:xfrm rot="5400000" flipH="1" flipV="1">
            <a:off x="2065194" y="1588598"/>
            <a:ext cx="688380" cy="428697"/>
          </a:xfrm>
          <a:prstGeom prst="bentConnector2">
            <a:avLst/>
          </a:prstGeom>
          <a:ln w="41275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B917A5-1E88-334D-88FD-19BECBC936C9}"/>
              </a:ext>
            </a:extLst>
          </p:cNvPr>
          <p:cNvSpPr/>
          <p:nvPr/>
        </p:nvSpPr>
        <p:spPr>
          <a:xfrm>
            <a:off x="1815548" y="4585252"/>
            <a:ext cx="8388626" cy="14974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Waywardness hypothesis</a:t>
            </a:r>
            <a:r>
              <a:rPr lang="en-US" sz="2400" dirty="0">
                <a:solidFill>
                  <a:schemeClr val="tx1"/>
                </a:solidFill>
              </a:rPr>
              <a:t> (informal):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One can find “accurate” continuous prompts such that they can be “projected” to </a:t>
            </a:r>
            <a:r>
              <a:rPr lang="en-US" sz="2400" u="sng" dirty="0">
                <a:solidFill>
                  <a:schemeClr val="tx1"/>
                </a:solidFill>
              </a:rPr>
              <a:t>any </a:t>
            </a:r>
            <a:r>
              <a:rPr lang="en-US" sz="2400" dirty="0">
                <a:solidFill>
                  <a:schemeClr val="tx1"/>
                </a:solidFill>
              </a:rPr>
              <a:t>arbitrary text.  </a:t>
            </a:r>
          </a:p>
        </p:txBody>
      </p:sp>
      <p:pic>
        <p:nvPicPr>
          <p:cNvPr id="27" name="Graphic 26" descr="Badge Follow with solid fill">
            <a:extLst>
              <a:ext uri="{FF2B5EF4-FFF2-40B4-BE49-F238E27FC236}">
                <a16:creationId xmlns:a16="http://schemas.microsoft.com/office/drawing/2014/main" id="{A2BFD9B8-5D74-874C-81C9-E020D0128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3908" y="262172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ACE77-3070-9843-BCBE-A609E9C80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E6B2A9-E175-7F40-B993-EC9D598FC2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B917A5-1E88-334D-88FD-19BECBC936C9}"/>
              </a:ext>
            </a:extLst>
          </p:cNvPr>
          <p:cNvSpPr/>
          <p:nvPr/>
        </p:nvSpPr>
        <p:spPr>
          <a:xfrm>
            <a:off x="1815548" y="4585252"/>
            <a:ext cx="8388626" cy="14974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Waywardness hypothesis</a:t>
            </a:r>
            <a:r>
              <a:rPr lang="en-US" sz="2400" dirty="0">
                <a:solidFill>
                  <a:schemeClr val="tx1"/>
                </a:solidFill>
              </a:rPr>
              <a:t> (informal):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One can find “accurate” continuous prompts such that they can be “projected” to </a:t>
            </a:r>
            <a:r>
              <a:rPr lang="en-US" sz="2400" u="sng" dirty="0">
                <a:solidFill>
                  <a:schemeClr val="tx1"/>
                </a:solidFill>
              </a:rPr>
              <a:t>any </a:t>
            </a:r>
            <a:r>
              <a:rPr lang="en-US" sz="2400" dirty="0">
                <a:solidFill>
                  <a:schemeClr val="tx1"/>
                </a:solidFill>
              </a:rPr>
              <a:t>arbitrary text.  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4ED85E0-0034-8A4A-8710-2C2AD8F4F819}"/>
              </a:ext>
            </a:extLst>
          </p:cNvPr>
          <p:cNvSpPr txBox="1">
            <a:spLocks/>
          </p:cNvSpPr>
          <p:nvPr/>
        </p:nvSpPr>
        <p:spPr>
          <a:xfrm>
            <a:off x="838200" y="1234782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Forthcoming content: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Systemic empirical study of “waywardness”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Making sense of “waywardness”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Implications of “waywardness”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4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2D45-1EA1-CD43-90CD-CA49E054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Wayward Prompts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BB716-C745-C048-B94A-73930B836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would you verify this hypothesis?</a:t>
                </a:r>
              </a:p>
              <a:p>
                <a:pPr lvl="1"/>
                <a:r>
                  <a:rPr lang="en-US" dirty="0"/>
                  <a:t>Find a continuous prompt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solves a task while being “projected” to any given text </a:t>
                </a:r>
                <a:r>
                  <a:rPr lang="en-US" i="1" dirty="0">
                    <a:solidFill>
                      <a:srgbClr val="1700FF"/>
                    </a:solidFill>
                  </a:rPr>
                  <a:t>t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As a baseline, compare with a continuous prompt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5C953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solves a task (without any projection constraint). </a:t>
                </a:r>
              </a:p>
              <a:p>
                <a:pPr lvl="1"/>
                <a:r>
                  <a:rPr lang="en-US" dirty="0"/>
                  <a:t>Show that    |Accuracy(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) – Accuracy(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5C953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)|    is small.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3BB716-C745-C048-B94A-73930B836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37807-1439-1941-BF88-F3B4F90DDE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21240C-47AF-2F4D-83B3-CC3EDF50F79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F55ADF-0163-124E-A5AE-7F7E7A3358B4}"/>
              </a:ext>
            </a:extLst>
          </p:cNvPr>
          <p:cNvSpPr/>
          <p:nvPr/>
        </p:nvSpPr>
        <p:spPr>
          <a:xfrm>
            <a:off x="1815548" y="4585252"/>
            <a:ext cx="8388626" cy="14974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Waywardness hypothesis</a:t>
            </a:r>
            <a:r>
              <a:rPr lang="en-US" sz="2400" dirty="0">
                <a:solidFill>
                  <a:schemeClr val="tx1"/>
                </a:solidFill>
              </a:rPr>
              <a:t> (informal):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One can find “accurate” continuous prompts such that they can be “projected” to </a:t>
            </a:r>
            <a:r>
              <a:rPr lang="en-US" sz="2400" u="sng" dirty="0">
                <a:solidFill>
                  <a:schemeClr val="tx1"/>
                </a:solidFill>
              </a:rPr>
              <a:t>any </a:t>
            </a:r>
            <a:r>
              <a:rPr lang="en-US" sz="2400" dirty="0">
                <a:solidFill>
                  <a:schemeClr val="tx1"/>
                </a:solidFill>
              </a:rPr>
              <a:t>arbitrary text.  </a:t>
            </a:r>
          </a:p>
        </p:txBody>
      </p:sp>
    </p:spTree>
    <p:extLst>
      <p:ext uri="{BB962C8B-B14F-4D97-AF65-F5344CB8AC3E}">
        <p14:creationId xmlns:p14="http://schemas.microsoft.com/office/powerpoint/2010/main" val="23215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I2 PPT Theme">
  <a:themeElements>
    <a:clrScheme name="AI2 PPT Colors">
      <a:dk1>
        <a:srgbClr val="303845"/>
      </a:dk1>
      <a:lt1>
        <a:srgbClr val="FFFFFF"/>
      </a:lt1>
      <a:dk2>
        <a:srgbClr val="1A4595"/>
      </a:dk2>
      <a:lt2>
        <a:srgbClr val="E8ECF2"/>
      </a:lt2>
      <a:accent1>
        <a:srgbClr val="255ED3"/>
      </a:accent1>
      <a:accent2>
        <a:srgbClr val="00D5FF"/>
      </a:accent2>
      <a:accent3>
        <a:srgbClr val="AEB7C3"/>
      </a:accent3>
      <a:accent4>
        <a:srgbClr val="8879DE"/>
      </a:accent4>
      <a:accent5>
        <a:srgbClr val="FFBB00"/>
      </a:accent5>
      <a:accent6>
        <a:srgbClr val="16C3CF"/>
      </a:accent6>
      <a:hlink>
        <a:srgbClr val="255ED3"/>
      </a:hlink>
      <a:folHlink>
        <a:srgbClr val="265ED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2 Presentation Template" id="{8CF36B9A-930F-6C46-B116-42DBDD5C122F}" vid="{37D74BBC-B087-5D4D-857E-2E1958334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AI2 PPT Theme</Template>
  <TotalTime>47258</TotalTime>
  <Words>1900</Words>
  <Application>Microsoft Macintosh PowerPoint</Application>
  <PresentationFormat>Widescreen</PresentationFormat>
  <Paragraphs>210</Paragraphs>
  <Slides>21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Consolas</vt:lpstr>
      <vt:lpstr>Corbel</vt:lpstr>
      <vt:lpstr>Merriweather Sans</vt:lpstr>
      <vt:lpstr>AI2 PPT Theme</vt:lpstr>
      <vt:lpstr>Prompt Waywardness:  Curious Case of Discretized Interpretation of Continuous Prompts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Wayward Prompts</vt:lpstr>
      <vt:lpstr>Finding Wayward Prompts</vt:lpstr>
      <vt:lpstr>Finding Wayward Prompts</vt:lpstr>
      <vt:lpstr>Finding Wayward Prompts</vt:lpstr>
      <vt:lpstr>Finding Wayward Prompts</vt:lpstr>
      <vt:lpstr>Making Sense of “Waywardness”</vt:lpstr>
      <vt:lpstr>Making Sense of “Waywardness”</vt:lpstr>
      <vt:lpstr>Implications of Waywardness (1)</vt:lpstr>
      <vt:lpstr>Implications of Waywardness (2)</vt:lpstr>
      <vt:lpstr>Implications of Waywardness (3)</vt:lpstr>
      <vt:lpstr>Summary</vt:lpstr>
      <vt:lpstr>Experiment: effect of model size </vt:lpstr>
      <vt:lpstr>Experiment: effect of prompt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UnifiedQA:  Crossing Format Boundaries With a Single QA System</dc:title>
  <dc:creator>Daniel Khashabi</dc:creator>
  <cp:lastModifiedBy>Daniel Khashabi</cp:lastModifiedBy>
  <cp:revision>1102</cp:revision>
  <dcterms:created xsi:type="dcterms:W3CDTF">2020-06-18T00:10:56Z</dcterms:created>
  <dcterms:modified xsi:type="dcterms:W3CDTF">2022-01-06T01:17:18Z</dcterms:modified>
</cp:coreProperties>
</file>