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78" r:id="rId2"/>
    <p:sldId id="1513" r:id="rId3"/>
    <p:sldId id="1555" r:id="rId4"/>
    <p:sldId id="1519" r:id="rId5"/>
    <p:sldId id="1539" r:id="rId6"/>
    <p:sldId id="1540" r:id="rId7"/>
    <p:sldId id="1541" r:id="rId8"/>
    <p:sldId id="1542" r:id="rId9"/>
    <p:sldId id="1543" r:id="rId10"/>
    <p:sldId id="1556" r:id="rId11"/>
    <p:sldId id="1549" r:id="rId12"/>
    <p:sldId id="1550" r:id="rId13"/>
    <p:sldId id="1546" r:id="rId14"/>
    <p:sldId id="1553" r:id="rId15"/>
    <p:sldId id="1518" r:id="rId16"/>
    <p:sldId id="1534" r:id="rId17"/>
    <p:sldId id="1531" r:id="rId18"/>
    <p:sldId id="1535" r:id="rId19"/>
    <p:sldId id="1536" r:id="rId20"/>
    <p:sldId id="1530" r:id="rId21"/>
    <p:sldId id="1515"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45"/>
    <a:srgbClr val="255DD4"/>
    <a:srgbClr val="1A4495"/>
    <a:srgbClr val="1700FF"/>
    <a:srgbClr val="272E3A"/>
    <a:srgbClr val="00E600"/>
    <a:srgbClr val="A2E3D7"/>
    <a:srgbClr val="FFC9C6"/>
    <a:srgbClr val="FF0000"/>
    <a:srgbClr val="5C95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4"/>
    <p:restoredTop sz="87913"/>
  </p:normalViewPr>
  <p:slideViewPr>
    <p:cSldViewPr snapToGrid="0" snapToObjects="1">
      <p:cViewPr>
        <p:scale>
          <a:sx n="106" d="100"/>
          <a:sy n="106" d="100"/>
        </p:scale>
        <p:origin x="152" y="384"/>
      </p:cViewPr>
      <p:guideLst/>
    </p:cSldViewPr>
  </p:slideViewPr>
  <p:outlineViewPr>
    <p:cViewPr>
      <p:scale>
        <a:sx n="45" d="100"/>
        <a:sy n="45"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C4B6E-97D4-384E-8346-04988064FF86}" type="datetimeFigureOut">
              <a:rPr lang="en-US" smtClean="0"/>
              <a:t>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EFFCD-2707-464E-8668-7D1BDDA9873E}" type="slidenum">
              <a:rPr lang="en-US" smtClean="0"/>
              <a:t>‹#›</a:t>
            </a:fld>
            <a:endParaRPr lang="en-US"/>
          </a:p>
        </p:txBody>
      </p:sp>
    </p:spTree>
    <p:extLst>
      <p:ext uri="{BB962C8B-B14F-4D97-AF65-F5344CB8AC3E}">
        <p14:creationId xmlns:p14="http://schemas.microsoft.com/office/powerpoint/2010/main" val="194057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Hi, I am Daniel </a:t>
            </a:r>
            <a:r>
              <a:rPr lang="en-US" baseline="0" dirty="0" err="1"/>
              <a:t>Khashabi</a:t>
            </a:r>
            <a:r>
              <a:rPr lang="en-US" baseline="0" dirty="0"/>
              <a:t>, and I am a post-doc with the Mosaic team. </a:t>
            </a:r>
          </a:p>
          <a:p>
            <a:endParaRPr lang="en-US" baseline="0" dirty="0"/>
          </a:p>
          <a:p>
            <a:r>
              <a:rPr lang="en-US" baseline="0" dirty="0"/>
              <a:t>Today I am going to talk about  ….</a:t>
            </a:r>
          </a:p>
          <a:p>
            <a:endParaRPr lang="en-US" baseline="0" dirty="0"/>
          </a:p>
          <a:p>
            <a:r>
              <a:rPr lang="en-US" baseline="0" dirty="0"/>
              <a:t>This is based on a paper that will appear in NAACL 2022 (in Seattle)</a:t>
            </a:r>
          </a:p>
          <a:p>
            <a:r>
              <a:rPr lang="en-US" baseline="0" dirty="0"/>
              <a:t>And it is a joint work with my wonderful colleagues here at AI2, UW and UC Irvine.</a:t>
            </a:r>
          </a:p>
          <a:p>
            <a:endParaRPr lang="en-US" baseline="0" dirty="0"/>
          </a:p>
        </p:txBody>
      </p:sp>
      <p:sp>
        <p:nvSpPr>
          <p:cNvPr id="4" name="Slide Number Placeholder 3"/>
          <p:cNvSpPr>
            <a:spLocks noGrp="1"/>
          </p:cNvSpPr>
          <p:nvPr>
            <p:ph type="sldNum" sz="quarter" idx="5"/>
          </p:nvPr>
        </p:nvSpPr>
        <p:spPr/>
        <p:txBody>
          <a:bodyPr/>
          <a:lstStyle/>
          <a:p>
            <a:fld id="{7E3EFFCD-2707-464E-8668-7D1BDDA9873E}" type="slidenum">
              <a:rPr lang="en-US" smtClean="0"/>
              <a:t>1</a:t>
            </a:fld>
            <a:endParaRPr lang="en-US"/>
          </a:p>
        </p:txBody>
      </p:sp>
    </p:spTree>
    <p:extLst>
      <p:ext uri="{BB962C8B-B14F-4D97-AF65-F5344CB8AC3E}">
        <p14:creationId xmlns:p14="http://schemas.microsoft.com/office/powerpoint/2010/main" val="212677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We call this "waywardness" hypothesis: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which states that  ….. (such as the definition of a different task or even an irrelevant statement.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Which suggests a disconnect between the outcome of continuous prompts and their discrete interpretations. </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But let me tease a quick summary of our experiments we did here. </a:t>
            </a:r>
          </a:p>
        </p:txBody>
      </p:sp>
      <p:sp>
        <p:nvSpPr>
          <p:cNvPr id="4" name="Slide Number Placeholder 3"/>
          <p:cNvSpPr>
            <a:spLocks noGrp="1"/>
          </p:cNvSpPr>
          <p:nvPr>
            <p:ph type="sldNum" sz="quarter" idx="5"/>
          </p:nvPr>
        </p:nvSpPr>
        <p:spPr/>
        <p:txBody>
          <a:bodyPr/>
          <a:lstStyle/>
          <a:p>
            <a:fld id="{7E3EFFCD-2707-464E-8668-7D1BDDA9873E}" type="slidenum">
              <a:rPr lang="en-US" smtClean="0"/>
              <a:t>10</a:t>
            </a:fld>
            <a:endParaRPr lang="en-US"/>
          </a:p>
        </p:txBody>
      </p:sp>
    </p:spTree>
    <p:extLst>
      <p:ext uri="{BB962C8B-B14F-4D97-AF65-F5344CB8AC3E}">
        <p14:creationId xmlns:p14="http://schemas.microsoft.com/office/powerpoint/2010/main" val="258369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We do a whole series of experiments where we compare performance of two prompts: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Prompts that are trained to solve a particular task.</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And prompts that are not only trained to solve a given task, but also forced to have a certain projection (projection to an arbitrary text that we provide) </a:t>
            </a:r>
          </a:p>
          <a:p>
            <a:pPr marL="1085850" lvl="2"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Such as … </a:t>
            </a:r>
          </a:p>
        </p:txBody>
      </p:sp>
      <p:sp>
        <p:nvSpPr>
          <p:cNvPr id="4" name="Slide Number Placeholder 3"/>
          <p:cNvSpPr>
            <a:spLocks noGrp="1"/>
          </p:cNvSpPr>
          <p:nvPr>
            <p:ph type="sldNum" sz="quarter" idx="5"/>
          </p:nvPr>
        </p:nvSpPr>
        <p:spPr/>
        <p:txBody>
          <a:bodyPr/>
          <a:lstStyle/>
          <a:p>
            <a:fld id="{7E3EFFCD-2707-464E-8668-7D1BDDA9873E}" type="slidenum">
              <a:rPr lang="en-US" smtClean="0"/>
              <a:t>11</a:t>
            </a:fld>
            <a:endParaRPr lang="en-US"/>
          </a:p>
        </p:txBody>
      </p:sp>
    </p:spTree>
    <p:extLst>
      <p:ext uri="{BB962C8B-B14F-4D97-AF65-F5344CB8AC3E}">
        <p14:creationId xmlns:p14="http://schemas.microsoft.com/office/powerpoint/2010/main" val="37982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Empirically, we will compare the performance of </a:t>
                </a:r>
                <a14:m>
                  <m:oMath xmlns:m="http://schemas.openxmlformats.org/officeDocument/2006/math">
                    <m:acc>
                      <m:accPr>
                        <m:chr m:val="̃"/>
                        <m:ctrlPr>
                          <a:rPr lang="en-US" sz="1200" i="1" smtClean="0">
                            <a:solidFill>
                              <a:srgbClr val="FF0000"/>
                            </a:solidFill>
                            <a:latin typeface="Cambria Math" panose="02040503050406030204" pitchFamily="18" charset="0"/>
                          </a:rPr>
                        </m:ctrlPr>
                      </m:accPr>
                      <m:e>
                        <m:r>
                          <a:rPr lang="en-US" sz="1200" i="1">
                            <a:solidFill>
                              <a:srgbClr val="FF0000"/>
                            </a:solidFill>
                            <a:latin typeface="Cambria Math" panose="02040503050406030204" pitchFamily="18" charset="0"/>
                          </a:rPr>
                          <m:t>𝑝</m:t>
                        </m:r>
                      </m:e>
                    </m:acc>
                  </m:oMath>
                </a14:m>
                <a:r>
                  <a:rPr lang="en-US" sz="1200" b="0" i="0" u="none" strike="noStrike" kern="1200" dirty="0">
                    <a:solidFill>
                      <a:schemeClr val="tx1"/>
                    </a:solidFill>
                    <a:effectLst/>
                    <a:latin typeface="+mn-lt"/>
                    <a:ea typeface="+mn-ea"/>
                    <a:cs typeface="+mn-cs"/>
                  </a:rPr>
                  <a:t> and </a:t>
                </a:r>
                <a14:m>
                  <m:oMath xmlns:m="http://schemas.openxmlformats.org/officeDocument/2006/math">
                    <m:sSup>
                      <m:sSupPr>
                        <m:ctrlPr>
                          <a:rPr lang="en-US" sz="1200" i="1" smtClean="0">
                            <a:solidFill>
                              <a:srgbClr val="5C953F"/>
                            </a:solidFill>
                            <a:latin typeface="Cambria Math" panose="02040503050406030204" pitchFamily="18" charset="0"/>
                          </a:rPr>
                        </m:ctrlPr>
                      </m:sSupPr>
                      <m:e>
                        <m:r>
                          <a:rPr lang="en-US" sz="1200" i="1">
                            <a:solidFill>
                              <a:srgbClr val="5C953F"/>
                            </a:solidFill>
                            <a:latin typeface="Cambria Math" panose="02040503050406030204" pitchFamily="18" charset="0"/>
                          </a:rPr>
                          <m:t>𝑝</m:t>
                        </m:r>
                      </m:e>
                      <m:sup>
                        <m:r>
                          <a:rPr lang="en-US" sz="1200">
                            <a:solidFill>
                              <a:srgbClr val="5C953F"/>
                            </a:solidFill>
                            <a:latin typeface="Cambria Math" panose="02040503050406030204" pitchFamily="18" charset="0"/>
                          </a:rPr>
                          <m:t>∗</m:t>
                        </m:r>
                      </m:sup>
                    </m:sSup>
                  </m:oMath>
                </a14:m>
                <a:r>
                  <a:rPr lang="en-US" sz="1200" b="0" i="0" u="none" strike="noStrike" kern="1200" dirty="0">
                    <a:solidFill>
                      <a:schemeClr val="tx1"/>
                    </a:solidFill>
                    <a:effectLst/>
                    <a:latin typeface="+mn-lt"/>
                    <a:ea typeface="+mn-ea"/>
                    <a:cs typeface="+mn-cs"/>
                  </a:rPr>
                  <a:t> (in terms of their accuracy).</a:t>
                </a:r>
              </a:p>
              <a:p>
                <a:pPr marL="628650" lvl="1"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intuition here is that, if continuous prompts (the green one) inherently say something about their outcome, by forcing them to project an irrelevant text, they should suffer in terms of their accuracy. </a:t>
                </a:r>
              </a:p>
            </p:txBody>
          </p:sp>
        </mc:Choice>
        <mc:Fallback>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Empirically, we will compare the performance of </a:t>
                </a:r>
                <a:r>
                  <a:rPr lang="en-US" sz="1200" i="0">
                    <a:solidFill>
                      <a:srgbClr val="FF0000"/>
                    </a:solidFill>
                    <a:latin typeface="Cambria Math" panose="02040503050406030204" pitchFamily="18" charset="0"/>
                  </a:rPr>
                  <a:t>𝑝 ̃</a:t>
                </a:r>
                <a:r>
                  <a:rPr lang="en-US" sz="1200" b="0" i="0" u="none" strike="noStrike" kern="1200" dirty="0">
                    <a:solidFill>
                      <a:schemeClr val="tx1"/>
                    </a:solidFill>
                    <a:effectLst/>
                    <a:latin typeface="+mn-lt"/>
                    <a:ea typeface="+mn-ea"/>
                    <a:cs typeface="+mn-cs"/>
                  </a:rPr>
                  <a:t> and </a:t>
                </a:r>
                <a:r>
                  <a:rPr lang="en-US" sz="1200" i="0">
                    <a:solidFill>
                      <a:srgbClr val="5C953F"/>
                    </a:solidFill>
                    <a:latin typeface="Cambria Math" panose="02040503050406030204" pitchFamily="18" charset="0"/>
                  </a:rPr>
                  <a:t>𝑝^∗</a:t>
                </a:r>
                <a:r>
                  <a:rPr lang="en-US" sz="1200" b="0" i="0" u="none" strike="noStrike" kern="1200" dirty="0">
                    <a:solidFill>
                      <a:schemeClr val="tx1"/>
                    </a:solidFill>
                    <a:effectLst/>
                    <a:latin typeface="+mn-lt"/>
                    <a:ea typeface="+mn-ea"/>
                    <a:cs typeface="+mn-cs"/>
                  </a:rPr>
                  <a:t> (in terms of their accuracy).</a:t>
                </a:r>
              </a:p>
              <a:p>
                <a:pPr marL="628650" lvl="1"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intuition here is that, if continuous prompts (the green one) inherently say something about their outcome, by forcing them to project an irrelevant text, they should suffer in terms of their accuracy. </a:t>
                </a:r>
              </a:p>
            </p:txBody>
          </p:sp>
        </mc:Fallback>
      </mc:AlternateContent>
      <p:sp>
        <p:nvSpPr>
          <p:cNvPr id="4" name="Slide Number Placeholder 3"/>
          <p:cNvSpPr>
            <a:spLocks noGrp="1"/>
          </p:cNvSpPr>
          <p:nvPr>
            <p:ph type="sldNum" sz="quarter" idx="5"/>
          </p:nvPr>
        </p:nvSpPr>
        <p:spPr/>
        <p:txBody>
          <a:bodyPr/>
          <a:lstStyle/>
          <a:p>
            <a:fld id="{7E3EFFCD-2707-464E-8668-7D1BDDA9873E}" type="slidenum">
              <a:rPr lang="en-US" smtClean="0"/>
              <a:t>12</a:t>
            </a:fld>
            <a:endParaRPr lang="en-US"/>
          </a:p>
        </p:txBody>
      </p:sp>
    </p:spTree>
    <p:extLst>
      <p:ext uri="{BB962C8B-B14F-4D97-AF65-F5344CB8AC3E}">
        <p14:creationId xmlns:p14="http://schemas.microsoft.com/office/powerpoint/2010/main" val="366117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possible to find continuous prompts that project to a given text (≥ 94% token overlap) with tiny drop in task accuracy.</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E3EFFCD-2707-464E-8668-7D1BDDA9873E}" type="slidenum">
              <a:rPr lang="en-US" smtClean="0"/>
              <a:t>13</a:t>
            </a:fld>
            <a:endParaRPr lang="en-US"/>
          </a:p>
        </p:txBody>
      </p:sp>
    </p:spTree>
    <p:extLst>
      <p:ext uri="{BB962C8B-B14F-4D97-AF65-F5344CB8AC3E}">
        <p14:creationId xmlns:p14="http://schemas.microsoft.com/office/powerpoint/2010/main" val="107861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Moreover, accuracy gap between these two prompts decreases as models become larger. </a:t>
            </a:r>
          </a:p>
          <a:p>
            <a:pPr marL="628650" lvl="1" indent="-171450">
              <a:buFont typeface="Arial" panose="020B0604020202020204" pitchFamily="34" charset="0"/>
              <a:buChar char="•"/>
            </a:pPr>
            <a:r>
              <a:rPr lang="en-US" dirty="0"/>
              <a:t>In other words, the larger the models get, the less interpretable the continuous prompts get.  </a:t>
            </a:r>
          </a:p>
          <a:p>
            <a:pPr marL="628650" lvl="1" indent="-171450">
              <a:buFont typeface="Arial" panose="020B0604020202020204" pitchFamily="34" charset="0"/>
              <a:buChar char="•"/>
            </a:pPr>
            <a:r>
              <a:rPr lang="en-US" dirty="0"/>
              <a:t>[yet another pragmatic concern in using these large models.] </a:t>
            </a:r>
          </a:p>
          <a:p>
            <a:pPr marL="0" indent="0">
              <a:buNone/>
            </a:pPr>
            <a:endParaRPr lang="en-US" dirty="0"/>
          </a:p>
          <a:p>
            <a:pPr marL="0" indent="0">
              <a:buNone/>
            </a:pPr>
            <a:endParaRPr lang="en-US" dirty="0"/>
          </a:p>
          <a:p>
            <a:r>
              <a:rPr lang="en-US" dirty="0"/>
              <a:t>More experiments in the paper that I won’t get into. Instead, I will the remainder of my time to share intuitions that enable “waywardness” and its implications. </a:t>
            </a:r>
          </a:p>
        </p:txBody>
      </p:sp>
      <p:sp>
        <p:nvSpPr>
          <p:cNvPr id="4" name="Slide Number Placeholder 3"/>
          <p:cNvSpPr>
            <a:spLocks noGrp="1"/>
          </p:cNvSpPr>
          <p:nvPr>
            <p:ph type="sldNum" sz="quarter" idx="5"/>
          </p:nvPr>
        </p:nvSpPr>
        <p:spPr/>
        <p:txBody>
          <a:bodyPr/>
          <a:lstStyle/>
          <a:p>
            <a:fld id="{7E3EFFCD-2707-464E-8668-7D1BDDA9873E}" type="slidenum">
              <a:rPr lang="en-US" smtClean="0"/>
              <a:t>14</a:t>
            </a:fld>
            <a:endParaRPr lang="en-US"/>
          </a:p>
        </p:txBody>
      </p:sp>
    </p:spTree>
    <p:extLst>
      <p:ext uri="{BB962C8B-B14F-4D97-AF65-F5344CB8AC3E}">
        <p14:creationId xmlns:p14="http://schemas.microsoft.com/office/powerpoint/2010/main" val="306220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mapping between continuous and discrete space is not one-to-one.</a:t>
            </a:r>
          </a:p>
          <a:p>
            <a:pPr marL="628650" lvl="1" indent="-171450">
              <a:buFont typeface="Arial" panose="020B0604020202020204" pitchFamily="34" charset="0"/>
              <a:buChar char="•"/>
            </a:pPr>
            <a:r>
              <a:rPr lang="en-US" dirty="0"/>
              <a:t>While a discrete target prompt is mapped to exactly one continuous prompt, the reverse is not true: </a:t>
            </a:r>
          </a:p>
          <a:p>
            <a:pPr marL="1085850" lvl="2" indent="-171450">
              <a:buFont typeface="Arial" panose="020B0604020202020204" pitchFamily="34" charset="0"/>
              <a:buChar char="•"/>
            </a:pPr>
            <a:r>
              <a:rPr lang="en-US" dirty="0"/>
              <a:t>many continuous prompts that project back to a fixed discrete target prompt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statement is true for many class of well-defined projections, well-beyond the nearest neighbor projection that we tried empirically here. </a:t>
            </a:r>
          </a:p>
          <a:p>
            <a:pPr marL="171450" lvl="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indicate that … </a:t>
            </a:r>
          </a:p>
        </p:txBody>
      </p:sp>
      <p:sp>
        <p:nvSpPr>
          <p:cNvPr id="4" name="Slide Number Placeholder 3"/>
          <p:cNvSpPr>
            <a:spLocks noGrp="1"/>
          </p:cNvSpPr>
          <p:nvPr>
            <p:ph type="sldNum" sz="quarter" idx="5"/>
          </p:nvPr>
        </p:nvSpPr>
        <p:spPr/>
        <p:txBody>
          <a:bodyPr/>
          <a:lstStyle/>
          <a:p>
            <a:fld id="{7E3EFFCD-2707-464E-8668-7D1BDDA9873E}" type="slidenum">
              <a:rPr lang="en-US" smtClean="0"/>
              <a:t>15</a:t>
            </a:fld>
            <a:endParaRPr lang="en-US"/>
          </a:p>
        </p:txBody>
      </p:sp>
    </p:spTree>
    <p:extLst>
      <p:ext uri="{BB962C8B-B14F-4D97-AF65-F5344CB8AC3E}">
        <p14:creationId xmlns:p14="http://schemas.microsoft.com/office/powerpoint/2010/main" val="2026214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This indicate that there is a whole region of continuous prompts that correspond to a fixed discrete representation.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The remaining question is, how is this region be so rich that it can solve a variety of tasks?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The deeper a network is, the more expressivity it has with respect to its inputs</a:t>
            </a:r>
          </a:p>
          <a:p>
            <a:pPr marL="628650" lvl="1" indent="-171450">
              <a:buFont typeface="Arial" panose="020B0604020202020204" pitchFamily="34" charset="0"/>
              <a:buChar char="•"/>
            </a:pPr>
            <a:r>
              <a:rPr lang="en-US" dirty="0"/>
              <a:t>Since continuous prompts reside just before the first layer, they enjoy a lot of expressivity. </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It is the combination of these two intuitions (in our opinion) that give rise to “waywardness”.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sz="1200" dirty="0"/>
              <a:t>Now, before I end,  …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16</a:t>
            </a:fld>
            <a:endParaRPr lang="en-US"/>
          </a:p>
        </p:txBody>
      </p:sp>
    </p:spTree>
    <p:extLst>
      <p:ext uri="{BB962C8B-B14F-4D97-AF65-F5344CB8AC3E}">
        <p14:creationId xmlns:p14="http://schemas.microsoft.com/office/powerpoint/2010/main" val="3890576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000" dirty="0"/>
              <a:t>Now, before I end, let me briefly enumerate several implications of “waywardness” hypothesis. </a:t>
            </a:r>
          </a:p>
          <a:p>
            <a:pPr marL="342900" indent="-342900">
              <a:buFont typeface="Arial" panose="020B0604020202020204" pitchFamily="34" charset="0"/>
              <a:buChar char="•"/>
            </a:pPr>
            <a:r>
              <a:rPr lang="en-US" sz="2000" dirty="0"/>
              <a:t>The first point is concerning “</a:t>
            </a:r>
            <a:r>
              <a:rPr lang="en-US" sz="2000" b="1" dirty="0"/>
              <a:t>continuous</a:t>
            </a:r>
            <a:r>
              <a:rPr lang="en-US" sz="2000" dirty="0"/>
              <a:t>” prompts, as I motivated earlier. </a:t>
            </a:r>
          </a:p>
          <a:p>
            <a:pPr marL="800100" lvl="1" indent="-342900">
              <a:buFont typeface="Arial" panose="020B0604020202020204" pitchFamily="34" charset="0"/>
              <a:buChar char="•"/>
            </a:pPr>
            <a:r>
              <a:rPr lang="en-US" sz="2000" dirty="0"/>
              <a:t>faithful discrete interpretations of continuous prompts via common discrete projections are unlikely to be robust, based on current modeling paradigms. </a:t>
            </a:r>
          </a:p>
          <a:p>
            <a:pPr marL="342900" indent="-342900">
              <a:buFont typeface="Arial" panose="020B0604020202020204" pitchFamily="34" charset="0"/>
              <a:buChar char="•"/>
            </a:pPr>
            <a:r>
              <a:rPr lang="en-US" sz="2000" dirty="0"/>
              <a:t>Whether there is a better constructions of prompts is an open question. </a:t>
            </a:r>
          </a:p>
          <a:p>
            <a:pPr marL="800100" lvl="1" indent="-342900">
              <a:buFont typeface="Arial" panose="020B0604020202020204" pitchFamily="34" charset="0"/>
              <a:buChar char="•"/>
            </a:pPr>
            <a:r>
              <a:rPr lang="en-US" sz="2000" dirty="0"/>
              <a:t>Future work may investigate more on this topic in order to improve their interpretability.</a:t>
            </a:r>
          </a:p>
        </p:txBody>
      </p:sp>
      <p:sp>
        <p:nvSpPr>
          <p:cNvPr id="4" name="Slide Number Placeholder 3"/>
          <p:cNvSpPr>
            <a:spLocks noGrp="1"/>
          </p:cNvSpPr>
          <p:nvPr>
            <p:ph type="sldNum" sz="quarter" idx="5"/>
          </p:nvPr>
        </p:nvSpPr>
        <p:spPr/>
        <p:txBody>
          <a:bodyPr/>
          <a:lstStyle/>
          <a:p>
            <a:fld id="{7E3EFFCD-2707-464E-8668-7D1BDDA9873E}" type="slidenum">
              <a:rPr lang="en-US" smtClean="0"/>
              <a:t>17</a:t>
            </a:fld>
            <a:endParaRPr lang="en-US"/>
          </a:p>
        </p:txBody>
      </p:sp>
    </p:spTree>
    <p:extLst>
      <p:ext uri="{BB962C8B-B14F-4D97-AF65-F5344CB8AC3E}">
        <p14:creationId xmlns:p14="http://schemas.microsoft.com/office/powerpoint/2010/main" val="2203969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social risks, in a future where model development is driven by fine-tuned prompts</a:t>
            </a:r>
          </a:p>
          <a:p>
            <a:pPr marL="628650" lvl="1" indent="-171450">
              <a:buFont typeface="Arial" panose="020B0604020202020204" pitchFamily="34" charset="0"/>
              <a:buChar char="•"/>
            </a:pPr>
            <a:r>
              <a:rPr lang="en-US" dirty="0"/>
              <a:t>In such a world, not addressing the challenges involved in discrete interpretation of continuous prompts can lead to harmful consequences.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Consider the following scenario: a model designer comes up with a continuous prompt that solve an important target task (e.g., ranking resumes according to each applicant’s merits). </a:t>
            </a:r>
          </a:p>
          <a:p>
            <a:pPr marL="628650" lvl="1" indent="-171450">
              <a:buFont typeface="Arial" panose="020B0604020202020204" pitchFamily="34" charset="0"/>
              <a:buChar char="•"/>
            </a:pPr>
            <a:r>
              <a:rPr lang="en-US" dirty="0"/>
              <a:t>Such prompts may contain biases targeting a minority group (intentionally or otherwise)</a:t>
            </a:r>
          </a:p>
          <a:p>
            <a:pPr marL="628650" lvl="1" indent="-171450">
              <a:buFont typeface="Arial" panose="020B0604020202020204" pitchFamily="34" charset="0"/>
              <a:buChar char="•"/>
            </a:pPr>
            <a:r>
              <a:rPr lang="en-US" dirty="0"/>
              <a:t>Naïve efforts to interpret these may indicate benign statements, which do not reveal the true nature of their behavior. </a:t>
            </a:r>
          </a:p>
          <a:p>
            <a:pPr marL="1085850" lvl="2" indent="-171450">
              <a:buFont typeface="Arial" panose="020B0604020202020204" pitchFamily="34" charset="0"/>
              <a:buChar char="•"/>
            </a:pPr>
            <a:r>
              <a:rPr lang="en-US" dirty="0"/>
              <a:t>and be exploited to create a false sense of security and fairness.</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The customers might even evaluate the prompt on a few instances but not notice this harmful behavior, e.g., when it effects a minority group not in the evaluation set. </a:t>
            </a:r>
          </a:p>
        </p:txBody>
      </p:sp>
      <p:sp>
        <p:nvSpPr>
          <p:cNvPr id="4" name="Slide Number Placeholder 3"/>
          <p:cNvSpPr>
            <a:spLocks noGrp="1"/>
          </p:cNvSpPr>
          <p:nvPr>
            <p:ph type="sldNum" sz="quarter" idx="5"/>
          </p:nvPr>
        </p:nvSpPr>
        <p:spPr/>
        <p:txBody>
          <a:bodyPr/>
          <a:lstStyle/>
          <a:p>
            <a:fld id="{7E3EFFCD-2707-464E-8668-7D1BDDA9873E}" type="slidenum">
              <a:rPr lang="en-US" smtClean="0"/>
              <a:t>18</a:t>
            </a:fld>
            <a:endParaRPr lang="en-US"/>
          </a:p>
        </p:txBody>
      </p:sp>
    </p:spTree>
    <p:extLst>
      <p:ext uri="{BB962C8B-B14F-4D97-AF65-F5344CB8AC3E}">
        <p14:creationId xmlns:p14="http://schemas.microsoft.com/office/powerpoint/2010/main" val="64078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the last point I would like to highlight is regarding “discrete prompts” .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 I highlighted in in the beginning, optimizing over discrete prompts is an open question.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You may wonder why that is the case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Turns out that our finding on continuous prompts can help us understand this difficulty.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you want to formulate an optimization problem in search of discrete prompts, it would look something like this: </a:t>
            </a:r>
          </a:p>
          <a:p>
            <a:pPr marL="628650" lvl="1" indent="-171450">
              <a:buFont typeface="Arial" panose="020B0604020202020204" pitchFamily="34" charset="0"/>
              <a:buChar char="•"/>
            </a:pPr>
            <a:r>
              <a:rPr lang="en-US" dirty="0"/>
              <a:t>An optimization over word distributions with two objectives: </a:t>
            </a:r>
          </a:p>
          <a:p>
            <a:pPr marL="1085850" lvl="2" indent="-171450">
              <a:buFont typeface="Arial" panose="020B0604020202020204" pitchFamily="34" charset="0"/>
              <a:buChar char="•"/>
            </a:pPr>
            <a:r>
              <a:rPr lang="en-US" dirty="0"/>
              <a:t>A utility term to maximize the task reward </a:t>
            </a:r>
          </a:p>
          <a:p>
            <a:pPr marL="1085850" lvl="2" indent="-171450">
              <a:buFont typeface="Arial" panose="020B0604020202020204" pitchFamily="34" charset="0"/>
              <a:buChar char="•"/>
            </a:pPr>
            <a:r>
              <a:rPr lang="en-US" dirty="0"/>
              <a:t>And another objective for maximizing fluency of the resulting text</a:t>
            </a:r>
          </a:p>
          <a:p>
            <a:pPr marL="628650" lvl="1" indent="-171450">
              <a:buFont typeface="Arial" panose="020B0604020202020204" pitchFamily="34" charset="0"/>
              <a:buChar char="•"/>
            </a:pPr>
            <a:r>
              <a:rPr lang="en-US" dirty="0"/>
              <a:t>You might look at it and say, hey! Looks like we have the optimization problem. Why don’t we just run it with an optimization </a:t>
            </a:r>
            <a:r>
              <a:rPr lang="en-US" dirty="0" err="1"/>
              <a:t>alg</a:t>
            </a:r>
            <a:r>
              <a:rPr lang="en-US" dirty="0"/>
              <a:t> and call it a day. </a:t>
            </a:r>
          </a:p>
          <a:p>
            <a:pPr marL="628650" lvl="1" indent="-171450">
              <a:buFont typeface="Arial" panose="020B0604020202020204" pitchFamily="34" charset="0"/>
              <a:buChar char="•"/>
            </a:pPr>
            <a:r>
              <a:rPr lang="en-US" dirty="0"/>
              <a:t>The issue is that, (and I am </a:t>
            </a:r>
            <a:r>
              <a:rPr lang="en-US" dirty="0" err="1"/>
              <a:t>gonna</a:t>
            </a:r>
            <a:r>
              <a:rPr lang="en-US" dirty="0"/>
              <a:t> be a bit hand-wavy here), this is a degenerate formulation.  </a:t>
            </a:r>
          </a:p>
          <a:p>
            <a:pPr marL="1085850" lvl="2" indent="-171450">
              <a:buFont typeface="Arial" panose="020B0604020202020204" pitchFamily="34" charset="0"/>
              <a:buChar char="•"/>
            </a:pPr>
            <a:r>
              <a:rPr lang="en-US" dirty="0"/>
              <a:t>Meaning that … </a:t>
            </a:r>
          </a:p>
          <a:p>
            <a:pPr marL="1085850" lvl="2" indent="-171450">
              <a:buFont typeface="Arial" panose="020B0604020202020204" pitchFamily="34" charset="0"/>
              <a:buChar char="•"/>
            </a:pPr>
            <a:r>
              <a:rPr lang="en-US" dirty="0"/>
              <a:t>And this is yet another technical implication of the “waywardness” here.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19</a:t>
            </a:fld>
            <a:endParaRPr lang="en-US"/>
          </a:p>
        </p:txBody>
      </p:sp>
    </p:spTree>
    <p:extLst>
      <p:ext uri="{BB962C8B-B14F-4D97-AF65-F5344CB8AC3E}">
        <p14:creationId xmlns:p14="http://schemas.microsoft.com/office/powerpoint/2010/main" val="382132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dirty="0"/>
              <a:t>Many of you, I am sure, have heard about …. (or LM, in short). </a:t>
            </a:r>
          </a:p>
          <a:p>
            <a:pPr marL="171450" indent="-171450" rtl="0">
              <a:buFont typeface="Arial" panose="020B0604020202020204" pitchFamily="34" charset="0"/>
              <a:buChar char="•"/>
            </a:pPr>
            <a:r>
              <a:rPr lang="en-US" dirty="0"/>
              <a:t>Some of the work on LMs started here at AI2 and now are extended at a much larger scale. </a:t>
            </a:r>
          </a:p>
          <a:p>
            <a:pPr marL="171450" indent="-171450" rtl="0">
              <a:buFont typeface="Arial" panose="020B0604020202020204" pitchFamily="34" charset="0"/>
              <a:buChar char="•"/>
            </a:pPr>
            <a:r>
              <a:rPr lang="en-US" dirty="0"/>
              <a:t>There are many interesting things about these models that are well-beyond the scope of my talk today. </a:t>
            </a:r>
          </a:p>
          <a:p>
            <a:pPr marL="171450" indent="-171450" rtl="0">
              <a:buFont typeface="Arial" panose="020B0604020202020204" pitchFamily="34" charset="0"/>
              <a:buChar char="•"/>
            </a:pPr>
            <a:r>
              <a:rPr lang="en-US" dirty="0"/>
              <a:t>One thing that is quite exciting about these models (in the context of natural language) is their </a:t>
            </a:r>
            <a:r>
              <a:rPr lang="en-US" sz="1200" b="0" i="0" u="none" strike="noStrike" kern="1200" dirty="0">
                <a:solidFill>
                  <a:schemeClr val="tx1"/>
                </a:solidFill>
                <a:effectLst/>
                <a:latin typeface="+mn-lt"/>
                <a:ea typeface="+mn-ea"/>
                <a:cs typeface="+mn-cs"/>
              </a:rPr>
              <a:t>emergent ability in responding to language commands. </a:t>
            </a:r>
          </a:p>
          <a:p>
            <a:pPr marL="171450" indent="-171450" rtl="0">
              <a:buFont typeface="Arial" panose="020B0604020202020204" pitchFamily="34" charset="0"/>
              <a:buChar char="•"/>
            </a:pPr>
            <a:endParaRPr lang="en-US" dirty="0"/>
          </a:p>
          <a:p>
            <a:pPr marL="171450" indent="-171450" rtl="0">
              <a:buFont typeface="Arial" panose="020B0604020202020204" pitchFamily="34" charset="0"/>
              <a:buChar char="•"/>
            </a:pPr>
            <a:endParaRPr lang="en-US" dirty="0"/>
          </a:p>
          <a:p>
            <a:pPr marL="171450" indent="-171450" rtl="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2</a:t>
            </a:fld>
            <a:endParaRPr lang="en-US"/>
          </a:p>
        </p:txBody>
      </p:sp>
    </p:spTree>
    <p:extLst>
      <p:ext uri="{BB962C8B-B14F-4D97-AF65-F5344CB8AC3E}">
        <p14:creationId xmlns:p14="http://schemas.microsoft.com/office/powerpoint/2010/main" val="3720972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with … </a:t>
            </a:r>
          </a:p>
          <a:p>
            <a:pPr marL="171450" indent="-171450">
              <a:buFont typeface="Arial" panose="020B0604020202020204" pitchFamily="34" charset="0"/>
              <a:buChar char="•"/>
            </a:pPr>
            <a:r>
              <a:rPr lang="en-US" dirty="0"/>
              <a:t>We provided </a:t>
            </a:r>
          </a:p>
          <a:p>
            <a:pPr marL="171450" indent="-171450">
              <a:buFont typeface="Arial" panose="020B0604020202020204" pitchFamily="34" charset="0"/>
              <a:buChar char="•"/>
            </a:pPr>
            <a:r>
              <a:rPr lang="en-US" dirty="0"/>
              <a:t>And concluded </a:t>
            </a:r>
          </a:p>
          <a:p>
            <a:pPr marL="171450" indent="-171450">
              <a:buFont typeface="Arial" panose="020B0604020202020204" pitchFamily="34" charset="0"/>
              <a:buChar char="•"/>
            </a:pPr>
            <a:r>
              <a:rPr lang="en-US" dirty="0"/>
              <a:t>My hope is that, these observations motivate algorithmic or architectural innovations that overcome such challenges and guide the progress on the algorithmic discovery of prompts that are faithful to the task they solve</a:t>
            </a:r>
          </a:p>
          <a:p>
            <a:endParaRPr lang="en-US" dirty="0"/>
          </a:p>
          <a:p>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20</a:t>
            </a:fld>
            <a:endParaRPr lang="en-US"/>
          </a:p>
        </p:txBody>
      </p:sp>
    </p:spTree>
    <p:extLst>
      <p:ext uri="{BB962C8B-B14F-4D97-AF65-F5344CB8AC3E}">
        <p14:creationId xmlns:p14="http://schemas.microsoft.com/office/powerpoint/2010/main" val="315316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particular, we can pose language prompt to these model, to which they generally give a reasonable response ...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3</a:t>
            </a:fld>
            <a:endParaRPr lang="en-US"/>
          </a:p>
        </p:txBody>
      </p:sp>
    </p:spTree>
    <p:extLst>
      <p:ext uri="{BB962C8B-B14F-4D97-AF65-F5344CB8AC3E}">
        <p14:creationId xmlns:p14="http://schemas.microsoft.com/office/powerpoint/2010/main" val="4171372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Such capabilities are more than just generating a semi-random story. </a:t>
            </a:r>
          </a:p>
          <a:p>
            <a:r>
              <a:rPr lang="en-US" sz="1200" b="0" i="0" u="none" strike="noStrike" kern="1200" dirty="0">
                <a:solidFill>
                  <a:schemeClr val="tx1"/>
                </a:solidFill>
                <a:effectLst/>
                <a:latin typeface="+mn-lt"/>
                <a:ea typeface="+mn-ea"/>
                <a:cs typeface="+mn-cs"/>
              </a:rPr>
              <a:t>We can apply language prompts on these models to solve well-defined tasks that we care about. </a:t>
            </a:r>
          </a:p>
          <a:p>
            <a:r>
              <a:rPr lang="en-US" sz="1200" b="0" i="0" u="none" strike="noStrike" kern="1200" dirty="0">
                <a:solidFill>
                  <a:schemeClr val="tx1"/>
                </a:solidFill>
                <a:effectLst/>
                <a:latin typeface="+mn-lt"/>
                <a:ea typeface="+mn-ea"/>
                <a:cs typeface="+mn-cs"/>
              </a:rPr>
              <a:t>.... </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4</a:t>
            </a:fld>
            <a:endParaRPr lang="en-US"/>
          </a:p>
        </p:txBody>
      </p:sp>
    </p:spTree>
    <p:extLst>
      <p:ext uri="{BB962C8B-B14F-4D97-AF65-F5344CB8AC3E}">
        <p14:creationId xmlns:p14="http://schemas.microsoft.com/office/powerpoint/2010/main" val="61970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Just as a toy example, suppose I want to classify sentiment of a bunch of movie reviews. ...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pre-pended to ... </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One key nice attribute of discrete prompts is their ”interpretability”: we, humans, can simply read a given prompt and form an expectation about a language-model’s response – which is nice! </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The challenge here though is that, we don't have efficient algorithms for finding most effective discrete prompts.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And this is a key bottleneck, if you want to build tools that maximize your desired metric for whatever application you want to build.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5</a:t>
            </a:fld>
            <a:endParaRPr lang="en-US"/>
          </a:p>
        </p:txBody>
      </p:sp>
    </p:spTree>
    <p:extLst>
      <p:ext uri="{BB962C8B-B14F-4D97-AF65-F5344CB8AC3E}">
        <p14:creationId xmlns:p14="http://schemas.microsoft.com/office/powerpoint/2010/main" val="27619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parallel, there is a line of work on … </a:t>
            </a:r>
            <a:endParaRPr lang="en-US" dirty="0"/>
          </a:p>
        </p:txBody>
      </p:sp>
      <p:sp>
        <p:nvSpPr>
          <p:cNvPr id="4" name="Slide Number Placeholder 3"/>
          <p:cNvSpPr>
            <a:spLocks noGrp="1"/>
          </p:cNvSpPr>
          <p:nvPr>
            <p:ph type="sldNum" sz="quarter" idx="5"/>
          </p:nvPr>
        </p:nvSpPr>
        <p:spPr/>
        <p:txBody>
          <a:bodyPr/>
          <a:lstStyle/>
          <a:p>
            <a:fld id="{7E3EFFCD-2707-464E-8668-7D1BDDA9873E}" type="slidenum">
              <a:rPr lang="en-US" smtClean="0"/>
              <a:t>6</a:t>
            </a:fld>
            <a:endParaRPr lang="en-US"/>
          </a:p>
        </p:txBody>
      </p:sp>
    </p:spTree>
    <p:extLst>
      <p:ext uri="{BB962C8B-B14F-4D97-AF65-F5344CB8AC3E}">
        <p14:creationId xmlns:p14="http://schemas.microsoft.com/office/powerpoint/2010/main" val="142446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 continuous prompts</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Typically defined as a vector of real numbers prepended to the embedding of an input text to make it generate a desired outcome.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For example, a continuous prompts that effectively solves the sentiment classification task. </a:t>
            </a:r>
          </a:p>
          <a:p>
            <a:pPr marL="628650" lvl="1" indent="-171450" rtl="0">
              <a:buFont typeface="Arial" panose="020B0604020202020204" pitchFamily="34" charset="0"/>
              <a:buChar char="•"/>
            </a:pP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Turns out that continuous prompts are complementary to their discrete counterparts:</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We have algorithms for effectively optimizing them.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However, we don’t know whether they are interpretable or not</a:t>
            </a:r>
          </a:p>
          <a:p>
            <a:pPr marL="1085850" lvl="2"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sym typeface="Wingdings" pitchFamily="2" charset="2"/>
              </a:rPr>
              <a:t>it is an open question as to whether one can provide any meaningful interpretation of these continuous vectors. </a:t>
            </a: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(click) --- maybe this particular continuous prompt has something to do with sentiment analysis?? We don’t know yet. </a:t>
            </a: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sym typeface="Wingdings" pitchFamily="2" charset="2"/>
              </a:rPr>
              <a:t>Motivated by this, we are interested in interpretability of continuous prompts. </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sym typeface="Wingdings" pitchFamily="2" charset="2"/>
            </a:endParaRPr>
          </a:p>
          <a:p>
            <a:pPr marL="171450" indent="-171450" rtl="0">
              <a:buFont typeface="Arial" panose="020B0604020202020204" pitchFamily="34" charset="0"/>
              <a:buChar char="•"/>
            </a:pPr>
            <a:r>
              <a:rPr lang="en-US" b="0" strike="sngStrike" dirty="0">
                <a:effectLst/>
              </a:rPr>
              <a:t>Motivated by the discrepancies between discrete and continuous prompts, we study focus continuous prompts and their interpretability. </a:t>
            </a:r>
          </a:p>
        </p:txBody>
      </p:sp>
      <p:sp>
        <p:nvSpPr>
          <p:cNvPr id="4" name="Slide Number Placeholder 3"/>
          <p:cNvSpPr>
            <a:spLocks noGrp="1"/>
          </p:cNvSpPr>
          <p:nvPr>
            <p:ph type="sldNum" sz="quarter" idx="5"/>
          </p:nvPr>
        </p:nvSpPr>
        <p:spPr/>
        <p:txBody>
          <a:bodyPr/>
          <a:lstStyle/>
          <a:p>
            <a:fld id="{7E3EFFCD-2707-464E-8668-7D1BDDA9873E}" type="slidenum">
              <a:rPr lang="en-US" smtClean="0"/>
              <a:t>7</a:t>
            </a:fld>
            <a:endParaRPr lang="en-US"/>
          </a:p>
        </p:txBody>
      </p:sp>
    </p:spTree>
    <p:extLst>
      <p:ext uri="{BB962C8B-B14F-4D97-AF65-F5344CB8AC3E}">
        <p14:creationId xmlns:p14="http://schemas.microsoft.com/office/powerpoint/2010/main" val="214764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In particular, we are interested in the research question of: …  that provide a faithful explanation of their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Since we don’t know how to address this question directly, we actually study its opposite: …  </a:t>
            </a:r>
            <a:endParaRPr lang="en-US" dirty="0"/>
          </a:p>
          <a:p>
            <a:pPr rtl="0"/>
            <a:endParaRPr lang="en-US" b="0" dirty="0">
              <a:effectLst/>
            </a:endParaRPr>
          </a:p>
        </p:txBody>
      </p:sp>
      <p:sp>
        <p:nvSpPr>
          <p:cNvPr id="4" name="Slide Number Placeholder 3"/>
          <p:cNvSpPr>
            <a:spLocks noGrp="1"/>
          </p:cNvSpPr>
          <p:nvPr>
            <p:ph type="sldNum" sz="quarter" idx="5"/>
          </p:nvPr>
        </p:nvSpPr>
        <p:spPr/>
        <p:txBody>
          <a:bodyPr/>
          <a:lstStyle/>
          <a:p>
            <a:fld id="{7E3EFFCD-2707-464E-8668-7D1BDDA9873E}" type="slidenum">
              <a:rPr lang="en-US" smtClean="0"/>
              <a:t>8</a:t>
            </a:fld>
            <a:endParaRPr lang="en-US"/>
          </a:p>
        </p:txBody>
      </p:sp>
    </p:spTree>
    <p:extLst>
      <p:ext uri="{BB962C8B-B14F-4D97-AF65-F5344CB8AC3E}">
        <p14:creationId xmlns:p14="http://schemas.microsoft.com/office/powerpoint/2010/main" val="67655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What I mean by that is, we investigate whether there are any continuous prompts that perform a desired task while, at the same time, project to </a:t>
            </a:r>
            <a:r>
              <a:rPr lang="en-US" sz="1200" b="1" i="0" u="none" strike="noStrike" kern="1200" dirty="0">
                <a:solidFill>
                  <a:schemeClr val="tx1"/>
                </a:solidFill>
                <a:effectLst/>
                <a:latin typeface="+mn-lt"/>
                <a:ea typeface="+mn-ea"/>
                <a:cs typeface="+mn-cs"/>
              </a:rPr>
              <a:t>any </a:t>
            </a:r>
            <a:r>
              <a:rPr lang="en-US" sz="1200" b="0" i="0" u="none" strike="noStrike" kern="1200" dirty="0">
                <a:solidFill>
                  <a:schemeClr val="tx1"/>
                </a:solidFill>
                <a:effectLst/>
                <a:latin typeface="+mn-lt"/>
                <a:ea typeface="+mn-ea"/>
                <a:cs typeface="+mn-cs"/>
              </a:rPr>
              <a:t>given target text, </a:t>
            </a:r>
          </a:p>
          <a:p>
            <a:pPr marL="628650" lvl="1" indent="-171450" rtl="0">
              <a:buFont typeface="Arial" panose="020B0604020202020204" pitchFamily="34" charset="0"/>
              <a:buChar char="•"/>
            </a:pPr>
            <a:r>
              <a:rPr lang="en-US" b="0" i="0" u="none" strike="noStrike" kern="1200" dirty="0">
                <a:solidFill>
                  <a:schemeClr val="tx1"/>
                </a:solidFill>
                <a:effectLst/>
                <a:latin typeface="+mn-lt"/>
                <a:ea typeface="+mn-ea"/>
                <a:cs typeface="+mn-cs"/>
              </a:rPr>
              <a:t>Such as </a:t>
            </a:r>
            <a:r>
              <a:rPr lang="en-US" sz="1200" b="0" i="0" u="none" strike="noStrike" kern="1200" dirty="0">
                <a:solidFill>
                  <a:schemeClr val="tx1"/>
                </a:solidFill>
                <a:effectLst/>
                <a:latin typeface="+mn-lt"/>
                <a:ea typeface="+mn-ea"/>
                <a:cs typeface="+mn-cs"/>
              </a:rPr>
              <a:t>the definition of a different task (“flip the sentiment”).</a:t>
            </a:r>
          </a:p>
          <a:p>
            <a:pPr marL="628650" lvl="1" indent="-171450" rtl="0">
              <a:buFont typeface="Arial" panose="020B0604020202020204" pitchFamily="34" charset="0"/>
              <a:buChar char="•"/>
            </a:pP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And for those of you who are a bit technical and wonder what this projection means, it is: the nearest-neighbor projection of continuous prompt onto the word embeddings  </a:t>
            </a:r>
            <a:endParaRPr lang="en-US" b="0" dirty="0">
              <a:effectLst/>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Here, I am jump ahead of myself and tell you that: </a:t>
            </a:r>
          </a:p>
          <a:p>
            <a:pPr marL="628650" lvl="1" indent="-171450">
              <a:buFont typeface="Arial" panose="020B0604020202020204" pitchFamily="34" charset="0"/>
              <a:buChar char="•"/>
            </a:pPr>
            <a:r>
              <a:rPr lang="en-US" dirty="0"/>
              <a:t>our findings show that indeed the opposite question is correct. </a:t>
            </a:r>
          </a:p>
          <a:p>
            <a:pPr marL="628650" lvl="1" indent="-171450">
              <a:buFont typeface="Arial" panose="020B0604020202020204" pitchFamily="34" charset="0"/>
              <a:buChar char="•"/>
            </a:pPr>
            <a:r>
              <a:rPr lang="en-US" dirty="0"/>
              <a:t>Which is what call … </a:t>
            </a:r>
          </a:p>
        </p:txBody>
      </p:sp>
      <p:sp>
        <p:nvSpPr>
          <p:cNvPr id="4" name="Slide Number Placeholder 3"/>
          <p:cNvSpPr>
            <a:spLocks noGrp="1"/>
          </p:cNvSpPr>
          <p:nvPr>
            <p:ph type="sldNum" sz="quarter" idx="5"/>
          </p:nvPr>
        </p:nvSpPr>
        <p:spPr/>
        <p:txBody>
          <a:bodyPr/>
          <a:lstStyle/>
          <a:p>
            <a:fld id="{7E3EFFCD-2707-464E-8668-7D1BDDA9873E}" type="slidenum">
              <a:rPr lang="en-US" smtClean="0"/>
              <a:t>9</a:t>
            </a:fld>
            <a:endParaRPr lang="en-US"/>
          </a:p>
        </p:txBody>
      </p:sp>
    </p:spTree>
    <p:extLst>
      <p:ext uri="{BB962C8B-B14F-4D97-AF65-F5344CB8AC3E}">
        <p14:creationId xmlns:p14="http://schemas.microsoft.com/office/powerpoint/2010/main" val="595470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4" descr="A picture containing drawing&#10;&#10;Description automatically generated">
            <a:extLst>
              <a:ext uri="{FF2B5EF4-FFF2-40B4-BE49-F238E27FC236}">
                <a16:creationId xmlns:a16="http://schemas.microsoft.com/office/drawing/2014/main" id="{952A4547-9516-B840-B0FA-017A16448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8" y="2032000"/>
            <a:ext cx="401002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hasCustomPrompt="1"/>
          </p:nvPr>
        </p:nvSpPr>
        <p:spPr>
          <a:xfrm>
            <a:off x="1524000" y="4389120"/>
            <a:ext cx="9144000" cy="1517904"/>
          </a:xfrm>
          <a:prstGeom prst="rect">
            <a:avLst/>
          </a:prstGeom>
        </p:spPr>
        <p:txBody>
          <a:bodyPr anchor="t">
            <a:normAutofit/>
          </a:bodyPr>
          <a:lstStyle>
            <a:lvl1pPr algn="ctr">
              <a:defRPr sz="5400">
                <a:solidFill>
                  <a:schemeClr val="bg1"/>
                </a:solidFill>
              </a:defRPr>
            </a:lvl1pPr>
          </a:lstStyle>
          <a:p>
            <a:r>
              <a:rPr lang="en-US" dirty="0"/>
              <a:t>Slide Master Title Here</a:t>
            </a:r>
          </a:p>
        </p:txBody>
      </p:sp>
      <p:pic>
        <p:nvPicPr>
          <p:cNvPr id="4" name="Picture 7">
            <a:extLst>
              <a:ext uri="{FF2B5EF4-FFF2-40B4-BE49-F238E27FC236}">
                <a16:creationId xmlns:a16="http://schemas.microsoft.com/office/drawing/2014/main" id="{84AEFA95-B778-5C49-A6CC-3F75A488B0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42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5B874F-B7D2-B047-8177-49C1A9D4C66D}"/>
              </a:ext>
            </a:extLst>
          </p:cNvPr>
          <p:cNvSpPr/>
          <p:nvPr/>
        </p:nvSpPr>
        <p:spPr>
          <a:xfrm>
            <a:off x="6096000" y="0"/>
            <a:ext cx="6096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pic>
        <p:nvPicPr>
          <p:cNvPr id="6" name="Picture 7" descr="A picture containing drawing&#10;&#10;Description automatically generated">
            <a:extLst>
              <a:ext uri="{FF2B5EF4-FFF2-40B4-BE49-F238E27FC236}">
                <a16:creationId xmlns:a16="http://schemas.microsoft.com/office/drawing/2014/main" id="{734A7957-AF96-5247-A6A8-A19D59CF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a:extLst>
              <a:ext uri="{FF2B5EF4-FFF2-40B4-BE49-F238E27FC236}">
                <a16:creationId xmlns:a16="http://schemas.microsoft.com/office/drawing/2014/main" id="{5F090DB0-7C99-D94C-984C-284A77EA5853}"/>
              </a:ext>
            </a:extLst>
          </p:cNvPr>
          <p:cNvSpPr txBox="1">
            <a:spLocks noChangeArrowheads="1"/>
          </p:cNvSpPr>
          <p:nvPr/>
        </p:nvSpPr>
        <p:spPr bwMode="auto">
          <a:xfrm>
            <a:off x="6648450" y="358775"/>
            <a:ext cx="5065713"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28600" indent="-22860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a:p>
            <a:pPr eaLnBrk="1" hangingPunct="1">
              <a:lnSpc>
                <a:spcPct val="90000"/>
              </a:lnSpc>
              <a:spcBef>
                <a:spcPts val="1000"/>
              </a:spcBef>
              <a:buFont typeface="Arial" panose="020B0604020202020204" pitchFamily="34" charset="0"/>
              <a:buChar char="•"/>
            </a:pPr>
            <a:r>
              <a:rPr lang="en-US" altLang="en-US" sz="2800">
                <a:solidFill>
                  <a:schemeClr val="bg1"/>
                </a:solidFill>
              </a:rPr>
              <a:t>Click to edit Master text styles</a:t>
            </a:r>
          </a:p>
        </p:txBody>
      </p:sp>
      <p:sp>
        <p:nvSpPr>
          <p:cNvPr id="12" name="Title 1"/>
          <p:cNvSpPr>
            <a:spLocks noGrp="1"/>
          </p:cNvSpPr>
          <p:nvPr>
            <p:ph type="title"/>
          </p:nvPr>
        </p:nvSpPr>
        <p:spPr>
          <a:xfrm>
            <a:off x="838200" y="1297813"/>
            <a:ext cx="4392168" cy="2396363"/>
          </a:xfrm>
          <a:prstGeom prst="rect">
            <a:avLst/>
          </a:prstGeom>
        </p:spPr>
        <p:txBody>
          <a:bodyPr anchor="b"/>
          <a:lstStyle>
            <a:lvl1pPr>
              <a:defRPr b="1">
                <a:solidFill>
                  <a:schemeClr val="accent1"/>
                </a:solidFill>
                <a:latin typeface="+mj-lt"/>
              </a:defRPr>
            </a:lvl1pPr>
          </a:lstStyle>
          <a:p>
            <a:r>
              <a:rPr lang="en-US"/>
              <a:t>Click to edit Master title style</a:t>
            </a:r>
            <a:endParaRPr lang="en-US" dirty="0"/>
          </a:p>
        </p:txBody>
      </p:sp>
      <p:sp>
        <p:nvSpPr>
          <p:cNvPr id="13" name="Text Placeholder 2"/>
          <p:cNvSpPr>
            <a:spLocks noGrp="1"/>
          </p:cNvSpPr>
          <p:nvPr>
            <p:ph type="body" idx="13"/>
          </p:nvPr>
        </p:nvSpPr>
        <p:spPr>
          <a:xfrm>
            <a:off x="838200" y="3757359"/>
            <a:ext cx="4392168"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AC222359-E0EE-A949-B052-632455D7C92E}"/>
              </a:ext>
            </a:extLst>
          </p:cNvPr>
          <p:cNvSpPr>
            <a:spLocks noGrp="1"/>
          </p:cNvSpPr>
          <p:nvPr>
            <p:ph type="sldNum" sz="quarter" idx="14"/>
          </p:nvPr>
        </p:nvSpPr>
        <p:spPr>
          <a:xfrm>
            <a:off x="10466388" y="6296025"/>
            <a:ext cx="530225" cy="365125"/>
          </a:xfrm>
        </p:spPr>
        <p:txBody>
          <a:bodyPr/>
          <a:lstStyle>
            <a:lvl1pPr>
              <a:defRPr smtClean="0">
                <a:solidFill>
                  <a:schemeClr val="bg1"/>
                </a:solidFill>
              </a:defRPr>
            </a:lvl1pPr>
          </a:lstStyle>
          <a:p>
            <a:pPr>
              <a:defRPr/>
            </a:pPr>
            <a:fld id="{14BB7950-5AED-6946-A62A-FD8855BD583B}" type="slidenum">
              <a:rPr lang="en-US"/>
              <a:pPr>
                <a:defRPr/>
              </a:pPr>
              <a:t>‹#›</a:t>
            </a:fld>
            <a:endParaRPr lang="en-US" dirty="0"/>
          </a:p>
        </p:txBody>
      </p:sp>
    </p:spTree>
    <p:extLst>
      <p:ext uri="{BB962C8B-B14F-4D97-AF65-F5344CB8AC3E}">
        <p14:creationId xmlns:p14="http://schemas.microsoft.com/office/powerpoint/2010/main" val="11869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Text">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7" name="Title 1">
            <a:extLst>
              <a:ext uri="{FF2B5EF4-FFF2-40B4-BE49-F238E27FC236}">
                <a16:creationId xmlns:a16="http://schemas.microsoft.com/office/drawing/2014/main" id="{76F0FBE7-864E-BD4F-A721-BCBC29C58CCE}"/>
              </a:ext>
            </a:extLst>
          </p:cNvPr>
          <p:cNvSpPr>
            <a:spLocks noGrp="1"/>
          </p:cNvSpPr>
          <p:nvPr>
            <p:ph type="title"/>
          </p:nvPr>
        </p:nvSpPr>
        <p:spPr>
          <a:xfrm>
            <a:off x="371436" y="457200"/>
            <a:ext cx="3364223" cy="1600200"/>
          </a:xfrm>
          <a:prstGeom prst="rect">
            <a:avLst/>
          </a:prstGeom>
        </p:spPr>
        <p:txBody>
          <a:bodyPr anchor="b"/>
          <a:lstStyle>
            <a:lvl1pPr>
              <a:defRPr sz="3200" b="1">
                <a:solidFill>
                  <a:schemeClr val="bg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094E2E14-31DD-D14C-BC0D-24DDBD120D97}"/>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E9A56C16-D42F-FF48-BF85-3FAA3F7310A7}"/>
              </a:ext>
            </a:extLst>
          </p:cNvPr>
          <p:cNvSpPr>
            <a:spLocks noGrp="1"/>
          </p:cNvSpPr>
          <p:nvPr>
            <p:ph type="body" sz="half" idx="2"/>
          </p:nvPr>
        </p:nvSpPr>
        <p:spPr>
          <a:xfrm>
            <a:off x="371436" y="2167128"/>
            <a:ext cx="3364223" cy="3811588"/>
          </a:xfrm>
          <a:prstGeom prst="rect">
            <a:avLst/>
          </a:prstGeom>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806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Text - Alternate">
    <p:bg>
      <p:bgPr>
        <a:solidFill>
          <a:srgbClr val="99EEFF"/>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8F01C69-3B81-C448-A576-B360FB4D2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E2FDDDB1-8CD0-3E48-B0E1-96D6E3B6239A}"/>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1370535F-97B6-9A41-ABF5-4F1CB4079FA7}" type="slidenum">
              <a:rPr lang="en-US"/>
              <a:pPr>
                <a:defRPr/>
              </a:pPr>
              <a:t>‹#›</a:t>
            </a:fld>
            <a:endParaRPr lang="en-US" dirty="0"/>
          </a:p>
        </p:txBody>
      </p:sp>
      <p:sp>
        <p:nvSpPr>
          <p:cNvPr id="7" name="Title 1">
            <a:extLst>
              <a:ext uri="{FF2B5EF4-FFF2-40B4-BE49-F238E27FC236}">
                <a16:creationId xmlns:a16="http://schemas.microsoft.com/office/drawing/2014/main" id="{7CB5DFDE-CE60-5540-9DA7-8E1F14A3861F}"/>
              </a:ext>
            </a:extLst>
          </p:cNvPr>
          <p:cNvSpPr>
            <a:spLocks noGrp="1"/>
          </p:cNvSpPr>
          <p:nvPr>
            <p:ph type="title"/>
          </p:nvPr>
        </p:nvSpPr>
        <p:spPr>
          <a:xfrm>
            <a:off x="371438" y="468352"/>
            <a:ext cx="3364222"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7EA61211-D1FC-2A44-BDF8-3687E7CD04A1}"/>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0A4B03B8-2568-E845-A8E4-9E0223191967}"/>
              </a:ext>
            </a:extLst>
          </p:cNvPr>
          <p:cNvSpPr>
            <a:spLocks noGrp="1"/>
          </p:cNvSpPr>
          <p:nvPr>
            <p:ph type="body" sz="half" idx="2"/>
          </p:nvPr>
        </p:nvSpPr>
        <p:spPr>
          <a:xfrm>
            <a:off x="371438" y="2178280"/>
            <a:ext cx="3364222" cy="3811588"/>
          </a:xfrm>
          <a:prstGeom prst="rect">
            <a:avLst/>
          </a:prstGeom>
        </p:spPr>
        <p:txBody>
          <a:bodyPr>
            <a:normAutofit/>
          </a:bodyPr>
          <a:lstStyle>
            <a:lvl1pPr marL="0" indent="0">
              <a:buNone/>
              <a:defRPr sz="20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0793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nd Text - Ligh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A7AE52-2AD5-C54D-B47F-043A9B4C64D7}"/>
              </a:ext>
            </a:extLst>
          </p:cNvPr>
          <p:cNvSpPr>
            <a:spLocks noGrp="1"/>
          </p:cNvSpPr>
          <p:nvPr>
            <p:ph type="title"/>
          </p:nvPr>
        </p:nvSpPr>
        <p:spPr>
          <a:xfrm>
            <a:off x="371439" y="457200"/>
            <a:ext cx="3364220" cy="1600200"/>
          </a:xfrm>
          <a:prstGeom prst="rect">
            <a:avLst/>
          </a:prstGeom>
        </p:spPr>
        <p:txBody>
          <a:bodyPr anchor="b"/>
          <a:lstStyle>
            <a:lvl1pPr>
              <a:defRPr sz="3200" b="1">
                <a:solidFill>
                  <a:schemeClr val="accent1"/>
                </a:solidFill>
              </a:defRPr>
            </a:lvl1pPr>
          </a:lstStyle>
          <a:p>
            <a:r>
              <a:rPr lang="en-US"/>
              <a:t>Click to edit Master title style</a:t>
            </a:r>
            <a:endParaRPr lang="en-US" dirty="0"/>
          </a:p>
        </p:txBody>
      </p:sp>
      <p:sp>
        <p:nvSpPr>
          <p:cNvPr id="8" name="Picture Placeholder 2">
            <a:extLst>
              <a:ext uri="{FF2B5EF4-FFF2-40B4-BE49-F238E27FC236}">
                <a16:creationId xmlns:a16="http://schemas.microsoft.com/office/drawing/2014/main" id="{D4BC29FD-3082-DE48-8F00-DD387F6A0E95}"/>
              </a:ext>
            </a:extLst>
          </p:cNvPr>
          <p:cNvSpPr>
            <a:spLocks noGrp="1"/>
          </p:cNvSpPr>
          <p:nvPr>
            <p:ph type="pic" idx="1"/>
          </p:nvPr>
        </p:nvSpPr>
        <p:spPr>
          <a:xfrm>
            <a:off x="4148254" y="0"/>
            <a:ext cx="8043746"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a:extLst>
              <a:ext uri="{FF2B5EF4-FFF2-40B4-BE49-F238E27FC236}">
                <a16:creationId xmlns:a16="http://schemas.microsoft.com/office/drawing/2014/main" id="{1579FEC1-E602-7C44-9981-34B032301DC5}"/>
              </a:ext>
            </a:extLst>
          </p:cNvPr>
          <p:cNvSpPr>
            <a:spLocks noGrp="1"/>
          </p:cNvSpPr>
          <p:nvPr>
            <p:ph type="body" sz="half" idx="2"/>
          </p:nvPr>
        </p:nvSpPr>
        <p:spPr>
          <a:xfrm>
            <a:off x="371439" y="2137410"/>
            <a:ext cx="3364220"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D64CA0DA-0BA1-9442-9EF8-23DF5F7CA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D376EDBC-7C1C-0545-AC24-35CA91AF8941}"/>
              </a:ext>
            </a:extLst>
          </p:cNvPr>
          <p:cNvSpPr>
            <a:spLocks noGrp="1"/>
          </p:cNvSpPr>
          <p:nvPr>
            <p:ph type="sldNum" sz="quarter" idx="10"/>
          </p:nvPr>
        </p:nvSpPr>
        <p:spPr>
          <a:xfrm>
            <a:off x="10466388" y="6296025"/>
            <a:ext cx="530225" cy="365125"/>
          </a:xfrm>
          <a:effectLst>
            <a:outerShdw blurRad="50800" dist="12700" dir="2700000" algn="tl" rotWithShape="0">
              <a:prstClr val="black">
                <a:alpha val="77000"/>
              </a:prstClr>
            </a:outerShdw>
          </a:effectLst>
        </p:spPr>
        <p:txBody>
          <a:bodyPr/>
          <a:lstStyle>
            <a:lvl1pPr>
              <a:defRPr smtClean="0">
                <a:solidFill>
                  <a:schemeClr val="bg1"/>
                </a:solidFill>
              </a:defRPr>
            </a:lvl1pPr>
          </a:lstStyle>
          <a:p>
            <a:pPr>
              <a:defRPr/>
            </a:pPr>
            <a:fld id="{29E005EF-8BE2-7C48-BB7A-8310637E7F81}" type="slidenum">
              <a:rPr lang="en-US"/>
              <a:pPr>
                <a:defRPr/>
              </a:pPr>
              <a:t>‹#›</a:t>
            </a:fld>
            <a:endParaRPr lang="en-US" dirty="0"/>
          </a:p>
        </p:txBody>
      </p:sp>
    </p:spTree>
    <p:extLst>
      <p:ext uri="{BB962C8B-B14F-4D97-AF65-F5344CB8AC3E}">
        <p14:creationId xmlns:p14="http://schemas.microsoft.com/office/powerpoint/2010/main" val="226144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1C46F604-7E05-0844-B0D1-E8380BBC9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0" y="0"/>
            <a:ext cx="12192000" cy="68580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5" name="Slide Number Placeholder 5">
            <a:extLst>
              <a:ext uri="{FF2B5EF4-FFF2-40B4-BE49-F238E27FC236}">
                <a16:creationId xmlns:a16="http://schemas.microsoft.com/office/drawing/2014/main" id="{F23275ED-299F-E647-976F-327AEAC4B9F0}"/>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9BCA354B-78B0-2B40-B18D-76FF0D29A3DF}" type="slidenum">
              <a:rPr lang="en-US"/>
              <a:pPr>
                <a:defRPr/>
              </a:pPr>
              <a:t>‹#›</a:t>
            </a:fld>
            <a:endParaRPr lang="en-US" dirty="0"/>
          </a:p>
        </p:txBody>
      </p:sp>
    </p:spTree>
    <p:extLst>
      <p:ext uri="{BB962C8B-B14F-4D97-AF65-F5344CB8AC3E}">
        <p14:creationId xmlns:p14="http://schemas.microsoft.com/office/powerpoint/2010/main" val="70537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8FFABB9E-35A8-E64A-8574-61210ACE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6353AB23-1E2B-1144-9E8E-3F976E750297}"/>
              </a:ext>
            </a:extLst>
          </p:cNvPr>
          <p:cNvSpPr>
            <a:spLocks noGrp="1"/>
          </p:cNvSpPr>
          <p:nvPr>
            <p:ph type="sldNum" sz="quarter" idx="10"/>
          </p:nvPr>
        </p:nvSpPr>
        <p:spPr>
          <a:xfrm>
            <a:off x="10466388" y="6296025"/>
            <a:ext cx="530225" cy="365125"/>
          </a:xfrm>
        </p:spPr>
        <p:txBody>
          <a:bodyPr/>
          <a:lstStyle>
            <a:lvl1pPr>
              <a:defRPr smtClean="0">
                <a:solidFill>
                  <a:schemeClr val="bg1"/>
                </a:solidFill>
              </a:defRPr>
            </a:lvl1pPr>
          </a:lstStyle>
          <a:p>
            <a:pPr>
              <a:defRPr/>
            </a:pPr>
            <a:fld id="{B3B075CB-1BFE-3F44-BFAD-0F90D2C8F8AC}" type="slidenum">
              <a:rPr lang="en-US"/>
              <a:pPr>
                <a:defRPr/>
              </a:pPr>
              <a:t>‹#›</a:t>
            </a:fld>
            <a:endParaRPr lang="en-US" dirty="0"/>
          </a:p>
        </p:txBody>
      </p:sp>
      <p:sp>
        <p:nvSpPr>
          <p:cNvPr id="10" name="Title 1">
            <a:extLst>
              <a:ext uri="{FF2B5EF4-FFF2-40B4-BE49-F238E27FC236}">
                <a16:creationId xmlns:a16="http://schemas.microsoft.com/office/drawing/2014/main" id="{56E48334-0727-5645-9F0E-315BB10E1AC0}"/>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bg1"/>
                </a:solidFill>
                <a:latin typeface="+mj-lt"/>
              </a:defRPr>
            </a:lvl1pPr>
          </a:lstStyle>
          <a:p>
            <a:r>
              <a:rPr lang="en-US" dirty="0"/>
              <a:t>Click to edit Master title style</a:t>
            </a:r>
          </a:p>
        </p:txBody>
      </p:sp>
      <p:sp>
        <p:nvSpPr>
          <p:cNvPr id="7" name="Text Placeholder 2">
            <a:extLst>
              <a:ext uri="{FF2B5EF4-FFF2-40B4-BE49-F238E27FC236}">
                <a16:creationId xmlns:a16="http://schemas.microsoft.com/office/drawing/2014/main" id="{36E83646-BAE3-884A-B6B1-C14C300AE591}"/>
              </a:ext>
            </a:extLst>
          </p:cNvPr>
          <p:cNvSpPr>
            <a:spLocks noGrp="1"/>
          </p:cNvSpPr>
          <p:nvPr>
            <p:ph type="body" idx="1"/>
          </p:nvPr>
        </p:nvSpPr>
        <p:spPr>
          <a:xfrm>
            <a:off x="631115" y="4813775"/>
            <a:ext cx="10929769" cy="1482250"/>
          </a:xfrm>
        </p:spPr>
        <p:txBody>
          <a:bodyPr>
            <a:normAutofit/>
          </a:bodyPr>
          <a:lstStyle>
            <a:lvl1pPr marL="0" indent="0" algn="ctr">
              <a:buNone/>
              <a:defRPr sz="2200" b="0">
                <a:solidFill>
                  <a:schemeClr val="bg1"/>
                </a:solidFill>
                <a:latin typeface="Corbel" panose="020B0503020204020204" pitchFamily="34" charset="0"/>
                <a:ea typeface="Corbel" panose="020B0503020204020204" pitchFamily="34" charset="0"/>
                <a:cs typeface="Corbel"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7066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
        <p:nvSpPr>
          <p:cNvPr id="5" name="Rectangle 4">
            <a:extLst>
              <a:ext uri="{FF2B5EF4-FFF2-40B4-BE49-F238E27FC236}">
                <a16:creationId xmlns:a16="http://schemas.microsoft.com/office/drawing/2014/main" id="{2B4B19BE-D489-B545-8B09-E36213AE6617}"/>
              </a:ext>
            </a:extLst>
          </p:cNvPr>
          <p:cNvSpPr/>
          <p:nvPr userDrawn="1"/>
        </p:nvSpPr>
        <p:spPr>
          <a:xfrm>
            <a:off x="0" y="735980"/>
            <a:ext cx="12192000" cy="26930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BEA8ACAB-4798-2148-B6FB-DF61A8471A79}"/>
              </a:ext>
            </a:extLst>
          </p:cNvPr>
          <p:cNvSpPr>
            <a:spLocks noGrp="1"/>
          </p:cNvSpPr>
          <p:nvPr>
            <p:ph type="title"/>
          </p:nvPr>
        </p:nvSpPr>
        <p:spPr>
          <a:xfrm>
            <a:off x="838200" y="969110"/>
            <a:ext cx="10515600" cy="2288865"/>
          </a:xfrm>
          <a:prstGeom prst="rect">
            <a:avLst/>
          </a:prstGeom>
        </p:spPr>
        <p:txBody>
          <a:bodyPr anchor="ctr"/>
          <a:lstStyle>
            <a:lvl1pPr algn="ctr">
              <a:defRPr b="1">
                <a:solidFill>
                  <a:schemeClr val="bg1">
                    <a:lumMod val="95000"/>
                  </a:schemeClr>
                </a:solidFill>
                <a:latin typeface="+mj-lt"/>
              </a:defRPr>
            </a:lvl1pPr>
          </a:lstStyle>
          <a:p>
            <a:r>
              <a:rPr lang="en-US" dirty="0"/>
              <a:t>Click to edit Master title style</a:t>
            </a:r>
          </a:p>
        </p:txBody>
      </p:sp>
      <p:sp>
        <p:nvSpPr>
          <p:cNvPr id="7" name="Text Placeholder 2">
            <a:extLst>
              <a:ext uri="{FF2B5EF4-FFF2-40B4-BE49-F238E27FC236}">
                <a16:creationId xmlns:a16="http://schemas.microsoft.com/office/drawing/2014/main" id="{57D1FE82-8E3B-0A46-AD93-005C43A0989D}"/>
              </a:ext>
            </a:extLst>
          </p:cNvPr>
          <p:cNvSpPr>
            <a:spLocks noGrp="1"/>
          </p:cNvSpPr>
          <p:nvPr>
            <p:ph type="body" idx="1"/>
          </p:nvPr>
        </p:nvSpPr>
        <p:spPr>
          <a:xfrm>
            <a:off x="631115" y="4248165"/>
            <a:ext cx="10929769" cy="1482250"/>
          </a:xfrm>
        </p:spPr>
        <p:txBody>
          <a:bodyPr>
            <a:normAutofit/>
          </a:bodyPr>
          <a:lstStyle>
            <a:lvl1pPr marL="0" indent="0" algn="ctr">
              <a:buNone/>
              <a:defRPr sz="2100" b="0">
                <a:solidFill>
                  <a:srgbClr val="57595C"/>
                </a:solidFill>
                <a:latin typeface="Corbel" panose="020B0503020204020204" pitchFamily="34" charset="0"/>
                <a:ea typeface="Corbel" panose="020B0503020204020204" pitchFamily="34" charset="0"/>
                <a:cs typeface="Corbel"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7528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
        <p:nvSpPr>
          <p:cNvPr id="4" name="Title 1">
            <a:extLst>
              <a:ext uri="{FF2B5EF4-FFF2-40B4-BE49-F238E27FC236}">
                <a16:creationId xmlns:a16="http://schemas.microsoft.com/office/drawing/2014/main" id="{BB94F01B-B209-594F-BAFD-824E7CC200AD}"/>
              </a:ext>
            </a:extLst>
          </p:cNvPr>
          <p:cNvSpPr>
            <a:spLocks noGrp="1"/>
          </p:cNvSpPr>
          <p:nvPr>
            <p:ph type="title"/>
          </p:nvPr>
        </p:nvSpPr>
        <p:spPr>
          <a:xfrm>
            <a:off x="838200" y="2288865"/>
            <a:ext cx="10515600" cy="2288865"/>
          </a:xfrm>
          <a:prstGeom prst="rect">
            <a:avLst/>
          </a:prstGeom>
        </p:spPr>
        <p:txBody>
          <a:bodyPr anchor="ctr"/>
          <a:lstStyle>
            <a:lvl1pPr algn="ct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889972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lank - Alternate">
    <p:spTree>
      <p:nvGrpSpPr>
        <p:cNvPr id="1" name=""/>
        <p:cNvGrpSpPr/>
        <p:nvPr/>
      </p:nvGrpSpPr>
      <p:grpSpPr>
        <a:xfrm>
          <a:off x="0" y="0"/>
          <a:ext cx="0" cy="0"/>
          <a:chOff x="0" y="0"/>
          <a:chExt cx="0" cy="0"/>
        </a:xfrm>
      </p:grpSpPr>
      <p:pic>
        <p:nvPicPr>
          <p:cNvPr id="2" name="Picture 4" descr="A close up of a logo&#10;&#10;Description automatically generated">
            <a:extLst>
              <a:ext uri="{FF2B5EF4-FFF2-40B4-BE49-F238E27FC236}">
                <a16:creationId xmlns:a16="http://schemas.microsoft.com/office/drawing/2014/main" id="{486352BB-EEE8-EA48-A96B-3C064F83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8083EC3A-EB3E-7345-B46A-27ACBD087784}"/>
              </a:ext>
            </a:extLst>
          </p:cNvPr>
          <p:cNvSpPr>
            <a:spLocks noGrp="1"/>
          </p:cNvSpPr>
          <p:nvPr>
            <p:ph type="sldNum" sz="quarter" idx="10"/>
          </p:nvPr>
        </p:nvSpPr>
        <p:spPr>
          <a:xfrm>
            <a:off x="10466388" y="6296025"/>
            <a:ext cx="530225" cy="365125"/>
          </a:xfrm>
        </p:spPr>
        <p:txBody>
          <a:bodyPr/>
          <a:lstStyle>
            <a:lvl1pPr>
              <a:defRPr/>
            </a:lvl1pPr>
          </a:lstStyle>
          <a:p>
            <a:pPr>
              <a:defRPr/>
            </a:pPr>
            <a:fld id="{37E6B2A9-E175-7F40-B993-EC9D598FC2D7}" type="slidenum">
              <a:rPr lang="en-US"/>
              <a:pPr>
                <a:defRPr/>
              </a:pPr>
              <a:t>‹#›</a:t>
            </a:fld>
            <a:endParaRPr lang="en-US" dirty="0"/>
          </a:p>
        </p:txBody>
      </p:sp>
    </p:spTree>
    <p:extLst>
      <p:ext uri="{BB962C8B-B14F-4D97-AF65-F5344CB8AC3E}">
        <p14:creationId xmlns:p14="http://schemas.microsoft.com/office/powerpoint/2010/main" val="2449765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Rectangle 4"/>
          <p:cNvSpPr/>
          <p:nvPr userDrawn="1"/>
        </p:nvSpPr>
        <p:spPr>
          <a:xfrm>
            <a:off x="112746" y="5747454"/>
            <a:ext cx="838200" cy="102781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lterna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C74FF6-860F-4E4F-BF31-A61FB6CB61EE}"/>
              </a:ext>
            </a:extLst>
          </p:cNvPr>
          <p:cNvSpPr/>
          <p:nvPr/>
        </p:nvSpPr>
        <p:spPr>
          <a:xfrm>
            <a:off x="1490663" y="4287838"/>
            <a:ext cx="9317037" cy="1106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hasCustomPrompt="1"/>
          </p:nvPr>
        </p:nvSpPr>
        <p:spPr>
          <a:xfrm>
            <a:off x="1490472" y="4437406"/>
            <a:ext cx="9211056" cy="875258"/>
          </a:xfrm>
          <a:prstGeom prst="rect">
            <a:avLst/>
          </a:prstGeom>
        </p:spPr>
        <p:txBody>
          <a:bodyPr anchor="t">
            <a:normAutofit/>
          </a:bodyPr>
          <a:lstStyle>
            <a:lvl1pPr algn="ctr">
              <a:defRPr sz="5400">
                <a:solidFill>
                  <a:schemeClr val="accent1"/>
                </a:solidFill>
              </a:defRPr>
            </a:lvl1pPr>
          </a:lstStyle>
          <a:p>
            <a:r>
              <a:rPr lang="en-US" dirty="0"/>
              <a:t>Slide Master Title Here</a:t>
            </a:r>
          </a:p>
        </p:txBody>
      </p:sp>
      <p:sp>
        <p:nvSpPr>
          <p:cNvPr id="8" name="Rectangle 7">
            <a:extLst>
              <a:ext uri="{FF2B5EF4-FFF2-40B4-BE49-F238E27FC236}">
                <a16:creationId xmlns:a16="http://schemas.microsoft.com/office/drawing/2014/main" id="{6D113851-9316-134E-B32D-A2DA40F0007B}"/>
              </a:ext>
            </a:extLst>
          </p:cNvPr>
          <p:cNvSpPr/>
          <p:nvPr userDrawn="1"/>
        </p:nvSpPr>
        <p:spPr>
          <a:xfrm>
            <a:off x="3794759" y="1976312"/>
            <a:ext cx="4526281" cy="231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5C2AFD-8722-EE4C-A29A-3816759D49F6}"/>
              </a:ext>
            </a:extLst>
          </p:cNvPr>
          <p:cNvPicPr>
            <a:picLocks noChangeAspect="1"/>
          </p:cNvPicPr>
          <p:nvPr userDrawn="1"/>
        </p:nvPicPr>
        <p:blipFill>
          <a:blip r:embed="rId2"/>
          <a:stretch>
            <a:fillRect/>
          </a:stretch>
        </p:blipFill>
        <p:spPr>
          <a:xfrm>
            <a:off x="3949341" y="2118448"/>
            <a:ext cx="4017922" cy="1916550"/>
          </a:xfrm>
          <a:prstGeom prst="rect">
            <a:avLst/>
          </a:prstGeom>
        </p:spPr>
      </p:pic>
      <p:pic>
        <p:nvPicPr>
          <p:cNvPr id="7" name="Picture 7">
            <a:extLst>
              <a:ext uri="{FF2B5EF4-FFF2-40B4-BE49-F238E27FC236}">
                <a16:creationId xmlns:a16="http://schemas.microsoft.com/office/drawing/2014/main" id="{FBB7D9B0-9ECB-2C41-A2DD-73F0D947A08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23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B4BDA69A-5399-2547-81AD-AE501BE0C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B7607AE-83DF-F946-B923-6E5DDEF8E218}"/>
              </a:ext>
            </a:extLst>
          </p:cNvPr>
          <p:cNvSpPr/>
          <p:nvPr/>
        </p:nvSpPr>
        <p:spPr>
          <a:xfrm>
            <a:off x="0" y="0"/>
            <a:ext cx="1038225"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7">
            <a:extLst>
              <a:ext uri="{FF2B5EF4-FFF2-40B4-BE49-F238E27FC236}">
                <a16:creationId xmlns:a16="http://schemas.microsoft.com/office/drawing/2014/main" id="{74CDB412-8279-7349-AC4C-DB4CCAF61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915298" y="2196548"/>
            <a:ext cx="9152752" cy="1909762"/>
          </a:xfrm>
          <a:prstGeom prst="rect">
            <a:avLst/>
          </a:prstGeom>
        </p:spPr>
        <p:txBody>
          <a:bodyPr anchor="b"/>
          <a:lstStyle>
            <a:lvl1pPr algn="l">
              <a:defRPr sz="6000" b="1">
                <a:solidFill>
                  <a:schemeClr val="accent1"/>
                </a:solidFill>
              </a:defRPr>
            </a:lvl1pPr>
          </a:lstStyle>
          <a:p>
            <a:r>
              <a:rPr lang="en-US" dirty="0"/>
              <a:t>Section Title Goes Here</a:t>
            </a:r>
          </a:p>
        </p:txBody>
      </p:sp>
      <p:sp>
        <p:nvSpPr>
          <p:cNvPr id="3" name="Subtitle 2"/>
          <p:cNvSpPr>
            <a:spLocks noGrp="1"/>
          </p:cNvSpPr>
          <p:nvPr>
            <p:ph type="subTitle" idx="1" hasCustomPrompt="1"/>
          </p:nvPr>
        </p:nvSpPr>
        <p:spPr>
          <a:xfrm>
            <a:off x="1915298" y="4198386"/>
            <a:ext cx="9152752" cy="834038"/>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something extra to this if you like</a:t>
            </a:r>
          </a:p>
        </p:txBody>
      </p:sp>
      <p:sp>
        <p:nvSpPr>
          <p:cNvPr id="7" name="Slide Number Placeholder 5">
            <a:extLst>
              <a:ext uri="{FF2B5EF4-FFF2-40B4-BE49-F238E27FC236}">
                <a16:creationId xmlns:a16="http://schemas.microsoft.com/office/drawing/2014/main" id="{33F6E290-EB7E-CD4C-9502-A405A7AF8242}"/>
              </a:ext>
            </a:extLst>
          </p:cNvPr>
          <p:cNvSpPr>
            <a:spLocks noGrp="1"/>
          </p:cNvSpPr>
          <p:nvPr>
            <p:ph type="sldNum" sz="quarter" idx="10"/>
          </p:nvPr>
        </p:nvSpPr>
        <p:spPr>
          <a:xfrm>
            <a:off x="10466388" y="6296025"/>
            <a:ext cx="530225" cy="365125"/>
          </a:xfrm>
        </p:spPr>
        <p:txBody>
          <a:bodyPr/>
          <a:lstStyle>
            <a:lvl1pPr>
              <a:defRPr/>
            </a:lvl1pPr>
          </a:lstStyle>
          <a:p>
            <a:pPr>
              <a:defRPr/>
            </a:pPr>
            <a:fld id="{457D0C9B-67E4-EE4D-9F86-A8A2C273B7F3}" type="slidenum">
              <a:rPr lang="en-US"/>
              <a:pPr>
                <a:defRPr/>
              </a:pPr>
              <a:t>‹#›</a:t>
            </a:fld>
            <a:endParaRPr lang="en-US" dirty="0"/>
          </a:p>
        </p:txBody>
      </p:sp>
    </p:spTree>
    <p:extLst>
      <p:ext uri="{BB962C8B-B14F-4D97-AF65-F5344CB8AC3E}">
        <p14:creationId xmlns:p14="http://schemas.microsoft.com/office/powerpoint/2010/main" val="265900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 Alternate Dark">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561681-AC63-AC42-ADF8-79260A48FC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33" b="39491"/>
          <a:stretch>
            <a:fillRect/>
          </a:stretch>
        </p:blipFill>
        <p:spPr bwMode="auto">
          <a:xfrm rot="5400000">
            <a:off x="-2291556" y="2291556"/>
            <a:ext cx="60594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A picture containing drawing&#10;&#10;Description automatically generated">
            <a:extLst>
              <a:ext uri="{FF2B5EF4-FFF2-40B4-BE49-F238E27FC236}">
                <a16:creationId xmlns:a16="http://schemas.microsoft.com/office/drawing/2014/main" id="{83D0A600-4D8D-4849-B225-7C8538BFD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 b="17615"/>
          <a:stretch>
            <a:fillRect/>
          </a:stretch>
        </p:blipFill>
        <p:spPr bwMode="auto">
          <a:xfrm>
            <a:off x="5894388" y="2752725"/>
            <a:ext cx="62976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A picture containing drawing&#10;&#10;Description automatically generated">
            <a:extLst>
              <a:ext uri="{FF2B5EF4-FFF2-40B4-BE49-F238E27FC236}">
                <a16:creationId xmlns:a16="http://schemas.microsoft.com/office/drawing/2014/main" id="{C2EA8B4B-F88A-1E4B-AC89-AC59FACC6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6463" y="6296025"/>
            <a:ext cx="768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147202" y="1600200"/>
            <a:ext cx="8851557" cy="1909762"/>
          </a:xfrm>
          <a:prstGeom prst="rect">
            <a:avLst/>
          </a:prstGeom>
        </p:spPr>
        <p:txBody>
          <a:bodyPr anchor="b"/>
          <a:lstStyle>
            <a:lvl1pPr algn="l">
              <a:defRPr sz="6000" b="1">
                <a:solidFill>
                  <a:schemeClr val="bg1"/>
                </a:solidFill>
              </a:defRPr>
            </a:lvl1pPr>
          </a:lstStyle>
          <a:p>
            <a:r>
              <a:rPr lang="en-US" dirty="0"/>
              <a:t>Section Title Goes Here</a:t>
            </a:r>
          </a:p>
        </p:txBody>
      </p:sp>
      <p:sp>
        <p:nvSpPr>
          <p:cNvPr id="3" name="Subtitle 2"/>
          <p:cNvSpPr>
            <a:spLocks noGrp="1"/>
          </p:cNvSpPr>
          <p:nvPr>
            <p:ph type="subTitle" idx="1"/>
          </p:nvPr>
        </p:nvSpPr>
        <p:spPr>
          <a:xfrm>
            <a:off x="1147202" y="3602038"/>
            <a:ext cx="8851557" cy="834038"/>
          </a:xfrm>
          <a:prstGeom prst="rect">
            <a:avLst/>
          </a:prstGeo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Slide Number Placeholder 5">
            <a:extLst>
              <a:ext uri="{FF2B5EF4-FFF2-40B4-BE49-F238E27FC236}">
                <a16:creationId xmlns:a16="http://schemas.microsoft.com/office/drawing/2014/main" id="{A2BCE8ED-89E2-F540-8F9A-B399E638C639}"/>
              </a:ext>
            </a:extLst>
          </p:cNvPr>
          <p:cNvSpPr>
            <a:spLocks noGrp="1"/>
          </p:cNvSpPr>
          <p:nvPr>
            <p:ph type="sldNum" sz="quarter" idx="10"/>
          </p:nvPr>
        </p:nvSpPr>
        <p:spPr>
          <a:xfrm>
            <a:off x="10466388" y="6296025"/>
            <a:ext cx="530225" cy="365125"/>
          </a:xfrm>
        </p:spPr>
        <p:txBody>
          <a:bodyPr/>
          <a:lstStyle>
            <a:lvl1pPr>
              <a:defRPr smtClean="0">
                <a:solidFill>
                  <a:schemeClr val="accent1">
                    <a:lumMod val="20000"/>
                    <a:lumOff val="80000"/>
                  </a:schemeClr>
                </a:solidFill>
              </a:defRPr>
            </a:lvl1pPr>
          </a:lstStyle>
          <a:p>
            <a:pPr>
              <a:defRPr/>
            </a:pPr>
            <a:fld id="{05372BE0-BC18-2948-AA51-3CC7323BE54A}" type="slidenum">
              <a:rPr lang="en-US"/>
              <a:pPr>
                <a:defRPr/>
              </a:pPr>
              <a:t>‹#›</a:t>
            </a:fld>
            <a:endParaRPr lang="en-US" dirty="0"/>
          </a:p>
        </p:txBody>
      </p:sp>
    </p:spTree>
    <p:extLst>
      <p:ext uri="{BB962C8B-B14F-4D97-AF65-F5344CB8AC3E}">
        <p14:creationId xmlns:p14="http://schemas.microsoft.com/office/powerpoint/2010/main" val="359897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 Alternate Light">
    <p:bg>
      <p:bgPr>
        <a:solidFill>
          <a:srgbClr val="99EEFF"/>
        </a:solidFill>
        <a:effectLst/>
      </p:bgPr>
    </p:bg>
    <p:spTree>
      <p:nvGrpSpPr>
        <p:cNvPr id="1" name=""/>
        <p:cNvGrpSpPr/>
        <p:nvPr/>
      </p:nvGrpSpPr>
      <p:grpSpPr>
        <a:xfrm>
          <a:off x="0" y="0"/>
          <a:ext cx="0" cy="0"/>
          <a:chOff x="0" y="0"/>
          <a:chExt cx="0" cy="0"/>
        </a:xfrm>
      </p:grpSpPr>
      <p:pic>
        <p:nvPicPr>
          <p:cNvPr id="4" name="Picture 4" descr="A close up of a logo&#10;&#10;Description automatically generated">
            <a:extLst>
              <a:ext uri="{FF2B5EF4-FFF2-40B4-BE49-F238E27FC236}">
                <a16:creationId xmlns:a16="http://schemas.microsoft.com/office/drawing/2014/main" id="{05B0AD27-F477-F947-B798-A3429142A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099B4229-A520-8548-AA52-F638A13CF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33" t="2" b="49232"/>
          <a:stretch>
            <a:fillRect/>
          </a:stretch>
        </p:blipFill>
        <p:spPr bwMode="auto">
          <a:xfrm rot="5400000">
            <a:off x="-2410619" y="2410619"/>
            <a:ext cx="605948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1581912" y="1683321"/>
            <a:ext cx="9765538" cy="2293938"/>
          </a:xfrm>
          <a:prstGeom prst="rect">
            <a:avLst/>
          </a:prstGeom>
        </p:spPr>
        <p:txBody>
          <a:bodyPr anchor="b"/>
          <a:lstStyle>
            <a:lvl1pPr>
              <a:defRPr sz="6000" b="1">
                <a:solidFill>
                  <a:schemeClr val="accent1"/>
                </a:solidFill>
              </a:defRPr>
            </a:lvl1pPr>
          </a:lstStyle>
          <a:p>
            <a:r>
              <a:rPr lang="en-US" dirty="0"/>
              <a:t>Section Title Goes Here</a:t>
            </a:r>
          </a:p>
        </p:txBody>
      </p:sp>
      <p:sp>
        <p:nvSpPr>
          <p:cNvPr id="3" name="Text Placeholder 2"/>
          <p:cNvSpPr>
            <a:spLocks noGrp="1"/>
          </p:cNvSpPr>
          <p:nvPr>
            <p:ph type="body" idx="1"/>
          </p:nvPr>
        </p:nvSpPr>
        <p:spPr>
          <a:xfrm>
            <a:off x="1581912" y="4004247"/>
            <a:ext cx="9765538" cy="1500187"/>
          </a:xfrm>
          <a:prstGeom prst="rect">
            <a:avLst/>
          </a:prstGeo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8CDFC9F1-74D8-C94F-945D-44514401E48A}"/>
              </a:ext>
            </a:extLst>
          </p:cNvPr>
          <p:cNvSpPr>
            <a:spLocks noGrp="1"/>
          </p:cNvSpPr>
          <p:nvPr>
            <p:ph type="sldNum" sz="quarter" idx="10"/>
          </p:nvPr>
        </p:nvSpPr>
        <p:spPr>
          <a:xfrm>
            <a:off x="10466388" y="6296025"/>
            <a:ext cx="530225" cy="365125"/>
          </a:xfrm>
        </p:spPr>
        <p:txBody>
          <a:bodyPr/>
          <a:lstStyle>
            <a:lvl1pPr>
              <a:defRPr smtClean="0">
                <a:solidFill>
                  <a:schemeClr val="accent1"/>
                </a:solidFill>
              </a:defRPr>
            </a:lvl1pPr>
          </a:lstStyle>
          <a:p>
            <a:pPr>
              <a:defRPr/>
            </a:pPr>
            <a:fld id="{0D929C90-1AB1-0149-B55A-AC988D491CF7}" type="slidenum">
              <a:rPr lang="en-US"/>
              <a:pPr>
                <a:defRPr/>
              </a:pPr>
              <a:t>‹#›</a:t>
            </a:fld>
            <a:endParaRPr lang="en-US" dirty="0"/>
          </a:p>
        </p:txBody>
      </p:sp>
    </p:spTree>
    <p:extLst>
      <p:ext uri="{BB962C8B-B14F-4D97-AF65-F5344CB8AC3E}">
        <p14:creationId xmlns:p14="http://schemas.microsoft.com/office/powerpoint/2010/main" val="129466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6" descr="A close up of a logo&#10;&#10;Description automatically generated">
            <a:extLst>
              <a:ext uri="{FF2B5EF4-FFF2-40B4-BE49-F238E27FC236}">
                <a16:creationId xmlns:a16="http://schemas.microsoft.com/office/drawing/2014/main" id="{AC819F05-A83F-3643-B040-D237D3084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290984"/>
            <a:ext cx="10515600" cy="960438"/>
          </a:xfrm>
          <a:prstGeom prst="rect">
            <a:avLst/>
          </a:prstGeom>
        </p:spPr>
        <p:txBody>
          <a:bodyPr/>
          <a:lstStyle>
            <a:lvl1pPr>
              <a:defRPr b="1">
                <a:solidFill>
                  <a:srgbClr val="255DD4"/>
                </a:solidFill>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C397578C-3AF1-214B-8745-EB0DF06394A7}"/>
              </a:ext>
            </a:extLst>
          </p:cNvPr>
          <p:cNvSpPr>
            <a:spLocks noGrp="1"/>
          </p:cNvSpPr>
          <p:nvPr>
            <p:ph type="sldNum" sz="quarter" idx="10"/>
          </p:nvPr>
        </p:nvSpPr>
        <p:spPr>
          <a:xfrm>
            <a:off x="10466388" y="6296025"/>
            <a:ext cx="530225" cy="365125"/>
          </a:xfrm>
        </p:spPr>
        <p:txBody>
          <a:bodyPr/>
          <a:lstStyle>
            <a:lvl1pPr>
              <a:defRPr/>
            </a:lvl1pPr>
          </a:lstStyle>
          <a:p>
            <a:pPr>
              <a:defRPr/>
            </a:pPr>
            <a:fld id="{0121240C-47AF-2F4D-83B3-CC3EDF50F794}" type="slidenum">
              <a:rPr lang="en-US"/>
              <a:pPr>
                <a:defRPr/>
              </a:pPr>
              <a:t>‹#›</a:t>
            </a:fld>
            <a:endParaRPr lang="en-US" dirty="0"/>
          </a:p>
        </p:txBody>
      </p:sp>
    </p:spTree>
    <p:extLst>
      <p:ext uri="{BB962C8B-B14F-4D97-AF65-F5344CB8AC3E}">
        <p14:creationId xmlns:p14="http://schemas.microsoft.com/office/powerpoint/2010/main" val="49483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descr="A close up of a logo&#10;&#10;Description automatically generated">
            <a:extLst>
              <a:ext uri="{FF2B5EF4-FFF2-40B4-BE49-F238E27FC236}">
                <a16:creationId xmlns:a16="http://schemas.microsoft.com/office/drawing/2014/main" id="{2861E2B0-E417-3449-9BD2-8EDF99E6E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8480E8D-B466-C743-B6B4-A928EAFC4BE4}"/>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9" name="Picture 7">
            <a:extLst>
              <a:ext uri="{FF2B5EF4-FFF2-40B4-BE49-F238E27FC236}">
                <a16:creationId xmlns:a16="http://schemas.microsoft.com/office/drawing/2014/main" id="{D8D996C0-D6E0-D44C-B017-797FE75F0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24184CC-91A6-624F-9A8B-C2AA443015F0}"/>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E77F978D-5363-FC43-A6C2-7EA5DF39F036}"/>
              </a:ext>
            </a:extLst>
          </p:cNvPr>
          <p:cNvSpPr>
            <a:spLocks noGrp="1"/>
          </p:cNvSpPr>
          <p:nvPr>
            <p:ph type="sldNum" sz="quarter" idx="10"/>
          </p:nvPr>
        </p:nvSpPr>
        <p:spPr>
          <a:xfrm>
            <a:off x="10466388" y="6296025"/>
            <a:ext cx="530225" cy="365125"/>
          </a:xfrm>
        </p:spPr>
        <p:txBody>
          <a:bodyPr/>
          <a:lstStyle>
            <a:lvl1pPr>
              <a:defRPr/>
            </a:lvl1pPr>
          </a:lstStyle>
          <a:p>
            <a:pPr>
              <a:defRPr/>
            </a:pPr>
            <a:fld id="{F3EA02B2-7C1B-3745-B04D-2D251A8ED9EE}" type="slidenum">
              <a:rPr lang="en-US"/>
              <a:pPr>
                <a:defRPr/>
              </a:pPr>
              <a:t>‹#›</a:t>
            </a:fld>
            <a:endParaRPr lang="en-US" dirty="0"/>
          </a:p>
        </p:txBody>
      </p:sp>
    </p:spTree>
    <p:extLst>
      <p:ext uri="{BB962C8B-B14F-4D97-AF65-F5344CB8AC3E}">
        <p14:creationId xmlns:p14="http://schemas.microsoft.com/office/powerpoint/2010/main" val="226538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descr="A close up of a logo&#10;&#10;Description automatically generated">
            <a:extLst>
              <a:ext uri="{FF2B5EF4-FFF2-40B4-BE49-F238E27FC236}">
                <a16:creationId xmlns:a16="http://schemas.microsoft.com/office/drawing/2014/main" id="{E089BD9A-FFD6-8E45-962D-88FE091FD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050" y="6296025"/>
            <a:ext cx="766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D86F970-AFAF-D545-8BD5-845C66F5C19C}"/>
              </a:ext>
            </a:extLst>
          </p:cNvPr>
          <p:cNvSpPr/>
          <p:nvPr/>
        </p:nvSpPr>
        <p:spPr>
          <a:xfrm>
            <a:off x="0" y="0"/>
            <a:ext cx="12192000" cy="13255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dirty="0"/>
          </a:p>
        </p:txBody>
      </p:sp>
      <p:pic>
        <p:nvPicPr>
          <p:cNvPr id="5" name="Picture 7">
            <a:extLst>
              <a:ext uri="{FF2B5EF4-FFF2-40B4-BE49-F238E27FC236}">
                <a16:creationId xmlns:a16="http://schemas.microsoft.com/office/drawing/2014/main" id="{98E84515-8741-CD43-9D01-F8671983E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6" r="53200"/>
          <a:stretch>
            <a:fillRect/>
          </a:stretch>
        </p:blipFill>
        <p:spPr bwMode="auto">
          <a:xfrm>
            <a:off x="9069388" y="0"/>
            <a:ext cx="3117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1C545D3-CCAF-0F42-BDA5-8FE3FE81E583}"/>
              </a:ext>
            </a:extLst>
          </p:cNvPr>
          <p:cNvSpPr/>
          <p:nvPr/>
        </p:nvSpPr>
        <p:spPr>
          <a:xfrm>
            <a:off x="655638" y="290513"/>
            <a:ext cx="85725" cy="8715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accent1"/>
                </a:solidFill>
              </a:rPr>
              <a:t>  </a:t>
            </a:r>
          </a:p>
        </p:txBody>
      </p:sp>
      <p:sp>
        <p:nvSpPr>
          <p:cNvPr id="9" name="Title 1"/>
          <p:cNvSpPr>
            <a:spLocks noGrp="1"/>
          </p:cNvSpPr>
          <p:nvPr>
            <p:ph type="title"/>
          </p:nvPr>
        </p:nvSpPr>
        <p:spPr>
          <a:xfrm>
            <a:off x="838200" y="290984"/>
            <a:ext cx="10515600" cy="960438"/>
          </a:xfrm>
          <a:prstGeom prst="rect">
            <a:avLst/>
          </a:prstGeom>
        </p:spPr>
        <p:txBody>
          <a:bodyPr/>
          <a:lstStyle>
            <a:lvl1pPr>
              <a:defRPr b="1">
                <a:solidFill>
                  <a:schemeClr val="bg1"/>
                </a:solidFill>
              </a:defRPr>
            </a:lvl1pPr>
          </a:lstStyle>
          <a:p>
            <a:r>
              <a:rPr lang="en-US"/>
              <a:t>Click to edit Master title style</a:t>
            </a:r>
            <a:endParaRPr lang="en-US" dirty="0"/>
          </a:p>
        </p:txBody>
      </p:sp>
      <p:sp>
        <p:nvSpPr>
          <p:cNvPr id="7" name="Slide Number Placeholder 5">
            <a:extLst>
              <a:ext uri="{FF2B5EF4-FFF2-40B4-BE49-F238E27FC236}">
                <a16:creationId xmlns:a16="http://schemas.microsoft.com/office/drawing/2014/main" id="{9A7F302A-7F43-3043-9DEB-52C78F693E04}"/>
              </a:ext>
            </a:extLst>
          </p:cNvPr>
          <p:cNvSpPr>
            <a:spLocks noGrp="1"/>
          </p:cNvSpPr>
          <p:nvPr>
            <p:ph type="sldNum" sz="quarter" idx="10"/>
          </p:nvPr>
        </p:nvSpPr>
        <p:spPr>
          <a:xfrm>
            <a:off x="10466388" y="6296025"/>
            <a:ext cx="530225" cy="365125"/>
          </a:xfrm>
        </p:spPr>
        <p:txBody>
          <a:bodyPr/>
          <a:lstStyle>
            <a:lvl1pPr>
              <a:defRPr/>
            </a:lvl1pPr>
          </a:lstStyle>
          <a:p>
            <a:pPr>
              <a:defRPr/>
            </a:pPr>
            <a:fld id="{17736792-7E9C-9442-95C1-E9985CE4D3B6}" type="slidenum">
              <a:rPr lang="en-US"/>
              <a:pPr>
                <a:defRPr/>
              </a:pPr>
              <a:t>‹#›</a:t>
            </a:fld>
            <a:endParaRPr lang="en-US" dirty="0"/>
          </a:p>
        </p:txBody>
      </p:sp>
    </p:spTree>
    <p:extLst>
      <p:ext uri="{BB962C8B-B14F-4D97-AF65-F5344CB8AC3E}">
        <p14:creationId xmlns:p14="http://schemas.microsoft.com/office/powerpoint/2010/main" val="124352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Alternat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F471D0-9651-9B4A-80EA-21715A86596F}"/>
              </a:ext>
            </a:extLst>
          </p:cNvPr>
          <p:cNvSpPr>
            <a:spLocks noGrp="1"/>
          </p:cNvSpPr>
          <p:nvPr>
            <p:ph type="sldNum" sz="quarter" idx="12"/>
          </p:nvPr>
        </p:nvSpPr>
        <p:spPr>
          <a:xfrm>
            <a:off x="10465903" y="6296716"/>
            <a:ext cx="530087" cy="365125"/>
          </a:xfrm>
          <a:prstGeom prst="rect">
            <a:avLst/>
          </a:prstGeom>
        </p:spPr>
        <p:txBody>
          <a:bodyPr/>
          <a:lstStyle/>
          <a:p>
            <a:fld id="{C97FC88E-866D-894C-A5F4-69E219FEB641}" type="slidenum">
              <a:rPr lang="en-US" smtClean="0"/>
              <a:t>‹#›</a:t>
            </a:fld>
            <a:endParaRPr lang="en-US" dirty="0"/>
          </a:p>
        </p:txBody>
      </p:sp>
      <p:pic>
        <p:nvPicPr>
          <p:cNvPr id="7" name="Picture 6" descr="A close up of a logo&#10;&#10;Description automatically generated">
            <a:extLst>
              <a:ext uri="{FF2B5EF4-FFF2-40B4-BE49-F238E27FC236}">
                <a16:creationId xmlns:a16="http://schemas.microsoft.com/office/drawing/2014/main" id="{F31EA3ED-6BC0-5D48-B8B9-7BFC690DC3B0}"/>
              </a:ext>
            </a:extLst>
          </p:cNvPr>
          <p:cNvPicPr>
            <a:picLocks noChangeAspect="1"/>
          </p:cNvPicPr>
          <p:nvPr userDrawn="1"/>
        </p:nvPicPr>
        <p:blipFill>
          <a:blip r:embed="rId2"/>
          <a:stretch>
            <a:fillRect/>
          </a:stretch>
        </p:blipFill>
        <p:spPr>
          <a:xfrm>
            <a:off x="11068730" y="6296714"/>
            <a:ext cx="765461" cy="365125"/>
          </a:xfrm>
          <a:prstGeom prst="rect">
            <a:avLst/>
          </a:prstGeom>
        </p:spPr>
      </p:pic>
      <p:sp>
        <p:nvSpPr>
          <p:cNvPr id="5" name="Title 1">
            <a:extLst>
              <a:ext uri="{FF2B5EF4-FFF2-40B4-BE49-F238E27FC236}">
                <a16:creationId xmlns:a16="http://schemas.microsoft.com/office/drawing/2014/main" id="{4CCA1D8C-29BD-E64C-B7CB-25F1E109E687}"/>
              </a:ext>
            </a:extLst>
          </p:cNvPr>
          <p:cNvSpPr>
            <a:spLocks noGrp="1"/>
          </p:cNvSpPr>
          <p:nvPr>
            <p:ph type="title"/>
          </p:nvPr>
        </p:nvSpPr>
        <p:spPr>
          <a:xfrm>
            <a:off x="838200" y="365125"/>
            <a:ext cx="10515600" cy="1325563"/>
          </a:xfrm>
          <a:prstGeom prst="rect">
            <a:avLst/>
          </a:prstGeom>
        </p:spPr>
        <p:txBody>
          <a:bodyPr/>
          <a:lstStyle>
            <a:lvl1pPr>
              <a:defRPr b="1">
                <a:solidFill>
                  <a:schemeClr val="accent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57890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A3AE55B-C10E-6E47-8794-00182927010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CF84D15-F03F-D54A-9E48-12212D4D4A0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A69D563D-C0A6-CD4E-A739-F924D1FC0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0DBE22DD-494E-1849-B805-BC38FDC971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6" r:id="rId7"/>
    <p:sldLayoutId id="2147483697" r:id="rId8"/>
    <p:sldLayoutId id="2147483707" r:id="rId9"/>
    <p:sldLayoutId id="2147483699" r:id="rId10"/>
    <p:sldLayoutId id="2147483702" r:id="rId11"/>
    <p:sldLayoutId id="2147483703" r:id="rId12"/>
    <p:sldLayoutId id="2147483701" r:id="rId13"/>
    <p:sldLayoutId id="2147483704" r:id="rId14"/>
    <p:sldLayoutId id="2147483708" r:id="rId15"/>
    <p:sldLayoutId id="2147483710" r:id="rId16"/>
    <p:sldLayoutId id="2147483706" r:id="rId17"/>
    <p:sldLayoutId id="2147483712" r:id="rId18"/>
    <p:sldLayoutId id="2147483711" r:id="rId19"/>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orbel" panose="020B0503020204020204" pitchFamily="34" charset="0"/>
        </a:defRPr>
      </a:lvl2pPr>
      <a:lvl3pPr algn="l" rtl="0" eaLnBrk="1" fontAlgn="base" hangingPunct="1">
        <a:lnSpc>
          <a:spcPct val="90000"/>
        </a:lnSpc>
        <a:spcBef>
          <a:spcPct val="0"/>
        </a:spcBef>
        <a:spcAft>
          <a:spcPct val="0"/>
        </a:spcAft>
        <a:defRPr sz="4400">
          <a:solidFill>
            <a:schemeClr val="tx1"/>
          </a:solidFill>
          <a:latin typeface="Corbel" panose="020B0503020204020204" pitchFamily="34" charset="0"/>
        </a:defRPr>
      </a:lvl3pPr>
      <a:lvl4pPr algn="l" rtl="0" eaLnBrk="1" fontAlgn="base" hangingPunct="1">
        <a:lnSpc>
          <a:spcPct val="90000"/>
        </a:lnSpc>
        <a:spcBef>
          <a:spcPct val="0"/>
        </a:spcBef>
        <a:spcAft>
          <a:spcPct val="0"/>
        </a:spcAft>
        <a:defRPr sz="4400">
          <a:solidFill>
            <a:schemeClr val="tx1"/>
          </a:solidFill>
          <a:latin typeface="Corbel" panose="020B0503020204020204" pitchFamily="34" charset="0"/>
        </a:defRPr>
      </a:lvl4pPr>
      <a:lvl5pPr algn="l" rtl="0" eaLnBrk="1" fontAlgn="base" hangingPunct="1">
        <a:lnSpc>
          <a:spcPct val="90000"/>
        </a:lnSpc>
        <a:spcBef>
          <a:spcPct val="0"/>
        </a:spcBef>
        <a:spcAft>
          <a:spcPct val="0"/>
        </a:spcAft>
        <a:defRPr sz="4400">
          <a:solidFill>
            <a:schemeClr val="tx1"/>
          </a:solidFill>
          <a:latin typeface="Corbel" panose="020B0503020204020204" pitchFamily="34" charset="0"/>
        </a:defRPr>
      </a:lvl5pPr>
      <a:lvl6pPr marL="457200" algn="l" rtl="0" eaLnBrk="1" fontAlgn="base" hangingPunct="1">
        <a:lnSpc>
          <a:spcPct val="90000"/>
        </a:lnSpc>
        <a:spcBef>
          <a:spcPct val="0"/>
        </a:spcBef>
        <a:spcAft>
          <a:spcPct val="0"/>
        </a:spcAft>
        <a:defRPr sz="4400">
          <a:solidFill>
            <a:schemeClr val="tx1"/>
          </a:solidFill>
          <a:latin typeface="Corbel" panose="020B0503020204020204" pitchFamily="34" charset="0"/>
        </a:defRPr>
      </a:lvl6pPr>
      <a:lvl7pPr marL="914400" algn="l" rtl="0" eaLnBrk="1" fontAlgn="base" hangingPunct="1">
        <a:lnSpc>
          <a:spcPct val="90000"/>
        </a:lnSpc>
        <a:spcBef>
          <a:spcPct val="0"/>
        </a:spcBef>
        <a:spcAft>
          <a:spcPct val="0"/>
        </a:spcAft>
        <a:defRPr sz="4400">
          <a:solidFill>
            <a:schemeClr val="tx1"/>
          </a:solidFill>
          <a:latin typeface="Corbel" panose="020B0503020204020204" pitchFamily="34" charset="0"/>
        </a:defRPr>
      </a:lvl7pPr>
      <a:lvl8pPr marL="1371600" algn="l" rtl="0" eaLnBrk="1" fontAlgn="base" hangingPunct="1">
        <a:lnSpc>
          <a:spcPct val="90000"/>
        </a:lnSpc>
        <a:spcBef>
          <a:spcPct val="0"/>
        </a:spcBef>
        <a:spcAft>
          <a:spcPct val="0"/>
        </a:spcAft>
        <a:defRPr sz="4400">
          <a:solidFill>
            <a:schemeClr val="tx1"/>
          </a:solidFill>
          <a:latin typeface="Corbel" panose="020B0503020204020204" pitchFamily="34" charset="0"/>
        </a:defRPr>
      </a:lvl8pPr>
      <a:lvl9pPr marL="1828800" algn="l" rtl="0" eaLnBrk="1" fontAlgn="base" hangingPunct="1">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CC58-4645-A448-8A30-C8E0609AF0B5}"/>
              </a:ext>
            </a:extLst>
          </p:cNvPr>
          <p:cNvSpPr>
            <a:spLocks noGrp="1"/>
          </p:cNvSpPr>
          <p:nvPr>
            <p:ph type="ctrTitle"/>
          </p:nvPr>
        </p:nvSpPr>
        <p:spPr>
          <a:xfrm>
            <a:off x="1477975" y="1268288"/>
            <a:ext cx="9984260" cy="1909762"/>
          </a:xfrm>
        </p:spPr>
        <p:txBody>
          <a:bodyPr/>
          <a:lstStyle/>
          <a:p>
            <a:pPr algn="ctr"/>
            <a:r>
              <a:rPr lang="en-US" sz="5400" dirty="0"/>
              <a:t>On Discretized Interpretation of </a:t>
            </a:r>
            <a:br>
              <a:rPr lang="en-US" sz="5400" dirty="0"/>
            </a:br>
            <a:r>
              <a:rPr lang="en-US" sz="5400" dirty="0"/>
              <a:t>Continuous Prompts</a:t>
            </a:r>
            <a:endParaRPr lang="en-US" sz="2400" dirty="0"/>
          </a:p>
        </p:txBody>
      </p:sp>
      <p:sp>
        <p:nvSpPr>
          <p:cNvPr id="3" name="Subtitle 2">
            <a:extLst>
              <a:ext uri="{FF2B5EF4-FFF2-40B4-BE49-F238E27FC236}">
                <a16:creationId xmlns:a16="http://schemas.microsoft.com/office/drawing/2014/main" id="{C4AB8135-824C-134E-AD47-DC9D63351773}"/>
              </a:ext>
            </a:extLst>
          </p:cNvPr>
          <p:cNvSpPr>
            <a:spLocks noGrp="1"/>
          </p:cNvSpPr>
          <p:nvPr>
            <p:ph type="subTitle" idx="1"/>
          </p:nvPr>
        </p:nvSpPr>
        <p:spPr>
          <a:xfrm>
            <a:off x="1915298" y="3672570"/>
            <a:ext cx="8872308" cy="834038"/>
          </a:xfrm>
        </p:spPr>
        <p:txBody>
          <a:bodyPr/>
          <a:lstStyle/>
          <a:p>
            <a:r>
              <a:rPr lang="en-US" sz="2000" dirty="0"/>
              <a:t>Joint work w/ Shane </a:t>
            </a:r>
            <a:r>
              <a:rPr lang="en-US" sz="2000" dirty="0" err="1"/>
              <a:t>Lyu</a:t>
            </a:r>
            <a:r>
              <a:rPr lang="en-US" sz="2000" dirty="0"/>
              <a:t>, </a:t>
            </a:r>
            <a:r>
              <a:rPr lang="en-US" sz="2000" dirty="0" err="1"/>
              <a:t>Sewon</a:t>
            </a:r>
            <a:r>
              <a:rPr lang="en-US" sz="2000" dirty="0"/>
              <a:t> Min, </a:t>
            </a:r>
            <a:r>
              <a:rPr lang="en-US" sz="2000" dirty="0" err="1"/>
              <a:t>Lianhui</a:t>
            </a:r>
            <a:r>
              <a:rPr lang="en-US" sz="2000" dirty="0"/>
              <a:t> Qin, Kyle Richardson, Sameer Singh, </a:t>
            </a:r>
            <a:br>
              <a:rPr lang="en-US" sz="2000" dirty="0"/>
            </a:br>
            <a:r>
              <a:rPr lang="en-US" sz="2000" dirty="0"/>
              <a:t>Sean </a:t>
            </a:r>
            <a:r>
              <a:rPr lang="en-US" sz="2000" dirty="0" err="1"/>
              <a:t>Welleck</a:t>
            </a:r>
            <a:r>
              <a:rPr lang="en-US" sz="2000" dirty="0"/>
              <a:t>,  </a:t>
            </a:r>
            <a:r>
              <a:rPr lang="en-US" sz="2000" dirty="0" err="1"/>
              <a:t>Hannaneh</a:t>
            </a:r>
            <a:r>
              <a:rPr lang="en-US" sz="2000" dirty="0"/>
              <a:t> </a:t>
            </a:r>
            <a:r>
              <a:rPr lang="en-US" sz="2000" dirty="0" err="1"/>
              <a:t>Hajishirzi</a:t>
            </a:r>
            <a:r>
              <a:rPr lang="en-US" sz="2000" dirty="0"/>
              <a:t>, Tushar </a:t>
            </a:r>
            <a:r>
              <a:rPr lang="en-US" sz="2000" dirty="0" err="1"/>
              <a:t>Khot</a:t>
            </a:r>
            <a:r>
              <a:rPr lang="en-US" sz="2000" dirty="0"/>
              <a:t>, Ashish Sabharwal, </a:t>
            </a:r>
            <a:r>
              <a:rPr lang="en-US" sz="2000" dirty="0" err="1"/>
              <a:t>Yejin</a:t>
            </a:r>
            <a:r>
              <a:rPr lang="en-US" sz="2000" dirty="0"/>
              <a:t> Choi</a:t>
            </a:r>
          </a:p>
          <a:p>
            <a:endParaRPr lang="en-US" sz="2000" dirty="0"/>
          </a:p>
          <a:p>
            <a:pPr algn="ctr"/>
            <a:r>
              <a:rPr lang="en-US" sz="1600" i="1" dirty="0"/>
              <a:t>Allen Institute for AI     University of Washington    University of California-Irvine </a:t>
            </a:r>
          </a:p>
        </p:txBody>
      </p:sp>
      <p:sp>
        <p:nvSpPr>
          <p:cNvPr id="4" name="Slide Number Placeholder 3">
            <a:extLst>
              <a:ext uri="{FF2B5EF4-FFF2-40B4-BE49-F238E27FC236}">
                <a16:creationId xmlns:a16="http://schemas.microsoft.com/office/drawing/2014/main" id="{47F29B39-6F75-0C4C-9592-124004B49BEC}"/>
              </a:ext>
            </a:extLst>
          </p:cNvPr>
          <p:cNvSpPr>
            <a:spLocks noGrp="1"/>
          </p:cNvSpPr>
          <p:nvPr>
            <p:ph type="sldNum" sz="quarter" idx="10"/>
          </p:nvPr>
        </p:nvSpPr>
        <p:spPr/>
        <p:txBody>
          <a:bodyPr/>
          <a:lstStyle/>
          <a:p>
            <a:pPr>
              <a:defRPr/>
            </a:pPr>
            <a:fld id="{457D0C9B-67E4-EE4D-9F86-A8A2C273B7F3}" type="slidenum">
              <a:rPr lang="en-US" smtClean="0"/>
              <a:pPr>
                <a:defRPr/>
              </a:pPr>
              <a:t>1</a:t>
            </a:fld>
            <a:endParaRPr lang="en-US" dirty="0"/>
          </a:p>
        </p:txBody>
      </p:sp>
      <p:pic>
        <p:nvPicPr>
          <p:cNvPr id="7" name="Picture 6" descr="Logo&#10;&#10;Description automatically generated">
            <a:extLst>
              <a:ext uri="{FF2B5EF4-FFF2-40B4-BE49-F238E27FC236}">
                <a16:creationId xmlns:a16="http://schemas.microsoft.com/office/drawing/2014/main" id="{2BF373B5-DB82-DA2D-DFA1-6A5631D8E153}"/>
              </a:ext>
            </a:extLst>
          </p:cNvPr>
          <p:cNvPicPr>
            <a:picLocks noChangeAspect="1"/>
          </p:cNvPicPr>
          <p:nvPr/>
        </p:nvPicPr>
        <p:blipFill rotWithShape="1">
          <a:blip r:embed="rId3"/>
          <a:srcRect b="4547"/>
          <a:stretch/>
        </p:blipFill>
        <p:spPr>
          <a:xfrm>
            <a:off x="4931203" y="5589712"/>
            <a:ext cx="2329593" cy="870545"/>
          </a:xfrm>
          <a:prstGeom prst="rect">
            <a:avLst/>
          </a:prstGeom>
        </p:spPr>
      </p:pic>
    </p:spTree>
    <p:extLst>
      <p:ext uri="{BB962C8B-B14F-4D97-AF65-F5344CB8AC3E}">
        <p14:creationId xmlns:p14="http://schemas.microsoft.com/office/powerpoint/2010/main" val="315260864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10</a:t>
            </a:fld>
            <a:endParaRPr lang="en-US" dirty="0"/>
          </a:p>
        </p:txBody>
      </p:sp>
      <p:sp>
        <p:nvSpPr>
          <p:cNvPr id="14" name="TextBox 13">
            <a:extLst>
              <a:ext uri="{FF2B5EF4-FFF2-40B4-BE49-F238E27FC236}">
                <a16:creationId xmlns:a16="http://schemas.microsoft.com/office/drawing/2014/main" id="{063A7C7B-F9BF-4058-9B5E-EC1082B94E0C}"/>
              </a:ext>
            </a:extLst>
          </p:cNvPr>
          <p:cNvSpPr txBox="1"/>
          <p:nvPr/>
        </p:nvSpPr>
        <p:spPr>
          <a:xfrm>
            <a:off x="5167753" y="6445967"/>
            <a:ext cx="2006768" cy="369332"/>
          </a:xfrm>
          <a:prstGeom prst="rect">
            <a:avLst/>
          </a:prstGeom>
          <a:noFill/>
        </p:spPr>
        <p:txBody>
          <a:bodyPr wrap="none" rtlCol="0">
            <a:spAutoFit/>
          </a:bodyPr>
          <a:lstStyle/>
          <a:p>
            <a:r>
              <a:rPr lang="en-US" dirty="0"/>
              <a:t>[</a:t>
            </a:r>
            <a:r>
              <a:rPr lang="en-US" dirty="0" err="1"/>
              <a:t>Khashabi</a:t>
            </a:r>
            <a:r>
              <a:rPr lang="en-US" dirty="0"/>
              <a:t> et al.’22]</a:t>
            </a:r>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8" name="Rectangle 27">
            <a:extLst>
              <a:ext uri="{FF2B5EF4-FFF2-40B4-BE49-F238E27FC236}">
                <a16:creationId xmlns:a16="http://schemas.microsoft.com/office/drawing/2014/main" id="{BBB1D25B-C04C-B3F2-A30E-A6DFE0DC62B6}"/>
              </a:ext>
            </a:extLst>
          </p:cNvPr>
          <p:cNvSpPr/>
          <p:nvPr/>
        </p:nvSpPr>
        <p:spPr>
          <a:xfrm>
            <a:off x="2590769" y="3133887"/>
            <a:ext cx="4490332" cy="369332"/>
          </a:xfrm>
          <a:prstGeom prst="rect">
            <a:avLst/>
          </a:prstGeom>
        </p:spPr>
        <p:txBody>
          <a:bodyPr wrap="none">
            <a:spAutoFit/>
          </a:bodyPr>
          <a:lstStyle/>
          <a:p>
            <a:r>
              <a:rPr lang="en-US" dirty="0">
                <a:solidFill>
                  <a:srgbClr val="1700FF"/>
                </a:solidFill>
                <a:latin typeface="Consolas" panose="020B0609020204030204" pitchFamily="49" charset="0"/>
                <a:cs typeface="Consolas" panose="020B0609020204030204" pitchFamily="49" charset="0"/>
              </a:rPr>
              <a:t>Flip the sentiment of the sentence</a:t>
            </a:r>
          </a:p>
        </p:txBody>
      </p:sp>
      <p:cxnSp>
        <p:nvCxnSpPr>
          <p:cNvPr id="31" name="Elbow Connector 30">
            <a:extLst>
              <a:ext uri="{FF2B5EF4-FFF2-40B4-BE49-F238E27FC236}">
                <a16:creationId xmlns:a16="http://schemas.microsoft.com/office/drawing/2014/main" id="{C055E17D-F301-A53E-BAC7-0601228FB5C3}"/>
              </a:ext>
            </a:extLst>
          </p:cNvPr>
          <p:cNvCxnSpPr>
            <a:cxnSpLocks/>
            <a:endCxn id="28" idx="1"/>
          </p:cNvCxnSpPr>
          <p:nvPr/>
        </p:nvCxnSpPr>
        <p:spPr>
          <a:xfrm rot="5400000" flipH="1" flipV="1">
            <a:off x="1896183" y="3444277"/>
            <a:ext cx="820310" cy="568862"/>
          </a:xfrm>
          <a:prstGeom prst="bentConnector2">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Rounded Rectangular Callout 3">
            <a:extLst>
              <a:ext uri="{FF2B5EF4-FFF2-40B4-BE49-F238E27FC236}">
                <a16:creationId xmlns:a16="http://schemas.microsoft.com/office/drawing/2014/main" id="{A6100FF9-4F11-3D1B-555D-802B653D5BC1}"/>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sp>
        <p:nvSpPr>
          <p:cNvPr id="5" name="Rectangle 4">
            <a:extLst>
              <a:ext uri="{FF2B5EF4-FFF2-40B4-BE49-F238E27FC236}">
                <a16:creationId xmlns:a16="http://schemas.microsoft.com/office/drawing/2014/main" id="{CD7078A1-FC7C-2710-6E0A-F2C52895754F}"/>
              </a:ext>
            </a:extLst>
          </p:cNvPr>
          <p:cNvSpPr/>
          <p:nvPr/>
        </p:nvSpPr>
        <p:spPr>
          <a:xfrm>
            <a:off x="1010937" y="35227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graphicFrame>
        <p:nvGraphicFramePr>
          <p:cNvPr id="37" name="Table 9">
            <a:extLst>
              <a:ext uri="{FF2B5EF4-FFF2-40B4-BE49-F238E27FC236}">
                <a16:creationId xmlns:a16="http://schemas.microsoft.com/office/drawing/2014/main" id="{BF3AC93F-5617-631B-E619-0AAB258D52B2}"/>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8" name="Rectangle 7">
            <a:extLst>
              <a:ext uri="{FF2B5EF4-FFF2-40B4-BE49-F238E27FC236}">
                <a16:creationId xmlns:a16="http://schemas.microsoft.com/office/drawing/2014/main" id="{9C731EC6-3C28-CC63-8354-2B8E9F951CD2}"/>
              </a:ext>
            </a:extLst>
          </p:cNvPr>
          <p:cNvSpPr/>
          <p:nvPr/>
        </p:nvSpPr>
        <p:spPr>
          <a:xfrm>
            <a:off x="3866759" y="2691828"/>
            <a:ext cx="1938351" cy="369332"/>
          </a:xfrm>
          <a:prstGeom prst="rect">
            <a:avLst/>
          </a:prstGeom>
        </p:spPr>
        <p:txBody>
          <a:bodyPr wrap="none">
            <a:spAutoFit/>
          </a:bodyPr>
          <a:lstStyle/>
          <a:p>
            <a:r>
              <a:rPr lang="en-US" dirty="0"/>
              <a:t>any arbitrary text: </a:t>
            </a:r>
          </a:p>
        </p:txBody>
      </p:sp>
      <p:sp>
        <p:nvSpPr>
          <p:cNvPr id="20" name="Rounded Rectangle 19">
            <a:extLst>
              <a:ext uri="{FF2B5EF4-FFF2-40B4-BE49-F238E27FC236}">
                <a16:creationId xmlns:a16="http://schemas.microsoft.com/office/drawing/2014/main" id="{39D14301-07CA-7F8D-9198-0FDBF57519BA}"/>
              </a:ext>
            </a:extLst>
          </p:cNvPr>
          <p:cNvSpPr/>
          <p:nvPr/>
        </p:nvSpPr>
        <p:spPr>
          <a:xfrm>
            <a:off x="2752353" y="359888"/>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p:spTree>
    <p:extLst>
      <p:ext uri="{BB962C8B-B14F-4D97-AF65-F5344CB8AC3E}">
        <p14:creationId xmlns:p14="http://schemas.microsoft.com/office/powerpoint/2010/main" val="24106468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11</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5"/>
                <a:stretch>
                  <a:fillRect t="-9091" r="-224" b="-24242"/>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D9EA829A-992B-5C84-70BA-6D9CA8E9CE0D}"/>
              </a:ext>
            </a:extLst>
          </p:cNvPr>
          <p:cNvSpPr/>
          <p:nvPr/>
        </p:nvSpPr>
        <p:spPr>
          <a:xfrm>
            <a:off x="7014247" y="2376898"/>
            <a:ext cx="4540121" cy="923330"/>
          </a:xfrm>
          <a:prstGeom prst="rect">
            <a:avLst/>
          </a:prstGeom>
          <a:solidFill>
            <a:schemeClr val="tx2">
              <a:lumMod val="20000"/>
              <a:lumOff val="80000"/>
            </a:schemeClr>
          </a:solidFill>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Write down the conclusion you can reach by combining the given </a:t>
            </a:r>
            <a:br>
              <a:rPr lang="en-US" dirty="0">
                <a:solidFill>
                  <a:srgbClr val="1700FF"/>
                </a:solidFill>
                <a:latin typeface="Consolas" panose="020B0609020204030204" pitchFamily="49" charset="0"/>
                <a:cs typeface="Consolas" panose="020B0609020204030204" pitchFamily="49" charset="0"/>
              </a:rPr>
            </a:br>
            <a:r>
              <a:rPr lang="en-US" dirty="0">
                <a:solidFill>
                  <a:srgbClr val="1700FF"/>
                </a:solidFill>
                <a:latin typeface="Consolas" panose="020B0609020204030204" pitchFamily="49" charset="0"/>
                <a:cs typeface="Consolas" panose="020B0609020204030204" pitchFamily="49" charset="0"/>
              </a:rPr>
              <a:t>Fact 1 and Fact 2.</a:t>
            </a:r>
          </a:p>
        </p:txBody>
      </p:sp>
      <p:sp>
        <p:nvSpPr>
          <p:cNvPr id="20" name="Rounded Rectangle 19">
            <a:extLst>
              <a:ext uri="{FF2B5EF4-FFF2-40B4-BE49-F238E27FC236}">
                <a16:creationId xmlns:a16="http://schemas.microsoft.com/office/drawing/2014/main" id="{157DED9C-710A-6001-A021-8CD8A00C50BD}"/>
              </a:ext>
            </a:extLst>
          </p:cNvPr>
          <p:cNvSpPr/>
          <p:nvPr/>
        </p:nvSpPr>
        <p:spPr>
          <a:xfrm>
            <a:off x="2752353" y="357686"/>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p:sp>
        <p:nvSpPr>
          <p:cNvPr id="27" name="Rectangle 26">
            <a:extLst>
              <a:ext uri="{FF2B5EF4-FFF2-40B4-BE49-F238E27FC236}">
                <a16:creationId xmlns:a16="http://schemas.microsoft.com/office/drawing/2014/main" id="{9E958071-AC29-8C46-EB26-21F8715A5CFF}"/>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graphicFrame>
        <p:nvGraphicFramePr>
          <p:cNvPr id="28" name="Table 9">
            <a:extLst>
              <a:ext uri="{FF2B5EF4-FFF2-40B4-BE49-F238E27FC236}">
                <a16:creationId xmlns:a16="http://schemas.microsoft.com/office/drawing/2014/main" id="{55C13DAA-AD7C-E650-34AC-B8CB21DE1D47}"/>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494DCBBD-6B23-E556-D6AE-E73C9EE9C7EB}"/>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p:sp>
            <p:nvSpPr>
              <p:cNvPr id="29" name="Rectangle 28">
                <a:extLst>
                  <a:ext uri="{FF2B5EF4-FFF2-40B4-BE49-F238E27FC236}">
                    <a16:creationId xmlns:a16="http://schemas.microsoft.com/office/drawing/2014/main" id="{494DCBBD-6B23-E556-D6AE-E73C9EE9C7EB}"/>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6"/>
                <a:stretch>
                  <a:fillRect t="-9091" r="-1322" b="-24242"/>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663BD998-AE89-E45B-FE36-97688D87B4AF}"/>
              </a:ext>
            </a:extLst>
          </p:cNvPr>
          <p:cNvSpPr txBox="1"/>
          <p:nvPr/>
        </p:nvSpPr>
        <p:spPr>
          <a:xfrm>
            <a:off x="5167753" y="6445967"/>
            <a:ext cx="2006768" cy="369332"/>
          </a:xfrm>
          <a:prstGeom prst="rect">
            <a:avLst/>
          </a:prstGeom>
          <a:noFill/>
        </p:spPr>
        <p:txBody>
          <a:bodyPr wrap="none" rtlCol="0">
            <a:spAutoFit/>
          </a:bodyPr>
          <a:lstStyle/>
          <a:p>
            <a:r>
              <a:rPr lang="en-US" dirty="0"/>
              <a:t>[</a:t>
            </a:r>
            <a:r>
              <a:rPr lang="en-US" dirty="0" err="1"/>
              <a:t>Khashabi</a:t>
            </a:r>
            <a:r>
              <a:rPr lang="en-US" dirty="0"/>
              <a:t> et al.’22]</a:t>
            </a:r>
          </a:p>
        </p:txBody>
      </p:sp>
    </p:spTree>
    <p:extLst>
      <p:ext uri="{BB962C8B-B14F-4D97-AF65-F5344CB8AC3E}">
        <p14:creationId xmlns:p14="http://schemas.microsoft.com/office/powerpoint/2010/main" val="24838518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p:bldP spid="49"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12</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5" name="Table 9">
            <a:extLst>
              <a:ext uri="{FF2B5EF4-FFF2-40B4-BE49-F238E27FC236}">
                <a16:creationId xmlns:a16="http://schemas.microsoft.com/office/drawing/2014/main" id="{5BF48A11-3506-CB44-F9B1-ECFC3CE311FE}"/>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2351C86-DC6D-92D6-9304-376DE234A384}"/>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p:sp>
            <p:nvSpPr>
              <p:cNvPr id="3" name="Rectangle 2">
                <a:extLst>
                  <a:ext uri="{FF2B5EF4-FFF2-40B4-BE49-F238E27FC236}">
                    <a16:creationId xmlns:a16="http://schemas.microsoft.com/office/drawing/2014/main" id="{02351C86-DC6D-92D6-9304-376DE234A384}"/>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5"/>
                <a:stretch>
                  <a:fillRect t="-9091" r="-1322" b="-24242"/>
                </a:stretch>
              </a:blipFill>
            </p:spPr>
            <p:txBody>
              <a:bodyPr/>
              <a:lstStyle/>
              <a:p>
                <a:r>
                  <a:rPr lang="en-US">
                    <a:noFill/>
                  </a:rPr>
                  <a:t> </a:t>
                </a:r>
              </a:p>
            </p:txBody>
          </p:sp>
        </mc:Fallback>
      </mc:AlternateContent>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6"/>
                <a:stretch>
                  <a:fillRect t="-9091" r="-224" b="-24242"/>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D9EA829A-992B-5C84-70BA-6D9CA8E9CE0D}"/>
              </a:ext>
            </a:extLst>
          </p:cNvPr>
          <p:cNvSpPr/>
          <p:nvPr/>
        </p:nvSpPr>
        <p:spPr>
          <a:xfrm>
            <a:off x="7014247" y="2376898"/>
            <a:ext cx="4540121" cy="923330"/>
          </a:xfrm>
          <a:prstGeom prst="rect">
            <a:avLst/>
          </a:prstGeom>
          <a:solidFill>
            <a:schemeClr val="tx2">
              <a:lumMod val="20000"/>
              <a:lumOff val="80000"/>
            </a:schemeClr>
          </a:solidFill>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int clamp(int </a:t>
            </a:r>
            <a:r>
              <a:rPr lang="en-US" dirty="0" err="1">
                <a:solidFill>
                  <a:srgbClr val="1700FF"/>
                </a:solidFill>
                <a:latin typeface="Consolas" panose="020B0609020204030204" pitchFamily="49" charset="0"/>
                <a:cs typeface="Consolas" panose="020B0609020204030204" pitchFamily="49" charset="0"/>
              </a:rPr>
              <a:t>val</a:t>
            </a:r>
            <a:r>
              <a:rPr lang="en-US" dirty="0">
                <a:solidFill>
                  <a:srgbClr val="1700FF"/>
                </a:solidFill>
                <a:latin typeface="Consolas" panose="020B0609020204030204" pitchFamily="49" charset="0"/>
                <a:cs typeface="Consolas" panose="020B0609020204030204" pitchFamily="49" charset="0"/>
              </a:rPr>
              <a:t>, int </a:t>
            </a:r>
            <a:r>
              <a:rPr lang="en-US" dirty="0" err="1">
                <a:solidFill>
                  <a:srgbClr val="1700FF"/>
                </a:solidFill>
                <a:latin typeface="Consolas" panose="020B0609020204030204" pitchFamily="49" charset="0"/>
                <a:cs typeface="Consolas" panose="020B0609020204030204" pitchFamily="49" charset="0"/>
              </a:rPr>
              <a:t>min_val</a:t>
            </a:r>
            <a:r>
              <a:rPr lang="en-US" dirty="0">
                <a:solidFill>
                  <a:srgbClr val="1700FF"/>
                </a:solidFill>
                <a:latin typeface="Consolas" panose="020B0609020204030204" pitchFamily="49" charset="0"/>
                <a:cs typeface="Consolas" panose="020B0609020204030204" pitchFamily="49" charset="0"/>
              </a:rPr>
              <a:t>) { </a:t>
            </a:r>
            <a:br>
              <a:rPr lang="en-US" dirty="0">
                <a:solidFill>
                  <a:srgbClr val="1700FF"/>
                </a:solidFill>
                <a:latin typeface="Consolas" panose="020B0609020204030204" pitchFamily="49" charset="0"/>
                <a:cs typeface="Consolas" panose="020B0609020204030204" pitchFamily="49" charset="0"/>
              </a:rPr>
            </a:br>
            <a:r>
              <a:rPr lang="en-US" dirty="0">
                <a:solidFill>
                  <a:srgbClr val="1700FF"/>
                </a:solidFill>
                <a:latin typeface="Consolas" panose="020B0609020204030204" pitchFamily="49" charset="0"/>
                <a:cs typeface="Consolas" panose="020B0609020204030204" pitchFamily="49" charset="0"/>
              </a:rPr>
              <a:t>    return std::max(</a:t>
            </a:r>
            <a:r>
              <a:rPr lang="en-US" dirty="0" err="1">
                <a:solidFill>
                  <a:srgbClr val="1700FF"/>
                </a:solidFill>
                <a:latin typeface="Consolas" panose="020B0609020204030204" pitchFamily="49" charset="0"/>
                <a:cs typeface="Consolas" panose="020B0609020204030204" pitchFamily="49" charset="0"/>
              </a:rPr>
              <a:t>min_val</a:t>
            </a:r>
            <a:r>
              <a:rPr lang="en-US" dirty="0">
                <a:solidFill>
                  <a:srgbClr val="1700FF"/>
                </a:solidFill>
                <a:latin typeface="Consolas" panose="020B0609020204030204" pitchFamily="49" charset="0"/>
                <a:cs typeface="Consolas" panose="020B0609020204030204" pitchFamily="49" charset="0"/>
              </a:rPr>
              <a:t>, </a:t>
            </a:r>
            <a:r>
              <a:rPr lang="en-US" dirty="0" err="1">
                <a:solidFill>
                  <a:srgbClr val="1700FF"/>
                </a:solidFill>
                <a:latin typeface="Consolas" panose="020B0609020204030204" pitchFamily="49" charset="0"/>
                <a:cs typeface="Consolas" panose="020B0609020204030204" pitchFamily="49" charset="0"/>
              </a:rPr>
              <a:t>val</a:t>
            </a:r>
            <a:r>
              <a:rPr lang="en-US" dirty="0">
                <a:solidFill>
                  <a:srgbClr val="1700FF"/>
                </a:solidFill>
                <a:latin typeface="Consolas" panose="020B0609020204030204" pitchFamily="49" charset="0"/>
                <a:cs typeface="Consolas" panose="020B0609020204030204" pitchFamily="49" charset="0"/>
              </a:rPr>
              <a:t>); </a:t>
            </a:r>
          </a:p>
          <a:p>
            <a:r>
              <a:rPr lang="en-US" dirty="0">
                <a:solidFill>
                  <a:srgbClr val="1700FF"/>
                </a:solidFill>
                <a:latin typeface="Consolas" panose="020B0609020204030204" pitchFamily="49" charset="0"/>
                <a:cs typeface="Consolas" panose="020B0609020204030204" pitchFamily="49" charset="0"/>
              </a:rPr>
              <a:t>}</a:t>
            </a:r>
          </a:p>
        </p:txBody>
      </p:sp>
      <p:sp>
        <p:nvSpPr>
          <p:cNvPr id="20" name="Rounded Rectangle 19">
            <a:extLst>
              <a:ext uri="{FF2B5EF4-FFF2-40B4-BE49-F238E27FC236}">
                <a16:creationId xmlns:a16="http://schemas.microsoft.com/office/drawing/2014/main" id="{DF93A793-6B22-B2D6-5F52-3FFC76A7BD28}"/>
              </a:ext>
            </a:extLst>
          </p:cNvPr>
          <p:cNvSpPr/>
          <p:nvPr/>
        </p:nvSpPr>
        <p:spPr>
          <a:xfrm>
            <a:off x="2752353" y="357686"/>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p:sp>
        <p:nvSpPr>
          <p:cNvPr id="27" name="Rectangle 26">
            <a:extLst>
              <a:ext uri="{FF2B5EF4-FFF2-40B4-BE49-F238E27FC236}">
                <a16:creationId xmlns:a16="http://schemas.microsoft.com/office/drawing/2014/main" id="{CE8A4537-DB92-63ED-C3FF-53D994039075}"/>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
        <p:nvSpPr>
          <p:cNvPr id="28" name="TextBox 27">
            <a:extLst>
              <a:ext uri="{FF2B5EF4-FFF2-40B4-BE49-F238E27FC236}">
                <a16:creationId xmlns:a16="http://schemas.microsoft.com/office/drawing/2014/main" id="{066E1804-39CB-1215-B0C2-95B8943EB052}"/>
              </a:ext>
            </a:extLst>
          </p:cNvPr>
          <p:cNvSpPr txBox="1"/>
          <p:nvPr/>
        </p:nvSpPr>
        <p:spPr>
          <a:xfrm>
            <a:off x="5167753" y="6445967"/>
            <a:ext cx="2006768" cy="369332"/>
          </a:xfrm>
          <a:prstGeom prst="rect">
            <a:avLst/>
          </a:prstGeom>
          <a:noFill/>
        </p:spPr>
        <p:txBody>
          <a:bodyPr wrap="none" rtlCol="0">
            <a:spAutoFit/>
          </a:bodyPr>
          <a:lstStyle/>
          <a:p>
            <a:r>
              <a:rPr lang="en-US" dirty="0"/>
              <a:t>[</a:t>
            </a:r>
            <a:r>
              <a:rPr lang="en-US" dirty="0" err="1"/>
              <a:t>Khashabi</a:t>
            </a:r>
            <a:r>
              <a:rPr lang="en-US" dirty="0"/>
              <a:t> et al.’22]</a:t>
            </a:r>
          </a:p>
        </p:txBody>
      </p:sp>
    </p:spTree>
    <p:extLst>
      <p:ext uri="{BB962C8B-B14F-4D97-AF65-F5344CB8AC3E}">
        <p14:creationId xmlns:p14="http://schemas.microsoft.com/office/powerpoint/2010/main" val="42589172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13</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5" name="Table 9">
            <a:extLst>
              <a:ext uri="{FF2B5EF4-FFF2-40B4-BE49-F238E27FC236}">
                <a16:creationId xmlns:a16="http://schemas.microsoft.com/office/drawing/2014/main" id="{5BF48A11-3506-CB44-F9B1-ECFC3CE311FE}"/>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p:sp>
        <p:nvSpPr>
          <p:cNvPr id="33" name="Rounded Rectangle 32">
            <a:extLst>
              <a:ext uri="{FF2B5EF4-FFF2-40B4-BE49-F238E27FC236}">
                <a16:creationId xmlns:a16="http://schemas.microsoft.com/office/drawing/2014/main" id="{6CE23F86-E4BE-C997-5E45-E0E017191DF5}"/>
              </a:ext>
            </a:extLst>
          </p:cNvPr>
          <p:cNvSpPr/>
          <p:nvPr/>
        </p:nvSpPr>
        <p:spPr>
          <a:xfrm>
            <a:off x="2752353" y="357686"/>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2351C86-DC6D-92D6-9304-376DE234A384}"/>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p:sp>
            <p:nvSpPr>
              <p:cNvPr id="3" name="Rectangle 2">
                <a:extLst>
                  <a:ext uri="{FF2B5EF4-FFF2-40B4-BE49-F238E27FC236}">
                    <a16:creationId xmlns:a16="http://schemas.microsoft.com/office/drawing/2014/main" id="{02351C86-DC6D-92D6-9304-376DE234A384}"/>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5"/>
                <a:stretch>
                  <a:fillRect t="-9091" r="-1322" b="-24242"/>
                </a:stretch>
              </a:blipFill>
            </p:spPr>
            <p:txBody>
              <a:bodyPr/>
              <a:lstStyle/>
              <a:p>
                <a:r>
                  <a:rPr lang="en-US">
                    <a:noFill/>
                  </a:rPr>
                  <a:t> </a:t>
                </a:r>
              </a:p>
            </p:txBody>
          </p:sp>
        </mc:Fallback>
      </mc:AlternateContent>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6"/>
                <a:stretch>
                  <a:fillRect t="-9091" r="-224" b="-24242"/>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09287FE-0260-D9CA-E08B-52FC9E2E31FB}"/>
              </a:ext>
            </a:extLst>
          </p:cNvPr>
          <p:cNvSpPr/>
          <p:nvPr/>
        </p:nvSpPr>
        <p:spPr>
          <a:xfrm>
            <a:off x="10584021" y="2395704"/>
            <a:ext cx="1019638" cy="369332"/>
          </a:xfrm>
          <a:prstGeom prst="rect">
            <a:avLst/>
          </a:prstGeom>
        </p:spPr>
        <p:txBody>
          <a:bodyPr wrap="none">
            <a:spAutoFit/>
          </a:bodyPr>
          <a:lstStyle/>
          <a:p>
            <a:r>
              <a:rPr lang="en-US" dirty="0"/>
              <a:t>accuracy</a:t>
            </a:r>
          </a:p>
        </p:txBody>
      </p:sp>
      <p:sp>
        <p:nvSpPr>
          <p:cNvPr id="20" name="TextBox 19">
            <a:extLst>
              <a:ext uri="{FF2B5EF4-FFF2-40B4-BE49-F238E27FC236}">
                <a16:creationId xmlns:a16="http://schemas.microsoft.com/office/drawing/2014/main" id="{389467F5-D5C0-6A79-177E-E8A86C9EE25A}"/>
              </a:ext>
            </a:extLst>
          </p:cNvPr>
          <p:cNvSpPr txBox="1"/>
          <p:nvPr/>
        </p:nvSpPr>
        <p:spPr>
          <a:xfrm flipH="1">
            <a:off x="7173939" y="2443366"/>
            <a:ext cx="3607134" cy="307777"/>
          </a:xfrm>
          <a:prstGeom prst="rect">
            <a:avLst/>
          </a:prstGeom>
          <a:noFill/>
        </p:spPr>
        <p:txBody>
          <a:bodyPr wrap="square" rtlCol="0" anchor="ctr" anchorCtr="0">
            <a:spAutoFit/>
          </a:bodyPr>
          <a:lstStyle/>
          <a:p>
            <a:r>
              <a:rPr lang="en-US" sz="1400" dirty="0">
                <a:latin typeface="Merriweather Sans" panose="02000503060000020004" pitchFamily="2" charset="77"/>
              </a:rPr>
              <a:t>85	90	95	100</a:t>
            </a:r>
          </a:p>
        </p:txBody>
      </p:sp>
      <p:cxnSp>
        <p:nvCxnSpPr>
          <p:cNvPr id="27" name="Straight Connector 26">
            <a:extLst>
              <a:ext uri="{FF2B5EF4-FFF2-40B4-BE49-F238E27FC236}">
                <a16:creationId xmlns:a16="http://schemas.microsoft.com/office/drawing/2014/main" id="{D1CC8F5C-FD5A-BF4E-84C9-FD5A7B3266B3}"/>
              </a:ext>
            </a:extLst>
          </p:cNvPr>
          <p:cNvCxnSpPr>
            <a:cxnSpLocks/>
          </p:cNvCxnSpPr>
          <p:nvPr/>
        </p:nvCxnSpPr>
        <p:spPr>
          <a:xfrm flipH="1">
            <a:off x="7213863" y="2754089"/>
            <a:ext cx="2987242" cy="3841"/>
          </a:xfrm>
          <a:prstGeom prst="line">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26A52A8-72B1-6F3D-F11F-9A4CEEF483B7}"/>
              </a:ext>
            </a:extLst>
          </p:cNvPr>
          <p:cNvGrpSpPr/>
          <p:nvPr/>
        </p:nvGrpSpPr>
        <p:grpSpPr>
          <a:xfrm flipH="1">
            <a:off x="7203405" y="4048974"/>
            <a:ext cx="1686249" cy="369333"/>
            <a:chOff x="3846891" y="4057457"/>
            <a:chExt cx="1489928" cy="369333"/>
          </a:xfrm>
        </p:grpSpPr>
        <p:sp>
          <p:nvSpPr>
            <p:cNvPr id="42" name="Rectangle 41">
              <a:extLst>
                <a:ext uri="{FF2B5EF4-FFF2-40B4-BE49-F238E27FC236}">
                  <a16:creationId xmlns:a16="http://schemas.microsoft.com/office/drawing/2014/main" id="{5ED22962-5B7B-2E4E-435E-5E9E7CB64072}"/>
                </a:ext>
              </a:extLst>
            </p:cNvPr>
            <p:cNvSpPr/>
            <p:nvPr/>
          </p:nvSpPr>
          <p:spPr>
            <a:xfrm>
              <a:off x="3950292" y="4057457"/>
              <a:ext cx="1386527" cy="369333"/>
            </a:xfrm>
            <a:prstGeom prst="rect">
              <a:avLst/>
            </a:prstGeom>
            <a:solidFill>
              <a:srgbClr val="5E9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E2FA91-0881-B22C-7B82-81472867CCF3}"/>
                </a:ext>
              </a:extLst>
            </p:cNvPr>
            <p:cNvSpPr txBox="1"/>
            <p:nvPr/>
          </p:nvSpPr>
          <p:spPr>
            <a:xfrm>
              <a:off x="3846891" y="4076856"/>
              <a:ext cx="722842" cy="338554"/>
            </a:xfrm>
            <a:prstGeom prst="rect">
              <a:avLst/>
            </a:prstGeom>
            <a:noFill/>
          </p:spPr>
          <p:txBody>
            <a:bodyPr wrap="square" rtlCol="0">
              <a:spAutoFit/>
            </a:bodyPr>
            <a:lstStyle/>
            <a:p>
              <a:pPr algn="ctr"/>
              <a:r>
                <a:rPr lang="en-US" sz="1600" b="1" dirty="0">
                  <a:solidFill>
                    <a:schemeClr val="bg1"/>
                  </a:solidFill>
                  <a:latin typeface="Merriweather Sans" panose="02000503060000020004" pitchFamily="2" charset="77"/>
                </a:rPr>
                <a:t>92.4</a:t>
              </a:r>
            </a:p>
          </p:txBody>
        </p:sp>
      </p:grpSp>
      <p:grpSp>
        <p:nvGrpSpPr>
          <p:cNvPr id="44" name="Group 43">
            <a:extLst>
              <a:ext uri="{FF2B5EF4-FFF2-40B4-BE49-F238E27FC236}">
                <a16:creationId xmlns:a16="http://schemas.microsoft.com/office/drawing/2014/main" id="{1FEBF109-D64E-E48C-3D24-087AED8AEE39}"/>
              </a:ext>
            </a:extLst>
          </p:cNvPr>
          <p:cNvGrpSpPr/>
          <p:nvPr/>
        </p:nvGrpSpPr>
        <p:grpSpPr>
          <a:xfrm flipH="1">
            <a:off x="7203396" y="3132720"/>
            <a:ext cx="1451291" cy="369333"/>
            <a:chOff x="4054495" y="3040844"/>
            <a:chExt cx="1282323" cy="369333"/>
          </a:xfrm>
        </p:grpSpPr>
        <p:sp>
          <p:nvSpPr>
            <p:cNvPr id="45" name="Rectangle 44">
              <a:extLst>
                <a:ext uri="{FF2B5EF4-FFF2-40B4-BE49-F238E27FC236}">
                  <a16:creationId xmlns:a16="http://schemas.microsoft.com/office/drawing/2014/main" id="{7DD49997-25C0-286E-E90E-AC2603EB9466}"/>
                </a:ext>
              </a:extLst>
            </p:cNvPr>
            <p:cNvSpPr/>
            <p:nvPr/>
          </p:nvSpPr>
          <p:spPr>
            <a:xfrm>
              <a:off x="4185631" y="3040844"/>
              <a:ext cx="1151187" cy="36933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176664A8-A9E6-C915-4E4C-100B7EDFC4FF}"/>
                </a:ext>
              </a:extLst>
            </p:cNvPr>
            <p:cNvSpPr txBox="1"/>
            <p:nvPr/>
          </p:nvSpPr>
          <p:spPr>
            <a:xfrm>
              <a:off x="4054495" y="3064187"/>
              <a:ext cx="722842" cy="338554"/>
            </a:xfrm>
            <a:prstGeom prst="rect">
              <a:avLst/>
            </a:prstGeom>
            <a:noFill/>
          </p:spPr>
          <p:txBody>
            <a:bodyPr wrap="square" rtlCol="0">
              <a:spAutoFit/>
            </a:bodyPr>
            <a:lstStyle/>
            <a:p>
              <a:pPr algn="ctr"/>
              <a:r>
                <a:rPr lang="en-US" sz="1600" b="1" dirty="0">
                  <a:solidFill>
                    <a:schemeClr val="bg1"/>
                  </a:solidFill>
                  <a:latin typeface="Merriweather Sans" panose="02000503060000020004" pitchFamily="2" charset="77"/>
                </a:rPr>
                <a:t>91.8</a:t>
              </a:r>
            </a:p>
          </p:txBody>
        </p:sp>
      </p:grpSp>
      <p:cxnSp>
        <p:nvCxnSpPr>
          <p:cNvPr id="48" name="Straight Connector 47">
            <a:extLst>
              <a:ext uri="{FF2B5EF4-FFF2-40B4-BE49-F238E27FC236}">
                <a16:creationId xmlns:a16="http://schemas.microsoft.com/office/drawing/2014/main" id="{80B9B83C-2683-F920-F341-09F556BD4AD1}"/>
              </a:ext>
            </a:extLst>
          </p:cNvPr>
          <p:cNvCxnSpPr>
            <a:cxnSpLocks/>
          </p:cNvCxnSpPr>
          <p:nvPr/>
        </p:nvCxnSpPr>
        <p:spPr>
          <a:xfrm flipH="1">
            <a:off x="7204172" y="2754089"/>
            <a:ext cx="9691" cy="205219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5CD2C38E-4560-7D19-4FCD-4105A786F7BC}"/>
                  </a:ext>
                </a:extLst>
              </p:cNvPr>
              <p:cNvSpPr/>
              <p:nvPr/>
            </p:nvSpPr>
            <p:spPr>
              <a:xfrm>
                <a:off x="6667274" y="4037823"/>
                <a:ext cx="455766" cy="335757"/>
              </a:xfrm>
              <a:prstGeom prst="rect">
                <a:avLst/>
              </a:prstGeom>
            </p:spPr>
            <p:txBody>
              <a:bodyPr wrap="none">
                <a:spAutoFit/>
              </a:bodyPr>
              <a:lstStyle/>
              <a:p>
                <a14:m>
                  <m:oMath xmlns:m="http://schemas.openxmlformats.org/officeDocument/2006/math">
                    <m:sSup>
                      <m:sSupPr>
                        <m:ctrlPr>
                          <a:rPr lang="en-US" i="1">
                            <a:solidFill>
                              <a:srgbClr val="5C953F"/>
                            </a:solidFill>
                            <a:latin typeface="Cambria Math" panose="02040503050406030204" pitchFamily="18" charset="0"/>
                          </a:rPr>
                        </m:ctrlPr>
                      </m:sSupPr>
                      <m:e>
                        <m:r>
                          <a:rPr lang="en-US" i="1">
                            <a:solidFill>
                              <a:srgbClr val="5C953F"/>
                            </a:solidFill>
                            <a:latin typeface="Cambria Math" panose="02040503050406030204" pitchFamily="18" charset="0"/>
                          </a:rPr>
                          <m:t>𝑝</m:t>
                        </m:r>
                      </m:e>
                      <m:sup>
                        <m:r>
                          <a:rPr lang="en-US" i="1">
                            <a:solidFill>
                              <a:srgbClr val="5C953F"/>
                            </a:solidFill>
                            <a:latin typeface="Cambria Math" panose="02040503050406030204" pitchFamily="18" charset="0"/>
                          </a:rPr>
                          <m:t>∗</m:t>
                        </m:r>
                      </m:sup>
                    </m:sSup>
                  </m:oMath>
                </a14:m>
                <a:r>
                  <a:rPr lang="en-US" dirty="0"/>
                  <a:t> </a:t>
                </a:r>
              </a:p>
            </p:txBody>
          </p:sp>
        </mc:Choice>
        <mc:Fallback>
          <p:sp>
            <p:nvSpPr>
              <p:cNvPr id="31" name="Rectangle 30">
                <a:extLst>
                  <a:ext uri="{FF2B5EF4-FFF2-40B4-BE49-F238E27FC236}">
                    <a16:creationId xmlns:a16="http://schemas.microsoft.com/office/drawing/2014/main" id="{5CD2C38E-4560-7D19-4FCD-4105A786F7BC}"/>
                  </a:ext>
                </a:extLst>
              </p:cNvPr>
              <p:cNvSpPr>
                <a:spLocks noRot="1" noChangeAspect="1" noMove="1" noResize="1" noEditPoints="1" noAdjustHandles="1" noChangeArrowheads="1" noChangeShapeType="1" noTextEdit="1"/>
              </p:cNvSpPr>
              <p:nvPr/>
            </p:nvSpPr>
            <p:spPr>
              <a:xfrm>
                <a:off x="6667274" y="4037823"/>
                <a:ext cx="455766" cy="335757"/>
              </a:xfrm>
              <a:prstGeom prst="rect">
                <a:avLst/>
              </a:prstGeom>
              <a:blipFill>
                <a:blip r:embed="rId7"/>
                <a:stretch>
                  <a:fillRect b="-1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0451ADB6-3EA3-A986-7FDA-BE1E4F1D7308}"/>
                  </a:ext>
                </a:extLst>
              </p:cNvPr>
              <p:cNvSpPr txBox="1"/>
              <p:nvPr/>
            </p:nvSpPr>
            <p:spPr>
              <a:xfrm>
                <a:off x="6710771" y="3133784"/>
                <a:ext cx="357406"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𝑝</m:t>
                          </m:r>
                        </m:e>
                      </m:acc>
                    </m:oMath>
                  </m:oMathPara>
                </a14:m>
                <a:endParaRPr lang="en-US" b="1" dirty="0">
                  <a:solidFill>
                    <a:srgbClr val="FF0000"/>
                  </a:solidFill>
                  <a:latin typeface="Merriweather Sans" panose="02000503060000020004" pitchFamily="2" charset="77"/>
                </a:endParaRPr>
              </a:p>
            </p:txBody>
          </p:sp>
        </mc:Choice>
        <mc:Fallback>
          <p:sp>
            <p:nvSpPr>
              <p:cNvPr id="32" name="TextBox 31">
                <a:extLst>
                  <a:ext uri="{FF2B5EF4-FFF2-40B4-BE49-F238E27FC236}">
                    <a16:creationId xmlns:a16="http://schemas.microsoft.com/office/drawing/2014/main" id="{0451ADB6-3EA3-A986-7FDA-BE1E4F1D7308}"/>
                  </a:ext>
                </a:extLst>
              </p:cNvPr>
              <p:cNvSpPr txBox="1">
                <a:spLocks noRot="1" noChangeAspect="1" noMove="1" noResize="1" noEditPoints="1" noAdjustHandles="1" noChangeArrowheads="1" noChangeShapeType="1" noTextEdit="1"/>
              </p:cNvSpPr>
              <p:nvPr/>
            </p:nvSpPr>
            <p:spPr>
              <a:xfrm>
                <a:off x="6710771" y="3133784"/>
                <a:ext cx="357406"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CFDA8D5-1E9A-C3C5-366B-CA35664BD6AE}"/>
                  </a:ext>
                </a:extLst>
              </p:cNvPr>
              <p:cNvSpPr/>
              <p:nvPr/>
            </p:nvSpPr>
            <p:spPr>
              <a:xfrm>
                <a:off x="8484491" y="3119219"/>
                <a:ext cx="10438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Δ</m:t>
                      </m:r>
                      <m:r>
                        <a:rPr lang="en-US" b="0" i="0" smtClean="0">
                          <a:solidFill>
                            <a:schemeClr val="tx1"/>
                          </a:solidFill>
                          <a:latin typeface="Cambria Math" panose="02040503050406030204" pitchFamily="18" charset="0"/>
                        </a:rPr>
                        <m:t>~0.6%</m:t>
                      </m:r>
                    </m:oMath>
                  </m:oMathPara>
                </a14:m>
                <a:endParaRPr lang="en-US" dirty="0">
                  <a:solidFill>
                    <a:schemeClr val="tx1"/>
                  </a:solidFill>
                </a:endParaRPr>
              </a:p>
            </p:txBody>
          </p:sp>
        </mc:Choice>
        <mc:Fallback>
          <p:sp>
            <p:nvSpPr>
              <p:cNvPr id="10" name="Rectangle 9">
                <a:extLst>
                  <a:ext uri="{FF2B5EF4-FFF2-40B4-BE49-F238E27FC236}">
                    <a16:creationId xmlns:a16="http://schemas.microsoft.com/office/drawing/2014/main" id="{FCFDA8D5-1E9A-C3C5-366B-CA35664BD6AE}"/>
                  </a:ext>
                </a:extLst>
              </p:cNvPr>
              <p:cNvSpPr>
                <a:spLocks noRot="1" noChangeAspect="1" noMove="1" noResize="1" noEditPoints="1" noAdjustHandles="1" noChangeArrowheads="1" noChangeShapeType="1" noTextEdit="1"/>
              </p:cNvSpPr>
              <p:nvPr/>
            </p:nvSpPr>
            <p:spPr>
              <a:xfrm>
                <a:off x="8484491" y="3119219"/>
                <a:ext cx="1043876" cy="369332"/>
              </a:xfrm>
              <a:prstGeom prst="rect">
                <a:avLst/>
              </a:prstGeom>
              <a:blipFill>
                <a:blip r:embed="rId9"/>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6729EACE-4C33-4C39-BEE3-6C5B21B7ABB6}"/>
              </a:ext>
            </a:extLst>
          </p:cNvPr>
          <p:cNvCxnSpPr>
            <a:cxnSpLocks/>
          </p:cNvCxnSpPr>
          <p:nvPr/>
        </p:nvCxnSpPr>
        <p:spPr>
          <a:xfrm>
            <a:off x="8507782" y="3469541"/>
            <a:ext cx="31006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BCA133B-8EC9-3511-7576-43D9D3D20385}"/>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
        <p:nvSpPr>
          <p:cNvPr id="50" name="TextBox 49">
            <a:extLst>
              <a:ext uri="{FF2B5EF4-FFF2-40B4-BE49-F238E27FC236}">
                <a16:creationId xmlns:a16="http://schemas.microsoft.com/office/drawing/2014/main" id="{C12D44F6-35A4-6DC8-4878-5566AE3BE881}"/>
              </a:ext>
            </a:extLst>
          </p:cNvPr>
          <p:cNvSpPr txBox="1"/>
          <p:nvPr/>
        </p:nvSpPr>
        <p:spPr>
          <a:xfrm>
            <a:off x="5167753" y="6445967"/>
            <a:ext cx="2006768" cy="369332"/>
          </a:xfrm>
          <a:prstGeom prst="rect">
            <a:avLst/>
          </a:prstGeom>
          <a:noFill/>
        </p:spPr>
        <p:txBody>
          <a:bodyPr wrap="none" rtlCol="0">
            <a:spAutoFit/>
          </a:bodyPr>
          <a:lstStyle/>
          <a:p>
            <a:r>
              <a:rPr lang="en-US" dirty="0"/>
              <a:t>[</a:t>
            </a:r>
            <a:r>
              <a:rPr lang="en-US" dirty="0" err="1"/>
              <a:t>Khashabi</a:t>
            </a:r>
            <a:r>
              <a:rPr lang="en-US" dirty="0"/>
              <a:t> et al.’22]</a:t>
            </a:r>
          </a:p>
        </p:txBody>
      </p:sp>
    </p:spTree>
    <p:extLst>
      <p:ext uri="{BB962C8B-B14F-4D97-AF65-F5344CB8AC3E}">
        <p14:creationId xmlns:p14="http://schemas.microsoft.com/office/powerpoint/2010/main" val="33841881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14</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5" name="Table 9">
            <a:extLst>
              <a:ext uri="{FF2B5EF4-FFF2-40B4-BE49-F238E27FC236}">
                <a16:creationId xmlns:a16="http://schemas.microsoft.com/office/drawing/2014/main" id="{5BF48A11-3506-CB44-F9B1-ECFC3CE311FE}"/>
              </a:ext>
            </a:extLst>
          </p:cNvPr>
          <p:cNvGraphicFramePr>
            <a:graphicFrameLocks noGrp="1"/>
          </p:cNvGraphicFramePr>
          <p:nvPr/>
        </p:nvGraphicFramePr>
        <p:xfrm>
          <a:off x="1342106" y="4238210"/>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tc>
                  <a:txBody>
                    <a:bodyPr/>
                    <a:lstStyle/>
                    <a:p>
                      <a:endParaRPr lang="en-US" dirty="0"/>
                    </a:p>
                  </a:txBody>
                  <a:tcPr>
                    <a:lnL w="28575" cap="flat" cmpd="sng" algn="ctr">
                      <a:solidFill>
                        <a:srgbClr val="00B050"/>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00E600">
                        <a:alpha val="16863"/>
                      </a:srgbClr>
                    </a:solidFill>
                  </a:tcPr>
                </a:tc>
                <a:extLst>
                  <a:ext uri="{0D108BD9-81ED-4DB2-BD59-A6C34878D82A}">
                    <a16:rowId xmlns:a16="http://schemas.microsoft.com/office/drawing/2014/main" val="378298463"/>
                  </a:ext>
                </a:extLst>
              </a:tr>
            </a:tbl>
          </a:graphicData>
        </a:graphic>
      </p:graphicFrame>
      <p:sp>
        <p:nvSpPr>
          <p:cNvPr id="33" name="Rounded Rectangle 32">
            <a:extLst>
              <a:ext uri="{FF2B5EF4-FFF2-40B4-BE49-F238E27FC236}">
                <a16:creationId xmlns:a16="http://schemas.microsoft.com/office/drawing/2014/main" id="{6CE23F86-E4BE-C997-5E45-E0E017191DF5}"/>
              </a:ext>
            </a:extLst>
          </p:cNvPr>
          <p:cNvSpPr/>
          <p:nvPr/>
        </p:nvSpPr>
        <p:spPr>
          <a:xfrm>
            <a:off x="2752353" y="357686"/>
            <a:ext cx="6753000" cy="1497496"/>
          </a:xfrm>
          <a:prstGeom prst="round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Waywardness hypothesis</a:t>
            </a:r>
            <a:r>
              <a:rPr lang="en-US" sz="2400" dirty="0">
                <a:solidFill>
                  <a:schemeClr val="tx1"/>
                </a:solidFill>
              </a:rPr>
              <a:t> (informal): </a:t>
            </a:r>
          </a:p>
          <a:p>
            <a:r>
              <a:rPr lang="en-US" sz="2400" dirty="0">
                <a:solidFill>
                  <a:schemeClr val="tx1"/>
                </a:solidFill>
              </a:rPr>
              <a:t>One can find “accurate” continuous prompts such that they can be “projected” to </a:t>
            </a:r>
            <a:r>
              <a:rPr lang="en-US" sz="2400" u="sng" dirty="0">
                <a:solidFill>
                  <a:schemeClr val="tx1"/>
                </a:solidFill>
              </a:rPr>
              <a:t>any </a:t>
            </a:r>
            <a:r>
              <a:rPr lang="en-US" sz="2400" dirty="0">
                <a:solidFill>
                  <a:schemeClr val="tx1"/>
                </a:solidFill>
              </a:rPr>
              <a:t>arbitrary text.  </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2351C86-DC6D-92D6-9304-376DE234A384}"/>
                  </a:ext>
                </a:extLst>
              </p:cNvPr>
              <p:cNvSpPr/>
              <p:nvPr/>
            </p:nvSpPr>
            <p:spPr>
              <a:xfrm>
                <a:off x="637632" y="3742455"/>
                <a:ext cx="2882777" cy="400110"/>
              </a:xfrm>
              <a:prstGeom prst="rect">
                <a:avLst/>
              </a:prstGeom>
            </p:spPr>
            <p:txBody>
              <a:bodyPr wrap="none">
                <a:spAutoFit/>
              </a:bodyPr>
              <a:lstStyle/>
              <a:p>
                <a14:m>
                  <m:oMath xmlns:m="http://schemas.openxmlformats.org/officeDocument/2006/math">
                    <m:sSup>
                      <m:sSupPr>
                        <m:ctrlPr>
                          <a:rPr lang="en-US" sz="2000" i="1" smtClean="0">
                            <a:solidFill>
                              <a:srgbClr val="5C953F"/>
                            </a:solidFill>
                            <a:latin typeface="Cambria Math" panose="02040503050406030204" pitchFamily="18" charset="0"/>
                          </a:rPr>
                        </m:ctrlPr>
                      </m:sSupPr>
                      <m:e>
                        <m:r>
                          <a:rPr lang="en-US" sz="2000" i="1">
                            <a:solidFill>
                              <a:srgbClr val="5C953F"/>
                            </a:solidFill>
                            <a:latin typeface="Cambria Math" panose="02040503050406030204" pitchFamily="18" charset="0"/>
                          </a:rPr>
                          <m:t>𝑝</m:t>
                        </m:r>
                      </m:e>
                      <m:sup>
                        <m:r>
                          <a:rPr lang="en-US" sz="2000">
                            <a:solidFill>
                              <a:srgbClr val="5C953F"/>
                            </a:solidFill>
                            <a:latin typeface="Cambria Math" panose="02040503050406030204" pitchFamily="18" charset="0"/>
                          </a:rPr>
                          <m:t>∗</m:t>
                        </m:r>
                      </m:sup>
                    </m:sSup>
                  </m:oMath>
                </a14:m>
                <a:r>
                  <a:rPr lang="en-US" sz="2000" dirty="0"/>
                  <a:t>: optimized for the task</a:t>
                </a:r>
              </a:p>
            </p:txBody>
          </p:sp>
        </mc:Choice>
        <mc:Fallback>
          <p:sp>
            <p:nvSpPr>
              <p:cNvPr id="3" name="Rectangle 2">
                <a:extLst>
                  <a:ext uri="{FF2B5EF4-FFF2-40B4-BE49-F238E27FC236}">
                    <a16:creationId xmlns:a16="http://schemas.microsoft.com/office/drawing/2014/main" id="{02351C86-DC6D-92D6-9304-376DE234A384}"/>
                  </a:ext>
                </a:extLst>
              </p:cNvPr>
              <p:cNvSpPr>
                <a:spLocks noRot="1" noChangeAspect="1" noMove="1" noResize="1" noEditPoints="1" noAdjustHandles="1" noChangeArrowheads="1" noChangeShapeType="1" noTextEdit="1"/>
              </p:cNvSpPr>
              <p:nvPr/>
            </p:nvSpPr>
            <p:spPr>
              <a:xfrm>
                <a:off x="637632" y="3742455"/>
                <a:ext cx="2882777" cy="400110"/>
              </a:xfrm>
              <a:prstGeom prst="rect">
                <a:avLst/>
              </a:prstGeom>
              <a:blipFill>
                <a:blip r:embed="rId5"/>
                <a:stretch>
                  <a:fillRect t="-9091" r="-1322" b="-24242"/>
                </a:stretch>
              </a:blipFill>
            </p:spPr>
            <p:txBody>
              <a:bodyPr/>
              <a:lstStyle/>
              <a:p>
                <a:r>
                  <a:rPr lang="en-US">
                    <a:noFill/>
                  </a:rPr>
                  <a:t> </a:t>
                </a:r>
              </a:p>
            </p:txBody>
          </p:sp>
        </mc:Fallback>
      </mc:AlternateContent>
      <p:graphicFrame>
        <p:nvGraphicFramePr>
          <p:cNvPr id="23" name="Table 9">
            <a:extLst>
              <a:ext uri="{FF2B5EF4-FFF2-40B4-BE49-F238E27FC236}">
                <a16:creationId xmlns:a16="http://schemas.microsoft.com/office/drawing/2014/main" id="{C44A0E20-D0E9-5D56-63D6-3E2681AC23F8}"/>
              </a:ext>
            </a:extLst>
          </p:cNvPr>
          <p:cNvGraphicFramePr>
            <a:graphicFrameLocks noGrp="1"/>
          </p:cNvGraphicFramePr>
          <p:nvPr/>
        </p:nvGraphicFramePr>
        <p:xfrm>
          <a:off x="1342106" y="2853129"/>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tc>
                  <a:txBody>
                    <a:bodyPr/>
                    <a:lstStyle/>
                    <a:p>
                      <a:endParaRPr lang="en-US" dirty="0"/>
                    </a:p>
                  </a:txBody>
                  <a:tcP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sp>
        <p:nvSpPr>
          <p:cNvPr id="24" name="Rectangle 23">
            <a:extLst>
              <a:ext uri="{FF2B5EF4-FFF2-40B4-BE49-F238E27FC236}">
                <a16:creationId xmlns:a16="http://schemas.microsoft.com/office/drawing/2014/main" id="{265EDF1A-23EB-02EB-472A-431DC23AC77A}"/>
              </a:ext>
            </a:extLst>
          </p:cNvPr>
          <p:cNvSpPr/>
          <p:nvPr/>
        </p:nvSpPr>
        <p:spPr>
          <a:xfrm>
            <a:off x="3687837" y="2849557"/>
            <a:ext cx="1765227" cy="369332"/>
          </a:xfrm>
          <a:prstGeom prst="rect">
            <a:avLst/>
          </a:prstGeom>
        </p:spPr>
        <p:txBody>
          <a:bodyPr wrap="none">
            <a:spAutoFit/>
          </a:bodyPr>
          <a:lstStyle/>
          <a:p>
            <a:r>
              <a:rPr lang="en-US" dirty="0">
                <a:solidFill>
                  <a:srgbClr val="1700FF"/>
                </a:solidFill>
                <a:cs typeface="Consolas" panose="020B0609020204030204" pitchFamily="49" charset="0"/>
              </a:rPr>
              <a:t>an </a:t>
            </a:r>
            <a:r>
              <a:rPr lang="en-US" b="1" dirty="0">
                <a:solidFill>
                  <a:srgbClr val="1700FF"/>
                </a:solidFill>
                <a:cs typeface="Consolas" panose="020B0609020204030204" pitchFamily="49" charset="0"/>
              </a:rPr>
              <a:t>arbitrary</a:t>
            </a:r>
            <a:r>
              <a:rPr lang="en-US" dirty="0">
                <a:solidFill>
                  <a:srgbClr val="1700FF"/>
                </a:solidFill>
                <a:cs typeface="Consolas" panose="020B0609020204030204" pitchFamily="49" charset="0"/>
              </a:rPr>
              <a:t> text</a:t>
            </a:r>
          </a:p>
        </p:txBody>
      </p:sp>
      <p:cxnSp>
        <p:nvCxnSpPr>
          <p:cNvPr id="26" name="Elbow Connector 25">
            <a:extLst>
              <a:ext uri="{FF2B5EF4-FFF2-40B4-BE49-F238E27FC236}">
                <a16:creationId xmlns:a16="http://schemas.microsoft.com/office/drawing/2014/main" id="{E441B24C-2FB1-3316-A951-596095229CB1}"/>
              </a:ext>
            </a:extLst>
          </p:cNvPr>
          <p:cNvCxnSpPr>
            <a:cxnSpLocks/>
            <a:stCxn id="23" idx="3"/>
            <a:endCxn id="24" idx="1"/>
          </p:cNvCxnSpPr>
          <p:nvPr/>
        </p:nvCxnSpPr>
        <p:spPr>
          <a:xfrm flipV="1">
            <a:off x="2698926" y="3034223"/>
            <a:ext cx="988911" cy="1786"/>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13E6232-F2EE-89ED-D69B-2FC5ADE6B0B2}"/>
                  </a:ext>
                </a:extLst>
              </p:cNvPr>
              <p:cNvSpPr/>
              <p:nvPr/>
            </p:nvSpPr>
            <p:spPr>
              <a:xfrm>
                <a:off x="637632" y="2358828"/>
                <a:ext cx="5654048" cy="400110"/>
              </a:xfrm>
              <a:prstGeom prst="rect">
                <a:avLst/>
              </a:prstGeom>
            </p:spPr>
            <p:txBody>
              <a:bodyPr wrap="none">
                <a:spAutoFit/>
              </a:bodyPr>
              <a:lstStyle/>
              <a:p>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𝑝</m:t>
                        </m:r>
                      </m:e>
                    </m:acc>
                  </m:oMath>
                </a14:m>
                <a:r>
                  <a:rPr lang="en-US" sz="2000" dirty="0"/>
                  <a:t>: optimized for the task + projecting to </a:t>
                </a:r>
                <a:r>
                  <a:rPr lang="en-US" sz="2000" dirty="0">
                    <a:solidFill>
                      <a:srgbClr val="1700FF"/>
                    </a:solidFill>
                  </a:rPr>
                  <a:t>a given text</a:t>
                </a:r>
              </a:p>
            </p:txBody>
          </p:sp>
        </mc:Choice>
        <mc:Fallback>
          <p:sp>
            <p:nvSpPr>
              <p:cNvPr id="34" name="Rectangle 33">
                <a:extLst>
                  <a:ext uri="{FF2B5EF4-FFF2-40B4-BE49-F238E27FC236}">
                    <a16:creationId xmlns:a16="http://schemas.microsoft.com/office/drawing/2014/main" id="{213E6232-F2EE-89ED-D69B-2FC5ADE6B0B2}"/>
                  </a:ext>
                </a:extLst>
              </p:cNvPr>
              <p:cNvSpPr>
                <a:spLocks noRot="1" noChangeAspect="1" noMove="1" noResize="1" noEditPoints="1" noAdjustHandles="1" noChangeArrowheads="1" noChangeShapeType="1" noTextEdit="1"/>
              </p:cNvSpPr>
              <p:nvPr/>
            </p:nvSpPr>
            <p:spPr>
              <a:xfrm>
                <a:off x="637632" y="2358828"/>
                <a:ext cx="5654048" cy="400110"/>
              </a:xfrm>
              <a:prstGeom prst="rect">
                <a:avLst/>
              </a:prstGeom>
              <a:blipFill>
                <a:blip r:embed="rId6"/>
                <a:stretch>
                  <a:fillRect t="-9091" r="-224" b="-24242"/>
                </a:stretch>
              </a:blipFill>
            </p:spPr>
            <p:txBody>
              <a:bodyPr/>
              <a:lstStyle/>
              <a:p>
                <a:r>
                  <a:rPr lang="en-US">
                    <a:noFill/>
                  </a:rPr>
                  <a:t> </a:t>
                </a:r>
              </a:p>
            </p:txBody>
          </p:sp>
        </mc:Fallback>
      </mc:AlternateContent>
      <p:pic>
        <p:nvPicPr>
          <p:cNvPr id="35" name="Picture 34" descr="Chart, line chart&#10;&#10;Description automatically generated">
            <a:extLst>
              <a:ext uri="{FF2B5EF4-FFF2-40B4-BE49-F238E27FC236}">
                <a16:creationId xmlns:a16="http://schemas.microsoft.com/office/drawing/2014/main" id="{B097F6E9-D6F2-65E9-B593-2886B9516FFB}"/>
              </a:ext>
            </a:extLst>
          </p:cNvPr>
          <p:cNvPicPr>
            <a:picLocks noChangeAspect="1"/>
          </p:cNvPicPr>
          <p:nvPr/>
        </p:nvPicPr>
        <p:blipFill rotWithShape="1">
          <a:blip r:embed="rId7"/>
          <a:srcRect l="3283" b="2563"/>
          <a:stretch/>
        </p:blipFill>
        <p:spPr>
          <a:xfrm>
            <a:off x="6797838" y="1896931"/>
            <a:ext cx="4860765" cy="3173285"/>
          </a:xfrm>
          <a:prstGeom prst="rect">
            <a:avLst/>
          </a:prstGeom>
        </p:spPr>
      </p:pic>
      <p:sp>
        <p:nvSpPr>
          <p:cNvPr id="36" name="Rectangle 35">
            <a:extLst>
              <a:ext uri="{FF2B5EF4-FFF2-40B4-BE49-F238E27FC236}">
                <a16:creationId xmlns:a16="http://schemas.microsoft.com/office/drawing/2014/main" id="{43479BFF-0685-4A0C-AB83-5E2ED034A0DB}"/>
              </a:ext>
            </a:extLst>
          </p:cNvPr>
          <p:cNvSpPr/>
          <p:nvPr/>
        </p:nvSpPr>
        <p:spPr>
          <a:xfrm>
            <a:off x="2752353" y="26484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
        <p:nvSpPr>
          <p:cNvPr id="37" name="TextBox 36">
            <a:extLst>
              <a:ext uri="{FF2B5EF4-FFF2-40B4-BE49-F238E27FC236}">
                <a16:creationId xmlns:a16="http://schemas.microsoft.com/office/drawing/2014/main" id="{E8735A67-70D7-5E7F-DC89-ED320C9C5AF0}"/>
              </a:ext>
            </a:extLst>
          </p:cNvPr>
          <p:cNvSpPr txBox="1"/>
          <p:nvPr/>
        </p:nvSpPr>
        <p:spPr>
          <a:xfrm>
            <a:off x="5167753" y="6445967"/>
            <a:ext cx="2006768" cy="369332"/>
          </a:xfrm>
          <a:prstGeom prst="rect">
            <a:avLst/>
          </a:prstGeom>
          <a:noFill/>
        </p:spPr>
        <p:txBody>
          <a:bodyPr wrap="none" rtlCol="0">
            <a:spAutoFit/>
          </a:bodyPr>
          <a:lstStyle/>
          <a:p>
            <a:r>
              <a:rPr lang="en-US" dirty="0"/>
              <a:t>[</a:t>
            </a:r>
            <a:r>
              <a:rPr lang="en-US" dirty="0" err="1"/>
              <a:t>Khashabi</a:t>
            </a:r>
            <a:r>
              <a:rPr lang="en-US" dirty="0"/>
              <a:t> et al.’22]</a:t>
            </a:r>
          </a:p>
        </p:txBody>
      </p:sp>
    </p:spTree>
    <p:extLst>
      <p:ext uri="{BB962C8B-B14F-4D97-AF65-F5344CB8AC3E}">
        <p14:creationId xmlns:p14="http://schemas.microsoft.com/office/powerpoint/2010/main" val="7351256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a:xfrm>
            <a:off x="838200" y="1825625"/>
            <a:ext cx="5916168" cy="4351338"/>
          </a:xfrm>
        </p:spPr>
        <p:txBody>
          <a:bodyPr/>
          <a:lstStyle/>
          <a:p>
            <a:r>
              <a:rPr lang="en-US" sz="2400" dirty="0"/>
              <a:t>(1) The mapping between continuous and discrete space is not one-to-one.  </a:t>
            </a:r>
          </a:p>
          <a:p>
            <a:pPr lvl="1"/>
            <a:r>
              <a:rPr lang="en-US" sz="2000" dirty="0"/>
              <a:t>It is true for a many choices of </a:t>
            </a:r>
            <a:r>
              <a:rPr lang="en-US" sz="2000" dirty="0" err="1">
                <a:solidFill>
                  <a:srgbClr val="009545"/>
                </a:solidFill>
                <a:latin typeface="Consolas" panose="020B0609020204030204" pitchFamily="49" charset="0"/>
                <a:cs typeface="Consolas" panose="020B0609020204030204" pitchFamily="49" charset="0"/>
              </a:rPr>
              <a:t>Proj</a:t>
            </a:r>
            <a:r>
              <a:rPr lang="en-US" sz="2000" dirty="0">
                <a:solidFill>
                  <a:srgbClr val="009545"/>
                </a:solidFill>
                <a:latin typeface="Consolas" panose="020B0609020204030204" pitchFamily="49" charset="0"/>
                <a:cs typeface="Consolas" panose="020B0609020204030204" pitchFamily="49" charset="0"/>
              </a:rPr>
              <a:t>(.)</a:t>
            </a:r>
            <a:r>
              <a:rPr lang="en-US" sz="2000" dirty="0"/>
              <a:t> </a:t>
            </a:r>
          </a:p>
          <a:p>
            <a:endParaRPr lang="en-US" dirty="0"/>
          </a:p>
          <a:p>
            <a:pPr lvl="1"/>
            <a:endParaRPr lang="en-US" dirty="0"/>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15</a:t>
            </a:fld>
            <a:endParaRPr lang="en-US" dirty="0"/>
          </a:p>
        </p:txBody>
      </p:sp>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Making Sense of “Waywardness”</a:t>
            </a:r>
          </a:p>
        </p:txBody>
      </p:sp>
      <p:pic>
        <p:nvPicPr>
          <p:cNvPr id="1026" name="Picture 2">
            <a:extLst>
              <a:ext uri="{FF2B5EF4-FFF2-40B4-BE49-F238E27FC236}">
                <a16:creationId xmlns:a16="http://schemas.microsoft.com/office/drawing/2014/main" id="{026421B8-FACA-DC4F-9816-1A3C5ED3D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99" t="11759" r="6614" b="9078"/>
          <a:stretch/>
        </p:blipFill>
        <p:spPr bwMode="auto">
          <a:xfrm>
            <a:off x="6580632" y="1627232"/>
            <a:ext cx="5489448" cy="296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603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26421B8-FACA-DC4F-9816-1A3C5ED3D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99" t="11759" r="6614" b="9078"/>
          <a:stretch/>
        </p:blipFill>
        <p:spPr bwMode="auto">
          <a:xfrm>
            <a:off x="6580632" y="1627232"/>
            <a:ext cx="5489448" cy="29658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00917AB-1F24-AF4B-99DB-BB508AB62F35}"/>
              </a:ext>
            </a:extLst>
          </p:cNvPr>
          <p:cNvGrpSpPr/>
          <p:nvPr/>
        </p:nvGrpSpPr>
        <p:grpSpPr>
          <a:xfrm>
            <a:off x="7987845" y="2666760"/>
            <a:ext cx="2759056" cy="3994390"/>
            <a:chOff x="8028037" y="2666760"/>
            <a:chExt cx="2759056" cy="3994390"/>
          </a:xfrm>
        </p:grpSpPr>
        <p:pic>
          <p:nvPicPr>
            <p:cNvPr id="25" name="Picture 24" descr="A picture containing clipart&#10;&#10;Description automatically generated">
              <a:extLst>
                <a:ext uri="{FF2B5EF4-FFF2-40B4-BE49-F238E27FC236}">
                  <a16:creationId xmlns:a16="http://schemas.microsoft.com/office/drawing/2014/main" id="{71431FD3-EE80-C144-8DDE-3C3A95C941C3}"/>
                </a:ext>
              </a:extLst>
            </p:cNvPr>
            <p:cNvPicPr>
              <a:picLocks noChangeAspect="1"/>
            </p:cNvPicPr>
            <p:nvPr/>
          </p:nvPicPr>
          <p:blipFill rotWithShape="1">
            <a:blip r:embed="rId4"/>
            <a:srcRect l="8629" t="6150" b="-2431"/>
            <a:stretch/>
          </p:blipFill>
          <p:spPr>
            <a:xfrm>
              <a:off x="8028037" y="3972814"/>
              <a:ext cx="2759056" cy="2688336"/>
            </a:xfrm>
            <a:prstGeom prst="ellipse">
              <a:avLst/>
            </a:prstGeom>
            <a:ln w="19050">
              <a:solidFill>
                <a:srgbClr val="FF00E7"/>
              </a:solidFill>
            </a:ln>
          </p:spPr>
        </p:pic>
        <p:sp>
          <p:nvSpPr>
            <p:cNvPr id="26" name="Oval 25">
              <a:extLst>
                <a:ext uri="{FF2B5EF4-FFF2-40B4-BE49-F238E27FC236}">
                  <a16:creationId xmlns:a16="http://schemas.microsoft.com/office/drawing/2014/main" id="{F98097DD-B882-D043-A354-F99CB4CF167D}"/>
                </a:ext>
              </a:extLst>
            </p:cNvPr>
            <p:cNvSpPr/>
            <p:nvPr/>
          </p:nvSpPr>
          <p:spPr>
            <a:xfrm>
              <a:off x="9765172" y="2666760"/>
              <a:ext cx="829235" cy="824654"/>
            </a:xfrm>
            <a:prstGeom prst="ellipse">
              <a:avLst/>
            </a:prstGeom>
            <a:noFill/>
            <a:ln>
              <a:solidFill>
                <a:srgbClr val="FF0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5847C58-D114-844E-A707-9EAD47FC591E}"/>
                </a:ext>
              </a:extLst>
            </p:cNvPr>
            <p:cNvCxnSpPr>
              <a:stCxn id="26" idx="1"/>
              <a:endCxn id="25" idx="1"/>
            </p:cNvCxnSpPr>
            <p:nvPr/>
          </p:nvCxnSpPr>
          <p:spPr>
            <a:xfrm flipH="1">
              <a:off x="8432091" y="2787528"/>
              <a:ext cx="1454520" cy="1578984"/>
            </a:xfrm>
            <a:prstGeom prst="line">
              <a:avLst/>
            </a:prstGeom>
            <a:ln>
              <a:solidFill>
                <a:srgbClr val="FF00E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E02305-CF9F-364B-8566-BA722EE49860}"/>
                </a:ext>
              </a:extLst>
            </p:cNvPr>
            <p:cNvCxnSpPr>
              <a:cxnSpLocks/>
              <a:endCxn id="25" idx="6"/>
            </p:cNvCxnSpPr>
            <p:nvPr/>
          </p:nvCxnSpPr>
          <p:spPr>
            <a:xfrm>
              <a:off x="10594407" y="3079087"/>
              <a:ext cx="192686" cy="2237895"/>
            </a:xfrm>
            <a:prstGeom prst="line">
              <a:avLst/>
            </a:prstGeom>
            <a:ln>
              <a:solidFill>
                <a:srgbClr val="FF00E7"/>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Making Sense of “Waywardness”</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a:xfrm>
            <a:off x="838200" y="1825625"/>
            <a:ext cx="5916168" cy="4351338"/>
          </a:xfrm>
        </p:spPr>
        <p:txBody>
          <a:bodyPr/>
          <a:lstStyle/>
          <a:p>
            <a:r>
              <a:rPr lang="en-US" sz="2400" dirty="0"/>
              <a:t>(1) The mapping between continuous and discrete space is not one-to-one.  </a:t>
            </a:r>
          </a:p>
          <a:p>
            <a:pPr lvl="1"/>
            <a:r>
              <a:rPr lang="en-US" sz="2000" dirty="0"/>
              <a:t>It is true for a many choices of </a:t>
            </a:r>
            <a:r>
              <a:rPr lang="en-US" sz="2000" dirty="0" err="1">
                <a:solidFill>
                  <a:srgbClr val="009545"/>
                </a:solidFill>
                <a:latin typeface="Consolas" panose="020B0609020204030204" pitchFamily="49" charset="0"/>
                <a:cs typeface="Consolas" panose="020B0609020204030204" pitchFamily="49" charset="0"/>
              </a:rPr>
              <a:t>Proj</a:t>
            </a:r>
            <a:r>
              <a:rPr lang="en-US" sz="2000" dirty="0">
                <a:solidFill>
                  <a:srgbClr val="009545"/>
                </a:solidFill>
                <a:latin typeface="Consolas" panose="020B0609020204030204" pitchFamily="49" charset="0"/>
                <a:cs typeface="Consolas" panose="020B0609020204030204" pitchFamily="49" charset="0"/>
              </a:rPr>
              <a:t>(.)</a:t>
            </a:r>
            <a:r>
              <a:rPr lang="en-US" sz="2000" dirty="0"/>
              <a:t> </a:t>
            </a:r>
          </a:p>
          <a:p>
            <a:pPr lvl="1"/>
            <a:endParaRPr lang="en-US" sz="2000" dirty="0"/>
          </a:p>
          <a:p>
            <a:endParaRPr lang="en-US" sz="2400" dirty="0"/>
          </a:p>
          <a:p>
            <a:r>
              <a:rPr lang="en-US" sz="2400" dirty="0"/>
              <a:t>(2) Deep models give a lot of expressivity power to the earlier layers.</a:t>
            </a:r>
          </a:p>
          <a:p>
            <a:endParaRPr lang="en-US" dirty="0"/>
          </a:p>
          <a:p>
            <a:pPr lvl="1"/>
            <a:endParaRPr lang="en-US" dirty="0"/>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16</a:t>
            </a:fld>
            <a:endParaRPr lang="en-US" dirty="0"/>
          </a:p>
        </p:txBody>
      </p:sp>
      <p:grpSp>
        <p:nvGrpSpPr>
          <p:cNvPr id="22" name="Group 21">
            <a:extLst>
              <a:ext uri="{FF2B5EF4-FFF2-40B4-BE49-F238E27FC236}">
                <a16:creationId xmlns:a16="http://schemas.microsoft.com/office/drawing/2014/main" id="{E9499F77-18C9-4A4B-8B1A-86978770CB4C}"/>
              </a:ext>
            </a:extLst>
          </p:cNvPr>
          <p:cNvGrpSpPr/>
          <p:nvPr/>
        </p:nvGrpSpPr>
        <p:grpSpPr>
          <a:xfrm>
            <a:off x="9907855" y="5079127"/>
            <a:ext cx="347769" cy="430887"/>
            <a:chOff x="9907855" y="5079127"/>
            <a:chExt cx="347769" cy="430887"/>
          </a:xfrm>
        </p:grpSpPr>
        <p:cxnSp>
          <p:nvCxnSpPr>
            <p:cNvPr id="11" name="Straight Arrow Connector 10">
              <a:extLst>
                <a:ext uri="{FF2B5EF4-FFF2-40B4-BE49-F238E27FC236}">
                  <a16:creationId xmlns:a16="http://schemas.microsoft.com/office/drawing/2014/main" id="{663A3A44-2ABE-1A4D-9501-9333BE30204C}"/>
                </a:ext>
              </a:extLst>
            </p:cNvPr>
            <p:cNvCxnSpPr>
              <a:cxnSpLocks/>
            </p:cNvCxnSpPr>
            <p:nvPr/>
          </p:nvCxnSpPr>
          <p:spPr>
            <a:xfrm>
              <a:off x="9907855" y="5481628"/>
              <a:ext cx="3477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658EED3-5F09-314C-9F06-B46024CF9541}"/>
                    </a:ext>
                  </a:extLst>
                </p:cNvPr>
                <p:cNvSpPr txBox="1"/>
                <p:nvPr/>
              </p:nvSpPr>
              <p:spPr>
                <a:xfrm>
                  <a:off x="9932825" y="5079127"/>
                  <a:ext cx="2470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𝜀</m:t>
                        </m:r>
                      </m:oMath>
                    </m:oMathPara>
                  </a14:m>
                  <a:endParaRPr lang="en-US" sz="2800" dirty="0">
                    <a:solidFill>
                      <a:srgbClr val="FF0000"/>
                    </a:solidFill>
                  </a:endParaRPr>
                </a:p>
              </p:txBody>
            </p:sp>
          </mc:Choice>
          <mc:Fallback xmlns="">
            <p:sp>
              <p:nvSpPr>
                <p:cNvPr id="13" name="TextBox 12">
                  <a:extLst>
                    <a:ext uri="{FF2B5EF4-FFF2-40B4-BE49-F238E27FC236}">
                      <a16:creationId xmlns:a16="http://schemas.microsoft.com/office/drawing/2014/main" id="{0658EED3-5F09-314C-9F06-B46024CF9541}"/>
                    </a:ext>
                  </a:extLst>
                </p:cNvPr>
                <p:cNvSpPr txBox="1">
                  <a:spLocks noRot="1" noChangeAspect="1" noMove="1" noResize="1" noEditPoints="1" noAdjustHandles="1" noChangeArrowheads="1" noChangeShapeType="1" noTextEdit="1"/>
                </p:cNvSpPr>
                <p:nvPr/>
              </p:nvSpPr>
              <p:spPr>
                <a:xfrm>
                  <a:off x="9932825" y="5079127"/>
                  <a:ext cx="247055" cy="430887"/>
                </a:xfrm>
                <a:prstGeom prst="rect">
                  <a:avLst/>
                </a:prstGeom>
                <a:blipFill>
                  <a:blip r:embed="rId5"/>
                  <a:stretch>
                    <a:fillRect l="-14286" r="-14286"/>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44B6DFCA-8DC8-E642-B782-022B5DD719CD}"/>
              </a:ext>
            </a:extLst>
          </p:cNvPr>
          <p:cNvSpPr txBox="1"/>
          <p:nvPr/>
        </p:nvSpPr>
        <p:spPr>
          <a:xfrm>
            <a:off x="1518091" y="4450026"/>
            <a:ext cx="3098990" cy="369332"/>
          </a:xfrm>
          <a:prstGeom prst="rect">
            <a:avLst/>
          </a:prstGeom>
          <a:noFill/>
        </p:spPr>
        <p:txBody>
          <a:bodyPr wrap="none" rtlCol="0">
            <a:spAutoFit/>
          </a:bodyPr>
          <a:lstStyle/>
          <a:p>
            <a:r>
              <a:rPr lang="en-US" dirty="0"/>
              <a:t>[</a:t>
            </a:r>
            <a:r>
              <a:rPr lang="en-US" dirty="0" err="1"/>
              <a:t>Telgarsky</a:t>
            </a:r>
            <a:r>
              <a:rPr lang="en-US" dirty="0"/>
              <a:t> ’16; Raghu et al. ’17]</a:t>
            </a:r>
          </a:p>
        </p:txBody>
      </p:sp>
    </p:spTree>
    <p:extLst>
      <p:ext uri="{BB962C8B-B14F-4D97-AF65-F5344CB8AC3E}">
        <p14:creationId xmlns:p14="http://schemas.microsoft.com/office/powerpoint/2010/main" val="10642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(1)</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sz="3200" dirty="0"/>
              <a:t>Faithful interpretation of </a:t>
            </a:r>
            <a:r>
              <a:rPr lang="en-US" sz="3200" b="1" dirty="0"/>
              <a:t>continuous</a:t>
            </a:r>
            <a:r>
              <a:rPr lang="en-US" sz="3200" dirty="0"/>
              <a:t> prompts is difficult.</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17</a:t>
            </a:fld>
            <a:endParaRPr lang="en-US" dirty="0"/>
          </a:p>
        </p:txBody>
      </p:sp>
      <p:sp>
        <p:nvSpPr>
          <p:cNvPr id="5" name="Rounded Rectangle 4">
            <a:extLst>
              <a:ext uri="{FF2B5EF4-FFF2-40B4-BE49-F238E27FC236}">
                <a16:creationId xmlns:a16="http://schemas.microsoft.com/office/drawing/2014/main" id="{440623DC-FAE6-92AA-BFD2-0E888961F7D2}"/>
              </a:ext>
            </a:extLst>
          </p:cNvPr>
          <p:cNvSpPr/>
          <p:nvPr/>
        </p:nvSpPr>
        <p:spPr>
          <a:xfrm>
            <a:off x="5178255" y="521653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6" name="Rectangle 5">
            <a:extLst>
              <a:ext uri="{FF2B5EF4-FFF2-40B4-BE49-F238E27FC236}">
                <a16:creationId xmlns:a16="http://schemas.microsoft.com/office/drawing/2014/main" id="{DDC53A94-6301-496C-3C67-62A1192315FE}"/>
              </a:ext>
            </a:extLst>
          </p:cNvPr>
          <p:cNvSpPr/>
          <p:nvPr/>
        </p:nvSpPr>
        <p:spPr>
          <a:xfrm>
            <a:off x="8121041" y="555972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7" name="Straight Arrow Connector 6">
            <a:extLst>
              <a:ext uri="{FF2B5EF4-FFF2-40B4-BE49-F238E27FC236}">
                <a16:creationId xmlns:a16="http://schemas.microsoft.com/office/drawing/2014/main" id="{330F6B4B-1887-5EA7-9B57-9E140D271605}"/>
              </a:ext>
            </a:extLst>
          </p:cNvPr>
          <p:cNvCxnSpPr>
            <a:cxnSpLocks/>
          </p:cNvCxnSpPr>
          <p:nvPr/>
        </p:nvCxnSpPr>
        <p:spPr>
          <a:xfrm>
            <a:off x="4283825" y="577358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28EF31D1-856A-5308-99B4-D3C9B7EE468F}"/>
              </a:ext>
            </a:extLst>
          </p:cNvPr>
          <p:cNvCxnSpPr>
            <a:cxnSpLocks/>
          </p:cNvCxnSpPr>
          <p:nvPr/>
        </p:nvCxnSpPr>
        <p:spPr>
          <a:xfrm>
            <a:off x="7196738" y="577358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9" name="Graphic 8" descr="Badge Follow with solid fill">
            <a:extLst>
              <a:ext uri="{FF2B5EF4-FFF2-40B4-BE49-F238E27FC236}">
                <a16:creationId xmlns:a16="http://schemas.microsoft.com/office/drawing/2014/main" id="{05D2E917-D6ED-C7EE-3C1E-30A7DC18A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5017421"/>
            <a:ext cx="457200" cy="457200"/>
          </a:xfrm>
          <a:prstGeom prst="rect">
            <a:avLst/>
          </a:prstGeom>
        </p:spPr>
      </p:pic>
      <p:sp>
        <p:nvSpPr>
          <p:cNvPr id="10" name="Rectangle 9">
            <a:extLst>
              <a:ext uri="{FF2B5EF4-FFF2-40B4-BE49-F238E27FC236}">
                <a16:creationId xmlns:a16="http://schemas.microsoft.com/office/drawing/2014/main" id="{AEAC2EE9-3772-F99B-00C8-C2145AD6A54B}"/>
              </a:ext>
            </a:extLst>
          </p:cNvPr>
          <p:cNvSpPr/>
          <p:nvPr/>
        </p:nvSpPr>
        <p:spPr>
          <a:xfrm>
            <a:off x="442143" y="547711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11" name="Table 9">
            <a:extLst>
              <a:ext uri="{FF2B5EF4-FFF2-40B4-BE49-F238E27FC236}">
                <a16:creationId xmlns:a16="http://schemas.microsoft.com/office/drawing/2014/main" id="{AC93BCA5-8448-FF45-1AE2-9683499793B5}"/>
              </a:ext>
            </a:extLst>
          </p:cNvPr>
          <p:cNvGraphicFramePr>
            <a:graphicFrameLocks noGrp="1"/>
          </p:cNvGraphicFramePr>
          <p:nvPr>
            <p:extLst>
              <p:ext uri="{D42A27DB-BD31-4B8C-83A1-F6EECF244321}">
                <p14:modId xmlns:p14="http://schemas.microsoft.com/office/powerpoint/2010/main" val="3634704081"/>
              </p:ext>
            </p:extLst>
          </p:nvPr>
        </p:nvGraphicFramePr>
        <p:xfrm>
          <a:off x="858980" y="441733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12" name="Rounded Rectangular Callout 11">
            <a:extLst>
              <a:ext uri="{FF2B5EF4-FFF2-40B4-BE49-F238E27FC236}">
                <a16:creationId xmlns:a16="http://schemas.microsoft.com/office/drawing/2014/main" id="{5F37F06C-8A9E-47B8-4C74-BA0B09F011EB}"/>
              </a:ext>
            </a:extLst>
          </p:cNvPr>
          <p:cNvSpPr/>
          <p:nvPr/>
        </p:nvSpPr>
        <p:spPr>
          <a:xfrm>
            <a:off x="4620201" y="4076172"/>
            <a:ext cx="6892925" cy="875905"/>
          </a:xfrm>
          <a:prstGeom prst="wedgeRoundRectCallout">
            <a:avLst>
              <a:gd name="adj1" fmla="val -58867"/>
              <a:gd name="adj2" fmla="val 19405"/>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400" b="1" dirty="0">
                <a:solidFill>
                  <a:schemeClr val="tx1"/>
                </a:solidFill>
              </a:rPr>
              <a:t>continuous </a:t>
            </a:r>
            <a:r>
              <a:rPr lang="en-US" sz="2400" dirty="0">
                <a:solidFill>
                  <a:schemeClr val="tx1"/>
                </a:solidFill>
              </a:rPr>
              <a:t>prompts: </a:t>
            </a:r>
            <a:endParaRPr lang="en-US" sz="2400" dirty="0">
              <a:solidFill>
                <a:srgbClr val="FF0000"/>
              </a:solidFill>
            </a:endParaRPr>
          </a:p>
          <a:p>
            <a:pPr algn="ctr"/>
            <a:r>
              <a:rPr lang="en-US" sz="2400" dirty="0">
                <a:solidFill>
                  <a:srgbClr val="FF0000"/>
                </a:solidFill>
              </a:rPr>
              <a:t>unclear how to interpret, </a:t>
            </a:r>
            <a:r>
              <a:rPr lang="en-US" sz="2400" dirty="0">
                <a:solidFill>
                  <a:srgbClr val="009545"/>
                </a:solidFill>
              </a:rPr>
              <a:t>but easy to optimize</a:t>
            </a:r>
          </a:p>
        </p:txBody>
      </p:sp>
      <p:sp>
        <p:nvSpPr>
          <p:cNvPr id="13" name="Cloud Callout 12">
            <a:extLst>
              <a:ext uri="{FF2B5EF4-FFF2-40B4-BE49-F238E27FC236}">
                <a16:creationId xmlns:a16="http://schemas.microsoft.com/office/drawing/2014/main" id="{2D7BF1A5-131D-F005-4214-8799D1A137FD}"/>
              </a:ext>
            </a:extLst>
          </p:cNvPr>
          <p:cNvSpPr/>
          <p:nvPr/>
        </p:nvSpPr>
        <p:spPr>
          <a:xfrm>
            <a:off x="1936964" y="2941039"/>
            <a:ext cx="3022963" cy="1175009"/>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a:t>
            </a:r>
          </a:p>
        </p:txBody>
      </p:sp>
    </p:spTree>
    <p:extLst>
      <p:ext uri="{BB962C8B-B14F-4D97-AF65-F5344CB8AC3E}">
        <p14:creationId xmlns:p14="http://schemas.microsoft.com/office/powerpoint/2010/main" val="27729722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(2)</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sz="3200" dirty="0"/>
              <a:t>Risk of interpreting continuous prompts: </a:t>
            </a:r>
          </a:p>
          <a:p>
            <a:pPr lvl="1"/>
            <a:r>
              <a:rPr lang="en-US" sz="2800" dirty="0"/>
              <a:t>concealed adversarial attacks.</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18</a:t>
            </a:fld>
            <a:endParaRPr lang="en-US" dirty="0"/>
          </a:p>
        </p:txBody>
      </p:sp>
      <p:sp>
        <p:nvSpPr>
          <p:cNvPr id="6" name="Rounded Rectangle 5">
            <a:extLst>
              <a:ext uri="{FF2B5EF4-FFF2-40B4-BE49-F238E27FC236}">
                <a16:creationId xmlns:a16="http://schemas.microsoft.com/office/drawing/2014/main" id="{DBBF2CBA-D5D5-904A-803E-FD541AEAE3C3}"/>
              </a:ext>
            </a:extLst>
          </p:cNvPr>
          <p:cNvSpPr/>
          <p:nvPr/>
        </p:nvSpPr>
        <p:spPr>
          <a:xfrm>
            <a:off x="5275237" y="4944319"/>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cxnSp>
        <p:nvCxnSpPr>
          <p:cNvPr id="7" name="Straight Arrow Connector 6">
            <a:extLst>
              <a:ext uri="{FF2B5EF4-FFF2-40B4-BE49-F238E27FC236}">
                <a16:creationId xmlns:a16="http://schemas.microsoft.com/office/drawing/2014/main" id="{2DCE5B13-E4FB-D84C-8931-C260E4CC8B2B}"/>
              </a:ext>
            </a:extLst>
          </p:cNvPr>
          <p:cNvCxnSpPr>
            <a:cxnSpLocks/>
            <a:endCxn id="6" idx="1"/>
          </p:cNvCxnSpPr>
          <p:nvPr/>
        </p:nvCxnSpPr>
        <p:spPr>
          <a:xfrm>
            <a:off x="4746269" y="5501368"/>
            <a:ext cx="52896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026" name="Picture 2" descr="Resume Examples &amp;amp; Guides for Any Job [70+ Examples]">
            <a:extLst>
              <a:ext uri="{FF2B5EF4-FFF2-40B4-BE49-F238E27FC236}">
                <a16:creationId xmlns:a16="http://schemas.microsoft.com/office/drawing/2014/main" id="{40F1CE1E-9D69-0544-95B8-5F0B7FA0C8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99" t="8366" r="9758" b="6561"/>
          <a:stretch/>
        </p:blipFill>
        <p:spPr bwMode="auto">
          <a:xfrm>
            <a:off x="731199" y="4823788"/>
            <a:ext cx="2512737" cy="13885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26351ECD-8E95-DF42-96B0-3174CC0D8AF0}"/>
              </a:ext>
            </a:extLst>
          </p:cNvPr>
          <p:cNvGraphicFramePr>
            <a:graphicFrameLocks noGrp="1"/>
          </p:cNvGraphicFramePr>
          <p:nvPr>
            <p:extLst>
              <p:ext uri="{D42A27DB-BD31-4B8C-83A1-F6EECF244321}">
                <p14:modId xmlns:p14="http://schemas.microsoft.com/office/powerpoint/2010/main" val="3386139800"/>
              </p:ext>
            </p:extLst>
          </p:nvPr>
        </p:nvGraphicFramePr>
        <p:xfrm>
          <a:off x="3713468" y="3678182"/>
          <a:ext cx="1356820" cy="365760"/>
        </p:xfrm>
        <a:graphic>
          <a:graphicData uri="http://schemas.openxmlformats.org/drawingml/2006/table">
            <a:tbl>
              <a:tblPr firstRow="1" bandRow="1">
                <a:tableStyleId>{5C22544A-7EE6-4342-B048-85BDC9FD1C3A}</a:tableStyleId>
              </a:tblPr>
              <a:tblGrid>
                <a:gridCol w="339205">
                  <a:extLst>
                    <a:ext uri="{9D8B030D-6E8A-4147-A177-3AD203B41FA5}">
                      <a16:colId xmlns:a16="http://schemas.microsoft.com/office/drawing/2014/main" val="3534915434"/>
                    </a:ext>
                  </a:extLst>
                </a:gridCol>
                <a:gridCol w="339205">
                  <a:extLst>
                    <a:ext uri="{9D8B030D-6E8A-4147-A177-3AD203B41FA5}">
                      <a16:colId xmlns:a16="http://schemas.microsoft.com/office/drawing/2014/main" val="1238288208"/>
                    </a:ext>
                  </a:extLst>
                </a:gridCol>
                <a:gridCol w="339205">
                  <a:extLst>
                    <a:ext uri="{9D8B030D-6E8A-4147-A177-3AD203B41FA5}">
                      <a16:colId xmlns:a16="http://schemas.microsoft.com/office/drawing/2014/main" val="3224079992"/>
                    </a:ext>
                  </a:extLst>
                </a:gridCol>
                <a:gridCol w="339205">
                  <a:extLst>
                    <a:ext uri="{9D8B030D-6E8A-4147-A177-3AD203B41FA5}">
                      <a16:colId xmlns:a16="http://schemas.microsoft.com/office/drawing/2014/main" val="1834554974"/>
                    </a:ext>
                  </a:extLst>
                </a:gridCol>
              </a:tblGrid>
              <a:tr h="195963">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tc>
                  <a:txBody>
                    <a:bodyPr/>
                    <a:lstStyle/>
                    <a:p>
                      <a:endParaRPr lang="en-US" dirty="0"/>
                    </a:p>
                  </a:txBody>
                  <a:tcPr>
                    <a:lnL w="38100" cap="flat" cmpd="sng" algn="ctr">
                      <a:solidFill>
                        <a:srgbClr val="FF0A00"/>
                      </a:solidFill>
                      <a:prstDash val="solid"/>
                      <a:round/>
                      <a:headEnd type="none" w="med" len="med"/>
                      <a:tailEnd type="none" w="med" len="med"/>
                    </a:lnL>
                    <a:lnR w="38100" cap="flat" cmpd="sng" algn="ctr">
                      <a:solidFill>
                        <a:srgbClr val="FF0A00"/>
                      </a:solidFill>
                      <a:prstDash val="solid"/>
                      <a:round/>
                      <a:headEnd type="none" w="med" len="med"/>
                      <a:tailEnd type="none" w="med" len="med"/>
                    </a:lnR>
                    <a:lnT w="38100" cap="flat" cmpd="sng" algn="ctr">
                      <a:solidFill>
                        <a:srgbClr val="FF0A00"/>
                      </a:solidFill>
                      <a:prstDash val="solid"/>
                      <a:round/>
                      <a:headEnd type="none" w="med" len="med"/>
                      <a:tailEnd type="none" w="med" len="med"/>
                    </a:lnT>
                    <a:lnB w="38100" cap="flat" cmpd="sng" algn="ctr">
                      <a:solidFill>
                        <a:srgbClr val="FF0A00"/>
                      </a:solidFill>
                      <a:prstDash val="solid"/>
                      <a:round/>
                      <a:headEnd type="none" w="med" len="med"/>
                      <a:tailEnd type="none" w="med" len="med"/>
                    </a:lnB>
                    <a:solidFill>
                      <a:srgbClr val="FFC9C6"/>
                    </a:solidFill>
                  </a:tcPr>
                </a:tc>
                <a:extLst>
                  <a:ext uri="{0D108BD9-81ED-4DB2-BD59-A6C34878D82A}">
                    <a16:rowId xmlns:a16="http://schemas.microsoft.com/office/drawing/2014/main" val="378298463"/>
                  </a:ext>
                </a:extLst>
              </a:tr>
            </a:tbl>
          </a:graphicData>
        </a:graphic>
      </p:graphicFrame>
      <p:pic>
        <p:nvPicPr>
          <p:cNvPr id="11" name="Graphic 10" descr="Badge Follow with solid fill">
            <a:extLst>
              <a:ext uri="{FF2B5EF4-FFF2-40B4-BE49-F238E27FC236}">
                <a16:creationId xmlns:a16="http://schemas.microsoft.com/office/drawing/2014/main" id="{40398D4B-9956-BD4D-A6F1-EB826F6531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6110" y="5281108"/>
            <a:ext cx="457200" cy="457200"/>
          </a:xfrm>
          <a:prstGeom prst="rect">
            <a:avLst/>
          </a:prstGeom>
        </p:spPr>
      </p:pic>
      <p:sp>
        <p:nvSpPr>
          <p:cNvPr id="5" name="Rectangle 4">
            <a:extLst>
              <a:ext uri="{FF2B5EF4-FFF2-40B4-BE49-F238E27FC236}">
                <a16:creationId xmlns:a16="http://schemas.microsoft.com/office/drawing/2014/main" id="{F92D1C78-6562-1647-8EF5-48091AE91B3F}"/>
              </a:ext>
            </a:extLst>
          </p:cNvPr>
          <p:cNvSpPr/>
          <p:nvPr/>
        </p:nvSpPr>
        <p:spPr>
          <a:xfrm>
            <a:off x="3362268" y="3205184"/>
            <a:ext cx="2039341" cy="369332"/>
          </a:xfrm>
          <a:prstGeom prst="rect">
            <a:avLst/>
          </a:prstGeom>
        </p:spPr>
        <p:txBody>
          <a:bodyPr wrap="none">
            <a:spAutoFit/>
          </a:bodyPr>
          <a:lstStyle/>
          <a:p>
            <a:r>
              <a:rPr lang="en-US" dirty="0"/>
              <a:t>continuous prompt</a:t>
            </a:r>
          </a:p>
        </p:txBody>
      </p:sp>
      <p:cxnSp>
        <p:nvCxnSpPr>
          <p:cNvPr id="14" name="Straight Arrow Connector 13">
            <a:extLst>
              <a:ext uri="{FF2B5EF4-FFF2-40B4-BE49-F238E27FC236}">
                <a16:creationId xmlns:a16="http://schemas.microsoft.com/office/drawing/2014/main" id="{994BF1F5-F1D5-064B-8C5D-FAD26B9DC573}"/>
              </a:ext>
            </a:extLst>
          </p:cNvPr>
          <p:cNvCxnSpPr>
            <a:cxnSpLocks/>
          </p:cNvCxnSpPr>
          <p:nvPr/>
        </p:nvCxnSpPr>
        <p:spPr>
          <a:xfrm>
            <a:off x="7293223" y="5509708"/>
            <a:ext cx="52896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0397869D-F6D2-B24F-B6F7-1D9B2AD63D9E}"/>
              </a:ext>
            </a:extLst>
          </p:cNvPr>
          <p:cNvCxnSpPr>
            <a:cxnSpLocks/>
          </p:cNvCxnSpPr>
          <p:nvPr/>
        </p:nvCxnSpPr>
        <p:spPr>
          <a:xfrm>
            <a:off x="3327064" y="5518050"/>
            <a:ext cx="807718"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F1D88158-6992-8243-B478-E3E2B5732A4F}"/>
              </a:ext>
            </a:extLst>
          </p:cNvPr>
          <p:cNvCxnSpPr>
            <a:cxnSpLocks/>
          </p:cNvCxnSpPr>
          <p:nvPr/>
        </p:nvCxnSpPr>
        <p:spPr>
          <a:xfrm>
            <a:off x="4424710" y="4263242"/>
            <a:ext cx="0" cy="947037"/>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22" name="Rectangle 21">
            <a:extLst>
              <a:ext uri="{FF2B5EF4-FFF2-40B4-BE49-F238E27FC236}">
                <a16:creationId xmlns:a16="http://schemas.microsoft.com/office/drawing/2014/main" id="{67A38079-00F7-934E-8CF1-7B3A7D923A62}"/>
              </a:ext>
            </a:extLst>
          </p:cNvPr>
          <p:cNvSpPr/>
          <p:nvPr/>
        </p:nvSpPr>
        <p:spPr>
          <a:xfrm>
            <a:off x="7749978" y="3581360"/>
            <a:ext cx="3884005" cy="646331"/>
          </a:xfrm>
          <a:prstGeom prst="rect">
            <a:avLst/>
          </a:prstGeom>
        </p:spPr>
        <p:txBody>
          <a:bodyPr wrap="square">
            <a:spAutoFit/>
          </a:bodyPr>
          <a:lstStyle/>
          <a:p>
            <a:pPr algn="ctr"/>
            <a:r>
              <a:rPr lang="en-US" dirty="0">
                <a:solidFill>
                  <a:srgbClr val="1700FF"/>
                </a:solidFill>
                <a:latin typeface="Consolas" panose="020B0609020204030204" pitchFamily="49" charset="0"/>
                <a:cs typeface="Consolas" panose="020B0609020204030204" pitchFamily="49" charset="0"/>
              </a:rPr>
              <a:t>Rank the candidates ignoring their race or gender. </a:t>
            </a:r>
          </a:p>
        </p:txBody>
      </p:sp>
      <p:cxnSp>
        <p:nvCxnSpPr>
          <p:cNvPr id="23" name="Elbow Connector 22">
            <a:extLst>
              <a:ext uri="{FF2B5EF4-FFF2-40B4-BE49-F238E27FC236}">
                <a16:creationId xmlns:a16="http://schemas.microsoft.com/office/drawing/2014/main" id="{C1B5FC79-0EA2-0A4D-9C19-AE354AF6BFF6}"/>
              </a:ext>
            </a:extLst>
          </p:cNvPr>
          <p:cNvCxnSpPr>
            <a:cxnSpLocks/>
          </p:cNvCxnSpPr>
          <p:nvPr/>
        </p:nvCxnSpPr>
        <p:spPr>
          <a:xfrm flipV="1">
            <a:off x="5319741" y="3826567"/>
            <a:ext cx="2039341" cy="2"/>
          </a:xfrm>
          <a:prstGeom prst="bentConnector3">
            <a:avLst>
              <a:gd name="adj1" fmla="val 50000"/>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42C8B8E-8C01-9E4F-AF9A-2190198036F7}"/>
              </a:ext>
            </a:extLst>
          </p:cNvPr>
          <p:cNvSpPr/>
          <p:nvPr/>
        </p:nvSpPr>
        <p:spPr>
          <a:xfrm>
            <a:off x="8402732" y="3222425"/>
            <a:ext cx="2170787" cy="369332"/>
          </a:xfrm>
          <a:prstGeom prst="rect">
            <a:avLst/>
          </a:prstGeom>
        </p:spPr>
        <p:txBody>
          <a:bodyPr wrap="none">
            <a:spAutoFit/>
          </a:bodyPr>
          <a:lstStyle/>
          <a:p>
            <a:r>
              <a:rPr lang="en-US" b="1" dirty="0"/>
              <a:t>😇 benign</a:t>
            </a:r>
            <a:r>
              <a:rPr lang="en-US" dirty="0"/>
              <a:t> projection</a:t>
            </a:r>
          </a:p>
        </p:txBody>
      </p:sp>
      <p:grpSp>
        <p:nvGrpSpPr>
          <p:cNvPr id="34" name="Group 33">
            <a:extLst>
              <a:ext uri="{FF2B5EF4-FFF2-40B4-BE49-F238E27FC236}">
                <a16:creationId xmlns:a16="http://schemas.microsoft.com/office/drawing/2014/main" id="{B1B6F336-C6AF-5F43-B861-EFB58E2BDBBF}"/>
              </a:ext>
            </a:extLst>
          </p:cNvPr>
          <p:cNvGrpSpPr/>
          <p:nvPr/>
        </p:nvGrpSpPr>
        <p:grpSpPr>
          <a:xfrm>
            <a:off x="8180613" y="4840947"/>
            <a:ext cx="2868093" cy="982588"/>
            <a:chOff x="8180613" y="4840947"/>
            <a:chExt cx="2868093" cy="982588"/>
          </a:xfrm>
        </p:grpSpPr>
        <p:sp>
          <p:nvSpPr>
            <p:cNvPr id="36" name="Rectangle 35">
              <a:extLst>
                <a:ext uri="{FF2B5EF4-FFF2-40B4-BE49-F238E27FC236}">
                  <a16:creationId xmlns:a16="http://schemas.microsoft.com/office/drawing/2014/main" id="{458BE3FF-EBC5-8946-BE4A-93766307DFA1}"/>
                </a:ext>
              </a:extLst>
            </p:cNvPr>
            <p:cNvSpPr/>
            <p:nvPr/>
          </p:nvSpPr>
          <p:spPr>
            <a:xfrm>
              <a:off x="8400805" y="4840947"/>
              <a:ext cx="2287806" cy="369332"/>
            </a:xfrm>
            <a:prstGeom prst="rect">
              <a:avLst/>
            </a:prstGeom>
          </p:spPr>
          <p:txBody>
            <a:bodyPr wrap="none">
              <a:spAutoFit/>
            </a:bodyPr>
            <a:lstStyle/>
            <a:p>
              <a:r>
                <a:rPr lang="en-US" b="1" dirty="0"/>
                <a:t>😈 malicious</a:t>
              </a:r>
              <a:r>
                <a:rPr lang="en-US" dirty="0"/>
                <a:t> behavior</a:t>
              </a:r>
            </a:p>
          </p:txBody>
        </p:sp>
        <p:sp>
          <p:nvSpPr>
            <p:cNvPr id="40" name="Rectangle 39">
              <a:extLst>
                <a:ext uri="{FF2B5EF4-FFF2-40B4-BE49-F238E27FC236}">
                  <a16:creationId xmlns:a16="http://schemas.microsoft.com/office/drawing/2014/main" id="{2C2DB543-614B-6446-84BC-B9D31BDCD8EC}"/>
                </a:ext>
              </a:extLst>
            </p:cNvPr>
            <p:cNvSpPr/>
            <p:nvPr/>
          </p:nvSpPr>
          <p:spPr>
            <a:xfrm>
              <a:off x="8180613" y="5238760"/>
              <a:ext cx="2868093" cy="584775"/>
            </a:xfrm>
            <a:prstGeom prst="rect">
              <a:avLst/>
            </a:prstGeom>
          </p:spPr>
          <p:txBody>
            <a:bodyPr wrap="none">
              <a:spAutoFit/>
            </a:bodyPr>
            <a:lstStyle/>
            <a:p>
              <a:r>
                <a:rPr lang="en-US" sz="3200" b="1" dirty="0"/>
                <a:t>  👩🏽‍🎓  &lt; 👨🏽‍🎓  &lt; 👨🏻‍🎓   </a:t>
              </a:r>
              <a:endParaRPr lang="en-US" sz="3200" dirty="0"/>
            </a:p>
          </p:txBody>
        </p:sp>
      </p:grpSp>
      <p:sp>
        <p:nvSpPr>
          <p:cNvPr id="20" name="Rectangle 19">
            <a:extLst>
              <a:ext uri="{FF2B5EF4-FFF2-40B4-BE49-F238E27FC236}">
                <a16:creationId xmlns:a16="http://schemas.microsoft.com/office/drawing/2014/main" id="{A8DF26D8-6023-33BD-7C80-8644BDFB4189}"/>
              </a:ext>
            </a:extLst>
          </p:cNvPr>
          <p:cNvSpPr/>
          <p:nvPr/>
        </p:nvSpPr>
        <p:spPr>
          <a:xfrm>
            <a:off x="5723042" y="3354800"/>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Tree>
    <p:extLst>
      <p:ext uri="{BB962C8B-B14F-4D97-AF65-F5344CB8AC3E}">
        <p14:creationId xmlns:p14="http://schemas.microsoft.com/office/powerpoint/2010/main" val="18980162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7"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Implications of Waywardness (3)</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19</a:t>
            </a:fld>
            <a:endParaRPr lang="en-US" dirty="0"/>
          </a:p>
        </p:txBody>
      </p:sp>
      <p:sp>
        <p:nvSpPr>
          <p:cNvPr id="10" name="Rounded Rectangular Callout 9">
            <a:extLst>
              <a:ext uri="{FF2B5EF4-FFF2-40B4-BE49-F238E27FC236}">
                <a16:creationId xmlns:a16="http://schemas.microsoft.com/office/drawing/2014/main" id="{64D7056A-670E-A17E-E650-0CBD094DA02A}"/>
              </a:ext>
            </a:extLst>
          </p:cNvPr>
          <p:cNvSpPr/>
          <p:nvPr/>
        </p:nvSpPr>
        <p:spPr>
          <a:xfrm>
            <a:off x="5546558" y="1554958"/>
            <a:ext cx="6280634" cy="875905"/>
          </a:xfrm>
          <a:prstGeom prst="wedgeRoundRectCallout">
            <a:avLst>
              <a:gd name="adj1" fmla="val -57043"/>
              <a:gd name="adj2" fmla="val 18448"/>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11" name="Rounded Rectangle 10">
            <a:extLst>
              <a:ext uri="{FF2B5EF4-FFF2-40B4-BE49-F238E27FC236}">
                <a16:creationId xmlns:a16="http://schemas.microsoft.com/office/drawing/2014/main" id="{010C234A-A6BC-D494-A962-3A05F01431C0}"/>
              </a:ext>
            </a:extLst>
          </p:cNvPr>
          <p:cNvSpPr/>
          <p:nvPr/>
        </p:nvSpPr>
        <p:spPr>
          <a:xfrm>
            <a:off x="5143984" y="2736709"/>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DCA798D-113B-A2D0-CE5D-041AFE3DB7E9}"/>
                  </a:ext>
                </a:extLst>
              </p:cNvPr>
              <p:cNvSpPr/>
              <p:nvPr/>
            </p:nvSpPr>
            <p:spPr>
              <a:xfrm>
                <a:off x="407871" y="1618457"/>
                <a:ext cx="3708782" cy="1200329"/>
              </a:xfrm>
              <a:prstGeom prst="rect">
                <a:avLst/>
              </a:prstGeom>
            </p:spPr>
            <p:txBody>
              <a:bodyPr wrap="square">
                <a:spAutoFit/>
              </a:bodyPr>
              <a:lstStyle/>
              <a:p>
                <a14:m>
                  <m:oMath xmlns:m="http://schemas.openxmlformats.org/officeDocument/2006/math">
                    <m:r>
                      <m:rPr>
                        <m:nor/>
                      </m:rPr>
                      <a:rPr lang="en-US" i="1" dirty="0" smtClean="0">
                        <a:solidFill>
                          <a:srgbClr val="1700FF"/>
                        </a:solidFill>
                        <a:latin typeface="Cambria" panose="02040503050406030204" pitchFamily="18" charset="0"/>
                      </a:rPr>
                      <m:t>p</m:t>
                    </m:r>
                    <m:r>
                      <a:rPr lang="en-US" i="1" dirty="0">
                        <a:solidFill>
                          <a:srgbClr val="1700FF"/>
                        </a:solidFill>
                        <a:latin typeface="Cambria" panose="02040503050406030204" pitchFamily="18" charset="0"/>
                      </a:rPr>
                      <m:t> </m:t>
                    </m:r>
                    <m:r>
                      <a:rPr lang="en-US" b="0" i="0" dirty="0" smtClean="0">
                        <a:solidFill>
                          <a:srgbClr val="1700FF"/>
                        </a:solidFill>
                        <a:latin typeface="Cambria Math" panose="02040503050406030204" pitchFamily="18" charset="0"/>
                      </a:rPr>
                      <m:t> </m:t>
                    </m:r>
                  </m:oMath>
                </a14:m>
                <a:r>
                  <a:rPr lang="en-US" dirty="0">
                    <a:solidFill>
                      <a:srgbClr val="1700FF"/>
                    </a:solidFill>
                    <a:latin typeface="Consolas" panose="020B0609020204030204" pitchFamily="49" charset="0"/>
                    <a:cs typeface="Consolas" panose="020B0609020204030204" pitchFamily="49" charset="0"/>
                  </a:rPr>
                  <a:t>= 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mc:Choice>
        <mc:Fallback>
          <p:sp>
            <p:nvSpPr>
              <p:cNvPr id="12" name="Rectangle 11">
                <a:extLst>
                  <a:ext uri="{FF2B5EF4-FFF2-40B4-BE49-F238E27FC236}">
                    <a16:creationId xmlns:a16="http://schemas.microsoft.com/office/drawing/2014/main" id="{3DCA798D-113B-A2D0-CE5D-041AFE3DB7E9}"/>
                  </a:ext>
                </a:extLst>
              </p:cNvPr>
              <p:cNvSpPr>
                <a:spLocks noRot="1" noChangeAspect="1" noMove="1" noResize="1" noEditPoints="1" noAdjustHandles="1" noChangeArrowheads="1" noChangeShapeType="1" noTextEdit="1"/>
              </p:cNvSpPr>
              <p:nvPr/>
            </p:nvSpPr>
            <p:spPr>
              <a:xfrm>
                <a:off x="407871" y="1618457"/>
                <a:ext cx="3708782" cy="1200329"/>
              </a:xfrm>
              <a:prstGeom prst="rect">
                <a:avLst/>
              </a:prstGeom>
              <a:blipFill>
                <a:blip r:embed="rId3"/>
                <a:stretch>
                  <a:fillRect l="-1712" t="-2105" r="-3767"/>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9FF33BA-694B-59C5-94BA-3DAB463ABA7C}"/>
              </a:ext>
            </a:extLst>
          </p:cNvPr>
          <p:cNvSpPr/>
          <p:nvPr/>
        </p:nvSpPr>
        <p:spPr>
          <a:xfrm>
            <a:off x="8017496" y="3079905"/>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4" name="Straight Arrow Connector 13">
            <a:extLst>
              <a:ext uri="{FF2B5EF4-FFF2-40B4-BE49-F238E27FC236}">
                <a16:creationId xmlns:a16="http://schemas.microsoft.com/office/drawing/2014/main" id="{CD9BA5E8-F044-44BC-20F3-A5A7ED539D55}"/>
              </a:ext>
            </a:extLst>
          </p:cNvPr>
          <p:cNvCxnSpPr>
            <a:cxnSpLocks/>
          </p:cNvCxnSpPr>
          <p:nvPr/>
        </p:nvCxnSpPr>
        <p:spPr>
          <a:xfrm>
            <a:off x="4249554" y="3293757"/>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411F9C64-5896-E160-ED9B-9FDC5184B186}"/>
              </a:ext>
            </a:extLst>
          </p:cNvPr>
          <p:cNvCxnSpPr>
            <a:cxnSpLocks/>
          </p:cNvCxnSpPr>
          <p:nvPr/>
        </p:nvCxnSpPr>
        <p:spPr>
          <a:xfrm>
            <a:off x="7162467" y="3293757"/>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7" name="Graphic 16" descr="Badge Follow with solid fill">
            <a:extLst>
              <a:ext uri="{FF2B5EF4-FFF2-40B4-BE49-F238E27FC236}">
                <a16:creationId xmlns:a16="http://schemas.microsoft.com/office/drawing/2014/main" id="{38A5D297-9D5B-07E1-23E1-684BB57B04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9034" y="2537597"/>
            <a:ext cx="457200" cy="457200"/>
          </a:xfrm>
          <a:prstGeom prst="rect">
            <a:avLst/>
          </a:prstGeom>
        </p:spPr>
      </p:pic>
      <p:sp>
        <p:nvSpPr>
          <p:cNvPr id="18" name="Rectangle 17">
            <a:extLst>
              <a:ext uri="{FF2B5EF4-FFF2-40B4-BE49-F238E27FC236}">
                <a16:creationId xmlns:a16="http://schemas.microsoft.com/office/drawing/2014/main" id="{566A58C0-8D89-9E98-4D61-5FC2490CC31F}"/>
              </a:ext>
            </a:extLst>
          </p:cNvPr>
          <p:cNvSpPr/>
          <p:nvPr/>
        </p:nvSpPr>
        <p:spPr>
          <a:xfrm>
            <a:off x="407872" y="2997292"/>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E2122A8-4486-3AB2-46BE-E7C8B0DB1320}"/>
                  </a:ext>
                </a:extLst>
              </p:cNvPr>
              <p:cNvSpPr txBox="1"/>
              <p:nvPr/>
            </p:nvSpPr>
            <p:spPr>
              <a:xfrm>
                <a:off x="4237523" y="4272898"/>
                <a:ext cx="6816290" cy="53040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3200" b="0" i="0" smtClean="0">
                          <a:latin typeface="Cambria Math" panose="02040503050406030204" pitchFamily="18" charset="0"/>
                        </a:rPr>
                        <m:t>maximiz</m:t>
                      </m:r>
                      <m:sSub>
                        <m:sSubPr>
                          <m:ctrlPr>
                            <a:rPr lang="en-US" sz="3200" i="0" smtClean="0">
                              <a:latin typeface="Cambria Math" panose="02040503050406030204" pitchFamily="18" charset="0"/>
                            </a:rPr>
                          </m:ctrlPr>
                        </m:sSubPr>
                        <m:e>
                          <m:r>
                            <m:rPr>
                              <m:sty m:val="p"/>
                            </m:rPr>
                            <a:rPr lang="en-US" sz="3200" b="0" i="0" smtClean="0">
                              <a:latin typeface="Cambria Math" panose="02040503050406030204" pitchFamily="18" charset="0"/>
                            </a:rPr>
                            <m:t>e</m:t>
                          </m:r>
                        </m:e>
                        <m:sub>
                          <m:r>
                            <a:rPr lang="en-US" sz="3200" b="0" i="1" smtClean="0">
                              <a:solidFill>
                                <a:srgbClr val="1700FF"/>
                              </a:solidFill>
                              <a:latin typeface="Cambria Math" panose="02040503050406030204" pitchFamily="18" charset="0"/>
                            </a:rPr>
                            <m:t>𝑝</m:t>
                          </m:r>
                        </m:sub>
                      </m:sSub>
                      <m:d>
                        <m:dPr>
                          <m:begChr m:val="["/>
                          <m:endChr m:val="]"/>
                          <m:ctrlPr>
                            <a:rPr lang="en-US" sz="3200" b="0" i="1" smtClean="0">
                              <a:latin typeface="Cambria Math" panose="02040503050406030204" pitchFamily="18" charset="0"/>
                            </a:rPr>
                          </m:ctrlPr>
                        </m:dPr>
                        <m:e>
                          <m:r>
                            <m:rPr>
                              <m:nor/>
                            </m:rPr>
                            <a:rPr lang="en-US" sz="3200" i="1" dirty="0">
                              <a:solidFill>
                                <a:srgbClr val="272E3A"/>
                              </a:solidFill>
                              <a:latin typeface="Cambria" panose="02040503050406030204" pitchFamily="18" charset="0"/>
                            </a:rPr>
                            <m:t>Readability</m:t>
                          </m:r>
                          <m:r>
                            <m:rPr>
                              <m:nor/>
                            </m:rPr>
                            <a:rPr lang="en-US" sz="3200" i="1" dirty="0">
                              <a:solidFill>
                                <a:srgbClr val="272E3A"/>
                              </a:solidFill>
                              <a:latin typeface="Cambria" panose="02040503050406030204" pitchFamily="18" charset="0"/>
                            </a:rPr>
                            <m:t>(</m:t>
                          </m:r>
                          <m:r>
                            <m:rPr>
                              <m:nor/>
                            </m:rPr>
                            <a:rPr lang="en-US" sz="3200" i="1" dirty="0">
                              <a:solidFill>
                                <a:srgbClr val="1700FF"/>
                              </a:solidFill>
                              <a:latin typeface="Cambria" panose="02040503050406030204" pitchFamily="18" charset="0"/>
                            </a:rPr>
                            <m:t>p</m:t>
                          </m:r>
                          <m:r>
                            <m:rPr>
                              <m:nor/>
                            </m:rPr>
                            <a:rPr lang="en-US" sz="3200" i="1" dirty="0">
                              <a:solidFill>
                                <a:srgbClr val="272E3A"/>
                              </a:solidFill>
                              <a:latin typeface="Cambria" panose="02040503050406030204" pitchFamily="18" charset="0"/>
                            </a:rPr>
                            <m:t>)</m:t>
                          </m:r>
                          <m:r>
                            <m:rPr>
                              <m:nor/>
                            </m:rPr>
                            <a:rPr lang="en-US" sz="3200" b="0" i="0" dirty="0" smtClean="0">
                              <a:solidFill>
                                <a:srgbClr val="272E3A"/>
                              </a:solidFill>
                              <a:latin typeface="Cambria" panose="02040503050406030204" pitchFamily="18" charset="0"/>
                            </a:rPr>
                            <m:t> </m:t>
                          </m:r>
                          <m:r>
                            <m:rPr>
                              <m:nor/>
                            </m:rPr>
                            <a:rPr lang="en-US" sz="3200" dirty="0">
                              <a:latin typeface="Cambria" panose="02040503050406030204" pitchFamily="18" charset="0"/>
                              <a:ea typeface="Cambria Math" panose="02040503050406030204" pitchFamily="18" charset="0"/>
                            </a:rPr>
                            <m:t>×</m:t>
                          </m:r>
                          <m:r>
                            <m:rPr>
                              <m:nor/>
                            </m:rPr>
                            <a:rPr lang="en-US" sz="3200" b="0" i="1" dirty="0" smtClean="0">
                              <a:latin typeface="Cambria" panose="02040503050406030204" pitchFamily="18" charset="0"/>
                              <a:ea typeface="Cambria Math" panose="02040503050406030204" pitchFamily="18" charset="0"/>
                            </a:rPr>
                            <m:t> </m:t>
                          </m:r>
                          <m:r>
                            <m:rPr>
                              <m:nor/>
                            </m:rPr>
                            <a:rPr lang="en-US" sz="3200" b="0" i="1" dirty="0" smtClean="0">
                              <a:solidFill>
                                <a:srgbClr val="272E3A"/>
                              </a:solidFill>
                              <a:latin typeface="Cambria" panose="02040503050406030204" pitchFamily="18" charset="0"/>
                            </a:rPr>
                            <m:t>U</m:t>
                          </m:r>
                          <m:r>
                            <m:rPr>
                              <m:nor/>
                            </m:rPr>
                            <a:rPr lang="en-US" sz="3200" i="1" dirty="0">
                              <a:solidFill>
                                <a:srgbClr val="272E3A"/>
                              </a:solidFill>
                              <a:latin typeface="Cambria" panose="02040503050406030204" pitchFamily="18" charset="0"/>
                            </a:rPr>
                            <m:t>tility</m:t>
                          </m:r>
                          <m:r>
                            <m:rPr>
                              <m:nor/>
                            </m:rPr>
                            <a:rPr lang="en-US" sz="3200" i="1" dirty="0">
                              <a:solidFill>
                                <a:srgbClr val="272E3A"/>
                              </a:solidFill>
                              <a:latin typeface="Cambria" panose="02040503050406030204" pitchFamily="18" charset="0"/>
                            </a:rPr>
                            <m:t>(</m:t>
                          </m:r>
                          <m:r>
                            <m:rPr>
                              <m:nor/>
                            </m:rPr>
                            <a:rPr lang="en-US" sz="3200" i="1" dirty="0">
                              <a:solidFill>
                                <a:srgbClr val="1700FF"/>
                              </a:solidFill>
                              <a:latin typeface="Cambria" panose="02040503050406030204" pitchFamily="18" charset="0"/>
                            </a:rPr>
                            <m:t>p</m:t>
                          </m:r>
                          <m:r>
                            <m:rPr>
                              <m:nor/>
                            </m:rPr>
                            <a:rPr lang="en-US" sz="3200" i="1" dirty="0">
                              <a:solidFill>
                                <a:srgbClr val="272E3A"/>
                              </a:solidFill>
                              <a:latin typeface="Cambria" panose="02040503050406030204" pitchFamily="18" charset="0"/>
                            </a:rPr>
                            <m:t>)</m:t>
                          </m:r>
                        </m:e>
                      </m:d>
                    </m:oMath>
                  </m:oMathPara>
                </a14:m>
                <a:endParaRPr lang="en-US" sz="3200" dirty="0">
                  <a:solidFill>
                    <a:srgbClr val="00B050"/>
                  </a:solidFill>
                  <a:latin typeface="Cambria" panose="02040503050406030204" pitchFamily="18" charset="0"/>
                </a:endParaRPr>
              </a:p>
            </p:txBody>
          </p:sp>
        </mc:Choice>
        <mc:Fallback>
          <p:sp>
            <p:nvSpPr>
              <p:cNvPr id="8" name="TextBox 7">
                <a:extLst>
                  <a:ext uri="{FF2B5EF4-FFF2-40B4-BE49-F238E27FC236}">
                    <a16:creationId xmlns:a16="http://schemas.microsoft.com/office/drawing/2014/main" id="{FE2122A8-4486-3AB2-46BE-E7C8B0DB1320}"/>
                  </a:ext>
                </a:extLst>
              </p:cNvPr>
              <p:cNvSpPr txBox="1">
                <a:spLocks noRot="1" noChangeAspect="1" noMove="1" noResize="1" noEditPoints="1" noAdjustHandles="1" noChangeArrowheads="1" noChangeShapeType="1" noTextEdit="1"/>
              </p:cNvSpPr>
              <p:nvPr/>
            </p:nvSpPr>
            <p:spPr>
              <a:xfrm>
                <a:off x="4237523" y="4272898"/>
                <a:ext cx="6816290" cy="530402"/>
              </a:xfrm>
              <a:prstGeom prst="rect">
                <a:avLst/>
              </a:prstGeom>
              <a:blipFill>
                <a:blip r:embed="rId6"/>
                <a:stretch>
                  <a:fillRect l="-929" t="-18605" b="-279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ounded Rectangular Callout 20">
                <a:extLst>
                  <a:ext uri="{FF2B5EF4-FFF2-40B4-BE49-F238E27FC236}">
                    <a16:creationId xmlns:a16="http://schemas.microsoft.com/office/drawing/2014/main" id="{C2D39529-0179-E8AD-B872-1BCE0F4701D4}"/>
                  </a:ext>
                </a:extLst>
              </p:cNvPr>
              <p:cNvSpPr/>
              <p:nvPr/>
            </p:nvSpPr>
            <p:spPr>
              <a:xfrm>
                <a:off x="1112877" y="5236488"/>
                <a:ext cx="9751646" cy="919401"/>
              </a:xfrm>
              <a:prstGeom prst="wedgeRoundRectCallout">
                <a:avLst>
                  <a:gd name="adj1" fmla="val 18577"/>
                  <a:gd name="adj2" fmla="val -86357"/>
                  <a:gd name="adj3" fmla="val 16667"/>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There are ∞ many </a:t>
                </a:r>
                <a14:m>
                  <m:oMath xmlns:m="http://schemas.openxmlformats.org/officeDocument/2006/math">
                    <m:r>
                      <a:rPr lang="en-US" sz="2400" i="1">
                        <a:solidFill>
                          <a:srgbClr val="1700FF"/>
                        </a:solidFill>
                        <a:latin typeface="Cambria Math" panose="02040503050406030204" pitchFamily="18" charset="0"/>
                      </a:rPr>
                      <m:t>𝑝</m:t>
                    </m:r>
                  </m:oMath>
                </a14:m>
                <a:r>
                  <a:rPr lang="en-US" sz="2400" dirty="0"/>
                  <a:t>’s that maximize both “utility” and ”readability”, </a:t>
                </a:r>
                <a:br>
                  <a:rPr lang="en-US" sz="2400" dirty="0"/>
                </a:br>
                <a:r>
                  <a:rPr lang="en-US" sz="2400" dirty="0"/>
                  <a:t>though </a:t>
                </a:r>
                <a14:m>
                  <m:oMath xmlns:m="http://schemas.openxmlformats.org/officeDocument/2006/math">
                    <m:r>
                      <a:rPr lang="en-US" sz="2400" i="1">
                        <a:solidFill>
                          <a:srgbClr val="1700FF"/>
                        </a:solidFill>
                        <a:latin typeface="Cambria Math" panose="02040503050406030204" pitchFamily="18" charset="0"/>
                      </a:rPr>
                      <m:t>𝑝</m:t>
                    </m:r>
                  </m:oMath>
                </a14:m>
                <a:r>
                  <a:rPr lang="en-US" sz="2400" dirty="0"/>
                  <a:t>’s interpretation is not faithful to its effect — degenerate problem.</a:t>
                </a:r>
              </a:p>
            </p:txBody>
          </p:sp>
        </mc:Choice>
        <mc:Fallback>
          <p:sp>
            <p:nvSpPr>
              <p:cNvPr id="21" name="Rounded Rectangular Callout 20">
                <a:extLst>
                  <a:ext uri="{FF2B5EF4-FFF2-40B4-BE49-F238E27FC236}">
                    <a16:creationId xmlns:a16="http://schemas.microsoft.com/office/drawing/2014/main" id="{C2D39529-0179-E8AD-B872-1BCE0F4701D4}"/>
                  </a:ext>
                </a:extLst>
              </p:cNvPr>
              <p:cNvSpPr>
                <a:spLocks noRot="1" noChangeAspect="1" noMove="1" noResize="1" noEditPoints="1" noAdjustHandles="1" noChangeArrowheads="1" noChangeShapeType="1" noTextEdit="1"/>
              </p:cNvSpPr>
              <p:nvPr/>
            </p:nvSpPr>
            <p:spPr>
              <a:xfrm>
                <a:off x="1112877" y="5236488"/>
                <a:ext cx="9751646" cy="919401"/>
              </a:xfrm>
              <a:prstGeom prst="wedgeRoundRectCallout">
                <a:avLst>
                  <a:gd name="adj1" fmla="val 18577"/>
                  <a:gd name="adj2" fmla="val -86357"/>
                  <a:gd name="adj3" fmla="val 16667"/>
                </a:avLst>
              </a:prstGeom>
              <a:blipFill>
                <a:blip r:embed="rId7"/>
                <a:stretch>
                  <a:fillRect b="-594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2DCC9988-A10D-B36F-4753-A00043E6DFB3}"/>
              </a:ext>
            </a:extLst>
          </p:cNvPr>
          <p:cNvSpPr/>
          <p:nvPr/>
        </p:nvSpPr>
        <p:spPr>
          <a:xfrm>
            <a:off x="407871" y="4225575"/>
            <a:ext cx="4640180" cy="646331"/>
          </a:xfrm>
          <a:prstGeom prst="rect">
            <a:avLst/>
          </a:prstGeom>
        </p:spPr>
        <p:txBody>
          <a:bodyPr wrap="square">
            <a:spAutoFit/>
          </a:bodyPr>
          <a:lstStyle/>
          <a:p>
            <a:r>
              <a:rPr lang="en-US" dirty="0"/>
              <a:t>An optimization in search of </a:t>
            </a:r>
            <a:br>
              <a:rPr lang="en-US" dirty="0"/>
            </a:br>
            <a:r>
              <a:rPr lang="en-US" b="1" dirty="0"/>
              <a:t>discrete </a:t>
            </a:r>
            <a:r>
              <a:rPr lang="en-US" dirty="0"/>
              <a:t>(human-readable) prompts: </a:t>
            </a:r>
          </a:p>
        </p:txBody>
      </p:sp>
    </p:spTree>
    <p:extLst>
      <p:ext uri="{BB962C8B-B14F-4D97-AF65-F5344CB8AC3E}">
        <p14:creationId xmlns:p14="http://schemas.microsoft.com/office/powerpoint/2010/main" val="29497756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animBg="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hart, scatter chart&#10;&#10;Description automatically generated">
            <a:extLst>
              <a:ext uri="{FF2B5EF4-FFF2-40B4-BE49-F238E27FC236}">
                <a16:creationId xmlns:a16="http://schemas.microsoft.com/office/drawing/2014/main" id="{2FED5174-C2B2-FBD5-EF75-853BA706775E}"/>
              </a:ext>
            </a:extLst>
          </p:cNvPr>
          <p:cNvPicPr>
            <a:picLocks noChangeAspect="1"/>
          </p:cNvPicPr>
          <p:nvPr/>
        </p:nvPicPr>
        <p:blipFill rotWithShape="1">
          <a:blip r:embed="rId3"/>
          <a:srcRect t="9869"/>
          <a:stretch/>
        </p:blipFill>
        <p:spPr>
          <a:xfrm>
            <a:off x="1814072" y="2053891"/>
            <a:ext cx="8088697" cy="4346910"/>
          </a:xfrm>
          <a:prstGeom prst="rect">
            <a:avLst/>
          </a:prstGeom>
        </p:spPr>
      </p:pic>
      <p:sp>
        <p:nvSpPr>
          <p:cNvPr id="21" name="Rounded Rectangle 20">
            <a:extLst>
              <a:ext uri="{FF2B5EF4-FFF2-40B4-BE49-F238E27FC236}">
                <a16:creationId xmlns:a16="http://schemas.microsoft.com/office/drawing/2014/main" id="{01C21350-70FE-408E-5B83-E7A4D26B1775}"/>
              </a:ext>
            </a:extLst>
          </p:cNvPr>
          <p:cNvSpPr/>
          <p:nvPr/>
        </p:nvSpPr>
        <p:spPr>
          <a:xfrm>
            <a:off x="4997266" y="91080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4" name="Rounded Rectangle 3">
            <a:extLst>
              <a:ext uri="{FF2B5EF4-FFF2-40B4-BE49-F238E27FC236}">
                <a16:creationId xmlns:a16="http://schemas.microsoft.com/office/drawing/2014/main" id="{FFF72E29-D19E-D046-A50A-6895ECD91B7A}"/>
              </a:ext>
            </a:extLst>
          </p:cNvPr>
          <p:cNvSpPr/>
          <p:nvPr/>
        </p:nvSpPr>
        <p:spPr>
          <a:xfrm>
            <a:off x="2710274" y="553454"/>
            <a:ext cx="6771451" cy="1828800"/>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pre-trained</a:t>
            </a:r>
          </a:p>
          <a:p>
            <a:pPr algn="ctr"/>
            <a:r>
              <a:rPr lang="en-US" sz="4800" dirty="0"/>
              <a:t>language models (LM)</a:t>
            </a:r>
          </a:p>
        </p:txBody>
      </p:sp>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2</a:t>
            </a:fld>
            <a:endParaRPr lang="en-US" dirty="0"/>
          </a:p>
        </p:txBody>
      </p:sp>
      <p:sp>
        <p:nvSpPr>
          <p:cNvPr id="5" name="TextBox 4">
            <a:extLst>
              <a:ext uri="{FF2B5EF4-FFF2-40B4-BE49-F238E27FC236}">
                <a16:creationId xmlns:a16="http://schemas.microsoft.com/office/drawing/2014/main" id="{D641CB59-EBDA-A14C-A4F4-754AC204FE23}"/>
              </a:ext>
            </a:extLst>
          </p:cNvPr>
          <p:cNvSpPr txBox="1"/>
          <p:nvPr/>
        </p:nvSpPr>
        <p:spPr>
          <a:xfrm>
            <a:off x="3365219" y="6402053"/>
            <a:ext cx="5461560" cy="369332"/>
          </a:xfrm>
          <a:prstGeom prst="rect">
            <a:avLst/>
          </a:prstGeom>
          <a:noFill/>
        </p:spPr>
        <p:txBody>
          <a:bodyPr wrap="none" rtlCol="0">
            <a:spAutoFit/>
          </a:bodyPr>
          <a:lstStyle/>
          <a:p>
            <a:r>
              <a:rPr lang="en-US" dirty="0"/>
              <a:t>[Peters et al. ’18 , Radford et al. ’19, Brown et al. ’20, …. ]</a:t>
            </a:r>
          </a:p>
        </p:txBody>
      </p:sp>
    </p:spTree>
    <p:extLst>
      <p:ext uri="{BB962C8B-B14F-4D97-AF65-F5344CB8AC3E}">
        <p14:creationId xmlns:p14="http://schemas.microsoft.com/office/powerpoint/2010/main" val="23947845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Summary</a:t>
            </a:r>
          </a:p>
        </p:txBody>
      </p:sp>
      <p:sp>
        <p:nvSpPr>
          <p:cNvPr id="3" name="Content Placeholder 2">
            <a:extLst>
              <a:ext uri="{FF2B5EF4-FFF2-40B4-BE49-F238E27FC236}">
                <a16:creationId xmlns:a16="http://schemas.microsoft.com/office/drawing/2014/main" id="{D63BB716-C745-C048-B94A-73930B836DA5}"/>
              </a:ext>
            </a:extLst>
          </p:cNvPr>
          <p:cNvSpPr>
            <a:spLocks noGrp="1"/>
          </p:cNvSpPr>
          <p:nvPr>
            <p:ph idx="1"/>
          </p:nvPr>
        </p:nvSpPr>
        <p:spPr/>
        <p:txBody>
          <a:bodyPr/>
          <a:lstStyle/>
          <a:p>
            <a:r>
              <a:rPr lang="en-US" dirty="0"/>
              <a:t>Waywardness Hypothesis — a surprising difficulty in interpreting continuous prompts. </a:t>
            </a:r>
            <a:br>
              <a:rPr lang="en-US" dirty="0"/>
            </a:br>
            <a:endParaRPr lang="en-US" dirty="0"/>
          </a:p>
          <a:p>
            <a:r>
              <a:rPr lang="en-US" dirty="0"/>
              <a:t>We provided empirical evidence and intuitions for this hypothesis. </a:t>
            </a:r>
          </a:p>
          <a:p>
            <a:endParaRPr lang="en-US" dirty="0"/>
          </a:p>
          <a:p>
            <a:r>
              <a:rPr lang="en-US" dirty="0"/>
              <a:t>Concluded with implications of this hypothesis.</a:t>
            </a:r>
          </a:p>
          <a:p>
            <a:endParaRPr lang="en-US" dirty="0"/>
          </a:p>
          <a:p>
            <a:r>
              <a:rPr lang="en-US" dirty="0"/>
              <a:t>We need algorithmic or architectural innovations for automatic discovery of human-readable prompts.</a:t>
            </a:r>
          </a:p>
        </p:txBody>
      </p:sp>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20</a:t>
            </a:fld>
            <a:endParaRPr lang="en-US" dirty="0"/>
          </a:p>
        </p:txBody>
      </p:sp>
    </p:spTree>
    <p:extLst>
      <p:ext uri="{BB962C8B-B14F-4D97-AF65-F5344CB8AC3E}">
        <p14:creationId xmlns:p14="http://schemas.microsoft.com/office/powerpoint/2010/main" val="32522223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2D45-1EA1-CD43-90CD-CA49E0542684}"/>
              </a:ext>
            </a:extLst>
          </p:cNvPr>
          <p:cNvSpPr>
            <a:spLocks noGrp="1"/>
          </p:cNvSpPr>
          <p:nvPr>
            <p:ph type="title"/>
          </p:nvPr>
        </p:nvSpPr>
        <p:spPr>
          <a:xfrm>
            <a:off x="806670" y="290984"/>
            <a:ext cx="10515600" cy="960438"/>
          </a:xfrm>
        </p:spPr>
        <p:txBody>
          <a:bodyPr/>
          <a:lstStyle/>
          <a:p>
            <a:r>
              <a:rPr lang="en-US" dirty="0"/>
              <a:t>Experiment: effect of prompt length</a:t>
            </a:r>
          </a:p>
        </p:txBody>
      </p:sp>
      <p:pic>
        <p:nvPicPr>
          <p:cNvPr id="6" name="Content Placeholder 5" descr="Chart, line chart&#10;&#10;Description automatically generated">
            <a:extLst>
              <a:ext uri="{FF2B5EF4-FFF2-40B4-BE49-F238E27FC236}">
                <a16:creationId xmlns:a16="http://schemas.microsoft.com/office/drawing/2014/main" id="{D07F98E8-E43D-A241-A4FD-EDE39BDFAF85}"/>
              </a:ext>
            </a:extLst>
          </p:cNvPr>
          <p:cNvPicPr>
            <a:picLocks noGrp="1" noChangeAspect="1"/>
          </p:cNvPicPr>
          <p:nvPr>
            <p:ph idx="1"/>
          </p:nvPr>
        </p:nvPicPr>
        <p:blipFill rotWithShape="1">
          <a:blip r:embed="rId2"/>
          <a:srcRect t="4255" b="3465"/>
          <a:stretch/>
        </p:blipFill>
        <p:spPr>
          <a:xfrm>
            <a:off x="6182733" y="1409500"/>
            <a:ext cx="4680339" cy="5312610"/>
          </a:xfrm>
        </p:spPr>
      </p:pic>
      <p:sp>
        <p:nvSpPr>
          <p:cNvPr id="4" name="Slide Number Placeholder 3">
            <a:extLst>
              <a:ext uri="{FF2B5EF4-FFF2-40B4-BE49-F238E27FC236}">
                <a16:creationId xmlns:a16="http://schemas.microsoft.com/office/drawing/2014/main" id="{9DC37807-1439-1941-BF88-F3B4F90DDEA5}"/>
              </a:ext>
            </a:extLst>
          </p:cNvPr>
          <p:cNvSpPr>
            <a:spLocks noGrp="1"/>
          </p:cNvSpPr>
          <p:nvPr>
            <p:ph type="sldNum" sz="quarter" idx="10"/>
          </p:nvPr>
        </p:nvSpPr>
        <p:spPr/>
        <p:txBody>
          <a:bodyPr/>
          <a:lstStyle/>
          <a:p>
            <a:pPr>
              <a:defRPr/>
            </a:pPr>
            <a:fld id="{0121240C-47AF-2F4D-83B3-CC3EDF50F794}" type="slidenum">
              <a:rPr lang="en-US" smtClean="0"/>
              <a:pPr>
                <a:defRPr/>
              </a:pPr>
              <a:t>21</a:t>
            </a:fld>
            <a:endParaRPr lang="en-US" dirty="0"/>
          </a:p>
        </p:txBody>
      </p:sp>
      <p:sp>
        <p:nvSpPr>
          <p:cNvPr id="7" name="Rectangle 6">
            <a:extLst>
              <a:ext uri="{FF2B5EF4-FFF2-40B4-BE49-F238E27FC236}">
                <a16:creationId xmlns:a16="http://schemas.microsoft.com/office/drawing/2014/main" id="{1C508FE0-95DD-814A-8792-9DE1A254E29B}"/>
              </a:ext>
            </a:extLst>
          </p:cNvPr>
          <p:cNvSpPr/>
          <p:nvPr/>
        </p:nvSpPr>
        <p:spPr>
          <a:xfrm>
            <a:off x="670561" y="2388728"/>
            <a:ext cx="4822100" cy="2062103"/>
          </a:xfrm>
          <a:prstGeom prst="rect">
            <a:avLst/>
          </a:prstGeom>
        </p:spPr>
        <p:txBody>
          <a:bodyPr wrap="square">
            <a:spAutoFit/>
          </a:bodyPr>
          <a:lstStyle/>
          <a:p>
            <a:r>
              <a:rPr lang="en-US" sz="3200" dirty="0"/>
              <a:t>The relative accuracy drop is marginal when the prompt length is not too small (e.g. 7 or larger).</a:t>
            </a:r>
          </a:p>
        </p:txBody>
      </p:sp>
    </p:spTree>
    <p:extLst>
      <p:ext uri="{BB962C8B-B14F-4D97-AF65-F5344CB8AC3E}">
        <p14:creationId xmlns:p14="http://schemas.microsoft.com/office/powerpoint/2010/main" val="5495798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3</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2827284"/>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cxnSp>
        <p:nvCxnSpPr>
          <p:cNvPr id="7" name="Straight Arrow Connector 6">
            <a:extLst>
              <a:ext uri="{FF2B5EF4-FFF2-40B4-BE49-F238E27FC236}">
                <a16:creationId xmlns:a16="http://schemas.microsoft.com/office/drawing/2014/main" id="{2BF14127-8AED-624A-A42A-ABADA6094885}"/>
              </a:ext>
            </a:extLst>
          </p:cNvPr>
          <p:cNvCxnSpPr>
            <a:cxnSpLocks/>
            <a:endCxn id="4" idx="1"/>
          </p:cNvCxnSpPr>
          <p:nvPr/>
        </p:nvCxnSpPr>
        <p:spPr>
          <a:xfrm>
            <a:off x="4297680" y="3384332"/>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05C3B16C-FDD5-6C4D-8CE7-95E74D9630B2}"/>
              </a:ext>
            </a:extLst>
          </p:cNvPr>
          <p:cNvCxnSpPr>
            <a:cxnSpLocks/>
          </p:cNvCxnSpPr>
          <p:nvPr/>
        </p:nvCxnSpPr>
        <p:spPr>
          <a:xfrm>
            <a:off x="7210593" y="3384332"/>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4" name="Right Brace 13">
            <a:extLst>
              <a:ext uri="{FF2B5EF4-FFF2-40B4-BE49-F238E27FC236}">
                <a16:creationId xmlns:a16="http://schemas.microsoft.com/office/drawing/2014/main" id="{F133CD10-1B40-5430-71DE-595D7E9E787A}"/>
              </a:ext>
            </a:extLst>
          </p:cNvPr>
          <p:cNvSpPr/>
          <p:nvPr/>
        </p:nvSpPr>
        <p:spPr>
          <a:xfrm rot="16200000" flipH="1">
            <a:off x="2170576" y="2610804"/>
            <a:ext cx="265003" cy="2915904"/>
          </a:xfrm>
          <a:prstGeom prst="rightBrace">
            <a:avLst>
              <a:gd name="adj1" fmla="val 160511"/>
              <a:gd name="adj2" fmla="val 50000"/>
            </a:avLst>
          </a:prstGeom>
          <a:ln w="28575">
            <a:solidFill>
              <a:srgbClr val="AFB7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71B09320-4F18-5FF6-D105-A488E3CE4F46}"/>
              </a:ext>
            </a:extLst>
          </p:cNvPr>
          <p:cNvSpPr/>
          <p:nvPr/>
        </p:nvSpPr>
        <p:spPr>
          <a:xfrm>
            <a:off x="1355543" y="4297283"/>
            <a:ext cx="1895071" cy="369332"/>
          </a:xfrm>
          <a:prstGeom prst="rect">
            <a:avLst/>
          </a:prstGeom>
        </p:spPr>
        <p:txBody>
          <a:bodyPr wrap="none">
            <a:spAutoFit/>
          </a:bodyPr>
          <a:lstStyle/>
          <a:p>
            <a:r>
              <a:rPr lang="en-US" dirty="0">
                <a:solidFill>
                  <a:srgbClr val="272E3A"/>
                </a:solidFill>
              </a:rPr>
              <a:t>Language prompt</a:t>
            </a:r>
          </a:p>
        </p:txBody>
      </p:sp>
      <p:sp>
        <p:nvSpPr>
          <p:cNvPr id="9" name="TextBox 8">
            <a:extLst>
              <a:ext uri="{FF2B5EF4-FFF2-40B4-BE49-F238E27FC236}">
                <a16:creationId xmlns:a16="http://schemas.microsoft.com/office/drawing/2014/main" id="{DB185FD8-0A16-4874-9AD0-1496A592F417}"/>
              </a:ext>
            </a:extLst>
          </p:cNvPr>
          <p:cNvSpPr txBox="1"/>
          <p:nvPr/>
        </p:nvSpPr>
        <p:spPr>
          <a:xfrm>
            <a:off x="3365219" y="6402053"/>
            <a:ext cx="5461560" cy="369332"/>
          </a:xfrm>
          <a:prstGeom prst="rect">
            <a:avLst/>
          </a:prstGeom>
          <a:noFill/>
        </p:spPr>
        <p:txBody>
          <a:bodyPr wrap="none" rtlCol="0">
            <a:spAutoFit/>
          </a:bodyPr>
          <a:lstStyle/>
          <a:p>
            <a:r>
              <a:rPr lang="en-US" dirty="0"/>
              <a:t>[Peters et al. ’18 , Radford et al. ’19, Brown et al. ’20, …. ]</a:t>
            </a:r>
          </a:p>
        </p:txBody>
      </p:sp>
    </p:spTree>
    <p:extLst>
      <p:ext uri="{BB962C8B-B14F-4D97-AF65-F5344CB8AC3E}">
        <p14:creationId xmlns:p14="http://schemas.microsoft.com/office/powerpoint/2010/main" val="37010319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4</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2827284"/>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 name="Rectangle 2">
            <a:extLst>
              <a:ext uri="{FF2B5EF4-FFF2-40B4-BE49-F238E27FC236}">
                <a16:creationId xmlns:a16="http://schemas.microsoft.com/office/drawing/2014/main" id="{33BBD9E0-2722-184F-98AD-9DB6FE24A9C2}"/>
              </a:ext>
            </a:extLst>
          </p:cNvPr>
          <p:cNvSpPr/>
          <p:nvPr/>
        </p:nvSpPr>
        <p:spPr>
          <a:xfrm>
            <a:off x="554183" y="3022059"/>
            <a:ext cx="3610596" cy="646331"/>
          </a:xfrm>
          <a:prstGeom prst="rect">
            <a:avLst/>
          </a:prstGeom>
        </p:spPr>
        <p:txBody>
          <a:bodyPr wrap="square">
            <a:spAutoFit/>
          </a:bodyPr>
          <a:lstStyle/>
          <a:p>
            <a:pPr algn="ctr"/>
            <a:r>
              <a:rPr lang="en-US" dirty="0">
                <a:solidFill>
                  <a:srgbClr val="1700FF"/>
                </a:solidFill>
                <a:latin typeface="Consolas" panose="020B0609020204030204" pitchFamily="49" charset="0"/>
                <a:cs typeface="Consolas" panose="020B0609020204030204" pitchFamily="49" charset="0"/>
              </a:rPr>
              <a:t>In today's presentation at Allen Institute for AI,</a:t>
            </a:r>
          </a:p>
        </p:txBody>
      </p:sp>
      <p:sp>
        <p:nvSpPr>
          <p:cNvPr id="9" name="Rectangle 8">
            <a:extLst>
              <a:ext uri="{FF2B5EF4-FFF2-40B4-BE49-F238E27FC236}">
                <a16:creationId xmlns:a16="http://schemas.microsoft.com/office/drawing/2014/main" id="{0598CBCF-42EA-3643-98FA-22CC437276FC}"/>
              </a:ext>
            </a:extLst>
          </p:cNvPr>
          <p:cNvSpPr/>
          <p:nvPr/>
        </p:nvSpPr>
        <p:spPr>
          <a:xfrm>
            <a:off x="8098884" y="2630154"/>
            <a:ext cx="3890842" cy="1477328"/>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we shared some of the most exciting recent developments in the field of AI, including our recent breakthroughs in spatial reasoning.</a:t>
            </a:r>
          </a:p>
        </p:txBody>
      </p:sp>
      <p:cxnSp>
        <p:nvCxnSpPr>
          <p:cNvPr id="11" name="Straight Arrow Connector 10">
            <a:extLst>
              <a:ext uri="{FF2B5EF4-FFF2-40B4-BE49-F238E27FC236}">
                <a16:creationId xmlns:a16="http://schemas.microsoft.com/office/drawing/2014/main" id="{F569A040-8796-3D43-B9E8-17BD89161A11}"/>
              </a:ext>
            </a:extLst>
          </p:cNvPr>
          <p:cNvCxnSpPr>
            <a:cxnSpLocks/>
          </p:cNvCxnSpPr>
          <p:nvPr/>
        </p:nvCxnSpPr>
        <p:spPr>
          <a:xfrm>
            <a:off x="4297680" y="3384332"/>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3578EEC-4576-D846-8995-117E978DFB38}"/>
              </a:ext>
            </a:extLst>
          </p:cNvPr>
          <p:cNvCxnSpPr>
            <a:cxnSpLocks/>
          </p:cNvCxnSpPr>
          <p:nvPr/>
        </p:nvCxnSpPr>
        <p:spPr>
          <a:xfrm>
            <a:off x="7210593" y="3384332"/>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3" name="Right Brace 12">
            <a:extLst>
              <a:ext uri="{FF2B5EF4-FFF2-40B4-BE49-F238E27FC236}">
                <a16:creationId xmlns:a16="http://schemas.microsoft.com/office/drawing/2014/main" id="{6A2D5FD1-B142-5DAA-363F-2C9F5663D876}"/>
              </a:ext>
            </a:extLst>
          </p:cNvPr>
          <p:cNvSpPr/>
          <p:nvPr/>
        </p:nvSpPr>
        <p:spPr>
          <a:xfrm rot="16200000" flipH="1">
            <a:off x="2170576" y="2610804"/>
            <a:ext cx="265003" cy="2915904"/>
          </a:xfrm>
          <a:prstGeom prst="rightBrace">
            <a:avLst>
              <a:gd name="adj1" fmla="val 160511"/>
              <a:gd name="adj2" fmla="val 50000"/>
            </a:avLst>
          </a:prstGeom>
          <a:ln w="28575">
            <a:solidFill>
              <a:srgbClr val="AFB7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a:extLst>
              <a:ext uri="{FF2B5EF4-FFF2-40B4-BE49-F238E27FC236}">
                <a16:creationId xmlns:a16="http://schemas.microsoft.com/office/drawing/2014/main" id="{E989296B-7EFE-844B-3122-988639D4B339}"/>
              </a:ext>
            </a:extLst>
          </p:cNvPr>
          <p:cNvSpPr/>
          <p:nvPr/>
        </p:nvSpPr>
        <p:spPr>
          <a:xfrm>
            <a:off x="1355543" y="4297283"/>
            <a:ext cx="1895071" cy="369332"/>
          </a:xfrm>
          <a:prstGeom prst="rect">
            <a:avLst/>
          </a:prstGeom>
        </p:spPr>
        <p:txBody>
          <a:bodyPr wrap="none">
            <a:spAutoFit/>
          </a:bodyPr>
          <a:lstStyle/>
          <a:p>
            <a:r>
              <a:rPr lang="en-US" dirty="0">
                <a:solidFill>
                  <a:srgbClr val="272E3A"/>
                </a:solidFill>
              </a:rPr>
              <a:t>Language prompt</a:t>
            </a:r>
          </a:p>
        </p:txBody>
      </p:sp>
      <p:sp>
        <p:nvSpPr>
          <p:cNvPr id="15" name="TextBox 14">
            <a:extLst>
              <a:ext uri="{FF2B5EF4-FFF2-40B4-BE49-F238E27FC236}">
                <a16:creationId xmlns:a16="http://schemas.microsoft.com/office/drawing/2014/main" id="{01A788D0-5341-2D5D-163D-3C8850850188}"/>
              </a:ext>
            </a:extLst>
          </p:cNvPr>
          <p:cNvSpPr txBox="1"/>
          <p:nvPr/>
        </p:nvSpPr>
        <p:spPr>
          <a:xfrm>
            <a:off x="3365219" y="6402053"/>
            <a:ext cx="5461560" cy="369332"/>
          </a:xfrm>
          <a:prstGeom prst="rect">
            <a:avLst/>
          </a:prstGeom>
          <a:noFill/>
        </p:spPr>
        <p:txBody>
          <a:bodyPr wrap="none" rtlCol="0">
            <a:spAutoFit/>
          </a:bodyPr>
          <a:lstStyle/>
          <a:p>
            <a:r>
              <a:rPr lang="en-US" dirty="0"/>
              <a:t>[Peters et al. ’18 , Radford et al. ’19, Brown et al. ’20, …. ]</a:t>
            </a:r>
          </a:p>
        </p:txBody>
      </p:sp>
    </p:spTree>
    <p:extLst>
      <p:ext uri="{BB962C8B-B14F-4D97-AF65-F5344CB8AC3E}">
        <p14:creationId xmlns:p14="http://schemas.microsoft.com/office/powerpoint/2010/main" val="17788367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5</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2827284"/>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 name="Rectangle 2">
            <a:extLst>
              <a:ext uri="{FF2B5EF4-FFF2-40B4-BE49-F238E27FC236}">
                <a16:creationId xmlns:a16="http://schemas.microsoft.com/office/drawing/2014/main" id="{33BBD9E0-2722-184F-98AD-9DB6FE24A9C2}"/>
              </a:ext>
            </a:extLst>
          </p:cNvPr>
          <p:cNvSpPr/>
          <p:nvPr/>
        </p:nvSpPr>
        <p:spPr>
          <a:xfrm>
            <a:off x="440476" y="1709032"/>
            <a:ext cx="3724303"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0598CBCF-42EA-3643-98FA-22CC437276FC}"/>
              </a:ext>
            </a:extLst>
          </p:cNvPr>
          <p:cNvSpPr/>
          <p:nvPr/>
        </p:nvSpPr>
        <p:spPr>
          <a:xfrm>
            <a:off x="8453559" y="3170480"/>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1" name="Straight Arrow Connector 10">
            <a:extLst>
              <a:ext uri="{FF2B5EF4-FFF2-40B4-BE49-F238E27FC236}">
                <a16:creationId xmlns:a16="http://schemas.microsoft.com/office/drawing/2014/main" id="{F569A040-8796-3D43-B9E8-17BD89161A11}"/>
              </a:ext>
            </a:extLst>
          </p:cNvPr>
          <p:cNvCxnSpPr>
            <a:cxnSpLocks/>
          </p:cNvCxnSpPr>
          <p:nvPr/>
        </p:nvCxnSpPr>
        <p:spPr>
          <a:xfrm>
            <a:off x="4297680" y="3384332"/>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3578EEC-4576-D846-8995-117E978DFB38}"/>
              </a:ext>
            </a:extLst>
          </p:cNvPr>
          <p:cNvCxnSpPr>
            <a:cxnSpLocks/>
          </p:cNvCxnSpPr>
          <p:nvPr/>
        </p:nvCxnSpPr>
        <p:spPr>
          <a:xfrm>
            <a:off x="7210593" y="3384332"/>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3" name="Graphic 12" descr="Badge Follow with solid fill">
            <a:extLst>
              <a:ext uri="{FF2B5EF4-FFF2-40B4-BE49-F238E27FC236}">
                <a16:creationId xmlns:a16="http://schemas.microsoft.com/office/drawing/2014/main" id="{4C300E5D-5240-D24D-928A-15602E63D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2628172"/>
            <a:ext cx="457200" cy="457200"/>
          </a:xfrm>
          <a:prstGeom prst="rect">
            <a:avLst/>
          </a:prstGeom>
        </p:spPr>
      </p:pic>
      <p:sp>
        <p:nvSpPr>
          <p:cNvPr id="8" name="Rectangle 7">
            <a:extLst>
              <a:ext uri="{FF2B5EF4-FFF2-40B4-BE49-F238E27FC236}">
                <a16:creationId xmlns:a16="http://schemas.microsoft.com/office/drawing/2014/main" id="{9715BD9A-5BDD-0848-AB9B-F4678E51C29D}"/>
              </a:ext>
            </a:extLst>
          </p:cNvPr>
          <p:cNvSpPr/>
          <p:nvPr/>
        </p:nvSpPr>
        <p:spPr>
          <a:xfrm>
            <a:off x="455998" y="3087867"/>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15" name="Rounded Rectangular Callout 14">
            <a:extLst>
              <a:ext uri="{FF2B5EF4-FFF2-40B4-BE49-F238E27FC236}">
                <a16:creationId xmlns:a16="http://schemas.microsoft.com/office/drawing/2014/main" id="{83C71F59-4273-D54F-34CF-A825DE062827}"/>
              </a:ext>
            </a:extLst>
          </p:cNvPr>
          <p:cNvSpPr/>
          <p:nvPr/>
        </p:nvSpPr>
        <p:spPr>
          <a:xfrm>
            <a:off x="4744895" y="1433291"/>
            <a:ext cx="6894576" cy="875905"/>
          </a:xfrm>
          <a:prstGeom prst="wedgeRoundRectCallout">
            <a:avLst>
              <a:gd name="adj1" fmla="val -58984"/>
              <a:gd name="adj2" fmla="val 20987"/>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16" name="TextBox 15">
            <a:extLst>
              <a:ext uri="{FF2B5EF4-FFF2-40B4-BE49-F238E27FC236}">
                <a16:creationId xmlns:a16="http://schemas.microsoft.com/office/drawing/2014/main" id="{951DADAD-EFF7-7BA6-90A6-F9D87ACE92C4}"/>
              </a:ext>
            </a:extLst>
          </p:cNvPr>
          <p:cNvSpPr txBox="1"/>
          <p:nvPr/>
        </p:nvSpPr>
        <p:spPr>
          <a:xfrm>
            <a:off x="3365219" y="6402053"/>
            <a:ext cx="5461560" cy="369332"/>
          </a:xfrm>
          <a:prstGeom prst="rect">
            <a:avLst/>
          </a:prstGeom>
          <a:noFill/>
        </p:spPr>
        <p:txBody>
          <a:bodyPr wrap="none" rtlCol="0">
            <a:spAutoFit/>
          </a:bodyPr>
          <a:lstStyle/>
          <a:p>
            <a:r>
              <a:rPr lang="en-US" dirty="0"/>
              <a:t>[Peters et al. ’18 , Radford et al. ’19, Brown et al. ’20, …. ]</a:t>
            </a:r>
          </a:p>
        </p:txBody>
      </p:sp>
      <p:sp>
        <p:nvSpPr>
          <p:cNvPr id="5" name="Rectangle 4">
            <a:extLst>
              <a:ext uri="{FF2B5EF4-FFF2-40B4-BE49-F238E27FC236}">
                <a16:creationId xmlns:a16="http://schemas.microsoft.com/office/drawing/2014/main" id="{D959E4CF-7B7F-7FB8-B9CE-A30C0FDB7372}"/>
              </a:ext>
            </a:extLst>
          </p:cNvPr>
          <p:cNvSpPr/>
          <p:nvPr/>
        </p:nvSpPr>
        <p:spPr>
          <a:xfrm>
            <a:off x="7760368" y="1900989"/>
            <a:ext cx="3546036"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1826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5"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6</a:t>
            </a:fld>
            <a:endParaRPr lang="en-US" dirty="0"/>
          </a:p>
        </p:txBody>
      </p:sp>
      <p:sp>
        <p:nvSpPr>
          <p:cNvPr id="4" name="Rounded Rectangle 3">
            <a:extLst>
              <a:ext uri="{FF2B5EF4-FFF2-40B4-BE49-F238E27FC236}">
                <a16:creationId xmlns:a16="http://schemas.microsoft.com/office/drawing/2014/main" id="{FFF72E29-D19E-D046-A50A-6895ECD91B7A}"/>
              </a:ext>
            </a:extLst>
          </p:cNvPr>
          <p:cNvSpPr/>
          <p:nvPr/>
        </p:nvSpPr>
        <p:spPr>
          <a:xfrm>
            <a:off x="5192110" y="163577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 name="Rectangle 2">
            <a:extLst>
              <a:ext uri="{FF2B5EF4-FFF2-40B4-BE49-F238E27FC236}">
                <a16:creationId xmlns:a16="http://schemas.microsoft.com/office/drawing/2014/main" id="{33BBD9E0-2722-184F-98AD-9DB6FE24A9C2}"/>
              </a:ext>
            </a:extLst>
          </p:cNvPr>
          <p:cNvSpPr/>
          <p:nvPr/>
        </p:nvSpPr>
        <p:spPr>
          <a:xfrm>
            <a:off x="455997" y="517523"/>
            <a:ext cx="3708782"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0598CBCF-42EA-3643-98FA-22CC437276FC}"/>
              </a:ext>
            </a:extLst>
          </p:cNvPr>
          <p:cNvSpPr/>
          <p:nvPr/>
        </p:nvSpPr>
        <p:spPr>
          <a:xfrm>
            <a:off x="8065622" y="1978971"/>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1" name="Straight Arrow Connector 10">
            <a:extLst>
              <a:ext uri="{FF2B5EF4-FFF2-40B4-BE49-F238E27FC236}">
                <a16:creationId xmlns:a16="http://schemas.microsoft.com/office/drawing/2014/main" id="{F569A040-8796-3D43-B9E8-17BD89161A11}"/>
              </a:ext>
            </a:extLst>
          </p:cNvPr>
          <p:cNvCxnSpPr>
            <a:cxnSpLocks/>
          </p:cNvCxnSpPr>
          <p:nvPr/>
        </p:nvCxnSpPr>
        <p:spPr>
          <a:xfrm>
            <a:off x="4297680" y="2192823"/>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E3578EEC-4576-D846-8995-117E978DFB38}"/>
              </a:ext>
            </a:extLst>
          </p:cNvPr>
          <p:cNvCxnSpPr>
            <a:cxnSpLocks/>
          </p:cNvCxnSpPr>
          <p:nvPr/>
        </p:nvCxnSpPr>
        <p:spPr>
          <a:xfrm>
            <a:off x="7210593" y="2192823"/>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13" name="Graphic 12" descr="Badge Follow with solid fill">
            <a:extLst>
              <a:ext uri="{FF2B5EF4-FFF2-40B4-BE49-F238E27FC236}">
                <a16:creationId xmlns:a16="http://schemas.microsoft.com/office/drawing/2014/main" id="{4C300E5D-5240-D24D-928A-15602E63D6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1436663"/>
            <a:ext cx="457200" cy="457200"/>
          </a:xfrm>
          <a:prstGeom prst="rect">
            <a:avLst/>
          </a:prstGeom>
        </p:spPr>
      </p:pic>
      <p:sp>
        <p:nvSpPr>
          <p:cNvPr id="8" name="Rectangle 7">
            <a:extLst>
              <a:ext uri="{FF2B5EF4-FFF2-40B4-BE49-F238E27FC236}">
                <a16:creationId xmlns:a16="http://schemas.microsoft.com/office/drawing/2014/main" id="{9715BD9A-5BDD-0848-AB9B-F4678E51C29D}"/>
              </a:ext>
            </a:extLst>
          </p:cNvPr>
          <p:cNvSpPr/>
          <p:nvPr/>
        </p:nvSpPr>
        <p:spPr>
          <a:xfrm>
            <a:off x="455998" y="1896358"/>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5" name="Rounded Rectangular Callout 24">
            <a:extLst>
              <a:ext uri="{FF2B5EF4-FFF2-40B4-BE49-F238E27FC236}">
                <a16:creationId xmlns:a16="http://schemas.microsoft.com/office/drawing/2014/main" id="{514BC0FA-AEDD-EDA0-35E4-8CFF96AF4733}"/>
              </a:ext>
            </a:extLst>
          </p:cNvPr>
          <p:cNvSpPr/>
          <p:nvPr/>
        </p:nvSpPr>
        <p:spPr>
          <a:xfrm>
            <a:off x="4620201" y="282548"/>
            <a:ext cx="6894576" cy="875905"/>
          </a:xfrm>
          <a:prstGeom prst="wedgeRoundRectCallout">
            <a:avLst>
              <a:gd name="adj1" fmla="val -54361"/>
              <a:gd name="adj2" fmla="val 22569"/>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26" name="TextBox 25">
            <a:extLst>
              <a:ext uri="{FF2B5EF4-FFF2-40B4-BE49-F238E27FC236}">
                <a16:creationId xmlns:a16="http://schemas.microsoft.com/office/drawing/2014/main" id="{52AFB698-051C-5E40-4441-97D064303FC7}"/>
              </a:ext>
            </a:extLst>
          </p:cNvPr>
          <p:cNvSpPr txBox="1"/>
          <p:nvPr/>
        </p:nvSpPr>
        <p:spPr>
          <a:xfrm>
            <a:off x="3365219" y="6402053"/>
            <a:ext cx="5461560" cy="369332"/>
          </a:xfrm>
          <a:prstGeom prst="rect">
            <a:avLst/>
          </a:prstGeom>
          <a:noFill/>
        </p:spPr>
        <p:txBody>
          <a:bodyPr wrap="none" rtlCol="0">
            <a:spAutoFit/>
          </a:bodyPr>
          <a:lstStyle/>
          <a:p>
            <a:r>
              <a:rPr lang="en-US" dirty="0"/>
              <a:t>[Peters et al. ’18 , Radford et al. ’19, Brown et al. ’20, …. ]</a:t>
            </a:r>
          </a:p>
        </p:txBody>
      </p:sp>
    </p:spTree>
    <p:extLst>
      <p:ext uri="{BB962C8B-B14F-4D97-AF65-F5344CB8AC3E}">
        <p14:creationId xmlns:p14="http://schemas.microsoft.com/office/powerpoint/2010/main" val="40788308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7</a:t>
            </a:fld>
            <a:endParaRPr lang="en-US" dirty="0"/>
          </a:p>
        </p:txBody>
      </p:sp>
      <p:sp>
        <p:nvSpPr>
          <p:cNvPr id="14" name="TextBox 13">
            <a:extLst>
              <a:ext uri="{FF2B5EF4-FFF2-40B4-BE49-F238E27FC236}">
                <a16:creationId xmlns:a16="http://schemas.microsoft.com/office/drawing/2014/main" id="{063A7C7B-F9BF-4058-9B5E-EC1082B94E0C}"/>
              </a:ext>
            </a:extLst>
          </p:cNvPr>
          <p:cNvSpPr txBox="1"/>
          <p:nvPr/>
        </p:nvSpPr>
        <p:spPr>
          <a:xfrm>
            <a:off x="4590235" y="6445967"/>
            <a:ext cx="3257623" cy="369332"/>
          </a:xfrm>
          <a:prstGeom prst="rect">
            <a:avLst/>
          </a:prstGeom>
          <a:noFill/>
        </p:spPr>
        <p:txBody>
          <a:bodyPr wrap="none" rtlCol="0">
            <a:spAutoFit/>
          </a:bodyPr>
          <a:lstStyle/>
          <a:p>
            <a:r>
              <a:rPr lang="en-US" dirty="0"/>
              <a:t>[Li and Liang’21; Lester et al.’21]</a:t>
            </a:r>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4" name="Table 9">
            <a:extLst>
              <a:ext uri="{FF2B5EF4-FFF2-40B4-BE49-F238E27FC236}">
                <a16:creationId xmlns:a16="http://schemas.microsoft.com/office/drawing/2014/main" id="{170E6A61-758D-CCB6-183E-09502B829D3B}"/>
              </a:ext>
            </a:extLst>
          </p:cNvPr>
          <p:cNvGraphicFramePr>
            <a:graphicFrameLocks noGrp="1"/>
          </p:cNvGraphicFramePr>
          <p:nvPr>
            <p:extLst>
              <p:ext uri="{D42A27DB-BD31-4B8C-83A1-F6EECF244321}">
                <p14:modId xmlns:p14="http://schemas.microsoft.com/office/powerpoint/2010/main" val="790015538"/>
              </p:ext>
            </p:extLst>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26" name="Rounded Rectangular Callout 25">
            <a:extLst>
              <a:ext uri="{FF2B5EF4-FFF2-40B4-BE49-F238E27FC236}">
                <a16:creationId xmlns:a16="http://schemas.microsoft.com/office/drawing/2014/main" id="{7D81C3C6-A0CC-4278-BF42-4939AC172E85}"/>
              </a:ext>
            </a:extLst>
          </p:cNvPr>
          <p:cNvSpPr/>
          <p:nvPr/>
        </p:nvSpPr>
        <p:spPr>
          <a:xfrm>
            <a:off x="4620201" y="3943822"/>
            <a:ext cx="6892925" cy="875905"/>
          </a:xfrm>
          <a:prstGeom prst="wedgeRoundRectCallout">
            <a:avLst>
              <a:gd name="adj1" fmla="val -58867"/>
              <a:gd name="adj2" fmla="val 19405"/>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400" b="1" dirty="0">
                <a:solidFill>
                  <a:schemeClr val="tx1"/>
                </a:solidFill>
              </a:rPr>
              <a:t>continuous </a:t>
            </a:r>
            <a:r>
              <a:rPr lang="en-US" sz="2400" dirty="0">
                <a:solidFill>
                  <a:schemeClr val="tx1"/>
                </a:solidFill>
              </a:rPr>
              <a:t>prompts: </a:t>
            </a:r>
            <a:endParaRPr lang="en-US" sz="2400" dirty="0">
              <a:solidFill>
                <a:srgbClr val="FF0000"/>
              </a:solidFill>
            </a:endParaRPr>
          </a:p>
          <a:p>
            <a:pPr algn="ctr"/>
            <a:r>
              <a:rPr lang="en-US" sz="2400" dirty="0">
                <a:solidFill>
                  <a:srgbClr val="FF0000"/>
                </a:solidFill>
              </a:rPr>
              <a:t>unclear how to interpret, </a:t>
            </a:r>
            <a:r>
              <a:rPr lang="en-US" sz="2400" dirty="0">
                <a:solidFill>
                  <a:srgbClr val="009545"/>
                </a:solidFill>
              </a:rPr>
              <a:t>but easy to optimize</a:t>
            </a:r>
          </a:p>
        </p:txBody>
      </p:sp>
      <p:sp>
        <p:nvSpPr>
          <p:cNvPr id="31" name="Rounded Rectangle 30">
            <a:extLst>
              <a:ext uri="{FF2B5EF4-FFF2-40B4-BE49-F238E27FC236}">
                <a16:creationId xmlns:a16="http://schemas.microsoft.com/office/drawing/2014/main" id="{F4C9E559-B314-67E7-840D-32505B6C3C3E}"/>
              </a:ext>
            </a:extLst>
          </p:cNvPr>
          <p:cNvSpPr/>
          <p:nvPr/>
        </p:nvSpPr>
        <p:spPr>
          <a:xfrm>
            <a:off x="5192110" y="1635775"/>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32" name="Rectangle 31">
            <a:extLst>
              <a:ext uri="{FF2B5EF4-FFF2-40B4-BE49-F238E27FC236}">
                <a16:creationId xmlns:a16="http://schemas.microsoft.com/office/drawing/2014/main" id="{6F765382-5000-E0B9-326B-D0A15D8CF5F7}"/>
              </a:ext>
            </a:extLst>
          </p:cNvPr>
          <p:cNvSpPr/>
          <p:nvPr/>
        </p:nvSpPr>
        <p:spPr>
          <a:xfrm>
            <a:off x="455997" y="517523"/>
            <a:ext cx="3708782" cy="1200329"/>
          </a:xfrm>
          <a:prstGeom prst="rect">
            <a:avLst/>
          </a:prstGeom>
        </p:spPr>
        <p:txBody>
          <a:bodyPr wrap="square">
            <a:spAutoFit/>
          </a:bodyPr>
          <a:lstStyle/>
          <a:p>
            <a:r>
              <a:rPr lang="en-US" dirty="0">
                <a:solidFill>
                  <a:srgbClr val="1700FF"/>
                </a:solidFill>
                <a:latin typeface="Consolas" panose="020B0609020204030204" pitchFamily="49" charset="0"/>
                <a:cs typeface="Consolas" panose="020B0609020204030204" pitchFamily="49" charset="0"/>
              </a:rPr>
              <a:t>What is the sentiment of the following review? (positive or negative) </a:t>
            </a:r>
          </a:p>
          <a:p>
            <a:endParaRPr lang="en-US" dirty="0">
              <a:solidFill>
                <a:srgbClr val="1700FF"/>
              </a:solidFill>
              <a:latin typeface="Consolas" panose="020B0609020204030204" pitchFamily="49" charset="0"/>
              <a:cs typeface="Consolas" panose="020B0609020204030204" pitchFamily="49" charset="0"/>
            </a:endParaRPr>
          </a:p>
        </p:txBody>
      </p:sp>
      <p:sp>
        <p:nvSpPr>
          <p:cNvPr id="33" name="Rectangle 32">
            <a:extLst>
              <a:ext uri="{FF2B5EF4-FFF2-40B4-BE49-F238E27FC236}">
                <a16:creationId xmlns:a16="http://schemas.microsoft.com/office/drawing/2014/main" id="{D63BE29F-EF39-4092-0F05-ECF2B03879A1}"/>
              </a:ext>
            </a:extLst>
          </p:cNvPr>
          <p:cNvSpPr/>
          <p:nvPr/>
        </p:nvSpPr>
        <p:spPr>
          <a:xfrm>
            <a:off x="8065622" y="1978971"/>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34" name="Straight Arrow Connector 33">
            <a:extLst>
              <a:ext uri="{FF2B5EF4-FFF2-40B4-BE49-F238E27FC236}">
                <a16:creationId xmlns:a16="http://schemas.microsoft.com/office/drawing/2014/main" id="{56C3B1E8-7BB9-6232-73FF-0FEE638C81D4}"/>
              </a:ext>
            </a:extLst>
          </p:cNvPr>
          <p:cNvCxnSpPr>
            <a:cxnSpLocks/>
          </p:cNvCxnSpPr>
          <p:nvPr/>
        </p:nvCxnSpPr>
        <p:spPr>
          <a:xfrm>
            <a:off x="4297680" y="2192823"/>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D522FCB6-8ACE-C0F8-27C7-37FF6FD5AD5C}"/>
              </a:ext>
            </a:extLst>
          </p:cNvPr>
          <p:cNvCxnSpPr>
            <a:cxnSpLocks/>
          </p:cNvCxnSpPr>
          <p:nvPr/>
        </p:nvCxnSpPr>
        <p:spPr>
          <a:xfrm>
            <a:off x="7210593" y="2192823"/>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36" name="Graphic 35" descr="Badge Follow with solid fill">
            <a:extLst>
              <a:ext uri="{FF2B5EF4-FFF2-40B4-BE49-F238E27FC236}">
                <a16:creationId xmlns:a16="http://schemas.microsoft.com/office/drawing/2014/main" id="{42B258C6-FD03-EEBF-DDDD-7F27C37CA4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160" y="1436663"/>
            <a:ext cx="457200" cy="457200"/>
          </a:xfrm>
          <a:prstGeom prst="rect">
            <a:avLst/>
          </a:prstGeom>
        </p:spPr>
      </p:pic>
      <p:sp>
        <p:nvSpPr>
          <p:cNvPr id="37" name="Rectangle 36">
            <a:extLst>
              <a:ext uri="{FF2B5EF4-FFF2-40B4-BE49-F238E27FC236}">
                <a16:creationId xmlns:a16="http://schemas.microsoft.com/office/drawing/2014/main" id="{B93F5D45-98EF-8C82-14F2-717560CF89DE}"/>
              </a:ext>
            </a:extLst>
          </p:cNvPr>
          <p:cNvSpPr/>
          <p:nvPr/>
        </p:nvSpPr>
        <p:spPr>
          <a:xfrm>
            <a:off x="455998" y="1896358"/>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38" name="Rounded Rectangular Callout 37">
            <a:extLst>
              <a:ext uri="{FF2B5EF4-FFF2-40B4-BE49-F238E27FC236}">
                <a16:creationId xmlns:a16="http://schemas.microsoft.com/office/drawing/2014/main" id="{962F3922-DE87-E73F-4403-F5B479EC118D}"/>
              </a:ext>
            </a:extLst>
          </p:cNvPr>
          <p:cNvSpPr/>
          <p:nvPr/>
        </p:nvSpPr>
        <p:spPr>
          <a:xfrm>
            <a:off x="4620202" y="282548"/>
            <a:ext cx="6892925" cy="875905"/>
          </a:xfrm>
          <a:prstGeom prst="wedgeRoundRectCallout">
            <a:avLst>
              <a:gd name="adj1" fmla="val -54361"/>
              <a:gd name="adj2" fmla="val 22569"/>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500" b="1" dirty="0">
                <a:solidFill>
                  <a:schemeClr val="tx1"/>
                </a:solidFill>
              </a:rPr>
              <a:t>discrete (text) </a:t>
            </a:r>
            <a:r>
              <a:rPr lang="en-US" sz="2500" dirty="0">
                <a:solidFill>
                  <a:schemeClr val="tx1"/>
                </a:solidFill>
              </a:rPr>
              <a:t>prompts: </a:t>
            </a:r>
            <a:br>
              <a:rPr lang="en-US" sz="2500" dirty="0">
                <a:solidFill>
                  <a:schemeClr val="tx1"/>
                </a:solidFill>
              </a:rPr>
            </a:br>
            <a:r>
              <a:rPr lang="en-US" sz="2500" dirty="0">
                <a:solidFill>
                  <a:srgbClr val="5C953F"/>
                </a:solidFill>
              </a:rPr>
              <a:t>easy to interpret, </a:t>
            </a:r>
            <a:r>
              <a:rPr lang="en-US" sz="2500" dirty="0">
                <a:solidFill>
                  <a:srgbClr val="FF0000"/>
                </a:solidFill>
              </a:rPr>
              <a:t>but not easy to optimize</a:t>
            </a:r>
          </a:p>
        </p:txBody>
      </p:sp>
      <p:sp>
        <p:nvSpPr>
          <p:cNvPr id="39" name="Cloud Callout 38">
            <a:extLst>
              <a:ext uri="{FF2B5EF4-FFF2-40B4-BE49-F238E27FC236}">
                <a16:creationId xmlns:a16="http://schemas.microsoft.com/office/drawing/2014/main" id="{CC12EDD0-77E8-A74E-2E47-BF6ED739AA7A}"/>
              </a:ext>
            </a:extLst>
          </p:cNvPr>
          <p:cNvSpPr/>
          <p:nvPr/>
        </p:nvSpPr>
        <p:spPr>
          <a:xfrm>
            <a:off x="1936964" y="2808689"/>
            <a:ext cx="3022963" cy="1175009"/>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a:t>
            </a:r>
          </a:p>
        </p:txBody>
      </p:sp>
      <p:sp>
        <p:nvSpPr>
          <p:cNvPr id="40" name="Rectangle 39">
            <a:extLst>
              <a:ext uri="{FF2B5EF4-FFF2-40B4-BE49-F238E27FC236}">
                <a16:creationId xmlns:a16="http://schemas.microsoft.com/office/drawing/2014/main" id="{0414E861-FB19-60BF-18D0-8794EBB14397}"/>
              </a:ext>
            </a:extLst>
          </p:cNvPr>
          <p:cNvSpPr/>
          <p:nvPr/>
        </p:nvSpPr>
        <p:spPr>
          <a:xfrm>
            <a:off x="4911799" y="4421604"/>
            <a:ext cx="3916098"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52F78E-5095-69A2-487A-B15768E034F9}"/>
              </a:ext>
            </a:extLst>
          </p:cNvPr>
          <p:cNvSpPr/>
          <p:nvPr/>
        </p:nvSpPr>
        <p:spPr>
          <a:xfrm>
            <a:off x="8373979" y="4385344"/>
            <a:ext cx="2987568" cy="353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4776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iterate type="lt">
                                    <p:tmPct val="10000"/>
                                  </p:iterate>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6"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8</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graphicFrame>
        <p:nvGraphicFramePr>
          <p:cNvPr id="24" name="Table 9">
            <a:extLst>
              <a:ext uri="{FF2B5EF4-FFF2-40B4-BE49-F238E27FC236}">
                <a16:creationId xmlns:a16="http://schemas.microsoft.com/office/drawing/2014/main" id="{170E6A61-758D-CCB6-183E-09502B829D3B}"/>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39" name="Cloud Callout 38">
            <a:extLst>
              <a:ext uri="{FF2B5EF4-FFF2-40B4-BE49-F238E27FC236}">
                <a16:creationId xmlns:a16="http://schemas.microsoft.com/office/drawing/2014/main" id="{CC12EDD0-77E8-A74E-2E47-BF6ED739AA7A}"/>
              </a:ext>
            </a:extLst>
          </p:cNvPr>
          <p:cNvSpPr/>
          <p:nvPr/>
        </p:nvSpPr>
        <p:spPr>
          <a:xfrm>
            <a:off x="1936964" y="2809246"/>
            <a:ext cx="3022963" cy="1174452"/>
          </a:xfrm>
          <a:prstGeom prst="cloudCallout">
            <a:avLst>
              <a:gd name="adj1" fmla="val -46169"/>
              <a:gd name="adj2" fmla="val 66874"/>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i="1" dirty="0"/>
              <a:t>Something related to sentiment analysis?</a:t>
            </a:r>
          </a:p>
        </p:txBody>
      </p:sp>
      <p:sp>
        <p:nvSpPr>
          <p:cNvPr id="23" name="Rounded Rectangle 22">
            <a:extLst>
              <a:ext uri="{FF2B5EF4-FFF2-40B4-BE49-F238E27FC236}">
                <a16:creationId xmlns:a16="http://schemas.microsoft.com/office/drawing/2014/main" id="{3A9A555F-48D8-5610-9B29-E6FAB1187761}"/>
              </a:ext>
            </a:extLst>
          </p:cNvPr>
          <p:cNvSpPr/>
          <p:nvPr/>
        </p:nvSpPr>
        <p:spPr>
          <a:xfrm>
            <a:off x="1455824" y="662325"/>
            <a:ext cx="9299728" cy="1544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Research question: </a:t>
            </a:r>
            <a:r>
              <a:rPr lang="en-US" sz="3200" i="1" dirty="0"/>
              <a:t>are there any meaningful discrete (textual) interpretations to continuous prompts? </a:t>
            </a:r>
          </a:p>
        </p:txBody>
      </p:sp>
      <p:sp>
        <p:nvSpPr>
          <p:cNvPr id="25" name="Rounded Rectangular Callout 24">
            <a:extLst>
              <a:ext uri="{FF2B5EF4-FFF2-40B4-BE49-F238E27FC236}">
                <a16:creationId xmlns:a16="http://schemas.microsoft.com/office/drawing/2014/main" id="{33868D2F-8D47-D6D8-9A09-08C2FED997A8}"/>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spTree>
    <p:extLst>
      <p:ext uri="{BB962C8B-B14F-4D97-AF65-F5344CB8AC3E}">
        <p14:creationId xmlns:p14="http://schemas.microsoft.com/office/powerpoint/2010/main" val="3074481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3ACE77-3070-9843-BCBE-A609E9C809D1}"/>
              </a:ext>
            </a:extLst>
          </p:cNvPr>
          <p:cNvSpPr>
            <a:spLocks noGrp="1"/>
          </p:cNvSpPr>
          <p:nvPr>
            <p:ph type="sldNum" sz="quarter" idx="10"/>
          </p:nvPr>
        </p:nvSpPr>
        <p:spPr/>
        <p:txBody>
          <a:bodyPr/>
          <a:lstStyle/>
          <a:p>
            <a:pPr>
              <a:defRPr/>
            </a:pPr>
            <a:fld id="{37E6B2A9-E175-7F40-B993-EC9D598FC2D7}" type="slidenum">
              <a:rPr lang="en-US" smtClean="0"/>
              <a:pPr>
                <a:defRPr/>
              </a:pPr>
              <a:t>9</a:t>
            </a:fld>
            <a:endParaRPr lang="en-US" dirty="0"/>
          </a:p>
        </p:txBody>
      </p:sp>
      <p:sp>
        <p:nvSpPr>
          <p:cNvPr id="15" name="Rounded Rectangle 14">
            <a:extLst>
              <a:ext uri="{FF2B5EF4-FFF2-40B4-BE49-F238E27FC236}">
                <a16:creationId xmlns:a16="http://schemas.microsoft.com/office/drawing/2014/main" id="{2247F3FA-9E8B-8AFC-4BBC-3D01E7BE8819}"/>
              </a:ext>
            </a:extLst>
          </p:cNvPr>
          <p:cNvSpPr/>
          <p:nvPr/>
        </p:nvSpPr>
        <p:spPr>
          <a:xfrm>
            <a:off x="5178255" y="5084183"/>
            <a:ext cx="2017986" cy="1114097"/>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4800" dirty="0"/>
              <a:t>LM</a:t>
            </a:r>
          </a:p>
        </p:txBody>
      </p:sp>
      <p:sp>
        <p:nvSpPr>
          <p:cNvPr id="17" name="Rectangle 16">
            <a:extLst>
              <a:ext uri="{FF2B5EF4-FFF2-40B4-BE49-F238E27FC236}">
                <a16:creationId xmlns:a16="http://schemas.microsoft.com/office/drawing/2014/main" id="{4BC5FF02-F4DE-B5F4-AE23-077FA997485D}"/>
              </a:ext>
            </a:extLst>
          </p:cNvPr>
          <p:cNvSpPr/>
          <p:nvPr/>
        </p:nvSpPr>
        <p:spPr>
          <a:xfrm>
            <a:off x="8121041" y="5427379"/>
            <a:ext cx="2768624" cy="369332"/>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positive</a:t>
            </a:r>
          </a:p>
        </p:txBody>
      </p:sp>
      <p:cxnSp>
        <p:nvCxnSpPr>
          <p:cNvPr id="18" name="Straight Arrow Connector 17">
            <a:extLst>
              <a:ext uri="{FF2B5EF4-FFF2-40B4-BE49-F238E27FC236}">
                <a16:creationId xmlns:a16="http://schemas.microsoft.com/office/drawing/2014/main" id="{163B9434-39E2-9C18-9DD1-65530E071172}"/>
              </a:ext>
            </a:extLst>
          </p:cNvPr>
          <p:cNvCxnSpPr>
            <a:cxnSpLocks/>
          </p:cNvCxnSpPr>
          <p:nvPr/>
        </p:nvCxnSpPr>
        <p:spPr>
          <a:xfrm>
            <a:off x="4283825" y="5641231"/>
            <a:ext cx="894430" cy="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7385538B-49CB-B02D-E23B-472C759D7987}"/>
              </a:ext>
            </a:extLst>
          </p:cNvPr>
          <p:cNvCxnSpPr>
            <a:cxnSpLocks/>
          </p:cNvCxnSpPr>
          <p:nvPr/>
        </p:nvCxnSpPr>
        <p:spPr>
          <a:xfrm>
            <a:off x="7196738" y="5641231"/>
            <a:ext cx="767255" cy="0"/>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pic>
        <p:nvPicPr>
          <p:cNvPr id="21" name="Graphic 20" descr="Badge Follow with solid fill">
            <a:extLst>
              <a:ext uri="{FF2B5EF4-FFF2-40B4-BE49-F238E27FC236}">
                <a16:creationId xmlns:a16="http://schemas.microsoft.com/office/drawing/2014/main" id="{2AEB3BD3-6477-1F69-FC81-F993B08B8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3305" y="4885071"/>
            <a:ext cx="457200" cy="457200"/>
          </a:xfrm>
          <a:prstGeom prst="rect">
            <a:avLst/>
          </a:prstGeom>
        </p:spPr>
      </p:pic>
      <p:sp>
        <p:nvSpPr>
          <p:cNvPr id="22" name="Rectangle 21">
            <a:extLst>
              <a:ext uri="{FF2B5EF4-FFF2-40B4-BE49-F238E27FC236}">
                <a16:creationId xmlns:a16="http://schemas.microsoft.com/office/drawing/2014/main" id="{BC4D4BD0-F966-2571-2534-AF16AAEEEB69}"/>
              </a:ext>
            </a:extLst>
          </p:cNvPr>
          <p:cNvSpPr/>
          <p:nvPr/>
        </p:nvSpPr>
        <p:spPr>
          <a:xfrm>
            <a:off x="442143" y="5344766"/>
            <a:ext cx="3492650"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Sentence: That was a great fantasy movie.</a:t>
            </a:r>
            <a:endParaRPr lang="en-US" dirty="0"/>
          </a:p>
        </p:txBody>
      </p:sp>
      <p:sp>
        <p:nvSpPr>
          <p:cNvPr id="28" name="Rectangle 27">
            <a:extLst>
              <a:ext uri="{FF2B5EF4-FFF2-40B4-BE49-F238E27FC236}">
                <a16:creationId xmlns:a16="http://schemas.microsoft.com/office/drawing/2014/main" id="{BBB1D25B-C04C-B3F2-A30E-A6DFE0DC62B6}"/>
              </a:ext>
            </a:extLst>
          </p:cNvPr>
          <p:cNvSpPr/>
          <p:nvPr/>
        </p:nvSpPr>
        <p:spPr>
          <a:xfrm>
            <a:off x="2590769" y="3133887"/>
            <a:ext cx="4490332" cy="369332"/>
          </a:xfrm>
          <a:prstGeom prst="rect">
            <a:avLst/>
          </a:prstGeom>
        </p:spPr>
        <p:txBody>
          <a:bodyPr wrap="none">
            <a:spAutoFit/>
          </a:bodyPr>
          <a:lstStyle/>
          <a:p>
            <a:r>
              <a:rPr lang="en-US" dirty="0">
                <a:solidFill>
                  <a:srgbClr val="1700FF"/>
                </a:solidFill>
                <a:latin typeface="Consolas" panose="020B0609020204030204" pitchFamily="49" charset="0"/>
                <a:cs typeface="Consolas" panose="020B0609020204030204" pitchFamily="49" charset="0"/>
              </a:rPr>
              <a:t>Flip the sentiment of the sentence</a:t>
            </a:r>
          </a:p>
        </p:txBody>
      </p:sp>
      <p:cxnSp>
        <p:nvCxnSpPr>
          <p:cNvPr id="31" name="Elbow Connector 30">
            <a:extLst>
              <a:ext uri="{FF2B5EF4-FFF2-40B4-BE49-F238E27FC236}">
                <a16:creationId xmlns:a16="http://schemas.microsoft.com/office/drawing/2014/main" id="{C055E17D-F301-A53E-BAC7-0601228FB5C3}"/>
              </a:ext>
            </a:extLst>
          </p:cNvPr>
          <p:cNvCxnSpPr>
            <a:cxnSpLocks/>
            <a:endCxn id="28" idx="1"/>
          </p:cNvCxnSpPr>
          <p:nvPr/>
        </p:nvCxnSpPr>
        <p:spPr>
          <a:xfrm rot="5400000" flipH="1" flipV="1">
            <a:off x="1896183" y="3444277"/>
            <a:ext cx="820310" cy="568862"/>
          </a:xfrm>
          <a:prstGeom prst="bentConnector2">
            <a:avLst/>
          </a:prstGeom>
          <a:ln w="41275">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1F1A1A0A-71C4-EA88-0F1D-12DDFE91C118}"/>
              </a:ext>
            </a:extLst>
          </p:cNvPr>
          <p:cNvSpPr/>
          <p:nvPr/>
        </p:nvSpPr>
        <p:spPr>
          <a:xfrm>
            <a:off x="1455824" y="662325"/>
            <a:ext cx="9299728" cy="15443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Research question: </a:t>
            </a:r>
            <a:r>
              <a:rPr lang="en-US" sz="3200" i="1" dirty="0"/>
              <a:t>are there any meaningful discrete (textual) interpretations to continuous prompts? </a:t>
            </a:r>
          </a:p>
        </p:txBody>
      </p:sp>
      <p:sp>
        <p:nvSpPr>
          <p:cNvPr id="4" name="Rounded Rectangular Callout 3">
            <a:extLst>
              <a:ext uri="{FF2B5EF4-FFF2-40B4-BE49-F238E27FC236}">
                <a16:creationId xmlns:a16="http://schemas.microsoft.com/office/drawing/2014/main" id="{A6100FF9-4F11-3D1B-555D-802B653D5BC1}"/>
              </a:ext>
            </a:extLst>
          </p:cNvPr>
          <p:cNvSpPr/>
          <p:nvPr/>
        </p:nvSpPr>
        <p:spPr>
          <a:xfrm>
            <a:off x="8325019" y="2563955"/>
            <a:ext cx="3417459" cy="1409198"/>
          </a:xfrm>
          <a:prstGeom prst="wedgeRoundRectCallout">
            <a:avLst>
              <a:gd name="adj1" fmla="val -33419"/>
              <a:gd name="adj2" fmla="val -81951"/>
              <a:gd name="adj3" fmla="val 16667"/>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sz="2400" b="1" dirty="0"/>
              <a:t>Opposite: </a:t>
            </a:r>
            <a:r>
              <a:rPr lang="en-US" sz="2400" dirty="0"/>
              <a:t>how </a:t>
            </a:r>
            <a:r>
              <a:rPr lang="en-US" sz="2400" dirty="0">
                <a:solidFill>
                  <a:srgbClr val="FF0000"/>
                </a:solidFill>
              </a:rPr>
              <a:t>unfaithful</a:t>
            </a:r>
            <a:r>
              <a:rPr lang="en-US" sz="2400" dirty="0"/>
              <a:t> can their </a:t>
            </a:r>
            <a:r>
              <a:rPr lang="en-US" sz="2400" dirty="0">
                <a:solidFill>
                  <a:srgbClr val="009545"/>
                </a:solidFill>
              </a:rPr>
              <a:t>interpretation</a:t>
            </a:r>
            <a:r>
              <a:rPr lang="en-US" sz="2400" dirty="0"/>
              <a:t> be to what they do?</a:t>
            </a:r>
          </a:p>
        </p:txBody>
      </p:sp>
      <p:graphicFrame>
        <p:nvGraphicFramePr>
          <p:cNvPr id="37" name="Table 9">
            <a:extLst>
              <a:ext uri="{FF2B5EF4-FFF2-40B4-BE49-F238E27FC236}">
                <a16:creationId xmlns:a16="http://schemas.microsoft.com/office/drawing/2014/main" id="{BF3AC93F-5617-631B-E619-0AAB258D52B2}"/>
              </a:ext>
            </a:extLst>
          </p:cNvPr>
          <p:cNvGraphicFramePr>
            <a:graphicFrameLocks noGrp="1"/>
          </p:cNvGraphicFramePr>
          <p:nvPr/>
        </p:nvGraphicFramePr>
        <p:xfrm>
          <a:off x="858980" y="4284987"/>
          <a:ext cx="2355272" cy="457200"/>
        </p:xfrm>
        <a:graphic>
          <a:graphicData uri="http://schemas.openxmlformats.org/drawingml/2006/table">
            <a:tbl>
              <a:tblPr firstRow="1" bandRow="1">
                <a:tableStyleId>{5C22544A-7EE6-4342-B048-85BDC9FD1C3A}</a:tableStyleId>
              </a:tblPr>
              <a:tblGrid>
                <a:gridCol w="568971">
                  <a:extLst>
                    <a:ext uri="{9D8B030D-6E8A-4147-A177-3AD203B41FA5}">
                      <a16:colId xmlns:a16="http://schemas.microsoft.com/office/drawing/2014/main" val="3534915434"/>
                    </a:ext>
                  </a:extLst>
                </a:gridCol>
                <a:gridCol w="595434">
                  <a:extLst>
                    <a:ext uri="{9D8B030D-6E8A-4147-A177-3AD203B41FA5}">
                      <a16:colId xmlns:a16="http://schemas.microsoft.com/office/drawing/2014/main" val="1238288208"/>
                    </a:ext>
                  </a:extLst>
                </a:gridCol>
                <a:gridCol w="608666">
                  <a:extLst>
                    <a:ext uri="{9D8B030D-6E8A-4147-A177-3AD203B41FA5}">
                      <a16:colId xmlns:a16="http://schemas.microsoft.com/office/drawing/2014/main" val="3224079992"/>
                    </a:ext>
                  </a:extLst>
                </a:gridCol>
                <a:gridCol w="582201">
                  <a:extLst>
                    <a:ext uri="{9D8B030D-6E8A-4147-A177-3AD203B41FA5}">
                      <a16:colId xmlns:a16="http://schemas.microsoft.com/office/drawing/2014/main" val="1834554974"/>
                    </a:ext>
                  </a:extLst>
                </a:gridCol>
              </a:tblGrid>
              <a:tr h="457200">
                <a:tc>
                  <a:txBody>
                    <a:bodyPr/>
                    <a:lstStyle/>
                    <a:p>
                      <a:pPr algn="ctr"/>
                      <a:r>
                        <a:rPr lang="en-US" sz="1800" b="1" dirty="0">
                          <a:solidFill>
                            <a:srgbClr val="002060"/>
                          </a:solidFill>
                        </a:rPr>
                        <a:t>0.9</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-2.1</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tc>
                  <a:txBody>
                    <a:bodyPr/>
                    <a:lstStyle/>
                    <a:p>
                      <a:pPr algn="ctr"/>
                      <a:r>
                        <a:rPr lang="en-US" sz="1800" b="1" dirty="0">
                          <a:solidFill>
                            <a:srgbClr val="002060"/>
                          </a:solidFill>
                        </a:rPr>
                        <a:t>0.0</a:t>
                      </a:r>
                    </a:p>
                  </a:txBody>
                  <a:tcPr anchor="ctr">
                    <a:lnL w="28575" cap="flat" cmpd="sng" algn="ctr">
                      <a:solidFill>
                        <a:srgbClr val="1700FF"/>
                      </a:solidFill>
                      <a:prstDash val="solid"/>
                      <a:round/>
                      <a:headEnd type="none" w="med" len="med"/>
                      <a:tailEnd type="none" w="med" len="med"/>
                    </a:lnL>
                    <a:lnR w="28575" cap="flat" cmpd="sng" algn="ctr">
                      <a:solidFill>
                        <a:srgbClr val="1700FF"/>
                      </a:solidFill>
                      <a:prstDash val="solid"/>
                      <a:round/>
                      <a:headEnd type="none" w="med" len="med"/>
                      <a:tailEnd type="none" w="med" len="med"/>
                    </a:lnR>
                    <a:lnT w="28575" cap="flat" cmpd="sng" algn="ctr">
                      <a:solidFill>
                        <a:srgbClr val="1700FF"/>
                      </a:solidFill>
                      <a:prstDash val="solid"/>
                      <a:round/>
                      <a:headEnd type="none" w="med" len="med"/>
                      <a:tailEnd type="none" w="med" len="med"/>
                    </a:lnT>
                    <a:lnB w="28575" cap="flat" cmpd="sng" algn="ctr">
                      <a:solidFill>
                        <a:srgbClr val="1700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8298463"/>
                  </a:ext>
                </a:extLst>
              </a:tr>
            </a:tbl>
          </a:graphicData>
        </a:graphic>
      </p:graphicFrame>
      <p:sp>
        <p:nvSpPr>
          <p:cNvPr id="8" name="Rectangle 7">
            <a:extLst>
              <a:ext uri="{FF2B5EF4-FFF2-40B4-BE49-F238E27FC236}">
                <a16:creationId xmlns:a16="http://schemas.microsoft.com/office/drawing/2014/main" id="{9C731EC6-3C28-CC63-8354-2B8E9F951CD2}"/>
              </a:ext>
            </a:extLst>
          </p:cNvPr>
          <p:cNvSpPr/>
          <p:nvPr/>
        </p:nvSpPr>
        <p:spPr>
          <a:xfrm>
            <a:off x="3866759" y="2691828"/>
            <a:ext cx="1938351" cy="369332"/>
          </a:xfrm>
          <a:prstGeom prst="rect">
            <a:avLst/>
          </a:prstGeom>
        </p:spPr>
        <p:txBody>
          <a:bodyPr wrap="none">
            <a:spAutoFit/>
          </a:bodyPr>
          <a:lstStyle/>
          <a:p>
            <a:r>
              <a:rPr lang="en-US" dirty="0"/>
              <a:t>any arbitrary text: </a:t>
            </a:r>
          </a:p>
        </p:txBody>
      </p:sp>
      <p:sp>
        <p:nvSpPr>
          <p:cNvPr id="38" name="Rectangle 37">
            <a:extLst>
              <a:ext uri="{FF2B5EF4-FFF2-40B4-BE49-F238E27FC236}">
                <a16:creationId xmlns:a16="http://schemas.microsoft.com/office/drawing/2014/main" id="{DDB74083-2A38-A22D-3AA6-00587AEEEC0D}"/>
              </a:ext>
            </a:extLst>
          </p:cNvPr>
          <p:cNvSpPr/>
          <p:nvPr/>
        </p:nvSpPr>
        <p:spPr>
          <a:xfrm>
            <a:off x="1010937" y="3522772"/>
            <a:ext cx="1071127" cy="369332"/>
          </a:xfrm>
          <a:prstGeom prst="rect">
            <a:avLst/>
          </a:prstGeom>
        </p:spPr>
        <p:txBody>
          <a:bodyPr wrap="none">
            <a:spAutoFit/>
          </a:bodyPr>
          <a:lstStyle/>
          <a:p>
            <a:r>
              <a:rPr lang="en-US" dirty="0" err="1">
                <a:solidFill>
                  <a:srgbClr val="009545"/>
                </a:solidFill>
                <a:latin typeface="Consolas" panose="020B0609020204030204" pitchFamily="49" charset="0"/>
                <a:cs typeface="Consolas" panose="020B0609020204030204" pitchFamily="49" charset="0"/>
              </a:rPr>
              <a:t>Proj</a:t>
            </a:r>
            <a:r>
              <a:rPr lang="en-US" dirty="0">
                <a:solidFill>
                  <a:srgbClr val="009545"/>
                </a:solidFill>
                <a:latin typeface="Consolas" panose="020B0609020204030204" pitchFamily="49" charset="0"/>
                <a:cs typeface="Consolas" panose="020B0609020204030204" pitchFamily="49" charset="0"/>
              </a:rPr>
              <a:t>(.)</a:t>
            </a:r>
            <a:endParaRPr lang="en-US" dirty="0">
              <a:solidFill>
                <a:srgbClr val="009545"/>
              </a:solidFill>
            </a:endParaRPr>
          </a:p>
        </p:txBody>
      </p:sp>
    </p:spTree>
    <p:extLst>
      <p:ext uri="{BB962C8B-B14F-4D97-AF65-F5344CB8AC3E}">
        <p14:creationId xmlns:p14="http://schemas.microsoft.com/office/powerpoint/2010/main" val="21863892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AI2 PPT Theme">
  <a:themeElements>
    <a:clrScheme name="AI2 PPT Colors">
      <a:dk1>
        <a:srgbClr val="303845"/>
      </a:dk1>
      <a:lt1>
        <a:srgbClr val="FFFFFF"/>
      </a:lt1>
      <a:dk2>
        <a:srgbClr val="1A4595"/>
      </a:dk2>
      <a:lt2>
        <a:srgbClr val="E8ECF2"/>
      </a:lt2>
      <a:accent1>
        <a:srgbClr val="255ED3"/>
      </a:accent1>
      <a:accent2>
        <a:srgbClr val="00D5FF"/>
      </a:accent2>
      <a:accent3>
        <a:srgbClr val="AEB7C3"/>
      </a:accent3>
      <a:accent4>
        <a:srgbClr val="8879DE"/>
      </a:accent4>
      <a:accent5>
        <a:srgbClr val="FFBB00"/>
      </a:accent5>
      <a:accent6>
        <a:srgbClr val="16C3CF"/>
      </a:accent6>
      <a:hlink>
        <a:srgbClr val="255ED3"/>
      </a:hlink>
      <a:folHlink>
        <a:srgbClr val="265ED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2 Presentation Template" id="{8CF36B9A-930F-6C46-B116-42DBDD5C122F}" vid="{37D74BBC-B087-5D4D-857E-2E19583341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AI2 PPT Theme</Template>
  <TotalTime>49889</TotalTime>
  <Words>2764</Words>
  <Application>Microsoft Macintosh PowerPoint</Application>
  <PresentationFormat>Widescreen</PresentationFormat>
  <Paragraphs>343</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Cambria Math</vt:lpstr>
      <vt:lpstr>Consolas</vt:lpstr>
      <vt:lpstr>Corbel</vt:lpstr>
      <vt:lpstr>Merriweather Sans</vt:lpstr>
      <vt:lpstr>AI2 PPT Theme</vt:lpstr>
      <vt:lpstr>On Discretized Interpretation of  Continuous Prompts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Sense of “Waywardness”</vt:lpstr>
      <vt:lpstr>Making Sense of “Waywardness”</vt:lpstr>
      <vt:lpstr>Implications of Waywardness (1)</vt:lpstr>
      <vt:lpstr>Implications of Waywardness (2)</vt:lpstr>
      <vt:lpstr>Implications of Waywardness (3)</vt:lpstr>
      <vt:lpstr>Summary</vt:lpstr>
      <vt:lpstr>Experiment: effect of prompt length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UnifiedQA:  Crossing Format Boundaries With a Single QA System</dc:title>
  <dc:creator>Daniel Khashabi</dc:creator>
  <cp:lastModifiedBy>Daniel Khashabi</cp:lastModifiedBy>
  <cp:revision>1126</cp:revision>
  <dcterms:created xsi:type="dcterms:W3CDTF">2020-06-18T00:10:56Z</dcterms:created>
  <dcterms:modified xsi:type="dcterms:W3CDTF">2022-04-22T20:34:09Z</dcterms:modified>
</cp:coreProperties>
</file>