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p:regular r:id="rId28"/>
      <p:bold r:id="rId29"/>
      <p:italic r:id="rId30"/>
      <p:boldItalic r:id="rId31"/>
    </p:embeddedFont>
    <p:embeddedFont>
      <p:font typeface="Quicksand"/>
      <p:regular r:id="rId32"/>
      <p:bold r:id="rId33"/>
    </p:embeddedFont>
    <p:embeddedFont>
      <p:font typeface="Helvetica Neue"/>
      <p:regular r:id="rId34"/>
      <p:bold r:id="rId35"/>
      <p:italic r:id="rId36"/>
      <p:boldItalic r:id="rId37"/>
    </p:embeddedFont>
    <p:embeddedFont>
      <p:font typeface="Roboto Mono"/>
      <p:regular r:id="rId38"/>
      <p:bold r:id="rId39"/>
      <p:italic r:id="rId40"/>
      <p:boldItalic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italic.fntdata"/><Relationship Id="rId20" Type="http://schemas.openxmlformats.org/officeDocument/2006/relationships/slide" Target="slides/slide14.xml"/><Relationship Id="rId42" Type="http://schemas.openxmlformats.org/officeDocument/2006/relationships/font" Target="fonts/OpenSans-regular.fntdata"/><Relationship Id="rId41" Type="http://schemas.openxmlformats.org/officeDocument/2006/relationships/font" Target="fonts/RobotoMono-boldItalic.fntdata"/><Relationship Id="rId22" Type="http://schemas.openxmlformats.org/officeDocument/2006/relationships/slide" Target="slides/slide16.xml"/><Relationship Id="rId44" Type="http://schemas.openxmlformats.org/officeDocument/2006/relationships/font" Target="fonts/OpenSans-italic.fntdata"/><Relationship Id="rId21" Type="http://schemas.openxmlformats.org/officeDocument/2006/relationships/slide" Target="slides/slide15.xml"/><Relationship Id="rId43" Type="http://schemas.openxmlformats.org/officeDocument/2006/relationships/font" Target="fonts/OpenSans-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Open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33" Type="http://schemas.openxmlformats.org/officeDocument/2006/relationships/font" Target="fonts/Quicksand-bold.fntdata"/><Relationship Id="rId10" Type="http://schemas.openxmlformats.org/officeDocument/2006/relationships/slide" Target="slides/slide4.xml"/><Relationship Id="rId32" Type="http://schemas.openxmlformats.org/officeDocument/2006/relationships/font" Target="fonts/Quicksand-regular.fntdata"/><Relationship Id="rId13" Type="http://schemas.openxmlformats.org/officeDocument/2006/relationships/slide" Target="slides/slide7.xml"/><Relationship Id="rId35" Type="http://schemas.openxmlformats.org/officeDocument/2006/relationships/font" Target="fonts/HelveticaNeue-bold.fntdata"/><Relationship Id="rId12" Type="http://schemas.openxmlformats.org/officeDocument/2006/relationships/slide" Target="slides/slide6.xml"/><Relationship Id="rId34" Type="http://schemas.openxmlformats.org/officeDocument/2006/relationships/font" Target="fonts/HelveticaNeue-regular.fntdata"/><Relationship Id="rId15" Type="http://schemas.openxmlformats.org/officeDocument/2006/relationships/slide" Target="slides/slide9.xml"/><Relationship Id="rId37" Type="http://schemas.openxmlformats.org/officeDocument/2006/relationships/font" Target="fonts/HelveticaNeue-boldItalic.fntdata"/><Relationship Id="rId14" Type="http://schemas.openxmlformats.org/officeDocument/2006/relationships/slide" Target="slides/slide8.xml"/><Relationship Id="rId36" Type="http://schemas.openxmlformats.org/officeDocument/2006/relationships/font" Target="fonts/HelveticaNeue-italic.fntdata"/><Relationship Id="rId17" Type="http://schemas.openxmlformats.org/officeDocument/2006/relationships/slide" Target="slides/slide11.xml"/><Relationship Id="rId39" Type="http://schemas.openxmlformats.org/officeDocument/2006/relationships/font" Target="fonts/RobotoMono-bold.fntdata"/><Relationship Id="rId16" Type="http://schemas.openxmlformats.org/officeDocument/2006/relationships/slide" Target="slides/slide10.xml"/><Relationship Id="rId38" Type="http://schemas.openxmlformats.org/officeDocument/2006/relationships/font" Target="fonts/RobotoMon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2ac6b7356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2ac6b7356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a:t>
            </a:r>
            <a:r>
              <a:rPr lang="en"/>
              <a:t> everyone, my name is Dongwei Jiang. Today I'll be presenting RATIONALYST, a novel approach for mining implicit rationales to improve process supervision of reasoning in large language models. This work was conducted by friends and colleagues from Johns Hopkins University and will be presented at ACL 2025</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6eb2afa81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6eb2afa81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Once we have these high-quality rationales, we use them to train RATIONALYST. As shown in this diagram, the training process is straightforward. We start with LLaMA-3-8B-Instruct as our base model and fine-tune it to become RATIONALYST.</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The input is the preceding context, and we teach the model to predict the implicit rationale that should come next. So through the supervised fine-tuning, RATIONALYST learns the pattern: 'given this context, what implicit reasoning step is missing?'</a:t>
            </a:r>
            <a:endParaRPr>
              <a:solidFill>
                <a:schemeClr val="dk1"/>
              </a:solidFill>
            </a:endParaRPr>
          </a:p>
          <a:p>
            <a:pPr indent="0" lvl="0" marL="0" rtl="0" algn="l">
              <a:lnSpc>
                <a:spcPct val="150000"/>
              </a:lnSpc>
              <a:spcBef>
                <a:spcPts val="1200"/>
              </a:spcBef>
              <a:spcAft>
                <a:spcPts val="120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6e381d584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6e381d584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Now that we understand how to extract and filter rationales, let's move to our evaluation...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449d6e114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3449d6e114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Here are our extraction results across different datasets. We applied our rationale extraction process to two main types of data sources. First, we used existing reasoning datasets like GSM8K and ECQA, which already contain structured reasoning examples. Second, we used web-scale data from The Pile, which includes various subdomains like StackExchange, GitHub, and others.</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en"/>
              <a:t>The </a:t>
            </a:r>
            <a:r>
              <a:rPr lang="en"/>
              <a:t>line</a:t>
            </a:r>
            <a:r>
              <a:rPr lang="en"/>
              <a:t> chart shows the percentage of rationales retained after filtering across different datasets. We can see significant variation in retention rates (which </a:t>
            </a:r>
            <a:r>
              <a:rPr lang="en">
                <a:solidFill>
                  <a:schemeClr val="dk1"/>
                </a:solidFill>
              </a:rPr>
              <a:t>quantifies the % of rationales upon </a:t>
            </a:r>
            <a:r>
              <a:rPr lang="en"/>
              <a:t>the perplexity-based filtering that I discussion in the rationale extraction part)- reasoning datasets like ECQA retain 57.6% of generated rationales, while GSM8K retains 19.5%. For The Pile subdomains, we see much lower retention rates, with StackExchange at 29.8% being the highest </a:t>
            </a:r>
            <a:r>
              <a:rPr lang="en">
                <a:solidFill>
                  <a:schemeClr val="dk1"/>
                </a:solidFill>
              </a:rPr>
              <a:t>due to its question-answer format that naturally contains more reasoning content</a:t>
            </a:r>
            <a:r>
              <a:rPr lang="en"/>
              <a:t>, while most other domains like Pile-CC retain only 2.9% of rationales.</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en"/>
              <a:t>The bar chart shows our final dataset composition: we extracted approximately 79K total rationales, with about 14K from reasoning datasets and 65K from The Pile. The lower retention rates for most Pile subdomains reflect that web-scale data contains less explicit reasoning content, making rationale extraction more challenging. However, the sheer volume of web data still provides substantial training material for RATIONALYST.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6c7c146f76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6c7c146f76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We test the benefits of RATIONALYST on seven reasoning datasets. Comparing with the baseline without any supervision, </a:t>
            </a:r>
            <a:r>
              <a:rPr lang="en">
                <a:solidFill>
                  <a:schemeClr val="dk1"/>
                </a:solidFill>
              </a:rPr>
              <a:t>RATIONALYST without The Pile data, and RATIONALYST with full data including The Pile</a:t>
            </a:r>
            <a:r>
              <a:rPr lang="en"/>
              <a:t>.</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en"/>
              <a:t>The left chart shows across all seven reasoning tasks, adding web-scale rationales consistently improves performance. The right chart breaks down these improvements. The improvements are particularly substantial for MMLU-Pro with a 5.7 point gain. This suggests that the diverse rationales found in web-scale data help the model generalize to various reasoning scenarios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36e381d584c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36e381d584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a:solidFill>
                  <a:schemeClr val="dk1"/>
                </a:solidFill>
              </a:rPr>
              <a:t>Finally,</a:t>
            </a:r>
            <a:r>
              <a:rPr lang="en">
                <a:solidFill>
                  <a:schemeClr val="dk1"/>
                </a:solidFill>
              </a:rPr>
              <a:t> let's see how Rationalyst compares to other verification methods. First, a quick overview of the approaches: 'No supervision' is our baseline with no verification. 'Process supervision' evaluates each reasoning step during generation. 'Outcome supervision' only checks the final answer. The agent model used here is LLaMa-3-8B.</a:t>
            </a:r>
            <a:endParaRPr>
              <a:solidFill>
                <a:schemeClr val="dk1"/>
              </a:solidFill>
            </a:endParaRPr>
          </a:p>
          <a:p>
            <a:pPr indent="0" lvl="0" marL="0" rtl="0" algn="l">
              <a:lnSpc>
                <a:spcPct val="150000"/>
              </a:lnSpc>
              <a:spcBef>
                <a:spcPts val="1200"/>
              </a:spcBef>
              <a:spcAft>
                <a:spcPts val="0"/>
              </a:spcAft>
              <a:buNone/>
            </a:pPr>
            <a:r>
              <a:rPr lang="en">
                <a:solidFill>
                  <a:schemeClr val="dk1"/>
                </a:solidFill>
              </a:rPr>
              <a:t>Looking at GSM8K results: no supervision gets 77.6% accuracy. Process supervision with LLaMA-3-8B actually hurts performance at 77.4%, while GPT-4 reaches 80.0%. Outcome supervision with LLaMa-3-8B trained specifically on the training set achieves 79.2%.</a:t>
            </a:r>
            <a:endParaRPr>
              <a:solidFill>
                <a:schemeClr val="dk1"/>
              </a:solidFill>
            </a:endParaRPr>
          </a:p>
          <a:p>
            <a:pPr indent="0" lvl="0" marL="0" rtl="0" algn="l">
              <a:lnSpc>
                <a:spcPct val="150000"/>
              </a:lnSpc>
              <a:spcBef>
                <a:spcPts val="1200"/>
              </a:spcBef>
              <a:spcAft>
                <a:spcPts val="1200"/>
              </a:spcAft>
              <a:buClr>
                <a:schemeClr val="dk1"/>
              </a:buClr>
              <a:buSzPts val="1100"/>
              <a:buFont typeface="Arial"/>
              <a:buNone/>
            </a:pPr>
            <a:r>
              <a:rPr lang="en">
                <a:solidFill>
                  <a:schemeClr val="dk1"/>
                </a:solidFill>
              </a:rPr>
              <a:t>RATIONALYST hits 81.6%, outperforming even GPT-4. We observed similar results on ECQA. This shows our specialized process supervision model beats general verification methods, even with smaller models.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36d54c8e55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36d54c8e55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Let me summarize our key contributions. Our motivation was that LLMs generate incomplete reasoning steps because they mimic logical leaps from everyday communication. Our solution involved extracting 79K implicit rationales from unlabeled text, training RATIONALYST as a specialized rationale generation model, and using it for process supervision during inference. Our results show an average 3.9% improvement across seven reasoning tasks, outperforming even GPT-4 verification. For future work, we plan to scale up RATIONALYST using stronger models like GPT-4 and LLaMA-70B with larger datasets, and better integration with test-time compute and preference fine-tuning. </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en"/>
              <a:t>We also reference parallel works that explore similar directions that involves rationale extraction from unlabelled datasets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6c7c146f76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36c7c146f76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Now let's see how Rationalyst compares to other verification methods. First, a quick overview of the approaches: 'No supervision' is our baseline with no verification. 'Process supervision' evaluates each reasoning step during generation. 'Outcome supervision' only checks the final answer.</a:t>
            </a:r>
            <a:endParaRPr>
              <a:solidFill>
                <a:schemeClr val="dk1"/>
              </a:solidFill>
            </a:endParaRPr>
          </a:p>
          <a:p>
            <a:pPr indent="0" lvl="0" marL="0" rtl="0" algn="l">
              <a:lnSpc>
                <a:spcPct val="115000"/>
              </a:lnSpc>
              <a:spcBef>
                <a:spcPts val="1200"/>
              </a:spcBef>
              <a:spcAft>
                <a:spcPts val="0"/>
              </a:spcAft>
              <a:buNone/>
            </a:pPr>
            <a:r>
              <a:rPr lang="en">
                <a:solidFill>
                  <a:schemeClr val="dk1"/>
                </a:solidFill>
              </a:rPr>
              <a:t>Looking at GSM8K results: no supervision gets 77.6% accuracy. Process supervision with LLaMA-3-8B actually hurts performance at 77.4%, while GPT-4 reaches 80.0%. Outcome supervision achieves 79.2%.</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RATIONALYST hits 81.6%, outperforming even GPT-4. Similar results on ECQA. This shows our specialized rationale-based approach beats general verification methods, even with smaller models. The key insight: training specifically for supervision with implicit rationales works better than relying on general reasoning for verification</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36c7c146f76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36c7c146f76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3449d6e114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3449d6e114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3449d6e1140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3449d6e1140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6d40454c1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6d40454c1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Let me start by talking about the focus of this paper. So what reasoning is and why it's crucial for LLMs?</a:t>
            </a:r>
            <a:endParaRPr/>
          </a:p>
          <a:p>
            <a:pPr indent="0" lvl="0" marL="0" rtl="0" algn="l">
              <a:lnSpc>
                <a:spcPct val="150000"/>
              </a:lnSpc>
              <a:spcBef>
                <a:spcPts val="0"/>
              </a:spcBef>
              <a:spcAft>
                <a:spcPts val="0"/>
              </a:spcAft>
              <a:buNone/>
            </a:pPr>
            <a:r>
              <a:rPr lang="en"/>
              <a:t>Reasoning is the ability to logically connect ideas, draw conclusions, and solve problems step by step. </a:t>
            </a:r>
            <a:endParaRPr/>
          </a:p>
          <a:p>
            <a:pPr indent="0" lvl="0" marL="0" rtl="0" algn="l">
              <a:lnSpc>
                <a:spcPct val="150000"/>
              </a:lnSpc>
              <a:spcBef>
                <a:spcPts val="0"/>
              </a:spcBef>
              <a:spcAft>
                <a:spcPts val="0"/>
              </a:spcAft>
              <a:buNone/>
            </a:pPr>
            <a:r>
              <a:rPr lang="en"/>
              <a:t>For large language models, strong reasoning capabilities are essential because it enhances accuracy, improves coherence, supports generalization and increases interpretability</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36d54c8e55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36d54c8e55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This is where our approach comes in. Our solution is RATIONALYST, which is a model trained on a vast collection of implicit rationales extracted from pre-training data to provide supervision for reasoning. RATIONALYST works by making these implicit rationales explicit and using them to guide the reasoning process at inference time.</a:t>
            </a:r>
            <a:endParaRPr/>
          </a:p>
          <a:p>
            <a:pPr indent="0" lvl="0" marL="0" rtl="0" algn="l">
              <a:lnSpc>
                <a:spcPct val="150000"/>
              </a:lnSpc>
              <a:spcBef>
                <a:spcPts val="0"/>
              </a:spcBef>
              <a:spcAft>
                <a:spcPts val="0"/>
              </a:spcAft>
              <a:buNone/>
            </a:pPr>
            <a:r>
              <a:rPr lang="en"/>
              <a:t>For the example we have, RATIONALYST would help the model generate the complete reasoning: 'Although this stealing has good intentions, stealing from a store breaks the rule of society, so it should be punished!'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36d40454c1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36d40454c1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6e43d9cc7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6e43d9cc7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So we all know reasoning is important. However, the issue is the reasoning steps</a:t>
            </a:r>
            <a:r>
              <a:rPr lang="en">
                <a:solidFill>
                  <a:schemeClr val="dk1"/>
                </a:solidFill>
              </a:rPr>
              <a:t> current LLMs generate</a:t>
            </a:r>
            <a:r>
              <a:rPr lang="en"/>
              <a:t> might be incomplete because they mimic logical leaps common in everyday communication that is found in their pre-training data. </a:t>
            </a:r>
            <a:endParaRPr/>
          </a:p>
          <a:p>
            <a:pPr indent="0" lvl="0" marL="0" rtl="0" algn="l">
              <a:lnSpc>
                <a:spcPct val="150000"/>
              </a:lnSpc>
              <a:spcBef>
                <a:spcPts val="0"/>
              </a:spcBef>
              <a:spcAft>
                <a:spcPts val="0"/>
              </a:spcAft>
              <a:buNone/>
            </a:pPr>
            <a:r>
              <a:rPr lang="en"/>
              <a:t>Let me illustrate what logical leaps mean with this example from Harry Potter: 'Harry used magic outside of school... He is punished.' The implicit rationale 'When someone breaks the rule, he will be punished' is crucial for understanding the logical connection, but it's left unstated in the original text. </a:t>
            </a:r>
            <a:endParaRPr/>
          </a:p>
          <a:p>
            <a:pPr indent="0" lvl="0" marL="0" rtl="0" algn="l">
              <a:lnSpc>
                <a:spcPct val="150000"/>
              </a:lnSpc>
              <a:spcBef>
                <a:spcPts val="0"/>
              </a:spcBef>
              <a:spcAft>
                <a:spcPts val="0"/>
              </a:spcAft>
              <a:buNone/>
            </a:pPr>
            <a:r>
              <a:rPr lang="en"/>
              <a:t>As a result, existing LLMs will have difficulty surfacing these implicit statements during the reasoning process, which can lead to flawed conclusions. To illustrate that, let’s look at LLMs at work, when we ask an LLM about a person stealing food for their family, existing models might focus on the good intentions and conclude they'll be rewarded, missing the crucial implicit rule about societal consequences for breaking laws.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6e43d9cc7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6e43d9cc7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This is where our approach comes in. Our solution is RATIONALYST, which is a model trained on a vast collection of implicit rationales extracted from pre-training data to provide supervision for reasoning. RATIONALYST works by making these implicit rationales explicit and using them to guide the reasoning process at inference time.</a:t>
            </a:r>
            <a:endParaRPr/>
          </a:p>
          <a:p>
            <a:pPr indent="0" lvl="0" marL="0" rtl="0" algn="l">
              <a:lnSpc>
                <a:spcPct val="150000"/>
              </a:lnSpc>
              <a:spcBef>
                <a:spcPts val="0"/>
              </a:spcBef>
              <a:spcAft>
                <a:spcPts val="0"/>
              </a:spcAft>
              <a:buNone/>
            </a:pPr>
            <a:r>
              <a:rPr lang="en"/>
              <a:t>For the example we have, RATIONALYST would help the model generate the complete reasoning: 'Although this stealing has good intentions, stealing from a store breaks the rule of society, so it should be punished!'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6e381d584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6e381d584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Now that you understand the motivation, let me outline what I'll cover next.</a:t>
            </a:r>
            <a:endParaRPr/>
          </a:p>
          <a:p>
            <a:pPr indent="0" lvl="0" marL="0" rtl="0" algn="l">
              <a:lnSpc>
                <a:spcPct val="150000"/>
              </a:lnSpc>
              <a:spcBef>
                <a:spcPts val="0"/>
              </a:spcBef>
              <a:spcAft>
                <a:spcPts val="0"/>
              </a:spcAft>
              <a:buNone/>
            </a:pPr>
            <a:r>
              <a:t/>
            </a:r>
            <a:endParaRPr/>
          </a:p>
          <a:p>
            <a:pPr indent="0" lvl="0" marL="0" rtl="0" algn="l">
              <a:lnSpc>
                <a:spcPct val="150000"/>
              </a:lnSpc>
              <a:spcBef>
                <a:spcPts val="0"/>
              </a:spcBef>
              <a:spcAft>
                <a:spcPts val="0"/>
              </a:spcAft>
              <a:buNone/>
            </a:pPr>
            <a:r>
              <a:rPr lang="en"/>
              <a:t>For now, let’s first talk about how is RATIONALYST actually used during inference. I’m going to talk about how to train this model in a bit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6c7c146f76_0_6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6c7c146f76_0_6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Let's take this math problem about Michael's golf balls from GSM8K as an example. Given the </a:t>
            </a:r>
            <a:r>
              <a:rPr lang="en"/>
              <a:t>preceding</a:t>
            </a:r>
            <a:r>
              <a:rPr lang="en"/>
              <a:t> context, which includes the question and partial reasoning trajectory, RATIONALYST first generates an implicit rationale: 'There are two steps in solving the problem. First calculate the golf balls he lost after Tuesday.'</a:t>
            </a:r>
            <a:endParaRPr/>
          </a:p>
          <a:p>
            <a:pPr indent="0" lvl="0" marL="0" rtl="0" algn="l">
              <a:lnSpc>
                <a:spcPct val="150000"/>
              </a:lnSpc>
              <a:spcBef>
                <a:spcPts val="0"/>
              </a:spcBef>
              <a:spcAft>
                <a:spcPts val="0"/>
              </a:spcAft>
              <a:buNone/>
            </a:pPr>
            <a:r>
              <a:rPr lang="en"/>
              <a:t>In parallel, our agent LLM, which can be any LLM trying to solve the problem, generates multiple candidate next steps for continuing the reasoning. Here's the key part: we use the rationale R to score how well each candidate C aligns with the guidance provided. The correct step 'After losing 23 on Tuesday, he had 58 - 23 = 35 golf balls' aligns well with the rationale about calculating golf balls lost after Tuesday, so it gets a higher score. We will then select the highest-scoring candidate to continue the reasoning trajectory.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6c7c146f76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6c7c146f76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The process continues iteratively. We update our reasoning trajectory with the correct step. After that, RATIONALYST generates a new rationale given the updated trajectory. RATIONALYST then guides the selection of the next reasoning step. This iterative process ensures that each reasoning step is guided by appropriate implicit rationales, leading to more accurate final answers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6e381d584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6e381d584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Great! Now that you've seen how RATIONALYST works at inference time, let's dive into the next key question, How to mine a dataset of implicit rationales and train RATIONALYST?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449d6e11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3449d6e11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a:t>Our rationale extraction process uses LLMs to automatically extract implicit rationales from unlabelled data - essentially using one LLM to generate training data for another. We provide a carefully designed prompt shown in the purple box, which instructs the LLM to 'identify implicit reasoning steps in text - the unstated logical connections that bridge ideas and help predict what comes next.' The prompt tells the model to look for logical leaps where important reasoning steps are assumed but not written out, and to add these implicit rationales using the special BOT and EOT tags.</a:t>
            </a:r>
            <a:endParaRPr/>
          </a:p>
          <a:p>
            <a:pPr indent="0" lvl="0" marL="0" rtl="0" algn="l">
              <a:lnSpc>
                <a:spcPct val="150000"/>
              </a:lnSpc>
              <a:spcBef>
                <a:spcPts val="1200"/>
              </a:spcBef>
              <a:spcAft>
                <a:spcPts val="0"/>
              </a:spcAft>
              <a:buNone/>
            </a:pPr>
            <a:r>
              <a:rPr lang="en"/>
              <a:t>However, since these rationales are generated by LLMs, they can be noisy - we don't know whether they're useful or not. So we add a filtering mechanism based on future text perplexity. We only retain rationales that significantly help predict subsequent text. If adding an implicit rationale reduces the perplexity of predicting future content, we keep it - like the helpful rationale shown here. If a rationale has little effect on prediction, like an irrelevant comment about Hogwarts magic being versatile, we discard it. This filtering ensures we only train on rationales that genuinely capture useful reasoning patterns.</a:t>
            </a:r>
            <a:endParaRPr/>
          </a:p>
          <a:p>
            <a:pPr indent="0" lvl="0" marL="0" rtl="0" algn="l">
              <a:lnSpc>
                <a:spcPct val="150000"/>
              </a:lnSpc>
              <a:spcBef>
                <a:spcPts val="1200"/>
              </a:spcBef>
              <a:spcAft>
                <a:spcPts val="120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2"/>
              </a:buClr>
              <a:buSzPts val="12000"/>
              <a:buNone/>
              <a:defRPr sz="12000">
                <a:solidFill>
                  <a:schemeClr val="dk2"/>
                </a:solidFill>
              </a:defRPr>
            </a:lvl1pPr>
            <a:lvl2pPr lvl="1" rtl="0" algn="ctr">
              <a:spcBef>
                <a:spcPts val="0"/>
              </a:spcBef>
              <a:spcAft>
                <a:spcPts val="0"/>
              </a:spcAft>
              <a:buClr>
                <a:schemeClr val="dk2"/>
              </a:buClr>
              <a:buSzPts val="12000"/>
              <a:buNone/>
              <a:defRPr sz="12000">
                <a:solidFill>
                  <a:schemeClr val="dk2"/>
                </a:solidFill>
              </a:defRPr>
            </a:lvl2pPr>
            <a:lvl3pPr lvl="2" rtl="0" algn="ctr">
              <a:spcBef>
                <a:spcPts val="0"/>
              </a:spcBef>
              <a:spcAft>
                <a:spcPts val="0"/>
              </a:spcAft>
              <a:buClr>
                <a:schemeClr val="dk2"/>
              </a:buClr>
              <a:buSzPts val="12000"/>
              <a:buNone/>
              <a:defRPr sz="12000">
                <a:solidFill>
                  <a:schemeClr val="dk2"/>
                </a:solidFill>
              </a:defRPr>
            </a:lvl3pPr>
            <a:lvl4pPr lvl="3" rtl="0" algn="ctr">
              <a:spcBef>
                <a:spcPts val="0"/>
              </a:spcBef>
              <a:spcAft>
                <a:spcPts val="0"/>
              </a:spcAft>
              <a:buClr>
                <a:schemeClr val="dk2"/>
              </a:buClr>
              <a:buSzPts val="12000"/>
              <a:buNone/>
              <a:defRPr sz="12000">
                <a:solidFill>
                  <a:schemeClr val="dk2"/>
                </a:solidFill>
              </a:defRPr>
            </a:lvl4pPr>
            <a:lvl5pPr lvl="4" rtl="0" algn="ctr">
              <a:spcBef>
                <a:spcPts val="0"/>
              </a:spcBef>
              <a:spcAft>
                <a:spcPts val="0"/>
              </a:spcAft>
              <a:buClr>
                <a:schemeClr val="dk2"/>
              </a:buClr>
              <a:buSzPts val="12000"/>
              <a:buNone/>
              <a:defRPr sz="12000">
                <a:solidFill>
                  <a:schemeClr val="dk2"/>
                </a:solidFill>
              </a:defRPr>
            </a:lvl5pPr>
            <a:lvl6pPr lvl="5" rtl="0" algn="ctr">
              <a:spcBef>
                <a:spcPts val="0"/>
              </a:spcBef>
              <a:spcAft>
                <a:spcPts val="0"/>
              </a:spcAft>
              <a:buClr>
                <a:schemeClr val="dk2"/>
              </a:buClr>
              <a:buSzPts val="12000"/>
              <a:buNone/>
              <a:defRPr sz="12000">
                <a:solidFill>
                  <a:schemeClr val="dk2"/>
                </a:solidFill>
              </a:defRPr>
            </a:lvl6pPr>
            <a:lvl7pPr lvl="6" rtl="0" algn="ctr">
              <a:spcBef>
                <a:spcPts val="0"/>
              </a:spcBef>
              <a:spcAft>
                <a:spcPts val="0"/>
              </a:spcAft>
              <a:buClr>
                <a:schemeClr val="dk2"/>
              </a:buClr>
              <a:buSzPts val="12000"/>
              <a:buNone/>
              <a:defRPr sz="12000">
                <a:solidFill>
                  <a:schemeClr val="dk2"/>
                </a:solidFill>
              </a:defRPr>
            </a:lvl7pPr>
            <a:lvl8pPr lvl="7" rtl="0" algn="ctr">
              <a:spcBef>
                <a:spcPts val="0"/>
              </a:spcBef>
              <a:spcAft>
                <a:spcPts val="0"/>
              </a:spcAft>
              <a:buClr>
                <a:schemeClr val="dk2"/>
              </a:buClr>
              <a:buSzPts val="12000"/>
              <a:buNone/>
              <a:defRPr sz="12000">
                <a:solidFill>
                  <a:schemeClr val="dk2"/>
                </a:solidFill>
              </a:defRPr>
            </a:lvl8pPr>
            <a:lvl9pPr lvl="8" rtl="0"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7" name="Shape 67"/>
        <p:cNvGrpSpPr/>
        <p:nvPr/>
      </p:nvGrpSpPr>
      <p:grpSpPr>
        <a:xfrm>
          <a:off x="0" y="0"/>
          <a:ext cx="0" cy="0"/>
          <a:chOff x="0" y="0"/>
          <a:chExt cx="0" cy="0"/>
        </a:xfrm>
      </p:grpSpPr>
      <p:sp>
        <p:nvSpPr>
          <p:cNvPr id="68" name="Google Shape;68;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69" name="Google Shape;69;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0" name="Google Shape;70;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3" name="Google Shape;7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0" name="Google Shape;80;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1" name="Google Shape;81;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2" name="Google Shape;8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5" name="Google Shape;8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6" name="Shape 86"/>
        <p:cNvGrpSpPr/>
        <p:nvPr/>
      </p:nvGrpSpPr>
      <p:grpSpPr>
        <a:xfrm>
          <a:off x="0" y="0"/>
          <a:ext cx="0" cy="0"/>
          <a:chOff x="0" y="0"/>
          <a:chExt cx="0" cy="0"/>
        </a:xfrm>
      </p:grpSpPr>
      <p:sp>
        <p:nvSpPr>
          <p:cNvPr id="87" name="Google Shape;87;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8" name="Google Shape;88;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9" name="Google Shape;8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0" name="Shape 90"/>
        <p:cNvGrpSpPr/>
        <p:nvPr/>
      </p:nvGrpSpPr>
      <p:grpSpPr>
        <a:xfrm>
          <a:off x="0" y="0"/>
          <a:ext cx="0" cy="0"/>
          <a:chOff x="0" y="0"/>
          <a:chExt cx="0" cy="0"/>
        </a:xfrm>
      </p:grpSpPr>
      <p:sp>
        <p:nvSpPr>
          <p:cNvPr id="91" name="Google Shape;91;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92" name="Google Shape;9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sp>
        <p:nvSpPr>
          <p:cNvPr id="94" name="Google Shape;94;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96" name="Google Shape;96;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7" name="Google Shape;97;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98" name="Google Shape;9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sp>
        <p:nvSpPr>
          <p:cNvPr id="100" name="Google Shape;100;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101" name="Google Shape;10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2" name="Shape 102"/>
        <p:cNvGrpSpPr/>
        <p:nvPr/>
      </p:nvGrpSpPr>
      <p:grpSpPr>
        <a:xfrm>
          <a:off x="0" y="0"/>
          <a:ext cx="0" cy="0"/>
          <a:chOff x="0" y="0"/>
          <a:chExt cx="0" cy="0"/>
        </a:xfrm>
      </p:grpSpPr>
      <p:sp>
        <p:nvSpPr>
          <p:cNvPr id="103" name="Google Shape;103;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4" name="Google Shape;104;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105" name="Google Shape;10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6" name="Shape 106"/>
        <p:cNvGrpSpPr/>
        <p:nvPr/>
      </p:nvGrpSpPr>
      <p:grpSpPr>
        <a:xfrm>
          <a:off x="0" y="0"/>
          <a:ext cx="0" cy="0"/>
          <a:chOff x="0" y="0"/>
          <a:chExt cx="0" cy="0"/>
        </a:xfrm>
      </p:grpSpPr>
      <p:sp>
        <p:nvSpPr>
          <p:cNvPr id="107" name="Google Shape;10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rgbClr val="000000"/>
              </a:buClr>
              <a:buSzPts val="1800"/>
              <a:buChar char="●"/>
              <a:defRPr>
                <a:solidFill>
                  <a:srgbClr val="000000"/>
                </a:solidFill>
              </a:defRPr>
            </a:lvl1pPr>
            <a:lvl2pPr indent="-317500" lvl="1" marL="914400" rtl="0">
              <a:spcBef>
                <a:spcPts val="0"/>
              </a:spcBef>
              <a:spcAft>
                <a:spcPts val="0"/>
              </a:spcAft>
              <a:buClr>
                <a:srgbClr val="000000"/>
              </a:buClr>
              <a:buSzPts val="1400"/>
              <a:buChar char="○"/>
              <a:defRPr>
                <a:solidFill>
                  <a:srgbClr val="000000"/>
                </a:solidFill>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Clr>
                <a:srgbClr val="000000"/>
              </a:buClr>
              <a:buSzPts val="1400"/>
              <a:buChar char="●"/>
              <a:defRPr sz="1400">
                <a:solidFill>
                  <a:srgbClr val="000000"/>
                </a:solidFill>
              </a:defRPr>
            </a:lvl1pPr>
            <a:lvl2pPr indent="-304800" lvl="1" marL="914400" rtl="0">
              <a:spcBef>
                <a:spcPts val="0"/>
              </a:spcBef>
              <a:spcAft>
                <a:spcPts val="0"/>
              </a:spcAft>
              <a:buClr>
                <a:srgbClr val="000000"/>
              </a:buClr>
              <a:buSzPts val="1200"/>
              <a:buChar char="○"/>
              <a:defRPr sz="1200">
                <a:solidFill>
                  <a:srgbClr val="000000"/>
                </a:solidFill>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Clr>
                <a:srgbClr val="000000"/>
              </a:buClr>
              <a:buSzPts val="1400"/>
              <a:buChar char="●"/>
              <a:defRPr sz="1400">
                <a:solidFill>
                  <a:srgbClr val="000000"/>
                </a:solidFill>
              </a:defRPr>
            </a:lvl1pPr>
            <a:lvl2pPr indent="-304800" lvl="1" marL="914400" rtl="0">
              <a:spcBef>
                <a:spcPts val="0"/>
              </a:spcBef>
              <a:spcAft>
                <a:spcPts val="0"/>
              </a:spcAft>
              <a:buClr>
                <a:srgbClr val="000000"/>
              </a:buClr>
              <a:buSzPts val="1200"/>
              <a:buChar char="○"/>
              <a:defRPr sz="1200">
                <a:solidFill>
                  <a:srgbClr val="000000"/>
                </a:solidFill>
              </a:defRPr>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Clr>
                <a:schemeClr val="lt1"/>
              </a:buClr>
              <a:buSzPts val="1200"/>
              <a:buChar char="●"/>
              <a:defRPr sz="12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dk2"/>
              </a:buClr>
              <a:buSzPts val="4200"/>
              <a:buNone/>
              <a:defRPr sz="4200">
                <a:solidFill>
                  <a:schemeClr val="dk2"/>
                </a:solidFill>
              </a:defRPr>
            </a:lvl1pPr>
            <a:lvl2pPr lvl="1" rtl="0" algn="ctr">
              <a:spcBef>
                <a:spcPts val="0"/>
              </a:spcBef>
              <a:spcAft>
                <a:spcPts val="0"/>
              </a:spcAft>
              <a:buClr>
                <a:schemeClr val="dk2"/>
              </a:buClr>
              <a:buSzPts val="4200"/>
              <a:buNone/>
              <a:defRPr sz="4200">
                <a:solidFill>
                  <a:schemeClr val="dk2"/>
                </a:solidFill>
              </a:defRPr>
            </a:lvl2pPr>
            <a:lvl3pPr lvl="2" rtl="0" algn="ctr">
              <a:spcBef>
                <a:spcPts val="0"/>
              </a:spcBef>
              <a:spcAft>
                <a:spcPts val="0"/>
              </a:spcAft>
              <a:buClr>
                <a:schemeClr val="dk2"/>
              </a:buClr>
              <a:buSzPts val="4200"/>
              <a:buNone/>
              <a:defRPr sz="4200">
                <a:solidFill>
                  <a:schemeClr val="dk2"/>
                </a:solidFill>
              </a:defRPr>
            </a:lvl3pPr>
            <a:lvl4pPr lvl="3" rtl="0" algn="ctr">
              <a:spcBef>
                <a:spcPts val="0"/>
              </a:spcBef>
              <a:spcAft>
                <a:spcPts val="0"/>
              </a:spcAft>
              <a:buClr>
                <a:schemeClr val="dk2"/>
              </a:buClr>
              <a:buSzPts val="4200"/>
              <a:buNone/>
              <a:defRPr sz="4200">
                <a:solidFill>
                  <a:schemeClr val="dk2"/>
                </a:solidFill>
              </a:defRPr>
            </a:lvl4pPr>
            <a:lvl5pPr lvl="4" rtl="0" algn="ctr">
              <a:spcBef>
                <a:spcPts val="0"/>
              </a:spcBef>
              <a:spcAft>
                <a:spcPts val="0"/>
              </a:spcAft>
              <a:buClr>
                <a:schemeClr val="dk2"/>
              </a:buClr>
              <a:buSzPts val="4200"/>
              <a:buNone/>
              <a:defRPr sz="4200">
                <a:solidFill>
                  <a:schemeClr val="dk2"/>
                </a:solidFill>
              </a:defRPr>
            </a:lvl5pPr>
            <a:lvl6pPr lvl="5" rtl="0" algn="ctr">
              <a:spcBef>
                <a:spcPts val="0"/>
              </a:spcBef>
              <a:spcAft>
                <a:spcPts val="0"/>
              </a:spcAft>
              <a:buClr>
                <a:schemeClr val="dk2"/>
              </a:buClr>
              <a:buSzPts val="4200"/>
              <a:buNone/>
              <a:defRPr sz="4200">
                <a:solidFill>
                  <a:schemeClr val="dk2"/>
                </a:solidFill>
              </a:defRPr>
            </a:lvl6pPr>
            <a:lvl7pPr lvl="6" rtl="0" algn="ctr">
              <a:spcBef>
                <a:spcPts val="0"/>
              </a:spcBef>
              <a:spcAft>
                <a:spcPts val="0"/>
              </a:spcAft>
              <a:buClr>
                <a:schemeClr val="dk2"/>
              </a:buClr>
              <a:buSzPts val="4200"/>
              <a:buNone/>
              <a:defRPr sz="4200">
                <a:solidFill>
                  <a:schemeClr val="dk2"/>
                </a:solidFill>
              </a:defRPr>
            </a:lvl7pPr>
            <a:lvl8pPr lvl="7" rtl="0" algn="ctr">
              <a:spcBef>
                <a:spcPts val="0"/>
              </a:spcBef>
              <a:spcAft>
                <a:spcPts val="0"/>
              </a:spcAft>
              <a:buClr>
                <a:schemeClr val="dk2"/>
              </a:buClr>
              <a:buSzPts val="4200"/>
              <a:buNone/>
              <a:defRPr sz="4200">
                <a:solidFill>
                  <a:schemeClr val="dk2"/>
                </a:solidFill>
              </a:defRPr>
            </a:lvl8pPr>
            <a:lvl9pPr lvl="8" rtl="0"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04367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rt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rtl="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latin typeface="Roboto"/>
                <a:ea typeface="Roboto"/>
                <a:cs typeface="Roboto"/>
                <a:sym typeface="Roboto"/>
              </a:defRPr>
            </a:lvl1pPr>
            <a:lvl2pPr lvl="1" rtl="0" algn="r">
              <a:buNone/>
              <a:defRPr sz="1000">
                <a:solidFill>
                  <a:schemeClr val="lt2"/>
                </a:solidFill>
                <a:latin typeface="Roboto"/>
                <a:ea typeface="Roboto"/>
                <a:cs typeface="Roboto"/>
                <a:sym typeface="Roboto"/>
              </a:defRPr>
            </a:lvl2pPr>
            <a:lvl3pPr lvl="2" rtl="0" algn="r">
              <a:buNone/>
              <a:defRPr sz="1000">
                <a:solidFill>
                  <a:schemeClr val="lt2"/>
                </a:solidFill>
                <a:latin typeface="Roboto"/>
                <a:ea typeface="Roboto"/>
                <a:cs typeface="Roboto"/>
                <a:sym typeface="Roboto"/>
              </a:defRPr>
            </a:lvl3pPr>
            <a:lvl4pPr lvl="3" rtl="0" algn="r">
              <a:buNone/>
              <a:defRPr sz="1000">
                <a:solidFill>
                  <a:schemeClr val="lt2"/>
                </a:solidFill>
                <a:latin typeface="Roboto"/>
                <a:ea typeface="Roboto"/>
                <a:cs typeface="Roboto"/>
                <a:sym typeface="Roboto"/>
              </a:defRPr>
            </a:lvl4pPr>
            <a:lvl5pPr lvl="4" rtl="0" algn="r">
              <a:buNone/>
              <a:defRPr sz="1000">
                <a:solidFill>
                  <a:schemeClr val="lt2"/>
                </a:solidFill>
                <a:latin typeface="Roboto"/>
                <a:ea typeface="Roboto"/>
                <a:cs typeface="Roboto"/>
                <a:sym typeface="Roboto"/>
              </a:defRPr>
            </a:lvl5pPr>
            <a:lvl6pPr lvl="5" rtl="0" algn="r">
              <a:buNone/>
              <a:defRPr sz="1000">
                <a:solidFill>
                  <a:schemeClr val="lt2"/>
                </a:solidFill>
                <a:latin typeface="Roboto"/>
                <a:ea typeface="Roboto"/>
                <a:cs typeface="Roboto"/>
                <a:sym typeface="Roboto"/>
              </a:defRPr>
            </a:lvl6pPr>
            <a:lvl7pPr lvl="6" rtl="0" algn="r">
              <a:buNone/>
              <a:defRPr sz="1000">
                <a:solidFill>
                  <a:schemeClr val="lt2"/>
                </a:solidFill>
                <a:latin typeface="Roboto"/>
                <a:ea typeface="Roboto"/>
                <a:cs typeface="Roboto"/>
                <a:sym typeface="Roboto"/>
              </a:defRPr>
            </a:lvl7pPr>
            <a:lvl8pPr lvl="7" rtl="0" algn="r">
              <a:buNone/>
              <a:defRPr sz="1000">
                <a:solidFill>
                  <a:schemeClr val="lt2"/>
                </a:solidFill>
                <a:latin typeface="Roboto"/>
                <a:ea typeface="Roboto"/>
                <a:cs typeface="Roboto"/>
                <a:sym typeface="Roboto"/>
              </a:defRPr>
            </a:lvl8pPr>
            <a:lvl9pPr lvl="8" rtl="0"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3" name="Shape 63"/>
        <p:cNvGrpSpPr/>
        <p:nvPr/>
      </p:nvGrpSpPr>
      <p:grpSpPr>
        <a:xfrm>
          <a:off x="0" y="0"/>
          <a:ext cx="0" cy="0"/>
          <a:chOff x="0" y="0"/>
          <a:chExt cx="0" cy="0"/>
        </a:xfrm>
      </p:grpSpPr>
      <p:sp>
        <p:nvSpPr>
          <p:cNvPr id="64" name="Google Shape;64;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65" name="Google Shape;65;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66" name="Google Shape;6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9.png"/><Relationship Id="rId4"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8.png"/><Relationship Id="rId5"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8.png"/><Relationship Id="rId5"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3.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111" name="Shape 111"/>
        <p:cNvGrpSpPr/>
        <p:nvPr/>
      </p:nvGrpSpPr>
      <p:grpSpPr>
        <a:xfrm>
          <a:off x="0" y="0"/>
          <a:ext cx="0" cy="0"/>
          <a:chOff x="0" y="0"/>
          <a:chExt cx="0" cy="0"/>
        </a:xfrm>
      </p:grpSpPr>
      <p:sp>
        <p:nvSpPr>
          <p:cNvPr id="112" name="Google Shape;112;p25"/>
          <p:cNvSpPr txBox="1"/>
          <p:nvPr>
            <p:ph type="ctrTitle"/>
          </p:nvPr>
        </p:nvSpPr>
        <p:spPr>
          <a:xfrm>
            <a:off x="32550" y="1181950"/>
            <a:ext cx="9078900" cy="1190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 sz="3000">
                <a:solidFill>
                  <a:srgbClr val="434343"/>
                </a:solidFill>
                <a:latin typeface="Open Sans"/>
                <a:ea typeface="Open Sans"/>
                <a:cs typeface="Open Sans"/>
                <a:sym typeface="Open Sans"/>
              </a:rPr>
              <a:t>R</a:t>
            </a:r>
            <a:r>
              <a:rPr b="1" lang="en" sz="2500">
                <a:solidFill>
                  <a:srgbClr val="434343"/>
                </a:solidFill>
                <a:latin typeface="Open Sans"/>
                <a:ea typeface="Open Sans"/>
                <a:cs typeface="Open Sans"/>
                <a:sym typeface="Open Sans"/>
              </a:rPr>
              <a:t>ATIONALYST</a:t>
            </a:r>
            <a:r>
              <a:rPr b="1" lang="en" sz="3000">
                <a:solidFill>
                  <a:srgbClr val="434343"/>
                </a:solidFill>
                <a:latin typeface="Open Sans"/>
                <a:ea typeface="Open Sans"/>
                <a:cs typeface="Open Sans"/>
                <a:sym typeface="Open Sans"/>
              </a:rPr>
              <a:t>: Mining Implicit Rationales </a:t>
            </a:r>
            <a:endParaRPr b="1" sz="3000">
              <a:solidFill>
                <a:srgbClr val="434343"/>
              </a:solidFill>
              <a:latin typeface="Open Sans"/>
              <a:ea typeface="Open Sans"/>
              <a:cs typeface="Open Sans"/>
              <a:sym typeface="Open Sans"/>
            </a:endParaRPr>
          </a:p>
          <a:p>
            <a:pPr indent="0" lvl="0" marL="0" rtl="0" algn="ctr">
              <a:spcBef>
                <a:spcPts val="0"/>
              </a:spcBef>
              <a:spcAft>
                <a:spcPts val="0"/>
              </a:spcAft>
              <a:buSzPts val="990"/>
              <a:buNone/>
            </a:pPr>
            <a:r>
              <a:rPr b="1" lang="en" sz="3000">
                <a:solidFill>
                  <a:srgbClr val="434343"/>
                </a:solidFill>
                <a:latin typeface="Open Sans"/>
                <a:ea typeface="Open Sans"/>
                <a:cs typeface="Open Sans"/>
                <a:sym typeface="Open Sans"/>
              </a:rPr>
              <a:t>for Process Supervision of Reasoning</a:t>
            </a:r>
            <a:endParaRPr b="1" sz="3000">
              <a:solidFill>
                <a:srgbClr val="434343"/>
              </a:solidFill>
              <a:latin typeface="Open Sans"/>
              <a:ea typeface="Open Sans"/>
              <a:cs typeface="Open Sans"/>
              <a:sym typeface="Open Sans"/>
            </a:endParaRPr>
          </a:p>
        </p:txBody>
      </p:sp>
      <p:sp>
        <p:nvSpPr>
          <p:cNvPr id="113" name="Google Shape;113;p25"/>
          <p:cNvSpPr txBox="1"/>
          <p:nvPr/>
        </p:nvSpPr>
        <p:spPr>
          <a:xfrm>
            <a:off x="1078806" y="2083088"/>
            <a:ext cx="7872300" cy="6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solidFill>
                <a:schemeClr val="dk1"/>
              </a:solidFill>
              <a:latin typeface="Quicksand"/>
              <a:ea typeface="Quicksand"/>
              <a:cs typeface="Quicksand"/>
              <a:sym typeface="Quicksand"/>
            </a:endParaRPr>
          </a:p>
        </p:txBody>
      </p:sp>
      <p:sp>
        <p:nvSpPr>
          <p:cNvPr id="114" name="Google Shape;114;p25"/>
          <p:cNvSpPr txBox="1"/>
          <p:nvPr/>
        </p:nvSpPr>
        <p:spPr>
          <a:xfrm>
            <a:off x="1080650" y="2461100"/>
            <a:ext cx="7067400" cy="606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700">
                <a:solidFill>
                  <a:schemeClr val="dk1"/>
                </a:solidFill>
                <a:latin typeface="Quicksand"/>
                <a:ea typeface="Quicksand"/>
                <a:cs typeface="Quicksand"/>
                <a:sym typeface="Quicksand"/>
              </a:rPr>
              <a:t>Dongwei Jiang, Guoxuan Wang, Yining Lu, Andrew Wang, </a:t>
            </a:r>
            <a:br>
              <a:rPr b="1" lang="en" sz="1700">
                <a:solidFill>
                  <a:schemeClr val="dk1"/>
                </a:solidFill>
                <a:latin typeface="Quicksand"/>
                <a:ea typeface="Quicksand"/>
                <a:cs typeface="Quicksand"/>
                <a:sym typeface="Quicksand"/>
              </a:rPr>
            </a:br>
            <a:r>
              <a:rPr b="1" lang="en" sz="1700">
                <a:solidFill>
                  <a:schemeClr val="dk1"/>
                </a:solidFill>
                <a:latin typeface="Quicksand"/>
                <a:ea typeface="Quicksand"/>
                <a:cs typeface="Quicksand"/>
                <a:sym typeface="Quicksand"/>
              </a:rPr>
              <a:t>Jingyu Zhang, Chuyu Liu, </a:t>
            </a:r>
            <a:br>
              <a:rPr b="1" lang="en" sz="1700">
                <a:solidFill>
                  <a:schemeClr val="dk1"/>
                </a:solidFill>
                <a:latin typeface="Quicksand"/>
                <a:ea typeface="Quicksand"/>
                <a:cs typeface="Quicksand"/>
                <a:sym typeface="Quicksand"/>
              </a:rPr>
            </a:br>
            <a:r>
              <a:rPr b="1" lang="en" sz="1700">
                <a:solidFill>
                  <a:schemeClr val="dk1"/>
                </a:solidFill>
                <a:latin typeface="Quicksand"/>
                <a:ea typeface="Quicksand"/>
                <a:cs typeface="Quicksand"/>
                <a:sym typeface="Quicksand"/>
              </a:rPr>
              <a:t>Benjamin Van Durme, Daniel Khashabi</a:t>
            </a:r>
            <a:endParaRPr b="1" sz="1700">
              <a:solidFill>
                <a:schemeClr val="dk1"/>
              </a:solidFill>
              <a:latin typeface="Quicksand"/>
              <a:ea typeface="Quicksand"/>
              <a:cs typeface="Quicksand"/>
              <a:sym typeface="Quicksand"/>
            </a:endParaRPr>
          </a:p>
          <a:p>
            <a:pPr indent="0" lvl="0" marL="0" rtl="0" algn="l">
              <a:lnSpc>
                <a:spcPct val="100000"/>
              </a:lnSpc>
              <a:spcBef>
                <a:spcPts val="0"/>
              </a:spcBef>
              <a:spcAft>
                <a:spcPts val="0"/>
              </a:spcAft>
              <a:buNone/>
            </a:pPr>
            <a:r>
              <a:t/>
            </a:r>
            <a:endParaRPr b="1" sz="1700">
              <a:solidFill>
                <a:schemeClr val="dk1"/>
              </a:solidFill>
              <a:latin typeface="Quicksand"/>
              <a:ea typeface="Quicksand"/>
              <a:cs typeface="Quicksand"/>
              <a:sym typeface="Quicksand"/>
            </a:endParaRPr>
          </a:p>
          <a:p>
            <a:pPr indent="0" lvl="0" marL="0" rtl="0" algn="l">
              <a:lnSpc>
                <a:spcPct val="100000"/>
              </a:lnSpc>
              <a:spcBef>
                <a:spcPts val="0"/>
              </a:spcBef>
              <a:spcAft>
                <a:spcPts val="0"/>
              </a:spcAft>
              <a:buNone/>
            </a:pPr>
            <a:r>
              <a:t/>
            </a:r>
            <a:endParaRPr sz="2100">
              <a:solidFill>
                <a:schemeClr val="dk1"/>
              </a:solidFill>
              <a:latin typeface="Quicksand"/>
              <a:ea typeface="Quicksand"/>
              <a:cs typeface="Quicksand"/>
              <a:sym typeface="Quicksand"/>
            </a:endParaRPr>
          </a:p>
        </p:txBody>
      </p:sp>
      <p:pic>
        <p:nvPicPr>
          <p:cNvPr id="115" name="Google Shape;115;p25"/>
          <p:cNvPicPr preferRelativeResize="0"/>
          <p:nvPr/>
        </p:nvPicPr>
        <p:blipFill>
          <a:blip r:embed="rId3">
            <a:alphaModFix/>
          </a:blip>
          <a:stretch>
            <a:fillRect/>
          </a:stretch>
        </p:blipFill>
        <p:spPr>
          <a:xfrm>
            <a:off x="6080924" y="156700"/>
            <a:ext cx="2977149" cy="648375"/>
          </a:xfrm>
          <a:prstGeom prst="rect">
            <a:avLst/>
          </a:prstGeom>
          <a:noFill/>
          <a:ln>
            <a:noFill/>
          </a:ln>
        </p:spPr>
      </p:pic>
      <p:pic>
        <p:nvPicPr>
          <p:cNvPr id="116" name="Google Shape;116;p25"/>
          <p:cNvPicPr preferRelativeResize="0"/>
          <p:nvPr/>
        </p:nvPicPr>
        <p:blipFill>
          <a:blip r:embed="rId4">
            <a:alphaModFix/>
          </a:blip>
          <a:stretch>
            <a:fillRect/>
          </a:stretch>
        </p:blipFill>
        <p:spPr>
          <a:xfrm>
            <a:off x="383650" y="3584250"/>
            <a:ext cx="8376700" cy="1382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4"/>
          <p:cNvSpPr txBox="1"/>
          <p:nvPr>
            <p:ph type="title"/>
          </p:nvPr>
        </p:nvSpPr>
        <p:spPr>
          <a:xfrm>
            <a:off x="103400" y="21525"/>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Model training</a:t>
            </a:r>
            <a:endParaRPr sz="2400"/>
          </a:p>
        </p:txBody>
      </p:sp>
      <p:sp>
        <p:nvSpPr>
          <p:cNvPr id="341" name="Google Shape;341;p34"/>
          <p:cNvSpPr/>
          <p:nvPr/>
        </p:nvSpPr>
        <p:spPr>
          <a:xfrm>
            <a:off x="179000" y="1504076"/>
            <a:ext cx="3199200" cy="1831500"/>
          </a:xfrm>
          <a:prstGeom prst="roundRect">
            <a:avLst>
              <a:gd fmla="val 7935" name="adj"/>
            </a:avLst>
          </a:prstGeom>
          <a:solidFill>
            <a:srgbClr val="D9EAD3"/>
          </a:solidFill>
          <a:ln cap="flat" cmpd="sng" w="19050">
            <a:solidFill>
              <a:srgbClr val="6AA84F"/>
            </a:solidFill>
            <a:prstDash val="solid"/>
            <a:round/>
            <a:headEnd len="sm" w="sm" type="none"/>
            <a:tailEnd len="sm" w="sm" type="none"/>
          </a:ln>
        </p:spPr>
        <p:txBody>
          <a:bodyPr anchorCtr="0" anchor="ctr" bIns="41300" lIns="41300" spcFirstLastPara="1" rIns="41300" wrap="square" tIns="82625">
            <a:noAutofit/>
          </a:bodyPr>
          <a:lstStyle/>
          <a:p>
            <a:pPr indent="0" lvl="0" marL="0" rtl="0" algn="l">
              <a:lnSpc>
                <a:spcPct val="115000"/>
              </a:lnSpc>
              <a:spcBef>
                <a:spcPts val="0"/>
              </a:spcBef>
              <a:spcAft>
                <a:spcPts val="0"/>
              </a:spcAft>
              <a:buNone/>
            </a:pPr>
            <a:r>
              <a:rPr i="1" lang="en" sz="2100">
                <a:solidFill>
                  <a:srgbClr val="000000"/>
                </a:solidFill>
                <a:latin typeface="Times"/>
                <a:ea typeface="Times"/>
                <a:cs typeface="Times"/>
                <a:sym typeface="Times"/>
              </a:rPr>
              <a:t>… Harry used magic outside of the school of Hogwarts to inflate Aunt Marg</a:t>
            </a:r>
            <a:r>
              <a:rPr i="1" lang="en" sz="2100">
                <a:solidFill>
                  <a:srgbClr val="000000"/>
                </a:solidFill>
                <a:latin typeface="Times"/>
                <a:ea typeface="Times"/>
                <a:cs typeface="Times"/>
                <a:sym typeface="Times"/>
              </a:rPr>
              <a:t>e</a:t>
            </a:r>
            <a:endParaRPr i="1" sz="2100">
              <a:solidFill>
                <a:srgbClr val="000000"/>
              </a:solidFill>
              <a:latin typeface="Times"/>
              <a:ea typeface="Times"/>
              <a:cs typeface="Times"/>
              <a:sym typeface="Times"/>
            </a:endParaRPr>
          </a:p>
        </p:txBody>
      </p:sp>
      <p:sp>
        <p:nvSpPr>
          <p:cNvPr id="342" name="Google Shape;342;p34"/>
          <p:cNvSpPr/>
          <p:nvPr/>
        </p:nvSpPr>
        <p:spPr>
          <a:xfrm>
            <a:off x="5585900" y="1762075"/>
            <a:ext cx="3199200" cy="1315500"/>
          </a:xfrm>
          <a:prstGeom prst="roundRect">
            <a:avLst>
              <a:gd fmla="val 7935" name="adj"/>
            </a:avLst>
          </a:prstGeom>
          <a:solidFill>
            <a:srgbClr val="CFE2F3"/>
          </a:solidFill>
          <a:ln cap="flat" cmpd="sng" w="19050">
            <a:solidFill>
              <a:srgbClr val="3D85C6"/>
            </a:solidFill>
            <a:prstDash val="solid"/>
            <a:round/>
            <a:headEnd len="sm" w="sm" type="none"/>
            <a:tailEnd len="sm" w="sm" type="none"/>
          </a:ln>
        </p:spPr>
        <p:txBody>
          <a:bodyPr anchorCtr="0" anchor="ctr" bIns="41300" lIns="41300" spcFirstLastPara="1" rIns="41300" wrap="square" tIns="20650">
            <a:noAutofit/>
          </a:bodyPr>
          <a:lstStyle/>
          <a:p>
            <a:pPr indent="0" lvl="0" marL="0" rtl="0" algn="l">
              <a:lnSpc>
                <a:spcPct val="115000"/>
              </a:lnSpc>
              <a:spcBef>
                <a:spcPts val="0"/>
              </a:spcBef>
              <a:spcAft>
                <a:spcPts val="0"/>
              </a:spcAft>
              <a:buNone/>
            </a:pPr>
            <a:r>
              <a:rPr b="1" i="1" lang="en" sz="2100">
                <a:latin typeface="Times"/>
                <a:ea typeface="Times"/>
                <a:cs typeface="Times"/>
                <a:sym typeface="Times"/>
              </a:rPr>
              <a:t>When someone breaks the rule, he will be punished</a:t>
            </a:r>
            <a:endParaRPr i="1" sz="2100">
              <a:solidFill>
                <a:srgbClr val="000000"/>
              </a:solidFill>
              <a:latin typeface="Times"/>
              <a:ea typeface="Times"/>
              <a:cs typeface="Times"/>
              <a:sym typeface="Times"/>
            </a:endParaRPr>
          </a:p>
        </p:txBody>
      </p:sp>
      <p:cxnSp>
        <p:nvCxnSpPr>
          <p:cNvPr id="343" name="Google Shape;343;p34"/>
          <p:cNvCxnSpPr>
            <a:stCxn id="344" idx="3"/>
            <a:endCxn id="342" idx="1"/>
          </p:cNvCxnSpPr>
          <p:nvPr/>
        </p:nvCxnSpPr>
        <p:spPr>
          <a:xfrm>
            <a:off x="4826738" y="2419828"/>
            <a:ext cx="759300" cy="600"/>
          </a:xfrm>
          <a:prstGeom prst="curvedConnector3">
            <a:avLst>
              <a:gd fmla="val 49991" name="adj1"/>
            </a:avLst>
          </a:prstGeom>
          <a:noFill/>
          <a:ln cap="flat" cmpd="sng" w="19050">
            <a:solidFill>
              <a:srgbClr val="3C78D8"/>
            </a:solidFill>
            <a:prstDash val="solid"/>
            <a:round/>
            <a:headEnd len="med" w="med" type="none"/>
            <a:tailEnd len="med" w="med" type="triangle"/>
          </a:ln>
        </p:spPr>
      </p:cxnSp>
      <p:sp>
        <p:nvSpPr>
          <p:cNvPr id="345" name="Google Shape;345;p34"/>
          <p:cNvSpPr txBox="1"/>
          <p:nvPr/>
        </p:nvSpPr>
        <p:spPr>
          <a:xfrm>
            <a:off x="3746741" y="1029552"/>
            <a:ext cx="1470600" cy="804300"/>
          </a:xfrm>
          <a:prstGeom prst="rect">
            <a:avLst/>
          </a:prstGeom>
          <a:noFill/>
          <a:ln>
            <a:noFill/>
          </a:ln>
        </p:spPr>
        <p:txBody>
          <a:bodyPr anchorCtr="0" anchor="t" bIns="103275" lIns="103275" spcFirstLastPara="1" rIns="103275" wrap="square" tIns="103275">
            <a:spAutoFit/>
          </a:bodyPr>
          <a:lstStyle/>
          <a:p>
            <a:pPr indent="0" lvl="0" marL="0" rtl="0" algn="ctr">
              <a:lnSpc>
                <a:spcPct val="115000"/>
              </a:lnSpc>
              <a:spcBef>
                <a:spcPts val="0"/>
              </a:spcBef>
              <a:spcAft>
                <a:spcPts val="0"/>
              </a:spcAft>
              <a:buNone/>
            </a:pPr>
            <a:r>
              <a:rPr b="1" lang="en" sz="1800"/>
              <a:t>LLaMa 3 8B Instruct</a:t>
            </a:r>
            <a:endParaRPr b="1" sz="1800"/>
          </a:p>
        </p:txBody>
      </p:sp>
      <p:sp>
        <p:nvSpPr>
          <p:cNvPr id="346" name="Google Shape;346;p34"/>
          <p:cNvSpPr txBox="1"/>
          <p:nvPr/>
        </p:nvSpPr>
        <p:spPr>
          <a:xfrm>
            <a:off x="540050" y="747188"/>
            <a:ext cx="795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p>
        </p:txBody>
      </p:sp>
      <p:sp>
        <p:nvSpPr>
          <p:cNvPr id="347" name="Google Shape;347;p34"/>
          <p:cNvSpPr txBox="1"/>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rgbClr val="737373"/>
                </a:solidFill>
                <a:latin typeface="Roboto"/>
                <a:ea typeface="Roboto"/>
                <a:cs typeface="Roboto"/>
                <a:sym typeface="Roboto"/>
              </a:rPr>
              <a:t>‹#›</a:t>
            </a:fld>
            <a:endParaRPr sz="1000">
              <a:solidFill>
                <a:srgbClr val="737373"/>
              </a:solidFill>
              <a:latin typeface="Roboto"/>
              <a:ea typeface="Roboto"/>
              <a:cs typeface="Roboto"/>
              <a:sym typeface="Roboto"/>
            </a:endParaRPr>
          </a:p>
        </p:txBody>
      </p:sp>
      <p:cxnSp>
        <p:nvCxnSpPr>
          <p:cNvPr id="348" name="Google Shape;348;p34"/>
          <p:cNvCxnSpPr>
            <a:stCxn id="341" idx="3"/>
            <a:endCxn id="344" idx="1"/>
          </p:cNvCxnSpPr>
          <p:nvPr/>
        </p:nvCxnSpPr>
        <p:spPr>
          <a:xfrm>
            <a:off x="3378200" y="2419826"/>
            <a:ext cx="759000" cy="600"/>
          </a:xfrm>
          <a:prstGeom prst="curvedConnector3">
            <a:avLst>
              <a:gd fmla="val 50009" name="adj1"/>
            </a:avLst>
          </a:prstGeom>
          <a:noFill/>
          <a:ln cap="flat" cmpd="sng" w="19050">
            <a:solidFill>
              <a:srgbClr val="6AA84F"/>
            </a:solidFill>
            <a:prstDash val="solid"/>
            <a:round/>
            <a:headEnd len="med" w="med" type="none"/>
            <a:tailEnd len="med" w="med" type="triangle"/>
          </a:ln>
        </p:spPr>
      </p:cxnSp>
      <p:grpSp>
        <p:nvGrpSpPr>
          <p:cNvPr id="349" name="Google Shape;349;p34"/>
          <p:cNvGrpSpPr/>
          <p:nvPr/>
        </p:nvGrpSpPr>
        <p:grpSpPr>
          <a:xfrm>
            <a:off x="3946678" y="3411766"/>
            <a:ext cx="994510" cy="921567"/>
            <a:chOff x="8350250" y="6440553"/>
            <a:chExt cx="950956" cy="920922"/>
          </a:xfrm>
        </p:grpSpPr>
        <p:pic>
          <p:nvPicPr>
            <p:cNvPr id="350" name="Google Shape;350;p34"/>
            <p:cNvPicPr preferRelativeResize="0"/>
            <p:nvPr/>
          </p:nvPicPr>
          <p:blipFill rotWithShape="1">
            <a:blip r:embed="rId3">
              <a:alphaModFix/>
            </a:blip>
            <a:srcRect b="-15127" l="0" r="0" t="0"/>
            <a:stretch/>
          </p:blipFill>
          <p:spPr>
            <a:xfrm>
              <a:off x="8521413" y="6440553"/>
              <a:ext cx="672225" cy="800400"/>
            </a:xfrm>
            <a:prstGeom prst="rect">
              <a:avLst/>
            </a:prstGeom>
            <a:noFill/>
            <a:ln>
              <a:noFill/>
            </a:ln>
          </p:spPr>
        </p:pic>
        <p:pic>
          <p:nvPicPr>
            <p:cNvPr id="351" name="Google Shape;351;p34"/>
            <p:cNvPicPr preferRelativeResize="0"/>
            <p:nvPr/>
          </p:nvPicPr>
          <p:blipFill>
            <a:blip r:embed="rId4">
              <a:alphaModFix/>
            </a:blip>
            <a:stretch>
              <a:fillRect/>
            </a:stretch>
          </p:blipFill>
          <p:spPr>
            <a:xfrm>
              <a:off x="8350250" y="6642975"/>
              <a:ext cx="950956" cy="718500"/>
            </a:xfrm>
            <a:prstGeom prst="rect">
              <a:avLst/>
            </a:prstGeom>
            <a:noFill/>
            <a:ln>
              <a:noFill/>
            </a:ln>
            <a:effectLst>
              <a:outerShdw blurRad="142875" rotWithShape="0" algn="bl">
                <a:srgbClr val="000000"/>
              </a:outerShdw>
            </a:effectLst>
          </p:spPr>
        </p:pic>
      </p:grpSp>
      <p:sp>
        <p:nvSpPr>
          <p:cNvPr id="352" name="Google Shape;352;p34"/>
          <p:cNvSpPr/>
          <p:nvPr/>
        </p:nvSpPr>
        <p:spPr>
          <a:xfrm>
            <a:off x="3194310" y="4448581"/>
            <a:ext cx="2575500" cy="402600"/>
          </a:xfrm>
          <a:prstGeom prst="wedgeRoundRectCallout">
            <a:avLst>
              <a:gd fmla="val -23118" name="adj1"/>
              <a:gd fmla="val 49729" name="adj2"/>
              <a:gd fmla="val 0" name="adj3"/>
            </a:avLst>
          </a:prstGeom>
          <a:noFill/>
          <a:ln>
            <a:noFill/>
          </a:ln>
        </p:spPr>
        <p:txBody>
          <a:bodyPr anchorCtr="0" anchor="ctr" bIns="20650" lIns="20650" spcFirstLastPara="1" rIns="20650" wrap="square" tIns="20650">
            <a:noAutofit/>
          </a:bodyPr>
          <a:lstStyle/>
          <a:p>
            <a:pPr indent="0" lvl="0" marL="0" rtl="0" algn="ctr">
              <a:lnSpc>
                <a:spcPct val="115000"/>
              </a:lnSpc>
              <a:spcBef>
                <a:spcPts val="0"/>
              </a:spcBef>
              <a:spcAft>
                <a:spcPts val="0"/>
              </a:spcAft>
              <a:buNone/>
            </a:pPr>
            <a:r>
              <a:rPr lang="en" sz="2200">
                <a:solidFill>
                  <a:srgbClr val="000000"/>
                </a:solidFill>
                <a:latin typeface="Times"/>
                <a:ea typeface="Times"/>
                <a:cs typeface="Times"/>
                <a:sym typeface="Times"/>
              </a:rPr>
              <a:t>R</a:t>
            </a:r>
            <a:r>
              <a:rPr lang="en" sz="1800">
                <a:solidFill>
                  <a:srgbClr val="000000"/>
                </a:solidFill>
                <a:latin typeface="Times"/>
                <a:ea typeface="Times"/>
                <a:cs typeface="Times"/>
                <a:sym typeface="Times"/>
              </a:rPr>
              <a:t>ATIONALYST </a:t>
            </a:r>
            <a:endParaRPr sz="1800">
              <a:solidFill>
                <a:srgbClr val="000000"/>
              </a:solidFill>
              <a:latin typeface="Roboto Mono"/>
              <a:ea typeface="Roboto Mono"/>
              <a:cs typeface="Roboto Mono"/>
              <a:sym typeface="Roboto Mono"/>
            </a:endParaRPr>
          </a:p>
        </p:txBody>
      </p:sp>
      <p:pic>
        <p:nvPicPr>
          <p:cNvPr id="344" name="Google Shape;344;p34"/>
          <p:cNvPicPr preferRelativeResize="0"/>
          <p:nvPr/>
        </p:nvPicPr>
        <p:blipFill rotWithShape="1">
          <a:blip r:embed="rId3">
            <a:alphaModFix/>
          </a:blip>
          <a:srcRect b="-15127" l="0" r="0" t="0"/>
          <a:stretch/>
        </p:blipFill>
        <p:spPr>
          <a:xfrm>
            <a:off x="4137338" y="2030700"/>
            <a:ext cx="689401" cy="778254"/>
          </a:xfrm>
          <a:prstGeom prst="rect">
            <a:avLst/>
          </a:prstGeom>
          <a:noFill/>
          <a:ln>
            <a:noFill/>
          </a:ln>
        </p:spPr>
      </p:pic>
      <p:sp>
        <p:nvSpPr>
          <p:cNvPr id="353" name="Google Shape;353;p34"/>
          <p:cNvSpPr txBox="1"/>
          <p:nvPr/>
        </p:nvSpPr>
        <p:spPr>
          <a:xfrm>
            <a:off x="845175" y="885425"/>
            <a:ext cx="17439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
        <p:nvSpPr>
          <p:cNvPr id="354" name="Google Shape;354;p34"/>
          <p:cNvSpPr txBox="1"/>
          <p:nvPr/>
        </p:nvSpPr>
        <p:spPr>
          <a:xfrm>
            <a:off x="914716" y="805852"/>
            <a:ext cx="1470600" cy="516600"/>
          </a:xfrm>
          <a:prstGeom prst="rect">
            <a:avLst/>
          </a:prstGeom>
          <a:noFill/>
          <a:ln>
            <a:noFill/>
          </a:ln>
        </p:spPr>
        <p:txBody>
          <a:bodyPr anchorCtr="0" anchor="t" bIns="103275" lIns="103275" spcFirstLastPara="1" rIns="103275" wrap="square" tIns="103275">
            <a:spAutoFit/>
          </a:bodyPr>
          <a:lstStyle/>
          <a:p>
            <a:pPr indent="0" lvl="0" marL="0" rtl="0" algn="ctr">
              <a:lnSpc>
                <a:spcPct val="115000"/>
              </a:lnSpc>
              <a:spcBef>
                <a:spcPts val="0"/>
              </a:spcBef>
              <a:spcAft>
                <a:spcPts val="0"/>
              </a:spcAft>
              <a:buNone/>
            </a:pPr>
            <a:r>
              <a:rPr b="1" lang="en" sz="2000"/>
              <a:t>Input</a:t>
            </a:r>
            <a:endParaRPr b="1" sz="2000"/>
          </a:p>
        </p:txBody>
      </p:sp>
      <p:sp>
        <p:nvSpPr>
          <p:cNvPr id="355" name="Google Shape;355;p34"/>
          <p:cNvSpPr txBox="1"/>
          <p:nvPr/>
        </p:nvSpPr>
        <p:spPr>
          <a:xfrm>
            <a:off x="6450191" y="868627"/>
            <a:ext cx="1470600" cy="516600"/>
          </a:xfrm>
          <a:prstGeom prst="rect">
            <a:avLst/>
          </a:prstGeom>
          <a:noFill/>
          <a:ln>
            <a:noFill/>
          </a:ln>
        </p:spPr>
        <p:txBody>
          <a:bodyPr anchorCtr="0" anchor="t" bIns="103275" lIns="103275" spcFirstLastPara="1" rIns="103275" wrap="square" tIns="103275">
            <a:spAutoFit/>
          </a:bodyPr>
          <a:lstStyle/>
          <a:p>
            <a:pPr indent="0" lvl="0" marL="0" rtl="0" algn="ctr">
              <a:lnSpc>
                <a:spcPct val="115000"/>
              </a:lnSpc>
              <a:spcBef>
                <a:spcPts val="0"/>
              </a:spcBef>
              <a:spcAft>
                <a:spcPts val="0"/>
              </a:spcAft>
              <a:buNone/>
            </a:pPr>
            <a:r>
              <a:rPr b="1" lang="en" sz="2000"/>
              <a:t>Output</a:t>
            </a:r>
            <a:endParaRPr b="1" sz="2000"/>
          </a:p>
        </p:txBody>
      </p:sp>
      <p:sp>
        <p:nvSpPr>
          <p:cNvPr id="356" name="Google Shape;356;p34"/>
          <p:cNvSpPr/>
          <p:nvPr/>
        </p:nvSpPr>
        <p:spPr>
          <a:xfrm rot="5400000">
            <a:off x="4200725" y="2934675"/>
            <a:ext cx="585300" cy="216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5"/>
          <p:cNvSpPr txBox="1"/>
          <p:nvPr>
            <p:ph type="title"/>
          </p:nvPr>
        </p:nvSpPr>
        <p:spPr>
          <a:xfrm>
            <a:off x="103400" y="21525"/>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RoadMap</a:t>
            </a:r>
            <a:endParaRPr sz="2400"/>
          </a:p>
        </p:txBody>
      </p:sp>
      <p:pic>
        <p:nvPicPr>
          <p:cNvPr id="362" name="Google Shape;362;p35"/>
          <p:cNvPicPr preferRelativeResize="0"/>
          <p:nvPr/>
        </p:nvPicPr>
        <p:blipFill>
          <a:blip r:embed="rId3">
            <a:alphaModFix/>
          </a:blip>
          <a:stretch>
            <a:fillRect/>
          </a:stretch>
        </p:blipFill>
        <p:spPr>
          <a:xfrm>
            <a:off x="5926800" y="700425"/>
            <a:ext cx="3141001" cy="2201350"/>
          </a:xfrm>
          <a:prstGeom prst="rect">
            <a:avLst/>
          </a:prstGeom>
          <a:noFill/>
          <a:ln>
            <a:noFill/>
          </a:ln>
        </p:spPr>
      </p:pic>
      <p:sp>
        <p:nvSpPr>
          <p:cNvPr id="363" name="Google Shape;363;p35"/>
          <p:cNvSpPr txBox="1"/>
          <p:nvPr>
            <p:ph type="title"/>
          </p:nvPr>
        </p:nvSpPr>
        <p:spPr>
          <a:xfrm>
            <a:off x="103400" y="1068150"/>
            <a:ext cx="5970000" cy="3159600"/>
          </a:xfrm>
          <a:prstGeom prst="rect">
            <a:avLst/>
          </a:prstGeom>
        </p:spPr>
        <p:txBody>
          <a:bodyPr anchorCtr="0" anchor="ctr" bIns="91425" lIns="91425" spcFirstLastPara="1" rIns="91425" wrap="square" tIns="91425">
            <a:normAutofit/>
          </a:bodyPr>
          <a:lstStyle/>
          <a:p>
            <a:pPr indent="-380365" lvl="0" marL="457200" rtl="0" algn="l">
              <a:lnSpc>
                <a:spcPct val="115000"/>
              </a:lnSpc>
              <a:spcBef>
                <a:spcPts val="0"/>
              </a:spcBef>
              <a:spcAft>
                <a:spcPts val="0"/>
              </a:spcAft>
              <a:buClr>
                <a:srgbClr val="D9D9D9"/>
              </a:buClr>
              <a:buSzPts val="2390"/>
              <a:buFont typeface="Arial"/>
              <a:buChar char="❖"/>
            </a:pPr>
            <a:r>
              <a:rPr lang="en" sz="2390">
                <a:solidFill>
                  <a:srgbClr val="D9D9D9"/>
                </a:solidFill>
                <a:latin typeface="Arial"/>
                <a:ea typeface="Arial"/>
                <a:cs typeface="Arial"/>
                <a:sym typeface="Arial"/>
              </a:rPr>
              <a:t>How is RATIONALYST actually used during inference </a:t>
            </a:r>
            <a:endParaRPr sz="2390">
              <a:solidFill>
                <a:srgbClr val="D9D9D9"/>
              </a:solidFill>
              <a:latin typeface="Arial"/>
              <a:ea typeface="Arial"/>
              <a:cs typeface="Arial"/>
              <a:sym typeface="Arial"/>
            </a:endParaRPr>
          </a:p>
          <a:p>
            <a:pPr indent="0" lvl="0" marL="457200" rtl="0" algn="l">
              <a:lnSpc>
                <a:spcPct val="115000"/>
              </a:lnSpc>
              <a:spcBef>
                <a:spcPts val="0"/>
              </a:spcBef>
              <a:spcAft>
                <a:spcPts val="0"/>
              </a:spcAft>
              <a:buNone/>
            </a:pPr>
            <a:r>
              <a:t/>
            </a:r>
            <a:endParaRPr sz="2390">
              <a:solidFill>
                <a:srgbClr val="D9D9D9"/>
              </a:solidFill>
              <a:latin typeface="Arial"/>
              <a:ea typeface="Arial"/>
              <a:cs typeface="Arial"/>
              <a:sym typeface="Arial"/>
            </a:endParaRPr>
          </a:p>
          <a:p>
            <a:pPr indent="-380365" lvl="0" marL="457200" rtl="0" algn="l">
              <a:lnSpc>
                <a:spcPct val="115000"/>
              </a:lnSpc>
              <a:spcBef>
                <a:spcPts val="0"/>
              </a:spcBef>
              <a:spcAft>
                <a:spcPts val="0"/>
              </a:spcAft>
              <a:buClr>
                <a:srgbClr val="D9D9D9"/>
              </a:buClr>
              <a:buSzPts val="2390"/>
              <a:buFont typeface="Arial"/>
              <a:buChar char="❖"/>
            </a:pPr>
            <a:r>
              <a:rPr lang="en" sz="2390">
                <a:solidFill>
                  <a:srgbClr val="D9D9D9"/>
                </a:solidFill>
                <a:latin typeface="Arial"/>
                <a:ea typeface="Arial"/>
                <a:cs typeface="Arial"/>
                <a:sym typeface="Arial"/>
              </a:rPr>
              <a:t>How to mine a dataset of implicit rationales and train RATIONALYST? </a:t>
            </a:r>
            <a:endParaRPr sz="2390">
              <a:solidFill>
                <a:srgbClr val="D9D9D9"/>
              </a:solidFill>
              <a:latin typeface="Arial"/>
              <a:ea typeface="Arial"/>
              <a:cs typeface="Arial"/>
              <a:sym typeface="Arial"/>
            </a:endParaRPr>
          </a:p>
          <a:p>
            <a:pPr indent="0" lvl="0" marL="457200" rtl="0" algn="l">
              <a:lnSpc>
                <a:spcPct val="115000"/>
              </a:lnSpc>
              <a:spcBef>
                <a:spcPts val="0"/>
              </a:spcBef>
              <a:spcAft>
                <a:spcPts val="0"/>
              </a:spcAft>
              <a:buNone/>
            </a:pPr>
            <a:r>
              <a:t/>
            </a:r>
            <a:endParaRPr sz="2390">
              <a:solidFill>
                <a:srgbClr val="595959"/>
              </a:solidFill>
              <a:latin typeface="Arial"/>
              <a:ea typeface="Arial"/>
              <a:cs typeface="Arial"/>
              <a:sym typeface="Arial"/>
            </a:endParaRPr>
          </a:p>
          <a:p>
            <a:pPr indent="-380365" lvl="0" marL="457200" rtl="0" algn="l">
              <a:lnSpc>
                <a:spcPct val="115000"/>
              </a:lnSpc>
              <a:spcBef>
                <a:spcPts val="0"/>
              </a:spcBef>
              <a:spcAft>
                <a:spcPts val="0"/>
              </a:spcAft>
              <a:buClr>
                <a:srgbClr val="595959"/>
              </a:buClr>
              <a:buSzPts val="2390"/>
              <a:buFont typeface="Arial"/>
              <a:buChar char="❖"/>
            </a:pPr>
            <a:r>
              <a:rPr lang="en" sz="2390">
                <a:solidFill>
                  <a:srgbClr val="595959"/>
                </a:solidFill>
                <a:latin typeface="Arial"/>
                <a:ea typeface="Arial"/>
                <a:cs typeface="Arial"/>
                <a:sym typeface="Arial"/>
              </a:rPr>
              <a:t>Evaluations</a:t>
            </a:r>
            <a:endParaRPr sz="2390">
              <a:solidFill>
                <a:srgbClr val="595959"/>
              </a:solidFill>
              <a:latin typeface="Arial"/>
              <a:ea typeface="Arial"/>
              <a:cs typeface="Arial"/>
              <a:sym typeface="Arial"/>
            </a:endParaRPr>
          </a:p>
        </p:txBody>
      </p:sp>
      <p:sp>
        <p:nvSpPr>
          <p:cNvPr id="364" name="Google Shape;364;p35"/>
          <p:cNvSpPr txBox="1"/>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rgbClr val="737373"/>
                </a:solidFill>
                <a:latin typeface="Roboto"/>
                <a:ea typeface="Roboto"/>
                <a:cs typeface="Roboto"/>
                <a:sym typeface="Roboto"/>
              </a:rPr>
              <a:t>‹#›</a:t>
            </a:fld>
            <a:endParaRPr sz="1000">
              <a:solidFill>
                <a:srgbClr val="737373"/>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id="369" name="Google Shape;369;p36" title="rationalyst_table1_combined.png"/>
          <p:cNvPicPr preferRelativeResize="0"/>
          <p:nvPr/>
        </p:nvPicPr>
        <p:blipFill>
          <a:blip r:embed="rId3">
            <a:alphaModFix/>
          </a:blip>
          <a:stretch>
            <a:fillRect/>
          </a:stretch>
        </p:blipFill>
        <p:spPr>
          <a:xfrm>
            <a:off x="741150" y="676075"/>
            <a:ext cx="7764675" cy="4413149"/>
          </a:xfrm>
          <a:prstGeom prst="rect">
            <a:avLst/>
          </a:prstGeom>
          <a:noFill/>
          <a:ln>
            <a:noFill/>
          </a:ln>
        </p:spPr>
      </p:pic>
      <p:sp>
        <p:nvSpPr>
          <p:cNvPr id="370" name="Google Shape;370;p36"/>
          <p:cNvSpPr txBox="1"/>
          <p:nvPr>
            <p:ph type="title"/>
          </p:nvPr>
        </p:nvSpPr>
        <p:spPr>
          <a:xfrm>
            <a:off x="103400" y="21525"/>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Results of our large-scale rationale extraction</a:t>
            </a:r>
            <a:endParaRPr sz="2400"/>
          </a:p>
        </p:txBody>
      </p:sp>
      <p:sp>
        <p:nvSpPr>
          <p:cNvPr id="371" name="Google Shape;371;p36"/>
          <p:cNvSpPr/>
          <p:nvPr/>
        </p:nvSpPr>
        <p:spPr>
          <a:xfrm>
            <a:off x="4793225" y="2089325"/>
            <a:ext cx="2519400" cy="706800"/>
          </a:xfrm>
          <a:prstGeom prst="roundRect">
            <a:avLst>
              <a:gd fmla="val 16667"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100"/>
              <a:t>Web-scale data contributes ~65K rationales despite lower retention rates due to massive scale</a:t>
            </a:r>
            <a:endParaRPr b="1" sz="1100">
              <a:solidFill>
                <a:schemeClr val="lt1"/>
              </a:solidFill>
              <a:latin typeface="Roboto"/>
              <a:ea typeface="Roboto"/>
              <a:cs typeface="Roboto"/>
              <a:sym typeface="Roboto"/>
            </a:endParaRPr>
          </a:p>
        </p:txBody>
      </p:sp>
      <p:sp>
        <p:nvSpPr>
          <p:cNvPr id="372" name="Google Shape;372;p36"/>
          <p:cNvSpPr/>
          <p:nvPr/>
        </p:nvSpPr>
        <p:spPr>
          <a:xfrm>
            <a:off x="972975" y="2120825"/>
            <a:ext cx="1823100" cy="7068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High-quality reasoning datasets yield ~14K rationales with better retention rates</a:t>
            </a:r>
            <a:endParaRPr b="1" sz="1100">
              <a:solidFill>
                <a:schemeClr val="dk2"/>
              </a:solidFill>
            </a:endParaRPr>
          </a:p>
        </p:txBody>
      </p:sp>
      <p:sp>
        <p:nvSpPr>
          <p:cNvPr id="373" name="Google Shape;373;p36"/>
          <p:cNvSpPr/>
          <p:nvPr/>
        </p:nvSpPr>
        <p:spPr>
          <a:xfrm>
            <a:off x="4363075" y="1177800"/>
            <a:ext cx="2314800" cy="6555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StackExchange has highest retention among web data (Q&amp;A format helps reasoning)</a:t>
            </a:r>
            <a:endParaRPr b="1" sz="1100">
              <a:solidFill>
                <a:schemeClr val="dk2"/>
              </a:solidFill>
            </a:endParaRPr>
          </a:p>
        </p:txBody>
      </p:sp>
      <p:sp>
        <p:nvSpPr>
          <p:cNvPr id="374" name="Google Shape;374;p36"/>
          <p:cNvSpPr txBox="1"/>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rgbClr val="737373"/>
                </a:solidFill>
                <a:latin typeface="Roboto"/>
                <a:ea typeface="Roboto"/>
                <a:cs typeface="Roboto"/>
                <a:sym typeface="Roboto"/>
              </a:rPr>
              <a:t>‹#›</a:t>
            </a:fld>
            <a:endParaRPr sz="1000">
              <a:solidFill>
                <a:srgbClr val="737373"/>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7"/>
          <p:cNvSpPr txBox="1"/>
          <p:nvPr>
            <p:ph type="title"/>
          </p:nvPr>
        </p:nvSpPr>
        <p:spPr>
          <a:xfrm>
            <a:off x="103400" y="21525"/>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The benefits of adding RATIONALYST</a:t>
            </a:r>
            <a:endParaRPr sz="2400"/>
          </a:p>
        </p:txBody>
      </p:sp>
      <p:pic>
        <p:nvPicPr>
          <p:cNvPr id="380" name="Google Shape;380;p37" title="rationalyst_performance_comparison.png"/>
          <p:cNvPicPr preferRelativeResize="0"/>
          <p:nvPr/>
        </p:nvPicPr>
        <p:blipFill>
          <a:blip r:embed="rId3">
            <a:alphaModFix/>
          </a:blip>
          <a:stretch>
            <a:fillRect/>
          </a:stretch>
        </p:blipFill>
        <p:spPr>
          <a:xfrm>
            <a:off x="152400" y="776625"/>
            <a:ext cx="8495324" cy="4214477"/>
          </a:xfrm>
          <a:prstGeom prst="rect">
            <a:avLst/>
          </a:prstGeom>
          <a:noFill/>
          <a:ln>
            <a:noFill/>
          </a:ln>
        </p:spPr>
      </p:pic>
      <p:sp>
        <p:nvSpPr>
          <p:cNvPr id="381" name="Google Shape;381;p37"/>
          <p:cNvSpPr/>
          <p:nvPr/>
        </p:nvSpPr>
        <p:spPr>
          <a:xfrm>
            <a:off x="1580950" y="1803700"/>
            <a:ext cx="1702200" cy="10242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Times New Roman"/>
                <a:ea typeface="Times New Roman"/>
                <a:cs typeface="Times New Roman"/>
                <a:sym typeface="Times New Roman"/>
              </a:rPr>
              <a:t>R</a:t>
            </a:r>
            <a:r>
              <a:rPr b="1" lang="en" sz="900">
                <a:solidFill>
                  <a:schemeClr val="dk2"/>
                </a:solidFill>
                <a:latin typeface="Times New Roman"/>
                <a:ea typeface="Times New Roman"/>
                <a:cs typeface="Times New Roman"/>
                <a:sym typeface="Times New Roman"/>
              </a:rPr>
              <a:t>ATIONALYST</a:t>
            </a:r>
            <a:r>
              <a:rPr b="1" lang="en" sz="1100">
                <a:solidFill>
                  <a:schemeClr val="dk2"/>
                </a:solidFill>
              </a:rPr>
              <a:t> provides consistent improvements across all 7 tasks 3.9% average gain)</a:t>
            </a:r>
            <a:endParaRPr b="1" sz="1100">
              <a:solidFill>
                <a:schemeClr val="dk2"/>
              </a:solidFill>
            </a:endParaRPr>
          </a:p>
        </p:txBody>
      </p:sp>
      <p:sp>
        <p:nvSpPr>
          <p:cNvPr id="382" name="Google Shape;382;p37"/>
          <p:cNvSpPr/>
          <p:nvPr/>
        </p:nvSpPr>
        <p:spPr>
          <a:xfrm>
            <a:off x="6222225" y="1293025"/>
            <a:ext cx="1702200" cy="1185000"/>
          </a:xfrm>
          <a:prstGeom prst="roundRect">
            <a:avLst>
              <a:gd fmla="val 16667" name="adj"/>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100">
                <a:solidFill>
                  <a:schemeClr val="dk2"/>
                </a:solidFill>
              </a:rPr>
              <a:t>MMLU-Pro shows largest benefit (+5.7% total, +4.1% from web-scale) diverse reasoning helps complex tasks</a:t>
            </a:r>
            <a:endParaRPr b="1" sz="1100">
              <a:solidFill>
                <a:schemeClr val="dk2"/>
              </a:solidFill>
            </a:endParaRPr>
          </a:p>
        </p:txBody>
      </p:sp>
      <p:sp>
        <p:nvSpPr>
          <p:cNvPr id="383" name="Google Shape;383;p37"/>
          <p:cNvSpPr txBox="1"/>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rgbClr val="737373"/>
                </a:solidFill>
                <a:latin typeface="Roboto"/>
                <a:ea typeface="Roboto"/>
                <a:cs typeface="Roboto"/>
                <a:sym typeface="Roboto"/>
              </a:rPr>
              <a:t>‹#›</a:t>
            </a:fld>
            <a:endParaRPr sz="1000">
              <a:solidFill>
                <a:srgbClr val="737373"/>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8"/>
          <p:cNvSpPr txBox="1"/>
          <p:nvPr>
            <p:ph type="title"/>
          </p:nvPr>
        </p:nvSpPr>
        <p:spPr>
          <a:xfrm>
            <a:off x="103400" y="21525"/>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How does Rationalyst compare against other verifiers</a:t>
            </a:r>
            <a:endParaRPr sz="2400"/>
          </a:p>
        </p:txBody>
      </p:sp>
      <p:pic>
        <p:nvPicPr>
          <p:cNvPr id="389" name="Google Shape;389;p38" title="rationalyst_vs_verifiers.png"/>
          <p:cNvPicPr preferRelativeResize="0"/>
          <p:nvPr/>
        </p:nvPicPr>
        <p:blipFill>
          <a:blip r:embed="rId3">
            <a:alphaModFix/>
          </a:blip>
          <a:stretch>
            <a:fillRect/>
          </a:stretch>
        </p:blipFill>
        <p:spPr>
          <a:xfrm>
            <a:off x="460663" y="811475"/>
            <a:ext cx="8112077" cy="4214477"/>
          </a:xfrm>
          <a:prstGeom prst="rect">
            <a:avLst/>
          </a:prstGeom>
          <a:noFill/>
          <a:ln>
            <a:noFill/>
          </a:ln>
        </p:spPr>
      </p:pic>
      <p:cxnSp>
        <p:nvCxnSpPr>
          <p:cNvPr id="390" name="Google Shape;390;p38"/>
          <p:cNvCxnSpPr/>
          <p:nvPr/>
        </p:nvCxnSpPr>
        <p:spPr>
          <a:xfrm flipH="1" rot="10800000">
            <a:off x="2392875" y="1428875"/>
            <a:ext cx="1626300" cy="313500"/>
          </a:xfrm>
          <a:prstGeom prst="straightConnector1">
            <a:avLst/>
          </a:prstGeom>
          <a:noFill/>
          <a:ln cap="flat" cmpd="sng" w="9525">
            <a:solidFill>
              <a:srgbClr val="FF0000"/>
            </a:solidFill>
            <a:prstDash val="solid"/>
            <a:round/>
            <a:headEnd len="med" w="med" type="stealth"/>
            <a:tailEnd len="med" w="med" type="triangle"/>
          </a:ln>
        </p:spPr>
      </p:cxnSp>
      <p:sp>
        <p:nvSpPr>
          <p:cNvPr id="391" name="Google Shape;391;p38"/>
          <p:cNvSpPr/>
          <p:nvPr/>
        </p:nvSpPr>
        <p:spPr>
          <a:xfrm>
            <a:off x="2516150" y="1091900"/>
            <a:ext cx="1015200" cy="4329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latin typeface="Times New Roman"/>
                <a:ea typeface="Times New Roman"/>
                <a:cs typeface="Times New Roman"/>
                <a:sym typeface="Times New Roman"/>
              </a:rPr>
              <a:t>R</a:t>
            </a:r>
            <a:r>
              <a:rPr b="1" lang="en" sz="800">
                <a:solidFill>
                  <a:schemeClr val="dk2"/>
                </a:solidFill>
                <a:latin typeface="Times New Roman"/>
                <a:ea typeface="Times New Roman"/>
                <a:cs typeface="Times New Roman"/>
                <a:sym typeface="Times New Roman"/>
              </a:rPr>
              <a:t>ATIONALYST</a:t>
            </a:r>
            <a:r>
              <a:rPr b="1" lang="en" sz="800">
                <a:solidFill>
                  <a:schemeClr val="dk2"/>
                </a:solidFill>
              </a:rPr>
              <a:t> </a:t>
            </a:r>
            <a:r>
              <a:rPr b="1" lang="en" sz="900">
                <a:solidFill>
                  <a:schemeClr val="dk2"/>
                </a:solidFill>
              </a:rPr>
              <a:t>outperforms GPT-4!</a:t>
            </a:r>
            <a:endParaRPr b="1" sz="900">
              <a:solidFill>
                <a:schemeClr val="dk2"/>
              </a:solidFill>
            </a:endParaRPr>
          </a:p>
        </p:txBody>
      </p:sp>
      <p:sp>
        <p:nvSpPr>
          <p:cNvPr id="392" name="Google Shape;392;p38"/>
          <p:cNvSpPr/>
          <p:nvPr/>
        </p:nvSpPr>
        <p:spPr>
          <a:xfrm>
            <a:off x="6576575" y="1483050"/>
            <a:ext cx="1015200" cy="432900"/>
          </a:xfrm>
          <a:prstGeom prst="roundRect">
            <a:avLst>
              <a:gd fmla="val 16667" name="adj"/>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900">
                <a:solidFill>
                  <a:schemeClr val="dk2"/>
                </a:solidFill>
                <a:latin typeface="Times New Roman"/>
                <a:ea typeface="Times New Roman"/>
                <a:cs typeface="Times New Roman"/>
                <a:sym typeface="Times New Roman"/>
              </a:rPr>
              <a:t>R</a:t>
            </a:r>
            <a:r>
              <a:rPr b="1" lang="en" sz="800">
                <a:solidFill>
                  <a:schemeClr val="dk2"/>
                </a:solidFill>
                <a:latin typeface="Times New Roman"/>
                <a:ea typeface="Times New Roman"/>
                <a:cs typeface="Times New Roman"/>
                <a:sym typeface="Times New Roman"/>
              </a:rPr>
              <a:t>ATIONALYST</a:t>
            </a:r>
            <a:r>
              <a:rPr b="1" lang="en" sz="900">
                <a:solidFill>
                  <a:schemeClr val="dk2"/>
                </a:solidFill>
              </a:rPr>
              <a:t> outperforms GPT-4!</a:t>
            </a:r>
            <a:endParaRPr b="1" sz="900">
              <a:solidFill>
                <a:schemeClr val="dk2"/>
              </a:solidFill>
            </a:endParaRPr>
          </a:p>
        </p:txBody>
      </p:sp>
      <p:cxnSp>
        <p:nvCxnSpPr>
          <p:cNvPr id="393" name="Google Shape;393;p38"/>
          <p:cNvCxnSpPr/>
          <p:nvPr/>
        </p:nvCxnSpPr>
        <p:spPr>
          <a:xfrm flipH="1" rot="10800000">
            <a:off x="6347225" y="1754150"/>
            <a:ext cx="1783800" cy="547200"/>
          </a:xfrm>
          <a:prstGeom prst="straightConnector1">
            <a:avLst/>
          </a:prstGeom>
          <a:noFill/>
          <a:ln cap="flat" cmpd="sng" w="9525">
            <a:solidFill>
              <a:srgbClr val="FF0000"/>
            </a:solidFill>
            <a:prstDash val="solid"/>
            <a:round/>
            <a:headEnd len="med" w="med" type="stealth"/>
            <a:tailEnd len="med" w="med" type="triangle"/>
          </a:ln>
        </p:spPr>
      </p:cxnSp>
      <p:sp>
        <p:nvSpPr>
          <p:cNvPr id="394" name="Google Shape;394;p38"/>
          <p:cNvSpPr txBox="1"/>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rgbClr val="737373"/>
                </a:solidFill>
                <a:latin typeface="Roboto"/>
                <a:ea typeface="Roboto"/>
                <a:cs typeface="Roboto"/>
                <a:sym typeface="Roboto"/>
              </a:rPr>
              <a:t>‹#›</a:t>
            </a:fld>
            <a:endParaRPr sz="1000">
              <a:solidFill>
                <a:srgbClr val="737373"/>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9"/>
          <p:cNvSpPr txBox="1"/>
          <p:nvPr>
            <p:ph type="title"/>
          </p:nvPr>
        </p:nvSpPr>
        <p:spPr>
          <a:xfrm>
            <a:off x="103400" y="21525"/>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Summary</a:t>
            </a:r>
            <a:endParaRPr sz="2400"/>
          </a:p>
        </p:txBody>
      </p:sp>
      <p:sp>
        <p:nvSpPr>
          <p:cNvPr id="400" name="Google Shape;400;p39"/>
          <p:cNvSpPr txBox="1"/>
          <p:nvPr/>
        </p:nvSpPr>
        <p:spPr>
          <a:xfrm>
            <a:off x="0" y="404850"/>
            <a:ext cx="8826600" cy="357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t/>
            </a:r>
            <a:endParaRPr b="1" sz="1500"/>
          </a:p>
          <a:p>
            <a:pPr indent="-311150" lvl="0" marL="457200" rtl="0" algn="l">
              <a:lnSpc>
                <a:spcPct val="150000"/>
              </a:lnSpc>
              <a:spcBef>
                <a:spcPts val="1200"/>
              </a:spcBef>
              <a:spcAft>
                <a:spcPts val="0"/>
              </a:spcAft>
              <a:buSzPts val="1300"/>
              <a:buChar char="❖"/>
            </a:pPr>
            <a:r>
              <a:rPr b="1" lang="en" sz="1300"/>
              <a:t>Motivation:</a:t>
            </a:r>
            <a:r>
              <a:rPr lang="en" sz="1300"/>
              <a:t> The reasoning steps generated by LLMs might be incomplete because they mimic logical leaps common in everyday communication.</a:t>
            </a:r>
            <a:endParaRPr sz="1300"/>
          </a:p>
          <a:p>
            <a:pPr indent="-311150" lvl="0" marL="457200" rtl="0" algn="l">
              <a:lnSpc>
                <a:spcPct val="150000"/>
              </a:lnSpc>
              <a:spcBef>
                <a:spcPts val="0"/>
              </a:spcBef>
              <a:spcAft>
                <a:spcPts val="0"/>
              </a:spcAft>
              <a:buSzPts val="1300"/>
              <a:buChar char="❖"/>
            </a:pPr>
            <a:r>
              <a:rPr b="1" lang="en" sz="1300"/>
              <a:t>What we did:</a:t>
            </a:r>
            <a:r>
              <a:rPr lang="en" sz="1300"/>
              <a:t> We extract 79K implicit reasoning steps from unlabeled text, train a specialized rationale generation model called </a:t>
            </a:r>
            <a:r>
              <a:rPr lang="en">
                <a:latin typeface="Times New Roman"/>
                <a:ea typeface="Times New Roman"/>
                <a:cs typeface="Times New Roman"/>
                <a:sym typeface="Times New Roman"/>
              </a:rPr>
              <a:t>R</a:t>
            </a:r>
            <a:r>
              <a:rPr lang="en" sz="1200">
                <a:latin typeface="Times New Roman"/>
                <a:ea typeface="Times New Roman"/>
                <a:cs typeface="Times New Roman"/>
                <a:sym typeface="Times New Roman"/>
              </a:rPr>
              <a:t>ATIONALYST</a:t>
            </a:r>
            <a:r>
              <a:rPr lang="en" sz="1300"/>
              <a:t>, and uses it to supervise reasoning at inference time. </a:t>
            </a:r>
            <a:endParaRPr sz="1300"/>
          </a:p>
          <a:p>
            <a:pPr indent="-311150" lvl="0" marL="457200" rtl="0" algn="l">
              <a:lnSpc>
                <a:spcPct val="150000"/>
              </a:lnSpc>
              <a:spcBef>
                <a:spcPts val="0"/>
              </a:spcBef>
              <a:spcAft>
                <a:spcPts val="0"/>
              </a:spcAft>
              <a:buSzPts val="1300"/>
              <a:buChar char="❖"/>
            </a:pPr>
            <a:r>
              <a:rPr b="1" lang="en" sz="1300"/>
              <a:t>What we found:</a:t>
            </a:r>
            <a:r>
              <a:rPr lang="en" sz="1300"/>
              <a:t> </a:t>
            </a:r>
            <a:r>
              <a:rPr lang="en">
                <a:latin typeface="Times New Roman"/>
                <a:ea typeface="Times New Roman"/>
                <a:cs typeface="Times New Roman"/>
                <a:sym typeface="Times New Roman"/>
              </a:rPr>
              <a:t>R</a:t>
            </a:r>
            <a:r>
              <a:rPr lang="en" sz="1200">
                <a:latin typeface="Times New Roman"/>
                <a:ea typeface="Times New Roman"/>
                <a:cs typeface="Times New Roman"/>
                <a:sym typeface="Times New Roman"/>
              </a:rPr>
              <a:t>ATIONALYST</a:t>
            </a:r>
            <a:r>
              <a:rPr lang="en" sz="1300"/>
              <a:t> show +3.9% average improvement across 7 reasoning tasks, outperforming even GPT-4 verification.</a:t>
            </a:r>
            <a:endParaRPr sz="1300"/>
          </a:p>
          <a:p>
            <a:pPr indent="-311150" lvl="0" marL="457200" rtl="0" algn="l">
              <a:lnSpc>
                <a:spcPct val="150000"/>
              </a:lnSpc>
              <a:spcBef>
                <a:spcPts val="0"/>
              </a:spcBef>
              <a:spcAft>
                <a:spcPts val="0"/>
              </a:spcAft>
              <a:buSzPts val="1300"/>
              <a:buChar char="❖"/>
            </a:pPr>
            <a:r>
              <a:rPr b="1" lang="en" sz="1300"/>
              <a:t>Future Work:</a:t>
            </a:r>
            <a:endParaRPr b="1" sz="1300"/>
          </a:p>
          <a:p>
            <a:pPr indent="-311150" lvl="1" marL="914400" rtl="0" algn="l">
              <a:lnSpc>
                <a:spcPct val="150000"/>
              </a:lnSpc>
              <a:spcBef>
                <a:spcPts val="0"/>
              </a:spcBef>
              <a:spcAft>
                <a:spcPts val="0"/>
              </a:spcAft>
              <a:buSzPts val="1300"/>
              <a:buChar char="➢"/>
            </a:pPr>
            <a:r>
              <a:rPr b="1" lang="en" sz="1300"/>
              <a:t>Scale up</a:t>
            </a:r>
            <a:r>
              <a:rPr lang="en" sz="1300"/>
              <a:t>: Use stronger models (GPT-4, LLaMA-70B) and larger datasets</a:t>
            </a:r>
            <a:endParaRPr sz="1300"/>
          </a:p>
          <a:p>
            <a:pPr indent="-311150" lvl="1" marL="914400" rtl="0" algn="l">
              <a:lnSpc>
                <a:spcPct val="150000"/>
              </a:lnSpc>
              <a:spcBef>
                <a:spcPts val="0"/>
              </a:spcBef>
              <a:spcAft>
                <a:spcPts val="0"/>
              </a:spcAft>
              <a:buSzPts val="1300"/>
              <a:buChar char="➢"/>
            </a:pPr>
            <a:r>
              <a:rPr b="1" lang="en" sz="1300"/>
              <a:t>Better integration</a:t>
            </a:r>
            <a:r>
              <a:rPr lang="en" sz="1300"/>
              <a:t>: Combining </a:t>
            </a:r>
            <a:r>
              <a:rPr lang="en">
                <a:latin typeface="Times New Roman"/>
                <a:ea typeface="Times New Roman"/>
                <a:cs typeface="Times New Roman"/>
                <a:sym typeface="Times New Roman"/>
              </a:rPr>
              <a:t>R</a:t>
            </a:r>
            <a:r>
              <a:rPr lang="en" sz="1200">
                <a:latin typeface="Times New Roman"/>
                <a:ea typeface="Times New Roman"/>
                <a:cs typeface="Times New Roman"/>
                <a:sym typeface="Times New Roman"/>
              </a:rPr>
              <a:t>ATIONALYST</a:t>
            </a:r>
            <a:r>
              <a:rPr lang="en" sz="1300"/>
              <a:t> with test-time compute and preference fine-tuning</a:t>
            </a:r>
            <a:endParaRPr sz="1300"/>
          </a:p>
          <a:p>
            <a:pPr indent="-311150" lvl="0" marL="457200" rtl="0" algn="l">
              <a:lnSpc>
                <a:spcPct val="150000"/>
              </a:lnSpc>
              <a:spcBef>
                <a:spcPts val="0"/>
              </a:spcBef>
              <a:spcAft>
                <a:spcPts val="0"/>
              </a:spcAft>
              <a:buSzPts val="1300"/>
              <a:buChar char="❖"/>
            </a:pPr>
            <a:r>
              <a:rPr b="1" lang="en" sz="1300"/>
              <a:t>Parallel Works:</a:t>
            </a:r>
            <a:endParaRPr b="1" sz="1300"/>
          </a:p>
        </p:txBody>
      </p:sp>
      <p:pic>
        <p:nvPicPr>
          <p:cNvPr id="401" name="Google Shape;401;p39"/>
          <p:cNvPicPr preferRelativeResize="0"/>
          <p:nvPr/>
        </p:nvPicPr>
        <p:blipFill>
          <a:blip r:embed="rId3">
            <a:alphaModFix/>
          </a:blip>
          <a:stretch>
            <a:fillRect/>
          </a:stretch>
        </p:blipFill>
        <p:spPr>
          <a:xfrm>
            <a:off x="619500" y="4154325"/>
            <a:ext cx="3676266" cy="928350"/>
          </a:xfrm>
          <a:prstGeom prst="rect">
            <a:avLst/>
          </a:prstGeom>
          <a:noFill/>
          <a:ln>
            <a:noFill/>
          </a:ln>
        </p:spPr>
      </p:pic>
      <p:sp>
        <p:nvSpPr>
          <p:cNvPr id="402" name="Google Shape;402;p39"/>
          <p:cNvSpPr txBox="1"/>
          <p:nvPr/>
        </p:nvSpPr>
        <p:spPr>
          <a:xfrm>
            <a:off x="1738688" y="3827900"/>
            <a:ext cx="1437900" cy="1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Roboto"/>
                <a:ea typeface="Roboto"/>
                <a:cs typeface="Roboto"/>
                <a:sym typeface="Roboto"/>
              </a:rPr>
              <a:t>arxiv 2025</a:t>
            </a:r>
            <a:endParaRPr b="1" sz="1300">
              <a:solidFill>
                <a:schemeClr val="dk2"/>
              </a:solidFill>
              <a:latin typeface="Roboto"/>
              <a:ea typeface="Roboto"/>
              <a:cs typeface="Roboto"/>
              <a:sym typeface="Roboto"/>
            </a:endParaRPr>
          </a:p>
        </p:txBody>
      </p:sp>
      <p:pic>
        <p:nvPicPr>
          <p:cNvPr id="403" name="Google Shape;403;p39"/>
          <p:cNvPicPr preferRelativeResize="0"/>
          <p:nvPr/>
        </p:nvPicPr>
        <p:blipFill rotWithShape="1">
          <a:blip r:embed="rId4">
            <a:alphaModFix/>
          </a:blip>
          <a:srcRect b="63103" l="0" r="0" t="0"/>
          <a:stretch/>
        </p:blipFill>
        <p:spPr>
          <a:xfrm>
            <a:off x="5273725" y="4154325"/>
            <a:ext cx="2799626" cy="410421"/>
          </a:xfrm>
          <a:prstGeom prst="rect">
            <a:avLst/>
          </a:prstGeom>
          <a:noFill/>
          <a:ln>
            <a:noFill/>
          </a:ln>
        </p:spPr>
      </p:pic>
      <p:pic>
        <p:nvPicPr>
          <p:cNvPr id="404" name="Google Shape;404;p39"/>
          <p:cNvPicPr preferRelativeResize="0"/>
          <p:nvPr/>
        </p:nvPicPr>
        <p:blipFill rotWithShape="1">
          <a:blip r:embed="rId4">
            <a:alphaModFix/>
          </a:blip>
          <a:srcRect b="0" l="0" r="0" t="53438"/>
          <a:stretch/>
        </p:blipFill>
        <p:spPr>
          <a:xfrm>
            <a:off x="5273725" y="4564745"/>
            <a:ext cx="2799626" cy="517930"/>
          </a:xfrm>
          <a:prstGeom prst="rect">
            <a:avLst/>
          </a:prstGeom>
          <a:noFill/>
          <a:ln>
            <a:noFill/>
          </a:ln>
        </p:spPr>
      </p:pic>
      <p:sp>
        <p:nvSpPr>
          <p:cNvPr id="405" name="Google Shape;405;p39"/>
          <p:cNvSpPr txBox="1"/>
          <p:nvPr/>
        </p:nvSpPr>
        <p:spPr>
          <a:xfrm>
            <a:off x="6178825" y="3827888"/>
            <a:ext cx="1437900" cy="1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Roboto"/>
                <a:ea typeface="Roboto"/>
                <a:cs typeface="Roboto"/>
                <a:sym typeface="Roboto"/>
              </a:rPr>
              <a:t>arxiv 2025</a:t>
            </a:r>
            <a:endParaRPr b="1" sz="1300">
              <a:solidFill>
                <a:schemeClr val="dk2"/>
              </a:solidFill>
              <a:latin typeface="Roboto"/>
              <a:ea typeface="Roboto"/>
              <a:cs typeface="Roboto"/>
              <a:sym typeface="Roboto"/>
            </a:endParaRPr>
          </a:p>
        </p:txBody>
      </p:sp>
      <p:sp>
        <p:nvSpPr>
          <p:cNvPr id="406" name="Google Shape;406;p39"/>
          <p:cNvSpPr txBox="1"/>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rgbClr val="737373"/>
                </a:solidFill>
                <a:latin typeface="Roboto"/>
                <a:ea typeface="Roboto"/>
                <a:cs typeface="Roboto"/>
                <a:sym typeface="Roboto"/>
              </a:rPr>
              <a:t>‹#›</a:t>
            </a:fld>
            <a:endParaRPr sz="1000">
              <a:solidFill>
                <a:srgbClr val="737373"/>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0" name="Shape 410"/>
        <p:cNvGrpSpPr/>
        <p:nvPr/>
      </p:nvGrpSpPr>
      <p:grpSpPr>
        <a:xfrm>
          <a:off x="0" y="0"/>
          <a:ext cx="0" cy="0"/>
          <a:chOff x="0" y="0"/>
          <a:chExt cx="0" cy="0"/>
        </a:xfrm>
      </p:grpSpPr>
      <p:sp>
        <p:nvSpPr>
          <p:cNvPr id="411" name="Google Shape;411;p40"/>
          <p:cNvSpPr txBox="1"/>
          <p:nvPr>
            <p:ph type="title"/>
          </p:nvPr>
        </p:nvSpPr>
        <p:spPr>
          <a:xfrm>
            <a:off x="103400" y="21525"/>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How does Rationalyst compare against other verifiers</a:t>
            </a:r>
            <a:endParaRPr sz="2400"/>
          </a:p>
        </p:txBody>
      </p:sp>
      <p:pic>
        <p:nvPicPr>
          <p:cNvPr id="412" name="Google Shape;412;p40" title="rationalyst_vs_verifiers.png"/>
          <p:cNvPicPr preferRelativeResize="0"/>
          <p:nvPr/>
        </p:nvPicPr>
        <p:blipFill>
          <a:blip r:embed="rId3">
            <a:alphaModFix/>
          </a:blip>
          <a:stretch>
            <a:fillRect/>
          </a:stretch>
        </p:blipFill>
        <p:spPr>
          <a:xfrm>
            <a:off x="515963" y="749150"/>
            <a:ext cx="8112077" cy="421447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16" name="Shape 416"/>
        <p:cNvGrpSpPr/>
        <p:nvPr/>
      </p:nvGrpSpPr>
      <p:grpSpPr>
        <a:xfrm>
          <a:off x="0" y="0"/>
          <a:ext cx="0" cy="0"/>
          <a:chOff x="0" y="0"/>
          <a:chExt cx="0" cy="0"/>
        </a:xfrm>
      </p:grpSpPr>
      <p:sp>
        <p:nvSpPr>
          <p:cNvPr id="417" name="Google Shape;417;p41"/>
          <p:cNvSpPr txBox="1"/>
          <p:nvPr>
            <p:ph type="title"/>
          </p:nvPr>
        </p:nvSpPr>
        <p:spPr>
          <a:xfrm>
            <a:off x="103400" y="21525"/>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Future Work</a:t>
            </a:r>
            <a:endParaRPr sz="2400"/>
          </a:p>
        </p:txBody>
      </p:sp>
      <p:sp>
        <p:nvSpPr>
          <p:cNvPr id="418" name="Google Shape;418;p41"/>
          <p:cNvSpPr txBox="1"/>
          <p:nvPr/>
        </p:nvSpPr>
        <p:spPr>
          <a:xfrm>
            <a:off x="417125" y="856325"/>
            <a:ext cx="8360400" cy="40077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1800"/>
              </a:spcBef>
              <a:spcAft>
                <a:spcPts val="0"/>
              </a:spcAft>
              <a:buNone/>
            </a:pPr>
            <a:r>
              <a:rPr b="1" lang="en" sz="1700"/>
              <a:t>Scaling Up</a:t>
            </a:r>
            <a:endParaRPr b="1" sz="1700"/>
          </a:p>
          <a:p>
            <a:pPr indent="-298450" lvl="0" marL="457200" rtl="0" algn="l">
              <a:lnSpc>
                <a:spcPct val="115000"/>
              </a:lnSpc>
              <a:spcBef>
                <a:spcPts val="1200"/>
              </a:spcBef>
              <a:spcAft>
                <a:spcPts val="0"/>
              </a:spcAft>
              <a:buSzPts val="1100"/>
              <a:buChar char="●"/>
            </a:pPr>
            <a:r>
              <a:rPr lang="en" sz="1100"/>
              <a:t>Use stronger models (LLaMA-3-70B, GPT-4) for better rationale extraction</a:t>
            </a:r>
            <a:endParaRPr sz="1100"/>
          </a:p>
          <a:p>
            <a:pPr indent="-298450" lvl="0" marL="457200" rtl="0" algn="l">
              <a:lnSpc>
                <a:spcPct val="115000"/>
              </a:lnSpc>
              <a:spcBef>
                <a:spcPts val="0"/>
              </a:spcBef>
              <a:spcAft>
                <a:spcPts val="0"/>
              </a:spcAft>
              <a:buSzPts val="1100"/>
              <a:buChar char="●"/>
            </a:pPr>
            <a:r>
              <a:rPr lang="en" sz="1100"/>
              <a:t>Train on larger datasets like OpenWebMath</a:t>
            </a:r>
            <a:endParaRPr sz="1100"/>
          </a:p>
          <a:p>
            <a:pPr indent="-298450" lvl="0" marL="457200" rtl="0" algn="l">
              <a:lnSpc>
                <a:spcPct val="115000"/>
              </a:lnSpc>
              <a:spcBef>
                <a:spcPts val="0"/>
              </a:spcBef>
              <a:spcAft>
                <a:spcPts val="0"/>
              </a:spcAft>
              <a:buSzPts val="1100"/>
              <a:buChar char="●"/>
            </a:pPr>
            <a:r>
              <a:rPr lang="en" sz="1100"/>
              <a:t>Scale to more reasoning tasks and benchmarks</a:t>
            </a:r>
            <a:endParaRPr sz="1100"/>
          </a:p>
          <a:p>
            <a:pPr indent="0" lvl="0" marL="0" rtl="0" algn="l">
              <a:lnSpc>
                <a:spcPct val="115000"/>
              </a:lnSpc>
              <a:spcBef>
                <a:spcPts val="1800"/>
              </a:spcBef>
              <a:spcAft>
                <a:spcPts val="0"/>
              </a:spcAft>
              <a:buNone/>
            </a:pPr>
            <a:r>
              <a:rPr b="1" lang="en" sz="1700"/>
              <a:t>Technical Improvements</a:t>
            </a:r>
            <a:endParaRPr b="1" sz="1700"/>
          </a:p>
          <a:p>
            <a:pPr indent="-298450" lvl="0" marL="457200" rtl="0" algn="l">
              <a:lnSpc>
                <a:spcPct val="115000"/>
              </a:lnSpc>
              <a:spcBef>
                <a:spcPts val="1200"/>
              </a:spcBef>
              <a:spcAft>
                <a:spcPts val="0"/>
              </a:spcAft>
              <a:buSzPts val="1100"/>
              <a:buChar char="●"/>
            </a:pPr>
            <a:r>
              <a:rPr lang="en" sz="1100"/>
              <a:t>Integrate with test-time compute techniques (beam search, look-ahead)</a:t>
            </a:r>
            <a:endParaRPr sz="1100"/>
          </a:p>
          <a:p>
            <a:pPr indent="-298450" lvl="0" marL="457200" rtl="0" algn="l">
              <a:lnSpc>
                <a:spcPct val="115000"/>
              </a:lnSpc>
              <a:spcBef>
                <a:spcPts val="0"/>
              </a:spcBef>
              <a:spcAft>
                <a:spcPts val="0"/>
              </a:spcAft>
              <a:buSzPts val="1100"/>
              <a:buChar char="●"/>
            </a:pPr>
            <a:r>
              <a:rPr lang="en" sz="1100"/>
              <a:t>Add preference tuning (DPO) to distinguish valid/invalid rationales</a:t>
            </a:r>
            <a:endParaRPr sz="1100"/>
          </a:p>
          <a:p>
            <a:pPr indent="-298450" lvl="0" marL="457200" rtl="0" algn="l">
              <a:lnSpc>
                <a:spcPct val="115000"/>
              </a:lnSpc>
              <a:spcBef>
                <a:spcPts val="0"/>
              </a:spcBef>
              <a:spcAft>
                <a:spcPts val="0"/>
              </a:spcAft>
              <a:buSzPts val="1100"/>
              <a:buChar char="●"/>
            </a:pPr>
            <a:r>
              <a:rPr lang="en" sz="1100"/>
              <a:t>Combine with existing methods (self-consistency, STEP-BACK prompting)</a:t>
            </a:r>
            <a:endParaRPr sz="1100"/>
          </a:p>
          <a:p>
            <a:pPr indent="0" lvl="0" marL="0" rtl="0" algn="l">
              <a:lnSpc>
                <a:spcPct val="115000"/>
              </a:lnSpc>
              <a:spcBef>
                <a:spcPts val="1800"/>
              </a:spcBef>
              <a:spcAft>
                <a:spcPts val="0"/>
              </a:spcAft>
              <a:buNone/>
            </a:pPr>
            <a:r>
              <a:rPr b="1" lang="en" sz="1700"/>
              <a:t>Research Directions</a:t>
            </a:r>
            <a:endParaRPr b="1" sz="1700"/>
          </a:p>
          <a:p>
            <a:pPr indent="-298450" lvl="0" marL="457200" rtl="0" algn="l">
              <a:lnSpc>
                <a:spcPct val="115000"/>
              </a:lnSpc>
              <a:spcBef>
                <a:spcPts val="1200"/>
              </a:spcBef>
              <a:spcAft>
                <a:spcPts val="0"/>
              </a:spcAft>
              <a:buSzPts val="1100"/>
              <a:buChar char="●"/>
            </a:pPr>
            <a:r>
              <a:rPr lang="en" sz="1100"/>
              <a:t>Study optimal rationale mixing strategies across datasets</a:t>
            </a:r>
            <a:endParaRPr sz="1100"/>
          </a:p>
          <a:p>
            <a:pPr indent="-298450" lvl="0" marL="457200" rtl="0" algn="l">
              <a:lnSpc>
                <a:spcPct val="115000"/>
              </a:lnSpc>
              <a:spcBef>
                <a:spcPts val="0"/>
              </a:spcBef>
              <a:spcAft>
                <a:spcPts val="0"/>
              </a:spcAft>
              <a:buSzPts val="1100"/>
              <a:buChar char="●"/>
            </a:pPr>
            <a:r>
              <a:rPr lang="en" sz="1100"/>
              <a:t>Understand what makes rationales effective for reasoning</a:t>
            </a:r>
            <a:endParaRPr sz="1100"/>
          </a:p>
          <a:p>
            <a:pPr indent="-298450" lvl="0" marL="457200" rtl="0" algn="l">
              <a:lnSpc>
                <a:spcPct val="115000"/>
              </a:lnSpc>
              <a:spcBef>
                <a:spcPts val="0"/>
              </a:spcBef>
              <a:spcAft>
                <a:spcPts val="0"/>
              </a:spcAft>
              <a:buSzPts val="1100"/>
              <a:buChar char="●"/>
            </a:pPr>
            <a:r>
              <a:rPr lang="en" sz="1100"/>
              <a:t>Investigate rationale transfer across different domains</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22" name="Shape 422"/>
        <p:cNvGrpSpPr/>
        <p:nvPr/>
      </p:nvGrpSpPr>
      <p:grpSpPr>
        <a:xfrm>
          <a:off x="0" y="0"/>
          <a:ext cx="0" cy="0"/>
          <a:chOff x="0" y="0"/>
          <a:chExt cx="0" cy="0"/>
        </a:xfrm>
      </p:grpSpPr>
      <p:sp>
        <p:nvSpPr>
          <p:cNvPr id="423" name="Google Shape;423;p4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Roadmap </a:t>
            </a:r>
            <a:endParaRPr/>
          </a:p>
        </p:txBody>
      </p:sp>
      <p:sp>
        <p:nvSpPr>
          <p:cNvPr id="424" name="Google Shape;424;p4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25" name="Google Shape;425;p42"/>
          <p:cNvSpPr txBox="1"/>
          <p:nvPr>
            <p:ph type="title"/>
          </p:nvPr>
        </p:nvSpPr>
        <p:spPr>
          <a:xfrm>
            <a:off x="98250" y="930750"/>
            <a:ext cx="8826600" cy="31596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Clr>
                <a:srgbClr val="595959"/>
              </a:buClr>
              <a:buSzPts val="1800"/>
              <a:buChar char="-"/>
            </a:pPr>
            <a:r>
              <a:rPr lang="en">
                <a:solidFill>
                  <a:srgbClr val="595959"/>
                </a:solidFill>
              </a:rPr>
              <a:t>What to do at inference-time </a:t>
            </a:r>
            <a:endParaRPr>
              <a:solidFill>
                <a:srgbClr val="595959"/>
              </a:solidFill>
            </a:endParaRPr>
          </a:p>
          <a:p>
            <a:pPr indent="-342900" lvl="0" marL="457200" rtl="0" algn="l">
              <a:spcBef>
                <a:spcPts val="0"/>
              </a:spcBef>
              <a:spcAft>
                <a:spcPts val="0"/>
              </a:spcAft>
              <a:buClr>
                <a:srgbClr val="595959"/>
              </a:buClr>
              <a:buSzPts val="1800"/>
              <a:buChar char="-"/>
            </a:pPr>
            <a:r>
              <a:rPr lang="en">
                <a:solidFill>
                  <a:srgbClr val="595959"/>
                </a:solidFill>
              </a:rPr>
              <a:t>How to mine a dataset of implicit rationales that are turned explicit? </a:t>
            </a:r>
            <a:endParaRPr>
              <a:solidFill>
                <a:srgbClr val="595959"/>
              </a:solidFill>
            </a:endParaRPr>
          </a:p>
          <a:p>
            <a:pPr indent="-342900" lvl="0" marL="457200" rtl="0" algn="l">
              <a:spcBef>
                <a:spcPts val="0"/>
              </a:spcBef>
              <a:spcAft>
                <a:spcPts val="0"/>
              </a:spcAft>
              <a:buClr>
                <a:srgbClr val="595959"/>
              </a:buClr>
              <a:buSzPts val="1800"/>
              <a:buChar char="-"/>
            </a:pPr>
            <a:r>
              <a:rPr lang="en">
                <a:solidFill>
                  <a:srgbClr val="595959"/>
                </a:solidFill>
              </a:rPr>
              <a:t>Training on this data</a:t>
            </a:r>
            <a:endParaRPr>
              <a:solidFill>
                <a:srgbClr val="595959"/>
              </a:solidFill>
            </a:endParaRPr>
          </a:p>
          <a:p>
            <a:pPr indent="-342900" lvl="0" marL="457200" rtl="0" algn="l">
              <a:spcBef>
                <a:spcPts val="0"/>
              </a:spcBef>
              <a:spcAft>
                <a:spcPts val="0"/>
              </a:spcAft>
              <a:buClr>
                <a:srgbClr val="595959"/>
              </a:buClr>
              <a:buSzPts val="1800"/>
              <a:buChar char="-"/>
            </a:pPr>
            <a:r>
              <a:rPr lang="en">
                <a:solidFill>
                  <a:srgbClr val="595959"/>
                </a:solidFill>
              </a:rPr>
              <a:t>Evaluations</a:t>
            </a:r>
            <a:endParaRPr>
              <a:solidFill>
                <a:srgbClr val="595959"/>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29" name="Shape 429"/>
        <p:cNvGrpSpPr/>
        <p:nvPr/>
      </p:nvGrpSpPr>
      <p:grpSpPr>
        <a:xfrm>
          <a:off x="0" y="0"/>
          <a:ext cx="0" cy="0"/>
          <a:chOff x="0" y="0"/>
          <a:chExt cx="0" cy="0"/>
        </a:xfrm>
      </p:grpSpPr>
      <p:sp>
        <p:nvSpPr>
          <p:cNvPr id="430" name="Google Shape;430;p4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31" name="Google Shape;431;p43"/>
          <p:cNvSpPr txBox="1"/>
          <p:nvPr>
            <p:ph type="title"/>
          </p:nvPr>
        </p:nvSpPr>
        <p:spPr>
          <a:xfrm>
            <a:off x="-76200" y="625950"/>
            <a:ext cx="9224700" cy="4463400"/>
          </a:xfrm>
          <a:prstGeom prst="rect">
            <a:avLst/>
          </a:prstGeom>
          <a:solidFill>
            <a:schemeClr val="accent5"/>
          </a:solidFill>
        </p:spPr>
        <p:txBody>
          <a:bodyPr anchorCtr="0" anchor="ctr" bIns="91425" lIns="91425" spcFirstLastPara="1" rIns="91425" wrap="square" tIns="91425">
            <a:normAutofit/>
          </a:bodyPr>
          <a:lstStyle/>
          <a:p>
            <a:pPr indent="0" lvl="0" marL="0" rtl="0" algn="ctr">
              <a:spcBef>
                <a:spcPts val="0"/>
              </a:spcBef>
              <a:spcAft>
                <a:spcPts val="0"/>
              </a:spcAft>
              <a:buNone/>
            </a:pPr>
            <a:r>
              <a:rPr lang="en" sz="5000"/>
              <a:t>Using Rationalyst </a:t>
            </a:r>
            <a:endParaRPr sz="5000"/>
          </a:p>
          <a:p>
            <a:pPr indent="0" lvl="0" marL="0" rtl="0" algn="ctr">
              <a:spcBef>
                <a:spcPts val="0"/>
              </a:spcBef>
              <a:spcAft>
                <a:spcPts val="0"/>
              </a:spcAft>
              <a:buNone/>
            </a:pPr>
            <a:r>
              <a:rPr lang="en" sz="5000"/>
              <a:t>at inference time </a:t>
            </a:r>
            <a:endParaRPr sz="5000"/>
          </a:p>
          <a:p>
            <a:pPr indent="0" lvl="0" marL="457200" rtl="0" algn="l">
              <a:spcBef>
                <a:spcPts val="0"/>
              </a:spcBef>
              <a:spcAft>
                <a:spcPts val="0"/>
              </a:spcAft>
              <a:buNone/>
            </a:pPr>
            <a:r>
              <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6"/>
          <p:cNvSpPr txBox="1"/>
          <p:nvPr>
            <p:ph type="title"/>
          </p:nvPr>
        </p:nvSpPr>
        <p:spPr>
          <a:xfrm>
            <a:off x="103400" y="21525"/>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Introduction</a:t>
            </a:r>
            <a:endParaRPr sz="2400"/>
          </a:p>
        </p:txBody>
      </p:sp>
      <p:sp>
        <p:nvSpPr>
          <p:cNvPr id="122" name="Google Shape;122;p26"/>
          <p:cNvSpPr/>
          <p:nvPr/>
        </p:nvSpPr>
        <p:spPr>
          <a:xfrm>
            <a:off x="7119597" y="4269683"/>
            <a:ext cx="125400" cy="1341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 name="Google Shape;123;p26"/>
          <p:cNvSpPr txBox="1"/>
          <p:nvPr/>
        </p:nvSpPr>
        <p:spPr>
          <a:xfrm>
            <a:off x="4202249" y="4808350"/>
            <a:ext cx="4797000" cy="541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i="1" sz="1200">
              <a:solidFill>
                <a:srgbClr val="000000"/>
              </a:solidFill>
              <a:latin typeface="Times New Roman"/>
              <a:ea typeface="Times New Roman"/>
              <a:cs typeface="Times New Roman"/>
              <a:sym typeface="Times New Roman"/>
            </a:endParaRPr>
          </a:p>
        </p:txBody>
      </p:sp>
      <p:sp>
        <p:nvSpPr>
          <p:cNvPr id="124" name="Google Shape;124;p26"/>
          <p:cNvSpPr txBox="1"/>
          <p:nvPr/>
        </p:nvSpPr>
        <p:spPr>
          <a:xfrm>
            <a:off x="0" y="47433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https://chat.openai.com/chat</a:t>
            </a:r>
            <a:endParaRPr/>
          </a:p>
        </p:txBody>
      </p:sp>
      <p:pic>
        <p:nvPicPr>
          <p:cNvPr id="125" name="Google Shape;125;p26"/>
          <p:cNvPicPr preferRelativeResize="0"/>
          <p:nvPr/>
        </p:nvPicPr>
        <p:blipFill rotWithShape="1">
          <a:blip r:embed="rId3">
            <a:alphaModFix/>
          </a:blip>
          <a:srcRect b="22342" l="0" r="0" t="0"/>
          <a:stretch/>
        </p:blipFill>
        <p:spPr>
          <a:xfrm>
            <a:off x="983950" y="1742925"/>
            <a:ext cx="7176102" cy="2807900"/>
          </a:xfrm>
          <a:prstGeom prst="rect">
            <a:avLst/>
          </a:prstGeom>
          <a:noFill/>
          <a:ln>
            <a:noFill/>
          </a:ln>
        </p:spPr>
      </p:pic>
      <p:pic>
        <p:nvPicPr>
          <p:cNvPr id="126" name="Google Shape;126;p26" title="image-removebg-preview (1).png"/>
          <p:cNvPicPr preferRelativeResize="0"/>
          <p:nvPr/>
        </p:nvPicPr>
        <p:blipFill>
          <a:blip r:embed="rId4">
            <a:alphaModFix/>
          </a:blip>
          <a:stretch>
            <a:fillRect/>
          </a:stretch>
        </p:blipFill>
        <p:spPr>
          <a:xfrm>
            <a:off x="8260600" y="926850"/>
            <a:ext cx="541775" cy="541803"/>
          </a:xfrm>
          <a:prstGeom prst="rect">
            <a:avLst/>
          </a:prstGeom>
          <a:noFill/>
          <a:ln>
            <a:noFill/>
          </a:ln>
        </p:spPr>
      </p:pic>
      <p:pic>
        <p:nvPicPr>
          <p:cNvPr id="127" name="Google Shape;127;p26" title="image-removebg-preview (2).png"/>
          <p:cNvPicPr preferRelativeResize="0"/>
          <p:nvPr/>
        </p:nvPicPr>
        <p:blipFill>
          <a:blip r:embed="rId5">
            <a:alphaModFix/>
          </a:blip>
          <a:stretch>
            <a:fillRect/>
          </a:stretch>
        </p:blipFill>
        <p:spPr>
          <a:xfrm>
            <a:off x="3264338" y="943600"/>
            <a:ext cx="4895708" cy="541800"/>
          </a:xfrm>
          <a:prstGeom prst="rect">
            <a:avLst/>
          </a:prstGeom>
          <a:noFill/>
          <a:ln>
            <a:noFill/>
          </a:ln>
        </p:spPr>
      </p:pic>
      <p:pic>
        <p:nvPicPr>
          <p:cNvPr id="128" name="Google Shape;128;p26" title="image-removebg-preview (3).png"/>
          <p:cNvPicPr preferRelativeResize="0"/>
          <p:nvPr/>
        </p:nvPicPr>
        <p:blipFill>
          <a:blip r:embed="rId6">
            <a:alphaModFix/>
          </a:blip>
          <a:stretch>
            <a:fillRect/>
          </a:stretch>
        </p:blipFill>
        <p:spPr>
          <a:xfrm>
            <a:off x="298750" y="1709200"/>
            <a:ext cx="541775" cy="541775"/>
          </a:xfrm>
          <a:prstGeom prst="rect">
            <a:avLst/>
          </a:prstGeom>
          <a:noFill/>
          <a:ln>
            <a:noFill/>
          </a:ln>
        </p:spPr>
      </p:pic>
      <p:sp>
        <p:nvSpPr>
          <p:cNvPr id="129" name="Google Shape;129;p26"/>
          <p:cNvSpPr txBox="1"/>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rgbClr val="737373"/>
                </a:solidFill>
                <a:latin typeface="Roboto"/>
                <a:ea typeface="Roboto"/>
                <a:cs typeface="Roboto"/>
                <a:sym typeface="Roboto"/>
              </a:rPr>
              <a:t>‹#›</a:t>
            </a:fld>
            <a:endParaRPr sz="1000">
              <a:solidFill>
                <a:srgbClr val="737373"/>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35" name="Shape 435"/>
        <p:cNvGrpSpPr/>
        <p:nvPr/>
      </p:nvGrpSpPr>
      <p:grpSpPr>
        <a:xfrm>
          <a:off x="0" y="0"/>
          <a:ext cx="0" cy="0"/>
          <a:chOff x="0" y="0"/>
          <a:chExt cx="0" cy="0"/>
        </a:xfrm>
      </p:grpSpPr>
      <p:sp>
        <p:nvSpPr>
          <p:cNvPr id="436" name="Google Shape;436;p44"/>
          <p:cNvSpPr txBox="1"/>
          <p:nvPr>
            <p:ph type="title"/>
          </p:nvPr>
        </p:nvSpPr>
        <p:spPr>
          <a:xfrm>
            <a:off x="103400" y="21525"/>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Motivation</a:t>
            </a:r>
            <a:endParaRPr sz="2400"/>
          </a:p>
        </p:txBody>
      </p:sp>
      <p:sp>
        <p:nvSpPr>
          <p:cNvPr id="437" name="Google Shape;437;p44"/>
          <p:cNvSpPr/>
          <p:nvPr/>
        </p:nvSpPr>
        <p:spPr>
          <a:xfrm>
            <a:off x="4176975" y="3577713"/>
            <a:ext cx="4647900" cy="541800"/>
          </a:xfrm>
          <a:prstGeom prst="roundRect">
            <a:avLst>
              <a:gd fmla="val 16667" name="adj"/>
            </a:avLst>
          </a:prstGeom>
          <a:solidFill>
            <a:srgbClr val="D0E0E3"/>
          </a:solidFill>
          <a:ln cap="flat" cmpd="sng" w="19050">
            <a:solidFill>
              <a:srgbClr val="A2C4C9"/>
            </a:solidFill>
            <a:prstDash val="solid"/>
            <a:round/>
            <a:headEnd len="sm" w="sm" type="none"/>
            <a:tailEnd len="sm" w="sm" type="none"/>
          </a:ln>
        </p:spPr>
        <p:txBody>
          <a:bodyPr anchorCtr="0" anchor="ctr" bIns="0" lIns="27425" spcFirstLastPara="1" rIns="0" wrap="square" tIns="0">
            <a:noAutofit/>
          </a:bodyPr>
          <a:lstStyle/>
          <a:p>
            <a:pPr indent="0" lvl="0" marL="0" rtl="0" algn="l">
              <a:lnSpc>
                <a:spcPct val="115000"/>
              </a:lnSpc>
              <a:spcBef>
                <a:spcPts val="0"/>
              </a:spcBef>
              <a:spcAft>
                <a:spcPts val="0"/>
              </a:spcAft>
              <a:buNone/>
            </a:pPr>
            <a:r>
              <a:rPr i="1" lang="en" sz="1200">
                <a:solidFill>
                  <a:srgbClr val="000000"/>
                </a:solidFill>
                <a:latin typeface="Times New Roman"/>
                <a:ea typeface="Times New Roman"/>
                <a:cs typeface="Times New Roman"/>
                <a:sym typeface="Times New Roman"/>
              </a:rPr>
              <a:t>Let’s think step by step. Since a person is trying to help their family, they will be rewarded for their act!</a:t>
            </a:r>
            <a:endParaRPr i="1" sz="1200">
              <a:latin typeface="Times New Roman"/>
              <a:ea typeface="Times New Roman"/>
              <a:cs typeface="Times New Roman"/>
              <a:sym typeface="Times New Roman"/>
            </a:endParaRPr>
          </a:p>
        </p:txBody>
      </p:sp>
      <p:sp>
        <p:nvSpPr>
          <p:cNvPr id="438" name="Google Shape;438;p44"/>
          <p:cNvSpPr/>
          <p:nvPr/>
        </p:nvSpPr>
        <p:spPr>
          <a:xfrm>
            <a:off x="3839475" y="1066800"/>
            <a:ext cx="4993200" cy="541800"/>
          </a:xfrm>
          <a:prstGeom prst="roundRect">
            <a:avLst>
              <a:gd fmla="val 16667" name="adj"/>
            </a:avLst>
          </a:prstGeom>
          <a:solidFill>
            <a:srgbClr val="FFFFFF"/>
          </a:solidFill>
          <a:ln cap="flat" cmpd="sng" w="19050">
            <a:solidFill>
              <a:srgbClr val="595959"/>
            </a:solidFill>
            <a:prstDash val="solid"/>
            <a:round/>
            <a:headEnd len="sm" w="sm" type="none"/>
            <a:tailEnd len="sm" w="sm" type="none"/>
          </a:ln>
        </p:spPr>
        <p:txBody>
          <a:bodyPr anchorCtr="0" anchor="ctr" bIns="27425" lIns="54850" spcFirstLastPara="1" rIns="27425" wrap="square" tIns="27425">
            <a:noAutofit/>
          </a:bodyPr>
          <a:lstStyle/>
          <a:p>
            <a:pPr indent="0" lvl="0" marL="0" rtl="0" algn="l">
              <a:lnSpc>
                <a:spcPct val="115000"/>
              </a:lnSpc>
              <a:spcBef>
                <a:spcPts val="0"/>
              </a:spcBef>
              <a:spcAft>
                <a:spcPts val="0"/>
              </a:spcAft>
              <a:buNone/>
            </a:pPr>
            <a:r>
              <a:rPr i="1" lang="en" sz="1200">
                <a:solidFill>
                  <a:srgbClr val="000000"/>
                </a:solidFill>
                <a:latin typeface="Times New Roman"/>
                <a:ea typeface="Times New Roman"/>
                <a:cs typeface="Times New Roman"/>
                <a:sym typeface="Times New Roman"/>
              </a:rPr>
              <a:t>… Harry used magic outside of the school of Hogwarts to inflate Aunt Marge… He is punished to attend a disciplinary hearing at the Ministry of Magic…</a:t>
            </a:r>
            <a:endParaRPr i="1" sz="1200">
              <a:latin typeface="Times New Roman"/>
              <a:ea typeface="Times New Roman"/>
              <a:cs typeface="Times New Roman"/>
              <a:sym typeface="Times New Roman"/>
            </a:endParaRPr>
          </a:p>
        </p:txBody>
      </p:sp>
      <p:sp>
        <p:nvSpPr>
          <p:cNvPr id="439" name="Google Shape;439;p44"/>
          <p:cNvSpPr/>
          <p:nvPr/>
        </p:nvSpPr>
        <p:spPr>
          <a:xfrm>
            <a:off x="7041811" y="1568832"/>
            <a:ext cx="114300" cy="1266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0" name="Google Shape;440;p44"/>
          <p:cNvSpPr/>
          <p:nvPr/>
        </p:nvSpPr>
        <p:spPr>
          <a:xfrm>
            <a:off x="6949304" y="1672604"/>
            <a:ext cx="114300" cy="1266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1" name="Google Shape;441;p44"/>
          <p:cNvSpPr/>
          <p:nvPr/>
        </p:nvSpPr>
        <p:spPr>
          <a:xfrm>
            <a:off x="6100834" y="1848281"/>
            <a:ext cx="125400" cy="1341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2" name="Google Shape;442;p44"/>
          <p:cNvSpPr/>
          <p:nvPr/>
        </p:nvSpPr>
        <p:spPr>
          <a:xfrm>
            <a:off x="5509788" y="1758400"/>
            <a:ext cx="3315000" cy="303000"/>
          </a:xfrm>
          <a:prstGeom prst="wedgeRoundRectCallout">
            <a:avLst>
              <a:gd fmla="val -24052" name="adj1"/>
              <a:gd fmla="val 50208" name="adj2"/>
              <a:gd fmla="val 0" name="adj3"/>
            </a:avLst>
          </a:prstGeom>
          <a:solidFill>
            <a:srgbClr val="FCE5CD"/>
          </a:solidFill>
          <a:ln cap="flat" cmpd="sng" w="19050">
            <a:solidFill>
              <a:srgbClr val="F9CB9C"/>
            </a:solidFill>
            <a:prstDash val="solid"/>
            <a:round/>
            <a:headEnd len="sm" w="sm" type="none"/>
            <a:tailEnd len="sm" w="sm" type="none"/>
          </a:ln>
        </p:spPr>
        <p:txBody>
          <a:bodyPr anchorCtr="0" anchor="ctr" bIns="9125" lIns="18275" spcFirstLastPara="1" rIns="18275" wrap="square" tIns="9125">
            <a:noAutofit/>
          </a:bodyPr>
          <a:lstStyle/>
          <a:p>
            <a:pPr indent="0" lvl="0" marL="0" rtl="0" algn="l">
              <a:lnSpc>
                <a:spcPct val="115000"/>
              </a:lnSpc>
              <a:spcBef>
                <a:spcPts val="1200"/>
              </a:spcBef>
              <a:spcAft>
                <a:spcPts val="1200"/>
              </a:spcAft>
              <a:buNone/>
            </a:pPr>
            <a:r>
              <a:rPr i="1" lang="en" sz="1200">
                <a:solidFill>
                  <a:srgbClr val="000000"/>
                </a:solidFill>
                <a:latin typeface="Times New Roman"/>
                <a:ea typeface="Times New Roman"/>
                <a:cs typeface="Times New Roman"/>
                <a:sym typeface="Times New Roman"/>
              </a:rPr>
              <a:t>When someone breaks the rule, he will be punished!</a:t>
            </a:r>
            <a:endParaRPr i="1" sz="1200">
              <a:latin typeface="Times New Roman"/>
              <a:ea typeface="Times New Roman"/>
              <a:cs typeface="Times New Roman"/>
              <a:sym typeface="Times New Roman"/>
            </a:endParaRPr>
          </a:p>
        </p:txBody>
      </p:sp>
      <p:sp>
        <p:nvSpPr>
          <p:cNvPr id="443" name="Google Shape;443;p44"/>
          <p:cNvSpPr txBox="1"/>
          <p:nvPr/>
        </p:nvSpPr>
        <p:spPr>
          <a:xfrm>
            <a:off x="5907629" y="1512275"/>
            <a:ext cx="1003500" cy="16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595959"/>
              </a:solidFill>
            </a:endParaRPr>
          </a:p>
        </p:txBody>
      </p:sp>
      <p:sp>
        <p:nvSpPr>
          <p:cNvPr id="444" name="Google Shape;444;p44"/>
          <p:cNvSpPr/>
          <p:nvPr/>
        </p:nvSpPr>
        <p:spPr>
          <a:xfrm>
            <a:off x="6956565" y="4527600"/>
            <a:ext cx="125400" cy="1341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5" name="Google Shape;445;p44"/>
          <p:cNvSpPr/>
          <p:nvPr/>
        </p:nvSpPr>
        <p:spPr>
          <a:xfrm>
            <a:off x="7887113" y="4164569"/>
            <a:ext cx="125400" cy="1341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6" name="Google Shape;446;p44"/>
          <p:cNvSpPr/>
          <p:nvPr/>
        </p:nvSpPr>
        <p:spPr>
          <a:xfrm>
            <a:off x="7480897" y="3893683"/>
            <a:ext cx="125400" cy="1341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7" name="Google Shape;447;p44"/>
          <p:cNvSpPr/>
          <p:nvPr/>
        </p:nvSpPr>
        <p:spPr>
          <a:xfrm>
            <a:off x="7925922" y="4064956"/>
            <a:ext cx="125400" cy="1341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8" name="Google Shape;448;p44"/>
          <p:cNvSpPr/>
          <p:nvPr/>
        </p:nvSpPr>
        <p:spPr>
          <a:xfrm>
            <a:off x="3846125" y="2602250"/>
            <a:ext cx="4993200" cy="708000"/>
          </a:xfrm>
          <a:prstGeom prst="roundRect">
            <a:avLst>
              <a:gd fmla="val 16667" name="adj"/>
            </a:avLst>
          </a:prstGeom>
          <a:solidFill>
            <a:srgbClr val="D9EAD3"/>
          </a:solidFill>
          <a:ln cap="flat" cmpd="sng" w="19050">
            <a:solidFill>
              <a:srgbClr val="B6D7A8"/>
            </a:solidFill>
            <a:prstDash val="solid"/>
            <a:round/>
            <a:headEnd len="sm" w="sm" type="none"/>
            <a:tailEnd len="sm" w="sm" type="none"/>
          </a:ln>
        </p:spPr>
        <p:txBody>
          <a:bodyPr anchorCtr="0" anchor="ctr" bIns="0" lIns="27425" spcFirstLastPara="1" rIns="0" wrap="square" tIns="0">
            <a:noAutofit/>
          </a:bodyPr>
          <a:lstStyle/>
          <a:p>
            <a:pPr indent="0" lvl="0" marL="0" rtl="0" algn="l">
              <a:lnSpc>
                <a:spcPct val="115000"/>
              </a:lnSpc>
              <a:spcBef>
                <a:spcPts val="0"/>
              </a:spcBef>
              <a:spcAft>
                <a:spcPts val="0"/>
              </a:spcAft>
              <a:buClr>
                <a:srgbClr val="000000"/>
              </a:buClr>
              <a:buSzPts val="1100"/>
              <a:buFont typeface="Arial"/>
              <a:buNone/>
            </a:pPr>
            <a:r>
              <a:rPr b="1" i="1" lang="en" sz="1200">
                <a:solidFill>
                  <a:srgbClr val="000000"/>
                </a:solidFill>
                <a:latin typeface="Times New Roman"/>
                <a:ea typeface="Times New Roman"/>
                <a:cs typeface="Times New Roman"/>
                <a:sym typeface="Times New Roman"/>
              </a:rPr>
              <a:t>Question:</a:t>
            </a:r>
            <a:r>
              <a:rPr i="1" lang="en" sz="1200">
                <a:solidFill>
                  <a:srgbClr val="000000"/>
                </a:solidFill>
                <a:latin typeface="Times New Roman"/>
                <a:ea typeface="Times New Roman"/>
                <a:cs typeface="Times New Roman"/>
                <a:sym typeface="Times New Roman"/>
              </a:rPr>
              <a:t> A person is caught stealing food from a store to feed their hungry family. What will likely happen to them? </a:t>
            </a:r>
            <a:endParaRPr i="1" sz="12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i="1" lang="en" sz="1200">
                <a:solidFill>
                  <a:srgbClr val="000000"/>
                </a:solidFill>
                <a:latin typeface="Times New Roman"/>
                <a:ea typeface="Times New Roman"/>
                <a:cs typeface="Times New Roman"/>
                <a:sym typeface="Times New Roman"/>
              </a:rPr>
              <a:t>Choices:</a:t>
            </a:r>
            <a:r>
              <a:rPr i="1" lang="en" sz="1200">
                <a:solidFill>
                  <a:srgbClr val="000000"/>
                </a:solidFill>
                <a:latin typeface="Times New Roman"/>
                <a:ea typeface="Times New Roman"/>
                <a:cs typeface="Times New Roman"/>
                <a:sym typeface="Times New Roman"/>
              </a:rPr>
              <a:t> A: He will be punished   B: He will rewarded</a:t>
            </a:r>
            <a:endParaRPr i="1" sz="1200">
              <a:latin typeface="Times New Roman"/>
              <a:ea typeface="Times New Roman"/>
              <a:cs typeface="Times New Roman"/>
              <a:sym typeface="Times New Roman"/>
            </a:endParaRPr>
          </a:p>
        </p:txBody>
      </p:sp>
      <p:sp>
        <p:nvSpPr>
          <p:cNvPr id="449" name="Google Shape;449;p44"/>
          <p:cNvSpPr/>
          <p:nvPr/>
        </p:nvSpPr>
        <p:spPr>
          <a:xfrm>
            <a:off x="4049036" y="806450"/>
            <a:ext cx="4585200" cy="3030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1300">
                <a:solidFill>
                  <a:srgbClr val="000000"/>
                </a:solidFill>
              </a:rPr>
              <a:t>A typical document from LLM pre-training data</a:t>
            </a:r>
            <a:endParaRPr b="1" sz="1500"/>
          </a:p>
        </p:txBody>
      </p:sp>
      <p:sp>
        <p:nvSpPr>
          <p:cNvPr id="450" name="Google Shape;450;p44"/>
          <p:cNvSpPr/>
          <p:nvPr/>
        </p:nvSpPr>
        <p:spPr>
          <a:xfrm>
            <a:off x="4234800" y="1759325"/>
            <a:ext cx="1334100" cy="3030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100">
                <a:solidFill>
                  <a:srgbClr val="000000"/>
                </a:solidFill>
              </a:rPr>
              <a:t>Implicit rationale </a:t>
            </a:r>
            <a:br>
              <a:rPr b="1" lang="en" sz="1100">
                <a:solidFill>
                  <a:srgbClr val="000000"/>
                </a:solidFill>
              </a:rPr>
            </a:br>
            <a:r>
              <a:rPr b="1" lang="en" sz="1100">
                <a:solidFill>
                  <a:srgbClr val="000000"/>
                </a:solidFill>
              </a:rPr>
              <a:t>in the document</a:t>
            </a:r>
            <a:endParaRPr b="1" sz="1100"/>
          </a:p>
        </p:txBody>
      </p:sp>
      <p:sp>
        <p:nvSpPr>
          <p:cNvPr id="451" name="Google Shape;451;p44"/>
          <p:cNvSpPr/>
          <p:nvPr/>
        </p:nvSpPr>
        <p:spPr>
          <a:xfrm>
            <a:off x="4281822" y="2285650"/>
            <a:ext cx="4163700" cy="3618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1300">
                <a:solidFill>
                  <a:srgbClr val="000000"/>
                </a:solidFill>
              </a:rPr>
              <a:t>A question posed to LLM at inference time</a:t>
            </a:r>
            <a:endParaRPr b="1" sz="1500"/>
          </a:p>
        </p:txBody>
      </p:sp>
      <p:sp>
        <p:nvSpPr>
          <p:cNvPr id="452" name="Google Shape;452;p44"/>
          <p:cNvSpPr/>
          <p:nvPr/>
        </p:nvSpPr>
        <p:spPr>
          <a:xfrm>
            <a:off x="3883038" y="3371588"/>
            <a:ext cx="1546200" cy="253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1100">
                <a:solidFill>
                  <a:srgbClr val="000000"/>
                </a:solidFill>
              </a:rPr>
              <a:t>Existing LLMs</a:t>
            </a:r>
            <a:endParaRPr b="1" sz="1100"/>
          </a:p>
        </p:txBody>
      </p:sp>
      <p:sp>
        <p:nvSpPr>
          <p:cNvPr id="453" name="Google Shape;453;p44"/>
          <p:cNvSpPr txBox="1"/>
          <p:nvPr/>
        </p:nvSpPr>
        <p:spPr>
          <a:xfrm>
            <a:off x="4202249" y="4808350"/>
            <a:ext cx="4797000" cy="541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i="1" sz="1200">
              <a:solidFill>
                <a:srgbClr val="000000"/>
              </a:solidFill>
              <a:latin typeface="Times New Roman"/>
              <a:ea typeface="Times New Roman"/>
              <a:cs typeface="Times New Roman"/>
              <a:sym typeface="Times New Roman"/>
            </a:endParaRPr>
          </a:p>
        </p:txBody>
      </p:sp>
      <p:sp>
        <p:nvSpPr>
          <p:cNvPr id="454" name="Google Shape;454;p44"/>
          <p:cNvSpPr/>
          <p:nvPr/>
        </p:nvSpPr>
        <p:spPr>
          <a:xfrm>
            <a:off x="4009286" y="4213606"/>
            <a:ext cx="3970800" cy="2898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1100">
                <a:solidFill>
                  <a:srgbClr val="000000"/>
                </a:solidFill>
              </a:rPr>
              <a:t>Existing LLMs + rationale supervision via </a:t>
            </a:r>
            <a:r>
              <a:rPr b="1" lang="en" sz="1100">
                <a:solidFill>
                  <a:srgbClr val="000000"/>
                </a:solidFill>
                <a:latin typeface="Times"/>
                <a:ea typeface="Times"/>
                <a:cs typeface="Times"/>
                <a:sym typeface="Times"/>
              </a:rPr>
              <a:t>R</a:t>
            </a:r>
            <a:r>
              <a:rPr b="1" lang="en" sz="900">
                <a:solidFill>
                  <a:srgbClr val="000000"/>
                </a:solidFill>
                <a:latin typeface="Times"/>
                <a:ea typeface="Times"/>
                <a:cs typeface="Times"/>
                <a:sym typeface="Times"/>
              </a:rPr>
              <a:t>ATIONALYST</a:t>
            </a:r>
            <a:endParaRPr b="1" sz="900">
              <a:latin typeface="Times"/>
              <a:ea typeface="Times"/>
              <a:cs typeface="Times"/>
              <a:sym typeface="Times"/>
            </a:endParaRPr>
          </a:p>
        </p:txBody>
      </p:sp>
      <p:cxnSp>
        <p:nvCxnSpPr>
          <p:cNvPr id="455" name="Google Shape;455;p44"/>
          <p:cNvCxnSpPr>
            <a:endCxn id="450" idx="1"/>
          </p:cNvCxnSpPr>
          <p:nvPr/>
        </p:nvCxnSpPr>
        <p:spPr>
          <a:xfrm flipH="1" rot="-5400000">
            <a:off x="3964200" y="1640225"/>
            <a:ext cx="289800" cy="251400"/>
          </a:xfrm>
          <a:prstGeom prst="bentConnector2">
            <a:avLst/>
          </a:prstGeom>
          <a:noFill/>
          <a:ln cap="flat" cmpd="sng" w="19050">
            <a:solidFill>
              <a:srgbClr val="595959"/>
            </a:solidFill>
            <a:prstDash val="solid"/>
            <a:round/>
            <a:headEnd len="med" w="med" type="none"/>
            <a:tailEnd len="med" w="med" type="stealth"/>
          </a:ln>
        </p:spPr>
      </p:cxnSp>
      <p:cxnSp>
        <p:nvCxnSpPr>
          <p:cNvPr id="456" name="Google Shape;456;p44"/>
          <p:cNvCxnSpPr>
            <a:endCxn id="437" idx="1"/>
          </p:cNvCxnSpPr>
          <p:nvPr/>
        </p:nvCxnSpPr>
        <p:spPr>
          <a:xfrm flipH="1" rot="-5400000">
            <a:off x="3834675" y="3506313"/>
            <a:ext cx="521400" cy="163200"/>
          </a:xfrm>
          <a:prstGeom prst="bentConnector2">
            <a:avLst/>
          </a:prstGeom>
          <a:noFill/>
          <a:ln cap="flat" cmpd="sng" w="19050">
            <a:solidFill>
              <a:srgbClr val="595959"/>
            </a:solidFill>
            <a:prstDash val="solid"/>
            <a:round/>
            <a:headEnd len="med" w="med" type="none"/>
            <a:tailEnd len="med" w="med" type="stealth"/>
          </a:ln>
        </p:spPr>
      </p:cxnSp>
      <p:cxnSp>
        <p:nvCxnSpPr>
          <p:cNvPr id="457" name="Google Shape;457;p44"/>
          <p:cNvCxnSpPr>
            <a:endCxn id="458" idx="1"/>
          </p:cNvCxnSpPr>
          <p:nvPr/>
        </p:nvCxnSpPr>
        <p:spPr>
          <a:xfrm flipH="1" rot="-5400000">
            <a:off x="3375648" y="3919300"/>
            <a:ext cx="1425900" cy="224700"/>
          </a:xfrm>
          <a:prstGeom prst="bentConnector2">
            <a:avLst/>
          </a:prstGeom>
          <a:noFill/>
          <a:ln cap="flat" cmpd="sng" w="19050">
            <a:solidFill>
              <a:srgbClr val="595959"/>
            </a:solidFill>
            <a:prstDash val="solid"/>
            <a:round/>
            <a:headEnd len="med" w="med" type="none"/>
            <a:tailEnd len="med" w="med" type="stealth"/>
          </a:ln>
        </p:spPr>
      </p:cxnSp>
      <p:cxnSp>
        <p:nvCxnSpPr>
          <p:cNvPr id="459" name="Google Shape;459;p44"/>
          <p:cNvCxnSpPr/>
          <p:nvPr/>
        </p:nvCxnSpPr>
        <p:spPr>
          <a:xfrm>
            <a:off x="3787775" y="2230450"/>
            <a:ext cx="5088000" cy="15900"/>
          </a:xfrm>
          <a:prstGeom prst="straightConnector1">
            <a:avLst/>
          </a:prstGeom>
          <a:noFill/>
          <a:ln cap="flat" cmpd="sng" w="28575">
            <a:solidFill>
              <a:srgbClr val="CCCCCC"/>
            </a:solidFill>
            <a:prstDash val="dash"/>
            <a:round/>
            <a:headEnd len="med" w="med" type="none"/>
            <a:tailEnd len="med" w="med" type="none"/>
          </a:ln>
        </p:spPr>
      </p:cxnSp>
      <p:pic>
        <p:nvPicPr>
          <p:cNvPr id="460" name="Google Shape;460;p44"/>
          <p:cNvPicPr preferRelativeResize="0"/>
          <p:nvPr/>
        </p:nvPicPr>
        <p:blipFill>
          <a:blip r:embed="rId3">
            <a:alphaModFix/>
          </a:blip>
          <a:stretch>
            <a:fillRect/>
          </a:stretch>
        </p:blipFill>
        <p:spPr>
          <a:xfrm>
            <a:off x="7822445" y="4231654"/>
            <a:ext cx="195650" cy="260867"/>
          </a:xfrm>
          <a:prstGeom prst="rect">
            <a:avLst/>
          </a:prstGeom>
          <a:noFill/>
          <a:ln>
            <a:noFill/>
          </a:ln>
        </p:spPr>
      </p:pic>
      <p:sp>
        <p:nvSpPr>
          <p:cNvPr id="458" name="Google Shape;458;p44"/>
          <p:cNvSpPr/>
          <p:nvPr/>
        </p:nvSpPr>
        <p:spPr>
          <a:xfrm>
            <a:off x="4200948" y="4473700"/>
            <a:ext cx="4623000" cy="541800"/>
          </a:xfrm>
          <a:prstGeom prst="roundRect">
            <a:avLst>
              <a:gd fmla="val 16667" name="adj"/>
            </a:avLst>
          </a:prstGeom>
          <a:solidFill>
            <a:srgbClr val="D0E0E3"/>
          </a:solidFill>
          <a:ln cap="flat" cmpd="sng" w="19050">
            <a:solidFill>
              <a:srgbClr val="A2C4C9"/>
            </a:solidFill>
            <a:prstDash val="solid"/>
            <a:round/>
            <a:headEnd len="sm" w="sm" type="none"/>
            <a:tailEnd len="sm" w="sm" type="none"/>
          </a:ln>
        </p:spPr>
        <p:txBody>
          <a:bodyPr anchorCtr="0" anchor="ctr" bIns="0" lIns="27425" spcFirstLastPara="1" rIns="0" wrap="square" tIns="0">
            <a:noAutofit/>
          </a:bodyPr>
          <a:lstStyle/>
          <a:p>
            <a:pPr indent="0" lvl="0" marL="0" rtl="0" algn="l">
              <a:lnSpc>
                <a:spcPct val="115000"/>
              </a:lnSpc>
              <a:spcBef>
                <a:spcPts val="0"/>
              </a:spcBef>
              <a:spcAft>
                <a:spcPts val="0"/>
              </a:spcAft>
              <a:buNone/>
            </a:pPr>
            <a:r>
              <a:rPr i="1" lang="en" sz="1200">
                <a:solidFill>
                  <a:srgbClr val="000000"/>
                </a:solidFill>
                <a:latin typeface="Times New Roman"/>
                <a:ea typeface="Times New Roman"/>
                <a:cs typeface="Times New Roman"/>
                <a:sym typeface="Times New Roman"/>
              </a:rPr>
              <a:t>Let’s think step by step. Although this stealing has good intentions, </a:t>
            </a:r>
            <a:r>
              <a:rPr b="1" i="1" lang="en" sz="1200">
                <a:solidFill>
                  <a:srgbClr val="000000"/>
                </a:solidFill>
                <a:highlight>
                  <a:srgbClr val="FCE5CD"/>
                </a:highlight>
                <a:latin typeface="Times New Roman"/>
                <a:ea typeface="Times New Roman"/>
                <a:cs typeface="Times New Roman"/>
                <a:sym typeface="Times New Roman"/>
              </a:rPr>
              <a:t>stealing from a store breaks the rule of society, so it should be punished!</a:t>
            </a:r>
            <a:endParaRPr i="1" sz="1200">
              <a:latin typeface="Times New Roman"/>
              <a:ea typeface="Times New Roman"/>
              <a:cs typeface="Times New Roman"/>
              <a:sym typeface="Times New Roman"/>
            </a:endParaRPr>
          </a:p>
        </p:txBody>
      </p:sp>
      <p:sp>
        <p:nvSpPr>
          <p:cNvPr id="461" name="Google Shape;461;p44"/>
          <p:cNvSpPr txBox="1"/>
          <p:nvPr/>
        </p:nvSpPr>
        <p:spPr>
          <a:xfrm>
            <a:off x="103400" y="902325"/>
            <a:ext cx="3378900" cy="2940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None/>
            </a:pPr>
            <a:r>
              <a:rPr lang="en" sz="1300"/>
              <a:t>This is where our approach comes in. Our solution is R</a:t>
            </a:r>
            <a:r>
              <a:rPr lang="en" sz="1100"/>
              <a:t>ATIONALYST</a:t>
            </a:r>
            <a:r>
              <a:rPr lang="en" sz="1300"/>
              <a:t>, which is </a:t>
            </a:r>
            <a:r>
              <a:rPr lang="en" sz="1300">
                <a:solidFill>
                  <a:srgbClr val="FF0000"/>
                </a:solidFill>
              </a:rPr>
              <a:t>trained on a vast collection of implicit rationales extracted from pre-training data to provide supervision for reasoning</a:t>
            </a:r>
            <a:r>
              <a:rPr lang="en" sz="1300"/>
              <a:t>. RATIONALYST works by making these implicit rationales explicit and using them to guide the reasoning process at inference time.</a:t>
            </a:r>
            <a:endParaRPr sz="1300"/>
          </a:p>
          <a:p>
            <a:pPr indent="0" lvl="0" marL="0" rtl="0" algn="l">
              <a:lnSpc>
                <a:spcPct val="150000"/>
              </a:lnSpc>
              <a:spcBef>
                <a:spcPts val="1200"/>
              </a:spcBef>
              <a:spcAft>
                <a:spcPts val="0"/>
              </a:spcAft>
              <a:buNone/>
            </a:pPr>
            <a:r>
              <a:t/>
            </a:r>
            <a:endParaRPr sz="1300"/>
          </a:p>
        </p:txBody>
      </p:sp>
      <p:sp>
        <p:nvSpPr>
          <p:cNvPr id="462" name="Google Shape;462;p44"/>
          <p:cNvSpPr txBox="1"/>
          <p:nvPr/>
        </p:nvSpPr>
        <p:spPr>
          <a:xfrm>
            <a:off x="103400" y="3715900"/>
            <a:ext cx="3378900" cy="1285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300"/>
              <a:t>RATIONALYST provides an additional supervision mechanism to guide </a:t>
            </a:r>
            <a:r>
              <a:rPr lang="en" sz="1300"/>
              <a:t>LLMs’</a:t>
            </a:r>
            <a:r>
              <a:rPr lang="en" sz="1300"/>
              <a:t> reasoning processes, resulting in more robust conclusions.</a:t>
            </a:r>
            <a:endParaRPr sz="1300"/>
          </a:p>
        </p:txBody>
      </p:sp>
      <p:sp>
        <p:nvSpPr>
          <p:cNvPr id="463" name="Google Shape;463;p44"/>
          <p:cNvSpPr txBox="1"/>
          <p:nvPr/>
        </p:nvSpPr>
        <p:spPr>
          <a:xfrm>
            <a:off x="0" y="0"/>
            <a:ext cx="30000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Our solution</a:t>
            </a:r>
            <a:r>
              <a:rPr lang="en" sz="1100"/>
              <a:t>: RATIONALYST trained on implicit rationales from pre-training data</a:t>
            </a:r>
            <a:endParaRPr sz="1100"/>
          </a:p>
          <a:p>
            <a:pPr indent="0" lvl="0" marL="0" rtl="0" algn="l">
              <a:spcBef>
                <a:spcPts val="0"/>
              </a:spcBef>
              <a:spcAft>
                <a:spcPts val="0"/>
              </a:spcAft>
              <a:buNone/>
            </a:pPr>
            <a:r>
              <a:rPr b="1" lang="en" sz="1100"/>
              <a:t>How it works</a:t>
            </a:r>
            <a:r>
              <a:rPr lang="en" sz="1100"/>
              <a:t>: Provides supervision for reasoning processes</a:t>
            </a:r>
            <a:endParaRPr sz="1100"/>
          </a:p>
          <a:p>
            <a:pPr indent="0" lvl="0" marL="0" rtl="0" algn="l">
              <a:spcBef>
                <a:spcPts val="0"/>
              </a:spcBef>
              <a:spcAft>
                <a:spcPts val="0"/>
              </a:spcAft>
              <a:buNone/>
            </a:pPr>
            <a:r>
              <a:rPr b="1" lang="en" sz="1100"/>
              <a:t>Key benefit</a:t>
            </a:r>
            <a:r>
              <a:rPr lang="en" sz="1100"/>
              <a:t>: Makes implicit rationales explicit</a:t>
            </a:r>
            <a:endParaRPr sz="1100"/>
          </a:p>
          <a:p>
            <a:pPr indent="0" lvl="0" marL="0" rtl="0" algn="l">
              <a:spcBef>
                <a:spcPts val="0"/>
              </a:spcBef>
              <a:spcAft>
                <a:spcPts val="0"/>
              </a:spcAft>
              <a:buNone/>
            </a:pPr>
            <a:r>
              <a:rPr b="1" lang="en" sz="1100"/>
              <a:t>Outcome</a:t>
            </a:r>
            <a:r>
              <a:rPr lang="en" sz="1100"/>
              <a:t>: More robust reasoning and conclusions</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67" name="Shape 467"/>
        <p:cNvGrpSpPr/>
        <p:nvPr/>
      </p:nvGrpSpPr>
      <p:grpSpPr>
        <a:xfrm>
          <a:off x="0" y="0"/>
          <a:ext cx="0" cy="0"/>
          <a:chOff x="0" y="0"/>
          <a:chExt cx="0" cy="0"/>
        </a:xfrm>
      </p:grpSpPr>
      <p:sp>
        <p:nvSpPr>
          <p:cNvPr id="468" name="Google Shape;468;p45"/>
          <p:cNvSpPr txBox="1"/>
          <p:nvPr>
            <p:ph type="title"/>
          </p:nvPr>
        </p:nvSpPr>
        <p:spPr>
          <a:xfrm>
            <a:off x="103400" y="21525"/>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Motivation</a:t>
            </a:r>
            <a:endParaRPr sz="2400"/>
          </a:p>
        </p:txBody>
      </p:sp>
      <p:sp>
        <p:nvSpPr>
          <p:cNvPr id="469" name="Google Shape;469;p45"/>
          <p:cNvSpPr/>
          <p:nvPr/>
        </p:nvSpPr>
        <p:spPr>
          <a:xfrm>
            <a:off x="4176975" y="3577713"/>
            <a:ext cx="4647900" cy="541800"/>
          </a:xfrm>
          <a:prstGeom prst="roundRect">
            <a:avLst>
              <a:gd fmla="val 16667" name="adj"/>
            </a:avLst>
          </a:prstGeom>
          <a:solidFill>
            <a:srgbClr val="D0E0E3"/>
          </a:solidFill>
          <a:ln cap="flat" cmpd="sng" w="19050">
            <a:solidFill>
              <a:srgbClr val="A2C4C9"/>
            </a:solidFill>
            <a:prstDash val="solid"/>
            <a:round/>
            <a:headEnd len="sm" w="sm" type="none"/>
            <a:tailEnd len="sm" w="sm" type="none"/>
          </a:ln>
        </p:spPr>
        <p:txBody>
          <a:bodyPr anchorCtr="0" anchor="ctr" bIns="0" lIns="27425" spcFirstLastPara="1" rIns="0" wrap="square" tIns="0">
            <a:noAutofit/>
          </a:bodyPr>
          <a:lstStyle/>
          <a:p>
            <a:pPr indent="0" lvl="0" marL="0" rtl="0" algn="l">
              <a:lnSpc>
                <a:spcPct val="115000"/>
              </a:lnSpc>
              <a:spcBef>
                <a:spcPts val="0"/>
              </a:spcBef>
              <a:spcAft>
                <a:spcPts val="0"/>
              </a:spcAft>
              <a:buNone/>
            </a:pPr>
            <a:r>
              <a:rPr i="1" lang="en" sz="1200">
                <a:solidFill>
                  <a:srgbClr val="000000"/>
                </a:solidFill>
                <a:latin typeface="Times New Roman"/>
                <a:ea typeface="Times New Roman"/>
                <a:cs typeface="Times New Roman"/>
                <a:sym typeface="Times New Roman"/>
              </a:rPr>
              <a:t>Let’s think step by step. Since a person is trying to help their family, they will be rewarded for their act!</a:t>
            </a:r>
            <a:endParaRPr i="1" sz="1200">
              <a:latin typeface="Times New Roman"/>
              <a:ea typeface="Times New Roman"/>
              <a:cs typeface="Times New Roman"/>
              <a:sym typeface="Times New Roman"/>
            </a:endParaRPr>
          </a:p>
        </p:txBody>
      </p:sp>
      <p:sp>
        <p:nvSpPr>
          <p:cNvPr id="470" name="Google Shape;470;p45"/>
          <p:cNvSpPr/>
          <p:nvPr/>
        </p:nvSpPr>
        <p:spPr>
          <a:xfrm>
            <a:off x="3839475" y="1066800"/>
            <a:ext cx="4993200" cy="541800"/>
          </a:xfrm>
          <a:prstGeom prst="roundRect">
            <a:avLst>
              <a:gd fmla="val 16667" name="adj"/>
            </a:avLst>
          </a:prstGeom>
          <a:solidFill>
            <a:srgbClr val="FFFFFF"/>
          </a:solidFill>
          <a:ln cap="flat" cmpd="sng" w="19050">
            <a:solidFill>
              <a:srgbClr val="595959"/>
            </a:solidFill>
            <a:prstDash val="solid"/>
            <a:round/>
            <a:headEnd len="sm" w="sm" type="none"/>
            <a:tailEnd len="sm" w="sm" type="none"/>
          </a:ln>
        </p:spPr>
        <p:txBody>
          <a:bodyPr anchorCtr="0" anchor="ctr" bIns="27425" lIns="54850" spcFirstLastPara="1" rIns="27425" wrap="square" tIns="27425">
            <a:noAutofit/>
          </a:bodyPr>
          <a:lstStyle/>
          <a:p>
            <a:pPr indent="0" lvl="0" marL="0" rtl="0" algn="l">
              <a:lnSpc>
                <a:spcPct val="115000"/>
              </a:lnSpc>
              <a:spcBef>
                <a:spcPts val="0"/>
              </a:spcBef>
              <a:spcAft>
                <a:spcPts val="0"/>
              </a:spcAft>
              <a:buNone/>
            </a:pPr>
            <a:r>
              <a:rPr i="1" lang="en" sz="1200">
                <a:solidFill>
                  <a:srgbClr val="000000"/>
                </a:solidFill>
                <a:latin typeface="Times New Roman"/>
                <a:ea typeface="Times New Roman"/>
                <a:cs typeface="Times New Roman"/>
                <a:sym typeface="Times New Roman"/>
              </a:rPr>
              <a:t>… Harry used magic outside of the school of Hogwarts to inflate Aunt Marge… He is punished to attend a disciplinary hearing at the Ministry of Magic…</a:t>
            </a:r>
            <a:endParaRPr i="1" sz="1200">
              <a:latin typeface="Times New Roman"/>
              <a:ea typeface="Times New Roman"/>
              <a:cs typeface="Times New Roman"/>
              <a:sym typeface="Times New Roman"/>
            </a:endParaRPr>
          </a:p>
        </p:txBody>
      </p:sp>
      <p:sp>
        <p:nvSpPr>
          <p:cNvPr id="471" name="Google Shape;471;p45"/>
          <p:cNvSpPr/>
          <p:nvPr/>
        </p:nvSpPr>
        <p:spPr>
          <a:xfrm>
            <a:off x="7041811" y="1568832"/>
            <a:ext cx="114300" cy="1266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2" name="Google Shape;472;p45"/>
          <p:cNvSpPr/>
          <p:nvPr/>
        </p:nvSpPr>
        <p:spPr>
          <a:xfrm>
            <a:off x="6949304" y="1672604"/>
            <a:ext cx="114300" cy="1266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3" name="Google Shape;473;p45"/>
          <p:cNvSpPr/>
          <p:nvPr/>
        </p:nvSpPr>
        <p:spPr>
          <a:xfrm>
            <a:off x="6100834" y="1848281"/>
            <a:ext cx="125400" cy="1341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4" name="Google Shape;474;p45"/>
          <p:cNvSpPr/>
          <p:nvPr/>
        </p:nvSpPr>
        <p:spPr>
          <a:xfrm>
            <a:off x="5509788" y="1758400"/>
            <a:ext cx="3315000" cy="303000"/>
          </a:xfrm>
          <a:prstGeom prst="wedgeRoundRectCallout">
            <a:avLst>
              <a:gd fmla="val -24052" name="adj1"/>
              <a:gd fmla="val 50208" name="adj2"/>
              <a:gd fmla="val 0" name="adj3"/>
            </a:avLst>
          </a:prstGeom>
          <a:solidFill>
            <a:srgbClr val="FCE5CD"/>
          </a:solidFill>
          <a:ln cap="flat" cmpd="sng" w="19050">
            <a:solidFill>
              <a:srgbClr val="F9CB9C"/>
            </a:solidFill>
            <a:prstDash val="solid"/>
            <a:round/>
            <a:headEnd len="sm" w="sm" type="none"/>
            <a:tailEnd len="sm" w="sm" type="none"/>
          </a:ln>
        </p:spPr>
        <p:txBody>
          <a:bodyPr anchorCtr="0" anchor="ctr" bIns="9125" lIns="18275" spcFirstLastPara="1" rIns="18275" wrap="square" tIns="9125">
            <a:noAutofit/>
          </a:bodyPr>
          <a:lstStyle/>
          <a:p>
            <a:pPr indent="0" lvl="0" marL="0" rtl="0" algn="l">
              <a:lnSpc>
                <a:spcPct val="115000"/>
              </a:lnSpc>
              <a:spcBef>
                <a:spcPts val="1200"/>
              </a:spcBef>
              <a:spcAft>
                <a:spcPts val="1200"/>
              </a:spcAft>
              <a:buNone/>
            </a:pPr>
            <a:r>
              <a:rPr i="1" lang="en" sz="1200">
                <a:solidFill>
                  <a:srgbClr val="000000"/>
                </a:solidFill>
                <a:latin typeface="Times New Roman"/>
                <a:ea typeface="Times New Roman"/>
                <a:cs typeface="Times New Roman"/>
                <a:sym typeface="Times New Roman"/>
              </a:rPr>
              <a:t>When someone breaks the rule, he will be punished!</a:t>
            </a:r>
            <a:endParaRPr i="1" sz="1200">
              <a:latin typeface="Times New Roman"/>
              <a:ea typeface="Times New Roman"/>
              <a:cs typeface="Times New Roman"/>
              <a:sym typeface="Times New Roman"/>
            </a:endParaRPr>
          </a:p>
        </p:txBody>
      </p:sp>
      <p:sp>
        <p:nvSpPr>
          <p:cNvPr id="475" name="Google Shape;475;p45"/>
          <p:cNvSpPr txBox="1"/>
          <p:nvPr/>
        </p:nvSpPr>
        <p:spPr>
          <a:xfrm>
            <a:off x="5907629" y="1512275"/>
            <a:ext cx="1003500" cy="16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595959"/>
              </a:solidFill>
            </a:endParaRPr>
          </a:p>
        </p:txBody>
      </p:sp>
      <p:sp>
        <p:nvSpPr>
          <p:cNvPr id="476" name="Google Shape;476;p45"/>
          <p:cNvSpPr/>
          <p:nvPr/>
        </p:nvSpPr>
        <p:spPr>
          <a:xfrm>
            <a:off x="6956565" y="4527600"/>
            <a:ext cx="125400" cy="1341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7" name="Google Shape;477;p45"/>
          <p:cNvSpPr/>
          <p:nvPr/>
        </p:nvSpPr>
        <p:spPr>
          <a:xfrm>
            <a:off x="7887113" y="4164569"/>
            <a:ext cx="125400" cy="1341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8" name="Google Shape;478;p45"/>
          <p:cNvSpPr/>
          <p:nvPr/>
        </p:nvSpPr>
        <p:spPr>
          <a:xfrm>
            <a:off x="7480897" y="3893683"/>
            <a:ext cx="125400" cy="1341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9" name="Google Shape;479;p45"/>
          <p:cNvSpPr/>
          <p:nvPr/>
        </p:nvSpPr>
        <p:spPr>
          <a:xfrm>
            <a:off x="7925922" y="4064956"/>
            <a:ext cx="125400" cy="1341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0" name="Google Shape;480;p45"/>
          <p:cNvSpPr/>
          <p:nvPr/>
        </p:nvSpPr>
        <p:spPr>
          <a:xfrm>
            <a:off x="3846125" y="2602250"/>
            <a:ext cx="4993200" cy="708000"/>
          </a:xfrm>
          <a:prstGeom prst="roundRect">
            <a:avLst>
              <a:gd fmla="val 16667" name="adj"/>
            </a:avLst>
          </a:prstGeom>
          <a:solidFill>
            <a:srgbClr val="D9EAD3"/>
          </a:solidFill>
          <a:ln cap="flat" cmpd="sng" w="19050">
            <a:solidFill>
              <a:srgbClr val="B6D7A8"/>
            </a:solidFill>
            <a:prstDash val="solid"/>
            <a:round/>
            <a:headEnd len="sm" w="sm" type="none"/>
            <a:tailEnd len="sm" w="sm" type="none"/>
          </a:ln>
        </p:spPr>
        <p:txBody>
          <a:bodyPr anchorCtr="0" anchor="ctr" bIns="0" lIns="27425" spcFirstLastPara="1" rIns="0" wrap="square" tIns="0">
            <a:noAutofit/>
          </a:bodyPr>
          <a:lstStyle/>
          <a:p>
            <a:pPr indent="0" lvl="0" marL="0" rtl="0" algn="l">
              <a:lnSpc>
                <a:spcPct val="115000"/>
              </a:lnSpc>
              <a:spcBef>
                <a:spcPts val="0"/>
              </a:spcBef>
              <a:spcAft>
                <a:spcPts val="0"/>
              </a:spcAft>
              <a:buClr>
                <a:srgbClr val="000000"/>
              </a:buClr>
              <a:buSzPts val="1100"/>
              <a:buFont typeface="Arial"/>
              <a:buNone/>
            </a:pPr>
            <a:r>
              <a:rPr b="1" i="1" lang="en" sz="1200">
                <a:solidFill>
                  <a:srgbClr val="000000"/>
                </a:solidFill>
                <a:latin typeface="Times New Roman"/>
                <a:ea typeface="Times New Roman"/>
                <a:cs typeface="Times New Roman"/>
                <a:sym typeface="Times New Roman"/>
              </a:rPr>
              <a:t>Question:</a:t>
            </a:r>
            <a:r>
              <a:rPr i="1" lang="en" sz="1200">
                <a:solidFill>
                  <a:srgbClr val="000000"/>
                </a:solidFill>
                <a:latin typeface="Times New Roman"/>
                <a:ea typeface="Times New Roman"/>
                <a:cs typeface="Times New Roman"/>
                <a:sym typeface="Times New Roman"/>
              </a:rPr>
              <a:t> A person is caught stealing food from a store to feed their hungry family. What will likely happen to them? </a:t>
            </a:r>
            <a:endParaRPr i="1" sz="12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i="1" lang="en" sz="1200">
                <a:solidFill>
                  <a:srgbClr val="000000"/>
                </a:solidFill>
                <a:latin typeface="Times New Roman"/>
                <a:ea typeface="Times New Roman"/>
                <a:cs typeface="Times New Roman"/>
                <a:sym typeface="Times New Roman"/>
              </a:rPr>
              <a:t>Choices:</a:t>
            </a:r>
            <a:r>
              <a:rPr i="1" lang="en" sz="1200">
                <a:solidFill>
                  <a:srgbClr val="000000"/>
                </a:solidFill>
                <a:latin typeface="Times New Roman"/>
                <a:ea typeface="Times New Roman"/>
                <a:cs typeface="Times New Roman"/>
                <a:sym typeface="Times New Roman"/>
              </a:rPr>
              <a:t> A: He will be punished   B: He will rewarded</a:t>
            </a:r>
            <a:endParaRPr i="1" sz="1200">
              <a:latin typeface="Times New Roman"/>
              <a:ea typeface="Times New Roman"/>
              <a:cs typeface="Times New Roman"/>
              <a:sym typeface="Times New Roman"/>
            </a:endParaRPr>
          </a:p>
        </p:txBody>
      </p:sp>
      <p:sp>
        <p:nvSpPr>
          <p:cNvPr id="481" name="Google Shape;481;p45"/>
          <p:cNvSpPr/>
          <p:nvPr/>
        </p:nvSpPr>
        <p:spPr>
          <a:xfrm>
            <a:off x="4049036" y="806450"/>
            <a:ext cx="4585200" cy="3030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1300">
                <a:solidFill>
                  <a:srgbClr val="000000"/>
                </a:solidFill>
              </a:rPr>
              <a:t>A typical document from LLM pre-training data</a:t>
            </a:r>
            <a:endParaRPr b="1" sz="1500"/>
          </a:p>
        </p:txBody>
      </p:sp>
      <p:sp>
        <p:nvSpPr>
          <p:cNvPr id="482" name="Google Shape;482;p45"/>
          <p:cNvSpPr/>
          <p:nvPr/>
        </p:nvSpPr>
        <p:spPr>
          <a:xfrm>
            <a:off x="4234800" y="1759325"/>
            <a:ext cx="1334100" cy="3030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100">
                <a:solidFill>
                  <a:srgbClr val="000000"/>
                </a:solidFill>
              </a:rPr>
              <a:t>Implicit rationale </a:t>
            </a:r>
            <a:br>
              <a:rPr b="1" lang="en" sz="1100">
                <a:solidFill>
                  <a:srgbClr val="000000"/>
                </a:solidFill>
              </a:rPr>
            </a:br>
            <a:r>
              <a:rPr b="1" lang="en" sz="1100">
                <a:solidFill>
                  <a:srgbClr val="000000"/>
                </a:solidFill>
              </a:rPr>
              <a:t>in the document</a:t>
            </a:r>
            <a:endParaRPr b="1" sz="1100"/>
          </a:p>
        </p:txBody>
      </p:sp>
      <p:sp>
        <p:nvSpPr>
          <p:cNvPr id="483" name="Google Shape;483;p45"/>
          <p:cNvSpPr/>
          <p:nvPr/>
        </p:nvSpPr>
        <p:spPr>
          <a:xfrm>
            <a:off x="4281822" y="2285650"/>
            <a:ext cx="4163700" cy="3618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1300">
                <a:solidFill>
                  <a:srgbClr val="000000"/>
                </a:solidFill>
              </a:rPr>
              <a:t>A question posed to LLM at inference time</a:t>
            </a:r>
            <a:endParaRPr b="1" sz="1500"/>
          </a:p>
        </p:txBody>
      </p:sp>
      <p:sp>
        <p:nvSpPr>
          <p:cNvPr id="484" name="Google Shape;484;p45"/>
          <p:cNvSpPr/>
          <p:nvPr/>
        </p:nvSpPr>
        <p:spPr>
          <a:xfrm>
            <a:off x="3883038" y="3371588"/>
            <a:ext cx="1546200" cy="253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1100">
                <a:solidFill>
                  <a:srgbClr val="000000"/>
                </a:solidFill>
              </a:rPr>
              <a:t>Existing LLMs</a:t>
            </a:r>
            <a:endParaRPr b="1" sz="1100"/>
          </a:p>
        </p:txBody>
      </p:sp>
      <p:sp>
        <p:nvSpPr>
          <p:cNvPr id="485" name="Google Shape;485;p45"/>
          <p:cNvSpPr txBox="1"/>
          <p:nvPr/>
        </p:nvSpPr>
        <p:spPr>
          <a:xfrm>
            <a:off x="4202249" y="4808350"/>
            <a:ext cx="4797000" cy="541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i="1" sz="1200">
              <a:solidFill>
                <a:srgbClr val="000000"/>
              </a:solidFill>
              <a:latin typeface="Times New Roman"/>
              <a:ea typeface="Times New Roman"/>
              <a:cs typeface="Times New Roman"/>
              <a:sym typeface="Times New Roman"/>
            </a:endParaRPr>
          </a:p>
        </p:txBody>
      </p:sp>
      <p:sp>
        <p:nvSpPr>
          <p:cNvPr id="486" name="Google Shape;486;p45"/>
          <p:cNvSpPr/>
          <p:nvPr/>
        </p:nvSpPr>
        <p:spPr>
          <a:xfrm>
            <a:off x="4009286" y="4213606"/>
            <a:ext cx="3970800" cy="2898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1100">
                <a:solidFill>
                  <a:srgbClr val="000000"/>
                </a:solidFill>
              </a:rPr>
              <a:t>Existing LLMs + rationale supervision via </a:t>
            </a:r>
            <a:r>
              <a:rPr b="1" lang="en" sz="1100">
                <a:solidFill>
                  <a:srgbClr val="000000"/>
                </a:solidFill>
                <a:latin typeface="Times"/>
                <a:ea typeface="Times"/>
                <a:cs typeface="Times"/>
                <a:sym typeface="Times"/>
              </a:rPr>
              <a:t>R</a:t>
            </a:r>
            <a:r>
              <a:rPr b="1" lang="en" sz="900">
                <a:solidFill>
                  <a:srgbClr val="000000"/>
                </a:solidFill>
                <a:latin typeface="Times"/>
                <a:ea typeface="Times"/>
                <a:cs typeface="Times"/>
                <a:sym typeface="Times"/>
              </a:rPr>
              <a:t>ATIONALYST</a:t>
            </a:r>
            <a:endParaRPr b="1" sz="900">
              <a:latin typeface="Times"/>
              <a:ea typeface="Times"/>
              <a:cs typeface="Times"/>
              <a:sym typeface="Times"/>
            </a:endParaRPr>
          </a:p>
        </p:txBody>
      </p:sp>
      <p:cxnSp>
        <p:nvCxnSpPr>
          <p:cNvPr id="487" name="Google Shape;487;p45"/>
          <p:cNvCxnSpPr>
            <a:endCxn id="482" idx="1"/>
          </p:cNvCxnSpPr>
          <p:nvPr/>
        </p:nvCxnSpPr>
        <p:spPr>
          <a:xfrm flipH="1" rot="-5400000">
            <a:off x="3964200" y="1640225"/>
            <a:ext cx="289800" cy="251400"/>
          </a:xfrm>
          <a:prstGeom prst="bentConnector2">
            <a:avLst/>
          </a:prstGeom>
          <a:noFill/>
          <a:ln cap="flat" cmpd="sng" w="19050">
            <a:solidFill>
              <a:srgbClr val="595959"/>
            </a:solidFill>
            <a:prstDash val="solid"/>
            <a:round/>
            <a:headEnd len="med" w="med" type="none"/>
            <a:tailEnd len="med" w="med" type="stealth"/>
          </a:ln>
        </p:spPr>
      </p:cxnSp>
      <p:cxnSp>
        <p:nvCxnSpPr>
          <p:cNvPr id="488" name="Google Shape;488;p45"/>
          <p:cNvCxnSpPr>
            <a:endCxn id="469" idx="1"/>
          </p:cNvCxnSpPr>
          <p:nvPr/>
        </p:nvCxnSpPr>
        <p:spPr>
          <a:xfrm flipH="1" rot="-5400000">
            <a:off x="3834675" y="3506313"/>
            <a:ext cx="521400" cy="163200"/>
          </a:xfrm>
          <a:prstGeom prst="bentConnector2">
            <a:avLst/>
          </a:prstGeom>
          <a:noFill/>
          <a:ln cap="flat" cmpd="sng" w="19050">
            <a:solidFill>
              <a:srgbClr val="595959"/>
            </a:solidFill>
            <a:prstDash val="solid"/>
            <a:round/>
            <a:headEnd len="med" w="med" type="none"/>
            <a:tailEnd len="med" w="med" type="stealth"/>
          </a:ln>
        </p:spPr>
      </p:cxnSp>
      <p:cxnSp>
        <p:nvCxnSpPr>
          <p:cNvPr id="489" name="Google Shape;489;p45"/>
          <p:cNvCxnSpPr>
            <a:endCxn id="490" idx="1"/>
          </p:cNvCxnSpPr>
          <p:nvPr/>
        </p:nvCxnSpPr>
        <p:spPr>
          <a:xfrm flipH="1" rot="-5400000">
            <a:off x="3375648" y="3919300"/>
            <a:ext cx="1425900" cy="224700"/>
          </a:xfrm>
          <a:prstGeom prst="bentConnector2">
            <a:avLst/>
          </a:prstGeom>
          <a:noFill/>
          <a:ln cap="flat" cmpd="sng" w="19050">
            <a:solidFill>
              <a:srgbClr val="595959"/>
            </a:solidFill>
            <a:prstDash val="solid"/>
            <a:round/>
            <a:headEnd len="med" w="med" type="none"/>
            <a:tailEnd len="med" w="med" type="stealth"/>
          </a:ln>
        </p:spPr>
      </p:cxnSp>
      <p:cxnSp>
        <p:nvCxnSpPr>
          <p:cNvPr id="491" name="Google Shape;491;p45"/>
          <p:cNvCxnSpPr/>
          <p:nvPr/>
        </p:nvCxnSpPr>
        <p:spPr>
          <a:xfrm>
            <a:off x="3787775" y="2230450"/>
            <a:ext cx="5088000" cy="15900"/>
          </a:xfrm>
          <a:prstGeom prst="straightConnector1">
            <a:avLst/>
          </a:prstGeom>
          <a:noFill/>
          <a:ln cap="flat" cmpd="sng" w="28575">
            <a:solidFill>
              <a:srgbClr val="CCCCCC"/>
            </a:solidFill>
            <a:prstDash val="dash"/>
            <a:round/>
            <a:headEnd len="med" w="med" type="none"/>
            <a:tailEnd len="med" w="med" type="none"/>
          </a:ln>
        </p:spPr>
      </p:cxnSp>
      <p:pic>
        <p:nvPicPr>
          <p:cNvPr id="492" name="Google Shape;492;p45"/>
          <p:cNvPicPr preferRelativeResize="0"/>
          <p:nvPr/>
        </p:nvPicPr>
        <p:blipFill>
          <a:blip r:embed="rId3">
            <a:alphaModFix/>
          </a:blip>
          <a:stretch>
            <a:fillRect/>
          </a:stretch>
        </p:blipFill>
        <p:spPr>
          <a:xfrm>
            <a:off x="7822445" y="4231654"/>
            <a:ext cx="195650" cy="260867"/>
          </a:xfrm>
          <a:prstGeom prst="rect">
            <a:avLst/>
          </a:prstGeom>
          <a:noFill/>
          <a:ln>
            <a:noFill/>
          </a:ln>
        </p:spPr>
      </p:pic>
      <p:sp>
        <p:nvSpPr>
          <p:cNvPr id="490" name="Google Shape;490;p45"/>
          <p:cNvSpPr/>
          <p:nvPr/>
        </p:nvSpPr>
        <p:spPr>
          <a:xfrm>
            <a:off x="4200948" y="4473700"/>
            <a:ext cx="4623000" cy="541800"/>
          </a:xfrm>
          <a:prstGeom prst="roundRect">
            <a:avLst>
              <a:gd fmla="val 16667" name="adj"/>
            </a:avLst>
          </a:prstGeom>
          <a:solidFill>
            <a:srgbClr val="D0E0E3"/>
          </a:solidFill>
          <a:ln cap="flat" cmpd="sng" w="19050">
            <a:solidFill>
              <a:srgbClr val="A2C4C9"/>
            </a:solidFill>
            <a:prstDash val="solid"/>
            <a:round/>
            <a:headEnd len="sm" w="sm" type="none"/>
            <a:tailEnd len="sm" w="sm" type="none"/>
          </a:ln>
        </p:spPr>
        <p:txBody>
          <a:bodyPr anchorCtr="0" anchor="ctr" bIns="0" lIns="27425" spcFirstLastPara="1" rIns="0" wrap="square" tIns="0">
            <a:noAutofit/>
          </a:bodyPr>
          <a:lstStyle/>
          <a:p>
            <a:pPr indent="0" lvl="0" marL="0" rtl="0" algn="l">
              <a:lnSpc>
                <a:spcPct val="115000"/>
              </a:lnSpc>
              <a:spcBef>
                <a:spcPts val="0"/>
              </a:spcBef>
              <a:spcAft>
                <a:spcPts val="0"/>
              </a:spcAft>
              <a:buNone/>
            </a:pPr>
            <a:r>
              <a:rPr i="1" lang="en" sz="1200">
                <a:solidFill>
                  <a:srgbClr val="000000"/>
                </a:solidFill>
                <a:latin typeface="Times New Roman"/>
                <a:ea typeface="Times New Roman"/>
                <a:cs typeface="Times New Roman"/>
                <a:sym typeface="Times New Roman"/>
              </a:rPr>
              <a:t>Let’s think step by step. Although this stealing has good intentions, </a:t>
            </a:r>
            <a:r>
              <a:rPr b="1" i="1" lang="en" sz="1200">
                <a:solidFill>
                  <a:srgbClr val="000000"/>
                </a:solidFill>
                <a:highlight>
                  <a:srgbClr val="FCE5CD"/>
                </a:highlight>
                <a:latin typeface="Times New Roman"/>
                <a:ea typeface="Times New Roman"/>
                <a:cs typeface="Times New Roman"/>
                <a:sym typeface="Times New Roman"/>
              </a:rPr>
              <a:t>stealing from a store breaks the rule of society, so it should be punished!</a:t>
            </a:r>
            <a:endParaRPr i="1" sz="1200">
              <a:latin typeface="Times New Roman"/>
              <a:ea typeface="Times New Roman"/>
              <a:cs typeface="Times New Roman"/>
              <a:sym typeface="Times New Roman"/>
            </a:endParaRPr>
          </a:p>
        </p:txBody>
      </p:sp>
      <p:sp>
        <p:nvSpPr>
          <p:cNvPr id="493" name="Google Shape;493;p45"/>
          <p:cNvSpPr txBox="1"/>
          <p:nvPr/>
        </p:nvSpPr>
        <p:spPr>
          <a:xfrm>
            <a:off x="153000" y="1109450"/>
            <a:ext cx="3315000" cy="74499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600"/>
              <a:t>The reasoning steps generated by LLMs might be </a:t>
            </a:r>
            <a:r>
              <a:rPr lang="en" sz="1600">
                <a:solidFill>
                  <a:srgbClr val="FF0000"/>
                </a:solidFill>
              </a:rPr>
              <a:t>incomplete!</a:t>
            </a:r>
            <a:endParaRPr sz="1600">
              <a:solidFill>
                <a:srgbClr val="FF0000"/>
              </a:solidFill>
            </a:endParaRPr>
          </a:p>
          <a:p>
            <a:pPr indent="0" lvl="0" marL="0" rtl="0" algn="l">
              <a:lnSpc>
                <a:spcPct val="150000"/>
              </a:lnSpc>
              <a:spcBef>
                <a:spcPts val="0"/>
              </a:spcBef>
              <a:spcAft>
                <a:spcPts val="0"/>
              </a:spcAft>
              <a:buNone/>
            </a:pPr>
            <a:r>
              <a:t/>
            </a:r>
            <a:endParaRPr sz="1600">
              <a:solidFill>
                <a:srgbClr val="FF0000"/>
              </a:solidFill>
            </a:endParaRPr>
          </a:p>
          <a:p>
            <a:pPr indent="0" lvl="0" marL="0" rtl="0" algn="l">
              <a:lnSpc>
                <a:spcPct val="150000"/>
              </a:lnSpc>
              <a:spcBef>
                <a:spcPts val="0"/>
              </a:spcBef>
              <a:spcAft>
                <a:spcPts val="0"/>
              </a:spcAft>
              <a:buNone/>
            </a:pPr>
            <a:r>
              <a:rPr lang="en" sz="1600"/>
              <a:t>They mimic logical leaps common in everyday communication that’s found in their pre-training data</a:t>
            </a:r>
            <a:endParaRPr sz="1600"/>
          </a:p>
          <a:p>
            <a:pPr indent="0" lvl="0" marL="0" rtl="0" algn="l">
              <a:lnSpc>
                <a:spcPct val="150000"/>
              </a:lnSpc>
              <a:spcBef>
                <a:spcPts val="0"/>
              </a:spcBef>
              <a:spcAft>
                <a:spcPts val="0"/>
              </a:spcAft>
              <a:buNone/>
            </a:pPr>
            <a:r>
              <a:t/>
            </a:r>
            <a:endParaRPr sz="1600"/>
          </a:p>
          <a:p>
            <a:pPr indent="0" lvl="0" marL="0" rtl="0" algn="l">
              <a:lnSpc>
                <a:spcPct val="150000"/>
              </a:lnSpc>
              <a:spcBef>
                <a:spcPts val="0"/>
              </a:spcBef>
              <a:spcAft>
                <a:spcPts val="0"/>
              </a:spcAft>
              <a:buNone/>
            </a:pPr>
            <a:r>
              <a:rPr lang="en" sz="1600"/>
              <a:t>Underlying rationales are frequently left implicit (unstated).</a:t>
            </a:r>
            <a:endParaRPr sz="1600"/>
          </a:p>
          <a:p>
            <a:pPr indent="0" lvl="0" marL="0" rtl="0" algn="l">
              <a:lnSpc>
                <a:spcPct val="150000"/>
              </a:lnSpc>
              <a:spcBef>
                <a:spcPts val="0"/>
              </a:spcBef>
              <a:spcAft>
                <a:spcPts val="0"/>
              </a:spcAft>
              <a:buNone/>
            </a:pPr>
            <a:r>
              <a:t/>
            </a:r>
            <a:endParaRPr sz="1600"/>
          </a:p>
          <a:p>
            <a:pPr indent="0" lvl="0" marL="0" rtl="0" algn="l">
              <a:lnSpc>
                <a:spcPct val="150000"/>
              </a:lnSpc>
              <a:spcBef>
                <a:spcPts val="0"/>
              </a:spcBef>
              <a:spcAft>
                <a:spcPts val="0"/>
              </a:spcAft>
              <a:buNone/>
            </a:pPr>
            <a:r>
              <a:rPr lang="en" sz="1600"/>
              <a:t>As a result, existing LLMs trained to mimic web text will have</a:t>
            </a:r>
            <a:endParaRPr sz="1600"/>
          </a:p>
          <a:p>
            <a:pPr indent="0" lvl="0" marL="0" rtl="0" algn="l">
              <a:lnSpc>
                <a:spcPct val="150000"/>
              </a:lnSpc>
              <a:spcBef>
                <a:spcPts val="0"/>
              </a:spcBef>
              <a:spcAft>
                <a:spcPts val="0"/>
              </a:spcAft>
              <a:buNone/>
            </a:pPr>
            <a:r>
              <a:rPr lang="en" sz="1600"/>
              <a:t>difficulty surfacing these implicit statements during the reasoning process, which can lead to flawed</a:t>
            </a:r>
            <a:endParaRPr sz="1600"/>
          </a:p>
          <a:p>
            <a:pPr indent="0" lvl="0" marL="0" rtl="0" algn="l">
              <a:lnSpc>
                <a:spcPct val="150000"/>
              </a:lnSpc>
              <a:spcBef>
                <a:spcPts val="0"/>
              </a:spcBef>
              <a:spcAft>
                <a:spcPts val="0"/>
              </a:spcAft>
              <a:buNone/>
            </a:pPr>
            <a:r>
              <a:rPr lang="en" sz="1600"/>
              <a:t>conclusions, such as erroneously justifying theft</a:t>
            </a:r>
            <a:endParaRPr sz="1600"/>
          </a:p>
          <a:p>
            <a:pPr indent="0" lvl="0" marL="0" rtl="0" algn="l">
              <a:lnSpc>
                <a:spcPct val="150000"/>
              </a:lnSpc>
              <a:spcBef>
                <a:spcPts val="0"/>
              </a:spcBef>
              <a:spcAft>
                <a:spcPts val="0"/>
              </a:spcAft>
              <a:buNone/>
            </a:pPr>
            <a:r>
              <a:rPr lang="en" sz="1600"/>
              <a:t>as a praiseworthy act when done to support one’s</a:t>
            </a:r>
            <a:endParaRPr sz="1600"/>
          </a:p>
          <a:p>
            <a:pPr indent="0" lvl="0" marL="0" rtl="0" algn="l">
              <a:lnSpc>
                <a:spcPct val="150000"/>
              </a:lnSpc>
              <a:spcBef>
                <a:spcPts val="0"/>
              </a:spcBef>
              <a:spcAft>
                <a:spcPts val="0"/>
              </a:spcAft>
              <a:buNone/>
            </a:pPr>
            <a:r>
              <a:rPr lang="en" sz="1600"/>
              <a:t>family ( 2 in Figure 1).</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3">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7"/>
          <p:cNvSpPr txBox="1"/>
          <p:nvPr>
            <p:ph type="title"/>
          </p:nvPr>
        </p:nvSpPr>
        <p:spPr>
          <a:xfrm>
            <a:off x="103400" y="21525"/>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Motivation</a:t>
            </a:r>
            <a:endParaRPr sz="2400"/>
          </a:p>
        </p:txBody>
      </p:sp>
      <p:sp>
        <p:nvSpPr>
          <p:cNvPr id="135" name="Google Shape;135;p27"/>
          <p:cNvSpPr/>
          <p:nvPr/>
        </p:nvSpPr>
        <p:spPr>
          <a:xfrm>
            <a:off x="4176975" y="3577713"/>
            <a:ext cx="4647900" cy="541800"/>
          </a:xfrm>
          <a:prstGeom prst="roundRect">
            <a:avLst>
              <a:gd fmla="val 16667" name="adj"/>
            </a:avLst>
          </a:prstGeom>
          <a:solidFill>
            <a:srgbClr val="D0E0E3"/>
          </a:solidFill>
          <a:ln cap="flat" cmpd="sng" w="19050">
            <a:solidFill>
              <a:srgbClr val="A2C4C9"/>
            </a:solidFill>
            <a:prstDash val="solid"/>
            <a:round/>
            <a:headEnd len="sm" w="sm" type="none"/>
            <a:tailEnd len="sm" w="sm" type="none"/>
          </a:ln>
        </p:spPr>
        <p:txBody>
          <a:bodyPr anchorCtr="0" anchor="ctr" bIns="0" lIns="27425" spcFirstLastPara="1" rIns="0" wrap="square" tIns="0">
            <a:noAutofit/>
          </a:bodyPr>
          <a:lstStyle/>
          <a:p>
            <a:pPr indent="0" lvl="0" marL="0" rtl="0" algn="l">
              <a:lnSpc>
                <a:spcPct val="115000"/>
              </a:lnSpc>
              <a:spcBef>
                <a:spcPts val="0"/>
              </a:spcBef>
              <a:spcAft>
                <a:spcPts val="0"/>
              </a:spcAft>
              <a:buNone/>
            </a:pPr>
            <a:r>
              <a:rPr i="1" lang="en" sz="1200">
                <a:solidFill>
                  <a:srgbClr val="000000"/>
                </a:solidFill>
                <a:latin typeface="Times New Roman"/>
                <a:ea typeface="Times New Roman"/>
                <a:cs typeface="Times New Roman"/>
                <a:sym typeface="Times New Roman"/>
              </a:rPr>
              <a:t>Let’s think step by step. Since a person is trying to help their family, they will be rewarded for their act!</a:t>
            </a:r>
            <a:endParaRPr i="1" sz="1200">
              <a:latin typeface="Times New Roman"/>
              <a:ea typeface="Times New Roman"/>
              <a:cs typeface="Times New Roman"/>
              <a:sym typeface="Times New Roman"/>
            </a:endParaRPr>
          </a:p>
        </p:txBody>
      </p:sp>
      <p:sp>
        <p:nvSpPr>
          <p:cNvPr id="136" name="Google Shape;136;p27"/>
          <p:cNvSpPr/>
          <p:nvPr/>
        </p:nvSpPr>
        <p:spPr>
          <a:xfrm>
            <a:off x="3839475" y="1066800"/>
            <a:ext cx="4993200" cy="541800"/>
          </a:xfrm>
          <a:prstGeom prst="roundRect">
            <a:avLst>
              <a:gd fmla="val 16667" name="adj"/>
            </a:avLst>
          </a:prstGeom>
          <a:solidFill>
            <a:srgbClr val="FFFFFF"/>
          </a:solidFill>
          <a:ln cap="flat" cmpd="sng" w="19050">
            <a:solidFill>
              <a:srgbClr val="595959"/>
            </a:solidFill>
            <a:prstDash val="solid"/>
            <a:round/>
            <a:headEnd len="sm" w="sm" type="none"/>
            <a:tailEnd len="sm" w="sm" type="none"/>
          </a:ln>
        </p:spPr>
        <p:txBody>
          <a:bodyPr anchorCtr="0" anchor="ctr" bIns="27425" lIns="54850" spcFirstLastPara="1" rIns="27425" wrap="square" tIns="27425">
            <a:noAutofit/>
          </a:bodyPr>
          <a:lstStyle/>
          <a:p>
            <a:pPr indent="0" lvl="0" marL="0" rtl="0" algn="l">
              <a:lnSpc>
                <a:spcPct val="115000"/>
              </a:lnSpc>
              <a:spcBef>
                <a:spcPts val="0"/>
              </a:spcBef>
              <a:spcAft>
                <a:spcPts val="0"/>
              </a:spcAft>
              <a:buNone/>
            </a:pPr>
            <a:r>
              <a:rPr i="1" lang="en" sz="1200">
                <a:solidFill>
                  <a:srgbClr val="000000"/>
                </a:solidFill>
                <a:latin typeface="Times New Roman"/>
                <a:ea typeface="Times New Roman"/>
                <a:cs typeface="Times New Roman"/>
                <a:sym typeface="Times New Roman"/>
              </a:rPr>
              <a:t>… Harry used magic outside of the school of Hogwarts to inflate Aunt Marge… He is punished to attend a disciplinary hearing at the Ministry of Magic…</a:t>
            </a:r>
            <a:endParaRPr i="1" sz="1200">
              <a:latin typeface="Times New Roman"/>
              <a:ea typeface="Times New Roman"/>
              <a:cs typeface="Times New Roman"/>
              <a:sym typeface="Times New Roman"/>
            </a:endParaRPr>
          </a:p>
        </p:txBody>
      </p:sp>
      <p:sp>
        <p:nvSpPr>
          <p:cNvPr id="137" name="Google Shape;137;p27"/>
          <p:cNvSpPr/>
          <p:nvPr/>
        </p:nvSpPr>
        <p:spPr>
          <a:xfrm>
            <a:off x="7041811" y="1568832"/>
            <a:ext cx="114300" cy="1266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 name="Google Shape;138;p27"/>
          <p:cNvSpPr/>
          <p:nvPr/>
        </p:nvSpPr>
        <p:spPr>
          <a:xfrm>
            <a:off x="6949304" y="1672604"/>
            <a:ext cx="114300" cy="1266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9" name="Google Shape;139;p27"/>
          <p:cNvSpPr/>
          <p:nvPr/>
        </p:nvSpPr>
        <p:spPr>
          <a:xfrm>
            <a:off x="6100834" y="1848281"/>
            <a:ext cx="125400" cy="1341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0" name="Google Shape;140;p27"/>
          <p:cNvSpPr/>
          <p:nvPr/>
        </p:nvSpPr>
        <p:spPr>
          <a:xfrm>
            <a:off x="5509788" y="1758400"/>
            <a:ext cx="3315000" cy="303000"/>
          </a:xfrm>
          <a:prstGeom prst="wedgeRoundRectCallout">
            <a:avLst>
              <a:gd fmla="val -24052" name="adj1"/>
              <a:gd fmla="val 50208" name="adj2"/>
              <a:gd fmla="val 0" name="adj3"/>
            </a:avLst>
          </a:prstGeom>
          <a:solidFill>
            <a:srgbClr val="FCE5CD"/>
          </a:solidFill>
          <a:ln cap="flat" cmpd="sng" w="19050">
            <a:solidFill>
              <a:srgbClr val="F9CB9C"/>
            </a:solidFill>
            <a:prstDash val="solid"/>
            <a:round/>
            <a:headEnd len="sm" w="sm" type="none"/>
            <a:tailEnd len="sm" w="sm" type="none"/>
          </a:ln>
        </p:spPr>
        <p:txBody>
          <a:bodyPr anchorCtr="0" anchor="ctr" bIns="9125" lIns="18275" spcFirstLastPara="1" rIns="18275" wrap="square" tIns="9125">
            <a:noAutofit/>
          </a:bodyPr>
          <a:lstStyle/>
          <a:p>
            <a:pPr indent="0" lvl="0" marL="0" rtl="0" algn="l">
              <a:lnSpc>
                <a:spcPct val="115000"/>
              </a:lnSpc>
              <a:spcBef>
                <a:spcPts val="1200"/>
              </a:spcBef>
              <a:spcAft>
                <a:spcPts val="1200"/>
              </a:spcAft>
              <a:buNone/>
            </a:pPr>
            <a:r>
              <a:rPr i="1" lang="en" sz="1200">
                <a:solidFill>
                  <a:srgbClr val="000000"/>
                </a:solidFill>
                <a:latin typeface="Times New Roman"/>
                <a:ea typeface="Times New Roman"/>
                <a:cs typeface="Times New Roman"/>
                <a:sym typeface="Times New Roman"/>
              </a:rPr>
              <a:t>When someone breaks the rule, he will be punished!</a:t>
            </a:r>
            <a:endParaRPr i="1" sz="1200">
              <a:latin typeface="Times New Roman"/>
              <a:ea typeface="Times New Roman"/>
              <a:cs typeface="Times New Roman"/>
              <a:sym typeface="Times New Roman"/>
            </a:endParaRPr>
          </a:p>
        </p:txBody>
      </p:sp>
      <p:sp>
        <p:nvSpPr>
          <p:cNvPr id="141" name="Google Shape;141;p27"/>
          <p:cNvSpPr txBox="1"/>
          <p:nvPr/>
        </p:nvSpPr>
        <p:spPr>
          <a:xfrm>
            <a:off x="5907629" y="1512275"/>
            <a:ext cx="1003500" cy="16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595959"/>
              </a:solidFill>
            </a:endParaRPr>
          </a:p>
        </p:txBody>
      </p:sp>
      <p:sp>
        <p:nvSpPr>
          <p:cNvPr id="142" name="Google Shape;142;p27"/>
          <p:cNvSpPr/>
          <p:nvPr/>
        </p:nvSpPr>
        <p:spPr>
          <a:xfrm>
            <a:off x="6956565" y="4527600"/>
            <a:ext cx="125400" cy="1341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3" name="Google Shape;143;p27"/>
          <p:cNvSpPr/>
          <p:nvPr/>
        </p:nvSpPr>
        <p:spPr>
          <a:xfrm>
            <a:off x="7887113" y="4164569"/>
            <a:ext cx="125400" cy="1341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4" name="Google Shape;144;p27"/>
          <p:cNvSpPr/>
          <p:nvPr/>
        </p:nvSpPr>
        <p:spPr>
          <a:xfrm>
            <a:off x="7480897" y="3893683"/>
            <a:ext cx="125400" cy="1341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5" name="Google Shape;145;p27"/>
          <p:cNvSpPr/>
          <p:nvPr/>
        </p:nvSpPr>
        <p:spPr>
          <a:xfrm>
            <a:off x="7925922" y="4064956"/>
            <a:ext cx="125400" cy="1341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6" name="Google Shape;146;p27"/>
          <p:cNvSpPr/>
          <p:nvPr/>
        </p:nvSpPr>
        <p:spPr>
          <a:xfrm>
            <a:off x="3846125" y="2602250"/>
            <a:ext cx="4993200" cy="708000"/>
          </a:xfrm>
          <a:prstGeom prst="roundRect">
            <a:avLst>
              <a:gd fmla="val 16667" name="adj"/>
            </a:avLst>
          </a:prstGeom>
          <a:solidFill>
            <a:srgbClr val="D9EAD3"/>
          </a:solidFill>
          <a:ln cap="flat" cmpd="sng" w="19050">
            <a:solidFill>
              <a:srgbClr val="B6D7A8"/>
            </a:solidFill>
            <a:prstDash val="solid"/>
            <a:round/>
            <a:headEnd len="sm" w="sm" type="none"/>
            <a:tailEnd len="sm" w="sm" type="none"/>
          </a:ln>
        </p:spPr>
        <p:txBody>
          <a:bodyPr anchorCtr="0" anchor="ctr" bIns="0" lIns="27425" spcFirstLastPara="1" rIns="0" wrap="square" tIns="0">
            <a:noAutofit/>
          </a:bodyPr>
          <a:lstStyle/>
          <a:p>
            <a:pPr indent="0" lvl="0" marL="0" rtl="0" algn="l">
              <a:lnSpc>
                <a:spcPct val="115000"/>
              </a:lnSpc>
              <a:spcBef>
                <a:spcPts val="0"/>
              </a:spcBef>
              <a:spcAft>
                <a:spcPts val="0"/>
              </a:spcAft>
              <a:buClr>
                <a:srgbClr val="000000"/>
              </a:buClr>
              <a:buSzPts val="1100"/>
              <a:buFont typeface="Arial"/>
              <a:buNone/>
            </a:pPr>
            <a:r>
              <a:rPr b="1" i="1" lang="en" sz="1200">
                <a:solidFill>
                  <a:srgbClr val="000000"/>
                </a:solidFill>
                <a:latin typeface="Times New Roman"/>
                <a:ea typeface="Times New Roman"/>
                <a:cs typeface="Times New Roman"/>
                <a:sym typeface="Times New Roman"/>
              </a:rPr>
              <a:t>Question:</a:t>
            </a:r>
            <a:r>
              <a:rPr i="1" lang="en" sz="1200">
                <a:solidFill>
                  <a:srgbClr val="000000"/>
                </a:solidFill>
                <a:latin typeface="Times New Roman"/>
                <a:ea typeface="Times New Roman"/>
                <a:cs typeface="Times New Roman"/>
                <a:sym typeface="Times New Roman"/>
              </a:rPr>
              <a:t> A person is caught stealing food from a store to feed their hungry family. What will likely happen to them? </a:t>
            </a:r>
            <a:endParaRPr i="1" sz="12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i="1" lang="en" sz="1200">
                <a:solidFill>
                  <a:srgbClr val="000000"/>
                </a:solidFill>
                <a:latin typeface="Times New Roman"/>
                <a:ea typeface="Times New Roman"/>
                <a:cs typeface="Times New Roman"/>
                <a:sym typeface="Times New Roman"/>
              </a:rPr>
              <a:t>Choices:</a:t>
            </a:r>
            <a:r>
              <a:rPr i="1" lang="en" sz="1200">
                <a:solidFill>
                  <a:srgbClr val="000000"/>
                </a:solidFill>
                <a:latin typeface="Times New Roman"/>
                <a:ea typeface="Times New Roman"/>
                <a:cs typeface="Times New Roman"/>
                <a:sym typeface="Times New Roman"/>
              </a:rPr>
              <a:t> A: He will be punished   B: He will rewarded</a:t>
            </a:r>
            <a:endParaRPr i="1" sz="1200">
              <a:latin typeface="Times New Roman"/>
              <a:ea typeface="Times New Roman"/>
              <a:cs typeface="Times New Roman"/>
              <a:sym typeface="Times New Roman"/>
            </a:endParaRPr>
          </a:p>
        </p:txBody>
      </p:sp>
      <p:sp>
        <p:nvSpPr>
          <p:cNvPr id="147" name="Google Shape;147;p27"/>
          <p:cNvSpPr/>
          <p:nvPr/>
        </p:nvSpPr>
        <p:spPr>
          <a:xfrm>
            <a:off x="4049036" y="806450"/>
            <a:ext cx="4585200" cy="3030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1300">
                <a:solidFill>
                  <a:srgbClr val="000000"/>
                </a:solidFill>
              </a:rPr>
              <a:t>A typical document from LLM pre-training data</a:t>
            </a:r>
            <a:endParaRPr b="1" sz="1500"/>
          </a:p>
        </p:txBody>
      </p:sp>
      <p:sp>
        <p:nvSpPr>
          <p:cNvPr id="148" name="Google Shape;148;p27"/>
          <p:cNvSpPr/>
          <p:nvPr/>
        </p:nvSpPr>
        <p:spPr>
          <a:xfrm>
            <a:off x="4234800" y="1759325"/>
            <a:ext cx="1334100" cy="3030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100">
                <a:solidFill>
                  <a:srgbClr val="000000"/>
                </a:solidFill>
              </a:rPr>
              <a:t>Implicit rationale </a:t>
            </a:r>
            <a:br>
              <a:rPr b="1" lang="en" sz="1100">
                <a:solidFill>
                  <a:srgbClr val="000000"/>
                </a:solidFill>
              </a:rPr>
            </a:br>
            <a:r>
              <a:rPr b="1" lang="en" sz="1100">
                <a:solidFill>
                  <a:srgbClr val="000000"/>
                </a:solidFill>
              </a:rPr>
              <a:t>in the document</a:t>
            </a:r>
            <a:endParaRPr b="1" sz="1100"/>
          </a:p>
        </p:txBody>
      </p:sp>
      <p:sp>
        <p:nvSpPr>
          <p:cNvPr id="149" name="Google Shape;149;p27"/>
          <p:cNvSpPr/>
          <p:nvPr/>
        </p:nvSpPr>
        <p:spPr>
          <a:xfrm>
            <a:off x="4281822" y="2285650"/>
            <a:ext cx="4163700" cy="3618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1300">
                <a:solidFill>
                  <a:srgbClr val="000000"/>
                </a:solidFill>
              </a:rPr>
              <a:t>A question posed to LLM at inference time</a:t>
            </a:r>
            <a:endParaRPr b="1" sz="1500"/>
          </a:p>
        </p:txBody>
      </p:sp>
      <p:sp>
        <p:nvSpPr>
          <p:cNvPr id="150" name="Google Shape;150;p27"/>
          <p:cNvSpPr/>
          <p:nvPr/>
        </p:nvSpPr>
        <p:spPr>
          <a:xfrm>
            <a:off x="3883038" y="3371588"/>
            <a:ext cx="1546200" cy="253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1100">
                <a:solidFill>
                  <a:srgbClr val="000000"/>
                </a:solidFill>
              </a:rPr>
              <a:t>Existing LLMs</a:t>
            </a:r>
            <a:endParaRPr b="1" sz="1100"/>
          </a:p>
        </p:txBody>
      </p:sp>
      <p:sp>
        <p:nvSpPr>
          <p:cNvPr id="151" name="Google Shape;151;p27"/>
          <p:cNvSpPr txBox="1"/>
          <p:nvPr/>
        </p:nvSpPr>
        <p:spPr>
          <a:xfrm>
            <a:off x="4202249" y="4808350"/>
            <a:ext cx="4797000" cy="541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i="1" sz="1200">
              <a:solidFill>
                <a:srgbClr val="000000"/>
              </a:solidFill>
              <a:latin typeface="Times New Roman"/>
              <a:ea typeface="Times New Roman"/>
              <a:cs typeface="Times New Roman"/>
              <a:sym typeface="Times New Roman"/>
            </a:endParaRPr>
          </a:p>
        </p:txBody>
      </p:sp>
      <p:cxnSp>
        <p:nvCxnSpPr>
          <p:cNvPr id="152" name="Google Shape;152;p27"/>
          <p:cNvCxnSpPr>
            <a:endCxn id="148" idx="1"/>
          </p:cNvCxnSpPr>
          <p:nvPr/>
        </p:nvCxnSpPr>
        <p:spPr>
          <a:xfrm flipH="1" rot="-5400000">
            <a:off x="3964200" y="1640225"/>
            <a:ext cx="289800" cy="251400"/>
          </a:xfrm>
          <a:prstGeom prst="bentConnector2">
            <a:avLst/>
          </a:prstGeom>
          <a:noFill/>
          <a:ln cap="flat" cmpd="sng" w="19050">
            <a:solidFill>
              <a:srgbClr val="595959"/>
            </a:solidFill>
            <a:prstDash val="solid"/>
            <a:round/>
            <a:headEnd len="med" w="med" type="none"/>
            <a:tailEnd len="med" w="med" type="stealth"/>
          </a:ln>
        </p:spPr>
      </p:cxnSp>
      <p:cxnSp>
        <p:nvCxnSpPr>
          <p:cNvPr id="153" name="Google Shape;153;p27"/>
          <p:cNvCxnSpPr>
            <a:endCxn id="135" idx="1"/>
          </p:cNvCxnSpPr>
          <p:nvPr/>
        </p:nvCxnSpPr>
        <p:spPr>
          <a:xfrm flipH="1" rot="-5400000">
            <a:off x="3834675" y="3506313"/>
            <a:ext cx="521400" cy="163200"/>
          </a:xfrm>
          <a:prstGeom prst="bentConnector2">
            <a:avLst/>
          </a:prstGeom>
          <a:noFill/>
          <a:ln cap="flat" cmpd="sng" w="19050">
            <a:solidFill>
              <a:srgbClr val="595959"/>
            </a:solidFill>
            <a:prstDash val="solid"/>
            <a:round/>
            <a:headEnd len="med" w="med" type="none"/>
            <a:tailEnd len="med" w="med" type="stealth"/>
          </a:ln>
        </p:spPr>
      </p:cxnSp>
      <p:cxnSp>
        <p:nvCxnSpPr>
          <p:cNvPr id="154" name="Google Shape;154;p27"/>
          <p:cNvCxnSpPr/>
          <p:nvPr/>
        </p:nvCxnSpPr>
        <p:spPr>
          <a:xfrm>
            <a:off x="3787775" y="2230450"/>
            <a:ext cx="5088000" cy="15900"/>
          </a:xfrm>
          <a:prstGeom prst="straightConnector1">
            <a:avLst/>
          </a:prstGeom>
          <a:noFill/>
          <a:ln cap="flat" cmpd="sng" w="28575">
            <a:solidFill>
              <a:srgbClr val="CCCCCC"/>
            </a:solidFill>
            <a:prstDash val="dash"/>
            <a:round/>
            <a:headEnd len="med" w="med" type="none"/>
            <a:tailEnd len="med" w="med" type="none"/>
          </a:ln>
        </p:spPr>
      </p:cxnSp>
      <p:sp>
        <p:nvSpPr>
          <p:cNvPr id="155" name="Google Shape;155;p27"/>
          <p:cNvSpPr txBox="1"/>
          <p:nvPr/>
        </p:nvSpPr>
        <p:spPr>
          <a:xfrm>
            <a:off x="65100" y="957050"/>
            <a:ext cx="3637800" cy="1285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300"/>
              <a:t>Problem</a:t>
            </a:r>
            <a:r>
              <a:rPr lang="en" sz="1300"/>
              <a:t>: LLM reasoning steps are often incomplete</a:t>
            </a:r>
            <a:endParaRPr sz="1300"/>
          </a:p>
          <a:p>
            <a:pPr indent="0" lvl="0" marL="0" rtl="0" algn="l">
              <a:lnSpc>
                <a:spcPct val="150000"/>
              </a:lnSpc>
              <a:spcBef>
                <a:spcPts val="0"/>
              </a:spcBef>
              <a:spcAft>
                <a:spcPts val="0"/>
              </a:spcAft>
              <a:buNone/>
            </a:pPr>
            <a:r>
              <a:t/>
            </a:r>
            <a:endParaRPr sz="1300"/>
          </a:p>
          <a:p>
            <a:pPr indent="0" lvl="0" marL="0" rtl="0" algn="l">
              <a:lnSpc>
                <a:spcPct val="150000"/>
              </a:lnSpc>
              <a:spcBef>
                <a:spcPts val="0"/>
              </a:spcBef>
              <a:spcAft>
                <a:spcPts val="0"/>
              </a:spcAft>
              <a:buNone/>
            </a:pPr>
            <a:r>
              <a:t/>
            </a:r>
            <a:endParaRPr b="1" sz="1300"/>
          </a:p>
        </p:txBody>
      </p:sp>
      <p:sp>
        <p:nvSpPr>
          <p:cNvPr id="156" name="Google Shape;156;p27"/>
          <p:cNvSpPr txBox="1"/>
          <p:nvPr/>
        </p:nvSpPr>
        <p:spPr>
          <a:xfrm>
            <a:off x="65075" y="1595800"/>
            <a:ext cx="3637800" cy="1285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1300"/>
          </a:p>
          <a:p>
            <a:pPr indent="0" lvl="0" marL="0" rtl="0" algn="l">
              <a:lnSpc>
                <a:spcPct val="150000"/>
              </a:lnSpc>
              <a:spcBef>
                <a:spcPts val="0"/>
              </a:spcBef>
              <a:spcAft>
                <a:spcPts val="0"/>
              </a:spcAft>
              <a:buNone/>
            </a:pPr>
            <a:r>
              <a:rPr b="1" lang="en" sz="1300"/>
              <a:t>Root cause</a:t>
            </a:r>
            <a:r>
              <a:rPr lang="en" sz="1300"/>
              <a:t>: They mimic logical leaps from their training data</a:t>
            </a:r>
            <a:endParaRPr sz="1300"/>
          </a:p>
          <a:p>
            <a:pPr indent="0" lvl="0" marL="0" rtl="0" algn="l">
              <a:lnSpc>
                <a:spcPct val="150000"/>
              </a:lnSpc>
              <a:spcBef>
                <a:spcPts val="0"/>
              </a:spcBef>
              <a:spcAft>
                <a:spcPts val="0"/>
              </a:spcAft>
              <a:buNone/>
            </a:pPr>
            <a:r>
              <a:t/>
            </a:r>
            <a:endParaRPr b="1" sz="1300"/>
          </a:p>
        </p:txBody>
      </p:sp>
      <p:sp>
        <p:nvSpPr>
          <p:cNvPr id="157" name="Google Shape;157;p27"/>
          <p:cNvSpPr txBox="1"/>
          <p:nvPr/>
        </p:nvSpPr>
        <p:spPr>
          <a:xfrm>
            <a:off x="65075" y="2945325"/>
            <a:ext cx="3637800" cy="1285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300"/>
              <a:t>Result: </a:t>
            </a:r>
            <a:r>
              <a:rPr lang="en" sz="1300"/>
              <a:t>Existing LLMs will have difficulty surfacing these implicit statements during the reasoning process, which can lead to flawed conclusions.</a:t>
            </a:r>
            <a:endParaRPr b="1" sz="1300"/>
          </a:p>
        </p:txBody>
      </p:sp>
      <p:sp>
        <p:nvSpPr>
          <p:cNvPr id="158" name="Google Shape;158;p27"/>
          <p:cNvSpPr txBox="1"/>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rgbClr val="737373"/>
                </a:solidFill>
                <a:latin typeface="Roboto"/>
                <a:ea typeface="Roboto"/>
                <a:cs typeface="Roboto"/>
                <a:sym typeface="Roboto"/>
              </a:rPr>
              <a:t>‹#›</a:t>
            </a:fld>
            <a:endParaRPr sz="1000">
              <a:solidFill>
                <a:srgbClr val="737373"/>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103400" y="21525"/>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Motivation</a:t>
            </a:r>
            <a:endParaRPr sz="2400"/>
          </a:p>
        </p:txBody>
      </p:sp>
      <p:sp>
        <p:nvSpPr>
          <p:cNvPr id="164" name="Google Shape;164;p28"/>
          <p:cNvSpPr/>
          <p:nvPr/>
        </p:nvSpPr>
        <p:spPr>
          <a:xfrm>
            <a:off x="4176975" y="3577713"/>
            <a:ext cx="4647900" cy="541800"/>
          </a:xfrm>
          <a:prstGeom prst="roundRect">
            <a:avLst>
              <a:gd fmla="val 16667" name="adj"/>
            </a:avLst>
          </a:prstGeom>
          <a:solidFill>
            <a:srgbClr val="D0E0E3"/>
          </a:solidFill>
          <a:ln cap="flat" cmpd="sng" w="19050">
            <a:solidFill>
              <a:srgbClr val="A2C4C9"/>
            </a:solidFill>
            <a:prstDash val="solid"/>
            <a:round/>
            <a:headEnd len="sm" w="sm" type="none"/>
            <a:tailEnd len="sm" w="sm" type="none"/>
          </a:ln>
        </p:spPr>
        <p:txBody>
          <a:bodyPr anchorCtr="0" anchor="ctr" bIns="0" lIns="27425" spcFirstLastPara="1" rIns="0" wrap="square" tIns="0">
            <a:noAutofit/>
          </a:bodyPr>
          <a:lstStyle/>
          <a:p>
            <a:pPr indent="0" lvl="0" marL="0" rtl="0" algn="l">
              <a:lnSpc>
                <a:spcPct val="115000"/>
              </a:lnSpc>
              <a:spcBef>
                <a:spcPts val="0"/>
              </a:spcBef>
              <a:spcAft>
                <a:spcPts val="0"/>
              </a:spcAft>
              <a:buNone/>
            </a:pPr>
            <a:r>
              <a:rPr i="1" lang="en" sz="1200">
                <a:solidFill>
                  <a:srgbClr val="000000"/>
                </a:solidFill>
                <a:latin typeface="Times New Roman"/>
                <a:ea typeface="Times New Roman"/>
                <a:cs typeface="Times New Roman"/>
                <a:sym typeface="Times New Roman"/>
              </a:rPr>
              <a:t>Let’s think step by step. Since a person is trying to help their family, they will be rewarded for their act!</a:t>
            </a:r>
            <a:endParaRPr i="1" sz="1200">
              <a:latin typeface="Times New Roman"/>
              <a:ea typeface="Times New Roman"/>
              <a:cs typeface="Times New Roman"/>
              <a:sym typeface="Times New Roman"/>
            </a:endParaRPr>
          </a:p>
        </p:txBody>
      </p:sp>
      <p:sp>
        <p:nvSpPr>
          <p:cNvPr id="165" name="Google Shape;165;p28"/>
          <p:cNvSpPr/>
          <p:nvPr/>
        </p:nvSpPr>
        <p:spPr>
          <a:xfrm>
            <a:off x="3839475" y="1066800"/>
            <a:ext cx="4993200" cy="541800"/>
          </a:xfrm>
          <a:prstGeom prst="roundRect">
            <a:avLst>
              <a:gd fmla="val 16667" name="adj"/>
            </a:avLst>
          </a:prstGeom>
          <a:solidFill>
            <a:srgbClr val="FFFFFF"/>
          </a:solidFill>
          <a:ln cap="flat" cmpd="sng" w="19050">
            <a:solidFill>
              <a:srgbClr val="595959"/>
            </a:solidFill>
            <a:prstDash val="solid"/>
            <a:round/>
            <a:headEnd len="sm" w="sm" type="none"/>
            <a:tailEnd len="sm" w="sm" type="none"/>
          </a:ln>
        </p:spPr>
        <p:txBody>
          <a:bodyPr anchorCtr="0" anchor="ctr" bIns="27425" lIns="54850" spcFirstLastPara="1" rIns="27425" wrap="square" tIns="27425">
            <a:noAutofit/>
          </a:bodyPr>
          <a:lstStyle/>
          <a:p>
            <a:pPr indent="0" lvl="0" marL="0" rtl="0" algn="l">
              <a:lnSpc>
                <a:spcPct val="115000"/>
              </a:lnSpc>
              <a:spcBef>
                <a:spcPts val="0"/>
              </a:spcBef>
              <a:spcAft>
                <a:spcPts val="0"/>
              </a:spcAft>
              <a:buNone/>
            </a:pPr>
            <a:r>
              <a:rPr i="1" lang="en" sz="1200">
                <a:solidFill>
                  <a:srgbClr val="000000"/>
                </a:solidFill>
                <a:latin typeface="Times New Roman"/>
                <a:ea typeface="Times New Roman"/>
                <a:cs typeface="Times New Roman"/>
                <a:sym typeface="Times New Roman"/>
              </a:rPr>
              <a:t>… Harry used magic outside of the school of Hogwarts to inflate Aunt Marge… He is punished to attend a disciplinary hearing at the Ministry of Magic…</a:t>
            </a:r>
            <a:endParaRPr i="1" sz="1200">
              <a:latin typeface="Times New Roman"/>
              <a:ea typeface="Times New Roman"/>
              <a:cs typeface="Times New Roman"/>
              <a:sym typeface="Times New Roman"/>
            </a:endParaRPr>
          </a:p>
        </p:txBody>
      </p:sp>
      <p:sp>
        <p:nvSpPr>
          <p:cNvPr id="166" name="Google Shape;166;p28"/>
          <p:cNvSpPr/>
          <p:nvPr/>
        </p:nvSpPr>
        <p:spPr>
          <a:xfrm>
            <a:off x="7041811" y="1568832"/>
            <a:ext cx="114300" cy="1266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7" name="Google Shape;167;p28"/>
          <p:cNvSpPr/>
          <p:nvPr/>
        </p:nvSpPr>
        <p:spPr>
          <a:xfrm>
            <a:off x="6949304" y="1672604"/>
            <a:ext cx="114300" cy="1266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8" name="Google Shape;168;p28"/>
          <p:cNvSpPr/>
          <p:nvPr/>
        </p:nvSpPr>
        <p:spPr>
          <a:xfrm>
            <a:off x="6100834" y="1848281"/>
            <a:ext cx="125400" cy="1341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9" name="Google Shape;169;p28"/>
          <p:cNvSpPr/>
          <p:nvPr/>
        </p:nvSpPr>
        <p:spPr>
          <a:xfrm>
            <a:off x="5509788" y="1758400"/>
            <a:ext cx="3315000" cy="303000"/>
          </a:xfrm>
          <a:prstGeom prst="wedgeRoundRectCallout">
            <a:avLst>
              <a:gd fmla="val -24052" name="adj1"/>
              <a:gd fmla="val 50208" name="adj2"/>
              <a:gd fmla="val 0" name="adj3"/>
            </a:avLst>
          </a:prstGeom>
          <a:solidFill>
            <a:srgbClr val="FCE5CD"/>
          </a:solidFill>
          <a:ln cap="flat" cmpd="sng" w="19050">
            <a:solidFill>
              <a:srgbClr val="F9CB9C"/>
            </a:solidFill>
            <a:prstDash val="solid"/>
            <a:round/>
            <a:headEnd len="sm" w="sm" type="none"/>
            <a:tailEnd len="sm" w="sm" type="none"/>
          </a:ln>
        </p:spPr>
        <p:txBody>
          <a:bodyPr anchorCtr="0" anchor="ctr" bIns="9125" lIns="18275" spcFirstLastPara="1" rIns="18275" wrap="square" tIns="9125">
            <a:noAutofit/>
          </a:bodyPr>
          <a:lstStyle/>
          <a:p>
            <a:pPr indent="0" lvl="0" marL="0" rtl="0" algn="l">
              <a:lnSpc>
                <a:spcPct val="115000"/>
              </a:lnSpc>
              <a:spcBef>
                <a:spcPts val="1200"/>
              </a:spcBef>
              <a:spcAft>
                <a:spcPts val="1200"/>
              </a:spcAft>
              <a:buNone/>
            </a:pPr>
            <a:r>
              <a:rPr i="1" lang="en" sz="1200">
                <a:solidFill>
                  <a:srgbClr val="000000"/>
                </a:solidFill>
                <a:latin typeface="Times New Roman"/>
                <a:ea typeface="Times New Roman"/>
                <a:cs typeface="Times New Roman"/>
                <a:sym typeface="Times New Roman"/>
              </a:rPr>
              <a:t>When someone breaks the rule, he will be punished!</a:t>
            </a:r>
            <a:endParaRPr i="1" sz="1200">
              <a:latin typeface="Times New Roman"/>
              <a:ea typeface="Times New Roman"/>
              <a:cs typeface="Times New Roman"/>
              <a:sym typeface="Times New Roman"/>
            </a:endParaRPr>
          </a:p>
        </p:txBody>
      </p:sp>
      <p:sp>
        <p:nvSpPr>
          <p:cNvPr id="170" name="Google Shape;170;p28"/>
          <p:cNvSpPr txBox="1"/>
          <p:nvPr/>
        </p:nvSpPr>
        <p:spPr>
          <a:xfrm>
            <a:off x="5907629" y="1512275"/>
            <a:ext cx="1003500" cy="16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595959"/>
              </a:solidFill>
            </a:endParaRPr>
          </a:p>
        </p:txBody>
      </p:sp>
      <p:sp>
        <p:nvSpPr>
          <p:cNvPr id="171" name="Google Shape;171;p28"/>
          <p:cNvSpPr/>
          <p:nvPr/>
        </p:nvSpPr>
        <p:spPr>
          <a:xfrm>
            <a:off x="6956565" y="4527600"/>
            <a:ext cx="125400" cy="1341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2" name="Google Shape;172;p28"/>
          <p:cNvSpPr/>
          <p:nvPr/>
        </p:nvSpPr>
        <p:spPr>
          <a:xfrm>
            <a:off x="7887113" y="4164569"/>
            <a:ext cx="125400" cy="1341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3" name="Google Shape;173;p28"/>
          <p:cNvSpPr/>
          <p:nvPr/>
        </p:nvSpPr>
        <p:spPr>
          <a:xfrm>
            <a:off x="7480897" y="3893683"/>
            <a:ext cx="125400" cy="1341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4" name="Google Shape;174;p28"/>
          <p:cNvSpPr/>
          <p:nvPr/>
        </p:nvSpPr>
        <p:spPr>
          <a:xfrm>
            <a:off x="7925922" y="4064956"/>
            <a:ext cx="125400" cy="1341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5" name="Google Shape;175;p28"/>
          <p:cNvSpPr/>
          <p:nvPr/>
        </p:nvSpPr>
        <p:spPr>
          <a:xfrm>
            <a:off x="3846125" y="2602250"/>
            <a:ext cx="4993200" cy="708000"/>
          </a:xfrm>
          <a:prstGeom prst="roundRect">
            <a:avLst>
              <a:gd fmla="val 16667" name="adj"/>
            </a:avLst>
          </a:prstGeom>
          <a:solidFill>
            <a:srgbClr val="D9EAD3"/>
          </a:solidFill>
          <a:ln cap="flat" cmpd="sng" w="19050">
            <a:solidFill>
              <a:srgbClr val="B6D7A8"/>
            </a:solidFill>
            <a:prstDash val="solid"/>
            <a:round/>
            <a:headEnd len="sm" w="sm" type="none"/>
            <a:tailEnd len="sm" w="sm" type="none"/>
          </a:ln>
        </p:spPr>
        <p:txBody>
          <a:bodyPr anchorCtr="0" anchor="ctr" bIns="0" lIns="27425" spcFirstLastPara="1" rIns="0" wrap="square" tIns="0">
            <a:noAutofit/>
          </a:bodyPr>
          <a:lstStyle/>
          <a:p>
            <a:pPr indent="0" lvl="0" marL="0" rtl="0" algn="l">
              <a:lnSpc>
                <a:spcPct val="115000"/>
              </a:lnSpc>
              <a:spcBef>
                <a:spcPts val="0"/>
              </a:spcBef>
              <a:spcAft>
                <a:spcPts val="0"/>
              </a:spcAft>
              <a:buClr>
                <a:srgbClr val="000000"/>
              </a:buClr>
              <a:buSzPts val="1100"/>
              <a:buFont typeface="Arial"/>
              <a:buNone/>
            </a:pPr>
            <a:r>
              <a:rPr b="1" i="1" lang="en" sz="1200">
                <a:solidFill>
                  <a:srgbClr val="000000"/>
                </a:solidFill>
                <a:latin typeface="Times New Roman"/>
                <a:ea typeface="Times New Roman"/>
                <a:cs typeface="Times New Roman"/>
                <a:sym typeface="Times New Roman"/>
              </a:rPr>
              <a:t>Question:</a:t>
            </a:r>
            <a:r>
              <a:rPr i="1" lang="en" sz="1200">
                <a:solidFill>
                  <a:srgbClr val="000000"/>
                </a:solidFill>
                <a:latin typeface="Times New Roman"/>
                <a:ea typeface="Times New Roman"/>
                <a:cs typeface="Times New Roman"/>
                <a:sym typeface="Times New Roman"/>
              </a:rPr>
              <a:t> A person is caught stealing food from a store to feed their hungry family. What will likely happen to them? </a:t>
            </a:r>
            <a:endParaRPr i="1" sz="12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i="1" lang="en" sz="1200">
                <a:solidFill>
                  <a:srgbClr val="000000"/>
                </a:solidFill>
                <a:latin typeface="Times New Roman"/>
                <a:ea typeface="Times New Roman"/>
                <a:cs typeface="Times New Roman"/>
                <a:sym typeface="Times New Roman"/>
              </a:rPr>
              <a:t>Choices:</a:t>
            </a:r>
            <a:r>
              <a:rPr i="1" lang="en" sz="1200">
                <a:solidFill>
                  <a:srgbClr val="000000"/>
                </a:solidFill>
                <a:latin typeface="Times New Roman"/>
                <a:ea typeface="Times New Roman"/>
                <a:cs typeface="Times New Roman"/>
                <a:sym typeface="Times New Roman"/>
              </a:rPr>
              <a:t> A: He will be punished   B: He will rewarded</a:t>
            </a:r>
            <a:endParaRPr i="1" sz="1200">
              <a:latin typeface="Times New Roman"/>
              <a:ea typeface="Times New Roman"/>
              <a:cs typeface="Times New Roman"/>
              <a:sym typeface="Times New Roman"/>
            </a:endParaRPr>
          </a:p>
        </p:txBody>
      </p:sp>
      <p:sp>
        <p:nvSpPr>
          <p:cNvPr id="176" name="Google Shape;176;p28"/>
          <p:cNvSpPr/>
          <p:nvPr/>
        </p:nvSpPr>
        <p:spPr>
          <a:xfrm>
            <a:off x="4049036" y="806450"/>
            <a:ext cx="4585200" cy="3030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1300">
                <a:solidFill>
                  <a:srgbClr val="000000"/>
                </a:solidFill>
              </a:rPr>
              <a:t>A typical document from LLM pre-training data</a:t>
            </a:r>
            <a:endParaRPr b="1" sz="1500"/>
          </a:p>
        </p:txBody>
      </p:sp>
      <p:sp>
        <p:nvSpPr>
          <p:cNvPr id="177" name="Google Shape;177;p28"/>
          <p:cNvSpPr/>
          <p:nvPr/>
        </p:nvSpPr>
        <p:spPr>
          <a:xfrm>
            <a:off x="4234800" y="1759325"/>
            <a:ext cx="1334100" cy="3030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100">
                <a:solidFill>
                  <a:srgbClr val="000000"/>
                </a:solidFill>
              </a:rPr>
              <a:t>Implicit rationale </a:t>
            </a:r>
            <a:br>
              <a:rPr b="1" lang="en" sz="1100">
                <a:solidFill>
                  <a:srgbClr val="000000"/>
                </a:solidFill>
              </a:rPr>
            </a:br>
            <a:r>
              <a:rPr b="1" lang="en" sz="1100">
                <a:solidFill>
                  <a:srgbClr val="000000"/>
                </a:solidFill>
              </a:rPr>
              <a:t>in the document</a:t>
            </a:r>
            <a:endParaRPr b="1" sz="1100"/>
          </a:p>
        </p:txBody>
      </p:sp>
      <p:sp>
        <p:nvSpPr>
          <p:cNvPr id="178" name="Google Shape;178;p28"/>
          <p:cNvSpPr/>
          <p:nvPr/>
        </p:nvSpPr>
        <p:spPr>
          <a:xfrm>
            <a:off x="4281822" y="2285650"/>
            <a:ext cx="4163700" cy="3618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1300">
                <a:solidFill>
                  <a:srgbClr val="000000"/>
                </a:solidFill>
              </a:rPr>
              <a:t>A question posed to LLM at inference time</a:t>
            </a:r>
            <a:endParaRPr b="1" sz="1500"/>
          </a:p>
        </p:txBody>
      </p:sp>
      <p:sp>
        <p:nvSpPr>
          <p:cNvPr id="179" name="Google Shape;179;p28"/>
          <p:cNvSpPr/>
          <p:nvPr/>
        </p:nvSpPr>
        <p:spPr>
          <a:xfrm>
            <a:off x="3883038" y="3371588"/>
            <a:ext cx="1546200" cy="2535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1100">
                <a:solidFill>
                  <a:srgbClr val="000000"/>
                </a:solidFill>
              </a:rPr>
              <a:t>Existing LLMs</a:t>
            </a:r>
            <a:endParaRPr b="1" sz="1100"/>
          </a:p>
        </p:txBody>
      </p:sp>
      <p:sp>
        <p:nvSpPr>
          <p:cNvPr id="180" name="Google Shape;180;p28"/>
          <p:cNvSpPr txBox="1"/>
          <p:nvPr/>
        </p:nvSpPr>
        <p:spPr>
          <a:xfrm>
            <a:off x="4202249" y="4808350"/>
            <a:ext cx="4797000" cy="541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i="1" sz="1200">
              <a:solidFill>
                <a:srgbClr val="000000"/>
              </a:solidFill>
              <a:latin typeface="Times New Roman"/>
              <a:ea typeface="Times New Roman"/>
              <a:cs typeface="Times New Roman"/>
              <a:sym typeface="Times New Roman"/>
            </a:endParaRPr>
          </a:p>
        </p:txBody>
      </p:sp>
      <p:sp>
        <p:nvSpPr>
          <p:cNvPr id="181" name="Google Shape;181;p28"/>
          <p:cNvSpPr/>
          <p:nvPr/>
        </p:nvSpPr>
        <p:spPr>
          <a:xfrm>
            <a:off x="4009286" y="4213606"/>
            <a:ext cx="3970800" cy="289800"/>
          </a:xfrm>
          <a:prstGeom prst="roundRect">
            <a:avLst>
              <a:gd fmla="val 0" name="adj"/>
            </a:avLst>
          </a:prstGeom>
          <a:noFill/>
          <a:ln>
            <a:noFill/>
          </a:ln>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1100">
                <a:solidFill>
                  <a:srgbClr val="000000"/>
                </a:solidFill>
              </a:rPr>
              <a:t>Existing LLMs + rationale supervision via </a:t>
            </a:r>
            <a:r>
              <a:rPr b="1" lang="en" sz="1100">
                <a:solidFill>
                  <a:srgbClr val="000000"/>
                </a:solidFill>
                <a:latin typeface="Times"/>
                <a:ea typeface="Times"/>
                <a:cs typeface="Times"/>
                <a:sym typeface="Times"/>
              </a:rPr>
              <a:t>R</a:t>
            </a:r>
            <a:r>
              <a:rPr b="1" lang="en" sz="900">
                <a:solidFill>
                  <a:srgbClr val="000000"/>
                </a:solidFill>
                <a:latin typeface="Times"/>
                <a:ea typeface="Times"/>
                <a:cs typeface="Times"/>
                <a:sym typeface="Times"/>
              </a:rPr>
              <a:t>ATIONALYST</a:t>
            </a:r>
            <a:endParaRPr b="1" sz="900">
              <a:latin typeface="Times"/>
              <a:ea typeface="Times"/>
              <a:cs typeface="Times"/>
              <a:sym typeface="Times"/>
            </a:endParaRPr>
          </a:p>
        </p:txBody>
      </p:sp>
      <p:cxnSp>
        <p:nvCxnSpPr>
          <p:cNvPr id="182" name="Google Shape;182;p28"/>
          <p:cNvCxnSpPr>
            <a:endCxn id="177" idx="1"/>
          </p:cNvCxnSpPr>
          <p:nvPr/>
        </p:nvCxnSpPr>
        <p:spPr>
          <a:xfrm flipH="1" rot="-5400000">
            <a:off x="3964200" y="1640225"/>
            <a:ext cx="289800" cy="251400"/>
          </a:xfrm>
          <a:prstGeom prst="bentConnector2">
            <a:avLst/>
          </a:prstGeom>
          <a:noFill/>
          <a:ln cap="flat" cmpd="sng" w="19050">
            <a:solidFill>
              <a:srgbClr val="595959"/>
            </a:solidFill>
            <a:prstDash val="solid"/>
            <a:round/>
            <a:headEnd len="med" w="med" type="none"/>
            <a:tailEnd len="med" w="med" type="stealth"/>
          </a:ln>
        </p:spPr>
      </p:cxnSp>
      <p:cxnSp>
        <p:nvCxnSpPr>
          <p:cNvPr id="183" name="Google Shape;183;p28"/>
          <p:cNvCxnSpPr>
            <a:endCxn id="164" idx="1"/>
          </p:cNvCxnSpPr>
          <p:nvPr/>
        </p:nvCxnSpPr>
        <p:spPr>
          <a:xfrm flipH="1" rot="-5400000">
            <a:off x="3834675" y="3506313"/>
            <a:ext cx="521400" cy="163200"/>
          </a:xfrm>
          <a:prstGeom prst="bentConnector2">
            <a:avLst/>
          </a:prstGeom>
          <a:noFill/>
          <a:ln cap="flat" cmpd="sng" w="19050">
            <a:solidFill>
              <a:srgbClr val="595959"/>
            </a:solidFill>
            <a:prstDash val="solid"/>
            <a:round/>
            <a:headEnd len="med" w="med" type="none"/>
            <a:tailEnd len="med" w="med" type="stealth"/>
          </a:ln>
        </p:spPr>
      </p:cxnSp>
      <p:cxnSp>
        <p:nvCxnSpPr>
          <p:cNvPr id="184" name="Google Shape;184;p28"/>
          <p:cNvCxnSpPr>
            <a:endCxn id="185" idx="1"/>
          </p:cNvCxnSpPr>
          <p:nvPr/>
        </p:nvCxnSpPr>
        <p:spPr>
          <a:xfrm flipH="1" rot="-5400000">
            <a:off x="3375648" y="3919300"/>
            <a:ext cx="1425900" cy="224700"/>
          </a:xfrm>
          <a:prstGeom prst="bentConnector2">
            <a:avLst/>
          </a:prstGeom>
          <a:noFill/>
          <a:ln cap="flat" cmpd="sng" w="19050">
            <a:solidFill>
              <a:srgbClr val="595959"/>
            </a:solidFill>
            <a:prstDash val="solid"/>
            <a:round/>
            <a:headEnd len="med" w="med" type="none"/>
            <a:tailEnd len="med" w="med" type="stealth"/>
          </a:ln>
        </p:spPr>
      </p:cxnSp>
      <p:cxnSp>
        <p:nvCxnSpPr>
          <p:cNvPr id="186" name="Google Shape;186;p28"/>
          <p:cNvCxnSpPr/>
          <p:nvPr/>
        </p:nvCxnSpPr>
        <p:spPr>
          <a:xfrm>
            <a:off x="3787775" y="2230450"/>
            <a:ext cx="5088000" cy="15900"/>
          </a:xfrm>
          <a:prstGeom prst="straightConnector1">
            <a:avLst/>
          </a:prstGeom>
          <a:noFill/>
          <a:ln cap="flat" cmpd="sng" w="28575">
            <a:solidFill>
              <a:srgbClr val="CCCCCC"/>
            </a:solidFill>
            <a:prstDash val="dash"/>
            <a:round/>
            <a:headEnd len="med" w="med" type="none"/>
            <a:tailEnd len="med" w="med" type="none"/>
          </a:ln>
        </p:spPr>
      </p:cxnSp>
      <p:pic>
        <p:nvPicPr>
          <p:cNvPr id="187" name="Google Shape;187;p28"/>
          <p:cNvPicPr preferRelativeResize="0"/>
          <p:nvPr/>
        </p:nvPicPr>
        <p:blipFill>
          <a:blip r:embed="rId3">
            <a:alphaModFix/>
          </a:blip>
          <a:stretch>
            <a:fillRect/>
          </a:stretch>
        </p:blipFill>
        <p:spPr>
          <a:xfrm>
            <a:off x="7822445" y="4231654"/>
            <a:ext cx="195650" cy="260867"/>
          </a:xfrm>
          <a:prstGeom prst="rect">
            <a:avLst/>
          </a:prstGeom>
          <a:noFill/>
          <a:ln>
            <a:noFill/>
          </a:ln>
        </p:spPr>
      </p:pic>
      <p:sp>
        <p:nvSpPr>
          <p:cNvPr id="185" name="Google Shape;185;p28"/>
          <p:cNvSpPr/>
          <p:nvPr/>
        </p:nvSpPr>
        <p:spPr>
          <a:xfrm>
            <a:off x="4200948" y="4473700"/>
            <a:ext cx="4623000" cy="541800"/>
          </a:xfrm>
          <a:prstGeom prst="roundRect">
            <a:avLst>
              <a:gd fmla="val 16667" name="adj"/>
            </a:avLst>
          </a:prstGeom>
          <a:solidFill>
            <a:srgbClr val="D0E0E3"/>
          </a:solidFill>
          <a:ln cap="flat" cmpd="sng" w="19050">
            <a:solidFill>
              <a:srgbClr val="A2C4C9"/>
            </a:solidFill>
            <a:prstDash val="solid"/>
            <a:round/>
            <a:headEnd len="sm" w="sm" type="none"/>
            <a:tailEnd len="sm" w="sm" type="none"/>
          </a:ln>
        </p:spPr>
        <p:txBody>
          <a:bodyPr anchorCtr="0" anchor="ctr" bIns="0" lIns="27425" spcFirstLastPara="1" rIns="0" wrap="square" tIns="0">
            <a:noAutofit/>
          </a:bodyPr>
          <a:lstStyle/>
          <a:p>
            <a:pPr indent="0" lvl="0" marL="0" rtl="0" algn="l">
              <a:lnSpc>
                <a:spcPct val="115000"/>
              </a:lnSpc>
              <a:spcBef>
                <a:spcPts val="0"/>
              </a:spcBef>
              <a:spcAft>
                <a:spcPts val="0"/>
              </a:spcAft>
              <a:buNone/>
            </a:pPr>
            <a:r>
              <a:rPr i="1" lang="en" sz="1200">
                <a:solidFill>
                  <a:srgbClr val="000000"/>
                </a:solidFill>
                <a:latin typeface="Times New Roman"/>
                <a:ea typeface="Times New Roman"/>
                <a:cs typeface="Times New Roman"/>
                <a:sym typeface="Times New Roman"/>
              </a:rPr>
              <a:t>Let’s think step by step. Although this stealing has good intentions, </a:t>
            </a:r>
            <a:r>
              <a:rPr b="1" i="1" lang="en" sz="1200">
                <a:solidFill>
                  <a:srgbClr val="000000"/>
                </a:solidFill>
                <a:highlight>
                  <a:srgbClr val="FCE5CD"/>
                </a:highlight>
                <a:latin typeface="Times New Roman"/>
                <a:ea typeface="Times New Roman"/>
                <a:cs typeface="Times New Roman"/>
                <a:sym typeface="Times New Roman"/>
              </a:rPr>
              <a:t>stealing from a store breaks the rule of society, so it should be punished!</a:t>
            </a:r>
            <a:endParaRPr i="1" sz="1200">
              <a:latin typeface="Times New Roman"/>
              <a:ea typeface="Times New Roman"/>
              <a:cs typeface="Times New Roman"/>
              <a:sym typeface="Times New Roman"/>
            </a:endParaRPr>
          </a:p>
        </p:txBody>
      </p:sp>
      <p:sp>
        <p:nvSpPr>
          <p:cNvPr id="188" name="Google Shape;188;p28"/>
          <p:cNvSpPr txBox="1"/>
          <p:nvPr/>
        </p:nvSpPr>
        <p:spPr>
          <a:xfrm>
            <a:off x="55400" y="1178700"/>
            <a:ext cx="3385500" cy="1908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 sz="1300"/>
              <a:t>Our solution</a:t>
            </a:r>
            <a:r>
              <a:rPr lang="en" sz="1300"/>
              <a:t>: </a:t>
            </a:r>
            <a:r>
              <a:rPr lang="en">
                <a:latin typeface="Times New Roman"/>
                <a:ea typeface="Times New Roman"/>
                <a:cs typeface="Times New Roman"/>
                <a:sym typeface="Times New Roman"/>
              </a:rPr>
              <a:t>R</a:t>
            </a:r>
            <a:r>
              <a:rPr lang="en" sz="1200">
                <a:latin typeface="Times New Roman"/>
                <a:ea typeface="Times New Roman"/>
                <a:cs typeface="Times New Roman"/>
                <a:sym typeface="Times New Roman"/>
              </a:rPr>
              <a:t>ATIONALYST</a:t>
            </a:r>
            <a:r>
              <a:rPr lang="en" sz="1300"/>
              <a:t> trained on implicit rationales from pre-training data</a:t>
            </a:r>
            <a:endParaRPr sz="1300"/>
          </a:p>
          <a:p>
            <a:pPr indent="0" lvl="0" marL="0" rtl="0" algn="l">
              <a:lnSpc>
                <a:spcPct val="150000"/>
              </a:lnSpc>
              <a:spcBef>
                <a:spcPts val="0"/>
              </a:spcBef>
              <a:spcAft>
                <a:spcPts val="0"/>
              </a:spcAft>
              <a:buNone/>
            </a:pPr>
            <a:r>
              <a:t/>
            </a:r>
            <a:endParaRPr sz="1300"/>
          </a:p>
          <a:p>
            <a:pPr indent="0" lvl="0" marL="0" rtl="0" algn="l">
              <a:lnSpc>
                <a:spcPct val="150000"/>
              </a:lnSpc>
              <a:spcBef>
                <a:spcPts val="0"/>
              </a:spcBef>
              <a:spcAft>
                <a:spcPts val="0"/>
              </a:spcAft>
              <a:buNone/>
            </a:pPr>
            <a:r>
              <a:t/>
            </a:r>
            <a:endParaRPr sz="1300"/>
          </a:p>
          <a:p>
            <a:pPr indent="0" lvl="0" marL="0" rtl="0" algn="l">
              <a:lnSpc>
                <a:spcPct val="150000"/>
              </a:lnSpc>
              <a:spcBef>
                <a:spcPts val="0"/>
              </a:spcBef>
              <a:spcAft>
                <a:spcPts val="0"/>
              </a:spcAft>
              <a:buNone/>
            </a:pPr>
            <a:r>
              <a:t/>
            </a:r>
            <a:endParaRPr sz="1300"/>
          </a:p>
          <a:p>
            <a:pPr indent="0" lvl="0" marL="0" rtl="0" algn="l">
              <a:lnSpc>
                <a:spcPct val="150000"/>
              </a:lnSpc>
              <a:spcBef>
                <a:spcPts val="0"/>
              </a:spcBef>
              <a:spcAft>
                <a:spcPts val="0"/>
              </a:spcAft>
              <a:buNone/>
            </a:pPr>
            <a:r>
              <a:t/>
            </a:r>
            <a:endParaRPr sz="1300"/>
          </a:p>
        </p:txBody>
      </p:sp>
      <p:sp>
        <p:nvSpPr>
          <p:cNvPr id="189" name="Google Shape;189;p28"/>
          <p:cNvSpPr txBox="1"/>
          <p:nvPr/>
        </p:nvSpPr>
        <p:spPr>
          <a:xfrm>
            <a:off x="55400" y="2341800"/>
            <a:ext cx="3385500" cy="1608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1300"/>
          </a:p>
          <a:p>
            <a:pPr indent="0" lvl="0" marL="0" rtl="0" algn="l">
              <a:lnSpc>
                <a:spcPct val="150000"/>
              </a:lnSpc>
              <a:spcBef>
                <a:spcPts val="0"/>
              </a:spcBef>
              <a:spcAft>
                <a:spcPts val="0"/>
              </a:spcAft>
              <a:buNone/>
            </a:pPr>
            <a:r>
              <a:rPr b="1" lang="en" sz="1300"/>
              <a:t>How it works</a:t>
            </a:r>
            <a:r>
              <a:rPr lang="en" sz="1300"/>
              <a:t>: </a:t>
            </a:r>
            <a:r>
              <a:rPr lang="en">
                <a:latin typeface="Times New Roman"/>
                <a:ea typeface="Times New Roman"/>
                <a:cs typeface="Times New Roman"/>
                <a:sym typeface="Times New Roman"/>
              </a:rPr>
              <a:t>R</a:t>
            </a:r>
            <a:r>
              <a:rPr lang="en" sz="1200">
                <a:latin typeface="Times New Roman"/>
                <a:ea typeface="Times New Roman"/>
                <a:cs typeface="Times New Roman"/>
                <a:sym typeface="Times New Roman"/>
              </a:rPr>
              <a:t>ATIONALYST</a:t>
            </a:r>
            <a:r>
              <a:rPr lang="en" sz="1300"/>
              <a:t> works by making these implicit rationales explicit and using them to guide the reasoning process at inference time.</a:t>
            </a:r>
            <a:endParaRPr sz="1300"/>
          </a:p>
        </p:txBody>
      </p:sp>
      <p:sp>
        <p:nvSpPr>
          <p:cNvPr id="190" name="Google Shape;190;p28"/>
          <p:cNvSpPr txBox="1"/>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rgbClr val="737373"/>
                </a:solidFill>
                <a:latin typeface="Roboto"/>
                <a:ea typeface="Roboto"/>
                <a:cs typeface="Roboto"/>
                <a:sym typeface="Roboto"/>
              </a:rPr>
              <a:t>‹#›</a:t>
            </a:fld>
            <a:endParaRPr sz="1000">
              <a:solidFill>
                <a:srgbClr val="737373"/>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103400" y="21525"/>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RoadMap</a:t>
            </a:r>
            <a:endParaRPr sz="2400"/>
          </a:p>
        </p:txBody>
      </p:sp>
      <p:pic>
        <p:nvPicPr>
          <p:cNvPr id="196" name="Google Shape;196;p29"/>
          <p:cNvPicPr preferRelativeResize="0"/>
          <p:nvPr/>
        </p:nvPicPr>
        <p:blipFill>
          <a:blip r:embed="rId3">
            <a:alphaModFix/>
          </a:blip>
          <a:stretch>
            <a:fillRect/>
          </a:stretch>
        </p:blipFill>
        <p:spPr>
          <a:xfrm>
            <a:off x="5926800" y="700425"/>
            <a:ext cx="3141001" cy="2201350"/>
          </a:xfrm>
          <a:prstGeom prst="rect">
            <a:avLst/>
          </a:prstGeom>
          <a:noFill/>
          <a:ln>
            <a:noFill/>
          </a:ln>
        </p:spPr>
      </p:pic>
      <p:sp>
        <p:nvSpPr>
          <p:cNvPr id="197" name="Google Shape;197;p29"/>
          <p:cNvSpPr txBox="1"/>
          <p:nvPr>
            <p:ph type="title"/>
          </p:nvPr>
        </p:nvSpPr>
        <p:spPr>
          <a:xfrm>
            <a:off x="103400" y="1068150"/>
            <a:ext cx="5970000" cy="3159600"/>
          </a:xfrm>
          <a:prstGeom prst="rect">
            <a:avLst/>
          </a:prstGeom>
        </p:spPr>
        <p:txBody>
          <a:bodyPr anchorCtr="0" anchor="ctr" bIns="91425" lIns="91425" spcFirstLastPara="1" rIns="91425" wrap="square" tIns="91425">
            <a:normAutofit/>
          </a:bodyPr>
          <a:lstStyle/>
          <a:p>
            <a:pPr indent="-380365" lvl="0" marL="457200" rtl="0" algn="l">
              <a:lnSpc>
                <a:spcPct val="115000"/>
              </a:lnSpc>
              <a:spcBef>
                <a:spcPts val="0"/>
              </a:spcBef>
              <a:spcAft>
                <a:spcPts val="0"/>
              </a:spcAft>
              <a:buClr>
                <a:srgbClr val="595959"/>
              </a:buClr>
              <a:buSzPts val="2390"/>
              <a:buFont typeface="Arial"/>
              <a:buChar char="❖"/>
            </a:pPr>
            <a:r>
              <a:rPr lang="en" sz="2390">
                <a:solidFill>
                  <a:srgbClr val="595959"/>
                </a:solidFill>
                <a:latin typeface="Arial"/>
                <a:ea typeface="Arial"/>
                <a:cs typeface="Arial"/>
                <a:sym typeface="Arial"/>
              </a:rPr>
              <a:t>How is </a:t>
            </a:r>
            <a:r>
              <a:rPr lang="en" sz="2390">
                <a:solidFill>
                  <a:srgbClr val="595959"/>
                </a:solidFill>
                <a:latin typeface="Times New Roman"/>
                <a:ea typeface="Times New Roman"/>
                <a:cs typeface="Times New Roman"/>
                <a:sym typeface="Times New Roman"/>
              </a:rPr>
              <a:t>R</a:t>
            </a:r>
            <a:r>
              <a:rPr lang="en" sz="2090">
                <a:solidFill>
                  <a:srgbClr val="595959"/>
                </a:solidFill>
                <a:latin typeface="Times New Roman"/>
                <a:ea typeface="Times New Roman"/>
                <a:cs typeface="Times New Roman"/>
                <a:sym typeface="Times New Roman"/>
              </a:rPr>
              <a:t>ATIONALYST</a:t>
            </a:r>
            <a:r>
              <a:rPr lang="en" sz="2390">
                <a:solidFill>
                  <a:srgbClr val="595959"/>
                </a:solidFill>
                <a:latin typeface="Arial"/>
                <a:ea typeface="Arial"/>
                <a:cs typeface="Arial"/>
                <a:sym typeface="Arial"/>
              </a:rPr>
              <a:t> actually used during</a:t>
            </a:r>
            <a:r>
              <a:rPr lang="en" sz="2390">
                <a:solidFill>
                  <a:srgbClr val="595959"/>
                </a:solidFill>
                <a:latin typeface="Arial"/>
                <a:ea typeface="Arial"/>
                <a:cs typeface="Arial"/>
                <a:sym typeface="Arial"/>
              </a:rPr>
              <a:t> inference </a:t>
            </a:r>
            <a:endParaRPr sz="2390">
              <a:solidFill>
                <a:srgbClr val="595959"/>
              </a:solidFill>
              <a:latin typeface="Arial"/>
              <a:ea typeface="Arial"/>
              <a:cs typeface="Arial"/>
              <a:sym typeface="Arial"/>
            </a:endParaRPr>
          </a:p>
          <a:p>
            <a:pPr indent="0" lvl="0" marL="457200" rtl="0" algn="l">
              <a:lnSpc>
                <a:spcPct val="115000"/>
              </a:lnSpc>
              <a:spcBef>
                <a:spcPts val="0"/>
              </a:spcBef>
              <a:spcAft>
                <a:spcPts val="0"/>
              </a:spcAft>
              <a:buNone/>
            </a:pPr>
            <a:r>
              <a:t/>
            </a:r>
            <a:endParaRPr sz="2390">
              <a:solidFill>
                <a:srgbClr val="595959"/>
              </a:solidFill>
              <a:latin typeface="Arial"/>
              <a:ea typeface="Arial"/>
              <a:cs typeface="Arial"/>
              <a:sym typeface="Arial"/>
            </a:endParaRPr>
          </a:p>
          <a:p>
            <a:pPr indent="-380365" lvl="0" marL="457200" rtl="0" algn="l">
              <a:lnSpc>
                <a:spcPct val="115000"/>
              </a:lnSpc>
              <a:spcBef>
                <a:spcPts val="0"/>
              </a:spcBef>
              <a:spcAft>
                <a:spcPts val="0"/>
              </a:spcAft>
              <a:buClr>
                <a:srgbClr val="D9D9D9"/>
              </a:buClr>
              <a:buSzPts val="2390"/>
              <a:buFont typeface="Arial"/>
              <a:buChar char="❖"/>
            </a:pPr>
            <a:r>
              <a:rPr lang="en" sz="2390">
                <a:solidFill>
                  <a:srgbClr val="D9D9D9"/>
                </a:solidFill>
                <a:latin typeface="Arial"/>
                <a:ea typeface="Arial"/>
                <a:cs typeface="Arial"/>
                <a:sym typeface="Arial"/>
              </a:rPr>
              <a:t>How to mine a dataset of implicit rationales and train </a:t>
            </a:r>
            <a:r>
              <a:rPr lang="en" sz="2390">
                <a:solidFill>
                  <a:srgbClr val="D9D9D9"/>
                </a:solidFill>
                <a:latin typeface="Times New Roman"/>
                <a:ea typeface="Times New Roman"/>
                <a:cs typeface="Times New Roman"/>
                <a:sym typeface="Times New Roman"/>
              </a:rPr>
              <a:t>R</a:t>
            </a:r>
            <a:r>
              <a:rPr lang="en" sz="2090">
                <a:solidFill>
                  <a:srgbClr val="D9D9D9"/>
                </a:solidFill>
                <a:latin typeface="Times New Roman"/>
                <a:ea typeface="Times New Roman"/>
                <a:cs typeface="Times New Roman"/>
                <a:sym typeface="Times New Roman"/>
              </a:rPr>
              <a:t>ATIONALYST</a:t>
            </a:r>
            <a:r>
              <a:rPr lang="en" sz="2390">
                <a:solidFill>
                  <a:srgbClr val="D9D9D9"/>
                </a:solidFill>
                <a:latin typeface="Arial"/>
                <a:ea typeface="Arial"/>
                <a:cs typeface="Arial"/>
                <a:sym typeface="Arial"/>
              </a:rPr>
              <a:t>? </a:t>
            </a:r>
            <a:endParaRPr sz="2390">
              <a:solidFill>
                <a:srgbClr val="D9D9D9"/>
              </a:solidFill>
              <a:latin typeface="Arial"/>
              <a:ea typeface="Arial"/>
              <a:cs typeface="Arial"/>
              <a:sym typeface="Arial"/>
            </a:endParaRPr>
          </a:p>
          <a:p>
            <a:pPr indent="0" lvl="0" marL="457200" rtl="0" algn="l">
              <a:lnSpc>
                <a:spcPct val="115000"/>
              </a:lnSpc>
              <a:spcBef>
                <a:spcPts val="0"/>
              </a:spcBef>
              <a:spcAft>
                <a:spcPts val="0"/>
              </a:spcAft>
              <a:buNone/>
            </a:pPr>
            <a:r>
              <a:t/>
            </a:r>
            <a:endParaRPr sz="2390">
              <a:solidFill>
                <a:srgbClr val="D9D9D9"/>
              </a:solidFill>
              <a:latin typeface="Arial"/>
              <a:ea typeface="Arial"/>
              <a:cs typeface="Arial"/>
              <a:sym typeface="Arial"/>
            </a:endParaRPr>
          </a:p>
          <a:p>
            <a:pPr indent="-380365" lvl="0" marL="457200" rtl="0" algn="l">
              <a:lnSpc>
                <a:spcPct val="115000"/>
              </a:lnSpc>
              <a:spcBef>
                <a:spcPts val="0"/>
              </a:spcBef>
              <a:spcAft>
                <a:spcPts val="0"/>
              </a:spcAft>
              <a:buClr>
                <a:srgbClr val="D9D9D9"/>
              </a:buClr>
              <a:buSzPts val="2390"/>
              <a:buFont typeface="Arial"/>
              <a:buChar char="❖"/>
            </a:pPr>
            <a:r>
              <a:rPr lang="en" sz="2390">
                <a:solidFill>
                  <a:srgbClr val="D9D9D9"/>
                </a:solidFill>
                <a:latin typeface="Arial"/>
                <a:ea typeface="Arial"/>
                <a:cs typeface="Arial"/>
                <a:sym typeface="Arial"/>
              </a:rPr>
              <a:t>Evaluations</a:t>
            </a:r>
            <a:endParaRPr sz="2390">
              <a:solidFill>
                <a:srgbClr val="D9D9D9"/>
              </a:solidFill>
              <a:latin typeface="Arial"/>
              <a:ea typeface="Arial"/>
              <a:cs typeface="Arial"/>
              <a:sym typeface="Arial"/>
            </a:endParaRPr>
          </a:p>
        </p:txBody>
      </p:sp>
      <p:sp>
        <p:nvSpPr>
          <p:cNvPr id="198" name="Google Shape;198;p29"/>
          <p:cNvSpPr txBox="1"/>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rgbClr val="737373"/>
                </a:solidFill>
                <a:latin typeface="Roboto"/>
                <a:ea typeface="Roboto"/>
                <a:cs typeface="Roboto"/>
                <a:sym typeface="Roboto"/>
              </a:rPr>
              <a:t>‹#›</a:t>
            </a:fld>
            <a:endParaRPr sz="1000">
              <a:solidFill>
                <a:srgbClr val="737373"/>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103400" y="21525"/>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Inference-time supervision</a:t>
            </a:r>
            <a:endParaRPr sz="2400"/>
          </a:p>
        </p:txBody>
      </p:sp>
      <p:sp>
        <p:nvSpPr>
          <p:cNvPr id="204" name="Google Shape;204;p30"/>
          <p:cNvSpPr txBox="1"/>
          <p:nvPr/>
        </p:nvSpPr>
        <p:spPr>
          <a:xfrm>
            <a:off x="2959738" y="7157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cxnSp>
        <p:nvCxnSpPr>
          <p:cNvPr id="205" name="Google Shape;205;p30"/>
          <p:cNvCxnSpPr>
            <a:stCxn id="206" idx="3"/>
            <a:endCxn id="207" idx="1"/>
          </p:cNvCxnSpPr>
          <p:nvPr/>
        </p:nvCxnSpPr>
        <p:spPr>
          <a:xfrm flipH="1" rot="10800000">
            <a:off x="2902489" y="3832280"/>
            <a:ext cx="378300" cy="446400"/>
          </a:xfrm>
          <a:prstGeom prst="straightConnector1">
            <a:avLst/>
          </a:prstGeom>
          <a:noFill/>
          <a:ln cap="flat" cmpd="sng" w="19050">
            <a:solidFill>
              <a:srgbClr val="666666"/>
            </a:solidFill>
            <a:prstDash val="solid"/>
            <a:round/>
            <a:headEnd len="med" w="med" type="none"/>
            <a:tailEnd len="med" w="med" type="triangle"/>
          </a:ln>
        </p:spPr>
      </p:cxnSp>
      <p:cxnSp>
        <p:nvCxnSpPr>
          <p:cNvPr id="208" name="Google Shape;208;p30"/>
          <p:cNvCxnSpPr>
            <a:stCxn id="206" idx="3"/>
            <a:endCxn id="209" idx="1"/>
          </p:cNvCxnSpPr>
          <p:nvPr/>
        </p:nvCxnSpPr>
        <p:spPr>
          <a:xfrm>
            <a:off x="2902489" y="4278680"/>
            <a:ext cx="435000" cy="501300"/>
          </a:xfrm>
          <a:prstGeom prst="straightConnector1">
            <a:avLst/>
          </a:prstGeom>
          <a:noFill/>
          <a:ln cap="flat" cmpd="sng" w="19050">
            <a:solidFill>
              <a:srgbClr val="666666"/>
            </a:solidFill>
            <a:prstDash val="solid"/>
            <a:round/>
            <a:headEnd len="med" w="med" type="none"/>
            <a:tailEnd len="med" w="med" type="triangle"/>
          </a:ln>
        </p:spPr>
      </p:cxnSp>
      <p:sp>
        <p:nvSpPr>
          <p:cNvPr id="207" name="Google Shape;207;p30"/>
          <p:cNvSpPr/>
          <p:nvPr/>
        </p:nvSpPr>
        <p:spPr>
          <a:xfrm>
            <a:off x="3280877" y="3570225"/>
            <a:ext cx="2116200" cy="524100"/>
          </a:xfrm>
          <a:prstGeom prst="wedgeRoundRectCallout">
            <a:avLst>
              <a:gd fmla="val -23118" name="adj1"/>
              <a:gd fmla="val 49729" name="adj2"/>
              <a:gd fmla="val 0" name="adj3"/>
            </a:avLst>
          </a:prstGeom>
          <a:solidFill>
            <a:srgbClr val="FCE5CD"/>
          </a:solidFill>
          <a:ln cap="flat" cmpd="sng" w="19050">
            <a:solidFill>
              <a:srgbClr val="F6B26B"/>
            </a:solidFill>
            <a:prstDash val="solid"/>
            <a:round/>
            <a:headEnd len="sm" w="sm" type="none"/>
            <a:tailEnd len="sm" w="sm" type="none"/>
          </a:ln>
        </p:spPr>
        <p:txBody>
          <a:bodyPr anchorCtr="0" anchor="ctr" bIns="20650" lIns="0" spcFirstLastPara="1" rIns="0" wrap="square" tIns="20650">
            <a:noAutofit/>
          </a:bodyPr>
          <a:lstStyle/>
          <a:p>
            <a:pPr indent="0" lvl="0" marL="0" rtl="0" algn="ctr">
              <a:lnSpc>
                <a:spcPct val="115000"/>
              </a:lnSpc>
              <a:spcBef>
                <a:spcPts val="0"/>
              </a:spcBef>
              <a:spcAft>
                <a:spcPts val="0"/>
              </a:spcAft>
              <a:buNone/>
            </a:pPr>
            <a:r>
              <a:rPr i="1" lang="en" sz="1300">
                <a:solidFill>
                  <a:srgbClr val="000000"/>
                </a:solidFill>
                <a:latin typeface="Times"/>
                <a:ea typeface="Times"/>
                <a:cs typeface="Times"/>
                <a:sym typeface="Times"/>
              </a:rPr>
              <a:t>After losing 23 </a:t>
            </a:r>
            <a:r>
              <a:rPr b="1" i="1" lang="en" sz="1300">
                <a:solidFill>
                  <a:srgbClr val="000000"/>
                </a:solidFill>
                <a:latin typeface="Times"/>
                <a:ea typeface="Times"/>
                <a:cs typeface="Times"/>
                <a:sym typeface="Times"/>
              </a:rPr>
              <a:t>on Tuesday</a:t>
            </a:r>
            <a:r>
              <a:rPr i="1" lang="en" sz="1300">
                <a:solidFill>
                  <a:srgbClr val="000000"/>
                </a:solidFill>
                <a:latin typeface="Times"/>
                <a:ea typeface="Times"/>
                <a:cs typeface="Times"/>
                <a:sym typeface="Times"/>
              </a:rPr>
              <a:t>, </a:t>
            </a:r>
            <a:br>
              <a:rPr i="1" lang="en" sz="1300">
                <a:solidFill>
                  <a:srgbClr val="000000"/>
                </a:solidFill>
                <a:latin typeface="Times"/>
                <a:ea typeface="Times"/>
                <a:cs typeface="Times"/>
                <a:sym typeface="Times"/>
              </a:rPr>
            </a:br>
            <a:r>
              <a:rPr i="1" lang="en" sz="1300">
                <a:solidFill>
                  <a:srgbClr val="000000"/>
                </a:solidFill>
                <a:latin typeface="Times"/>
                <a:ea typeface="Times"/>
                <a:cs typeface="Times"/>
                <a:sym typeface="Times"/>
              </a:rPr>
              <a:t>he had </a:t>
            </a:r>
            <a:r>
              <a:rPr b="1" i="1" lang="en" sz="1300">
                <a:solidFill>
                  <a:srgbClr val="000000"/>
                </a:solidFill>
                <a:latin typeface="Times"/>
                <a:ea typeface="Times"/>
                <a:cs typeface="Times"/>
                <a:sym typeface="Times"/>
              </a:rPr>
              <a:t>58 - 23 = 35</a:t>
            </a:r>
            <a:r>
              <a:rPr i="1" lang="en" sz="1300">
                <a:solidFill>
                  <a:srgbClr val="000000"/>
                </a:solidFill>
                <a:latin typeface="Times"/>
                <a:ea typeface="Times"/>
                <a:cs typeface="Times"/>
                <a:sym typeface="Times"/>
              </a:rPr>
              <a:t> golf balls.</a:t>
            </a:r>
            <a:endParaRPr sz="1300">
              <a:solidFill>
                <a:srgbClr val="000000"/>
              </a:solidFill>
              <a:latin typeface="Roboto Mono"/>
              <a:ea typeface="Roboto Mono"/>
              <a:cs typeface="Roboto Mono"/>
              <a:sym typeface="Roboto Mono"/>
            </a:endParaRPr>
          </a:p>
        </p:txBody>
      </p:sp>
      <p:sp>
        <p:nvSpPr>
          <p:cNvPr id="209" name="Google Shape;209;p30"/>
          <p:cNvSpPr/>
          <p:nvPr/>
        </p:nvSpPr>
        <p:spPr>
          <a:xfrm>
            <a:off x="3337450" y="4440625"/>
            <a:ext cx="2172900" cy="678600"/>
          </a:xfrm>
          <a:prstGeom prst="wedgeRoundRectCallout">
            <a:avLst>
              <a:gd fmla="val -19358" name="adj1"/>
              <a:gd fmla="val 50333" name="adj2"/>
              <a:gd fmla="val 0" name="adj3"/>
            </a:avLst>
          </a:prstGeom>
          <a:solidFill>
            <a:srgbClr val="F4CCCC"/>
          </a:solidFill>
          <a:ln cap="flat" cmpd="sng" w="28575">
            <a:solidFill>
              <a:srgbClr val="EA9999"/>
            </a:solidFill>
            <a:prstDash val="solid"/>
            <a:round/>
            <a:headEnd len="sm" w="sm" type="none"/>
            <a:tailEnd len="sm" w="sm" type="none"/>
          </a:ln>
        </p:spPr>
        <p:txBody>
          <a:bodyPr anchorCtr="0" anchor="ctr" bIns="9125" lIns="9125" spcFirstLastPara="1" rIns="9125" wrap="square" tIns="9125">
            <a:noAutofit/>
          </a:bodyPr>
          <a:lstStyle/>
          <a:p>
            <a:pPr indent="0" lvl="0" marL="0" rtl="0" algn="ctr">
              <a:lnSpc>
                <a:spcPct val="115000"/>
              </a:lnSpc>
              <a:spcBef>
                <a:spcPts val="0"/>
              </a:spcBef>
              <a:spcAft>
                <a:spcPts val="0"/>
              </a:spcAft>
              <a:buNone/>
            </a:pPr>
            <a:r>
              <a:rPr i="1" lang="en" sz="1300">
                <a:solidFill>
                  <a:srgbClr val="000000"/>
                </a:solidFill>
                <a:latin typeface="Times"/>
                <a:ea typeface="Times"/>
                <a:cs typeface="Times"/>
                <a:sym typeface="Times"/>
              </a:rPr>
              <a:t>After losing 23 </a:t>
            </a:r>
            <a:r>
              <a:rPr b="1" i="1" lang="en" sz="1300">
                <a:solidFill>
                  <a:srgbClr val="000000"/>
                </a:solidFill>
                <a:latin typeface="Times"/>
                <a:ea typeface="Times"/>
                <a:cs typeface="Times"/>
                <a:sym typeface="Times"/>
              </a:rPr>
              <a:t>on Tuesday and Wednesday</a:t>
            </a:r>
            <a:r>
              <a:rPr i="1" lang="en" sz="1300">
                <a:solidFill>
                  <a:srgbClr val="000000"/>
                </a:solidFill>
                <a:latin typeface="Times"/>
                <a:ea typeface="Times"/>
                <a:cs typeface="Times"/>
                <a:sym typeface="Times"/>
              </a:rPr>
              <a:t>, he had</a:t>
            </a:r>
            <a:r>
              <a:rPr b="1" i="1" lang="en" sz="1300">
                <a:solidFill>
                  <a:srgbClr val="000000"/>
                </a:solidFill>
                <a:latin typeface="Times"/>
                <a:ea typeface="Times"/>
                <a:cs typeface="Times"/>
                <a:sym typeface="Times"/>
              </a:rPr>
              <a:t> 58 - 23 = 35</a:t>
            </a:r>
            <a:r>
              <a:rPr i="1" lang="en" sz="1300">
                <a:solidFill>
                  <a:srgbClr val="000000"/>
                </a:solidFill>
                <a:latin typeface="Times"/>
                <a:ea typeface="Times"/>
                <a:cs typeface="Times"/>
                <a:sym typeface="Times"/>
              </a:rPr>
              <a:t> golf balls.</a:t>
            </a:r>
            <a:endParaRPr sz="1300">
              <a:solidFill>
                <a:srgbClr val="000000"/>
              </a:solidFill>
              <a:latin typeface="Roboto Mono"/>
              <a:ea typeface="Roboto Mono"/>
              <a:cs typeface="Roboto Mono"/>
              <a:sym typeface="Roboto Mono"/>
            </a:endParaRPr>
          </a:p>
        </p:txBody>
      </p:sp>
      <p:cxnSp>
        <p:nvCxnSpPr>
          <p:cNvPr id="210" name="Google Shape;210;p30"/>
          <p:cNvCxnSpPr>
            <a:stCxn id="207" idx="3"/>
            <a:endCxn id="211" idx="1"/>
          </p:cNvCxnSpPr>
          <p:nvPr/>
        </p:nvCxnSpPr>
        <p:spPr>
          <a:xfrm>
            <a:off x="5397077" y="3832275"/>
            <a:ext cx="621300" cy="0"/>
          </a:xfrm>
          <a:prstGeom prst="straightConnector1">
            <a:avLst/>
          </a:prstGeom>
          <a:noFill/>
          <a:ln cap="flat" cmpd="sng" w="19050">
            <a:solidFill>
              <a:srgbClr val="666666"/>
            </a:solidFill>
            <a:prstDash val="solid"/>
            <a:round/>
            <a:headEnd len="med" w="med" type="none"/>
            <a:tailEnd len="med" w="med" type="stealth"/>
          </a:ln>
        </p:spPr>
      </p:cxnSp>
      <p:cxnSp>
        <p:nvCxnSpPr>
          <p:cNvPr id="212" name="Google Shape;212;p30"/>
          <p:cNvCxnSpPr>
            <a:stCxn id="209" idx="3"/>
            <a:endCxn id="213" idx="1"/>
          </p:cNvCxnSpPr>
          <p:nvPr/>
        </p:nvCxnSpPr>
        <p:spPr>
          <a:xfrm flipH="1" rot="10800000">
            <a:off x="5510350" y="4777525"/>
            <a:ext cx="506400" cy="2400"/>
          </a:xfrm>
          <a:prstGeom prst="straightConnector1">
            <a:avLst/>
          </a:prstGeom>
          <a:noFill/>
          <a:ln cap="flat" cmpd="sng" w="19050">
            <a:solidFill>
              <a:srgbClr val="666666"/>
            </a:solidFill>
            <a:prstDash val="solid"/>
            <a:round/>
            <a:headEnd len="med" w="med" type="none"/>
            <a:tailEnd len="med" w="med" type="stealth"/>
          </a:ln>
        </p:spPr>
      </p:cxnSp>
      <p:sp>
        <p:nvSpPr>
          <p:cNvPr id="213" name="Google Shape;213;p30"/>
          <p:cNvSpPr/>
          <p:nvPr/>
        </p:nvSpPr>
        <p:spPr>
          <a:xfrm>
            <a:off x="6016752" y="4617720"/>
            <a:ext cx="1401000" cy="319800"/>
          </a:xfrm>
          <a:prstGeom prst="wedgeRoundRectCallout">
            <a:avLst>
              <a:gd fmla="val -24224" name="adj1"/>
              <a:gd fmla="val 50485" name="adj2"/>
              <a:gd fmla="val 0" name="adj3"/>
            </a:avLst>
          </a:prstGeom>
          <a:solidFill>
            <a:srgbClr val="F4CCCC"/>
          </a:solidFill>
          <a:ln cap="flat" cmpd="sng" w="19050">
            <a:solidFill>
              <a:srgbClr val="EA9999"/>
            </a:solidFill>
            <a:prstDash val="solid"/>
            <a:round/>
            <a:headEnd len="sm" w="sm" type="none"/>
            <a:tailEnd len="sm" w="sm" type="none"/>
          </a:ln>
        </p:spPr>
        <p:txBody>
          <a:bodyPr anchorCtr="0" anchor="ctr" bIns="20650" lIns="20650" spcFirstLastPara="1" rIns="20650" wrap="square" tIns="20650">
            <a:noAutofit/>
          </a:bodyPr>
          <a:lstStyle/>
          <a:p>
            <a:pPr indent="0" lvl="0" marL="0" rtl="0" algn="ctr">
              <a:lnSpc>
                <a:spcPct val="115000"/>
              </a:lnSpc>
              <a:spcBef>
                <a:spcPts val="0"/>
              </a:spcBef>
              <a:spcAft>
                <a:spcPts val="0"/>
              </a:spcAft>
              <a:buClr>
                <a:srgbClr val="000000"/>
              </a:buClr>
              <a:buSzPts val="1200"/>
              <a:buFont typeface="Arial"/>
              <a:buNone/>
            </a:pPr>
            <a:r>
              <a:rPr b="1" i="1" lang="en" sz="1200">
                <a:solidFill>
                  <a:srgbClr val="000000"/>
                </a:solidFill>
                <a:latin typeface="Times"/>
                <a:ea typeface="Times"/>
                <a:cs typeface="Times"/>
                <a:sym typeface="Times"/>
              </a:rPr>
              <a:t>P </a:t>
            </a:r>
            <a:r>
              <a:rPr i="1" lang="en" sz="1200">
                <a:solidFill>
                  <a:srgbClr val="000000"/>
                </a:solidFill>
                <a:latin typeface="Times"/>
                <a:ea typeface="Times"/>
                <a:cs typeface="Times"/>
                <a:sym typeface="Times"/>
              </a:rPr>
              <a:t>(</a:t>
            </a:r>
            <a:r>
              <a:rPr b="1" i="1" lang="en" sz="1200">
                <a:solidFill>
                  <a:srgbClr val="000000"/>
                </a:solidFill>
                <a:latin typeface="Helvetica Neue"/>
                <a:ea typeface="Helvetica Neue"/>
                <a:cs typeface="Helvetica Neue"/>
                <a:sym typeface="Helvetica Neue"/>
              </a:rPr>
              <a:t>C2</a:t>
            </a:r>
            <a:r>
              <a:rPr i="1" lang="en" sz="1200">
                <a:solidFill>
                  <a:srgbClr val="000000"/>
                </a:solidFill>
                <a:latin typeface="Times"/>
                <a:ea typeface="Times"/>
                <a:cs typeface="Times"/>
                <a:sym typeface="Times"/>
              </a:rPr>
              <a:t> | </a:t>
            </a:r>
            <a:r>
              <a:rPr b="1" i="1" lang="en" sz="1200">
                <a:solidFill>
                  <a:srgbClr val="000000"/>
                </a:solidFill>
                <a:latin typeface="Helvetica Neue"/>
                <a:ea typeface="Helvetica Neue"/>
                <a:cs typeface="Helvetica Neue"/>
                <a:sym typeface="Helvetica Neue"/>
              </a:rPr>
              <a:t>R</a:t>
            </a:r>
            <a:r>
              <a:rPr i="1" lang="en" sz="1200">
                <a:solidFill>
                  <a:srgbClr val="000000"/>
                </a:solidFill>
                <a:latin typeface="Times"/>
                <a:ea typeface="Times"/>
                <a:cs typeface="Times"/>
                <a:sym typeface="Times"/>
              </a:rPr>
              <a:t>) = 0.33</a:t>
            </a:r>
            <a:endParaRPr i="1" sz="1200">
              <a:latin typeface="Times"/>
              <a:ea typeface="Times"/>
              <a:cs typeface="Times"/>
              <a:sym typeface="Times"/>
            </a:endParaRPr>
          </a:p>
        </p:txBody>
      </p:sp>
      <p:sp>
        <p:nvSpPr>
          <p:cNvPr id="214" name="Google Shape;214;p30"/>
          <p:cNvSpPr txBox="1"/>
          <p:nvPr/>
        </p:nvSpPr>
        <p:spPr>
          <a:xfrm>
            <a:off x="2108062" y="3760979"/>
            <a:ext cx="1194600" cy="432300"/>
          </a:xfrm>
          <a:prstGeom prst="rect">
            <a:avLst/>
          </a:prstGeom>
          <a:noFill/>
          <a:ln>
            <a:noFill/>
          </a:ln>
        </p:spPr>
        <p:txBody>
          <a:bodyPr anchorCtr="0" anchor="t" bIns="103275" lIns="103275" spcFirstLastPara="1" rIns="103275" wrap="square" tIns="103275">
            <a:noAutofit/>
          </a:bodyPr>
          <a:lstStyle/>
          <a:p>
            <a:pPr indent="0" lvl="0" marL="0" rtl="0" algn="ctr">
              <a:spcBef>
                <a:spcPts val="0"/>
              </a:spcBef>
              <a:spcAft>
                <a:spcPts val="0"/>
              </a:spcAft>
              <a:buNone/>
            </a:pPr>
            <a:r>
              <a:rPr b="1" lang="en" sz="1000">
                <a:solidFill>
                  <a:srgbClr val="000000"/>
                </a:solidFill>
                <a:latin typeface="Helvetica Neue"/>
                <a:ea typeface="Helvetica Neue"/>
                <a:cs typeface="Helvetica Neue"/>
                <a:sym typeface="Helvetica Neue"/>
              </a:rPr>
              <a:t>Agent LLM</a:t>
            </a:r>
            <a:endParaRPr b="1" sz="1000">
              <a:solidFill>
                <a:srgbClr val="000000"/>
              </a:solidFill>
              <a:latin typeface="Helvetica Neue"/>
              <a:ea typeface="Helvetica Neue"/>
              <a:cs typeface="Helvetica Neue"/>
              <a:sym typeface="Helvetica Neue"/>
            </a:endParaRPr>
          </a:p>
        </p:txBody>
      </p:sp>
      <p:pic>
        <p:nvPicPr>
          <p:cNvPr id="206" name="Google Shape;206;p30"/>
          <p:cNvPicPr preferRelativeResize="0"/>
          <p:nvPr/>
        </p:nvPicPr>
        <p:blipFill rotWithShape="1">
          <a:blip r:embed="rId3">
            <a:alphaModFix/>
          </a:blip>
          <a:srcRect b="149" l="0" r="14763" t="0"/>
          <a:stretch/>
        </p:blipFill>
        <p:spPr>
          <a:xfrm>
            <a:off x="2408713" y="3999788"/>
            <a:ext cx="493776" cy="557784"/>
          </a:xfrm>
          <a:prstGeom prst="rect">
            <a:avLst/>
          </a:prstGeom>
          <a:noFill/>
          <a:ln>
            <a:noFill/>
          </a:ln>
        </p:spPr>
      </p:pic>
      <p:sp>
        <p:nvSpPr>
          <p:cNvPr id="215" name="Google Shape;215;p30"/>
          <p:cNvSpPr txBox="1"/>
          <p:nvPr/>
        </p:nvSpPr>
        <p:spPr>
          <a:xfrm>
            <a:off x="6430265" y="3291795"/>
            <a:ext cx="577200" cy="501000"/>
          </a:xfrm>
          <a:prstGeom prst="rect">
            <a:avLst/>
          </a:prstGeom>
          <a:noFill/>
          <a:ln>
            <a:noFill/>
          </a:ln>
        </p:spPr>
        <p:txBody>
          <a:bodyPr anchorCtr="0" anchor="t" bIns="103275" lIns="103275" spcFirstLastPara="1" rIns="103275" wrap="square" tIns="103275">
            <a:spAutoFit/>
          </a:bodyPr>
          <a:lstStyle/>
          <a:p>
            <a:pPr indent="0" lvl="0" marL="0" rtl="0" algn="l">
              <a:spcBef>
                <a:spcPts val="0"/>
              </a:spcBef>
              <a:spcAft>
                <a:spcPts val="0"/>
              </a:spcAft>
              <a:buNone/>
            </a:pPr>
            <a:r>
              <a:rPr lang="en" sz="1900">
                <a:solidFill>
                  <a:srgbClr val="38761D"/>
                </a:solidFill>
              </a:rPr>
              <a:t>✔</a:t>
            </a:r>
            <a:endParaRPr sz="1900">
              <a:solidFill>
                <a:srgbClr val="38761D"/>
              </a:solidFill>
            </a:endParaRPr>
          </a:p>
        </p:txBody>
      </p:sp>
      <p:sp>
        <p:nvSpPr>
          <p:cNvPr id="216" name="Google Shape;216;p30"/>
          <p:cNvSpPr txBox="1"/>
          <p:nvPr/>
        </p:nvSpPr>
        <p:spPr>
          <a:xfrm>
            <a:off x="6366906" y="4180588"/>
            <a:ext cx="577200" cy="501000"/>
          </a:xfrm>
          <a:prstGeom prst="rect">
            <a:avLst/>
          </a:prstGeom>
          <a:noFill/>
          <a:ln>
            <a:noFill/>
          </a:ln>
        </p:spPr>
        <p:txBody>
          <a:bodyPr anchorCtr="0" anchor="t" bIns="103275" lIns="103275" spcFirstLastPara="1" rIns="103275" wrap="square" tIns="103275">
            <a:spAutoFit/>
          </a:bodyPr>
          <a:lstStyle/>
          <a:p>
            <a:pPr indent="0" lvl="0" marL="0" rtl="0" algn="l">
              <a:spcBef>
                <a:spcPts val="0"/>
              </a:spcBef>
              <a:spcAft>
                <a:spcPts val="0"/>
              </a:spcAft>
              <a:buNone/>
            </a:pPr>
            <a:r>
              <a:rPr lang="en" sz="1900">
                <a:solidFill>
                  <a:srgbClr val="FF0000"/>
                </a:solidFill>
              </a:rPr>
              <a:t>✗</a:t>
            </a:r>
            <a:endParaRPr sz="1900">
              <a:solidFill>
                <a:srgbClr val="FF0000"/>
              </a:solidFill>
            </a:endParaRPr>
          </a:p>
        </p:txBody>
      </p:sp>
      <p:sp>
        <p:nvSpPr>
          <p:cNvPr id="217" name="Google Shape;217;p30"/>
          <p:cNvSpPr/>
          <p:nvPr/>
        </p:nvSpPr>
        <p:spPr>
          <a:xfrm>
            <a:off x="3111089" y="3141367"/>
            <a:ext cx="2253600" cy="491700"/>
          </a:xfrm>
          <a:prstGeom prst="wedgeRoundRectCallout">
            <a:avLst>
              <a:gd fmla="val -23118" name="adj1"/>
              <a:gd fmla="val 49729" name="adj2"/>
              <a:gd fmla="val 0" name="adj3"/>
            </a:avLst>
          </a:prstGeom>
          <a:noFill/>
          <a:ln>
            <a:noFill/>
          </a:ln>
        </p:spPr>
        <p:txBody>
          <a:bodyPr anchorCtr="0" anchor="ctr" bIns="20650" lIns="20650" spcFirstLastPara="1" rIns="20650" wrap="square" tIns="20650">
            <a:noAutofit/>
          </a:bodyPr>
          <a:lstStyle/>
          <a:p>
            <a:pPr indent="0" lvl="0" marL="0" rtl="0" algn="ctr">
              <a:lnSpc>
                <a:spcPct val="115000"/>
              </a:lnSpc>
              <a:spcBef>
                <a:spcPts val="0"/>
              </a:spcBef>
              <a:spcAft>
                <a:spcPts val="0"/>
              </a:spcAft>
              <a:buNone/>
            </a:pPr>
            <a:r>
              <a:rPr b="1" i="1" lang="en" sz="1200">
                <a:solidFill>
                  <a:srgbClr val="000000"/>
                </a:solidFill>
                <a:latin typeface="Helvetica Neue"/>
                <a:ea typeface="Helvetica Neue"/>
                <a:cs typeface="Helvetica Neue"/>
                <a:sym typeface="Helvetica Neue"/>
              </a:rPr>
              <a:t>Candidate 1 (C1)</a:t>
            </a:r>
            <a:endParaRPr b="1" sz="1200">
              <a:solidFill>
                <a:srgbClr val="000000"/>
              </a:solidFill>
              <a:latin typeface="Helvetica Neue"/>
              <a:ea typeface="Helvetica Neue"/>
              <a:cs typeface="Helvetica Neue"/>
              <a:sym typeface="Helvetica Neue"/>
            </a:endParaRPr>
          </a:p>
        </p:txBody>
      </p:sp>
      <p:sp>
        <p:nvSpPr>
          <p:cNvPr id="218" name="Google Shape;218;p30"/>
          <p:cNvSpPr/>
          <p:nvPr/>
        </p:nvSpPr>
        <p:spPr>
          <a:xfrm>
            <a:off x="3208138" y="4032829"/>
            <a:ext cx="2059500" cy="491700"/>
          </a:xfrm>
          <a:prstGeom prst="wedgeRoundRectCallout">
            <a:avLst>
              <a:gd fmla="val -23118" name="adj1"/>
              <a:gd fmla="val 49729" name="adj2"/>
              <a:gd fmla="val 0" name="adj3"/>
            </a:avLst>
          </a:prstGeom>
          <a:noFill/>
          <a:ln>
            <a:noFill/>
          </a:ln>
        </p:spPr>
        <p:txBody>
          <a:bodyPr anchorCtr="0" anchor="ctr" bIns="20650" lIns="20650" spcFirstLastPara="1" rIns="20650" wrap="square" tIns="20650">
            <a:noAutofit/>
          </a:bodyPr>
          <a:lstStyle/>
          <a:p>
            <a:pPr indent="0" lvl="0" marL="0" rtl="0" algn="ctr">
              <a:lnSpc>
                <a:spcPct val="115000"/>
              </a:lnSpc>
              <a:spcBef>
                <a:spcPts val="0"/>
              </a:spcBef>
              <a:spcAft>
                <a:spcPts val="0"/>
              </a:spcAft>
              <a:buNone/>
            </a:pPr>
            <a:r>
              <a:rPr b="1" i="1" lang="en" sz="1200">
                <a:solidFill>
                  <a:srgbClr val="000000"/>
                </a:solidFill>
                <a:latin typeface="Helvetica Neue"/>
                <a:ea typeface="Helvetica Neue"/>
                <a:cs typeface="Helvetica Neue"/>
                <a:sym typeface="Helvetica Neue"/>
              </a:rPr>
              <a:t>Candidate 2 (C2)</a:t>
            </a:r>
            <a:endParaRPr b="1" sz="1200">
              <a:solidFill>
                <a:srgbClr val="000000"/>
              </a:solidFill>
              <a:latin typeface="Helvetica Neue"/>
              <a:ea typeface="Helvetica Neue"/>
              <a:cs typeface="Helvetica Neue"/>
              <a:sym typeface="Helvetica Neue"/>
            </a:endParaRPr>
          </a:p>
        </p:txBody>
      </p:sp>
      <p:sp>
        <p:nvSpPr>
          <p:cNvPr id="219" name="Google Shape;219;p30"/>
          <p:cNvSpPr/>
          <p:nvPr/>
        </p:nvSpPr>
        <p:spPr>
          <a:xfrm>
            <a:off x="3207210" y="1994504"/>
            <a:ext cx="3387600" cy="491700"/>
          </a:xfrm>
          <a:prstGeom prst="wedgeRoundRectCallout">
            <a:avLst>
              <a:gd fmla="val -23118" name="adj1"/>
              <a:gd fmla="val 49729" name="adj2"/>
              <a:gd fmla="val 0" name="adj3"/>
            </a:avLst>
          </a:prstGeom>
          <a:noFill/>
          <a:ln>
            <a:noFill/>
          </a:ln>
        </p:spPr>
        <p:txBody>
          <a:bodyPr anchorCtr="0" anchor="ctr" bIns="20650" lIns="20650" spcFirstLastPara="1" rIns="20650" wrap="square" tIns="20650">
            <a:noAutofit/>
          </a:bodyPr>
          <a:lstStyle/>
          <a:p>
            <a:pPr indent="0" lvl="0" marL="0" rtl="0" algn="ctr">
              <a:lnSpc>
                <a:spcPct val="115000"/>
              </a:lnSpc>
              <a:spcBef>
                <a:spcPts val="0"/>
              </a:spcBef>
              <a:spcAft>
                <a:spcPts val="0"/>
              </a:spcAft>
              <a:buNone/>
            </a:pPr>
            <a:r>
              <a:rPr b="1" i="1" lang="en" sz="1200">
                <a:solidFill>
                  <a:srgbClr val="000000"/>
                </a:solidFill>
                <a:latin typeface="Helvetica Neue"/>
                <a:ea typeface="Helvetica Neue"/>
                <a:cs typeface="Helvetica Neue"/>
                <a:sym typeface="Helvetica Neue"/>
              </a:rPr>
              <a:t>Rationale (R)</a:t>
            </a:r>
            <a:endParaRPr b="1" sz="1200">
              <a:solidFill>
                <a:srgbClr val="000000"/>
              </a:solidFill>
              <a:latin typeface="Helvetica Neue"/>
              <a:ea typeface="Helvetica Neue"/>
              <a:cs typeface="Helvetica Neue"/>
              <a:sym typeface="Helvetica Neue"/>
            </a:endParaRPr>
          </a:p>
        </p:txBody>
      </p:sp>
      <p:sp>
        <p:nvSpPr>
          <p:cNvPr id="220" name="Google Shape;220;p30"/>
          <p:cNvSpPr/>
          <p:nvPr/>
        </p:nvSpPr>
        <p:spPr>
          <a:xfrm>
            <a:off x="3452607" y="669963"/>
            <a:ext cx="2896800" cy="491700"/>
          </a:xfrm>
          <a:prstGeom prst="wedgeRoundRectCallout">
            <a:avLst>
              <a:gd fmla="val -23118" name="adj1"/>
              <a:gd fmla="val 49729" name="adj2"/>
              <a:gd fmla="val 0" name="adj3"/>
            </a:avLst>
          </a:prstGeom>
          <a:noFill/>
          <a:ln>
            <a:noFill/>
          </a:ln>
        </p:spPr>
        <p:txBody>
          <a:bodyPr anchorCtr="0" anchor="ctr" bIns="20650" lIns="20650" spcFirstLastPara="1" rIns="20650" wrap="square" tIns="20650">
            <a:noAutofit/>
          </a:bodyPr>
          <a:lstStyle/>
          <a:p>
            <a:pPr indent="0" lvl="0" marL="0" rtl="0" algn="ctr">
              <a:lnSpc>
                <a:spcPct val="115000"/>
              </a:lnSpc>
              <a:spcBef>
                <a:spcPts val="0"/>
              </a:spcBef>
              <a:spcAft>
                <a:spcPts val="0"/>
              </a:spcAft>
              <a:buNone/>
            </a:pPr>
            <a:r>
              <a:rPr b="1" i="1" lang="en" sz="1500">
                <a:solidFill>
                  <a:srgbClr val="000000"/>
                </a:solidFill>
                <a:latin typeface="Helvetica Neue"/>
                <a:ea typeface="Helvetica Neue"/>
                <a:cs typeface="Helvetica Neue"/>
                <a:sym typeface="Helvetica Neue"/>
              </a:rPr>
              <a:t>Reasoning Trajectory</a:t>
            </a:r>
            <a:endParaRPr b="1" sz="1500">
              <a:solidFill>
                <a:srgbClr val="000000"/>
              </a:solidFill>
              <a:latin typeface="Helvetica Neue"/>
              <a:ea typeface="Helvetica Neue"/>
              <a:cs typeface="Helvetica Neue"/>
              <a:sym typeface="Helvetica Neue"/>
            </a:endParaRPr>
          </a:p>
        </p:txBody>
      </p:sp>
      <p:cxnSp>
        <p:nvCxnSpPr>
          <p:cNvPr id="221" name="Google Shape;221;p30"/>
          <p:cNvCxnSpPr/>
          <p:nvPr/>
        </p:nvCxnSpPr>
        <p:spPr>
          <a:xfrm>
            <a:off x="2990454" y="2758788"/>
            <a:ext cx="338400" cy="2100"/>
          </a:xfrm>
          <a:prstGeom prst="curvedConnector3">
            <a:avLst>
              <a:gd fmla="val 49988" name="adj1"/>
            </a:avLst>
          </a:prstGeom>
          <a:noFill/>
          <a:ln cap="flat" cmpd="sng" w="19050">
            <a:solidFill>
              <a:srgbClr val="595959"/>
            </a:solidFill>
            <a:prstDash val="solid"/>
            <a:round/>
            <a:headEnd len="med" w="med" type="none"/>
            <a:tailEnd len="med" w="med" type="triangle"/>
          </a:ln>
        </p:spPr>
      </p:cxnSp>
      <p:grpSp>
        <p:nvGrpSpPr>
          <p:cNvPr id="222" name="Google Shape;222;p30"/>
          <p:cNvGrpSpPr/>
          <p:nvPr/>
        </p:nvGrpSpPr>
        <p:grpSpPr>
          <a:xfrm>
            <a:off x="2034510" y="2330653"/>
            <a:ext cx="1444473" cy="709501"/>
            <a:chOff x="364708" y="3175783"/>
            <a:chExt cx="3387600" cy="1509256"/>
          </a:xfrm>
        </p:grpSpPr>
        <p:grpSp>
          <p:nvGrpSpPr>
            <p:cNvPr id="223" name="Google Shape;223;p30"/>
            <p:cNvGrpSpPr/>
            <p:nvPr/>
          </p:nvGrpSpPr>
          <p:grpSpPr>
            <a:xfrm>
              <a:off x="1373933" y="3623769"/>
              <a:ext cx="1172433" cy="1061271"/>
              <a:chOff x="8350250" y="6440553"/>
              <a:chExt cx="950956" cy="920922"/>
            </a:xfrm>
          </p:grpSpPr>
          <p:pic>
            <p:nvPicPr>
              <p:cNvPr id="224" name="Google Shape;224;p30"/>
              <p:cNvPicPr preferRelativeResize="0"/>
              <p:nvPr/>
            </p:nvPicPr>
            <p:blipFill rotWithShape="1">
              <a:blip r:embed="rId4">
                <a:alphaModFix/>
              </a:blip>
              <a:srcRect b="-15127" l="0" r="0" t="0"/>
              <a:stretch/>
            </p:blipFill>
            <p:spPr>
              <a:xfrm>
                <a:off x="8521413" y="6440553"/>
                <a:ext cx="672225" cy="800400"/>
              </a:xfrm>
              <a:prstGeom prst="rect">
                <a:avLst/>
              </a:prstGeom>
              <a:noFill/>
              <a:ln>
                <a:noFill/>
              </a:ln>
            </p:spPr>
          </p:pic>
          <p:pic>
            <p:nvPicPr>
              <p:cNvPr id="225" name="Google Shape;225;p30"/>
              <p:cNvPicPr preferRelativeResize="0"/>
              <p:nvPr/>
            </p:nvPicPr>
            <p:blipFill>
              <a:blip r:embed="rId5">
                <a:alphaModFix/>
              </a:blip>
              <a:stretch>
                <a:fillRect/>
              </a:stretch>
            </p:blipFill>
            <p:spPr>
              <a:xfrm>
                <a:off x="8350250" y="6642975"/>
                <a:ext cx="950956" cy="718500"/>
              </a:xfrm>
              <a:prstGeom prst="rect">
                <a:avLst/>
              </a:prstGeom>
              <a:noFill/>
              <a:ln>
                <a:noFill/>
              </a:ln>
              <a:effectLst>
                <a:outerShdw blurRad="142875" rotWithShape="0" algn="bl">
                  <a:srgbClr val="000000"/>
                </a:outerShdw>
              </a:effectLst>
            </p:spPr>
          </p:pic>
        </p:grpSp>
        <p:sp>
          <p:nvSpPr>
            <p:cNvPr id="226" name="Google Shape;226;p30"/>
            <p:cNvSpPr/>
            <p:nvPr/>
          </p:nvSpPr>
          <p:spPr>
            <a:xfrm>
              <a:off x="364708" y="3175783"/>
              <a:ext cx="3387600" cy="491700"/>
            </a:xfrm>
            <a:prstGeom prst="wedgeRoundRectCallout">
              <a:avLst>
                <a:gd fmla="val -23118" name="adj1"/>
                <a:gd fmla="val 49729" name="adj2"/>
                <a:gd fmla="val 0" name="adj3"/>
              </a:avLst>
            </a:prstGeom>
            <a:noFill/>
            <a:ln>
              <a:noFill/>
            </a:ln>
          </p:spPr>
          <p:txBody>
            <a:bodyPr anchorCtr="0" anchor="ctr" bIns="20650" lIns="20650" spcFirstLastPara="1" rIns="20650" wrap="square" tIns="20650">
              <a:noAutofit/>
            </a:bodyPr>
            <a:lstStyle/>
            <a:p>
              <a:pPr indent="0" lvl="0" marL="0" rtl="0" algn="ctr">
                <a:lnSpc>
                  <a:spcPct val="115000"/>
                </a:lnSpc>
                <a:spcBef>
                  <a:spcPts val="0"/>
                </a:spcBef>
                <a:spcAft>
                  <a:spcPts val="0"/>
                </a:spcAft>
                <a:buNone/>
              </a:pPr>
              <a:r>
                <a:rPr lang="en" sz="1200">
                  <a:solidFill>
                    <a:srgbClr val="000000"/>
                  </a:solidFill>
                  <a:latin typeface="Times"/>
                  <a:ea typeface="Times"/>
                  <a:cs typeface="Times"/>
                  <a:sym typeface="Times"/>
                </a:rPr>
                <a:t>RATIONALYST</a:t>
              </a:r>
              <a:r>
                <a:rPr lang="en" sz="1800">
                  <a:solidFill>
                    <a:srgbClr val="000000"/>
                  </a:solidFill>
                  <a:latin typeface="Times"/>
                  <a:ea typeface="Times"/>
                  <a:cs typeface="Times"/>
                  <a:sym typeface="Times"/>
                </a:rPr>
                <a:t> </a:t>
              </a:r>
              <a:endParaRPr sz="1800">
                <a:solidFill>
                  <a:srgbClr val="000000"/>
                </a:solidFill>
                <a:latin typeface="Roboto Mono"/>
                <a:ea typeface="Roboto Mono"/>
                <a:cs typeface="Roboto Mono"/>
                <a:sym typeface="Roboto Mono"/>
              </a:endParaRPr>
            </a:p>
          </p:txBody>
        </p:sp>
      </p:grpSp>
      <p:sp>
        <p:nvSpPr>
          <p:cNvPr id="227" name="Google Shape;227;p30"/>
          <p:cNvSpPr txBox="1"/>
          <p:nvPr/>
        </p:nvSpPr>
        <p:spPr>
          <a:xfrm>
            <a:off x="6790119" y="3985521"/>
            <a:ext cx="65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➌</a:t>
            </a:r>
            <a:endParaRPr sz="2000">
              <a:latin typeface="Times New Roman"/>
              <a:ea typeface="Times New Roman"/>
              <a:cs typeface="Times New Roman"/>
              <a:sym typeface="Times New Roman"/>
            </a:endParaRPr>
          </a:p>
        </p:txBody>
      </p:sp>
      <p:sp>
        <p:nvSpPr>
          <p:cNvPr id="228" name="Google Shape;228;p30"/>
          <p:cNvSpPr/>
          <p:nvPr/>
        </p:nvSpPr>
        <p:spPr>
          <a:xfrm>
            <a:off x="1275475" y="1068248"/>
            <a:ext cx="6694200" cy="951600"/>
          </a:xfrm>
          <a:prstGeom prst="roundRect">
            <a:avLst>
              <a:gd fmla="val 10614" name="adj"/>
            </a:avLst>
          </a:prstGeom>
          <a:solidFill>
            <a:srgbClr val="F3F3F3"/>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i="1" lang="en">
                <a:solidFill>
                  <a:srgbClr val="000000"/>
                </a:solidFill>
                <a:latin typeface="Times"/>
                <a:ea typeface="Times"/>
                <a:cs typeface="Times"/>
                <a:sym typeface="Times"/>
              </a:rPr>
              <a:t>Question:</a:t>
            </a:r>
            <a:r>
              <a:rPr i="1" lang="en">
                <a:solidFill>
                  <a:srgbClr val="000000"/>
                </a:solidFill>
                <a:latin typeface="Times"/>
                <a:ea typeface="Times"/>
                <a:cs typeface="Times"/>
                <a:sym typeface="Times"/>
              </a:rPr>
              <a:t> Michael had 58 golf balls. On Tuesday, he lost 23 golf balls. On Wednesday, he lost 2 more. How many golf balls did he have at the end of</a:t>
            </a:r>
            <a:r>
              <a:rPr i="1" lang="en">
                <a:latin typeface="Times"/>
                <a:ea typeface="Times"/>
                <a:cs typeface="Times"/>
                <a:sym typeface="Times"/>
              </a:rPr>
              <a:t> </a:t>
            </a:r>
            <a:r>
              <a:rPr i="1" lang="en">
                <a:solidFill>
                  <a:srgbClr val="000000"/>
                </a:solidFill>
                <a:latin typeface="Times"/>
                <a:ea typeface="Times"/>
                <a:cs typeface="Times"/>
                <a:sym typeface="Times"/>
              </a:rPr>
              <a:t>Wednesday? </a:t>
            </a:r>
            <a:endParaRPr i="1">
              <a:solidFill>
                <a:srgbClr val="000000"/>
              </a:solidFill>
              <a:latin typeface="Times"/>
              <a:ea typeface="Times"/>
              <a:cs typeface="Times"/>
              <a:sym typeface="Times"/>
            </a:endParaRPr>
          </a:p>
          <a:p>
            <a:pPr indent="0" lvl="0" marL="0" rtl="0" algn="l">
              <a:lnSpc>
                <a:spcPct val="115000"/>
              </a:lnSpc>
              <a:spcBef>
                <a:spcPts val="0"/>
              </a:spcBef>
              <a:spcAft>
                <a:spcPts val="0"/>
              </a:spcAft>
              <a:buClr>
                <a:srgbClr val="000000"/>
              </a:buClr>
              <a:buSzPts val="1100"/>
              <a:buFont typeface="Arial"/>
              <a:buNone/>
            </a:pPr>
            <a:r>
              <a:rPr b="1" i="1" lang="en">
                <a:solidFill>
                  <a:srgbClr val="000000"/>
                </a:solidFill>
                <a:latin typeface="Times"/>
                <a:ea typeface="Times"/>
                <a:cs typeface="Times"/>
                <a:sym typeface="Times"/>
              </a:rPr>
              <a:t>Answer:</a:t>
            </a:r>
            <a:r>
              <a:rPr i="1" lang="en">
                <a:solidFill>
                  <a:srgbClr val="000000"/>
                </a:solidFill>
                <a:latin typeface="Times"/>
                <a:ea typeface="Times"/>
                <a:cs typeface="Times"/>
                <a:sym typeface="Times"/>
              </a:rPr>
              <a:t> </a:t>
            </a:r>
            <a:r>
              <a:rPr i="1" lang="en">
                <a:latin typeface="Times"/>
                <a:ea typeface="Times"/>
                <a:cs typeface="Times"/>
                <a:sym typeface="Times"/>
              </a:rPr>
              <a:t> </a:t>
            </a:r>
            <a:r>
              <a:rPr i="1" lang="en">
                <a:solidFill>
                  <a:srgbClr val="000000"/>
                </a:solidFill>
                <a:latin typeface="Times"/>
                <a:ea typeface="Times"/>
                <a:cs typeface="Times"/>
                <a:sym typeface="Times"/>
              </a:rPr>
              <a:t>Michael started with 58 golf balls. </a:t>
            </a:r>
            <a:endParaRPr/>
          </a:p>
        </p:txBody>
      </p:sp>
      <p:sp>
        <p:nvSpPr>
          <p:cNvPr id="229" name="Google Shape;229;p30"/>
          <p:cNvSpPr/>
          <p:nvPr/>
        </p:nvSpPr>
        <p:spPr>
          <a:xfrm>
            <a:off x="3401028" y="2389625"/>
            <a:ext cx="3507300" cy="834300"/>
          </a:xfrm>
          <a:prstGeom prst="roundRect">
            <a:avLst>
              <a:gd fmla="val 16667" name="adj"/>
            </a:avLst>
          </a:prstGeom>
          <a:solidFill>
            <a:srgbClr val="F3F3F3"/>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i="1" lang="en" sz="1500">
                <a:solidFill>
                  <a:srgbClr val="000000"/>
                </a:solidFill>
                <a:latin typeface="Times"/>
                <a:ea typeface="Times"/>
                <a:cs typeface="Times"/>
                <a:sym typeface="Times"/>
              </a:rPr>
              <a:t>&lt;BOT&gt; There are two steps in solving the problem. First calculate the golf balls he lost after Tuesday &lt;EOT&gt;</a:t>
            </a:r>
            <a:endParaRPr sz="1500"/>
          </a:p>
        </p:txBody>
      </p:sp>
      <p:sp>
        <p:nvSpPr>
          <p:cNvPr id="230" name="Google Shape;230;p30"/>
          <p:cNvSpPr/>
          <p:nvPr/>
        </p:nvSpPr>
        <p:spPr>
          <a:xfrm>
            <a:off x="3288463" y="2840517"/>
            <a:ext cx="190500" cy="1731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211" name="Google Shape;211;p30"/>
          <p:cNvSpPr/>
          <p:nvPr/>
        </p:nvSpPr>
        <p:spPr>
          <a:xfrm>
            <a:off x="6018370" y="3668325"/>
            <a:ext cx="1401000" cy="327900"/>
          </a:xfrm>
          <a:prstGeom prst="wedgeRoundRectCallout">
            <a:avLst>
              <a:gd fmla="val -24224" name="adj1"/>
              <a:gd fmla="val 50485" name="adj2"/>
              <a:gd fmla="val 0" name="adj3"/>
            </a:avLst>
          </a:prstGeom>
          <a:solidFill>
            <a:srgbClr val="FCE5CD"/>
          </a:solidFill>
          <a:ln cap="flat" cmpd="sng" w="19050">
            <a:solidFill>
              <a:srgbClr val="F6B26B"/>
            </a:solidFill>
            <a:prstDash val="solid"/>
            <a:round/>
            <a:headEnd len="sm" w="sm" type="none"/>
            <a:tailEnd len="sm" w="sm" type="none"/>
          </a:ln>
        </p:spPr>
        <p:txBody>
          <a:bodyPr anchorCtr="0" anchor="ctr" bIns="20650" lIns="20650" spcFirstLastPara="1" rIns="20650" wrap="square" tIns="20650">
            <a:noAutofit/>
          </a:bodyPr>
          <a:lstStyle/>
          <a:p>
            <a:pPr indent="0" lvl="0" marL="0" rtl="0" algn="l">
              <a:lnSpc>
                <a:spcPct val="115000"/>
              </a:lnSpc>
              <a:spcBef>
                <a:spcPts val="0"/>
              </a:spcBef>
              <a:spcAft>
                <a:spcPts val="0"/>
              </a:spcAft>
              <a:buClr>
                <a:srgbClr val="000000"/>
              </a:buClr>
              <a:buSzPts val="1200"/>
              <a:buFont typeface="Arial"/>
              <a:buNone/>
            </a:pPr>
            <a:r>
              <a:rPr b="1" i="1" lang="en" sz="1200">
                <a:latin typeface="Times"/>
                <a:ea typeface="Times"/>
                <a:cs typeface="Times"/>
                <a:sym typeface="Times"/>
              </a:rPr>
              <a:t> </a:t>
            </a:r>
            <a:r>
              <a:rPr b="1" i="1" lang="en" sz="1200">
                <a:solidFill>
                  <a:srgbClr val="000000"/>
                </a:solidFill>
                <a:latin typeface="Times"/>
                <a:ea typeface="Times"/>
                <a:cs typeface="Times"/>
                <a:sym typeface="Times"/>
              </a:rPr>
              <a:t>P </a:t>
            </a:r>
            <a:r>
              <a:rPr i="1" lang="en" sz="1200">
                <a:solidFill>
                  <a:srgbClr val="000000"/>
                </a:solidFill>
                <a:latin typeface="Times"/>
                <a:ea typeface="Times"/>
                <a:cs typeface="Times"/>
                <a:sym typeface="Times"/>
              </a:rPr>
              <a:t>(</a:t>
            </a:r>
            <a:r>
              <a:rPr b="1" i="1" lang="en" sz="1200">
                <a:solidFill>
                  <a:srgbClr val="000000"/>
                </a:solidFill>
                <a:latin typeface="Helvetica Neue"/>
                <a:ea typeface="Helvetica Neue"/>
                <a:cs typeface="Helvetica Neue"/>
                <a:sym typeface="Helvetica Neue"/>
              </a:rPr>
              <a:t>C1</a:t>
            </a:r>
            <a:r>
              <a:rPr i="1" lang="en" sz="1200">
                <a:solidFill>
                  <a:srgbClr val="000000"/>
                </a:solidFill>
                <a:latin typeface="Times"/>
                <a:ea typeface="Times"/>
                <a:cs typeface="Times"/>
                <a:sym typeface="Times"/>
              </a:rPr>
              <a:t>| </a:t>
            </a:r>
            <a:r>
              <a:rPr b="1" i="1" lang="en" sz="1200">
                <a:solidFill>
                  <a:srgbClr val="000000"/>
                </a:solidFill>
                <a:latin typeface="Helvetica Neue"/>
                <a:ea typeface="Helvetica Neue"/>
                <a:cs typeface="Helvetica Neue"/>
                <a:sym typeface="Helvetica Neue"/>
              </a:rPr>
              <a:t>R</a:t>
            </a:r>
            <a:r>
              <a:rPr i="1" lang="en" sz="1200">
                <a:solidFill>
                  <a:srgbClr val="000000"/>
                </a:solidFill>
                <a:latin typeface="Times"/>
                <a:ea typeface="Times"/>
                <a:cs typeface="Times"/>
                <a:sym typeface="Times"/>
              </a:rPr>
              <a:t>) = 0.91</a:t>
            </a:r>
            <a:endParaRPr sz="1200">
              <a:latin typeface="Times"/>
              <a:ea typeface="Times"/>
              <a:cs typeface="Times"/>
              <a:sym typeface="Times"/>
            </a:endParaRPr>
          </a:p>
        </p:txBody>
      </p:sp>
      <p:cxnSp>
        <p:nvCxnSpPr>
          <p:cNvPr id="231" name="Google Shape;231;p30"/>
          <p:cNvCxnSpPr>
            <a:stCxn id="214" idx="0"/>
          </p:cNvCxnSpPr>
          <p:nvPr/>
        </p:nvCxnSpPr>
        <p:spPr>
          <a:xfrm flipH="1" rot="5400000">
            <a:off x="1264462" y="2320079"/>
            <a:ext cx="1718700" cy="1163100"/>
          </a:xfrm>
          <a:prstGeom prst="curvedConnector3">
            <a:avLst>
              <a:gd fmla="val 50000" name="adj1"/>
            </a:avLst>
          </a:prstGeom>
          <a:noFill/>
          <a:ln cap="flat" cmpd="sng" w="19050">
            <a:solidFill>
              <a:srgbClr val="595959"/>
            </a:solidFill>
            <a:prstDash val="solid"/>
            <a:round/>
            <a:headEnd len="med" w="med" type="triangle"/>
            <a:tailEnd len="med" w="med" type="none"/>
          </a:ln>
        </p:spPr>
      </p:cxnSp>
      <p:sp>
        <p:nvSpPr>
          <p:cNvPr id="232" name="Google Shape;232;p30"/>
          <p:cNvSpPr txBox="1"/>
          <p:nvPr/>
        </p:nvSpPr>
        <p:spPr>
          <a:xfrm>
            <a:off x="2496418" y="4358508"/>
            <a:ext cx="586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➋</a:t>
            </a:r>
            <a:endParaRPr sz="2000">
              <a:latin typeface="Times New Roman"/>
              <a:ea typeface="Times New Roman"/>
              <a:cs typeface="Times New Roman"/>
              <a:sym typeface="Times New Roman"/>
            </a:endParaRPr>
          </a:p>
        </p:txBody>
      </p:sp>
      <p:cxnSp>
        <p:nvCxnSpPr>
          <p:cNvPr id="233" name="Google Shape;233;p30"/>
          <p:cNvCxnSpPr>
            <a:stCxn id="225" idx="1"/>
          </p:cNvCxnSpPr>
          <p:nvPr/>
        </p:nvCxnSpPr>
        <p:spPr>
          <a:xfrm rot="10800000">
            <a:off x="1517143" y="2034033"/>
            <a:ext cx="947700" cy="811500"/>
          </a:xfrm>
          <a:prstGeom prst="curvedConnector3">
            <a:avLst>
              <a:gd fmla="val 50000" name="adj1"/>
            </a:avLst>
          </a:prstGeom>
          <a:noFill/>
          <a:ln cap="flat" cmpd="sng" w="19050">
            <a:solidFill>
              <a:srgbClr val="595959"/>
            </a:solidFill>
            <a:prstDash val="solid"/>
            <a:round/>
            <a:headEnd len="med" w="med" type="triangle"/>
            <a:tailEnd len="med" w="med" type="none"/>
          </a:ln>
        </p:spPr>
      </p:cxnSp>
      <p:sp>
        <p:nvSpPr>
          <p:cNvPr id="234" name="Google Shape;234;p30"/>
          <p:cNvSpPr txBox="1"/>
          <p:nvPr/>
        </p:nvSpPr>
        <p:spPr>
          <a:xfrm>
            <a:off x="2984913" y="2766098"/>
            <a:ext cx="254700" cy="3279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2000"/>
              <a:t>➊</a:t>
            </a:r>
            <a:endParaRPr sz="2000"/>
          </a:p>
        </p:txBody>
      </p:sp>
      <p:sp>
        <p:nvSpPr>
          <p:cNvPr id="235" name="Google Shape;235;p30"/>
          <p:cNvSpPr txBox="1"/>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rgbClr val="737373"/>
                </a:solidFill>
                <a:latin typeface="Roboto"/>
                <a:ea typeface="Roboto"/>
                <a:cs typeface="Roboto"/>
                <a:sym typeface="Roboto"/>
              </a:rPr>
              <a:t>‹#›</a:t>
            </a:fld>
            <a:endParaRPr sz="1000">
              <a:solidFill>
                <a:srgbClr val="737373"/>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103400" y="21525"/>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Inference-time supervision cont.</a:t>
            </a:r>
            <a:endParaRPr sz="2400"/>
          </a:p>
        </p:txBody>
      </p:sp>
      <p:sp>
        <p:nvSpPr>
          <p:cNvPr id="241" name="Google Shape;241;p31"/>
          <p:cNvSpPr txBox="1"/>
          <p:nvPr/>
        </p:nvSpPr>
        <p:spPr>
          <a:xfrm>
            <a:off x="758850" y="6442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cxnSp>
        <p:nvCxnSpPr>
          <p:cNvPr id="242" name="Google Shape;242;p31"/>
          <p:cNvCxnSpPr>
            <a:stCxn id="243" idx="3"/>
            <a:endCxn id="244" idx="1"/>
          </p:cNvCxnSpPr>
          <p:nvPr/>
        </p:nvCxnSpPr>
        <p:spPr>
          <a:xfrm flipH="1" rot="10800000">
            <a:off x="701601" y="3989355"/>
            <a:ext cx="378300" cy="446400"/>
          </a:xfrm>
          <a:prstGeom prst="straightConnector1">
            <a:avLst/>
          </a:prstGeom>
          <a:noFill/>
          <a:ln cap="flat" cmpd="sng" w="19050">
            <a:solidFill>
              <a:srgbClr val="666666"/>
            </a:solidFill>
            <a:prstDash val="solid"/>
            <a:round/>
            <a:headEnd len="med" w="med" type="none"/>
            <a:tailEnd len="med" w="med" type="triangle"/>
          </a:ln>
        </p:spPr>
      </p:cxnSp>
      <p:cxnSp>
        <p:nvCxnSpPr>
          <p:cNvPr id="245" name="Google Shape;245;p31"/>
          <p:cNvCxnSpPr>
            <a:stCxn id="243" idx="3"/>
            <a:endCxn id="246" idx="1"/>
          </p:cNvCxnSpPr>
          <p:nvPr/>
        </p:nvCxnSpPr>
        <p:spPr>
          <a:xfrm>
            <a:off x="701601" y="4435755"/>
            <a:ext cx="435000" cy="403500"/>
          </a:xfrm>
          <a:prstGeom prst="straightConnector1">
            <a:avLst/>
          </a:prstGeom>
          <a:noFill/>
          <a:ln cap="flat" cmpd="sng" w="19050">
            <a:solidFill>
              <a:srgbClr val="666666"/>
            </a:solidFill>
            <a:prstDash val="solid"/>
            <a:round/>
            <a:headEnd len="med" w="med" type="none"/>
            <a:tailEnd len="med" w="med" type="triangle"/>
          </a:ln>
        </p:spPr>
      </p:cxnSp>
      <p:sp>
        <p:nvSpPr>
          <p:cNvPr id="244" name="Google Shape;244;p31"/>
          <p:cNvSpPr/>
          <p:nvPr/>
        </p:nvSpPr>
        <p:spPr>
          <a:xfrm>
            <a:off x="1079975" y="3727300"/>
            <a:ext cx="1888200" cy="524100"/>
          </a:xfrm>
          <a:prstGeom prst="wedgeRoundRectCallout">
            <a:avLst>
              <a:gd fmla="val -23118" name="adj1"/>
              <a:gd fmla="val 49729" name="adj2"/>
              <a:gd fmla="val 0" name="adj3"/>
            </a:avLst>
          </a:prstGeom>
          <a:solidFill>
            <a:srgbClr val="FCE5CD"/>
          </a:solidFill>
          <a:ln cap="flat" cmpd="sng" w="19050">
            <a:solidFill>
              <a:srgbClr val="F6B26B"/>
            </a:solidFill>
            <a:prstDash val="solid"/>
            <a:round/>
            <a:headEnd len="sm" w="sm" type="none"/>
            <a:tailEnd len="sm" w="sm" type="none"/>
          </a:ln>
        </p:spPr>
        <p:txBody>
          <a:bodyPr anchorCtr="0" anchor="ctr" bIns="20650" lIns="0" spcFirstLastPara="1" rIns="0" wrap="square" tIns="20650">
            <a:noAutofit/>
          </a:bodyPr>
          <a:lstStyle/>
          <a:p>
            <a:pPr indent="0" lvl="0" marL="0" rtl="0" algn="ctr">
              <a:lnSpc>
                <a:spcPct val="115000"/>
              </a:lnSpc>
              <a:spcBef>
                <a:spcPts val="0"/>
              </a:spcBef>
              <a:spcAft>
                <a:spcPts val="0"/>
              </a:spcAft>
              <a:buNone/>
            </a:pPr>
            <a:r>
              <a:rPr i="1" lang="en" sz="1100">
                <a:solidFill>
                  <a:srgbClr val="000000"/>
                </a:solidFill>
                <a:latin typeface="Times"/>
                <a:ea typeface="Times"/>
                <a:cs typeface="Times"/>
                <a:sym typeface="Times"/>
              </a:rPr>
              <a:t>After losing 23 </a:t>
            </a:r>
            <a:r>
              <a:rPr b="1" i="1" lang="en" sz="1100">
                <a:solidFill>
                  <a:srgbClr val="000000"/>
                </a:solidFill>
                <a:latin typeface="Times"/>
                <a:ea typeface="Times"/>
                <a:cs typeface="Times"/>
                <a:sym typeface="Times"/>
              </a:rPr>
              <a:t>on Tuesday</a:t>
            </a:r>
            <a:r>
              <a:rPr i="1" lang="en" sz="1100">
                <a:solidFill>
                  <a:srgbClr val="000000"/>
                </a:solidFill>
                <a:latin typeface="Times"/>
                <a:ea typeface="Times"/>
                <a:cs typeface="Times"/>
                <a:sym typeface="Times"/>
              </a:rPr>
              <a:t>, </a:t>
            </a:r>
            <a:br>
              <a:rPr i="1" lang="en" sz="1100">
                <a:solidFill>
                  <a:srgbClr val="000000"/>
                </a:solidFill>
                <a:latin typeface="Times"/>
                <a:ea typeface="Times"/>
                <a:cs typeface="Times"/>
                <a:sym typeface="Times"/>
              </a:rPr>
            </a:br>
            <a:r>
              <a:rPr i="1" lang="en" sz="1100">
                <a:solidFill>
                  <a:srgbClr val="000000"/>
                </a:solidFill>
                <a:latin typeface="Times"/>
                <a:ea typeface="Times"/>
                <a:cs typeface="Times"/>
                <a:sym typeface="Times"/>
              </a:rPr>
              <a:t>he had </a:t>
            </a:r>
            <a:r>
              <a:rPr b="1" i="1" lang="en" sz="1100">
                <a:solidFill>
                  <a:srgbClr val="000000"/>
                </a:solidFill>
                <a:latin typeface="Times"/>
                <a:ea typeface="Times"/>
                <a:cs typeface="Times"/>
                <a:sym typeface="Times"/>
              </a:rPr>
              <a:t>58 - 23 = 35</a:t>
            </a:r>
            <a:r>
              <a:rPr i="1" lang="en" sz="1100">
                <a:solidFill>
                  <a:srgbClr val="000000"/>
                </a:solidFill>
                <a:latin typeface="Times"/>
                <a:ea typeface="Times"/>
                <a:cs typeface="Times"/>
                <a:sym typeface="Times"/>
              </a:rPr>
              <a:t> golf balls.</a:t>
            </a:r>
            <a:endParaRPr sz="1100">
              <a:solidFill>
                <a:srgbClr val="000000"/>
              </a:solidFill>
              <a:latin typeface="Roboto Mono"/>
              <a:ea typeface="Roboto Mono"/>
              <a:cs typeface="Roboto Mono"/>
              <a:sym typeface="Roboto Mono"/>
            </a:endParaRPr>
          </a:p>
        </p:txBody>
      </p:sp>
      <p:sp>
        <p:nvSpPr>
          <p:cNvPr id="246" name="Google Shape;246;p31"/>
          <p:cNvSpPr/>
          <p:nvPr/>
        </p:nvSpPr>
        <p:spPr>
          <a:xfrm>
            <a:off x="1136550" y="4554450"/>
            <a:ext cx="1800900" cy="569400"/>
          </a:xfrm>
          <a:prstGeom prst="wedgeRoundRectCallout">
            <a:avLst>
              <a:gd fmla="val -19358" name="adj1"/>
              <a:gd fmla="val 50333" name="adj2"/>
              <a:gd fmla="val 0" name="adj3"/>
            </a:avLst>
          </a:prstGeom>
          <a:solidFill>
            <a:srgbClr val="F4CCCC"/>
          </a:solidFill>
          <a:ln cap="flat" cmpd="sng" w="28575">
            <a:solidFill>
              <a:srgbClr val="EA9999"/>
            </a:solidFill>
            <a:prstDash val="solid"/>
            <a:round/>
            <a:headEnd len="sm" w="sm" type="none"/>
            <a:tailEnd len="sm" w="sm" type="none"/>
          </a:ln>
        </p:spPr>
        <p:txBody>
          <a:bodyPr anchorCtr="0" anchor="ctr" bIns="9125" lIns="9125" spcFirstLastPara="1" rIns="9125" wrap="square" tIns="9125">
            <a:noAutofit/>
          </a:bodyPr>
          <a:lstStyle/>
          <a:p>
            <a:pPr indent="0" lvl="0" marL="0" rtl="0" algn="ctr">
              <a:lnSpc>
                <a:spcPct val="115000"/>
              </a:lnSpc>
              <a:spcBef>
                <a:spcPts val="0"/>
              </a:spcBef>
              <a:spcAft>
                <a:spcPts val="0"/>
              </a:spcAft>
              <a:buNone/>
            </a:pPr>
            <a:r>
              <a:rPr i="1" lang="en" sz="1100">
                <a:solidFill>
                  <a:srgbClr val="000000"/>
                </a:solidFill>
                <a:latin typeface="Times"/>
                <a:ea typeface="Times"/>
                <a:cs typeface="Times"/>
                <a:sym typeface="Times"/>
              </a:rPr>
              <a:t>After losing 23 </a:t>
            </a:r>
            <a:r>
              <a:rPr b="1" i="1" lang="en" sz="1100">
                <a:solidFill>
                  <a:srgbClr val="000000"/>
                </a:solidFill>
                <a:latin typeface="Times"/>
                <a:ea typeface="Times"/>
                <a:cs typeface="Times"/>
                <a:sym typeface="Times"/>
              </a:rPr>
              <a:t>on Tuesday and Wednesday</a:t>
            </a:r>
            <a:r>
              <a:rPr i="1" lang="en" sz="1100">
                <a:solidFill>
                  <a:srgbClr val="000000"/>
                </a:solidFill>
                <a:latin typeface="Times"/>
                <a:ea typeface="Times"/>
                <a:cs typeface="Times"/>
                <a:sym typeface="Times"/>
              </a:rPr>
              <a:t>, he had</a:t>
            </a:r>
            <a:r>
              <a:rPr b="1" i="1" lang="en" sz="1100">
                <a:solidFill>
                  <a:srgbClr val="000000"/>
                </a:solidFill>
                <a:latin typeface="Times"/>
                <a:ea typeface="Times"/>
                <a:cs typeface="Times"/>
                <a:sym typeface="Times"/>
              </a:rPr>
              <a:t> 58 - 23 = 35</a:t>
            </a:r>
            <a:r>
              <a:rPr i="1" lang="en" sz="1100">
                <a:solidFill>
                  <a:srgbClr val="000000"/>
                </a:solidFill>
                <a:latin typeface="Times"/>
                <a:ea typeface="Times"/>
                <a:cs typeface="Times"/>
                <a:sym typeface="Times"/>
              </a:rPr>
              <a:t> golf balls.</a:t>
            </a:r>
            <a:endParaRPr sz="1100">
              <a:solidFill>
                <a:srgbClr val="000000"/>
              </a:solidFill>
              <a:latin typeface="Roboto Mono"/>
              <a:ea typeface="Roboto Mono"/>
              <a:cs typeface="Roboto Mono"/>
              <a:sym typeface="Roboto Mono"/>
            </a:endParaRPr>
          </a:p>
        </p:txBody>
      </p:sp>
      <p:cxnSp>
        <p:nvCxnSpPr>
          <p:cNvPr id="247" name="Google Shape;247;p31"/>
          <p:cNvCxnSpPr>
            <a:stCxn id="244" idx="3"/>
            <a:endCxn id="248" idx="1"/>
          </p:cNvCxnSpPr>
          <p:nvPr/>
        </p:nvCxnSpPr>
        <p:spPr>
          <a:xfrm>
            <a:off x="2968175" y="3989350"/>
            <a:ext cx="224100" cy="0"/>
          </a:xfrm>
          <a:prstGeom prst="straightConnector1">
            <a:avLst/>
          </a:prstGeom>
          <a:noFill/>
          <a:ln cap="flat" cmpd="sng" w="19050">
            <a:solidFill>
              <a:srgbClr val="666666"/>
            </a:solidFill>
            <a:prstDash val="solid"/>
            <a:round/>
            <a:headEnd len="med" w="med" type="none"/>
            <a:tailEnd len="med" w="med" type="stealth"/>
          </a:ln>
        </p:spPr>
      </p:cxnSp>
      <p:cxnSp>
        <p:nvCxnSpPr>
          <p:cNvPr id="249" name="Google Shape;249;p31"/>
          <p:cNvCxnSpPr>
            <a:stCxn id="246" idx="3"/>
            <a:endCxn id="250" idx="1"/>
          </p:cNvCxnSpPr>
          <p:nvPr/>
        </p:nvCxnSpPr>
        <p:spPr>
          <a:xfrm>
            <a:off x="2937450" y="4839150"/>
            <a:ext cx="254700" cy="0"/>
          </a:xfrm>
          <a:prstGeom prst="straightConnector1">
            <a:avLst/>
          </a:prstGeom>
          <a:noFill/>
          <a:ln cap="flat" cmpd="sng" w="19050">
            <a:solidFill>
              <a:srgbClr val="666666"/>
            </a:solidFill>
            <a:prstDash val="solid"/>
            <a:round/>
            <a:headEnd len="med" w="med" type="none"/>
            <a:tailEnd len="med" w="med" type="stealth"/>
          </a:ln>
        </p:spPr>
      </p:cxnSp>
      <p:sp>
        <p:nvSpPr>
          <p:cNvPr id="250" name="Google Shape;250;p31"/>
          <p:cNvSpPr/>
          <p:nvPr/>
        </p:nvSpPr>
        <p:spPr>
          <a:xfrm>
            <a:off x="3192275" y="4679250"/>
            <a:ext cx="1005600" cy="319800"/>
          </a:xfrm>
          <a:prstGeom prst="wedgeRoundRectCallout">
            <a:avLst>
              <a:gd fmla="val -24224" name="adj1"/>
              <a:gd fmla="val 50485" name="adj2"/>
              <a:gd fmla="val 0" name="adj3"/>
            </a:avLst>
          </a:prstGeom>
          <a:solidFill>
            <a:srgbClr val="F4CCCC"/>
          </a:solidFill>
          <a:ln cap="flat" cmpd="sng" w="19050">
            <a:solidFill>
              <a:srgbClr val="EA9999"/>
            </a:solidFill>
            <a:prstDash val="solid"/>
            <a:round/>
            <a:headEnd len="sm" w="sm" type="none"/>
            <a:tailEnd len="sm" w="sm" type="none"/>
          </a:ln>
        </p:spPr>
        <p:txBody>
          <a:bodyPr anchorCtr="0" anchor="ctr" bIns="20650" lIns="20650" spcFirstLastPara="1" rIns="20650" wrap="square" tIns="20650">
            <a:noAutofit/>
          </a:bodyPr>
          <a:lstStyle/>
          <a:p>
            <a:pPr indent="0" lvl="0" marL="0" rtl="0" algn="ctr">
              <a:lnSpc>
                <a:spcPct val="115000"/>
              </a:lnSpc>
              <a:spcBef>
                <a:spcPts val="0"/>
              </a:spcBef>
              <a:spcAft>
                <a:spcPts val="0"/>
              </a:spcAft>
              <a:buClr>
                <a:srgbClr val="000000"/>
              </a:buClr>
              <a:buSzPts val="1200"/>
              <a:buFont typeface="Arial"/>
              <a:buNone/>
            </a:pPr>
            <a:r>
              <a:rPr b="1" i="1" lang="en" sz="1000">
                <a:solidFill>
                  <a:srgbClr val="000000"/>
                </a:solidFill>
                <a:latin typeface="Times"/>
                <a:ea typeface="Times"/>
                <a:cs typeface="Times"/>
                <a:sym typeface="Times"/>
              </a:rPr>
              <a:t>P </a:t>
            </a:r>
            <a:r>
              <a:rPr i="1" lang="en" sz="1000">
                <a:solidFill>
                  <a:srgbClr val="000000"/>
                </a:solidFill>
                <a:latin typeface="Times"/>
                <a:ea typeface="Times"/>
                <a:cs typeface="Times"/>
                <a:sym typeface="Times"/>
              </a:rPr>
              <a:t>(</a:t>
            </a:r>
            <a:r>
              <a:rPr b="1" i="1" lang="en" sz="1000">
                <a:solidFill>
                  <a:srgbClr val="000000"/>
                </a:solidFill>
                <a:latin typeface="Helvetica Neue"/>
                <a:ea typeface="Helvetica Neue"/>
                <a:cs typeface="Helvetica Neue"/>
                <a:sym typeface="Helvetica Neue"/>
              </a:rPr>
              <a:t>C2</a:t>
            </a:r>
            <a:r>
              <a:rPr i="1" lang="en" sz="1000">
                <a:solidFill>
                  <a:srgbClr val="000000"/>
                </a:solidFill>
                <a:latin typeface="Times"/>
                <a:ea typeface="Times"/>
                <a:cs typeface="Times"/>
                <a:sym typeface="Times"/>
              </a:rPr>
              <a:t> | </a:t>
            </a:r>
            <a:r>
              <a:rPr b="1" i="1" lang="en" sz="1000">
                <a:solidFill>
                  <a:srgbClr val="000000"/>
                </a:solidFill>
                <a:latin typeface="Helvetica Neue"/>
                <a:ea typeface="Helvetica Neue"/>
                <a:cs typeface="Helvetica Neue"/>
                <a:sym typeface="Helvetica Neue"/>
              </a:rPr>
              <a:t>R</a:t>
            </a:r>
            <a:r>
              <a:rPr i="1" lang="en" sz="1000">
                <a:solidFill>
                  <a:srgbClr val="000000"/>
                </a:solidFill>
                <a:latin typeface="Times"/>
                <a:ea typeface="Times"/>
                <a:cs typeface="Times"/>
                <a:sym typeface="Times"/>
              </a:rPr>
              <a:t>) = 0.33</a:t>
            </a:r>
            <a:endParaRPr i="1" sz="1000">
              <a:latin typeface="Times"/>
              <a:ea typeface="Times"/>
              <a:cs typeface="Times"/>
              <a:sym typeface="Times"/>
            </a:endParaRPr>
          </a:p>
        </p:txBody>
      </p:sp>
      <p:sp>
        <p:nvSpPr>
          <p:cNvPr id="251" name="Google Shape;251;p31"/>
          <p:cNvSpPr txBox="1"/>
          <p:nvPr/>
        </p:nvSpPr>
        <p:spPr>
          <a:xfrm>
            <a:off x="-92825" y="3918054"/>
            <a:ext cx="1194600" cy="432300"/>
          </a:xfrm>
          <a:prstGeom prst="rect">
            <a:avLst/>
          </a:prstGeom>
          <a:noFill/>
          <a:ln>
            <a:noFill/>
          </a:ln>
        </p:spPr>
        <p:txBody>
          <a:bodyPr anchorCtr="0" anchor="t" bIns="103275" lIns="103275" spcFirstLastPara="1" rIns="103275" wrap="square" tIns="103275">
            <a:noAutofit/>
          </a:bodyPr>
          <a:lstStyle/>
          <a:p>
            <a:pPr indent="0" lvl="0" marL="0" rtl="0" algn="ctr">
              <a:spcBef>
                <a:spcPts val="0"/>
              </a:spcBef>
              <a:spcAft>
                <a:spcPts val="0"/>
              </a:spcAft>
              <a:buNone/>
            </a:pPr>
            <a:r>
              <a:rPr b="1" lang="en" sz="1000">
                <a:solidFill>
                  <a:srgbClr val="000000"/>
                </a:solidFill>
                <a:latin typeface="Helvetica Neue"/>
                <a:ea typeface="Helvetica Neue"/>
                <a:cs typeface="Helvetica Neue"/>
                <a:sym typeface="Helvetica Neue"/>
              </a:rPr>
              <a:t>Agent LLM</a:t>
            </a:r>
            <a:endParaRPr b="1" sz="1000">
              <a:solidFill>
                <a:srgbClr val="000000"/>
              </a:solidFill>
              <a:latin typeface="Helvetica Neue"/>
              <a:ea typeface="Helvetica Neue"/>
              <a:cs typeface="Helvetica Neue"/>
              <a:sym typeface="Helvetica Neue"/>
            </a:endParaRPr>
          </a:p>
        </p:txBody>
      </p:sp>
      <p:pic>
        <p:nvPicPr>
          <p:cNvPr id="243" name="Google Shape;243;p31"/>
          <p:cNvPicPr preferRelativeResize="0"/>
          <p:nvPr/>
        </p:nvPicPr>
        <p:blipFill rotWithShape="1">
          <a:blip r:embed="rId3">
            <a:alphaModFix/>
          </a:blip>
          <a:srcRect b="149" l="0" r="14763" t="0"/>
          <a:stretch/>
        </p:blipFill>
        <p:spPr>
          <a:xfrm>
            <a:off x="207825" y="4156863"/>
            <a:ext cx="493776" cy="557784"/>
          </a:xfrm>
          <a:prstGeom prst="rect">
            <a:avLst/>
          </a:prstGeom>
          <a:noFill/>
          <a:ln>
            <a:noFill/>
          </a:ln>
        </p:spPr>
      </p:pic>
      <p:cxnSp>
        <p:nvCxnSpPr>
          <p:cNvPr id="252" name="Google Shape;252;p31"/>
          <p:cNvCxnSpPr>
            <a:stCxn id="253" idx="3"/>
            <a:endCxn id="254" idx="1"/>
          </p:cNvCxnSpPr>
          <p:nvPr/>
        </p:nvCxnSpPr>
        <p:spPr>
          <a:xfrm flipH="1" rot="10800000">
            <a:off x="5759414" y="3961567"/>
            <a:ext cx="316500" cy="404700"/>
          </a:xfrm>
          <a:prstGeom prst="straightConnector1">
            <a:avLst/>
          </a:prstGeom>
          <a:noFill/>
          <a:ln cap="flat" cmpd="sng" w="19050">
            <a:solidFill>
              <a:srgbClr val="666666"/>
            </a:solidFill>
            <a:prstDash val="solid"/>
            <a:round/>
            <a:headEnd len="med" w="med" type="none"/>
            <a:tailEnd len="med" w="med" type="triangle"/>
          </a:ln>
        </p:spPr>
      </p:cxnSp>
      <p:cxnSp>
        <p:nvCxnSpPr>
          <p:cNvPr id="255" name="Google Shape;255;p31"/>
          <p:cNvCxnSpPr>
            <a:stCxn id="253" idx="3"/>
            <a:endCxn id="256" idx="1"/>
          </p:cNvCxnSpPr>
          <p:nvPr/>
        </p:nvCxnSpPr>
        <p:spPr>
          <a:xfrm>
            <a:off x="5759414" y="4366267"/>
            <a:ext cx="295200" cy="465000"/>
          </a:xfrm>
          <a:prstGeom prst="straightConnector1">
            <a:avLst/>
          </a:prstGeom>
          <a:noFill/>
          <a:ln cap="flat" cmpd="sng" w="19050">
            <a:solidFill>
              <a:srgbClr val="666666"/>
            </a:solidFill>
            <a:prstDash val="solid"/>
            <a:round/>
            <a:headEnd len="med" w="med" type="none"/>
            <a:tailEnd len="med" w="med" type="triangle"/>
          </a:ln>
        </p:spPr>
      </p:cxnSp>
      <p:sp>
        <p:nvSpPr>
          <p:cNvPr id="257" name="Google Shape;257;p31"/>
          <p:cNvSpPr txBox="1"/>
          <p:nvPr/>
        </p:nvSpPr>
        <p:spPr>
          <a:xfrm>
            <a:off x="3951928" y="3484083"/>
            <a:ext cx="577200" cy="501000"/>
          </a:xfrm>
          <a:prstGeom prst="rect">
            <a:avLst/>
          </a:prstGeom>
          <a:noFill/>
          <a:ln>
            <a:noFill/>
          </a:ln>
        </p:spPr>
        <p:txBody>
          <a:bodyPr anchorCtr="0" anchor="t" bIns="103275" lIns="103275" spcFirstLastPara="1" rIns="103275" wrap="square" tIns="103275">
            <a:spAutoFit/>
          </a:bodyPr>
          <a:lstStyle/>
          <a:p>
            <a:pPr indent="0" lvl="0" marL="0" rtl="0" algn="l">
              <a:spcBef>
                <a:spcPts val="0"/>
              </a:spcBef>
              <a:spcAft>
                <a:spcPts val="0"/>
              </a:spcAft>
              <a:buNone/>
            </a:pPr>
            <a:r>
              <a:rPr lang="en" sz="1900">
                <a:solidFill>
                  <a:srgbClr val="38761D"/>
                </a:solidFill>
              </a:rPr>
              <a:t>✔</a:t>
            </a:r>
            <a:endParaRPr sz="1900">
              <a:solidFill>
                <a:srgbClr val="38761D"/>
              </a:solidFill>
            </a:endParaRPr>
          </a:p>
        </p:txBody>
      </p:sp>
      <p:sp>
        <p:nvSpPr>
          <p:cNvPr id="258" name="Google Shape;258;p31"/>
          <p:cNvSpPr txBox="1"/>
          <p:nvPr/>
        </p:nvSpPr>
        <p:spPr>
          <a:xfrm>
            <a:off x="3899243" y="4282900"/>
            <a:ext cx="577200" cy="501000"/>
          </a:xfrm>
          <a:prstGeom prst="rect">
            <a:avLst/>
          </a:prstGeom>
          <a:noFill/>
          <a:ln>
            <a:noFill/>
          </a:ln>
        </p:spPr>
        <p:txBody>
          <a:bodyPr anchorCtr="0" anchor="t" bIns="103275" lIns="103275" spcFirstLastPara="1" rIns="103275" wrap="square" tIns="103275">
            <a:spAutoFit/>
          </a:bodyPr>
          <a:lstStyle/>
          <a:p>
            <a:pPr indent="0" lvl="0" marL="0" rtl="0" algn="l">
              <a:spcBef>
                <a:spcPts val="0"/>
              </a:spcBef>
              <a:spcAft>
                <a:spcPts val="0"/>
              </a:spcAft>
              <a:buNone/>
            </a:pPr>
            <a:r>
              <a:rPr lang="en" sz="1900">
                <a:solidFill>
                  <a:srgbClr val="FF0000"/>
                </a:solidFill>
              </a:rPr>
              <a:t>✗</a:t>
            </a:r>
            <a:endParaRPr sz="1900">
              <a:solidFill>
                <a:srgbClr val="FF0000"/>
              </a:solidFill>
            </a:endParaRPr>
          </a:p>
        </p:txBody>
      </p:sp>
      <p:sp>
        <p:nvSpPr>
          <p:cNvPr id="259" name="Google Shape;259;p31"/>
          <p:cNvSpPr/>
          <p:nvPr/>
        </p:nvSpPr>
        <p:spPr>
          <a:xfrm>
            <a:off x="910202" y="3374642"/>
            <a:ext cx="2253600" cy="491700"/>
          </a:xfrm>
          <a:prstGeom prst="wedgeRoundRectCallout">
            <a:avLst>
              <a:gd fmla="val -23118" name="adj1"/>
              <a:gd fmla="val 49729" name="adj2"/>
              <a:gd fmla="val 0" name="adj3"/>
            </a:avLst>
          </a:prstGeom>
          <a:noFill/>
          <a:ln>
            <a:noFill/>
          </a:ln>
        </p:spPr>
        <p:txBody>
          <a:bodyPr anchorCtr="0" anchor="ctr" bIns="20650" lIns="20650" spcFirstLastPara="1" rIns="20650" wrap="square" tIns="20650">
            <a:noAutofit/>
          </a:bodyPr>
          <a:lstStyle/>
          <a:p>
            <a:pPr indent="0" lvl="0" marL="0" rtl="0" algn="ctr">
              <a:lnSpc>
                <a:spcPct val="115000"/>
              </a:lnSpc>
              <a:spcBef>
                <a:spcPts val="0"/>
              </a:spcBef>
              <a:spcAft>
                <a:spcPts val="0"/>
              </a:spcAft>
              <a:buNone/>
            </a:pPr>
            <a:r>
              <a:rPr b="1" i="1" lang="en" sz="1000">
                <a:solidFill>
                  <a:srgbClr val="000000"/>
                </a:solidFill>
                <a:latin typeface="Helvetica Neue"/>
                <a:ea typeface="Helvetica Neue"/>
                <a:cs typeface="Helvetica Neue"/>
                <a:sym typeface="Helvetica Neue"/>
              </a:rPr>
              <a:t>Candidate 1 (C1)</a:t>
            </a:r>
            <a:endParaRPr b="1" sz="1000">
              <a:solidFill>
                <a:srgbClr val="000000"/>
              </a:solidFill>
              <a:latin typeface="Helvetica Neue"/>
              <a:ea typeface="Helvetica Neue"/>
              <a:cs typeface="Helvetica Neue"/>
              <a:sym typeface="Helvetica Neue"/>
            </a:endParaRPr>
          </a:p>
        </p:txBody>
      </p:sp>
      <p:sp>
        <p:nvSpPr>
          <p:cNvPr id="260" name="Google Shape;260;p31"/>
          <p:cNvSpPr/>
          <p:nvPr/>
        </p:nvSpPr>
        <p:spPr>
          <a:xfrm>
            <a:off x="1007250" y="4189892"/>
            <a:ext cx="2059500" cy="491700"/>
          </a:xfrm>
          <a:prstGeom prst="wedgeRoundRectCallout">
            <a:avLst>
              <a:gd fmla="val -23118" name="adj1"/>
              <a:gd fmla="val 49729" name="adj2"/>
              <a:gd fmla="val 0" name="adj3"/>
            </a:avLst>
          </a:prstGeom>
          <a:noFill/>
          <a:ln>
            <a:noFill/>
          </a:ln>
        </p:spPr>
        <p:txBody>
          <a:bodyPr anchorCtr="0" anchor="ctr" bIns="20650" lIns="20650" spcFirstLastPara="1" rIns="20650" wrap="square" tIns="20650">
            <a:noAutofit/>
          </a:bodyPr>
          <a:lstStyle/>
          <a:p>
            <a:pPr indent="0" lvl="0" marL="0" rtl="0" algn="ctr">
              <a:lnSpc>
                <a:spcPct val="115000"/>
              </a:lnSpc>
              <a:spcBef>
                <a:spcPts val="0"/>
              </a:spcBef>
              <a:spcAft>
                <a:spcPts val="0"/>
              </a:spcAft>
              <a:buNone/>
            </a:pPr>
            <a:r>
              <a:rPr b="1" i="1" lang="en" sz="1000">
                <a:solidFill>
                  <a:srgbClr val="000000"/>
                </a:solidFill>
                <a:latin typeface="Helvetica Neue"/>
                <a:ea typeface="Helvetica Neue"/>
                <a:cs typeface="Helvetica Neue"/>
                <a:sym typeface="Helvetica Neue"/>
              </a:rPr>
              <a:t>Candidate 2 (C2)</a:t>
            </a:r>
            <a:endParaRPr b="1" sz="1000">
              <a:solidFill>
                <a:srgbClr val="000000"/>
              </a:solidFill>
              <a:latin typeface="Helvetica Neue"/>
              <a:ea typeface="Helvetica Neue"/>
              <a:cs typeface="Helvetica Neue"/>
              <a:sym typeface="Helvetica Neue"/>
            </a:endParaRPr>
          </a:p>
        </p:txBody>
      </p:sp>
      <p:sp>
        <p:nvSpPr>
          <p:cNvPr id="261" name="Google Shape;261;p31"/>
          <p:cNvSpPr/>
          <p:nvPr/>
        </p:nvSpPr>
        <p:spPr>
          <a:xfrm>
            <a:off x="1158723" y="2227779"/>
            <a:ext cx="3387600" cy="491700"/>
          </a:xfrm>
          <a:prstGeom prst="wedgeRoundRectCallout">
            <a:avLst>
              <a:gd fmla="val -23118" name="adj1"/>
              <a:gd fmla="val 49729" name="adj2"/>
              <a:gd fmla="val 0" name="adj3"/>
            </a:avLst>
          </a:prstGeom>
          <a:noFill/>
          <a:ln>
            <a:noFill/>
          </a:ln>
        </p:spPr>
        <p:txBody>
          <a:bodyPr anchorCtr="0" anchor="ctr" bIns="20650" lIns="20650" spcFirstLastPara="1" rIns="20650" wrap="square" tIns="20650">
            <a:noAutofit/>
          </a:bodyPr>
          <a:lstStyle/>
          <a:p>
            <a:pPr indent="0" lvl="0" marL="0" rtl="0" algn="ctr">
              <a:lnSpc>
                <a:spcPct val="115000"/>
              </a:lnSpc>
              <a:spcBef>
                <a:spcPts val="0"/>
              </a:spcBef>
              <a:spcAft>
                <a:spcPts val="0"/>
              </a:spcAft>
              <a:buNone/>
            </a:pPr>
            <a:r>
              <a:rPr b="1" i="1" lang="en" sz="1000">
                <a:solidFill>
                  <a:srgbClr val="000000"/>
                </a:solidFill>
                <a:latin typeface="Helvetica Neue"/>
                <a:ea typeface="Helvetica Neue"/>
                <a:cs typeface="Helvetica Neue"/>
                <a:sym typeface="Helvetica Neue"/>
              </a:rPr>
              <a:t>Rationale (R)</a:t>
            </a:r>
            <a:endParaRPr b="1" sz="1000">
              <a:solidFill>
                <a:srgbClr val="000000"/>
              </a:solidFill>
              <a:latin typeface="Helvetica Neue"/>
              <a:ea typeface="Helvetica Neue"/>
              <a:cs typeface="Helvetica Neue"/>
              <a:sym typeface="Helvetica Neue"/>
            </a:endParaRPr>
          </a:p>
        </p:txBody>
      </p:sp>
      <p:sp>
        <p:nvSpPr>
          <p:cNvPr id="262" name="Google Shape;262;p31"/>
          <p:cNvSpPr/>
          <p:nvPr/>
        </p:nvSpPr>
        <p:spPr>
          <a:xfrm>
            <a:off x="549169" y="552688"/>
            <a:ext cx="2896800" cy="491700"/>
          </a:xfrm>
          <a:prstGeom prst="wedgeRoundRectCallout">
            <a:avLst>
              <a:gd fmla="val -23118" name="adj1"/>
              <a:gd fmla="val 49729" name="adj2"/>
              <a:gd fmla="val 0" name="adj3"/>
            </a:avLst>
          </a:prstGeom>
          <a:noFill/>
          <a:ln>
            <a:noFill/>
          </a:ln>
        </p:spPr>
        <p:txBody>
          <a:bodyPr anchorCtr="0" anchor="ctr" bIns="20650" lIns="20650" spcFirstLastPara="1" rIns="20650" wrap="square" tIns="20650">
            <a:noAutofit/>
          </a:bodyPr>
          <a:lstStyle/>
          <a:p>
            <a:pPr indent="0" lvl="0" marL="0" rtl="0" algn="ctr">
              <a:lnSpc>
                <a:spcPct val="115000"/>
              </a:lnSpc>
              <a:spcBef>
                <a:spcPts val="0"/>
              </a:spcBef>
              <a:spcAft>
                <a:spcPts val="0"/>
              </a:spcAft>
              <a:buNone/>
            </a:pPr>
            <a:r>
              <a:rPr b="1" i="1" lang="en" sz="1300">
                <a:solidFill>
                  <a:srgbClr val="000000"/>
                </a:solidFill>
                <a:latin typeface="Helvetica Neue"/>
                <a:ea typeface="Helvetica Neue"/>
                <a:cs typeface="Helvetica Neue"/>
                <a:sym typeface="Helvetica Neue"/>
              </a:rPr>
              <a:t>Reasoning Trajectory</a:t>
            </a:r>
            <a:endParaRPr b="1" sz="1300">
              <a:solidFill>
                <a:srgbClr val="000000"/>
              </a:solidFill>
              <a:latin typeface="Helvetica Neue"/>
              <a:ea typeface="Helvetica Neue"/>
              <a:cs typeface="Helvetica Neue"/>
              <a:sym typeface="Helvetica Neue"/>
            </a:endParaRPr>
          </a:p>
        </p:txBody>
      </p:sp>
      <p:sp>
        <p:nvSpPr>
          <p:cNvPr id="263" name="Google Shape;263;p31"/>
          <p:cNvSpPr/>
          <p:nvPr/>
        </p:nvSpPr>
        <p:spPr>
          <a:xfrm>
            <a:off x="6115360" y="2254136"/>
            <a:ext cx="2755500" cy="491700"/>
          </a:xfrm>
          <a:prstGeom prst="wedgeRoundRectCallout">
            <a:avLst>
              <a:gd fmla="val -23118" name="adj1"/>
              <a:gd fmla="val 49729" name="adj2"/>
              <a:gd fmla="val 0" name="adj3"/>
            </a:avLst>
          </a:prstGeom>
          <a:noFill/>
          <a:ln>
            <a:noFill/>
          </a:ln>
        </p:spPr>
        <p:txBody>
          <a:bodyPr anchorCtr="0" anchor="ctr" bIns="20650" lIns="20650" spcFirstLastPara="1" rIns="20650" wrap="square" tIns="20650">
            <a:noAutofit/>
          </a:bodyPr>
          <a:lstStyle/>
          <a:p>
            <a:pPr indent="0" lvl="0" marL="0" rtl="0" algn="ctr">
              <a:lnSpc>
                <a:spcPct val="115000"/>
              </a:lnSpc>
              <a:spcBef>
                <a:spcPts val="0"/>
              </a:spcBef>
              <a:spcAft>
                <a:spcPts val="0"/>
              </a:spcAft>
              <a:buNone/>
            </a:pPr>
            <a:r>
              <a:rPr b="1" i="1" lang="en" sz="1000">
                <a:solidFill>
                  <a:srgbClr val="000000"/>
                </a:solidFill>
                <a:latin typeface="Helvetica Neue"/>
                <a:ea typeface="Helvetica Neue"/>
                <a:cs typeface="Helvetica Neue"/>
                <a:sym typeface="Helvetica Neue"/>
              </a:rPr>
              <a:t>Rationale (R)</a:t>
            </a:r>
            <a:endParaRPr b="1" i="1" sz="1000">
              <a:solidFill>
                <a:srgbClr val="000000"/>
              </a:solidFill>
              <a:latin typeface="Helvetica Neue"/>
              <a:ea typeface="Helvetica Neue"/>
              <a:cs typeface="Helvetica Neue"/>
              <a:sym typeface="Helvetica Neue"/>
            </a:endParaRPr>
          </a:p>
        </p:txBody>
      </p:sp>
      <p:sp>
        <p:nvSpPr>
          <p:cNvPr id="264" name="Google Shape;264;p31"/>
          <p:cNvSpPr/>
          <p:nvPr/>
        </p:nvSpPr>
        <p:spPr>
          <a:xfrm>
            <a:off x="5087314" y="546704"/>
            <a:ext cx="3958800" cy="491700"/>
          </a:xfrm>
          <a:prstGeom prst="wedgeRoundRectCallout">
            <a:avLst>
              <a:gd fmla="val -23118" name="adj1"/>
              <a:gd fmla="val 49729" name="adj2"/>
              <a:gd fmla="val 0" name="adj3"/>
            </a:avLst>
          </a:prstGeom>
          <a:noFill/>
          <a:ln>
            <a:noFill/>
          </a:ln>
        </p:spPr>
        <p:txBody>
          <a:bodyPr anchorCtr="0" anchor="ctr" bIns="20650" lIns="20650" spcFirstLastPara="1" rIns="20650" wrap="square" tIns="20650">
            <a:noAutofit/>
          </a:bodyPr>
          <a:lstStyle/>
          <a:p>
            <a:pPr indent="0" lvl="0" marL="0" rtl="0" algn="ctr">
              <a:lnSpc>
                <a:spcPct val="115000"/>
              </a:lnSpc>
              <a:spcBef>
                <a:spcPts val="0"/>
              </a:spcBef>
              <a:spcAft>
                <a:spcPts val="0"/>
              </a:spcAft>
              <a:buNone/>
            </a:pPr>
            <a:r>
              <a:rPr b="1" i="1" lang="en" sz="1300">
                <a:solidFill>
                  <a:srgbClr val="000000"/>
                </a:solidFill>
                <a:latin typeface="Helvetica Neue"/>
                <a:ea typeface="Helvetica Neue"/>
                <a:cs typeface="Helvetica Neue"/>
                <a:sym typeface="Helvetica Neue"/>
              </a:rPr>
              <a:t>Updated Reasoning Trajectory</a:t>
            </a:r>
            <a:endParaRPr b="1" i="1" sz="1300">
              <a:solidFill>
                <a:srgbClr val="000000"/>
              </a:solidFill>
              <a:latin typeface="Times"/>
              <a:ea typeface="Times"/>
              <a:cs typeface="Times"/>
              <a:sym typeface="Times"/>
            </a:endParaRPr>
          </a:p>
        </p:txBody>
      </p:sp>
      <p:sp>
        <p:nvSpPr>
          <p:cNvPr id="254" name="Google Shape;254;p31"/>
          <p:cNvSpPr/>
          <p:nvPr/>
        </p:nvSpPr>
        <p:spPr>
          <a:xfrm>
            <a:off x="6075900" y="3645800"/>
            <a:ext cx="1687200" cy="631500"/>
          </a:xfrm>
          <a:prstGeom prst="wedgeRoundRectCallout">
            <a:avLst>
              <a:gd fmla="val -23118" name="adj1"/>
              <a:gd fmla="val 49729" name="adj2"/>
              <a:gd fmla="val 0" name="adj3"/>
            </a:avLst>
          </a:prstGeom>
          <a:solidFill>
            <a:srgbClr val="FCE5CD"/>
          </a:solidFill>
          <a:ln cap="flat" cmpd="sng" w="19050">
            <a:solidFill>
              <a:srgbClr val="F6B26B"/>
            </a:solidFill>
            <a:prstDash val="solid"/>
            <a:round/>
            <a:headEnd len="sm" w="sm" type="none"/>
            <a:tailEnd len="sm" w="sm" type="none"/>
          </a:ln>
        </p:spPr>
        <p:txBody>
          <a:bodyPr anchorCtr="0" anchor="ctr" bIns="9125" lIns="9125" spcFirstLastPara="1" rIns="9125" wrap="square" tIns="9125">
            <a:noAutofit/>
          </a:bodyPr>
          <a:lstStyle/>
          <a:p>
            <a:pPr indent="0" lvl="0" marL="0" rtl="0" algn="ctr">
              <a:lnSpc>
                <a:spcPct val="115000"/>
              </a:lnSpc>
              <a:spcBef>
                <a:spcPts val="0"/>
              </a:spcBef>
              <a:spcAft>
                <a:spcPts val="0"/>
              </a:spcAft>
              <a:buNone/>
            </a:pPr>
            <a:r>
              <a:rPr i="1" lang="en" sz="1100">
                <a:solidFill>
                  <a:srgbClr val="000000"/>
                </a:solidFill>
                <a:latin typeface="Times"/>
                <a:ea typeface="Times"/>
                <a:cs typeface="Times"/>
                <a:sym typeface="Times"/>
              </a:rPr>
              <a:t>After losing 2 more on Wednesday, he had</a:t>
            </a:r>
            <a:r>
              <a:rPr b="1" i="1" lang="en" sz="1100">
                <a:solidFill>
                  <a:srgbClr val="000000"/>
                </a:solidFill>
                <a:latin typeface="Times"/>
                <a:ea typeface="Times"/>
                <a:cs typeface="Times"/>
                <a:sym typeface="Times"/>
              </a:rPr>
              <a:t> 58 - 2 = 56</a:t>
            </a:r>
            <a:r>
              <a:rPr i="1" lang="en" sz="1100">
                <a:solidFill>
                  <a:srgbClr val="000000"/>
                </a:solidFill>
                <a:latin typeface="Times"/>
                <a:ea typeface="Times"/>
                <a:cs typeface="Times"/>
                <a:sym typeface="Times"/>
              </a:rPr>
              <a:t> golf balls.</a:t>
            </a:r>
            <a:endParaRPr i="1" sz="1100">
              <a:solidFill>
                <a:srgbClr val="000000"/>
              </a:solidFill>
              <a:latin typeface="Times"/>
              <a:ea typeface="Times"/>
              <a:cs typeface="Times"/>
              <a:sym typeface="Times"/>
            </a:endParaRPr>
          </a:p>
        </p:txBody>
      </p:sp>
      <p:sp>
        <p:nvSpPr>
          <p:cNvPr id="256" name="Google Shape;256;p31"/>
          <p:cNvSpPr/>
          <p:nvPr/>
        </p:nvSpPr>
        <p:spPr>
          <a:xfrm>
            <a:off x="6054600" y="4515575"/>
            <a:ext cx="1729800" cy="631500"/>
          </a:xfrm>
          <a:prstGeom prst="wedgeRoundRectCallout">
            <a:avLst>
              <a:gd fmla="val -19358" name="adj1"/>
              <a:gd fmla="val 50333" name="adj2"/>
              <a:gd fmla="val 0" name="adj3"/>
            </a:avLst>
          </a:prstGeom>
          <a:solidFill>
            <a:srgbClr val="F4CCCC"/>
          </a:solidFill>
          <a:ln cap="flat" cmpd="sng" w="28575">
            <a:solidFill>
              <a:srgbClr val="EA9999"/>
            </a:solidFill>
            <a:prstDash val="solid"/>
            <a:round/>
            <a:headEnd len="sm" w="sm" type="none"/>
            <a:tailEnd len="sm" w="sm" type="none"/>
          </a:ln>
        </p:spPr>
        <p:txBody>
          <a:bodyPr anchorCtr="0" anchor="ctr" bIns="9125" lIns="9125" spcFirstLastPara="1" rIns="9125" wrap="square" tIns="9125">
            <a:noAutofit/>
          </a:bodyPr>
          <a:lstStyle/>
          <a:p>
            <a:pPr indent="0" lvl="0" marL="0" rtl="0" algn="ctr">
              <a:lnSpc>
                <a:spcPct val="115000"/>
              </a:lnSpc>
              <a:spcBef>
                <a:spcPts val="0"/>
              </a:spcBef>
              <a:spcAft>
                <a:spcPts val="0"/>
              </a:spcAft>
              <a:buClr>
                <a:srgbClr val="000000"/>
              </a:buClr>
              <a:buSzPts val="1100"/>
              <a:buFont typeface="Arial"/>
              <a:buNone/>
            </a:pPr>
            <a:r>
              <a:rPr i="1" lang="en" sz="1100">
                <a:solidFill>
                  <a:srgbClr val="000000"/>
                </a:solidFill>
                <a:latin typeface="Times"/>
                <a:ea typeface="Times"/>
                <a:cs typeface="Times"/>
                <a:sym typeface="Times"/>
              </a:rPr>
              <a:t>After losing 2 more on Wednesday, he had </a:t>
            </a:r>
            <a:r>
              <a:rPr b="1" i="1" lang="en" sz="1100">
                <a:solidFill>
                  <a:srgbClr val="000000"/>
                </a:solidFill>
                <a:latin typeface="Times"/>
                <a:ea typeface="Times"/>
                <a:cs typeface="Times"/>
                <a:sym typeface="Times"/>
              </a:rPr>
              <a:t>35 - 2 = 33</a:t>
            </a:r>
            <a:r>
              <a:rPr i="1" lang="en" sz="1100">
                <a:solidFill>
                  <a:srgbClr val="000000"/>
                </a:solidFill>
                <a:latin typeface="Times"/>
                <a:ea typeface="Times"/>
                <a:cs typeface="Times"/>
                <a:sym typeface="Times"/>
              </a:rPr>
              <a:t> golf balls.</a:t>
            </a:r>
            <a:endParaRPr sz="1100">
              <a:solidFill>
                <a:srgbClr val="000000"/>
              </a:solidFill>
              <a:latin typeface="Roboto Mono"/>
              <a:ea typeface="Roboto Mono"/>
              <a:cs typeface="Roboto Mono"/>
              <a:sym typeface="Roboto Mono"/>
            </a:endParaRPr>
          </a:p>
        </p:txBody>
      </p:sp>
      <p:cxnSp>
        <p:nvCxnSpPr>
          <p:cNvPr id="265" name="Google Shape;265;p31"/>
          <p:cNvCxnSpPr>
            <a:stCxn id="254" idx="3"/>
            <a:endCxn id="266" idx="1"/>
          </p:cNvCxnSpPr>
          <p:nvPr/>
        </p:nvCxnSpPr>
        <p:spPr>
          <a:xfrm>
            <a:off x="7763100" y="3961550"/>
            <a:ext cx="212400" cy="0"/>
          </a:xfrm>
          <a:prstGeom prst="straightConnector1">
            <a:avLst/>
          </a:prstGeom>
          <a:noFill/>
          <a:ln cap="flat" cmpd="sng" w="19050">
            <a:solidFill>
              <a:srgbClr val="666666"/>
            </a:solidFill>
            <a:prstDash val="solid"/>
            <a:round/>
            <a:headEnd len="med" w="med" type="none"/>
            <a:tailEnd len="med" w="med" type="stealth"/>
          </a:ln>
        </p:spPr>
      </p:cxnSp>
      <p:cxnSp>
        <p:nvCxnSpPr>
          <p:cNvPr id="267" name="Google Shape;267;p31"/>
          <p:cNvCxnSpPr>
            <a:stCxn id="256" idx="3"/>
            <a:endCxn id="268" idx="1"/>
          </p:cNvCxnSpPr>
          <p:nvPr/>
        </p:nvCxnSpPr>
        <p:spPr>
          <a:xfrm flipH="1" rot="10800000">
            <a:off x="7784400" y="4828625"/>
            <a:ext cx="207000" cy="2700"/>
          </a:xfrm>
          <a:prstGeom prst="straightConnector1">
            <a:avLst/>
          </a:prstGeom>
          <a:noFill/>
          <a:ln cap="flat" cmpd="sng" w="19050">
            <a:solidFill>
              <a:srgbClr val="666666"/>
            </a:solidFill>
            <a:prstDash val="solid"/>
            <a:round/>
            <a:headEnd len="med" w="med" type="none"/>
            <a:tailEnd len="med" w="med" type="stealth"/>
          </a:ln>
        </p:spPr>
      </p:cxnSp>
      <p:cxnSp>
        <p:nvCxnSpPr>
          <p:cNvPr id="269" name="Google Shape;269;p31"/>
          <p:cNvCxnSpPr>
            <a:stCxn id="248" idx="3"/>
            <a:endCxn id="270" idx="1"/>
          </p:cNvCxnSpPr>
          <p:nvPr/>
        </p:nvCxnSpPr>
        <p:spPr>
          <a:xfrm flipH="1" rot="10800000">
            <a:off x="4197875" y="1672750"/>
            <a:ext cx="861600" cy="2316600"/>
          </a:xfrm>
          <a:prstGeom prst="curvedConnector3">
            <a:avLst>
              <a:gd fmla="val 50006" name="adj1"/>
            </a:avLst>
          </a:prstGeom>
          <a:noFill/>
          <a:ln cap="flat" cmpd="sng" w="19050">
            <a:solidFill>
              <a:srgbClr val="595959"/>
            </a:solidFill>
            <a:prstDash val="solid"/>
            <a:round/>
            <a:headEnd len="med" w="med" type="none"/>
            <a:tailEnd len="med" w="med" type="triangle"/>
          </a:ln>
        </p:spPr>
      </p:cxnSp>
      <p:cxnSp>
        <p:nvCxnSpPr>
          <p:cNvPr id="271" name="Google Shape;271;p31"/>
          <p:cNvCxnSpPr/>
          <p:nvPr/>
        </p:nvCxnSpPr>
        <p:spPr>
          <a:xfrm>
            <a:off x="941967" y="2992063"/>
            <a:ext cx="338400" cy="2100"/>
          </a:xfrm>
          <a:prstGeom prst="curvedConnector3">
            <a:avLst>
              <a:gd fmla="val 49988" name="adj1"/>
            </a:avLst>
          </a:prstGeom>
          <a:noFill/>
          <a:ln cap="flat" cmpd="sng" w="19050">
            <a:solidFill>
              <a:srgbClr val="595959"/>
            </a:solidFill>
            <a:prstDash val="solid"/>
            <a:round/>
            <a:headEnd len="med" w="med" type="none"/>
            <a:tailEnd len="med" w="med" type="triangle"/>
          </a:ln>
        </p:spPr>
      </p:cxnSp>
      <p:grpSp>
        <p:nvGrpSpPr>
          <p:cNvPr id="272" name="Google Shape;272;p31"/>
          <p:cNvGrpSpPr/>
          <p:nvPr/>
        </p:nvGrpSpPr>
        <p:grpSpPr>
          <a:xfrm>
            <a:off x="-13978" y="2563928"/>
            <a:ext cx="1444473" cy="709501"/>
            <a:chOff x="364708" y="3175783"/>
            <a:chExt cx="3387600" cy="1509256"/>
          </a:xfrm>
        </p:grpSpPr>
        <p:grpSp>
          <p:nvGrpSpPr>
            <p:cNvPr id="273" name="Google Shape;273;p31"/>
            <p:cNvGrpSpPr/>
            <p:nvPr/>
          </p:nvGrpSpPr>
          <p:grpSpPr>
            <a:xfrm>
              <a:off x="1373933" y="3623769"/>
              <a:ext cx="1172433" cy="1061271"/>
              <a:chOff x="8350250" y="6440553"/>
              <a:chExt cx="950956" cy="920922"/>
            </a:xfrm>
          </p:grpSpPr>
          <p:pic>
            <p:nvPicPr>
              <p:cNvPr id="274" name="Google Shape;274;p31"/>
              <p:cNvPicPr preferRelativeResize="0"/>
              <p:nvPr/>
            </p:nvPicPr>
            <p:blipFill rotWithShape="1">
              <a:blip r:embed="rId4">
                <a:alphaModFix/>
              </a:blip>
              <a:srcRect b="-15127" l="0" r="0" t="0"/>
              <a:stretch/>
            </p:blipFill>
            <p:spPr>
              <a:xfrm>
                <a:off x="8521413" y="6440553"/>
                <a:ext cx="672225" cy="800400"/>
              </a:xfrm>
              <a:prstGeom prst="rect">
                <a:avLst/>
              </a:prstGeom>
              <a:noFill/>
              <a:ln>
                <a:noFill/>
              </a:ln>
            </p:spPr>
          </p:pic>
          <p:pic>
            <p:nvPicPr>
              <p:cNvPr id="275" name="Google Shape;275;p31"/>
              <p:cNvPicPr preferRelativeResize="0"/>
              <p:nvPr/>
            </p:nvPicPr>
            <p:blipFill>
              <a:blip r:embed="rId5">
                <a:alphaModFix/>
              </a:blip>
              <a:stretch>
                <a:fillRect/>
              </a:stretch>
            </p:blipFill>
            <p:spPr>
              <a:xfrm>
                <a:off x="8350250" y="6642975"/>
                <a:ext cx="950956" cy="718500"/>
              </a:xfrm>
              <a:prstGeom prst="rect">
                <a:avLst/>
              </a:prstGeom>
              <a:noFill/>
              <a:ln>
                <a:noFill/>
              </a:ln>
              <a:effectLst>
                <a:outerShdw blurRad="142875" rotWithShape="0" algn="bl">
                  <a:srgbClr val="000000"/>
                </a:outerShdw>
              </a:effectLst>
            </p:spPr>
          </p:pic>
        </p:grpSp>
        <p:sp>
          <p:nvSpPr>
            <p:cNvPr id="276" name="Google Shape;276;p31"/>
            <p:cNvSpPr/>
            <p:nvPr/>
          </p:nvSpPr>
          <p:spPr>
            <a:xfrm>
              <a:off x="364708" y="3175783"/>
              <a:ext cx="3387600" cy="491700"/>
            </a:xfrm>
            <a:prstGeom prst="wedgeRoundRectCallout">
              <a:avLst>
                <a:gd fmla="val -23118" name="adj1"/>
                <a:gd fmla="val 49729" name="adj2"/>
                <a:gd fmla="val 0" name="adj3"/>
              </a:avLst>
            </a:prstGeom>
            <a:noFill/>
            <a:ln>
              <a:noFill/>
            </a:ln>
          </p:spPr>
          <p:txBody>
            <a:bodyPr anchorCtr="0" anchor="ctr" bIns="20650" lIns="20650" spcFirstLastPara="1" rIns="20650" wrap="square" tIns="20650">
              <a:noAutofit/>
            </a:bodyPr>
            <a:lstStyle/>
            <a:p>
              <a:pPr indent="0" lvl="0" marL="0" rtl="0" algn="ctr">
                <a:lnSpc>
                  <a:spcPct val="115000"/>
                </a:lnSpc>
                <a:spcBef>
                  <a:spcPts val="0"/>
                </a:spcBef>
                <a:spcAft>
                  <a:spcPts val="0"/>
                </a:spcAft>
                <a:buNone/>
              </a:pPr>
              <a:r>
                <a:rPr lang="en" sz="1000">
                  <a:solidFill>
                    <a:srgbClr val="000000"/>
                  </a:solidFill>
                  <a:latin typeface="Times"/>
                  <a:ea typeface="Times"/>
                  <a:cs typeface="Times"/>
                  <a:sym typeface="Times"/>
                </a:rPr>
                <a:t>RATIONALYST</a:t>
              </a:r>
              <a:r>
                <a:rPr lang="en" sz="1800">
                  <a:solidFill>
                    <a:srgbClr val="000000"/>
                  </a:solidFill>
                  <a:latin typeface="Times"/>
                  <a:ea typeface="Times"/>
                  <a:cs typeface="Times"/>
                  <a:sym typeface="Times"/>
                </a:rPr>
                <a:t> </a:t>
              </a:r>
              <a:endParaRPr sz="1800">
                <a:solidFill>
                  <a:srgbClr val="000000"/>
                </a:solidFill>
                <a:latin typeface="Roboto Mono"/>
                <a:ea typeface="Roboto Mono"/>
                <a:cs typeface="Roboto Mono"/>
                <a:sym typeface="Roboto Mono"/>
              </a:endParaRPr>
            </a:p>
          </p:txBody>
        </p:sp>
      </p:grpSp>
      <p:sp>
        <p:nvSpPr>
          <p:cNvPr id="277" name="Google Shape;277;p31"/>
          <p:cNvSpPr txBox="1"/>
          <p:nvPr/>
        </p:nvSpPr>
        <p:spPr>
          <a:xfrm>
            <a:off x="3372406" y="4169971"/>
            <a:ext cx="651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➌</a:t>
            </a:r>
            <a:endParaRPr sz="2000">
              <a:latin typeface="Times New Roman"/>
              <a:ea typeface="Times New Roman"/>
              <a:cs typeface="Times New Roman"/>
              <a:sym typeface="Times New Roman"/>
            </a:endParaRPr>
          </a:p>
        </p:txBody>
      </p:sp>
      <p:cxnSp>
        <p:nvCxnSpPr>
          <p:cNvPr id="278" name="Google Shape;278;p31"/>
          <p:cNvCxnSpPr>
            <a:stCxn id="279" idx="3"/>
            <a:endCxn id="270" idx="1"/>
          </p:cNvCxnSpPr>
          <p:nvPr/>
        </p:nvCxnSpPr>
        <p:spPr>
          <a:xfrm flipH="1" rot="10800000">
            <a:off x="3893125" y="1673001"/>
            <a:ext cx="1166400" cy="13200"/>
          </a:xfrm>
          <a:prstGeom prst="curvedConnector3">
            <a:avLst>
              <a:gd fmla="val 50002" name="adj1"/>
            </a:avLst>
          </a:prstGeom>
          <a:noFill/>
          <a:ln cap="flat" cmpd="sng" w="19050">
            <a:solidFill>
              <a:srgbClr val="595959"/>
            </a:solidFill>
            <a:prstDash val="solid"/>
            <a:round/>
            <a:headEnd len="med" w="med" type="none"/>
            <a:tailEnd len="med" w="med" type="triangle"/>
          </a:ln>
        </p:spPr>
      </p:cxnSp>
      <p:sp>
        <p:nvSpPr>
          <p:cNvPr id="279" name="Google Shape;279;p31"/>
          <p:cNvSpPr/>
          <p:nvPr/>
        </p:nvSpPr>
        <p:spPr>
          <a:xfrm>
            <a:off x="102025" y="1019601"/>
            <a:ext cx="3791100" cy="1333200"/>
          </a:xfrm>
          <a:prstGeom prst="roundRect">
            <a:avLst>
              <a:gd fmla="val 10614" name="adj"/>
            </a:avLst>
          </a:prstGeom>
          <a:solidFill>
            <a:srgbClr val="F3F3F3"/>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i="1" lang="en" sz="1200">
                <a:solidFill>
                  <a:srgbClr val="000000"/>
                </a:solidFill>
                <a:latin typeface="Times"/>
                <a:ea typeface="Times"/>
                <a:cs typeface="Times"/>
                <a:sym typeface="Times"/>
              </a:rPr>
              <a:t>Question:</a:t>
            </a:r>
            <a:r>
              <a:rPr i="1" lang="en" sz="1200">
                <a:solidFill>
                  <a:srgbClr val="000000"/>
                </a:solidFill>
                <a:latin typeface="Times"/>
                <a:ea typeface="Times"/>
                <a:cs typeface="Times"/>
                <a:sym typeface="Times"/>
              </a:rPr>
              <a:t> Michael had 58 golf balls. On Tuesday, he lost 23 golf balls. On Wednesday, he lost 2 more. How many golf balls did he have at the end of Wednesday? </a:t>
            </a:r>
            <a:endParaRPr i="1" sz="1200">
              <a:solidFill>
                <a:srgbClr val="000000"/>
              </a:solidFill>
              <a:latin typeface="Times"/>
              <a:ea typeface="Times"/>
              <a:cs typeface="Times"/>
              <a:sym typeface="Times"/>
            </a:endParaRPr>
          </a:p>
          <a:p>
            <a:pPr indent="0" lvl="0" marL="0" rtl="0" algn="l">
              <a:lnSpc>
                <a:spcPct val="115000"/>
              </a:lnSpc>
              <a:spcBef>
                <a:spcPts val="0"/>
              </a:spcBef>
              <a:spcAft>
                <a:spcPts val="0"/>
              </a:spcAft>
              <a:buClr>
                <a:srgbClr val="000000"/>
              </a:buClr>
              <a:buSzPts val="1100"/>
              <a:buFont typeface="Arial"/>
              <a:buNone/>
            </a:pPr>
            <a:r>
              <a:rPr b="1" i="1" lang="en" sz="1200">
                <a:solidFill>
                  <a:srgbClr val="000000"/>
                </a:solidFill>
                <a:latin typeface="Times"/>
                <a:ea typeface="Times"/>
                <a:cs typeface="Times"/>
                <a:sym typeface="Times"/>
              </a:rPr>
              <a:t>Answer:</a:t>
            </a:r>
            <a:r>
              <a:rPr i="1" lang="en" sz="1200">
                <a:solidFill>
                  <a:srgbClr val="000000"/>
                </a:solidFill>
                <a:latin typeface="Times"/>
                <a:ea typeface="Times"/>
                <a:cs typeface="Times"/>
                <a:sym typeface="Times"/>
              </a:rPr>
              <a:t> </a:t>
            </a:r>
            <a:endParaRPr i="1" sz="1200">
              <a:solidFill>
                <a:srgbClr val="000000"/>
              </a:solidFill>
              <a:latin typeface="Times"/>
              <a:ea typeface="Times"/>
              <a:cs typeface="Times"/>
              <a:sym typeface="Times"/>
            </a:endParaRPr>
          </a:p>
          <a:p>
            <a:pPr indent="0" lvl="0" marL="0" rtl="0" algn="l">
              <a:lnSpc>
                <a:spcPct val="115000"/>
              </a:lnSpc>
              <a:spcBef>
                <a:spcPts val="0"/>
              </a:spcBef>
              <a:spcAft>
                <a:spcPts val="0"/>
              </a:spcAft>
              <a:buNone/>
            </a:pPr>
            <a:r>
              <a:rPr i="1" lang="en" sz="1200">
                <a:solidFill>
                  <a:srgbClr val="000000"/>
                </a:solidFill>
                <a:latin typeface="Times"/>
                <a:ea typeface="Times"/>
                <a:cs typeface="Times"/>
                <a:sym typeface="Times"/>
              </a:rPr>
              <a:t>Michael started with 58 golf balls. </a:t>
            </a:r>
            <a:endParaRPr sz="1200"/>
          </a:p>
        </p:txBody>
      </p:sp>
      <p:sp>
        <p:nvSpPr>
          <p:cNvPr id="270" name="Google Shape;270;p31"/>
          <p:cNvSpPr/>
          <p:nvPr/>
        </p:nvSpPr>
        <p:spPr>
          <a:xfrm>
            <a:off x="5059575" y="965175"/>
            <a:ext cx="4014300" cy="1415400"/>
          </a:xfrm>
          <a:prstGeom prst="roundRect">
            <a:avLst>
              <a:gd fmla="val 10614" name="adj"/>
            </a:avLst>
          </a:prstGeom>
          <a:solidFill>
            <a:srgbClr val="F3F3F3"/>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i="1" lang="en" sz="1200">
                <a:solidFill>
                  <a:srgbClr val="000000"/>
                </a:solidFill>
                <a:latin typeface="Times"/>
                <a:ea typeface="Times"/>
                <a:cs typeface="Times"/>
                <a:sym typeface="Times"/>
              </a:rPr>
              <a:t>Question:</a:t>
            </a:r>
            <a:r>
              <a:rPr i="1" lang="en" sz="1200">
                <a:solidFill>
                  <a:srgbClr val="000000"/>
                </a:solidFill>
                <a:latin typeface="Times"/>
                <a:ea typeface="Times"/>
                <a:cs typeface="Times"/>
                <a:sym typeface="Times"/>
              </a:rPr>
              <a:t> Michael had 58 golf balls. On Tuesday, he lost 23 golf balls. On Wednesday, he lost 2 more. How many golf balls did he have at the end of Wednesday? </a:t>
            </a:r>
            <a:endParaRPr i="1" sz="1200">
              <a:solidFill>
                <a:srgbClr val="000000"/>
              </a:solidFill>
              <a:latin typeface="Times"/>
              <a:ea typeface="Times"/>
              <a:cs typeface="Times"/>
              <a:sym typeface="Times"/>
            </a:endParaRPr>
          </a:p>
          <a:p>
            <a:pPr indent="0" lvl="0" marL="0" rtl="0" algn="l">
              <a:lnSpc>
                <a:spcPct val="115000"/>
              </a:lnSpc>
              <a:spcBef>
                <a:spcPts val="0"/>
              </a:spcBef>
              <a:spcAft>
                <a:spcPts val="0"/>
              </a:spcAft>
              <a:buClr>
                <a:srgbClr val="000000"/>
              </a:buClr>
              <a:buSzPts val="1100"/>
              <a:buFont typeface="Arial"/>
              <a:buNone/>
            </a:pPr>
            <a:r>
              <a:rPr b="1" i="1" lang="en" sz="1200">
                <a:solidFill>
                  <a:srgbClr val="000000"/>
                </a:solidFill>
                <a:latin typeface="Times"/>
                <a:ea typeface="Times"/>
                <a:cs typeface="Times"/>
                <a:sym typeface="Times"/>
              </a:rPr>
              <a:t>Answer:</a:t>
            </a:r>
            <a:r>
              <a:rPr i="1" lang="en" sz="1200">
                <a:solidFill>
                  <a:srgbClr val="000000"/>
                </a:solidFill>
                <a:latin typeface="Times"/>
                <a:ea typeface="Times"/>
                <a:cs typeface="Times"/>
                <a:sym typeface="Times"/>
              </a:rPr>
              <a:t> </a:t>
            </a:r>
            <a:endParaRPr i="1" sz="1200">
              <a:solidFill>
                <a:srgbClr val="000000"/>
              </a:solidFill>
              <a:latin typeface="Times"/>
              <a:ea typeface="Times"/>
              <a:cs typeface="Times"/>
              <a:sym typeface="Times"/>
            </a:endParaRPr>
          </a:p>
          <a:p>
            <a:pPr indent="0" lvl="0" marL="0" rtl="0" algn="l">
              <a:lnSpc>
                <a:spcPct val="115000"/>
              </a:lnSpc>
              <a:spcBef>
                <a:spcPts val="0"/>
              </a:spcBef>
              <a:spcAft>
                <a:spcPts val="0"/>
              </a:spcAft>
              <a:buNone/>
            </a:pPr>
            <a:r>
              <a:rPr i="1" lang="en" sz="1200">
                <a:solidFill>
                  <a:srgbClr val="000000"/>
                </a:solidFill>
                <a:latin typeface="Times"/>
                <a:ea typeface="Times"/>
                <a:cs typeface="Times"/>
                <a:sym typeface="Times"/>
              </a:rPr>
              <a:t>Michael started with 58 golf balls. </a:t>
            </a:r>
            <a:r>
              <a:rPr i="1" lang="en" sz="1200">
                <a:solidFill>
                  <a:srgbClr val="000000"/>
                </a:solidFill>
                <a:highlight>
                  <a:srgbClr val="FCE5CD"/>
                </a:highlight>
                <a:latin typeface="Times"/>
                <a:ea typeface="Times"/>
                <a:cs typeface="Times"/>
                <a:sym typeface="Times"/>
              </a:rPr>
              <a:t>After losing 23 </a:t>
            </a:r>
            <a:r>
              <a:rPr b="1" i="1" lang="en" sz="1200">
                <a:solidFill>
                  <a:srgbClr val="000000"/>
                </a:solidFill>
                <a:highlight>
                  <a:srgbClr val="FCE5CD"/>
                </a:highlight>
                <a:latin typeface="Times"/>
                <a:ea typeface="Times"/>
                <a:cs typeface="Times"/>
                <a:sym typeface="Times"/>
              </a:rPr>
              <a:t>on Tuesday</a:t>
            </a:r>
            <a:r>
              <a:rPr i="1" lang="en" sz="1200">
                <a:solidFill>
                  <a:srgbClr val="000000"/>
                </a:solidFill>
                <a:highlight>
                  <a:srgbClr val="FCE5CD"/>
                </a:highlight>
                <a:latin typeface="Times"/>
                <a:ea typeface="Times"/>
                <a:cs typeface="Times"/>
                <a:sym typeface="Times"/>
              </a:rPr>
              <a:t>, he had </a:t>
            </a:r>
            <a:r>
              <a:rPr b="1" i="1" lang="en" sz="1200">
                <a:solidFill>
                  <a:srgbClr val="000000"/>
                </a:solidFill>
                <a:highlight>
                  <a:srgbClr val="FCE5CD"/>
                </a:highlight>
                <a:latin typeface="Times"/>
                <a:ea typeface="Times"/>
                <a:cs typeface="Times"/>
                <a:sym typeface="Times"/>
              </a:rPr>
              <a:t>58 - 23 = 35</a:t>
            </a:r>
            <a:r>
              <a:rPr i="1" lang="en" sz="1200">
                <a:solidFill>
                  <a:srgbClr val="000000"/>
                </a:solidFill>
                <a:highlight>
                  <a:srgbClr val="FCE5CD"/>
                </a:highlight>
                <a:latin typeface="Times"/>
                <a:ea typeface="Times"/>
                <a:cs typeface="Times"/>
                <a:sym typeface="Times"/>
              </a:rPr>
              <a:t> golf balls.</a:t>
            </a:r>
            <a:endParaRPr b="1" i="1" sz="1200">
              <a:solidFill>
                <a:srgbClr val="000000"/>
              </a:solidFill>
              <a:latin typeface="Times"/>
              <a:ea typeface="Times"/>
              <a:cs typeface="Times"/>
              <a:sym typeface="Times"/>
            </a:endParaRPr>
          </a:p>
        </p:txBody>
      </p:sp>
      <p:sp>
        <p:nvSpPr>
          <p:cNvPr id="280" name="Google Shape;280;p31"/>
          <p:cNvSpPr/>
          <p:nvPr/>
        </p:nvSpPr>
        <p:spPr>
          <a:xfrm>
            <a:off x="1352525" y="2622900"/>
            <a:ext cx="2845500" cy="834300"/>
          </a:xfrm>
          <a:prstGeom prst="roundRect">
            <a:avLst>
              <a:gd fmla="val 16667" name="adj"/>
            </a:avLst>
          </a:prstGeom>
          <a:solidFill>
            <a:srgbClr val="F3F3F3"/>
          </a:solidFill>
          <a:ln cap="flat" cmpd="sng" w="19050">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i="1" lang="en" sz="1300">
                <a:solidFill>
                  <a:srgbClr val="000000"/>
                </a:solidFill>
                <a:latin typeface="Times"/>
                <a:ea typeface="Times"/>
                <a:cs typeface="Times"/>
                <a:sym typeface="Times"/>
              </a:rPr>
              <a:t>&lt;BOT&gt; There are two steps in solving the problem. First calculate the golf balls he lost after Tuesday &lt;EOT&gt;</a:t>
            </a:r>
            <a:endParaRPr sz="1300"/>
          </a:p>
        </p:txBody>
      </p:sp>
      <p:sp>
        <p:nvSpPr>
          <p:cNvPr id="281" name="Google Shape;281;p31"/>
          <p:cNvSpPr/>
          <p:nvPr/>
        </p:nvSpPr>
        <p:spPr>
          <a:xfrm>
            <a:off x="6073725" y="2615150"/>
            <a:ext cx="3000000" cy="834300"/>
          </a:xfrm>
          <a:prstGeom prst="roundRect">
            <a:avLst>
              <a:gd fmla="val 16667" name="adj"/>
            </a:avLst>
          </a:prstGeom>
          <a:solidFill>
            <a:srgbClr val="F3F3F3"/>
          </a:solidFill>
          <a:ln cap="flat" cmpd="sng" w="19050">
            <a:solidFill>
              <a:srgbClr val="B7B7B7"/>
            </a:solidFill>
            <a:prstDash val="solid"/>
            <a:round/>
            <a:headEnd len="sm" w="sm" type="none"/>
            <a:tailEnd len="sm" w="sm" type="none"/>
          </a:ln>
        </p:spPr>
        <p:txBody>
          <a:bodyPr anchorCtr="0" anchor="ctr" bIns="91425" lIns="0" spcFirstLastPara="1" rIns="0" wrap="square" tIns="91425">
            <a:noAutofit/>
          </a:bodyPr>
          <a:lstStyle/>
          <a:p>
            <a:pPr indent="0" lvl="0" marL="0" rtl="0" algn="l">
              <a:lnSpc>
                <a:spcPct val="115000"/>
              </a:lnSpc>
              <a:spcBef>
                <a:spcPts val="0"/>
              </a:spcBef>
              <a:spcAft>
                <a:spcPts val="0"/>
              </a:spcAft>
              <a:buNone/>
            </a:pPr>
            <a:r>
              <a:rPr i="1" lang="en" sz="1300">
                <a:solidFill>
                  <a:srgbClr val="000000"/>
                </a:solidFill>
                <a:latin typeface="Times"/>
                <a:ea typeface="Times"/>
                <a:cs typeface="Times"/>
                <a:sym typeface="Times"/>
              </a:rPr>
              <a:t>&lt;BOT&gt; Since Michael only has 35 balls, the next calculation should start from 35, not 58.&lt;EOT&gt;</a:t>
            </a:r>
            <a:endParaRPr i="1" sz="1300">
              <a:solidFill>
                <a:srgbClr val="000000"/>
              </a:solidFill>
              <a:latin typeface="Times"/>
              <a:ea typeface="Times"/>
              <a:cs typeface="Times"/>
              <a:sym typeface="Times"/>
            </a:endParaRPr>
          </a:p>
        </p:txBody>
      </p:sp>
      <p:sp>
        <p:nvSpPr>
          <p:cNvPr id="282" name="Google Shape;282;p31"/>
          <p:cNvSpPr/>
          <p:nvPr/>
        </p:nvSpPr>
        <p:spPr>
          <a:xfrm>
            <a:off x="5936220" y="2810826"/>
            <a:ext cx="81600" cy="86700"/>
          </a:xfrm>
          <a:prstGeom prst="ellipse">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283" name="Google Shape;283;p31"/>
          <p:cNvSpPr/>
          <p:nvPr/>
        </p:nvSpPr>
        <p:spPr>
          <a:xfrm>
            <a:off x="1239975" y="3073792"/>
            <a:ext cx="190500" cy="1731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284" name="Google Shape;284;p31"/>
          <p:cNvSpPr/>
          <p:nvPr/>
        </p:nvSpPr>
        <p:spPr>
          <a:xfrm>
            <a:off x="5600905" y="2783613"/>
            <a:ext cx="81600" cy="86700"/>
          </a:xfrm>
          <a:prstGeom prst="ellipse">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FFFF"/>
              </a:solidFill>
            </a:endParaRPr>
          </a:p>
        </p:txBody>
      </p:sp>
      <p:sp>
        <p:nvSpPr>
          <p:cNvPr id="266" name="Google Shape;266;p31"/>
          <p:cNvSpPr/>
          <p:nvPr/>
        </p:nvSpPr>
        <p:spPr>
          <a:xfrm>
            <a:off x="7975400" y="3797600"/>
            <a:ext cx="1098300" cy="327900"/>
          </a:xfrm>
          <a:prstGeom prst="wedgeRoundRectCallout">
            <a:avLst>
              <a:gd fmla="val -24224" name="adj1"/>
              <a:gd fmla="val 50485" name="adj2"/>
              <a:gd fmla="val 0" name="adj3"/>
            </a:avLst>
          </a:prstGeom>
          <a:solidFill>
            <a:srgbClr val="FCE5CD"/>
          </a:solidFill>
          <a:ln cap="flat" cmpd="sng" w="19050">
            <a:solidFill>
              <a:srgbClr val="F6B26B"/>
            </a:solidFill>
            <a:prstDash val="solid"/>
            <a:round/>
            <a:headEnd len="sm" w="sm" type="none"/>
            <a:tailEnd len="sm" w="sm" type="none"/>
          </a:ln>
        </p:spPr>
        <p:txBody>
          <a:bodyPr anchorCtr="0" anchor="ctr" bIns="20650" lIns="20650" spcFirstLastPara="1" rIns="20650" wrap="square" tIns="20650">
            <a:noAutofit/>
          </a:bodyPr>
          <a:lstStyle/>
          <a:p>
            <a:pPr indent="0" lvl="0" marL="0" rtl="0" algn="l">
              <a:lnSpc>
                <a:spcPct val="115000"/>
              </a:lnSpc>
              <a:spcBef>
                <a:spcPts val="0"/>
              </a:spcBef>
              <a:spcAft>
                <a:spcPts val="0"/>
              </a:spcAft>
              <a:buClr>
                <a:srgbClr val="000000"/>
              </a:buClr>
              <a:buSzPts val="1200"/>
              <a:buFont typeface="Arial"/>
              <a:buNone/>
            </a:pPr>
            <a:r>
              <a:rPr b="1" i="1" lang="en" sz="1000">
                <a:latin typeface="Times"/>
                <a:ea typeface="Times"/>
                <a:cs typeface="Times"/>
                <a:sym typeface="Times"/>
              </a:rPr>
              <a:t> </a:t>
            </a:r>
            <a:r>
              <a:rPr b="1" i="1" lang="en" sz="1000">
                <a:solidFill>
                  <a:srgbClr val="000000"/>
                </a:solidFill>
                <a:latin typeface="Times"/>
                <a:ea typeface="Times"/>
                <a:cs typeface="Times"/>
                <a:sym typeface="Times"/>
              </a:rPr>
              <a:t>P </a:t>
            </a:r>
            <a:r>
              <a:rPr i="1" lang="en" sz="1000">
                <a:solidFill>
                  <a:srgbClr val="000000"/>
                </a:solidFill>
                <a:latin typeface="Times"/>
                <a:ea typeface="Times"/>
                <a:cs typeface="Times"/>
                <a:sym typeface="Times"/>
              </a:rPr>
              <a:t>(</a:t>
            </a:r>
            <a:r>
              <a:rPr b="1" i="1" lang="en" sz="1000">
                <a:solidFill>
                  <a:srgbClr val="000000"/>
                </a:solidFill>
                <a:latin typeface="Helvetica Neue"/>
                <a:ea typeface="Helvetica Neue"/>
                <a:cs typeface="Helvetica Neue"/>
                <a:sym typeface="Helvetica Neue"/>
              </a:rPr>
              <a:t>C1</a:t>
            </a:r>
            <a:r>
              <a:rPr i="1" lang="en" sz="1000">
                <a:solidFill>
                  <a:srgbClr val="000000"/>
                </a:solidFill>
                <a:latin typeface="Times"/>
                <a:ea typeface="Times"/>
                <a:cs typeface="Times"/>
                <a:sym typeface="Times"/>
              </a:rPr>
              <a:t>| </a:t>
            </a:r>
            <a:r>
              <a:rPr b="1" i="1" lang="en" sz="1000">
                <a:solidFill>
                  <a:srgbClr val="000000"/>
                </a:solidFill>
                <a:latin typeface="Helvetica Neue"/>
                <a:ea typeface="Helvetica Neue"/>
                <a:cs typeface="Helvetica Neue"/>
                <a:sym typeface="Helvetica Neue"/>
              </a:rPr>
              <a:t>R</a:t>
            </a:r>
            <a:r>
              <a:rPr i="1" lang="en" sz="1000">
                <a:solidFill>
                  <a:srgbClr val="000000"/>
                </a:solidFill>
                <a:latin typeface="Times"/>
                <a:ea typeface="Times"/>
                <a:cs typeface="Times"/>
                <a:sym typeface="Times"/>
              </a:rPr>
              <a:t>) = 0.12</a:t>
            </a:r>
            <a:endParaRPr sz="1000">
              <a:latin typeface="Times"/>
              <a:ea typeface="Times"/>
              <a:cs typeface="Times"/>
              <a:sym typeface="Times"/>
            </a:endParaRPr>
          </a:p>
        </p:txBody>
      </p:sp>
      <p:sp>
        <p:nvSpPr>
          <p:cNvPr id="268" name="Google Shape;268;p31"/>
          <p:cNvSpPr/>
          <p:nvPr/>
        </p:nvSpPr>
        <p:spPr>
          <a:xfrm>
            <a:off x="7991450" y="4668600"/>
            <a:ext cx="1082400" cy="319800"/>
          </a:xfrm>
          <a:prstGeom prst="wedgeRoundRectCallout">
            <a:avLst>
              <a:gd fmla="val -24224" name="adj1"/>
              <a:gd fmla="val 50485" name="adj2"/>
              <a:gd fmla="val 0" name="adj3"/>
            </a:avLst>
          </a:prstGeom>
          <a:solidFill>
            <a:srgbClr val="F4CCCC"/>
          </a:solidFill>
          <a:ln cap="flat" cmpd="sng" w="19050">
            <a:solidFill>
              <a:srgbClr val="EA9999"/>
            </a:solidFill>
            <a:prstDash val="solid"/>
            <a:round/>
            <a:headEnd len="sm" w="sm" type="none"/>
            <a:tailEnd len="sm" w="sm" type="none"/>
          </a:ln>
        </p:spPr>
        <p:txBody>
          <a:bodyPr anchorCtr="0" anchor="ctr" bIns="20650" lIns="20650" spcFirstLastPara="1" rIns="20650" wrap="square" tIns="20650">
            <a:noAutofit/>
          </a:bodyPr>
          <a:lstStyle/>
          <a:p>
            <a:pPr indent="0" lvl="0" marL="0" rtl="0" algn="ctr">
              <a:lnSpc>
                <a:spcPct val="115000"/>
              </a:lnSpc>
              <a:spcBef>
                <a:spcPts val="0"/>
              </a:spcBef>
              <a:spcAft>
                <a:spcPts val="0"/>
              </a:spcAft>
              <a:buClr>
                <a:srgbClr val="000000"/>
              </a:buClr>
              <a:buSzPts val="1200"/>
              <a:buFont typeface="Arial"/>
              <a:buNone/>
            </a:pPr>
            <a:r>
              <a:rPr b="1" i="1" lang="en" sz="1000">
                <a:solidFill>
                  <a:srgbClr val="000000"/>
                </a:solidFill>
                <a:latin typeface="Times"/>
                <a:ea typeface="Times"/>
                <a:cs typeface="Times"/>
                <a:sym typeface="Times"/>
              </a:rPr>
              <a:t>P </a:t>
            </a:r>
            <a:r>
              <a:rPr i="1" lang="en" sz="1000">
                <a:solidFill>
                  <a:srgbClr val="000000"/>
                </a:solidFill>
                <a:latin typeface="Times"/>
                <a:ea typeface="Times"/>
                <a:cs typeface="Times"/>
                <a:sym typeface="Times"/>
              </a:rPr>
              <a:t>(</a:t>
            </a:r>
            <a:r>
              <a:rPr b="1" i="1" lang="en" sz="1000">
                <a:solidFill>
                  <a:srgbClr val="000000"/>
                </a:solidFill>
                <a:latin typeface="Helvetica Neue"/>
                <a:ea typeface="Helvetica Neue"/>
                <a:cs typeface="Helvetica Neue"/>
                <a:sym typeface="Helvetica Neue"/>
              </a:rPr>
              <a:t>C2</a:t>
            </a:r>
            <a:r>
              <a:rPr i="1" lang="en" sz="1000">
                <a:solidFill>
                  <a:srgbClr val="000000"/>
                </a:solidFill>
                <a:latin typeface="Times"/>
                <a:ea typeface="Times"/>
                <a:cs typeface="Times"/>
                <a:sym typeface="Times"/>
              </a:rPr>
              <a:t> | </a:t>
            </a:r>
            <a:r>
              <a:rPr b="1" i="1" lang="en" sz="1000">
                <a:solidFill>
                  <a:srgbClr val="000000"/>
                </a:solidFill>
                <a:latin typeface="Helvetica Neue"/>
                <a:ea typeface="Helvetica Neue"/>
                <a:cs typeface="Helvetica Neue"/>
                <a:sym typeface="Helvetica Neue"/>
              </a:rPr>
              <a:t>R</a:t>
            </a:r>
            <a:r>
              <a:rPr i="1" lang="en" sz="1000">
                <a:solidFill>
                  <a:srgbClr val="000000"/>
                </a:solidFill>
                <a:latin typeface="Times"/>
                <a:ea typeface="Times"/>
                <a:cs typeface="Times"/>
                <a:sym typeface="Times"/>
              </a:rPr>
              <a:t>) = 0.96</a:t>
            </a:r>
            <a:endParaRPr i="1" sz="1000">
              <a:latin typeface="Times"/>
              <a:ea typeface="Times"/>
              <a:cs typeface="Times"/>
              <a:sym typeface="Times"/>
            </a:endParaRPr>
          </a:p>
        </p:txBody>
      </p:sp>
      <p:sp>
        <p:nvSpPr>
          <p:cNvPr id="285" name="Google Shape;285;p31"/>
          <p:cNvSpPr/>
          <p:nvPr/>
        </p:nvSpPr>
        <p:spPr>
          <a:xfrm>
            <a:off x="5906464" y="3318313"/>
            <a:ext cx="2253600" cy="491700"/>
          </a:xfrm>
          <a:prstGeom prst="wedgeRoundRectCallout">
            <a:avLst>
              <a:gd fmla="val -23118" name="adj1"/>
              <a:gd fmla="val 49729" name="adj2"/>
              <a:gd fmla="val 0" name="adj3"/>
            </a:avLst>
          </a:prstGeom>
          <a:noFill/>
          <a:ln>
            <a:noFill/>
          </a:ln>
        </p:spPr>
        <p:txBody>
          <a:bodyPr anchorCtr="0" anchor="ctr" bIns="20650" lIns="20650" spcFirstLastPara="1" rIns="20650" wrap="square" tIns="20650">
            <a:noAutofit/>
          </a:bodyPr>
          <a:lstStyle/>
          <a:p>
            <a:pPr indent="0" lvl="0" marL="0" rtl="0" algn="ctr">
              <a:lnSpc>
                <a:spcPct val="115000"/>
              </a:lnSpc>
              <a:spcBef>
                <a:spcPts val="0"/>
              </a:spcBef>
              <a:spcAft>
                <a:spcPts val="0"/>
              </a:spcAft>
              <a:buNone/>
            </a:pPr>
            <a:r>
              <a:rPr b="1" i="1" lang="en" sz="1000">
                <a:solidFill>
                  <a:srgbClr val="000000"/>
                </a:solidFill>
                <a:latin typeface="Helvetica Neue"/>
                <a:ea typeface="Helvetica Neue"/>
                <a:cs typeface="Helvetica Neue"/>
                <a:sym typeface="Helvetica Neue"/>
              </a:rPr>
              <a:t>Candidate 1 (C1)</a:t>
            </a:r>
            <a:endParaRPr b="1" sz="1000">
              <a:solidFill>
                <a:srgbClr val="000000"/>
              </a:solidFill>
              <a:latin typeface="Helvetica Neue"/>
              <a:ea typeface="Helvetica Neue"/>
              <a:cs typeface="Helvetica Neue"/>
              <a:sym typeface="Helvetica Neue"/>
            </a:endParaRPr>
          </a:p>
        </p:txBody>
      </p:sp>
      <p:sp>
        <p:nvSpPr>
          <p:cNvPr id="286" name="Google Shape;286;p31"/>
          <p:cNvSpPr/>
          <p:nvPr/>
        </p:nvSpPr>
        <p:spPr>
          <a:xfrm>
            <a:off x="5933713" y="4151189"/>
            <a:ext cx="2059500" cy="491700"/>
          </a:xfrm>
          <a:prstGeom prst="wedgeRoundRectCallout">
            <a:avLst>
              <a:gd fmla="val -23118" name="adj1"/>
              <a:gd fmla="val 49729" name="adj2"/>
              <a:gd fmla="val 0" name="adj3"/>
            </a:avLst>
          </a:prstGeom>
          <a:noFill/>
          <a:ln>
            <a:noFill/>
          </a:ln>
        </p:spPr>
        <p:txBody>
          <a:bodyPr anchorCtr="0" anchor="ctr" bIns="20650" lIns="20650" spcFirstLastPara="1" rIns="20650" wrap="square" tIns="20650">
            <a:noAutofit/>
          </a:bodyPr>
          <a:lstStyle/>
          <a:p>
            <a:pPr indent="0" lvl="0" marL="0" rtl="0" algn="ctr">
              <a:lnSpc>
                <a:spcPct val="115000"/>
              </a:lnSpc>
              <a:spcBef>
                <a:spcPts val="0"/>
              </a:spcBef>
              <a:spcAft>
                <a:spcPts val="0"/>
              </a:spcAft>
              <a:buNone/>
            </a:pPr>
            <a:r>
              <a:rPr b="1" i="1" lang="en" sz="1000">
                <a:solidFill>
                  <a:srgbClr val="000000"/>
                </a:solidFill>
                <a:latin typeface="Helvetica Neue"/>
                <a:ea typeface="Helvetica Neue"/>
                <a:cs typeface="Helvetica Neue"/>
                <a:sym typeface="Helvetica Neue"/>
              </a:rPr>
              <a:t>Candidate 2 (C2)</a:t>
            </a:r>
            <a:endParaRPr b="1" sz="1000">
              <a:solidFill>
                <a:srgbClr val="000000"/>
              </a:solidFill>
              <a:latin typeface="Helvetica Neue"/>
              <a:ea typeface="Helvetica Neue"/>
              <a:cs typeface="Helvetica Neue"/>
              <a:sym typeface="Helvetica Neue"/>
            </a:endParaRPr>
          </a:p>
        </p:txBody>
      </p:sp>
      <p:sp>
        <p:nvSpPr>
          <p:cNvPr id="248" name="Google Shape;248;p31"/>
          <p:cNvSpPr/>
          <p:nvPr/>
        </p:nvSpPr>
        <p:spPr>
          <a:xfrm>
            <a:off x="3192275" y="3825400"/>
            <a:ext cx="1005600" cy="327900"/>
          </a:xfrm>
          <a:prstGeom prst="wedgeRoundRectCallout">
            <a:avLst>
              <a:gd fmla="val -24224" name="adj1"/>
              <a:gd fmla="val 50485" name="adj2"/>
              <a:gd fmla="val 0" name="adj3"/>
            </a:avLst>
          </a:prstGeom>
          <a:solidFill>
            <a:srgbClr val="FCE5CD"/>
          </a:solidFill>
          <a:ln cap="flat" cmpd="sng" w="19050">
            <a:solidFill>
              <a:srgbClr val="F6B26B"/>
            </a:solidFill>
            <a:prstDash val="solid"/>
            <a:round/>
            <a:headEnd len="sm" w="sm" type="none"/>
            <a:tailEnd len="sm" w="sm" type="none"/>
          </a:ln>
        </p:spPr>
        <p:txBody>
          <a:bodyPr anchorCtr="0" anchor="ctr" bIns="20650" lIns="20650" spcFirstLastPara="1" rIns="20650" wrap="square" tIns="20650">
            <a:noAutofit/>
          </a:bodyPr>
          <a:lstStyle/>
          <a:p>
            <a:pPr indent="0" lvl="0" marL="0" rtl="0" algn="l">
              <a:lnSpc>
                <a:spcPct val="115000"/>
              </a:lnSpc>
              <a:spcBef>
                <a:spcPts val="0"/>
              </a:spcBef>
              <a:spcAft>
                <a:spcPts val="0"/>
              </a:spcAft>
              <a:buClr>
                <a:srgbClr val="000000"/>
              </a:buClr>
              <a:buSzPts val="1200"/>
              <a:buFont typeface="Arial"/>
              <a:buNone/>
            </a:pPr>
            <a:r>
              <a:rPr b="1" i="1" lang="en" sz="1000">
                <a:latin typeface="Times"/>
                <a:ea typeface="Times"/>
                <a:cs typeface="Times"/>
                <a:sym typeface="Times"/>
              </a:rPr>
              <a:t> </a:t>
            </a:r>
            <a:r>
              <a:rPr b="1" i="1" lang="en" sz="1000">
                <a:solidFill>
                  <a:srgbClr val="000000"/>
                </a:solidFill>
                <a:latin typeface="Times"/>
                <a:ea typeface="Times"/>
                <a:cs typeface="Times"/>
                <a:sym typeface="Times"/>
              </a:rPr>
              <a:t>P </a:t>
            </a:r>
            <a:r>
              <a:rPr i="1" lang="en" sz="1000">
                <a:solidFill>
                  <a:srgbClr val="000000"/>
                </a:solidFill>
                <a:latin typeface="Times"/>
                <a:ea typeface="Times"/>
                <a:cs typeface="Times"/>
                <a:sym typeface="Times"/>
              </a:rPr>
              <a:t>(</a:t>
            </a:r>
            <a:r>
              <a:rPr b="1" i="1" lang="en" sz="1000">
                <a:solidFill>
                  <a:srgbClr val="000000"/>
                </a:solidFill>
                <a:latin typeface="Helvetica Neue"/>
                <a:ea typeface="Helvetica Neue"/>
                <a:cs typeface="Helvetica Neue"/>
                <a:sym typeface="Helvetica Neue"/>
              </a:rPr>
              <a:t>C1</a:t>
            </a:r>
            <a:r>
              <a:rPr i="1" lang="en" sz="1000">
                <a:solidFill>
                  <a:srgbClr val="000000"/>
                </a:solidFill>
                <a:latin typeface="Times"/>
                <a:ea typeface="Times"/>
                <a:cs typeface="Times"/>
                <a:sym typeface="Times"/>
              </a:rPr>
              <a:t>| </a:t>
            </a:r>
            <a:r>
              <a:rPr b="1" i="1" lang="en" sz="1000">
                <a:solidFill>
                  <a:srgbClr val="000000"/>
                </a:solidFill>
                <a:latin typeface="Helvetica Neue"/>
                <a:ea typeface="Helvetica Neue"/>
                <a:cs typeface="Helvetica Neue"/>
                <a:sym typeface="Helvetica Neue"/>
              </a:rPr>
              <a:t>R</a:t>
            </a:r>
            <a:r>
              <a:rPr i="1" lang="en" sz="1000">
                <a:solidFill>
                  <a:srgbClr val="000000"/>
                </a:solidFill>
                <a:latin typeface="Times"/>
                <a:ea typeface="Times"/>
                <a:cs typeface="Times"/>
                <a:sym typeface="Times"/>
              </a:rPr>
              <a:t>) = 0.91</a:t>
            </a:r>
            <a:endParaRPr sz="1000">
              <a:latin typeface="Times"/>
              <a:ea typeface="Times"/>
              <a:cs typeface="Times"/>
              <a:sym typeface="Times"/>
            </a:endParaRPr>
          </a:p>
        </p:txBody>
      </p:sp>
      <p:sp>
        <p:nvSpPr>
          <p:cNvPr id="287" name="Google Shape;287;p31"/>
          <p:cNvSpPr txBox="1"/>
          <p:nvPr/>
        </p:nvSpPr>
        <p:spPr>
          <a:xfrm>
            <a:off x="4308949" y="2420540"/>
            <a:ext cx="415500" cy="327900"/>
          </a:xfrm>
          <a:prstGeom prst="rect">
            <a:avLst/>
          </a:prstGeom>
          <a:noFill/>
          <a:ln>
            <a:noFill/>
          </a:ln>
        </p:spPr>
        <p:txBody>
          <a:bodyPr anchorCtr="0" anchor="ctr" bIns="91425" lIns="0" spcFirstLastPara="1" rIns="0" wrap="square" tIns="91425">
            <a:noAutofit/>
          </a:bodyPr>
          <a:lstStyle/>
          <a:p>
            <a:pPr indent="0" lvl="0" marL="0" rtl="0" algn="l">
              <a:spcBef>
                <a:spcPts val="0"/>
              </a:spcBef>
              <a:spcAft>
                <a:spcPts val="0"/>
              </a:spcAft>
              <a:buClr>
                <a:srgbClr val="000000"/>
              </a:buClr>
              <a:buSzPts val="1100"/>
              <a:buFont typeface="Arial"/>
              <a:buNone/>
            </a:pPr>
            <a:r>
              <a:rPr lang="en" sz="2000">
                <a:solidFill>
                  <a:srgbClr val="000000"/>
                </a:solidFill>
              </a:rPr>
              <a:t>➍</a:t>
            </a:r>
            <a:endParaRPr sz="2000"/>
          </a:p>
        </p:txBody>
      </p:sp>
      <p:grpSp>
        <p:nvGrpSpPr>
          <p:cNvPr id="288" name="Google Shape;288;p31"/>
          <p:cNvGrpSpPr/>
          <p:nvPr/>
        </p:nvGrpSpPr>
        <p:grpSpPr>
          <a:xfrm>
            <a:off x="4893647" y="2648615"/>
            <a:ext cx="1444473" cy="709501"/>
            <a:chOff x="364708" y="3175783"/>
            <a:chExt cx="3387600" cy="1509256"/>
          </a:xfrm>
        </p:grpSpPr>
        <p:grpSp>
          <p:nvGrpSpPr>
            <p:cNvPr id="289" name="Google Shape;289;p31"/>
            <p:cNvGrpSpPr/>
            <p:nvPr/>
          </p:nvGrpSpPr>
          <p:grpSpPr>
            <a:xfrm>
              <a:off x="1373933" y="3623769"/>
              <a:ext cx="1172433" cy="1061271"/>
              <a:chOff x="8350250" y="6440553"/>
              <a:chExt cx="950956" cy="920922"/>
            </a:xfrm>
          </p:grpSpPr>
          <p:pic>
            <p:nvPicPr>
              <p:cNvPr id="290" name="Google Shape;290;p31"/>
              <p:cNvPicPr preferRelativeResize="0"/>
              <p:nvPr/>
            </p:nvPicPr>
            <p:blipFill rotWithShape="1">
              <a:blip r:embed="rId4">
                <a:alphaModFix/>
              </a:blip>
              <a:srcRect b="-15127" l="0" r="0" t="0"/>
              <a:stretch/>
            </p:blipFill>
            <p:spPr>
              <a:xfrm>
                <a:off x="8521413" y="6440553"/>
                <a:ext cx="672225" cy="800400"/>
              </a:xfrm>
              <a:prstGeom prst="rect">
                <a:avLst/>
              </a:prstGeom>
              <a:noFill/>
              <a:ln>
                <a:noFill/>
              </a:ln>
            </p:spPr>
          </p:pic>
          <p:pic>
            <p:nvPicPr>
              <p:cNvPr id="291" name="Google Shape;291;p31"/>
              <p:cNvPicPr preferRelativeResize="0"/>
              <p:nvPr/>
            </p:nvPicPr>
            <p:blipFill>
              <a:blip r:embed="rId5">
                <a:alphaModFix/>
              </a:blip>
              <a:stretch>
                <a:fillRect/>
              </a:stretch>
            </p:blipFill>
            <p:spPr>
              <a:xfrm>
                <a:off x="8350250" y="6642975"/>
                <a:ext cx="950956" cy="718500"/>
              </a:xfrm>
              <a:prstGeom prst="rect">
                <a:avLst/>
              </a:prstGeom>
              <a:noFill/>
              <a:ln>
                <a:noFill/>
              </a:ln>
              <a:effectLst>
                <a:outerShdw blurRad="142875" rotWithShape="0" algn="bl">
                  <a:srgbClr val="000000"/>
                </a:outerShdw>
              </a:effectLst>
            </p:spPr>
          </p:pic>
        </p:grpSp>
        <p:sp>
          <p:nvSpPr>
            <p:cNvPr id="292" name="Google Shape;292;p31"/>
            <p:cNvSpPr/>
            <p:nvPr/>
          </p:nvSpPr>
          <p:spPr>
            <a:xfrm>
              <a:off x="364708" y="3175783"/>
              <a:ext cx="3387600" cy="491700"/>
            </a:xfrm>
            <a:prstGeom prst="wedgeRoundRectCallout">
              <a:avLst>
                <a:gd fmla="val -23118" name="adj1"/>
                <a:gd fmla="val 49729" name="adj2"/>
                <a:gd fmla="val 0" name="adj3"/>
              </a:avLst>
            </a:prstGeom>
            <a:noFill/>
            <a:ln>
              <a:noFill/>
            </a:ln>
          </p:spPr>
          <p:txBody>
            <a:bodyPr anchorCtr="0" anchor="ctr" bIns="20650" lIns="20650" spcFirstLastPara="1" rIns="20650" wrap="square" tIns="20650">
              <a:noAutofit/>
            </a:bodyPr>
            <a:lstStyle/>
            <a:p>
              <a:pPr indent="0" lvl="0" marL="0" rtl="0" algn="ctr">
                <a:lnSpc>
                  <a:spcPct val="115000"/>
                </a:lnSpc>
                <a:spcBef>
                  <a:spcPts val="0"/>
                </a:spcBef>
                <a:spcAft>
                  <a:spcPts val="0"/>
                </a:spcAft>
                <a:buNone/>
              </a:pPr>
              <a:r>
                <a:rPr lang="en" sz="1000">
                  <a:solidFill>
                    <a:srgbClr val="000000"/>
                  </a:solidFill>
                  <a:latin typeface="Times"/>
                  <a:ea typeface="Times"/>
                  <a:cs typeface="Times"/>
                  <a:sym typeface="Times"/>
                </a:rPr>
                <a:t>RATIONALYST</a:t>
              </a:r>
              <a:r>
                <a:rPr lang="en" sz="1800">
                  <a:solidFill>
                    <a:srgbClr val="000000"/>
                  </a:solidFill>
                  <a:latin typeface="Times"/>
                  <a:ea typeface="Times"/>
                  <a:cs typeface="Times"/>
                  <a:sym typeface="Times"/>
                </a:rPr>
                <a:t> </a:t>
              </a:r>
              <a:endParaRPr sz="1800">
                <a:solidFill>
                  <a:srgbClr val="000000"/>
                </a:solidFill>
                <a:latin typeface="Roboto Mono"/>
                <a:ea typeface="Roboto Mono"/>
                <a:cs typeface="Roboto Mono"/>
                <a:sym typeface="Roboto Mono"/>
              </a:endParaRPr>
            </a:p>
          </p:txBody>
        </p:sp>
      </p:grpSp>
      <p:sp>
        <p:nvSpPr>
          <p:cNvPr id="293" name="Google Shape;293;p31"/>
          <p:cNvSpPr txBox="1"/>
          <p:nvPr/>
        </p:nvSpPr>
        <p:spPr>
          <a:xfrm>
            <a:off x="4983675" y="3758067"/>
            <a:ext cx="1194600" cy="432300"/>
          </a:xfrm>
          <a:prstGeom prst="rect">
            <a:avLst/>
          </a:prstGeom>
          <a:noFill/>
          <a:ln>
            <a:noFill/>
          </a:ln>
        </p:spPr>
        <p:txBody>
          <a:bodyPr anchorCtr="0" anchor="t" bIns="103275" lIns="103275" spcFirstLastPara="1" rIns="103275" wrap="square" tIns="103275">
            <a:noAutofit/>
          </a:bodyPr>
          <a:lstStyle/>
          <a:p>
            <a:pPr indent="0" lvl="0" marL="0" rtl="0" algn="ctr">
              <a:spcBef>
                <a:spcPts val="0"/>
              </a:spcBef>
              <a:spcAft>
                <a:spcPts val="0"/>
              </a:spcAft>
              <a:buNone/>
            </a:pPr>
            <a:r>
              <a:rPr b="1" lang="en" sz="1000">
                <a:solidFill>
                  <a:srgbClr val="000000"/>
                </a:solidFill>
                <a:latin typeface="Helvetica Neue"/>
                <a:ea typeface="Helvetica Neue"/>
                <a:cs typeface="Helvetica Neue"/>
                <a:sym typeface="Helvetica Neue"/>
              </a:rPr>
              <a:t>Agent LLM</a:t>
            </a:r>
            <a:endParaRPr b="1" sz="1000">
              <a:solidFill>
                <a:srgbClr val="000000"/>
              </a:solidFill>
              <a:latin typeface="Helvetica Neue"/>
              <a:ea typeface="Helvetica Neue"/>
              <a:cs typeface="Helvetica Neue"/>
              <a:sym typeface="Helvetica Neue"/>
            </a:endParaRPr>
          </a:p>
        </p:txBody>
      </p:sp>
      <p:pic>
        <p:nvPicPr>
          <p:cNvPr id="253" name="Google Shape;253;p31"/>
          <p:cNvPicPr preferRelativeResize="0"/>
          <p:nvPr/>
        </p:nvPicPr>
        <p:blipFill rotWithShape="1">
          <a:blip r:embed="rId3">
            <a:alphaModFix/>
          </a:blip>
          <a:srcRect b="149" l="0" r="14763" t="0"/>
          <a:stretch/>
        </p:blipFill>
        <p:spPr>
          <a:xfrm>
            <a:off x="5265638" y="4087375"/>
            <a:ext cx="493776" cy="557784"/>
          </a:xfrm>
          <a:prstGeom prst="rect">
            <a:avLst/>
          </a:prstGeom>
          <a:noFill/>
          <a:ln>
            <a:noFill/>
          </a:ln>
        </p:spPr>
      </p:pic>
      <p:cxnSp>
        <p:nvCxnSpPr>
          <p:cNvPr id="294" name="Google Shape;294;p31"/>
          <p:cNvCxnSpPr/>
          <p:nvPr/>
        </p:nvCxnSpPr>
        <p:spPr>
          <a:xfrm>
            <a:off x="5818767" y="3068263"/>
            <a:ext cx="246900" cy="2100"/>
          </a:xfrm>
          <a:prstGeom prst="curvedConnector3">
            <a:avLst>
              <a:gd fmla="val 49988" name="adj1"/>
            </a:avLst>
          </a:prstGeom>
          <a:noFill/>
          <a:ln cap="flat" cmpd="sng" w="19050">
            <a:solidFill>
              <a:srgbClr val="595959"/>
            </a:solidFill>
            <a:prstDash val="solid"/>
            <a:round/>
            <a:headEnd len="med" w="med" type="none"/>
            <a:tailEnd len="med" w="med" type="triangle"/>
          </a:ln>
        </p:spPr>
      </p:cxnSp>
      <p:sp>
        <p:nvSpPr>
          <p:cNvPr id="295" name="Google Shape;295;p31"/>
          <p:cNvSpPr txBox="1"/>
          <p:nvPr/>
        </p:nvSpPr>
        <p:spPr>
          <a:xfrm>
            <a:off x="8679343" y="3456713"/>
            <a:ext cx="577200" cy="501000"/>
          </a:xfrm>
          <a:prstGeom prst="rect">
            <a:avLst/>
          </a:prstGeom>
          <a:noFill/>
          <a:ln>
            <a:noFill/>
          </a:ln>
        </p:spPr>
        <p:txBody>
          <a:bodyPr anchorCtr="0" anchor="t" bIns="103275" lIns="103275" spcFirstLastPara="1" rIns="103275" wrap="square" tIns="103275">
            <a:spAutoFit/>
          </a:bodyPr>
          <a:lstStyle/>
          <a:p>
            <a:pPr indent="0" lvl="0" marL="0" rtl="0" algn="l">
              <a:spcBef>
                <a:spcPts val="0"/>
              </a:spcBef>
              <a:spcAft>
                <a:spcPts val="0"/>
              </a:spcAft>
              <a:buNone/>
            </a:pPr>
            <a:r>
              <a:rPr lang="en" sz="1900">
                <a:solidFill>
                  <a:srgbClr val="FF0000"/>
                </a:solidFill>
              </a:rPr>
              <a:t>✗</a:t>
            </a:r>
            <a:endParaRPr sz="1900">
              <a:solidFill>
                <a:srgbClr val="FF0000"/>
              </a:solidFill>
            </a:endParaRPr>
          </a:p>
        </p:txBody>
      </p:sp>
      <p:sp>
        <p:nvSpPr>
          <p:cNvPr id="296" name="Google Shape;296;p31"/>
          <p:cNvSpPr txBox="1"/>
          <p:nvPr/>
        </p:nvSpPr>
        <p:spPr>
          <a:xfrm>
            <a:off x="8679353" y="4277308"/>
            <a:ext cx="577200" cy="501000"/>
          </a:xfrm>
          <a:prstGeom prst="rect">
            <a:avLst/>
          </a:prstGeom>
          <a:noFill/>
          <a:ln>
            <a:noFill/>
          </a:ln>
        </p:spPr>
        <p:txBody>
          <a:bodyPr anchorCtr="0" anchor="t" bIns="103275" lIns="103275" spcFirstLastPara="1" rIns="103275" wrap="square" tIns="103275">
            <a:spAutoFit/>
          </a:bodyPr>
          <a:lstStyle/>
          <a:p>
            <a:pPr indent="0" lvl="0" marL="0" rtl="0" algn="l">
              <a:spcBef>
                <a:spcPts val="0"/>
              </a:spcBef>
              <a:spcAft>
                <a:spcPts val="0"/>
              </a:spcAft>
              <a:buNone/>
            </a:pPr>
            <a:r>
              <a:rPr lang="en" sz="1900">
                <a:solidFill>
                  <a:srgbClr val="38761D"/>
                </a:solidFill>
              </a:rPr>
              <a:t>✔</a:t>
            </a:r>
            <a:endParaRPr sz="1900">
              <a:solidFill>
                <a:srgbClr val="38761D"/>
              </a:solidFill>
            </a:endParaRPr>
          </a:p>
        </p:txBody>
      </p:sp>
      <p:cxnSp>
        <p:nvCxnSpPr>
          <p:cNvPr id="297" name="Google Shape;297;p31"/>
          <p:cNvCxnSpPr>
            <a:stCxn id="251" idx="0"/>
          </p:cNvCxnSpPr>
          <p:nvPr/>
        </p:nvCxnSpPr>
        <p:spPr>
          <a:xfrm flipH="1" rot="5400000">
            <a:off x="-453575" y="2960004"/>
            <a:ext cx="1566600" cy="349500"/>
          </a:xfrm>
          <a:prstGeom prst="curvedConnector3">
            <a:avLst>
              <a:gd fmla="val 32231" name="adj1"/>
            </a:avLst>
          </a:prstGeom>
          <a:noFill/>
          <a:ln cap="flat" cmpd="sng" w="19050">
            <a:solidFill>
              <a:srgbClr val="595959"/>
            </a:solidFill>
            <a:prstDash val="solid"/>
            <a:round/>
            <a:headEnd len="med" w="med" type="triangle"/>
            <a:tailEnd len="med" w="med" type="none"/>
          </a:ln>
        </p:spPr>
      </p:cxnSp>
      <p:sp>
        <p:nvSpPr>
          <p:cNvPr id="298" name="Google Shape;298;p31"/>
          <p:cNvSpPr txBox="1"/>
          <p:nvPr/>
        </p:nvSpPr>
        <p:spPr>
          <a:xfrm>
            <a:off x="295531" y="4515583"/>
            <a:ext cx="586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Times New Roman"/>
                <a:ea typeface="Times New Roman"/>
                <a:cs typeface="Times New Roman"/>
                <a:sym typeface="Times New Roman"/>
              </a:rPr>
              <a:t>➋</a:t>
            </a:r>
            <a:endParaRPr sz="2000">
              <a:latin typeface="Times New Roman"/>
              <a:ea typeface="Times New Roman"/>
              <a:cs typeface="Times New Roman"/>
              <a:sym typeface="Times New Roman"/>
            </a:endParaRPr>
          </a:p>
        </p:txBody>
      </p:sp>
      <p:cxnSp>
        <p:nvCxnSpPr>
          <p:cNvPr id="299" name="Google Shape;299;p31"/>
          <p:cNvCxnSpPr>
            <a:stCxn id="275" idx="1"/>
          </p:cNvCxnSpPr>
          <p:nvPr/>
        </p:nvCxnSpPr>
        <p:spPr>
          <a:xfrm rot="10800000">
            <a:off x="168856" y="2381008"/>
            <a:ext cx="247500" cy="697800"/>
          </a:xfrm>
          <a:prstGeom prst="curvedConnector2">
            <a:avLst/>
          </a:prstGeom>
          <a:noFill/>
          <a:ln cap="flat" cmpd="sng" w="19050">
            <a:solidFill>
              <a:srgbClr val="595959"/>
            </a:solidFill>
            <a:prstDash val="solid"/>
            <a:round/>
            <a:headEnd len="med" w="med" type="triangle"/>
            <a:tailEnd len="med" w="med" type="none"/>
          </a:ln>
        </p:spPr>
      </p:cxnSp>
      <p:sp>
        <p:nvSpPr>
          <p:cNvPr id="300" name="Google Shape;300;p31"/>
          <p:cNvSpPr txBox="1"/>
          <p:nvPr/>
        </p:nvSpPr>
        <p:spPr>
          <a:xfrm>
            <a:off x="936425" y="2999373"/>
            <a:ext cx="254700" cy="327900"/>
          </a:xfrm>
          <a:prstGeom prst="rect">
            <a:avLst/>
          </a:prstGeom>
          <a:noFill/>
          <a:ln>
            <a:noFill/>
          </a:ln>
        </p:spPr>
        <p:txBody>
          <a:bodyPr anchorCtr="0" anchor="ctr" bIns="91425" lIns="0" spcFirstLastPara="1" rIns="0" wrap="square" tIns="91425">
            <a:noAutofit/>
          </a:bodyPr>
          <a:lstStyle/>
          <a:p>
            <a:pPr indent="0" lvl="0" marL="0" rtl="0" algn="r">
              <a:spcBef>
                <a:spcPts val="0"/>
              </a:spcBef>
              <a:spcAft>
                <a:spcPts val="0"/>
              </a:spcAft>
              <a:buNone/>
            </a:pPr>
            <a:r>
              <a:rPr lang="en" sz="2000"/>
              <a:t>➊</a:t>
            </a:r>
            <a:endParaRPr sz="2000"/>
          </a:p>
        </p:txBody>
      </p:sp>
      <p:cxnSp>
        <p:nvCxnSpPr>
          <p:cNvPr id="301" name="Google Shape;301;p31"/>
          <p:cNvCxnSpPr>
            <a:stCxn id="291" idx="1"/>
          </p:cNvCxnSpPr>
          <p:nvPr/>
        </p:nvCxnSpPr>
        <p:spPr>
          <a:xfrm rot="10800000">
            <a:off x="5117581" y="2351395"/>
            <a:ext cx="206400" cy="812100"/>
          </a:xfrm>
          <a:prstGeom prst="curvedConnector2">
            <a:avLst/>
          </a:prstGeom>
          <a:noFill/>
          <a:ln cap="flat" cmpd="sng" w="19050">
            <a:solidFill>
              <a:srgbClr val="595959"/>
            </a:solidFill>
            <a:prstDash val="solid"/>
            <a:round/>
            <a:headEnd len="med" w="med" type="triangle"/>
            <a:tailEnd len="med" w="med" type="none"/>
          </a:ln>
        </p:spPr>
      </p:cxnSp>
      <p:cxnSp>
        <p:nvCxnSpPr>
          <p:cNvPr id="302" name="Google Shape;302;p31"/>
          <p:cNvCxnSpPr>
            <a:stCxn id="293" idx="0"/>
          </p:cNvCxnSpPr>
          <p:nvPr/>
        </p:nvCxnSpPr>
        <p:spPr>
          <a:xfrm flipH="1" rot="5400000">
            <a:off x="4635525" y="2812617"/>
            <a:ext cx="1406700" cy="484200"/>
          </a:xfrm>
          <a:prstGeom prst="curvedConnector3">
            <a:avLst>
              <a:gd fmla="val 9710" name="adj1"/>
            </a:avLst>
          </a:prstGeom>
          <a:noFill/>
          <a:ln cap="flat" cmpd="sng" w="19050">
            <a:solidFill>
              <a:srgbClr val="595959"/>
            </a:solidFill>
            <a:prstDash val="solid"/>
            <a:round/>
            <a:headEnd len="med" w="med" type="triangle"/>
            <a:tailEnd len="med" w="med" type="none"/>
          </a:ln>
        </p:spPr>
      </p:cxnSp>
      <p:sp>
        <p:nvSpPr>
          <p:cNvPr id="303" name="Google Shape;303;p31"/>
          <p:cNvSpPr txBox="1"/>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rgbClr val="737373"/>
                </a:solidFill>
                <a:latin typeface="Roboto"/>
                <a:ea typeface="Roboto"/>
                <a:cs typeface="Roboto"/>
                <a:sym typeface="Roboto"/>
              </a:rPr>
              <a:t>‹#›</a:t>
            </a:fld>
            <a:endParaRPr sz="1000">
              <a:solidFill>
                <a:srgbClr val="737373"/>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2"/>
          <p:cNvSpPr txBox="1"/>
          <p:nvPr>
            <p:ph type="title"/>
          </p:nvPr>
        </p:nvSpPr>
        <p:spPr>
          <a:xfrm>
            <a:off x="103400" y="21525"/>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RoadMap</a:t>
            </a:r>
            <a:endParaRPr sz="2400"/>
          </a:p>
        </p:txBody>
      </p:sp>
      <p:pic>
        <p:nvPicPr>
          <p:cNvPr id="309" name="Google Shape;309;p32"/>
          <p:cNvPicPr preferRelativeResize="0"/>
          <p:nvPr/>
        </p:nvPicPr>
        <p:blipFill>
          <a:blip r:embed="rId3">
            <a:alphaModFix/>
          </a:blip>
          <a:stretch>
            <a:fillRect/>
          </a:stretch>
        </p:blipFill>
        <p:spPr>
          <a:xfrm>
            <a:off x="5926800" y="700425"/>
            <a:ext cx="3141001" cy="2201350"/>
          </a:xfrm>
          <a:prstGeom prst="rect">
            <a:avLst/>
          </a:prstGeom>
          <a:noFill/>
          <a:ln>
            <a:noFill/>
          </a:ln>
        </p:spPr>
      </p:pic>
      <p:sp>
        <p:nvSpPr>
          <p:cNvPr id="310" name="Google Shape;310;p32"/>
          <p:cNvSpPr txBox="1"/>
          <p:nvPr>
            <p:ph type="title"/>
          </p:nvPr>
        </p:nvSpPr>
        <p:spPr>
          <a:xfrm>
            <a:off x="103400" y="1068150"/>
            <a:ext cx="5970000" cy="3159600"/>
          </a:xfrm>
          <a:prstGeom prst="rect">
            <a:avLst/>
          </a:prstGeom>
        </p:spPr>
        <p:txBody>
          <a:bodyPr anchorCtr="0" anchor="ctr" bIns="91425" lIns="91425" spcFirstLastPara="1" rIns="91425" wrap="square" tIns="91425">
            <a:normAutofit/>
          </a:bodyPr>
          <a:lstStyle/>
          <a:p>
            <a:pPr indent="-380365" lvl="0" marL="457200" rtl="0" algn="l">
              <a:lnSpc>
                <a:spcPct val="115000"/>
              </a:lnSpc>
              <a:spcBef>
                <a:spcPts val="0"/>
              </a:spcBef>
              <a:spcAft>
                <a:spcPts val="0"/>
              </a:spcAft>
              <a:buClr>
                <a:srgbClr val="D9D9D9"/>
              </a:buClr>
              <a:buSzPts val="2390"/>
              <a:buFont typeface="Arial"/>
              <a:buChar char="❖"/>
            </a:pPr>
            <a:r>
              <a:rPr lang="en" sz="2390">
                <a:solidFill>
                  <a:srgbClr val="D9D9D9"/>
                </a:solidFill>
                <a:latin typeface="Arial"/>
                <a:ea typeface="Arial"/>
                <a:cs typeface="Arial"/>
                <a:sym typeface="Arial"/>
              </a:rPr>
              <a:t>How is </a:t>
            </a:r>
            <a:r>
              <a:rPr lang="en" sz="2390">
                <a:solidFill>
                  <a:srgbClr val="D9D9D9"/>
                </a:solidFill>
                <a:latin typeface="Times New Roman"/>
                <a:ea typeface="Times New Roman"/>
                <a:cs typeface="Times New Roman"/>
                <a:sym typeface="Times New Roman"/>
              </a:rPr>
              <a:t>R</a:t>
            </a:r>
            <a:r>
              <a:rPr lang="en" sz="2090">
                <a:solidFill>
                  <a:srgbClr val="D9D9D9"/>
                </a:solidFill>
                <a:latin typeface="Times New Roman"/>
                <a:ea typeface="Times New Roman"/>
                <a:cs typeface="Times New Roman"/>
                <a:sym typeface="Times New Roman"/>
              </a:rPr>
              <a:t>ATIONALYST</a:t>
            </a:r>
            <a:r>
              <a:rPr lang="en" sz="2390">
                <a:solidFill>
                  <a:srgbClr val="D9D9D9"/>
                </a:solidFill>
                <a:latin typeface="Arial"/>
                <a:ea typeface="Arial"/>
                <a:cs typeface="Arial"/>
                <a:sym typeface="Arial"/>
              </a:rPr>
              <a:t> actually used during inference </a:t>
            </a:r>
            <a:endParaRPr sz="2390">
              <a:solidFill>
                <a:srgbClr val="D9D9D9"/>
              </a:solidFill>
              <a:latin typeface="Arial"/>
              <a:ea typeface="Arial"/>
              <a:cs typeface="Arial"/>
              <a:sym typeface="Arial"/>
            </a:endParaRPr>
          </a:p>
          <a:p>
            <a:pPr indent="0" lvl="0" marL="457200" rtl="0" algn="l">
              <a:lnSpc>
                <a:spcPct val="115000"/>
              </a:lnSpc>
              <a:spcBef>
                <a:spcPts val="0"/>
              </a:spcBef>
              <a:spcAft>
                <a:spcPts val="0"/>
              </a:spcAft>
              <a:buNone/>
            </a:pPr>
            <a:r>
              <a:t/>
            </a:r>
            <a:endParaRPr sz="2390">
              <a:solidFill>
                <a:srgbClr val="595959"/>
              </a:solidFill>
              <a:latin typeface="Arial"/>
              <a:ea typeface="Arial"/>
              <a:cs typeface="Arial"/>
              <a:sym typeface="Arial"/>
            </a:endParaRPr>
          </a:p>
          <a:p>
            <a:pPr indent="-380365" lvl="0" marL="457200" rtl="0" algn="l">
              <a:lnSpc>
                <a:spcPct val="115000"/>
              </a:lnSpc>
              <a:spcBef>
                <a:spcPts val="0"/>
              </a:spcBef>
              <a:spcAft>
                <a:spcPts val="0"/>
              </a:spcAft>
              <a:buClr>
                <a:srgbClr val="595959"/>
              </a:buClr>
              <a:buSzPts val="2390"/>
              <a:buFont typeface="Arial"/>
              <a:buChar char="❖"/>
            </a:pPr>
            <a:r>
              <a:rPr lang="en" sz="2390">
                <a:solidFill>
                  <a:srgbClr val="595959"/>
                </a:solidFill>
                <a:latin typeface="Arial"/>
                <a:ea typeface="Arial"/>
                <a:cs typeface="Arial"/>
                <a:sym typeface="Arial"/>
              </a:rPr>
              <a:t>How to mine a dataset of implicit rationales and train</a:t>
            </a:r>
            <a:r>
              <a:rPr lang="en" sz="2390">
                <a:solidFill>
                  <a:srgbClr val="595959"/>
                </a:solidFill>
                <a:latin typeface="Arial"/>
                <a:ea typeface="Arial"/>
                <a:cs typeface="Arial"/>
                <a:sym typeface="Arial"/>
              </a:rPr>
              <a:t> </a:t>
            </a:r>
            <a:r>
              <a:rPr lang="en" sz="2390">
                <a:solidFill>
                  <a:srgbClr val="595959"/>
                </a:solidFill>
                <a:latin typeface="Times New Roman"/>
                <a:ea typeface="Times New Roman"/>
                <a:cs typeface="Times New Roman"/>
                <a:sym typeface="Times New Roman"/>
              </a:rPr>
              <a:t>R</a:t>
            </a:r>
            <a:r>
              <a:rPr lang="en" sz="2090">
                <a:solidFill>
                  <a:srgbClr val="595959"/>
                </a:solidFill>
                <a:latin typeface="Times New Roman"/>
                <a:ea typeface="Times New Roman"/>
                <a:cs typeface="Times New Roman"/>
                <a:sym typeface="Times New Roman"/>
              </a:rPr>
              <a:t>ATIONALYST</a:t>
            </a:r>
            <a:r>
              <a:rPr lang="en" sz="2390">
                <a:solidFill>
                  <a:srgbClr val="595959"/>
                </a:solidFill>
                <a:latin typeface="Arial"/>
                <a:ea typeface="Arial"/>
                <a:cs typeface="Arial"/>
                <a:sym typeface="Arial"/>
              </a:rPr>
              <a:t>? </a:t>
            </a:r>
            <a:endParaRPr sz="2390">
              <a:solidFill>
                <a:srgbClr val="595959"/>
              </a:solidFill>
              <a:latin typeface="Arial"/>
              <a:ea typeface="Arial"/>
              <a:cs typeface="Arial"/>
              <a:sym typeface="Arial"/>
            </a:endParaRPr>
          </a:p>
          <a:p>
            <a:pPr indent="0" lvl="0" marL="457200" rtl="0" algn="l">
              <a:lnSpc>
                <a:spcPct val="115000"/>
              </a:lnSpc>
              <a:spcBef>
                <a:spcPts val="0"/>
              </a:spcBef>
              <a:spcAft>
                <a:spcPts val="0"/>
              </a:spcAft>
              <a:buNone/>
            </a:pPr>
            <a:r>
              <a:t/>
            </a:r>
            <a:endParaRPr sz="2390">
              <a:solidFill>
                <a:srgbClr val="595959"/>
              </a:solidFill>
              <a:latin typeface="Arial"/>
              <a:ea typeface="Arial"/>
              <a:cs typeface="Arial"/>
              <a:sym typeface="Arial"/>
            </a:endParaRPr>
          </a:p>
          <a:p>
            <a:pPr indent="-380365" lvl="0" marL="457200" rtl="0" algn="l">
              <a:lnSpc>
                <a:spcPct val="115000"/>
              </a:lnSpc>
              <a:spcBef>
                <a:spcPts val="0"/>
              </a:spcBef>
              <a:spcAft>
                <a:spcPts val="0"/>
              </a:spcAft>
              <a:buClr>
                <a:srgbClr val="D9D9D9"/>
              </a:buClr>
              <a:buSzPts val="2390"/>
              <a:buFont typeface="Arial"/>
              <a:buChar char="❖"/>
            </a:pPr>
            <a:r>
              <a:rPr lang="en" sz="2390">
                <a:solidFill>
                  <a:srgbClr val="D9D9D9"/>
                </a:solidFill>
                <a:latin typeface="Arial"/>
                <a:ea typeface="Arial"/>
                <a:cs typeface="Arial"/>
                <a:sym typeface="Arial"/>
              </a:rPr>
              <a:t>Evaluations</a:t>
            </a:r>
            <a:endParaRPr sz="2390">
              <a:solidFill>
                <a:srgbClr val="D9D9D9"/>
              </a:solidFill>
              <a:latin typeface="Arial"/>
              <a:ea typeface="Arial"/>
              <a:cs typeface="Arial"/>
              <a:sym typeface="Arial"/>
            </a:endParaRPr>
          </a:p>
        </p:txBody>
      </p:sp>
      <p:sp>
        <p:nvSpPr>
          <p:cNvPr id="311" name="Google Shape;311;p32"/>
          <p:cNvSpPr txBox="1"/>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rgbClr val="737373"/>
                </a:solidFill>
                <a:latin typeface="Roboto"/>
                <a:ea typeface="Roboto"/>
                <a:cs typeface="Roboto"/>
                <a:sym typeface="Roboto"/>
              </a:rPr>
              <a:t>‹#›</a:t>
            </a:fld>
            <a:endParaRPr sz="1000">
              <a:solidFill>
                <a:srgbClr val="737373"/>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3"/>
          <p:cNvSpPr txBox="1"/>
          <p:nvPr>
            <p:ph type="title"/>
          </p:nvPr>
        </p:nvSpPr>
        <p:spPr>
          <a:xfrm>
            <a:off x="103400" y="21525"/>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Rationale extraction</a:t>
            </a:r>
            <a:endParaRPr sz="2400"/>
          </a:p>
        </p:txBody>
      </p:sp>
      <p:pic>
        <p:nvPicPr>
          <p:cNvPr id="317" name="Google Shape;317;p33"/>
          <p:cNvPicPr preferRelativeResize="0"/>
          <p:nvPr/>
        </p:nvPicPr>
        <p:blipFill rotWithShape="1">
          <a:blip r:embed="rId3">
            <a:alphaModFix/>
          </a:blip>
          <a:srcRect b="-15127" l="0" r="0" t="0"/>
          <a:stretch/>
        </p:blipFill>
        <p:spPr>
          <a:xfrm>
            <a:off x="2536175" y="3266725"/>
            <a:ext cx="533875" cy="602699"/>
          </a:xfrm>
          <a:prstGeom prst="rect">
            <a:avLst/>
          </a:prstGeom>
          <a:noFill/>
          <a:ln>
            <a:noFill/>
          </a:ln>
        </p:spPr>
      </p:pic>
      <p:cxnSp>
        <p:nvCxnSpPr>
          <p:cNvPr id="318" name="Google Shape;318;p33"/>
          <p:cNvCxnSpPr>
            <a:stCxn id="319" idx="3"/>
            <a:endCxn id="317" idx="1"/>
          </p:cNvCxnSpPr>
          <p:nvPr/>
        </p:nvCxnSpPr>
        <p:spPr>
          <a:xfrm flipH="1" rot="10800000">
            <a:off x="2323075" y="3567925"/>
            <a:ext cx="213000" cy="1200"/>
          </a:xfrm>
          <a:prstGeom prst="straightConnector1">
            <a:avLst/>
          </a:prstGeom>
          <a:noFill/>
          <a:ln cap="flat" cmpd="sng" w="19050">
            <a:solidFill>
              <a:srgbClr val="6AA84F"/>
            </a:solidFill>
            <a:prstDash val="solid"/>
            <a:round/>
            <a:headEnd len="med" w="med" type="none"/>
            <a:tailEnd len="med" w="med" type="triangle"/>
          </a:ln>
        </p:spPr>
      </p:cxnSp>
      <p:sp>
        <p:nvSpPr>
          <p:cNvPr id="319" name="Google Shape;319;p33"/>
          <p:cNvSpPr/>
          <p:nvPr/>
        </p:nvSpPr>
        <p:spPr>
          <a:xfrm>
            <a:off x="296875" y="2841025"/>
            <a:ext cx="2026200" cy="1456200"/>
          </a:xfrm>
          <a:prstGeom prst="roundRect">
            <a:avLst>
              <a:gd fmla="val 7935" name="adj"/>
            </a:avLst>
          </a:prstGeom>
          <a:solidFill>
            <a:srgbClr val="D9EAD3"/>
          </a:solidFill>
          <a:ln cap="flat" cmpd="sng" w="19050">
            <a:solidFill>
              <a:srgbClr val="6AA84F"/>
            </a:solidFill>
            <a:prstDash val="solid"/>
            <a:round/>
            <a:headEnd len="sm" w="sm" type="none"/>
            <a:tailEnd len="sm" w="sm" type="none"/>
          </a:ln>
        </p:spPr>
        <p:txBody>
          <a:bodyPr anchorCtr="0" anchor="ctr" bIns="41300" lIns="41300" spcFirstLastPara="1" rIns="41300" wrap="square" tIns="154925">
            <a:noAutofit/>
          </a:bodyPr>
          <a:lstStyle/>
          <a:p>
            <a:pPr indent="0" lvl="0" marL="0" rtl="0" algn="l">
              <a:lnSpc>
                <a:spcPct val="125000"/>
              </a:lnSpc>
              <a:spcBef>
                <a:spcPts val="0"/>
              </a:spcBef>
              <a:spcAft>
                <a:spcPts val="1100"/>
              </a:spcAft>
              <a:buNone/>
            </a:pPr>
            <a:r>
              <a:rPr i="1" lang="en" sz="1200">
                <a:solidFill>
                  <a:srgbClr val="000000"/>
                </a:solidFill>
                <a:latin typeface="Times"/>
                <a:ea typeface="Times"/>
                <a:cs typeface="Times"/>
                <a:sym typeface="Times"/>
              </a:rPr>
              <a:t>… Harry used magic outside of the school of Hogwarts to inflate Aunt Marge… He is punished to attend a disciplinary hearing at the Ministry of Magic…</a:t>
            </a:r>
            <a:endParaRPr i="1" sz="1200">
              <a:solidFill>
                <a:srgbClr val="000000"/>
              </a:solidFill>
              <a:latin typeface="Times"/>
              <a:ea typeface="Times"/>
              <a:cs typeface="Times"/>
              <a:sym typeface="Times"/>
            </a:endParaRPr>
          </a:p>
        </p:txBody>
      </p:sp>
      <p:sp>
        <p:nvSpPr>
          <p:cNvPr id="320" name="Google Shape;320;p33"/>
          <p:cNvSpPr/>
          <p:nvPr/>
        </p:nvSpPr>
        <p:spPr>
          <a:xfrm>
            <a:off x="3308850" y="2768300"/>
            <a:ext cx="3199200" cy="918300"/>
          </a:xfrm>
          <a:prstGeom prst="roundRect">
            <a:avLst>
              <a:gd fmla="val 7935" name="adj"/>
            </a:avLst>
          </a:prstGeom>
          <a:solidFill>
            <a:srgbClr val="D9EAD3"/>
          </a:solidFill>
          <a:ln cap="flat" cmpd="sng" w="19050">
            <a:solidFill>
              <a:srgbClr val="6AA84F"/>
            </a:solidFill>
            <a:prstDash val="solid"/>
            <a:round/>
            <a:headEnd len="sm" w="sm" type="none"/>
            <a:tailEnd len="sm" w="sm" type="none"/>
          </a:ln>
        </p:spPr>
        <p:txBody>
          <a:bodyPr anchorCtr="0" anchor="ctr" bIns="41300" lIns="41300" spcFirstLastPara="1" rIns="41300" wrap="square" tIns="82625">
            <a:noAutofit/>
          </a:bodyPr>
          <a:lstStyle/>
          <a:p>
            <a:pPr indent="0" lvl="0" marL="0" rtl="0" algn="l">
              <a:lnSpc>
                <a:spcPct val="115000"/>
              </a:lnSpc>
              <a:spcBef>
                <a:spcPts val="0"/>
              </a:spcBef>
              <a:spcAft>
                <a:spcPts val="0"/>
              </a:spcAft>
              <a:buNone/>
            </a:pPr>
            <a:r>
              <a:rPr i="1" lang="en" sz="1200">
                <a:solidFill>
                  <a:srgbClr val="000000"/>
                </a:solidFill>
                <a:latin typeface="Times"/>
                <a:ea typeface="Times"/>
                <a:cs typeface="Times"/>
                <a:sym typeface="Times"/>
              </a:rPr>
              <a:t>… Harry used magic outside of the school of Hogwarts to inflate Aunt Marge… </a:t>
            </a:r>
            <a:r>
              <a:rPr b="1" i="1" lang="en" sz="1200">
                <a:solidFill>
                  <a:srgbClr val="000000"/>
                </a:solidFill>
                <a:highlight>
                  <a:srgbClr val="C9DAF8"/>
                </a:highlight>
                <a:latin typeface="Times"/>
                <a:ea typeface="Times"/>
                <a:cs typeface="Times"/>
                <a:sym typeface="Times"/>
              </a:rPr>
              <a:t>&lt;BOT&gt;When someone breaks the rule, he will be punished&lt;EOT&gt;</a:t>
            </a:r>
            <a:r>
              <a:rPr i="1" lang="en" sz="1200">
                <a:solidFill>
                  <a:srgbClr val="000000"/>
                </a:solidFill>
                <a:latin typeface="Times"/>
                <a:ea typeface="Times"/>
                <a:cs typeface="Times"/>
                <a:sym typeface="Times"/>
              </a:rPr>
              <a:t>  …</a:t>
            </a:r>
            <a:endParaRPr i="1" sz="1200">
              <a:solidFill>
                <a:srgbClr val="000000"/>
              </a:solidFill>
              <a:latin typeface="Times"/>
              <a:ea typeface="Times"/>
              <a:cs typeface="Times"/>
              <a:sym typeface="Times"/>
            </a:endParaRPr>
          </a:p>
        </p:txBody>
      </p:sp>
      <p:cxnSp>
        <p:nvCxnSpPr>
          <p:cNvPr id="321" name="Google Shape;321;p33"/>
          <p:cNvCxnSpPr>
            <a:stCxn id="317" idx="3"/>
            <a:endCxn id="320" idx="1"/>
          </p:cNvCxnSpPr>
          <p:nvPr/>
        </p:nvCxnSpPr>
        <p:spPr>
          <a:xfrm flipH="1" rot="10800000">
            <a:off x="3070050" y="3227575"/>
            <a:ext cx="238800" cy="340500"/>
          </a:xfrm>
          <a:prstGeom prst="curvedConnector3">
            <a:avLst>
              <a:gd fmla="val 50000" name="adj1"/>
            </a:avLst>
          </a:prstGeom>
          <a:noFill/>
          <a:ln cap="flat" cmpd="sng" w="19050">
            <a:solidFill>
              <a:srgbClr val="6AA84F"/>
            </a:solidFill>
            <a:prstDash val="solid"/>
            <a:round/>
            <a:headEnd len="med" w="med" type="none"/>
            <a:tailEnd len="med" w="med" type="triangle"/>
          </a:ln>
        </p:spPr>
      </p:cxnSp>
      <p:sp>
        <p:nvSpPr>
          <p:cNvPr id="322" name="Google Shape;322;p33"/>
          <p:cNvSpPr/>
          <p:nvPr/>
        </p:nvSpPr>
        <p:spPr>
          <a:xfrm>
            <a:off x="3307450" y="3860225"/>
            <a:ext cx="3199200" cy="1020000"/>
          </a:xfrm>
          <a:prstGeom prst="roundRect">
            <a:avLst>
              <a:gd fmla="val 7935" name="adj"/>
            </a:avLst>
          </a:prstGeom>
          <a:solidFill>
            <a:srgbClr val="D9EAD3"/>
          </a:solidFill>
          <a:ln cap="flat" cmpd="sng" w="19050">
            <a:solidFill>
              <a:srgbClr val="6AA84F"/>
            </a:solidFill>
            <a:prstDash val="solid"/>
            <a:round/>
            <a:headEnd len="sm" w="sm" type="none"/>
            <a:tailEnd len="sm" w="sm" type="none"/>
          </a:ln>
        </p:spPr>
        <p:txBody>
          <a:bodyPr anchorCtr="0" anchor="ctr" bIns="41300" lIns="41300" spcFirstLastPara="1" rIns="41300" wrap="square" tIns="20650">
            <a:noAutofit/>
          </a:bodyPr>
          <a:lstStyle/>
          <a:p>
            <a:pPr indent="0" lvl="0" marL="0" rtl="0" algn="l">
              <a:lnSpc>
                <a:spcPct val="115000"/>
              </a:lnSpc>
              <a:spcBef>
                <a:spcPts val="0"/>
              </a:spcBef>
              <a:spcAft>
                <a:spcPts val="0"/>
              </a:spcAft>
              <a:buNone/>
            </a:pPr>
            <a:r>
              <a:rPr i="1" lang="en" sz="1200">
                <a:solidFill>
                  <a:srgbClr val="000000"/>
                </a:solidFill>
                <a:latin typeface="Times"/>
                <a:ea typeface="Times"/>
                <a:cs typeface="Times"/>
                <a:sym typeface="Times"/>
              </a:rPr>
              <a:t>… Harry used magic outside of the school of Hogwarts to inflate Aunt Marge…  </a:t>
            </a:r>
            <a:r>
              <a:rPr b="1" i="1" lang="en" sz="1200">
                <a:solidFill>
                  <a:srgbClr val="000000"/>
                </a:solidFill>
                <a:highlight>
                  <a:srgbClr val="C9DAF8"/>
                </a:highlight>
                <a:latin typeface="Times"/>
                <a:ea typeface="Times"/>
                <a:cs typeface="Times"/>
                <a:sym typeface="Times"/>
              </a:rPr>
              <a:t>&lt;BOT&gt;Hogwarts magic is incredibly versatile, capable of a wide range of effects&lt;EOT&gt;</a:t>
            </a:r>
            <a:r>
              <a:rPr i="1" lang="en" sz="1200">
                <a:solidFill>
                  <a:srgbClr val="000000"/>
                </a:solidFill>
                <a:highlight>
                  <a:srgbClr val="C9DAF8"/>
                </a:highlight>
                <a:latin typeface="Times"/>
                <a:ea typeface="Times"/>
                <a:cs typeface="Times"/>
                <a:sym typeface="Times"/>
              </a:rPr>
              <a:t> </a:t>
            </a:r>
            <a:r>
              <a:rPr i="1" lang="en" sz="1200">
                <a:solidFill>
                  <a:srgbClr val="000000"/>
                </a:solidFill>
                <a:latin typeface="Times"/>
                <a:ea typeface="Times"/>
                <a:cs typeface="Times"/>
                <a:sym typeface="Times"/>
              </a:rPr>
              <a:t> …</a:t>
            </a:r>
            <a:endParaRPr i="1" sz="1200">
              <a:solidFill>
                <a:srgbClr val="000000"/>
              </a:solidFill>
              <a:latin typeface="Times"/>
              <a:ea typeface="Times"/>
              <a:cs typeface="Times"/>
              <a:sym typeface="Times"/>
            </a:endParaRPr>
          </a:p>
        </p:txBody>
      </p:sp>
      <p:cxnSp>
        <p:nvCxnSpPr>
          <p:cNvPr id="323" name="Google Shape;323;p33"/>
          <p:cNvCxnSpPr>
            <a:stCxn id="317" idx="3"/>
            <a:endCxn id="322" idx="1"/>
          </p:cNvCxnSpPr>
          <p:nvPr/>
        </p:nvCxnSpPr>
        <p:spPr>
          <a:xfrm>
            <a:off x="3070050" y="3568075"/>
            <a:ext cx="237300" cy="802200"/>
          </a:xfrm>
          <a:prstGeom prst="curvedConnector3">
            <a:avLst>
              <a:gd fmla="val 50021" name="adj1"/>
            </a:avLst>
          </a:prstGeom>
          <a:noFill/>
          <a:ln cap="flat" cmpd="sng" w="19050">
            <a:solidFill>
              <a:srgbClr val="6AA84F"/>
            </a:solidFill>
            <a:prstDash val="solid"/>
            <a:round/>
            <a:headEnd len="med" w="med" type="none"/>
            <a:tailEnd len="med" w="med" type="triangle"/>
          </a:ln>
        </p:spPr>
      </p:cxnSp>
      <p:pic>
        <p:nvPicPr>
          <p:cNvPr id="324" name="Google Shape;324;p33"/>
          <p:cNvPicPr preferRelativeResize="0"/>
          <p:nvPr/>
        </p:nvPicPr>
        <p:blipFill>
          <a:blip r:embed="rId4">
            <a:alphaModFix/>
          </a:blip>
          <a:stretch>
            <a:fillRect/>
          </a:stretch>
        </p:blipFill>
        <p:spPr>
          <a:xfrm>
            <a:off x="6574251" y="2965602"/>
            <a:ext cx="364820" cy="364800"/>
          </a:xfrm>
          <a:prstGeom prst="rect">
            <a:avLst/>
          </a:prstGeom>
          <a:noFill/>
          <a:ln>
            <a:noFill/>
          </a:ln>
        </p:spPr>
      </p:pic>
      <p:pic>
        <p:nvPicPr>
          <p:cNvPr id="325" name="Google Shape;325;p33"/>
          <p:cNvPicPr preferRelativeResize="0"/>
          <p:nvPr/>
        </p:nvPicPr>
        <p:blipFill>
          <a:blip r:embed="rId5">
            <a:alphaModFix/>
          </a:blip>
          <a:stretch>
            <a:fillRect/>
          </a:stretch>
        </p:blipFill>
        <p:spPr>
          <a:xfrm>
            <a:off x="6228175" y="3686762"/>
            <a:ext cx="1096284" cy="805500"/>
          </a:xfrm>
          <a:prstGeom prst="rect">
            <a:avLst/>
          </a:prstGeom>
          <a:noFill/>
          <a:ln>
            <a:noFill/>
          </a:ln>
        </p:spPr>
      </p:pic>
      <p:sp>
        <p:nvSpPr>
          <p:cNvPr id="326" name="Google Shape;326;p33"/>
          <p:cNvSpPr txBox="1"/>
          <p:nvPr/>
        </p:nvSpPr>
        <p:spPr>
          <a:xfrm>
            <a:off x="2067316" y="2347652"/>
            <a:ext cx="1470600" cy="767400"/>
          </a:xfrm>
          <a:prstGeom prst="rect">
            <a:avLst/>
          </a:prstGeom>
          <a:noFill/>
          <a:ln>
            <a:noFill/>
          </a:ln>
        </p:spPr>
        <p:txBody>
          <a:bodyPr anchorCtr="0" anchor="t" bIns="103275" lIns="103275" spcFirstLastPara="1" rIns="103275" wrap="square" tIns="103275">
            <a:spAutoFit/>
          </a:bodyPr>
          <a:lstStyle/>
          <a:p>
            <a:pPr indent="0" lvl="0" marL="0" rtl="0" algn="ctr">
              <a:lnSpc>
                <a:spcPct val="115000"/>
              </a:lnSpc>
              <a:spcBef>
                <a:spcPts val="0"/>
              </a:spcBef>
              <a:spcAft>
                <a:spcPts val="0"/>
              </a:spcAft>
              <a:buNone/>
            </a:pPr>
            <a:r>
              <a:rPr b="1" lang="en" sz="1100">
                <a:solidFill>
                  <a:srgbClr val="000000"/>
                </a:solidFill>
              </a:rPr>
              <a:t>LLM</a:t>
            </a:r>
            <a:endParaRPr b="1" sz="1100">
              <a:solidFill>
                <a:srgbClr val="000000"/>
              </a:solidFill>
            </a:endParaRPr>
          </a:p>
          <a:p>
            <a:pPr indent="0" lvl="0" marL="0" rtl="0" algn="ctr">
              <a:lnSpc>
                <a:spcPct val="115000"/>
              </a:lnSpc>
              <a:spcBef>
                <a:spcPts val="0"/>
              </a:spcBef>
              <a:spcAft>
                <a:spcPts val="0"/>
              </a:spcAft>
              <a:buNone/>
            </a:pPr>
            <a:r>
              <a:rPr b="1" lang="en" sz="1100"/>
              <a:t>(LLaMa 3 8B Instruct)</a:t>
            </a:r>
            <a:endParaRPr b="1" sz="1100"/>
          </a:p>
        </p:txBody>
      </p:sp>
      <p:sp>
        <p:nvSpPr>
          <p:cNvPr id="327" name="Google Shape;327;p33"/>
          <p:cNvSpPr txBox="1"/>
          <p:nvPr/>
        </p:nvSpPr>
        <p:spPr>
          <a:xfrm>
            <a:off x="1360420" y="2192675"/>
            <a:ext cx="6872100" cy="638700"/>
          </a:xfrm>
          <a:prstGeom prst="rect">
            <a:avLst/>
          </a:prstGeom>
          <a:noFill/>
          <a:ln>
            <a:noFill/>
          </a:ln>
        </p:spPr>
        <p:txBody>
          <a:bodyPr anchorCtr="0" anchor="t" bIns="103275" lIns="103275" spcFirstLastPara="1" rIns="103275" wrap="square" tIns="103275">
            <a:spAutoFit/>
          </a:bodyPr>
          <a:lstStyle/>
          <a:p>
            <a:pPr indent="0" lvl="0" marL="0" rtl="0" algn="ctr">
              <a:lnSpc>
                <a:spcPct val="115000"/>
              </a:lnSpc>
              <a:spcBef>
                <a:spcPts val="0"/>
              </a:spcBef>
              <a:spcAft>
                <a:spcPts val="0"/>
              </a:spcAft>
              <a:buNone/>
            </a:pPr>
            <a:r>
              <a:rPr b="1" lang="en" sz="1300">
                <a:solidFill>
                  <a:srgbClr val="000000"/>
                </a:solidFill>
              </a:rPr>
              <a:t>Implicit Rationales Extracted by</a:t>
            </a:r>
            <a:endParaRPr b="1" sz="1300">
              <a:solidFill>
                <a:srgbClr val="000000"/>
              </a:solidFill>
            </a:endParaRPr>
          </a:p>
          <a:p>
            <a:pPr indent="0" lvl="0" marL="0" rtl="0" algn="ctr">
              <a:lnSpc>
                <a:spcPct val="115000"/>
              </a:lnSpc>
              <a:spcBef>
                <a:spcPts val="0"/>
              </a:spcBef>
              <a:spcAft>
                <a:spcPts val="0"/>
              </a:spcAft>
              <a:buNone/>
            </a:pPr>
            <a:r>
              <a:rPr b="1" lang="en" sz="1300">
                <a:solidFill>
                  <a:srgbClr val="000000"/>
                </a:solidFill>
              </a:rPr>
              <a:t> LLMs from Unlabeled Data</a:t>
            </a:r>
            <a:endParaRPr sz="1300"/>
          </a:p>
        </p:txBody>
      </p:sp>
      <p:sp>
        <p:nvSpPr>
          <p:cNvPr id="328" name="Google Shape;328;p33"/>
          <p:cNvSpPr txBox="1"/>
          <p:nvPr/>
        </p:nvSpPr>
        <p:spPr>
          <a:xfrm>
            <a:off x="5676198" y="2190575"/>
            <a:ext cx="4134600" cy="638700"/>
          </a:xfrm>
          <a:prstGeom prst="rect">
            <a:avLst/>
          </a:prstGeom>
          <a:noFill/>
          <a:ln>
            <a:noFill/>
          </a:ln>
        </p:spPr>
        <p:txBody>
          <a:bodyPr anchorCtr="0" anchor="t" bIns="103275" lIns="103275" spcFirstLastPara="1" rIns="103275" wrap="square" tIns="103275">
            <a:spAutoFit/>
          </a:bodyPr>
          <a:lstStyle/>
          <a:p>
            <a:pPr indent="0" lvl="0" marL="0" rtl="0" algn="ctr">
              <a:lnSpc>
                <a:spcPct val="115000"/>
              </a:lnSpc>
              <a:spcBef>
                <a:spcPts val="0"/>
              </a:spcBef>
              <a:spcAft>
                <a:spcPts val="0"/>
              </a:spcAft>
              <a:buNone/>
            </a:pPr>
            <a:r>
              <a:rPr b="1" lang="en" sz="1300">
                <a:solidFill>
                  <a:srgbClr val="000000"/>
                </a:solidFill>
              </a:rPr>
              <a:t>Filtering via Future</a:t>
            </a:r>
            <a:endParaRPr b="1" sz="1300">
              <a:solidFill>
                <a:srgbClr val="000000"/>
              </a:solidFill>
            </a:endParaRPr>
          </a:p>
          <a:p>
            <a:pPr indent="0" lvl="0" marL="0" rtl="0" algn="ctr">
              <a:lnSpc>
                <a:spcPct val="115000"/>
              </a:lnSpc>
              <a:spcBef>
                <a:spcPts val="0"/>
              </a:spcBef>
              <a:spcAft>
                <a:spcPts val="0"/>
              </a:spcAft>
              <a:buNone/>
            </a:pPr>
            <a:r>
              <a:rPr b="1" lang="en" sz="1300">
                <a:solidFill>
                  <a:srgbClr val="000000"/>
                </a:solidFill>
              </a:rPr>
              <a:t> Text Perplexity</a:t>
            </a:r>
            <a:endParaRPr sz="1300"/>
          </a:p>
        </p:txBody>
      </p:sp>
      <p:sp>
        <p:nvSpPr>
          <p:cNvPr id="329" name="Google Shape;329;p33"/>
          <p:cNvSpPr txBox="1"/>
          <p:nvPr/>
        </p:nvSpPr>
        <p:spPr>
          <a:xfrm>
            <a:off x="6902676" y="2840125"/>
            <a:ext cx="1860300" cy="503100"/>
          </a:xfrm>
          <a:prstGeom prst="rect">
            <a:avLst/>
          </a:prstGeom>
          <a:noFill/>
          <a:ln>
            <a:noFill/>
          </a:ln>
        </p:spPr>
        <p:txBody>
          <a:bodyPr anchorCtr="0" anchor="t" bIns="103275" lIns="103275" spcFirstLastPara="1" rIns="103275" wrap="square" tIns="103275">
            <a:noAutofit/>
          </a:bodyPr>
          <a:lstStyle/>
          <a:p>
            <a:pPr indent="0" lvl="0" marL="0" rtl="0" algn="ctr">
              <a:lnSpc>
                <a:spcPct val="100000"/>
              </a:lnSpc>
              <a:spcBef>
                <a:spcPts val="0"/>
              </a:spcBef>
              <a:spcAft>
                <a:spcPts val="0"/>
              </a:spcAft>
              <a:buNone/>
            </a:pPr>
            <a:r>
              <a:rPr b="1" lang="en" sz="1200">
                <a:latin typeface="Helvetica Neue"/>
                <a:ea typeface="Helvetica Neue"/>
                <a:cs typeface="Helvetica Neue"/>
                <a:sym typeface="Helvetica Neue"/>
              </a:rPr>
              <a:t>Adding implicit rationale significantly reduces future text perplexity!</a:t>
            </a:r>
            <a:endParaRPr b="1" sz="1200">
              <a:solidFill>
                <a:srgbClr val="000000"/>
              </a:solidFill>
              <a:latin typeface="Helvetica Neue"/>
              <a:ea typeface="Helvetica Neue"/>
              <a:cs typeface="Helvetica Neue"/>
              <a:sym typeface="Helvetica Neue"/>
            </a:endParaRPr>
          </a:p>
        </p:txBody>
      </p:sp>
      <p:sp>
        <p:nvSpPr>
          <p:cNvPr id="330" name="Google Shape;330;p33"/>
          <p:cNvSpPr txBox="1"/>
          <p:nvPr/>
        </p:nvSpPr>
        <p:spPr>
          <a:xfrm>
            <a:off x="6970849" y="3690600"/>
            <a:ext cx="1792200" cy="503100"/>
          </a:xfrm>
          <a:prstGeom prst="rect">
            <a:avLst/>
          </a:prstGeom>
          <a:noFill/>
          <a:ln>
            <a:noFill/>
          </a:ln>
        </p:spPr>
        <p:txBody>
          <a:bodyPr anchorCtr="0" anchor="t" bIns="103275" lIns="103275" spcFirstLastPara="1" rIns="103275" wrap="square" tIns="103275">
            <a:noAutofit/>
          </a:bodyPr>
          <a:lstStyle/>
          <a:p>
            <a:pPr indent="0" lvl="0" marL="0" rtl="0" algn="ctr">
              <a:lnSpc>
                <a:spcPct val="100000"/>
              </a:lnSpc>
              <a:spcBef>
                <a:spcPts val="0"/>
              </a:spcBef>
              <a:spcAft>
                <a:spcPts val="0"/>
              </a:spcAft>
              <a:buNone/>
            </a:pPr>
            <a:r>
              <a:rPr b="1" lang="en" sz="1200">
                <a:latin typeface="Helvetica Neue"/>
                <a:ea typeface="Helvetica Neue"/>
                <a:cs typeface="Helvetica Neue"/>
                <a:sym typeface="Helvetica Neue"/>
              </a:rPr>
              <a:t>Adding implicit rationale has little effect on future text perplexity!</a:t>
            </a:r>
            <a:endParaRPr b="1" sz="1200">
              <a:solidFill>
                <a:srgbClr val="000000"/>
              </a:solidFill>
              <a:latin typeface="Helvetica Neue"/>
              <a:ea typeface="Helvetica Neue"/>
              <a:cs typeface="Helvetica Neue"/>
              <a:sym typeface="Helvetica Neue"/>
            </a:endParaRPr>
          </a:p>
        </p:txBody>
      </p:sp>
      <p:sp>
        <p:nvSpPr>
          <p:cNvPr id="331" name="Google Shape;331;p33"/>
          <p:cNvSpPr txBox="1"/>
          <p:nvPr/>
        </p:nvSpPr>
        <p:spPr>
          <a:xfrm>
            <a:off x="-2126075" y="2182461"/>
            <a:ext cx="6872100" cy="638700"/>
          </a:xfrm>
          <a:prstGeom prst="rect">
            <a:avLst/>
          </a:prstGeom>
          <a:noFill/>
          <a:ln>
            <a:noFill/>
          </a:ln>
        </p:spPr>
        <p:txBody>
          <a:bodyPr anchorCtr="0" anchor="t" bIns="103275" lIns="103275" spcFirstLastPara="1" rIns="103275" wrap="square" tIns="103275">
            <a:spAutoFit/>
          </a:bodyPr>
          <a:lstStyle/>
          <a:p>
            <a:pPr indent="0" lvl="0" marL="0" rtl="0" algn="ctr">
              <a:lnSpc>
                <a:spcPct val="115000"/>
              </a:lnSpc>
              <a:spcBef>
                <a:spcPts val="0"/>
              </a:spcBef>
              <a:spcAft>
                <a:spcPts val="0"/>
              </a:spcAft>
              <a:buNone/>
            </a:pPr>
            <a:r>
              <a:rPr b="1" lang="en" sz="1300">
                <a:solidFill>
                  <a:srgbClr val="000000"/>
                </a:solidFill>
              </a:rPr>
              <a:t>Unlabelled Data from </a:t>
            </a:r>
            <a:endParaRPr b="1" sz="1300">
              <a:solidFill>
                <a:srgbClr val="000000"/>
              </a:solidFill>
            </a:endParaRPr>
          </a:p>
          <a:p>
            <a:pPr indent="0" lvl="0" marL="0" rtl="0" algn="ctr">
              <a:lnSpc>
                <a:spcPct val="115000"/>
              </a:lnSpc>
              <a:spcBef>
                <a:spcPts val="0"/>
              </a:spcBef>
              <a:spcAft>
                <a:spcPts val="0"/>
              </a:spcAft>
              <a:buNone/>
            </a:pPr>
            <a:r>
              <a:rPr b="1" lang="en" sz="1300"/>
              <a:t>different sources</a:t>
            </a:r>
            <a:endParaRPr sz="1300"/>
          </a:p>
        </p:txBody>
      </p:sp>
      <p:sp>
        <p:nvSpPr>
          <p:cNvPr id="332" name="Google Shape;332;p33"/>
          <p:cNvSpPr txBox="1"/>
          <p:nvPr/>
        </p:nvSpPr>
        <p:spPr>
          <a:xfrm>
            <a:off x="540050" y="747188"/>
            <a:ext cx="7953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p>
        </p:txBody>
      </p:sp>
      <p:sp>
        <p:nvSpPr>
          <p:cNvPr id="333" name="Google Shape;333;p33"/>
          <p:cNvSpPr/>
          <p:nvPr/>
        </p:nvSpPr>
        <p:spPr>
          <a:xfrm>
            <a:off x="716150" y="861688"/>
            <a:ext cx="7601100" cy="1093500"/>
          </a:xfrm>
          <a:prstGeom prst="roundRect">
            <a:avLst>
              <a:gd fmla="val 16667" name="adj"/>
            </a:avLst>
          </a:prstGeom>
          <a:solidFill>
            <a:srgbClr val="D9D2E9"/>
          </a:solidFill>
          <a:ln cap="flat" cmpd="sng" w="9525">
            <a:solidFill>
              <a:srgbClr val="C27BA0"/>
            </a:solidFill>
            <a:prstDash val="solid"/>
            <a:round/>
            <a:headEnd len="sm" w="sm" type="none"/>
            <a:tailEnd len="sm" w="sm" type="none"/>
          </a:ln>
        </p:spPr>
        <p:txBody>
          <a:bodyPr anchorCtr="0" anchor="ctr" bIns="264125" lIns="264125" spcFirstLastPara="1" rIns="264125" wrap="square" tIns="264125">
            <a:noAutofit/>
          </a:bodyPr>
          <a:lstStyle/>
          <a:p>
            <a:pPr indent="0" lvl="0" marL="0" rtl="0" algn="l">
              <a:spcBef>
                <a:spcPts val="0"/>
              </a:spcBef>
              <a:spcAft>
                <a:spcPts val="0"/>
              </a:spcAft>
              <a:buNone/>
            </a:pPr>
            <a:r>
              <a:rPr b="1" lang="en"/>
              <a:t>Your task is to identify implicit reasoning steps in text - the unstated logical connections that bridge ideas and help predict what comes next. Look for logical leaps where important reasoning steps are assumed but not written out. Add these implicit rationales by writing "&lt;BOT&gt;rationale&lt; EOT &gt;".</a:t>
            </a:r>
            <a:endParaRPr b="1"/>
          </a:p>
        </p:txBody>
      </p:sp>
      <p:cxnSp>
        <p:nvCxnSpPr>
          <p:cNvPr id="334" name="Google Shape;334;p33"/>
          <p:cNvCxnSpPr>
            <a:stCxn id="333" idx="2"/>
            <a:endCxn id="326" idx="0"/>
          </p:cNvCxnSpPr>
          <p:nvPr/>
        </p:nvCxnSpPr>
        <p:spPr>
          <a:xfrm rot="5400000">
            <a:off x="3463400" y="1294288"/>
            <a:ext cx="392400" cy="1714200"/>
          </a:xfrm>
          <a:prstGeom prst="curvedConnector3">
            <a:avLst>
              <a:gd fmla="val 50008" name="adj1"/>
            </a:avLst>
          </a:prstGeom>
          <a:noFill/>
          <a:ln cap="flat" cmpd="sng" w="19050">
            <a:solidFill>
              <a:srgbClr val="C27BA0"/>
            </a:solidFill>
            <a:prstDash val="solid"/>
            <a:round/>
            <a:headEnd len="med" w="med" type="none"/>
            <a:tailEnd len="med" w="med" type="triangle"/>
          </a:ln>
        </p:spPr>
      </p:cxnSp>
      <p:sp>
        <p:nvSpPr>
          <p:cNvPr id="335" name="Google Shape;335;p33"/>
          <p:cNvSpPr txBox="1"/>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sz="1000">
                <a:solidFill>
                  <a:srgbClr val="737373"/>
                </a:solidFill>
                <a:latin typeface="Roboto"/>
                <a:ea typeface="Roboto"/>
                <a:cs typeface="Roboto"/>
                <a:sym typeface="Roboto"/>
              </a:rPr>
              <a:t>‹#›</a:t>
            </a:fld>
            <a:endParaRPr sz="1000">
              <a:solidFill>
                <a:srgbClr val="737373"/>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